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8"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57" r:id="rId24"/>
    <p:sldId id="258" r:id="rId25"/>
    <p:sldId id="259" r:id="rId26"/>
    <p:sldId id="260" r:id="rId27"/>
    <p:sldId id="261" r:id="rId28"/>
    <p:sldId id="262" r:id="rId29"/>
    <p:sldId id="263" r:id="rId30"/>
    <p:sldId id="264" r:id="rId31"/>
    <p:sldId id="265" r:id="rId32"/>
    <p:sldId id="266" r:id="rId33"/>
    <p:sldId id="267" r:id="rId3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94" y="-1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FD0B2D-781A-4866-8E13-4D9A89A6276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4750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EBE199-2337-4D8D-8F86-74CD3470189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64275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3808E-62D4-4F5F-B64C-161D7B2465EC}"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262323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DC1F7F-BB99-4E30-94C3-C6CA61F4541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988341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8C7F62-E2BC-4BC7-AA21-D4B873C13951}"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089431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5C8EEE6-F6AD-4425-BE1E-76A4F1450AC5}"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054421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F6A81EB-7934-4883-8180-C089F63BD35B}"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820212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F9E5CCB8-AC87-4D88-83FE-9AC34A900A2A}"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936266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EE8A848-556C-4D32-BD5D-1D5C1A473087}"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4112027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1C02FDD-FBE1-45BB-AECD-26A1F44B1D64}"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219721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5A36413-709D-4589-ADD4-16459B9C05F2}"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03522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87E3F8-BBA8-4BEB-8661-CF5DBC7EF24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55595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1F9FDE2-B20F-4AC5-AADD-78FA939ECC4E}"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5162448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26855E1-34E3-4253-81E3-057BC716170D}"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32087417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856D06-C51F-4803-9C8A-41EAF4723553}" type="slidenum">
              <a:rPr lang="it-IT" altLang="it-IT">
                <a:solidFill>
                  <a:srgbClr val="000000"/>
                </a:solidFill>
              </a:rPr>
              <a:pPr/>
              <a:t>‹N›</a:t>
            </a:fld>
            <a:endParaRPr lang="it-IT" altLang="it-IT">
              <a:solidFill>
                <a:srgbClr val="000000"/>
              </a:solidFill>
            </a:endParaRPr>
          </a:p>
        </p:txBody>
      </p:sp>
    </p:spTree>
    <p:extLst>
      <p:ext uri="{BB962C8B-B14F-4D97-AF65-F5344CB8AC3E}">
        <p14:creationId xmlns:p14="http://schemas.microsoft.com/office/powerpoint/2010/main" val="1522116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263446-0187-494C-B354-6738A339272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43866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6BA517-45C4-4E11-968D-9C85D9F70A4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216264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06CF1E-F98B-4CE4-A018-1D1500B8808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07896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F530E4-9C02-4B2D-91B2-37181741504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85743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6C1375-F67B-479F-92CE-8313983851C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85107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1E2B28-A598-439E-9794-36D2B001374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361486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456156-A410-4FAD-BAEA-F42DA663AC4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19823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it-IT" altLang="it-IT">
              <a:solidFill>
                <a:srgbClr val="000000"/>
              </a:solidFill>
              <a:latin typeface="Times New Roman"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96F9E01D-C5C0-41C6-A1FB-B22A13E95CBE}" type="slidenum">
              <a:rPr lang="it-IT" altLang="it-IT">
                <a:solidFill>
                  <a:srgbClr val="000000"/>
                </a:solidFill>
                <a:latin typeface="Times New Roman" pitchFamily="18" charset="0"/>
              </a:rPr>
              <a:pPr eaLnBrk="0" fontAlgn="base" hangingPunct="0">
                <a:spcBef>
                  <a:spcPct val="0"/>
                </a:spcBef>
                <a:spcAft>
                  <a:spcPct val="0"/>
                </a:spcAft>
                <a:defRPr/>
              </a:pPr>
              <a:t>‹N›</a:t>
            </a:fld>
            <a:endParaRPr lang="it-IT" altLang="it-IT">
              <a:solidFill>
                <a:srgbClr val="000000"/>
              </a:solidFill>
              <a:latin typeface="Times New Roman" pitchFamily="18" charset="0"/>
            </a:endParaRPr>
          </a:p>
        </p:txBody>
      </p:sp>
    </p:spTree>
    <p:extLst>
      <p:ext uri="{BB962C8B-B14F-4D97-AF65-F5344CB8AC3E}">
        <p14:creationId xmlns:p14="http://schemas.microsoft.com/office/powerpoint/2010/main" val="2479984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it-IT" altLang="it-IT">
              <a:solidFill>
                <a:srgbClr val="000000"/>
              </a:solidFill>
              <a:latin typeface="Times New Roman" panose="02020603050405020304" pitchFamily="18"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it-IT" altLang="it-IT">
              <a:solidFill>
                <a:srgbClr val="000000"/>
              </a:solidFill>
              <a:latin typeface="Times New Roman" panose="02020603050405020304" pitchFamily="18"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10D7E92D-0F06-4932-B1D7-A542A16F282B}" type="slidenum">
              <a:rPr lang="it-IT" altLang="it-IT">
                <a:solidFill>
                  <a:srgbClr val="000000"/>
                </a:solidFill>
                <a:latin typeface="Times New Roman" panose="02020603050405020304" pitchFamily="18" charset="0"/>
              </a:rPr>
              <a:pPr eaLnBrk="0" fontAlgn="base" hangingPunct="0">
                <a:spcBef>
                  <a:spcPct val="0"/>
                </a:spcBef>
                <a:spcAft>
                  <a:spcPct val="0"/>
                </a:spcAft>
              </a:pPr>
              <a:t>‹N›</a:t>
            </a:fld>
            <a:endParaRPr lang="it-IT" altLang="it-IT">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41213910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18.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18.xml"/><Relationship Id="rId6" Type="http://schemas.openxmlformats.org/officeDocument/2006/relationships/image" Target="../media/image44.jpeg"/><Relationship Id="rId5" Type="http://schemas.openxmlformats.org/officeDocument/2006/relationships/image" Target="../media/image43.jpeg"/><Relationship Id="rId10" Type="http://schemas.openxmlformats.org/officeDocument/2006/relationships/image" Target="../media/image33.jpeg"/><Relationship Id="rId4" Type="http://schemas.openxmlformats.org/officeDocument/2006/relationships/image" Target="../media/image42.jpeg"/><Relationship Id="rId9" Type="http://schemas.openxmlformats.org/officeDocument/2006/relationships/image" Target="../media/image47.jpeg"/></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40.jpeg"/><Relationship Id="rId2" Type="http://schemas.openxmlformats.org/officeDocument/2006/relationships/image" Target="../media/image49.emf"/><Relationship Id="rId1" Type="http://schemas.openxmlformats.org/officeDocument/2006/relationships/slideLayout" Target="../slideLayouts/slideLayout18.xml"/><Relationship Id="rId6" Type="http://schemas.openxmlformats.org/officeDocument/2006/relationships/image" Target="../media/image33.jpeg"/><Relationship Id="rId5" Type="http://schemas.openxmlformats.org/officeDocument/2006/relationships/image" Target="../media/image52.png"/><Relationship Id="rId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49.emf"/><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58.gif"/><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gif"/><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po 48"/>
          <p:cNvGrpSpPr>
            <a:grpSpLocks/>
          </p:cNvGrpSpPr>
          <p:nvPr/>
        </p:nvGrpSpPr>
        <p:grpSpPr bwMode="auto">
          <a:xfrm>
            <a:off x="4989513" y="333375"/>
            <a:ext cx="4062412" cy="5919788"/>
            <a:chOff x="293780" y="560098"/>
            <a:chExt cx="4062196" cy="5919544"/>
          </a:xfrm>
        </p:grpSpPr>
        <p:pic>
          <p:nvPicPr>
            <p:cNvPr id="19" name="Picture 1"/>
            <p:cNvPicPr>
              <a:picLocks noChangeAspect="1" noChangeArrowheads="1"/>
            </p:cNvPicPr>
            <p:nvPr/>
          </p:nvPicPr>
          <p:blipFill>
            <a:blip r:embed="rId2">
              <a:extLst>
                <a:ext uri="{28A0092B-C50C-407E-A947-70E740481C1C}">
                  <a14:useLocalDpi xmlns:a14="http://schemas.microsoft.com/office/drawing/2010/main" val="0"/>
                </a:ext>
              </a:extLst>
            </a:blip>
            <a:srcRect l="30476" t="13245" r="29166" b="13245"/>
            <a:stretch>
              <a:fillRect/>
            </a:stretch>
          </p:blipFill>
          <p:spPr bwMode="auto">
            <a:xfrm>
              <a:off x="293780" y="560098"/>
              <a:ext cx="4062196" cy="5919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CasellaDiTesto 35"/>
            <p:cNvSpPr txBox="1">
              <a:spLocks noChangeArrowheads="1"/>
            </p:cNvSpPr>
            <p:nvPr/>
          </p:nvSpPr>
          <p:spPr bwMode="auto">
            <a:xfrm>
              <a:off x="1886442" y="2780928"/>
              <a:ext cx="172819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200" i="1">
                  <a:solidFill>
                    <a:srgbClr val="C00000"/>
                  </a:solidFill>
                  <a:latin typeface="Arial" panose="020B0604020202020204" pitchFamily="34" charset="0"/>
                </a:rPr>
                <a:t>Xanthoparmelia</a:t>
              </a:r>
            </a:p>
          </p:txBody>
        </p:sp>
        <p:sp>
          <p:nvSpPr>
            <p:cNvPr id="21" name="CasellaDiTesto 37"/>
            <p:cNvSpPr txBox="1">
              <a:spLocks noChangeArrowheads="1"/>
            </p:cNvSpPr>
            <p:nvPr/>
          </p:nvSpPr>
          <p:spPr bwMode="auto">
            <a:xfrm>
              <a:off x="2174528" y="942628"/>
              <a:ext cx="1728192"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200" i="1">
                  <a:solidFill>
                    <a:srgbClr val="C00000"/>
                  </a:solidFill>
                  <a:latin typeface="Arial" panose="020B0604020202020204" pitchFamily="34" charset="0"/>
                </a:rPr>
                <a:t>Parmotrema</a:t>
              </a:r>
            </a:p>
          </p:txBody>
        </p:sp>
        <p:sp>
          <p:nvSpPr>
            <p:cNvPr id="22" name="CasellaDiTesto 39"/>
            <p:cNvSpPr txBox="1">
              <a:spLocks noChangeArrowheads="1"/>
            </p:cNvSpPr>
            <p:nvPr/>
          </p:nvSpPr>
          <p:spPr bwMode="auto">
            <a:xfrm>
              <a:off x="2026320" y="1447264"/>
              <a:ext cx="846093"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800" i="1">
                  <a:solidFill>
                    <a:srgbClr val="C00000"/>
                  </a:solidFill>
                  <a:latin typeface="Arial" panose="020B0604020202020204" pitchFamily="34" charset="0"/>
                </a:rPr>
                <a:t>Flavoparmelia</a:t>
              </a:r>
            </a:p>
          </p:txBody>
        </p:sp>
        <p:sp>
          <p:nvSpPr>
            <p:cNvPr id="23" name="CasellaDiTesto 40"/>
            <p:cNvSpPr txBox="1">
              <a:spLocks noChangeArrowheads="1"/>
            </p:cNvSpPr>
            <p:nvPr/>
          </p:nvSpPr>
          <p:spPr bwMode="auto">
            <a:xfrm>
              <a:off x="1873742" y="1832124"/>
              <a:ext cx="846093"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800" i="1">
                  <a:solidFill>
                    <a:srgbClr val="C00000"/>
                  </a:solidFill>
                  <a:latin typeface="Arial" panose="020B0604020202020204" pitchFamily="34" charset="0"/>
                </a:rPr>
                <a:t>Punctelia</a:t>
              </a:r>
            </a:p>
          </p:txBody>
        </p:sp>
        <p:sp>
          <p:nvSpPr>
            <p:cNvPr id="24" name="CasellaDiTesto 41"/>
            <p:cNvSpPr txBox="1">
              <a:spLocks noChangeArrowheads="1"/>
            </p:cNvSpPr>
            <p:nvPr/>
          </p:nvSpPr>
          <p:spPr bwMode="auto">
            <a:xfrm>
              <a:off x="2474766" y="6060211"/>
              <a:ext cx="846093" cy="2154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800" i="1">
                  <a:solidFill>
                    <a:srgbClr val="C00000"/>
                  </a:solidFill>
                  <a:latin typeface="Arial" panose="020B0604020202020204" pitchFamily="34" charset="0"/>
                </a:rPr>
                <a:t>Melanelixia</a:t>
              </a:r>
            </a:p>
          </p:txBody>
        </p:sp>
      </p:grpSp>
      <p:sp>
        <p:nvSpPr>
          <p:cNvPr id="26" name="Rettangolo 36"/>
          <p:cNvSpPr>
            <a:spLocks noChangeArrowheads="1"/>
          </p:cNvSpPr>
          <p:nvPr/>
        </p:nvSpPr>
        <p:spPr bwMode="auto">
          <a:xfrm>
            <a:off x="354013" y="6283325"/>
            <a:ext cx="8697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altLang="it-IT" sz="1200" dirty="0">
                <a:solidFill>
                  <a:srgbClr val="000000"/>
                </a:solidFill>
                <a:latin typeface="Arial"/>
              </a:rPr>
              <a:t>Crespo, A., </a:t>
            </a:r>
            <a:r>
              <a:rPr lang="en-US" altLang="it-IT" sz="1200" dirty="0" err="1">
                <a:solidFill>
                  <a:srgbClr val="000000"/>
                </a:solidFill>
                <a:latin typeface="Arial"/>
              </a:rPr>
              <a:t>Divakar</a:t>
            </a:r>
            <a:r>
              <a:rPr lang="en-US" altLang="it-IT" sz="1200" dirty="0">
                <a:solidFill>
                  <a:srgbClr val="000000"/>
                </a:solidFill>
                <a:latin typeface="Arial"/>
              </a:rPr>
              <a:t>, P. K., &amp; </a:t>
            </a:r>
            <a:r>
              <a:rPr lang="en-US" altLang="it-IT" sz="1200" dirty="0" err="1">
                <a:solidFill>
                  <a:srgbClr val="000000"/>
                </a:solidFill>
                <a:latin typeface="Arial"/>
              </a:rPr>
              <a:t>Hawksworth</a:t>
            </a:r>
            <a:r>
              <a:rPr lang="en-US" altLang="it-IT" sz="1200" dirty="0">
                <a:solidFill>
                  <a:srgbClr val="000000"/>
                </a:solidFill>
                <a:latin typeface="Arial"/>
              </a:rPr>
              <a:t>, D. L. (2011). Generic concepts in parmelioid lichens, and the phylogenetic value of characters used in their circumscription. </a:t>
            </a:r>
            <a:r>
              <a:rPr lang="en-US" altLang="it-IT" sz="1200" i="1" dirty="0">
                <a:solidFill>
                  <a:srgbClr val="000000"/>
                </a:solidFill>
                <a:latin typeface="Arial"/>
              </a:rPr>
              <a:t>The Lichenologist</a:t>
            </a:r>
            <a:r>
              <a:rPr lang="en-US" altLang="it-IT" sz="1200" dirty="0">
                <a:solidFill>
                  <a:srgbClr val="000000"/>
                </a:solidFill>
                <a:latin typeface="Arial"/>
              </a:rPr>
              <a:t>, </a:t>
            </a:r>
            <a:r>
              <a:rPr lang="en-US" altLang="it-IT" sz="1200" i="1" dirty="0" smtClean="0">
                <a:solidFill>
                  <a:srgbClr val="000000"/>
                </a:solidFill>
                <a:latin typeface="Arial"/>
              </a:rPr>
              <a:t>43</a:t>
            </a:r>
            <a:r>
              <a:rPr lang="en-US" altLang="it-IT" sz="1200" dirty="0" smtClean="0">
                <a:solidFill>
                  <a:srgbClr val="000000"/>
                </a:solidFill>
                <a:latin typeface="Arial"/>
              </a:rPr>
              <a:t>, </a:t>
            </a:r>
            <a:r>
              <a:rPr lang="en-US" altLang="it-IT" sz="1200" dirty="0">
                <a:solidFill>
                  <a:srgbClr val="000000"/>
                </a:solidFill>
                <a:latin typeface="Arial"/>
              </a:rPr>
              <a:t>511-535.</a:t>
            </a:r>
            <a:endParaRPr lang="it-IT" altLang="it-IT" sz="1200" dirty="0">
              <a:solidFill>
                <a:srgbClr val="000000"/>
              </a:solidFill>
              <a:latin typeface="Arial"/>
            </a:endParaRPr>
          </a:p>
        </p:txBody>
      </p:sp>
      <p:sp>
        <p:nvSpPr>
          <p:cNvPr id="27" name="Rettangolo 42"/>
          <p:cNvSpPr>
            <a:spLocks noChangeArrowheads="1"/>
          </p:cNvSpPr>
          <p:nvPr/>
        </p:nvSpPr>
        <p:spPr bwMode="auto">
          <a:xfrm>
            <a:off x="354014" y="4769857"/>
            <a:ext cx="44310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altLang="it-IT" sz="1600" dirty="0">
                <a:solidFill>
                  <a:srgbClr val="000000"/>
                </a:solidFill>
                <a:latin typeface="Arial"/>
              </a:rPr>
              <a:t>“</a:t>
            </a:r>
            <a:r>
              <a:rPr lang="en-US" altLang="it-IT" sz="1600" dirty="0" err="1">
                <a:solidFill>
                  <a:srgbClr val="000000"/>
                </a:solidFill>
                <a:latin typeface="Arial"/>
              </a:rPr>
              <a:t>Atranorin</a:t>
            </a:r>
            <a:r>
              <a:rPr lang="en-US" altLang="it-IT" sz="1600" dirty="0">
                <a:solidFill>
                  <a:srgbClr val="000000"/>
                </a:solidFill>
                <a:latin typeface="Arial"/>
              </a:rPr>
              <a:t> and </a:t>
            </a:r>
            <a:r>
              <a:rPr lang="en-US" altLang="it-IT" sz="1600" dirty="0" err="1">
                <a:solidFill>
                  <a:srgbClr val="000000"/>
                </a:solidFill>
                <a:latin typeface="Arial"/>
              </a:rPr>
              <a:t>usnic</a:t>
            </a:r>
            <a:r>
              <a:rPr lang="en-US" altLang="it-IT" sz="1600" dirty="0">
                <a:solidFill>
                  <a:srgbClr val="000000"/>
                </a:solidFill>
                <a:latin typeface="Arial"/>
              </a:rPr>
              <a:t> acids are the compounds responsible for the grey and yellow green </a:t>
            </a:r>
            <a:r>
              <a:rPr lang="it-IT" altLang="it-IT" sz="1600" dirty="0" err="1">
                <a:solidFill>
                  <a:srgbClr val="000000"/>
                </a:solidFill>
                <a:latin typeface="Arial"/>
              </a:rPr>
              <a:t>upper</a:t>
            </a:r>
            <a:r>
              <a:rPr lang="it-IT" altLang="it-IT" sz="1600" dirty="0">
                <a:solidFill>
                  <a:srgbClr val="000000"/>
                </a:solidFill>
                <a:latin typeface="Arial"/>
              </a:rPr>
              <a:t> </a:t>
            </a:r>
            <a:r>
              <a:rPr lang="it-IT" altLang="it-IT" sz="1600" dirty="0" err="1">
                <a:solidFill>
                  <a:srgbClr val="000000"/>
                </a:solidFill>
                <a:latin typeface="Arial"/>
              </a:rPr>
              <a:t>surface</a:t>
            </a:r>
            <a:r>
              <a:rPr lang="it-IT" altLang="it-IT" sz="1600" dirty="0">
                <a:solidFill>
                  <a:srgbClr val="000000"/>
                </a:solidFill>
                <a:latin typeface="Arial"/>
              </a:rPr>
              <a:t>, </a:t>
            </a:r>
            <a:r>
              <a:rPr lang="it-IT" altLang="it-IT" sz="1600" dirty="0" err="1">
                <a:solidFill>
                  <a:srgbClr val="000000"/>
                </a:solidFill>
                <a:latin typeface="Arial"/>
              </a:rPr>
              <a:t>respectively</a:t>
            </a:r>
            <a:r>
              <a:rPr lang="it-IT" altLang="it-IT" sz="1600" dirty="0">
                <a:solidFill>
                  <a:srgbClr val="000000"/>
                </a:solidFill>
                <a:latin typeface="Arial"/>
              </a:rPr>
              <a:t>, in </a:t>
            </a:r>
            <a:r>
              <a:rPr lang="en-US" altLang="it-IT" sz="1600" dirty="0">
                <a:solidFill>
                  <a:srgbClr val="000000"/>
                </a:solidFill>
                <a:latin typeface="Arial"/>
              </a:rPr>
              <a:t>parmelioid lichens. </a:t>
            </a:r>
            <a:r>
              <a:rPr lang="en-US" altLang="it-IT" sz="1600" b="1" dirty="0">
                <a:solidFill>
                  <a:srgbClr val="000000"/>
                </a:solidFill>
                <a:latin typeface="Arial"/>
              </a:rPr>
              <a:t>Likewise, brown to almost black surfaces are due to </a:t>
            </a:r>
            <a:r>
              <a:rPr lang="en-US" altLang="it-IT" sz="1600" b="1" dirty="0" err="1">
                <a:solidFill>
                  <a:srgbClr val="000000"/>
                </a:solidFill>
                <a:latin typeface="Arial"/>
              </a:rPr>
              <a:t>melanins</a:t>
            </a:r>
            <a:r>
              <a:rPr lang="en-US" altLang="it-IT" sz="1600" b="1" dirty="0">
                <a:solidFill>
                  <a:srgbClr val="000000"/>
                </a:solidFill>
                <a:latin typeface="Arial"/>
              </a:rPr>
              <a:t>.”</a:t>
            </a:r>
            <a:r>
              <a:rPr lang="en-US" altLang="it-IT" sz="1600" dirty="0">
                <a:solidFill>
                  <a:srgbClr val="000000"/>
                </a:solidFill>
                <a:latin typeface="Arial"/>
              </a:rPr>
              <a:t>.</a:t>
            </a:r>
            <a:endParaRPr lang="it-IT" altLang="it-IT" sz="1600" dirty="0">
              <a:solidFill>
                <a:srgbClr val="000000"/>
              </a:solidFill>
              <a:latin typeface="Arial"/>
            </a:endParaRPr>
          </a:p>
        </p:txBody>
      </p:sp>
      <p:grpSp>
        <p:nvGrpSpPr>
          <p:cNvPr id="28" name="Gruppo 1"/>
          <p:cNvGrpSpPr>
            <a:grpSpLocks/>
          </p:cNvGrpSpPr>
          <p:nvPr/>
        </p:nvGrpSpPr>
        <p:grpSpPr bwMode="auto">
          <a:xfrm>
            <a:off x="354013" y="1001961"/>
            <a:ext cx="4434011" cy="3507159"/>
            <a:chOff x="354013" y="569913"/>
            <a:chExt cx="4829175" cy="3795712"/>
          </a:xfrm>
        </p:grpSpPr>
        <p:pic>
          <p:nvPicPr>
            <p:cNvPr id="29" name="Picture 14" descr="http://www2.ac-lille.fr/myconord/Photos_AFL/Photos_AFL_F/Phot_F/Flavoparmelia_caperata_GT.jpg"/>
            <p:cNvPicPr>
              <a:picLocks noChangeAspect="1" noChangeArrowheads="1"/>
            </p:cNvPicPr>
            <p:nvPr/>
          </p:nvPicPr>
          <p:blipFill>
            <a:blip r:embed="rId3" cstate="print">
              <a:extLst>
                <a:ext uri="{28A0092B-C50C-407E-A947-70E740481C1C}">
                  <a14:useLocalDpi xmlns:a14="http://schemas.microsoft.com/office/drawing/2010/main" val="0"/>
                </a:ext>
              </a:extLst>
            </a:blip>
            <a:srcRect l="945" t="15787" r="32269" b="3528"/>
            <a:stretch>
              <a:fillRect/>
            </a:stretch>
          </p:blipFill>
          <p:spPr bwMode="auto">
            <a:xfrm>
              <a:off x="354013" y="576263"/>
              <a:ext cx="24034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http://www2.ac-lille.fr/myconord/Photos_AFL/Photos_AFL_M/Phot_M/Melanelixia_subaurifera_01.jpg"/>
            <p:cNvPicPr>
              <a:picLocks noChangeAspect="1" noChangeArrowheads="1"/>
            </p:cNvPicPr>
            <p:nvPr/>
          </p:nvPicPr>
          <p:blipFill>
            <a:blip r:embed="rId4" cstate="print">
              <a:extLst>
                <a:ext uri="{28A0092B-C50C-407E-A947-70E740481C1C}">
                  <a14:useLocalDpi xmlns:a14="http://schemas.microsoft.com/office/drawing/2010/main" val="0"/>
                </a:ext>
              </a:extLst>
            </a:blip>
            <a:srcRect l="1405" t="941" r="1262" b="18060"/>
            <a:stretch>
              <a:fillRect/>
            </a:stretch>
          </p:blipFill>
          <p:spPr bwMode="auto">
            <a:xfrm>
              <a:off x="354013" y="3397250"/>
              <a:ext cx="24034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8" descr="tra le dune di Porto Liscia ( Santa Teresa Gallura)"/>
            <p:cNvPicPr>
              <a:picLocks noChangeAspect="1" noChangeArrowheads="1"/>
            </p:cNvPicPr>
            <p:nvPr/>
          </p:nvPicPr>
          <p:blipFill>
            <a:blip r:embed="rId5" cstate="print">
              <a:extLst>
                <a:ext uri="{28A0092B-C50C-407E-A947-70E740481C1C}">
                  <a14:useLocalDpi xmlns:a14="http://schemas.microsoft.com/office/drawing/2010/main" val="0"/>
                </a:ext>
              </a:extLst>
            </a:blip>
            <a:srcRect l="21249" t="26102" r="5042" b="9639"/>
            <a:stretch>
              <a:fillRect/>
            </a:stretch>
          </p:blipFill>
          <p:spPr bwMode="auto">
            <a:xfrm>
              <a:off x="354013" y="2011363"/>
              <a:ext cx="23177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0" descr="http://www.moose-flechten-umwelt.de/Punctelia%20borreri_12sk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313" y="569913"/>
              <a:ext cx="2555875"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2" descr="http://www.lichenology.info/doc/images/XALO100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3663" y="2897188"/>
              <a:ext cx="2546350"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 name="Rettangolo 33"/>
          <p:cNvSpPr/>
          <p:nvPr/>
        </p:nvSpPr>
        <p:spPr>
          <a:xfrm>
            <a:off x="354013" y="393983"/>
            <a:ext cx="1859805" cy="461665"/>
          </a:xfrm>
          <a:prstGeom prst="rect">
            <a:avLst/>
          </a:prstGeom>
        </p:spPr>
        <p:txBody>
          <a:bodyPr wrap="none">
            <a:spAutoFit/>
          </a:bodyPr>
          <a:lstStyle/>
          <a:p>
            <a:pPr eaLnBrk="0" fontAlgn="base" hangingPunct="0">
              <a:spcBef>
                <a:spcPct val="50000"/>
              </a:spcBef>
              <a:spcAft>
                <a:spcPct val="0"/>
              </a:spcAft>
            </a:pPr>
            <a:r>
              <a:rPr lang="it-IT" altLang="it-IT" sz="2400" b="1" dirty="0" smtClean="0">
                <a:solidFill>
                  <a:srgbClr val="000000"/>
                </a:solidFill>
              </a:rPr>
              <a:t>2) </a:t>
            </a:r>
            <a:r>
              <a:rPr lang="it-IT" altLang="it-IT" sz="2400" b="1" dirty="0" err="1">
                <a:solidFill>
                  <a:srgbClr val="000000"/>
                </a:solidFill>
              </a:rPr>
              <a:t>Melanins</a:t>
            </a:r>
            <a:endParaRPr lang="it-IT" altLang="it-IT" sz="2400" b="1" dirty="0">
              <a:solidFill>
                <a:srgbClr val="000000"/>
              </a:solidFill>
            </a:endParaRPr>
          </a:p>
        </p:txBody>
      </p:sp>
    </p:spTree>
    <p:extLst>
      <p:ext uri="{BB962C8B-B14F-4D97-AF65-F5344CB8AC3E}">
        <p14:creationId xmlns:p14="http://schemas.microsoft.com/office/powerpoint/2010/main" val="4193029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po 2"/>
          <p:cNvGrpSpPr>
            <a:grpSpLocks/>
          </p:cNvGrpSpPr>
          <p:nvPr/>
        </p:nvGrpSpPr>
        <p:grpSpPr bwMode="auto">
          <a:xfrm>
            <a:off x="6078539" y="2749550"/>
            <a:ext cx="2573428" cy="1933765"/>
            <a:chOff x="5684838" y="3197225"/>
            <a:chExt cx="2574925" cy="1933765"/>
          </a:xfrm>
        </p:grpSpPr>
        <p:pic>
          <p:nvPicPr>
            <p:cNvPr id="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4838" y="3197225"/>
              <a:ext cx="1252537" cy="91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275" y="3197225"/>
              <a:ext cx="1228725"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275" y="4211638"/>
              <a:ext cx="1228725" cy="91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4838" y="4211638"/>
              <a:ext cx="1252537" cy="91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 name="Text Box 17"/>
            <p:cNvSpPr txBox="1">
              <a:spLocks noChangeArrowheads="1"/>
            </p:cNvSpPr>
            <p:nvPr/>
          </p:nvSpPr>
          <p:spPr bwMode="auto">
            <a:xfrm>
              <a:off x="7997826" y="3897502"/>
              <a:ext cx="257175" cy="2381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93000"/>
                </a:lnSpc>
                <a:spcBef>
                  <a:spcPct val="0"/>
                </a:spcBef>
                <a:spcAft>
                  <a:spcPct val="0"/>
                </a:spcAft>
                <a:buFontTx/>
                <a:buNone/>
              </a:pPr>
              <a:r>
                <a:rPr lang="it-IT" altLang="it-IT" sz="1000" b="1" dirty="0">
                  <a:solidFill>
                    <a:srgbClr val="000000"/>
                  </a:solidFill>
                  <a:latin typeface="Arial" panose="020B0604020202020204" pitchFamily="34" charset="0"/>
                  <a:ea typeface="Microsoft YaHei" panose="020B0503020204020204" pitchFamily="34" charset="-122"/>
                </a:rPr>
                <a:t>7</a:t>
              </a:r>
            </a:p>
          </p:txBody>
        </p:sp>
        <p:sp>
          <p:nvSpPr>
            <p:cNvPr id="28" name="Text Box 17"/>
            <p:cNvSpPr txBox="1">
              <a:spLocks noChangeArrowheads="1"/>
            </p:cNvSpPr>
            <p:nvPr/>
          </p:nvSpPr>
          <p:spPr bwMode="auto">
            <a:xfrm>
              <a:off x="6679357" y="4892865"/>
              <a:ext cx="257175" cy="2381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93000"/>
                </a:lnSpc>
                <a:spcBef>
                  <a:spcPct val="0"/>
                </a:spcBef>
                <a:spcAft>
                  <a:spcPct val="0"/>
                </a:spcAft>
                <a:buFontTx/>
                <a:buNone/>
              </a:pPr>
              <a:r>
                <a:rPr lang="it-IT" altLang="it-IT" sz="1000" b="1" dirty="0">
                  <a:solidFill>
                    <a:srgbClr val="000000"/>
                  </a:solidFill>
                  <a:latin typeface="Arial" panose="020B0604020202020204" pitchFamily="34" charset="0"/>
                  <a:ea typeface="Microsoft YaHei" panose="020B0503020204020204" pitchFamily="34" charset="-122"/>
                </a:rPr>
                <a:t>8</a:t>
              </a:r>
            </a:p>
          </p:txBody>
        </p:sp>
        <p:sp>
          <p:nvSpPr>
            <p:cNvPr id="29" name="Text Box 17"/>
            <p:cNvSpPr txBox="1">
              <a:spLocks noChangeArrowheads="1"/>
            </p:cNvSpPr>
            <p:nvPr/>
          </p:nvSpPr>
          <p:spPr bwMode="auto">
            <a:xfrm>
              <a:off x="8002588" y="4881942"/>
              <a:ext cx="257175" cy="2381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93000"/>
                </a:lnSpc>
                <a:spcBef>
                  <a:spcPct val="0"/>
                </a:spcBef>
                <a:spcAft>
                  <a:spcPct val="0"/>
                </a:spcAft>
                <a:buFontTx/>
                <a:buNone/>
              </a:pPr>
              <a:r>
                <a:rPr lang="it-IT" altLang="it-IT" sz="1000" b="1" dirty="0">
                  <a:solidFill>
                    <a:srgbClr val="000000"/>
                  </a:solidFill>
                  <a:latin typeface="Arial" panose="020B0604020202020204" pitchFamily="34" charset="0"/>
                  <a:ea typeface="Microsoft YaHei" panose="020B0503020204020204" pitchFamily="34" charset="-122"/>
                </a:rPr>
                <a:t>9</a:t>
              </a:r>
            </a:p>
          </p:txBody>
        </p:sp>
      </p:grpSp>
      <p:pic>
        <p:nvPicPr>
          <p:cNvPr id="42" name="Picture 2" descr="Image result for melanelixia glabratu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1628"/>
          <a:stretch/>
        </p:blipFill>
        <p:spPr bwMode="auto">
          <a:xfrm>
            <a:off x="3878807" y="2729538"/>
            <a:ext cx="1278982" cy="9487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po 32"/>
          <p:cNvGrpSpPr>
            <a:grpSpLocks/>
          </p:cNvGrpSpPr>
          <p:nvPr/>
        </p:nvGrpSpPr>
        <p:grpSpPr bwMode="auto">
          <a:xfrm>
            <a:off x="400050" y="472827"/>
            <a:ext cx="4919663" cy="2524125"/>
            <a:chOff x="400720" y="455900"/>
            <a:chExt cx="5742643" cy="3322079"/>
          </a:xfrm>
        </p:grpSpPr>
        <p:pic>
          <p:nvPicPr>
            <p:cNvPr id="3" name="Immagin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00720" y="726387"/>
              <a:ext cx="2401380" cy="305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8">
              <a:extLst>
                <a:ext uri="{28A0092B-C50C-407E-A947-70E740481C1C}">
                  <a14:useLocalDpi xmlns:a14="http://schemas.microsoft.com/office/drawing/2010/main" val="0"/>
                </a:ext>
              </a:extLst>
            </a:blip>
            <a:srcRect l="19539" t="13919" r="11310" b="16112"/>
            <a:stretch>
              <a:fillRect/>
            </a:stretch>
          </p:blipFill>
          <p:spPr bwMode="auto">
            <a:xfrm>
              <a:off x="3139313" y="455900"/>
              <a:ext cx="3004050" cy="258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e 4"/>
            <p:cNvSpPr/>
            <p:nvPr/>
          </p:nvSpPr>
          <p:spPr>
            <a:xfrm>
              <a:off x="1714542" y="1116137"/>
              <a:ext cx="129714" cy="1378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srgbClr val="FFFFFF"/>
                </a:solidFill>
              </a:endParaRPr>
            </a:p>
          </p:txBody>
        </p:sp>
        <p:cxnSp>
          <p:nvCxnSpPr>
            <p:cNvPr id="6" name="Connettore 2 5"/>
            <p:cNvCxnSpPr>
              <a:stCxn id="5" idx="6"/>
            </p:cNvCxnSpPr>
            <p:nvPr/>
          </p:nvCxnSpPr>
          <p:spPr>
            <a:xfrm>
              <a:off x="1844257" y="1185087"/>
              <a:ext cx="1250817" cy="401157"/>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7" name="Connettore 2 6"/>
          <p:cNvCxnSpPr/>
          <p:nvPr/>
        </p:nvCxnSpPr>
        <p:spPr>
          <a:xfrm>
            <a:off x="5029200" y="1079252"/>
            <a:ext cx="1487488" cy="357188"/>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flipH="1">
            <a:off x="3876675" y="1307852"/>
            <a:ext cx="155575" cy="1463675"/>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4787900" y="1436440"/>
            <a:ext cx="1728788" cy="1335087"/>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a:off x="1258888" y="1307852"/>
            <a:ext cx="1895475" cy="1463675"/>
          </a:xfrm>
          <a:prstGeom prst="straightConnector1">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9052" y="2747963"/>
            <a:ext cx="1287463" cy="91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17"/>
          <p:cNvSpPr txBox="1">
            <a:spLocks noChangeArrowheads="1"/>
          </p:cNvSpPr>
          <p:nvPr/>
        </p:nvSpPr>
        <p:spPr bwMode="auto">
          <a:xfrm>
            <a:off x="1475215" y="3429001"/>
            <a:ext cx="257175" cy="23653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93000"/>
              </a:lnSpc>
              <a:spcBef>
                <a:spcPct val="0"/>
              </a:spcBef>
              <a:spcAft>
                <a:spcPct val="0"/>
              </a:spcAft>
              <a:buFontTx/>
              <a:buNone/>
            </a:pPr>
            <a:r>
              <a:rPr lang="it-IT" altLang="it-IT" sz="1000" b="1">
                <a:solidFill>
                  <a:srgbClr val="000000"/>
                </a:solidFill>
                <a:latin typeface="Arial" panose="020B0604020202020204" pitchFamily="34" charset="0"/>
                <a:ea typeface="Microsoft YaHei" panose="020B0503020204020204" pitchFamily="34" charset="-122"/>
              </a:rPr>
              <a:t>2</a:t>
            </a:r>
          </a:p>
        </p:txBody>
      </p:sp>
      <p:grpSp>
        <p:nvGrpSpPr>
          <p:cNvPr id="13" name="Gruppo 1"/>
          <p:cNvGrpSpPr>
            <a:grpSpLocks/>
          </p:cNvGrpSpPr>
          <p:nvPr/>
        </p:nvGrpSpPr>
        <p:grpSpPr bwMode="auto">
          <a:xfrm>
            <a:off x="2509838" y="2749550"/>
            <a:ext cx="4812697" cy="1922462"/>
            <a:chOff x="2520950" y="3213100"/>
            <a:chExt cx="4812697" cy="1922462"/>
          </a:xfrm>
        </p:grpSpPr>
        <p:pic>
          <p:nvPicPr>
            <p:cNvPr id="1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20950" y="3213100"/>
              <a:ext cx="1287463" cy="920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9"/>
            <p:cNvPicPr>
              <a:picLocks noChangeAspect="1" noChangeArrowheads="1"/>
            </p:cNvPicPr>
            <p:nvPr/>
          </p:nvPicPr>
          <p:blipFill>
            <a:blip r:embed="rId11">
              <a:extLst>
                <a:ext uri="{28A0092B-C50C-407E-A947-70E740481C1C}">
                  <a14:useLocalDpi xmlns:a14="http://schemas.microsoft.com/office/drawing/2010/main" val="0"/>
                </a:ext>
              </a:extLst>
            </a:blip>
            <a:srcRect l="12048" t="13779" r="18320" b="9821"/>
            <a:stretch>
              <a:fillRect/>
            </a:stretch>
          </p:blipFill>
          <p:spPr bwMode="auto">
            <a:xfrm>
              <a:off x="3183532" y="4217987"/>
              <a:ext cx="1281112" cy="917575"/>
            </a:xfrm>
            <a:prstGeom prst="rect">
              <a:avLst/>
            </a:prstGeom>
            <a:noFill/>
            <a:ln>
              <a:noFill/>
            </a:ln>
            <a:effectLst/>
            <a:extLst>
              <a:ext uri="{909E8E84-426E-40DD-AFC4-6F175D3DCCD1}">
                <a14:hiddenFill xmlns:a14="http://schemas.microsoft.com/office/drawing/2010/main">
                  <a:blipFill dpi="0" rotWithShape="0">
                    <a:blip/>
                    <a:srcRect l="12048" t="13779" r="18320" b="98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 name="Text Box 17"/>
            <p:cNvSpPr txBox="1">
              <a:spLocks noChangeArrowheads="1"/>
            </p:cNvSpPr>
            <p:nvPr/>
          </p:nvSpPr>
          <p:spPr bwMode="auto">
            <a:xfrm>
              <a:off x="3563938" y="3908425"/>
              <a:ext cx="257175" cy="2381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93000"/>
                </a:lnSpc>
                <a:spcBef>
                  <a:spcPct val="0"/>
                </a:spcBef>
                <a:spcAft>
                  <a:spcPct val="0"/>
                </a:spcAft>
                <a:buFontTx/>
                <a:buNone/>
              </a:pPr>
              <a:r>
                <a:rPr lang="it-IT" altLang="it-IT" sz="1000" b="1">
                  <a:solidFill>
                    <a:srgbClr val="000000"/>
                  </a:solidFill>
                  <a:latin typeface="Arial" panose="020B0604020202020204" pitchFamily="34" charset="0"/>
                  <a:ea typeface="Microsoft YaHei" panose="020B0503020204020204" pitchFamily="34" charset="-122"/>
                </a:rPr>
                <a:t>3</a:t>
              </a:r>
            </a:p>
          </p:txBody>
        </p:sp>
        <p:sp>
          <p:nvSpPr>
            <p:cNvPr id="19" name="Text Box 17"/>
            <p:cNvSpPr txBox="1">
              <a:spLocks noChangeArrowheads="1"/>
            </p:cNvSpPr>
            <p:nvPr/>
          </p:nvSpPr>
          <p:spPr bwMode="auto">
            <a:xfrm>
              <a:off x="4911725" y="3903663"/>
              <a:ext cx="257175" cy="2381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93000"/>
                </a:lnSpc>
                <a:spcBef>
                  <a:spcPct val="0"/>
                </a:spcBef>
                <a:spcAft>
                  <a:spcPct val="0"/>
                </a:spcAft>
                <a:buFontTx/>
                <a:buNone/>
              </a:pPr>
              <a:r>
                <a:rPr lang="it-IT" altLang="it-IT" sz="1000" b="1">
                  <a:solidFill>
                    <a:srgbClr val="000000"/>
                  </a:solidFill>
                  <a:latin typeface="Arial" panose="020B0604020202020204" pitchFamily="34" charset="0"/>
                  <a:ea typeface="Microsoft YaHei" panose="020B0503020204020204" pitchFamily="34" charset="-122"/>
                </a:rPr>
                <a:t>4</a:t>
              </a:r>
            </a:p>
          </p:txBody>
        </p:sp>
        <p:sp>
          <p:nvSpPr>
            <p:cNvPr id="20" name="Text Box 17"/>
            <p:cNvSpPr txBox="1">
              <a:spLocks noChangeArrowheads="1"/>
            </p:cNvSpPr>
            <p:nvPr/>
          </p:nvSpPr>
          <p:spPr bwMode="auto">
            <a:xfrm>
              <a:off x="4207469" y="4897437"/>
              <a:ext cx="257175" cy="2381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93000"/>
                </a:lnSpc>
                <a:spcBef>
                  <a:spcPct val="0"/>
                </a:spcBef>
                <a:spcAft>
                  <a:spcPct val="0"/>
                </a:spcAft>
                <a:buFontTx/>
                <a:buNone/>
              </a:pPr>
              <a:r>
                <a:rPr lang="it-IT" altLang="it-IT" sz="1000" b="1">
                  <a:solidFill>
                    <a:srgbClr val="000000"/>
                  </a:solidFill>
                  <a:latin typeface="Arial" panose="020B0604020202020204" pitchFamily="34" charset="0"/>
                  <a:ea typeface="Microsoft YaHei" panose="020B0503020204020204" pitchFamily="34" charset="-122"/>
                </a:rPr>
                <a:t>5</a:t>
              </a:r>
            </a:p>
          </p:txBody>
        </p:sp>
        <p:sp>
          <p:nvSpPr>
            <p:cNvPr id="21" name="Text Box 17"/>
            <p:cNvSpPr txBox="1">
              <a:spLocks noChangeArrowheads="1"/>
            </p:cNvSpPr>
            <p:nvPr/>
          </p:nvSpPr>
          <p:spPr bwMode="auto">
            <a:xfrm>
              <a:off x="7076472" y="3918330"/>
              <a:ext cx="257175" cy="2381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93000"/>
                </a:lnSpc>
                <a:spcBef>
                  <a:spcPct val="0"/>
                </a:spcBef>
                <a:spcAft>
                  <a:spcPct val="0"/>
                </a:spcAft>
                <a:buFontTx/>
                <a:buNone/>
              </a:pPr>
              <a:r>
                <a:rPr lang="it-IT" altLang="it-IT" sz="1000" b="1" dirty="0">
                  <a:solidFill>
                    <a:srgbClr val="000000"/>
                  </a:solidFill>
                  <a:latin typeface="Arial" panose="020B0604020202020204" pitchFamily="34" charset="0"/>
                  <a:ea typeface="Microsoft YaHei" panose="020B0503020204020204" pitchFamily="34" charset="-122"/>
                </a:rPr>
                <a:t>6</a:t>
              </a:r>
            </a:p>
          </p:txBody>
        </p:sp>
      </p:grpSp>
      <p:sp>
        <p:nvSpPr>
          <p:cNvPr id="31" name="Text Box 22"/>
          <p:cNvSpPr txBox="1">
            <a:spLocks noChangeArrowheads="1"/>
          </p:cNvSpPr>
          <p:nvPr/>
        </p:nvSpPr>
        <p:spPr bwMode="auto">
          <a:xfrm>
            <a:off x="6015254" y="4685092"/>
            <a:ext cx="2112962" cy="1387475"/>
          </a:xfrm>
          <a:prstGeom prst="rect">
            <a:avLst/>
          </a:prstGeom>
          <a:noFill/>
          <a:ln>
            <a:noFill/>
          </a:ln>
          <a:effec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150000"/>
              </a:lnSpc>
              <a:spcBef>
                <a:spcPct val="0"/>
              </a:spcBef>
              <a:spcAft>
                <a:spcPct val="0"/>
              </a:spcAft>
              <a:buFontTx/>
              <a:buNone/>
            </a:pPr>
            <a:r>
              <a:rPr lang="it-IT" altLang="it-IT" sz="1400" dirty="0" smtClean="0">
                <a:solidFill>
                  <a:srgbClr val="000000"/>
                </a:solidFill>
                <a:latin typeface="Arial" panose="020B0604020202020204" pitchFamily="34" charset="0"/>
                <a:ea typeface="Microsoft YaHei" panose="020B0503020204020204" pitchFamily="34" charset="-122"/>
              </a:rPr>
              <a:t>6:</a:t>
            </a:r>
            <a:r>
              <a:rPr lang="it-IT" altLang="it-IT" sz="1400" i="1" dirty="0" smtClean="0">
                <a:solidFill>
                  <a:srgbClr val="000000"/>
                </a:solidFill>
                <a:latin typeface="Arial" panose="020B0604020202020204" pitchFamily="34" charset="0"/>
                <a:ea typeface="Microsoft YaHei" panose="020B0503020204020204" pitchFamily="34" charset="-122"/>
              </a:rPr>
              <a:t> </a:t>
            </a:r>
            <a:r>
              <a:rPr lang="it-IT" altLang="it-IT" sz="1400" i="1" dirty="0" err="1">
                <a:solidFill>
                  <a:srgbClr val="C00000"/>
                </a:solidFill>
                <a:latin typeface="Arial" panose="020B0604020202020204" pitchFamily="34" charset="0"/>
                <a:ea typeface="Microsoft YaHei" panose="020B0503020204020204" pitchFamily="34" charset="-122"/>
              </a:rPr>
              <a:t>Physconia</a:t>
            </a:r>
            <a:r>
              <a:rPr lang="it-IT" altLang="it-IT" sz="1400" i="1" dirty="0">
                <a:solidFill>
                  <a:srgbClr val="C00000"/>
                </a:solidFill>
                <a:latin typeface="Arial" panose="020B0604020202020204" pitchFamily="34" charset="0"/>
                <a:ea typeface="Microsoft YaHei" panose="020B0503020204020204" pitchFamily="34" charset="-122"/>
              </a:rPr>
              <a:t> </a:t>
            </a:r>
            <a:r>
              <a:rPr lang="it-IT" altLang="it-IT" sz="1400" i="1" dirty="0" err="1">
                <a:solidFill>
                  <a:srgbClr val="C00000"/>
                </a:solidFill>
                <a:latin typeface="Arial" panose="020B0604020202020204" pitchFamily="34" charset="0"/>
                <a:ea typeface="Microsoft YaHei" panose="020B0503020204020204" pitchFamily="34" charset="-122"/>
              </a:rPr>
              <a:t>grisea</a:t>
            </a:r>
            <a:r>
              <a:rPr lang="it-IT" altLang="it-IT" sz="1400" i="1" dirty="0">
                <a:solidFill>
                  <a:srgbClr val="C00000"/>
                </a:solidFill>
                <a:latin typeface="Arial" panose="020B0604020202020204" pitchFamily="34" charset="0"/>
                <a:ea typeface="Microsoft YaHei" panose="020B0503020204020204" pitchFamily="34" charset="-122"/>
              </a:rPr>
              <a:t> </a:t>
            </a:r>
            <a:endParaRPr lang="it-IT" altLang="it-IT" sz="1400" dirty="0">
              <a:solidFill>
                <a:srgbClr val="000000"/>
              </a:solidFill>
              <a:latin typeface="Arial" panose="020B0604020202020204" pitchFamily="34" charset="0"/>
              <a:ea typeface="Microsoft YaHei" panose="020B0503020204020204" pitchFamily="34" charset="-122"/>
            </a:endParaRPr>
          </a:p>
          <a:p>
            <a:pPr fontAlgn="base" hangingPunct="0">
              <a:lnSpc>
                <a:spcPct val="150000"/>
              </a:lnSpc>
              <a:spcBef>
                <a:spcPct val="0"/>
              </a:spcBef>
              <a:spcAft>
                <a:spcPct val="0"/>
              </a:spcAft>
              <a:buFontTx/>
              <a:buNone/>
            </a:pPr>
            <a:r>
              <a:rPr lang="it-IT" altLang="it-IT" sz="1400" dirty="0" smtClean="0">
                <a:solidFill>
                  <a:srgbClr val="000000"/>
                </a:solidFill>
                <a:latin typeface="Arial" panose="020B0604020202020204" pitchFamily="34" charset="0"/>
                <a:ea typeface="Microsoft YaHei" panose="020B0503020204020204" pitchFamily="34" charset="-122"/>
              </a:rPr>
              <a:t>7: </a:t>
            </a:r>
            <a:r>
              <a:rPr lang="it-IT" altLang="it-IT" sz="1400" i="1" dirty="0" err="1">
                <a:solidFill>
                  <a:srgbClr val="C00000"/>
                </a:solidFill>
                <a:latin typeface="Arial" panose="020B0604020202020204" pitchFamily="34" charset="0"/>
                <a:ea typeface="Microsoft YaHei" panose="020B0503020204020204" pitchFamily="34" charset="-122"/>
              </a:rPr>
              <a:t>Physconia</a:t>
            </a:r>
            <a:r>
              <a:rPr lang="it-IT" altLang="it-IT" sz="1400" i="1" dirty="0">
                <a:solidFill>
                  <a:srgbClr val="C00000"/>
                </a:solidFill>
                <a:latin typeface="Arial" panose="020B0604020202020204" pitchFamily="34" charset="0"/>
                <a:ea typeface="Microsoft YaHei" panose="020B0503020204020204" pitchFamily="34" charset="-122"/>
              </a:rPr>
              <a:t> distorta</a:t>
            </a:r>
            <a:r>
              <a:rPr lang="it-IT" altLang="it-IT" sz="1400" i="1" dirty="0">
                <a:solidFill>
                  <a:srgbClr val="000000"/>
                </a:solidFill>
                <a:latin typeface="Arial" panose="020B0604020202020204" pitchFamily="34" charset="0"/>
                <a:ea typeface="Microsoft YaHei" panose="020B0503020204020204" pitchFamily="34" charset="-122"/>
              </a:rPr>
              <a:t> </a:t>
            </a:r>
            <a:endParaRPr lang="it-IT" altLang="it-IT" sz="1400" dirty="0">
              <a:solidFill>
                <a:srgbClr val="000000"/>
              </a:solidFill>
              <a:latin typeface="Arial" panose="020B0604020202020204" pitchFamily="34" charset="0"/>
              <a:ea typeface="Microsoft YaHei" panose="020B0503020204020204" pitchFamily="34" charset="-122"/>
            </a:endParaRPr>
          </a:p>
          <a:p>
            <a:pPr fontAlgn="base" hangingPunct="0">
              <a:lnSpc>
                <a:spcPct val="150000"/>
              </a:lnSpc>
              <a:spcBef>
                <a:spcPct val="0"/>
              </a:spcBef>
              <a:spcAft>
                <a:spcPct val="0"/>
              </a:spcAft>
              <a:buFontTx/>
              <a:buNone/>
            </a:pPr>
            <a:r>
              <a:rPr lang="it-IT" altLang="it-IT" sz="1400" dirty="0" smtClean="0">
                <a:solidFill>
                  <a:srgbClr val="000000"/>
                </a:solidFill>
                <a:latin typeface="Arial" panose="020B0604020202020204" pitchFamily="34" charset="0"/>
                <a:ea typeface="Microsoft YaHei" panose="020B0503020204020204" pitchFamily="34" charset="-122"/>
              </a:rPr>
              <a:t>8: </a:t>
            </a:r>
            <a:r>
              <a:rPr lang="it-IT" altLang="it-IT" sz="1400" i="1" dirty="0" err="1">
                <a:solidFill>
                  <a:srgbClr val="0070C0"/>
                </a:solidFill>
                <a:latin typeface="Arial" panose="020B0604020202020204" pitchFamily="34" charset="0"/>
                <a:ea typeface="Microsoft YaHei" panose="020B0503020204020204" pitchFamily="34" charset="-122"/>
              </a:rPr>
              <a:t>Punctelia</a:t>
            </a:r>
            <a:r>
              <a:rPr lang="it-IT" altLang="it-IT" sz="1400" i="1" dirty="0">
                <a:solidFill>
                  <a:srgbClr val="0070C0"/>
                </a:solidFill>
                <a:latin typeface="Arial" panose="020B0604020202020204" pitchFamily="34" charset="0"/>
                <a:ea typeface="Microsoft YaHei" panose="020B0503020204020204" pitchFamily="34" charset="-122"/>
              </a:rPr>
              <a:t> </a:t>
            </a:r>
            <a:r>
              <a:rPr lang="it-IT" altLang="it-IT" sz="1400" i="1" dirty="0" err="1">
                <a:solidFill>
                  <a:srgbClr val="0070C0"/>
                </a:solidFill>
                <a:latin typeface="Arial" panose="020B0604020202020204" pitchFamily="34" charset="0"/>
                <a:ea typeface="Microsoft YaHei" panose="020B0503020204020204" pitchFamily="34" charset="-122"/>
              </a:rPr>
              <a:t>subrudecta</a:t>
            </a:r>
            <a:r>
              <a:rPr lang="it-IT" altLang="it-IT" sz="1400" i="1" dirty="0">
                <a:solidFill>
                  <a:srgbClr val="0070C0"/>
                </a:solidFill>
                <a:latin typeface="Arial" panose="020B0604020202020204" pitchFamily="34" charset="0"/>
                <a:ea typeface="Microsoft YaHei" panose="020B0503020204020204" pitchFamily="34" charset="-122"/>
              </a:rPr>
              <a:t> </a:t>
            </a:r>
          </a:p>
          <a:p>
            <a:pPr fontAlgn="base" hangingPunct="0">
              <a:lnSpc>
                <a:spcPct val="150000"/>
              </a:lnSpc>
              <a:spcBef>
                <a:spcPct val="0"/>
              </a:spcBef>
              <a:spcAft>
                <a:spcPct val="0"/>
              </a:spcAft>
              <a:buFontTx/>
              <a:buNone/>
            </a:pPr>
            <a:r>
              <a:rPr lang="it-IT" altLang="it-IT" sz="1400" dirty="0">
                <a:solidFill>
                  <a:srgbClr val="000000"/>
                </a:solidFill>
                <a:latin typeface="Arial" panose="020B0604020202020204" pitchFamily="34" charset="0"/>
                <a:ea typeface="Microsoft YaHei" panose="020B0503020204020204" pitchFamily="34" charset="-122"/>
              </a:rPr>
              <a:t>9</a:t>
            </a:r>
            <a:r>
              <a:rPr lang="it-IT" altLang="it-IT" sz="1400" dirty="0" smtClean="0">
                <a:solidFill>
                  <a:srgbClr val="000000"/>
                </a:solidFill>
                <a:latin typeface="Arial" panose="020B0604020202020204" pitchFamily="34" charset="0"/>
                <a:ea typeface="Microsoft YaHei" panose="020B0503020204020204" pitchFamily="34" charset="-122"/>
              </a:rPr>
              <a:t>: </a:t>
            </a:r>
            <a:r>
              <a:rPr lang="it-IT" altLang="it-IT" sz="1400" i="1" dirty="0">
                <a:solidFill>
                  <a:srgbClr val="C00000"/>
                </a:solidFill>
                <a:latin typeface="Arial" panose="020B0604020202020204" pitchFamily="34" charset="0"/>
                <a:ea typeface="Microsoft YaHei" panose="020B0503020204020204" pitchFamily="34" charset="-122"/>
              </a:rPr>
              <a:t>Xanthoria parietina</a:t>
            </a:r>
            <a:endParaRPr lang="it-IT" altLang="it-IT" sz="1400" dirty="0">
              <a:solidFill>
                <a:srgbClr val="000000"/>
              </a:solidFill>
              <a:latin typeface="Arial" panose="020B0604020202020204" pitchFamily="34" charset="0"/>
              <a:ea typeface="Microsoft YaHei" panose="020B0503020204020204" pitchFamily="34" charset="-122"/>
            </a:endParaRPr>
          </a:p>
        </p:txBody>
      </p:sp>
      <p:grpSp>
        <p:nvGrpSpPr>
          <p:cNvPr id="32" name="Gruppo 10"/>
          <p:cNvGrpSpPr>
            <a:grpSpLocks/>
          </p:cNvGrpSpPr>
          <p:nvPr/>
        </p:nvGrpSpPr>
        <p:grpSpPr bwMode="auto">
          <a:xfrm>
            <a:off x="6100763" y="1012825"/>
            <a:ext cx="2822575" cy="1389063"/>
            <a:chOff x="6100763" y="1012825"/>
            <a:chExt cx="2822575" cy="1388377"/>
          </a:xfrm>
        </p:grpSpPr>
        <p:pic>
          <p:nvPicPr>
            <p:cNvPr id="33"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59575" y="1012825"/>
              <a:ext cx="1228725" cy="933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 name="Text Box 17"/>
            <p:cNvSpPr txBox="1">
              <a:spLocks noChangeArrowheads="1"/>
            </p:cNvSpPr>
            <p:nvPr/>
          </p:nvSpPr>
          <p:spPr bwMode="auto">
            <a:xfrm>
              <a:off x="7735888" y="1709738"/>
              <a:ext cx="257175" cy="236537"/>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hangingPunct="0">
                <a:lnSpc>
                  <a:spcPct val="93000"/>
                </a:lnSpc>
                <a:spcBef>
                  <a:spcPct val="0"/>
                </a:spcBef>
                <a:spcAft>
                  <a:spcPct val="0"/>
                </a:spcAft>
                <a:buFontTx/>
                <a:buNone/>
              </a:pPr>
              <a:r>
                <a:rPr lang="it-IT" altLang="it-IT" sz="1000" b="1">
                  <a:solidFill>
                    <a:srgbClr val="000000"/>
                  </a:solidFill>
                  <a:latin typeface="Arial" panose="020B0604020202020204" pitchFamily="34" charset="0"/>
                  <a:ea typeface="Microsoft YaHei" panose="020B0503020204020204" pitchFamily="34" charset="-122"/>
                </a:rPr>
                <a:t>1</a:t>
              </a:r>
            </a:p>
          </p:txBody>
        </p:sp>
        <p:sp>
          <p:nvSpPr>
            <p:cNvPr id="35" name="Rettangolo 60"/>
            <p:cNvSpPr>
              <a:spLocks noChangeArrowheads="1"/>
            </p:cNvSpPr>
            <p:nvPr/>
          </p:nvSpPr>
          <p:spPr bwMode="auto">
            <a:xfrm>
              <a:off x="6100763" y="2025650"/>
              <a:ext cx="2822575" cy="37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lnSpc>
                  <a:spcPct val="150000"/>
                </a:lnSpc>
                <a:spcBef>
                  <a:spcPct val="0"/>
                </a:spcBef>
                <a:spcAft>
                  <a:spcPct val="0"/>
                </a:spcAft>
                <a:buFont typeface="Arial" panose="020B0604020202020204" pitchFamily="34" charset="0"/>
                <a:buNone/>
              </a:pPr>
              <a:r>
                <a:rPr lang="it-IT" altLang="it-IT" sz="1400">
                  <a:solidFill>
                    <a:srgbClr val="000000"/>
                  </a:solidFill>
                  <a:latin typeface="Arial" panose="020B0604020202020204" pitchFamily="34" charset="0"/>
                </a:rPr>
                <a:t>1: </a:t>
              </a:r>
              <a:r>
                <a:rPr lang="it-IT" altLang="it-IT" sz="1400" i="1">
                  <a:solidFill>
                    <a:srgbClr val="0070C0"/>
                  </a:solidFill>
                  <a:latin typeface="Arial" panose="020B0604020202020204" pitchFamily="34" charset="0"/>
                </a:rPr>
                <a:t>Hypogymnia physodes</a:t>
              </a:r>
            </a:p>
          </p:txBody>
        </p:sp>
      </p:grpSp>
      <p:sp>
        <p:nvSpPr>
          <p:cNvPr id="36" name="Rettangolo 61"/>
          <p:cNvSpPr>
            <a:spLocks noChangeArrowheads="1"/>
          </p:cNvSpPr>
          <p:nvPr/>
        </p:nvSpPr>
        <p:spPr bwMode="auto">
          <a:xfrm>
            <a:off x="333802" y="3685617"/>
            <a:ext cx="150189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150000"/>
              </a:lnSpc>
              <a:spcBef>
                <a:spcPct val="0"/>
              </a:spcBef>
              <a:spcAft>
                <a:spcPct val="0"/>
              </a:spcAft>
              <a:buFontTx/>
              <a:buNone/>
            </a:pPr>
            <a:r>
              <a:rPr lang="it-IT" altLang="it-IT" sz="1400" dirty="0">
                <a:solidFill>
                  <a:srgbClr val="000000"/>
                </a:solidFill>
                <a:latin typeface="Arial" panose="020B0604020202020204" pitchFamily="34" charset="0"/>
              </a:rPr>
              <a:t>2: </a:t>
            </a:r>
            <a:r>
              <a:rPr lang="it-IT" altLang="it-IT" sz="1400" i="1" dirty="0" err="1">
                <a:solidFill>
                  <a:srgbClr val="0070C0"/>
                </a:solidFill>
                <a:latin typeface="Arial" panose="020B0604020202020204" pitchFamily="34" charset="0"/>
              </a:rPr>
              <a:t>Xanthoparmelia</a:t>
            </a:r>
            <a:r>
              <a:rPr lang="it-IT" altLang="it-IT" sz="1400" i="1" dirty="0">
                <a:solidFill>
                  <a:srgbClr val="0070C0"/>
                </a:solidFill>
                <a:latin typeface="Arial" panose="020B0604020202020204" pitchFamily="34" charset="0"/>
              </a:rPr>
              <a:t> </a:t>
            </a:r>
            <a:r>
              <a:rPr lang="it-IT" altLang="it-IT" sz="1400" i="1" dirty="0" err="1">
                <a:solidFill>
                  <a:srgbClr val="0070C0"/>
                </a:solidFill>
                <a:latin typeface="Arial" panose="020B0604020202020204" pitchFamily="34" charset="0"/>
              </a:rPr>
              <a:t>loxodes</a:t>
            </a:r>
            <a:endParaRPr lang="it-IT" altLang="it-IT" sz="1400" dirty="0">
              <a:solidFill>
                <a:srgbClr val="000000"/>
              </a:solidFill>
              <a:latin typeface="Arial" panose="020B0604020202020204" pitchFamily="34" charset="0"/>
            </a:endParaRPr>
          </a:p>
        </p:txBody>
      </p:sp>
      <p:sp>
        <p:nvSpPr>
          <p:cNvPr id="37" name="Rettangolo 62"/>
          <p:cNvSpPr>
            <a:spLocks noChangeArrowheads="1"/>
          </p:cNvSpPr>
          <p:nvPr/>
        </p:nvSpPr>
        <p:spPr bwMode="auto">
          <a:xfrm>
            <a:off x="2457287" y="4679273"/>
            <a:ext cx="2297113"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lnSpc>
                <a:spcPct val="150000"/>
              </a:lnSpc>
              <a:spcBef>
                <a:spcPct val="0"/>
              </a:spcBef>
              <a:spcAft>
                <a:spcPct val="0"/>
              </a:spcAft>
              <a:buFontTx/>
              <a:buNone/>
            </a:pPr>
            <a:r>
              <a:rPr lang="it-IT" altLang="it-IT" sz="1400" dirty="0">
                <a:solidFill>
                  <a:srgbClr val="000000"/>
                </a:solidFill>
                <a:latin typeface="Arial" panose="020B0604020202020204" pitchFamily="34" charset="0"/>
              </a:rPr>
              <a:t>3: </a:t>
            </a:r>
            <a:r>
              <a:rPr lang="it-IT" altLang="it-IT" sz="1400" i="1" dirty="0">
                <a:solidFill>
                  <a:srgbClr val="0070C0"/>
                </a:solidFill>
                <a:latin typeface="Arial" panose="020B0604020202020204" pitchFamily="34" charset="0"/>
              </a:rPr>
              <a:t>Flavoparmelia caperata </a:t>
            </a:r>
            <a:endParaRPr lang="it-IT" altLang="it-IT" sz="1400" dirty="0">
              <a:solidFill>
                <a:srgbClr val="000000"/>
              </a:solidFill>
              <a:latin typeface="Arial" panose="020B0604020202020204" pitchFamily="34" charset="0"/>
            </a:endParaRPr>
          </a:p>
          <a:p>
            <a:pPr algn="just" fontAlgn="base">
              <a:lnSpc>
                <a:spcPct val="150000"/>
              </a:lnSpc>
              <a:spcBef>
                <a:spcPct val="0"/>
              </a:spcBef>
              <a:spcAft>
                <a:spcPct val="0"/>
              </a:spcAft>
              <a:buFontTx/>
              <a:buNone/>
            </a:pPr>
            <a:r>
              <a:rPr lang="it-IT" altLang="it-IT" sz="1400" dirty="0">
                <a:solidFill>
                  <a:srgbClr val="000000"/>
                </a:solidFill>
                <a:latin typeface="Arial" panose="020B0604020202020204" pitchFamily="34" charset="0"/>
              </a:rPr>
              <a:t>4: </a:t>
            </a:r>
            <a:r>
              <a:rPr lang="it-IT" altLang="it-IT" sz="1400" i="1" dirty="0" err="1">
                <a:solidFill>
                  <a:srgbClr val="0070C0"/>
                </a:solidFill>
                <a:latin typeface="Arial" panose="020B0604020202020204" pitchFamily="34" charset="0"/>
              </a:rPr>
              <a:t>Melanelixia</a:t>
            </a:r>
            <a:r>
              <a:rPr lang="it-IT" altLang="it-IT" sz="1400" i="1" dirty="0">
                <a:solidFill>
                  <a:srgbClr val="0070C0"/>
                </a:solidFill>
                <a:latin typeface="Arial" panose="020B0604020202020204" pitchFamily="34" charset="0"/>
              </a:rPr>
              <a:t> </a:t>
            </a:r>
            <a:r>
              <a:rPr lang="it-IT" altLang="it-IT" sz="1400" i="1" dirty="0" err="1" smtClean="0">
                <a:solidFill>
                  <a:srgbClr val="0070C0"/>
                </a:solidFill>
                <a:latin typeface="Arial" panose="020B0604020202020204" pitchFamily="34" charset="0"/>
              </a:rPr>
              <a:t>glabratula</a:t>
            </a:r>
            <a:r>
              <a:rPr lang="it-IT" altLang="it-IT" sz="1400" i="1" dirty="0" smtClean="0">
                <a:solidFill>
                  <a:srgbClr val="000000"/>
                </a:solidFill>
                <a:latin typeface="Arial" panose="020B0604020202020204" pitchFamily="34" charset="0"/>
              </a:rPr>
              <a:t> </a:t>
            </a:r>
            <a:endParaRPr lang="it-IT" altLang="it-IT" sz="1400" i="1" dirty="0">
              <a:solidFill>
                <a:srgbClr val="000000"/>
              </a:solidFill>
              <a:latin typeface="Arial" panose="020B0604020202020204" pitchFamily="34" charset="0"/>
            </a:endParaRPr>
          </a:p>
          <a:p>
            <a:pPr algn="just" fontAlgn="base">
              <a:lnSpc>
                <a:spcPct val="150000"/>
              </a:lnSpc>
              <a:spcBef>
                <a:spcPct val="0"/>
              </a:spcBef>
              <a:spcAft>
                <a:spcPct val="0"/>
              </a:spcAft>
              <a:buFontTx/>
              <a:buNone/>
            </a:pPr>
            <a:r>
              <a:rPr lang="it-IT" altLang="it-IT" sz="1400" dirty="0">
                <a:solidFill>
                  <a:srgbClr val="000000"/>
                </a:solidFill>
                <a:latin typeface="Arial" panose="020B0604020202020204" pitchFamily="34" charset="0"/>
              </a:rPr>
              <a:t>5: </a:t>
            </a:r>
            <a:r>
              <a:rPr lang="it-IT" altLang="it-IT" sz="1400" i="1" dirty="0" err="1" smtClean="0">
                <a:solidFill>
                  <a:srgbClr val="0070C0"/>
                </a:solidFill>
                <a:latin typeface="Arial" panose="020B0604020202020204" pitchFamily="34" charset="0"/>
              </a:rPr>
              <a:t>Punctelia</a:t>
            </a:r>
            <a:r>
              <a:rPr lang="it-IT" altLang="it-IT" sz="1400" i="1" dirty="0" smtClean="0">
                <a:solidFill>
                  <a:srgbClr val="0070C0"/>
                </a:solidFill>
                <a:latin typeface="Arial" panose="020B0604020202020204" pitchFamily="34" charset="0"/>
              </a:rPr>
              <a:t> </a:t>
            </a:r>
            <a:r>
              <a:rPr lang="it-IT" altLang="it-IT" sz="1400" i="1" dirty="0" err="1" smtClean="0">
                <a:solidFill>
                  <a:srgbClr val="0070C0"/>
                </a:solidFill>
                <a:latin typeface="Arial" panose="020B0604020202020204" pitchFamily="34" charset="0"/>
              </a:rPr>
              <a:t>borreri</a:t>
            </a:r>
            <a:r>
              <a:rPr lang="it-IT" altLang="it-IT" sz="1400" i="1" dirty="0" smtClean="0">
                <a:solidFill>
                  <a:srgbClr val="0070C0"/>
                </a:solidFill>
                <a:latin typeface="Arial" panose="020B0604020202020204" pitchFamily="34" charset="0"/>
              </a:rPr>
              <a:t> </a:t>
            </a:r>
            <a:r>
              <a:rPr lang="it-IT" altLang="it-IT" sz="1400" dirty="0" smtClean="0">
                <a:solidFill>
                  <a:srgbClr val="000000"/>
                </a:solidFill>
                <a:latin typeface="Arial" panose="020B0604020202020204" pitchFamily="34" charset="0"/>
              </a:rPr>
              <a:t> </a:t>
            </a:r>
            <a:endParaRPr lang="it-IT" altLang="it-IT" sz="1400" dirty="0">
              <a:solidFill>
                <a:srgbClr val="000000"/>
              </a:solidFill>
              <a:latin typeface="Arial" panose="020B0604020202020204" pitchFamily="34" charset="0"/>
            </a:endParaRPr>
          </a:p>
        </p:txBody>
      </p:sp>
      <p:sp>
        <p:nvSpPr>
          <p:cNvPr id="40" name="CasellaDiTesto 39"/>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41" name="CasellaDiTesto 40"/>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Material and methods – Species selection</a:t>
            </a:r>
            <a:endParaRPr lang="en-US" sz="2000" i="1" dirty="0">
              <a:solidFill>
                <a:srgbClr val="00CC99">
                  <a:lumMod val="50000"/>
                </a:srgbClr>
              </a:solidFill>
            </a:endParaRPr>
          </a:p>
        </p:txBody>
      </p:sp>
      <p:sp>
        <p:nvSpPr>
          <p:cNvPr id="52" name="CasellaDiTesto 51"/>
          <p:cNvSpPr txBox="1"/>
          <p:nvPr/>
        </p:nvSpPr>
        <p:spPr>
          <a:xfrm>
            <a:off x="400050" y="6111827"/>
            <a:ext cx="8348414" cy="646331"/>
          </a:xfrm>
          <a:prstGeom prst="rect">
            <a:avLst/>
          </a:prstGeom>
          <a:noFill/>
        </p:spPr>
        <p:txBody>
          <a:bodyPr wrap="square" rtlCol="0">
            <a:spAutoFit/>
          </a:bodyPr>
          <a:lstStyle/>
          <a:p>
            <a:pPr algn="just" eaLnBrk="0" fontAlgn="base" hangingPunct="0">
              <a:spcBef>
                <a:spcPct val="0"/>
              </a:spcBef>
              <a:spcAft>
                <a:spcPct val="0"/>
              </a:spcAft>
            </a:pPr>
            <a:r>
              <a:rPr lang="en-GB" dirty="0">
                <a:solidFill>
                  <a:srgbClr val="000000"/>
                </a:solidFill>
              </a:rPr>
              <a:t>Blue and red text refer to species belonging to the family of </a:t>
            </a:r>
            <a:r>
              <a:rPr lang="en-GB" dirty="0" err="1">
                <a:solidFill>
                  <a:srgbClr val="0070C0"/>
                </a:solidFill>
              </a:rPr>
              <a:t>Parmeliaceae</a:t>
            </a:r>
            <a:r>
              <a:rPr lang="en-GB" dirty="0">
                <a:solidFill>
                  <a:srgbClr val="000000"/>
                </a:solidFill>
              </a:rPr>
              <a:t> and to the order of </a:t>
            </a:r>
            <a:r>
              <a:rPr lang="en-GB" dirty="0" err="1">
                <a:solidFill>
                  <a:srgbClr val="FF0000"/>
                </a:solidFill>
              </a:rPr>
              <a:t>Teloschistales</a:t>
            </a:r>
            <a:r>
              <a:rPr lang="en-GB" dirty="0">
                <a:solidFill>
                  <a:srgbClr val="000000"/>
                </a:solidFill>
              </a:rPr>
              <a:t>, respectively.</a:t>
            </a:r>
            <a:endParaRPr lang="en-GB" dirty="0">
              <a:solidFill>
                <a:srgbClr val="000000"/>
              </a:solidFill>
            </a:endParaRPr>
          </a:p>
        </p:txBody>
      </p:sp>
    </p:spTree>
    <p:extLst>
      <p:ext uri="{BB962C8B-B14F-4D97-AF65-F5344CB8AC3E}">
        <p14:creationId xmlns:p14="http://schemas.microsoft.com/office/powerpoint/2010/main" val="4099527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906" y="616903"/>
            <a:ext cx="8804888" cy="872034"/>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en-GB" dirty="0">
                <a:solidFill>
                  <a:srgbClr val="000000">
                    <a:lumMod val="75000"/>
                    <a:lumOff val="25000"/>
                  </a:srgbClr>
                </a:solidFill>
              </a:rPr>
              <a:t>Selection of 9 species whose external surfaces were characterised by a different degree of melanisation</a:t>
            </a: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4579" y="4363630"/>
            <a:ext cx="1356850" cy="93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8706" y="1659044"/>
            <a:ext cx="1355439" cy="93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80289" y="4363630"/>
            <a:ext cx="1252023" cy="9520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2375" y="1660167"/>
            <a:ext cx="1404000" cy="93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5170" y="3012449"/>
            <a:ext cx="1355668" cy="93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8"/>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1593" y="5834940"/>
            <a:ext cx="1357200" cy="93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l="12048" t="13779" r="18320" b="9821"/>
          <a:stretch>
            <a:fillRect/>
          </a:stretch>
        </p:blipFill>
        <p:spPr bwMode="auto">
          <a:xfrm>
            <a:off x="7527699" y="3011664"/>
            <a:ext cx="1357200" cy="926804"/>
          </a:xfrm>
          <a:prstGeom prst="rect">
            <a:avLst/>
          </a:prstGeom>
          <a:noFill/>
          <a:ln>
            <a:noFill/>
          </a:ln>
          <a:effectLst/>
          <a:extLst>
            <a:ext uri="{909E8E84-426E-40DD-AFC4-6F175D3DCCD1}">
              <a14:hiddenFill xmlns:a14="http://schemas.microsoft.com/office/drawing/2010/main">
                <a:blipFill dpi="0" rotWithShape="0">
                  <a:blip/>
                  <a:srcRect l="12048" t="13779" r="18320" b="982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30614" y="3012449"/>
            <a:ext cx="1385008" cy="91409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CasellaDiTesto 10"/>
          <p:cNvSpPr txBox="1"/>
          <p:nvPr/>
        </p:nvSpPr>
        <p:spPr>
          <a:xfrm>
            <a:off x="601142" y="1907701"/>
            <a:ext cx="3426729" cy="456535"/>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en-GB" b="1" dirty="0">
                <a:solidFill>
                  <a:srgbClr val="000000">
                    <a:lumMod val="75000"/>
                    <a:lumOff val="25000"/>
                  </a:srgbClr>
                </a:solidFill>
              </a:rPr>
              <a:t>Two-side heavily melanised</a:t>
            </a:r>
          </a:p>
        </p:txBody>
      </p:sp>
      <p:sp>
        <p:nvSpPr>
          <p:cNvPr id="12" name="CasellaDiTesto 11"/>
          <p:cNvSpPr txBox="1"/>
          <p:nvPr/>
        </p:nvSpPr>
        <p:spPr>
          <a:xfrm>
            <a:off x="601143" y="3241899"/>
            <a:ext cx="3426729" cy="455189"/>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en-GB" b="1" dirty="0">
                <a:solidFill>
                  <a:srgbClr val="000000">
                    <a:lumMod val="75000"/>
                    <a:lumOff val="25000"/>
                  </a:srgbClr>
                </a:solidFill>
              </a:rPr>
              <a:t>O</a:t>
            </a:r>
            <a:r>
              <a:rPr lang="en-GB" b="1" dirty="0">
                <a:solidFill>
                  <a:srgbClr val="000000">
                    <a:lumMod val="75000"/>
                    <a:lumOff val="25000"/>
                  </a:srgbClr>
                </a:solidFill>
              </a:rPr>
              <a:t>ne-side heavily melanised</a:t>
            </a:r>
          </a:p>
        </p:txBody>
      </p:sp>
      <p:sp>
        <p:nvSpPr>
          <p:cNvPr id="13" name="CasellaDiTesto 12"/>
          <p:cNvSpPr txBox="1"/>
          <p:nvPr/>
        </p:nvSpPr>
        <p:spPr>
          <a:xfrm>
            <a:off x="601144" y="4653144"/>
            <a:ext cx="3426729" cy="455189"/>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en-GB" b="1" dirty="0">
                <a:solidFill>
                  <a:srgbClr val="000000">
                    <a:lumMod val="75000"/>
                    <a:lumOff val="25000"/>
                  </a:srgbClr>
                </a:solidFill>
              </a:rPr>
              <a:t>O</a:t>
            </a:r>
            <a:r>
              <a:rPr lang="en-GB" b="1" dirty="0">
                <a:solidFill>
                  <a:srgbClr val="000000">
                    <a:lumMod val="75000"/>
                    <a:lumOff val="25000"/>
                  </a:srgbClr>
                </a:solidFill>
              </a:rPr>
              <a:t>ne-side lightly melanised</a:t>
            </a:r>
          </a:p>
        </p:txBody>
      </p:sp>
      <p:sp>
        <p:nvSpPr>
          <p:cNvPr id="14" name="CasellaDiTesto 13"/>
          <p:cNvSpPr txBox="1"/>
          <p:nvPr/>
        </p:nvSpPr>
        <p:spPr>
          <a:xfrm>
            <a:off x="601145" y="6074447"/>
            <a:ext cx="3426729" cy="456985"/>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en-GB" b="1" dirty="0">
                <a:solidFill>
                  <a:srgbClr val="000000">
                    <a:lumMod val="75000"/>
                    <a:lumOff val="25000"/>
                  </a:srgbClr>
                </a:solidFill>
              </a:rPr>
              <a:t>Non-melanised</a:t>
            </a:r>
          </a:p>
        </p:txBody>
      </p:sp>
      <p:sp>
        <p:nvSpPr>
          <p:cNvPr id="15" name="Freccia in su 14"/>
          <p:cNvSpPr/>
          <p:nvPr/>
        </p:nvSpPr>
        <p:spPr>
          <a:xfrm>
            <a:off x="68905" y="1659044"/>
            <a:ext cx="469900" cy="5111896"/>
          </a:xfrm>
          <a:prstGeom prst="upArrow">
            <a:avLst/>
          </a:prstGeom>
          <a:gradFill>
            <a:gsLst>
              <a:gs pos="0">
                <a:schemeClr val="tx1"/>
              </a:gs>
              <a:gs pos="29000">
                <a:srgbClr val="522B16"/>
              </a:gs>
              <a:gs pos="70000">
                <a:srgbClr val="914D27"/>
              </a:gs>
              <a:gs pos="100000">
                <a:srgbClr val="EAC5B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sp>
        <p:nvSpPr>
          <p:cNvPr id="16" name="CasellaDiTesto 15"/>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17" name="CasellaDiTesto 16"/>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Material and methods – Species selection</a:t>
            </a:r>
            <a:endParaRPr lang="en-US" sz="2000" i="1" dirty="0">
              <a:solidFill>
                <a:srgbClr val="00CC99">
                  <a:lumMod val="50000"/>
                </a:srgbClr>
              </a:solidFill>
            </a:endParaRPr>
          </a:p>
        </p:txBody>
      </p:sp>
      <p:pic>
        <p:nvPicPr>
          <p:cNvPr id="18" name="Picture 2" descr="Image result for melanelixia glabratul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320" t="3497" r="3820" b="21628"/>
          <a:stretch/>
        </p:blipFill>
        <p:spPr bwMode="auto">
          <a:xfrm>
            <a:off x="5735170" y="1658746"/>
            <a:ext cx="1357110" cy="93629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CasellaDiTesto 18"/>
          <p:cNvSpPr txBox="1"/>
          <p:nvPr/>
        </p:nvSpPr>
        <p:spPr>
          <a:xfrm>
            <a:off x="3930614" y="3986712"/>
            <a:ext cx="1385008" cy="338554"/>
          </a:xfrm>
          <a:prstGeom prst="rect">
            <a:avLst/>
          </a:prstGeom>
          <a:noFill/>
        </p:spPr>
        <p:txBody>
          <a:bodyPr wrap="square" rtlCol="0">
            <a:spAutoFit/>
          </a:bodyPr>
          <a:lstStyle/>
          <a:p>
            <a:pPr algn="ctr" eaLnBrk="0" fontAlgn="base" hangingPunct="0">
              <a:spcBef>
                <a:spcPct val="0"/>
              </a:spcBef>
              <a:spcAft>
                <a:spcPct val="0"/>
              </a:spcAft>
            </a:pPr>
            <a:r>
              <a:rPr lang="it-IT" sz="1600" i="1" dirty="0">
                <a:solidFill>
                  <a:srgbClr val="0070C0"/>
                </a:solidFill>
              </a:rPr>
              <a:t>F. caperata</a:t>
            </a:r>
            <a:endParaRPr lang="it-IT" sz="1600" i="1" dirty="0">
              <a:solidFill>
                <a:srgbClr val="0070C0"/>
              </a:solidFill>
            </a:endParaRPr>
          </a:p>
        </p:txBody>
      </p:sp>
      <p:sp>
        <p:nvSpPr>
          <p:cNvPr id="20" name="CasellaDiTesto 19"/>
          <p:cNvSpPr txBox="1"/>
          <p:nvPr/>
        </p:nvSpPr>
        <p:spPr>
          <a:xfrm>
            <a:off x="5692012" y="3960958"/>
            <a:ext cx="1385008" cy="338554"/>
          </a:xfrm>
          <a:prstGeom prst="rect">
            <a:avLst/>
          </a:prstGeom>
          <a:noFill/>
        </p:spPr>
        <p:txBody>
          <a:bodyPr wrap="square" rtlCol="0">
            <a:spAutoFit/>
          </a:bodyPr>
          <a:lstStyle/>
          <a:p>
            <a:pPr algn="ctr" eaLnBrk="0" fontAlgn="base" hangingPunct="0">
              <a:spcBef>
                <a:spcPct val="0"/>
              </a:spcBef>
              <a:spcAft>
                <a:spcPct val="0"/>
              </a:spcAft>
            </a:pPr>
            <a:r>
              <a:rPr lang="it-IT" sz="1600" i="1" dirty="0">
                <a:solidFill>
                  <a:srgbClr val="0070C0"/>
                </a:solidFill>
              </a:rPr>
              <a:t>H. </a:t>
            </a:r>
            <a:r>
              <a:rPr lang="it-IT" sz="1600" i="1" dirty="0" err="1">
                <a:solidFill>
                  <a:srgbClr val="0070C0"/>
                </a:solidFill>
              </a:rPr>
              <a:t>physodes</a:t>
            </a:r>
            <a:endParaRPr lang="it-IT" sz="1600" i="1" dirty="0">
              <a:solidFill>
                <a:srgbClr val="0070C0"/>
              </a:solidFill>
            </a:endParaRPr>
          </a:p>
        </p:txBody>
      </p:sp>
      <p:sp>
        <p:nvSpPr>
          <p:cNvPr id="21" name="CasellaDiTesto 20"/>
          <p:cNvSpPr txBox="1"/>
          <p:nvPr/>
        </p:nvSpPr>
        <p:spPr>
          <a:xfrm>
            <a:off x="7453410" y="3960958"/>
            <a:ext cx="1511078" cy="338554"/>
          </a:xfrm>
          <a:prstGeom prst="rect">
            <a:avLst/>
          </a:prstGeom>
          <a:noFill/>
        </p:spPr>
        <p:txBody>
          <a:bodyPr wrap="square" rtlCol="0">
            <a:spAutoFit/>
          </a:bodyPr>
          <a:lstStyle/>
          <a:p>
            <a:pPr algn="ctr" eaLnBrk="0" fontAlgn="base" hangingPunct="0">
              <a:spcBef>
                <a:spcPct val="0"/>
              </a:spcBef>
              <a:spcAft>
                <a:spcPct val="0"/>
              </a:spcAft>
            </a:pPr>
            <a:r>
              <a:rPr lang="it-IT" sz="1600" i="1" dirty="0">
                <a:solidFill>
                  <a:srgbClr val="0070C0"/>
                </a:solidFill>
              </a:rPr>
              <a:t>P. </a:t>
            </a:r>
            <a:r>
              <a:rPr lang="it-IT" sz="1600" i="1" dirty="0" err="1">
                <a:solidFill>
                  <a:srgbClr val="0070C0"/>
                </a:solidFill>
              </a:rPr>
              <a:t>borreri</a:t>
            </a:r>
            <a:endParaRPr lang="it-IT" sz="1600" i="1" dirty="0">
              <a:solidFill>
                <a:srgbClr val="0070C0"/>
              </a:solidFill>
            </a:endParaRPr>
          </a:p>
        </p:txBody>
      </p:sp>
      <p:sp>
        <p:nvSpPr>
          <p:cNvPr id="22" name="CasellaDiTesto 21"/>
          <p:cNvSpPr txBox="1"/>
          <p:nvPr/>
        </p:nvSpPr>
        <p:spPr>
          <a:xfrm>
            <a:off x="5628077" y="5331237"/>
            <a:ext cx="1540685" cy="338554"/>
          </a:xfrm>
          <a:prstGeom prst="rect">
            <a:avLst/>
          </a:prstGeom>
          <a:noFill/>
        </p:spPr>
        <p:txBody>
          <a:bodyPr wrap="square" rtlCol="0">
            <a:spAutoFit/>
          </a:bodyPr>
          <a:lstStyle/>
          <a:p>
            <a:pPr algn="ctr" eaLnBrk="0" fontAlgn="base" hangingPunct="0">
              <a:spcBef>
                <a:spcPct val="0"/>
              </a:spcBef>
              <a:spcAft>
                <a:spcPct val="0"/>
              </a:spcAft>
            </a:pPr>
            <a:r>
              <a:rPr lang="it-IT" sz="1600" i="1" dirty="0">
                <a:solidFill>
                  <a:srgbClr val="0070C0"/>
                </a:solidFill>
              </a:rPr>
              <a:t>P. </a:t>
            </a:r>
            <a:r>
              <a:rPr lang="it-IT" sz="1600" i="1" dirty="0" err="1">
                <a:solidFill>
                  <a:srgbClr val="0070C0"/>
                </a:solidFill>
              </a:rPr>
              <a:t>subrudecta</a:t>
            </a:r>
            <a:endParaRPr lang="it-IT" sz="1600" i="1" dirty="0">
              <a:solidFill>
                <a:srgbClr val="0070C0"/>
              </a:solidFill>
            </a:endParaRPr>
          </a:p>
        </p:txBody>
      </p:sp>
      <p:sp>
        <p:nvSpPr>
          <p:cNvPr id="23" name="CasellaDiTesto 22"/>
          <p:cNvSpPr txBox="1"/>
          <p:nvPr/>
        </p:nvSpPr>
        <p:spPr>
          <a:xfrm>
            <a:off x="7409850" y="5326872"/>
            <a:ext cx="1540685" cy="338554"/>
          </a:xfrm>
          <a:prstGeom prst="rect">
            <a:avLst/>
          </a:prstGeom>
          <a:noFill/>
        </p:spPr>
        <p:txBody>
          <a:bodyPr wrap="square" rtlCol="0">
            <a:spAutoFit/>
          </a:bodyPr>
          <a:lstStyle/>
          <a:p>
            <a:pPr algn="ctr" eaLnBrk="0" fontAlgn="base" hangingPunct="0">
              <a:spcBef>
                <a:spcPct val="0"/>
              </a:spcBef>
              <a:spcAft>
                <a:spcPct val="0"/>
              </a:spcAft>
            </a:pPr>
            <a:r>
              <a:rPr lang="it-IT" sz="1600" i="1" dirty="0" err="1">
                <a:solidFill>
                  <a:srgbClr val="FF0000"/>
                </a:solidFill>
              </a:rPr>
              <a:t>Ph</a:t>
            </a:r>
            <a:r>
              <a:rPr lang="it-IT" sz="1600" i="1" dirty="0">
                <a:solidFill>
                  <a:srgbClr val="FF0000"/>
                </a:solidFill>
              </a:rPr>
              <a:t>. </a:t>
            </a:r>
            <a:r>
              <a:rPr lang="it-IT" sz="1600" i="1" dirty="0" err="1">
                <a:solidFill>
                  <a:srgbClr val="FF0000"/>
                </a:solidFill>
              </a:rPr>
              <a:t>grisea</a:t>
            </a:r>
            <a:endParaRPr lang="it-IT" sz="1600" i="1" dirty="0">
              <a:solidFill>
                <a:srgbClr val="FF0000"/>
              </a:solidFill>
            </a:endParaRPr>
          </a:p>
        </p:txBody>
      </p:sp>
      <p:sp>
        <p:nvSpPr>
          <p:cNvPr id="24" name="CasellaDiTesto 23"/>
          <p:cNvSpPr txBox="1"/>
          <p:nvPr/>
        </p:nvSpPr>
        <p:spPr>
          <a:xfrm>
            <a:off x="7435957" y="2593830"/>
            <a:ext cx="1540685" cy="338554"/>
          </a:xfrm>
          <a:prstGeom prst="rect">
            <a:avLst/>
          </a:prstGeom>
          <a:noFill/>
        </p:spPr>
        <p:txBody>
          <a:bodyPr wrap="square" rtlCol="0">
            <a:spAutoFit/>
          </a:bodyPr>
          <a:lstStyle/>
          <a:p>
            <a:pPr algn="ctr" eaLnBrk="0" fontAlgn="base" hangingPunct="0">
              <a:spcBef>
                <a:spcPct val="0"/>
              </a:spcBef>
              <a:spcAft>
                <a:spcPct val="0"/>
              </a:spcAft>
            </a:pPr>
            <a:r>
              <a:rPr lang="it-IT" sz="1600" i="1" dirty="0" err="1">
                <a:solidFill>
                  <a:srgbClr val="FF0000"/>
                </a:solidFill>
              </a:rPr>
              <a:t>Ph</a:t>
            </a:r>
            <a:r>
              <a:rPr lang="it-IT" sz="1600" i="1" dirty="0">
                <a:solidFill>
                  <a:srgbClr val="FF0000"/>
                </a:solidFill>
              </a:rPr>
              <a:t>. distorta</a:t>
            </a:r>
            <a:endParaRPr lang="it-IT" sz="1600" i="1" dirty="0">
              <a:solidFill>
                <a:srgbClr val="FF0000"/>
              </a:solidFill>
            </a:endParaRPr>
          </a:p>
        </p:txBody>
      </p:sp>
      <p:sp>
        <p:nvSpPr>
          <p:cNvPr id="25" name="CasellaDiTesto 24"/>
          <p:cNvSpPr txBox="1"/>
          <p:nvPr/>
        </p:nvSpPr>
        <p:spPr>
          <a:xfrm>
            <a:off x="6119740" y="6493455"/>
            <a:ext cx="1540685" cy="338554"/>
          </a:xfrm>
          <a:prstGeom prst="rect">
            <a:avLst/>
          </a:prstGeom>
          <a:noFill/>
        </p:spPr>
        <p:txBody>
          <a:bodyPr wrap="square" rtlCol="0">
            <a:spAutoFit/>
          </a:bodyPr>
          <a:lstStyle/>
          <a:p>
            <a:pPr algn="ctr" eaLnBrk="0" fontAlgn="base" hangingPunct="0">
              <a:spcBef>
                <a:spcPct val="0"/>
              </a:spcBef>
              <a:spcAft>
                <a:spcPct val="0"/>
              </a:spcAft>
            </a:pPr>
            <a:r>
              <a:rPr lang="it-IT" sz="1600" i="1" dirty="0">
                <a:solidFill>
                  <a:srgbClr val="FF0000"/>
                </a:solidFill>
              </a:rPr>
              <a:t>X. parietina</a:t>
            </a:r>
            <a:endParaRPr lang="it-IT" sz="1600" i="1" dirty="0">
              <a:solidFill>
                <a:srgbClr val="FF0000"/>
              </a:solidFill>
            </a:endParaRPr>
          </a:p>
        </p:txBody>
      </p:sp>
      <p:sp>
        <p:nvSpPr>
          <p:cNvPr id="26" name="CasellaDiTesto 25"/>
          <p:cNvSpPr txBox="1"/>
          <p:nvPr/>
        </p:nvSpPr>
        <p:spPr>
          <a:xfrm>
            <a:off x="3930614" y="2585491"/>
            <a:ext cx="1385008" cy="338554"/>
          </a:xfrm>
          <a:prstGeom prst="rect">
            <a:avLst/>
          </a:prstGeom>
          <a:noFill/>
        </p:spPr>
        <p:txBody>
          <a:bodyPr wrap="square" rtlCol="0">
            <a:spAutoFit/>
          </a:bodyPr>
          <a:lstStyle/>
          <a:p>
            <a:pPr algn="ctr" eaLnBrk="0" fontAlgn="base" hangingPunct="0">
              <a:spcBef>
                <a:spcPct val="0"/>
              </a:spcBef>
              <a:spcAft>
                <a:spcPct val="0"/>
              </a:spcAft>
            </a:pPr>
            <a:r>
              <a:rPr lang="it-IT" sz="1600" i="1" dirty="0">
                <a:solidFill>
                  <a:srgbClr val="0070C0"/>
                </a:solidFill>
              </a:rPr>
              <a:t>X. </a:t>
            </a:r>
            <a:r>
              <a:rPr lang="it-IT" sz="1600" i="1" dirty="0" err="1">
                <a:solidFill>
                  <a:srgbClr val="0070C0"/>
                </a:solidFill>
              </a:rPr>
              <a:t>loxodes</a:t>
            </a:r>
            <a:endParaRPr lang="it-IT" sz="1600" i="1" dirty="0">
              <a:solidFill>
                <a:srgbClr val="0070C0"/>
              </a:solidFill>
            </a:endParaRPr>
          </a:p>
        </p:txBody>
      </p:sp>
      <p:sp>
        <p:nvSpPr>
          <p:cNvPr id="27" name="CasellaDiTesto 26"/>
          <p:cNvSpPr txBox="1"/>
          <p:nvPr/>
        </p:nvSpPr>
        <p:spPr>
          <a:xfrm>
            <a:off x="5720500" y="2592699"/>
            <a:ext cx="1385008" cy="338554"/>
          </a:xfrm>
          <a:prstGeom prst="rect">
            <a:avLst/>
          </a:prstGeom>
          <a:noFill/>
        </p:spPr>
        <p:txBody>
          <a:bodyPr wrap="square" rtlCol="0">
            <a:spAutoFit/>
          </a:bodyPr>
          <a:lstStyle/>
          <a:p>
            <a:pPr algn="ctr" eaLnBrk="0" fontAlgn="base" hangingPunct="0">
              <a:spcBef>
                <a:spcPct val="0"/>
              </a:spcBef>
              <a:spcAft>
                <a:spcPct val="0"/>
              </a:spcAft>
            </a:pPr>
            <a:r>
              <a:rPr lang="it-IT" sz="1600" i="1" dirty="0">
                <a:solidFill>
                  <a:srgbClr val="0070C0"/>
                </a:solidFill>
              </a:rPr>
              <a:t>M. </a:t>
            </a:r>
            <a:r>
              <a:rPr lang="it-IT" sz="1600" i="1" dirty="0" err="1">
                <a:solidFill>
                  <a:srgbClr val="0070C0"/>
                </a:solidFill>
              </a:rPr>
              <a:t>glabratula</a:t>
            </a:r>
            <a:endParaRPr lang="it-IT" sz="1600" i="1" dirty="0">
              <a:solidFill>
                <a:srgbClr val="0070C0"/>
              </a:solidFill>
            </a:endParaRPr>
          </a:p>
        </p:txBody>
      </p:sp>
      <p:sp>
        <p:nvSpPr>
          <p:cNvPr id="28" name="Rettangolo 27"/>
          <p:cNvSpPr/>
          <p:nvPr/>
        </p:nvSpPr>
        <p:spPr bwMode="auto">
          <a:xfrm>
            <a:off x="7727770" y="1993630"/>
            <a:ext cx="184089" cy="418892"/>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cxnSp>
        <p:nvCxnSpPr>
          <p:cNvPr id="71681" name="Connettore 1 71680"/>
          <p:cNvCxnSpPr/>
          <p:nvPr/>
        </p:nvCxnSpPr>
        <p:spPr bwMode="auto">
          <a:xfrm>
            <a:off x="7207145" y="1890997"/>
            <a:ext cx="520625" cy="515250"/>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Connettore 1 39"/>
          <p:cNvCxnSpPr/>
          <p:nvPr/>
        </p:nvCxnSpPr>
        <p:spPr bwMode="auto">
          <a:xfrm>
            <a:off x="7625273" y="1879797"/>
            <a:ext cx="286586" cy="497262"/>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Connettore 1 41"/>
          <p:cNvCxnSpPr/>
          <p:nvPr/>
        </p:nvCxnSpPr>
        <p:spPr bwMode="auto">
          <a:xfrm>
            <a:off x="7625273" y="1176642"/>
            <a:ext cx="311561" cy="816988"/>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Connettore 1 43"/>
          <p:cNvCxnSpPr/>
          <p:nvPr/>
        </p:nvCxnSpPr>
        <p:spPr bwMode="auto">
          <a:xfrm>
            <a:off x="7194777" y="1165442"/>
            <a:ext cx="567128" cy="867828"/>
          </a:xfrm>
          <a:prstGeom prst="line">
            <a:avLst/>
          </a:prstGeom>
          <a:solidFill>
            <a:schemeClr val="accent1"/>
          </a:solidFill>
          <a:ln w="952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6"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24" t="42068" r="72038" b="19466"/>
          <a:stretch/>
        </p:blipFill>
        <p:spPr bwMode="auto">
          <a:xfrm>
            <a:off x="7207145" y="1182917"/>
            <a:ext cx="418128" cy="696880"/>
          </a:xfrm>
          <a:prstGeom prst="rect">
            <a:avLst/>
          </a:prstGeom>
          <a:noFill/>
          <a:ln w="12700">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60146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11933" t="30341" r="30262" b="22629"/>
          <a:stretch/>
        </p:blipFill>
        <p:spPr>
          <a:xfrm>
            <a:off x="575556" y="1118554"/>
            <a:ext cx="7992888" cy="3672409"/>
          </a:xfrm>
          <a:prstGeom prst="rect">
            <a:avLst/>
          </a:prstGeom>
        </p:spPr>
      </p:pic>
      <p:sp>
        <p:nvSpPr>
          <p:cNvPr id="3" name="Freccia in su 2"/>
          <p:cNvSpPr/>
          <p:nvPr/>
        </p:nvSpPr>
        <p:spPr>
          <a:xfrm rot="16200000">
            <a:off x="4877110" y="2193822"/>
            <a:ext cx="469900" cy="6120680"/>
          </a:xfrm>
          <a:prstGeom prst="upArrow">
            <a:avLst/>
          </a:prstGeom>
          <a:gradFill>
            <a:gsLst>
              <a:gs pos="0">
                <a:schemeClr val="tx1"/>
              </a:gs>
              <a:gs pos="29000">
                <a:srgbClr val="522B16"/>
              </a:gs>
              <a:gs pos="70000">
                <a:srgbClr val="914D27"/>
              </a:gs>
              <a:gs pos="100000">
                <a:srgbClr val="EAC5B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sp>
        <p:nvSpPr>
          <p:cNvPr id="4" name="CasellaDiTesto 3"/>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5" name="CasellaDiTesto 4"/>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Material and methods – Example of degree of </a:t>
            </a:r>
            <a:r>
              <a:rPr lang="en-US" sz="2000" dirty="0" err="1">
                <a:solidFill>
                  <a:srgbClr val="00CC99">
                    <a:lumMod val="50000"/>
                  </a:srgbClr>
                </a:solidFill>
              </a:rPr>
              <a:t>melanisation</a:t>
            </a:r>
            <a:endParaRPr lang="en-US" sz="2000" i="1" dirty="0">
              <a:solidFill>
                <a:srgbClr val="00CC99">
                  <a:lumMod val="50000"/>
                </a:srgbClr>
              </a:solidFill>
            </a:endParaRPr>
          </a:p>
        </p:txBody>
      </p:sp>
      <p:sp>
        <p:nvSpPr>
          <p:cNvPr id="6" name="Rettangolo 5"/>
          <p:cNvSpPr/>
          <p:nvPr/>
        </p:nvSpPr>
        <p:spPr>
          <a:xfrm>
            <a:off x="575556" y="5727128"/>
            <a:ext cx="7992888" cy="461665"/>
          </a:xfrm>
          <a:prstGeom prst="rect">
            <a:avLst/>
          </a:prstGeom>
        </p:spPr>
        <p:txBody>
          <a:bodyPr wrap="square">
            <a:spAutoFit/>
          </a:bodyPr>
          <a:lstStyle/>
          <a:p>
            <a:pPr algn="just" eaLnBrk="0" fontAlgn="base" hangingPunct="0">
              <a:spcBef>
                <a:spcPct val="0"/>
              </a:spcBef>
              <a:spcAft>
                <a:spcPct val="0"/>
              </a:spcAft>
            </a:pPr>
            <a:r>
              <a:rPr lang="en-US" sz="1200" dirty="0">
                <a:solidFill>
                  <a:srgbClr val="222222"/>
                </a:solidFill>
              </a:rPr>
              <a:t>Fortuna, L., </a:t>
            </a:r>
            <a:r>
              <a:rPr lang="en-US" sz="1200" dirty="0" err="1">
                <a:solidFill>
                  <a:srgbClr val="222222"/>
                </a:solidFill>
              </a:rPr>
              <a:t>Baracchini</a:t>
            </a:r>
            <a:r>
              <a:rPr lang="en-US" sz="1200" dirty="0">
                <a:solidFill>
                  <a:srgbClr val="222222"/>
                </a:solidFill>
              </a:rPr>
              <a:t>, E., </a:t>
            </a:r>
            <a:r>
              <a:rPr lang="en-US" sz="1200" dirty="0" err="1">
                <a:solidFill>
                  <a:srgbClr val="222222"/>
                </a:solidFill>
              </a:rPr>
              <a:t>Adami</a:t>
            </a:r>
            <a:r>
              <a:rPr lang="en-US" sz="1200" dirty="0">
                <a:solidFill>
                  <a:srgbClr val="222222"/>
                </a:solidFill>
              </a:rPr>
              <a:t>, G., &amp; </a:t>
            </a:r>
            <a:r>
              <a:rPr lang="en-US" sz="1200" dirty="0" err="1">
                <a:solidFill>
                  <a:srgbClr val="222222"/>
                </a:solidFill>
              </a:rPr>
              <a:t>Tretiach</a:t>
            </a:r>
            <a:r>
              <a:rPr lang="en-US" sz="1200" dirty="0">
                <a:solidFill>
                  <a:srgbClr val="222222"/>
                </a:solidFill>
              </a:rPr>
              <a:t>, M. (2017). </a:t>
            </a:r>
            <a:r>
              <a:rPr lang="en-US" sz="1200" dirty="0" err="1">
                <a:solidFill>
                  <a:srgbClr val="222222"/>
                </a:solidFill>
              </a:rPr>
              <a:t>Melanization</a:t>
            </a:r>
            <a:r>
              <a:rPr lang="en-US" sz="1200" dirty="0">
                <a:solidFill>
                  <a:srgbClr val="222222"/>
                </a:solidFill>
              </a:rPr>
              <a:t> Affects the Content of Selected Elements in Parmelioid Lichens. </a:t>
            </a:r>
            <a:r>
              <a:rPr lang="en-US" sz="1200" i="1" dirty="0">
                <a:solidFill>
                  <a:srgbClr val="222222"/>
                </a:solidFill>
              </a:rPr>
              <a:t>Journal of chemical ecology</a:t>
            </a:r>
            <a:r>
              <a:rPr lang="en-US" sz="1200" dirty="0">
                <a:solidFill>
                  <a:srgbClr val="222222"/>
                </a:solidFill>
              </a:rPr>
              <a:t>, </a:t>
            </a:r>
            <a:r>
              <a:rPr lang="en-US" sz="1200" i="1" dirty="0">
                <a:solidFill>
                  <a:srgbClr val="222222"/>
                </a:solidFill>
              </a:rPr>
              <a:t>43</a:t>
            </a:r>
            <a:r>
              <a:rPr lang="en-US" sz="1200" dirty="0">
                <a:solidFill>
                  <a:srgbClr val="222222"/>
                </a:solidFill>
              </a:rPr>
              <a:t>(11-12), 1086-1096.</a:t>
            </a:r>
            <a:endParaRPr lang="it-IT" sz="12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18530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6455144" y="1160188"/>
            <a:ext cx="2580361" cy="1689100"/>
          </a:xfrm>
          <a:prstGeom prst="rect">
            <a:avLst/>
          </a:prstGeom>
          <a:noFill/>
          <a:ln w="9525">
            <a:noFill/>
            <a:miter lim="800000"/>
            <a:headEnd/>
            <a:tailEnd/>
          </a:ln>
        </p:spPr>
      </p:pic>
      <p:pic>
        <p:nvPicPr>
          <p:cNvPr id="5" name="Immagine 9"/>
          <p:cNvPicPr>
            <a:picLocks noChangeAspect="1"/>
          </p:cNvPicPr>
          <p:nvPr/>
        </p:nvPicPr>
        <p:blipFill>
          <a:blip r:embed="rId3"/>
          <a:srcRect l="15147" t="40636" r="25916" b="19153"/>
          <a:stretch>
            <a:fillRect/>
          </a:stretch>
        </p:blipFill>
        <p:spPr bwMode="auto">
          <a:xfrm>
            <a:off x="716147" y="1175864"/>
            <a:ext cx="1922536" cy="1692275"/>
          </a:xfrm>
          <a:prstGeom prst="rect">
            <a:avLst/>
          </a:prstGeom>
          <a:noFill/>
          <a:ln w="9525">
            <a:noFill/>
            <a:miter lim="800000"/>
            <a:headEnd/>
            <a:tailEnd/>
          </a:ln>
        </p:spPr>
      </p:pic>
      <p:sp>
        <p:nvSpPr>
          <p:cNvPr id="6" name="Rettangolo 2"/>
          <p:cNvSpPr>
            <a:spLocks noChangeArrowheads="1"/>
          </p:cNvSpPr>
          <p:nvPr/>
        </p:nvSpPr>
        <p:spPr bwMode="auto">
          <a:xfrm>
            <a:off x="2922061" y="2863500"/>
            <a:ext cx="59344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it-IT" altLang="it-IT" dirty="0">
                <a:solidFill>
                  <a:srgbClr val="000000"/>
                </a:solidFill>
                <a:cs typeface="Arial" panose="020B0604020202020204" pitchFamily="34" charset="0"/>
              </a:rPr>
              <a:t>2) ICP-AES </a:t>
            </a:r>
            <a:r>
              <a:rPr lang="it-IT" altLang="it-IT" dirty="0">
                <a:solidFill>
                  <a:srgbClr val="000000"/>
                </a:solidFill>
                <a:cs typeface="Arial" panose="020B0604020202020204" pitchFamily="34" charset="0"/>
              </a:rPr>
              <a:t>(</a:t>
            </a:r>
            <a:r>
              <a:rPr lang="it-IT" altLang="it-IT" b="1" dirty="0" err="1">
                <a:solidFill>
                  <a:srgbClr val="000000"/>
                </a:solidFill>
                <a:cs typeface="Arial" panose="020B0604020202020204" pitchFamily="34" charset="0"/>
              </a:rPr>
              <a:t>concentration</a:t>
            </a:r>
            <a:r>
              <a:rPr lang="it-IT" altLang="it-IT" dirty="0">
                <a:solidFill>
                  <a:srgbClr val="000000"/>
                </a:solidFill>
                <a:cs typeface="Arial" panose="020B0604020202020204" pitchFamily="34" charset="0"/>
              </a:rPr>
              <a:t> of Ca</a:t>
            </a:r>
            <a:r>
              <a:rPr lang="it-IT" altLang="it-IT" dirty="0">
                <a:solidFill>
                  <a:srgbClr val="000000"/>
                </a:solidFill>
                <a:cs typeface="Arial" panose="020B0604020202020204" pitchFamily="34" charset="0"/>
              </a:rPr>
              <a:t>, K, Fe, Mn, Zn)</a:t>
            </a:r>
          </a:p>
        </p:txBody>
      </p:sp>
      <p:pic>
        <p:nvPicPr>
          <p:cNvPr id="7" name="Picture 58" descr="http://www.analyticalwest.com/media/catalog/category/PE_Elan_2.jpg"/>
          <p:cNvPicPr>
            <a:picLocks noChangeAspect="1" noChangeArrowheads="1"/>
          </p:cNvPicPr>
          <p:nvPr/>
        </p:nvPicPr>
        <p:blipFill rotWithShape="1">
          <a:blip r:embed="rId4">
            <a:extLst>
              <a:ext uri="{28A0092B-C50C-407E-A947-70E740481C1C}">
                <a14:useLocalDpi xmlns:a14="http://schemas.microsoft.com/office/drawing/2010/main" val="0"/>
              </a:ext>
            </a:extLst>
          </a:blip>
          <a:srcRect l="2551" t="8223" r="45615" b="7653"/>
          <a:stretch/>
        </p:blipFill>
        <p:spPr bwMode="auto">
          <a:xfrm>
            <a:off x="6759421" y="3291873"/>
            <a:ext cx="1971805"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arrotondato 7"/>
          <p:cNvSpPr/>
          <p:nvPr/>
        </p:nvSpPr>
        <p:spPr>
          <a:xfrm>
            <a:off x="716147" y="1175865"/>
            <a:ext cx="1852579" cy="112057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sp>
        <p:nvSpPr>
          <p:cNvPr id="9" name="Rettangolo arrotondato 8"/>
          <p:cNvSpPr/>
          <p:nvPr/>
        </p:nvSpPr>
        <p:spPr>
          <a:xfrm>
            <a:off x="710247" y="2344604"/>
            <a:ext cx="1858479" cy="523536"/>
          </a:xfrm>
          <a:prstGeom prst="roundRect">
            <a:avLst>
              <a:gd name="adj" fmla="val 23944"/>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cxnSp>
        <p:nvCxnSpPr>
          <p:cNvPr id="10" name="Connettore 4 9"/>
          <p:cNvCxnSpPr>
            <a:endCxn id="12" idx="1"/>
          </p:cNvCxnSpPr>
          <p:nvPr/>
        </p:nvCxnSpPr>
        <p:spPr>
          <a:xfrm rot="16200000" flipH="1">
            <a:off x="611522" y="1852192"/>
            <a:ext cx="2125887" cy="191663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4 10"/>
          <p:cNvCxnSpPr>
            <a:stCxn id="9" idx="1"/>
            <a:endCxn id="13" idx="1"/>
          </p:cNvCxnSpPr>
          <p:nvPr/>
        </p:nvCxnSpPr>
        <p:spPr>
          <a:xfrm rot="10800000" flipH="1" flipV="1">
            <a:off x="710247" y="2606371"/>
            <a:ext cx="1922536" cy="1738471"/>
          </a:xfrm>
          <a:prstGeom prst="bentConnector3">
            <a:avLst>
              <a:gd name="adj1" fmla="val -1189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2632783" y="3642621"/>
            <a:ext cx="2521466" cy="461665"/>
          </a:xfrm>
          <a:prstGeom prst="rect">
            <a:avLst/>
          </a:prstGeom>
          <a:noFill/>
        </p:spPr>
        <p:txBody>
          <a:bodyPr wrap="square" rtlCol="0">
            <a:spAutoFit/>
          </a:bodyPr>
          <a:lstStyle/>
          <a:p>
            <a:pPr eaLnBrk="0" fontAlgn="base" hangingPunct="0">
              <a:spcBef>
                <a:spcPct val="0"/>
              </a:spcBef>
              <a:spcAft>
                <a:spcPct val="0"/>
              </a:spcAft>
            </a:pPr>
            <a:r>
              <a:rPr lang="it-IT" sz="2400" dirty="0">
                <a:solidFill>
                  <a:srgbClr val="000000"/>
                </a:solidFill>
              </a:rPr>
              <a:t>U + L</a:t>
            </a:r>
            <a:endParaRPr lang="it-IT" sz="2400" dirty="0">
              <a:solidFill>
                <a:srgbClr val="000000"/>
              </a:solidFill>
            </a:endParaRPr>
          </a:p>
        </p:txBody>
      </p:sp>
      <p:sp>
        <p:nvSpPr>
          <p:cNvPr id="13" name="CasellaDiTesto 12"/>
          <p:cNvSpPr txBox="1"/>
          <p:nvPr/>
        </p:nvSpPr>
        <p:spPr>
          <a:xfrm>
            <a:off x="2632783" y="4114010"/>
            <a:ext cx="572922" cy="461665"/>
          </a:xfrm>
          <a:prstGeom prst="rect">
            <a:avLst/>
          </a:prstGeom>
          <a:noFill/>
        </p:spPr>
        <p:txBody>
          <a:bodyPr wrap="square" rtlCol="0">
            <a:spAutoFit/>
          </a:bodyPr>
          <a:lstStyle/>
          <a:p>
            <a:pPr eaLnBrk="0" fontAlgn="base" hangingPunct="0">
              <a:spcBef>
                <a:spcPct val="0"/>
              </a:spcBef>
              <a:spcAft>
                <a:spcPct val="0"/>
              </a:spcAft>
            </a:pPr>
            <a:r>
              <a:rPr lang="it-IT" sz="2400" dirty="0">
                <a:solidFill>
                  <a:srgbClr val="000000"/>
                </a:solidFill>
              </a:rPr>
              <a:t>M’</a:t>
            </a:r>
            <a:endParaRPr lang="it-IT" sz="2400" dirty="0">
              <a:solidFill>
                <a:srgbClr val="000000"/>
              </a:solidFill>
            </a:endParaRPr>
          </a:p>
        </p:txBody>
      </p:sp>
      <p:sp>
        <p:nvSpPr>
          <p:cNvPr id="14" name="Rettangolo 2"/>
          <p:cNvSpPr>
            <a:spLocks noChangeArrowheads="1"/>
          </p:cNvSpPr>
          <p:nvPr/>
        </p:nvSpPr>
        <p:spPr bwMode="auto">
          <a:xfrm>
            <a:off x="2889147" y="802622"/>
            <a:ext cx="62936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pPr>
            <a:r>
              <a:rPr lang="it-IT" altLang="it-IT" sz="1800" dirty="0" smtClean="0">
                <a:solidFill>
                  <a:srgbClr val="000000"/>
                </a:solidFill>
                <a:latin typeface="Arial"/>
                <a:cs typeface="Arial" panose="020B0604020202020204" pitchFamily="34" charset="0"/>
              </a:rPr>
              <a:t>1) ED µ-XRF (</a:t>
            </a:r>
            <a:r>
              <a:rPr lang="en-GB" sz="1800" b="1" dirty="0">
                <a:solidFill>
                  <a:srgbClr val="000000"/>
                </a:solidFill>
                <a:latin typeface="Arial"/>
              </a:rPr>
              <a:t>relative abundance </a:t>
            </a:r>
            <a:r>
              <a:rPr lang="en-GB" sz="1800" dirty="0">
                <a:solidFill>
                  <a:srgbClr val="000000"/>
                </a:solidFill>
                <a:latin typeface="Arial"/>
              </a:rPr>
              <a:t>of </a:t>
            </a:r>
            <a:r>
              <a:rPr lang="it-IT" altLang="it-IT" sz="1800" dirty="0" smtClean="0">
                <a:solidFill>
                  <a:srgbClr val="000000"/>
                </a:solidFill>
                <a:latin typeface="Arial"/>
                <a:cs typeface="Arial" panose="020B0604020202020204" pitchFamily="34" charset="0"/>
              </a:rPr>
              <a:t>Ca</a:t>
            </a:r>
            <a:r>
              <a:rPr lang="it-IT" altLang="it-IT" sz="1800" dirty="0">
                <a:solidFill>
                  <a:srgbClr val="000000"/>
                </a:solidFill>
                <a:latin typeface="Arial"/>
                <a:cs typeface="Arial" panose="020B0604020202020204" pitchFamily="34" charset="0"/>
              </a:rPr>
              <a:t>, </a:t>
            </a:r>
            <a:r>
              <a:rPr lang="it-IT" altLang="it-IT" sz="1800" dirty="0" smtClean="0">
                <a:solidFill>
                  <a:srgbClr val="000000"/>
                </a:solidFill>
                <a:latin typeface="Arial"/>
                <a:cs typeface="Arial" panose="020B0604020202020204" pitchFamily="34" charset="0"/>
              </a:rPr>
              <a:t>K, </a:t>
            </a:r>
            <a:r>
              <a:rPr lang="it-IT" altLang="it-IT" sz="1800" dirty="0">
                <a:solidFill>
                  <a:srgbClr val="000000"/>
                </a:solidFill>
                <a:latin typeface="Arial"/>
                <a:cs typeface="Arial" panose="020B0604020202020204" pitchFamily="34" charset="0"/>
              </a:rPr>
              <a:t>Fe, </a:t>
            </a:r>
            <a:r>
              <a:rPr lang="it-IT" altLang="it-IT" sz="1800" dirty="0" smtClean="0">
                <a:solidFill>
                  <a:srgbClr val="000000"/>
                </a:solidFill>
                <a:latin typeface="Arial"/>
                <a:cs typeface="Arial" panose="020B0604020202020204" pitchFamily="34" charset="0"/>
              </a:rPr>
              <a:t>Mn, S, </a:t>
            </a:r>
            <a:r>
              <a:rPr lang="it-IT" altLang="it-IT" sz="1800" dirty="0">
                <a:solidFill>
                  <a:srgbClr val="000000"/>
                </a:solidFill>
                <a:latin typeface="Arial"/>
                <a:cs typeface="Arial" panose="020B0604020202020204" pitchFamily="34" charset="0"/>
              </a:rPr>
              <a:t>Zn)</a:t>
            </a:r>
          </a:p>
        </p:txBody>
      </p:sp>
      <p:sp>
        <p:nvSpPr>
          <p:cNvPr id="16" name="CasellaDiTesto 14"/>
          <p:cNvSpPr txBox="1">
            <a:spLocks noChangeArrowheads="1"/>
          </p:cNvSpPr>
          <p:nvPr/>
        </p:nvSpPr>
        <p:spPr bwMode="auto">
          <a:xfrm>
            <a:off x="2919244" y="4867481"/>
            <a:ext cx="4746895" cy="1754326"/>
          </a:xfrm>
          <a:prstGeom prst="rect">
            <a:avLst/>
          </a:prstGeom>
          <a:noFill/>
          <a:ln w="9525">
            <a:noFill/>
            <a:miter lim="800000"/>
            <a:headEnd/>
            <a:tailEnd/>
          </a:ln>
        </p:spPr>
        <p:txBody>
          <a:bodyPr wrap="square">
            <a:spAutoFit/>
          </a:bodyPr>
          <a:lstStyle/>
          <a:p>
            <a:pPr algn="just" eaLnBrk="0" fontAlgn="base" hangingPunct="0">
              <a:spcBef>
                <a:spcPct val="0"/>
              </a:spcBef>
              <a:spcAft>
                <a:spcPct val="0"/>
              </a:spcAft>
            </a:pPr>
            <a:r>
              <a:rPr lang="en-GB" dirty="0">
                <a:solidFill>
                  <a:srgbClr val="000000"/>
                </a:solidFill>
              </a:rPr>
              <a:t>3) Sequential Elution Technique (</a:t>
            </a:r>
            <a:r>
              <a:rPr lang="en-GB" b="1" dirty="0">
                <a:solidFill>
                  <a:srgbClr val="000000"/>
                </a:solidFill>
              </a:rPr>
              <a:t>SET</a:t>
            </a:r>
            <a:r>
              <a:rPr lang="en-GB" dirty="0">
                <a:solidFill>
                  <a:srgbClr val="000000"/>
                </a:solidFill>
              </a:rPr>
              <a:t>)</a:t>
            </a:r>
          </a:p>
          <a:p>
            <a:pPr algn="just" eaLnBrk="0" fontAlgn="base" hangingPunct="0">
              <a:spcBef>
                <a:spcPct val="0"/>
              </a:spcBef>
              <a:spcAft>
                <a:spcPct val="0"/>
              </a:spcAft>
            </a:pPr>
            <a:endParaRPr lang="en-GB" dirty="0">
              <a:solidFill>
                <a:srgbClr val="000000"/>
              </a:solidFill>
            </a:endParaRPr>
          </a:p>
          <a:p>
            <a:pPr algn="just" eaLnBrk="0" fontAlgn="base" hangingPunct="0">
              <a:spcBef>
                <a:spcPct val="0"/>
              </a:spcBef>
              <a:spcAft>
                <a:spcPct val="0"/>
              </a:spcAft>
            </a:pPr>
            <a:r>
              <a:rPr lang="en-GB" dirty="0">
                <a:solidFill>
                  <a:srgbClr val="000000"/>
                </a:solidFill>
              </a:rPr>
              <a:t>Intercellular     (A): H</a:t>
            </a:r>
            <a:r>
              <a:rPr lang="en-GB" baseline="-25000" dirty="0">
                <a:solidFill>
                  <a:srgbClr val="000000"/>
                </a:solidFill>
              </a:rPr>
              <a:t>2</a:t>
            </a:r>
            <a:r>
              <a:rPr lang="en-GB" dirty="0">
                <a:solidFill>
                  <a:srgbClr val="000000"/>
                </a:solidFill>
              </a:rPr>
              <a:t>0 </a:t>
            </a:r>
          </a:p>
          <a:p>
            <a:pPr algn="just" eaLnBrk="0" fontAlgn="base" hangingPunct="0">
              <a:spcBef>
                <a:spcPct val="0"/>
              </a:spcBef>
              <a:spcAft>
                <a:spcPct val="0"/>
              </a:spcAft>
            </a:pPr>
            <a:r>
              <a:rPr lang="en-GB" dirty="0">
                <a:solidFill>
                  <a:srgbClr val="000000"/>
                </a:solidFill>
              </a:rPr>
              <a:t>Extracellular    (B): Na</a:t>
            </a:r>
            <a:r>
              <a:rPr lang="en-GB" baseline="-25000" dirty="0">
                <a:solidFill>
                  <a:srgbClr val="000000"/>
                </a:solidFill>
              </a:rPr>
              <a:t>2</a:t>
            </a:r>
            <a:r>
              <a:rPr lang="en-GB" dirty="0">
                <a:solidFill>
                  <a:srgbClr val="000000"/>
                </a:solidFill>
              </a:rPr>
              <a:t>-EDTA             </a:t>
            </a:r>
          </a:p>
          <a:p>
            <a:pPr algn="just" eaLnBrk="0" fontAlgn="base" hangingPunct="0">
              <a:spcBef>
                <a:spcPct val="0"/>
              </a:spcBef>
              <a:spcAft>
                <a:spcPct val="0"/>
              </a:spcAft>
            </a:pPr>
            <a:r>
              <a:rPr lang="en-GB" dirty="0">
                <a:solidFill>
                  <a:srgbClr val="000000"/>
                </a:solidFill>
              </a:rPr>
              <a:t>Intracellular     (C): HNO</a:t>
            </a:r>
            <a:r>
              <a:rPr lang="en-GB" baseline="-25000" dirty="0">
                <a:solidFill>
                  <a:srgbClr val="000000"/>
                </a:solidFill>
              </a:rPr>
              <a:t>3</a:t>
            </a:r>
            <a:r>
              <a:rPr lang="en-GB" dirty="0">
                <a:solidFill>
                  <a:srgbClr val="000000"/>
                </a:solidFill>
              </a:rPr>
              <a:t>	                 </a:t>
            </a:r>
          </a:p>
          <a:p>
            <a:pPr algn="just" eaLnBrk="0" fontAlgn="base" hangingPunct="0">
              <a:spcBef>
                <a:spcPct val="0"/>
              </a:spcBef>
              <a:spcAft>
                <a:spcPct val="0"/>
              </a:spcAft>
            </a:pPr>
            <a:r>
              <a:rPr lang="en-GB" dirty="0">
                <a:solidFill>
                  <a:srgbClr val="000000"/>
                </a:solidFill>
              </a:rPr>
              <a:t>Residual          (D): HNO</a:t>
            </a:r>
            <a:r>
              <a:rPr lang="en-GB" baseline="-25000" dirty="0">
                <a:solidFill>
                  <a:srgbClr val="000000"/>
                </a:solidFill>
              </a:rPr>
              <a:t>3</a:t>
            </a:r>
            <a:r>
              <a:rPr lang="en-GB" dirty="0">
                <a:solidFill>
                  <a:srgbClr val="000000"/>
                </a:solidFill>
              </a:rPr>
              <a:t>+H</a:t>
            </a:r>
            <a:r>
              <a:rPr lang="en-GB" baseline="-25000" dirty="0">
                <a:solidFill>
                  <a:srgbClr val="000000"/>
                </a:solidFill>
              </a:rPr>
              <a:t>2</a:t>
            </a:r>
            <a:r>
              <a:rPr lang="en-GB" dirty="0">
                <a:solidFill>
                  <a:srgbClr val="000000"/>
                </a:solidFill>
              </a:rPr>
              <a:t>0</a:t>
            </a:r>
            <a:r>
              <a:rPr lang="en-GB" baseline="-25000" dirty="0">
                <a:solidFill>
                  <a:srgbClr val="000000"/>
                </a:solidFill>
              </a:rPr>
              <a:t>2</a:t>
            </a:r>
            <a:r>
              <a:rPr lang="en-GB" dirty="0">
                <a:solidFill>
                  <a:srgbClr val="000000"/>
                </a:solidFill>
              </a:rPr>
              <a:t>+HF	</a:t>
            </a:r>
            <a:endParaRPr lang="en-GB" dirty="0">
              <a:solidFill>
                <a:srgbClr val="000000"/>
              </a:solidFill>
            </a:endParaRPr>
          </a:p>
        </p:txBody>
      </p:sp>
      <p:sp>
        <p:nvSpPr>
          <p:cNvPr id="17" name="CasellaDiTesto 16"/>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18" name="CasellaDiTesto 17"/>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Material and methods – Chemical analyses</a:t>
            </a:r>
            <a:endParaRPr lang="en-US" sz="2000" i="1" dirty="0">
              <a:solidFill>
                <a:srgbClr val="00CC99">
                  <a:lumMod val="50000"/>
                </a:srgbClr>
              </a:solidFill>
            </a:endParaRPr>
          </a:p>
        </p:txBody>
      </p:sp>
      <p:pic>
        <p:nvPicPr>
          <p:cNvPr id="19" name="Picture 2"/>
          <p:cNvPicPr>
            <a:picLocks noChangeAspect="1" noChangeArrowheads="1"/>
          </p:cNvPicPr>
          <p:nvPr/>
        </p:nvPicPr>
        <p:blipFill rotWithShape="1">
          <a:blip r:embed="rId5"/>
          <a:srcRect l="1" r="86393"/>
          <a:stretch/>
        </p:blipFill>
        <p:spPr bwMode="auto">
          <a:xfrm>
            <a:off x="2549844" y="1224033"/>
            <a:ext cx="339303" cy="1689100"/>
          </a:xfrm>
          <a:prstGeom prst="rect">
            <a:avLst/>
          </a:prstGeom>
          <a:noFill/>
          <a:ln w="9525">
            <a:noFill/>
            <a:miter lim="800000"/>
            <a:headEnd/>
            <a:tailEnd/>
          </a:ln>
        </p:spPr>
      </p:pic>
      <p:pic>
        <p:nvPicPr>
          <p:cNvPr id="20" name="Picture 2" descr="Image result for melanelixia glabratul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1628"/>
          <a:stretch/>
        </p:blipFill>
        <p:spPr bwMode="auto">
          <a:xfrm>
            <a:off x="693945" y="4808644"/>
            <a:ext cx="1411018" cy="93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945" y="5829614"/>
            <a:ext cx="1394716" cy="9336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21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0-#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1+#ppt_w/2"/>
                                          </p:val>
                                        </p:tav>
                                        <p:tav tm="100000">
                                          <p:val>
                                            <p:strVal val="#ppt_x"/>
                                          </p:val>
                                        </p:tav>
                                      </p:tavLst>
                                    </p:anim>
                                    <p:anim calcmode="lin" valueType="num">
                                      <p:cBhvr additive="base">
                                        <p:cTn id="44" dur="500" fill="hold"/>
                                        <p:tgtEl>
                                          <p:spTgt spid="6"/>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1+#ppt_w/2"/>
                                          </p:val>
                                        </p:tav>
                                        <p:tav tm="100000">
                                          <p:val>
                                            <p:strVal val="#ppt_x"/>
                                          </p:val>
                                        </p:tav>
                                      </p:tavLst>
                                    </p:anim>
                                    <p:anim calcmode="lin" valueType="num">
                                      <p:cBhvr additive="base">
                                        <p:cTn id="4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additive="base">
                                        <p:cTn id="57" dur="500" fill="hold"/>
                                        <p:tgtEl>
                                          <p:spTgt spid="16"/>
                                        </p:tgtEl>
                                        <p:attrNameLst>
                                          <p:attrName>ppt_x</p:attrName>
                                        </p:attrNameLst>
                                      </p:cBhvr>
                                      <p:tavLst>
                                        <p:tav tm="0">
                                          <p:val>
                                            <p:strVal val="#ppt_x"/>
                                          </p:val>
                                        </p:tav>
                                        <p:tav tm="100000">
                                          <p:val>
                                            <p:strVal val="#ppt_x"/>
                                          </p:val>
                                        </p:tav>
                                      </p:tavLst>
                                    </p:anim>
                                    <p:anim calcmode="lin" valueType="num">
                                      <p:cBhvr additive="base">
                                        <p:cTn id="58" dur="500" fill="hold"/>
                                        <p:tgtEl>
                                          <p:spTgt spid="16"/>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2" grpId="0"/>
      <p:bldP spid="13"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925" y="1110792"/>
            <a:ext cx="1922463" cy="1441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8"/>
          <p:cNvSpPr txBox="1">
            <a:spLocks noChangeArrowheads="1"/>
          </p:cNvSpPr>
          <p:nvPr/>
        </p:nvSpPr>
        <p:spPr bwMode="auto">
          <a:xfrm>
            <a:off x="27780" y="677459"/>
            <a:ext cx="5984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800" b="1" dirty="0" smtClean="0">
                <a:solidFill>
                  <a:srgbClr val="000000"/>
                </a:solidFill>
                <a:latin typeface="Arial"/>
              </a:rPr>
              <a:t>Energy Dispersive µ X-</a:t>
            </a:r>
            <a:r>
              <a:rPr lang="it-IT" altLang="it-IT" sz="1800" b="1" dirty="0" err="1" smtClean="0">
                <a:solidFill>
                  <a:srgbClr val="000000"/>
                </a:solidFill>
                <a:latin typeface="Arial"/>
              </a:rPr>
              <a:t>ray</a:t>
            </a:r>
            <a:r>
              <a:rPr lang="it-IT" altLang="it-IT" sz="1800" b="1" dirty="0" smtClean="0">
                <a:solidFill>
                  <a:srgbClr val="000000"/>
                </a:solidFill>
                <a:latin typeface="Arial"/>
              </a:rPr>
              <a:t> </a:t>
            </a:r>
            <a:r>
              <a:rPr lang="it-IT" altLang="it-IT" sz="1800" b="1" dirty="0" err="1" smtClean="0">
                <a:solidFill>
                  <a:srgbClr val="000000"/>
                </a:solidFill>
                <a:latin typeface="Arial"/>
              </a:rPr>
              <a:t>Fluorescence</a:t>
            </a:r>
            <a:r>
              <a:rPr lang="it-IT" altLang="it-IT" sz="1800" dirty="0" smtClean="0">
                <a:solidFill>
                  <a:srgbClr val="000000"/>
                </a:solidFill>
                <a:latin typeface="Arial"/>
              </a:rPr>
              <a:t> (ED µ-XRF</a:t>
            </a:r>
            <a:r>
              <a:rPr lang="it-IT" altLang="it-IT" sz="1800" dirty="0">
                <a:solidFill>
                  <a:srgbClr val="000000"/>
                </a:solidFill>
                <a:latin typeface="Arial"/>
              </a:rPr>
              <a:t>)</a:t>
            </a:r>
          </a:p>
        </p:txBody>
      </p:sp>
      <p:pic>
        <p:nvPicPr>
          <p:cNvPr id="4" name="Immagine 10"/>
          <p:cNvPicPr>
            <a:picLocks noChangeAspect="1"/>
          </p:cNvPicPr>
          <p:nvPr/>
        </p:nvPicPr>
        <p:blipFill>
          <a:blip r:embed="rId3">
            <a:extLst>
              <a:ext uri="{28A0092B-C50C-407E-A947-70E740481C1C}">
                <a14:useLocalDpi xmlns:a14="http://schemas.microsoft.com/office/drawing/2010/main" val="0"/>
              </a:ext>
            </a:extLst>
          </a:blip>
          <a:srcRect l="19246" t="25066" r="23077" b="26591"/>
          <a:stretch>
            <a:fillRect/>
          </a:stretch>
        </p:blipFill>
        <p:spPr bwMode="auto">
          <a:xfrm>
            <a:off x="2555875" y="1110792"/>
            <a:ext cx="22939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11"/>
          <p:cNvPicPr>
            <a:picLocks noChangeAspect="1"/>
          </p:cNvPicPr>
          <p:nvPr/>
        </p:nvPicPr>
        <p:blipFill>
          <a:blip r:embed="rId4">
            <a:extLst>
              <a:ext uri="{28A0092B-C50C-407E-A947-70E740481C1C}">
                <a14:useLocalDpi xmlns:a14="http://schemas.microsoft.com/office/drawing/2010/main" val="0"/>
              </a:ext>
            </a:extLst>
          </a:blip>
          <a:srcRect l="22816" t="15543" r="27156" b="21556"/>
          <a:stretch>
            <a:fillRect/>
          </a:stretch>
        </p:blipFill>
        <p:spPr bwMode="auto">
          <a:xfrm>
            <a:off x="7442200" y="1117142"/>
            <a:ext cx="1522413"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12"/>
          <p:cNvPicPr>
            <a:picLocks noChangeAspect="1"/>
          </p:cNvPicPr>
          <p:nvPr/>
        </p:nvPicPr>
        <p:blipFill>
          <a:blip r:embed="rId5">
            <a:extLst>
              <a:ext uri="{28A0092B-C50C-407E-A947-70E740481C1C}">
                <a14:useLocalDpi xmlns:a14="http://schemas.microsoft.com/office/drawing/2010/main" val="0"/>
              </a:ext>
            </a:extLst>
          </a:blip>
          <a:srcRect l="20502" t="26862" r="25926" b="29073"/>
          <a:stretch>
            <a:fillRect/>
          </a:stretch>
        </p:blipFill>
        <p:spPr bwMode="auto">
          <a:xfrm>
            <a:off x="4981575" y="1117142"/>
            <a:ext cx="2327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4788" y="2563813"/>
            <a:ext cx="4606925"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1111250" y="5389563"/>
            <a:ext cx="179388" cy="180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srgbClr val="FFFFFF"/>
              </a:solidFill>
            </a:endParaRPr>
          </a:p>
        </p:txBody>
      </p:sp>
      <p:sp>
        <p:nvSpPr>
          <p:cNvPr id="9" name="Rettangolo 8"/>
          <p:cNvSpPr/>
          <p:nvPr/>
        </p:nvSpPr>
        <p:spPr>
          <a:xfrm>
            <a:off x="1111250" y="4911725"/>
            <a:ext cx="179388" cy="18097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srgbClr val="FFFFFF"/>
              </a:solidFill>
            </a:endParaRPr>
          </a:p>
        </p:txBody>
      </p:sp>
      <p:sp>
        <p:nvSpPr>
          <p:cNvPr id="10" name="Rettangolo 9"/>
          <p:cNvSpPr/>
          <p:nvPr/>
        </p:nvSpPr>
        <p:spPr>
          <a:xfrm>
            <a:off x="1111250" y="5862638"/>
            <a:ext cx="179388" cy="180975"/>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solidFill>
                <a:srgbClr val="FFFFFF"/>
              </a:solidFill>
            </a:endParaRPr>
          </a:p>
        </p:txBody>
      </p:sp>
      <p:sp>
        <p:nvSpPr>
          <p:cNvPr id="11" name="CasellaDiTesto 4"/>
          <p:cNvSpPr txBox="1">
            <a:spLocks noChangeArrowheads="1"/>
          </p:cNvSpPr>
          <p:nvPr/>
        </p:nvSpPr>
        <p:spPr bwMode="auto">
          <a:xfrm>
            <a:off x="3671888" y="5538788"/>
            <a:ext cx="52927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just" fontAlgn="base">
              <a:spcBef>
                <a:spcPct val="0"/>
              </a:spcBef>
              <a:spcAft>
                <a:spcPct val="0"/>
              </a:spcAft>
              <a:defRPr/>
            </a:pPr>
            <a:r>
              <a:rPr lang="en-US" altLang="it-IT" sz="1600" b="1" dirty="0" smtClean="0">
                <a:solidFill>
                  <a:srgbClr val="000000"/>
                </a:solidFill>
                <a:latin typeface="Arial"/>
                <a:cs typeface="Arial" charset="0"/>
              </a:rPr>
              <a:t>The elemental content</a:t>
            </a:r>
            <a:r>
              <a:rPr lang="it-IT" altLang="it-IT" sz="1600" b="1" dirty="0" smtClean="0">
                <a:solidFill>
                  <a:srgbClr val="000000"/>
                </a:solidFill>
                <a:latin typeface="Arial"/>
                <a:cs typeface="Arial" charset="0"/>
              </a:rPr>
              <a:t> </a:t>
            </a:r>
            <a:r>
              <a:rPr lang="en-US" altLang="it-IT" sz="1600" b="1" dirty="0" smtClean="0">
                <a:solidFill>
                  <a:srgbClr val="000000"/>
                </a:solidFill>
                <a:latin typeface="Arial"/>
                <a:cs typeface="Arial" charset="0"/>
              </a:rPr>
              <a:t>of each thalline surface (sample U: </a:t>
            </a:r>
            <a:r>
              <a:rPr lang="en-US" altLang="it-IT" sz="1600" b="1" dirty="0" smtClean="0">
                <a:solidFill>
                  <a:srgbClr val="FF0000"/>
                </a:solidFill>
                <a:latin typeface="Arial"/>
                <a:cs typeface="Arial" charset="0"/>
              </a:rPr>
              <a:t>Upper cortex</a:t>
            </a:r>
            <a:r>
              <a:rPr lang="en-US" altLang="it-IT" sz="1600" b="1" dirty="0">
                <a:solidFill>
                  <a:srgbClr val="000000"/>
                </a:solidFill>
                <a:latin typeface="Arial"/>
                <a:cs typeface="Arial" charset="0"/>
              </a:rPr>
              <a:t>;</a:t>
            </a:r>
            <a:r>
              <a:rPr lang="en-US" altLang="it-IT" sz="1600" b="1" dirty="0" smtClean="0">
                <a:solidFill>
                  <a:srgbClr val="000000"/>
                </a:solidFill>
                <a:latin typeface="Arial"/>
                <a:cs typeface="Arial" charset="0"/>
              </a:rPr>
              <a:t> M: </a:t>
            </a:r>
            <a:r>
              <a:rPr lang="en-US" altLang="it-IT" sz="1600" b="1" dirty="0" smtClean="0">
                <a:solidFill>
                  <a:srgbClr val="FFFFFF">
                    <a:lumMod val="50000"/>
                  </a:srgbClr>
                </a:solidFill>
                <a:latin typeface="Arial"/>
                <a:cs typeface="Arial" charset="0"/>
              </a:rPr>
              <a:t>Medulla</a:t>
            </a:r>
            <a:r>
              <a:rPr lang="en-US" altLang="it-IT" sz="1600" b="1" dirty="0" smtClean="0">
                <a:solidFill>
                  <a:srgbClr val="000000"/>
                </a:solidFill>
                <a:latin typeface="Arial"/>
                <a:cs typeface="Arial" charset="0"/>
              </a:rPr>
              <a:t>; L: Lower </a:t>
            </a:r>
            <a:r>
              <a:rPr lang="en-US" altLang="it-IT" sz="1600" b="1" dirty="0">
                <a:solidFill>
                  <a:srgbClr val="000000"/>
                </a:solidFill>
                <a:latin typeface="Arial"/>
                <a:cs typeface="Arial" charset="0"/>
              </a:rPr>
              <a:t>cortex) </a:t>
            </a:r>
            <a:r>
              <a:rPr lang="en-US" altLang="it-IT" sz="1600" b="1" dirty="0" smtClean="0">
                <a:solidFill>
                  <a:srgbClr val="000000"/>
                </a:solidFill>
                <a:latin typeface="Arial"/>
                <a:cs typeface="Arial" charset="0"/>
              </a:rPr>
              <a:t>has been measured with a semi-quantitative techniques.</a:t>
            </a:r>
          </a:p>
        </p:txBody>
      </p:sp>
      <p:sp>
        <p:nvSpPr>
          <p:cNvPr id="13" name="Rettangolo 12"/>
          <p:cNvSpPr/>
          <p:nvPr/>
        </p:nvSpPr>
        <p:spPr>
          <a:xfrm>
            <a:off x="7931150" y="4911725"/>
            <a:ext cx="431800" cy="477838"/>
          </a:xfrm>
          <a:prstGeom prst="rect">
            <a:avLst/>
          </a:prstGeom>
          <a:solidFill>
            <a:srgbClr val="F7F991">
              <a:alpha val="5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sz="2400">
              <a:solidFill>
                <a:srgbClr val="FFFFFF"/>
              </a:solidFill>
            </a:endParaRPr>
          </a:p>
        </p:txBody>
      </p:sp>
      <p:cxnSp>
        <p:nvCxnSpPr>
          <p:cNvPr id="14" name="Connettore 1 13"/>
          <p:cNvCxnSpPr/>
          <p:nvPr/>
        </p:nvCxnSpPr>
        <p:spPr>
          <a:xfrm flipH="1" flipV="1">
            <a:off x="1028700" y="2794000"/>
            <a:ext cx="6902450" cy="2117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l="1190" t="47758" r="44633" b="7329"/>
          <a:stretch>
            <a:fillRect/>
          </a:stretch>
        </p:blipFill>
        <p:spPr bwMode="auto">
          <a:xfrm>
            <a:off x="1028700" y="2794000"/>
            <a:ext cx="227965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Connettore 1 15"/>
          <p:cNvCxnSpPr/>
          <p:nvPr/>
        </p:nvCxnSpPr>
        <p:spPr>
          <a:xfrm flipH="1" flipV="1">
            <a:off x="3308350" y="2794000"/>
            <a:ext cx="5054600" cy="2117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flipH="1" flipV="1">
            <a:off x="1028700" y="4594225"/>
            <a:ext cx="6902450" cy="800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Immagine 9"/>
          <p:cNvPicPr>
            <a:picLocks noChangeAspect="1"/>
          </p:cNvPicPr>
          <p:nvPr/>
        </p:nvPicPr>
        <p:blipFill>
          <a:blip r:embed="rId8">
            <a:extLst>
              <a:ext uri="{28A0092B-C50C-407E-A947-70E740481C1C}">
                <a14:useLocalDpi xmlns:a14="http://schemas.microsoft.com/office/drawing/2010/main" val="0"/>
              </a:ext>
            </a:extLst>
          </a:blip>
          <a:srcRect l="15147" t="40636" r="25916" b="19153"/>
          <a:stretch>
            <a:fillRect/>
          </a:stretch>
        </p:blipFill>
        <p:spPr bwMode="auto">
          <a:xfrm>
            <a:off x="1468438" y="4621213"/>
            <a:ext cx="192246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Connettore 1 18"/>
          <p:cNvCxnSpPr/>
          <p:nvPr/>
        </p:nvCxnSpPr>
        <p:spPr>
          <a:xfrm flipH="1" flipV="1">
            <a:off x="3308350" y="4594225"/>
            <a:ext cx="5060950" cy="7953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21" name="CasellaDiTesto 20"/>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Material and methods – Semi-</a:t>
            </a:r>
            <a:r>
              <a:rPr lang="en-US" sz="2000" dirty="0" err="1">
                <a:solidFill>
                  <a:srgbClr val="00CC99">
                    <a:lumMod val="50000"/>
                  </a:srgbClr>
                </a:solidFill>
              </a:rPr>
              <a:t>quantiative</a:t>
            </a:r>
            <a:r>
              <a:rPr lang="en-US" sz="2000" dirty="0">
                <a:solidFill>
                  <a:srgbClr val="00CC99">
                    <a:lumMod val="50000"/>
                  </a:srgbClr>
                </a:solidFill>
              </a:rPr>
              <a:t> chemical analyses</a:t>
            </a:r>
            <a:endParaRPr lang="en-US" sz="2000" i="1" dirty="0">
              <a:solidFill>
                <a:srgbClr val="00CC99">
                  <a:lumMod val="50000"/>
                </a:srgbClr>
              </a:solidFill>
            </a:endParaRPr>
          </a:p>
        </p:txBody>
      </p:sp>
    </p:spTree>
    <p:extLst>
      <p:ext uri="{BB962C8B-B14F-4D97-AF65-F5344CB8AC3E}">
        <p14:creationId xmlns:p14="http://schemas.microsoft.com/office/powerpoint/2010/main" val="3317634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1+#ppt_w/2"/>
                                          </p:val>
                                        </p:tav>
                                        <p:tav tm="100000">
                                          <p:val>
                                            <p:strVal val="#ppt_x"/>
                                          </p:val>
                                        </p:tav>
                                      </p:tavLst>
                                    </p:anim>
                                    <p:anim calcmode="lin" valueType="num">
                                      <p:cBhvr additive="base">
                                        <p:cTn id="20" dur="50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Image result for ICP A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854" y="3245598"/>
            <a:ext cx="6244023" cy="2234190"/>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340534" y="5661248"/>
            <a:ext cx="8462932" cy="1077218"/>
          </a:xfrm>
          <a:prstGeom prst="rect">
            <a:avLst/>
          </a:prstGeom>
        </p:spPr>
        <p:txBody>
          <a:bodyPr wrap="square">
            <a:spAutoFit/>
          </a:bodyPr>
          <a:lstStyle/>
          <a:p>
            <a:pPr algn="just" eaLnBrk="0" fontAlgn="base" hangingPunct="0">
              <a:spcBef>
                <a:spcPct val="0"/>
              </a:spcBef>
              <a:spcAft>
                <a:spcPct val="0"/>
              </a:spcAft>
            </a:pPr>
            <a:r>
              <a:rPr lang="en-US" sz="1600" i="1" dirty="0">
                <a:solidFill>
                  <a:srgbClr val="000000"/>
                </a:solidFill>
              </a:rPr>
              <a:t>“(1</a:t>
            </a:r>
            <a:r>
              <a:rPr lang="en-US" sz="1600" i="1" dirty="0">
                <a:solidFill>
                  <a:srgbClr val="000000"/>
                </a:solidFill>
              </a:rPr>
              <a:t>) aqueous sample is pumped and (2) atomized with argon gas into the (3) hot plasma. The sample is excited, emitting light wavelengths characteristic of its elements. (4) A mirror reflects the light through the (5) entrance slit of the spectrometer onto a (6) grating that separates the element wavelengths onto (7) photomultiplier </a:t>
            </a:r>
            <a:r>
              <a:rPr lang="en-US" sz="1600" i="1" dirty="0">
                <a:solidFill>
                  <a:srgbClr val="000000"/>
                </a:solidFill>
              </a:rPr>
              <a:t>detectors.”</a:t>
            </a:r>
            <a:endParaRPr lang="it-IT" sz="1600" dirty="0">
              <a:solidFill>
                <a:srgbClr val="000000"/>
              </a:solidFill>
            </a:endParaRPr>
          </a:p>
        </p:txBody>
      </p:sp>
      <p:sp>
        <p:nvSpPr>
          <p:cNvPr id="4" name="CasellaDiTesto 3"/>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5" name="CasellaDiTesto 4"/>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Material and methods – Quantitative chemical analyses</a:t>
            </a:r>
            <a:endParaRPr lang="en-US" sz="2000" i="1" dirty="0">
              <a:solidFill>
                <a:srgbClr val="00CC99">
                  <a:lumMod val="50000"/>
                </a:srgbClr>
              </a:solidFill>
            </a:endParaRPr>
          </a:p>
        </p:txBody>
      </p:sp>
      <p:sp>
        <p:nvSpPr>
          <p:cNvPr id="6" name="CasellaDiTesto 8"/>
          <p:cNvSpPr txBox="1">
            <a:spLocks noChangeArrowheads="1"/>
          </p:cNvSpPr>
          <p:nvPr/>
        </p:nvSpPr>
        <p:spPr bwMode="auto">
          <a:xfrm>
            <a:off x="293207" y="2694806"/>
            <a:ext cx="7884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800" b="1" dirty="0" err="1" smtClean="0">
                <a:solidFill>
                  <a:srgbClr val="000000"/>
                </a:solidFill>
                <a:latin typeface="Arial"/>
              </a:rPr>
              <a:t>Inductively</a:t>
            </a:r>
            <a:r>
              <a:rPr lang="it-IT" altLang="it-IT" sz="1800" b="1" dirty="0" smtClean="0">
                <a:solidFill>
                  <a:srgbClr val="000000"/>
                </a:solidFill>
                <a:latin typeface="Arial"/>
              </a:rPr>
              <a:t> </a:t>
            </a:r>
            <a:r>
              <a:rPr lang="it-IT" altLang="it-IT" sz="1800" b="1" dirty="0" err="1" smtClean="0">
                <a:solidFill>
                  <a:srgbClr val="000000"/>
                </a:solidFill>
                <a:latin typeface="Arial"/>
              </a:rPr>
              <a:t>Coupled</a:t>
            </a:r>
            <a:r>
              <a:rPr lang="it-IT" altLang="it-IT" sz="1800" b="1" dirty="0" smtClean="0">
                <a:solidFill>
                  <a:srgbClr val="000000"/>
                </a:solidFill>
                <a:latin typeface="Arial"/>
              </a:rPr>
              <a:t> Plasma </a:t>
            </a:r>
            <a:r>
              <a:rPr lang="it-IT" altLang="it-IT" sz="1800" b="1" dirty="0" err="1" smtClean="0">
                <a:solidFill>
                  <a:srgbClr val="000000"/>
                </a:solidFill>
                <a:latin typeface="Arial"/>
              </a:rPr>
              <a:t>Atomic</a:t>
            </a:r>
            <a:r>
              <a:rPr lang="it-IT" altLang="it-IT" sz="1800" b="1" dirty="0" smtClean="0">
                <a:solidFill>
                  <a:srgbClr val="000000"/>
                </a:solidFill>
                <a:latin typeface="Arial"/>
              </a:rPr>
              <a:t> </a:t>
            </a:r>
            <a:r>
              <a:rPr lang="it-IT" altLang="it-IT" sz="1800" b="1" dirty="0" err="1" smtClean="0">
                <a:solidFill>
                  <a:srgbClr val="000000"/>
                </a:solidFill>
                <a:latin typeface="Arial"/>
              </a:rPr>
              <a:t>Emission</a:t>
            </a:r>
            <a:r>
              <a:rPr lang="it-IT" altLang="it-IT" sz="1800" b="1" dirty="0" smtClean="0">
                <a:solidFill>
                  <a:srgbClr val="000000"/>
                </a:solidFill>
                <a:latin typeface="Arial"/>
              </a:rPr>
              <a:t> </a:t>
            </a:r>
            <a:r>
              <a:rPr lang="it-IT" altLang="it-IT" sz="1800" b="1" dirty="0" err="1" smtClean="0">
                <a:solidFill>
                  <a:srgbClr val="000000"/>
                </a:solidFill>
                <a:latin typeface="Arial"/>
              </a:rPr>
              <a:t>Spectrometry</a:t>
            </a:r>
            <a:r>
              <a:rPr lang="it-IT" altLang="it-IT" sz="1800" b="1" dirty="0" smtClean="0">
                <a:solidFill>
                  <a:srgbClr val="000000"/>
                </a:solidFill>
                <a:latin typeface="Arial"/>
              </a:rPr>
              <a:t> </a:t>
            </a:r>
            <a:r>
              <a:rPr lang="it-IT" altLang="it-IT" sz="1800" dirty="0" smtClean="0">
                <a:solidFill>
                  <a:srgbClr val="000000"/>
                </a:solidFill>
                <a:latin typeface="Arial"/>
              </a:rPr>
              <a:t>(ICP-AES)</a:t>
            </a:r>
            <a:endParaRPr lang="it-IT" altLang="it-IT" sz="1800" dirty="0">
              <a:solidFill>
                <a:srgbClr val="000000"/>
              </a:solidFill>
              <a:latin typeface="Arial"/>
            </a:endParaRPr>
          </a:p>
        </p:txBody>
      </p:sp>
      <p:cxnSp>
        <p:nvCxnSpPr>
          <p:cNvPr id="14" name="Connettore 2 13"/>
          <p:cNvCxnSpPr/>
          <p:nvPr/>
        </p:nvCxnSpPr>
        <p:spPr bwMode="auto">
          <a:xfrm>
            <a:off x="4235391" y="4913483"/>
            <a:ext cx="652951" cy="0"/>
          </a:xfrm>
          <a:prstGeom prst="straightConnector1">
            <a:avLst/>
          </a:prstGeom>
          <a:noFill/>
          <a:ln w="38100">
            <a:solidFill>
              <a:schemeClr val="bg1">
                <a:lumMod val="50000"/>
              </a:schemeClr>
            </a:solidFill>
          </a:ln>
          <a:extLst/>
        </p:spPr>
        <p:style>
          <a:lnRef idx="2">
            <a:schemeClr val="accent1">
              <a:shade val="50000"/>
            </a:schemeClr>
          </a:lnRef>
          <a:fillRef idx="1">
            <a:schemeClr val="accent1"/>
          </a:fillRef>
          <a:effectRef idx="0">
            <a:schemeClr val="accent1"/>
          </a:effectRef>
          <a:fontRef idx="minor">
            <a:schemeClr val="lt1"/>
          </a:fontRef>
        </p:style>
      </p:cxnSp>
      <p:grpSp>
        <p:nvGrpSpPr>
          <p:cNvPr id="25" name="Gruppo 24"/>
          <p:cNvGrpSpPr/>
          <p:nvPr/>
        </p:nvGrpSpPr>
        <p:grpSpPr>
          <a:xfrm>
            <a:off x="340534" y="848482"/>
            <a:ext cx="8462932" cy="1553613"/>
            <a:chOff x="213524" y="848482"/>
            <a:chExt cx="8462932" cy="1553613"/>
          </a:xfrm>
        </p:grpSpPr>
        <p:grpSp>
          <p:nvGrpSpPr>
            <p:cNvPr id="3" name="Gruppo 2"/>
            <p:cNvGrpSpPr/>
            <p:nvPr/>
          </p:nvGrpSpPr>
          <p:grpSpPr>
            <a:xfrm>
              <a:off x="213524" y="848482"/>
              <a:ext cx="1413481" cy="1239340"/>
              <a:chOff x="710247" y="1175864"/>
              <a:chExt cx="1928436" cy="1692276"/>
            </a:xfrm>
          </p:grpSpPr>
          <p:pic>
            <p:nvPicPr>
              <p:cNvPr id="7" name="Immagine 9"/>
              <p:cNvPicPr>
                <a:picLocks noChangeAspect="1"/>
              </p:cNvPicPr>
              <p:nvPr/>
            </p:nvPicPr>
            <p:blipFill>
              <a:blip r:embed="rId3"/>
              <a:srcRect l="15147" t="40636" r="25916" b="19153"/>
              <a:stretch>
                <a:fillRect/>
              </a:stretch>
            </p:blipFill>
            <p:spPr bwMode="auto">
              <a:xfrm>
                <a:off x="716147" y="1175864"/>
                <a:ext cx="1922536" cy="1692275"/>
              </a:xfrm>
              <a:prstGeom prst="rect">
                <a:avLst/>
              </a:prstGeom>
              <a:noFill/>
              <a:ln w="9525">
                <a:noFill/>
                <a:miter lim="800000"/>
                <a:headEnd/>
                <a:tailEnd/>
              </a:ln>
            </p:spPr>
          </p:pic>
          <p:sp>
            <p:nvSpPr>
              <p:cNvPr id="8" name="Rettangolo arrotondato 7"/>
              <p:cNvSpPr/>
              <p:nvPr/>
            </p:nvSpPr>
            <p:spPr>
              <a:xfrm>
                <a:off x="716147" y="1175865"/>
                <a:ext cx="1852579" cy="1120571"/>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sp>
            <p:nvSpPr>
              <p:cNvPr id="9" name="Rettangolo arrotondato 8"/>
              <p:cNvSpPr/>
              <p:nvPr/>
            </p:nvSpPr>
            <p:spPr>
              <a:xfrm>
                <a:off x="710247" y="2344604"/>
                <a:ext cx="1858479" cy="523536"/>
              </a:xfrm>
              <a:prstGeom prst="roundRect">
                <a:avLst>
                  <a:gd name="adj" fmla="val 23944"/>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grpSp>
        <p:sp>
          <p:nvSpPr>
            <p:cNvPr id="11" name="CasellaDiTesto 10"/>
            <p:cNvSpPr txBox="1"/>
            <p:nvPr/>
          </p:nvSpPr>
          <p:spPr>
            <a:xfrm>
              <a:off x="1979712" y="1083027"/>
              <a:ext cx="963985" cy="369332"/>
            </a:xfrm>
            <a:prstGeom prst="rect">
              <a:avLst/>
            </a:prstGeom>
            <a:noFill/>
          </p:spPr>
          <p:txBody>
            <a:bodyPr wrap="square" rtlCol="0">
              <a:spAutoFit/>
            </a:bodyPr>
            <a:lstStyle/>
            <a:p>
              <a:pPr eaLnBrk="0" fontAlgn="base" hangingPunct="0">
                <a:spcBef>
                  <a:spcPct val="0"/>
                </a:spcBef>
                <a:spcAft>
                  <a:spcPct val="0"/>
                </a:spcAft>
              </a:pPr>
              <a:r>
                <a:rPr lang="it-IT" dirty="0">
                  <a:solidFill>
                    <a:srgbClr val="000000"/>
                  </a:solidFill>
                </a:rPr>
                <a:t>U + L</a:t>
              </a:r>
              <a:endParaRPr lang="it-IT" dirty="0">
                <a:solidFill>
                  <a:srgbClr val="000000"/>
                </a:solidFill>
              </a:endParaRPr>
            </a:p>
          </p:txBody>
        </p:sp>
        <p:sp>
          <p:nvSpPr>
            <p:cNvPr id="12" name="CasellaDiTesto 11"/>
            <p:cNvSpPr txBox="1"/>
            <p:nvPr/>
          </p:nvSpPr>
          <p:spPr>
            <a:xfrm>
              <a:off x="2005681" y="1697144"/>
              <a:ext cx="572922" cy="369332"/>
            </a:xfrm>
            <a:prstGeom prst="rect">
              <a:avLst/>
            </a:prstGeom>
            <a:noFill/>
          </p:spPr>
          <p:txBody>
            <a:bodyPr wrap="square" rtlCol="0">
              <a:spAutoFit/>
            </a:bodyPr>
            <a:lstStyle/>
            <a:p>
              <a:pPr eaLnBrk="0" fontAlgn="base" hangingPunct="0">
                <a:spcBef>
                  <a:spcPct val="0"/>
                </a:spcBef>
                <a:spcAft>
                  <a:spcPct val="0"/>
                </a:spcAft>
              </a:pPr>
              <a:r>
                <a:rPr lang="it-IT" dirty="0">
                  <a:solidFill>
                    <a:srgbClr val="000000"/>
                  </a:solidFill>
                </a:rPr>
                <a:t>M’</a:t>
              </a:r>
              <a:endParaRPr lang="it-IT" dirty="0">
                <a:solidFill>
                  <a:srgbClr val="000000"/>
                </a:solidFill>
              </a:endParaRPr>
            </a:p>
          </p:txBody>
        </p:sp>
        <p:cxnSp>
          <p:nvCxnSpPr>
            <p:cNvPr id="13" name="Connettore 2 12"/>
            <p:cNvCxnSpPr/>
            <p:nvPr/>
          </p:nvCxnSpPr>
          <p:spPr bwMode="auto">
            <a:xfrm flipV="1">
              <a:off x="1575728" y="1266755"/>
              <a:ext cx="435191" cy="6539"/>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nettore 2 16"/>
            <p:cNvCxnSpPr/>
            <p:nvPr/>
          </p:nvCxnSpPr>
          <p:spPr bwMode="auto">
            <a:xfrm>
              <a:off x="1575728" y="1896116"/>
              <a:ext cx="403984" cy="0"/>
            </a:xfrm>
            <a:prstGeom prst="straightConnector1">
              <a:avLst/>
            </a:prstGeom>
            <a:solidFill>
              <a:schemeClr val="accent1"/>
            </a:solidFill>
            <a:ln w="38100" cap="flat" cmpd="sng" algn="ctr">
              <a:solidFill>
                <a:schemeClr val="bg1">
                  <a:lumMod val="5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Rettangolo 18"/>
            <p:cNvSpPr/>
            <p:nvPr/>
          </p:nvSpPr>
          <p:spPr>
            <a:xfrm>
              <a:off x="2699792" y="924767"/>
              <a:ext cx="5976664" cy="1477328"/>
            </a:xfrm>
            <a:prstGeom prst="rect">
              <a:avLst/>
            </a:prstGeom>
          </p:spPr>
          <p:txBody>
            <a:bodyPr wrap="square">
              <a:spAutoFit/>
            </a:bodyPr>
            <a:lstStyle/>
            <a:p>
              <a:pPr algn="just" eaLnBrk="0" fontAlgn="base" hangingPunct="0">
                <a:spcBef>
                  <a:spcPct val="0"/>
                </a:spcBef>
                <a:spcAft>
                  <a:spcPct val="0"/>
                </a:spcAft>
              </a:pPr>
              <a:r>
                <a:rPr lang="en-GB" dirty="0">
                  <a:solidFill>
                    <a:srgbClr val="000000"/>
                  </a:solidFill>
                </a:rPr>
                <a:t>After ED µ-XRF measurements lobe samples has been reorganised in two series of samples with (U+L samples) or without melanised lower cortex (M’ samples), respectively. These samples was analysed with ICP-AES.</a:t>
              </a:r>
              <a:endParaRPr lang="en-GB" dirty="0">
                <a:solidFill>
                  <a:srgbClr val="000000"/>
                </a:solidFill>
              </a:endParaRPr>
            </a:p>
          </p:txBody>
        </p:sp>
      </p:grpSp>
    </p:spTree>
    <p:extLst>
      <p:ext uri="{BB962C8B-B14F-4D97-AF65-F5344CB8AC3E}">
        <p14:creationId xmlns:p14="http://schemas.microsoft.com/office/powerpoint/2010/main" val="3023699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14"/>
          <p:cNvSpPr txBox="1">
            <a:spLocks noChangeArrowheads="1"/>
          </p:cNvSpPr>
          <p:nvPr/>
        </p:nvSpPr>
        <p:spPr bwMode="auto">
          <a:xfrm>
            <a:off x="0" y="860897"/>
            <a:ext cx="4746895" cy="369332"/>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GB" b="1" dirty="0">
                <a:solidFill>
                  <a:srgbClr val="000000"/>
                </a:solidFill>
              </a:rPr>
              <a:t>Sequential Elution Technique</a:t>
            </a:r>
            <a:r>
              <a:rPr lang="en-GB" dirty="0">
                <a:solidFill>
                  <a:srgbClr val="000000"/>
                </a:solidFill>
              </a:rPr>
              <a:t> (</a:t>
            </a:r>
            <a:r>
              <a:rPr lang="en-GB" b="1" dirty="0">
                <a:solidFill>
                  <a:srgbClr val="000000"/>
                </a:solidFill>
              </a:rPr>
              <a:t>SET</a:t>
            </a:r>
            <a:r>
              <a:rPr lang="en-GB" dirty="0">
                <a:solidFill>
                  <a:srgbClr val="000000"/>
                </a:solidFill>
              </a:rPr>
              <a:t>)</a:t>
            </a:r>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2844" y="1503771"/>
            <a:ext cx="1560126" cy="10762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descr="Image result for melanelixia glabratul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1628"/>
          <a:stretch/>
        </p:blipFill>
        <p:spPr bwMode="auto">
          <a:xfrm>
            <a:off x="5297688" y="1489889"/>
            <a:ext cx="2021103" cy="1097304"/>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9"/>
          <p:cNvSpPr/>
          <p:nvPr/>
        </p:nvSpPr>
        <p:spPr bwMode="auto">
          <a:xfrm>
            <a:off x="5411289" y="1489889"/>
            <a:ext cx="1549351" cy="56031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sp>
        <p:nvSpPr>
          <p:cNvPr id="11" name="Rettangolo 10"/>
          <p:cNvSpPr/>
          <p:nvPr/>
        </p:nvSpPr>
        <p:spPr bwMode="auto">
          <a:xfrm>
            <a:off x="7644069" y="1554450"/>
            <a:ext cx="1330906" cy="625620"/>
          </a:xfrm>
          <a:prstGeom prst="rect">
            <a:avLst/>
          </a:prstGeom>
          <a:no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sp>
        <p:nvSpPr>
          <p:cNvPr id="13" name="CasellaDiTesto 12"/>
          <p:cNvSpPr txBox="1"/>
          <p:nvPr/>
        </p:nvSpPr>
        <p:spPr>
          <a:xfrm>
            <a:off x="7495811" y="2591495"/>
            <a:ext cx="1540685" cy="338554"/>
          </a:xfrm>
          <a:prstGeom prst="rect">
            <a:avLst/>
          </a:prstGeom>
          <a:noFill/>
        </p:spPr>
        <p:txBody>
          <a:bodyPr wrap="square" rtlCol="0">
            <a:spAutoFit/>
          </a:bodyPr>
          <a:lstStyle/>
          <a:p>
            <a:pPr algn="ctr" eaLnBrk="0" fontAlgn="base" hangingPunct="0">
              <a:spcBef>
                <a:spcPct val="0"/>
              </a:spcBef>
              <a:spcAft>
                <a:spcPct val="0"/>
              </a:spcAft>
            </a:pPr>
            <a:r>
              <a:rPr lang="it-IT" sz="1600" i="1" dirty="0">
                <a:solidFill>
                  <a:srgbClr val="0070C0"/>
                </a:solidFill>
              </a:rPr>
              <a:t>P. </a:t>
            </a:r>
            <a:r>
              <a:rPr lang="it-IT" sz="1600" i="1" dirty="0" err="1">
                <a:solidFill>
                  <a:srgbClr val="0070C0"/>
                </a:solidFill>
              </a:rPr>
              <a:t>subrudecta</a:t>
            </a:r>
            <a:endParaRPr lang="it-IT" sz="1600" i="1" dirty="0">
              <a:solidFill>
                <a:srgbClr val="0070C0"/>
              </a:solidFill>
            </a:endParaRPr>
          </a:p>
        </p:txBody>
      </p:sp>
      <p:sp>
        <p:nvSpPr>
          <p:cNvPr id="14" name="CasellaDiTesto 13"/>
          <p:cNvSpPr txBox="1"/>
          <p:nvPr/>
        </p:nvSpPr>
        <p:spPr>
          <a:xfrm>
            <a:off x="5615735" y="2594056"/>
            <a:ext cx="1385008" cy="338554"/>
          </a:xfrm>
          <a:prstGeom prst="rect">
            <a:avLst/>
          </a:prstGeom>
          <a:noFill/>
        </p:spPr>
        <p:txBody>
          <a:bodyPr wrap="square" rtlCol="0">
            <a:spAutoFit/>
          </a:bodyPr>
          <a:lstStyle/>
          <a:p>
            <a:pPr algn="ctr" eaLnBrk="0" fontAlgn="base" hangingPunct="0">
              <a:spcBef>
                <a:spcPct val="0"/>
              </a:spcBef>
              <a:spcAft>
                <a:spcPct val="0"/>
              </a:spcAft>
            </a:pPr>
            <a:r>
              <a:rPr lang="it-IT" sz="1600" i="1" dirty="0">
                <a:solidFill>
                  <a:srgbClr val="0070C0"/>
                </a:solidFill>
              </a:rPr>
              <a:t>M. </a:t>
            </a:r>
            <a:r>
              <a:rPr lang="it-IT" sz="1600" i="1" dirty="0" err="1">
                <a:solidFill>
                  <a:srgbClr val="0070C0"/>
                </a:solidFill>
              </a:rPr>
              <a:t>glabratula</a:t>
            </a:r>
            <a:endParaRPr lang="it-IT" sz="1600" i="1" dirty="0">
              <a:solidFill>
                <a:srgbClr val="0070C0"/>
              </a:solidFill>
            </a:endParaRPr>
          </a:p>
        </p:txBody>
      </p:sp>
      <p:sp>
        <p:nvSpPr>
          <p:cNvPr id="16" name="Cilindro 15"/>
          <p:cNvSpPr/>
          <p:nvPr/>
        </p:nvSpPr>
        <p:spPr bwMode="auto">
          <a:xfrm>
            <a:off x="1330504" y="4082179"/>
            <a:ext cx="648072" cy="1296144"/>
          </a:xfrm>
          <a:prstGeom prst="can">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7" name="Cilindro 16"/>
          <p:cNvSpPr/>
          <p:nvPr/>
        </p:nvSpPr>
        <p:spPr bwMode="auto">
          <a:xfrm>
            <a:off x="3145889" y="4075319"/>
            <a:ext cx="648072" cy="1296144"/>
          </a:xfrm>
          <a:prstGeom prst="can">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8" name="Cilindro 17"/>
          <p:cNvSpPr/>
          <p:nvPr/>
        </p:nvSpPr>
        <p:spPr bwMode="auto">
          <a:xfrm>
            <a:off x="4961275" y="4082179"/>
            <a:ext cx="648072" cy="1296144"/>
          </a:xfrm>
          <a:prstGeom prst="can">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20" name="Cilindro 19"/>
          <p:cNvSpPr/>
          <p:nvPr/>
        </p:nvSpPr>
        <p:spPr bwMode="auto">
          <a:xfrm>
            <a:off x="1330504" y="4730251"/>
            <a:ext cx="648071" cy="648072"/>
          </a:xfrm>
          <a:prstGeom prst="can">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21" name="Cilindro 20"/>
          <p:cNvSpPr/>
          <p:nvPr/>
        </p:nvSpPr>
        <p:spPr bwMode="auto">
          <a:xfrm>
            <a:off x="3145888" y="4723158"/>
            <a:ext cx="648071" cy="648072"/>
          </a:xfrm>
          <a:prstGeom prst="can">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22" name="Cilindro 21"/>
          <p:cNvSpPr/>
          <p:nvPr/>
        </p:nvSpPr>
        <p:spPr bwMode="auto">
          <a:xfrm>
            <a:off x="4961276" y="4761083"/>
            <a:ext cx="648071" cy="648072"/>
          </a:xfrm>
          <a:prstGeom prst="can">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25" name="Rettangolo 24"/>
          <p:cNvSpPr/>
          <p:nvPr/>
        </p:nvSpPr>
        <p:spPr>
          <a:xfrm>
            <a:off x="282333" y="1340932"/>
            <a:ext cx="5015355" cy="1200329"/>
          </a:xfrm>
          <a:prstGeom prst="rect">
            <a:avLst/>
          </a:prstGeom>
        </p:spPr>
        <p:txBody>
          <a:bodyPr wrap="square">
            <a:spAutoFit/>
          </a:bodyPr>
          <a:lstStyle/>
          <a:p>
            <a:pPr eaLnBrk="0" fontAlgn="base" hangingPunct="0">
              <a:spcBef>
                <a:spcPct val="0"/>
              </a:spcBef>
              <a:spcAft>
                <a:spcPct val="0"/>
              </a:spcAft>
            </a:pPr>
            <a:r>
              <a:rPr lang="en-GB" dirty="0">
                <a:solidFill>
                  <a:srgbClr val="0070C0"/>
                </a:solidFill>
              </a:rPr>
              <a:t>A</a:t>
            </a:r>
            <a:r>
              <a:rPr lang="en-GB" dirty="0">
                <a:solidFill>
                  <a:srgbClr val="0070C0"/>
                </a:solidFill>
              </a:rPr>
              <a:t> – Intercellular:</a:t>
            </a:r>
            <a:r>
              <a:rPr lang="en-GB" dirty="0">
                <a:solidFill>
                  <a:srgbClr val="000000"/>
                </a:solidFill>
              </a:rPr>
              <a:t>      H</a:t>
            </a:r>
            <a:r>
              <a:rPr lang="en-GB" baseline="-25000" dirty="0">
                <a:solidFill>
                  <a:srgbClr val="000000"/>
                </a:solidFill>
              </a:rPr>
              <a:t>2</a:t>
            </a:r>
            <a:r>
              <a:rPr lang="en-GB" dirty="0">
                <a:solidFill>
                  <a:srgbClr val="000000"/>
                </a:solidFill>
              </a:rPr>
              <a:t>0 (10 mL)</a:t>
            </a:r>
          </a:p>
          <a:p>
            <a:pPr eaLnBrk="0" fontAlgn="base" hangingPunct="0">
              <a:spcBef>
                <a:spcPct val="0"/>
              </a:spcBef>
              <a:spcAft>
                <a:spcPct val="0"/>
              </a:spcAft>
            </a:pPr>
            <a:r>
              <a:rPr lang="en-GB" dirty="0">
                <a:solidFill>
                  <a:srgbClr val="FFFF00"/>
                </a:solidFill>
              </a:rPr>
              <a:t>B</a:t>
            </a:r>
            <a:r>
              <a:rPr lang="en-GB" dirty="0">
                <a:solidFill>
                  <a:srgbClr val="FFFF00"/>
                </a:solidFill>
              </a:rPr>
              <a:t> – Extracellular:</a:t>
            </a:r>
            <a:r>
              <a:rPr lang="en-GB" dirty="0">
                <a:solidFill>
                  <a:srgbClr val="000000"/>
                </a:solidFill>
              </a:rPr>
              <a:t>    Na</a:t>
            </a:r>
            <a:r>
              <a:rPr lang="en-GB" baseline="-25000" dirty="0">
                <a:solidFill>
                  <a:srgbClr val="000000"/>
                </a:solidFill>
              </a:rPr>
              <a:t>2</a:t>
            </a:r>
            <a:r>
              <a:rPr lang="en-GB" dirty="0">
                <a:solidFill>
                  <a:srgbClr val="000000"/>
                </a:solidFill>
              </a:rPr>
              <a:t>-EDTA (10 mL; 20 </a:t>
            </a:r>
            <a:r>
              <a:rPr lang="en-GB" dirty="0" err="1">
                <a:solidFill>
                  <a:srgbClr val="000000"/>
                </a:solidFill>
              </a:rPr>
              <a:t>mM</a:t>
            </a:r>
            <a:r>
              <a:rPr lang="en-GB" dirty="0">
                <a:solidFill>
                  <a:srgbClr val="000000"/>
                </a:solidFill>
              </a:rPr>
              <a:t>)             </a:t>
            </a:r>
          </a:p>
          <a:p>
            <a:pPr eaLnBrk="0" fontAlgn="base" hangingPunct="0">
              <a:spcBef>
                <a:spcPct val="0"/>
              </a:spcBef>
              <a:spcAft>
                <a:spcPct val="0"/>
              </a:spcAft>
            </a:pPr>
            <a:r>
              <a:rPr lang="en-GB" dirty="0">
                <a:solidFill>
                  <a:srgbClr val="FF0000"/>
                </a:solidFill>
              </a:rPr>
              <a:t>C</a:t>
            </a:r>
            <a:r>
              <a:rPr lang="en-GB" dirty="0">
                <a:solidFill>
                  <a:srgbClr val="FF0000"/>
                </a:solidFill>
              </a:rPr>
              <a:t> – Intracellular:</a:t>
            </a:r>
            <a:r>
              <a:rPr lang="en-GB" dirty="0">
                <a:solidFill>
                  <a:srgbClr val="000000"/>
                </a:solidFill>
              </a:rPr>
              <a:t>     HNO</a:t>
            </a:r>
            <a:r>
              <a:rPr lang="en-GB" baseline="-25000" dirty="0">
                <a:solidFill>
                  <a:srgbClr val="000000"/>
                </a:solidFill>
              </a:rPr>
              <a:t>3</a:t>
            </a:r>
            <a:r>
              <a:rPr lang="en-GB" dirty="0">
                <a:solidFill>
                  <a:srgbClr val="000000"/>
                </a:solidFill>
              </a:rPr>
              <a:t> (10 mL; 1M)               </a:t>
            </a:r>
          </a:p>
          <a:p>
            <a:pPr eaLnBrk="0" fontAlgn="base" hangingPunct="0">
              <a:spcBef>
                <a:spcPct val="0"/>
              </a:spcBef>
              <a:spcAft>
                <a:spcPct val="0"/>
              </a:spcAft>
            </a:pPr>
            <a:r>
              <a:rPr lang="en-GB" dirty="0">
                <a:solidFill>
                  <a:srgbClr val="000000"/>
                </a:solidFill>
              </a:rPr>
              <a:t>D</a:t>
            </a:r>
            <a:r>
              <a:rPr lang="en-GB" dirty="0">
                <a:solidFill>
                  <a:srgbClr val="000000"/>
                </a:solidFill>
              </a:rPr>
              <a:t> – Residual:          HNO</a:t>
            </a:r>
            <a:r>
              <a:rPr lang="en-GB" baseline="-25000" dirty="0">
                <a:solidFill>
                  <a:srgbClr val="000000"/>
                </a:solidFill>
              </a:rPr>
              <a:t>3</a:t>
            </a:r>
            <a:r>
              <a:rPr lang="en-GB" dirty="0">
                <a:solidFill>
                  <a:srgbClr val="000000"/>
                </a:solidFill>
              </a:rPr>
              <a:t>+H</a:t>
            </a:r>
            <a:r>
              <a:rPr lang="en-GB" baseline="-25000" dirty="0">
                <a:solidFill>
                  <a:srgbClr val="000000"/>
                </a:solidFill>
              </a:rPr>
              <a:t>2</a:t>
            </a:r>
            <a:r>
              <a:rPr lang="en-GB" dirty="0">
                <a:solidFill>
                  <a:srgbClr val="000000"/>
                </a:solidFill>
              </a:rPr>
              <a:t>0</a:t>
            </a:r>
            <a:r>
              <a:rPr lang="en-GB" baseline="-25000" dirty="0">
                <a:solidFill>
                  <a:srgbClr val="000000"/>
                </a:solidFill>
              </a:rPr>
              <a:t>2</a:t>
            </a:r>
            <a:r>
              <a:rPr lang="en-GB" dirty="0">
                <a:solidFill>
                  <a:srgbClr val="000000"/>
                </a:solidFill>
              </a:rPr>
              <a:t>+HF	</a:t>
            </a:r>
            <a:endParaRPr lang="en-GB" dirty="0">
              <a:solidFill>
                <a:srgbClr val="000000"/>
              </a:solidFill>
            </a:endParaRPr>
          </a:p>
        </p:txBody>
      </p:sp>
      <p:pic>
        <p:nvPicPr>
          <p:cNvPr id="30" name="Picture 2" descr="Image result for melanelixia glabratul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61" t="3008" r="24845" b="60991"/>
          <a:stretch/>
        </p:blipFill>
        <p:spPr bwMode="auto">
          <a:xfrm>
            <a:off x="375189" y="2679922"/>
            <a:ext cx="1368153" cy="504056"/>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3" name="Freccia circolare a sinistra 32"/>
          <p:cNvSpPr/>
          <p:nvPr/>
        </p:nvSpPr>
        <p:spPr bwMode="auto">
          <a:xfrm rot="16398917">
            <a:off x="2294046" y="3254440"/>
            <a:ext cx="536370" cy="1058777"/>
          </a:xfrm>
          <a:prstGeom prst="curvedLeftArrow">
            <a:avLst>
              <a:gd name="adj1" fmla="val 25000"/>
              <a:gd name="adj2" fmla="val 50000"/>
              <a:gd name="adj3" fmla="val 31646"/>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34" name="Freccia circolare a sinistra 33"/>
          <p:cNvSpPr/>
          <p:nvPr/>
        </p:nvSpPr>
        <p:spPr bwMode="auto">
          <a:xfrm rot="16398917">
            <a:off x="4141281" y="3254440"/>
            <a:ext cx="536370" cy="1058777"/>
          </a:xfrm>
          <a:prstGeom prst="curvedLeftArrow">
            <a:avLst>
              <a:gd name="adj1" fmla="val 25000"/>
              <a:gd name="adj2" fmla="val 50000"/>
              <a:gd name="adj3" fmla="val 31646"/>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35" name="Freccia in giù 34"/>
          <p:cNvSpPr/>
          <p:nvPr/>
        </p:nvSpPr>
        <p:spPr bwMode="auto">
          <a:xfrm rot="19928687">
            <a:off x="1358377" y="3481112"/>
            <a:ext cx="271239" cy="554062"/>
          </a:xfrm>
          <a:prstGeom prst="downArrow">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sp>
        <p:nvSpPr>
          <p:cNvPr id="36" name="CasellaDiTesto 35"/>
          <p:cNvSpPr txBox="1"/>
          <p:nvPr/>
        </p:nvSpPr>
        <p:spPr>
          <a:xfrm>
            <a:off x="6776659" y="4176344"/>
            <a:ext cx="1981768" cy="338554"/>
          </a:xfrm>
          <a:prstGeom prst="rect">
            <a:avLst/>
          </a:prstGeom>
          <a:noFill/>
        </p:spPr>
        <p:txBody>
          <a:bodyPr wrap="square" rtlCol="0">
            <a:spAutoFit/>
          </a:bodyPr>
          <a:lstStyle/>
          <a:p>
            <a:pPr algn="ctr" eaLnBrk="0" fontAlgn="base" hangingPunct="0">
              <a:spcBef>
                <a:spcPct val="0"/>
              </a:spcBef>
              <a:spcAft>
                <a:spcPct val="0"/>
              </a:spcAft>
            </a:pPr>
            <a:r>
              <a:rPr lang="en-GB" sz="1600" i="1" dirty="0">
                <a:solidFill>
                  <a:srgbClr val="000000"/>
                </a:solidFill>
              </a:rPr>
              <a:t>Acid mineralization</a:t>
            </a:r>
            <a:endParaRPr lang="en-GB" sz="1600" i="1" dirty="0">
              <a:solidFill>
                <a:srgbClr val="000000"/>
              </a:solidFill>
            </a:endParaRPr>
          </a:p>
        </p:txBody>
      </p:sp>
      <p:sp>
        <p:nvSpPr>
          <p:cNvPr id="37" name="Freccia in giù 36"/>
          <p:cNvSpPr/>
          <p:nvPr/>
        </p:nvSpPr>
        <p:spPr bwMode="auto">
          <a:xfrm rot="19928687">
            <a:off x="1582035" y="5476213"/>
            <a:ext cx="271239" cy="554062"/>
          </a:xfrm>
          <a:prstGeom prst="downArrow">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sp>
        <p:nvSpPr>
          <p:cNvPr id="38" name="Freccia in giù 37"/>
          <p:cNvSpPr/>
          <p:nvPr/>
        </p:nvSpPr>
        <p:spPr bwMode="auto">
          <a:xfrm rot="19928687">
            <a:off x="3417251" y="5460228"/>
            <a:ext cx="271239" cy="554062"/>
          </a:xfrm>
          <a:prstGeom prst="downArrow">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sp>
        <p:nvSpPr>
          <p:cNvPr id="39" name="Freccia in giù 38"/>
          <p:cNvSpPr/>
          <p:nvPr/>
        </p:nvSpPr>
        <p:spPr bwMode="auto">
          <a:xfrm rot="19928687">
            <a:off x="5267155" y="5476213"/>
            <a:ext cx="271239" cy="554062"/>
          </a:xfrm>
          <a:prstGeom prst="down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sp>
        <p:nvSpPr>
          <p:cNvPr id="40" name="CasellaDiTesto 39"/>
          <p:cNvSpPr txBox="1"/>
          <p:nvPr/>
        </p:nvSpPr>
        <p:spPr>
          <a:xfrm>
            <a:off x="2729368" y="2874505"/>
            <a:ext cx="3360196" cy="584775"/>
          </a:xfrm>
          <a:prstGeom prst="rect">
            <a:avLst/>
          </a:prstGeom>
          <a:noFill/>
        </p:spPr>
        <p:txBody>
          <a:bodyPr wrap="square" rtlCol="0">
            <a:spAutoFit/>
          </a:bodyPr>
          <a:lstStyle/>
          <a:p>
            <a:pPr algn="ctr" eaLnBrk="0" fontAlgn="base" hangingPunct="0">
              <a:spcBef>
                <a:spcPct val="0"/>
              </a:spcBef>
              <a:spcAft>
                <a:spcPct val="0"/>
              </a:spcAft>
            </a:pPr>
            <a:r>
              <a:rPr lang="en-GB" sz="1600" i="1" dirty="0">
                <a:solidFill>
                  <a:srgbClr val="000000"/>
                </a:solidFill>
              </a:rPr>
              <a:t>Thermic treatment </a:t>
            </a:r>
          </a:p>
          <a:p>
            <a:pPr algn="ctr" eaLnBrk="0" fontAlgn="base" hangingPunct="0">
              <a:spcBef>
                <a:spcPct val="0"/>
              </a:spcBef>
              <a:spcAft>
                <a:spcPct val="0"/>
              </a:spcAft>
            </a:pPr>
            <a:r>
              <a:rPr lang="en-GB" sz="1600" i="1" dirty="0">
                <a:solidFill>
                  <a:srgbClr val="000000"/>
                </a:solidFill>
              </a:rPr>
              <a:t>80°C 24h</a:t>
            </a:r>
            <a:endParaRPr lang="en-GB" sz="1600" i="1" dirty="0">
              <a:solidFill>
                <a:srgbClr val="000000"/>
              </a:solidFill>
            </a:endParaRPr>
          </a:p>
        </p:txBody>
      </p:sp>
      <p:sp>
        <p:nvSpPr>
          <p:cNvPr id="41" name="CasellaDiTesto 40"/>
          <p:cNvSpPr txBox="1"/>
          <p:nvPr/>
        </p:nvSpPr>
        <p:spPr>
          <a:xfrm>
            <a:off x="6838180" y="6114782"/>
            <a:ext cx="1981768" cy="338554"/>
          </a:xfrm>
          <a:prstGeom prst="rect">
            <a:avLst/>
          </a:prstGeom>
          <a:noFill/>
          <a:ln w="28575">
            <a:solidFill>
              <a:schemeClr val="tx1"/>
            </a:solidFill>
          </a:ln>
        </p:spPr>
        <p:txBody>
          <a:bodyPr wrap="square" rtlCol="0">
            <a:spAutoFit/>
          </a:bodyPr>
          <a:lstStyle/>
          <a:p>
            <a:pPr algn="ctr" eaLnBrk="0" fontAlgn="base" hangingPunct="0">
              <a:spcBef>
                <a:spcPct val="0"/>
              </a:spcBef>
              <a:spcAft>
                <a:spcPct val="0"/>
              </a:spcAft>
            </a:pPr>
            <a:r>
              <a:rPr lang="en-GB" sz="1600" i="1" dirty="0">
                <a:solidFill>
                  <a:srgbClr val="000000"/>
                </a:solidFill>
              </a:rPr>
              <a:t>ICP analyses</a:t>
            </a:r>
            <a:endParaRPr lang="en-GB" sz="1600" i="1" dirty="0">
              <a:solidFill>
                <a:srgbClr val="000000"/>
              </a:solidFill>
            </a:endParaRPr>
          </a:p>
        </p:txBody>
      </p:sp>
      <p:sp>
        <p:nvSpPr>
          <p:cNvPr id="43" name="Rettangolo 42"/>
          <p:cNvSpPr/>
          <p:nvPr/>
        </p:nvSpPr>
        <p:spPr>
          <a:xfrm>
            <a:off x="4961930" y="4957083"/>
            <a:ext cx="715260" cy="338554"/>
          </a:xfrm>
          <a:prstGeom prst="rect">
            <a:avLst/>
          </a:prstGeom>
        </p:spPr>
        <p:txBody>
          <a:bodyPr wrap="none">
            <a:spAutoFit/>
          </a:bodyPr>
          <a:lstStyle/>
          <a:p>
            <a:pPr eaLnBrk="0" fontAlgn="base" hangingPunct="0">
              <a:spcBef>
                <a:spcPct val="0"/>
              </a:spcBef>
              <a:spcAft>
                <a:spcPct val="0"/>
              </a:spcAft>
            </a:pPr>
            <a:r>
              <a:rPr lang="en-GB" sz="1600" b="1" dirty="0">
                <a:solidFill>
                  <a:srgbClr val="000000"/>
                </a:solidFill>
              </a:rPr>
              <a:t>HNO</a:t>
            </a:r>
            <a:r>
              <a:rPr lang="en-GB" sz="1600" b="1" baseline="-25000" dirty="0">
                <a:solidFill>
                  <a:srgbClr val="000000"/>
                </a:solidFill>
              </a:rPr>
              <a:t>3</a:t>
            </a:r>
            <a:endParaRPr lang="it-IT" sz="1600" b="1" dirty="0">
              <a:solidFill>
                <a:srgbClr val="000000"/>
              </a:solidFill>
            </a:endParaRPr>
          </a:p>
        </p:txBody>
      </p:sp>
      <p:sp>
        <p:nvSpPr>
          <p:cNvPr id="44" name="Rettangolo 43"/>
          <p:cNvSpPr/>
          <p:nvPr/>
        </p:nvSpPr>
        <p:spPr>
          <a:xfrm>
            <a:off x="3145886" y="4855101"/>
            <a:ext cx="660245" cy="523220"/>
          </a:xfrm>
          <a:prstGeom prst="rect">
            <a:avLst/>
          </a:prstGeom>
        </p:spPr>
        <p:txBody>
          <a:bodyPr wrap="none">
            <a:spAutoFit/>
          </a:bodyPr>
          <a:lstStyle/>
          <a:p>
            <a:pPr algn="ctr" eaLnBrk="0" fontAlgn="base" hangingPunct="0">
              <a:spcBef>
                <a:spcPct val="0"/>
              </a:spcBef>
              <a:spcAft>
                <a:spcPct val="0"/>
              </a:spcAft>
            </a:pPr>
            <a:r>
              <a:rPr lang="en-GB" sz="1400" b="1" dirty="0">
                <a:solidFill>
                  <a:srgbClr val="000000"/>
                </a:solidFill>
              </a:rPr>
              <a:t>Na</a:t>
            </a:r>
            <a:r>
              <a:rPr lang="en-GB" sz="1400" b="1" baseline="-25000" dirty="0">
                <a:solidFill>
                  <a:srgbClr val="000000"/>
                </a:solidFill>
              </a:rPr>
              <a:t>2</a:t>
            </a:r>
            <a:r>
              <a:rPr lang="en-GB" sz="1400" b="1" dirty="0">
                <a:solidFill>
                  <a:srgbClr val="000000"/>
                </a:solidFill>
              </a:rPr>
              <a:t>-</a:t>
            </a:r>
          </a:p>
          <a:p>
            <a:pPr algn="ctr" eaLnBrk="0" fontAlgn="base" hangingPunct="0">
              <a:spcBef>
                <a:spcPct val="0"/>
              </a:spcBef>
              <a:spcAft>
                <a:spcPct val="0"/>
              </a:spcAft>
            </a:pPr>
            <a:r>
              <a:rPr lang="en-GB" sz="1400" b="1" dirty="0">
                <a:solidFill>
                  <a:srgbClr val="000000"/>
                </a:solidFill>
              </a:rPr>
              <a:t>EDTA</a:t>
            </a:r>
            <a:endParaRPr lang="it-IT" sz="1400" b="1" dirty="0">
              <a:solidFill>
                <a:srgbClr val="000000"/>
              </a:solidFill>
            </a:endParaRPr>
          </a:p>
        </p:txBody>
      </p:sp>
      <p:sp>
        <p:nvSpPr>
          <p:cNvPr id="45" name="Rettangolo 44"/>
          <p:cNvSpPr/>
          <p:nvPr/>
        </p:nvSpPr>
        <p:spPr>
          <a:xfrm>
            <a:off x="1365036" y="4982444"/>
            <a:ext cx="579005" cy="338554"/>
          </a:xfrm>
          <a:prstGeom prst="rect">
            <a:avLst/>
          </a:prstGeom>
        </p:spPr>
        <p:txBody>
          <a:bodyPr wrap="none">
            <a:spAutoFit/>
          </a:bodyPr>
          <a:lstStyle/>
          <a:p>
            <a:pPr eaLnBrk="0" fontAlgn="base" hangingPunct="0">
              <a:spcBef>
                <a:spcPct val="0"/>
              </a:spcBef>
              <a:spcAft>
                <a:spcPct val="0"/>
              </a:spcAft>
            </a:pPr>
            <a:r>
              <a:rPr lang="en-GB" sz="1600" b="1" dirty="0">
                <a:solidFill>
                  <a:srgbClr val="000000"/>
                </a:solidFill>
              </a:rPr>
              <a:t>H</a:t>
            </a:r>
            <a:r>
              <a:rPr lang="en-GB" sz="1600" b="1" baseline="-25000" dirty="0">
                <a:solidFill>
                  <a:srgbClr val="000000"/>
                </a:solidFill>
              </a:rPr>
              <a:t>2</a:t>
            </a:r>
            <a:r>
              <a:rPr lang="en-GB" sz="1600" b="1" dirty="0">
                <a:solidFill>
                  <a:srgbClr val="000000"/>
                </a:solidFill>
              </a:rPr>
              <a:t>0 </a:t>
            </a:r>
          </a:p>
        </p:txBody>
      </p:sp>
      <p:sp>
        <p:nvSpPr>
          <p:cNvPr id="46" name="CasellaDiTesto 45"/>
          <p:cNvSpPr txBox="1"/>
          <p:nvPr/>
        </p:nvSpPr>
        <p:spPr>
          <a:xfrm>
            <a:off x="1330504" y="6114782"/>
            <a:ext cx="4619920" cy="338554"/>
          </a:xfrm>
          <a:prstGeom prst="rect">
            <a:avLst/>
          </a:prstGeom>
          <a:noFill/>
          <a:ln w="28575">
            <a:solidFill>
              <a:schemeClr val="tx1"/>
            </a:solidFill>
          </a:ln>
        </p:spPr>
        <p:txBody>
          <a:bodyPr wrap="square" rtlCol="0">
            <a:spAutoFit/>
          </a:bodyPr>
          <a:lstStyle>
            <a:defPPr>
              <a:defRPr lang="it-IT"/>
            </a:defPPr>
            <a:lvl1pPr algn="ctr">
              <a:defRPr sz="1600" i="1">
                <a:latin typeface="+mn-lt"/>
              </a:defRPr>
            </a:lvl1pPr>
          </a:lstStyle>
          <a:p>
            <a:pPr eaLnBrk="0" fontAlgn="base" hangingPunct="0">
              <a:spcBef>
                <a:spcPct val="0"/>
              </a:spcBef>
              <a:spcAft>
                <a:spcPct val="0"/>
              </a:spcAft>
            </a:pPr>
            <a:r>
              <a:rPr lang="en-GB" dirty="0">
                <a:solidFill>
                  <a:srgbClr val="000000"/>
                </a:solidFill>
              </a:rPr>
              <a:t>Acid mineralization</a:t>
            </a:r>
          </a:p>
        </p:txBody>
      </p:sp>
      <p:cxnSp>
        <p:nvCxnSpPr>
          <p:cNvPr id="47" name="Connettore 2 46"/>
          <p:cNvCxnSpPr/>
          <p:nvPr/>
        </p:nvCxnSpPr>
        <p:spPr bwMode="auto">
          <a:xfrm>
            <a:off x="6089564" y="6284059"/>
            <a:ext cx="652951" cy="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CasellaDiTesto 47"/>
          <p:cNvSpPr txBox="1"/>
          <p:nvPr/>
        </p:nvSpPr>
        <p:spPr>
          <a:xfrm>
            <a:off x="1874261" y="2737351"/>
            <a:ext cx="1766203" cy="338554"/>
          </a:xfrm>
          <a:prstGeom prst="rect">
            <a:avLst/>
          </a:prstGeom>
          <a:noFill/>
        </p:spPr>
        <p:txBody>
          <a:bodyPr wrap="square" rtlCol="0">
            <a:spAutoFit/>
          </a:bodyPr>
          <a:lstStyle/>
          <a:p>
            <a:pPr eaLnBrk="0" fontAlgn="base" hangingPunct="0">
              <a:spcBef>
                <a:spcPct val="0"/>
              </a:spcBef>
              <a:spcAft>
                <a:spcPct val="0"/>
              </a:spcAft>
            </a:pPr>
            <a:r>
              <a:rPr lang="en-GB" sz="1600" i="1" dirty="0">
                <a:solidFill>
                  <a:srgbClr val="000000"/>
                </a:solidFill>
              </a:rPr>
              <a:t>~ 100 mg</a:t>
            </a:r>
            <a:endParaRPr lang="en-GB" sz="1600" i="1" dirty="0">
              <a:solidFill>
                <a:srgbClr val="000000"/>
              </a:solidFill>
            </a:endParaRPr>
          </a:p>
        </p:txBody>
      </p:sp>
      <p:sp>
        <p:nvSpPr>
          <p:cNvPr id="49" name="CasellaDiTesto 48"/>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50" name="CasellaDiTesto 49"/>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Material and methods – Chemical analyses</a:t>
            </a:r>
            <a:endParaRPr lang="en-US" sz="2000" i="1" dirty="0">
              <a:solidFill>
                <a:srgbClr val="00CC99">
                  <a:lumMod val="50000"/>
                </a:srgbClr>
              </a:solidFill>
            </a:endParaRPr>
          </a:p>
        </p:txBody>
      </p:sp>
      <p:sp>
        <p:nvSpPr>
          <p:cNvPr id="51" name="CasellaDiTesto 50"/>
          <p:cNvSpPr txBox="1"/>
          <p:nvPr/>
        </p:nvSpPr>
        <p:spPr>
          <a:xfrm>
            <a:off x="1970352" y="5409155"/>
            <a:ext cx="360040" cy="461665"/>
          </a:xfrm>
          <a:prstGeom prst="rect">
            <a:avLst/>
          </a:prstGeom>
          <a:noFill/>
        </p:spPr>
        <p:txBody>
          <a:bodyPr wrap="square" rtlCol="0">
            <a:spAutoFit/>
          </a:bodyPr>
          <a:lstStyle/>
          <a:p>
            <a:pPr eaLnBrk="0" fontAlgn="base" hangingPunct="0">
              <a:spcBef>
                <a:spcPct val="0"/>
              </a:spcBef>
              <a:spcAft>
                <a:spcPct val="0"/>
              </a:spcAft>
            </a:pPr>
            <a:r>
              <a:rPr lang="it-IT" sz="2400" b="1" dirty="0">
                <a:solidFill>
                  <a:srgbClr val="000000"/>
                </a:solidFill>
              </a:rPr>
              <a:t>A</a:t>
            </a:r>
            <a:endParaRPr lang="it-IT" sz="2400" b="1" dirty="0">
              <a:solidFill>
                <a:srgbClr val="000000"/>
              </a:solidFill>
            </a:endParaRPr>
          </a:p>
        </p:txBody>
      </p:sp>
      <p:sp>
        <p:nvSpPr>
          <p:cNvPr id="52" name="CasellaDiTesto 51"/>
          <p:cNvSpPr txBox="1"/>
          <p:nvPr/>
        </p:nvSpPr>
        <p:spPr>
          <a:xfrm>
            <a:off x="3924532" y="5409155"/>
            <a:ext cx="360040" cy="461665"/>
          </a:xfrm>
          <a:prstGeom prst="rect">
            <a:avLst/>
          </a:prstGeom>
          <a:noFill/>
        </p:spPr>
        <p:txBody>
          <a:bodyPr wrap="square" rtlCol="0">
            <a:spAutoFit/>
          </a:bodyPr>
          <a:lstStyle/>
          <a:p>
            <a:pPr eaLnBrk="0" fontAlgn="base" hangingPunct="0">
              <a:spcBef>
                <a:spcPct val="0"/>
              </a:spcBef>
              <a:spcAft>
                <a:spcPct val="0"/>
              </a:spcAft>
            </a:pPr>
            <a:r>
              <a:rPr lang="it-IT" sz="2400" b="1" dirty="0">
                <a:solidFill>
                  <a:srgbClr val="000000"/>
                </a:solidFill>
              </a:rPr>
              <a:t>B</a:t>
            </a:r>
            <a:endParaRPr lang="it-IT" sz="2400" b="1" dirty="0">
              <a:solidFill>
                <a:srgbClr val="000000"/>
              </a:solidFill>
            </a:endParaRPr>
          </a:p>
        </p:txBody>
      </p:sp>
      <p:sp>
        <p:nvSpPr>
          <p:cNvPr id="53" name="CasellaDiTesto 52"/>
          <p:cNvSpPr txBox="1"/>
          <p:nvPr/>
        </p:nvSpPr>
        <p:spPr>
          <a:xfrm>
            <a:off x="5729294" y="5390231"/>
            <a:ext cx="360040" cy="461665"/>
          </a:xfrm>
          <a:prstGeom prst="rect">
            <a:avLst/>
          </a:prstGeom>
          <a:noFill/>
        </p:spPr>
        <p:txBody>
          <a:bodyPr wrap="square" rtlCol="0">
            <a:spAutoFit/>
          </a:bodyPr>
          <a:lstStyle/>
          <a:p>
            <a:pPr eaLnBrk="0" fontAlgn="base" hangingPunct="0">
              <a:spcBef>
                <a:spcPct val="0"/>
              </a:spcBef>
              <a:spcAft>
                <a:spcPct val="0"/>
              </a:spcAft>
            </a:pPr>
            <a:r>
              <a:rPr lang="it-IT" sz="2400" b="1" dirty="0">
                <a:solidFill>
                  <a:srgbClr val="000000"/>
                </a:solidFill>
              </a:rPr>
              <a:t>C</a:t>
            </a:r>
            <a:endParaRPr lang="it-IT" sz="2400" b="1" dirty="0">
              <a:solidFill>
                <a:srgbClr val="000000"/>
              </a:solidFill>
            </a:endParaRPr>
          </a:p>
        </p:txBody>
      </p:sp>
      <p:sp>
        <p:nvSpPr>
          <p:cNvPr id="54" name="CasellaDiTesto 53"/>
          <p:cNvSpPr txBox="1"/>
          <p:nvPr/>
        </p:nvSpPr>
        <p:spPr>
          <a:xfrm>
            <a:off x="8075732" y="5401835"/>
            <a:ext cx="380841" cy="479831"/>
          </a:xfrm>
          <a:prstGeom prst="rect">
            <a:avLst/>
          </a:prstGeom>
          <a:noFill/>
        </p:spPr>
        <p:txBody>
          <a:bodyPr wrap="square" rtlCol="0">
            <a:spAutoFit/>
          </a:bodyPr>
          <a:lstStyle/>
          <a:p>
            <a:pPr eaLnBrk="0" fontAlgn="base" hangingPunct="0">
              <a:spcBef>
                <a:spcPct val="0"/>
              </a:spcBef>
              <a:spcAft>
                <a:spcPct val="0"/>
              </a:spcAft>
            </a:pPr>
            <a:r>
              <a:rPr lang="it-IT" sz="2400" b="1" dirty="0">
                <a:solidFill>
                  <a:srgbClr val="000000"/>
                </a:solidFill>
              </a:rPr>
              <a:t>D</a:t>
            </a:r>
            <a:endParaRPr lang="it-IT" sz="2400" b="1" dirty="0">
              <a:solidFill>
                <a:srgbClr val="000000"/>
              </a:solidFill>
            </a:endParaRPr>
          </a:p>
        </p:txBody>
      </p:sp>
      <p:sp>
        <p:nvSpPr>
          <p:cNvPr id="55" name="Freccia in giù 54"/>
          <p:cNvSpPr/>
          <p:nvPr/>
        </p:nvSpPr>
        <p:spPr bwMode="auto">
          <a:xfrm>
            <a:off x="7693444" y="4549444"/>
            <a:ext cx="271239" cy="1134533"/>
          </a:xfrm>
          <a:prstGeom prst="downArrow">
            <a:avLst/>
          </a:prstGeom>
          <a:solidFill>
            <a:schemeClr val="accent4"/>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sp>
        <p:nvSpPr>
          <p:cNvPr id="56" name="Freccia circolare a sinistra 55"/>
          <p:cNvSpPr/>
          <p:nvPr/>
        </p:nvSpPr>
        <p:spPr bwMode="auto">
          <a:xfrm rot="16398917">
            <a:off x="6076773" y="3263135"/>
            <a:ext cx="536370" cy="1058777"/>
          </a:xfrm>
          <a:prstGeom prst="curvedLeftArrow">
            <a:avLst>
              <a:gd name="adj1" fmla="val 25000"/>
              <a:gd name="adj2" fmla="val 50000"/>
              <a:gd name="adj3" fmla="val 31646"/>
            </a:avLst>
          </a:prstGeom>
          <a:solidFill>
            <a:srgbClr val="92D05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Tree>
    <p:extLst>
      <p:ext uri="{BB962C8B-B14F-4D97-AF65-F5344CB8AC3E}">
        <p14:creationId xmlns:p14="http://schemas.microsoft.com/office/powerpoint/2010/main" val="2266731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792" y="1306770"/>
            <a:ext cx="6204178" cy="4884873"/>
          </a:xfrm>
          <a:prstGeom prst="rect">
            <a:avLst/>
          </a:prstGeom>
        </p:spPr>
      </p:pic>
      <p:sp>
        <p:nvSpPr>
          <p:cNvPr id="3" name="CasellaDiTesto 2"/>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4" name="CasellaDiTesto 3"/>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Result – ED-µXRF analyses on </a:t>
            </a:r>
            <a:r>
              <a:rPr lang="en-US" sz="2000" dirty="0" err="1">
                <a:solidFill>
                  <a:srgbClr val="00CC99">
                    <a:lumMod val="50000"/>
                  </a:srgbClr>
                </a:solidFill>
              </a:rPr>
              <a:t>Parmeliaceae</a:t>
            </a:r>
            <a:r>
              <a:rPr lang="en-US" sz="2000" dirty="0">
                <a:solidFill>
                  <a:srgbClr val="00CC99">
                    <a:lumMod val="50000"/>
                  </a:srgbClr>
                </a:solidFill>
              </a:rPr>
              <a:t> species</a:t>
            </a:r>
            <a:endParaRPr lang="en-US" sz="2000" i="1" dirty="0">
              <a:solidFill>
                <a:srgbClr val="00CC99">
                  <a:lumMod val="50000"/>
                </a:srgbClr>
              </a:solidFill>
            </a:endParaRPr>
          </a:p>
        </p:txBody>
      </p:sp>
      <p:sp>
        <p:nvSpPr>
          <p:cNvPr id="6" name="CasellaDiTesto 5"/>
          <p:cNvSpPr txBox="1"/>
          <p:nvPr/>
        </p:nvSpPr>
        <p:spPr>
          <a:xfrm>
            <a:off x="7913875" y="2851202"/>
            <a:ext cx="618565" cy="369332"/>
          </a:xfrm>
          <a:prstGeom prst="rect">
            <a:avLst/>
          </a:prstGeom>
          <a:noFill/>
        </p:spPr>
        <p:txBody>
          <a:bodyPr wrap="square" rtlCol="0">
            <a:spAutoFit/>
          </a:bodyPr>
          <a:lstStyle/>
          <a:p>
            <a:pPr eaLnBrk="0" fontAlgn="base" hangingPunct="0">
              <a:spcBef>
                <a:spcPct val="0"/>
              </a:spcBef>
              <a:spcAft>
                <a:spcPct val="0"/>
              </a:spcAft>
            </a:pPr>
            <a:r>
              <a:rPr lang="it-IT" sz="2400" b="1" dirty="0">
                <a:solidFill>
                  <a:srgbClr val="FF0000"/>
                </a:solidFill>
                <a:latin typeface="Times New Roman" panose="02020603050405020304" pitchFamily="18" charset="0"/>
              </a:rPr>
              <a:t>-</a:t>
            </a:r>
            <a:endParaRPr lang="it-IT" sz="2400" b="1" dirty="0">
              <a:solidFill>
                <a:srgbClr val="FF0000"/>
              </a:solidFill>
              <a:latin typeface="Times New Roman" panose="02020603050405020304" pitchFamily="18" charset="0"/>
            </a:endParaRPr>
          </a:p>
        </p:txBody>
      </p:sp>
      <p:sp>
        <p:nvSpPr>
          <p:cNvPr id="7" name="CasellaDiTesto 6"/>
          <p:cNvSpPr txBox="1"/>
          <p:nvPr/>
        </p:nvSpPr>
        <p:spPr>
          <a:xfrm>
            <a:off x="7913874" y="2240001"/>
            <a:ext cx="618565" cy="369332"/>
          </a:xfrm>
          <a:prstGeom prst="rect">
            <a:avLst/>
          </a:prstGeom>
          <a:noFill/>
        </p:spPr>
        <p:txBody>
          <a:bodyPr wrap="square" rtlCol="0">
            <a:spAutoFit/>
          </a:bodyPr>
          <a:lstStyle>
            <a:defPPr>
              <a:defRPr lang="it-IT"/>
            </a:defPPr>
            <a:lvl1pPr>
              <a:defRPr b="1">
                <a:solidFill>
                  <a:srgbClr val="FF0000"/>
                </a:solidFill>
              </a:defRPr>
            </a:lvl1pPr>
          </a:lstStyle>
          <a:p>
            <a:pPr eaLnBrk="0" fontAlgn="base" hangingPunct="0">
              <a:spcBef>
                <a:spcPct val="0"/>
              </a:spcBef>
              <a:spcAft>
                <a:spcPct val="0"/>
              </a:spcAft>
            </a:pPr>
            <a:r>
              <a:rPr lang="it-IT" sz="2400" dirty="0">
                <a:latin typeface="Times New Roman" panose="02020603050405020304" pitchFamily="18" charset="0"/>
              </a:rPr>
              <a:t>+</a:t>
            </a:r>
          </a:p>
        </p:txBody>
      </p:sp>
      <p:sp>
        <p:nvSpPr>
          <p:cNvPr id="8" name="CasellaDiTesto 7"/>
          <p:cNvSpPr txBox="1"/>
          <p:nvPr/>
        </p:nvSpPr>
        <p:spPr>
          <a:xfrm>
            <a:off x="7913875" y="1628800"/>
            <a:ext cx="618565" cy="369332"/>
          </a:xfrm>
          <a:prstGeom prst="rect">
            <a:avLst/>
          </a:prstGeom>
          <a:noFill/>
        </p:spPr>
        <p:txBody>
          <a:bodyPr wrap="square" rtlCol="0">
            <a:spAutoFit/>
          </a:bodyPr>
          <a:lstStyle/>
          <a:p>
            <a:pPr eaLnBrk="0" fontAlgn="base" hangingPunct="0">
              <a:spcBef>
                <a:spcPct val="0"/>
              </a:spcBef>
              <a:spcAft>
                <a:spcPct val="0"/>
              </a:spcAft>
            </a:pPr>
            <a:r>
              <a:rPr lang="it-IT" sz="2400" b="1" dirty="0">
                <a:solidFill>
                  <a:srgbClr val="FF0000"/>
                </a:solidFill>
                <a:latin typeface="Times New Roman" panose="02020603050405020304" pitchFamily="18" charset="0"/>
              </a:rPr>
              <a:t>++</a:t>
            </a:r>
            <a:endParaRPr lang="it-IT" sz="2400" b="1" dirty="0">
              <a:solidFill>
                <a:srgbClr val="FF0000"/>
              </a:solidFill>
              <a:latin typeface="Times New Roman" panose="02020603050405020304" pitchFamily="18" charset="0"/>
            </a:endParaRPr>
          </a:p>
        </p:txBody>
      </p:sp>
      <p:cxnSp>
        <p:nvCxnSpPr>
          <p:cNvPr id="9" name="Connettore 2 8"/>
          <p:cNvCxnSpPr/>
          <p:nvPr/>
        </p:nvCxnSpPr>
        <p:spPr>
          <a:xfrm flipH="1" flipV="1">
            <a:off x="4977700" y="3805213"/>
            <a:ext cx="2198942" cy="34763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flipH="1">
            <a:off x="4825218" y="4500473"/>
            <a:ext cx="2351424" cy="843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ttore 2 10"/>
          <p:cNvCxnSpPr/>
          <p:nvPr/>
        </p:nvCxnSpPr>
        <p:spPr>
          <a:xfrm flipH="1">
            <a:off x="5092505" y="4932473"/>
            <a:ext cx="2084137" cy="25109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ttangolo 11"/>
          <p:cNvSpPr/>
          <p:nvPr/>
        </p:nvSpPr>
        <p:spPr>
          <a:xfrm>
            <a:off x="2761343" y="783538"/>
            <a:ext cx="1678665" cy="461665"/>
          </a:xfrm>
          <a:prstGeom prst="rect">
            <a:avLst/>
          </a:prstGeom>
        </p:spPr>
        <p:txBody>
          <a:bodyPr wrap="none">
            <a:spAutoFit/>
          </a:bodyPr>
          <a:lstStyle/>
          <a:p>
            <a:pPr eaLnBrk="0" fontAlgn="base" hangingPunct="0">
              <a:spcBef>
                <a:spcPct val="0"/>
              </a:spcBef>
              <a:spcAft>
                <a:spcPct val="0"/>
              </a:spcAft>
            </a:pPr>
            <a:r>
              <a:rPr lang="it-IT" altLang="it-IT" sz="2400" b="1" dirty="0">
                <a:solidFill>
                  <a:srgbClr val="000000"/>
                </a:solidFill>
                <a:cs typeface="Arial" panose="020B0604020202020204" pitchFamily="34" charset="0"/>
              </a:rPr>
              <a:t>ED </a:t>
            </a:r>
            <a:r>
              <a:rPr lang="it-IT" altLang="it-IT" sz="2400" b="1" dirty="0">
                <a:solidFill>
                  <a:srgbClr val="000000"/>
                </a:solidFill>
                <a:cs typeface="Arial" panose="020B0604020202020204" pitchFamily="34" charset="0"/>
              </a:rPr>
              <a:t>µ-XRF </a:t>
            </a:r>
            <a:endParaRPr lang="it-IT" sz="2400" b="1" dirty="0">
              <a:solidFill>
                <a:srgbClr val="000000"/>
              </a:solidFill>
            </a:endParaRPr>
          </a:p>
        </p:txBody>
      </p:sp>
      <p:sp>
        <p:nvSpPr>
          <p:cNvPr id="13" name="Freccia in su 12"/>
          <p:cNvSpPr/>
          <p:nvPr/>
        </p:nvSpPr>
        <p:spPr>
          <a:xfrm>
            <a:off x="7176642" y="1659634"/>
            <a:ext cx="469900" cy="1587369"/>
          </a:xfrm>
          <a:prstGeom prst="upArrow">
            <a:avLst/>
          </a:prstGeom>
          <a:gradFill>
            <a:gsLst>
              <a:gs pos="0">
                <a:schemeClr val="tx1"/>
              </a:gs>
              <a:gs pos="29000">
                <a:srgbClr val="522B16"/>
              </a:gs>
              <a:gs pos="70000">
                <a:srgbClr val="914D27"/>
              </a:gs>
              <a:gs pos="100000">
                <a:srgbClr val="EAC5B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sp>
        <p:nvSpPr>
          <p:cNvPr id="14" name="CasellaDiTesto 14"/>
          <p:cNvSpPr txBox="1">
            <a:spLocks noChangeArrowheads="1"/>
          </p:cNvSpPr>
          <p:nvPr/>
        </p:nvSpPr>
        <p:spPr bwMode="auto">
          <a:xfrm>
            <a:off x="7161894" y="3623310"/>
            <a:ext cx="469900" cy="1685846"/>
          </a:xfrm>
          <a:prstGeom prst="rect">
            <a:avLst/>
          </a:prstGeom>
          <a:noFill/>
          <a:ln w="9525">
            <a:noFill/>
            <a:miter lim="800000"/>
            <a:headEnd/>
            <a:tailEnd/>
          </a:ln>
        </p:spPr>
        <p:txBody>
          <a:bodyPr wrap="square">
            <a:spAutoFit/>
          </a:bodyPr>
          <a:lstStyle/>
          <a:p>
            <a:pPr algn="ctr" eaLnBrk="0" fontAlgn="base" hangingPunct="0">
              <a:lnSpc>
                <a:spcPct val="150000"/>
              </a:lnSpc>
              <a:spcBef>
                <a:spcPct val="0"/>
              </a:spcBef>
              <a:spcAft>
                <a:spcPct val="0"/>
              </a:spcAft>
            </a:pPr>
            <a:r>
              <a:rPr lang="en-GB" sz="2400" b="1" dirty="0">
                <a:solidFill>
                  <a:srgbClr val="FF0000"/>
                </a:solidFill>
                <a:cs typeface="Arial" panose="020B0604020202020204" pitchFamily="34" charset="0"/>
              </a:rPr>
              <a:t>U</a:t>
            </a:r>
          </a:p>
          <a:p>
            <a:pPr algn="ctr" eaLnBrk="0" fontAlgn="base" hangingPunct="0">
              <a:lnSpc>
                <a:spcPct val="150000"/>
              </a:lnSpc>
              <a:spcBef>
                <a:spcPct val="0"/>
              </a:spcBef>
              <a:spcAft>
                <a:spcPct val="0"/>
              </a:spcAft>
            </a:pPr>
            <a:r>
              <a:rPr lang="en-GB" sz="2400" b="1" dirty="0">
                <a:solidFill>
                  <a:srgbClr val="FF0000"/>
                </a:solidFill>
                <a:cs typeface="Arial" panose="020B0604020202020204" pitchFamily="34" charset="0"/>
              </a:rPr>
              <a:t>M</a:t>
            </a:r>
          </a:p>
          <a:p>
            <a:pPr algn="ctr" eaLnBrk="0" fontAlgn="base" hangingPunct="0">
              <a:lnSpc>
                <a:spcPct val="150000"/>
              </a:lnSpc>
              <a:spcBef>
                <a:spcPct val="0"/>
              </a:spcBef>
              <a:spcAft>
                <a:spcPct val="0"/>
              </a:spcAft>
            </a:pPr>
            <a:r>
              <a:rPr lang="en-GB" sz="2400" b="1" dirty="0">
                <a:solidFill>
                  <a:srgbClr val="FF0000"/>
                </a:solidFill>
                <a:cs typeface="Arial" panose="020B0604020202020204" pitchFamily="34" charset="0"/>
              </a:rPr>
              <a:t>L</a:t>
            </a:r>
          </a:p>
        </p:txBody>
      </p:sp>
    </p:spTree>
    <p:extLst>
      <p:ext uri="{BB962C8B-B14F-4D97-AF65-F5344CB8AC3E}">
        <p14:creationId xmlns:p14="http://schemas.microsoft.com/office/powerpoint/2010/main" val="236293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1+#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3" name="CasellaDiTesto 2"/>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Result – ED-µXRF analyses on </a:t>
            </a:r>
            <a:r>
              <a:rPr lang="en-US" sz="2000" dirty="0" err="1">
                <a:solidFill>
                  <a:srgbClr val="00CC99">
                    <a:lumMod val="50000"/>
                  </a:srgbClr>
                </a:solidFill>
              </a:rPr>
              <a:t>Parmeliaceae</a:t>
            </a:r>
            <a:r>
              <a:rPr lang="en-US" sz="2000" dirty="0">
                <a:solidFill>
                  <a:srgbClr val="00CC99">
                    <a:lumMod val="50000"/>
                  </a:srgbClr>
                </a:solidFill>
              </a:rPr>
              <a:t> species</a:t>
            </a:r>
            <a:endParaRPr lang="en-US" sz="2000" i="1" dirty="0">
              <a:solidFill>
                <a:srgbClr val="00CC99">
                  <a:lumMod val="50000"/>
                </a:srgbClr>
              </a:solidFill>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607" y="1720386"/>
            <a:ext cx="3889393" cy="4012870"/>
          </a:xfrm>
          <a:prstGeom prst="rect">
            <a:avLst/>
          </a:prstGeom>
        </p:spPr>
      </p:pic>
      <p:sp>
        <p:nvSpPr>
          <p:cNvPr id="7" name="Rettangolo 6"/>
          <p:cNvSpPr/>
          <p:nvPr/>
        </p:nvSpPr>
        <p:spPr>
          <a:xfrm>
            <a:off x="2013994" y="1035859"/>
            <a:ext cx="1678665" cy="461665"/>
          </a:xfrm>
          <a:prstGeom prst="rect">
            <a:avLst/>
          </a:prstGeom>
        </p:spPr>
        <p:txBody>
          <a:bodyPr wrap="none">
            <a:spAutoFit/>
          </a:bodyPr>
          <a:lstStyle/>
          <a:p>
            <a:pPr eaLnBrk="0" fontAlgn="base" hangingPunct="0">
              <a:spcBef>
                <a:spcPct val="0"/>
              </a:spcBef>
              <a:spcAft>
                <a:spcPct val="0"/>
              </a:spcAft>
            </a:pPr>
            <a:r>
              <a:rPr lang="it-IT" altLang="it-IT" sz="2400" b="1" dirty="0">
                <a:solidFill>
                  <a:srgbClr val="000000"/>
                </a:solidFill>
                <a:cs typeface="Arial" panose="020B0604020202020204" pitchFamily="34" charset="0"/>
              </a:rPr>
              <a:t>ED </a:t>
            </a:r>
            <a:r>
              <a:rPr lang="it-IT" altLang="it-IT" sz="2400" b="1" dirty="0">
                <a:solidFill>
                  <a:srgbClr val="000000"/>
                </a:solidFill>
                <a:cs typeface="Arial" panose="020B0604020202020204" pitchFamily="34" charset="0"/>
              </a:rPr>
              <a:t>µ-XRF </a:t>
            </a:r>
            <a:endParaRPr lang="it-IT" sz="2400" b="1" dirty="0">
              <a:solidFill>
                <a:srgbClr val="000000"/>
              </a:solidFill>
            </a:endParaRPr>
          </a:p>
        </p:txBody>
      </p:sp>
      <p:grpSp>
        <p:nvGrpSpPr>
          <p:cNvPr id="14" name="Gruppo 13"/>
          <p:cNvGrpSpPr/>
          <p:nvPr/>
        </p:nvGrpSpPr>
        <p:grpSpPr>
          <a:xfrm>
            <a:off x="5130943" y="1497524"/>
            <a:ext cx="4048014" cy="3767745"/>
            <a:chOff x="4788024" y="1133743"/>
            <a:chExt cx="4048014" cy="3767745"/>
          </a:xfrm>
        </p:grpSpPr>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l="56705" t="45097" r="19236" b="14987"/>
            <a:stretch/>
          </p:blipFill>
          <p:spPr>
            <a:xfrm>
              <a:off x="6142331" y="1700591"/>
              <a:ext cx="2450340" cy="3200897"/>
            </a:xfrm>
            <a:prstGeom prst="rect">
              <a:avLst/>
            </a:prstGeom>
          </p:spPr>
        </p:pic>
        <p:sp>
          <p:nvSpPr>
            <p:cNvPr id="5" name="CasellaDiTesto 14"/>
            <p:cNvSpPr txBox="1">
              <a:spLocks noChangeArrowheads="1"/>
            </p:cNvSpPr>
            <p:nvPr/>
          </p:nvSpPr>
          <p:spPr bwMode="auto">
            <a:xfrm>
              <a:off x="4788024" y="1133743"/>
              <a:ext cx="4048014" cy="2862322"/>
            </a:xfrm>
            <a:prstGeom prst="rect">
              <a:avLst/>
            </a:prstGeom>
            <a:noFill/>
            <a:ln w="9525">
              <a:noFill/>
              <a:miter lim="800000"/>
              <a:headEnd/>
              <a:tailEnd/>
            </a:ln>
          </p:spPr>
          <p:txBody>
            <a:bodyPr wrap="square">
              <a:spAutoFit/>
            </a:bodyPr>
            <a:lstStyle/>
            <a:p>
              <a:pPr algn="just" eaLnBrk="0" fontAlgn="base" hangingPunct="0">
                <a:lnSpc>
                  <a:spcPct val="150000"/>
                </a:lnSpc>
                <a:spcBef>
                  <a:spcPct val="0"/>
                </a:spcBef>
                <a:spcAft>
                  <a:spcPct val="0"/>
                </a:spcAft>
              </a:pPr>
              <a:endParaRPr lang="en-GB" sz="2400" dirty="0">
                <a:solidFill>
                  <a:srgbClr val="000000"/>
                </a:solidFill>
              </a:endParaRPr>
            </a:p>
            <a:p>
              <a:pPr algn="just" eaLnBrk="0" fontAlgn="base" hangingPunct="0">
                <a:lnSpc>
                  <a:spcPct val="150000"/>
                </a:lnSpc>
                <a:spcBef>
                  <a:spcPct val="0"/>
                </a:spcBef>
                <a:spcAft>
                  <a:spcPct val="0"/>
                </a:spcAft>
              </a:pPr>
              <a:endParaRPr lang="en-GB" sz="2400" dirty="0">
                <a:solidFill>
                  <a:srgbClr val="000000"/>
                </a:solidFill>
              </a:endParaRPr>
            </a:p>
            <a:p>
              <a:pPr algn="just" eaLnBrk="0" fontAlgn="base" hangingPunct="0">
                <a:lnSpc>
                  <a:spcPct val="150000"/>
                </a:lnSpc>
                <a:spcBef>
                  <a:spcPct val="0"/>
                </a:spcBef>
                <a:spcAft>
                  <a:spcPct val="0"/>
                </a:spcAft>
              </a:pPr>
              <a:r>
                <a:rPr lang="en-GB" sz="2400" dirty="0">
                  <a:solidFill>
                    <a:srgbClr val="000000"/>
                  </a:solidFill>
                </a:rPr>
                <a:t>U</a:t>
              </a:r>
            </a:p>
            <a:p>
              <a:pPr algn="just" eaLnBrk="0" fontAlgn="base" hangingPunct="0">
                <a:lnSpc>
                  <a:spcPct val="150000"/>
                </a:lnSpc>
                <a:spcBef>
                  <a:spcPct val="0"/>
                </a:spcBef>
                <a:spcAft>
                  <a:spcPct val="0"/>
                </a:spcAft>
              </a:pPr>
              <a:r>
                <a:rPr lang="en-GB" sz="2400" dirty="0">
                  <a:solidFill>
                    <a:srgbClr val="000000"/>
                  </a:solidFill>
                </a:rPr>
                <a:t>M</a:t>
              </a:r>
            </a:p>
            <a:p>
              <a:pPr algn="just" eaLnBrk="0" fontAlgn="base" hangingPunct="0">
                <a:lnSpc>
                  <a:spcPct val="150000"/>
                </a:lnSpc>
                <a:spcBef>
                  <a:spcPct val="0"/>
                </a:spcBef>
                <a:spcAft>
                  <a:spcPct val="0"/>
                </a:spcAft>
              </a:pPr>
              <a:r>
                <a:rPr lang="en-GB" sz="2400" dirty="0">
                  <a:solidFill>
                    <a:srgbClr val="000000"/>
                  </a:solidFill>
                </a:rPr>
                <a:t>L</a:t>
              </a:r>
            </a:p>
          </p:txBody>
        </p:sp>
        <p:cxnSp>
          <p:nvCxnSpPr>
            <p:cNvPr id="8" name="Connettore 2 7"/>
            <p:cNvCxnSpPr/>
            <p:nvPr/>
          </p:nvCxnSpPr>
          <p:spPr>
            <a:xfrm flipV="1">
              <a:off x="5292080" y="2110492"/>
              <a:ext cx="850251" cy="45441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a:off x="5292080" y="3140968"/>
              <a:ext cx="2251720" cy="4524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p:cNvCxnSpPr/>
            <p:nvPr/>
          </p:nvCxnSpPr>
          <p:spPr>
            <a:xfrm>
              <a:off x="5292080" y="3717032"/>
              <a:ext cx="2251720" cy="92242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ttangolo 14"/>
          <p:cNvSpPr/>
          <p:nvPr/>
        </p:nvSpPr>
        <p:spPr bwMode="auto">
          <a:xfrm>
            <a:off x="4837556" y="2766976"/>
            <a:ext cx="288032" cy="288032"/>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6" name="Rettangolo 15"/>
          <p:cNvSpPr/>
          <p:nvPr/>
        </p:nvSpPr>
        <p:spPr bwMode="auto">
          <a:xfrm>
            <a:off x="4837556" y="3359095"/>
            <a:ext cx="288032" cy="288032"/>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7" name="Rettangolo 16"/>
          <p:cNvSpPr/>
          <p:nvPr/>
        </p:nvSpPr>
        <p:spPr bwMode="auto">
          <a:xfrm>
            <a:off x="4837556" y="3951214"/>
            <a:ext cx="288032" cy="288032"/>
          </a:xfrm>
          <a:prstGeom prst="rect">
            <a:avLst/>
          </a:prstGeom>
          <a:solidFill>
            <a:schemeClr val="accent4"/>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Tree>
    <p:extLst>
      <p:ext uri="{BB962C8B-B14F-4D97-AF65-F5344CB8AC3E}">
        <p14:creationId xmlns:p14="http://schemas.microsoft.com/office/powerpoint/2010/main" val="3746318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02269" y="1351128"/>
            <a:ext cx="3882768" cy="4012870"/>
          </a:xfrm>
          <a:prstGeom prst="rect">
            <a:avLst/>
          </a:prstGeom>
        </p:spPr>
      </p:pic>
      <p:sp>
        <p:nvSpPr>
          <p:cNvPr id="3" name="CasellaDiTesto 2"/>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4" name="CasellaDiTesto 3"/>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Result – ICP-AES analyses on </a:t>
            </a:r>
            <a:r>
              <a:rPr lang="en-US" sz="2000" dirty="0" err="1">
                <a:solidFill>
                  <a:srgbClr val="00CC99">
                    <a:lumMod val="50000"/>
                  </a:srgbClr>
                </a:solidFill>
              </a:rPr>
              <a:t>Parmeliaceae</a:t>
            </a:r>
            <a:r>
              <a:rPr lang="en-US" sz="2000" dirty="0">
                <a:solidFill>
                  <a:srgbClr val="00CC99">
                    <a:lumMod val="50000"/>
                  </a:srgbClr>
                </a:solidFill>
              </a:rPr>
              <a:t> species</a:t>
            </a:r>
            <a:endParaRPr lang="en-US" sz="2000" i="1" dirty="0">
              <a:solidFill>
                <a:srgbClr val="00CC99">
                  <a:lumMod val="50000"/>
                </a:srgbClr>
              </a:solidFill>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821" y="1351128"/>
            <a:ext cx="3889393" cy="4012870"/>
          </a:xfrm>
          <a:prstGeom prst="rect">
            <a:avLst/>
          </a:prstGeom>
        </p:spPr>
      </p:pic>
      <p:sp>
        <p:nvSpPr>
          <p:cNvPr id="8" name="Rettangolo 7"/>
          <p:cNvSpPr/>
          <p:nvPr/>
        </p:nvSpPr>
        <p:spPr>
          <a:xfrm>
            <a:off x="6195558" y="918114"/>
            <a:ext cx="1433406" cy="461665"/>
          </a:xfrm>
          <a:prstGeom prst="rect">
            <a:avLst/>
          </a:prstGeom>
        </p:spPr>
        <p:txBody>
          <a:bodyPr wrap="none">
            <a:spAutoFit/>
          </a:bodyPr>
          <a:lstStyle/>
          <a:p>
            <a:pPr eaLnBrk="0" fontAlgn="base" hangingPunct="0">
              <a:spcBef>
                <a:spcPct val="0"/>
              </a:spcBef>
              <a:spcAft>
                <a:spcPct val="0"/>
              </a:spcAft>
            </a:pPr>
            <a:r>
              <a:rPr lang="en-US" sz="2400" b="1" dirty="0">
                <a:solidFill>
                  <a:srgbClr val="000000"/>
                </a:solidFill>
              </a:rPr>
              <a:t>ICP-AES</a:t>
            </a:r>
            <a:endParaRPr lang="it-IT" sz="2400" b="1" dirty="0">
              <a:solidFill>
                <a:srgbClr val="000000"/>
              </a:solidFill>
            </a:endParaRPr>
          </a:p>
        </p:txBody>
      </p:sp>
      <p:sp>
        <p:nvSpPr>
          <p:cNvPr id="9" name="Rettangolo 8"/>
          <p:cNvSpPr/>
          <p:nvPr/>
        </p:nvSpPr>
        <p:spPr>
          <a:xfrm>
            <a:off x="1896464" y="918113"/>
            <a:ext cx="1678665" cy="461665"/>
          </a:xfrm>
          <a:prstGeom prst="rect">
            <a:avLst/>
          </a:prstGeom>
        </p:spPr>
        <p:txBody>
          <a:bodyPr wrap="none">
            <a:spAutoFit/>
          </a:bodyPr>
          <a:lstStyle/>
          <a:p>
            <a:pPr eaLnBrk="0" fontAlgn="base" hangingPunct="0">
              <a:spcBef>
                <a:spcPct val="0"/>
              </a:spcBef>
              <a:spcAft>
                <a:spcPct val="0"/>
              </a:spcAft>
            </a:pPr>
            <a:r>
              <a:rPr lang="it-IT" altLang="it-IT" sz="2400" b="1" dirty="0">
                <a:solidFill>
                  <a:srgbClr val="000000"/>
                </a:solidFill>
                <a:cs typeface="Arial" panose="020B0604020202020204" pitchFamily="34" charset="0"/>
              </a:rPr>
              <a:t>ED </a:t>
            </a:r>
            <a:r>
              <a:rPr lang="it-IT" altLang="it-IT" sz="2400" b="1" dirty="0">
                <a:solidFill>
                  <a:srgbClr val="000000"/>
                </a:solidFill>
                <a:cs typeface="Arial" panose="020B0604020202020204" pitchFamily="34" charset="0"/>
              </a:rPr>
              <a:t>µ-XRF </a:t>
            </a:r>
            <a:endParaRPr lang="it-IT" sz="2400" b="1" dirty="0">
              <a:solidFill>
                <a:srgbClr val="000000"/>
              </a:solidFill>
            </a:endParaRPr>
          </a:p>
        </p:txBody>
      </p:sp>
      <p:sp>
        <p:nvSpPr>
          <p:cNvPr id="10" name="Freccia in su 9"/>
          <p:cNvSpPr/>
          <p:nvPr/>
        </p:nvSpPr>
        <p:spPr>
          <a:xfrm rot="16200000">
            <a:off x="2500847" y="4425548"/>
            <a:ext cx="469900" cy="2808314"/>
          </a:xfrm>
          <a:prstGeom prst="upArrow">
            <a:avLst/>
          </a:prstGeom>
          <a:gradFill>
            <a:gsLst>
              <a:gs pos="0">
                <a:schemeClr val="tx1"/>
              </a:gs>
              <a:gs pos="29000">
                <a:srgbClr val="522B16"/>
              </a:gs>
              <a:gs pos="70000">
                <a:srgbClr val="914D27"/>
              </a:gs>
              <a:gs pos="100000">
                <a:srgbClr val="EAC5B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sp>
        <p:nvSpPr>
          <p:cNvPr id="11" name="Freccia in su 10"/>
          <p:cNvSpPr/>
          <p:nvPr/>
        </p:nvSpPr>
        <p:spPr>
          <a:xfrm rot="16200000">
            <a:off x="6677311" y="4298001"/>
            <a:ext cx="469900" cy="2808314"/>
          </a:xfrm>
          <a:prstGeom prst="upArrow">
            <a:avLst/>
          </a:prstGeom>
          <a:gradFill>
            <a:gsLst>
              <a:gs pos="0">
                <a:schemeClr val="tx1"/>
              </a:gs>
              <a:gs pos="29000">
                <a:srgbClr val="522B16"/>
              </a:gs>
              <a:gs pos="70000">
                <a:srgbClr val="914D27"/>
              </a:gs>
              <a:gs pos="100000">
                <a:srgbClr val="EAC5B0"/>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spTree>
    <p:extLst>
      <p:ext uri="{BB962C8B-B14F-4D97-AF65-F5344CB8AC3E}">
        <p14:creationId xmlns:p14="http://schemas.microsoft.com/office/powerpoint/2010/main" val="27351443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l="53017" r="36516"/>
          <a:stretch>
            <a:fillRect/>
          </a:stretch>
        </p:blipFill>
        <p:spPr bwMode="auto">
          <a:xfrm>
            <a:off x="4303588" y="666031"/>
            <a:ext cx="701675" cy="1393825"/>
          </a:xfrm>
          <a:prstGeom prst="rect">
            <a:avLst/>
          </a:prstGeom>
          <a:noFill/>
          <a:ln>
            <a:noFill/>
          </a:ln>
          <a:effectLst/>
          <a:extLst>
            <a:ext uri="{909E8E84-426E-40DD-AFC4-6F175D3DCCD1}">
              <a14:hiddenFill xmlns:a14="http://schemas.microsoft.com/office/drawing/2010/main">
                <a:blipFill dpi="0" rotWithShape="0">
                  <a:blip/>
                  <a:srcRect l="53017" r="3651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488" y="2096368"/>
            <a:ext cx="1223963"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p:cNvSpPr txBox="1">
            <a:spLocks noChangeArrowheads="1"/>
          </p:cNvSpPr>
          <p:nvPr/>
        </p:nvSpPr>
        <p:spPr bwMode="auto">
          <a:xfrm>
            <a:off x="650751" y="332656"/>
            <a:ext cx="1762125"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fontAlgn="base" hangingPunct="0">
              <a:lnSpc>
                <a:spcPts val="1975"/>
              </a:lnSpc>
              <a:spcBef>
                <a:spcPct val="0"/>
              </a:spcBef>
              <a:spcAft>
                <a:spcPts val="600"/>
              </a:spcAft>
            </a:pPr>
            <a:r>
              <a:rPr lang="it-IT" altLang="it-IT" sz="1600" b="1" dirty="0" err="1">
                <a:solidFill>
                  <a:srgbClr val="000000"/>
                </a:solidFill>
                <a:latin typeface="Arial"/>
              </a:rPr>
              <a:t>Eumelanine</a:t>
            </a:r>
            <a:r>
              <a:rPr lang="it-IT" altLang="it-IT" sz="1600" b="1" dirty="0">
                <a:solidFill>
                  <a:srgbClr val="000000"/>
                </a:solidFill>
                <a:latin typeface="Arial"/>
              </a:rPr>
              <a:t> </a:t>
            </a:r>
          </a:p>
          <a:p>
            <a:pPr algn="ctr" eaLnBrk="1" fontAlgn="base" hangingPunct="0">
              <a:lnSpc>
                <a:spcPts val="1975"/>
              </a:lnSpc>
              <a:spcBef>
                <a:spcPct val="0"/>
              </a:spcBef>
              <a:spcAft>
                <a:spcPts val="600"/>
              </a:spcAft>
            </a:pPr>
            <a:endParaRPr lang="it-IT" altLang="it-IT" sz="1600" dirty="0">
              <a:solidFill>
                <a:srgbClr val="000000"/>
              </a:solidFill>
              <a:latin typeface="Arial"/>
            </a:endParaRPr>
          </a:p>
          <a:p>
            <a:pPr algn="ctr" eaLnBrk="1" fontAlgn="base" hangingPunct="0">
              <a:lnSpc>
                <a:spcPts val="1975"/>
              </a:lnSpc>
              <a:spcBef>
                <a:spcPct val="0"/>
              </a:spcBef>
              <a:spcAft>
                <a:spcPts val="600"/>
              </a:spcAft>
            </a:pPr>
            <a:endParaRPr lang="it-IT" altLang="it-IT" sz="1600" b="1" dirty="0">
              <a:solidFill>
                <a:srgbClr val="000000"/>
              </a:solidFill>
              <a:latin typeface="Arial"/>
            </a:endParaRPr>
          </a:p>
          <a:p>
            <a:pPr algn="ctr" eaLnBrk="1" fontAlgn="base" hangingPunct="0">
              <a:lnSpc>
                <a:spcPts val="1975"/>
              </a:lnSpc>
              <a:spcBef>
                <a:spcPct val="0"/>
              </a:spcBef>
              <a:spcAft>
                <a:spcPts val="600"/>
              </a:spcAft>
            </a:pPr>
            <a:endParaRPr lang="it-IT" altLang="it-IT" sz="1600" b="1" dirty="0">
              <a:solidFill>
                <a:srgbClr val="000000"/>
              </a:solidFill>
              <a:latin typeface="Arial"/>
            </a:endParaRPr>
          </a:p>
        </p:txBody>
      </p:sp>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488" y="2959968"/>
            <a:ext cx="1223963"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r="60863"/>
          <a:stretch>
            <a:fillRect/>
          </a:stretch>
        </p:blipFill>
        <p:spPr bwMode="auto">
          <a:xfrm>
            <a:off x="252288" y="800968"/>
            <a:ext cx="2663825" cy="1295400"/>
          </a:xfrm>
          <a:prstGeom prst="rect">
            <a:avLst/>
          </a:prstGeom>
          <a:noFill/>
          <a:ln>
            <a:noFill/>
          </a:ln>
          <a:effectLst/>
          <a:extLst>
            <a:ext uri="{909E8E84-426E-40DD-AFC4-6F175D3DCCD1}">
              <a14:hiddenFill xmlns:a14="http://schemas.microsoft.com/office/drawing/2010/main">
                <a:blipFill dpi="0" rotWithShape="0">
                  <a:blip/>
                  <a:srcRect r="6086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 Box 7"/>
          <p:cNvSpPr txBox="1">
            <a:spLocks noChangeArrowheads="1"/>
          </p:cNvSpPr>
          <p:nvPr/>
        </p:nvSpPr>
        <p:spPr bwMode="auto">
          <a:xfrm>
            <a:off x="3390776" y="358056"/>
            <a:ext cx="1541462" cy="369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eaLnBrk="1" fontAlgn="base" hangingPunct="0">
              <a:lnSpc>
                <a:spcPts val="1900"/>
              </a:lnSpc>
              <a:spcBef>
                <a:spcPct val="0"/>
              </a:spcBef>
              <a:spcAft>
                <a:spcPts val="600"/>
              </a:spcAft>
            </a:pPr>
            <a:r>
              <a:rPr lang="it-IT" altLang="it-IT" sz="1600" b="1">
                <a:solidFill>
                  <a:srgbClr val="000000"/>
                </a:solidFill>
                <a:latin typeface="Arial"/>
              </a:rPr>
              <a:t>Allomelanine</a:t>
            </a:r>
          </a:p>
        </p:txBody>
      </p:sp>
      <p:pic>
        <p:nvPicPr>
          <p:cNvPr id="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8888" y="2059856"/>
            <a:ext cx="1223963" cy="86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5263" y="383456"/>
            <a:ext cx="3959225" cy="2684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10"/>
          <p:cNvSpPr>
            <a:spLocks noChangeArrowheads="1"/>
          </p:cNvSpPr>
          <p:nvPr/>
        </p:nvSpPr>
        <p:spPr bwMode="auto">
          <a:xfrm>
            <a:off x="5005263" y="3171106"/>
            <a:ext cx="3959225" cy="6331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lnSpc>
                <a:spcPts val="1375"/>
              </a:lnSpc>
              <a:spcBef>
                <a:spcPct val="0"/>
              </a:spcBef>
              <a:spcAft>
                <a:spcPct val="0"/>
              </a:spcAft>
            </a:pPr>
            <a:r>
              <a:rPr lang="en-US" altLang="it-IT" sz="1200" dirty="0">
                <a:solidFill>
                  <a:srgbClr val="000000"/>
                </a:solidFill>
                <a:latin typeface="Arial"/>
              </a:rPr>
              <a:t>Eisenman, H. C., &amp; </a:t>
            </a:r>
            <a:r>
              <a:rPr lang="en-US" altLang="it-IT" sz="1200" dirty="0" err="1">
                <a:solidFill>
                  <a:srgbClr val="000000"/>
                </a:solidFill>
                <a:latin typeface="Arial"/>
              </a:rPr>
              <a:t>Casadevall</a:t>
            </a:r>
            <a:r>
              <a:rPr lang="en-US" altLang="it-IT" sz="1200" dirty="0">
                <a:solidFill>
                  <a:srgbClr val="000000"/>
                </a:solidFill>
                <a:latin typeface="Arial"/>
              </a:rPr>
              <a:t>, A. (2012). Synthesis and assembly of fungal melanin. </a:t>
            </a:r>
            <a:r>
              <a:rPr lang="en-US" altLang="it-IT" sz="1200" i="1" dirty="0">
                <a:solidFill>
                  <a:srgbClr val="000000"/>
                </a:solidFill>
                <a:latin typeface="Arial"/>
              </a:rPr>
              <a:t>Applied microbiology and biotechnology</a:t>
            </a:r>
            <a:r>
              <a:rPr lang="en-US" altLang="it-IT" sz="1200" dirty="0">
                <a:solidFill>
                  <a:srgbClr val="000000"/>
                </a:solidFill>
                <a:latin typeface="Arial"/>
              </a:rPr>
              <a:t>, </a:t>
            </a:r>
            <a:r>
              <a:rPr lang="en-US" altLang="it-IT" sz="1200" i="1" dirty="0" smtClean="0">
                <a:solidFill>
                  <a:srgbClr val="000000"/>
                </a:solidFill>
                <a:latin typeface="Arial"/>
              </a:rPr>
              <a:t>93</a:t>
            </a:r>
            <a:r>
              <a:rPr lang="en-US" altLang="it-IT" sz="1200" dirty="0" smtClean="0">
                <a:solidFill>
                  <a:srgbClr val="000000"/>
                </a:solidFill>
                <a:latin typeface="Arial"/>
              </a:rPr>
              <a:t>, </a:t>
            </a:r>
            <a:r>
              <a:rPr lang="en-US" altLang="it-IT" sz="1200" dirty="0">
                <a:solidFill>
                  <a:srgbClr val="000000"/>
                </a:solidFill>
                <a:latin typeface="Arial"/>
              </a:rPr>
              <a:t>931-940.</a:t>
            </a:r>
          </a:p>
        </p:txBody>
      </p:sp>
      <p:sp>
        <p:nvSpPr>
          <p:cNvPr id="12" name="Line 12"/>
          <p:cNvSpPr>
            <a:spLocks noChangeShapeType="1"/>
          </p:cNvSpPr>
          <p:nvPr/>
        </p:nvSpPr>
        <p:spPr bwMode="auto">
          <a:xfrm>
            <a:off x="2915816" y="358056"/>
            <a:ext cx="297" cy="3465512"/>
          </a:xfrm>
          <a:prstGeom prst="line">
            <a:avLst/>
          </a:prstGeom>
          <a:noFill/>
          <a:ln w="1908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l="18018" t="11037" r="62669"/>
          <a:stretch>
            <a:fillRect/>
          </a:stretch>
        </p:blipFill>
        <p:spPr bwMode="auto">
          <a:xfrm>
            <a:off x="2989138" y="905743"/>
            <a:ext cx="1314450" cy="1152525"/>
          </a:xfrm>
          <a:prstGeom prst="rect">
            <a:avLst/>
          </a:prstGeom>
          <a:noFill/>
          <a:ln>
            <a:noFill/>
          </a:ln>
          <a:effectLst/>
          <a:extLst>
            <a:ext uri="{909E8E84-426E-40DD-AFC4-6F175D3DCCD1}">
              <a14:hiddenFill xmlns:a14="http://schemas.microsoft.com/office/drawing/2010/main">
                <a:blipFill dpi="0" rotWithShape="0">
                  <a:blip/>
                  <a:srcRect l="18018" t="11037" r="6266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ettangolo 14"/>
          <p:cNvSpPr>
            <a:spLocks noChangeArrowheads="1"/>
          </p:cNvSpPr>
          <p:nvPr/>
        </p:nvSpPr>
        <p:spPr bwMode="auto">
          <a:xfrm>
            <a:off x="226365" y="5241171"/>
            <a:ext cx="8712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altLang="it-IT" sz="1600" dirty="0">
                <a:solidFill>
                  <a:srgbClr val="000000"/>
                </a:solidFill>
                <a:latin typeface="Arial"/>
              </a:rPr>
              <a:t>Most of the </a:t>
            </a:r>
            <a:r>
              <a:rPr lang="en-US" altLang="it-IT" sz="1600" dirty="0" err="1">
                <a:solidFill>
                  <a:srgbClr val="000000"/>
                </a:solidFill>
                <a:latin typeface="Arial"/>
              </a:rPr>
              <a:t>epigeic</a:t>
            </a:r>
            <a:r>
              <a:rPr lang="en-US" altLang="it-IT" sz="1600" dirty="0">
                <a:solidFill>
                  <a:srgbClr val="000000"/>
                </a:solidFill>
                <a:latin typeface="Arial"/>
              </a:rPr>
              <a:t> and </a:t>
            </a:r>
            <a:r>
              <a:rPr lang="en-US" altLang="it-IT" sz="1600" dirty="0" err="1">
                <a:solidFill>
                  <a:srgbClr val="000000"/>
                </a:solidFill>
                <a:latin typeface="Arial"/>
              </a:rPr>
              <a:t>epilithic</a:t>
            </a:r>
            <a:r>
              <a:rPr lang="en-US" altLang="it-IT" sz="1600" dirty="0">
                <a:solidFill>
                  <a:srgbClr val="000000"/>
                </a:solidFill>
                <a:latin typeface="Arial"/>
              </a:rPr>
              <a:t> lichens of the order </a:t>
            </a:r>
            <a:r>
              <a:rPr lang="it-IT" altLang="it-IT" sz="1600" i="1" dirty="0" err="1">
                <a:solidFill>
                  <a:srgbClr val="000000"/>
                </a:solidFill>
                <a:latin typeface="Arial"/>
              </a:rPr>
              <a:t>Peltigerales</a:t>
            </a:r>
            <a:r>
              <a:rPr lang="it-IT" altLang="it-IT" sz="1600" i="1" dirty="0">
                <a:solidFill>
                  <a:srgbClr val="000000"/>
                </a:solidFill>
                <a:latin typeface="Arial"/>
              </a:rPr>
              <a:t> </a:t>
            </a:r>
            <a:r>
              <a:rPr lang="en-US" altLang="it-IT" sz="1600" dirty="0">
                <a:solidFill>
                  <a:srgbClr val="000000"/>
                </a:solidFill>
                <a:latin typeface="Arial"/>
              </a:rPr>
              <a:t>were found to possess both laccase and </a:t>
            </a:r>
            <a:r>
              <a:rPr lang="en-US" altLang="it-IT" sz="1600" dirty="0" err="1">
                <a:solidFill>
                  <a:srgbClr val="000000"/>
                </a:solidFill>
                <a:latin typeface="Arial"/>
              </a:rPr>
              <a:t>tyrosinase</a:t>
            </a:r>
            <a:r>
              <a:rPr lang="en-US" altLang="it-IT" sz="1600" dirty="0">
                <a:solidFill>
                  <a:srgbClr val="000000"/>
                </a:solidFill>
                <a:latin typeface="Arial"/>
              </a:rPr>
              <a:t> activities</a:t>
            </a:r>
            <a:r>
              <a:rPr lang="en-US" altLang="it-IT" sz="1600" b="1" dirty="0">
                <a:solidFill>
                  <a:srgbClr val="000000"/>
                </a:solidFill>
                <a:latin typeface="Arial"/>
              </a:rPr>
              <a:t>; the lichens of the order </a:t>
            </a:r>
            <a:r>
              <a:rPr lang="it-IT" altLang="it-IT" sz="1600" b="1" i="1" dirty="0" err="1">
                <a:solidFill>
                  <a:srgbClr val="000000"/>
                </a:solidFill>
                <a:latin typeface="Arial"/>
              </a:rPr>
              <a:t>Lecanorales</a:t>
            </a:r>
            <a:r>
              <a:rPr lang="it-IT" altLang="it-IT" sz="1600" b="1" i="1" dirty="0">
                <a:solidFill>
                  <a:srgbClr val="000000"/>
                </a:solidFill>
                <a:latin typeface="Arial"/>
              </a:rPr>
              <a:t> </a:t>
            </a:r>
            <a:r>
              <a:rPr lang="en-US" altLang="it-IT" sz="1600" b="1" dirty="0">
                <a:solidFill>
                  <a:srgbClr val="000000"/>
                </a:solidFill>
                <a:latin typeface="Arial"/>
              </a:rPr>
              <a:t>possessed only laccase activity, which was an order of magnitude lower than that of </a:t>
            </a:r>
            <a:r>
              <a:rPr lang="it-IT" altLang="it-IT" sz="1600" b="1" i="1" dirty="0" err="1">
                <a:solidFill>
                  <a:srgbClr val="000000"/>
                </a:solidFill>
                <a:latin typeface="Arial"/>
              </a:rPr>
              <a:t>Peltigerales</a:t>
            </a:r>
            <a:r>
              <a:rPr lang="it-IT" altLang="it-IT" sz="1600" i="1" dirty="0">
                <a:solidFill>
                  <a:srgbClr val="000000"/>
                </a:solidFill>
                <a:latin typeface="Arial"/>
              </a:rPr>
              <a:t>.</a:t>
            </a:r>
          </a:p>
          <a:p>
            <a:pPr algn="just" fontAlgn="base">
              <a:spcBef>
                <a:spcPct val="0"/>
              </a:spcBef>
              <a:spcAft>
                <a:spcPct val="0"/>
              </a:spcAft>
              <a:buFontTx/>
              <a:buNone/>
            </a:pPr>
            <a:endParaRPr lang="it-IT" altLang="it-IT" sz="1600" i="1" dirty="0">
              <a:solidFill>
                <a:srgbClr val="000000"/>
              </a:solidFill>
              <a:latin typeface="Arial"/>
            </a:endParaRPr>
          </a:p>
          <a:p>
            <a:pPr algn="just" fontAlgn="base">
              <a:spcBef>
                <a:spcPct val="0"/>
              </a:spcBef>
              <a:spcAft>
                <a:spcPct val="0"/>
              </a:spcAft>
              <a:buFontTx/>
              <a:buNone/>
            </a:pPr>
            <a:r>
              <a:rPr lang="it-IT" altLang="it-IT" sz="1200" dirty="0" err="1">
                <a:solidFill>
                  <a:srgbClr val="000000"/>
                </a:solidFill>
                <a:latin typeface="Arial"/>
              </a:rPr>
              <a:t>Zavarzina</a:t>
            </a:r>
            <a:r>
              <a:rPr lang="it-IT" altLang="it-IT" sz="1200" dirty="0">
                <a:solidFill>
                  <a:srgbClr val="000000"/>
                </a:solidFill>
                <a:latin typeface="Arial"/>
              </a:rPr>
              <a:t>, A. G., &amp; </a:t>
            </a:r>
            <a:r>
              <a:rPr lang="it-IT" altLang="it-IT" sz="1200" dirty="0" err="1">
                <a:solidFill>
                  <a:srgbClr val="000000"/>
                </a:solidFill>
                <a:latin typeface="Arial"/>
              </a:rPr>
              <a:t>Zavarzin</a:t>
            </a:r>
            <a:r>
              <a:rPr lang="it-IT" altLang="it-IT" sz="1200" dirty="0">
                <a:solidFill>
                  <a:srgbClr val="000000"/>
                </a:solidFill>
                <a:latin typeface="Arial"/>
              </a:rPr>
              <a:t>, A. A. (2006). </a:t>
            </a:r>
            <a:r>
              <a:rPr lang="it-IT" altLang="it-IT" sz="1200" dirty="0" err="1">
                <a:solidFill>
                  <a:srgbClr val="000000"/>
                </a:solidFill>
                <a:latin typeface="Arial"/>
              </a:rPr>
              <a:t>Laccase</a:t>
            </a:r>
            <a:r>
              <a:rPr lang="it-IT" altLang="it-IT" sz="1200" dirty="0">
                <a:solidFill>
                  <a:srgbClr val="000000"/>
                </a:solidFill>
                <a:latin typeface="Arial"/>
              </a:rPr>
              <a:t> and </a:t>
            </a:r>
            <a:r>
              <a:rPr lang="it-IT" altLang="it-IT" sz="1200" dirty="0" err="1">
                <a:solidFill>
                  <a:srgbClr val="000000"/>
                </a:solidFill>
                <a:latin typeface="Arial"/>
              </a:rPr>
              <a:t>tyrosinase</a:t>
            </a:r>
            <a:r>
              <a:rPr lang="it-IT" altLang="it-IT" sz="1200" dirty="0">
                <a:solidFill>
                  <a:srgbClr val="000000"/>
                </a:solidFill>
                <a:latin typeface="Arial"/>
              </a:rPr>
              <a:t> </a:t>
            </a:r>
            <a:r>
              <a:rPr lang="it-IT" altLang="it-IT" sz="1200" dirty="0" err="1">
                <a:solidFill>
                  <a:srgbClr val="000000"/>
                </a:solidFill>
                <a:latin typeface="Arial"/>
              </a:rPr>
              <a:t>activities</a:t>
            </a:r>
            <a:r>
              <a:rPr lang="it-IT" altLang="it-IT" sz="1200" dirty="0">
                <a:solidFill>
                  <a:srgbClr val="000000"/>
                </a:solidFill>
                <a:latin typeface="Arial"/>
              </a:rPr>
              <a:t> in </a:t>
            </a:r>
            <a:r>
              <a:rPr lang="it-IT" altLang="it-IT" sz="1200" dirty="0" err="1">
                <a:solidFill>
                  <a:srgbClr val="000000"/>
                </a:solidFill>
                <a:latin typeface="Arial"/>
              </a:rPr>
              <a:t>lichens</a:t>
            </a:r>
            <a:r>
              <a:rPr lang="it-IT" altLang="it-IT" sz="1200" dirty="0">
                <a:solidFill>
                  <a:srgbClr val="000000"/>
                </a:solidFill>
                <a:latin typeface="Arial"/>
              </a:rPr>
              <a:t>. </a:t>
            </a:r>
            <a:r>
              <a:rPr lang="it-IT" altLang="it-IT" sz="1200" i="1" dirty="0" err="1">
                <a:solidFill>
                  <a:srgbClr val="000000"/>
                </a:solidFill>
                <a:latin typeface="Arial"/>
              </a:rPr>
              <a:t>Microbiology</a:t>
            </a:r>
            <a:r>
              <a:rPr lang="it-IT" altLang="it-IT" sz="1200" dirty="0">
                <a:solidFill>
                  <a:srgbClr val="000000"/>
                </a:solidFill>
                <a:latin typeface="Arial"/>
              </a:rPr>
              <a:t>, </a:t>
            </a:r>
            <a:r>
              <a:rPr lang="it-IT" altLang="it-IT" sz="1200" dirty="0" smtClean="0">
                <a:solidFill>
                  <a:srgbClr val="000000"/>
                </a:solidFill>
                <a:latin typeface="Arial"/>
              </a:rPr>
              <a:t>75, </a:t>
            </a:r>
            <a:r>
              <a:rPr lang="it-IT" altLang="it-IT" sz="1200" dirty="0">
                <a:solidFill>
                  <a:srgbClr val="000000"/>
                </a:solidFill>
                <a:latin typeface="Arial"/>
              </a:rPr>
              <a:t>546-556</a:t>
            </a:r>
            <a:r>
              <a:rPr lang="it-IT" altLang="it-IT" sz="1600" dirty="0">
                <a:solidFill>
                  <a:srgbClr val="000000"/>
                </a:solidFill>
                <a:latin typeface="Arial"/>
              </a:rPr>
              <a:t>.</a:t>
            </a:r>
          </a:p>
        </p:txBody>
      </p:sp>
      <p:sp>
        <p:nvSpPr>
          <p:cNvPr id="15" name="Text Box 11"/>
          <p:cNvSpPr txBox="1">
            <a:spLocks noChangeArrowheads="1"/>
          </p:cNvSpPr>
          <p:nvPr/>
        </p:nvSpPr>
        <p:spPr bwMode="auto">
          <a:xfrm>
            <a:off x="255355" y="4170407"/>
            <a:ext cx="8716135" cy="12374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9410700"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spcBef>
                <a:spcPct val="0"/>
              </a:spcBef>
              <a:spcAft>
                <a:spcPts val="1213"/>
              </a:spcAft>
            </a:pPr>
            <a:r>
              <a:rPr lang="en-GB" altLang="it-IT" sz="1600" b="1" dirty="0" smtClean="0">
                <a:solidFill>
                  <a:srgbClr val="000000"/>
                </a:solidFill>
                <a:latin typeface="Arial"/>
              </a:rPr>
              <a:t>Heterogeneous </a:t>
            </a:r>
            <a:r>
              <a:rPr lang="en-GB" altLang="it-IT" sz="1600" b="1" dirty="0" err="1" smtClean="0">
                <a:solidFill>
                  <a:srgbClr val="000000"/>
                </a:solidFill>
                <a:latin typeface="Arial"/>
              </a:rPr>
              <a:t>melanins</a:t>
            </a:r>
            <a:r>
              <a:rPr lang="en-GB" altLang="it-IT" sz="1600" dirty="0" smtClean="0">
                <a:solidFill>
                  <a:srgbClr val="000000"/>
                </a:solidFill>
                <a:latin typeface="Arial"/>
              </a:rPr>
              <a:t>: in fungi they are biosynthesise in the extracellular medium through an auto-polymerization process of intracellular melanin precursors (e.g. DHN-</a:t>
            </a:r>
            <a:r>
              <a:rPr lang="en-GB" altLang="it-IT" sz="1600" dirty="0" err="1" smtClean="0">
                <a:solidFill>
                  <a:srgbClr val="000000"/>
                </a:solidFill>
                <a:latin typeface="Arial"/>
              </a:rPr>
              <a:t>melanins</a:t>
            </a:r>
            <a:r>
              <a:rPr lang="en-GB" altLang="it-IT" sz="1600" dirty="0" smtClean="0">
                <a:solidFill>
                  <a:srgbClr val="000000"/>
                </a:solidFill>
                <a:latin typeface="Arial"/>
              </a:rPr>
              <a:t>) with other extracellular phenolic compounds produced by surrounding organisms.</a:t>
            </a:r>
            <a:endParaRPr lang="en-GB" altLang="it-IT" sz="1600" dirty="0">
              <a:solidFill>
                <a:srgbClr val="000000"/>
              </a:solidFill>
              <a:latin typeface="Arial"/>
            </a:endParaRPr>
          </a:p>
        </p:txBody>
      </p:sp>
      <p:sp>
        <p:nvSpPr>
          <p:cNvPr id="16" name="Line 12"/>
          <p:cNvSpPr>
            <a:spLocks noChangeShapeType="1"/>
          </p:cNvSpPr>
          <p:nvPr/>
        </p:nvSpPr>
        <p:spPr bwMode="auto">
          <a:xfrm flipV="1">
            <a:off x="252288" y="5074107"/>
            <a:ext cx="8719202" cy="9056"/>
          </a:xfrm>
          <a:prstGeom prst="line">
            <a:avLst/>
          </a:prstGeom>
          <a:noFill/>
          <a:ln w="1908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sp>
        <p:nvSpPr>
          <p:cNvPr id="17" name="Line 12"/>
          <p:cNvSpPr>
            <a:spLocks noChangeShapeType="1"/>
          </p:cNvSpPr>
          <p:nvPr/>
        </p:nvSpPr>
        <p:spPr bwMode="auto">
          <a:xfrm>
            <a:off x="252288" y="3996194"/>
            <a:ext cx="8712200" cy="5174"/>
          </a:xfrm>
          <a:prstGeom prst="line">
            <a:avLst/>
          </a:prstGeom>
          <a:noFill/>
          <a:ln w="1908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pPr>
            <a:endParaRPr lang="it-IT" sz="24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72145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t="32751"/>
          <a:stretch/>
        </p:blipFill>
        <p:spPr>
          <a:xfrm>
            <a:off x="251520" y="1021389"/>
            <a:ext cx="3702514" cy="4207774"/>
          </a:xfrm>
          <a:prstGeom prst="rect">
            <a:avLst/>
          </a:prstGeom>
        </p:spPr>
      </p:pic>
      <p:sp>
        <p:nvSpPr>
          <p:cNvPr id="3" name="CasellaDiTesto 2"/>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4" name="CasellaDiTesto 3"/>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Result – SET</a:t>
            </a:r>
            <a:endParaRPr lang="en-US" sz="2000" i="1" dirty="0">
              <a:solidFill>
                <a:srgbClr val="00CC99">
                  <a:lumMod val="50000"/>
                </a:srgbClr>
              </a:solidFill>
            </a:endParaRPr>
          </a:p>
        </p:txBody>
      </p:sp>
      <p:sp>
        <p:nvSpPr>
          <p:cNvPr id="5" name="Rettangolo 4"/>
          <p:cNvSpPr/>
          <p:nvPr/>
        </p:nvSpPr>
        <p:spPr>
          <a:xfrm>
            <a:off x="4356563" y="2287639"/>
            <a:ext cx="4585447" cy="3416320"/>
          </a:xfrm>
          <a:prstGeom prst="rect">
            <a:avLst/>
          </a:prstGeom>
        </p:spPr>
        <p:txBody>
          <a:bodyPr wrap="square">
            <a:spAutoFit/>
          </a:bodyPr>
          <a:lstStyle/>
          <a:p>
            <a:pPr algn="just" eaLnBrk="0" fontAlgn="base" hangingPunct="0">
              <a:lnSpc>
                <a:spcPct val="150000"/>
              </a:lnSpc>
              <a:spcBef>
                <a:spcPct val="0"/>
              </a:spcBef>
              <a:spcAft>
                <a:spcPct val="0"/>
              </a:spcAft>
            </a:pPr>
            <a:r>
              <a:rPr lang="en-US" dirty="0">
                <a:solidFill>
                  <a:srgbClr val="000000"/>
                </a:solidFill>
              </a:rPr>
              <a:t>The </a:t>
            </a:r>
            <a:r>
              <a:rPr lang="en-US" dirty="0">
                <a:solidFill>
                  <a:srgbClr val="000000"/>
                </a:solidFill>
              </a:rPr>
              <a:t>trends of the concentrations of Fe and Zn measured in the four </a:t>
            </a:r>
            <a:r>
              <a:rPr lang="en-US" dirty="0">
                <a:solidFill>
                  <a:srgbClr val="000000"/>
                </a:solidFill>
              </a:rPr>
              <a:t>fractions were </a:t>
            </a:r>
            <a:r>
              <a:rPr lang="en-US" dirty="0">
                <a:solidFill>
                  <a:srgbClr val="000000"/>
                </a:solidFill>
              </a:rPr>
              <a:t>similar in both </a:t>
            </a:r>
            <a:r>
              <a:rPr lang="en-US" dirty="0">
                <a:solidFill>
                  <a:srgbClr val="000000"/>
                </a:solidFill>
              </a:rPr>
              <a:t>species. </a:t>
            </a:r>
          </a:p>
          <a:p>
            <a:pPr algn="just" eaLnBrk="0" fontAlgn="base" hangingPunct="0">
              <a:lnSpc>
                <a:spcPct val="150000"/>
              </a:lnSpc>
              <a:spcBef>
                <a:spcPct val="0"/>
              </a:spcBef>
              <a:spcAft>
                <a:spcPct val="0"/>
              </a:spcAft>
            </a:pPr>
            <a:endParaRPr lang="en-US" dirty="0">
              <a:solidFill>
                <a:srgbClr val="000000"/>
              </a:solidFill>
            </a:endParaRPr>
          </a:p>
          <a:p>
            <a:pPr algn="just" eaLnBrk="0" fontAlgn="base" hangingPunct="0">
              <a:lnSpc>
                <a:spcPct val="150000"/>
              </a:lnSpc>
              <a:spcBef>
                <a:spcPct val="0"/>
              </a:spcBef>
              <a:spcAft>
                <a:spcPct val="0"/>
              </a:spcAft>
            </a:pPr>
            <a:r>
              <a:rPr lang="en-US" dirty="0">
                <a:solidFill>
                  <a:srgbClr val="000000"/>
                </a:solidFill>
              </a:rPr>
              <a:t>In </a:t>
            </a:r>
            <a:r>
              <a:rPr lang="en-US" dirty="0">
                <a:solidFill>
                  <a:srgbClr val="000000"/>
                </a:solidFill>
              </a:rPr>
              <a:t>the mutual comparison, the highly two-side </a:t>
            </a:r>
            <a:r>
              <a:rPr lang="en-US" dirty="0">
                <a:solidFill>
                  <a:srgbClr val="000000"/>
                </a:solidFill>
              </a:rPr>
              <a:t>heavily </a:t>
            </a:r>
            <a:r>
              <a:rPr lang="en-US" dirty="0" err="1">
                <a:solidFill>
                  <a:srgbClr val="000000"/>
                </a:solidFill>
              </a:rPr>
              <a:t>melanised</a:t>
            </a:r>
            <a:r>
              <a:rPr lang="en-US" dirty="0">
                <a:solidFill>
                  <a:srgbClr val="000000"/>
                </a:solidFill>
              </a:rPr>
              <a:t> </a:t>
            </a:r>
            <a:r>
              <a:rPr lang="en-US" i="1" dirty="0">
                <a:solidFill>
                  <a:srgbClr val="000000"/>
                </a:solidFill>
              </a:rPr>
              <a:t>M. </a:t>
            </a:r>
            <a:r>
              <a:rPr lang="en-US" i="1" dirty="0" err="1">
                <a:solidFill>
                  <a:srgbClr val="000000"/>
                </a:solidFill>
              </a:rPr>
              <a:t>glabratula</a:t>
            </a:r>
            <a:r>
              <a:rPr lang="en-US" dirty="0">
                <a:solidFill>
                  <a:srgbClr val="000000"/>
                </a:solidFill>
              </a:rPr>
              <a:t> </a:t>
            </a:r>
            <a:r>
              <a:rPr lang="en-US" dirty="0">
                <a:solidFill>
                  <a:srgbClr val="000000"/>
                </a:solidFill>
              </a:rPr>
              <a:t>contained more Fe and Zn than the one-side lightly </a:t>
            </a:r>
            <a:r>
              <a:rPr lang="en-US" dirty="0" err="1">
                <a:solidFill>
                  <a:srgbClr val="000000"/>
                </a:solidFill>
              </a:rPr>
              <a:t>melanised</a:t>
            </a:r>
            <a:r>
              <a:rPr lang="en-US" dirty="0">
                <a:solidFill>
                  <a:srgbClr val="000000"/>
                </a:solidFill>
              </a:rPr>
              <a:t> </a:t>
            </a:r>
            <a:r>
              <a:rPr lang="en-US" i="1" dirty="0">
                <a:solidFill>
                  <a:srgbClr val="000000"/>
                </a:solidFill>
              </a:rPr>
              <a:t>P. </a:t>
            </a:r>
            <a:r>
              <a:rPr lang="en-US" i="1" dirty="0" err="1">
                <a:solidFill>
                  <a:srgbClr val="000000"/>
                </a:solidFill>
              </a:rPr>
              <a:t>subrudecta</a:t>
            </a:r>
            <a:r>
              <a:rPr lang="en-US" dirty="0">
                <a:solidFill>
                  <a:srgbClr val="000000"/>
                </a:solidFill>
              </a:rPr>
              <a:t>.</a:t>
            </a:r>
            <a:endParaRPr lang="it-IT" dirty="0">
              <a:solidFill>
                <a:srgbClr val="000000"/>
              </a:solidFill>
            </a:endParaRPr>
          </a:p>
        </p:txBody>
      </p:sp>
      <p:sp>
        <p:nvSpPr>
          <p:cNvPr id="6" name="Rettangolo 5"/>
          <p:cNvSpPr/>
          <p:nvPr/>
        </p:nvSpPr>
        <p:spPr>
          <a:xfrm>
            <a:off x="4356563" y="1021389"/>
            <a:ext cx="288000" cy="2880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sp>
        <p:nvSpPr>
          <p:cNvPr id="7" name="Rettangolo 6"/>
          <p:cNvSpPr/>
          <p:nvPr/>
        </p:nvSpPr>
        <p:spPr>
          <a:xfrm>
            <a:off x="4356563" y="1611098"/>
            <a:ext cx="288000" cy="28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sz="2400">
              <a:solidFill>
                <a:srgbClr val="FFFFFF"/>
              </a:solidFill>
            </a:endParaRPr>
          </a:p>
        </p:txBody>
      </p:sp>
      <p:sp>
        <p:nvSpPr>
          <p:cNvPr id="8" name="Rettangolo 7"/>
          <p:cNvSpPr/>
          <p:nvPr/>
        </p:nvSpPr>
        <p:spPr>
          <a:xfrm>
            <a:off x="4644563" y="930641"/>
            <a:ext cx="4585447" cy="416011"/>
          </a:xfrm>
          <a:prstGeom prst="rect">
            <a:avLst/>
          </a:prstGeom>
        </p:spPr>
        <p:txBody>
          <a:bodyPr wrap="square">
            <a:spAutoFit/>
          </a:bodyPr>
          <a:lstStyle/>
          <a:p>
            <a:pPr algn="just" eaLnBrk="0" fontAlgn="base" hangingPunct="0">
              <a:lnSpc>
                <a:spcPct val="150000"/>
              </a:lnSpc>
              <a:spcBef>
                <a:spcPct val="0"/>
              </a:spcBef>
              <a:spcAft>
                <a:spcPct val="0"/>
              </a:spcAft>
            </a:pPr>
            <a:r>
              <a:rPr lang="en-US" sz="1600" i="1" dirty="0">
                <a:solidFill>
                  <a:srgbClr val="000000"/>
                </a:solidFill>
              </a:rPr>
              <a:t>P. </a:t>
            </a:r>
            <a:r>
              <a:rPr lang="en-US" sz="1600" i="1" dirty="0" err="1">
                <a:solidFill>
                  <a:srgbClr val="000000"/>
                </a:solidFill>
              </a:rPr>
              <a:t>s</a:t>
            </a:r>
            <a:r>
              <a:rPr lang="en-US" sz="1600" i="1" dirty="0" err="1">
                <a:solidFill>
                  <a:srgbClr val="000000"/>
                </a:solidFill>
              </a:rPr>
              <a:t>ubrudecta</a:t>
            </a:r>
            <a:r>
              <a:rPr lang="en-US" sz="1600" i="1" dirty="0">
                <a:solidFill>
                  <a:srgbClr val="000000"/>
                </a:solidFill>
              </a:rPr>
              <a:t> </a:t>
            </a:r>
            <a:r>
              <a:rPr lang="en-US" sz="1600" dirty="0">
                <a:solidFill>
                  <a:srgbClr val="000000"/>
                </a:solidFill>
              </a:rPr>
              <a:t>(one-side lightly </a:t>
            </a:r>
            <a:r>
              <a:rPr lang="en-US" sz="1600" dirty="0" err="1">
                <a:solidFill>
                  <a:srgbClr val="000000"/>
                </a:solidFill>
              </a:rPr>
              <a:t>melanised</a:t>
            </a:r>
            <a:r>
              <a:rPr lang="en-US" sz="1600" dirty="0">
                <a:solidFill>
                  <a:srgbClr val="000000"/>
                </a:solidFill>
              </a:rPr>
              <a:t>)</a:t>
            </a:r>
            <a:endParaRPr lang="it-IT" sz="1600" dirty="0">
              <a:solidFill>
                <a:srgbClr val="000000"/>
              </a:solidFill>
            </a:endParaRPr>
          </a:p>
        </p:txBody>
      </p:sp>
      <p:sp>
        <p:nvSpPr>
          <p:cNvPr id="9" name="Rettangolo 8"/>
          <p:cNvSpPr/>
          <p:nvPr/>
        </p:nvSpPr>
        <p:spPr>
          <a:xfrm>
            <a:off x="4644562" y="1524265"/>
            <a:ext cx="4585447" cy="416011"/>
          </a:xfrm>
          <a:prstGeom prst="rect">
            <a:avLst/>
          </a:prstGeom>
        </p:spPr>
        <p:txBody>
          <a:bodyPr wrap="square">
            <a:spAutoFit/>
          </a:bodyPr>
          <a:lstStyle/>
          <a:p>
            <a:pPr algn="just" eaLnBrk="0" fontAlgn="base" hangingPunct="0">
              <a:lnSpc>
                <a:spcPct val="150000"/>
              </a:lnSpc>
              <a:spcBef>
                <a:spcPct val="0"/>
              </a:spcBef>
              <a:spcAft>
                <a:spcPct val="0"/>
              </a:spcAft>
            </a:pPr>
            <a:r>
              <a:rPr lang="en-US" sz="1600" i="1" dirty="0">
                <a:solidFill>
                  <a:srgbClr val="000000"/>
                </a:solidFill>
              </a:rPr>
              <a:t>M. </a:t>
            </a:r>
            <a:r>
              <a:rPr lang="en-US" sz="1600" i="1" dirty="0" err="1">
                <a:solidFill>
                  <a:srgbClr val="000000"/>
                </a:solidFill>
              </a:rPr>
              <a:t>g</a:t>
            </a:r>
            <a:r>
              <a:rPr lang="en-US" sz="1600" i="1" dirty="0" err="1">
                <a:solidFill>
                  <a:srgbClr val="000000"/>
                </a:solidFill>
              </a:rPr>
              <a:t>labratula</a:t>
            </a:r>
            <a:r>
              <a:rPr lang="en-US" sz="1600" i="1" dirty="0">
                <a:solidFill>
                  <a:srgbClr val="000000"/>
                </a:solidFill>
              </a:rPr>
              <a:t> </a:t>
            </a:r>
            <a:r>
              <a:rPr lang="en-US" sz="1600" dirty="0">
                <a:solidFill>
                  <a:srgbClr val="000000"/>
                </a:solidFill>
              </a:rPr>
              <a:t>(two-side heavily </a:t>
            </a:r>
            <a:r>
              <a:rPr lang="en-US" sz="1600" dirty="0" err="1">
                <a:solidFill>
                  <a:srgbClr val="000000"/>
                </a:solidFill>
              </a:rPr>
              <a:t>melanised</a:t>
            </a:r>
            <a:r>
              <a:rPr lang="en-US" sz="1600" dirty="0">
                <a:solidFill>
                  <a:srgbClr val="000000"/>
                </a:solidFill>
              </a:rPr>
              <a:t>)</a:t>
            </a:r>
            <a:endParaRPr lang="it-IT" sz="1600" dirty="0">
              <a:solidFill>
                <a:srgbClr val="000000"/>
              </a:solidFill>
            </a:endParaRPr>
          </a:p>
        </p:txBody>
      </p:sp>
      <p:grpSp>
        <p:nvGrpSpPr>
          <p:cNvPr id="22" name="Gruppo 21"/>
          <p:cNvGrpSpPr>
            <a:grpSpLocks noChangeAspect="1"/>
          </p:cNvGrpSpPr>
          <p:nvPr/>
        </p:nvGrpSpPr>
        <p:grpSpPr>
          <a:xfrm>
            <a:off x="2250552" y="5371249"/>
            <a:ext cx="584314" cy="1013285"/>
            <a:chOff x="4961275" y="4082179"/>
            <a:chExt cx="765205" cy="1326976"/>
          </a:xfrm>
        </p:grpSpPr>
        <p:sp>
          <p:nvSpPr>
            <p:cNvPr id="13" name="Cilindro 12"/>
            <p:cNvSpPr/>
            <p:nvPr/>
          </p:nvSpPr>
          <p:spPr bwMode="auto">
            <a:xfrm>
              <a:off x="4961275" y="4082179"/>
              <a:ext cx="648072" cy="1296144"/>
            </a:xfrm>
            <a:prstGeom prst="can">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6" name="Cilindro 15"/>
            <p:cNvSpPr/>
            <p:nvPr/>
          </p:nvSpPr>
          <p:spPr bwMode="auto">
            <a:xfrm>
              <a:off x="4961276" y="4761083"/>
              <a:ext cx="648071" cy="648072"/>
            </a:xfrm>
            <a:prstGeom prst="can">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7" name="Rettangolo 16"/>
            <p:cNvSpPr/>
            <p:nvPr/>
          </p:nvSpPr>
          <p:spPr>
            <a:xfrm>
              <a:off x="4961930" y="4957083"/>
              <a:ext cx="764550" cy="362752"/>
            </a:xfrm>
            <a:prstGeom prst="rect">
              <a:avLst/>
            </a:prstGeom>
          </p:spPr>
          <p:txBody>
            <a:bodyPr wrap="none">
              <a:spAutoFit/>
            </a:bodyPr>
            <a:lstStyle/>
            <a:p>
              <a:pPr eaLnBrk="0" fontAlgn="base" hangingPunct="0">
                <a:spcBef>
                  <a:spcPct val="0"/>
                </a:spcBef>
                <a:spcAft>
                  <a:spcPct val="0"/>
                </a:spcAft>
              </a:pPr>
              <a:r>
                <a:rPr lang="en-GB" sz="1200" b="1" dirty="0">
                  <a:solidFill>
                    <a:srgbClr val="000000"/>
                  </a:solidFill>
                </a:rPr>
                <a:t>HNO</a:t>
              </a:r>
              <a:r>
                <a:rPr lang="en-GB" sz="1200" b="1" baseline="-25000" dirty="0">
                  <a:solidFill>
                    <a:srgbClr val="000000"/>
                  </a:solidFill>
                </a:rPr>
                <a:t>3</a:t>
              </a:r>
              <a:endParaRPr lang="it-IT" sz="1200" b="1" dirty="0">
                <a:solidFill>
                  <a:srgbClr val="000000"/>
                </a:solidFill>
              </a:endParaRPr>
            </a:p>
          </p:txBody>
        </p:sp>
      </p:grpSp>
      <p:grpSp>
        <p:nvGrpSpPr>
          <p:cNvPr id="21" name="Gruppo 20"/>
          <p:cNvGrpSpPr>
            <a:grpSpLocks noChangeAspect="1"/>
          </p:cNvGrpSpPr>
          <p:nvPr/>
        </p:nvGrpSpPr>
        <p:grpSpPr>
          <a:xfrm>
            <a:off x="1673947" y="5377059"/>
            <a:ext cx="570990" cy="1026332"/>
            <a:chOff x="3102131" y="4075319"/>
            <a:chExt cx="747756" cy="1344063"/>
          </a:xfrm>
        </p:grpSpPr>
        <p:sp>
          <p:nvSpPr>
            <p:cNvPr id="12" name="Cilindro 11"/>
            <p:cNvSpPr/>
            <p:nvPr/>
          </p:nvSpPr>
          <p:spPr bwMode="auto">
            <a:xfrm>
              <a:off x="3145889" y="4075319"/>
              <a:ext cx="648072" cy="1296144"/>
            </a:xfrm>
            <a:prstGeom prst="can">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5" name="Cilindro 14"/>
            <p:cNvSpPr/>
            <p:nvPr/>
          </p:nvSpPr>
          <p:spPr bwMode="auto">
            <a:xfrm>
              <a:off x="3145888" y="4723158"/>
              <a:ext cx="648071" cy="648072"/>
            </a:xfrm>
            <a:prstGeom prst="can">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8" name="Rettangolo 17"/>
            <p:cNvSpPr/>
            <p:nvPr/>
          </p:nvSpPr>
          <p:spPr>
            <a:xfrm>
              <a:off x="3102131" y="4855101"/>
              <a:ext cx="747756" cy="564281"/>
            </a:xfrm>
            <a:prstGeom prst="rect">
              <a:avLst/>
            </a:prstGeom>
          </p:spPr>
          <p:txBody>
            <a:bodyPr wrap="none">
              <a:spAutoFit/>
            </a:bodyPr>
            <a:lstStyle/>
            <a:p>
              <a:pPr algn="ctr" eaLnBrk="0" fontAlgn="base" hangingPunct="0">
                <a:spcBef>
                  <a:spcPct val="0"/>
                </a:spcBef>
                <a:spcAft>
                  <a:spcPct val="0"/>
                </a:spcAft>
              </a:pPr>
              <a:r>
                <a:rPr lang="en-GB" sz="1100" b="1" dirty="0">
                  <a:solidFill>
                    <a:srgbClr val="000000"/>
                  </a:solidFill>
                </a:rPr>
                <a:t>Na</a:t>
              </a:r>
              <a:r>
                <a:rPr lang="en-GB" sz="1100" b="1" baseline="-25000" dirty="0">
                  <a:solidFill>
                    <a:srgbClr val="000000"/>
                  </a:solidFill>
                </a:rPr>
                <a:t>2</a:t>
              </a:r>
              <a:r>
                <a:rPr lang="en-GB" sz="1100" b="1" dirty="0">
                  <a:solidFill>
                    <a:srgbClr val="000000"/>
                  </a:solidFill>
                </a:rPr>
                <a:t>-</a:t>
              </a:r>
            </a:p>
            <a:p>
              <a:pPr algn="ctr" eaLnBrk="0" fontAlgn="base" hangingPunct="0">
                <a:spcBef>
                  <a:spcPct val="0"/>
                </a:spcBef>
                <a:spcAft>
                  <a:spcPct val="0"/>
                </a:spcAft>
              </a:pPr>
              <a:r>
                <a:rPr lang="en-GB" sz="1100" b="1" dirty="0">
                  <a:solidFill>
                    <a:srgbClr val="000000"/>
                  </a:solidFill>
                </a:rPr>
                <a:t>EDTA</a:t>
              </a:r>
              <a:endParaRPr lang="it-IT" sz="1100" b="1" dirty="0">
                <a:solidFill>
                  <a:srgbClr val="000000"/>
                </a:solidFill>
              </a:endParaRPr>
            </a:p>
          </p:txBody>
        </p:sp>
      </p:grpSp>
      <p:grpSp>
        <p:nvGrpSpPr>
          <p:cNvPr id="20" name="Gruppo 19"/>
          <p:cNvGrpSpPr>
            <a:grpSpLocks noChangeAspect="1"/>
          </p:cNvGrpSpPr>
          <p:nvPr/>
        </p:nvGrpSpPr>
        <p:grpSpPr>
          <a:xfrm>
            <a:off x="1168369" y="5367332"/>
            <a:ext cx="507591" cy="989742"/>
            <a:chOff x="1330504" y="4082179"/>
            <a:chExt cx="664730" cy="1296144"/>
          </a:xfrm>
        </p:grpSpPr>
        <p:sp>
          <p:nvSpPr>
            <p:cNvPr id="11" name="Cilindro 10"/>
            <p:cNvSpPr/>
            <p:nvPr/>
          </p:nvSpPr>
          <p:spPr bwMode="auto">
            <a:xfrm>
              <a:off x="1330504" y="4082179"/>
              <a:ext cx="648072" cy="1296144"/>
            </a:xfrm>
            <a:prstGeom prst="can">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4" name="Cilindro 13"/>
            <p:cNvSpPr/>
            <p:nvPr/>
          </p:nvSpPr>
          <p:spPr bwMode="auto">
            <a:xfrm>
              <a:off x="1330504" y="4730251"/>
              <a:ext cx="648071" cy="648072"/>
            </a:xfrm>
            <a:prstGeom prst="can">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19" name="Rettangolo 18"/>
            <p:cNvSpPr/>
            <p:nvPr/>
          </p:nvSpPr>
          <p:spPr>
            <a:xfrm>
              <a:off x="1365036" y="4982444"/>
              <a:ext cx="630198" cy="362752"/>
            </a:xfrm>
            <a:prstGeom prst="rect">
              <a:avLst/>
            </a:prstGeom>
          </p:spPr>
          <p:txBody>
            <a:bodyPr wrap="none">
              <a:spAutoFit/>
            </a:bodyPr>
            <a:lstStyle/>
            <a:p>
              <a:pPr eaLnBrk="0" fontAlgn="base" hangingPunct="0">
                <a:spcBef>
                  <a:spcPct val="0"/>
                </a:spcBef>
                <a:spcAft>
                  <a:spcPct val="0"/>
                </a:spcAft>
              </a:pPr>
              <a:r>
                <a:rPr lang="en-GB" sz="1200" b="1" dirty="0">
                  <a:solidFill>
                    <a:srgbClr val="000000"/>
                  </a:solidFill>
                </a:rPr>
                <a:t>H</a:t>
              </a:r>
              <a:r>
                <a:rPr lang="en-GB" sz="1200" b="1" baseline="-25000" dirty="0">
                  <a:solidFill>
                    <a:srgbClr val="000000"/>
                  </a:solidFill>
                </a:rPr>
                <a:t>2</a:t>
              </a:r>
              <a:r>
                <a:rPr lang="en-GB" sz="1200" b="1" dirty="0">
                  <a:solidFill>
                    <a:srgbClr val="000000"/>
                  </a:solidFill>
                </a:rPr>
                <a:t>0 </a:t>
              </a:r>
            </a:p>
          </p:txBody>
        </p:sp>
      </p:grpSp>
    </p:spTree>
    <p:extLst>
      <p:ext uri="{BB962C8B-B14F-4D97-AF65-F5344CB8AC3E}">
        <p14:creationId xmlns:p14="http://schemas.microsoft.com/office/powerpoint/2010/main" val="15906572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3" name="CasellaDiTesto 2"/>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Conclusion</a:t>
            </a:r>
            <a:endParaRPr lang="en-US" sz="2000" i="1" dirty="0">
              <a:solidFill>
                <a:srgbClr val="00CC99">
                  <a:lumMod val="50000"/>
                </a:srgbClr>
              </a:solidFill>
            </a:endParaRPr>
          </a:p>
        </p:txBody>
      </p:sp>
      <p:sp>
        <p:nvSpPr>
          <p:cNvPr id="4" name="CasellaDiTesto 3"/>
          <p:cNvSpPr txBox="1"/>
          <p:nvPr/>
        </p:nvSpPr>
        <p:spPr>
          <a:xfrm>
            <a:off x="284910" y="798194"/>
            <a:ext cx="8431306" cy="5027017"/>
          </a:xfrm>
          <a:prstGeom prst="rect">
            <a:avLst/>
          </a:prstGeom>
          <a:noFill/>
        </p:spPr>
        <p:txBody>
          <a:bodyPr wrap="square" rtlCol="0">
            <a:spAutoFit/>
          </a:bodyPr>
          <a:lstStyle/>
          <a:p>
            <a:pPr algn="just" eaLnBrk="0" fontAlgn="base" hangingPunct="0">
              <a:lnSpc>
                <a:spcPct val="150000"/>
              </a:lnSpc>
              <a:spcBef>
                <a:spcPct val="0"/>
              </a:spcBef>
              <a:spcAft>
                <a:spcPct val="0"/>
              </a:spcAft>
            </a:pPr>
            <a:r>
              <a:rPr lang="en-GB" b="1" dirty="0">
                <a:solidFill>
                  <a:srgbClr val="000000"/>
                </a:solidFill>
              </a:rPr>
              <a:t>Heavily melanised species of foliose lichens are characterized by higher content of Fe and Zn when compared with lightly melanised ones</a:t>
            </a:r>
            <a:r>
              <a:rPr lang="en-GB" dirty="0">
                <a:solidFill>
                  <a:srgbClr val="000000"/>
                </a:solidFill>
              </a:rPr>
              <a:t>.</a:t>
            </a:r>
          </a:p>
          <a:p>
            <a:pPr algn="just" eaLnBrk="0" fontAlgn="base" hangingPunct="0">
              <a:lnSpc>
                <a:spcPct val="150000"/>
              </a:lnSpc>
              <a:spcBef>
                <a:spcPct val="0"/>
              </a:spcBef>
              <a:spcAft>
                <a:spcPct val="0"/>
              </a:spcAft>
            </a:pPr>
            <a:endParaRPr lang="en-GB" dirty="0">
              <a:solidFill>
                <a:srgbClr val="000000"/>
              </a:solidFill>
            </a:endParaRPr>
          </a:p>
          <a:p>
            <a:pPr algn="just" eaLnBrk="0" fontAlgn="base" hangingPunct="0">
              <a:lnSpc>
                <a:spcPct val="150000"/>
              </a:lnSpc>
              <a:spcBef>
                <a:spcPct val="0"/>
              </a:spcBef>
              <a:spcAft>
                <a:spcPct val="0"/>
              </a:spcAft>
            </a:pPr>
            <a:r>
              <a:rPr lang="en-GB" dirty="0">
                <a:solidFill>
                  <a:srgbClr val="000000"/>
                </a:solidFill>
              </a:rPr>
              <a:t>In the context of lichen biomonitoring survey, lichen samples should be composed by lichen material with a homogeneous degree of melanisation</a:t>
            </a:r>
          </a:p>
          <a:p>
            <a:pPr algn="just" eaLnBrk="0" fontAlgn="base" hangingPunct="0">
              <a:lnSpc>
                <a:spcPct val="150000"/>
              </a:lnSpc>
              <a:spcBef>
                <a:spcPct val="0"/>
              </a:spcBef>
              <a:spcAft>
                <a:spcPct val="0"/>
              </a:spcAft>
            </a:pPr>
            <a:endParaRPr lang="en-GB" dirty="0">
              <a:solidFill>
                <a:srgbClr val="000000"/>
              </a:solidFill>
            </a:endParaRPr>
          </a:p>
          <a:p>
            <a:pPr algn="just" eaLnBrk="0" fontAlgn="base" hangingPunct="0">
              <a:lnSpc>
                <a:spcPct val="150000"/>
              </a:lnSpc>
              <a:spcBef>
                <a:spcPct val="0"/>
              </a:spcBef>
              <a:spcAft>
                <a:spcPct val="0"/>
              </a:spcAft>
            </a:pPr>
            <a:r>
              <a:rPr lang="en-GB" dirty="0" err="1">
                <a:solidFill>
                  <a:srgbClr val="000000"/>
                </a:solidFill>
              </a:rPr>
              <a:t>Melanins</a:t>
            </a:r>
            <a:r>
              <a:rPr lang="en-GB" dirty="0">
                <a:solidFill>
                  <a:srgbClr val="000000"/>
                </a:solidFill>
              </a:rPr>
              <a:t> </a:t>
            </a:r>
            <a:r>
              <a:rPr lang="en-GB" dirty="0">
                <a:solidFill>
                  <a:srgbClr val="000000"/>
                </a:solidFill>
              </a:rPr>
              <a:t>could effectively improve Zn retention in the extracellular fraction of the melanised thalline surface(s), thus </a:t>
            </a:r>
            <a:r>
              <a:rPr lang="en-GB" b="1" dirty="0">
                <a:solidFill>
                  <a:srgbClr val="000000"/>
                </a:solidFill>
              </a:rPr>
              <a:t>increasing the intracellular fraction</a:t>
            </a:r>
            <a:r>
              <a:rPr lang="en-GB" dirty="0">
                <a:solidFill>
                  <a:srgbClr val="000000"/>
                </a:solidFill>
              </a:rPr>
              <a:t>, not only of the cells close to the melanised cortical layers but of the whole </a:t>
            </a:r>
            <a:r>
              <a:rPr lang="en-GB" dirty="0">
                <a:solidFill>
                  <a:srgbClr val="000000"/>
                </a:solidFill>
              </a:rPr>
              <a:t>thallus</a:t>
            </a:r>
          </a:p>
          <a:p>
            <a:pPr algn="just" eaLnBrk="0" fontAlgn="base" hangingPunct="0">
              <a:lnSpc>
                <a:spcPct val="150000"/>
              </a:lnSpc>
              <a:spcBef>
                <a:spcPct val="0"/>
              </a:spcBef>
              <a:spcAft>
                <a:spcPct val="0"/>
              </a:spcAft>
            </a:pPr>
            <a:endParaRPr lang="en-GB" dirty="0">
              <a:solidFill>
                <a:srgbClr val="000000"/>
              </a:solidFill>
            </a:endParaRPr>
          </a:p>
          <a:p>
            <a:pPr algn="just" eaLnBrk="0" fontAlgn="base" hangingPunct="0">
              <a:lnSpc>
                <a:spcPct val="150000"/>
              </a:lnSpc>
              <a:spcBef>
                <a:spcPct val="0"/>
              </a:spcBef>
              <a:spcAft>
                <a:spcPct val="0"/>
              </a:spcAft>
            </a:pPr>
            <a:r>
              <a:rPr lang="en-US" dirty="0" err="1">
                <a:solidFill>
                  <a:srgbClr val="000000"/>
                </a:solidFill>
              </a:rPr>
              <a:t>Melanised</a:t>
            </a:r>
            <a:r>
              <a:rPr lang="en-US" dirty="0">
                <a:solidFill>
                  <a:srgbClr val="000000"/>
                </a:solidFill>
              </a:rPr>
              <a:t> </a:t>
            </a:r>
            <a:r>
              <a:rPr lang="en-US" dirty="0">
                <a:solidFill>
                  <a:srgbClr val="000000"/>
                </a:solidFill>
              </a:rPr>
              <a:t>thalline surfaces might act as a </a:t>
            </a:r>
            <a:r>
              <a:rPr lang="en-US" b="1" dirty="0">
                <a:solidFill>
                  <a:srgbClr val="000000"/>
                </a:solidFill>
              </a:rPr>
              <a:t>reservoir pool of Fe </a:t>
            </a:r>
            <a:r>
              <a:rPr lang="en-US" dirty="0">
                <a:solidFill>
                  <a:srgbClr val="000000"/>
                </a:solidFill>
              </a:rPr>
              <a:t>to be assimilated by the </a:t>
            </a:r>
            <a:r>
              <a:rPr lang="en-US" dirty="0" err="1">
                <a:solidFill>
                  <a:srgbClr val="000000"/>
                </a:solidFill>
              </a:rPr>
              <a:t>mycobiont</a:t>
            </a:r>
            <a:r>
              <a:rPr lang="en-US" dirty="0">
                <a:solidFill>
                  <a:srgbClr val="000000"/>
                </a:solidFill>
              </a:rPr>
              <a:t> at a later stage. </a:t>
            </a:r>
            <a:endParaRPr lang="it-IT" dirty="0">
              <a:solidFill>
                <a:srgbClr val="000000"/>
              </a:solidFill>
            </a:endParaRPr>
          </a:p>
        </p:txBody>
      </p:sp>
    </p:spTree>
    <p:extLst>
      <p:ext uri="{BB962C8B-B14F-4D97-AF65-F5344CB8AC3E}">
        <p14:creationId xmlns:p14="http://schemas.microsoft.com/office/powerpoint/2010/main" val="39426149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57200" y="457200"/>
            <a:ext cx="777240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b="1" dirty="0" smtClean="0">
                <a:solidFill>
                  <a:srgbClr val="000000"/>
                </a:solidFill>
                <a:cs typeface="Arial" charset="0"/>
              </a:rPr>
              <a:t>3) </a:t>
            </a:r>
            <a:r>
              <a:rPr lang="it-IT" altLang="it-IT" sz="2400" b="1" dirty="0" err="1">
                <a:solidFill>
                  <a:srgbClr val="000000"/>
                </a:solidFill>
                <a:cs typeface="Arial" charset="0"/>
              </a:rPr>
              <a:t>organic</a:t>
            </a:r>
            <a:r>
              <a:rPr lang="it-IT" altLang="it-IT" sz="2400" b="1" dirty="0">
                <a:solidFill>
                  <a:srgbClr val="000000"/>
                </a:solidFill>
                <a:cs typeface="Arial" charset="0"/>
              </a:rPr>
              <a:t> </a:t>
            </a:r>
            <a:r>
              <a:rPr lang="it-IT" altLang="it-IT" sz="2400" b="1" dirty="0" err="1">
                <a:solidFill>
                  <a:srgbClr val="000000"/>
                </a:solidFill>
                <a:cs typeface="Arial" charset="0"/>
              </a:rPr>
              <a:t>acids</a:t>
            </a:r>
            <a:r>
              <a:rPr lang="it-IT" altLang="it-IT" sz="2400" b="1" dirty="0">
                <a:solidFill>
                  <a:srgbClr val="000000"/>
                </a:solidFill>
                <a:cs typeface="Arial" charset="0"/>
              </a:rPr>
              <a:t> </a:t>
            </a:r>
            <a:r>
              <a:rPr lang="it-IT" altLang="it-IT" sz="2400" b="1" dirty="0" err="1">
                <a:solidFill>
                  <a:srgbClr val="000000"/>
                </a:solidFill>
                <a:cs typeface="Arial" charset="0"/>
              </a:rPr>
              <a:t>secreted</a:t>
            </a:r>
            <a:r>
              <a:rPr lang="it-IT" altLang="it-IT" sz="2400" b="1" dirty="0">
                <a:solidFill>
                  <a:srgbClr val="000000"/>
                </a:solidFill>
                <a:cs typeface="Arial" charset="0"/>
              </a:rPr>
              <a:t> by the </a:t>
            </a:r>
            <a:r>
              <a:rPr lang="it-IT" altLang="it-IT" sz="2400" b="1" dirty="0" err="1">
                <a:solidFill>
                  <a:srgbClr val="000000"/>
                </a:solidFill>
                <a:cs typeface="Arial" charset="0"/>
              </a:rPr>
              <a:t>mycobiont</a:t>
            </a:r>
            <a:endParaRPr lang="it-IT" altLang="it-IT" sz="2400" dirty="0">
              <a:solidFill>
                <a:srgbClr val="000000"/>
              </a:solidFill>
              <a:cs typeface="Arial" charset="0"/>
            </a:endParaRPr>
          </a:p>
          <a:p>
            <a:pPr eaLnBrk="0" fontAlgn="base" hangingPunct="0">
              <a:spcBef>
                <a:spcPct val="50000"/>
              </a:spcBef>
              <a:spcAft>
                <a:spcPct val="0"/>
              </a:spcAft>
              <a:buFontTx/>
              <a:buNone/>
            </a:pPr>
            <a:r>
              <a:rPr lang="it-IT" altLang="it-IT" sz="2400" dirty="0" err="1">
                <a:solidFill>
                  <a:srgbClr val="000000"/>
                </a:solidFill>
                <a:cs typeface="Arial" charset="0"/>
              </a:rPr>
              <a:t>Several</a:t>
            </a:r>
            <a:r>
              <a:rPr lang="it-IT" altLang="it-IT" sz="2400" dirty="0">
                <a:solidFill>
                  <a:srgbClr val="000000"/>
                </a:solidFill>
                <a:cs typeface="Arial" charset="0"/>
              </a:rPr>
              <a:t> </a:t>
            </a:r>
            <a:r>
              <a:rPr lang="it-IT" altLang="it-IT" sz="2400" dirty="0" err="1">
                <a:solidFill>
                  <a:srgbClr val="000000"/>
                </a:solidFill>
                <a:cs typeface="Arial" charset="0"/>
              </a:rPr>
              <a:t>organic</a:t>
            </a:r>
            <a:r>
              <a:rPr lang="it-IT" altLang="it-IT" sz="2400" dirty="0">
                <a:solidFill>
                  <a:srgbClr val="000000"/>
                </a:solidFill>
                <a:cs typeface="Arial" charset="0"/>
              </a:rPr>
              <a:t> acid are </a:t>
            </a:r>
            <a:r>
              <a:rPr lang="it-IT" altLang="it-IT" sz="2400" dirty="0" err="1">
                <a:solidFill>
                  <a:srgbClr val="000000"/>
                </a:solidFill>
                <a:cs typeface="Arial" charset="0"/>
              </a:rPr>
              <a:t>actively</a:t>
            </a:r>
            <a:r>
              <a:rPr lang="it-IT" altLang="it-IT" sz="2400" dirty="0">
                <a:solidFill>
                  <a:srgbClr val="000000"/>
                </a:solidFill>
                <a:cs typeface="Arial" charset="0"/>
              </a:rPr>
              <a:t> </a:t>
            </a:r>
            <a:r>
              <a:rPr lang="it-IT" altLang="it-IT" sz="2400" dirty="0" err="1">
                <a:solidFill>
                  <a:srgbClr val="000000"/>
                </a:solidFill>
                <a:cs typeface="Arial" charset="0"/>
              </a:rPr>
              <a:t>secreted</a:t>
            </a:r>
            <a:r>
              <a:rPr lang="it-IT" altLang="it-IT" sz="2400" dirty="0">
                <a:solidFill>
                  <a:srgbClr val="000000"/>
                </a:solidFill>
                <a:cs typeface="Arial" charset="0"/>
              </a:rPr>
              <a:t> by the </a:t>
            </a:r>
            <a:r>
              <a:rPr lang="it-IT" altLang="it-IT" sz="2400" dirty="0" err="1">
                <a:solidFill>
                  <a:srgbClr val="000000"/>
                </a:solidFill>
                <a:cs typeface="Arial" charset="0"/>
              </a:rPr>
              <a:t>mycobiont</a:t>
            </a:r>
            <a:r>
              <a:rPr lang="it-IT" altLang="it-IT" sz="2400" dirty="0">
                <a:solidFill>
                  <a:srgbClr val="000000"/>
                </a:solidFill>
                <a:cs typeface="Arial" charset="0"/>
              </a:rPr>
              <a:t>: </a:t>
            </a:r>
            <a:r>
              <a:rPr lang="it-IT" altLang="it-IT" sz="2400" dirty="0" err="1">
                <a:solidFill>
                  <a:srgbClr val="000000"/>
                </a:solidFill>
                <a:cs typeface="Arial" charset="0"/>
              </a:rPr>
              <a:t>malic</a:t>
            </a:r>
            <a:r>
              <a:rPr lang="it-IT" altLang="it-IT" sz="2400" dirty="0">
                <a:solidFill>
                  <a:srgbClr val="000000"/>
                </a:solidFill>
                <a:cs typeface="Arial" charset="0"/>
              </a:rPr>
              <a:t>, </a:t>
            </a:r>
            <a:r>
              <a:rPr lang="it-IT" altLang="it-IT" sz="2400" dirty="0" err="1">
                <a:solidFill>
                  <a:srgbClr val="000000"/>
                </a:solidFill>
                <a:cs typeface="Arial" charset="0"/>
              </a:rPr>
              <a:t>citric</a:t>
            </a:r>
            <a:r>
              <a:rPr lang="it-IT" altLang="it-IT" sz="2400" dirty="0">
                <a:solidFill>
                  <a:srgbClr val="000000"/>
                </a:solidFill>
                <a:cs typeface="Arial" charset="0"/>
              </a:rPr>
              <a:t>, </a:t>
            </a:r>
            <a:r>
              <a:rPr lang="it-IT" altLang="it-IT" sz="2400" dirty="0" err="1">
                <a:solidFill>
                  <a:srgbClr val="000000"/>
                </a:solidFill>
                <a:cs typeface="Arial" charset="0"/>
              </a:rPr>
              <a:t>malonic</a:t>
            </a:r>
            <a:r>
              <a:rPr lang="it-IT" altLang="it-IT" sz="2400" dirty="0">
                <a:solidFill>
                  <a:srgbClr val="000000"/>
                </a:solidFill>
                <a:cs typeface="Arial" charset="0"/>
              </a:rPr>
              <a:t>, </a:t>
            </a:r>
            <a:r>
              <a:rPr lang="it-IT" altLang="it-IT" sz="2400" dirty="0" err="1">
                <a:solidFill>
                  <a:srgbClr val="000000"/>
                </a:solidFill>
                <a:cs typeface="Arial" charset="0"/>
              </a:rPr>
              <a:t>oxalic</a:t>
            </a:r>
            <a:r>
              <a:rPr lang="it-IT" altLang="it-IT" sz="2400" dirty="0">
                <a:solidFill>
                  <a:srgbClr val="000000"/>
                </a:solidFill>
                <a:cs typeface="Arial" charset="0"/>
              </a:rPr>
              <a:t> </a:t>
            </a:r>
            <a:r>
              <a:rPr lang="it-IT" altLang="it-IT" sz="2400" dirty="0" err="1">
                <a:solidFill>
                  <a:srgbClr val="000000"/>
                </a:solidFill>
                <a:cs typeface="Arial" charset="0"/>
              </a:rPr>
              <a:t>acids</a:t>
            </a:r>
            <a:r>
              <a:rPr lang="it-IT" altLang="it-IT" sz="2400" dirty="0">
                <a:solidFill>
                  <a:srgbClr val="000000"/>
                </a:solidFill>
                <a:cs typeface="Arial" charset="0"/>
              </a:rPr>
              <a:t> </a:t>
            </a:r>
            <a:r>
              <a:rPr lang="it-IT" altLang="it-IT" sz="2400" dirty="0" err="1">
                <a:solidFill>
                  <a:srgbClr val="000000"/>
                </a:solidFill>
                <a:cs typeface="Arial" charset="0"/>
              </a:rPr>
              <a:t>among</a:t>
            </a:r>
            <a:r>
              <a:rPr lang="it-IT" altLang="it-IT" sz="2400" dirty="0">
                <a:solidFill>
                  <a:srgbClr val="000000"/>
                </a:solidFill>
                <a:cs typeface="Arial" charset="0"/>
              </a:rPr>
              <a:t> </a:t>
            </a:r>
            <a:r>
              <a:rPr lang="it-IT" altLang="it-IT" sz="2400" dirty="0" err="1">
                <a:solidFill>
                  <a:srgbClr val="000000"/>
                </a:solidFill>
                <a:cs typeface="Arial" charset="0"/>
              </a:rPr>
              <a:t>others</a:t>
            </a:r>
            <a:r>
              <a:rPr lang="it-IT" altLang="it-IT" sz="2400" dirty="0">
                <a:solidFill>
                  <a:srgbClr val="000000"/>
                </a:solidFill>
                <a:cs typeface="Arial" charset="0"/>
              </a:rPr>
              <a:t>. </a:t>
            </a:r>
          </a:p>
        </p:txBody>
      </p:sp>
      <p:sp>
        <p:nvSpPr>
          <p:cNvPr id="2" name="CasellaDiTesto 1"/>
          <p:cNvSpPr txBox="1"/>
          <p:nvPr/>
        </p:nvSpPr>
        <p:spPr>
          <a:xfrm>
            <a:off x="457200" y="3357563"/>
            <a:ext cx="7772400" cy="3230562"/>
          </a:xfrm>
          <a:prstGeom prst="rect">
            <a:avLst/>
          </a:prstGeom>
          <a:noFill/>
        </p:spPr>
        <p:txBody>
          <a:bodyPr>
            <a:spAutoFit/>
          </a:bodyPr>
          <a:lstStyle/>
          <a:p>
            <a:pPr eaLnBrk="0" fontAlgn="base" hangingPunct="0">
              <a:spcBef>
                <a:spcPct val="50000"/>
              </a:spcBef>
              <a:spcAft>
                <a:spcPct val="0"/>
              </a:spcAft>
              <a:defRPr/>
            </a:pPr>
            <a:r>
              <a:rPr lang="it-IT" altLang="it-IT" sz="2400" dirty="0" err="1">
                <a:solidFill>
                  <a:srgbClr val="000000"/>
                </a:solidFill>
                <a:cs typeface="Arial" charset="0"/>
              </a:rPr>
              <a:t>Oxalic</a:t>
            </a:r>
            <a:r>
              <a:rPr lang="it-IT" altLang="it-IT" sz="2400" dirty="0">
                <a:solidFill>
                  <a:srgbClr val="000000"/>
                </a:solidFill>
                <a:cs typeface="Arial" charset="0"/>
              </a:rPr>
              <a:t> acid </a:t>
            </a:r>
            <a:r>
              <a:rPr lang="it-IT" altLang="it-IT" sz="2400" dirty="0" err="1">
                <a:solidFill>
                  <a:srgbClr val="000000"/>
                </a:solidFill>
                <a:cs typeface="Arial" charset="0"/>
              </a:rPr>
              <a:t>plays</a:t>
            </a:r>
            <a:r>
              <a:rPr lang="it-IT" altLang="it-IT" sz="2400" dirty="0">
                <a:solidFill>
                  <a:srgbClr val="000000"/>
                </a:solidFill>
                <a:cs typeface="Arial" charset="0"/>
              </a:rPr>
              <a:t> a </a:t>
            </a:r>
            <a:r>
              <a:rPr lang="it-IT" altLang="it-IT" sz="2400" dirty="0" err="1">
                <a:solidFill>
                  <a:srgbClr val="000000"/>
                </a:solidFill>
                <a:cs typeface="Arial" charset="0"/>
              </a:rPr>
              <a:t>particular</a:t>
            </a:r>
            <a:r>
              <a:rPr lang="it-IT" altLang="it-IT" sz="2400" dirty="0">
                <a:solidFill>
                  <a:srgbClr val="000000"/>
                </a:solidFill>
                <a:cs typeface="Arial" charset="0"/>
              </a:rPr>
              <a:t> </a:t>
            </a:r>
            <a:r>
              <a:rPr lang="it-IT" altLang="it-IT" sz="2400" dirty="0" err="1">
                <a:solidFill>
                  <a:srgbClr val="000000"/>
                </a:solidFill>
                <a:cs typeface="Arial" charset="0"/>
              </a:rPr>
              <a:t>role</a:t>
            </a:r>
            <a:r>
              <a:rPr lang="it-IT" altLang="it-IT" sz="2400" dirty="0">
                <a:solidFill>
                  <a:srgbClr val="000000"/>
                </a:solidFill>
                <a:cs typeface="Arial" charset="0"/>
              </a:rPr>
              <a:t> </a:t>
            </a:r>
            <a:r>
              <a:rPr lang="it-IT" altLang="it-IT" sz="2400" dirty="0" err="1">
                <a:solidFill>
                  <a:srgbClr val="000000"/>
                </a:solidFill>
                <a:cs typeface="Arial" charset="0"/>
              </a:rPr>
              <a:t>because</a:t>
            </a:r>
            <a:r>
              <a:rPr lang="it-IT" altLang="it-IT" sz="2400" dirty="0">
                <a:solidFill>
                  <a:srgbClr val="000000"/>
                </a:solidFill>
                <a:cs typeface="Arial" charset="0"/>
              </a:rPr>
              <a:t> </a:t>
            </a:r>
            <a:r>
              <a:rPr lang="it-IT" altLang="it-IT" sz="2400" dirty="0" err="1">
                <a:solidFill>
                  <a:srgbClr val="000000"/>
                </a:solidFill>
                <a:cs typeface="Arial" charset="0"/>
              </a:rPr>
              <a:t>it</a:t>
            </a:r>
            <a:r>
              <a:rPr lang="it-IT" altLang="it-IT" sz="2400" dirty="0">
                <a:solidFill>
                  <a:srgbClr val="000000"/>
                </a:solidFill>
                <a:cs typeface="Arial" charset="0"/>
              </a:rPr>
              <a:t> </a:t>
            </a:r>
            <a:r>
              <a:rPr lang="it-IT" altLang="it-IT" sz="2400" dirty="0" err="1">
                <a:solidFill>
                  <a:srgbClr val="000000"/>
                </a:solidFill>
                <a:cs typeface="Arial" charset="0"/>
              </a:rPr>
              <a:t>forms</a:t>
            </a:r>
            <a:r>
              <a:rPr lang="it-IT" altLang="it-IT" sz="2400" dirty="0">
                <a:solidFill>
                  <a:srgbClr val="000000"/>
                </a:solidFill>
                <a:cs typeface="Arial" charset="0"/>
              </a:rPr>
              <a:t> </a:t>
            </a:r>
            <a:r>
              <a:rPr lang="it-IT" altLang="it-IT" sz="2400" dirty="0" err="1">
                <a:solidFill>
                  <a:srgbClr val="000000"/>
                </a:solidFill>
                <a:cs typeface="Arial" charset="0"/>
              </a:rPr>
              <a:t>poorly</a:t>
            </a:r>
            <a:r>
              <a:rPr lang="it-IT" altLang="it-IT" sz="2400" dirty="0">
                <a:solidFill>
                  <a:srgbClr val="000000"/>
                </a:solidFill>
                <a:cs typeface="Arial" charset="0"/>
              </a:rPr>
              <a:t> </a:t>
            </a:r>
            <a:r>
              <a:rPr lang="it-IT" altLang="it-IT" sz="2400" dirty="0" err="1">
                <a:solidFill>
                  <a:srgbClr val="000000"/>
                </a:solidFill>
                <a:cs typeface="Arial" charset="0"/>
              </a:rPr>
              <a:t>soluble</a:t>
            </a:r>
            <a:r>
              <a:rPr lang="it-IT" altLang="it-IT" sz="2400" dirty="0">
                <a:solidFill>
                  <a:srgbClr val="000000"/>
                </a:solidFill>
                <a:cs typeface="Arial" charset="0"/>
              </a:rPr>
              <a:t> </a:t>
            </a:r>
            <a:r>
              <a:rPr lang="it-IT" altLang="it-IT" sz="2400" dirty="0" err="1">
                <a:solidFill>
                  <a:srgbClr val="000000"/>
                </a:solidFill>
                <a:cs typeface="Arial" charset="0"/>
              </a:rPr>
              <a:t>salts</a:t>
            </a:r>
            <a:r>
              <a:rPr lang="it-IT" altLang="it-IT" sz="2400" dirty="0">
                <a:solidFill>
                  <a:srgbClr val="000000"/>
                </a:solidFill>
                <a:cs typeface="Arial" charset="0"/>
              </a:rPr>
              <a:t> with </a:t>
            </a:r>
            <a:r>
              <a:rPr lang="it-IT" altLang="it-IT" sz="2400" dirty="0" err="1">
                <a:solidFill>
                  <a:srgbClr val="000000"/>
                </a:solidFill>
                <a:cs typeface="Arial" charset="0"/>
              </a:rPr>
              <a:t>several</a:t>
            </a:r>
            <a:r>
              <a:rPr lang="it-IT" altLang="it-IT" sz="2400" dirty="0">
                <a:solidFill>
                  <a:srgbClr val="000000"/>
                </a:solidFill>
                <a:cs typeface="Arial" charset="0"/>
              </a:rPr>
              <a:t> </a:t>
            </a:r>
            <a:r>
              <a:rPr lang="it-IT" altLang="it-IT" sz="2400" dirty="0" err="1">
                <a:solidFill>
                  <a:srgbClr val="000000"/>
                </a:solidFill>
                <a:cs typeface="Arial" charset="0"/>
              </a:rPr>
              <a:t>elements</a:t>
            </a:r>
            <a:r>
              <a:rPr lang="it-IT" altLang="it-IT" sz="2400" dirty="0">
                <a:solidFill>
                  <a:srgbClr val="000000"/>
                </a:solidFill>
                <a:cs typeface="Arial" charset="0"/>
              </a:rPr>
              <a:t>, </a:t>
            </a:r>
            <a:r>
              <a:rPr lang="it-IT" altLang="it-IT" sz="2400" dirty="0" err="1">
                <a:solidFill>
                  <a:srgbClr val="000000"/>
                </a:solidFill>
                <a:cs typeface="Arial" charset="0"/>
              </a:rPr>
              <a:t>such</a:t>
            </a:r>
            <a:r>
              <a:rPr lang="it-IT" altLang="it-IT" sz="2400" dirty="0">
                <a:solidFill>
                  <a:srgbClr val="000000"/>
                </a:solidFill>
                <a:cs typeface="Arial" charset="0"/>
              </a:rPr>
              <a:t> </a:t>
            </a:r>
            <a:r>
              <a:rPr lang="it-IT" altLang="it-IT" sz="2400" dirty="0" err="1">
                <a:solidFill>
                  <a:srgbClr val="000000"/>
                </a:solidFill>
                <a:cs typeface="Arial" charset="0"/>
              </a:rPr>
              <a:t>as</a:t>
            </a:r>
            <a:r>
              <a:rPr lang="it-IT" altLang="it-IT" sz="2400" dirty="0">
                <a:solidFill>
                  <a:srgbClr val="000000"/>
                </a:solidFill>
                <a:cs typeface="Arial" charset="0"/>
              </a:rPr>
              <a:t> Ca, Mg, Fe, Pb, </a:t>
            </a:r>
            <a:r>
              <a:rPr lang="it-IT" altLang="it-IT" sz="2400" dirty="0" err="1">
                <a:solidFill>
                  <a:srgbClr val="000000"/>
                </a:solidFill>
                <a:cs typeface="Arial" charset="0"/>
              </a:rPr>
              <a:t>Cd</a:t>
            </a:r>
            <a:r>
              <a:rPr lang="it-IT" altLang="it-IT" sz="2400" dirty="0">
                <a:solidFill>
                  <a:srgbClr val="000000"/>
                </a:solidFill>
                <a:cs typeface="Arial" charset="0"/>
              </a:rPr>
              <a:t>, Co, Mn, </a:t>
            </a:r>
            <a:r>
              <a:rPr lang="it-IT" altLang="it-IT" sz="2400" dirty="0" err="1">
                <a:solidFill>
                  <a:srgbClr val="000000"/>
                </a:solidFill>
                <a:cs typeface="Arial" charset="0"/>
              </a:rPr>
              <a:t>Sr</a:t>
            </a:r>
            <a:r>
              <a:rPr lang="it-IT" altLang="it-IT" sz="2400" dirty="0">
                <a:solidFill>
                  <a:srgbClr val="000000"/>
                </a:solidFill>
                <a:cs typeface="Arial" charset="0"/>
              </a:rPr>
              <a:t>, and Zn. </a:t>
            </a:r>
          </a:p>
          <a:p>
            <a:pPr eaLnBrk="0" fontAlgn="base" hangingPunct="0">
              <a:spcBef>
                <a:spcPct val="50000"/>
              </a:spcBef>
              <a:spcAft>
                <a:spcPct val="0"/>
              </a:spcAft>
              <a:defRPr/>
            </a:pPr>
            <a:r>
              <a:rPr lang="it-IT" altLang="it-IT" sz="2400" dirty="0">
                <a:solidFill>
                  <a:srgbClr val="000000"/>
                </a:solidFill>
                <a:cs typeface="Arial" charset="0"/>
              </a:rPr>
              <a:t>The </a:t>
            </a:r>
            <a:r>
              <a:rPr lang="it-IT" altLang="it-IT" sz="2400" dirty="0" err="1">
                <a:solidFill>
                  <a:srgbClr val="000000"/>
                </a:solidFill>
                <a:cs typeface="Arial" charset="0"/>
              </a:rPr>
              <a:t>excretion</a:t>
            </a:r>
            <a:r>
              <a:rPr lang="it-IT" altLang="it-IT" sz="2400" dirty="0">
                <a:solidFill>
                  <a:srgbClr val="000000"/>
                </a:solidFill>
                <a:cs typeface="Arial" charset="0"/>
              </a:rPr>
              <a:t> of </a:t>
            </a:r>
            <a:r>
              <a:rPr lang="it-IT" altLang="it-IT" sz="2400" dirty="0" err="1">
                <a:solidFill>
                  <a:srgbClr val="000000"/>
                </a:solidFill>
                <a:cs typeface="Arial" charset="0"/>
              </a:rPr>
              <a:t>oxalic</a:t>
            </a:r>
            <a:r>
              <a:rPr lang="it-IT" altLang="it-IT" sz="2400" dirty="0">
                <a:solidFill>
                  <a:srgbClr val="000000"/>
                </a:solidFill>
                <a:cs typeface="Arial" charset="0"/>
              </a:rPr>
              <a:t> acid by the </a:t>
            </a:r>
            <a:r>
              <a:rPr lang="it-IT" altLang="it-IT" sz="2400" dirty="0" err="1">
                <a:solidFill>
                  <a:srgbClr val="000000"/>
                </a:solidFill>
                <a:cs typeface="Arial" charset="0"/>
              </a:rPr>
              <a:t>mycobiont</a:t>
            </a:r>
            <a:r>
              <a:rPr lang="it-IT" altLang="it-IT" sz="2400" dirty="0">
                <a:solidFill>
                  <a:srgbClr val="000000"/>
                </a:solidFill>
                <a:cs typeface="Arial" charset="0"/>
              </a:rPr>
              <a:t> warrants the </a:t>
            </a:r>
            <a:r>
              <a:rPr lang="it-IT" altLang="it-IT" sz="2400" dirty="0" err="1">
                <a:solidFill>
                  <a:srgbClr val="000000"/>
                </a:solidFill>
                <a:cs typeface="Arial" charset="0"/>
              </a:rPr>
              <a:t>immobilization</a:t>
            </a:r>
            <a:r>
              <a:rPr lang="it-IT" altLang="it-IT" sz="2400" dirty="0">
                <a:solidFill>
                  <a:srgbClr val="000000"/>
                </a:solidFill>
                <a:cs typeface="Arial" charset="0"/>
              </a:rPr>
              <a:t> of </a:t>
            </a:r>
            <a:r>
              <a:rPr lang="it-IT" altLang="it-IT" sz="2400" dirty="0" err="1">
                <a:solidFill>
                  <a:srgbClr val="000000"/>
                </a:solidFill>
                <a:cs typeface="Arial" charset="0"/>
              </a:rPr>
              <a:t>soluble</a:t>
            </a:r>
            <a:r>
              <a:rPr lang="it-IT" altLang="it-IT" sz="2400" dirty="0">
                <a:solidFill>
                  <a:srgbClr val="000000"/>
                </a:solidFill>
                <a:cs typeface="Arial" charset="0"/>
              </a:rPr>
              <a:t> </a:t>
            </a:r>
            <a:r>
              <a:rPr lang="it-IT" altLang="it-IT" sz="2400" dirty="0" err="1">
                <a:solidFill>
                  <a:srgbClr val="000000"/>
                </a:solidFill>
                <a:cs typeface="Arial" charset="0"/>
              </a:rPr>
              <a:t>toxic</a:t>
            </a:r>
            <a:r>
              <a:rPr lang="it-IT" altLang="it-IT" sz="2400" dirty="0">
                <a:solidFill>
                  <a:srgbClr val="000000"/>
                </a:solidFill>
                <a:cs typeface="Arial" charset="0"/>
              </a:rPr>
              <a:t> </a:t>
            </a:r>
            <a:r>
              <a:rPr lang="it-IT" altLang="it-IT" sz="2400" dirty="0" err="1">
                <a:solidFill>
                  <a:srgbClr val="000000"/>
                </a:solidFill>
                <a:cs typeface="Arial" charset="0"/>
              </a:rPr>
              <a:t>metals</a:t>
            </a:r>
            <a:r>
              <a:rPr lang="it-IT" altLang="it-IT" sz="2400" dirty="0">
                <a:solidFill>
                  <a:srgbClr val="000000"/>
                </a:solidFill>
                <a:cs typeface="Arial" charset="0"/>
              </a:rPr>
              <a:t>. The </a:t>
            </a:r>
            <a:r>
              <a:rPr lang="it-IT" altLang="it-IT" sz="2400" dirty="0" err="1">
                <a:solidFill>
                  <a:srgbClr val="000000"/>
                </a:solidFill>
                <a:cs typeface="Arial" charset="0"/>
              </a:rPr>
              <a:t>derived</a:t>
            </a:r>
            <a:r>
              <a:rPr lang="it-IT" altLang="it-IT" sz="2400" dirty="0">
                <a:solidFill>
                  <a:srgbClr val="000000"/>
                </a:solidFill>
                <a:cs typeface="Arial" charset="0"/>
              </a:rPr>
              <a:t> metal </a:t>
            </a:r>
            <a:r>
              <a:rPr lang="it-IT" altLang="it-IT" sz="2400" dirty="0" err="1">
                <a:solidFill>
                  <a:srgbClr val="000000"/>
                </a:solidFill>
                <a:cs typeface="Arial" charset="0"/>
              </a:rPr>
              <a:t>oxalates</a:t>
            </a:r>
            <a:r>
              <a:rPr lang="it-IT" altLang="it-IT" sz="2400" dirty="0">
                <a:solidFill>
                  <a:srgbClr val="000000"/>
                </a:solidFill>
                <a:cs typeface="Arial" charset="0"/>
              </a:rPr>
              <a:t> precipitate in the medulla or, more </a:t>
            </a:r>
            <a:r>
              <a:rPr lang="it-IT" altLang="it-IT" sz="2400" dirty="0" err="1">
                <a:solidFill>
                  <a:srgbClr val="000000"/>
                </a:solidFill>
                <a:cs typeface="Arial" charset="0"/>
              </a:rPr>
              <a:t>rarely</a:t>
            </a:r>
            <a:r>
              <a:rPr lang="it-IT" altLang="it-IT" sz="2400" dirty="0">
                <a:solidFill>
                  <a:srgbClr val="000000"/>
                </a:solidFill>
                <a:cs typeface="Arial" charset="0"/>
              </a:rPr>
              <a:t>, in the </a:t>
            </a:r>
            <a:r>
              <a:rPr lang="it-IT" altLang="it-IT" sz="2400" dirty="0" err="1">
                <a:solidFill>
                  <a:srgbClr val="000000"/>
                </a:solidFill>
                <a:cs typeface="Arial" charset="0"/>
              </a:rPr>
              <a:t>cortex</a:t>
            </a:r>
            <a:r>
              <a:rPr lang="it-IT" altLang="it-IT" sz="2400" dirty="0">
                <a:solidFill>
                  <a:srgbClr val="000000"/>
                </a:solidFill>
                <a:cs typeface="Arial" charset="0"/>
              </a:rPr>
              <a:t>, </a:t>
            </a:r>
            <a:r>
              <a:rPr lang="it-IT" altLang="it-IT" sz="2400" dirty="0" err="1">
                <a:solidFill>
                  <a:srgbClr val="000000"/>
                </a:solidFill>
                <a:cs typeface="Arial" charset="0"/>
              </a:rPr>
              <a:t>forming</a:t>
            </a:r>
            <a:r>
              <a:rPr lang="it-IT" altLang="it-IT" sz="2400" dirty="0">
                <a:solidFill>
                  <a:srgbClr val="000000"/>
                </a:solidFill>
                <a:cs typeface="Arial" charset="0"/>
              </a:rPr>
              <a:t> </a:t>
            </a:r>
            <a:r>
              <a:rPr lang="it-IT" altLang="it-IT" sz="2400" dirty="0" err="1">
                <a:solidFill>
                  <a:srgbClr val="000000"/>
                </a:solidFill>
                <a:cs typeface="Arial" charset="0"/>
              </a:rPr>
              <a:t>spectacular</a:t>
            </a:r>
            <a:r>
              <a:rPr lang="it-IT" altLang="it-IT" sz="2400" dirty="0">
                <a:solidFill>
                  <a:srgbClr val="000000"/>
                </a:solidFill>
                <a:cs typeface="Arial" charset="0"/>
              </a:rPr>
              <a:t> </a:t>
            </a:r>
            <a:r>
              <a:rPr lang="it-IT" altLang="it-IT" sz="2400" dirty="0" err="1">
                <a:solidFill>
                  <a:srgbClr val="000000"/>
                </a:solidFill>
                <a:cs typeface="Arial" charset="0"/>
              </a:rPr>
              <a:t>deposits</a:t>
            </a:r>
            <a:r>
              <a:rPr lang="it-IT" altLang="it-IT" sz="2400" dirty="0">
                <a:solidFill>
                  <a:srgbClr val="000000"/>
                </a:solidFill>
                <a:cs typeface="Arial" charset="0"/>
              </a:rPr>
              <a:t> of </a:t>
            </a:r>
            <a:r>
              <a:rPr lang="it-IT" altLang="it-IT" sz="2400" dirty="0" err="1">
                <a:solidFill>
                  <a:srgbClr val="000000"/>
                </a:solidFill>
                <a:cs typeface="Arial" charset="0"/>
              </a:rPr>
              <a:t>crystals</a:t>
            </a:r>
            <a:r>
              <a:rPr lang="it-IT" altLang="it-IT" sz="2400" dirty="0">
                <a:solidFill>
                  <a:srgbClr val="000000"/>
                </a:solidFill>
                <a:cs typeface="Arial" charset="0"/>
              </a:rPr>
              <a:t>, </a:t>
            </a:r>
            <a:r>
              <a:rPr lang="it-IT" altLang="it-IT" sz="2400" dirty="0" err="1">
                <a:solidFill>
                  <a:srgbClr val="000000"/>
                </a:solidFill>
                <a:cs typeface="Arial" charset="0"/>
              </a:rPr>
              <a:t>often</a:t>
            </a:r>
            <a:r>
              <a:rPr lang="it-IT" altLang="it-IT" sz="2400" dirty="0">
                <a:solidFill>
                  <a:srgbClr val="000000"/>
                </a:solidFill>
                <a:cs typeface="Arial" charset="0"/>
              </a:rPr>
              <a:t> coloured. </a:t>
            </a:r>
          </a:p>
        </p:txBody>
      </p:sp>
      <p:grpSp>
        <p:nvGrpSpPr>
          <p:cNvPr id="8" name="Gruppo 7"/>
          <p:cNvGrpSpPr>
            <a:grpSpLocks/>
          </p:cNvGrpSpPr>
          <p:nvPr/>
        </p:nvGrpSpPr>
        <p:grpSpPr bwMode="auto">
          <a:xfrm>
            <a:off x="3132138" y="2084388"/>
            <a:ext cx="3887787" cy="1200150"/>
            <a:chOff x="3131840" y="2083890"/>
            <a:chExt cx="3888432" cy="1200329"/>
          </a:xfrm>
        </p:grpSpPr>
        <p:grpSp>
          <p:nvGrpSpPr>
            <p:cNvPr id="45061" name="Gruppo 5"/>
            <p:cNvGrpSpPr>
              <a:grpSpLocks/>
            </p:cNvGrpSpPr>
            <p:nvPr/>
          </p:nvGrpSpPr>
          <p:grpSpPr bwMode="auto">
            <a:xfrm>
              <a:off x="3131840" y="2083890"/>
              <a:ext cx="2736304" cy="1200329"/>
              <a:chOff x="3131840" y="2083890"/>
              <a:chExt cx="3240360" cy="1200329"/>
            </a:xfrm>
          </p:grpSpPr>
          <p:sp>
            <p:nvSpPr>
              <p:cNvPr id="3" name="CasellaDiTesto 2"/>
              <p:cNvSpPr txBox="1"/>
              <p:nvPr/>
            </p:nvSpPr>
            <p:spPr>
              <a:xfrm>
                <a:off x="3131840" y="2083890"/>
                <a:ext cx="3239664" cy="1200329"/>
              </a:xfrm>
              <a:prstGeom prst="rect">
                <a:avLst/>
              </a:prstGeom>
              <a:noFill/>
            </p:spPr>
            <p:txBody>
              <a:bodyPr>
                <a:spAutoFit/>
              </a:bodyPr>
              <a:lstStyle/>
              <a:p>
                <a:pPr eaLnBrk="0" fontAlgn="base" hangingPunct="0">
                  <a:spcBef>
                    <a:spcPct val="0"/>
                  </a:spcBef>
                  <a:spcAft>
                    <a:spcPct val="0"/>
                  </a:spcAft>
                  <a:defRPr/>
                </a:pPr>
                <a:r>
                  <a:rPr lang="it-IT" sz="2400" dirty="0">
                    <a:solidFill>
                      <a:srgbClr val="000000"/>
                    </a:solidFill>
                  </a:rPr>
                  <a:t>COOH</a:t>
                </a:r>
              </a:p>
              <a:p>
                <a:pPr eaLnBrk="0" fontAlgn="base" hangingPunct="0">
                  <a:spcBef>
                    <a:spcPct val="0"/>
                  </a:spcBef>
                  <a:spcAft>
                    <a:spcPct val="0"/>
                  </a:spcAft>
                  <a:defRPr/>
                </a:pPr>
                <a:endParaRPr lang="it-IT" sz="2400" dirty="0">
                  <a:solidFill>
                    <a:srgbClr val="000000"/>
                  </a:solidFill>
                </a:endParaRPr>
              </a:p>
              <a:p>
                <a:pPr eaLnBrk="0" fontAlgn="base" hangingPunct="0">
                  <a:spcBef>
                    <a:spcPct val="0"/>
                  </a:spcBef>
                  <a:spcAft>
                    <a:spcPct val="0"/>
                  </a:spcAft>
                  <a:defRPr/>
                </a:pPr>
                <a:r>
                  <a:rPr lang="it-IT" sz="2400" dirty="0">
                    <a:solidFill>
                      <a:srgbClr val="000000"/>
                    </a:solidFill>
                  </a:rPr>
                  <a:t>COOH</a:t>
                </a:r>
              </a:p>
            </p:txBody>
          </p:sp>
          <p:cxnSp>
            <p:nvCxnSpPr>
              <p:cNvPr id="45064" name="Connettore 1 4"/>
              <p:cNvCxnSpPr>
                <a:cxnSpLocks noChangeShapeType="1"/>
              </p:cNvCxnSpPr>
              <p:nvPr/>
            </p:nvCxnSpPr>
            <p:spPr bwMode="auto">
              <a:xfrm>
                <a:off x="3353203" y="2492896"/>
                <a:ext cx="0" cy="360040"/>
              </a:xfrm>
              <a:prstGeom prst="line">
                <a:avLst/>
              </a:prstGeom>
              <a:noFill/>
              <a:ln w="2857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7" name="CasellaDiTesto 6"/>
            <p:cNvSpPr txBox="1"/>
            <p:nvPr/>
          </p:nvSpPr>
          <p:spPr>
            <a:xfrm>
              <a:off x="4643391" y="2803134"/>
              <a:ext cx="2376881" cy="462032"/>
            </a:xfrm>
            <a:prstGeom prst="rect">
              <a:avLst/>
            </a:prstGeom>
            <a:noFill/>
          </p:spPr>
          <p:txBody>
            <a:bodyPr>
              <a:spAutoFit/>
            </a:bodyPr>
            <a:lstStyle/>
            <a:p>
              <a:pPr eaLnBrk="0" fontAlgn="base" hangingPunct="0">
                <a:spcBef>
                  <a:spcPct val="0"/>
                </a:spcBef>
                <a:spcAft>
                  <a:spcPct val="0"/>
                </a:spcAft>
                <a:defRPr/>
              </a:pPr>
              <a:r>
                <a:rPr lang="it-IT" sz="2400" dirty="0" err="1">
                  <a:solidFill>
                    <a:srgbClr val="FF0000"/>
                  </a:solidFill>
                </a:rPr>
                <a:t>Oxalic</a:t>
              </a:r>
              <a:r>
                <a:rPr lang="it-IT" sz="2400" dirty="0">
                  <a:solidFill>
                    <a:srgbClr val="FF0000"/>
                  </a:solidFill>
                </a:rPr>
                <a:t> acid</a:t>
              </a:r>
            </a:p>
          </p:txBody>
        </p:sp>
      </p:grpSp>
    </p:spTree>
    <p:extLst>
      <p:ext uri="{BB962C8B-B14F-4D97-AF65-F5344CB8AC3E}">
        <p14:creationId xmlns:p14="http://schemas.microsoft.com/office/powerpoint/2010/main" val="2711888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carospora"/>
          <p:cNvPicPr>
            <a:picLocks noChangeAspect="1" noChangeArrowheads="1"/>
          </p:cNvPicPr>
          <p:nvPr/>
        </p:nvPicPr>
        <p:blipFill>
          <a:blip r:embed="rId2">
            <a:extLst>
              <a:ext uri="{28A0092B-C50C-407E-A947-70E740481C1C}">
                <a14:useLocalDpi xmlns:a14="http://schemas.microsoft.com/office/drawing/2010/main" val="0"/>
              </a:ext>
            </a:extLst>
          </a:blip>
          <a:srcRect r="62143"/>
          <a:stretch>
            <a:fillRect/>
          </a:stretch>
        </p:blipFill>
        <p:spPr bwMode="auto">
          <a:xfrm>
            <a:off x="5592763" y="823913"/>
            <a:ext cx="3462337"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descr="Acarospora"/>
          <p:cNvPicPr>
            <a:picLocks noChangeAspect="1" noChangeArrowheads="1"/>
          </p:cNvPicPr>
          <p:nvPr/>
        </p:nvPicPr>
        <p:blipFill>
          <a:blip r:embed="rId2">
            <a:extLst>
              <a:ext uri="{28A0092B-C50C-407E-A947-70E740481C1C}">
                <a14:useLocalDpi xmlns:a14="http://schemas.microsoft.com/office/drawing/2010/main" val="0"/>
              </a:ext>
            </a:extLst>
          </a:blip>
          <a:srcRect l="40958"/>
          <a:stretch>
            <a:fillRect/>
          </a:stretch>
        </p:blipFill>
        <p:spPr bwMode="auto">
          <a:xfrm>
            <a:off x="103188" y="841375"/>
            <a:ext cx="53975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95948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458788" y="533400"/>
            <a:ext cx="79248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000000"/>
                </a:solidFill>
                <a:cs typeface="Arial" charset="0"/>
              </a:rPr>
              <a:t>Sarret </a:t>
            </a:r>
            <a:r>
              <a:rPr lang="it-IT" altLang="it-IT" sz="2400" u="sng">
                <a:solidFill>
                  <a:srgbClr val="000000"/>
                </a:solidFill>
                <a:cs typeface="Arial" charset="0"/>
              </a:rPr>
              <a:t>et al</a:t>
            </a:r>
            <a:r>
              <a:rPr lang="it-IT" altLang="it-IT" sz="2400">
                <a:solidFill>
                  <a:srgbClr val="000000"/>
                </a:solidFill>
                <a:cs typeface="Arial" charset="0"/>
              </a:rPr>
              <a:t>. (1998) demonstrated that in </a:t>
            </a:r>
            <a:r>
              <a:rPr lang="it-IT" altLang="it-IT" sz="2400" u="sng">
                <a:solidFill>
                  <a:srgbClr val="000000"/>
                </a:solidFill>
                <a:cs typeface="Arial" charset="0"/>
              </a:rPr>
              <a:t>Diploschistes muscorum</a:t>
            </a:r>
            <a:r>
              <a:rPr lang="it-IT" altLang="it-IT" sz="2400">
                <a:solidFill>
                  <a:srgbClr val="000000"/>
                </a:solidFill>
                <a:cs typeface="Arial" charset="0"/>
              </a:rPr>
              <a:t>, a species known as hyperaccumulator of Zn, c. 90% of the total weight of this metal is bound with oxalates. In this lichen the production and secretion of oxalic acid increase with the exposure to the metal, as it happens when the thallus grows on a rock rich in Zn. </a:t>
            </a:r>
          </a:p>
        </p:txBody>
      </p:sp>
      <p:sp>
        <p:nvSpPr>
          <p:cNvPr id="21507" name="Text Box 3"/>
          <p:cNvSpPr txBox="1">
            <a:spLocks noChangeArrowheads="1"/>
          </p:cNvSpPr>
          <p:nvPr/>
        </p:nvSpPr>
        <p:spPr bwMode="auto">
          <a:xfrm>
            <a:off x="457200" y="3429000"/>
            <a:ext cx="8218488" cy="286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a:solidFill>
                  <a:srgbClr val="000000"/>
                </a:solidFill>
                <a:cs typeface="Arial" charset="0"/>
              </a:rPr>
              <a:t>This increase is due to the oxidative stress derived from the noxious action of Zn ions, similar to that of other heavy metals. </a:t>
            </a:r>
          </a:p>
          <a:p>
            <a:pPr eaLnBrk="0" fontAlgn="base" hangingPunct="0">
              <a:spcBef>
                <a:spcPct val="50000"/>
              </a:spcBef>
              <a:spcAft>
                <a:spcPct val="0"/>
              </a:spcAft>
              <a:buFontTx/>
              <a:buNone/>
            </a:pPr>
            <a:r>
              <a:rPr lang="it-IT" altLang="it-IT" sz="2400">
                <a:solidFill>
                  <a:srgbClr val="000000"/>
                </a:solidFill>
                <a:cs typeface="Arial" charset="0"/>
              </a:rPr>
              <a:t>As a first answer of detoxification, the organism increase the production of antioxidants, the most important being abscorbic acid. Oxalic acid derives from the direct degradation of abscorbic acid.</a:t>
            </a:r>
          </a:p>
        </p:txBody>
      </p:sp>
    </p:spTree>
    <p:extLst>
      <p:ext uri="{BB962C8B-B14F-4D97-AF65-F5344CB8AC3E}">
        <p14:creationId xmlns:p14="http://schemas.microsoft.com/office/powerpoint/2010/main" val="3129339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12738" y="400050"/>
            <a:ext cx="8299450"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pPr>
            <a:r>
              <a:rPr lang="it-IT" altLang="it-IT" sz="2400" b="1" dirty="0" smtClean="0">
                <a:solidFill>
                  <a:srgbClr val="000000"/>
                </a:solidFill>
              </a:rPr>
              <a:t>4) </a:t>
            </a:r>
            <a:r>
              <a:rPr lang="it-IT" altLang="it-IT" sz="2400" b="1" dirty="0">
                <a:solidFill>
                  <a:srgbClr val="000000"/>
                </a:solidFill>
              </a:rPr>
              <a:t>lichen </a:t>
            </a:r>
            <a:r>
              <a:rPr lang="it-IT" altLang="it-IT" sz="2400" b="1" dirty="0" err="1">
                <a:solidFill>
                  <a:srgbClr val="000000"/>
                </a:solidFill>
              </a:rPr>
              <a:t>substances</a:t>
            </a:r>
            <a:endParaRPr lang="it-IT" altLang="it-IT" sz="2400" b="1" dirty="0">
              <a:solidFill>
                <a:srgbClr val="000000"/>
              </a:solidFill>
            </a:endParaRPr>
          </a:p>
          <a:p>
            <a:pPr eaLnBrk="0" fontAlgn="base" hangingPunct="0">
              <a:spcBef>
                <a:spcPct val="50000"/>
              </a:spcBef>
              <a:spcAft>
                <a:spcPct val="0"/>
              </a:spcAft>
              <a:buFontTx/>
              <a:buNone/>
            </a:pPr>
            <a:r>
              <a:rPr lang="it-IT" altLang="it-IT" sz="2400" dirty="0" err="1">
                <a:solidFill>
                  <a:srgbClr val="000000"/>
                </a:solidFill>
              </a:rPr>
              <a:t>These</a:t>
            </a:r>
            <a:r>
              <a:rPr lang="it-IT" altLang="it-IT" sz="2400" dirty="0">
                <a:solidFill>
                  <a:srgbClr val="000000"/>
                </a:solidFill>
              </a:rPr>
              <a:t> </a:t>
            </a:r>
            <a:r>
              <a:rPr lang="it-IT" altLang="it-IT" sz="2400" dirty="0" err="1">
                <a:solidFill>
                  <a:srgbClr val="000000"/>
                </a:solidFill>
              </a:rPr>
              <a:t>belong</a:t>
            </a:r>
            <a:r>
              <a:rPr lang="it-IT" altLang="it-IT" sz="2400" dirty="0">
                <a:solidFill>
                  <a:srgbClr val="000000"/>
                </a:solidFill>
              </a:rPr>
              <a:t> to </a:t>
            </a:r>
            <a:r>
              <a:rPr lang="it-IT" altLang="it-IT" sz="2400" dirty="0" err="1">
                <a:solidFill>
                  <a:srgbClr val="000000"/>
                </a:solidFill>
              </a:rPr>
              <a:t>chemically</a:t>
            </a:r>
            <a:r>
              <a:rPr lang="it-IT" altLang="it-IT" sz="2400" dirty="0">
                <a:solidFill>
                  <a:srgbClr val="000000"/>
                </a:solidFill>
              </a:rPr>
              <a:t> diverse </a:t>
            </a:r>
            <a:r>
              <a:rPr lang="it-IT" altLang="it-IT" sz="2400" dirty="0" err="1">
                <a:solidFill>
                  <a:srgbClr val="000000"/>
                </a:solidFill>
              </a:rPr>
              <a:t>classes</a:t>
            </a:r>
            <a:r>
              <a:rPr lang="it-IT" altLang="it-IT" sz="2400" dirty="0">
                <a:solidFill>
                  <a:srgbClr val="000000"/>
                </a:solidFill>
              </a:rPr>
              <a:t> of </a:t>
            </a:r>
            <a:r>
              <a:rPr lang="it-IT" altLang="it-IT" sz="2400" dirty="0" err="1">
                <a:solidFill>
                  <a:srgbClr val="000000"/>
                </a:solidFill>
              </a:rPr>
              <a:t>compounds</a:t>
            </a:r>
            <a:r>
              <a:rPr lang="it-IT" altLang="it-IT" sz="2400" dirty="0">
                <a:solidFill>
                  <a:srgbClr val="000000"/>
                </a:solidFill>
              </a:rPr>
              <a:t> - </a:t>
            </a:r>
            <a:r>
              <a:rPr lang="it-IT" altLang="it-IT" sz="2400" dirty="0" err="1">
                <a:solidFill>
                  <a:srgbClr val="000000"/>
                </a:solidFill>
              </a:rPr>
              <a:t>including</a:t>
            </a:r>
            <a:r>
              <a:rPr lang="it-IT" altLang="it-IT" sz="2400" dirty="0">
                <a:solidFill>
                  <a:srgbClr val="000000"/>
                </a:solidFill>
              </a:rPr>
              <a:t> </a:t>
            </a:r>
            <a:r>
              <a:rPr lang="it-IT" altLang="it-IT" sz="2400" dirty="0" err="1">
                <a:solidFill>
                  <a:srgbClr val="000000"/>
                </a:solidFill>
              </a:rPr>
              <a:t>aromatic</a:t>
            </a:r>
            <a:r>
              <a:rPr lang="it-IT" altLang="it-IT" sz="2400" dirty="0">
                <a:solidFill>
                  <a:srgbClr val="000000"/>
                </a:solidFill>
              </a:rPr>
              <a:t> </a:t>
            </a:r>
            <a:r>
              <a:rPr lang="it-IT" altLang="it-IT" sz="2400" dirty="0" err="1">
                <a:solidFill>
                  <a:srgbClr val="000000"/>
                </a:solidFill>
              </a:rPr>
              <a:t>compounds</a:t>
            </a:r>
            <a:r>
              <a:rPr lang="it-IT" altLang="it-IT" sz="2400" dirty="0">
                <a:solidFill>
                  <a:srgbClr val="000000"/>
                </a:solidFill>
              </a:rPr>
              <a:t> </a:t>
            </a:r>
            <a:r>
              <a:rPr lang="it-IT" altLang="it-IT" sz="2400" dirty="0" err="1">
                <a:solidFill>
                  <a:srgbClr val="000000"/>
                </a:solidFill>
              </a:rPr>
              <a:t>such</a:t>
            </a:r>
            <a:r>
              <a:rPr lang="it-IT" altLang="it-IT" sz="2400" dirty="0">
                <a:solidFill>
                  <a:srgbClr val="000000"/>
                </a:solidFill>
              </a:rPr>
              <a:t> </a:t>
            </a:r>
            <a:r>
              <a:rPr lang="it-IT" altLang="it-IT" sz="2400" dirty="0" err="1">
                <a:solidFill>
                  <a:srgbClr val="000000"/>
                </a:solidFill>
              </a:rPr>
              <a:t>as</a:t>
            </a:r>
            <a:r>
              <a:rPr lang="it-IT" altLang="it-IT" sz="2400" dirty="0">
                <a:solidFill>
                  <a:srgbClr val="000000"/>
                </a:solidFill>
              </a:rPr>
              <a:t> </a:t>
            </a:r>
            <a:r>
              <a:rPr lang="it-IT" altLang="it-IT" sz="2400" dirty="0" err="1">
                <a:solidFill>
                  <a:srgbClr val="000000"/>
                </a:solidFill>
              </a:rPr>
              <a:t>depsides</a:t>
            </a:r>
            <a:r>
              <a:rPr lang="it-IT" altLang="it-IT" sz="2400" dirty="0">
                <a:solidFill>
                  <a:srgbClr val="000000"/>
                </a:solidFill>
              </a:rPr>
              <a:t>, </a:t>
            </a:r>
            <a:r>
              <a:rPr lang="it-IT" altLang="it-IT" sz="2400" dirty="0" err="1">
                <a:solidFill>
                  <a:srgbClr val="000000"/>
                </a:solidFill>
              </a:rPr>
              <a:t>depsidones</a:t>
            </a:r>
            <a:r>
              <a:rPr lang="it-IT" altLang="it-IT" sz="2400" dirty="0">
                <a:solidFill>
                  <a:srgbClr val="000000"/>
                </a:solidFill>
              </a:rPr>
              <a:t>, and </a:t>
            </a:r>
            <a:r>
              <a:rPr lang="it-IT" altLang="it-IT" sz="2400" dirty="0" err="1">
                <a:solidFill>
                  <a:srgbClr val="000000"/>
                </a:solidFill>
              </a:rPr>
              <a:t>carotenoids</a:t>
            </a:r>
            <a:r>
              <a:rPr lang="it-IT" altLang="it-IT" sz="2400" dirty="0">
                <a:solidFill>
                  <a:srgbClr val="000000"/>
                </a:solidFill>
              </a:rPr>
              <a:t> - </a:t>
            </a:r>
            <a:r>
              <a:rPr lang="it-IT" altLang="it-IT" sz="2400" dirty="0" err="1">
                <a:solidFill>
                  <a:srgbClr val="000000"/>
                </a:solidFill>
              </a:rPr>
              <a:t>produced</a:t>
            </a:r>
            <a:r>
              <a:rPr lang="it-IT" altLang="it-IT" sz="2400" dirty="0">
                <a:solidFill>
                  <a:srgbClr val="000000"/>
                </a:solidFill>
              </a:rPr>
              <a:t> by the </a:t>
            </a:r>
            <a:r>
              <a:rPr lang="it-IT" altLang="it-IT" sz="2400" dirty="0" err="1">
                <a:solidFill>
                  <a:srgbClr val="000000"/>
                </a:solidFill>
              </a:rPr>
              <a:t>mycobiont</a:t>
            </a:r>
            <a:r>
              <a:rPr lang="it-IT" altLang="it-IT" sz="2400" dirty="0">
                <a:solidFill>
                  <a:srgbClr val="000000"/>
                </a:solidFill>
              </a:rPr>
              <a:t>. </a:t>
            </a:r>
          </a:p>
          <a:p>
            <a:pPr eaLnBrk="0" fontAlgn="base" hangingPunct="0">
              <a:spcBef>
                <a:spcPct val="50000"/>
              </a:spcBef>
              <a:spcAft>
                <a:spcPct val="0"/>
              </a:spcAft>
              <a:buFontTx/>
              <a:buNone/>
            </a:pPr>
            <a:r>
              <a:rPr lang="it-IT" altLang="it-IT" sz="2400" dirty="0">
                <a:solidFill>
                  <a:srgbClr val="000000"/>
                </a:solidFill>
              </a:rPr>
              <a:t>Some of </a:t>
            </a:r>
            <a:r>
              <a:rPr lang="it-IT" altLang="it-IT" sz="2400" dirty="0" err="1">
                <a:solidFill>
                  <a:srgbClr val="000000"/>
                </a:solidFill>
              </a:rPr>
              <a:t>them</a:t>
            </a:r>
            <a:r>
              <a:rPr lang="it-IT" altLang="it-IT" sz="2400" dirty="0">
                <a:solidFill>
                  <a:srgbClr val="000000"/>
                </a:solidFill>
              </a:rPr>
              <a:t> </a:t>
            </a:r>
            <a:r>
              <a:rPr lang="it-IT" altLang="it-IT" sz="2400" dirty="0" err="1">
                <a:solidFill>
                  <a:srgbClr val="000000"/>
                </a:solidFill>
              </a:rPr>
              <a:t>have</a:t>
            </a:r>
            <a:r>
              <a:rPr lang="it-IT" altLang="it-IT" sz="2400" dirty="0">
                <a:solidFill>
                  <a:srgbClr val="000000"/>
                </a:solidFill>
              </a:rPr>
              <a:t> </a:t>
            </a:r>
            <a:r>
              <a:rPr lang="it-IT" altLang="it-IT" sz="2400" dirty="0" err="1">
                <a:solidFill>
                  <a:srgbClr val="000000"/>
                </a:solidFill>
              </a:rPr>
              <a:t>oxydrilic</a:t>
            </a:r>
            <a:r>
              <a:rPr lang="it-IT" altLang="it-IT" sz="2400" dirty="0">
                <a:solidFill>
                  <a:srgbClr val="000000"/>
                </a:solidFill>
              </a:rPr>
              <a:t> and </a:t>
            </a:r>
            <a:r>
              <a:rPr lang="it-IT" altLang="it-IT" sz="2400" dirty="0" err="1">
                <a:solidFill>
                  <a:srgbClr val="000000"/>
                </a:solidFill>
              </a:rPr>
              <a:t>carboxilic</a:t>
            </a:r>
            <a:r>
              <a:rPr lang="it-IT" altLang="it-IT" sz="2400" dirty="0">
                <a:solidFill>
                  <a:srgbClr val="000000"/>
                </a:solidFill>
              </a:rPr>
              <a:t> </a:t>
            </a:r>
            <a:r>
              <a:rPr lang="it-IT" altLang="it-IT" sz="2400" dirty="0" err="1">
                <a:solidFill>
                  <a:srgbClr val="000000"/>
                </a:solidFill>
              </a:rPr>
              <a:t>groups</a:t>
            </a:r>
            <a:r>
              <a:rPr lang="it-IT" altLang="it-IT" sz="2400" dirty="0">
                <a:solidFill>
                  <a:srgbClr val="000000"/>
                </a:solidFill>
              </a:rPr>
              <a:t> </a:t>
            </a:r>
            <a:r>
              <a:rPr lang="it-IT" altLang="it-IT" sz="2400" dirty="0" err="1">
                <a:solidFill>
                  <a:srgbClr val="000000"/>
                </a:solidFill>
              </a:rPr>
              <a:t>that</a:t>
            </a:r>
            <a:r>
              <a:rPr lang="it-IT" altLang="it-IT" sz="2400" dirty="0">
                <a:solidFill>
                  <a:srgbClr val="000000"/>
                </a:solidFill>
              </a:rPr>
              <a:t> can </a:t>
            </a:r>
            <a:r>
              <a:rPr lang="it-IT" altLang="it-IT" sz="2400" dirty="0" err="1">
                <a:solidFill>
                  <a:srgbClr val="000000"/>
                </a:solidFill>
              </a:rPr>
              <a:t>bind</a:t>
            </a:r>
            <a:r>
              <a:rPr lang="it-IT" altLang="it-IT" sz="2400" dirty="0">
                <a:solidFill>
                  <a:srgbClr val="000000"/>
                </a:solidFill>
              </a:rPr>
              <a:t> </a:t>
            </a:r>
            <a:r>
              <a:rPr lang="it-IT" altLang="it-IT" sz="2400" dirty="0" err="1">
                <a:solidFill>
                  <a:srgbClr val="000000"/>
                </a:solidFill>
              </a:rPr>
              <a:t>cations</a:t>
            </a:r>
            <a:r>
              <a:rPr lang="it-IT" altLang="it-IT" sz="2400" dirty="0">
                <a:solidFill>
                  <a:srgbClr val="000000"/>
                </a:solidFill>
              </a:rPr>
              <a:t>. </a:t>
            </a:r>
          </a:p>
          <a:p>
            <a:pPr eaLnBrk="0" fontAlgn="base" hangingPunct="0">
              <a:spcBef>
                <a:spcPct val="50000"/>
              </a:spcBef>
              <a:spcAft>
                <a:spcPct val="0"/>
              </a:spcAft>
              <a:buFontTx/>
              <a:buNone/>
            </a:pPr>
            <a:r>
              <a:rPr lang="it-IT" altLang="it-IT" sz="2400" dirty="0" err="1">
                <a:solidFill>
                  <a:srgbClr val="000000"/>
                </a:solidFill>
              </a:rPr>
              <a:t>They</a:t>
            </a:r>
            <a:r>
              <a:rPr lang="it-IT" altLang="it-IT" sz="2400" dirty="0">
                <a:solidFill>
                  <a:srgbClr val="000000"/>
                </a:solidFill>
              </a:rPr>
              <a:t> are </a:t>
            </a:r>
            <a:r>
              <a:rPr lang="it-IT" altLang="it-IT" sz="2400" dirty="0" err="1">
                <a:solidFill>
                  <a:srgbClr val="000000"/>
                </a:solidFill>
              </a:rPr>
              <a:t>present</a:t>
            </a:r>
            <a:r>
              <a:rPr lang="it-IT" altLang="it-IT" sz="2400" dirty="0">
                <a:solidFill>
                  <a:srgbClr val="000000"/>
                </a:solidFill>
              </a:rPr>
              <a:t> in </a:t>
            </a:r>
            <a:r>
              <a:rPr lang="it-IT" altLang="it-IT" sz="2400" dirty="0" err="1">
                <a:solidFill>
                  <a:srgbClr val="000000"/>
                </a:solidFill>
              </a:rPr>
              <a:t>crystalline</a:t>
            </a:r>
            <a:r>
              <a:rPr lang="it-IT" altLang="it-IT" sz="2400" dirty="0">
                <a:solidFill>
                  <a:srgbClr val="000000"/>
                </a:solidFill>
              </a:rPr>
              <a:t> and </a:t>
            </a:r>
            <a:r>
              <a:rPr lang="it-IT" altLang="it-IT" sz="2400" dirty="0" err="1">
                <a:solidFill>
                  <a:srgbClr val="000000"/>
                </a:solidFill>
              </a:rPr>
              <a:t>pseudocrystalline</a:t>
            </a:r>
            <a:r>
              <a:rPr lang="it-IT" altLang="it-IT" sz="2400" dirty="0">
                <a:solidFill>
                  <a:srgbClr val="000000"/>
                </a:solidFill>
              </a:rPr>
              <a:t> </a:t>
            </a:r>
            <a:r>
              <a:rPr lang="it-IT" altLang="it-IT" sz="2400" dirty="0" err="1">
                <a:solidFill>
                  <a:srgbClr val="000000"/>
                </a:solidFill>
              </a:rPr>
              <a:t>forms</a:t>
            </a:r>
            <a:r>
              <a:rPr lang="it-IT" altLang="it-IT" sz="2400" dirty="0">
                <a:solidFill>
                  <a:srgbClr val="000000"/>
                </a:solidFill>
              </a:rPr>
              <a:t> in the </a:t>
            </a:r>
            <a:r>
              <a:rPr lang="it-IT" altLang="it-IT" sz="2400" dirty="0" err="1">
                <a:solidFill>
                  <a:srgbClr val="000000"/>
                </a:solidFill>
              </a:rPr>
              <a:t>cortical</a:t>
            </a:r>
            <a:r>
              <a:rPr lang="it-IT" altLang="it-IT" sz="2400" dirty="0">
                <a:solidFill>
                  <a:srgbClr val="000000"/>
                </a:solidFill>
              </a:rPr>
              <a:t> and </a:t>
            </a:r>
            <a:r>
              <a:rPr lang="it-IT" altLang="it-IT" sz="2400" dirty="0" err="1">
                <a:solidFill>
                  <a:srgbClr val="000000"/>
                </a:solidFill>
              </a:rPr>
              <a:t>medullary</a:t>
            </a:r>
            <a:r>
              <a:rPr lang="it-IT" altLang="it-IT" sz="2400" dirty="0">
                <a:solidFill>
                  <a:srgbClr val="000000"/>
                </a:solidFill>
              </a:rPr>
              <a:t> </a:t>
            </a:r>
            <a:r>
              <a:rPr lang="it-IT" altLang="it-IT" sz="2400" dirty="0" err="1">
                <a:solidFill>
                  <a:srgbClr val="000000"/>
                </a:solidFill>
              </a:rPr>
              <a:t>apoplast</a:t>
            </a:r>
            <a:r>
              <a:rPr lang="it-IT" altLang="it-IT" sz="2400" dirty="0">
                <a:solidFill>
                  <a:srgbClr val="000000"/>
                </a:solidFill>
              </a:rPr>
              <a:t>; </a:t>
            </a:r>
            <a:r>
              <a:rPr lang="it-IT" altLang="it-IT" sz="2400" dirty="0" err="1">
                <a:solidFill>
                  <a:srgbClr val="000000"/>
                </a:solidFill>
              </a:rPr>
              <a:t>they</a:t>
            </a:r>
            <a:r>
              <a:rPr lang="it-IT" altLang="it-IT" sz="2400" dirty="0">
                <a:solidFill>
                  <a:srgbClr val="000000"/>
                </a:solidFill>
              </a:rPr>
              <a:t> </a:t>
            </a:r>
            <a:r>
              <a:rPr lang="it-IT" altLang="it-IT" sz="2400" dirty="0" err="1">
                <a:solidFill>
                  <a:srgbClr val="000000"/>
                </a:solidFill>
              </a:rPr>
              <a:t>have</a:t>
            </a:r>
            <a:r>
              <a:rPr lang="it-IT" altLang="it-IT" sz="2400" dirty="0">
                <a:solidFill>
                  <a:srgbClr val="000000"/>
                </a:solidFill>
              </a:rPr>
              <a:t> a </a:t>
            </a:r>
            <a:r>
              <a:rPr lang="it-IT" altLang="it-IT" sz="2400" dirty="0" err="1">
                <a:solidFill>
                  <a:srgbClr val="000000"/>
                </a:solidFill>
              </a:rPr>
              <a:t>very</a:t>
            </a:r>
            <a:r>
              <a:rPr lang="it-IT" altLang="it-IT" sz="2400" dirty="0">
                <a:solidFill>
                  <a:srgbClr val="000000"/>
                </a:solidFill>
              </a:rPr>
              <a:t> </a:t>
            </a:r>
            <a:r>
              <a:rPr lang="it-IT" altLang="it-IT" sz="2400" dirty="0" err="1">
                <a:solidFill>
                  <a:srgbClr val="000000"/>
                </a:solidFill>
              </a:rPr>
              <a:t>low</a:t>
            </a:r>
            <a:r>
              <a:rPr lang="it-IT" altLang="it-IT" sz="2400" dirty="0">
                <a:solidFill>
                  <a:srgbClr val="000000"/>
                </a:solidFill>
              </a:rPr>
              <a:t> </a:t>
            </a:r>
            <a:r>
              <a:rPr lang="it-IT" altLang="it-IT" sz="2400" dirty="0" err="1">
                <a:solidFill>
                  <a:srgbClr val="000000"/>
                </a:solidFill>
              </a:rPr>
              <a:t>solubility</a:t>
            </a:r>
            <a:r>
              <a:rPr lang="it-IT" altLang="it-IT" sz="2400" dirty="0">
                <a:solidFill>
                  <a:srgbClr val="000000"/>
                </a:solidFill>
              </a:rPr>
              <a:t> in water, </a:t>
            </a:r>
            <a:r>
              <a:rPr lang="it-IT" altLang="it-IT" sz="2400" dirty="0" err="1">
                <a:solidFill>
                  <a:srgbClr val="000000"/>
                </a:solidFill>
              </a:rPr>
              <a:t>that</a:t>
            </a:r>
            <a:r>
              <a:rPr lang="it-IT" altLang="it-IT" sz="2400" dirty="0">
                <a:solidFill>
                  <a:srgbClr val="000000"/>
                </a:solidFill>
              </a:rPr>
              <a:t> </a:t>
            </a:r>
            <a:r>
              <a:rPr lang="it-IT" altLang="it-IT" sz="2400" dirty="0" err="1">
                <a:solidFill>
                  <a:srgbClr val="000000"/>
                </a:solidFill>
              </a:rPr>
              <a:t>depends</a:t>
            </a:r>
            <a:r>
              <a:rPr lang="it-IT" altLang="it-IT" sz="2400" dirty="0">
                <a:solidFill>
                  <a:srgbClr val="000000"/>
                </a:solidFill>
              </a:rPr>
              <a:t> on the </a:t>
            </a:r>
            <a:r>
              <a:rPr lang="it-IT" altLang="it-IT" sz="2400" dirty="0" err="1">
                <a:solidFill>
                  <a:srgbClr val="000000"/>
                </a:solidFill>
              </a:rPr>
              <a:t>number</a:t>
            </a:r>
            <a:r>
              <a:rPr lang="it-IT" altLang="it-IT" sz="2400" dirty="0">
                <a:solidFill>
                  <a:srgbClr val="000000"/>
                </a:solidFill>
              </a:rPr>
              <a:t> of </a:t>
            </a:r>
            <a:r>
              <a:rPr lang="it-IT" altLang="it-IT" sz="2400" dirty="0" err="1">
                <a:solidFill>
                  <a:srgbClr val="000000"/>
                </a:solidFill>
              </a:rPr>
              <a:t>hydrophilic</a:t>
            </a:r>
            <a:r>
              <a:rPr lang="it-IT" altLang="it-IT" sz="2400" dirty="0">
                <a:solidFill>
                  <a:srgbClr val="000000"/>
                </a:solidFill>
              </a:rPr>
              <a:t> </a:t>
            </a:r>
            <a:r>
              <a:rPr lang="it-IT" altLang="it-IT" sz="2400" dirty="0" err="1">
                <a:solidFill>
                  <a:srgbClr val="000000"/>
                </a:solidFill>
              </a:rPr>
              <a:t>functional</a:t>
            </a:r>
            <a:r>
              <a:rPr lang="it-IT" altLang="it-IT" sz="2400" dirty="0">
                <a:solidFill>
                  <a:srgbClr val="000000"/>
                </a:solidFill>
              </a:rPr>
              <a:t> </a:t>
            </a:r>
            <a:r>
              <a:rPr lang="it-IT" altLang="it-IT" sz="2400" dirty="0" err="1">
                <a:solidFill>
                  <a:srgbClr val="000000"/>
                </a:solidFill>
              </a:rPr>
              <a:t>groups</a:t>
            </a:r>
            <a:r>
              <a:rPr lang="it-IT" altLang="it-IT" sz="2400" dirty="0">
                <a:solidFill>
                  <a:srgbClr val="000000"/>
                </a:solidFill>
              </a:rPr>
              <a:t>. </a:t>
            </a:r>
          </a:p>
        </p:txBody>
      </p:sp>
    </p:spTree>
    <p:extLst>
      <p:ext uri="{BB962C8B-B14F-4D97-AF65-F5344CB8AC3E}">
        <p14:creationId xmlns:p14="http://schemas.microsoft.com/office/powerpoint/2010/main" val="14746805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1" descr="Caloplaca 48h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10527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5" name="Group 14"/>
          <p:cNvGrpSpPr>
            <a:grpSpLocks/>
          </p:cNvGrpSpPr>
          <p:nvPr/>
        </p:nvGrpSpPr>
        <p:grpSpPr bwMode="auto">
          <a:xfrm>
            <a:off x="5851525" y="188913"/>
            <a:ext cx="2974975" cy="3810000"/>
            <a:chOff x="3360" y="1200"/>
            <a:chExt cx="1874" cy="2400"/>
          </a:xfrm>
        </p:grpSpPr>
        <p:pic>
          <p:nvPicPr>
            <p:cNvPr id="49160" name="Picture 12" descr="lec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0" y="1200"/>
              <a:ext cx="1874"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Text Box 13"/>
            <p:cNvSpPr txBox="1">
              <a:spLocks noChangeArrowheads="1"/>
            </p:cNvSpPr>
            <p:nvPr/>
          </p:nvSpPr>
          <p:spPr bwMode="auto">
            <a:xfrm>
              <a:off x="3578" y="3294"/>
              <a:ext cx="1656" cy="2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FontTx/>
                <a:buNone/>
              </a:pPr>
              <a:r>
                <a:rPr lang="it-IT" altLang="it-IT" sz="2400">
                  <a:solidFill>
                    <a:srgbClr val="FF0000"/>
                  </a:solidFill>
                  <a:cs typeface="Arial" charset="0"/>
                </a:rPr>
                <a:t>Acido lecanorico</a:t>
              </a:r>
            </a:p>
          </p:txBody>
        </p:sp>
      </p:grpSp>
      <p:pic>
        <p:nvPicPr>
          <p:cNvPr id="49156" name="Picture 21" descr="hptlc21jan03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0"/>
            <a:ext cx="3779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157" name="Group 17"/>
          <p:cNvGrpSpPr>
            <a:grpSpLocks/>
          </p:cNvGrpSpPr>
          <p:nvPr/>
        </p:nvGrpSpPr>
        <p:grpSpPr bwMode="auto">
          <a:xfrm>
            <a:off x="3276600" y="2133600"/>
            <a:ext cx="2921000" cy="3657600"/>
            <a:chOff x="432" y="1245"/>
            <a:chExt cx="1840" cy="2304"/>
          </a:xfrm>
        </p:grpSpPr>
        <p:pic>
          <p:nvPicPr>
            <p:cNvPr id="49158" name="Picture 15" descr="giro2"/>
            <p:cNvPicPr>
              <a:picLocks noChangeAspect="1" noChangeArrowheads="1"/>
            </p:cNvPicPr>
            <p:nvPr/>
          </p:nvPicPr>
          <p:blipFill>
            <a:blip r:embed="rId5">
              <a:extLst>
                <a:ext uri="{28A0092B-C50C-407E-A947-70E740481C1C}">
                  <a14:useLocalDpi xmlns:a14="http://schemas.microsoft.com/office/drawing/2010/main" val="0"/>
                </a:ext>
              </a:extLst>
            </a:blip>
            <a:srcRect t="1868" r="1595" b="1868"/>
            <a:stretch>
              <a:fillRect/>
            </a:stretch>
          </p:blipFill>
          <p:spPr bwMode="auto">
            <a:xfrm>
              <a:off x="432" y="1245"/>
              <a:ext cx="1840" cy="2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Text Box 16"/>
            <p:cNvSpPr txBox="1">
              <a:spLocks noChangeArrowheads="1"/>
            </p:cNvSpPr>
            <p:nvPr/>
          </p:nvSpPr>
          <p:spPr bwMode="auto">
            <a:xfrm>
              <a:off x="432" y="3249"/>
              <a:ext cx="1840" cy="288"/>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50000"/>
                </a:spcBef>
                <a:spcAft>
                  <a:spcPct val="0"/>
                </a:spcAft>
                <a:buFontTx/>
                <a:buNone/>
              </a:pPr>
              <a:r>
                <a:rPr lang="it-IT" altLang="it-IT" sz="2400">
                  <a:solidFill>
                    <a:srgbClr val="FFFFFF"/>
                  </a:solidFill>
                  <a:cs typeface="Arial" charset="0"/>
                </a:rPr>
                <a:t>Acido giroforico</a:t>
              </a:r>
            </a:p>
          </p:txBody>
        </p:sp>
      </p:grpSp>
    </p:spTree>
    <p:extLst>
      <p:ext uri="{BB962C8B-B14F-4D97-AF65-F5344CB8AC3E}">
        <p14:creationId xmlns:p14="http://schemas.microsoft.com/office/powerpoint/2010/main" val="20328817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8313" y="404813"/>
            <a:ext cx="8351837" cy="4170362"/>
          </a:xfrm>
          <a:prstGeom prst="rect">
            <a:avLst/>
          </a:prstGeom>
          <a:noFill/>
        </p:spPr>
        <p:txBody>
          <a:bodyPr>
            <a:spAutoFit/>
          </a:bodyPr>
          <a:lstStyle/>
          <a:p>
            <a:pPr eaLnBrk="0" fontAlgn="base" hangingPunct="0">
              <a:spcBef>
                <a:spcPct val="0"/>
              </a:spcBef>
              <a:spcAft>
                <a:spcPct val="0"/>
              </a:spcAft>
              <a:defRPr/>
            </a:pPr>
            <a:r>
              <a:rPr lang="it-IT" sz="2400" dirty="0">
                <a:solidFill>
                  <a:srgbClr val="000000"/>
                </a:solidFill>
              </a:rPr>
              <a:t>Al momento attuale si conoscono circa un migliaio di composti, che vengono prodotti dal </a:t>
            </a:r>
            <a:r>
              <a:rPr lang="it-IT" sz="2400" dirty="0" err="1">
                <a:solidFill>
                  <a:srgbClr val="000000"/>
                </a:solidFill>
              </a:rPr>
              <a:t>micobionte</a:t>
            </a:r>
            <a:r>
              <a:rPr lang="it-IT" sz="2400" dirty="0">
                <a:solidFill>
                  <a:srgbClr val="000000"/>
                </a:solidFill>
              </a:rPr>
              <a:t> (se opportunamente sollecitato, anche in assenza del </a:t>
            </a:r>
            <a:r>
              <a:rPr lang="it-IT" sz="2400" dirty="0" err="1">
                <a:solidFill>
                  <a:srgbClr val="000000"/>
                </a:solidFill>
              </a:rPr>
              <a:t>fotobionte</a:t>
            </a:r>
            <a:r>
              <a:rPr lang="it-IT" sz="2400" dirty="0">
                <a:solidFill>
                  <a:srgbClr val="000000"/>
                </a:solidFill>
              </a:rPr>
              <a:t>), con molteplici funzioni:</a:t>
            </a:r>
          </a:p>
          <a:p>
            <a:pPr marL="342900" indent="-342900" eaLnBrk="0" fontAlgn="base" hangingPunct="0">
              <a:spcBef>
                <a:spcPts val="600"/>
              </a:spcBef>
              <a:spcAft>
                <a:spcPct val="0"/>
              </a:spcAft>
              <a:buFont typeface="Arial" panose="020B0604020202020204" pitchFamily="34" charset="0"/>
              <a:buChar char="•"/>
              <a:defRPr/>
            </a:pPr>
            <a:r>
              <a:rPr lang="it-IT" sz="2400" dirty="0">
                <a:solidFill>
                  <a:srgbClr val="000000"/>
                </a:solidFill>
              </a:rPr>
              <a:t>impermeabilizzazione delle pareti;</a:t>
            </a:r>
          </a:p>
          <a:p>
            <a:pPr marL="342900" indent="-342900" eaLnBrk="0" fontAlgn="base" hangingPunct="0">
              <a:spcBef>
                <a:spcPts val="600"/>
              </a:spcBef>
              <a:spcAft>
                <a:spcPct val="0"/>
              </a:spcAft>
              <a:buFont typeface="Arial" panose="020B0604020202020204" pitchFamily="34" charset="0"/>
              <a:buChar char="•"/>
              <a:defRPr/>
            </a:pPr>
            <a:r>
              <a:rPr lang="it-IT" sz="2400" dirty="0">
                <a:solidFill>
                  <a:srgbClr val="000000"/>
                </a:solidFill>
              </a:rPr>
              <a:t>antimicrobici per certe classi di batteri e altri funghi;</a:t>
            </a:r>
          </a:p>
          <a:p>
            <a:pPr marL="342900" indent="-342900" eaLnBrk="0" fontAlgn="base" hangingPunct="0">
              <a:spcBef>
                <a:spcPts val="600"/>
              </a:spcBef>
              <a:spcAft>
                <a:spcPct val="0"/>
              </a:spcAft>
              <a:buFont typeface="Arial" panose="020B0604020202020204" pitchFamily="34" charset="0"/>
              <a:buChar char="•"/>
              <a:defRPr/>
            </a:pPr>
            <a:r>
              <a:rPr lang="it-IT" sz="2400" dirty="0">
                <a:solidFill>
                  <a:srgbClr val="000000"/>
                </a:solidFill>
              </a:rPr>
              <a:t>deterrenti contro gli animali erbivori </a:t>
            </a:r>
            <a:r>
              <a:rPr lang="it-IT" sz="2400" baseline="30000" dirty="0">
                <a:solidFill>
                  <a:srgbClr val="000000"/>
                </a:solidFill>
              </a:rPr>
              <a:t>(1)</a:t>
            </a:r>
            <a:r>
              <a:rPr lang="it-IT" sz="2400" dirty="0">
                <a:solidFill>
                  <a:srgbClr val="000000"/>
                </a:solidFill>
              </a:rPr>
              <a:t>;</a:t>
            </a:r>
          </a:p>
          <a:p>
            <a:pPr marL="342900" indent="-342900" eaLnBrk="0" fontAlgn="base" hangingPunct="0">
              <a:spcBef>
                <a:spcPts val="600"/>
              </a:spcBef>
              <a:spcAft>
                <a:spcPct val="0"/>
              </a:spcAft>
              <a:buFont typeface="Arial" panose="020B0604020202020204" pitchFamily="34" charset="0"/>
              <a:buChar char="•"/>
              <a:defRPr/>
            </a:pPr>
            <a:r>
              <a:rPr lang="it-IT" sz="2400" dirty="0">
                <a:solidFill>
                  <a:srgbClr val="000000"/>
                </a:solidFill>
              </a:rPr>
              <a:t>protezione radiazione UV e luminosa per </a:t>
            </a:r>
            <a:r>
              <a:rPr lang="it-IT" sz="2400" dirty="0" err="1">
                <a:solidFill>
                  <a:srgbClr val="000000"/>
                </a:solidFill>
              </a:rPr>
              <a:t>mico</a:t>
            </a:r>
            <a:r>
              <a:rPr lang="it-IT" sz="2400" dirty="0">
                <a:solidFill>
                  <a:srgbClr val="000000"/>
                </a:solidFill>
              </a:rPr>
              <a:t>- e </a:t>
            </a:r>
            <a:r>
              <a:rPr lang="it-IT" sz="2400" dirty="0" err="1">
                <a:solidFill>
                  <a:srgbClr val="000000"/>
                </a:solidFill>
              </a:rPr>
              <a:t>fotobionte</a:t>
            </a:r>
            <a:r>
              <a:rPr lang="it-IT" sz="2400" dirty="0">
                <a:solidFill>
                  <a:srgbClr val="000000"/>
                </a:solidFill>
              </a:rPr>
              <a:t>;</a:t>
            </a:r>
          </a:p>
          <a:p>
            <a:pPr marL="342900" indent="-342900" eaLnBrk="0" fontAlgn="base" hangingPunct="0">
              <a:spcBef>
                <a:spcPts val="600"/>
              </a:spcBef>
              <a:spcAft>
                <a:spcPct val="0"/>
              </a:spcAft>
              <a:buFont typeface="Arial" panose="020B0604020202020204" pitchFamily="34" charset="0"/>
              <a:buChar char="•"/>
              <a:defRPr/>
            </a:pPr>
            <a:r>
              <a:rPr lang="it-IT" sz="2400" dirty="0">
                <a:solidFill>
                  <a:srgbClr val="000000"/>
                </a:solidFill>
              </a:rPr>
              <a:t>chelazione di ioni metallici.</a:t>
            </a:r>
          </a:p>
        </p:txBody>
      </p:sp>
      <p:sp>
        <p:nvSpPr>
          <p:cNvPr id="4" name="Text Box 2"/>
          <p:cNvSpPr txBox="1">
            <a:spLocks noChangeArrowheads="1"/>
          </p:cNvSpPr>
          <p:nvPr/>
        </p:nvSpPr>
        <p:spPr bwMode="auto">
          <a:xfrm>
            <a:off x="395288" y="6037263"/>
            <a:ext cx="83534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defRPr/>
            </a:pPr>
            <a:r>
              <a:rPr lang="it-IT" altLang="it-IT" baseline="30000" dirty="0">
                <a:solidFill>
                  <a:srgbClr val="000000"/>
                </a:solidFill>
              </a:rPr>
              <a:t>(1)</a:t>
            </a:r>
            <a:r>
              <a:rPr lang="it-IT" altLang="it-IT" dirty="0">
                <a:solidFill>
                  <a:srgbClr val="000000"/>
                </a:solidFill>
              </a:rPr>
              <a:t> </a:t>
            </a:r>
            <a:r>
              <a:rPr lang="it-IT" altLang="it-IT" dirty="0" err="1">
                <a:solidFill>
                  <a:srgbClr val="000000"/>
                </a:solidFill>
              </a:rPr>
              <a:t>Benesperi</a:t>
            </a:r>
            <a:r>
              <a:rPr lang="it-IT" altLang="it-IT" dirty="0">
                <a:solidFill>
                  <a:srgbClr val="000000"/>
                </a:solidFill>
              </a:rPr>
              <a:t> R. &amp; </a:t>
            </a:r>
            <a:r>
              <a:rPr lang="it-IT" altLang="it-IT" dirty="0" err="1">
                <a:solidFill>
                  <a:srgbClr val="000000"/>
                </a:solidFill>
              </a:rPr>
              <a:t>Tretiach</a:t>
            </a:r>
            <a:r>
              <a:rPr lang="it-IT" altLang="it-IT" dirty="0">
                <a:solidFill>
                  <a:srgbClr val="000000"/>
                </a:solidFill>
              </a:rPr>
              <a:t> M., </a:t>
            </a:r>
            <a:r>
              <a:rPr lang="it-IT" altLang="it-IT" b="1" dirty="0">
                <a:solidFill>
                  <a:srgbClr val="000000"/>
                </a:solidFill>
              </a:rPr>
              <a:t>2004</a:t>
            </a:r>
            <a:r>
              <a:rPr lang="it-IT" altLang="it-IT" dirty="0">
                <a:solidFill>
                  <a:srgbClr val="000000"/>
                </a:solidFill>
              </a:rPr>
              <a:t>. </a:t>
            </a:r>
            <a:r>
              <a:rPr lang="it-IT" altLang="it-IT" dirty="0" err="1">
                <a:solidFill>
                  <a:srgbClr val="000000"/>
                </a:solidFill>
              </a:rPr>
              <a:t>Differential</a:t>
            </a:r>
            <a:r>
              <a:rPr lang="it-IT" altLang="it-IT" dirty="0">
                <a:solidFill>
                  <a:srgbClr val="000000"/>
                </a:solidFill>
              </a:rPr>
              <a:t>  </a:t>
            </a:r>
            <a:r>
              <a:rPr lang="it-IT" altLang="it-IT" dirty="0" err="1">
                <a:solidFill>
                  <a:srgbClr val="000000"/>
                </a:solidFill>
              </a:rPr>
              <a:t>land</a:t>
            </a:r>
            <a:r>
              <a:rPr lang="it-IT" altLang="it-IT" dirty="0">
                <a:solidFill>
                  <a:srgbClr val="000000"/>
                </a:solidFill>
              </a:rPr>
              <a:t> </a:t>
            </a:r>
            <a:r>
              <a:rPr lang="it-IT" altLang="it-IT" dirty="0" err="1">
                <a:solidFill>
                  <a:srgbClr val="000000"/>
                </a:solidFill>
              </a:rPr>
              <a:t>snails</a:t>
            </a:r>
            <a:r>
              <a:rPr lang="it-IT" altLang="it-IT" dirty="0">
                <a:solidFill>
                  <a:srgbClr val="000000"/>
                </a:solidFill>
              </a:rPr>
              <a:t>  </a:t>
            </a:r>
            <a:r>
              <a:rPr lang="it-IT" altLang="it-IT" dirty="0" err="1">
                <a:solidFill>
                  <a:srgbClr val="000000"/>
                </a:solidFill>
              </a:rPr>
              <a:t>damages</a:t>
            </a:r>
            <a:r>
              <a:rPr lang="it-IT" altLang="it-IT" dirty="0">
                <a:solidFill>
                  <a:srgbClr val="000000"/>
                </a:solidFill>
              </a:rPr>
              <a:t> to </a:t>
            </a:r>
            <a:r>
              <a:rPr lang="it-IT" altLang="it-IT" dirty="0" err="1">
                <a:solidFill>
                  <a:srgbClr val="000000"/>
                </a:solidFill>
              </a:rPr>
              <a:t>selected</a:t>
            </a:r>
            <a:r>
              <a:rPr lang="it-IT" altLang="it-IT" dirty="0">
                <a:solidFill>
                  <a:srgbClr val="000000"/>
                </a:solidFill>
              </a:rPr>
              <a:t> </a:t>
            </a:r>
            <a:r>
              <a:rPr lang="it-IT" altLang="it-IT" dirty="0" err="1">
                <a:solidFill>
                  <a:srgbClr val="000000"/>
                </a:solidFill>
              </a:rPr>
              <a:t>species</a:t>
            </a:r>
            <a:r>
              <a:rPr lang="it-IT" altLang="it-IT" dirty="0">
                <a:solidFill>
                  <a:srgbClr val="000000"/>
                </a:solidFill>
              </a:rPr>
              <a:t> of the lichen </a:t>
            </a:r>
            <a:r>
              <a:rPr lang="it-IT" altLang="it-IT" dirty="0" err="1">
                <a:solidFill>
                  <a:srgbClr val="000000"/>
                </a:solidFill>
              </a:rPr>
              <a:t>genus</a:t>
            </a:r>
            <a:r>
              <a:rPr lang="it-IT" altLang="it-IT" dirty="0">
                <a:solidFill>
                  <a:srgbClr val="000000"/>
                </a:solidFill>
              </a:rPr>
              <a:t> </a:t>
            </a:r>
            <a:r>
              <a:rPr lang="it-IT" altLang="it-IT" i="1" dirty="0">
                <a:solidFill>
                  <a:srgbClr val="000000"/>
                </a:solidFill>
              </a:rPr>
              <a:t>Peltigera</a:t>
            </a:r>
            <a:r>
              <a:rPr lang="it-IT" altLang="it-IT" dirty="0">
                <a:solidFill>
                  <a:srgbClr val="000000"/>
                </a:solidFill>
              </a:rPr>
              <a:t>. </a:t>
            </a:r>
            <a:r>
              <a:rPr lang="it-IT" altLang="it-IT" dirty="0" err="1">
                <a:solidFill>
                  <a:srgbClr val="000000"/>
                </a:solidFill>
              </a:rPr>
              <a:t>Biochem</a:t>
            </a:r>
            <a:r>
              <a:rPr lang="it-IT" altLang="it-IT" dirty="0">
                <a:solidFill>
                  <a:srgbClr val="000000"/>
                </a:solidFill>
              </a:rPr>
              <a:t>. </a:t>
            </a:r>
            <a:r>
              <a:rPr lang="it-IT" altLang="it-IT" dirty="0" err="1">
                <a:solidFill>
                  <a:srgbClr val="000000"/>
                </a:solidFill>
              </a:rPr>
              <a:t>Syst</a:t>
            </a:r>
            <a:r>
              <a:rPr lang="it-IT" altLang="it-IT" dirty="0">
                <a:solidFill>
                  <a:srgbClr val="000000"/>
                </a:solidFill>
              </a:rPr>
              <a:t>. </a:t>
            </a:r>
            <a:r>
              <a:rPr lang="it-IT" altLang="it-IT" dirty="0" err="1">
                <a:solidFill>
                  <a:srgbClr val="000000"/>
                </a:solidFill>
              </a:rPr>
              <a:t>Ecol</a:t>
            </a:r>
            <a:r>
              <a:rPr lang="it-IT" altLang="it-IT" dirty="0">
                <a:solidFill>
                  <a:srgbClr val="000000"/>
                </a:solidFill>
              </a:rPr>
              <a:t>., 32:127-138. </a:t>
            </a:r>
          </a:p>
        </p:txBody>
      </p:sp>
      <p:cxnSp>
        <p:nvCxnSpPr>
          <p:cNvPr id="50180" name="Connettore 1 5"/>
          <p:cNvCxnSpPr>
            <a:cxnSpLocks noChangeShapeType="1"/>
          </p:cNvCxnSpPr>
          <p:nvPr/>
        </p:nvCxnSpPr>
        <p:spPr bwMode="auto">
          <a:xfrm>
            <a:off x="0" y="5876925"/>
            <a:ext cx="1979613"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43240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4"/>
          <p:cNvSpPr txBox="1">
            <a:spLocks noChangeArrowheads="1"/>
          </p:cNvSpPr>
          <p:nvPr/>
        </p:nvSpPr>
        <p:spPr bwMode="auto">
          <a:xfrm>
            <a:off x="323850" y="382588"/>
            <a:ext cx="4968875"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defRPr/>
            </a:pPr>
            <a:r>
              <a:rPr lang="it-IT" altLang="it-IT" sz="2400" dirty="0">
                <a:solidFill>
                  <a:srgbClr val="000000"/>
                </a:solidFill>
              </a:rPr>
              <a:t>L'acido </a:t>
            </a:r>
            <a:r>
              <a:rPr lang="it-IT" altLang="it-IT" sz="2400" dirty="0" err="1">
                <a:solidFill>
                  <a:srgbClr val="000000"/>
                </a:solidFill>
              </a:rPr>
              <a:t>usnico</a:t>
            </a:r>
            <a:r>
              <a:rPr lang="it-IT" altLang="it-IT" sz="2400" dirty="0">
                <a:solidFill>
                  <a:srgbClr val="000000"/>
                </a:solidFill>
              </a:rPr>
              <a:t> viene utilizzato come ingrediente di creme, polveri, dentifrici, collutori, deodoranti, shampoo per capelli e prodotti per la protezione solare. In alcuni di questi preparati, la molecola viene impiegata come principio attivo, in altri come conservante (=antibatterico e antimicotico). </a:t>
            </a:r>
          </a:p>
        </p:txBody>
      </p:sp>
      <p:sp>
        <p:nvSpPr>
          <p:cNvPr id="2055" name="Text Box 7"/>
          <p:cNvSpPr txBox="1">
            <a:spLocks noChangeArrowheads="1"/>
          </p:cNvSpPr>
          <p:nvPr/>
        </p:nvSpPr>
        <p:spPr bwMode="auto">
          <a:xfrm>
            <a:off x="346075" y="4014788"/>
            <a:ext cx="825817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defRPr/>
            </a:pPr>
            <a:r>
              <a:rPr lang="it-IT" altLang="it-IT" sz="2400" dirty="0">
                <a:solidFill>
                  <a:srgbClr val="000000"/>
                </a:solidFill>
              </a:rPr>
              <a:t>L'acido </a:t>
            </a:r>
            <a:r>
              <a:rPr lang="it-IT" altLang="it-IT" sz="2400" dirty="0" err="1">
                <a:solidFill>
                  <a:srgbClr val="000000"/>
                </a:solidFill>
              </a:rPr>
              <a:t>usnico</a:t>
            </a:r>
            <a:r>
              <a:rPr lang="it-IT" altLang="it-IT" sz="2400" dirty="0">
                <a:solidFill>
                  <a:srgbClr val="000000"/>
                </a:solidFill>
              </a:rPr>
              <a:t> viene anche commercializzati negli Stati Uniti ed in molti paesi europei come sostanza naturale utile a scopo dimagrante [“ </a:t>
            </a:r>
            <a:r>
              <a:rPr lang="it-IT" altLang="it-IT" sz="2400" i="1" dirty="0" err="1">
                <a:solidFill>
                  <a:srgbClr val="000000"/>
                </a:solidFill>
              </a:rPr>
              <a:t>Lipokinetix</a:t>
            </a:r>
            <a:r>
              <a:rPr lang="it-IT" altLang="it-IT" sz="2400" dirty="0">
                <a:solidFill>
                  <a:srgbClr val="000000"/>
                </a:solidFill>
              </a:rPr>
              <a:t> “], ma ci sono serie indicazioni negative, essendo stato associato a numerosi casi di epatite acuta, talvolta fulminante, in alcuni casi esitata anche in trapianti di fegato.</a:t>
            </a:r>
          </a:p>
        </p:txBody>
      </p:sp>
      <p:pic>
        <p:nvPicPr>
          <p:cNvPr id="51204" name="Picture 9" descr="usnic_ac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513" y="0"/>
            <a:ext cx="3900487"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898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5-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76250"/>
            <a:ext cx="4683125"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5-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275" y="315913"/>
            <a:ext cx="4149725"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descr="5-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 y="3103563"/>
            <a:ext cx="4759325"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5-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409950"/>
            <a:ext cx="4572000"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6"/>
          <p:cNvSpPr txBox="1">
            <a:spLocks noChangeArrowheads="1"/>
          </p:cNvSpPr>
          <p:nvPr/>
        </p:nvSpPr>
        <p:spPr bwMode="auto">
          <a:xfrm>
            <a:off x="4773613" y="3602038"/>
            <a:ext cx="33655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50000"/>
              </a:spcBef>
              <a:spcAft>
                <a:spcPct val="0"/>
              </a:spcAft>
              <a:buFontTx/>
              <a:buNone/>
              <a:defRPr/>
            </a:pPr>
            <a:r>
              <a:rPr lang="it-IT" altLang="it-IT" sz="2000" dirty="0" err="1" smtClean="0">
                <a:solidFill>
                  <a:srgbClr val="2D2DB9">
                    <a:lumMod val="50000"/>
                  </a:srgbClr>
                </a:solidFill>
                <a:cs typeface="Arial" charset="0"/>
              </a:rPr>
              <a:t>After</a:t>
            </a:r>
            <a:r>
              <a:rPr lang="it-IT" altLang="it-IT" sz="2000" dirty="0" smtClean="0">
                <a:solidFill>
                  <a:srgbClr val="2D2DB9">
                    <a:lumMod val="50000"/>
                  </a:srgbClr>
                </a:solidFill>
                <a:cs typeface="Arial" charset="0"/>
              </a:rPr>
              <a:t> acetone </a:t>
            </a:r>
            <a:r>
              <a:rPr lang="it-IT" altLang="it-IT" sz="2000" dirty="0" err="1" smtClean="0">
                <a:solidFill>
                  <a:srgbClr val="2D2DB9">
                    <a:lumMod val="50000"/>
                  </a:srgbClr>
                </a:solidFill>
                <a:cs typeface="Arial" charset="0"/>
              </a:rPr>
              <a:t>washing</a:t>
            </a:r>
            <a:endParaRPr lang="it-IT" altLang="it-IT" sz="2000" dirty="0" smtClean="0">
              <a:solidFill>
                <a:srgbClr val="2D2DB9">
                  <a:lumMod val="50000"/>
                </a:srgbClr>
              </a:solidFill>
              <a:cs typeface="Arial" charset="0"/>
            </a:endParaRPr>
          </a:p>
        </p:txBody>
      </p:sp>
    </p:spTree>
    <p:extLst>
      <p:ext uri="{BB962C8B-B14F-4D97-AF65-F5344CB8AC3E}">
        <p14:creationId xmlns:p14="http://schemas.microsoft.com/office/powerpoint/2010/main" val="1586174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427984" y="1006475"/>
            <a:ext cx="4500562" cy="4633912"/>
            <a:chOff x="3220" y="382"/>
            <a:chExt cx="2835" cy="2919"/>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l="37662" t="16559" r="21947" b="13774"/>
            <a:stretch>
              <a:fillRect/>
            </a:stretch>
          </p:blipFill>
          <p:spPr bwMode="auto">
            <a:xfrm>
              <a:off x="3243" y="382"/>
              <a:ext cx="2812" cy="2505"/>
            </a:xfrm>
            <a:prstGeom prst="rect">
              <a:avLst/>
            </a:prstGeom>
            <a:noFill/>
            <a:ln>
              <a:noFill/>
            </a:ln>
            <a:effectLst/>
            <a:extLst>
              <a:ext uri="{909E8E84-426E-40DD-AFC4-6F175D3DCCD1}">
                <a14:hiddenFill xmlns:a14="http://schemas.microsoft.com/office/drawing/2010/main">
                  <a:blipFill dpi="0" rotWithShape="0">
                    <a:blip/>
                    <a:srcRect l="37662" t="16559" r="21947" b="1377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5"/>
            <p:cNvSpPr txBox="1">
              <a:spLocks noChangeArrowheads="1"/>
            </p:cNvSpPr>
            <p:nvPr/>
          </p:nvSpPr>
          <p:spPr bwMode="auto">
            <a:xfrm>
              <a:off x="3220" y="3027"/>
              <a:ext cx="2788" cy="274"/>
            </a:xfrm>
            <a:prstGeom prst="rect">
              <a:avLst/>
            </a:prstGeom>
            <a:no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6480" rIns="0" bIns="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9pPr>
            </a:lstStyle>
            <a:p>
              <a:pPr algn="just" eaLnBrk="1">
                <a:lnSpc>
                  <a:spcPts val="1375"/>
                </a:lnSpc>
                <a:spcAft>
                  <a:spcPts val="1213"/>
                </a:spcAft>
                <a:defRPr/>
              </a:pPr>
              <a:r>
                <a:rPr lang="it-IT" altLang="it-IT" sz="1200" dirty="0" err="1">
                  <a:solidFill>
                    <a:srgbClr val="000000"/>
                  </a:solidFill>
                  <a:latin typeface="Arial"/>
                  <a:cs typeface="Times New Roman" pitchFamily="16" charset="0"/>
                </a:rPr>
                <a:t>Fogarty</a:t>
              </a:r>
              <a:r>
                <a:rPr lang="it-IT" altLang="it-IT" sz="1200" dirty="0">
                  <a:solidFill>
                    <a:srgbClr val="000000"/>
                  </a:solidFill>
                  <a:latin typeface="Arial"/>
                  <a:cs typeface="Times New Roman" pitchFamily="16" charset="0"/>
                </a:rPr>
                <a:t>, R. V., &amp; </a:t>
              </a:r>
              <a:r>
                <a:rPr lang="it-IT" altLang="it-IT" sz="1200" dirty="0" err="1">
                  <a:solidFill>
                    <a:srgbClr val="000000"/>
                  </a:solidFill>
                  <a:latin typeface="Arial"/>
                  <a:cs typeface="Times New Roman" pitchFamily="16" charset="0"/>
                </a:rPr>
                <a:t>Tobin</a:t>
              </a:r>
              <a:r>
                <a:rPr lang="it-IT" altLang="it-IT" sz="1200" dirty="0">
                  <a:solidFill>
                    <a:srgbClr val="000000"/>
                  </a:solidFill>
                  <a:latin typeface="Arial"/>
                  <a:cs typeface="Times New Roman" pitchFamily="16" charset="0"/>
                </a:rPr>
                <a:t>, J. M. (1996). </a:t>
              </a:r>
              <a:r>
                <a:rPr lang="it-IT" altLang="it-IT" sz="1200" dirty="0" err="1">
                  <a:solidFill>
                    <a:srgbClr val="000000"/>
                  </a:solidFill>
                  <a:latin typeface="Arial"/>
                  <a:cs typeface="Times New Roman" pitchFamily="16" charset="0"/>
                </a:rPr>
                <a:t>Fungal</a:t>
              </a:r>
              <a:r>
                <a:rPr lang="it-IT" altLang="it-IT" sz="1200" dirty="0">
                  <a:solidFill>
                    <a:srgbClr val="000000"/>
                  </a:solidFill>
                  <a:latin typeface="Arial"/>
                  <a:cs typeface="Times New Roman" pitchFamily="16" charset="0"/>
                </a:rPr>
                <a:t> </a:t>
              </a:r>
              <a:r>
                <a:rPr lang="it-IT" altLang="it-IT" sz="1200" dirty="0" err="1">
                  <a:solidFill>
                    <a:srgbClr val="000000"/>
                  </a:solidFill>
                  <a:latin typeface="Arial"/>
                  <a:cs typeface="Times New Roman" pitchFamily="16" charset="0"/>
                </a:rPr>
                <a:t>melanins</a:t>
              </a:r>
              <a:r>
                <a:rPr lang="it-IT" altLang="it-IT" sz="1200" dirty="0">
                  <a:solidFill>
                    <a:srgbClr val="000000"/>
                  </a:solidFill>
                  <a:latin typeface="Arial"/>
                  <a:cs typeface="Times New Roman" pitchFamily="16" charset="0"/>
                </a:rPr>
                <a:t> and </a:t>
              </a:r>
              <a:r>
                <a:rPr lang="it-IT" altLang="it-IT" sz="1200" dirty="0" err="1">
                  <a:solidFill>
                    <a:srgbClr val="000000"/>
                  </a:solidFill>
                  <a:latin typeface="Arial"/>
                  <a:cs typeface="Times New Roman" pitchFamily="16" charset="0"/>
                </a:rPr>
                <a:t>their</a:t>
              </a:r>
              <a:r>
                <a:rPr lang="it-IT" altLang="it-IT" sz="1200" dirty="0">
                  <a:solidFill>
                    <a:srgbClr val="000000"/>
                  </a:solidFill>
                  <a:latin typeface="Arial"/>
                  <a:cs typeface="Times New Roman" pitchFamily="16" charset="0"/>
                </a:rPr>
                <a:t> </a:t>
              </a:r>
              <a:r>
                <a:rPr lang="it-IT" altLang="it-IT" sz="1200" dirty="0" err="1">
                  <a:solidFill>
                    <a:srgbClr val="000000"/>
                  </a:solidFill>
                  <a:latin typeface="Arial"/>
                  <a:cs typeface="Times New Roman" pitchFamily="16" charset="0"/>
                </a:rPr>
                <a:t>interactions</a:t>
              </a:r>
              <a:r>
                <a:rPr lang="it-IT" altLang="it-IT" sz="1200" dirty="0">
                  <a:solidFill>
                    <a:srgbClr val="000000"/>
                  </a:solidFill>
                  <a:latin typeface="Arial"/>
                  <a:cs typeface="Times New Roman" pitchFamily="16" charset="0"/>
                </a:rPr>
                <a:t> with </a:t>
              </a:r>
              <a:r>
                <a:rPr lang="it-IT" altLang="it-IT" sz="1200" dirty="0" err="1">
                  <a:solidFill>
                    <a:srgbClr val="000000"/>
                  </a:solidFill>
                  <a:latin typeface="Arial"/>
                  <a:cs typeface="Times New Roman" pitchFamily="16" charset="0"/>
                </a:rPr>
                <a:t>metals</a:t>
              </a:r>
              <a:r>
                <a:rPr lang="it-IT" altLang="it-IT" sz="1200" dirty="0">
                  <a:solidFill>
                    <a:srgbClr val="000000"/>
                  </a:solidFill>
                  <a:latin typeface="Arial"/>
                  <a:cs typeface="Times New Roman" pitchFamily="16" charset="0"/>
                </a:rPr>
                <a:t>. </a:t>
              </a:r>
              <a:r>
                <a:rPr lang="it-IT" altLang="it-IT" sz="1200" i="1" dirty="0" err="1">
                  <a:solidFill>
                    <a:srgbClr val="000000"/>
                  </a:solidFill>
                  <a:latin typeface="Arial"/>
                  <a:cs typeface="Times New Roman" pitchFamily="16" charset="0"/>
                </a:rPr>
                <a:t>Enzyme</a:t>
              </a:r>
              <a:r>
                <a:rPr lang="it-IT" altLang="it-IT" sz="1200" i="1" dirty="0">
                  <a:solidFill>
                    <a:srgbClr val="000000"/>
                  </a:solidFill>
                  <a:latin typeface="Arial"/>
                  <a:cs typeface="Times New Roman" pitchFamily="16" charset="0"/>
                </a:rPr>
                <a:t> and </a:t>
              </a:r>
              <a:r>
                <a:rPr lang="it-IT" altLang="it-IT" sz="1200" i="1" dirty="0" err="1">
                  <a:solidFill>
                    <a:srgbClr val="000000"/>
                  </a:solidFill>
                  <a:latin typeface="Arial"/>
                  <a:cs typeface="Times New Roman" pitchFamily="16" charset="0"/>
                </a:rPr>
                <a:t>Microbial</a:t>
              </a:r>
              <a:r>
                <a:rPr lang="it-IT" altLang="it-IT" sz="1200" i="1" dirty="0">
                  <a:solidFill>
                    <a:srgbClr val="000000"/>
                  </a:solidFill>
                  <a:latin typeface="Arial"/>
                  <a:cs typeface="Times New Roman" pitchFamily="16" charset="0"/>
                </a:rPr>
                <a:t> Technology</a:t>
              </a:r>
              <a:r>
                <a:rPr lang="it-IT" altLang="it-IT" sz="1200" dirty="0">
                  <a:solidFill>
                    <a:srgbClr val="000000"/>
                  </a:solidFill>
                  <a:latin typeface="Arial"/>
                  <a:cs typeface="Times New Roman" pitchFamily="16" charset="0"/>
                </a:rPr>
                <a:t>, </a:t>
              </a:r>
              <a:r>
                <a:rPr lang="it-IT" altLang="it-IT" sz="1200" dirty="0" smtClean="0">
                  <a:solidFill>
                    <a:srgbClr val="000000"/>
                  </a:solidFill>
                  <a:latin typeface="Arial"/>
                  <a:cs typeface="Times New Roman" pitchFamily="16" charset="0"/>
                </a:rPr>
                <a:t>19, </a:t>
              </a:r>
              <a:r>
                <a:rPr lang="it-IT" altLang="it-IT" sz="1200" dirty="0">
                  <a:solidFill>
                    <a:srgbClr val="000000"/>
                  </a:solidFill>
                  <a:latin typeface="Arial"/>
                  <a:cs typeface="Times New Roman" pitchFamily="16" charset="0"/>
                </a:rPr>
                <a:t>311-317.</a:t>
              </a:r>
            </a:p>
          </p:txBody>
        </p:sp>
      </p:grpSp>
      <p:sp>
        <p:nvSpPr>
          <p:cNvPr id="5" name="Text Box 1"/>
          <p:cNvSpPr txBox="1">
            <a:spLocks noChangeArrowheads="1"/>
          </p:cNvSpPr>
          <p:nvPr/>
        </p:nvSpPr>
        <p:spPr bwMode="auto">
          <a:xfrm>
            <a:off x="251520" y="906462"/>
            <a:ext cx="3960812" cy="4434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algn="just" fontAlgn="base">
              <a:spcBef>
                <a:spcPct val="0"/>
              </a:spcBef>
              <a:spcAft>
                <a:spcPts val="1213"/>
              </a:spcAft>
              <a:buFontTx/>
              <a:buNone/>
            </a:pPr>
            <a:r>
              <a:rPr lang="en-US" altLang="it-IT" sz="1600" dirty="0" err="1">
                <a:solidFill>
                  <a:srgbClr val="000000"/>
                </a:solidFill>
                <a:latin typeface="Arial"/>
              </a:rPr>
              <a:t>Melanins</a:t>
            </a:r>
            <a:r>
              <a:rPr lang="it-IT" altLang="it-IT" sz="1600" dirty="0">
                <a:solidFill>
                  <a:srgbClr val="000000"/>
                </a:solidFill>
                <a:latin typeface="Arial"/>
              </a:rPr>
              <a:t> can be </a:t>
            </a:r>
            <a:r>
              <a:rPr lang="it-IT" altLang="it-IT" sz="1600" dirty="0" err="1">
                <a:solidFill>
                  <a:srgbClr val="000000"/>
                </a:solidFill>
                <a:latin typeface="Arial"/>
              </a:rPr>
              <a:t>composed</a:t>
            </a:r>
            <a:r>
              <a:rPr lang="it-IT" altLang="it-IT" sz="1600" dirty="0">
                <a:solidFill>
                  <a:srgbClr val="000000"/>
                </a:solidFill>
                <a:latin typeface="Arial"/>
              </a:rPr>
              <a:t> by </a:t>
            </a:r>
            <a:r>
              <a:rPr lang="it-IT" altLang="it-IT" sz="1600" dirty="0" err="1">
                <a:solidFill>
                  <a:srgbClr val="000000"/>
                </a:solidFill>
                <a:latin typeface="Arial"/>
              </a:rPr>
              <a:t>several</a:t>
            </a:r>
            <a:r>
              <a:rPr lang="it-IT" altLang="it-IT" sz="1600" dirty="0">
                <a:solidFill>
                  <a:srgbClr val="000000"/>
                </a:solidFill>
                <a:latin typeface="Arial"/>
              </a:rPr>
              <a:t> </a:t>
            </a:r>
            <a:r>
              <a:rPr lang="it-IT" altLang="it-IT" sz="1600" dirty="0" err="1">
                <a:solidFill>
                  <a:srgbClr val="000000"/>
                </a:solidFill>
                <a:latin typeface="Arial"/>
              </a:rPr>
              <a:t>molecular</a:t>
            </a:r>
            <a:r>
              <a:rPr lang="it-IT" altLang="it-IT" sz="1600" dirty="0">
                <a:solidFill>
                  <a:srgbClr val="000000"/>
                </a:solidFill>
                <a:latin typeface="Arial"/>
              </a:rPr>
              <a:t> </a:t>
            </a:r>
            <a:r>
              <a:rPr lang="it-IT" altLang="it-IT" sz="1600" dirty="0" err="1">
                <a:solidFill>
                  <a:srgbClr val="000000"/>
                </a:solidFill>
                <a:latin typeface="Arial"/>
              </a:rPr>
              <a:t>components</a:t>
            </a:r>
            <a:r>
              <a:rPr lang="it-IT" altLang="it-IT" sz="1600" dirty="0">
                <a:solidFill>
                  <a:srgbClr val="000000"/>
                </a:solidFill>
                <a:latin typeface="Arial"/>
              </a:rPr>
              <a:t> </a:t>
            </a:r>
            <a:r>
              <a:rPr lang="it-IT" altLang="it-IT" sz="1600" dirty="0" err="1">
                <a:solidFill>
                  <a:srgbClr val="000000"/>
                </a:solidFill>
                <a:latin typeface="Arial"/>
              </a:rPr>
              <a:t>such</a:t>
            </a:r>
            <a:r>
              <a:rPr lang="it-IT" altLang="it-IT" sz="1600" dirty="0">
                <a:solidFill>
                  <a:srgbClr val="000000"/>
                </a:solidFill>
                <a:latin typeface="Arial"/>
              </a:rPr>
              <a:t> </a:t>
            </a:r>
            <a:r>
              <a:rPr lang="it-IT" altLang="it-IT" sz="1600" dirty="0" err="1">
                <a:solidFill>
                  <a:srgbClr val="000000"/>
                </a:solidFill>
                <a:latin typeface="Arial"/>
              </a:rPr>
              <a:t>as</a:t>
            </a:r>
            <a:r>
              <a:rPr lang="it-IT" altLang="it-IT" sz="1600" dirty="0">
                <a:solidFill>
                  <a:srgbClr val="000000"/>
                </a:solidFill>
                <a:latin typeface="Arial"/>
              </a:rPr>
              <a:t>: </a:t>
            </a:r>
            <a:r>
              <a:rPr lang="it-IT" altLang="it-IT" sz="1600" dirty="0" err="1">
                <a:solidFill>
                  <a:srgbClr val="00B0F0"/>
                </a:solidFill>
                <a:latin typeface="Arial"/>
              </a:rPr>
              <a:t>phenolic</a:t>
            </a:r>
            <a:r>
              <a:rPr lang="it-IT" altLang="it-IT" sz="1600" dirty="0">
                <a:solidFill>
                  <a:srgbClr val="00B0F0"/>
                </a:solidFill>
                <a:latin typeface="Arial"/>
              </a:rPr>
              <a:t> </a:t>
            </a:r>
            <a:r>
              <a:rPr lang="it-IT" altLang="it-IT" sz="1600" dirty="0" err="1">
                <a:solidFill>
                  <a:srgbClr val="00B0F0"/>
                </a:solidFill>
                <a:latin typeface="Arial"/>
              </a:rPr>
              <a:t>units</a:t>
            </a:r>
            <a:r>
              <a:rPr lang="it-IT" altLang="it-IT" sz="1600" dirty="0">
                <a:solidFill>
                  <a:srgbClr val="000000"/>
                </a:solidFill>
                <a:latin typeface="Arial"/>
              </a:rPr>
              <a:t>, </a:t>
            </a:r>
            <a:r>
              <a:rPr lang="it-IT" altLang="it-IT" sz="1600" dirty="0" err="1">
                <a:solidFill>
                  <a:srgbClr val="00B0F0"/>
                </a:solidFill>
                <a:latin typeface="Arial"/>
              </a:rPr>
              <a:t>proteins</a:t>
            </a:r>
            <a:r>
              <a:rPr lang="it-IT" altLang="it-IT" sz="1600" dirty="0">
                <a:solidFill>
                  <a:srgbClr val="000000"/>
                </a:solidFill>
                <a:latin typeface="Arial"/>
              </a:rPr>
              <a:t>, </a:t>
            </a:r>
            <a:r>
              <a:rPr lang="it-IT" altLang="it-IT" sz="1600" dirty="0" err="1">
                <a:solidFill>
                  <a:srgbClr val="00B0F0"/>
                </a:solidFill>
                <a:latin typeface="Arial"/>
              </a:rPr>
              <a:t>carbohydrates</a:t>
            </a:r>
            <a:r>
              <a:rPr lang="it-IT" altLang="it-IT" sz="1600" dirty="0">
                <a:solidFill>
                  <a:srgbClr val="000000"/>
                </a:solidFill>
                <a:latin typeface="Arial"/>
              </a:rPr>
              <a:t>, </a:t>
            </a:r>
            <a:r>
              <a:rPr lang="it-IT" altLang="it-IT" sz="1600" dirty="0" err="1">
                <a:solidFill>
                  <a:srgbClr val="00B0F0"/>
                </a:solidFill>
                <a:latin typeface="Arial"/>
              </a:rPr>
              <a:t>alifatic</a:t>
            </a:r>
            <a:r>
              <a:rPr lang="it-IT" altLang="it-IT" sz="1600" dirty="0">
                <a:solidFill>
                  <a:srgbClr val="00B0F0"/>
                </a:solidFill>
                <a:latin typeface="Arial"/>
              </a:rPr>
              <a:t> </a:t>
            </a:r>
            <a:r>
              <a:rPr lang="it-IT" altLang="it-IT" sz="1600" dirty="0" err="1">
                <a:solidFill>
                  <a:srgbClr val="00B0F0"/>
                </a:solidFill>
                <a:latin typeface="Arial"/>
              </a:rPr>
              <a:t>hydrocarbons</a:t>
            </a:r>
            <a:r>
              <a:rPr lang="it-IT" altLang="it-IT" sz="1600" dirty="0">
                <a:solidFill>
                  <a:srgbClr val="00B0F0"/>
                </a:solidFill>
                <a:latin typeface="Arial"/>
              </a:rPr>
              <a:t> </a:t>
            </a:r>
            <a:r>
              <a:rPr lang="it-IT" altLang="it-IT" sz="1600" dirty="0">
                <a:solidFill>
                  <a:srgbClr val="000000"/>
                </a:solidFill>
                <a:latin typeface="Arial"/>
              </a:rPr>
              <a:t>and </a:t>
            </a:r>
            <a:r>
              <a:rPr lang="it-IT" altLang="it-IT" sz="1600" dirty="0" err="1">
                <a:solidFill>
                  <a:srgbClr val="00B0F0"/>
                </a:solidFill>
                <a:latin typeface="Arial"/>
              </a:rPr>
              <a:t>fatty</a:t>
            </a:r>
            <a:r>
              <a:rPr lang="it-IT" altLang="it-IT" sz="1600" dirty="0">
                <a:solidFill>
                  <a:srgbClr val="00B0F0"/>
                </a:solidFill>
                <a:latin typeface="Arial"/>
              </a:rPr>
              <a:t> </a:t>
            </a:r>
            <a:r>
              <a:rPr lang="it-IT" altLang="it-IT" sz="1600" dirty="0" err="1">
                <a:solidFill>
                  <a:srgbClr val="00B0F0"/>
                </a:solidFill>
                <a:latin typeface="Arial"/>
              </a:rPr>
              <a:t>scids</a:t>
            </a:r>
            <a:r>
              <a:rPr lang="it-IT" altLang="it-IT" sz="1600" dirty="0">
                <a:solidFill>
                  <a:srgbClr val="00B0F0"/>
                </a:solidFill>
                <a:latin typeface="Arial"/>
              </a:rPr>
              <a:t> </a:t>
            </a:r>
          </a:p>
          <a:p>
            <a:pPr algn="just" fontAlgn="base">
              <a:spcBef>
                <a:spcPct val="0"/>
              </a:spcBef>
              <a:spcAft>
                <a:spcPts val="1213"/>
              </a:spcAft>
              <a:buFontTx/>
              <a:buNone/>
            </a:pPr>
            <a:r>
              <a:rPr lang="it-IT" altLang="it-IT" sz="1200" dirty="0" err="1">
                <a:solidFill>
                  <a:srgbClr val="000000"/>
                </a:solidFill>
                <a:latin typeface="Arial"/>
                <a:ea typeface="Microsoft YaHei" panose="020B0503020204020204" pitchFamily="34" charset="-122"/>
                <a:cs typeface="Times New Roman" panose="02020603050405020304" pitchFamily="18" charset="0"/>
              </a:rPr>
              <a:t>Saiz</a:t>
            </a:r>
            <a:r>
              <a:rPr lang="it-IT" altLang="it-IT" sz="1200" dirty="0">
                <a:solidFill>
                  <a:srgbClr val="000000"/>
                </a:solidFill>
                <a:latin typeface="Arial"/>
                <a:ea typeface="Microsoft YaHei" panose="020B0503020204020204" pitchFamily="34" charset="-122"/>
                <a:cs typeface="Times New Roman" panose="02020603050405020304" pitchFamily="18" charset="0"/>
              </a:rPr>
              <a:t>-Jimenez C, </a:t>
            </a:r>
            <a:r>
              <a:rPr lang="it-IT" altLang="it-IT" sz="1200" dirty="0" err="1">
                <a:solidFill>
                  <a:srgbClr val="000000"/>
                </a:solidFill>
                <a:latin typeface="Arial"/>
                <a:ea typeface="Microsoft YaHei" panose="020B0503020204020204" pitchFamily="34" charset="-122"/>
                <a:cs typeface="Times New Roman" panose="02020603050405020304" pitchFamily="18" charset="0"/>
              </a:rPr>
              <a:t>Shafizadeh</a:t>
            </a:r>
            <a:r>
              <a:rPr lang="it-IT" altLang="it-IT" sz="1200" dirty="0">
                <a:solidFill>
                  <a:srgbClr val="000000"/>
                </a:solidFill>
                <a:latin typeface="Arial"/>
                <a:ea typeface="Microsoft YaHei" panose="020B0503020204020204" pitchFamily="34" charset="-122"/>
                <a:cs typeface="Times New Roman" panose="02020603050405020304" pitchFamily="18" charset="0"/>
              </a:rPr>
              <a:t> F (1984) </a:t>
            </a:r>
            <a:r>
              <a:rPr lang="it-IT" altLang="it-IT" sz="1200" dirty="0" err="1">
                <a:solidFill>
                  <a:srgbClr val="000000"/>
                </a:solidFill>
                <a:latin typeface="Arial"/>
                <a:ea typeface="Microsoft YaHei" panose="020B0503020204020204" pitchFamily="34" charset="-122"/>
                <a:cs typeface="Times New Roman" panose="02020603050405020304" pitchFamily="18" charset="0"/>
              </a:rPr>
              <a:t>Iron</a:t>
            </a:r>
            <a:r>
              <a:rPr lang="it-IT" altLang="it-IT" sz="1200" dirty="0">
                <a:solidFill>
                  <a:srgbClr val="000000"/>
                </a:solidFill>
                <a:latin typeface="Arial"/>
                <a:ea typeface="Microsoft YaHei" panose="020B0503020204020204" pitchFamily="34" charset="-122"/>
                <a:cs typeface="Times New Roman" panose="02020603050405020304" pitchFamily="18" charset="0"/>
              </a:rPr>
              <a:t> and </a:t>
            </a:r>
            <a:r>
              <a:rPr lang="it-IT" altLang="it-IT" sz="1200" dirty="0" err="1">
                <a:solidFill>
                  <a:srgbClr val="000000"/>
                </a:solidFill>
                <a:latin typeface="Arial"/>
                <a:ea typeface="Microsoft YaHei" panose="020B0503020204020204" pitchFamily="34" charset="-122"/>
                <a:cs typeface="Times New Roman" panose="02020603050405020304" pitchFamily="18" charset="0"/>
              </a:rPr>
              <a:t>copper</a:t>
            </a:r>
            <a:r>
              <a:rPr lang="it-IT" altLang="it-IT" sz="1200" dirty="0">
                <a:solidFill>
                  <a:srgbClr val="000000"/>
                </a:solidFill>
                <a:latin typeface="Arial"/>
                <a:ea typeface="Microsoft YaHei" panose="020B0503020204020204" pitchFamily="34" charset="-122"/>
                <a:cs typeface="Times New Roman" panose="02020603050405020304" pitchFamily="18" charset="0"/>
              </a:rPr>
              <a:t> </a:t>
            </a:r>
            <a:r>
              <a:rPr lang="it-IT" altLang="it-IT" sz="1200" dirty="0" err="1">
                <a:solidFill>
                  <a:srgbClr val="000000"/>
                </a:solidFill>
                <a:latin typeface="Arial"/>
                <a:ea typeface="Microsoft YaHei" panose="020B0503020204020204" pitchFamily="34" charset="-122"/>
                <a:cs typeface="Times New Roman" panose="02020603050405020304" pitchFamily="18" charset="0"/>
              </a:rPr>
              <a:t>binding</a:t>
            </a:r>
            <a:r>
              <a:rPr lang="it-IT" altLang="it-IT" sz="1200" dirty="0">
                <a:solidFill>
                  <a:srgbClr val="000000"/>
                </a:solidFill>
                <a:latin typeface="Arial"/>
                <a:ea typeface="Microsoft YaHei" panose="020B0503020204020204" pitchFamily="34" charset="-122"/>
                <a:cs typeface="Times New Roman" panose="02020603050405020304" pitchFamily="18" charset="0"/>
              </a:rPr>
              <a:t> by </a:t>
            </a:r>
            <a:r>
              <a:rPr lang="it-IT" altLang="it-IT" sz="1200" dirty="0" err="1">
                <a:solidFill>
                  <a:srgbClr val="000000"/>
                </a:solidFill>
                <a:latin typeface="Arial"/>
                <a:ea typeface="Microsoft YaHei" panose="020B0503020204020204" pitchFamily="34" charset="-122"/>
                <a:cs typeface="Times New Roman" panose="02020603050405020304" pitchFamily="18" charset="0"/>
              </a:rPr>
              <a:t>fungal</a:t>
            </a:r>
            <a:r>
              <a:rPr lang="it-IT" altLang="it-IT" sz="1200" dirty="0">
                <a:solidFill>
                  <a:srgbClr val="000000"/>
                </a:solidFill>
                <a:latin typeface="Arial"/>
                <a:ea typeface="Microsoft YaHei" panose="020B0503020204020204" pitchFamily="34" charset="-122"/>
                <a:cs typeface="Times New Roman" panose="02020603050405020304" pitchFamily="18" charset="0"/>
              </a:rPr>
              <a:t> </a:t>
            </a:r>
            <a:r>
              <a:rPr lang="it-IT" altLang="it-IT" sz="1200" dirty="0" err="1">
                <a:solidFill>
                  <a:srgbClr val="000000"/>
                </a:solidFill>
                <a:latin typeface="Arial"/>
                <a:ea typeface="Microsoft YaHei" panose="020B0503020204020204" pitchFamily="34" charset="-122"/>
                <a:cs typeface="Times New Roman" panose="02020603050405020304" pitchFamily="18" charset="0"/>
              </a:rPr>
              <a:t>phenolic</a:t>
            </a:r>
            <a:r>
              <a:rPr lang="it-IT" altLang="it-IT" sz="1200" dirty="0">
                <a:solidFill>
                  <a:srgbClr val="000000"/>
                </a:solidFill>
                <a:latin typeface="Arial"/>
                <a:ea typeface="Microsoft YaHei" panose="020B0503020204020204" pitchFamily="34" charset="-122"/>
                <a:cs typeface="Times New Roman" panose="02020603050405020304" pitchFamily="18" charset="0"/>
              </a:rPr>
              <a:t> </a:t>
            </a:r>
            <a:r>
              <a:rPr lang="it-IT" altLang="it-IT" sz="1200" dirty="0" err="1">
                <a:solidFill>
                  <a:srgbClr val="000000"/>
                </a:solidFill>
                <a:latin typeface="Arial"/>
                <a:ea typeface="Microsoft YaHei" panose="020B0503020204020204" pitchFamily="34" charset="-122"/>
                <a:cs typeface="Times New Roman" panose="02020603050405020304" pitchFamily="18" charset="0"/>
              </a:rPr>
              <a:t>polymers</a:t>
            </a:r>
            <a:r>
              <a:rPr lang="it-IT" altLang="it-IT" sz="1200" dirty="0">
                <a:solidFill>
                  <a:srgbClr val="000000"/>
                </a:solidFill>
                <a:latin typeface="Arial"/>
                <a:ea typeface="Microsoft YaHei" panose="020B0503020204020204" pitchFamily="34" charset="-122"/>
                <a:cs typeface="Times New Roman" panose="02020603050405020304" pitchFamily="18" charset="0"/>
              </a:rPr>
              <a:t>: an electron spin </a:t>
            </a:r>
            <a:r>
              <a:rPr lang="it-IT" altLang="it-IT" sz="1200" dirty="0" err="1">
                <a:solidFill>
                  <a:srgbClr val="000000"/>
                </a:solidFill>
                <a:latin typeface="Arial"/>
                <a:ea typeface="Microsoft YaHei" panose="020B0503020204020204" pitchFamily="34" charset="-122"/>
                <a:cs typeface="Times New Roman" panose="02020603050405020304" pitchFamily="18" charset="0"/>
              </a:rPr>
              <a:t>resonance</a:t>
            </a:r>
            <a:r>
              <a:rPr lang="it-IT" altLang="it-IT" sz="1200" dirty="0">
                <a:solidFill>
                  <a:srgbClr val="000000"/>
                </a:solidFill>
                <a:latin typeface="Arial"/>
                <a:ea typeface="Microsoft YaHei" panose="020B0503020204020204" pitchFamily="34" charset="-122"/>
                <a:cs typeface="Times New Roman" panose="02020603050405020304" pitchFamily="18" charset="0"/>
              </a:rPr>
              <a:t> </a:t>
            </a:r>
            <a:r>
              <a:rPr lang="it-IT" altLang="it-IT" sz="1200" dirty="0" err="1">
                <a:solidFill>
                  <a:srgbClr val="000000"/>
                </a:solidFill>
                <a:latin typeface="Arial"/>
                <a:ea typeface="Microsoft YaHei" panose="020B0503020204020204" pitchFamily="34" charset="-122"/>
                <a:cs typeface="Times New Roman" panose="02020603050405020304" pitchFamily="18" charset="0"/>
              </a:rPr>
              <a:t>study</a:t>
            </a:r>
            <a:r>
              <a:rPr lang="it-IT" altLang="it-IT" sz="1200" dirty="0">
                <a:solidFill>
                  <a:srgbClr val="000000"/>
                </a:solidFill>
                <a:latin typeface="Arial"/>
                <a:ea typeface="Microsoft YaHei" panose="020B0503020204020204" pitchFamily="34" charset="-122"/>
                <a:cs typeface="Times New Roman" panose="02020603050405020304" pitchFamily="18" charset="0"/>
              </a:rPr>
              <a:t>. </a:t>
            </a:r>
            <a:r>
              <a:rPr lang="it-IT" altLang="it-IT" sz="1200" i="1" dirty="0" err="1">
                <a:solidFill>
                  <a:srgbClr val="000000"/>
                </a:solidFill>
                <a:latin typeface="Arial"/>
                <a:ea typeface="Microsoft YaHei" panose="020B0503020204020204" pitchFamily="34" charset="-122"/>
                <a:cs typeface="Times New Roman" panose="02020603050405020304" pitchFamily="18" charset="0"/>
              </a:rPr>
              <a:t>Curr</a:t>
            </a:r>
            <a:r>
              <a:rPr lang="it-IT" altLang="it-IT" sz="1200" i="1" dirty="0">
                <a:solidFill>
                  <a:srgbClr val="000000"/>
                </a:solidFill>
                <a:latin typeface="Arial"/>
                <a:ea typeface="Microsoft YaHei" panose="020B0503020204020204" pitchFamily="34" charset="-122"/>
                <a:cs typeface="Times New Roman" panose="02020603050405020304" pitchFamily="18" charset="0"/>
              </a:rPr>
              <a:t> </a:t>
            </a:r>
            <a:r>
              <a:rPr lang="it-IT" altLang="it-IT" sz="1200" i="1" dirty="0" err="1" smtClean="0">
                <a:solidFill>
                  <a:srgbClr val="000000"/>
                </a:solidFill>
                <a:latin typeface="Arial"/>
                <a:ea typeface="Microsoft YaHei" panose="020B0503020204020204" pitchFamily="34" charset="-122"/>
                <a:cs typeface="Times New Roman" panose="02020603050405020304" pitchFamily="18" charset="0"/>
              </a:rPr>
              <a:t>Microbiol</a:t>
            </a:r>
            <a:r>
              <a:rPr lang="it-IT" altLang="it-IT" sz="1200" dirty="0" smtClean="0">
                <a:solidFill>
                  <a:srgbClr val="000000"/>
                </a:solidFill>
                <a:latin typeface="Arial"/>
                <a:ea typeface="Microsoft YaHei" panose="020B0503020204020204" pitchFamily="34" charset="-122"/>
                <a:cs typeface="Times New Roman" panose="02020603050405020304" pitchFamily="18" charset="0"/>
              </a:rPr>
              <a:t>, 10, 281-286</a:t>
            </a:r>
            <a:endParaRPr lang="it-IT" altLang="it-IT" sz="1600" dirty="0">
              <a:solidFill>
                <a:srgbClr val="000000"/>
              </a:solidFill>
              <a:latin typeface="Arial"/>
              <a:ea typeface="Microsoft YaHei" panose="020B0503020204020204" pitchFamily="34" charset="-122"/>
              <a:cs typeface="Times New Roman" panose="02020603050405020304" pitchFamily="18" charset="0"/>
            </a:endParaRPr>
          </a:p>
          <a:p>
            <a:pPr algn="just" eaLnBrk="0" fontAlgn="base" hangingPunct="0">
              <a:spcAft>
                <a:spcPts val="1213"/>
              </a:spcAft>
            </a:pPr>
            <a:r>
              <a:rPr lang="it-IT" altLang="it-IT" sz="1600" dirty="0">
                <a:solidFill>
                  <a:srgbClr val="000000"/>
                </a:solidFill>
                <a:latin typeface="Arial"/>
                <a:ea typeface="Microsoft YaHei" panose="020B0503020204020204" pitchFamily="34" charset="-122"/>
                <a:cs typeface="Times New Roman" panose="02020603050405020304" pitchFamily="18" charset="0"/>
              </a:rPr>
              <a:t> </a:t>
            </a:r>
            <a:r>
              <a:rPr lang="en-US" altLang="it-IT" sz="1600" i="1" dirty="0">
                <a:solidFill>
                  <a:srgbClr val="000000"/>
                </a:solidFill>
                <a:latin typeface="Arial"/>
                <a:cs typeface="Times New Roman" panose="02020603050405020304" pitchFamily="18" charset="0"/>
              </a:rPr>
              <a:t>Water-insoluble</a:t>
            </a:r>
          </a:p>
          <a:p>
            <a:pPr algn="just" eaLnBrk="0" fontAlgn="base" hangingPunct="0">
              <a:spcAft>
                <a:spcPts val="1213"/>
              </a:spcAft>
            </a:pPr>
            <a:r>
              <a:rPr lang="en-US" altLang="it-IT" sz="1600" i="1" dirty="0">
                <a:solidFill>
                  <a:srgbClr val="000000"/>
                </a:solidFill>
                <a:latin typeface="Arial"/>
                <a:cs typeface="Times New Roman" panose="02020603050405020304" pitchFamily="18" charset="0"/>
              </a:rPr>
              <a:t>Resistance to biodegradable</a:t>
            </a:r>
          </a:p>
          <a:p>
            <a:pPr algn="just" eaLnBrk="0" fontAlgn="base" hangingPunct="0">
              <a:spcAft>
                <a:spcPts val="1213"/>
              </a:spcAft>
            </a:pPr>
            <a:r>
              <a:rPr lang="en-US" altLang="it-IT" sz="1600" i="1" dirty="0">
                <a:solidFill>
                  <a:srgbClr val="000000"/>
                </a:solidFill>
                <a:latin typeface="Arial"/>
                <a:cs typeface="Times New Roman" panose="02020603050405020304" pitchFamily="18" charset="0"/>
              </a:rPr>
              <a:t>Antimicrobial properties</a:t>
            </a:r>
          </a:p>
          <a:p>
            <a:pPr algn="just" eaLnBrk="0" fontAlgn="base" hangingPunct="0">
              <a:spcAft>
                <a:spcPts val="1213"/>
              </a:spcAft>
            </a:pPr>
            <a:r>
              <a:rPr lang="en-US" altLang="it-IT" sz="1600" i="1" dirty="0" err="1">
                <a:solidFill>
                  <a:srgbClr val="000000"/>
                </a:solidFill>
                <a:latin typeface="Arial"/>
                <a:cs typeface="Times New Roman" panose="02020603050405020304" pitchFamily="18" charset="0"/>
              </a:rPr>
              <a:t>Icrease</a:t>
            </a:r>
            <a:r>
              <a:rPr lang="en-US" altLang="it-IT" sz="1600" i="1" dirty="0">
                <a:solidFill>
                  <a:srgbClr val="000000"/>
                </a:solidFill>
                <a:latin typeface="Arial"/>
                <a:cs typeface="Times New Roman" panose="02020603050405020304" pitchFamily="18" charset="0"/>
              </a:rPr>
              <a:t> the cell-wall rigidity</a:t>
            </a:r>
          </a:p>
          <a:p>
            <a:pPr algn="just" eaLnBrk="0" fontAlgn="base" hangingPunct="0">
              <a:spcAft>
                <a:spcPts val="1213"/>
              </a:spcAft>
            </a:pPr>
            <a:r>
              <a:rPr lang="en-US" altLang="it-IT" sz="1600" i="1" dirty="0">
                <a:solidFill>
                  <a:srgbClr val="000000"/>
                </a:solidFill>
                <a:latin typeface="Arial"/>
                <a:cs typeface="Times New Roman" panose="02020603050405020304" pitchFamily="18" charset="0"/>
              </a:rPr>
              <a:t>Complexation of metal ion</a:t>
            </a:r>
          </a:p>
          <a:p>
            <a:pPr algn="just" fontAlgn="base">
              <a:spcBef>
                <a:spcPct val="0"/>
              </a:spcBef>
              <a:spcAft>
                <a:spcPts val="1213"/>
              </a:spcAft>
              <a:buFontTx/>
              <a:buNone/>
            </a:pPr>
            <a:endParaRPr lang="it-IT" altLang="it-IT" sz="1600" dirty="0">
              <a:solidFill>
                <a:srgbClr val="32946A"/>
              </a:solidFill>
              <a:latin typeface="Arial"/>
              <a:ea typeface="Microsoft YaHei" panose="020B0503020204020204" pitchFamily="34" charset="-122"/>
            </a:endParaRPr>
          </a:p>
        </p:txBody>
      </p:sp>
    </p:spTree>
    <p:extLst>
      <p:ext uri="{BB962C8B-B14F-4D97-AF65-F5344CB8AC3E}">
        <p14:creationId xmlns:p14="http://schemas.microsoft.com/office/powerpoint/2010/main" val="42363201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60350"/>
            <a:ext cx="734695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7450" y="0"/>
            <a:ext cx="41513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4272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5" descr="lapic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9525"/>
            <a:ext cx="9174162"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6" descr="constic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867025"/>
            <a:ext cx="61976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Line 7"/>
          <p:cNvSpPr>
            <a:spLocks noChangeShapeType="1"/>
          </p:cNvSpPr>
          <p:nvPr/>
        </p:nvSpPr>
        <p:spPr bwMode="auto">
          <a:xfrm>
            <a:off x="4887913" y="2655888"/>
            <a:ext cx="169862" cy="2286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it-IT" sz="2400">
              <a:solidFill>
                <a:srgbClr val="000000"/>
              </a:solidFill>
              <a:latin typeface="Times New Roman" pitchFamily="18" charset="0"/>
            </a:endParaRPr>
          </a:p>
        </p:txBody>
      </p:sp>
    </p:spTree>
    <p:extLst>
      <p:ext uri="{BB962C8B-B14F-4D97-AF65-F5344CB8AC3E}">
        <p14:creationId xmlns:p14="http://schemas.microsoft.com/office/powerpoint/2010/main" val="3292629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8"/>
          <p:cNvSpPr txBox="1">
            <a:spLocks noChangeArrowheads="1"/>
          </p:cNvSpPr>
          <p:nvPr/>
        </p:nvSpPr>
        <p:spPr bwMode="auto">
          <a:xfrm>
            <a:off x="539750" y="549275"/>
            <a:ext cx="7993063" cy="156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0" fontAlgn="base" hangingPunct="0">
              <a:spcBef>
                <a:spcPct val="0"/>
              </a:spcBef>
              <a:spcAft>
                <a:spcPct val="0"/>
              </a:spcAft>
              <a:buFontTx/>
              <a:buNone/>
            </a:pPr>
            <a:r>
              <a:rPr lang="it-IT" altLang="it-IT" sz="2400" b="1">
                <a:solidFill>
                  <a:srgbClr val="000000"/>
                </a:solidFill>
                <a:cs typeface="Arial" charset="0"/>
              </a:rPr>
              <a:t>BUT</a:t>
            </a:r>
            <a:r>
              <a:rPr lang="it-IT" altLang="it-IT" sz="2400">
                <a:solidFill>
                  <a:srgbClr val="000000"/>
                </a:solidFill>
                <a:cs typeface="Arial" charset="0"/>
              </a:rPr>
              <a:t>… Several authors suggest that thalli of </a:t>
            </a:r>
            <a:r>
              <a:rPr lang="it-IT" altLang="it-IT" sz="2400" i="1">
                <a:solidFill>
                  <a:srgbClr val="000000"/>
                </a:solidFill>
                <a:cs typeface="Arial" charset="0"/>
              </a:rPr>
              <a:t>Parmelia</a:t>
            </a:r>
            <a:r>
              <a:rPr lang="it-IT" altLang="it-IT" sz="2400">
                <a:solidFill>
                  <a:srgbClr val="000000"/>
                </a:solidFill>
                <a:cs typeface="Arial" charset="0"/>
              </a:rPr>
              <a:t> and </a:t>
            </a:r>
            <a:r>
              <a:rPr lang="it-IT" altLang="it-IT" sz="2400" i="1">
                <a:solidFill>
                  <a:srgbClr val="000000"/>
                </a:solidFill>
                <a:cs typeface="Arial" charset="0"/>
              </a:rPr>
              <a:t>Parmotrema</a:t>
            </a:r>
            <a:r>
              <a:rPr lang="it-IT" altLang="it-IT" sz="2400">
                <a:solidFill>
                  <a:srgbClr val="000000"/>
                </a:solidFill>
                <a:cs typeface="Arial" charset="0"/>
              </a:rPr>
              <a:t> rinsed in 99,9% grade acetone, a substance that dissolves the majority of lichen compounds, increase in their bioaccumulation capability.</a:t>
            </a:r>
          </a:p>
        </p:txBody>
      </p:sp>
    </p:spTree>
    <p:extLst>
      <p:ext uri="{BB962C8B-B14F-4D97-AF65-F5344CB8AC3E}">
        <p14:creationId xmlns:p14="http://schemas.microsoft.com/office/powerpoint/2010/main" val="359803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23850" y="3711576"/>
            <a:ext cx="9078913" cy="2395538"/>
            <a:chOff x="204" y="2338"/>
            <a:chExt cx="5719" cy="1509"/>
          </a:xfrm>
        </p:grpSpPr>
        <p:grpSp>
          <p:nvGrpSpPr>
            <p:cNvPr id="3" name="Group 3"/>
            <p:cNvGrpSpPr>
              <a:grpSpLocks/>
            </p:cNvGrpSpPr>
            <p:nvPr/>
          </p:nvGrpSpPr>
          <p:grpSpPr bwMode="auto">
            <a:xfrm>
              <a:off x="204" y="2338"/>
              <a:ext cx="3853" cy="1091"/>
              <a:chOff x="204" y="2338"/>
              <a:chExt cx="3853" cy="1091"/>
            </a:xfrm>
          </p:grpSpPr>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l="12259" t="28125" r="50952" b="46133"/>
              <a:stretch>
                <a:fillRect/>
              </a:stretch>
            </p:blipFill>
            <p:spPr bwMode="auto">
              <a:xfrm>
                <a:off x="204" y="2339"/>
                <a:ext cx="1838" cy="1090"/>
              </a:xfrm>
              <a:prstGeom prst="rect">
                <a:avLst/>
              </a:prstGeom>
              <a:noFill/>
              <a:ln>
                <a:noFill/>
              </a:ln>
              <a:effectLst/>
              <a:extLst>
                <a:ext uri="{909E8E84-426E-40DD-AFC4-6F175D3DCCD1}">
                  <a14:hiddenFill xmlns:a14="http://schemas.microsoft.com/office/drawing/2010/main">
                    <a:blipFill dpi="0" rotWithShape="0">
                      <a:blip/>
                      <a:srcRect l="12259" t="28125" r="50952" b="4613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l="52620" t="28125" r="7024" b="46133"/>
              <a:stretch>
                <a:fillRect/>
              </a:stretch>
            </p:blipFill>
            <p:spPr bwMode="auto">
              <a:xfrm>
                <a:off x="2041" y="2338"/>
                <a:ext cx="2016" cy="1090"/>
              </a:xfrm>
              <a:prstGeom prst="rect">
                <a:avLst/>
              </a:prstGeom>
              <a:noFill/>
              <a:ln>
                <a:noFill/>
              </a:ln>
              <a:effectLst/>
              <a:extLst>
                <a:ext uri="{909E8E84-426E-40DD-AFC4-6F175D3DCCD1}">
                  <a14:hiddenFill xmlns:a14="http://schemas.microsoft.com/office/drawing/2010/main">
                    <a:blipFill dpi="0" rotWithShape="0">
                      <a:blip/>
                      <a:srcRect l="52620" t="28125" r="7024" b="46133"/>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 name="Text Box 6"/>
            <p:cNvSpPr txBox="1">
              <a:spLocks noChangeArrowheads="1"/>
            </p:cNvSpPr>
            <p:nvPr/>
          </p:nvSpPr>
          <p:spPr bwMode="auto">
            <a:xfrm>
              <a:off x="4057" y="2507"/>
              <a:ext cx="1866" cy="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39725" indent="-339725"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anose="020B0604020202020204" pitchFamily="34" charset="0"/>
                  <a:ea typeface="Microsoft YaHei" panose="020B0503020204020204" pitchFamily="34" charset="-122"/>
                </a:defRPr>
              </a:lvl1pPr>
              <a:lvl2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anose="020B0604020202020204" pitchFamily="34" charset="0"/>
                  <a:ea typeface="Microsoft YaHei" panose="020B0503020204020204" pitchFamily="34" charset="-122"/>
                </a:defRPr>
              </a:lvl2pPr>
              <a:lvl3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anose="020B0604020202020204" pitchFamily="34" charset="0"/>
                  <a:ea typeface="Microsoft YaHei" panose="020B0503020204020204" pitchFamily="34" charset="-122"/>
                </a:defRPr>
              </a:lvl3pPr>
              <a:lvl4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anose="020B0604020202020204" pitchFamily="34" charset="0"/>
                  <a:ea typeface="Microsoft YaHei" panose="020B0503020204020204" pitchFamily="34" charset="-122"/>
                </a:defRPr>
              </a:lvl4pPr>
              <a:lvl5pPr eaLnBrk="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Arial" panose="020B0604020202020204" pitchFamily="34" charset="0"/>
                  <a:ea typeface="Microsoft YaHei" panose="020B0503020204020204" pitchFamily="34" charset="-122"/>
                </a:defRPr>
              </a:lvl9pPr>
            </a:lstStyle>
            <a:p>
              <a:pPr eaLnBrk="1" fontAlgn="base" hangingPunct="0">
                <a:spcBef>
                  <a:spcPct val="0"/>
                </a:spcBef>
                <a:spcAft>
                  <a:spcPct val="0"/>
                </a:spcAft>
                <a:buFont typeface="Times New Roman" panose="02020603050405020304" pitchFamily="18" charset="0"/>
                <a:buAutoNum type="arabicPeriod"/>
              </a:pPr>
              <a:r>
                <a:rPr lang="it-IT" altLang="it-IT" sz="1600" b="1" dirty="0">
                  <a:solidFill>
                    <a:srgbClr val="000000"/>
                  </a:solidFill>
                </a:rPr>
                <a:t>o-</a:t>
              </a:r>
              <a:r>
                <a:rPr lang="it-IT" altLang="it-IT" sz="1600" b="1" dirty="0" err="1">
                  <a:solidFill>
                    <a:srgbClr val="000000"/>
                  </a:solidFill>
                </a:rPr>
                <a:t>benzosemiquinone</a:t>
              </a:r>
              <a:endParaRPr lang="it-IT" altLang="it-IT" sz="1600" b="1" dirty="0">
                <a:solidFill>
                  <a:srgbClr val="000000"/>
                </a:solidFill>
              </a:endParaRPr>
            </a:p>
            <a:p>
              <a:pPr eaLnBrk="1" fontAlgn="base" hangingPunct="0">
                <a:spcBef>
                  <a:spcPct val="0"/>
                </a:spcBef>
                <a:spcAft>
                  <a:spcPct val="0"/>
                </a:spcAft>
                <a:buFont typeface="Times New Roman" panose="02020603050405020304" pitchFamily="18" charset="0"/>
                <a:buAutoNum type="arabicPeriod"/>
              </a:pPr>
              <a:r>
                <a:rPr lang="it-IT" altLang="it-IT" sz="1600" b="1" dirty="0">
                  <a:solidFill>
                    <a:srgbClr val="000000"/>
                  </a:solidFill>
                </a:rPr>
                <a:t>cis-</a:t>
              </a:r>
              <a:r>
                <a:rPr lang="it-IT" altLang="it-IT" sz="1600" b="1" dirty="0" err="1">
                  <a:solidFill>
                    <a:srgbClr val="000000"/>
                  </a:solidFill>
                </a:rPr>
                <a:t>semiquinone</a:t>
              </a:r>
              <a:endParaRPr lang="it-IT" altLang="it-IT" sz="1600" b="1" dirty="0">
                <a:solidFill>
                  <a:srgbClr val="000000"/>
                </a:solidFill>
              </a:endParaRPr>
            </a:p>
            <a:p>
              <a:pPr eaLnBrk="1" fontAlgn="base" hangingPunct="0">
                <a:spcBef>
                  <a:spcPct val="0"/>
                </a:spcBef>
                <a:spcAft>
                  <a:spcPct val="0"/>
                </a:spcAft>
                <a:buFont typeface="Times New Roman" panose="02020603050405020304" pitchFamily="18" charset="0"/>
                <a:buAutoNum type="arabicPeriod"/>
              </a:pPr>
              <a:r>
                <a:rPr lang="it-IT" altLang="it-IT" sz="1600" b="1" dirty="0">
                  <a:solidFill>
                    <a:srgbClr val="000000"/>
                  </a:solidFill>
                </a:rPr>
                <a:t>o-</a:t>
              </a:r>
              <a:r>
                <a:rPr lang="it-IT" altLang="it-IT" sz="1600" b="1" dirty="0" err="1">
                  <a:solidFill>
                    <a:srgbClr val="000000"/>
                  </a:solidFill>
                </a:rPr>
                <a:t>semidione</a:t>
              </a:r>
              <a:endParaRPr lang="it-IT" altLang="it-IT" sz="1600" b="1" dirty="0">
                <a:solidFill>
                  <a:srgbClr val="000000"/>
                </a:solidFill>
              </a:endParaRPr>
            </a:p>
            <a:p>
              <a:pPr eaLnBrk="1" fontAlgn="base" hangingPunct="0">
                <a:spcBef>
                  <a:spcPct val="0"/>
                </a:spcBef>
                <a:spcAft>
                  <a:spcPct val="0"/>
                </a:spcAft>
                <a:buFont typeface="Times New Roman" panose="02020603050405020304" pitchFamily="18" charset="0"/>
                <a:buAutoNum type="arabicPeriod"/>
              </a:pPr>
              <a:r>
                <a:rPr lang="it-IT" altLang="it-IT" sz="1600" b="1" dirty="0" err="1">
                  <a:solidFill>
                    <a:srgbClr val="000000"/>
                  </a:solidFill>
                </a:rPr>
                <a:t>flavin</a:t>
              </a:r>
              <a:r>
                <a:rPr lang="it-IT" altLang="it-IT" sz="1600" b="1" dirty="0">
                  <a:solidFill>
                    <a:srgbClr val="000000"/>
                  </a:solidFill>
                </a:rPr>
                <a:t> </a:t>
              </a:r>
              <a:r>
                <a:rPr lang="it-IT" altLang="it-IT" sz="1600" b="1" dirty="0" err="1">
                  <a:solidFill>
                    <a:srgbClr val="000000"/>
                  </a:solidFill>
                </a:rPr>
                <a:t>semiquinone</a:t>
              </a:r>
              <a:endParaRPr lang="it-IT" altLang="it-IT" sz="1600" b="1" dirty="0">
                <a:solidFill>
                  <a:srgbClr val="000000"/>
                </a:solidFill>
              </a:endParaRPr>
            </a:p>
          </p:txBody>
        </p:sp>
        <p:sp>
          <p:nvSpPr>
            <p:cNvPr id="5" name="Rectangle 7"/>
            <p:cNvSpPr>
              <a:spLocks noChangeArrowheads="1"/>
            </p:cNvSpPr>
            <p:nvPr/>
          </p:nvSpPr>
          <p:spPr bwMode="auto">
            <a:xfrm>
              <a:off x="204" y="3561"/>
              <a:ext cx="5352"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lnSpc>
                  <a:spcPts val="1375"/>
                </a:lnSpc>
                <a:spcBef>
                  <a:spcPct val="0"/>
                </a:spcBef>
                <a:spcAft>
                  <a:spcPct val="0"/>
                </a:spcAft>
              </a:pPr>
              <a:r>
                <a:rPr lang="en-US" altLang="it-IT" sz="1200" dirty="0">
                  <a:solidFill>
                    <a:srgbClr val="000000"/>
                  </a:solidFill>
                </a:rPr>
                <a:t>Felix, C. C., Hyde, J. S., </a:t>
              </a:r>
              <a:r>
                <a:rPr lang="en-US" altLang="it-IT" sz="1200" dirty="0" err="1">
                  <a:solidFill>
                    <a:srgbClr val="000000"/>
                  </a:solidFill>
                </a:rPr>
                <a:t>Sarna</a:t>
              </a:r>
              <a:r>
                <a:rPr lang="en-US" altLang="it-IT" sz="1200" dirty="0">
                  <a:solidFill>
                    <a:srgbClr val="000000"/>
                  </a:solidFill>
                </a:rPr>
                <a:t>, T., &amp; Sealy, R. C. (1978). Interactions of melanin with metal ions. Electron spin resonance evidence for chelate complexes of metal ions with free radicals. </a:t>
              </a:r>
              <a:r>
                <a:rPr lang="en-US" altLang="it-IT" sz="1200" i="1" dirty="0">
                  <a:solidFill>
                    <a:srgbClr val="000000"/>
                  </a:solidFill>
                </a:rPr>
                <a:t>Journal of the American Chemical Society</a:t>
              </a:r>
              <a:r>
                <a:rPr lang="en-US" altLang="it-IT" sz="1200" dirty="0">
                  <a:solidFill>
                    <a:srgbClr val="000000"/>
                  </a:solidFill>
                </a:rPr>
                <a:t>, </a:t>
              </a:r>
              <a:r>
                <a:rPr lang="en-US" altLang="it-IT" sz="1200" i="1" dirty="0" smtClean="0">
                  <a:solidFill>
                    <a:srgbClr val="000000"/>
                  </a:solidFill>
                </a:rPr>
                <a:t>100</a:t>
              </a:r>
              <a:r>
                <a:rPr lang="en-US" altLang="it-IT" sz="1200" dirty="0" smtClean="0">
                  <a:solidFill>
                    <a:srgbClr val="000000"/>
                  </a:solidFill>
                </a:rPr>
                <a:t>, </a:t>
              </a:r>
              <a:r>
                <a:rPr lang="en-US" altLang="it-IT" sz="1200" dirty="0">
                  <a:solidFill>
                    <a:srgbClr val="000000"/>
                  </a:solidFill>
                </a:rPr>
                <a:t>3922-3926.</a:t>
              </a:r>
            </a:p>
          </p:txBody>
        </p:sp>
      </p:grpSp>
      <p:sp>
        <p:nvSpPr>
          <p:cNvPr id="8" name="Rectangle 11"/>
          <p:cNvSpPr>
            <a:spLocks noChangeArrowheads="1"/>
          </p:cNvSpPr>
          <p:nvPr/>
        </p:nvSpPr>
        <p:spPr bwMode="auto">
          <a:xfrm>
            <a:off x="323850" y="2933700"/>
            <a:ext cx="8496623" cy="453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lnSpc>
                <a:spcPts val="1375"/>
              </a:lnSpc>
              <a:spcBef>
                <a:spcPct val="0"/>
              </a:spcBef>
              <a:spcAft>
                <a:spcPct val="0"/>
              </a:spcAft>
            </a:pPr>
            <a:r>
              <a:rPr lang="it-IT" altLang="it-IT" sz="1200" dirty="0" err="1">
                <a:solidFill>
                  <a:srgbClr val="000000"/>
                </a:solidFill>
              </a:rPr>
              <a:t>Szpoganicz</a:t>
            </a:r>
            <a:r>
              <a:rPr lang="it-IT" altLang="it-IT" sz="1200" dirty="0">
                <a:solidFill>
                  <a:srgbClr val="000000"/>
                </a:solidFill>
              </a:rPr>
              <a:t>, B., </a:t>
            </a:r>
            <a:r>
              <a:rPr lang="it-IT" altLang="it-IT" sz="1200" dirty="0" err="1">
                <a:solidFill>
                  <a:srgbClr val="000000"/>
                </a:solidFill>
              </a:rPr>
              <a:t>Gidanian</a:t>
            </a:r>
            <a:r>
              <a:rPr lang="it-IT" altLang="it-IT" sz="1200" dirty="0">
                <a:solidFill>
                  <a:srgbClr val="000000"/>
                </a:solidFill>
              </a:rPr>
              <a:t>, S., Kong, P., &amp; </a:t>
            </a:r>
            <a:r>
              <a:rPr lang="it-IT" altLang="it-IT" sz="1200" dirty="0" err="1">
                <a:solidFill>
                  <a:srgbClr val="000000"/>
                </a:solidFill>
              </a:rPr>
              <a:t>Farmer</a:t>
            </a:r>
            <a:r>
              <a:rPr lang="it-IT" altLang="it-IT" sz="1200" dirty="0">
                <a:solidFill>
                  <a:srgbClr val="000000"/>
                </a:solidFill>
              </a:rPr>
              <a:t>, P. (2002). Metal </a:t>
            </a:r>
            <a:r>
              <a:rPr lang="it-IT" altLang="it-IT" sz="1200" dirty="0" err="1">
                <a:solidFill>
                  <a:srgbClr val="000000"/>
                </a:solidFill>
              </a:rPr>
              <a:t>binding</a:t>
            </a:r>
            <a:r>
              <a:rPr lang="it-IT" altLang="it-IT" sz="1200" dirty="0">
                <a:solidFill>
                  <a:srgbClr val="000000"/>
                </a:solidFill>
              </a:rPr>
              <a:t> by </a:t>
            </a:r>
            <a:r>
              <a:rPr lang="it-IT" altLang="it-IT" sz="1200" dirty="0" err="1">
                <a:solidFill>
                  <a:srgbClr val="000000"/>
                </a:solidFill>
              </a:rPr>
              <a:t>melanins</a:t>
            </a:r>
            <a:r>
              <a:rPr lang="it-IT" altLang="it-IT" sz="1200" dirty="0">
                <a:solidFill>
                  <a:srgbClr val="000000"/>
                </a:solidFill>
              </a:rPr>
              <a:t>: </a:t>
            </a:r>
            <a:r>
              <a:rPr lang="it-IT" altLang="it-IT" sz="1200" dirty="0" err="1">
                <a:solidFill>
                  <a:srgbClr val="000000"/>
                </a:solidFill>
              </a:rPr>
              <a:t>studies</a:t>
            </a:r>
            <a:r>
              <a:rPr lang="it-IT" altLang="it-IT" sz="1200" dirty="0">
                <a:solidFill>
                  <a:srgbClr val="000000"/>
                </a:solidFill>
              </a:rPr>
              <a:t> of </a:t>
            </a:r>
            <a:r>
              <a:rPr lang="it-IT" altLang="it-IT" sz="1200" dirty="0" err="1">
                <a:solidFill>
                  <a:srgbClr val="000000"/>
                </a:solidFill>
              </a:rPr>
              <a:t>colloidal</a:t>
            </a:r>
            <a:r>
              <a:rPr lang="it-IT" altLang="it-IT" sz="1200" dirty="0">
                <a:solidFill>
                  <a:srgbClr val="000000"/>
                </a:solidFill>
              </a:rPr>
              <a:t> </a:t>
            </a:r>
            <a:r>
              <a:rPr lang="it-IT" altLang="it-IT" sz="1200" dirty="0" err="1">
                <a:solidFill>
                  <a:srgbClr val="000000"/>
                </a:solidFill>
              </a:rPr>
              <a:t>dihydroxyindole-melanin</a:t>
            </a:r>
            <a:r>
              <a:rPr lang="it-IT" altLang="it-IT" sz="1200" dirty="0">
                <a:solidFill>
                  <a:srgbClr val="000000"/>
                </a:solidFill>
              </a:rPr>
              <a:t>, and </a:t>
            </a:r>
            <a:r>
              <a:rPr lang="it-IT" altLang="it-IT" sz="1200" dirty="0" err="1">
                <a:solidFill>
                  <a:srgbClr val="000000"/>
                </a:solidFill>
              </a:rPr>
              <a:t>its</a:t>
            </a:r>
            <a:r>
              <a:rPr lang="it-IT" altLang="it-IT" sz="1200" dirty="0">
                <a:solidFill>
                  <a:srgbClr val="000000"/>
                </a:solidFill>
              </a:rPr>
              <a:t> </a:t>
            </a:r>
            <a:r>
              <a:rPr lang="it-IT" altLang="it-IT" sz="1200" dirty="0" err="1">
                <a:solidFill>
                  <a:srgbClr val="000000"/>
                </a:solidFill>
              </a:rPr>
              <a:t>complexation</a:t>
            </a:r>
            <a:r>
              <a:rPr lang="it-IT" altLang="it-IT" sz="1200" dirty="0">
                <a:solidFill>
                  <a:srgbClr val="000000"/>
                </a:solidFill>
              </a:rPr>
              <a:t> by Cu (II) and Zn (II) </a:t>
            </a:r>
            <a:r>
              <a:rPr lang="it-IT" altLang="it-IT" sz="1200" dirty="0" err="1">
                <a:solidFill>
                  <a:srgbClr val="000000"/>
                </a:solidFill>
              </a:rPr>
              <a:t>ions</a:t>
            </a:r>
            <a:r>
              <a:rPr lang="it-IT" altLang="it-IT" sz="1200" dirty="0">
                <a:solidFill>
                  <a:srgbClr val="000000"/>
                </a:solidFill>
              </a:rPr>
              <a:t>. </a:t>
            </a:r>
            <a:r>
              <a:rPr lang="it-IT" altLang="it-IT" sz="1200" i="1" dirty="0">
                <a:solidFill>
                  <a:srgbClr val="000000"/>
                </a:solidFill>
              </a:rPr>
              <a:t>Journal of </a:t>
            </a:r>
            <a:r>
              <a:rPr lang="it-IT" altLang="it-IT" sz="1200" i="1" dirty="0" err="1">
                <a:solidFill>
                  <a:srgbClr val="000000"/>
                </a:solidFill>
              </a:rPr>
              <a:t>inorganic</a:t>
            </a:r>
            <a:r>
              <a:rPr lang="it-IT" altLang="it-IT" sz="1200" i="1" dirty="0">
                <a:solidFill>
                  <a:srgbClr val="000000"/>
                </a:solidFill>
              </a:rPr>
              <a:t> </a:t>
            </a:r>
            <a:r>
              <a:rPr lang="it-IT" altLang="it-IT" sz="1200" i="1" dirty="0" err="1">
                <a:solidFill>
                  <a:srgbClr val="000000"/>
                </a:solidFill>
              </a:rPr>
              <a:t>biochemistry</a:t>
            </a:r>
            <a:r>
              <a:rPr lang="it-IT" altLang="it-IT" sz="1200" dirty="0">
                <a:solidFill>
                  <a:srgbClr val="000000"/>
                </a:solidFill>
              </a:rPr>
              <a:t>, </a:t>
            </a:r>
            <a:r>
              <a:rPr lang="it-IT" altLang="it-IT" sz="1200" dirty="0" smtClean="0">
                <a:solidFill>
                  <a:srgbClr val="000000"/>
                </a:solidFill>
              </a:rPr>
              <a:t>89, </a:t>
            </a:r>
            <a:r>
              <a:rPr lang="it-IT" altLang="it-IT" sz="1200" dirty="0">
                <a:solidFill>
                  <a:srgbClr val="000000"/>
                </a:solidFill>
              </a:rPr>
              <a:t>45-53.</a:t>
            </a:r>
          </a:p>
        </p:txBody>
      </p:sp>
      <p:sp>
        <p:nvSpPr>
          <p:cNvPr id="9" name="Text Box 12"/>
          <p:cNvSpPr txBox="1">
            <a:spLocks noChangeArrowheads="1"/>
          </p:cNvSpPr>
          <p:nvPr/>
        </p:nvSpPr>
        <p:spPr bwMode="auto">
          <a:xfrm>
            <a:off x="323850" y="517723"/>
            <a:ext cx="7019925"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eaLnBrk="1" fontAlgn="base" hangingPunct="0">
              <a:spcBef>
                <a:spcPct val="0"/>
              </a:spcBef>
              <a:spcAft>
                <a:spcPct val="0"/>
              </a:spcAft>
            </a:pPr>
            <a:r>
              <a:rPr lang="it-IT" altLang="it-IT" sz="2400" dirty="0" err="1" smtClean="0">
                <a:solidFill>
                  <a:srgbClr val="000000"/>
                </a:solidFill>
              </a:rPr>
              <a:t>Eumelanins</a:t>
            </a:r>
            <a:endParaRPr lang="it-IT" altLang="it-IT" sz="2400" dirty="0">
              <a:solidFill>
                <a:srgbClr val="000000"/>
              </a:solidFill>
            </a:endParaRPr>
          </a:p>
        </p:txBody>
      </p:sp>
      <p:grpSp>
        <p:nvGrpSpPr>
          <p:cNvPr id="10" name="Group 8"/>
          <p:cNvGrpSpPr>
            <a:grpSpLocks noChangeAspect="1"/>
          </p:cNvGrpSpPr>
          <p:nvPr/>
        </p:nvGrpSpPr>
        <p:grpSpPr bwMode="auto">
          <a:xfrm>
            <a:off x="323851" y="1182689"/>
            <a:ext cx="8496622" cy="1523964"/>
            <a:chOff x="204" y="745"/>
            <a:chExt cx="5698" cy="1022"/>
          </a:xfrm>
        </p:grpSpPr>
        <p:pic>
          <p:nvPicPr>
            <p:cNvPr id="11" name="Picture 9"/>
            <p:cNvPicPr>
              <a:picLocks noChangeAspect="1" noChangeArrowheads="1"/>
            </p:cNvPicPr>
            <p:nvPr/>
          </p:nvPicPr>
          <p:blipFill>
            <a:blip r:embed="rId3">
              <a:extLst>
                <a:ext uri="{28A0092B-C50C-407E-A947-70E740481C1C}">
                  <a14:useLocalDpi xmlns:a14="http://schemas.microsoft.com/office/drawing/2010/main" val="0"/>
                </a:ext>
              </a:extLst>
            </a:blip>
            <a:srcRect l="34050" t="21570" r="10475" b="54991"/>
            <a:stretch>
              <a:fillRect/>
            </a:stretch>
          </p:blipFill>
          <p:spPr bwMode="auto">
            <a:xfrm>
              <a:off x="204" y="745"/>
              <a:ext cx="3026" cy="1022"/>
            </a:xfrm>
            <a:prstGeom prst="rect">
              <a:avLst/>
            </a:prstGeom>
            <a:noFill/>
            <a:ln>
              <a:noFill/>
            </a:ln>
            <a:effectLst/>
            <a:extLst>
              <a:ext uri="{909E8E84-426E-40DD-AFC4-6F175D3DCCD1}">
                <a14:hiddenFill xmlns:a14="http://schemas.microsoft.com/office/drawing/2010/main">
                  <a:blipFill dpi="0" rotWithShape="0">
                    <a:blip/>
                    <a:srcRect l="34050" t="21570" r="10475" b="5499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0"/>
            <p:cNvPicPr>
              <a:picLocks noChangeAspect="1" noChangeArrowheads="1"/>
            </p:cNvPicPr>
            <p:nvPr/>
          </p:nvPicPr>
          <p:blipFill>
            <a:blip r:embed="rId3">
              <a:extLst>
                <a:ext uri="{28A0092B-C50C-407E-A947-70E740481C1C}">
                  <a14:useLocalDpi xmlns:a14="http://schemas.microsoft.com/office/drawing/2010/main" val="0"/>
                </a:ext>
              </a:extLst>
            </a:blip>
            <a:srcRect l="34050" t="45010" r="10475" b="31546"/>
            <a:stretch>
              <a:fillRect/>
            </a:stretch>
          </p:blipFill>
          <p:spPr bwMode="auto">
            <a:xfrm>
              <a:off x="2876" y="745"/>
              <a:ext cx="3026" cy="1022"/>
            </a:xfrm>
            <a:prstGeom prst="rect">
              <a:avLst/>
            </a:prstGeom>
            <a:noFill/>
            <a:ln>
              <a:noFill/>
            </a:ln>
            <a:effectLst/>
            <a:extLst>
              <a:ext uri="{909E8E84-426E-40DD-AFC4-6F175D3DCCD1}">
                <a14:hiddenFill xmlns:a14="http://schemas.microsoft.com/office/drawing/2010/main">
                  <a:blipFill dpi="0" rotWithShape="0">
                    <a:blip/>
                    <a:srcRect l="34050" t="45010" r="10475" b="3154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extLst>
      <p:ext uri="{BB962C8B-B14F-4D97-AF65-F5344CB8AC3E}">
        <p14:creationId xmlns:p14="http://schemas.microsoft.com/office/powerpoint/2010/main" val="740248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l="47322" t="43155" r="20273" b="34972"/>
          <a:stretch>
            <a:fillRect/>
          </a:stretch>
        </p:blipFill>
        <p:spPr bwMode="auto">
          <a:xfrm>
            <a:off x="999531" y="3610568"/>
            <a:ext cx="3079750" cy="2090737"/>
          </a:xfrm>
          <a:prstGeom prst="rect">
            <a:avLst/>
          </a:prstGeom>
          <a:noFill/>
          <a:ln>
            <a:noFill/>
          </a:ln>
          <a:effectLst/>
          <a:extLst>
            <a:ext uri="{909E8E84-426E-40DD-AFC4-6F175D3DCCD1}">
              <a14:hiddenFill xmlns:a14="http://schemas.microsoft.com/office/drawing/2010/main">
                <a:blipFill dpi="0" rotWithShape="0">
                  <a:blip/>
                  <a:srcRect l="47322" t="43155" r="20273" b="3497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3"/>
          <p:cNvSpPr txBox="1">
            <a:spLocks noChangeArrowheads="1"/>
          </p:cNvSpPr>
          <p:nvPr/>
        </p:nvSpPr>
        <p:spPr bwMode="auto">
          <a:xfrm>
            <a:off x="395288" y="205596"/>
            <a:ext cx="4121150" cy="14795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spcBef>
                <a:spcPct val="0"/>
              </a:spcBef>
              <a:spcAft>
                <a:spcPct val="0"/>
              </a:spcAft>
            </a:pPr>
            <a:r>
              <a:rPr lang="en-GB" altLang="it-IT" dirty="0" smtClean="0">
                <a:solidFill>
                  <a:srgbClr val="000000"/>
                </a:solidFill>
                <a:latin typeface="Arial"/>
              </a:rPr>
              <a:t>In lichens, </a:t>
            </a:r>
            <a:r>
              <a:rPr lang="en-GB" altLang="it-IT" dirty="0" err="1" smtClean="0">
                <a:solidFill>
                  <a:srgbClr val="000000"/>
                </a:solidFill>
                <a:latin typeface="Arial"/>
              </a:rPr>
              <a:t>melanogenis</a:t>
            </a:r>
            <a:r>
              <a:rPr lang="en-GB" altLang="it-IT" dirty="0" smtClean="0">
                <a:solidFill>
                  <a:srgbClr val="000000"/>
                </a:solidFill>
                <a:latin typeface="Arial"/>
              </a:rPr>
              <a:t> can occur </a:t>
            </a:r>
            <a:r>
              <a:rPr lang="en-GB" altLang="it-IT" dirty="0">
                <a:solidFill>
                  <a:srgbClr val="000000"/>
                </a:solidFill>
              </a:rPr>
              <a:t>during thallus ageing (</a:t>
            </a:r>
            <a:r>
              <a:rPr lang="en-GB" altLang="it-IT" dirty="0" smtClean="0">
                <a:solidFill>
                  <a:srgbClr val="000000"/>
                </a:solidFill>
              </a:rPr>
              <a:t>e.g. </a:t>
            </a:r>
            <a:r>
              <a:rPr lang="en-GB" altLang="it-IT" dirty="0">
                <a:solidFill>
                  <a:srgbClr val="000000"/>
                </a:solidFill>
              </a:rPr>
              <a:t>lower cortex</a:t>
            </a:r>
            <a:r>
              <a:rPr lang="en-GB" altLang="it-IT" dirty="0" smtClean="0">
                <a:solidFill>
                  <a:srgbClr val="000000"/>
                </a:solidFill>
              </a:rPr>
              <a:t>) or </a:t>
            </a:r>
            <a:r>
              <a:rPr lang="en-GB" altLang="it-IT" dirty="0" smtClean="0">
                <a:solidFill>
                  <a:srgbClr val="000000"/>
                </a:solidFill>
                <a:latin typeface="Arial"/>
              </a:rPr>
              <a:t>at specific hyphal layers involved in reproduction structure (e.g. </a:t>
            </a:r>
            <a:r>
              <a:rPr lang="en-GB" altLang="it-IT" dirty="0" err="1" smtClean="0">
                <a:solidFill>
                  <a:srgbClr val="000000"/>
                </a:solidFill>
                <a:latin typeface="Arial"/>
              </a:rPr>
              <a:t>exciple</a:t>
            </a:r>
            <a:r>
              <a:rPr lang="en-GB" altLang="it-IT" dirty="0" smtClean="0">
                <a:solidFill>
                  <a:srgbClr val="000000"/>
                </a:solidFill>
                <a:latin typeface="Arial"/>
              </a:rPr>
              <a:t>).</a:t>
            </a:r>
            <a:endParaRPr lang="en-GB" altLang="it-IT" dirty="0">
              <a:solidFill>
                <a:srgbClr val="000000"/>
              </a:solidFill>
              <a:latin typeface="Arial"/>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l="13756" t="29475" r="45238" b="20982"/>
          <a:stretch>
            <a:fillRect/>
          </a:stretch>
        </p:blipFill>
        <p:spPr bwMode="auto">
          <a:xfrm>
            <a:off x="5463233" y="2057199"/>
            <a:ext cx="3208337" cy="3106737"/>
          </a:xfrm>
          <a:prstGeom prst="rect">
            <a:avLst/>
          </a:prstGeom>
          <a:noFill/>
          <a:ln>
            <a:noFill/>
          </a:ln>
          <a:effectLst/>
          <a:extLst>
            <a:ext uri="{909E8E84-426E-40DD-AFC4-6F175D3DCCD1}">
              <a14:hiddenFill xmlns:a14="http://schemas.microsoft.com/office/drawing/2010/main">
                <a:blipFill dpi="0" rotWithShape="0">
                  <a:blip/>
                  <a:srcRect l="13756" t="29475" r="45238" b="2098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5"/>
          <p:cNvSpPr txBox="1">
            <a:spLocks noChangeArrowheads="1"/>
          </p:cNvSpPr>
          <p:nvPr/>
        </p:nvSpPr>
        <p:spPr bwMode="auto">
          <a:xfrm>
            <a:off x="478831" y="5949280"/>
            <a:ext cx="4121150" cy="68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9000" rIns="0" bIns="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lnSpc>
                <a:spcPts val="1375"/>
              </a:lnSpc>
              <a:spcBef>
                <a:spcPct val="0"/>
              </a:spcBef>
              <a:spcAft>
                <a:spcPts val="1213"/>
              </a:spcAft>
            </a:pPr>
            <a:r>
              <a:rPr lang="it-IT" altLang="it-IT" sz="1000" dirty="0">
                <a:solidFill>
                  <a:srgbClr val="000000"/>
                </a:solidFill>
                <a:latin typeface="Arial"/>
              </a:rPr>
              <a:t>Kasama, T., </a:t>
            </a:r>
            <a:r>
              <a:rPr lang="it-IT" altLang="it-IT" sz="1000" dirty="0" err="1">
                <a:solidFill>
                  <a:srgbClr val="000000"/>
                </a:solidFill>
                <a:latin typeface="Arial"/>
              </a:rPr>
              <a:t>Murakami</a:t>
            </a:r>
            <a:r>
              <a:rPr lang="it-IT" altLang="it-IT" sz="1000" dirty="0">
                <a:solidFill>
                  <a:srgbClr val="000000"/>
                </a:solidFill>
                <a:latin typeface="Arial"/>
              </a:rPr>
              <a:t>, T., &amp; </a:t>
            </a:r>
            <a:r>
              <a:rPr lang="it-IT" altLang="it-IT" sz="1000" dirty="0" err="1">
                <a:solidFill>
                  <a:srgbClr val="000000"/>
                </a:solidFill>
                <a:latin typeface="Arial"/>
              </a:rPr>
              <a:t>Ohnuki</a:t>
            </a:r>
            <a:r>
              <a:rPr lang="it-IT" altLang="it-IT" sz="1000" dirty="0">
                <a:solidFill>
                  <a:srgbClr val="000000"/>
                </a:solidFill>
                <a:latin typeface="Arial"/>
              </a:rPr>
              <a:t>, T. (2003). </a:t>
            </a:r>
            <a:r>
              <a:rPr lang="it-IT" altLang="it-IT" sz="1000" dirty="0" err="1">
                <a:solidFill>
                  <a:srgbClr val="000000"/>
                </a:solidFill>
                <a:latin typeface="Arial"/>
              </a:rPr>
              <a:t>Accumulation</a:t>
            </a:r>
            <a:r>
              <a:rPr lang="it-IT" altLang="it-IT" sz="1000" dirty="0">
                <a:solidFill>
                  <a:srgbClr val="000000"/>
                </a:solidFill>
                <a:latin typeface="Arial"/>
              </a:rPr>
              <a:t> </a:t>
            </a:r>
            <a:r>
              <a:rPr lang="it-IT" altLang="it-IT" sz="1000" dirty="0" err="1">
                <a:solidFill>
                  <a:srgbClr val="000000"/>
                </a:solidFill>
                <a:latin typeface="Arial"/>
              </a:rPr>
              <a:t>mechanisms</a:t>
            </a:r>
            <a:r>
              <a:rPr lang="it-IT" altLang="it-IT" sz="1000" dirty="0">
                <a:solidFill>
                  <a:srgbClr val="000000"/>
                </a:solidFill>
                <a:latin typeface="Arial"/>
              </a:rPr>
              <a:t> of </a:t>
            </a:r>
            <a:r>
              <a:rPr lang="it-IT" altLang="it-IT" sz="1000" dirty="0" err="1">
                <a:solidFill>
                  <a:srgbClr val="000000"/>
                </a:solidFill>
                <a:latin typeface="Arial"/>
              </a:rPr>
              <a:t>uranium</a:t>
            </a:r>
            <a:r>
              <a:rPr lang="it-IT" altLang="it-IT" sz="1000" dirty="0">
                <a:solidFill>
                  <a:srgbClr val="000000"/>
                </a:solidFill>
                <a:latin typeface="Arial"/>
              </a:rPr>
              <a:t>, </a:t>
            </a:r>
            <a:r>
              <a:rPr lang="it-IT" altLang="it-IT" sz="1000" dirty="0" err="1">
                <a:solidFill>
                  <a:srgbClr val="000000"/>
                </a:solidFill>
                <a:latin typeface="Arial"/>
              </a:rPr>
              <a:t>copper</a:t>
            </a:r>
            <a:r>
              <a:rPr lang="it-IT" altLang="it-IT" sz="1000" dirty="0">
                <a:solidFill>
                  <a:srgbClr val="000000"/>
                </a:solidFill>
                <a:latin typeface="Arial"/>
              </a:rPr>
              <a:t> and </a:t>
            </a:r>
            <a:r>
              <a:rPr lang="it-IT" altLang="it-IT" sz="1000" dirty="0" err="1">
                <a:solidFill>
                  <a:srgbClr val="000000"/>
                </a:solidFill>
                <a:latin typeface="Arial"/>
              </a:rPr>
              <a:t>iron</a:t>
            </a:r>
            <a:r>
              <a:rPr lang="it-IT" altLang="it-IT" sz="1000" dirty="0">
                <a:solidFill>
                  <a:srgbClr val="000000"/>
                </a:solidFill>
                <a:latin typeface="Arial"/>
              </a:rPr>
              <a:t> by lichen </a:t>
            </a:r>
            <a:r>
              <a:rPr lang="it-IT" altLang="it-IT" sz="1000" dirty="0" err="1">
                <a:solidFill>
                  <a:srgbClr val="000000"/>
                </a:solidFill>
                <a:latin typeface="Arial"/>
              </a:rPr>
              <a:t>Trapelia</a:t>
            </a:r>
            <a:r>
              <a:rPr lang="it-IT" altLang="it-IT" sz="1000" dirty="0">
                <a:solidFill>
                  <a:srgbClr val="000000"/>
                </a:solidFill>
                <a:latin typeface="Arial"/>
              </a:rPr>
              <a:t> involuta. In </a:t>
            </a:r>
            <a:r>
              <a:rPr lang="it-IT" altLang="it-IT" sz="1000" i="1" dirty="0" err="1">
                <a:solidFill>
                  <a:srgbClr val="000000"/>
                </a:solidFill>
                <a:latin typeface="Arial"/>
              </a:rPr>
              <a:t>Proceedings</a:t>
            </a:r>
            <a:r>
              <a:rPr lang="it-IT" altLang="it-IT" sz="1000" i="1" dirty="0">
                <a:solidFill>
                  <a:srgbClr val="000000"/>
                </a:solidFill>
                <a:latin typeface="Arial"/>
              </a:rPr>
              <a:t> of the 8th International Symposium on </a:t>
            </a:r>
            <a:r>
              <a:rPr lang="it-IT" altLang="it-IT" sz="1000" i="1" dirty="0" err="1">
                <a:solidFill>
                  <a:srgbClr val="000000"/>
                </a:solidFill>
                <a:latin typeface="Arial"/>
              </a:rPr>
              <a:t>Biomineralization</a:t>
            </a:r>
            <a:r>
              <a:rPr lang="it-IT" altLang="it-IT" sz="1000" dirty="0">
                <a:solidFill>
                  <a:srgbClr val="000000"/>
                </a:solidFill>
                <a:latin typeface="Arial"/>
              </a:rPr>
              <a:t> (pp. 298-301).</a:t>
            </a:r>
          </a:p>
        </p:txBody>
      </p:sp>
      <p:sp>
        <p:nvSpPr>
          <p:cNvPr id="6" name="Rectangle 6"/>
          <p:cNvSpPr>
            <a:spLocks noChangeArrowheads="1"/>
          </p:cNvSpPr>
          <p:nvPr/>
        </p:nvSpPr>
        <p:spPr bwMode="auto">
          <a:xfrm>
            <a:off x="5076825" y="5949280"/>
            <a:ext cx="3887663" cy="633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lnSpc>
                <a:spcPts val="1375"/>
              </a:lnSpc>
              <a:spcBef>
                <a:spcPct val="0"/>
              </a:spcBef>
              <a:spcAft>
                <a:spcPct val="0"/>
              </a:spcAft>
            </a:pPr>
            <a:r>
              <a:rPr lang="it-IT" altLang="it-IT" sz="1000" dirty="0" err="1">
                <a:solidFill>
                  <a:srgbClr val="000000"/>
                </a:solidFill>
                <a:latin typeface="Arial"/>
              </a:rPr>
              <a:t>Solhaug</a:t>
            </a:r>
            <a:r>
              <a:rPr lang="it-IT" altLang="it-IT" sz="1000" dirty="0">
                <a:solidFill>
                  <a:srgbClr val="000000"/>
                </a:solidFill>
                <a:latin typeface="Arial"/>
              </a:rPr>
              <a:t>, K. A., </a:t>
            </a:r>
            <a:r>
              <a:rPr lang="it-IT" altLang="it-IT" sz="1000" dirty="0" err="1">
                <a:solidFill>
                  <a:srgbClr val="000000"/>
                </a:solidFill>
                <a:latin typeface="Arial"/>
              </a:rPr>
              <a:t>Gauslaa</a:t>
            </a:r>
            <a:r>
              <a:rPr lang="it-IT" altLang="it-IT" sz="1000" dirty="0">
                <a:solidFill>
                  <a:srgbClr val="000000"/>
                </a:solidFill>
                <a:latin typeface="Arial"/>
              </a:rPr>
              <a:t>, Y., </a:t>
            </a:r>
            <a:r>
              <a:rPr lang="it-IT" altLang="it-IT" sz="1000" dirty="0" err="1">
                <a:solidFill>
                  <a:srgbClr val="000000"/>
                </a:solidFill>
                <a:latin typeface="Arial"/>
              </a:rPr>
              <a:t>Nybakken</a:t>
            </a:r>
            <a:r>
              <a:rPr lang="it-IT" altLang="it-IT" sz="1000" dirty="0">
                <a:solidFill>
                  <a:srgbClr val="000000"/>
                </a:solidFill>
                <a:latin typeface="Arial"/>
              </a:rPr>
              <a:t>, L., &amp; </a:t>
            </a:r>
            <a:r>
              <a:rPr lang="it-IT" altLang="it-IT" sz="1000" dirty="0" err="1">
                <a:solidFill>
                  <a:srgbClr val="000000"/>
                </a:solidFill>
                <a:latin typeface="Arial"/>
              </a:rPr>
              <a:t>Bilger</a:t>
            </a:r>
            <a:r>
              <a:rPr lang="it-IT" altLang="it-IT" sz="1000" dirty="0">
                <a:solidFill>
                  <a:srgbClr val="000000"/>
                </a:solidFill>
                <a:latin typeface="Arial"/>
              </a:rPr>
              <a:t>, W. (2003). UV‐</a:t>
            </a:r>
            <a:r>
              <a:rPr lang="it-IT" altLang="it-IT" sz="1000" dirty="0" err="1">
                <a:solidFill>
                  <a:srgbClr val="000000"/>
                </a:solidFill>
                <a:latin typeface="Arial"/>
              </a:rPr>
              <a:t>induction</a:t>
            </a:r>
            <a:r>
              <a:rPr lang="it-IT" altLang="it-IT" sz="1000" dirty="0">
                <a:solidFill>
                  <a:srgbClr val="000000"/>
                </a:solidFill>
                <a:latin typeface="Arial"/>
              </a:rPr>
              <a:t> of </a:t>
            </a:r>
            <a:r>
              <a:rPr lang="it-IT" altLang="it-IT" sz="1000" dirty="0" err="1">
                <a:solidFill>
                  <a:srgbClr val="000000"/>
                </a:solidFill>
                <a:latin typeface="Arial"/>
              </a:rPr>
              <a:t>sun</a:t>
            </a:r>
            <a:r>
              <a:rPr lang="it-IT" altLang="it-IT" sz="1000" dirty="0">
                <a:solidFill>
                  <a:srgbClr val="000000"/>
                </a:solidFill>
                <a:latin typeface="Arial"/>
              </a:rPr>
              <a:t>‐screening </a:t>
            </a:r>
            <a:r>
              <a:rPr lang="it-IT" altLang="it-IT" sz="1000" dirty="0" err="1">
                <a:solidFill>
                  <a:srgbClr val="000000"/>
                </a:solidFill>
                <a:latin typeface="Arial"/>
              </a:rPr>
              <a:t>pigments</a:t>
            </a:r>
            <a:r>
              <a:rPr lang="it-IT" altLang="it-IT" sz="1000" dirty="0">
                <a:solidFill>
                  <a:srgbClr val="000000"/>
                </a:solidFill>
                <a:latin typeface="Arial"/>
              </a:rPr>
              <a:t> in </a:t>
            </a:r>
            <a:r>
              <a:rPr lang="it-IT" altLang="it-IT" sz="1000" dirty="0" err="1">
                <a:solidFill>
                  <a:srgbClr val="000000"/>
                </a:solidFill>
                <a:latin typeface="Arial"/>
              </a:rPr>
              <a:t>lichens</a:t>
            </a:r>
            <a:r>
              <a:rPr lang="it-IT" altLang="it-IT" sz="1000" dirty="0">
                <a:solidFill>
                  <a:srgbClr val="000000"/>
                </a:solidFill>
                <a:latin typeface="Arial"/>
              </a:rPr>
              <a:t>. </a:t>
            </a:r>
            <a:r>
              <a:rPr lang="it-IT" altLang="it-IT" sz="1000" i="1" dirty="0">
                <a:solidFill>
                  <a:srgbClr val="000000"/>
                </a:solidFill>
                <a:latin typeface="Arial"/>
              </a:rPr>
              <a:t>New </a:t>
            </a:r>
            <a:r>
              <a:rPr lang="it-IT" altLang="it-IT" sz="1000" i="1" dirty="0" err="1">
                <a:solidFill>
                  <a:srgbClr val="000000"/>
                </a:solidFill>
                <a:latin typeface="Arial"/>
              </a:rPr>
              <a:t>Phytologist</a:t>
            </a:r>
            <a:r>
              <a:rPr lang="it-IT" altLang="it-IT" sz="1000" dirty="0">
                <a:solidFill>
                  <a:srgbClr val="000000"/>
                </a:solidFill>
                <a:latin typeface="Arial"/>
              </a:rPr>
              <a:t>, </a:t>
            </a:r>
            <a:r>
              <a:rPr lang="it-IT" altLang="it-IT" sz="1000" i="1" dirty="0" smtClean="0">
                <a:solidFill>
                  <a:srgbClr val="000000"/>
                </a:solidFill>
                <a:latin typeface="Arial"/>
              </a:rPr>
              <a:t>158</a:t>
            </a:r>
            <a:r>
              <a:rPr lang="it-IT" altLang="it-IT" sz="1000" dirty="0" smtClean="0">
                <a:solidFill>
                  <a:srgbClr val="000000"/>
                </a:solidFill>
                <a:latin typeface="Arial"/>
              </a:rPr>
              <a:t>, </a:t>
            </a:r>
            <a:r>
              <a:rPr lang="it-IT" altLang="it-IT" sz="1000" dirty="0">
                <a:solidFill>
                  <a:srgbClr val="000000"/>
                </a:solidFill>
                <a:latin typeface="Arial"/>
              </a:rPr>
              <a:t>91-100.</a:t>
            </a:r>
          </a:p>
        </p:txBody>
      </p:sp>
      <p:sp>
        <p:nvSpPr>
          <p:cNvPr id="7" name="Rectangle 7"/>
          <p:cNvSpPr>
            <a:spLocks noChangeArrowheads="1"/>
          </p:cNvSpPr>
          <p:nvPr/>
        </p:nvSpPr>
        <p:spPr bwMode="auto">
          <a:xfrm>
            <a:off x="5076825" y="261466"/>
            <a:ext cx="3887663" cy="9255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spcBef>
                <a:spcPct val="0"/>
              </a:spcBef>
              <a:spcAft>
                <a:spcPct val="0"/>
              </a:spcAft>
            </a:pPr>
            <a:r>
              <a:rPr lang="en-GB" altLang="it-IT" dirty="0" smtClean="0">
                <a:solidFill>
                  <a:srgbClr val="000000"/>
                </a:solidFill>
                <a:latin typeface="Arial"/>
              </a:rPr>
              <a:t>Melanin synthesis can be induced by environmental stress such as high solar irradiation.</a:t>
            </a:r>
            <a:endParaRPr lang="en-GB" altLang="it-IT" dirty="0">
              <a:solidFill>
                <a:srgbClr val="000000"/>
              </a:solidFill>
              <a:latin typeface="Arial"/>
            </a:endParaRPr>
          </a:p>
        </p:txBody>
      </p:sp>
      <p:cxnSp>
        <p:nvCxnSpPr>
          <p:cNvPr id="8" name="Connettore 1 2"/>
          <p:cNvCxnSpPr>
            <a:cxnSpLocks noChangeShapeType="1"/>
          </p:cNvCxnSpPr>
          <p:nvPr/>
        </p:nvCxnSpPr>
        <p:spPr bwMode="auto">
          <a:xfrm>
            <a:off x="4787900" y="261466"/>
            <a:ext cx="0" cy="619187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20" descr="http://www.moose-flechten-umwelt.de/Punctelia%20borreri_12skl.jpg"/>
          <p:cNvPicPr>
            <a:picLocks noChangeAspect="1" noChangeArrowheads="1"/>
          </p:cNvPicPr>
          <p:nvPr/>
        </p:nvPicPr>
        <p:blipFill rotWithShape="1">
          <a:blip r:embed="rId4">
            <a:extLst>
              <a:ext uri="{28A0092B-C50C-407E-A947-70E740481C1C}">
                <a14:useLocalDpi xmlns:a14="http://schemas.microsoft.com/office/drawing/2010/main" val="0"/>
              </a:ext>
            </a:extLst>
          </a:blip>
          <a:srcRect t="52961"/>
          <a:stretch/>
        </p:blipFill>
        <p:spPr bwMode="auto">
          <a:xfrm>
            <a:off x="999531" y="1853307"/>
            <a:ext cx="3079750" cy="132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389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251520" y="152592"/>
            <a:ext cx="4752776"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spcBef>
                <a:spcPct val="0"/>
              </a:spcBef>
              <a:spcAft>
                <a:spcPct val="0"/>
              </a:spcAft>
            </a:pPr>
            <a:r>
              <a:rPr lang="en-GB" altLang="it-IT" b="1" dirty="0" smtClean="0">
                <a:solidFill>
                  <a:srgbClr val="000000"/>
                </a:solidFill>
                <a:latin typeface="Arial"/>
              </a:rPr>
              <a:t>Melanin-metal ions interactions</a:t>
            </a:r>
            <a:endParaRPr lang="en-GB" altLang="it-IT" b="1" dirty="0">
              <a:solidFill>
                <a:srgbClr val="000000"/>
              </a:solidFill>
              <a:latin typeface="Arial"/>
            </a:endParaRPr>
          </a:p>
        </p:txBody>
      </p:sp>
      <p:sp>
        <p:nvSpPr>
          <p:cNvPr id="6" name="Text Box 2"/>
          <p:cNvSpPr txBox="1">
            <a:spLocks noChangeArrowheads="1"/>
          </p:cNvSpPr>
          <p:nvPr/>
        </p:nvSpPr>
        <p:spPr bwMode="auto">
          <a:xfrm>
            <a:off x="323851" y="5688013"/>
            <a:ext cx="8568630" cy="64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9000" rIns="0" bIns="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lnSpc>
                <a:spcPts val="1375"/>
              </a:lnSpc>
              <a:spcBef>
                <a:spcPct val="0"/>
              </a:spcBef>
              <a:spcAft>
                <a:spcPts val="1213"/>
              </a:spcAft>
            </a:pPr>
            <a:r>
              <a:rPr lang="en-US" altLang="it-IT" sz="1200" dirty="0">
                <a:solidFill>
                  <a:srgbClr val="000000"/>
                </a:solidFill>
              </a:rPr>
              <a:t>McLean, J., Purvis, O. W., Williamson, B. J., &amp; Bailey, E. H. (1998). Role for lichen </a:t>
            </a:r>
            <a:r>
              <a:rPr lang="en-US" altLang="it-IT" sz="1200" dirty="0" err="1">
                <a:solidFill>
                  <a:srgbClr val="000000"/>
                </a:solidFill>
              </a:rPr>
              <a:t>melanins</a:t>
            </a:r>
            <a:r>
              <a:rPr lang="en-US" altLang="it-IT" sz="1200" dirty="0">
                <a:solidFill>
                  <a:srgbClr val="000000"/>
                </a:solidFill>
              </a:rPr>
              <a:t> in uranium remediation. </a:t>
            </a:r>
            <a:r>
              <a:rPr lang="en-US" altLang="it-IT" sz="1200" i="1" dirty="0">
                <a:solidFill>
                  <a:srgbClr val="000000"/>
                </a:solidFill>
              </a:rPr>
              <a:t>Nature</a:t>
            </a:r>
            <a:r>
              <a:rPr lang="en-US" altLang="it-IT" sz="1200" dirty="0">
                <a:solidFill>
                  <a:srgbClr val="000000"/>
                </a:solidFill>
              </a:rPr>
              <a:t>, </a:t>
            </a:r>
            <a:r>
              <a:rPr lang="en-US" altLang="it-IT" sz="1200" i="1" dirty="0" smtClean="0">
                <a:solidFill>
                  <a:srgbClr val="000000"/>
                </a:solidFill>
              </a:rPr>
              <a:t>391</a:t>
            </a:r>
            <a:r>
              <a:rPr lang="en-US" altLang="it-IT" sz="1200" dirty="0" smtClean="0">
                <a:solidFill>
                  <a:srgbClr val="000000"/>
                </a:solidFill>
              </a:rPr>
              <a:t>, </a:t>
            </a:r>
            <a:r>
              <a:rPr lang="en-US" altLang="it-IT" sz="1200" dirty="0">
                <a:solidFill>
                  <a:srgbClr val="000000"/>
                </a:solidFill>
              </a:rPr>
              <a:t>649-650</a:t>
            </a:r>
            <a:r>
              <a:rPr lang="en-US" altLang="it-IT" sz="1000" dirty="0">
                <a:solidFill>
                  <a:srgbClr val="000000"/>
                </a:solidFill>
              </a:rPr>
              <a:t>.</a:t>
            </a:r>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666750"/>
            <a:ext cx="6408737" cy="3257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4"/>
          <p:cNvSpPr txBox="1">
            <a:spLocks noChangeArrowheads="1"/>
          </p:cNvSpPr>
          <p:nvPr/>
        </p:nvSpPr>
        <p:spPr bwMode="auto">
          <a:xfrm>
            <a:off x="323851" y="4068763"/>
            <a:ext cx="8568630" cy="147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4040" rIns="0" bIns="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lnSpc>
                <a:spcPts val="2175"/>
              </a:lnSpc>
              <a:spcBef>
                <a:spcPct val="0"/>
              </a:spcBef>
              <a:spcAft>
                <a:spcPts val="1213"/>
              </a:spcAft>
            </a:pPr>
            <a:r>
              <a:rPr lang="it-IT" altLang="it-IT" sz="1400" b="1" dirty="0">
                <a:solidFill>
                  <a:srgbClr val="000000"/>
                </a:solidFill>
              </a:rPr>
              <a:t>Lichen </a:t>
            </a:r>
            <a:r>
              <a:rPr lang="it-IT" altLang="it-IT" sz="1400" b="1" dirty="0" err="1">
                <a:solidFill>
                  <a:srgbClr val="000000"/>
                </a:solidFill>
              </a:rPr>
              <a:t>concentrating</a:t>
            </a:r>
            <a:r>
              <a:rPr lang="it-IT" altLang="it-IT" sz="1400" b="1" dirty="0">
                <a:solidFill>
                  <a:srgbClr val="000000"/>
                </a:solidFill>
              </a:rPr>
              <a:t> </a:t>
            </a:r>
            <a:r>
              <a:rPr lang="it-IT" altLang="it-IT" sz="1400" b="1" dirty="0" err="1">
                <a:solidFill>
                  <a:srgbClr val="000000"/>
                </a:solidFill>
              </a:rPr>
              <a:t>Uranium</a:t>
            </a:r>
            <a:r>
              <a:rPr lang="it-IT" altLang="it-IT" sz="1400" b="1" dirty="0">
                <a:solidFill>
                  <a:srgbClr val="000000"/>
                </a:solidFill>
              </a:rPr>
              <a:t>. a</a:t>
            </a:r>
            <a:r>
              <a:rPr lang="it-IT" altLang="it-IT" sz="1400" dirty="0">
                <a:solidFill>
                  <a:srgbClr val="000000"/>
                </a:solidFill>
              </a:rPr>
              <a:t>, </a:t>
            </a:r>
            <a:r>
              <a:rPr lang="it-IT" altLang="it-IT" sz="1400" i="1" dirty="0" err="1">
                <a:solidFill>
                  <a:srgbClr val="000000"/>
                </a:solidFill>
              </a:rPr>
              <a:t>Trapelia</a:t>
            </a:r>
            <a:r>
              <a:rPr lang="it-IT" altLang="it-IT" sz="1400" i="1" dirty="0">
                <a:solidFill>
                  <a:srgbClr val="000000"/>
                </a:solidFill>
              </a:rPr>
              <a:t> involuta</a:t>
            </a:r>
            <a:r>
              <a:rPr lang="it-IT" altLang="it-IT" sz="1400" dirty="0">
                <a:solidFill>
                  <a:srgbClr val="000000"/>
                </a:solidFill>
              </a:rPr>
              <a:t> (1) with dark </a:t>
            </a:r>
            <a:r>
              <a:rPr lang="it-IT" altLang="it-IT" sz="1400" dirty="0" err="1">
                <a:solidFill>
                  <a:srgbClr val="000000"/>
                </a:solidFill>
              </a:rPr>
              <a:t>brown</a:t>
            </a:r>
            <a:r>
              <a:rPr lang="it-IT" altLang="it-IT" sz="1400" dirty="0">
                <a:solidFill>
                  <a:srgbClr val="000000"/>
                </a:solidFill>
              </a:rPr>
              <a:t> </a:t>
            </a:r>
            <a:r>
              <a:rPr lang="it-IT" altLang="it-IT" sz="1400" dirty="0" err="1">
                <a:solidFill>
                  <a:srgbClr val="000000"/>
                </a:solidFill>
              </a:rPr>
              <a:t>apothecia</a:t>
            </a:r>
            <a:r>
              <a:rPr lang="it-IT" altLang="it-IT" sz="1400" dirty="0">
                <a:solidFill>
                  <a:srgbClr val="000000"/>
                </a:solidFill>
              </a:rPr>
              <a:t> </a:t>
            </a:r>
            <a:r>
              <a:rPr lang="it-IT" altLang="it-IT" sz="1400" dirty="0" err="1">
                <a:solidFill>
                  <a:srgbClr val="000000"/>
                </a:solidFill>
              </a:rPr>
              <a:t>growing</a:t>
            </a:r>
            <a:r>
              <a:rPr lang="it-IT" altLang="it-IT" sz="1400" dirty="0">
                <a:solidFill>
                  <a:srgbClr val="000000"/>
                </a:solidFill>
              </a:rPr>
              <a:t> on </a:t>
            </a:r>
            <a:r>
              <a:rPr lang="it-IT" altLang="it-IT" sz="1400" dirty="0" err="1">
                <a:solidFill>
                  <a:srgbClr val="000000"/>
                </a:solidFill>
              </a:rPr>
              <a:t>metazeunerite</a:t>
            </a:r>
            <a:r>
              <a:rPr lang="it-IT" altLang="it-IT" sz="1400" dirty="0">
                <a:solidFill>
                  <a:srgbClr val="000000"/>
                </a:solidFill>
              </a:rPr>
              <a:t> (Cu(UO</a:t>
            </a:r>
            <a:r>
              <a:rPr lang="it-IT" altLang="it-IT" sz="1400" baseline="-25000" dirty="0">
                <a:solidFill>
                  <a:srgbClr val="000000"/>
                </a:solidFill>
              </a:rPr>
              <a:t>2</a:t>
            </a:r>
            <a:r>
              <a:rPr lang="it-IT" altLang="it-IT" sz="1400" dirty="0">
                <a:solidFill>
                  <a:srgbClr val="000000"/>
                </a:solidFill>
              </a:rPr>
              <a:t>)</a:t>
            </a:r>
            <a:r>
              <a:rPr lang="it-IT" altLang="it-IT" sz="1400" baseline="-25000" dirty="0">
                <a:solidFill>
                  <a:srgbClr val="000000"/>
                </a:solidFill>
              </a:rPr>
              <a:t>2</a:t>
            </a:r>
            <a:r>
              <a:rPr lang="it-IT" altLang="it-IT" sz="1400" dirty="0">
                <a:solidFill>
                  <a:srgbClr val="000000"/>
                </a:solidFill>
              </a:rPr>
              <a:t>(AsO</a:t>
            </a:r>
            <a:r>
              <a:rPr lang="it-IT" altLang="it-IT" sz="1400" baseline="-25000" dirty="0">
                <a:solidFill>
                  <a:srgbClr val="000000"/>
                </a:solidFill>
              </a:rPr>
              <a:t>4</a:t>
            </a:r>
            <a:r>
              <a:rPr lang="it-IT" altLang="it-IT" sz="1400" dirty="0">
                <a:solidFill>
                  <a:srgbClr val="000000"/>
                </a:solidFill>
              </a:rPr>
              <a:t>)</a:t>
            </a:r>
            <a:r>
              <a:rPr lang="it-IT" altLang="it-IT" sz="1400" baseline="-25000" dirty="0">
                <a:solidFill>
                  <a:srgbClr val="000000"/>
                </a:solidFill>
              </a:rPr>
              <a:t>2</a:t>
            </a:r>
            <a:r>
              <a:rPr lang="it-IT" altLang="it-IT" sz="1400" dirty="0">
                <a:solidFill>
                  <a:srgbClr val="000000"/>
                </a:solidFill>
              </a:rPr>
              <a:t>.8H</a:t>
            </a:r>
            <a:r>
              <a:rPr lang="it-IT" altLang="it-IT" sz="1400" baseline="-25000" dirty="0">
                <a:solidFill>
                  <a:srgbClr val="000000"/>
                </a:solidFill>
              </a:rPr>
              <a:t>2</a:t>
            </a:r>
            <a:r>
              <a:rPr lang="it-IT" altLang="it-IT" sz="1400" dirty="0">
                <a:solidFill>
                  <a:srgbClr val="000000"/>
                </a:solidFill>
              </a:rPr>
              <a:t>O) </a:t>
            </a:r>
            <a:r>
              <a:rPr lang="it-IT" altLang="it-IT" sz="1400" b="1" dirty="0">
                <a:solidFill>
                  <a:srgbClr val="00B050"/>
                </a:solidFill>
              </a:rPr>
              <a:t>(2)</a:t>
            </a:r>
            <a:r>
              <a:rPr lang="it-IT" altLang="it-IT" sz="1400" dirty="0">
                <a:solidFill>
                  <a:srgbClr val="000000"/>
                </a:solidFill>
              </a:rPr>
              <a:t>; </a:t>
            </a:r>
            <a:r>
              <a:rPr lang="it-IT" altLang="it-IT" sz="1400" b="1" dirty="0">
                <a:solidFill>
                  <a:srgbClr val="000000"/>
                </a:solidFill>
              </a:rPr>
              <a:t>b</a:t>
            </a:r>
            <a:r>
              <a:rPr lang="it-IT" altLang="it-IT" sz="1400" dirty="0">
                <a:solidFill>
                  <a:srgbClr val="000000"/>
                </a:solidFill>
              </a:rPr>
              <a:t>, </a:t>
            </a:r>
            <a:r>
              <a:rPr lang="it-IT" altLang="it-IT" sz="1400" dirty="0" err="1">
                <a:solidFill>
                  <a:srgbClr val="000000"/>
                </a:solidFill>
              </a:rPr>
              <a:t>transverse</a:t>
            </a:r>
            <a:r>
              <a:rPr lang="it-IT" altLang="it-IT" sz="1400" dirty="0">
                <a:solidFill>
                  <a:srgbClr val="000000"/>
                </a:solidFill>
              </a:rPr>
              <a:t> </a:t>
            </a:r>
            <a:r>
              <a:rPr lang="it-IT" altLang="it-IT" sz="1400" dirty="0" err="1">
                <a:solidFill>
                  <a:srgbClr val="000000"/>
                </a:solidFill>
              </a:rPr>
              <a:t>section</a:t>
            </a:r>
            <a:r>
              <a:rPr lang="it-IT" altLang="it-IT" sz="1400" dirty="0">
                <a:solidFill>
                  <a:srgbClr val="000000"/>
                </a:solidFill>
              </a:rPr>
              <a:t> of </a:t>
            </a:r>
            <a:r>
              <a:rPr lang="it-IT" altLang="it-IT" sz="1400" i="1" dirty="0">
                <a:solidFill>
                  <a:srgbClr val="000000"/>
                </a:solidFill>
              </a:rPr>
              <a:t>T. involuta</a:t>
            </a:r>
            <a:r>
              <a:rPr lang="it-IT" altLang="it-IT" sz="1400" dirty="0">
                <a:solidFill>
                  <a:srgbClr val="000000"/>
                </a:solidFill>
              </a:rPr>
              <a:t> </a:t>
            </a:r>
            <a:r>
              <a:rPr lang="it-IT" altLang="it-IT" sz="1400" dirty="0" err="1">
                <a:solidFill>
                  <a:srgbClr val="000000"/>
                </a:solidFill>
              </a:rPr>
              <a:t>apothecia</a:t>
            </a:r>
            <a:r>
              <a:rPr lang="it-IT" altLang="it-IT" sz="1400" dirty="0">
                <a:solidFill>
                  <a:srgbClr val="000000"/>
                </a:solidFill>
              </a:rPr>
              <a:t> </a:t>
            </a:r>
            <a:r>
              <a:rPr lang="it-IT" altLang="it-IT" sz="1400" dirty="0" err="1">
                <a:solidFill>
                  <a:srgbClr val="000000"/>
                </a:solidFill>
              </a:rPr>
              <a:t>showing</a:t>
            </a:r>
            <a:r>
              <a:rPr lang="it-IT" altLang="it-IT" sz="1400" dirty="0">
                <a:solidFill>
                  <a:srgbClr val="000000"/>
                </a:solidFill>
              </a:rPr>
              <a:t> </a:t>
            </a:r>
            <a:r>
              <a:rPr lang="it-IT" altLang="it-IT" sz="1400" dirty="0" err="1">
                <a:solidFill>
                  <a:srgbClr val="000000"/>
                </a:solidFill>
              </a:rPr>
              <a:t>pigmented</a:t>
            </a:r>
            <a:r>
              <a:rPr lang="it-IT" altLang="it-IT" sz="1400" dirty="0">
                <a:solidFill>
                  <a:srgbClr val="000000"/>
                </a:solidFill>
              </a:rPr>
              <a:t> </a:t>
            </a:r>
            <a:r>
              <a:rPr lang="it-IT" altLang="it-IT" sz="1400" dirty="0" err="1">
                <a:solidFill>
                  <a:srgbClr val="000000"/>
                </a:solidFill>
              </a:rPr>
              <a:t>wall</a:t>
            </a:r>
            <a:r>
              <a:rPr lang="it-IT" altLang="it-IT" sz="1400" dirty="0">
                <a:solidFill>
                  <a:srgbClr val="000000"/>
                </a:solidFill>
              </a:rPr>
              <a:t>, </a:t>
            </a:r>
            <a:r>
              <a:rPr lang="it-IT" altLang="it-IT" sz="1400" dirty="0" err="1">
                <a:solidFill>
                  <a:srgbClr val="000000"/>
                </a:solidFill>
              </a:rPr>
              <a:t>without</a:t>
            </a:r>
            <a:r>
              <a:rPr lang="it-IT" altLang="it-IT" sz="1400" dirty="0">
                <a:solidFill>
                  <a:srgbClr val="000000"/>
                </a:solidFill>
              </a:rPr>
              <a:t> treatment with </a:t>
            </a:r>
            <a:r>
              <a:rPr lang="it-IT" altLang="it-IT" sz="1400" dirty="0" err="1">
                <a:solidFill>
                  <a:srgbClr val="000000"/>
                </a:solidFill>
              </a:rPr>
              <a:t>sodium</a:t>
            </a:r>
            <a:r>
              <a:rPr lang="it-IT" altLang="it-IT" sz="1400" dirty="0">
                <a:solidFill>
                  <a:srgbClr val="000000"/>
                </a:solidFill>
              </a:rPr>
              <a:t> </a:t>
            </a:r>
            <a:r>
              <a:rPr lang="it-IT" altLang="it-IT" sz="1400" dirty="0" err="1">
                <a:solidFill>
                  <a:srgbClr val="000000"/>
                </a:solidFill>
              </a:rPr>
              <a:t>hypochlorite</a:t>
            </a:r>
            <a:r>
              <a:rPr lang="it-IT" altLang="it-IT" sz="1400" dirty="0">
                <a:solidFill>
                  <a:srgbClr val="000000"/>
                </a:solidFill>
              </a:rPr>
              <a:t>; </a:t>
            </a:r>
            <a:r>
              <a:rPr lang="it-IT" altLang="it-IT" sz="1400" b="1" dirty="0">
                <a:solidFill>
                  <a:srgbClr val="000000"/>
                </a:solidFill>
              </a:rPr>
              <a:t>c</a:t>
            </a:r>
            <a:r>
              <a:rPr lang="it-IT" altLang="it-IT" sz="1400" dirty="0">
                <a:solidFill>
                  <a:srgbClr val="000000"/>
                </a:solidFill>
              </a:rPr>
              <a:t>, the </a:t>
            </a:r>
            <a:r>
              <a:rPr lang="it-IT" altLang="it-IT" sz="1400" dirty="0" err="1">
                <a:solidFill>
                  <a:srgbClr val="000000"/>
                </a:solidFill>
              </a:rPr>
              <a:t>same</a:t>
            </a:r>
            <a:r>
              <a:rPr lang="it-IT" altLang="it-IT" sz="1400" dirty="0">
                <a:solidFill>
                  <a:srgbClr val="000000"/>
                </a:solidFill>
              </a:rPr>
              <a:t> </a:t>
            </a:r>
            <a:r>
              <a:rPr lang="it-IT" altLang="it-IT" sz="1400" dirty="0" err="1">
                <a:solidFill>
                  <a:srgbClr val="000000"/>
                </a:solidFill>
              </a:rPr>
              <a:t>section</a:t>
            </a:r>
            <a:r>
              <a:rPr lang="it-IT" altLang="it-IT" sz="1400" dirty="0">
                <a:solidFill>
                  <a:srgbClr val="000000"/>
                </a:solidFill>
              </a:rPr>
              <a:t> with </a:t>
            </a:r>
            <a:r>
              <a:rPr lang="it-IT" altLang="it-IT" sz="1400" dirty="0" err="1">
                <a:solidFill>
                  <a:srgbClr val="000000"/>
                </a:solidFill>
              </a:rPr>
              <a:t>wall</a:t>
            </a:r>
            <a:r>
              <a:rPr lang="it-IT" altLang="it-IT" sz="1400" dirty="0">
                <a:solidFill>
                  <a:srgbClr val="000000"/>
                </a:solidFill>
              </a:rPr>
              <a:t> </a:t>
            </a:r>
            <a:r>
              <a:rPr lang="it-IT" altLang="it-IT" sz="1400" dirty="0" err="1">
                <a:solidFill>
                  <a:srgbClr val="000000"/>
                </a:solidFill>
              </a:rPr>
              <a:t>decolorized</a:t>
            </a:r>
            <a:r>
              <a:rPr lang="it-IT" altLang="it-IT" sz="1400" dirty="0">
                <a:solidFill>
                  <a:srgbClr val="000000"/>
                </a:solidFill>
              </a:rPr>
              <a:t> by </a:t>
            </a:r>
            <a:r>
              <a:rPr lang="it-IT" altLang="it-IT" sz="1400" dirty="0" err="1">
                <a:solidFill>
                  <a:srgbClr val="000000"/>
                </a:solidFill>
              </a:rPr>
              <a:t>irrigation</a:t>
            </a:r>
            <a:r>
              <a:rPr lang="it-IT" altLang="it-IT" sz="1400" dirty="0">
                <a:solidFill>
                  <a:srgbClr val="000000"/>
                </a:solidFill>
              </a:rPr>
              <a:t> with </a:t>
            </a:r>
            <a:r>
              <a:rPr lang="it-IT" altLang="it-IT" sz="1400" dirty="0" err="1">
                <a:solidFill>
                  <a:srgbClr val="000000"/>
                </a:solidFill>
              </a:rPr>
              <a:t>sodium</a:t>
            </a:r>
            <a:r>
              <a:rPr lang="it-IT" altLang="it-IT" sz="1400" dirty="0">
                <a:solidFill>
                  <a:srgbClr val="000000"/>
                </a:solidFill>
              </a:rPr>
              <a:t> </a:t>
            </a:r>
            <a:r>
              <a:rPr lang="it-IT" altLang="it-IT" sz="1400" dirty="0" err="1">
                <a:solidFill>
                  <a:srgbClr val="000000"/>
                </a:solidFill>
              </a:rPr>
              <a:t>hypochlorite</a:t>
            </a:r>
            <a:r>
              <a:rPr lang="it-IT" altLang="it-IT" sz="1400" dirty="0">
                <a:solidFill>
                  <a:srgbClr val="000000"/>
                </a:solidFill>
              </a:rPr>
              <a:t>; </a:t>
            </a:r>
            <a:r>
              <a:rPr lang="it-IT" altLang="it-IT" sz="1400" b="1" dirty="0">
                <a:solidFill>
                  <a:srgbClr val="000000"/>
                </a:solidFill>
              </a:rPr>
              <a:t>d</a:t>
            </a:r>
            <a:r>
              <a:rPr lang="it-IT" altLang="it-IT" sz="1400" dirty="0">
                <a:solidFill>
                  <a:srgbClr val="000000"/>
                </a:solidFill>
              </a:rPr>
              <a:t>, X-</a:t>
            </a:r>
            <a:r>
              <a:rPr lang="it-IT" altLang="it-IT" sz="1400" dirty="0" err="1">
                <a:solidFill>
                  <a:srgbClr val="000000"/>
                </a:solidFill>
              </a:rPr>
              <a:t>ray</a:t>
            </a:r>
            <a:r>
              <a:rPr lang="it-IT" altLang="it-IT" sz="1400" dirty="0">
                <a:solidFill>
                  <a:srgbClr val="000000"/>
                </a:solidFill>
              </a:rPr>
              <a:t> </a:t>
            </a:r>
            <a:r>
              <a:rPr lang="it-IT" altLang="it-IT" sz="1400" dirty="0" err="1">
                <a:solidFill>
                  <a:srgbClr val="000000"/>
                </a:solidFill>
              </a:rPr>
              <a:t>element</a:t>
            </a:r>
            <a:r>
              <a:rPr lang="it-IT" altLang="it-IT" sz="1400" dirty="0">
                <a:solidFill>
                  <a:srgbClr val="000000"/>
                </a:solidFill>
              </a:rPr>
              <a:t> </a:t>
            </a:r>
            <a:r>
              <a:rPr lang="it-IT" altLang="it-IT" sz="1400" dirty="0" err="1">
                <a:solidFill>
                  <a:srgbClr val="000000"/>
                </a:solidFill>
              </a:rPr>
              <a:t>map</a:t>
            </a:r>
            <a:r>
              <a:rPr lang="it-IT" altLang="it-IT" sz="1400" dirty="0">
                <a:solidFill>
                  <a:srgbClr val="000000"/>
                </a:solidFill>
              </a:rPr>
              <a:t> </a:t>
            </a:r>
            <a:r>
              <a:rPr lang="it-IT" altLang="it-IT" sz="1400" dirty="0" err="1">
                <a:solidFill>
                  <a:srgbClr val="000000"/>
                </a:solidFill>
              </a:rPr>
              <a:t>showing</a:t>
            </a:r>
            <a:r>
              <a:rPr lang="it-IT" altLang="it-IT" sz="1400" dirty="0">
                <a:solidFill>
                  <a:srgbClr val="000000"/>
                </a:solidFill>
              </a:rPr>
              <a:t> </a:t>
            </a:r>
            <a:r>
              <a:rPr lang="it-IT" altLang="it-IT" sz="1400" dirty="0" err="1">
                <a:solidFill>
                  <a:srgbClr val="000000"/>
                </a:solidFill>
              </a:rPr>
              <a:t>uranium</a:t>
            </a:r>
            <a:r>
              <a:rPr lang="it-IT" altLang="it-IT" sz="1400" dirty="0">
                <a:solidFill>
                  <a:srgbClr val="000000"/>
                </a:solidFill>
              </a:rPr>
              <a:t> </a:t>
            </a:r>
            <a:r>
              <a:rPr lang="it-IT" altLang="it-IT" sz="1400" dirty="0" err="1">
                <a:solidFill>
                  <a:srgbClr val="000000"/>
                </a:solidFill>
              </a:rPr>
              <a:t>accumulation</a:t>
            </a:r>
            <a:r>
              <a:rPr lang="it-IT" altLang="it-IT" sz="1400" dirty="0">
                <a:solidFill>
                  <a:srgbClr val="000000"/>
                </a:solidFill>
              </a:rPr>
              <a:t> (1) in </a:t>
            </a:r>
            <a:r>
              <a:rPr lang="it-IT" altLang="it-IT" sz="1400" dirty="0" err="1">
                <a:solidFill>
                  <a:srgbClr val="000000"/>
                </a:solidFill>
              </a:rPr>
              <a:t>apothecia</a:t>
            </a:r>
            <a:r>
              <a:rPr lang="it-IT" altLang="it-IT" sz="1400" dirty="0">
                <a:solidFill>
                  <a:srgbClr val="000000"/>
                </a:solidFill>
              </a:rPr>
              <a:t> </a:t>
            </a:r>
            <a:r>
              <a:rPr lang="it-IT" altLang="it-IT" sz="1400" dirty="0" err="1">
                <a:solidFill>
                  <a:srgbClr val="000000"/>
                </a:solidFill>
              </a:rPr>
              <a:t>wall</a:t>
            </a:r>
            <a:r>
              <a:rPr lang="it-IT" altLang="it-IT" sz="1400" dirty="0">
                <a:solidFill>
                  <a:srgbClr val="000000"/>
                </a:solidFill>
              </a:rPr>
              <a:t> of </a:t>
            </a:r>
            <a:r>
              <a:rPr lang="it-IT" altLang="it-IT" sz="1400" i="1" dirty="0">
                <a:solidFill>
                  <a:srgbClr val="000000"/>
                </a:solidFill>
              </a:rPr>
              <a:t>T. involuta</a:t>
            </a:r>
            <a:r>
              <a:rPr lang="it-IT" altLang="it-IT" sz="1400" dirty="0">
                <a:solidFill>
                  <a:srgbClr val="000000"/>
                </a:solidFill>
              </a:rPr>
              <a:t> </a:t>
            </a:r>
            <a:r>
              <a:rPr lang="it-IT" altLang="it-IT" sz="1400" dirty="0" err="1">
                <a:solidFill>
                  <a:srgbClr val="000000"/>
                </a:solidFill>
              </a:rPr>
              <a:t>growing</a:t>
            </a:r>
            <a:r>
              <a:rPr lang="it-IT" altLang="it-IT" sz="1400" dirty="0">
                <a:solidFill>
                  <a:srgbClr val="000000"/>
                </a:solidFill>
              </a:rPr>
              <a:t> on </a:t>
            </a:r>
            <a:r>
              <a:rPr lang="it-IT" altLang="it-IT" sz="1400" dirty="0" err="1">
                <a:solidFill>
                  <a:srgbClr val="000000"/>
                </a:solidFill>
              </a:rPr>
              <a:t>metazeunerite</a:t>
            </a:r>
            <a:r>
              <a:rPr lang="it-IT" altLang="it-IT" sz="1400" dirty="0">
                <a:solidFill>
                  <a:srgbClr val="000000"/>
                </a:solidFill>
              </a:rPr>
              <a:t> </a:t>
            </a:r>
            <a:r>
              <a:rPr lang="it-IT" altLang="it-IT" sz="1400" b="1" dirty="0">
                <a:solidFill>
                  <a:srgbClr val="00B050"/>
                </a:solidFill>
              </a:rPr>
              <a:t>(2)</a:t>
            </a:r>
            <a:r>
              <a:rPr lang="it-IT" altLang="it-IT" sz="1400" dirty="0">
                <a:solidFill>
                  <a:srgbClr val="000000"/>
                </a:solidFill>
              </a:rPr>
              <a:t>.</a:t>
            </a:r>
          </a:p>
        </p:txBody>
      </p:sp>
    </p:spTree>
    <p:extLst>
      <p:ext uri="{BB962C8B-B14F-4D97-AF65-F5344CB8AC3E}">
        <p14:creationId xmlns:p14="http://schemas.microsoft.com/office/powerpoint/2010/main" val="25483436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l="27666" t="11459" r="26285" b="6396"/>
          <a:stretch>
            <a:fillRect/>
          </a:stretch>
        </p:blipFill>
        <p:spPr bwMode="auto">
          <a:xfrm>
            <a:off x="3019425" y="501650"/>
            <a:ext cx="5783263" cy="5762625"/>
          </a:xfrm>
          <a:prstGeom prst="rect">
            <a:avLst/>
          </a:prstGeom>
          <a:noFill/>
          <a:ln>
            <a:noFill/>
          </a:ln>
          <a:effectLst/>
          <a:extLst>
            <a:ext uri="{909E8E84-426E-40DD-AFC4-6F175D3DCCD1}">
              <a14:hiddenFill xmlns:a14="http://schemas.microsoft.com/office/drawing/2010/main">
                <a:blipFill dpi="0" rotWithShape="0">
                  <a:blip/>
                  <a:srcRect l="27666" t="11459" r="26285" b="639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2"/>
          <p:cNvSpPr txBox="1">
            <a:spLocks noChangeArrowheads="1"/>
          </p:cNvSpPr>
          <p:nvPr/>
        </p:nvSpPr>
        <p:spPr bwMode="auto">
          <a:xfrm>
            <a:off x="341313" y="6237288"/>
            <a:ext cx="8461375" cy="85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Microsoft YaHei" pitchFamily="32" charset="-122"/>
              </a:defRPr>
            </a:lvl9pPr>
          </a:lstStyle>
          <a:p>
            <a:pPr algn="just" eaLnBrk="1">
              <a:spcBef>
                <a:spcPts val="588"/>
              </a:spcBef>
              <a:spcAft>
                <a:spcPts val="588"/>
              </a:spcAft>
              <a:defRPr/>
            </a:pPr>
            <a:r>
              <a:rPr lang="it-IT" altLang="it-IT" sz="1200" dirty="0" err="1">
                <a:solidFill>
                  <a:srgbClr val="000000"/>
                </a:solidFill>
                <a:latin typeface="Arial"/>
              </a:rPr>
              <a:t>Purvis</a:t>
            </a:r>
            <a:r>
              <a:rPr lang="it-IT" altLang="it-IT" sz="1200" dirty="0">
                <a:solidFill>
                  <a:srgbClr val="000000"/>
                </a:solidFill>
                <a:latin typeface="Arial"/>
              </a:rPr>
              <a:t>, O. W., Bailey, E. H., </a:t>
            </a:r>
            <a:r>
              <a:rPr lang="it-IT" altLang="it-IT" sz="1200" dirty="0" err="1">
                <a:solidFill>
                  <a:srgbClr val="000000"/>
                </a:solidFill>
                <a:latin typeface="Arial"/>
              </a:rPr>
              <a:t>McLean</a:t>
            </a:r>
            <a:r>
              <a:rPr lang="it-IT" altLang="it-IT" sz="1200" dirty="0">
                <a:solidFill>
                  <a:srgbClr val="000000"/>
                </a:solidFill>
                <a:latin typeface="Arial"/>
              </a:rPr>
              <a:t>, J., Kasama, T., &amp; </a:t>
            </a:r>
            <a:r>
              <a:rPr lang="it-IT" altLang="it-IT" sz="1200" dirty="0" err="1">
                <a:solidFill>
                  <a:srgbClr val="000000"/>
                </a:solidFill>
                <a:latin typeface="Arial"/>
              </a:rPr>
              <a:t>Williamson</a:t>
            </a:r>
            <a:r>
              <a:rPr lang="it-IT" altLang="it-IT" sz="1200" dirty="0">
                <a:solidFill>
                  <a:srgbClr val="000000"/>
                </a:solidFill>
                <a:latin typeface="Arial"/>
              </a:rPr>
              <a:t>, B. J. (2004). </a:t>
            </a:r>
            <a:r>
              <a:rPr lang="it-IT" altLang="it-IT" sz="1200" dirty="0" err="1">
                <a:solidFill>
                  <a:srgbClr val="000000"/>
                </a:solidFill>
                <a:latin typeface="Arial"/>
              </a:rPr>
              <a:t>Uranium</a:t>
            </a:r>
            <a:r>
              <a:rPr lang="it-IT" altLang="it-IT" sz="1200" dirty="0">
                <a:solidFill>
                  <a:srgbClr val="000000"/>
                </a:solidFill>
                <a:latin typeface="Arial"/>
              </a:rPr>
              <a:t> </a:t>
            </a:r>
            <a:r>
              <a:rPr lang="it-IT" altLang="it-IT" sz="1200" dirty="0" err="1">
                <a:solidFill>
                  <a:srgbClr val="000000"/>
                </a:solidFill>
                <a:latin typeface="Arial"/>
              </a:rPr>
              <a:t>biosorption</a:t>
            </a:r>
            <a:r>
              <a:rPr lang="it-IT" altLang="it-IT" sz="1200" dirty="0">
                <a:solidFill>
                  <a:srgbClr val="000000"/>
                </a:solidFill>
                <a:latin typeface="Arial"/>
              </a:rPr>
              <a:t> by the lichen </a:t>
            </a:r>
            <a:r>
              <a:rPr lang="it-IT" altLang="it-IT" sz="1200" dirty="0" err="1">
                <a:solidFill>
                  <a:srgbClr val="000000"/>
                </a:solidFill>
                <a:latin typeface="Arial"/>
              </a:rPr>
              <a:t>Trapelia</a:t>
            </a:r>
            <a:r>
              <a:rPr lang="it-IT" altLang="it-IT" sz="1200" dirty="0">
                <a:solidFill>
                  <a:srgbClr val="000000"/>
                </a:solidFill>
                <a:latin typeface="Arial"/>
              </a:rPr>
              <a:t> involuta </a:t>
            </a:r>
            <a:r>
              <a:rPr lang="it-IT" altLang="it-IT" sz="1200" dirty="0" err="1">
                <a:solidFill>
                  <a:srgbClr val="000000"/>
                </a:solidFill>
                <a:latin typeface="Arial"/>
              </a:rPr>
              <a:t>at</a:t>
            </a:r>
            <a:r>
              <a:rPr lang="it-IT" altLang="it-IT" sz="1200" dirty="0">
                <a:solidFill>
                  <a:srgbClr val="000000"/>
                </a:solidFill>
                <a:latin typeface="Arial"/>
              </a:rPr>
              <a:t> a </a:t>
            </a:r>
            <a:r>
              <a:rPr lang="it-IT" altLang="it-IT" sz="1200" dirty="0" err="1">
                <a:solidFill>
                  <a:srgbClr val="000000"/>
                </a:solidFill>
                <a:latin typeface="Arial"/>
              </a:rPr>
              <a:t>uranium</a:t>
            </a:r>
            <a:r>
              <a:rPr lang="it-IT" altLang="it-IT" sz="1200" dirty="0">
                <a:solidFill>
                  <a:srgbClr val="000000"/>
                </a:solidFill>
                <a:latin typeface="Arial"/>
              </a:rPr>
              <a:t> mine. </a:t>
            </a:r>
            <a:r>
              <a:rPr lang="it-IT" altLang="it-IT" sz="1200" dirty="0" err="1">
                <a:solidFill>
                  <a:srgbClr val="000000"/>
                </a:solidFill>
                <a:latin typeface="Arial"/>
              </a:rPr>
              <a:t>Geomicrobiology</a:t>
            </a:r>
            <a:r>
              <a:rPr lang="it-IT" altLang="it-IT" sz="1200" dirty="0">
                <a:solidFill>
                  <a:srgbClr val="000000"/>
                </a:solidFill>
                <a:latin typeface="Arial"/>
              </a:rPr>
              <a:t> Journal, 21(3), 159-167.</a:t>
            </a:r>
          </a:p>
        </p:txBody>
      </p:sp>
      <p:sp>
        <p:nvSpPr>
          <p:cNvPr id="4" name="Rectangle 4"/>
          <p:cNvSpPr>
            <a:spLocks noChangeAspect="1" noChangeArrowheads="1"/>
          </p:cNvSpPr>
          <p:nvPr/>
        </p:nvSpPr>
        <p:spPr bwMode="auto">
          <a:xfrm>
            <a:off x="341313" y="908720"/>
            <a:ext cx="3032263" cy="4187825"/>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nchor="ctr"/>
          <a:lstStyle>
            <a:lvl1pPr>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Calibri" panose="020F0502020204030204" pitchFamily="34" charset="0"/>
              </a:defRPr>
            </a:lvl9pPr>
          </a:lstStyle>
          <a:p>
            <a:pPr fontAlgn="base">
              <a:spcBef>
                <a:spcPct val="0"/>
              </a:spcBef>
              <a:spcAft>
                <a:spcPct val="0"/>
              </a:spcAft>
              <a:buFontTx/>
              <a:buNone/>
            </a:pPr>
            <a:r>
              <a:rPr lang="it-IT" altLang="it-IT" sz="1800">
                <a:solidFill>
                  <a:srgbClr val="FFFFFF"/>
                </a:solidFill>
                <a:latin typeface="Arial" panose="020B0604020202020204" pitchFamily="34" charset="0"/>
                <a:ea typeface="Microsoft YaHei" panose="020B0503020204020204" pitchFamily="34" charset="-122"/>
              </a:rPr>
              <a:t>0</a:t>
            </a:r>
          </a:p>
        </p:txBody>
      </p:sp>
      <p:sp>
        <p:nvSpPr>
          <p:cNvPr id="5" name="Text Box 3"/>
          <p:cNvSpPr txBox="1">
            <a:spLocks noChangeArrowheads="1"/>
          </p:cNvSpPr>
          <p:nvPr/>
        </p:nvSpPr>
        <p:spPr bwMode="auto">
          <a:xfrm>
            <a:off x="251520" y="152592"/>
            <a:ext cx="4752776" cy="3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just" eaLnBrk="1" fontAlgn="base" hangingPunct="0">
              <a:spcBef>
                <a:spcPct val="0"/>
              </a:spcBef>
              <a:spcAft>
                <a:spcPct val="0"/>
              </a:spcAft>
            </a:pPr>
            <a:r>
              <a:rPr lang="en-GB" altLang="it-IT" b="1" dirty="0" smtClean="0">
                <a:solidFill>
                  <a:srgbClr val="000000"/>
                </a:solidFill>
                <a:latin typeface="Arial"/>
              </a:rPr>
              <a:t>Melanin-metal ions interactions</a:t>
            </a:r>
            <a:endParaRPr lang="en-GB" altLang="it-IT" b="1" dirty="0">
              <a:solidFill>
                <a:srgbClr val="000000"/>
              </a:solidFill>
              <a:latin typeface="Arial"/>
            </a:endParaRPr>
          </a:p>
        </p:txBody>
      </p:sp>
    </p:spTree>
    <p:extLst>
      <p:ext uri="{BB962C8B-B14F-4D97-AF65-F5344CB8AC3E}">
        <p14:creationId xmlns:p14="http://schemas.microsoft.com/office/powerpoint/2010/main" val="1631113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bwMode="auto">
          <a:xfrm>
            <a:off x="-108520" y="4275585"/>
            <a:ext cx="9686137" cy="258241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it-IT" sz="2400">
              <a:solidFill>
                <a:srgbClr val="000000"/>
              </a:solidFill>
              <a:latin typeface="Times New Roman" pitchFamily="18" charset="0"/>
            </a:endParaRPr>
          </a:p>
        </p:txBody>
      </p:sp>
      <p:sp>
        <p:nvSpPr>
          <p:cNvPr id="2" name="Rectangle 4"/>
          <p:cNvSpPr>
            <a:spLocks noChangeArrowheads="1"/>
          </p:cNvSpPr>
          <p:nvPr/>
        </p:nvSpPr>
        <p:spPr bwMode="auto">
          <a:xfrm>
            <a:off x="235234" y="2276872"/>
            <a:ext cx="834144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it-IT" sz="2000" dirty="0">
                <a:solidFill>
                  <a:srgbClr val="00CC99">
                    <a:lumMod val="75000"/>
                  </a:srgbClr>
                </a:solidFill>
              </a:rPr>
              <a:t>MELANISATION </a:t>
            </a:r>
            <a:r>
              <a:rPr lang="it-IT" sz="2000" dirty="0">
                <a:solidFill>
                  <a:srgbClr val="00CC99">
                    <a:lumMod val="75000"/>
                  </a:srgbClr>
                </a:solidFill>
              </a:rPr>
              <a:t>AFFECTS THE CONTENT OF SELECTED ELEMENTS IN PARMELIOID LICHENS </a:t>
            </a:r>
            <a:endParaRPr lang="it-IT" altLang="it-IT" sz="2000" dirty="0">
              <a:solidFill>
                <a:srgbClr val="00CC99">
                  <a:lumMod val="75000"/>
                </a:srgbClr>
              </a:solidFill>
            </a:endParaRPr>
          </a:p>
        </p:txBody>
      </p:sp>
      <p:sp>
        <p:nvSpPr>
          <p:cNvPr id="3" name="Rectangle 5"/>
          <p:cNvSpPr>
            <a:spLocks noChangeArrowheads="1"/>
          </p:cNvSpPr>
          <p:nvPr/>
        </p:nvSpPr>
        <p:spPr bwMode="auto">
          <a:xfrm>
            <a:off x="235233" y="3133417"/>
            <a:ext cx="934238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fontAlgn="base" hangingPunct="0">
              <a:spcBef>
                <a:spcPct val="0"/>
              </a:spcBef>
              <a:spcAft>
                <a:spcPct val="0"/>
              </a:spcAft>
            </a:pPr>
            <a:r>
              <a:rPr lang="it-IT" altLang="it-IT" sz="2000" b="1" dirty="0">
                <a:solidFill>
                  <a:srgbClr val="000000"/>
                </a:solidFill>
                <a:cs typeface="Arial" panose="020B0604020202020204" pitchFamily="34" charset="0"/>
              </a:rPr>
              <a:t>Fortuna L, </a:t>
            </a:r>
            <a:r>
              <a:rPr lang="it-IT" altLang="it-IT" sz="2000" b="1" dirty="0">
                <a:solidFill>
                  <a:srgbClr val="000000"/>
                </a:solidFill>
                <a:cs typeface="Arial" panose="020B0604020202020204" pitchFamily="34" charset="0"/>
              </a:rPr>
              <a:t>Baracchini </a:t>
            </a:r>
            <a:r>
              <a:rPr lang="it-IT" altLang="it-IT" sz="2000" b="1" dirty="0">
                <a:solidFill>
                  <a:srgbClr val="000000"/>
                </a:solidFill>
                <a:cs typeface="Arial" panose="020B0604020202020204" pitchFamily="34" charset="0"/>
              </a:rPr>
              <a:t>E, </a:t>
            </a:r>
            <a:r>
              <a:rPr lang="it-IT" altLang="it-IT" sz="2000" b="1" dirty="0">
                <a:solidFill>
                  <a:srgbClr val="000000"/>
                </a:solidFill>
                <a:cs typeface="Arial" panose="020B0604020202020204" pitchFamily="34" charset="0"/>
              </a:rPr>
              <a:t>Adami </a:t>
            </a:r>
            <a:r>
              <a:rPr lang="it-IT" altLang="it-IT" sz="2000" b="1" dirty="0">
                <a:solidFill>
                  <a:srgbClr val="000000"/>
                </a:solidFill>
                <a:cs typeface="Arial" panose="020B0604020202020204" pitchFamily="34" charset="0"/>
              </a:rPr>
              <a:t>G, </a:t>
            </a:r>
            <a:r>
              <a:rPr lang="it-IT" altLang="it-IT" sz="2000" b="1" dirty="0" err="1">
                <a:solidFill>
                  <a:srgbClr val="000000"/>
                </a:solidFill>
                <a:cs typeface="Arial" panose="020B0604020202020204" pitchFamily="34" charset="0"/>
              </a:rPr>
              <a:t>Tretiach</a:t>
            </a:r>
            <a:r>
              <a:rPr lang="it-IT" altLang="it-IT" sz="2000" b="1" dirty="0">
                <a:solidFill>
                  <a:srgbClr val="000000"/>
                </a:solidFill>
                <a:cs typeface="Arial" panose="020B0604020202020204" pitchFamily="34" charset="0"/>
              </a:rPr>
              <a:t> </a:t>
            </a:r>
            <a:r>
              <a:rPr lang="it-IT" altLang="it-IT" sz="2000" b="1" dirty="0">
                <a:solidFill>
                  <a:srgbClr val="000000"/>
                </a:solidFill>
                <a:cs typeface="Arial" panose="020B0604020202020204" pitchFamily="34" charset="0"/>
              </a:rPr>
              <a:t>M </a:t>
            </a:r>
            <a:r>
              <a:rPr lang="en-US" sz="2000" b="1" dirty="0">
                <a:solidFill>
                  <a:srgbClr val="000000"/>
                </a:solidFill>
              </a:rPr>
              <a:t>- </a:t>
            </a:r>
            <a:r>
              <a:rPr lang="en-US" sz="2000" b="1" dirty="0">
                <a:solidFill>
                  <a:srgbClr val="000000"/>
                </a:solidFill>
              </a:rPr>
              <a:t>2017 </a:t>
            </a:r>
          </a:p>
          <a:p>
            <a:pPr algn="just" eaLnBrk="0" fontAlgn="base" hangingPunct="0">
              <a:spcBef>
                <a:spcPct val="0"/>
              </a:spcBef>
              <a:spcAft>
                <a:spcPct val="0"/>
              </a:spcAft>
            </a:pPr>
            <a:r>
              <a:rPr lang="en-US" sz="2000" b="1" dirty="0">
                <a:solidFill>
                  <a:srgbClr val="000000"/>
                </a:solidFill>
              </a:rPr>
              <a:t>J </a:t>
            </a:r>
            <a:r>
              <a:rPr lang="en-US" sz="2000" b="1" dirty="0" err="1">
                <a:solidFill>
                  <a:srgbClr val="000000"/>
                </a:solidFill>
              </a:rPr>
              <a:t>Chem</a:t>
            </a:r>
            <a:r>
              <a:rPr lang="en-US" sz="2000" b="1" dirty="0">
                <a:solidFill>
                  <a:srgbClr val="000000"/>
                </a:solidFill>
              </a:rPr>
              <a:t> </a:t>
            </a:r>
            <a:r>
              <a:rPr lang="en-US" sz="2000" b="1" dirty="0" err="1">
                <a:solidFill>
                  <a:srgbClr val="000000"/>
                </a:solidFill>
              </a:rPr>
              <a:t>Ecol</a:t>
            </a:r>
            <a:r>
              <a:rPr lang="en-US" sz="2000" b="1" dirty="0">
                <a:solidFill>
                  <a:srgbClr val="000000"/>
                </a:solidFill>
              </a:rPr>
              <a:t> </a:t>
            </a:r>
          </a:p>
          <a:p>
            <a:pPr algn="just" eaLnBrk="0" fontAlgn="base" hangingPunct="0">
              <a:spcBef>
                <a:spcPct val="0"/>
              </a:spcBef>
              <a:spcAft>
                <a:spcPct val="0"/>
              </a:spcAft>
            </a:pPr>
            <a:r>
              <a:rPr lang="it-IT" sz="2000" b="1" i="1" dirty="0" err="1">
                <a:solidFill>
                  <a:srgbClr val="000000"/>
                </a:solidFill>
              </a:rPr>
              <a:t>published</a:t>
            </a:r>
            <a:r>
              <a:rPr lang="it-IT" sz="2000" b="1" i="1" dirty="0">
                <a:solidFill>
                  <a:srgbClr val="000000"/>
                </a:solidFill>
              </a:rPr>
              <a:t> on J </a:t>
            </a:r>
            <a:r>
              <a:rPr lang="it-IT" sz="2000" b="1" i="1" dirty="0" err="1">
                <a:solidFill>
                  <a:srgbClr val="000000"/>
                </a:solidFill>
              </a:rPr>
              <a:t>Chem</a:t>
            </a:r>
            <a:r>
              <a:rPr lang="it-IT" sz="2000" b="1" i="1" dirty="0">
                <a:solidFill>
                  <a:srgbClr val="000000"/>
                </a:solidFill>
              </a:rPr>
              <a:t> </a:t>
            </a:r>
            <a:r>
              <a:rPr lang="it-IT" sz="2000" b="1" i="1" dirty="0" err="1">
                <a:solidFill>
                  <a:srgbClr val="000000"/>
                </a:solidFill>
              </a:rPr>
              <a:t>Ecol</a:t>
            </a:r>
            <a:endParaRPr lang="it-IT" sz="2000" b="1" dirty="0">
              <a:solidFill>
                <a:srgbClr val="000000"/>
              </a:solidFill>
              <a:latin typeface="Times New Roman" panose="02020603050405020304"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325" y="4447367"/>
            <a:ext cx="2164978" cy="758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descr="Image result for università di Tries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862" y="4437112"/>
            <a:ext cx="109583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4"/>
          <a:stretch>
            <a:fillRect/>
          </a:stretch>
        </p:blipFill>
        <p:spPr>
          <a:xfrm>
            <a:off x="235233" y="545938"/>
            <a:ext cx="1581092" cy="1472519"/>
          </a:xfrm>
          <a:prstGeom prst="rect">
            <a:avLst/>
          </a:prstGeom>
        </p:spPr>
      </p:pic>
      <p:sp>
        <p:nvSpPr>
          <p:cNvPr id="7" name="Rettangolo 6"/>
          <p:cNvSpPr/>
          <p:nvPr/>
        </p:nvSpPr>
        <p:spPr>
          <a:xfrm>
            <a:off x="1825770" y="409290"/>
            <a:ext cx="6862945" cy="872034"/>
          </a:xfrm>
          <a:prstGeom prst="rect">
            <a:avLst/>
          </a:prstGeom>
        </p:spPr>
        <p:txBody>
          <a:bodyPr wrap="square">
            <a:spAutoFit/>
          </a:bodyPr>
          <a:lstStyle/>
          <a:p>
            <a:pPr algn="just" eaLnBrk="0" fontAlgn="base" hangingPunct="0">
              <a:lnSpc>
                <a:spcPct val="150000"/>
              </a:lnSpc>
              <a:spcBef>
                <a:spcPct val="0"/>
              </a:spcBef>
              <a:spcAft>
                <a:spcPct val="0"/>
              </a:spcAft>
            </a:pPr>
            <a:r>
              <a:rPr lang="en-GB" dirty="0">
                <a:solidFill>
                  <a:srgbClr val="000000">
                    <a:lumMod val="75000"/>
                    <a:lumOff val="25000"/>
                  </a:srgbClr>
                </a:solidFill>
              </a:rPr>
              <a:t>Which is the influence of </a:t>
            </a:r>
            <a:r>
              <a:rPr lang="en-GB" b="1" dirty="0">
                <a:solidFill>
                  <a:srgbClr val="000000">
                    <a:lumMod val="75000"/>
                    <a:lumOff val="25000"/>
                  </a:srgbClr>
                </a:solidFill>
              </a:rPr>
              <a:t>melanin</a:t>
            </a:r>
            <a:r>
              <a:rPr lang="en-GB" dirty="0">
                <a:solidFill>
                  <a:srgbClr val="000000">
                    <a:lumMod val="75000"/>
                    <a:lumOff val="25000"/>
                  </a:srgbClr>
                </a:solidFill>
              </a:rPr>
              <a:t>-like compounds</a:t>
            </a:r>
            <a:r>
              <a:rPr lang="en-GB" b="1" dirty="0">
                <a:solidFill>
                  <a:srgbClr val="000000">
                    <a:lumMod val="75000"/>
                    <a:lumOff val="25000"/>
                  </a:srgbClr>
                </a:solidFill>
              </a:rPr>
              <a:t> </a:t>
            </a:r>
            <a:r>
              <a:rPr lang="en-GB" dirty="0">
                <a:solidFill>
                  <a:srgbClr val="000000">
                    <a:lumMod val="75000"/>
                    <a:lumOff val="25000"/>
                  </a:srgbClr>
                </a:solidFill>
              </a:rPr>
              <a:t>in trace element </a:t>
            </a:r>
            <a:r>
              <a:rPr lang="en-GB" b="1" dirty="0">
                <a:solidFill>
                  <a:srgbClr val="000000">
                    <a:lumMod val="75000"/>
                    <a:lumOff val="25000"/>
                  </a:srgbClr>
                </a:solidFill>
              </a:rPr>
              <a:t>accumulation</a:t>
            </a:r>
            <a:r>
              <a:rPr lang="en-GB" dirty="0">
                <a:solidFill>
                  <a:srgbClr val="000000">
                    <a:lumMod val="75000"/>
                    <a:lumOff val="25000"/>
                  </a:srgbClr>
                </a:solidFill>
              </a:rPr>
              <a:t>?</a:t>
            </a:r>
          </a:p>
        </p:txBody>
      </p:sp>
      <p:pic>
        <p:nvPicPr>
          <p:cNvPr id="8" name="Picture 2" descr="Image result for Xanthoparmeli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7145172" y="957677"/>
            <a:ext cx="1431505" cy="10721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Nessun testo alternativo automatico disponibi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40294" y="4275585"/>
            <a:ext cx="2148421" cy="15195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dipartimento di scienze chimiche e farmaceutiche units"/>
          <p:cNvPicPr>
            <a:picLocks noChangeAspect="1" noChangeArrowheads="1"/>
          </p:cNvPicPr>
          <p:nvPr/>
        </p:nvPicPr>
        <p:blipFill rotWithShape="1">
          <a:blip r:embed="rId7">
            <a:extLst>
              <a:ext uri="{28A0092B-C50C-407E-A947-70E740481C1C}">
                <a14:useLocalDpi xmlns:a14="http://schemas.microsoft.com/office/drawing/2010/main" val="0"/>
              </a:ext>
            </a:extLst>
          </a:blip>
          <a:srcRect l="17831" t="32067"/>
          <a:stretch/>
        </p:blipFill>
        <p:spPr bwMode="auto">
          <a:xfrm>
            <a:off x="1811952" y="5439907"/>
            <a:ext cx="4325257" cy="6082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Risultati immagini per IAL8"/>
          <p:cNvPicPr>
            <a:picLocks noChangeAspect="1" noChangeArrowheads="1"/>
          </p:cNvPicPr>
          <p:nvPr/>
        </p:nvPicPr>
        <p:blipFill>
          <a:blip r:embed="rId8"/>
          <a:srcRect/>
          <a:stretch>
            <a:fillRect/>
          </a:stretch>
        </p:blipFill>
        <p:spPr bwMode="auto">
          <a:xfrm>
            <a:off x="7107399" y="5728639"/>
            <a:ext cx="1512888" cy="1095375"/>
          </a:xfrm>
          <a:prstGeom prst="rect">
            <a:avLst/>
          </a:prstGeom>
          <a:noFill/>
          <a:ln w="9525">
            <a:noFill/>
            <a:miter lim="800000"/>
            <a:headEnd/>
            <a:tailEnd/>
          </a:ln>
        </p:spPr>
      </p:pic>
    </p:spTree>
    <p:extLst>
      <p:ext uri="{BB962C8B-B14F-4D97-AF65-F5344CB8AC3E}">
        <p14:creationId xmlns:p14="http://schemas.microsoft.com/office/powerpoint/2010/main" val="11340301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IM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150" t="58222" r="33545" b="20005"/>
          <a:stretch/>
        </p:blipFill>
        <p:spPr bwMode="auto">
          <a:xfrm>
            <a:off x="3707904" y="1109334"/>
            <a:ext cx="5110092" cy="2609408"/>
          </a:xfrm>
          <a:prstGeom prst="rect">
            <a:avLst/>
          </a:prstGeom>
          <a:noFill/>
          <a:scene3d>
            <a:camera prst="orthographicFront">
              <a:rot lat="0" lon="0" rev="21564000"/>
            </a:camera>
            <a:lightRig rig="threePt" dir="t"/>
          </a:scene3d>
          <a:extLst>
            <a:ext uri="{909E8E84-426E-40DD-AFC4-6F175D3DCCD1}">
              <a14:hiddenFill xmlns:a14="http://schemas.microsoft.com/office/drawing/2010/main">
                <a:solidFill>
                  <a:srgbClr val="FFFFFF"/>
                </a:solidFill>
              </a14:hiddenFill>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178" y="1877504"/>
            <a:ext cx="1649413" cy="1254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11"/>
          <p:cNvSpPr txBox="1">
            <a:spLocks noChangeArrowheads="1"/>
          </p:cNvSpPr>
          <p:nvPr/>
        </p:nvSpPr>
        <p:spPr bwMode="auto">
          <a:xfrm>
            <a:off x="443039" y="3276418"/>
            <a:ext cx="2833687" cy="307777"/>
          </a:xfrm>
          <a:prstGeom prst="rect">
            <a:avLst/>
          </a:prstGeom>
          <a:grpFill/>
          <a:ln>
            <a:noFill/>
          </a:ln>
          <a:extLst/>
        </p:spPr>
        <p:txBody>
          <a:bodyPr>
            <a:spAutoFit/>
          </a:bodyPr>
          <a:lstStyle>
            <a:defPPr>
              <a:defRPr lang="it-IT"/>
            </a:defPPr>
            <a:lvl1pPr algn="ctr">
              <a:defRPr sz="1400" i="1"/>
            </a:lvl1pPr>
          </a:lstStyle>
          <a:p>
            <a:pPr>
              <a:defRPr/>
            </a:pPr>
            <a:r>
              <a:rPr lang="it-IT" altLang="it-IT" dirty="0" smtClean="0">
                <a:solidFill>
                  <a:srgbClr val="000000"/>
                </a:solidFill>
              </a:rPr>
              <a:t>Flavoparmelia caperata </a:t>
            </a:r>
            <a:r>
              <a:rPr lang="it-IT" altLang="it-IT" i="0" dirty="0" smtClean="0">
                <a:solidFill>
                  <a:srgbClr val="000000"/>
                </a:solidFill>
              </a:rPr>
              <a:t>(L.) </a:t>
            </a:r>
            <a:r>
              <a:rPr lang="it-IT" altLang="it-IT" i="0" dirty="0" err="1" smtClean="0">
                <a:solidFill>
                  <a:srgbClr val="000000"/>
                </a:solidFill>
              </a:rPr>
              <a:t>Hale</a:t>
            </a:r>
            <a:endParaRPr lang="it-IT" altLang="it-IT" i="0" dirty="0">
              <a:solidFill>
                <a:srgbClr val="000000"/>
              </a:solidFill>
            </a:endParaRPr>
          </a:p>
        </p:txBody>
      </p:sp>
      <p:sp>
        <p:nvSpPr>
          <p:cNvPr id="10" name="Rettangolo 5"/>
          <p:cNvSpPr>
            <a:spLocks noChangeArrowheads="1"/>
          </p:cNvSpPr>
          <p:nvPr/>
        </p:nvSpPr>
        <p:spPr bwMode="auto">
          <a:xfrm>
            <a:off x="443039" y="5162268"/>
            <a:ext cx="83749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altLang="it-IT" sz="1600" b="1" dirty="0" smtClean="0">
                <a:solidFill>
                  <a:srgbClr val="000000"/>
                </a:solidFill>
                <a:latin typeface="Arial"/>
              </a:rPr>
              <a:t>Scope</a:t>
            </a:r>
            <a:r>
              <a:rPr lang="it-IT" altLang="it-IT" sz="1600" dirty="0" smtClean="0">
                <a:solidFill>
                  <a:srgbClr val="000000"/>
                </a:solidFill>
                <a:latin typeface="Arial"/>
              </a:rPr>
              <a:t>: </a:t>
            </a:r>
            <a:r>
              <a:rPr lang="en-US" altLang="it-IT" sz="1600" dirty="0" smtClean="0">
                <a:solidFill>
                  <a:srgbClr val="000000"/>
                </a:solidFill>
                <a:latin typeface="Arial"/>
              </a:rPr>
              <a:t>evaluate the differences among the micronutrients </a:t>
            </a:r>
            <a:r>
              <a:rPr lang="it-IT" altLang="it-IT" sz="1600" dirty="0">
                <a:solidFill>
                  <a:srgbClr val="000000"/>
                </a:solidFill>
                <a:latin typeface="Arial"/>
              </a:rPr>
              <a:t>(Fe, Mn e Zn) </a:t>
            </a:r>
            <a:r>
              <a:rPr lang="en-US" altLang="it-IT" sz="1600" dirty="0">
                <a:solidFill>
                  <a:srgbClr val="000000"/>
                </a:solidFill>
                <a:latin typeface="Arial"/>
              </a:rPr>
              <a:t>contents </a:t>
            </a:r>
            <a:r>
              <a:rPr lang="en-US" altLang="it-IT" sz="1600" dirty="0" smtClean="0">
                <a:solidFill>
                  <a:srgbClr val="000000"/>
                </a:solidFill>
                <a:latin typeface="Arial"/>
              </a:rPr>
              <a:t>of </a:t>
            </a:r>
            <a:r>
              <a:rPr lang="en-US" altLang="it-IT" sz="1600" dirty="0">
                <a:solidFill>
                  <a:srgbClr val="000000"/>
                </a:solidFill>
                <a:latin typeface="Arial"/>
              </a:rPr>
              <a:t>10 lichen species (7 parmelioid species</a:t>
            </a:r>
            <a:r>
              <a:rPr lang="en-US" altLang="it-IT" sz="1600" dirty="0" smtClean="0">
                <a:solidFill>
                  <a:srgbClr val="000000"/>
                </a:solidFill>
                <a:latin typeface="Arial"/>
              </a:rPr>
              <a:t>), characterized by a different </a:t>
            </a:r>
            <a:r>
              <a:rPr lang="en-US" altLang="it-IT" sz="1600" dirty="0">
                <a:solidFill>
                  <a:srgbClr val="000000"/>
                </a:solidFill>
                <a:latin typeface="Arial"/>
              </a:rPr>
              <a:t>degree of </a:t>
            </a:r>
            <a:r>
              <a:rPr lang="en-US" altLang="it-IT" sz="1600" dirty="0" err="1">
                <a:solidFill>
                  <a:srgbClr val="000000"/>
                </a:solidFill>
                <a:latin typeface="Arial"/>
              </a:rPr>
              <a:t>melanisation</a:t>
            </a:r>
            <a:r>
              <a:rPr lang="en-US" altLang="it-IT" sz="1600" dirty="0">
                <a:solidFill>
                  <a:srgbClr val="000000"/>
                </a:solidFill>
                <a:latin typeface="Arial"/>
              </a:rPr>
              <a:t> in their </a:t>
            </a:r>
            <a:r>
              <a:rPr lang="en-US" altLang="it-IT" sz="1600" i="1" dirty="0" smtClean="0">
                <a:solidFill>
                  <a:srgbClr val="000000"/>
                </a:solidFill>
                <a:latin typeface="Arial"/>
              </a:rPr>
              <a:t>cortices</a:t>
            </a:r>
            <a:r>
              <a:rPr lang="it-IT" altLang="it-IT" sz="1600" dirty="0" smtClean="0">
                <a:solidFill>
                  <a:srgbClr val="000000"/>
                </a:solidFill>
                <a:latin typeface="Arial"/>
              </a:rPr>
              <a:t>.</a:t>
            </a:r>
            <a:endParaRPr lang="it-IT" altLang="it-IT" sz="1600" dirty="0">
              <a:solidFill>
                <a:srgbClr val="000000"/>
              </a:solidFill>
              <a:latin typeface="Arial"/>
            </a:endParaRPr>
          </a:p>
        </p:txBody>
      </p:sp>
      <p:sp>
        <p:nvSpPr>
          <p:cNvPr id="11" name="Rettangolo 5"/>
          <p:cNvSpPr>
            <a:spLocks noChangeArrowheads="1"/>
          </p:cNvSpPr>
          <p:nvPr/>
        </p:nvSpPr>
        <p:spPr bwMode="auto">
          <a:xfrm>
            <a:off x="443039" y="3848783"/>
            <a:ext cx="83749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it-IT" altLang="it-IT" sz="1200" dirty="0" err="1">
                <a:solidFill>
                  <a:srgbClr val="000000"/>
                </a:solidFill>
                <a:latin typeface="Arial"/>
              </a:rPr>
              <a:t>Andreussi</a:t>
            </a:r>
            <a:r>
              <a:rPr lang="it-IT" altLang="it-IT" sz="1200" dirty="0">
                <a:solidFill>
                  <a:srgbClr val="000000"/>
                </a:solidFill>
                <a:latin typeface="Arial"/>
              </a:rPr>
              <a:t>, S. (2000). </a:t>
            </a:r>
            <a:r>
              <a:rPr lang="it-IT" altLang="it-IT" sz="1200" b="1" dirty="0" err="1">
                <a:solidFill>
                  <a:srgbClr val="000000"/>
                </a:solidFill>
                <a:latin typeface="Arial"/>
              </a:rPr>
              <a:t>Bioaccumulo</a:t>
            </a:r>
            <a:r>
              <a:rPr lang="it-IT" altLang="it-IT" sz="1200" b="1" dirty="0">
                <a:solidFill>
                  <a:srgbClr val="000000"/>
                </a:solidFill>
                <a:latin typeface="Arial"/>
              </a:rPr>
              <a:t> di metalli in traccia nei licheni. Applicazione e metodologie</a:t>
            </a:r>
            <a:r>
              <a:rPr lang="it-IT" altLang="it-IT" sz="1200" dirty="0">
                <a:solidFill>
                  <a:srgbClr val="000000"/>
                </a:solidFill>
                <a:latin typeface="Arial"/>
              </a:rPr>
              <a:t>. Tesi di laurea, Università degli Studi di Ferrara, Facoltà di Scienze Matematiche, Fisiche e Naturali, Corso di laurea in Scienze Biologiche, </a:t>
            </a:r>
            <a:r>
              <a:rPr lang="it-IT" altLang="it-IT" sz="1200" dirty="0" err="1">
                <a:solidFill>
                  <a:srgbClr val="000000"/>
                </a:solidFill>
                <a:latin typeface="Arial"/>
              </a:rPr>
              <a:t>rel</a:t>
            </a:r>
            <a:r>
              <a:rPr lang="it-IT" altLang="it-IT" sz="1200" dirty="0">
                <a:solidFill>
                  <a:srgbClr val="000000"/>
                </a:solidFill>
                <a:latin typeface="Arial"/>
              </a:rPr>
              <a:t>. P. L. Nimis. (</a:t>
            </a:r>
            <a:r>
              <a:rPr lang="it-IT" altLang="it-IT" sz="1200" dirty="0" err="1">
                <a:solidFill>
                  <a:srgbClr val="000000"/>
                </a:solidFill>
                <a:latin typeface="Arial"/>
              </a:rPr>
              <a:t>ined</a:t>
            </a:r>
            <a:r>
              <a:rPr lang="it-IT" altLang="it-IT" sz="1200" dirty="0">
                <a:solidFill>
                  <a:srgbClr val="000000"/>
                </a:solidFill>
                <a:latin typeface="Arial"/>
              </a:rPr>
              <a:t>.)</a:t>
            </a:r>
          </a:p>
        </p:txBody>
      </p:sp>
      <p:sp>
        <p:nvSpPr>
          <p:cNvPr id="14" name="CasellaDiTesto 13"/>
          <p:cNvSpPr txBox="1"/>
          <p:nvPr/>
        </p:nvSpPr>
        <p:spPr>
          <a:xfrm>
            <a:off x="0" y="-17282"/>
            <a:ext cx="9144000" cy="276999"/>
          </a:xfrm>
          <a:prstGeom prst="rect">
            <a:avLst/>
          </a:prstGeom>
          <a:solidFill>
            <a:schemeClr val="bg1">
              <a:lumMod val="85000"/>
            </a:schemeClr>
          </a:solidFill>
          <a:ln w="28575">
            <a:noFill/>
          </a:ln>
        </p:spPr>
        <p:txBody>
          <a:bodyPr wrap="square" rtlCol="0">
            <a:spAutoFit/>
          </a:bodyPr>
          <a:lstStyle/>
          <a:p>
            <a:pPr algn="r" eaLnBrk="0" fontAlgn="base" hangingPunct="0">
              <a:spcBef>
                <a:spcPct val="0"/>
              </a:spcBef>
              <a:spcAft>
                <a:spcPct val="0"/>
              </a:spcAft>
            </a:pPr>
            <a:r>
              <a:rPr lang="it-IT" sz="1200" dirty="0">
                <a:solidFill>
                  <a:srgbClr val="00CC99">
                    <a:lumMod val="75000"/>
                  </a:srgbClr>
                </a:solidFill>
              </a:rPr>
              <a:t>MELANISATION AFFECTS THE CONTENT OF SELECTED ELEMENTS IN PARMELIOID LICHENS </a:t>
            </a:r>
            <a:endParaRPr lang="it-IT" altLang="it-IT" sz="1200" dirty="0">
              <a:solidFill>
                <a:srgbClr val="00CC99">
                  <a:lumMod val="75000"/>
                </a:srgbClr>
              </a:solidFill>
            </a:endParaRPr>
          </a:p>
        </p:txBody>
      </p:sp>
      <p:sp>
        <p:nvSpPr>
          <p:cNvPr id="15" name="CasellaDiTesto 14"/>
          <p:cNvSpPr txBox="1"/>
          <p:nvPr/>
        </p:nvSpPr>
        <p:spPr>
          <a:xfrm>
            <a:off x="0" y="250361"/>
            <a:ext cx="9144000" cy="400110"/>
          </a:xfrm>
          <a:prstGeom prst="rect">
            <a:avLst/>
          </a:prstGeom>
          <a:solidFill>
            <a:schemeClr val="bg1">
              <a:lumMod val="85000"/>
            </a:schemeClr>
          </a:solidFill>
          <a:ln w="28575">
            <a:noFill/>
          </a:ln>
        </p:spPr>
        <p:txBody>
          <a:bodyPr wrap="square" rtlCol="0">
            <a:spAutoFit/>
          </a:bodyPr>
          <a:lstStyle/>
          <a:p>
            <a:pPr eaLnBrk="0" fontAlgn="base" hangingPunct="0">
              <a:spcBef>
                <a:spcPct val="0"/>
              </a:spcBef>
              <a:spcAft>
                <a:spcPct val="0"/>
              </a:spcAft>
            </a:pPr>
            <a:r>
              <a:rPr lang="en-US" sz="2000" dirty="0">
                <a:solidFill>
                  <a:srgbClr val="00CC99">
                    <a:lumMod val="50000"/>
                  </a:srgbClr>
                </a:solidFill>
              </a:rPr>
              <a:t>Introduction and scope</a:t>
            </a:r>
            <a:endParaRPr lang="en-US" sz="2000" dirty="0">
              <a:solidFill>
                <a:srgbClr val="00CC99">
                  <a:lumMod val="50000"/>
                </a:srgbClr>
              </a:solidFill>
            </a:endParaRPr>
          </a:p>
        </p:txBody>
      </p:sp>
      <p:sp>
        <p:nvSpPr>
          <p:cNvPr id="16" name="Rettangolo 5"/>
          <p:cNvSpPr>
            <a:spLocks noChangeArrowheads="1"/>
          </p:cNvSpPr>
          <p:nvPr/>
        </p:nvSpPr>
        <p:spPr bwMode="auto">
          <a:xfrm>
            <a:off x="428251" y="1121059"/>
            <a:ext cx="33205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it-IT" altLang="it-IT" sz="1600" b="1" dirty="0" err="1" smtClean="0">
                <a:solidFill>
                  <a:srgbClr val="000000"/>
                </a:solidFill>
                <a:latin typeface="Arial"/>
              </a:rPr>
              <a:t>Previous</a:t>
            </a:r>
            <a:r>
              <a:rPr lang="it-IT" altLang="it-IT" sz="1600" b="1" dirty="0" smtClean="0">
                <a:solidFill>
                  <a:srgbClr val="000000"/>
                </a:solidFill>
                <a:latin typeface="Arial"/>
              </a:rPr>
              <a:t> data:</a:t>
            </a:r>
            <a:endParaRPr lang="it-IT" altLang="it-IT" sz="1600" dirty="0">
              <a:solidFill>
                <a:srgbClr val="000000"/>
              </a:solidFill>
              <a:latin typeface="Arial"/>
            </a:endParaRPr>
          </a:p>
        </p:txBody>
      </p:sp>
      <p:cxnSp>
        <p:nvCxnSpPr>
          <p:cNvPr id="17" name="Connettore 1 2"/>
          <p:cNvCxnSpPr>
            <a:cxnSpLocks noChangeShapeType="1"/>
          </p:cNvCxnSpPr>
          <p:nvPr/>
        </p:nvCxnSpPr>
        <p:spPr bwMode="auto">
          <a:xfrm>
            <a:off x="443039" y="4811900"/>
            <a:ext cx="8374957" cy="9757"/>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472681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altLang="it-IT"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TotalTime>
  <Words>2129</Words>
  <Application>Microsoft Office PowerPoint</Application>
  <PresentationFormat>Presentazione su schermo (4:3)</PresentationFormat>
  <Paragraphs>207</Paragraphs>
  <Slides>32</Slides>
  <Notes>0</Notes>
  <HiddenSlides>0</HiddenSlides>
  <MMClips>0</MMClips>
  <ScaleCrop>false</ScaleCrop>
  <HeadingPairs>
    <vt:vector size="4" baseType="variant">
      <vt:variant>
        <vt:lpstr>Tema</vt:lpstr>
      </vt:variant>
      <vt:variant>
        <vt:i4>2</vt:i4>
      </vt:variant>
      <vt:variant>
        <vt:lpstr>Titoli diapositive</vt:lpstr>
      </vt:variant>
      <vt:variant>
        <vt:i4>32</vt:i4>
      </vt:variant>
    </vt:vector>
  </HeadingPairs>
  <TitlesOfParts>
    <vt:vector size="34" baseType="lpstr">
      <vt:lpstr>Struttura predefinita</vt:lpstr>
      <vt:lpstr>1_Struttura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Prova</dc:creator>
  <cp:lastModifiedBy>Prova</cp:lastModifiedBy>
  <cp:revision>1</cp:revision>
  <dcterms:created xsi:type="dcterms:W3CDTF">2018-11-20T07:36:34Z</dcterms:created>
  <dcterms:modified xsi:type="dcterms:W3CDTF">2018-11-20T07:42:35Z</dcterms:modified>
</cp:coreProperties>
</file>