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8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256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9F10F-1741-4F51-904D-60E47FD336D1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C2837-1AC1-4F1D-9B90-8B196A16B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13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7690FA-4371-4341-ADC1-DEBD23123E79}" type="slidenum">
              <a:rPr lang="it-IT" altLang="it-IT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6142580-D6B4-41DC-BC7B-909F10C952AF}" type="slidenum">
              <a:rPr lang="it-IT" altLang="it-IT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89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it-IT" altLang="it-IT" smtClean="0"/>
              <a:t>serrdbsshhshst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972E1E-2373-4306-A33B-2A697D097F63}" type="slidenum">
              <a:rPr lang="it-IT" altLang="it-IT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605C48F-A4FB-43AA-B242-586FD8D0EFF3}" type="slidenum">
              <a:rPr lang="it-IT" altLang="it-IT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891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it-IT" altLang="it-IT" smtClean="0"/>
              <a:t>serrdbsshhshst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01C4AE-6672-47FA-B2D3-C7E3B52B85BD}" type="slidenum">
              <a:rPr lang="it-IT" altLang="it-IT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it-IT" altLang="it-IT">
              <a:solidFill>
                <a:prstClr val="black"/>
              </a:solidFill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C2B1A96-6ABB-4E2C-8DD3-6D0C3B367801}" type="slidenum">
              <a:rPr lang="it-IT" altLang="it-IT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altLang="it-IT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it-IT" altLang="it-IT" smtClean="0"/>
              <a:t>serrdbsshhshst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D44BD90-86A3-4F33-B781-6659FC2DF683}" type="slidenum">
              <a:rPr lang="it-IT" altLang="it-IT" sz="1200">
                <a:solidFill>
                  <a:srgbClr val="000000"/>
                </a:solidFill>
              </a:rPr>
              <a:pPr algn="r"/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8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15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CFD16-C4D2-4424-9D5A-8F3AEC66C8D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43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E7E6B-D9EA-4230-AB24-200349E49BD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8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65012-1146-407D-B4B9-E5E3D3F9451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72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63952-2D02-4EA9-A976-C9602CF5DD2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9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4B9B-0252-4E20-A36E-116818AC7A7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73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759B1-9001-45A0-B4DD-4CB16EA06F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5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1C0D8-4E35-4CD3-9AB1-09340D7B6CB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3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EB432-4E6A-40DA-8DD9-8E30758954F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699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0F972-91AF-4398-B59E-FAC2E937C47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57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83B8F-48B6-4F12-B285-D4EC5197393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2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7804-8141-49F7-8051-7C63998A741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04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A00D2-009E-48EC-AA14-C75927B591C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21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4AFD3-8E72-48FC-BE4D-77D53247267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58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4E4E7-2073-41AA-A5F8-53B746B33E1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7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2E16-047D-47E4-A3D8-BB02B3DBBCC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94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9615-5013-43D0-BAAE-3BED8372EDF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29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7429-D0FD-4C9A-B3D2-12D16C5EB60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0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068F5-6EE3-45FB-9879-599C2330803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968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1EDC-671F-400B-B7ED-F6B23FDD92A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42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6D5E3-2812-46C0-9950-169A25EAFA6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49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15DAB-9F3A-4BB4-836D-0C1CE77880D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9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87F0C-FF8B-4D61-B448-03544AD8882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0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07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37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07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25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20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8146-78D9-4B25-B65D-352BE53B816D}" type="datetimeFigureOut">
              <a:rPr lang="it-IT" smtClean="0"/>
              <a:t>22/11/2018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1D211-E57B-47EA-B9D4-DFC8DDD8F9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45C429-59C6-4BC1-9EF1-579F88ECF3C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1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F9560A-38D4-4369-B810-3E2CD288FF89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oleObject" Target="../embeddings/Microsoft_Excel_97-2003_Worksheet1.xls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80597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lichens.lastdragon.org/Ramalina_farinacea_P4026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7788"/>
            <a:ext cx="3821112" cy="296068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ttangolo 4"/>
          <p:cNvSpPr>
            <a:spLocks noChangeArrowheads="1"/>
          </p:cNvSpPr>
          <p:nvPr/>
        </p:nvSpPr>
        <p:spPr bwMode="auto">
          <a:xfrm>
            <a:off x="1387475" y="2117725"/>
            <a:ext cx="6640513" cy="41195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48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2117725"/>
            <a:ext cx="5868987" cy="35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52563" y="5589588"/>
            <a:ext cx="6792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DISTANZA MASSIMA DALLA SORGENTE (m)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200000">
            <a:off x="-55562" y="3678237"/>
            <a:ext cx="33480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BIOMASSA (mg dm</a:t>
            </a:r>
            <a:r>
              <a:rPr lang="it-IT" altLang="it-IT" sz="2400" baseline="30000" dirty="0">
                <a:solidFill>
                  <a:srgbClr val="000000"/>
                </a:solidFill>
              </a:rPr>
              <a:t>-2</a:t>
            </a:r>
            <a:r>
              <a:rPr lang="it-IT" altLang="it-IT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835400" y="1574800"/>
            <a:ext cx="4222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i="1" dirty="0" err="1">
                <a:solidFill>
                  <a:srgbClr val="000000"/>
                </a:solidFill>
              </a:rPr>
              <a:t>Ramalina</a:t>
            </a:r>
            <a:r>
              <a:rPr lang="it-IT" sz="2400" i="1" dirty="0">
                <a:solidFill>
                  <a:srgbClr val="000000"/>
                </a:solidFill>
              </a:rPr>
              <a:t> farinacea</a:t>
            </a:r>
          </a:p>
        </p:txBody>
      </p:sp>
    </p:spTree>
    <p:extLst>
      <p:ext uri="{BB962C8B-B14F-4D97-AF65-F5344CB8AC3E}">
        <p14:creationId xmlns:p14="http://schemas.microsoft.com/office/powerpoint/2010/main" val="27947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waysofenlichenment.net/lichens/Evernia/prunastri/Evernia%20prunastri%20droker_2%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5362575" cy="23590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ttangolo 11"/>
          <p:cNvSpPr>
            <a:spLocks noChangeArrowheads="1"/>
          </p:cNvSpPr>
          <p:nvPr/>
        </p:nvSpPr>
        <p:spPr bwMode="auto">
          <a:xfrm>
            <a:off x="1185863" y="2209800"/>
            <a:ext cx="6767512" cy="40147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1508" name="Gruppo 1"/>
          <p:cNvGrpSpPr>
            <a:grpSpLocks/>
          </p:cNvGrpSpPr>
          <p:nvPr/>
        </p:nvGrpSpPr>
        <p:grpSpPr bwMode="auto">
          <a:xfrm>
            <a:off x="1265238" y="2189163"/>
            <a:ext cx="6792912" cy="3924300"/>
            <a:chOff x="1995488" y="1068388"/>
            <a:chExt cx="6792912" cy="3924300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1995488" y="4530725"/>
              <a:ext cx="6792912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2400" dirty="0">
                  <a:solidFill>
                    <a:srgbClr val="000000"/>
                  </a:solidFill>
                </a:rPr>
                <a:t>DISTANZA MASSIMA DALLA SORGENTE (m)</a:t>
              </a:r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 rot="16200000">
              <a:off x="693738" y="2532062"/>
              <a:ext cx="33480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2400" dirty="0">
                  <a:solidFill>
                    <a:srgbClr val="000000"/>
                  </a:solidFill>
                </a:rPr>
                <a:t>BIOMASSA (mg dm</a:t>
              </a:r>
              <a:r>
                <a:rPr lang="it-IT" altLang="it-IT" sz="2400" baseline="30000" dirty="0">
                  <a:solidFill>
                    <a:srgbClr val="000000"/>
                  </a:solidFill>
                </a:rPr>
                <a:t>-2</a:t>
              </a:r>
              <a:r>
                <a:rPr lang="it-IT" altLang="it-IT" sz="2400" dirty="0">
                  <a:solidFill>
                    <a:srgbClr val="000000"/>
                  </a:solidFill>
                </a:rPr>
                <a:t>)</a:t>
              </a:r>
            </a:p>
          </p:txBody>
        </p:sp>
        <p:pic>
          <p:nvPicPr>
            <p:cNvPr id="21512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63" y="1068388"/>
              <a:ext cx="5880100" cy="359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CasellaDiTesto 14"/>
          <p:cNvSpPr txBox="1"/>
          <p:nvPr/>
        </p:nvSpPr>
        <p:spPr>
          <a:xfrm>
            <a:off x="3835400" y="1574800"/>
            <a:ext cx="4222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i="1" dirty="0" err="1">
                <a:solidFill>
                  <a:srgbClr val="000000"/>
                </a:solidFill>
              </a:rPr>
              <a:t>Evernia</a:t>
            </a:r>
            <a:r>
              <a:rPr lang="it-IT" sz="2400" i="1" dirty="0">
                <a:solidFill>
                  <a:srgbClr val="000000"/>
                </a:solidFill>
              </a:rPr>
              <a:t> </a:t>
            </a:r>
            <a:r>
              <a:rPr lang="it-IT" sz="2400" i="1" dirty="0" err="1">
                <a:solidFill>
                  <a:srgbClr val="000000"/>
                </a:solidFill>
              </a:rPr>
              <a:t>prunastri</a:t>
            </a:r>
            <a:endParaRPr lang="it-IT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1"/>
          <p:cNvSpPr>
            <a:spLocks noChangeArrowheads="1"/>
          </p:cNvSpPr>
          <p:nvPr/>
        </p:nvSpPr>
        <p:spPr bwMode="auto">
          <a:xfrm>
            <a:off x="1330325" y="585788"/>
            <a:ext cx="6519863" cy="3924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330325" y="585788"/>
            <a:ext cx="6792913" cy="5584825"/>
            <a:chOff x="1995488" y="1068388"/>
            <a:chExt cx="6792912" cy="5584825"/>
          </a:xfrm>
        </p:grpSpPr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1995488" y="4530725"/>
              <a:ext cx="6792912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2400" dirty="0">
                  <a:solidFill>
                    <a:srgbClr val="000000"/>
                  </a:solidFill>
                </a:rPr>
                <a:t>DISTANZA MASSIMA DALLA SORGENTE (m)</a:t>
              </a:r>
            </a:p>
          </p:txBody>
        </p:sp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 rot="16200000">
              <a:off x="693738" y="2532063"/>
              <a:ext cx="3348038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2400" dirty="0">
                  <a:solidFill>
                    <a:srgbClr val="000000"/>
                  </a:solidFill>
                </a:rPr>
                <a:t>BIOMASSA (mg dm</a:t>
              </a:r>
              <a:r>
                <a:rPr lang="it-IT" altLang="it-IT" sz="2400" baseline="30000" dirty="0">
                  <a:solidFill>
                    <a:srgbClr val="000000"/>
                  </a:solidFill>
                </a:rPr>
                <a:t>-2</a:t>
              </a:r>
              <a:r>
                <a:rPr lang="it-IT" altLang="it-IT" sz="2400" dirty="0">
                  <a:solidFill>
                    <a:srgbClr val="000000"/>
                  </a:solidFill>
                </a:rPr>
                <a:t>)</a:t>
              </a:r>
            </a:p>
          </p:txBody>
        </p:sp>
        <p:grpSp>
          <p:nvGrpSpPr>
            <p:cNvPr id="22534" name="Group 6"/>
            <p:cNvGrpSpPr>
              <a:grpSpLocks/>
            </p:cNvGrpSpPr>
            <p:nvPr/>
          </p:nvGrpSpPr>
          <p:grpSpPr bwMode="auto">
            <a:xfrm>
              <a:off x="2068513" y="5083175"/>
              <a:ext cx="6446837" cy="1570038"/>
              <a:chOff x="1303" y="3202"/>
              <a:chExt cx="4061" cy="989"/>
            </a:xfrm>
          </p:grpSpPr>
          <p:sp>
            <p:nvSpPr>
              <p:cNvPr id="10247" name="Text Box 7"/>
              <p:cNvSpPr txBox="1">
                <a:spLocks noChangeArrowheads="1"/>
              </p:cNvSpPr>
              <p:nvPr/>
            </p:nvSpPr>
            <p:spPr bwMode="auto">
              <a:xfrm>
                <a:off x="1303" y="3202"/>
                <a:ext cx="4061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it-IT" altLang="it-IT" sz="2400" dirty="0" err="1">
                    <a:solidFill>
                      <a:srgbClr val="FF0000"/>
                    </a:solidFill>
                  </a:rPr>
                  <a:t>Biomass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of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selected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fruticose and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foliose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lichens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along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the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transect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of the </a:t>
                </a:r>
                <a:r>
                  <a:rPr lang="it-IT" altLang="it-IT" sz="2400" dirty="0" err="1">
                    <a:solidFill>
                      <a:srgbClr val="000000"/>
                    </a:solidFill>
                  </a:rPr>
                  <a:t>study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 area </a:t>
                </a:r>
                <a:br>
                  <a:rPr lang="it-IT" altLang="it-IT" sz="2400" dirty="0">
                    <a:solidFill>
                      <a:srgbClr val="000000"/>
                    </a:solidFill>
                  </a:rPr>
                </a:br>
                <a:r>
                  <a:rPr lang="it-IT" altLang="it-IT" sz="2400" dirty="0">
                    <a:solidFill>
                      <a:srgbClr val="000000"/>
                    </a:solidFill>
                  </a:rPr>
                  <a:t>( 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Ramalina</a:t>
                </a:r>
                <a:r>
                  <a:rPr lang="it-IT" altLang="it-IT" sz="2400" i="1" dirty="0">
                    <a:solidFill>
                      <a:srgbClr val="000000"/>
                    </a:solidFill>
                  </a:rPr>
                  <a:t> fastigiata,  R. farinacea, 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Evernia</a:t>
                </a:r>
                <a:r>
                  <a:rPr lang="it-IT" altLang="it-IT" sz="2400" i="1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prunastri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,  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Parmelia</a:t>
                </a:r>
                <a:r>
                  <a:rPr lang="it-IT" altLang="it-IT" sz="2400" i="1" dirty="0">
                    <a:solidFill>
                      <a:srgbClr val="000000"/>
                    </a:solidFill>
                  </a:rPr>
                  <a:t> </a:t>
                </a:r>
                <a:r>
                  <a:rPr lang="it-IT" altLang="it-IT" sz="2400" i="1" dirty="0" err="1">
                    <a:solidFill>
                      <a:srgbClr val="000000"/>
                    </a:solidFill>
                  </a:rPr>
                  <a:t>sulcata</a:t>
                </a:r>
                <a:r>
                  <a:rPr lang="it-IT" altLang="it-IT" sz="2400" dirty="0">
                    <a:solidFill>
                      <a:srgbClr val="000000"/>
                    </a:solidFill>
                  </a:rPr>
                  <a:t>).</a:t>
                </a:r>
                <a:endParaRPr lang="it-IT" altLang="it-IT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" name="AutoShape 8"/>
              <p:cNvSpPr>
                <a:spLocks noChangeArrowheads="1"/>
              </p:cNvSpPr>
              <p:nvPr/>
            </p:nvSpPr>
            <p:spPr bwMode="auto">
              <a:xfrm>
                <a:off x="1454" y="3775"/>
                <a:ext cx="75" cy="75"/>
              </a:xfrm>
              <a:prstGeom prst="flowChartProcess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38" name="AutoShape 9"/>
              <p:cNvSpPr>
                <a:spLocks noChangeArrowheads="1"/>
              </p:cNvSpPr>
              <p:nvPr/>
            </p:nvSpPr>
            <p:spPr bwMode="auto">
              <a:xfrm>
                <a:off x="3288" y="3793"/>
                <a:ext cx="75" cy="75"/>
              </a:xfrm>
              <a:prstGeom prst="flowChartProcess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39" name="AutoShape 10"/>
              <p:cNvSpPr>
                <a:spLocks noChangeArrowheads="1"/>
              </p:cNvSpPr>
              <p:nvPr/>
            </p:nvSpPr>
            <p:spPr bwMode="auto">
              <a:xfrm>
                <a:off x="2205" y="4013"/>
                <a:ext cx="75" cy="75"/>
              </a:xfrm>
              <a:prstGeom prst="flowChartProcess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40" name="AutoShape 11"/>
              <p:cNvSpPr>
                <a:spLocks noChangeArrowheads="1"/>
              </p:cNvSpPr>
              <p:nvPr/>
            </p:nvSpPr>
            <p:spPr bwMode="auto">
              <a:xfrm>
                <a:off x="4513" y="3782"/>
                <a:ext cx="75" cy="75"/>
              </a:xfrm>
              <a:prstGeom prst="flowChartProcess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22535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63" y="1068388"/>
              <a:ext cx="5880100" cy="359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2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ulca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6019800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48000" y="60198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Parmelia</a:t>
            </a:r>
            <a:r>
              <a:rPr lang="it-IT" altLang="it-IT" sz="24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4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sulcata</a:t>
            </a:r>
            <a:r>
              <a:rPr lang="it-IT" altLang="it-IT" sz="24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Taylor</a:t>
            </a:r>
            <a:endParaRPr lang="it-IT" altLang="it-IT" sz="2400" i="1" dirty="0">
              <a:solidFill>
                <a:srgbClr val="FF3300"/>
              </a:solidFill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447800" y="228600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it-IT" sz="2800" b="1" dirty="0">
                <a:solidFill>
                  <a:srgbClr val="3333CC"/>
                </a:solidFill>
              </a:rPr>
              <a:t>The </a:t>
            </a:r>
            <a:r>
              <a:rPr lang="de-DE" altLang="it-IT" sz="2800" b="1" dirty="0" err="1">
                <a:solidFill>
                  <a:srgbClr val="3333CC"/>
                </a:solidFill>
              </a:rPr>
              <a:t>selected</a:t>
            </a:r>
            <a:r>
              <a:rPr lang="de-DE" altLang="it-IT" sz="2800" b="1" dirty="0">
                <a:solidFill>
                  <a:srgbClr val="3333CC"/>
                </a:solidFill>
              </a:rPr>
              <a:t> </a:t>
            </a:r>
            <a:r>
              <a:rPr lang="de-DE" altLang="it-IT" sz="2800" b="1" dirty="0" err="1">
                <a:solidFill>
                  <a:srgbClr val="3333CC"/>
                </a:solidFill>
              </a:rPr>
              <a:t>species</a:t>
            </a:r>
            <a:endParaRPr lang="de-DE" altLang="it-IT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3650" y="4784725"/>
            <a:ext cx="6992938" cy="1320800"/>
          </a:xfrm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2200" smtClean="0"/>
              <a:t>Correlation between mean yearly radial thallus growth rate (cm yr</a:t>
            </a:r>
            <a:r>
              <a:rPr lang="it-IT" altLang="it-IT" sz="2200" baseline="30000" smtClean="0"/>
              <a:t>-1</a:t>
            </a:r>
            <a:r>
              <a:rPr lang="it-IT" altLang="it-IT" sz="2200" smtClean="0"/>
              <a:t>, abscissa), and distance of each thallus from the H</a:t>
            </a:r>
            <a:r>
              <a:rPr lang="it-IT" altLang="it-IT" sz="2200" baseline="-25000" smtClean="0"/>
              <a:t>2</a:t>
            </a:r>
            <a:r>
              <a:rPr lang="it-IT" altLang="it-IT" sz="2200" smtClean="0"/>
              <a:t>S emitting chimney.</a:t>
            </a:r>
            <a:endParaRPr lang="it-IT" altLang="it-IT" sz="2800" smtClean="0"/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1219200" y="304800"/>
            <a:ext cx="7086600" cy="4203700"/>
            <a:chOff x="720" y="0"/>
            <a:chExt cx="4464" cy="2648"/>
          </a:xfrm>
        </p:grpSpPr>
        <p:grpSp>
          <p:nvGrpSpPr>
            <p:cNvPr id="24580" name="Group 4"/>
            <p:cNvGrpSpPr>
              <a:grpSpLocks/>
            </p:cNvGrpSpPr>
            <p:nvPr/>
          </p:nvGrpSpPr>
          <p:grpSpPr bwMode="auto">
            <a:xfrm>
              <a:off x="816" y="0"/>
              <a:ext cx="3578" cy="2648"/>
              <a:chOff x="1191" y="684"/>
              <a:chExt cx="3059" cy="1964"/>
            </a:xfrm>
          </p:grpSpPr>
          <p:graphicFrame>
            <p:nvGraphicFramePr>
              <p:cNvPr id="24584" name="Object 5"/>
              <p:cNvGraphicFramePr>
                <a:graphicFrameLocks noChangeAspect="1"/>
              </p:cNvGraphicFramePr>
              <p:nvPr/>
            </p:nvGraphicFramePr>
            <p:xfrm>
              <a:off x="1191" y="684"/>
              <a:ext cx="3059" cy="19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0" name="Foglio di lavoro" r:id="rId4" imgW="3086596" imgH="1981440" progId="Excel.Sheet.8">
                      <p:embed/>
                    </p:oleObj>
                  </mc:Choice>
                  <mc:Fallback>
                    <p:oleObj name="Foglio di lavoro" r:id="rId4" imgW="3086596" imgH="198144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1" y="684"/>
                            <a:ext cx="3059" cy="19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4585" name="Group 6"/>
              <p:cNvGrpSpPr>
                <a:grpSpLocks/>
              </p:cNvGrpSpPr>
              <p:nvPr/>
            </p:nvGrpSpPr>
            <p:grpSpPr bwMode="auto">
              <a:xfrm>
                <a:off x="2064" y="816"/>
                <a:ext cx="577" cy="545"/>
                <a:chOff x="1599" y="864"/>
                <a:chExt cx="577" cy="545"/>
              </a:xfrm>
            </p:grpSpPr>
            <p:sp>
              <p:nvSpPr>
                <p:cNvPr id="24586" name="AutoShape 7"/>
                <p:cNvSpPr>
                  <a:spLocks noChangeArrowheads="1"/>
                </p:cNvSpPr>
                <p:nvPr/>
              </p:nvSpPr>
              <p:spPr bwMode="auto">
                <a:xfrm>
                  <a:off x="1599" y="1292"/>
                  <a:ext cx="105" cy="59"/>
                </a:xfrm>
                <a:prstGeom prst="flowChartConnector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24587" name="AutoShape 8"/>
                <p:cNvSpPr>
                  <a:spLocks noChangeArrowheads="1"/>
                </p:cNvSpPr>
                <p:nvPr/>
              </p:nvSpPr>
              <p:spPr bwMode="auto">
                <a:xfrm>
                  <a:off x="1599" y="1116"/>
                  <a:ext cx="105" cy="59"/>
                </a:xfrm>
                <a:prstGeom prst="flowChartConnector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24588" name="AutoShape 9"/>
                <p:cNvSpPr>
                  <a:spLocks noChangeArrowheads="1"/>
                </p:cNvSpPr>
                <p:nvPr/>
              </p:nvSpPr>
              <p:spPr bwMode="auto">
                <a:xfrm>
                  <a:off x="1600" y="936"/>
                  <a:ext cx="105" cy="59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2458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56" y="864"/>
                  <a:ext cx="319" cy="1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it-IT" altLang="it-IT" sz="2000" b="1">
                      <a:solidFill>
                        <a:srgbClr val="000000"/>
                      </a:solidFill>
                      <a:latin typeface="Times New Roman" pitchFamily="18" charset="0"/>
                      <a:cs typeface="Arial" charset="0"/>
                    </a:rPr>
                    <a:t>C</a:t>
                  </a:r>
                  <a:endParaRPr lang="it-IT" altLang="it-IT" sz="2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2459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56" y="1044"/>
                  <a:ext cx="319" cy="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it-IT" altLang="it-IT" sz="2000" b="1">
                      <a:solidFill>
                        <a:srgbClr val="000000"/>
                      </a:solidFill>
                      <a:latin typeface="Times New Roman" pitchFamily="18" charset="0"/>
                      <a:cs typeface="Arial" charset="0"/>
                    </a:rPr>
                    <a:t>B</a:t>
                  </a:r>
                  <a:endParaRPr lang="it-IT" altLang="it-IT" sz="2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2459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856" y="1224"/>
                  <a:ext cx="320" cy="1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it-IT" altLang="it-IT" sz="2000" b="1">
                      <a:solidFill>
                        <a:srgbClr val="000000"/>
                      </a:solidFill>
                      <a:latin typeface="Times New Roman" pitchFamily="18" charset="0"/>
                      <a:cs typeface="Arial" charset="0"/>
                    </a:rPr>
                    <a:t>A</a:t>
                  </a:r>
                  <a:endParaRPr lang="it-IT" altLang="it-IT" sz="280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endParaRPr>
                </a:p>
              </p:txBody>
            </p:sp>
          </p:grpSp>
        </p:grpSp>
        <p:sp>
          <p:nvSpPr>
            <p:cNvPr id="24581" name="Text Box 13"/>
            <p:cNvSpPr txBox="1">
              <a:spLocks noChangeArrowheads="1"/>
            </p:cNvSpPr>
            <p:nvPr/>
          </p:nvSpPr>
          <p:spPr bwMode="auto">
            <a:xfrm>
              <a:off x="720" y="240"/>
              <a:ext cx="10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 b="1" i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</a:t>
              </a:r>
              <a:r>
                <a:rPr lang="it-IT" altLang="it-IT" sz="2400" b="1" i="1" baseline="30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2</a:t>
              </a:r>
              <a:r>
                <a:rPr lang="it-IT" altLang="it-IT" sz="2400" b="1" i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=0,792</a:t>
              </a:r>
              <a:endParaRPr lang="it-IT" altLang="it-IT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1728" y="2400"/>
              <a:ext cx="34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1600" b="1" dirty="0" err="1">
                  <a:solidFill>
                    <a:srgbClr val="FF0000"/>
                  </a:solidFill>
                  <a:cs typeface="Arial" charset="0"/>
                </a:rPr>
                <a:t>Mean</a:t>
              </a:r>
              <a:r>
                <a:rPr lang="it-IT" altLang="it-IT" sz="1600" b="1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it-IT" altLang="it-IT" sz="1600" b="1" dirty="0" err="1">
                  <a:solidFill>
                    <a:srgbClr val="FF0000"/>
                  </a:solidFill>
                  <a:cs typeface="Arial" charset="0"/>
                </a:rPr>
                <a:t>yearly</a:t>
              </a:r>
              <a:r>
                <a:rPr lang="it-IT" altLang="it-IT" sz="1600" b="1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it-IT" altLang="it-IT" sz="1600" b="1" dirty="0" err="1">
                  <a:solidFill>
                    <a:srgbClr val="FF0000"/>
                  </a:solidFill>
                  <a:cs typeface="Arial" charset="0"/>
                </a:rPr>
                <a:t>radial</a:t>
              </a:r>
              <a:r>
                <a:rPr lang="it-IT" altLang="it-IT" sz="1600" b="1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it-IT" altLang="it-IT" sz="1600" b="1" dirty="0" err="1">
                  <a:solidFill>
                    <a:srgbClr val="FF0000"/>
                  </a:solidFill>
                  <a:cs typeface="Arial" charset="0"/>
                </a:rPr>
                <a:t>growth</a:t>
              </a:r>
              <a:r>
                <a:rPr lang="it-IT" altLang="it-IT" sz="1600" b="1" dirty="0">
                  <a:solidFill>
                    <a:srgbClr val="FF0000"/>
                  </a:solidFill>
                  <a:cs typeface="Arial" charset="0"/>
                </a:rPr>
                <a:t> (cm yr</a:t>
              </a:r>
              <a:r>
                <a:rPr lang="it-IT" altLang="it-IT" sz="1600" b="1" baseline="30000" dirty="0">
                  <a:solidFill>
                    <a:srgbClr val="FF0000"/>
                  </a:solidFill>
                  <a:cs typeface="Arial" charset="0"/>
                </a:rPr>
                <a:t>-1</a:t>
              </a:r>
              <a:r>
                <a:rPr lang="it-IT" altLang="it-IT" sz="1600" b="1" dirty="0">
                  <a:solidFill>
                    <a:srgbClr val="FF0000"/>
                  </a:solidFill>
                  <a:cs typeface="Arial" charset="0"/>
                </a:rPr>
                <a:t>)</a:t>
              </a:r>
              <a:endParaRPr lang="it-IT" altLang="it-IT" sz="28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 rot="16200000">
              <a:off x="856" y="1016"/>
              <a:ext cx="8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it-IT" altLang="it-IT" sz="1600" b="1" dirty="0" err="1">
                  <a:solidFill>
                    <a:srgbClr val="FF0000"/>
                  </a:solidFill>
                  <a:cs typeface="Arial" charset="0"/>
                </a:rPr>
                <a:t>Distance</a:t>
              </a:r>
              <a:r>
                <a:rPr lang="it-IT" altLang="it-IT" sz="1600" b="1" dirty="0">
                  <a:solidFill>
                    <a:srgbClr val="FF0000"/>
                  </a:solidFill>
                  <a:cs typeface="Arial" charset="0"/>
                </a:rPr>
                <a:t> (m)</a:t>
              </a:r>
              <a:endParaRPr lang="it-IT" altLang="it-IT" sz="2800" dirty="0">
                <a:solidFill>
                  <a:srgbClr val="FF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9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28800" y="5267325"/>
            <a:ext cx="6292850" cy="1257300"/>
          </a:xfrm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1800" smtClean="0"/>
              <a:t>Seasonal radial growth (mm) in 30 thalli of </a:t>
            </a:r>
            <a:r>
              <a:rPr lang="it-IT" altLang="it-IT" sz="1800" i="1" smtClean="0"/>
              <a:t>Parmelia sulcata</a:t>
            </a:r>
            <a:r>
              <a:rPr lang="it-IT" altLang="it-IT" sz="1800" smtClean="0"/>
              <a:t>, 12 from </a:t>
            </a:r>
            <a:r>
              <a:rPr lang="it-IT" altLang="it-IT" sz="1800" smtClean="0">
                <a:solidFill>
                  <a:srgbClr val="FF0000"/>
                </a:solidFill>
              </a:rPr>
              <a:t>A</a:t>
            </a:r>
            <a:r>
              <a:rPr lang="it-IT" altLang="it-IT" sz="1800" smtClean="0"/>
              <a:t> (  ), 9 from </a:t>
            </a:r>
            <a:r>
              <a:rPr lang="it-IT" altLang="it-IT" sz="1800" smtClean="0">
                <a:solidFill>
                  <a:srgbClr val="FF0000"/>
                </a:solidFill>
              </a:rPr>
              <a:t>B</a:t>
            </a:r>
            <a:r>
              <a:rPr lang="it-IT" altLang="it-IT" sz="1800" smtClean="0"/>
              <a:t> (  ), and 9 from </a:t>
            </a:r>
            <a:r>
              <a:rPr lang="it-IT" altLang="it-IT" sz="1800" smtClean="0">
                <a:solidFill>
                  <a:srgbClr val="FF0000"/>
                </a:solidFill>
              </a:rPr>
              <a:t>C</a:t>
            </a:r>
            <a:r>
              <a:rPr lang="it-IT" altLang="it-IT" sz="1800" smtClean="0"/>
              <a:t> (  ); </a:t>
            </a:r>
            <a:r>
              <a:rPr lang="it-IT" altLang="it-IT" sz="1800" i="1" smtClean="0"/>
              <a:t>t</a:t>
            </a:r>
            <a:r>
              <a:rPr lang="it-IT" altLang="it-IT" sz="1800" smtClean="0"/>
              <a:t> = Student’s values (* = 1% &lt; p &lt; 5%; ** = p &lt; 1%).</a:t>
            </a:r>
            <a:endParaRPr lang="it-IT" altLang="it-IT" sz="1600" smtClean="0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2084388" y="393700"/>
          <a:ext cx="5800725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Foglio di lavoro" r:id="rId4" imgW="4048262" imgH="2666848" progId="Excel.Sheet.8">
                  <p:embed/>
                </p:oleObj>
              </mc:Choice>
              <mc:Fallback>
                <p:oleObj name="Foglio di lavoro" r:id="rId4" imgW="4048262" imgH="266684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393700"/>
                        <a:ext cx="5800725" cy="3821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728913" y="4221163"/>
            <a:ext cx="58039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0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it-IT" altLang="it-IT" sz="1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(A-B)               3,07**                  2,71**                    0,54                     3,94**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0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it-IT" altLang="it-IT" sz="1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(A-C)               9,12**                  9,15**                    2,14*                   6,34**</a:t>
            </a:r>
            <a:endParaRPr lang="it-IT" altLang="it-IT" sz="2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0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it-IT" altLang="it-IT" sz="1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(B-C)               4,43**                   6,16**                   2,46*                   2,78**</a:t>
            </a:r>
            <a:endParaRPr lang="it-IT" altLang="it-IT" sz="2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605" name="AutoShape 5" descr="25%"/>
          <p:cNvSpPr>
            <a:spLocks noChangeArrowheads="1"/>
          </p:cNvSpPr>
          <p:nvPr/>
        </p:nvSpPr>
        <p:spPr bwMode="auto">
          <a:xfrm>
            <a:off x="3581400" y="5661025"/>
            <a:ext cx="152400" cy="152400"/>
          </a:xfrm>
          <a:prstGeom prst="flowChartProcess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606" name="AutoShape 6" descr="25%"/>
          <p:cNvSpPr>
            <a:spLocks noChangeArrowheads="1"/>
          </p:cNvSpPr>
          <p:nvPr/>
        </p:nvSpPr>
        <p:spPr bwMode="auto">
          <a:xfrm>
            <a:off x="5168900" y="5688013"/>
            <a:ext cx="152400" cy="1524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pct25">
                  <a:fgClr>
                    <a:schemeClr val="tx1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607" name="AutoShape 7" descr="60%"/>
          <p:cNvSpPr>
            <a:spLocks noChangeArrowheads="1"/>
          </p:cNvSpPr>
          <p:nvPr/>
        </p:nvSpPr>
        <p:spPr bwMode="auto">
          <a:xfrm>
            <a:off x="7288213" y="5673725"/>
            <a:ext cx="152400" cy="152400"/>
          </a:xfrm>
          <a:prstGeom prst="flowChartProcess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5608" name="Picture 8" descr="Muschio bl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288" y="476250"/>
            <a:ext cx="82804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cs typeface="Arial" charset="0"/>
              </a:rPr>
              <a:t>L’evidente differenza nella crescita lineare è legata ai </a:t>
            </a:r>
            <a:r>
              <a:rPr lang="it-IT" sz="2400" u="sng" dirty="0">
                <a:solidFill>
                  <a:srgbClr val="000000"/>
                </a:solidFill>
                <a:cs typeface="Arial" charset="0"/>
              </a:rPr>
              <a:t>drastici effetti</a:t>
            </a:r>
            <a:r>
              <a:rPr lang="it-IT" sz="2400" dirty="0">
                <a:solidFill>
                  <a:srgbClr val="000000"/>
                </a:solidFill>
                <a:cs typeface="Arial" charset="0"/>
              </a:rPr>
              <a:t> sul processo fotosintetico dei </a:t>
            </a:r>
            <a:r>
              <a:rPr lang="it-IT" sz="2400" dirty="0" err="1">
                <a:solidFill>
                  <a:srgbClr val="000000"/>
                </a:solidFill>
                <a:cs typeface="Arial" charset="0"/>
              </a:rPr>
              <a:t>fotobionti</a:t>
            </a:r>
            <a:r>
              <a:rPr lang="it-IT" sz="2400" dirty="0">
                <a:solidFill>
                  <a:srgbClr val="000000"/>
                </a:solidFill>
                <a:cs typeface="Arial" charset="0"/>
              </a:rPr>
              <a:t>: ratei più ridotti di assimilazione della CO</a:t>
            </a:r>
            <a:r>
              <a:rPr lang="it-IT" sz="2400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400" dirty="0">
                <a:solidFill>
                  <a:srgbClr val="000000"/>
                </a:solidFill>
                <a:cs typeface="Arial" charset="0"/>
              </a:rPr>
              <a:t> implicano per il </a:t>
            </a:r>
            <a:r>
              <a:rPr lang="it-IT" sz="2400" dirty="0" err="1">
                <a:solidFill>
                  <a:srgbClr val="000000"/>
                </a:solidFill>
                <a:cs typeface="Arial" charset="0"/>
              </a:rPr>
              <a:t>micobionte</a:t>
            </a:r>
            <a:r>
              <a:rPr lang="it-IT" sz="2400" dirty="0">
                <a:solidFill>
                  <a:srgbClr val="000000"/>
                </a:solidFill>
                <a:cs typeface="Arial" charset="0"/>
              </a:rPr>
              <a:t> meno molecole organiche da utilizzare per la crescita.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0213" y="4087813"/>
            <a:ext cx="81026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cs typeface="Arial" charset="0"/>
              </a:rPr>
              <a:t>Si tratta di una vera e propria azione di inibizione, perché l’H</a:t>
            </a:r>
            <a:r>
              <a:rPr lang="it-IT" sz="2400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400" dirty="0">
                <a:solidFill>
                  <a:srgbClr val="000000"/>
                </a:solidFill>
                <a:cs typeface="Arial" charset="0"/>
              </a:rPr>
              <a:t>S si lega reversibilmente al sistema multi-enzimatico della fotolisi dell’acqua, inattivando progressivamente il flusso di elettroni della catena redox.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0" y="5876925"/>
            <a:ext cx="5292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0" y="2636838"/>
            <a:ext cx="5292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50825" y="6165850"/>
            <a:ext cx="8424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250825" y="6092825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Bertuzzi S., Tretiach M., </a:t>
            </a:r>
            <a:r>
              <a:rPr lang="it-IT" altLang="it-IT" sz="1600" b="1">
                <a:solidFill>
                  <a:srgbClr val="000000"/>
                </a:solidFill>
                <a:cs typeface="Arial" charset="0"/>
              </a:rPr>
              <a:t>2013</a:t>
            </a:r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. Hydrogen sulphide inhibits PSII of lichen photobionts. Lichenologist, 45: 101-113.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50825" y="2781300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Tretiach M. &amp; Baruffo L., </a:t>
            </a:r>
            <a:r>
              <a:rPr lang="en-GB" altLang="it-IT" sz="1600" b="1">
                <a:solidFill>
                  <a:srgbClr val="000000"/>
                </a:solidFill>
                <a:cs typeface="Arial" charset="0"/>
              </a:rPr>
              <a:t>2001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. Effects of H</a:t>
            </a:r>
            <a:r>
              <a:rPr lang="en-GB" altLang="it-IT" sz="16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S on CO</a:t>
            </a:r>
            <a:r>
              <a:rPr lang="en-GB" altLang="it-IT" sz="16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 gas exchanges and growth rates of the epiphytic lichen </a:t>
            </a:r>
            <a:r>
              <a:rPr lang="en-GB" altLang="it-IT" sz="1600" i="1">
                <a:solidFill>
                  <a:srgbClr val="000000"/>
                </a:solidFill>
                <a:cs typeface="Arial" charset="0"/>
              </a:rPr>
              <a:t>Parmelia sulcata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 Taylor. </a:t>
            </a:r>
            <a:r>
              <a:rPr lang="it-IT" altLang="it-IT" sz="1600" i="1">
                <a:solidFill>
                  <a:srgbClr val="000000"/>
                </a:solidFill>
                <a:cs typeface="Arial" charset="0"/>
              </a:rPr>
              <a:t>Symbiosis</a:t>
            </a:r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 31: 35-46 </a:t>
            </a:r>
          </a:p>
        </p:txBody>
      </p:sp>
    </p:spTree>
    <p:extLst>
      <p:ext uri="{BB962C8B-B14F-4D97-AF65-F5344CB8AC3E}">
        <p14:creationId xmlns:p14="http://schemas.microsoft.com/office/powerpoint/2010/main" val="7280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236" grpId="0" animBg="1"/>
      <p:bldP spid="952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95413"/>
            <a:ext cx="87328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1" name="Connettore 1 3"/>
          <p:cNvCxnSpPr>
            <a:cxnSpLocks noChangeShapeType="1"/>
          </p:cNvCxnSpPr>
          <p:nvPr/>
        </p:nvCxnSpPr>
        <p:spPr bwMode="auto">
          <a:xfrm>
            <a:off x="395288" y="2578100"/>
            <a:ext cx="0" cy="12239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asellaDiTesto 4"/>
          <p:cNvSpPr txBox="1"/>
          <p:nvPr/>
        </p:nvSpPr>
        <p:spPr>
          <a:xfrm>
            <a:off x="-14288" y="2932113"/>
            <a:ext cx="396876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00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7019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1688"/>
            <a:ext cx="808355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303463" y="1196975"/>
            <a:ext cx="1392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30663" y="1192213"/>
            <a:ext cx="18303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Lontano dalla sorgente</a:t>
            </a:r>
          </a:p>
        </p:txBody>
      </p:sp>
    </p:spTree>
    <p:extLst>
      <p:ext uri="{BB962C8B-B14F-4D97-AF65-F5344CB8AC3E}">
        <p14:creationId xmlns:p14="http://schemas.microsoft.com/office/powerpoint/2010/main" val="12202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950913"/>
            <a:ext cx="7566025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03463" y="1196975"/>
            <a:ext cx="1392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30663" y="1192213"/>
            <a:ext cx="18303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Lontano dalla sorgente</a:t>
            </a:r>
          </a:p>
        </p:txBody>
      </p:sp>
    </p:spTree>
    <p:extLst>
      <p:ext uri="{BB962C8B-B14F-4D97-AF65-F5344CB8AC3E}">
        <p14:creationId xmlns:p14="http://schemas.microsoft.com/office/powerpoint/2010/main" val="1643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571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200" b="1" i="1" dirty="0">
                <a:solidFill>
                  <a:srgbClr val="FF0000"/>
                </a:solidFill>
              </a:rPr>
              <a:t>H</a:t>
            </a:r>
            <a:r>
              <a:rPr lang="it-IT" altLang="it-IT" sz="3200" b="1" i="1" baseline="-25000" dirty="0">
                <a:solidFill>
                  <a:srgbClr val="FF0000"/>
                </a:solidFill>
              </a:rPr>
              <a:t>2</a:t>
            </a:r>
            <a:r>
              <a:rPr lang="it-IT" altLang="it-IT" sz="3200" b="1" i="1" dirty="0">
                <a:solidFill>
                  <a:srgbClr val="FF0000"/>
                </a:solidFill>
              </a:rPr>
              <a:t>S </a:t>
            </a:r>
            <a:r>
              <a:rPr lang="it-IT" altLang="it-IT" sz="3200" dirty="0">
                <a:solidFill>
                  <a:srgbClr val="FF0000"/>
                </a:solidFill>
              </a:rPr>
              <a:t>(</a:t>
            </a:r>
            <a:r>
              <a:rPr lang="it-IT" altLang="it-IT" sz="3200" dirty="0" err="1">
                <a:solidFill>
                  <a:srgbClr val="FF0000"/>
                </a:solidFill>
              </a:rPr>
              <a:t>hydrogen</a:t>
            </a:r>
            <a:r>
              <a:rPr lang="it-IT" altLang="it-IT" sz="3200" dirty="0">
                <a:solidFill>
                  <a:srgbClr val="FF0000"/>
                </a:solidFill>
              </a:rPr>
              <a:t> </a:t>
            </a:r>
            <a:r>
              <a:rPr lang="it-IT" altLang="it-IT" sz="3200" dirty="0" err="1">
                <a:solidFill>
                  <a:srgbClr val="FF0000"/>
                </a:solidFill>
              </a:rPr>
              <a:t>sulphide</a:t>
            </a:r>
            <a:r>
              <a:rPr lang="it-IT" altLang="it-IT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962025"/>
            <a:ext cx="4648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it-IT" sz="2400" dirty="0">
                <a:solidFill>
                  <a:srgbClr val="000000"/>
                </a:solidFill>
              </a:rPr>
              <a:t>- The </a:t>
            </a:r>
            <a:r>
              <a:rPr lang="de-DE" altLang="it-IT" sz="2400" dirty="0" err="1">
                <a:solidFill>
                  <a:srgbClr val="000000"/>
                </a:solidFill>
              </a:rPr>
              <a:t>main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reduced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sulphur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compound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cycling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throught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the</a:t>
            </a:r>
            <a:r>
              <a:rPr lang="de-DE" altLang="it-IT" sz="2400" dirty="0">
                <a:solidFill>
                  <a:srgbClr val="000000"/>
                </a:solidFill>
              </a:rPr>
              <a:t> </a:t>
            </a:r>
            <a:r>
              <a:rPr lang="de-DE" altLang="it-IT" sz="2400" dirty="0" err="1">
                <a:solidFill>
                  <a:srgbClr val="000000"/>
                </a:solidFill>
              </a:rPr>
              <a:t>atmosphere</a:t>
            </a:r>
            <a:r>
              <a:rPr lang="de-DE" altLang="it-IT" sz="2400" dirty="0">
                <a:solidFill>
                  <a:srgbClr val="000000"/>
                </a:solidFill>
              </a:rPr>
              <a:t> (Brown &amp; Bell, 1986; Sawyer </a:t>
            </a:r>
            <a:r>
              <a:rPr lang="de-DE" altLang="it-IT" sz="2400" i="1" dirty="0">
                <a:solidFill>
                  <a:srgbClr val="000000"/>
                </a:solidFill>
              </a:rPr>
              <a:t>et al.</a:t>
            </a:r>
            <a:r>
              <a:rPr lang="de-DE" altLang="it-IT" sz="2400" dirty="0">
                <a:solidFill>
                  <a:srgbClr val="000000"/>
                </a:solidFill>
              </a:rPr>
              <a:t>, 1994).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228600" y="5791200"/>
            <a:ext cx="4953000" cy="984250"/>
            <a:chOff x="144" y="3840"/>
            <a:chExt cx="3120" cy="620"/>
          </a:xfrm>
        </p:grpSpPr>
        <p:sp>
          <p:nvSpPr>
            <p:cNvPr id="12302" name="Line 5"/>
            <p:cNvSpPr>
              <a:spLocks noChangeShapeType="1"/>
            </p:cNvSpPr>
            <p:nvPr/>
          </p:nvSpPr>
          <p:spPr bwMode="auto">
            <a:xfrm flipH="1">
              <a:off x="2784" y="4032"/>
              <a:ext cx="48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303" name="Text Box 6"/>
            <p:cNvSpPr txBox="1">
              <a:spLocks noChangeArrowheads="1"/>
            </p:cNvSpPr>
            <p:nvPr/>
          </p:nvSpPr>
          <p:spPr bwMode="auto">
            <a:xfrm>
              <a:off x="144" y="3840"/>
              <a:ext cx="2640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800" b="1">
                  <a:solidFill>
                    <a:srgbClr val="0033CC"/>
                  </a:solidFill>
                </a:rPr>
                <a:t>1200 tons H</a:t>
              </a:r>
              <a:r>
                <a:rPr lang="de-DE" altLang="it-IT" sz="2800" b="1" baseline="-25000">
                  <a:solidFill>
                    <a:srgbClr val="0033CC"/>
                  </a:solidFill>
                </a:rPr>
                <a:t>2</a:t>
              </a:r>
              <a:r>
                <a:rPr lang="de-DE" altLang="it-IT" sz="2800" b="1">
                  <a:solidFill>
                    <a:srgbClr val="0033CC"/>
                  </a:solidFill>
                </a:rPr>
                <a:t>S x year!</a:t>
              </a:r>
            </a:p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000" b="1">
                  <a:solidFill>
                    <a:srgbClr val="0033CC"/>
                  </a:solidFill>
                </a:rPr>
                <a:t>(Dall´Aglio, 1988)</a:t>
              </a:r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457200" y="457200"/>
            <a:ext cx="8337550" cy="3810000"/>
            <a:chOff x="288" y="288"/>
            <a:chExt cx="5252" cy="2400"/>
          </a:xfrm>
        </p:grpSpPr>
        <p:pic>
          <p:nvPicPr>
            <p:cNvPr id="12298" name="Picture 8" descr="et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88"/>
              <a:ext cx="1536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9" descr="etn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816"/>
              <a:ext cx="1460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288" y="1622"/>
              <a:ext cx="29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de-DE" altLang="it-IT" sz="2400" dirty="0">
                  <a:solidFill>
                    <a:srgbClr val="000000"/>
                  </a:solidFill>
                </a:rPr>
                <a:t>-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Its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principal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sources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are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biogenic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processes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and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phenomena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related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to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volcanic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activity</a:t>
              </a:r>
              <a:r>
                <a:rPr lang="de-DE" altLang="it-IT" sz="2400" dirty="0">
                  <a:solidFill>
                    <a:srgbClr val="000000"/>
                  </a:solidFill>
                </a:rPr>
                <a:t>. </a:t>
              </a:r>
            </a:p>
          </p:txBody>
        </p:sp>
        <p:pic>
          <p:nvPicPr>
            <p:cNvPr id="12301" name="Picture 11" descr="fumaro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" y="1438"/>
              <a:ext cx="1844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457200" y="3505200"/>
            <a:ext cx="8458200" cy="3148013"/>
            <a:chOff x="288" y="2208"/>
            <a:chExt cx="5328" cy="1983"/>
          </a:xfrm>
        </p:grpSpPr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88" y="2660"/>
              <a:ext cx="292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de-DE" altLang="it-IT" sz="2400" dirty="0">
                  <a:solidFill>
                    <a:srgbClr val="000000"/>
                  </a:solidFill>
                </a:rPr>
                <a:t>-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Anthropogenic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sources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are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industrial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fonts</a:t>
              </a:r>
              <a:r>
                <a:rPr lang="de-DE" altLang="it-IT" sz="2400" dirty="0">
                  <a:solidFill>
                    <a:srgbClr val="000000"/>
                  </a:solidFill>
                </a:rPr>
                <a:t>,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like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the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paper-industry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dirty="0" err="1">
                  <a:solidFill>
                    <a:srgbClr val="000000"/>
                  </a:solidFill>
                </a:rPr>
                <a:t>and</a:t>
              </a:r>
              <a:r>
                <a:rPr lang="de-DE" altLang="it-IT" sz="2400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u="sng" dirty="0" err="1">
                  <a:solidFill>
                    <a:srgbClr val="000000"/>
                  </a:solidFill>
                </a:rPr>
                <a:t>the</a:t>
              </a:r>
              <a:r>
                <a:rPr lang="de-DE" altLang="it-IT" sz="2400" u="sng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u="sng" dirty="0" err="1">
                  <a:solidFill>
                    <a:srgbClr val="000000"/>
                  </a:solidFill>
                </a:rPr>
                <a:t>exploitation</a:t>
              </a:r>
              <a:r>
                <a:rPr lang="de-DE" altLang="it-IT" sz="2400" u="sng" dirty="0">
                  <a:solidFill>
                    <a:srgbClr val="000000"/>
                  </a:solidFill>
                </a:rPr>
                <a:t> </a:t>
              </a:r>
              <a:r>
                <a:rPr lang="de-DE" altLang="it-IT" sz="2400" u="sng" dirty="0" err="1">
                  <a:solidFill>
                    <a:srgbClr val="000000"/>
                  </a:solidFill>
                </a:rPr>
                <a:t>of</a:t>
              </a:r>
              <a:r>
                <a:rPr lang="de-DE" altLang="it-IT" sz="2400" u="sng" dirty="0">
                  <a:solidFill>
                    <a:srgbClr val="000000"/>
                  </a:solidFill>
                </a:rPr>
                <a:t> geothermal </a:t>
              </a:r>
              <a:r>
                <a:rPr lang="de-DE" altLang="it-IT" sz="2400" u="sng" dirty="0" err="1">
                  <a:solidFill>
                    <a:srgbClr val="000000"/>
                  </a:solidFill>
                </a:rPr>
                <a:t>fields</a:t>
              </a:r>
              <a:r>
                <a:rPr lang="de-DE" altLang="it-IT" sz="2400" dirty="0">
                  <a:solidFill>
                    <a:srgbClr val="000000"/>
                  </a:solidFill>
                </a:rPr>
                <a:t>. </a:t>
              </a:r>
            </a:p>
          </p:txBody>
        </p:sp>
        <p:pic>
          <p:nvPicPr>
            <p:cNvPr id="12296" name="Picture 14" descr="larderel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208"/>
              <a:ext cx="1440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15" descr="geotermi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784"/>
              <a:ext cx="1872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34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869950"/>
            <a:ext cx="78422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03463" y="1196975"/>
            <a:ext cx="1392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30663" y="1192213"/>
            <a:ext cx="18303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Lontano dalla sorgente</a:t>
            </a:r>
          </a:p>
        </p:txBody>
      </p:sp>
    </p:spTree>
    <p:extLst>
      <p:ext uri="{BB962C8B-B14F-4D97-AF65-F5344CB8AC3E}">
        <p14:creationId xmlns:p14="http://schemas.microsoft.com/office/powerpoint/2010/main" val="3331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93850"/>
            <a:ext cx="7912100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7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869950"/>
            <a:ext cx="78041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03463" y="1196975"/>
            <a:ext cx="1392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Vicino alla sorgente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30663" y="1192213"/>
            <a:ext cx="18303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Lontano dalla sorgente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6862763" y="3644900"/>
            <a:ext cx="2281237" cy="3213100"/>
            <a:chOff x="6862192" y="3645024"/>
            <a:chExt cx="2281808" cy="3212976"/>
          </a:xfrm>
        </p:grpSpPr>
        <p:pic>
          <p:nvPicPr>
            <p:cNvPr id="32774" name="Picture 10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192" y="3645024"/>
              <a:ext cx="2281808" cy="32129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775" name="Connettore 1 5"/>
            <p:cNvCxnSpPr>
              <a:cxnSpLocks noChangeShapeType="1"/>
            </p:cNvCxnSpPr>
            <p:nvPr/>
          </p:nvCxnSpPr>
          <p:spPr bwMode="auto">
            <a:xfrm>
              <a:off x="7308304" y="4005064"/>
              <a:ext cx="1512168" cy="230425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776" name="Connettore 1 7"/>
            <p:cNvCxnSpPr>
              <a:cxnSpLocks noChangeShapeType="1"/>
            </p:cNvCxnSpPr>
            <p:nvPr/>
          </p:nvCxnSpPr>
          <p:spPr bwMode="auto">
            <a:xfrm flipH="1">
              <a:off x="7308304" y="4005064"/>
              <a:ext cx="1224136" cy="241226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990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341438"/>
            <a:ext cx="8020050" cy="37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5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74725"/>
            <a:ext cx="8166100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8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41203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2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07950" y="2349500"/>
            <a:ext cx="86391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</a:rPr>
              <a:t> the target species;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</a:rPr>
              <a:t> the sampling;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</a:rPr>
              <a:t> sample processing and analysis;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</a:rPr>
              <a:t> difference among species;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800">
                <a:solidFill>
                  <a:srgbClr val="000000"/>
                </a:solidFill>
              </a:rPr>
              <a:t> how to compare different data sets:</a:t>
            </a:r>
            <a:br>
              <a:rPr lang="it-IT" altLang="it-IT" sz="2800">
                <a:solidFill>
                  <a:srgbClr val="000000"/>
                </a:solidFill>
              </a:rPr>
            </a:br>
            <a:r>
              <a:rPr lang="it-IT" altLang="it-IT" sz="2800">
                <a:solidFill>
                  <a:srgbClr val="000000"/>
                </a:solidFill>
              </a:rPr>
              <a:t>   the naturality scale proposed by Nimis &amp; Bargagli</a:t>
            </a:r>
            <a:br>
              <a:rPr lang="it-IT" altLang="it-IT" sz="2800">
                <a:solidFill>
                  <a:srgbClr val="000000"/>
                </a:solidFill>
              </a:rPr>
            </a:br>
            <a:r>
              <a:rPr lang="it-IT" altLang="it-IT" sz="2800">
                <a:solidFill>
                  <a:srgbClr val="000000"/>
                </a:solidFill>
              </a:rPr>
              <a:t>   (1999).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323850" y="471488"/>
            <a:ext cx="56880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000099"/>
                </a:solidFill>
              </a:rPr>
              <a:t>Biomonitoring of persistent pollutants by using autochthonous material</a:t>
            </a:r>
          </a:p>
        </p:txBody>
      </p:sp>
      <p:pic>
        <p:nvPicPr>
          <p:cNvPr id="77828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12700"/>
            <a:ext cx="276066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11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AT" altLang="it-IT" sz="2400">
              <a:solidFill>
                <a:srgbClr val="00000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1000" y="966788"/>
            <a:ext cx="83677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Foliose lichens are preferred, because relatively large quantities of material are necessary for the analytical work. Fruticose lichens are unfortunately very rare in urbanized areas.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36563" y="242888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b="1">
                <a:solidFill>
                  <a:srgbClr val="FF0000"/>
                </a:solidFill>
              </a:rPr>
              <a:t>LICHENS</a:t>
            </a:r>
            <a:endParaRPr lang="de-AT" altLang="it-IT" b="1" baseline="30000">
              <a:solidFill>
                <a:srgbClr val="FF0000"/>
              </a:solidFill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819400" y="2895600"/>
            <a:ext cx="35052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Epiphytic (= growing on plants, usually trees) lichens are preferred to epilithic (= growing on rocks) ones, because soil contamination is generally lower.</a:t>
            </a:r>
          </a:p>
        </p:txBody>
      </p:sp>
      <p:pic>
        <p:nvPicPr>
          <p:cNvPr id="4102" name="Picture 6" descr="Foto2"/>
          <p:cNvPicPr>
            <a:picLocks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438400" cy="3810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oto3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2667000"/>
            <a:ext cx="2497137" cy="3810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/>
          <p:cNvSpPr txBox="1">
            <a:spLocks noChangeArrowheads="1"/>
          </p:cNvSpPr>
          <p:nvPr/>
        </p:nvSpPr>
        <p:spPr bwMode="auto">
          <a:xfrm>
            <a:off x="381000" y="107950"/>
            <a:ext cx="8686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selected species are rather resistant to airborne pollutants, and have a broad distributional range on the territory. This makes comparisons among different survey areas possible.</a:t>
            </a:r>
            <a:endParaRPr lang="de-AT" altLang="it-IT" sz="2400">
              <a:solidFill>
                <a:srgbClr val="000000"/>
              </a:solidFill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-14288" y="2198688"/>
            <a:ext cx="5957888" cy="4662487"/>
            <a:chOff x="-14288" y="2198688"/>
            <a:chExt cx="5957888" cy="4662487"/>
          </a:xfrm>
        </p:grpSpPr>
        <p:pic>
          <p:nvPicPr>
            <p:cNvPr id="4100" name="Picture 8" descr="sulca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4288" y="4019550"/>
              <a:ext cx="3400426" cy="2841625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4" name="Text Box 4"/>
            <p:cNvSpPr txBox="1">
              <a:spLocks noChangeArrowheads="1"/>
            </p:cNvSpPr>
            <p:nvPr/>
          </p:nvSpPr>
          <p:spPr bwMode="auto">
            <a:xfrm>
              <a:off x="381000" y="2198688"/>
              <a:ext cx="5562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009973"/>
                  </a:solidFill>
                </a:rPr>
                <a:t>Parmelia sulcata</a:t>
              </a:r>
              <a:r>
                <a:rPr lang="it-IT" altLang="it-IT" sz="2400" b="1">
                  <a:solidFill>
                    <a:srgbClr val="009973"/>
                  </a:solidFill>
                </a:rPr>
                <a:t> Taylor</a:t>
              </a: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381000" y="1503363"/>
            <a:ext cx="8766175" cy="3003550"/>
            <a:chOff x="381000" y="1503363"/>
            <a:chExt cx="8766175" cy="3003550"/>
          </a:xfrm>
        </p:grpSpPr>
        <p:pic>
          <p:nvPicPr>
            <p:cNvPr id="513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5" y="1503363"/>
              <a:ext cx="3708400" cy="3003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2" name="Text Box 6"/>
            <p:cNvSpPr txBox="1">
              <a:spLocks noChangeArrowheads="1"/>
            </p:cNvSpPr>
            <p:nvPr/>
          </p:nvSpPr>
          <p:spPr bwMode="auto">
            <a:xfrm>
              <a:off x="381000" y="2776538"/>
              <a:ext cx="57150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FF0000"/>
                  </a:solidFill>
                </a:rPr>
                <a:t>Punctelia subrudecta s. lat</a:t>
              </a:r>
              <a:r>
                <a:rPr lang="it-IT" altLang="it-IT" sz="2400" i="1">
                  <a:solidFill>
                    <a:srgbClr val="FF0000"/>
                  </a:solidFill>
                </a:rPr>
                <a:t>.</a:t>
              </a:r>
              <a:endParaRPr lang="it-IT" altLang="it-IT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381000" y="1658938"/>
            <a:ext cx="7086600" cy="5199062"/>
            <a:chOff x="381000" y="1658938"/>
            <a:chExt cx="7086600" cy="5199062"/>
          </a:xfrm>
        </p:grpSpPr>
        <p:sp>
          <p:nvSpPr>
            <p:cNvPr id="5129" name="Text Box 3"/>
            <p:cNvSpPr txBox="1">
              <a:spLocks noChangeArrowheads="1"/>
            </p:cNvSpPr>
            <p:nvPr/>
          </p:nvSpPr>
          <p:spPr bwMode="auto">
            <a:xfrm>
              <a:off x="381000" y="1658938"/>
              <a:ext cx="7086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2D2DB9"/>
                  </a:solidFill>
                </a:rPr>
                <a:t>Flavoparmelia caperata</a:t>
              </a:r>
              <a:r>
                <a:rPr lang="it-IT" altLang="it-IT" sz="2400" b="1">
                  <a:solidFill>
                    <a:srgbClr val="2D2DB9"/>
                  </a:solidFill>
                </a:rPr>
                <a:t> (L.) Hale</a:t>
              </a:r>
            </a:p>
          </p:txBody>
        </p:sp>
        <p:pic>
          <p:nvPicPr>
            <p:cNvPr id="65538" name="Picture 2" descr="http://www.lichens.lastdragon.org/Flavoparmelia_caperata_P8060103.jpg"/>
            <p:cNvPicPr>
              <a:picLocks noChangeAspect="1" noChangeArrowheads="1"/>
            </p:cNvPicPr>
            <p:nvPr/>
          </p:nvPicPr>
          <p:blipFill rotWithShape="1">
            <a:blip r:embed="rId4"/>
            <a:srcRect l="7326" r="7265" b="3732"/>
            <a:stretch/>
          </p:blipFill>
          <p:spPr bwMode="auto">
            <a:xfrm>
              <a:off x="3381375" y="4019550"/>
              <a:ext cx="2705100" cy="2838450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381000" y="3367088"/>
            <a:ext cx="8901113" cy="3590925"/>
            <a:chOff x="381000" y="3367088"/>
            <a:chExt cx="8901582" cy="3590303"/>
          </a:xfrm>
        </p:grpSpPr>
        <p:sp>
          <p:nvSpPr>
            <p:cNvPr id="5127" name="Text Box 5"/>
            <p:cNvSpPr txBox="1">
              <a:spLocks noChangeArrowheads="1"/>
            </p:cNvSpPr>
            <p:nvPr/>
          </p:nvSpPr>
          <p:spPr bwMode="auto">
            <a:xfrm>
              <a:off x="381000" y="3367088"/>
              <a:ext cx="4953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 i="1">
                  <a:solidFill>
                    <a:srgbClr val="FF9900"/>
                  </a:solidFill>
                </a:rPr>
                <a:t>Xanthoria parietina </a:t>
              </a:r>
              <a:r>
                <a:rPr lang="it-IT" altLang="it-IT" sz="2400" b="1">
                  <a:solidFill>
                    <a:srgbClr val="FF9900"/>
                  </a:solidFill>
                </a:rPr>
                <a:t>(L.) Th. Fr.</a:t>
              </a:r>
            </a:p>
          </p:txBody>
        </p:sp>
        <p:pic>
          <p:nvPicPr>
            <p:cNvPr id="512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005262"/>
              <a:ext cx="3186582" cy="2952129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00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1066800"/>
            <a:ext cx="3810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00200" y="188913"/>
            <a:ext cx="6019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FF0000"/>
                </a:solidFill>
              </a:rPr>
              <a:t>Sampling sites</a:t>
            </a:r>
            <a:endParaRPr lang="it-IT" altLang="it-IT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148" name="Picture 4" descr="1I-200-4,6x4,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860800"/>
            <a:ext cx="2808287" cy="28082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4I-200-4,6x4,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5263"/>
            <a:ext cx="2482850" cy="24828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7200" y="787400"/>
            <a:ext cx="8291513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stations must be homogeneous, selected far from roads with heavy traffic (or all of them should be near roads with heavy traffic...), in areas covered by meadows.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Lichen sampling is carried out on trunks of deciduous trees, with inclination &lt;10</a:t>
            </a:r>
            <a:r>
              <a:rPr lang="it-IT" altLang="it-IT" sz="2400" baseline="30000">
                <a:solidFill>
                  <a:srgbClr val="000000"/>
                </a:solidFill>
              </a:rPr>
              <a:t>o</a:t>
            </a:r>
            <a:r>
              <a:rPr lang="it-IT" altLang="it-IT" sz="2400">
                <a:solidFill>
                  <a:srgbClr val="000000"/>
                </a:solidFill>
              </a:rPr>
              <a:t>, without decorticated areas, or evident injuries.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most common tree species is selected.</a:t>
            </a: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5486400" y="4114800"/>
          <a:ext cx="3352800" cy="244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5" imgW="4307801" imgH="3138722" progId="Photoshop.Image.5">
                  <p:embed/>
                </p:oleObj>
              </mc:Choice>
              <mc:Fallback>
                <p:oleObj name="Image" r:id="rId5" imgW="4307801" imgH="313872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114800"/>
                        <a:ext cx="3352800" cy="244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30885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Risultati immagini per bagnore e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5888"/>
            <a:ext cx="50196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 descr="Risultati immagini per bagnore e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5888"/>
            <a:ext cx="50196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Risultati immagini per bagnore e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095625"/>
            <a:ext cx="53721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0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po 2"/>
          <p:cNvGrpSpPr>
            <a:grpSpLocks/>
          </p:cNvGrpSpPr>
          <p:nvPr/>
        </p:nvGrpSpPr>
        <p:grpSpPr bwMode="auto">
          <a:xfrm>
            <a:off x="2209800" y="2478088"/>
            <a:ext cx="6934200" cy="4035425"/>
            <a:chOff x="2209800" y="2478088"/>
            <a:chExt cx="6934200" cy="4035425"/>
          </a:xfrm>
        </p:grpSpPr>
        <p:sp>
          <p:nvSpPr>
            <p:cNvPr id="7177" name="Rettangolo 1"/>
            <p:cNvSpPr>
              <a:spLocks noChangeArrowheads="1"/>
            </p:cNvSpPr>
            <p:nvPr/>
          </p:nvSpPr>
          <p:spPr bwMode="auto">
            <a:xfrm>
              <a:off x="8281988" y="2478088"/>
              <a:ext cx="862012" cy="40354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Times New Roman" pitchFamily="18" charset="0"/>
              </a:endParaRPr>
            </a:p>
          </p:txBody>
        </p:sp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478088"/>
              <a:ext cx="6072188" cy="403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42888" y="458788"/>
            <a:ext cx="84709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FF0000"/>
                </a:solidFill>
              </a:rPr>
              <a:t>Sampling</a:t>
            </a:r>
            <a:r>
              <a:rPr lang="de-AT" altLang="it-IT" sz="2400">
                <a:solidFill>
                  <a:srgbClr val="000000"/>
                </a:solidFill>
              </a:rPr>
              <a:t>: from 1 to 2 m above ground, using a ceramic knife („</a:t>
            </a:r>
            <a:r>
              <a:rPr lang="de-AT" altLang="it-IT" sz="2400" i="1">
                <a:solidFill>
                  <a:srgbClr val="000000"/>
                </a:solidFill>
              </a:rPr>
              <a:t>Made in Japan“</a:t>
            </a:r>
            <a:r>
              <a:rPr lang="de-AT" altLang="it-IT" sz="2400">
                <a:solidFill>
                  <a:srgbClr val="000000"/>
                </a:solidFill>
              </a:rPr>
              <a:t>!), and putting the material in envelopes made with Whatman paper, and – when dry - in a numbered petri dish (preservation?).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42888" y="2351088"/>
            <a:ext cx="20367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If there are more than three thalli, sampling must be random. </a:t>
            </a:r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7696200" y="34290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7772400" y="3733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1 m</a:t>
            </a: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>
            <a:off x="8458200" y="2514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8534400" y="3733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2 m</a:t>
            </a:r>
          </a:p>
        </p:txBody>
      </p:sp>
    </p:spTree>
    <p:extLst>
      <p:ext uri="{BB962C8B-B14F-4D97-AF65-F5344CB8AC3E}">
        <p14:creationId xmlns:p14="http://schemas.microsoft.com/office/powerpoint/2010/main" val="25611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0638" y="2286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Sampling chard</a:t>
            </a:r>
            <a:endParaRPr lang="it-IT" altLang="it-IT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19088" y="981075"/>
            <a:ext cx="8228012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photographs of the trees; 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a short description of the area;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list of species sampled and list of accompanying taxa; 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exposition on the truncks;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height above the ground; 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lichen health indications (N: necrosis; D mechanical damage; S: bleaching; 0=absent; 1=low; 2=med-ium; 3=strong);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map (1:5000) of the area;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 UTM coordinates;</a:t>
            </a:r>
          </a:p>
          <a:p>
            <a:pPr algn="just" eaLnBrk="1" hangingPunct="1">
              <a:spcBef>
                <a:spcPct val="50000"/>
              </a:spcBef>
              <a:buFontTx/>
              <a:buAutoNum type="arabicParenR"/>
            </a:pPr>
            <a:r>
              <a:rPr lang="it-IT" altLang="it-IT" sz="2400">
                <a:solidFill>
                  <a:srgbClr val="000000"/>
                </a:solidFill>
              </a:rPr>
              <a:t>Critical remarks.</a:t>
            </a:r>
          </a:p>
        </p:txBody>
      </p:sp>
    </p:spTree>
    <p:extLst>
      <p:ext uri="{BB962C8B-B14F-4D97-AF65-F5344CB8AC3E}">
        <p14:creationId xmlns:p14="http://schemas.microsoft.com/office/powerpoint/2010/main" val="3325924451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2" descr="D2UCS01-01F.doc [Modalità di compatibilità]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22327" r="67397" b="4643"/>
          <a:stretch>
            <a:fillRect/>
          </a:stretch>
        </p:blipFill>
        <p:spPr bwMode="auto">
          <a:xfrm>
            <a:off x="4446588" y="504825"/>
            <a:ext cx="4608512" cy="6094413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88950"/>
            <a:ext cx="4338638" cy="6110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1788"/>
            <a:ext cx="9037638" cy="168275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24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WHEN</a:t>
            </a:r>
            <a:r>
              <a:rPr lang="it-I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rains</a:t>
            </a:r>
            <a:r>
              <a:rPr lang="it-IT" sz="2400" dirty="0"/>
              <a:t> or </a:t>
            </a:r>
            <a:r>
              <a:rPr lang="it-IT" sz="2400" dirty="0" err="1"/>
              <a:t>at</a:t>
            </a:r>
            <a:r>
              <a:rPr lang="it-IT" sz="2400" dirty="0"/>
              <a:t> the end of a </a:t>
            </a:r>
            <a:r>
              <a:rPr lang="it-IT" sz="2400" dirty="0" err="1"/>
              <a:t>prolonged</a:t>
            </a:r>
            <a:r>
              <a:rPr lang="it-IT" sz="2400" dirty="0"/>
              <a:t> </a:t>
            </a:r>
            <a:r>
              <a:rPr lang="it-IT" sz="2400" dirty="0" err="1"/>
              <a:t>drought</a:t>
            </a:r>
            <a:r>
              <a:rPr lang="it-IT" sz="2400" dirty="0"/>
              <a:t> season. </a:t>
            </a:r>
            <a:r>
              <a:rPr lang="it-IT" sz="2400" dirty="0" err="1"/>
              <a:t>Sampling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be </a:t>
            </a:r>
            <a:r>
              <a:rPr lang="it-IT" sz="2400" dirty="0" err="1"/>
              <a:t>carried</a:t>
            </a:r>
            <a:r>
              <a:rPr lang="it-IT" sz="2400" dirty="0"/>
              <a:t> out in the </a:t>
            </a:r>
            <a:r>
              <a:rPr lang="it-IT" sz="2400" dirty="0" err="1"/>
              <a:t>shortest</a:t>
            </a:r>
            <a:r>
              <a:rPr lang="it-IT" sz="2400" dirty="0"/>
              <a:t> time, e.g. in </a:t>
            </a:r>
            <a:r>
              <a:rPr lang="it-IT" sz="2400" dirty="0" err="1"/>
              <a:t>one-two</a:t>
            </a:r>
            <a:r>
              <a:rPr lang="it-IT" sz="2400" dirty="0"/>
              <a:t> </a:t>
            </a:r>
            <a:r>
              <a:rPr lang="it-IT" sz="2400" dirty="0" err="1"/>
              <a:t>days</a:t>
            </a:r>
            <a:r>
              <a:rPr lang="it-IT" sz="2400" dirty="0"/>
              <a:t>,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rain</a:t>
            </a:r>
            <a:r>
              <a:rPr lang="it-IT" sz="2400" dirty="0"/>
              <a:t> </a:t>
            </a:r>
            <a:r>
              <a:rPr lang="it-IT" sz="2400" dirty="0" err="1"/>
              <a:t>events</a:t>
            </a:r>
            <a:r>
              <a:rPr lang="it-IT" sz="2400" dirty="0"/>
              <a:t> in </a:t>
            </a:r>
            <a:r>
              <a:rPr lang="it-IT" sz="2400" dirty="0" err="1"/>
              <a:t>between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preferable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 single operator </a:t>
            </a:r>
            <a:r>
              <a:rPr lang="it-IT" sz="2400" dirty="0" err="1"/>
              <a:t>carries</a:t>
            </a:r>
            <a:r>
              <a:rPr lang="it-IT" sz="2400" dirty="0"/>
              <a:t> out the </a:t>
            </a:r>
            <a:r>
              <a:rPr lang="it-IT" sz="2400" dirty="0" err="1"/>
              <a:t>sampling</a:t>
            </a:r>
            <a:r>
              <a:rPr lang="it-IT" sz="2400" dirty="0"/>
              <a:t>.</a:t>
            </a:r>
          </a:p>
        </p:txBody>
      </p:sp>
      <p:pic>
        <p:nvPicPr>
          <p:cNvPr id="10243" name="Picture 3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28096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6125" y="2492375"/>
            <a:ext cx="7681913" cy="1081088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6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Sample </a:t>
            </a:r>
            <a:r>
              <a:rPr lang="it-IT" sz="6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preparation</a:t>
            </a:r>
            <a:endParaRPr lang="it-IT" sz="6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267" name="Picture 3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69733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001000" cy="6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000" b="1">
                <a:solidFill>
                  <a:srgbClr val="FF0000"/>
                </a:solidFill>
              </a:rPr>
              <a:t>Come preparare i campioni</a:t>
            </a:r>
            <a:br>
              <a:rPr lang="it-IT" altLang="it-IT" sz="3000" b="1">
                <a:solidFill>
                  <a:srgbClr val="FF0000"/>
                </a:solidFill>
              </a:rPr>
            </a:br>
            <a:r>
              <a:rPr lang="it-IT" altLang="it-IT" sz="3000" b="1">
                <a:solidFill>
                  <a:srgbClr val="FF0000"/>
                </a:solidFill>
              </a:rPr>
              <a:t>prima dell’analisi?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0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0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>
                <a:solidFill>
                  <a:srgbClr val="000000"/>
                </a:solidFill>
              </a:rPr>
              <a:t>Una preparazione accurata di campioni di </a:t>
            </a:r>
            <a:r>
              <a:rPr lang="it-IT" altLang="it-IT" sz="3000" i="1">
                <a:solidFill>
                  <a:srgbClr val="000000"/>
                </a:solidFill>
              </a:rPr>
              <a:t>Xanthoria parietina</a:t>
            </a:r>
            <a:r>
              <a:rPr lang="it-IT" altLang="it-IT" sz="3000">
                <a:solidFill>
                  <a:srgbClr val="000000"/>
                </a:solidFill>
              </a:rPr>
              <a:t> abbatte le concentrazioni di elementi ampiamente diffusi nel suolo quali Al e Fe, mentre per gli altri elementi la variabilità nell’intercettazione delle particelle di suolo non consente di fare previsioni affidabili.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Loppi, Paoli, Frati, Baragatti (2004)</a:t>
            </a:r>
            <a:endParaRPr lang="it-IT" altLang="it-IT" sz="30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30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67818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000" b="1">
                <a:solidFill>
                  <a:srgbClr val="FFCC00"/>
                </a:solidFill>
              </a:rPr>
              <a:t>Zonation of trace metal accumulation in three species of epiphytic lichens belonging to the genus </a:t>
            </a:r>
            <a:r>
              <a:rPr lang="it-IT" altLang="it-IT" sz="3000" b="1" i="1">
                <a:solidFill>
                  <a:srgbClr val="FFCC00"/>
                </a:solidFill>
              </a:rPr>
              <a:t>Parmelia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CC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CC00"/>
                </a:solidFill>
              </a:rPr>
              <a:t>Bargagli, Iosco, D’Amato (1987)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346200" y="4356100"/>
            <a:ext cx="351313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7DD4FF"/>
                </a:solidFill>
              </a:rPr>
              <a:t>Confronto tra specie: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b="1" i="1">
                <a:solidFill>
                  <a:srgbClr val="7DD4FF"/>
                </a:solidFill>
              </a:rPr>
              <a:t>Flavoparmelia caperata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b="1" i="1">
                <a:solidFill>
                  <a:srgbClr val="7DD4FF"/>
                </a:solidFill>
              </a:rPr>
              <a:t>Parmelia saxatilis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000" b="1" i="1">
                <a:solidFill>
                  <a:srgbClr val="7DD4FF"/>
                </a:solidFill>
              </a:rPr>
              <a:t>Parmelia sulcata</a:t>
            </a: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13316" name="Picture 5" descr="parmeli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/>
          <a:stretch>
            <a:fillRect/>
          </a:stretch>
        </p:blipFill>
        <p:spPr bwMode="auto">
          <a:xfrm>
            <a:off x="0" y="165100"/>
            <a:ext cx="26924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276850" y="434975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7DD4FF"/>
                </a:solidFill>
              </a:rPr>
              <a:t>Confronto tra ambienti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284663" y="3417888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7DD4FF"/>
                </a:solidFill>
              </a:rPr>
              <a:t>Al, Cr, Cu, Fe, Mn, Pb, Se, Zn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5276850" y="4951413"/>
            <a:ext cx="3581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7DD4FF"/>
                </a:solidFill>
              </a:rPr>
              <a:t>Confronto tra parte interna ed esterna del tallo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276850" y="5815013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7DD4FF"/>
                </a:solidFill>
              </a:rPr>
              <a:t>Lavaggio dei campioni</a:t>
            </a:r>
            <a:endParaRPr lang="it-IT" alt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46138" y="1563688"/>
            <a:ext cx="7399337" cy="4459287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846138" y="5462588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846138" y="4910138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846138" y="4349750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846138" y="3797300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846138" y="3236913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846138" y="2676525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846138" y="2117725"/>
            <a:ext cx="7407275" cy="63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46138" y="1563688"/>
            <a:ext cx="7399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846138" y="1563688"/>
            <a:ext cx="7399337" cy="44592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974725" y="2352675"/>
            <a:ext cx="673100" cy="3670300"/>
            <a:chOff x="627" y="1327"/>
            <a:chExt cx="424" cy="2312"/>
          </a:xfrm>
        </p:grpSpPr>
        <p:sp>
          <p:nvSpPr>
            <p:cNvPr id="14457" name="Rectangle 13"/>
            <p:cNvSpPr>
              <a:spLocks noChangeArrowheads="1"/>
            </p:cNvSpPr>
            <p:nvPr/>
          </p:nvSpPr>
          <p:spPr bwMode="auto">
            <a:xfrm>
              <a:off x="627" y="2549"/>
              <a:ext cx="109" cy="109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8" name="Rectangle 14"/>
            <p:cNvSpPr>
              <a:spLocks noChangeArrowheads="1"/>
            </p:cNvSpPr>
            <p:nvPr/>
          </p:nvSpPr>
          <p:spPr bwMode="auto">
            <a:xfrm>
              <a:off x="736" y="1764"/>
              <a:ext cx="103" cy="187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9" name="Rectangle 15"/>
            <p:cNvSpPr>
              <a:spLocks noChangeArrowheads="1"/>
            </p:cNvSpPr>
            <p:nvPr/>
          </p:nvSpPr>
          <p:spPr bwMode="auto">
            <a:xfrm>
              <a:off x="839" y="1896"/>
              <a:ext cx="109" cy="17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60" name="Rectangle 16"/>
            <p:cNvSpPr>
              <a:spLocks noChangeArrowheads="1"/>
            </p:cNvSpPr>
            <p:nvPr/>
          </p:nvSpPr>
          <p:spPr bwMode="auto">
            <a:xfrm>
              <a:off x="948" y="1327"/>
              <a:ext cx="103" cy="231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1903413" y="1952625"/>
            <a:ext cx="665162" cy="4070350"/>
            <a:chOff x="1212" y="1075"/>
            <a:chExt cx="419" cy="2564"/>
          </a:xfrm>
        </p:grpSpPr>
        <p:sp>
          <p:nvSpPr>
            <p:cNvPr id="14453" name="Rectangle 18"/>
            <p:cNvSpPr>
              <a:spLocks noChangeArrowheads="1"/>
            </p:cNvSpPr>
            <p:nvPr/>
          </p:nvSpPr>
          <p:spPr bwMode="auto">
            <a:xfrm>
              <a:off x="1212" y="3016"/>
              <a:ext cx="103" cy="62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4" name="Rectangle 19"/>
            <p:cNvSpPr>
              <a:spLocks noChangeArrowheads="1"/>
            </p:cNvSpPr>
            <p:nvPr/>
          </p:nvSpPr>
          <p:spPr bwMode="auto">
            <a:xfrm>
              <a:off x="1315" y="2028"/>
              <a:ext cx="109" cy="161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5" name="Rectangle 20"/>
            <p:cNvSpPr>
              <a:spLocks noChangeArrowheads="1"/>
            </p:cNvSpPr>
            <p:nvPr/>
          </p:nvSpPr>
          <p:spPr bwMode="auto">
            <a:xfrm>
              <a:off x="1424" y="1405"/>
              <a:ext cx="104" cy="22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6" name="Rectangle 21"/>
            <p:cNvSpPr>
              <a:spLocks noChangeArrowheads="1"/>
            </p:cNvSpPr>
            <p:nvPr/>
          </p:nvSpPr>
          <p:spPr bwMode="auto">
            <a:xfrm>
              <a:off x="1528" y="1075"/>
              <a:ext cx="103" cy="256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42" name="Group 22"/>
          <p:cNvGrpSpPr>
            <a:grpSpLocks/>
          </p:cNvGrpSpPr>
          <p:nvPr/>
        </p:nvGrpSpPr>
        <p:grpSpPr bwMode="auto">
          <a:xfrm>
            <a:off x="2824163" y="2105025"/>
            <a:ext cx="673100" cy="3917950"/>
            <a:chOff x="1792" y="1171"/>
            <a:chExt cx="424" cy="2468"/>
          </a:xfrm>
        </p:grpSpPr>
        <p:sp>
          <p:nvSpPr>
            <p:cNvPr id="14449" name="Rectangle 23"/>
            <p:cNvSpPr>
              <a:spLocks noChangeArrowheads="1"/>
            </p:cNvSpPr>
            <p:nvPr/>
          </p:nvSpPr>
          <p:spPr bwMode="auto">
            <a:xfrm>
              <a:off x="1792" y="2579"/>
              <a:ext cx="109" cy="106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0" name="Rectangle 24"/>
            <p:cNvSpPr>
              <a:spLocks noChangeArrowheads="1"/>
            </p:cNvSpPr>
            <p:nvPr/>
          </p:nvSpPr>
          <p:spPr bwMode="auto">
            <a:xfrm>
              <a:off x="1901" y="2153"/>
              <a:ext cx="103" cy="148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1" name="Rectangle 25"/>
            <p:cNvSpPr>
              <a:spLocks noChangeArrowheads="1"/>
            </p:cNvSpPr>
            <p:nvPr/>
          </p:nvSpPr>
          <p:spPr bwMode="auto">
            <a:xfrm>
              <a:off x="2004" y="1632"/>
              <a:ext cx="109" cy="200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52" name="Rectangle 26"/>
            <p:cNvSpPr>
              <a:spLocks noChangeArrowheads="1"/>
            </p:cNvSpPr>
            <p:nvPr/>
          </p:nvSpPr>
          <p:spPr bwMode="auto">
            <a:xfrm>
              <a:off x="2113" y="1171"/>
              <a:ext cx="103" cy="24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47" name="Group 27"/>
          <p:cNvGrpSpPr>
            <a:grpSpLocks/>
          </p:cNvGrpSpPr>
          <p:nvPr/>
        </p:nvGrpSpPr>
        <p:grpSpPr bwMode="auto">
          <a:xfrm>
            <a:off x="3752850" y="3027363"/>
            <a:ext cx="665163" cy="2995612"/>
            <a:chOff x="2377" y="1752"/>
            <a:chExt cx="419" cy="1887"/>
          </a:xfrm>
        </p:grpSpPr>
        <p:sp>
          <p:nvSpPr>
            <p:cNvPr id="14445" name="Rectangle 28"/>
            <p:cNvSpPr>
              <a:spLocks noChangeArrowheads="1"/>
            </p:cNvSpPr>
            <p:nvPr/>
          </p:nvSpPr>
          <p:spPr bwMode="auto">
            <a:xfrm>
              <a:off x="2377" y="2106"/>
              <a:ext cx="103" cy="153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6" name="Rectangle 29"/>
            <p:cNvSpPr>
              <a:spLocks noChangeArrowheads="1"/>
            </p:cNvSpPr>
            <p:nvPr/>
          </p:nvSpPr>
          <p:spPr bwMode="auto">
            <a:xfrm>
              <a:off x="2480" y="1860"/>
              <a:ext cx="109" cy="177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7" name="Rectangle 30"/>
            <p:cNvSpPr>
              <a:spLocks noChangeArrowheads="1"/>
            </p:cNvSpPr>
            <p:nvPr/>
          </p:nvSpPr>
          <p:spPr bwMode="auto">
            <a:xfrm>
              <a:off x="2589" y="1818"/>
              <a:ext cx="104" cy="182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8" name="Rectangle 31"/>
            <p:cNvSpPr>
              <a:spLocks noChangeArrowheads="1"/>
            </p:cNvSpPr>
            <p:nvPr/>
          </p:nvSpPr>
          <p:spPr bwMode="auto">
            <a:xfrm>
              <a:off x="2693" y="1752"/>
              <a:ext cx="103" cy="188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52" name="Group 32"/>
          <p:cNvGrpSpPr>
            <a:grpSpLocks/>
          </p:cNvGrpSpPr>
          <p:nvPr/>
        </p:nvGrpSpPr>
        <p:grpSpPr bwMode="auto">
          <a:xfrm>
            <a:off x="4673600" y="1847850"/>
            <a:ext cx="674688" cy="4175125"/>
            <a:chOff x="2957" y="1009"/>
            <a:chExt cx="425" cy="2630"/>
          </a:xfrm>
        </p:grpSpPr>
        <p:sp>
          <p:nvSpPr>
            <p:cNvPr id="14441" name="Rectangle 33"/>
            <p:cNvSpPr>
              <a:spLocks noChangeArrowheads="1"/>
            </p:cNvSpPr>
            <p:nvPr/>
          </p:nvSpPr>
          <p:spPr bwMode="auto">
            <a:xfrm>
              <a:off x="2957" y="2812"/>
              <a:ext cx="109" cy="82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2" name="Rectangle 34"/>
            <p:cNvSpPr>
              <a:spLocks noChangeArrowheads="1"/>
            </p:cNvSpPr>
            <p:nvPr/>
          </p:nvSpPr>
          <p:spPr bwMode="auto">
            <a:xfrm>
              <a:off x="3066" y="2064"/>
              <a:ext cx="103" cy="157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3" name="Rectangle 35"/>
            <p:cNvSpPr>
              <a:spLocks noChangeArrowheads="1"/>
            </p:cNvSpPr>
            <p:nvPr/>
          </p:nvSpPr>
          <p:spPr bwMode="auto">
            <a:xfrm>
              <a:off x="3169" y="1650"/>
              <a:ext cx="109" cy="198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4" name="Rectangle 36"/>
            <p:cNvSpPr>
              <a:spLocks noChangeArrowheads="1"/>
            </p:cNvSpPr>
            <p:nvPr/>
          </p:nvSpPr>
          <p:spPr bwMode="auto">
            <a:xfrm>
              <a:off x="3278" y="1009"/>
              <a:ext cx="104" cy="263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57" name="Group 37"/>
          <p:cNvGrpSpPr>
            <a:grpSpLocks/>
          </p:cNvGrpSpPr>
          <p:nvPr/>
        </p:nvGrpSpPr>
        <p:grpSpPr bwMode="auto">
          <a:xfrm>
            <a:off x="5602288" y="2970213"/>
            <a:ext cx="665162" cy="3052762"/>
            <a:chOff x="3542" y="1716"/>
            <a:chExt cx="419" cy="1923"/>
          </a:xfrm>
        </p:grpSpPr>
        <p:sp>
          <p:nvSpPr>
            <p:cNvPr id="14437" name="Rectangle 38"/>
            <p:cNvSpPr>
              <a:spLocks noChangeArrowheads="1"/>
            </p:cNvSpPr>
            <p:nvPr/>
          </p:nvSpPr>
          <p:spPr bwMode="auto">
            <a:xfrm>
              <a:off x="3542" y="2207"/>
              <a:ext cx="104" cy="143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8" name="Rectangle 39"/>
            <p:cNvSpPr>
              <a:spLocks noChangeArrowheads="1"/>
            </p:cNvSpPr>
            <p:nvPr/>
          </p:nvSpPr>
          <p:spPr bwMode="auto">
            <a:xfrm>
              <a:off x="3646" y="1902"/>
              <a:ext cx="109" cy="173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9" name="Rectangle 40"/>
            <p:cNvSpPr>
              <a:spLocks noChangeArrowheads="1"/>
            </p:cNvSpPr>
            <p:nvPr/>
          </p:nvSpPr>
          <p:spPr bwMode="auto">
            <a:xfrm>
              <a:off x="3755" y="1716"/>
              <a:ext cx="103" cy="19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40" name="Rectangle 41"/>
            <p:cNvSpPr>
              <a:spLocks noChangeArrowheads="1"/>
            </p:cNvSpPr>
            <p:nvPr/>
          </p:nvSpPr>
          <p:spPr bwMode="auto">
            <a:xfrm>
              <a:off x="3858" y="1716"/>
              <a:ext cx="103" cy="192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62" name="Group 42"/>
          <p:cNvGrpSpPr>
            <a:grpSpLocks/>
          </p:cNvGrpSpPr>
          <p:nvPr/>
        </p:nvGrpSpPr>
        <p:grpSpPr bwMode="auto">
          <a:xfrm>
            <a:off x="7451725" y="2209800"/>
            <a:ext cx="665163" cy="3813175"/>
            <a:chOff x="4707" y="1237"/>
            <a:chExt cx="419" cy="2402"/>
          </a:xfrm>
        </p:grpSpPr>
        <p:sp>
          <p:nvSpPr>
            <p:cNvPr id="14433" name="Rectangle 43"/>
            <p:cNvSpPr>
              <a:spLocks noChangeArrowheads="1"/>
            </p:cNvSpPr>
            <p:nvPr/>
          </p:nvSpPr>
          <p:spPr bwMode="auto">
            <a:xfrm>
              <a:off x="4707" y="2812"/>
              <a:ext cx="104" cy="82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4" name="Rectangle 44"/>
            <p:cNvSpPr>
              <a:spLocks noChangeArrowheads="1"/>
            </p:cNvSpPr>
            <p:nvPr/>
          </p:nvSpPr>
          <p:spPr bwMode="auto">
            <a:xfrm>
              <a:off x="4811" y="2058"/>
              <a:ext cx="109" cy="158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5" name="Rectangle 45"/>
            <p:cNvSpPr>
              <a:spLocks noChangeArrowheads="1"/>
            </p:cNvSpPr>
            <p:nvPr/>
          </p:nvSpPr>
          <p:spPr bwMode="auto">
            <a:xfrm>
              <a:off x="4920" y="1429"/>
              <a:ext cx="103" cy="221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6" name="Rectangle 46"/>
            <p:cNvSpPr>
              <a:spLocks noChangeArrowheads="1"/>
            </p:cNvSpPr>
            <p:nvPr/>
          </p:nvSpPr>
          <p:spPr bwMode="auto">
            <a:xfrm>
              <a:off x="5023" y="1237"/>
              <a:ext cx="103" cy="24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4355" name="Line 47"/>
          <p:cNvSpPr>
            <a:spLocks noChangeShapeType="1"/>
          </p:cNvSpPr>
          <p:nvPr/>
        </p:nvSpPr>
        <p:spPr bwMode="auto">
          <a:xfrm>
            <a:off x="846138" y="1743075"/>
            <a:ext cx="1587" cy="4279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6" name="Line 48"/>
          <p:cNvSpPr>
            <a:spLocks noChangeShapeType="1"/>
          </p:cNvSpPr>
          <p:nvPr/>
        </p:nvSpPr>
        <p:spPr bwMode="auto">
          <a:xfrm>
            <a:off x="782638" y="602297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7" name="Line 49"/>
          <p:cNvSpPr>
            <a:spLocks noChangeShapeType="1"/>
          </p:cNvSpPr>
          <p:nvPr/>
        </p:nvSpPr>
        <p:spPr bwMode="auto">
          <a:xfrm>
            <a:off x="782638" y="546258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8" name="Line 50"/>
          <p:cNvSpPr>
            <a:spLocks noChangeShapeType="1"/>
          </p:cNvSpPr>
          <p:nvPr/>
        </p:nvSpPr>
        <p:spPr bwMode="auto">
          <a:xfrm>
            <a:off x="782638" y="491013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9" name="Line 51"/>
          <p:cNvSpPr>
            <a:spLocks noChangeShapeType="1"/>
          </p:cNvSpPr>
          <p:nvPr/>
        </p:nvSpPr>
        <p:spPr bwMode="auto">
          <a:xfrm>
            <a:off x="782638" y="434975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0" name="Line 52"/>
          <p:cNvSpPr>
            <a:spLocks noChangeShapeType="1"/>
          </p:cNvSpPr>
          <p:nvPr/>
        </p:nvSpPr>
        <p:spPr bwMode="auto">
          <a:xfrm>
            <a:off x="782638" y="379730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1" name="Line 53"/>
          <p:cNvSpPr>
            <a:spLocks noChangeShapeType="1"/>
          </p:cNvSpPr>
          <p:nvPr/>
        </p:nvSpPr>
        <p:spPr bwMode="auto">
          <a:xfrm>
            <a:off x="782638" y="3236913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2" name="Line 54"/>
          <p:cNvSpPr>
            <a:spLocks noChangeShapeType="1"/>
          </p:cNvSpPr>
          <p:nvPr/>
        </p:nvSpPr>
        <p:spPr bwMode="auto">
          <a:xfrm>
            <a:off x="782638" y="267652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3" name="Line 55"/>
          <p:cNvSpPr>
            <a:spLocks noChangeShapeType="1"/>
          </p:cNvSpPr>
          <p:nvPr/>
        </p:nvSpPr>
        <p:spPr bwMode="auto">
          <a:xfrm>
            <a:off x="782638" y="212407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4" name="Line 56"/>
          <p:cNvSpPr>
            <a:spLocks noChangeShapeType="1"/>
          </p:cNvSpPr>
          <p:nvPr/>
        </p:nvSpPr>
        <p:spPr bwMode="auto">
          <a:xfrm>
            <a:off x="782638" y="156368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5" name="Line 57"/>
          <p:cNvSpPr>
            <a:spLocks noChangeShapeType="1"/>
          </p:cNvSpPr>
          <p:nvPr/>
        </p:nvSpPr>
        <p:spPr bwMode="auto">
          <a:xfrm>
            <a:off x="846138" y="6022975"/>
            <a:ext cx="73993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6" name="Line 58"/>
          <p:cNvSpPr>
            <a:spLocks noChangeShapeType="1"/>
          </p:cNvSpPr>
          <p:nvPr/>
        </p:nvSpPr>
        <p:spPr bwMode="auto">
          <a:xfrm flipV="1">
            <a:off x="846138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7" name="Line 59"/>
          <p:cNvSpPr>
            <a:spLocks noChangeShapeType="1"/>
          </p:cNvSpPr>
          <p:nvPr/>
        </p:nvSpPr>
        <p:spPr bwMode="auto">
          <a:xfrm flipV="1">
            <a:off x="1776413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8" name="Line 60"/>
          <p:cNvSpPr>
            <a:spLocks noChangeShapeType="1"/>
          </p:cNvSpPr>
          <p:nvPr/>
        </p:nvSpPr>
        <p:spPr bwMode="auto">
          <a:xfrm flipV="1">
            <a:off x="2695575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9" name="Line 61"/>
          <p:cNvSpPr>
            <a:spLocks noChangeShapeType="1"/>
          </p:cNvSpPr>
          <p:nvPr/>
        </p:nvSpPr>
        <p:spPr bwMode="auto">
          <a:xfrm flipV="1">
            <a:off x="3625850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0" name="Line 62"/>
          <p:cNvSpPr>
            <a:spLocks noChangeShapeType="1"/>
          </p:cNvSpPr>
          <p:nvPr/>
        </p:nvSpPr>
        <p:spPr bwMode="auto">
          <a:xfrm flipV="1">
            <a:off x="4545013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1" name="Line 63"/>
          <p:cNvSpPr>
            <a:spLocks noChangeShapeType="1"/>
          </p:cNvSpPr>
          <p:nvPr/>
        </p:nvSpPr>
        <p:spPr bwMode="auto">
          <a:xfrm flipV="1">
            <a:off x="5475288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2" name="Line 64"/>
          <p:cNvSpPr>
            <a:spLocks noChangeShapeType="1"/>
          </p:cNvSpPr>
          <p:nvPr/>
        </p:nvSpPr>
        <p:spPr bwMode="auto">
          <a:xfrm flipV="1">
            <a:off x="6396038" y="5918200"/>
            <a:ext cx="1587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3" name="Line 65"/>
          <p:cNvSpPr>
            <a:spLocks noChangeShapeType="1"/>
          </p:cNvSpPr>
          <p:nvPr/>
        </p:nvSpPr>
        <p:spPr bwMode="auto">
          <a:xfrm flipV="1">
            <a:off x="7324725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4" name="Line 66"/>
          <p:cNvSpPr>
            <a:spLocks noChangeShapeType="1"/>
          </p:cNvSpPr>
          <p:nvPr/>
        </p:nvSpPr>
        <p:spPr bwMode="auto">
          <a:xfrm flipV="1">
            <a:off x="8245475" y="5918200"/>
            <a:ext cx="1588" cy="209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5" name="Rectangle 67"/>
          <p:cNvSpPr>
            <a:spLocks noChangeArrowheads="1"/>
          </p:cNvSpPr>
          <p:nvPr/>
        </p:nvSpPr>
        <p:spPr bwMode="auto">
          <a:xfrm>
            <a:off x="582613" y="5918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6" name="Rectangle 68"/>
          <p:cNvSpPr>
            <a:spLocks noChangeArrowheads="1"/>
          </p:cNvSpPr>
          <p:nvPr/>
        </p:nvSpPr>
        <p:spPr bwMode="auto">
          <a:xfrm>
            <a:off x="582613" y="53578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7" name="Rectangle 69"/>
          <p:cNvSpPr>
            <a:spLocks noChangeArrowheads="1"/>
          </p:cNvSpPr>
          <p:nvPr/>
        </p:nvSpPr>
        <p:spPr bwMode="auto">
          <a:xfrm>
            <a:off x="473075" y="48053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10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8" name="Rectangle 70"/>
          <p:cNvSpPr>
            <a:spLocks noChangeArrowheads="1"/>
          </p:cNvSpPr>
          <p:nvPr/>
        </p:nvSpPr>
        <p:spPr bwMode="auto">
          <a:xfrm>
            <a:off x="473075" y="4244975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15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79" name="Rectangle 71"/>
          <p:cNvSpPr>
            <a:spLocks noChangeArrowheads="1"/>
          </p:cNvSpPr>
          <p:nvPr/>
        </p:nvSpPr>
        <p:spPr bwMode="auto">
          <a:xfrm>
            <a:off x="473075" y="3692525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20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0" name="Rectangle 72"/>
          <p:cNvSpPr>
            <a:spLocks noChangeArrowheads="1"/>
          </p:cNvSpPr>
          <p:nvPr/>
        </p:nvSpPr>
        <p:spPr bwMode="auto">
          <a:xfrm>
            <a:off x="473075" y="3132138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25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1" name="Rectangle 73"/>
          <p:cNvSpPr>
            <a:spLocks noChangeArrowheads="1"/>
          </p:cNvSpPr>
          <p:nvPr/>
        </p:nvSpPr>
        <p:spPr bwMode="auto">
          <a:xfrm>
            <a:off x="473075" y="257175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30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2" name="Rectangle 74"/>
          <p:cNvSpPr>
            <a:spLocks noChangeArrowheads="1"/>
          </p:cNvSpPr>
          <p:nvPr/>
        </p:nvSpPr>
        <p:spPr bwMode="auto">
          <a:xfrm>
            <a:off x="473075" y="20193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35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3" name="Rectangle 75"/>
          <p:cNvSpPr>
            <a:spLocks noChangeArrowheads="1"/>
          </p:cNvSpPr>
          <p:nvPr/>
        </p:nvSpPr>
        <p:spPr bwMode="auto">
          <a:xfrm>
            <a:off x="473075" y="145891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40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4" name="Rectangle 76"/>
          <p:cNvSpPr>
            <a:spLocks noChangeArrowheads="1"/>
          </p:cNvSpPr>
          <p:nvPr/>
        </p:nvSpPr>
        <p:spPr bwMode="auto">
          <a:xfrm>
            <a:off x="1195388" y="6148388"/>
            <a:ext cx="33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Al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5" name="Rectangle 77"/>
          <p:cNvSpPr>
            <a:spLocks noChangeArrowheads="1"/>
          </p:cNvSpPr>
          <p:nvPr/>
        </p:nvSpPr>
        <p:spPr bwMode="auto">
          <a:xfrm>
            <a:off x="2070100" y="6148388"/>
            <a:ext cx="42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Ba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6" name="Rectangle 78"/>
          <p:cNvSpPr>
            <a:spLocks noChangeArrowheads="1"/>
          </p:cNvSpPr>
          <p:nvPr/>
        </p:nvSpPr>
        <p:spPr bwMode="auto">
          <a:xfrm>
            <a:off x="3017838" y="6148388"/>
            <a:ext cx="366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Cr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7" name="Rectangle 79"/>
          <p:cNvSpPr>
            <a:spLocks noChangeArrowheads="1"/>
          </p:cNvSpPr>
          <p:nvPr/>
        </p:nvSpPr>
        <p:spPr bwMode="auto">
          <a:xfrm>
            <a:off x="3910013" y="6148388"/>
            <a:ext cx="439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Cu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8" name="Rectangle 80"/>
          <p:cNvSpPr>
            <a:spLocks noChangeArrowheads="1"/>
          </p:cNvSpPr>
          <p:nvPr/>
        </p:nvSpPr>
        <p:spPr bwMode="auto">
          <a:xfrm>
            <a:off x="4857750" y="6148388"/>
            <a:ext cx="38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Fe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89" name="Rectangle 81"/>
          <p:cNvSpPr>
            <a:spLocks noChangeArrowheads="1"/>
          </p:cNvSpPr>
          <p:nvPr/>
        </p:nvSpPr>
        <p:spPr bwMode="auto">
          <a:xfrm>
            <a:off x="5741988" y="6148388"/>
            <a:ext cx="476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Mn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0" name="Rectangle 82"/>
          <p:cNvSpPr>
            <a:spLocks noChangeArrowheads="1"/>
          </p:cNvSpPr>
          <p:nvPr/>
        </p:nvSpPr>
        <p:spPr bwMode="auto">
          <a:xfrm>
            <a:off x="6735763" y="6148388"/>
            <a:ext cx="33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Ni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1" name="Rectangle 83"/>
          <p:cNvSpPr>
            <a:spLocks noChangeArrowheads="1"/>
          </p:cNvSpPr>
          <p:nvPr/>
        </p:nvSpPr>
        <p:spPr bwMode="auto">
          <a:xfrm>
            <a:off x="7610475" y="6148388"/>
            <a:ext cx="42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600" b="1">
                <a:solidFill>
                  <a:srgbClr val="000000"/>
                </a:solidFill>
              </a:rPr>
              <a:t>Pb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2" name="Rectangle 84"/>
          <p:cNvSpPr>
            <a:spLocks noChangeArrowheads="1"/>
          </p:cNvSpPr>
          <p:nvPr/>
        </p:nvSpPr>
        <p:spPr bwMode="auto">
          <a:xfrm>
            <a:off x="5492750" y="1611313"/>
            <a:ext cx="2633663" cy="493712"/>
          </a:xfrm>
          <a:prstGeom prst="rect">
            <a:avLst/>
          </a:prstGeom>
          <a:solidFill>
            <a:srgbClr val="FFFBF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3" name="Rectangle 85"/>
          <p:cNvSpPr>
            <a:spLocks noChangeArrowheads="1"/>
          </p:cNvSpPr>
          <p:nvPr/>
        </p:nvSpPr>
        <p:spPr bwMode="auto">
          <a:xfrm>
            <a:off x="5621338" y="1790700"/>
            <a:ext cx="173037" cy="180975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4" name="Rectangle 86"/>
          <p:cNvSpPr>
            <a:spLocks noChangeArrowheads="1"/>
          </p:cNvSpPr>
          <p:nvPr/>
        </p:nvSpPr>
        <p:spPr bwMode="auto">
          <a:xfrm>
            <a:off x="5857875" y="1706563"/>
            <a:ext cx="34131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Pe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5" name="Rectangle 87"/>
          <p:cNvSpPr>
            <a:spLocks noChangeArrowheads="1"/>
          </p:cNvSpPr>
          <p:nvPr/>
        </p:nvSpPr>
        <p:spPr bwMode="auto">
          <a:xfrm>
            <a:off x="6359525" y="1790700"/>
            <a:ext cx="173038" cy="180975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6" name="Rectangle 88"/>
          <p:cNvSpPr>
            <a:spLocks noChangeArrowheads="1"/>
          </p:cNvSpPr>
          <p:nvPr/>
        </p:nvSpPr>
        <p:spPr bwMode="auto">
          <a:xfrm>
            <a:off x="6596063" y="1706563"/>
            <a:ext cx="2476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Pi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7" name="Rectangle 89"/>
          <p:cNvSpPr>
            <a:spLocks noChangeArrowheads="1"/>
          </p:cNvSpPr>
          <p:nvPr/>
        </p:nvSpPr>
        <p:spPr bwMode="auto">
          <a:xfrm>
            <a:off x="7015163" y="1790700"/>
            <a:ext cx="173037" cy="1809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398" name="Rectangle 90"/>
          <p:cNvSpPr>
            <a:spLocks noChangeArrowheads="1"/>
          </p:cNvSpPr>
          <p:nvPr/>
        </p:nvSpPr>
        <p:spPr bwMode="auto">
          <a:xfrm>
            <a:off x="7251700" y="1706563"/>
            <a:ext cx="23336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M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99" name="Rectangle 91"/>
          <p:cNvSpPr>
            <a:spLocks noChangeArrowheads="1"/>
          </p:cNvSpPr>
          <p:nvPr/>
        </p:nvSpPr>
        <p:spPr bwMode="auto">
          <a:xfrm>
            <a:off x="7643813" y="1790700"/>
            <a:ext cx="173037" cy="1809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0" name="Rectangle 92"/>
          <p:cNvSpPr>
            <a:spLocks noChangeArrowheads="1"/>
          </p:cNvSpPr>
          <p:nvPr/>
        </p:nvSpPr>
        <p:spPr bwMode="auto">
          <a:xfrm>
            <a:off x="7880350" y="1706563"/>
            <a:ext cx="20161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200">
                <a:solidFill>
                  <a:srgbClr val="000000"/>
                </a:solidFill>
              </a:rPr>
              <a:t>C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01" name="Rectangle 93"/>
          <p:cNvSpPr>
            <a:spLocks noGrp="1" noChangeArrowheads="1"/>
          </p:cNvSpPr>
          <p:nvPr>
            <p:ph type="ctrTitle" idx="4294967295"/>
          </p:nvPr>
        </p:nvSpPr>
        <p:spPr>
          <a:xfrm>
            <a:off x="290513" y="163513"/>
            <a:ext cx="8550275" cy="854075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</a:pPr>
            <a:r>
              <a:rPr lang="it-IT" altLang="it-IT" sz="2400" b="1" smtClean="0"/>
              <a:t>Mean metal content in the peripheral (Pe) and central (C) parts of five thalli of </a:t>
            </a:r>
            <a:r>
              <a:rPr lang="it-IT" altLang="it-IT" sz="2400" b="1" i="1" smtClean="0"/>
              <a:t>Flavoparmelia caperata</a:t>
            </a:r>
            <a:r>
              <a:rPr lang="it-IT" altLang="it-IT" sz="2400" b="1" smtClean="0"/>
              <a:t>.</a:t>
            </a:r>
          </a:p>
        </p:txBody>
      </p:sp>
      <p:grpSp>
        <p:nvGrpSpPr>
          <p:cNvPr id="5214" name="Group 94"/>
          <p:cNvGrpSpPr>
            <a:grpSpLocks/>
          </p:cNvGrpSpPr>
          <p:nvPr/>
        </p:nvGrpSpPr>
        <p:grpSpPr bwMode="auto">
          <a:xfrm>
            <a:off x="6523038" y="2085975"/>
            <a:ext cx="674687" cy="3937000"/>
            <a:chOff x="4122" y="1159"/>
            <a:chExt cx="425" cy="2480"/>
          </a:xfrm>
        </p:grpSpPr>
        <p:sp>
          <p:nvSpPr>
            <p:cNvPr id="14429" name="Rectangle 95"/>
            <p:cNvSpPr>
              <a:spLocks noChangeArrowheads="1"/>
            </p:cNvSpPr>
            <p:nvPr/>
          </p:nvSpPr>
          <p:spPr bwMode="auto">
            <a:xfrm>
              <a:off x="4122" y="2627"/>
              <a:ext cx="109" cy="101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0" name="Rectangle 96"/>
            <p:cNvSpPr>
              <a:spLocks noChangeArrowheads="1"/>
            </p:cNvSpPr>
            <p:nvPr/>
          </p:nvSpPr>
          <p:spPr bwMode="auto">
            <a:xfrm>
              <a:off x="4231" y="2231"/>
              <a:ext cx="103" cy="140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1" name="Rectangle 97"/>
            <p:cNvSpPr>
              <a:spLocks noChangeArrowheads="1"/>
            </p:cNvSpPr>
            <p:nvPr/>
          </p:nvSpPr>
          <p:spPr bwMode="auto">
            <a:xfrm>
              <a:off x="4334" y="1513"/>
              <a:ext cx="109" cy="212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432" name="Rectangle 98"/>
            <p:cNvSpPr>
              <a:spLocks noChangeArrowheads="1"/>
            </p:cNvSpPr>
            <p:nvPr/>
          </p:nvSpPr>
          <p:spPr bwMode="auto">
            <a:xfrm>
              <a:off x="4443" y="1159"/>
              <a:ext cx="104" cy="24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4403" name="Rectangle 99"/>
          <p:cNvSpPr>
            <a:spLocks noChangeArrowheads="1"/>
          </p:cNvSpPr>
          <p:nvPr/>
        </p:nvSpPr>
        <p:spPr bwMode="auto">
          <a:xfrm>
            <a:off x="3779838" y="1865313"/>
            <a:ext cx="11112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4" name="Rectangle 100"/>
          <p:cNvSpPr>
            <a:spLocks noChangeArrowheads="1"/>
          </p:cNvSpPr>
          <p:nvPr/>
        </p:nvSpPr>
        <p:spPr bwMode="auto">
          <a:xfrm>
            <a:off x="3779838" y="1909763"/>
            <a:ext cx="11112" cy="3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5" name="Rectangle 101"/>
          <p:cNvSpPr>
            <a:spLocks noChangeArrowheads="1"/>
          </p:cNvSpPr>
          <p:nvPr/>
        </p:nvSpPr>
        <p:spPr bwMode="auto">
          <a:xfrm>
            <a:off x="4781550" y="2055813"/>
            <a:ext cx="9525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6" name="Rectangle 102"/>
          <p:cNvSpPr>
            <a:spLocks noChangeArrowheads="1"/>
          </p:cNvSpPr>
          <p:nvPr/>
        </p:nvSpPr>
        <p:spPr bwMode="auto">
          <a:xfrm>
            <a:off x="4410075" y="1497013"/>
            <a:ext cx="476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7" name="Rectangle 103"/>
          <p:cNvSpPr>
            <a:spLocks noChangeArrowheads="1"/>
          </p:cNvSpPr>
          <p:nvPr/>
        </p:nvSpPr>
        <p:spPr bwMode="auto">
          <a:xfrm>
            <a:off x="4287838" y="1512888"/>
            <a:ext cx="1587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8" name="Rectangle 104"/>
          <p:cNvSpPr>
            <a:spLocks noChangeArrowheads="1"/>
          </p:cNvSpPr>
          <p:nvPr/>
        </p:nvSpPr>
        <p:spPr bwMode="auto">
          <a:xfrm>
            <a:off x="4241800" y="1512888"/>
            <a:ext cx="3175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09" name="Rectangle 105"/>
          <p:cNvSpPr>
            <a:spLocks noChangeArrowheads="1"/>
          </p:cNvSpPr>
          <p:nvPr/>
        </p:nvSpPr>
        <p:spPr bwMode="auto">
          <a:xfrm>
            <a:off x="3911600" y="2005013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0" name="Rectangle 106"/>
          <p:cNvSpPr>
            <a:spLocks noChangeArrowheads="1"/>
          </p:cNvSpPr>
          <p:nvPr/>
        </p:nvSpPr>
        <p:spPr bwMode="auto">
          <a:xfrm>
            <a:off x="4138613" y="2565400"/>
            <a:ext cx="1587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1" name="Rectangle 107"/>
          <p:cNvSpPr>
            <a:spLocks noChangeArrowheads="1"/>
          </p:cNvSpPr>
          <p:nvPr/>
        </p:nvSpPr>
        <p:spPr bwMode="auto">
          <a:xfrm>
            <a:off x="4679950" y="2057400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2" name="Rectangle 108"/>
          <p:cNvSpPr>
            <a:spLocks noChangeArrowheads="1"/>
          </p:cNvSpPr>
          <p:nvPr/>
        </p:nvSpPr>
        <p:spPr bwMode="auto">
          <a:xfrm>
            <a:off x="4273550" y="1663700"/>
            <a:ext cx="3175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3" name="Rectangle 109"/>
          <p:cNvSpPr>
            <a:spLocks noChangeArrowheads="1"/>
          </p:cNvSpPr>
          <p:nvPr/>
        </p:nvSpPr>
        <p:spPr bwMode="auto">
          <a:xfrm>
            <a:off x="4233863" y="1663700"/>
            <a:ext cx="4762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4" name="Rectangle 110"/>
          <p:cNvSpPr>
            <a:spLocks noChangeArrowheads="1"/>
          </p:cNvSpPr>
          <p:nvPr/>
        </p:nvSpPr>
        <p:spPr bwMode="auto">
          <a:xfrm>
            <a:off x="4025900" y="1931988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5" name="Rectangle 111"/>
          <p:cNvSpPr>
            <a:spLocks noChangeArrowheads="1"/>
          </p:cNvSpPr>
          <p:nvPr/>
        </p:nvSpPr>
        <p:spPr bwMode="auto">
          <a:xfrm>
            <a:off x="4271963" y="2413000"/>
            <a:ext cx="4762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6" name="Rectangle 112"/>
          <p:cNvSpPr>
            <a:spLocks noChangeArrowheads="1"/>
          </p:cNvSpPr>
          <p:nvPr/>
        </p:nvSpPr>
        <p:spPr bwMode="auto">
          <a:xfrm>
            <a:off x="4524375" y="2093913"/>
            <a:ext cx="1111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7" name="Rectangle 113"/>
          <p:cNvSpPr>
            <a:spLocks noChangeArrowheads="1"/>
          </p:cNvSpPr>
          <p:nvPr/>
        </p:nvSpPr>
        <p:spPr bwMode="auto">
          <a:xfrm>
            <a:off x="4529138" y="2055813"/>
            <a:ext cx="11112" cy="3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4418" name="Rectangle 114"/>
          <p:cNvSpPr>
            <a:spLocks noChangeArrowheads="1"/>
          </p:cNvSpPr>
          <p:nvPr/>
        </p:nvSpPr>
        <p:spPr bwMode="auto">
          <a:xfrm>
            <a:off x="4524375" y="2012950"/>
            <a:ext cx="11113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14419" name="Group 115"/>
          <p:cNvGrpSpPr>
            <a:grpSpLocks/>
          </p:cNvGrpSpPr>
          <p:nvPr/>
        </p:nvGrpSpPr>
        <p:grpSpPr bwMode="auto">
          <a:xfrm>
            <a:off x="3657600" y="1143000"/>
            <a:ext cx="1368425" cy="1674813"/>
            <a:chOff x="2268" y="812"/>
            <a:chExt cx="862" cy="1055"/>
          </a:xfrm>
        </p:grpSpPr>
        <p:sp>
          <p:nvSpPr>
            <p:cNvPr id="14421" name="Freeform 116"/>
            <p:cNvSpPr>
              <a:spLocks/>
            </p:cNvSpPr>
            <p:nvPr/>
          </p:nvSpPr>
          <p:spPr bwMode="auto">
            <a:xfrm>
              <a:off x="2268" y="812"/>
              <a:ext cx="862" cy="1055"/>
            </a:xfrm>
            <a:custGeom>
              <a:avLst/>
              <a:gdLst>
                <a:gd name="T0" fmla="*/ 1 w 1724"/>
                <a:gd name="T1" fmla="*/ 1 h 2110"/>
                <a:gd name="T2" fmla="*/ 1 w 1724"/>
                <a:gd name="T3" fmla="*/ 1 h 2110"/>
                <a:gd name="T4" fmla="*/ 1 w 1724"/>
                <a:gd name="T5" fmla="*/ 1 h 2110"/>
                <a:gd name="T6" fmla="*/ 1 w 1724"/>
                <a:gd name="T7" fmla="*/ 1 h 2110"/>
                <a:gd name="T8" fmla="*/ 1 w 1724"/>
                <a:gd name="T9" fmla="*/ 1 h 2110"/>
                <a:gd name="T10" fmla="*/ 1 w 1724"/>
                <a:gd name="T11" fmla="*/ 1 h 2110"/>
                <a:gd name="T12" fmla="*/ 1 w 1724"/>
                <a:gd name="T13" fmla="*/ 1 h 2110"/>
                <a:gd name="T14" fmla="*/ 1 w 1724"/>
                <a:gd name="T15" fmla="*/ 1 h 2110"/>
                <a:gd name="T16" fmla="*/ 1 w 1724"/>
                <a:gd name="T17" fmla="*/ 1 h 2110"/>
                <a:gd name="T18" fmla="*/ 1 w 1724"/>
                <a:gd name="T19" fmla="*/ 1 h 2110"/>
                <a:gd name="T20" fmla="*/ 1 w 1724"/>
                <a:gd name="T21" fmla="*/ 1 h 2110"/>
                <a:gd name="T22" fmla="*/ 1 w 1724"/>
                <a:gd name="T23" fmla="*/ 1 h 2110"/>
                <a:gd name="T24" fmla="*/ 1 w 1724"/>
                <a:gd name="T25" fmla="*/ 1 h 2110"/>
                <a:gd name="T26" fmla="*/ 1 w 1724"/>
                <a:gd name="T27" fmla="*/ 1 h 2110"/>
                <a:gd name="T28" fmla="*/ 1 w 1724"/>
                <a:gd name="T29" fmla="*/ 1 h 2110"/>
                <a:gd name="T30" fmla="*/ 1 w 1724"/>
                <a:gd name="T31" fmla="*/ 1 h 2110"/>
                <a:gd name="T32" fmla="*/ 1 w 1724"/>
                <a:gd name="T33" fmla="*/ 1 h 2110"/>
                <a:gd name="T34" fmla="*/ 1 w 1724"/>
                <a:gd name="T35" fmla="*/ 1 h 2110"/>
                <a:gd name="T36" fmla="*/ 1 w 1724"/>
                <a:gd name="T37" fmla="*/ 1 h 2110"/>
                <a:gd name="T38" fmla="*/ 1 w 1724"/>
                <a:gd name="T39" fmla="*/ 1 h 2110"/>
                <a:gd name="T40" fmla="*/ 1 w 1724"/>
                <a:gd name="T41" fmla="*/ 1 h 2110"/>
                <a:gd name="T42" fmla="*/ 1 w 1724"/>
                <a:gd name="T43" fmla="*/ 1 h 2110"/>
                <a:gd name="T44" fmla="*/ 1 w 1724"/>
                <a:gd name="T45" fmla="*/ 1 h 2110"/>
                <a:gd name="T46" fmla="*/ 1 w 1724"/>
                <a:gd name="T47" fmla="*/ 1 h 2110"/>
                <a:gd name="T48" fmla="*/ 1 w 1724"/>
                <a:gd name="T49" fmla="*/ 1 h 2110"/>
                <a:gd name="T50" fmla="*/ 1 w 1724"/>
                <a:gd name="T51" fmla="*/ 1 h 2110"/>
                <a:gd name="T52" fmla="*/ 1 w 1724"/>
                <a:gd name="T53" fmla="*/ 1 h 2110"/>
                <a:gd name="T54" fmla="*/ 1 w 1724"/>
                <a:gd name="T55" fmla="*/ 1 h 2110"/>
                <a:gd name="T56" fmla="*/ 1 w 1724"/>
                <a:gd name="T57" fmla="*/ 1 h 2110"/>
                <a:gd name="T58" fmla="*/ 1 w 1724"/>
                <a:gd name="T59" fmla="*/ 1 h 2110"/>
                <a:gd name="T60" fmla="*/ 1 w 1724"/>
                <a:gd name="T61" fmla="*/ 1 h 2110"/>
                <a:gd name="T62" fmla="*/ 1 w 1724"/>
                <a:gd name="T63" fmla="*/ 1 h 2110"/>
                <a:gd name="T64" fmla="*/ 1 w 1724"/>
                <a:gd name="T65" fmla="*/ 1 h 2110"/>
                <a:gd name="T66" fmla="*/ 1 w 1724"/>
                <a:gd name="T67" fmla="*/ 1 h 2110"/>
                <a:gd name="T68" fmla="*/ 1 w 1724"/>
                <a:gd name="T69" fmla="*/ 1 h 2110"/>
                <a:gd name="T70" fmla="*/ 1 w 1724"/>
                <a:gd name="T71" fmla="*/ 1 h 2110"/>
                <a:gd name="T72" fmla="*/ 1 w 1724"/>
                <a:gd name="T73" fmla="*/ 1 h 2110"/>
                <a:gd name="T74" fmla="*/ 1 w 1724"/>
                <a:gd name="T75" fmla="*/ 1 h 2110"/>
                <a:gd name="T76" fmla="*/ 1 w 1724"/>
                <a:gd name="T77" fmla="*/ 1 h 2110"/>
                <a:gd name="T78" fmla="*/ 1 w 1724"/>
                <a:gd name="T79" fmla="*/ 1 h 2110"/>
                <a:gd name="T80" fmla="*/ 1 w 1724"/>
                <a:gd name="T81" fmla="*/ 1 h 2110"/>
                <a:gd name="T82" fmla="*/ 1 w 1724"/>
                <a:gd name="T83" fmla="*/ 1 h 2110"/>
                <a:gd name="T84" fmla="*/ 1 w 1724"/>
                <a:gd name="T85" fmla="*/ 1 h 2110"/>
                <a:gd name="T86" fmla="*/ 1 w 1724"/>
                <a:gd name="T87" fmla="*/ 1 h 2110"/>
                <a:gd name="T88" fmla="*/ 1 w 1724"/>
                <a:gd name="T89" fmla="*/ 1 h 2110"/>
                <a:gd name="T90" fmla="*/ 1 w 1724"/>
                <a:gd name="T91" fmla="*/ 1 h 2110"/>
                <a:gd name="T92" fmla="*/ 1 w 1724"/>
                <a:gd name="T93" fmla="*/ 1 h 2110"/>
                <a:gd name="T94" fmla="*/ 1 w 1724"/>
                <a:gd name="T95" fmla="*/ 1 h 2110"/>
                <a:gd name="T96" fmla="*/ 1 w 1724"/>
                <a:gd name="T97" fmla="*/ 1 h 2110"/>
                <a:gd name="T98" fmla="*/ 1 w 1724"/>
                <a:gd name="T99" fmla="*/ 1 h 2110"/>
                <a:gd name="T100" fmla="*/ 1 w 1724"/>
                <a:gd name="T101" fmla="*/ 1 h 2110"/>
                <a:gd name="T102" fmla="*/ 1 w 1724"/>
                <a:gd name="T103" fmla="*/ 1 h 2110"/>
                <a:gd name="T104" fmla="*/ 1 w 1724"/>
                <a:gd name="T105" fmla="*/ 1 h 2110"/>
                <a:gd name="T106" fmla="*/ 1 w 1724"/>
                <a:gd name="T107" fmla="*/ 1 h 2110"/>
                <a:gd name="T108" fmla="*/ 1 w 1724"/>
                <a:gd name="T109" fmla="*/ 1 h 2110"/>
                <a:gd name="T110" fmla="*/ 1 w 1724"/>
                <a:gd name="T111" fmla="*/ 1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rgbClr val="66FF33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422" name="Freeform 117"/>
            <p:cNvSpPr>
              <a:spLocks noChangeAspect="1"/>
            </p:cNvSpPr>
            <p:nvPr/>
          </p:nvSpPr>
          <p:spPr bwMode="auto">
            <a:xfrm>
              <a:off x="2359" y="913"/>
              <a:ext cx="689" cy="84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accent1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423" name="Freeform 118"/>
            <p:cNvSpPr>
              <a:spLocks/>
            </p:cNvSpPr>
            <p:nvPr/>
          </p:nvSpPr>
          <p:spPr bwMode="auto">
            <a:xfrm>
              <a:off x="2446" y="1009"/>
              <a:ext cx="517" cy="63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tx2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424" name="Freeform 119"/>
            <p:cNvSpPr>
              <a:spLocks noChangeAspect="1"/>
            </p:cNvSpPr>
            <p:nvPr/>
          </p:nvSpPr>
          <p:spPr bwMode="auto">
            <a:xfrm>
              <a:off x="2533" y="1105"/>
              <a:ext cx="354" cy="434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hlink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425" name="Rectangle 120"/>
            <p:cNvSpPr>
              <a:spLocks noChangeArrowheads="1"/>
            </p:cNvSpPr>
            <p:nvPr/>
          </p:nvSpPr>
          <p:spPr bwMode="auto">
            <a:xfrm>
              <a:off x="2864" y="855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426" name="Rectangle 121"/>
            <p:cNvSpPr>
              <a:spLocks noChangeArrowheads="1"/>
            </p:cNvSpPr>
            <p:nvPr/>
          </p:nvSpPr>
          <p:spPr bwMode="auto">
            <a:xfrm>
              <a:off x="2622" y="941"/>
              <a:ext cx="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</a:t>
              </a:r>
            </a:p>
          </p:txBody>
        </p:sp>
        <p:sp>
          <p:nvSpPr>
            <p:cNvPr id="14427" name="Rectangle 122"/>
            <p:cNvSpPr>
              <a:spLocks noChangeArrowheads="1"/>
            </p:cNvSpPr>
            <p:nvPr/>
          </p:nvSpPr>
          <p:spPr bwMode="auto">
            <a:xfrm>
              <a:off x="2763" y="1078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III</a:t>
              </a:r>
            </a:p>
          </p:txBody>
        </p:sp>
        <p:sp>
          <p:nvSpPr>
            <p:cNvPr id="14428" name="Rectangle 123"/>
            <p:cNvSpPr>
              <a:spLocks noChangeArrowheads="1"/>
            </p:cNvSpPr>
            <p:nvPr/>
          </p:nvSpPr>
          <p:spPr bwMode="auto">
            <a:xfrm>
              <a:off x="2622" y="1256"/>
              <a:ext cx="1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IV</a:t>
              </a:r>
            </a:p>
          </p:txBody>
        </p:sp>
      </p:grpSp>
      <p:sp>
        <p:nvSpPr>
          <p:cNvPr id="14420" name="Text Box 124"/>
          <p:cNvSpPr txBox="1">
            <a:spLocks noChangeArrowheads="1"/>
          </p:cNvSpPr>
          <p:nvPr/>
        </p:nvSpPr>
        <p:spPr bwMode="auto">
          <a:xfrm>
            <a:off x="0" y="1023938"/>
            <a:ext cx="21526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ppm (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g g</a:t>
            </a:r>
            <a:r>
              <a:rPr lang="it-IT" altLang="it-IT" sz="2400" b="1" baseline="30000">
                <a:solidFill>
                  <a:srgbClr val="000000"/>
                </a:solidFill>
                <a:sym typeface="Symbol" pitchFamily="18" charset="2"/>
              </a:rPr>
              <a:t>-1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911622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96863" y="311150"/>
            <a:ext cx="8550275" cy="1143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85000"/>
              </a:lnSpc>
            </a:pPr>
            <a:r>
              <a:rPr lang="it-IT" altLang="it-IT" sz="2400" b="1" smtClean="0"/>
              <a:t>Mean metal content in the external (Pe) and central (C) parts of five thalli of </a:t>
            </a:r>
            <a:r>
              <a:rPr lang="it-IT" altLang="it-IT" sz="2400" b="1" i="1" smtClean="0"/>
              <a:t>Parmelia caperata</a:t>
            </a:r>
            <a:r>
              <a:rPr lang="it-IT" altLang="it-IT" sz="2400" b="1" smtClean="0"/>
              <a:t>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00125" y="1592263"/>
            <a:ext cx="7300913" cy="432276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000125" y="5297488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000125" y="4679950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1000125" y="4062413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1000125" y="3444875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1000125" y="2827338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000125" y="2209800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1000125" y="1592263"/>
            <a:ext cx="73009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1000125" y="1592263"/>
            <a:ext cx="7300913" cy="43227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3068638" y="1722438"/>
            <a:ext cx="1330325" cy="4192587"/>
            <a:chOff x="1933" y="1085"/>
            <a:chExt cx="838" cy="2641"/>
          </a:xfrm>
        </p:grpSpPr>
        <p:sp>
          <p:nvSpPr>
            <p:cNvPr id="15421" name="Rectangle 13"/>
            <p:cNvSpPr>
              <a:spLocks noChangeArrowheads="1"/>
            </p:cNvSpPr>
            <p:nvPr/>
          </p:nvSpPr>
          <p:spPr bwMode="auto">
            <a:xfrm>
              <a:off x="1933" y="1085"/>
              <a:ext cx="209" cy="264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2" name="Rectangle 14"/>
            <p:cNvSpPr>
              <a:spLocks noChangeArrowheads="1"/>
            </p:cNvSpPr>
            <p:nvPr/>
          </p:nvSpPr>
          <p:spPr bwMode="auto">
            <a:xfrm>
              <a:off x="2142" y="2002"/>
              <a:ext cx="210" cy="172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3" name="Rectangle 15"/>
            <p:cNvSpPr>
              <a:spLocks noChangeArrowheads="1"/>
            </p:cNvSpPr>
            <p:nvPr/>
          </p:nvSpPr>
          <p:spPr bwMode="auto">
            <a:xfrm>
              <a:off x="2352" y="2048"/>
              <a:ext cx="209" cy="167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4" name="Rectangle 16"/>
            <p:cNvSpPr>
              <a:spLocks noChangeArrowheads="1"/>
            </p:cNvSpPr>
            <p:nvPr/>
          </p:nvSpPr>
          <p:spPr bwMode="auto">
            <a:xfrm>
              <a:off x="2561" y="1996"/>
              <a:ext cx="210" cy="173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4892675" y="2744788"/>
            <a:ext cx="1331913" cy="3170237"/>
            <a:chOff x="3082" y="1729"/>
            <a:chExt cx="839" cy="1997"/>
          </a:xfrm>
        </p:grpSpPr>
        <p:sp>
          <p:nvSpPr>
            <p:cNvPr id="15417" name="Rectangle 18"/>
            <p:cNvSpPr>
              <a:spLocks noChangeArrowheads="1"/>
            </p:cNvSpPr>
            <p:nvPr/>
          </p:nvSpPr>
          <p:spPr bwMode="auto">
            <a:xfrm>
              <a:off x="3082" y="1781"/>
              <a:ext cx="210" cy="1945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18" name="Rectangle 19"/>
            <p:cNvSpPr>
              <a:spLocks noChangeArrowheads="1"/>
            </p:cNvSpPr>
            <p:nvPr/>
          </p:nvSpPr>
          <p:spPr bwMode="auto">
            <a:xfrm>
              <a:off x="3292" y="1862"/>
              <a:ext cx="209" cy="186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19" name="Rectangle 20"/>
            <p:cNvSpPr>
              <a:spLocks noChangeArrowheads="1"/>
            </p:cNvSpPr>
            <p:nvPr/>
          </p:nvSpPr>
          <p:spPr bwMode="auto">
            <a:xfrm>
              <a:off x="3501" y="1752"/>
              <a:ext cx="210" cy="197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20" name="Rectangle 21"/>
            <p:cNvSpPr>
              <a:spLocks noChangeArrowheads="1"/>
            </p:cNvSpPr>
            <p:nvPr/>
          </p:nvSpPr>
          <p:spPr bwMode="auto">
            <a:xfrm>
              <a:off x="3711" y="1729"/>
              <a:ext cx="210" cy="199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15374" name="Line 22"/>
          <p:cNvSpPr>
            <a:spLocks noChangeShapeType="1"/>
          </p:cNvSpPr>
          <p:nvPr/>
        </p:nvSpPr>
        <p:spPr bwMode="auto">
          <a:xfrm>
            <a:off x="1000125" y="1592263"/>
            <a:ext cx="1588" cy="4322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5" name="Line 23"/>
          <p:cNvSpPr>
            <a:spLocks noChangeShapeType="1"/>
          </p:cNvSpPr>
          <p:nvPr/>
        </p:nvSpPr>
        <p:spPr bwMode="auto">
          <a:xfrm>
            <a:off x="936625" y="591502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6" name="Line 24"/>
          <p:cNvSpPr>
            <a:spLocks noChangeShapeType="1"/>
          </p:cNvSpPr>
          <p:nvPr/>
        </p:nvSpPr>
        <p:spPr bwMode="auto">
          <a:xfrm>
            <a:off x="936625" y="529748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7" name="Line 25"/>
          <p:cNvSpPr>
            <a:spLocks noChangeShapeType="1"/>
          </p:cNvSpPr>
          <p:nvPr/>
        </p:nvSpPr>
        <p:spPr bwMode="auto">
          <a:xfrm>
            <a:off x="936625" y="467995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8" name="Line 26"/>
          <p:cNvSpPr>
            <a:spLocks noChangeShapeType="1"/>
          </p:cNvSpPr>
          <p:nvPr/>
        </p:nvSpPr>
        <p:spPr bwMode="auto">
          <a:xfrm>
            <a:off x="936625" y="4062413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9" name="Line 27"/>
          <p:cNvSpPr>
            <a:spLocks noChangeShapeType="1"/>
          </p:cNvSpPr>
          <p:nvPr/>
        </p:nvSpPr>
        <p:spPr bwMode="auto">
          <a:xfrm>
            <a:off x="936625" y="3444875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0" name="Line 28"/>
          <p:cNvSpPr>
            <a:spLocks noChangeShapeType="1"/>
          </p:cNvSpPr>
          <p:nvPr/>
        </p:nvSpPr>
        <p:spPr bwMode="auto">
          <a:xfrm>
            <a:off x="936625" y="2827338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1" name="Line 29"/>
          <p:cNvSpPr>
            <a:spLocks noChangeShapeType="1"/>
          </p:cNvSpPr>
          <p:nvPr/>
        </p:nvSpPr>
        <p:spPr bwMode="auto">
          <a:xfrm>
            <a:off x="936625" y="2209800"/>
            <a:ext cx="635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2" name="Line 30"/>
          <p:cNvSpPr>
            <a:spLocks noChangeShapeType="1"/>
          </p:cNvSpPr>
          <p:nvPr/>
        </p:nvSpPr>
        <p:spPr bwMode="auto">
          <a:xfrm>
            <a:off x="936625" y="1592263"/>
            <a:ext cx="63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3" name="Line 31"/>
          <p:cNvSpPr>
            <a:spLocks noChangeShapeType="1"/>
          </p:cNvSpPr>
          <p:nvPr/>
        </p:nvSpPr>
        <p:spPr bwMode="auto">
          <a:xfrm>
            <a:off x="1000125" y="5915025"/>
            <a:ext cx="73009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4" name="Line 32"/>
          <p:cNvSpPr>
            <a:spLocks noChangeShapeType="1"/>
          </p:cNvSpPr>
          <p:nvPr/>
        </p:nvSpPr>
        <p:spPr bwMode="auto">
          <a:xfrm flipV="1">
            <a:off x="1000125" y="5813425"/>
            <a:ext cx="1588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5" name="Line 33"/>
          <p:cNvSpPr>
            <a:spLocks noChangeShapeType="1"/>
          </p:cNvSpPr>
          <p:nvPr/>
        </p:nvSpPr>
        <p:spPr bwMode="auto">
          <a:xfrm flipV="1">
            <a:off x="2825750" y="5813425"/>
            <a:ext cx="1588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6" name="Line 34"/>
          <p:cNvSpPr>
            <a:spLocks noChangeShapeType="1"/>
          </p:cNvSpPr>
          <p:nvPr/>
        </p:nvSpPr>
        <p:spPr bwMode="auto">
          <a:xfrm flipV="1">
            <a:off x="4649788" y="5813425"/>
            <a:ext cx="1587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7" name="Line 35"/>
          <p:cNvSpPr>
            <a:spLocks noChangeShapeType="1"/>
          </p:cNvSpPr>
          <p:nvPr/>
        </p:nvSpPr>
        <p:spPr bwMode="auto">
          <a:xfrm flipV="1">
            <a:off x="6475413" y="5813425"/>
            <a:ext cx="1587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8" name="Line 36"/>
          <p:cNvSpPr>
            <a:spLocks noChangeShapeType="1"/>
          </p:cNvSpPr>
          <p:nvPr/>
        </p:nvSpPr>
        <p:spPr bwMode="auto">
          <a:xfrm flipV="1">
            <a:off x="8301038" y="5813425"/>
            <a:ext cx="1587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89" name="Rectangle 37"/>
          <p:cNvSpPr>
            <a:spLocks noChangeArrowheads="1"/>
          </p:cNvSpPr>
          <p:nvPr/>
        </p:nvSpPr>
        <p:spPr bwMode="auto">
          <a:xfrm>
            <a:off x="739775" y="5813425"/>
            <a:ext cx="206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0" name="Rectangle 38"/>
          <p:cNvSpPr>
            <a:spLocks noChangeArrowheads="1"/>
          </p:cNvSpPr>
          <p:nvPr/>
        </p:nvSpPr>
        <p:spPr bwMode="auto">
          <a:xfrm>
            <a:off x="739775" y="5195888"/>
            <a:ext cx="206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1" name="Rectangle 39"/>
          <p:cNvSpPr>
            <a:spLocks noChangeArrowheads="1"/>
          </p:cNvSpPr>
          <p:nvPr/>
        </p:nvSpPr>
        <p:spPr bwMode="auto">
          <a:xfrm>
            <a:off x="631825" y="4578350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10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2" name="Rectangle 40"/>
          <p:cNvSpPr>
            <a:spLocks noChangeArrowheads="1"/>
          </p:cNvSpPr>
          <p:nvPr/>
        </p:nvSpPr>
        <p:spPr bwMode="auto">
          <a:xfrm>
            <a:off x="631825" y="3960813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15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3" name="Rectangle 41"/>
          <p:cNvSpPr>
            <a:spLocks noChangeArrowheads="1"/>
          </p:cNvSpPr>
          <p:nvPr/>
        </p:nvSpPr>
        <p:spPr bwMode="auto">
          <a:xfrm>
            <a:off x="631825" y="3343275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20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4" name="Rectangle 42"/>
          <p:cNvSpPr>
            <a:spLocks noChangeArrowheads="1"/>
          </p:cNvSpPr>
          <p:nvPr/>
        </p:nvSpPr>
        <p:spPr bwMode="auto">
          <a:xfrm>
            <a:off x="631825" y="2725738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25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5" name="Rectangle 43"/>
          <p:cNvSpPr>
            <a:spLocks noChangeArrowheads="1"/>
          </p:cNvSpPr>
          <p:nvPr/>
        </p:nvSpPr>
        <p:spPr bwMode="auto">
          <a:xfrm>
            <a:off x="631825" y="2108200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30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6" name="Rectangle 44"/>
          <p:cNvSpPr>
            <a:spLocks noChangeArrowheads="1"/>
          </p:cNvSpPr>
          <p:nvPr/>
        </p:nvSpPr>
        <p:spPr bwMode="auto">
          <a:xfrm>
            <a:off x="631825" y="1492250"/>
            <a:ext cx="314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solidFill>
                  <a:srgbClr val="FFFFFF"/>
                </a:solidFill>
              </a:rPr>
              <a:t>35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7" name="Rectangle 45"/>
          <p:cNvSpPr>
            <a:spLocks noChangeArrowheads="1"/>
          </p:cNvSpPr>
          <p:nvPr/>
        </p:nvSpPr>
        <p:spPr bwMode="auto">
          <a:xfrm>
            <a:off x="3517900" y="6227763"/>
            <a:ext cx="4587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500" b="1">
                <a:solidFill>
                  <a:srgbClr val="000000"/>
                </a:solidFill>
              </a:rPr>
              <a:t>Mg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8" name="Rectangle 46"/>
          <p:cNvSpPr>
            <a:spLocks noChangeArrowheads="1"/>
          </p:cNvSpPr>
          <p:nvPr/>
        </p:nvSpPr>
        <p:spPr bwMode="auto">
          <a:xfrm>
            <a:off x="5387975" y="6227763"/>
            <a:ext cx="387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500" b="1">
                <a:solidFill>
                  <a:srgbClr val="000000"/>
                </a:solidFill>
              </a:rPr>
              <a:t>Zn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99" name="Rectangle 47"/>
          <p:cNvSpPr>
            <a:spLocks noChangeArrowheads="1"/>
          </p:cNvSpPr>
          <p:nvPr/>
        </p:nvSpPr>
        <p:spPr bwMode="auto">
          <a:xfrm>
            <a:off x="3922713" y="1703388"/>
            <a:ext cx="2597150" cy="479425"/>
          </a:xfrm>
          <a:prstGeom prst="rect">
            <a:avLst/>
          </a:prstGeom>
          <a:solidFill>
            <a:srgbClr val="FFFBF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0" name="Rectangle 48"/>
          <p:cNvSpPr>
            <a:spLocks noChangeArrowheads="1"/>
          </p:cNvSpPr>
          <p:nvPr/>
        </p:nvSpPr>
        <p:spPr bwMode="auto">
          <a:xfrm>
            <a:off x="4048125" y="1878013"/>
            <a:ext cx="171450" cy="176212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1" name="Rectangle 49"/>
          <p:cNvSpPr>
            <a:spLocks noChangeArrowheads="1"/>
          </p:cNvSpPr>
          <p:nvPr/>
        </p:nvSpPr>
        <p:spPr bwMode="auto">
          <a:xfrm>
            <a:off x="4281488" y="1795463"/>
            <a:ext cx="3254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Pe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02" name="Rectangle 50"/>
          <p:cNvSpPr>
            <a:spLocks noChangeArrowheads="1"/>
          </p:cNvSpPr>
          <p:nvPr/>
        </p:nvSpPr>
        <p:spPr bwMode="auto">
          <a:xfrm>
            <a:off x="4776788" y="1878013"/>
            <a:ext cx="169862" cy="176212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3" name="Rectangle 51"/>
          <p:cNvSpPr>
            <a:spLocks noChangeArrowheads="1"/>
          </p:cNvSpPr>
          <p:nvPr/>
        </p:nvSpPr>
        <p:spPr bwMode="auto">
          <a:xfrm>
            <a:off x="5010150" y="1795463"/>
            <a:ext cx="3508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Pi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04" name="Rectangle 52"/>
          <p:cNvSpPr>
            <a:spLocks noChangeArrowheads="1"/>
          </p:cNvSpPr>
          <p:nvPr/>
        </p:nvSpPr>
        <p:spPr bwMode="auto">
          <a:xfrm>
            <a:off x="5422900" y="1878013"/>
            <a:ext cx="171450" cy="17621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5" name="Rectangle 53"/>
          <p:cNvSpPr>
            <a:spLocks noChangeArrowheads="1"/>
          </p:cNvSpPr>
          <p:nvPr/>
        </p:nvSpPr>
        <p:spPr bwMode="auto">
          <a:xfrm>
            <a:off x="5657850" y="1795463"/>
            <a:ext cx="3238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M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06" name="Rectangle 54"/>
          <p:cNvSpPr>
            <a:spLocks noChangeArrowheads="1"/>
          </p:cNvSpPr>
          <p:nvPr/>
        </p:nvSpPr>
        <p:spPr bwMode="auto">
          <a:xfrm>
            <a:off x="6043613" y="1878013"/>
            <a:ext cx="171450" cy="17621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5407" name="Rectangle 55"/>
          <p:cNvSpPr>
            <a:spLocks noChangeArrowheads="1"/>
          </p:cNvSpPr>
          <p:nvPr/>
        </p:nvSpPr>
        <p:spPr bwMode="auto">
          <a:xfrm>
            <a:off x="6278563" y="1795463"/>
            <a:ext cx="306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100">
                <a:solidFill>
                  <a:srgbClr val="000000"/>
                </a:solidFill>
              </a:rPr>
              <a:t>C</a:t>
            </a:r>
            <a:endParaRPr lang="en-US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408" name="Group 56"/>
          <p:cNvGrpSpPr>
            <a:grpSpLocks/>
          </p:cNvGrpSpPr>
          <p:nvPr/>
        </p:nvGrpSpPr>
        <p:grpSpPr bwMode="auto">
          <a:xfrm>
            <a:off x="6781800" y="1754188"/>
            <a:ext cx="1368425" cy="1674812"/>
            <a:chOff x="2268" y="812"/>
            <a:chExt cx="862" cy="1055"/>
          </a:xfrm>
        </p:grpSpPr>
        <p:sp>
          <p:nvSpPr>
            <p:cNvPr id="15409" name="Freeform 57"/>
            <p:cNvSpPr>
              <a:spLocks/>
            </p:cNvSpPr>
            <p:nvPr/>
          </p:nvSpPr>
          <p:spPr bwMode="auto">
            <a:xfrm>
              <a:off x="2268" y="812"/>
              <a:ext cx="862" cy="1055"/>
            </a:xfrm>
            <a:custGeom>
              <a:avLst/>
              <a:gdLst>
                <a:gd name="T0" fmla="*/ 1 w 1724"/>
                <a:gd name="T1" fmla="*/ 1 h 2110"/>
                <a:gd name="T2" fmla="*/ 1 w 1724"/>
                <a:gd name="T3" fmla="*/ 1 h 2110"/>
                <a:gd name="T4" fmla="*/ 1 w 1724"/>
                <a:gd name="T5" fmla="*/ 1 h 2110"/>
                <a:gd name="T6" fmla="*/ 1 w 1724"/>
                <a:gd name="T7" fmla="*/ 1 h 2110"/>
                <a:gd name="T8" fmla="*/ 1 w 1724"/>
                <a:gd name="T9" fmla="*/ 1 h 2110"/>
                <a:gd name="T10" fmla="*/ 1 w 1724"/>
                <a:gd name="T11" fmla="*/ 1 h 2110"/>
                <a:gd name="T12" fmla="*/ 1 w 1724"/>
                <a:gd name="T13" fmla="*/ 1 h 2110"/>
                <a:gd name="T14" fmla="*/ 1 w 1724"/>
                <a:gd name="T15" fmla="*/ 1 h 2110"/>
                <a:gd name="T16" fmla="*/ 1 w 1724"/>
                <a:gd name="T17" fmla="*/ 1 h 2110"/>
                <a:gd name="T18" fmla="*/ 1 w 1724"/>
                <a:gd name="T19" fmla="*/ 1 h 2110"/>
                <a:gd name="T20" fmla="*/ 1 w 1724"/>
                <a:gd name="T21" fmla="*/ 1 h 2110"/>
                <a:gd name="T22" fmla="*/ 1 w 1724"/>
                <a:gd name="T23" fmla="*/ 1 h 2110"/>
                <a:gd name="T24" fmla="*/ 1 w 1724"/>
                <a:gd name="T25" fmla="*/ 1 h 2110"/>
                <a:gd name="T26" fmla="*/ 1 w 1724"/>
                <a:gd name="T27" fmla="*/ 1 h 2110"/>
                <a:gd name="T28" fmla="*/ 1 w 1724"/>
                <a:gd name="T29" fmla="*/ 1 h 2110"/>
                <a:gd name="T30" fmla="*/ 1 w 1724"/>
                <a:gd name="T31" fmla="*/ 1 h 2110"/>
                <a:gd name="T32" fmla="*/ 1 w 1724"/>
                <a:gd name="T33" fmla="*/ 1 h 2110"/>
                <a:gd name="T34" fmla="*/ 1 w 1724"/>
                <a:gd name="T35" fmla="*/ 1 h 2110"/>
                <a:gd name="T36" fmla="*/ 1 w 1724"/>
                <a:gd name="T37" fmla="*/ 1 h 2110"/>
                <a:gd name="T38" fmla="*/ 1 w 1724"/>
                <a:gd name="T39" fmla="*/ 1 h 2110"/>
                <a:gd name="T40" fmla="*/ 1 w 1724"/>
                <a:gd name="T41" fmla="*/ 1 h 2110"/>
                <a:gd name="T42" fmla="*/ 1 w 1724"/>
                <a:gd name="T43" fmla="*/ 1 h 2110"/>
                <a:gd name="T44" fmla="*/ 1 w 1724"/>
                <a:gd name="T45" fmla="*/ 1 h 2110"/>
                <a:gd name="T46" fmla="*/ 1 w 1724"/>
                <a:gd name="T47" fmla="*/ 1 h 2110"/>
                <a:gd name="T48" fmla="*/ 1 w 1724"/>
                <a:gd name="T49" fmla="*/ 1 h 2110"/>
                <a:gd name="T50" fmla="*/ 1 w 1724"/>
                <a:gd name="T51" fmla="*/ 1 h 2110"/>
                <a:gd name="T52" fmla="*/ 1 w 1724"/>
                <a:gd name="T53" fmla="*/ 1 h 2110"/>
                <a:gd name="T54" fmla="*/ 1 w 1724"/>
                <a:gd name="T55" fmla="*/ 1 h 2110"/>
                <a:gd name="T56" fmla="*/ 1 w 1724"/>
                <a:gd name="T57" fmla="*/ 1 h 2110"/>
                <a:gd name="T58" fmla="*/ 1 w 1724"/>
                <a:gd name="T59" fmla="*/ 1 h 2110"/>
                <a:gd name="T60" fmla="*/ 1 w 1724"/>
                <a:gd name="T61" fmla="*/ 1 h 2110"/>
                <a:gd name="T62" fmla="*/ 1 w 1724"/>
                <a:gd name="T63" fmla="*/ 1 h 2110"/>
                <a:gd name="T64" fmla="*/ 1 w 1724"/>
                <a:gd name="T65" fmla="*/ 1 h 2110"/>
                <a:gd name="T66" fmla="*/ 1 w 1724"/>
                <a:gd name="T67" fmla="*/ 1 h 2110"/>
                <a:gd name="T68" fmla="*/ 1 w 1724"/>
                <a:gd name="T69" fmla="*/ 1 h 2110"/>
                <a:gd name="T70" fmla="*/ 1 w 1724"/>
                <a:gd name="T71" fmla="*/ 1 h 2110"/>
                <a:gd name="T72" fmla="*/ 1 w 1724"/>
                <a:gd name="T73" fmla="*/ 1 h 2110"/>
                <a:gd name="T74" fmla="*/ 1 w 1724"/>
                <a:gd name="T75" fmla="*/ 1 h 2110"/>
                <a:gd name="T76" fmla="*/ 1 w 1724"/>
                <a:gd name="T77" fmla="*/ 1 h 2110"/>
                <a:gd name="T78" fmla="*/ 1 w 1724"/>
                <a:gd name="T79" fmla="*/ 1 h 2110"/>
                <a:gd name="T80" fmla="*/ 1 w 1724"/>
                <a:gd name="T81" fmla="*/ 1 h 2110"/>
                <a:gd name="T82" fmla="*/ 1 w 1724"/>
                <a:gd name="T83" fmla="*/ 1 h 2110"/>
                <a:gd name="T84" fmla="*/ 1 w 1724"/>
                <a:gd name="T85" fmla="*/ 1 h 2110"/>
                <a:gd name="T86" fmla="*/ 1 w 1724"/>
                <a:gd name="T87" fmla="*/ 1 h 2110"/>
                <a:gd name="T88" fmla="*/ 1 w 1724"/>
                <a:gd name="T89" fmla="*/ 1 h 2110"/>
                <a:gd name="T90" fmla="*/ 1 w 1724"/>
                <a:gd name="T91" fmla="*/ 1 h 2110"/>
                <a:gd name="T92" fmla="*/ 1 w 1724"/>
                <a:gd name="T93" fmla="*/ 1 h 2110"/>
                <a:gd name="T94" fmla="*/ 1 w 1724"/>
                <a:gd name="T95" fmla="*/ 1 h 2110"/>
                <a:gd name="T96" fmla="*/ 1 w 1724"/>
                <a:gd name="T97" fmla="*/ 1 h 2110"/>
                <a:gd name="T98" fmla="*/ 1 w 1724"/>
                <a:gd name="T99" fmla="*/ 1 h 2110"/>
                <a:gd name="T100" fmla="*/ 1 w 1724"/>
                <a:gd name="T101" fmla="*/ 1 h 2110"/>
                <a:gd name="T102" fmla="*/ 1 w 1724"/>
                <a:gd name="T103" fmla="*/ 1 h 2110"/>
                <a:gd name="T104" fmla="*/ 1 w 1724"/>
                <a:gd name="T105" fmla="*/ 1 h 2110"/>
                <a:gd name="T106" fmla="*/ 1 w 1724"/>
                <a:gd name="T107" fmla="*/ 1 h 2110"/>
                <a:gd name="T108" fmla="*/ 1 w 1724"/>
                <a:gd name="T109" fmla="*/ 1 h 2110"/>
                <a:gd name="T110" fmla="*/ 1 w 1724"/>
                <a:gd name="T111" fmla="*/ 1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rgbClr val="66FF33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10" name="Freeform 58"/>
            <p:cNvSpPr>
              <a:spLocks noChangeAspect="1"/>
            </p:cNvSpPr>
            <p:nvPr/>
          </p:nvSpPr>
          <p:spPr bwMode="auto">
            <a:xfrm>
              <a:off x="2359" y="913"/>
              <a:ext cx="689" cy="84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accent1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11" name="Freeform 59"/>
            <p:cNvSpPr>
              <a:spLocks/>
            </p:cNvSpPr>
            <p:nvPr/>
          </p:nvSpPr>
          <p:spPr bwMode="auto">
            <a:xfrm>
              <a:off x="2446" y="1009"/>
              <a:ext cx="517" cy="633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tx2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12" name="Freeform 60"/>
            <p:cNvSpPr>
              <a:spLocks noChangeAspect="1"/>
            </p:cNvSpPr>
            <p:nvPr/>
          </p:nvSpPr>
          <p:spPr bwMode="auto">
            <a:xfrm>
              <a:off x="2533" y="1105"/>
              <a:ext cx="354" cy="434"/>
            </a:xfrm>
            <a:custGeom>
              <a:avLst/>
              <a:gdLst>
                <a:gd name="T0" fmla="*/ 0 w 1724"/>
                <a:gd name="T1" fmla="*/ 0 h 2110"/>
                <a:gd name="T2" fmla="*/ 0 w 1724"/>
                <a:gd name="T3" fmla="*/ 0 h 2110"/>
                <a:gd name="T4" fmla="*/ 0 w 1724"/>
                <a:gd name="T5" fmla="*/ 0 h 2110"/>
                <a:gd name="T6" fmla="*/ 0 w 1724"/>
                <a:gd name="T7" fmla="*/ 0 h 2110"/>
                <a:gd name="T8" fmla="*/ 0 w 1724"/>
                <a:gd name="T9" fmla="*/ 0 h 2110"/>
                <a:gd name="T10" fmla="*/ 0 w 1724"/>
                <a:gd name="T11" fmla="*/ 0 h 2110"/>
                <a:gd name="T12" fmla="*/ 0 w 1724"/>
                <a:gd name="T13" fmla="*/ 0 h 2110"/>
                <a:gd name="T14" fmla="*/ 0 w 1724"/>
                <a:gd name="T15" fmla="*/ 0 h 2110"/>
                <a:gd name="T16" fmla="*/ 0 w 1724"/>
                <a:gd name="T17" fmla="*/ 0 h 2110"/>
                <a:gd name="T18" fmla="*/ 0 w 1724"/>
                <a:gd name="T19" fmla="*/ 0 h 2110"/>
                <a:gd name="T20" fmla="*/ 0 w 1724"/>
                <a:gd name="T21" fmla="*/ 0 h 2110"/>
                <a:gd name="T22" fmla="*/ 0 w 1724"/>
                <a:gd name="T23" fmla="*/ 0 h 2110"/>
                <a:gd name="T24" fmla="*/ 0 w 1724"/>
                <a:gd name="T25" fmla="*/ 0 h 2110"/>
                <a:gd name="T26" fmla="*/ 0 w 1724"/>
                <a:gd name="T27" fmla="*/ 0 h 2110"/>
                <a:gd name="T28" fmla="*/ 0 w 1724"/>
                <a:gd name="T29" fmla="*/ 0 h 2110"/>
                <a:gd name="T30" fmla="*/ 0 w 1724"/>
                <a:gd name="T31" fmla="*/ 0 h 2110"/>
                <a:gd name="T32" fmla="*/ 0 w 1724"/>
                <a:gd name="T33" fmla="*/ 0 h 2110"/>
                <a:gd name="T34" fmla="*/ 0 w 1724"/>
                <a:gd name="T35" fmla="*/ 0 h 2110"/>
                <a:gd name="T36" fmla="*/ 0 w 1724"/>
                <a:gd name="T37" fmla="*/ 0 h 2110"/>
                <a:gd name="T38" fmla="*/ 0 w 1724"/>
                <a:gd name="T39" fmla="*/ 0 h 2110"/>
                <a:gd name="T40" fmla="*/ 0 w 1724"/>
                <a:gd name="T41" fmla="*/ 0 h 2110"/>
                <a:gd name="T42" fmla="*/ 0 w 1724"/>
                <a:gd name="T43" fmla="*/ 0 h 2110"/>
                <a:gd name="T44" fmla="*/ 0 w 1724"/>
                <a:gd name="T45" fmla="*/ 0 h 2110"/>
                <a:gd name="T46" fmla="*/ 0 w 1724"/>
                <a:gd name="T47" fmla="*/ 0 h 2110"/>
                <a:gd name="T48" fmla="*/ 0 w 1724"/>
                <a:gd name="T49" fmla="*/ 0 h 2110"/>
                <a:gd name="T50" fmla="*/ 0 w 1724"/>
                <a:gd name="T51" fmla="*/ 0 h 2110"/>
                <a:gd name="T52" fmla="*/ 0 w 1724"/>
                <a:gd name="T53" fmla="*/ 0 h 2110"/>
                <a:gd name="T54" fmla="*/ 0 w 1724"/>
                <a:gd name="T55" fmla="*/ 0 h 2110"/>
                <a:gd name="T56" fmla="*/ 0 w 1724"/>
                <a:gd name="T57" fmla="*/ 0 h 2110"/>
                <a:gd name="T58" fmla="*/ 0 w 1724"/>
                <a:gd name="T59" fmla="*/ 0 h 2110"/>
                <a:gd name="T60" fmla="*/ 0 w 1724"/>
                <a:gd name="T61" fmla="*/ 0 h 2110"/>
                <a:gd name="T62" fmla="*/ 0 w 1724"/>
                <a:gd name="T63" fmla="*/ 0 h 2110"/>
                <a:gd name="T64" fmla="*/ 0 w 1724"/>
                <a:gd name="T65" fmla="*/ 0 h 2110"/>
                <a:gd name="T66" fmla="*/ 0 w 1724"/>
                <a:gd name="T67" fmla="*/ 0 h 2110"/>
                <a:gd name="T68" fmla="*/ 0 w 1724"/>
                <a:gd name="T69" fmla="*/ 0 h 2110"/>
                <a:gd name="T70" fmla="*/ 0 w 1724"/>
                <a:gd name="T71" fmla="*/ 0 h 2110"/>
                <a:gd name="T72" fmla="*/ 0 w 1724"/>
                <a:gd name="T73" fmla="*/ 0 h 2110"/>
                <a:gd name="T74" fmla="*/ 0 w 1724"/>
                <a:gd name="T75" fmla="*/ 0 h 2110"/>
                <a:gd name="T76" fmla="*/ 0 w 1724"/>
                <a:gd name="T77" fmla="*/ 0 h 2110"/>
                <a:gd name="T78" fmla="*/ 0 w 1724"/>
                <a:gd name="T79" fmla="*/ 0 h 2110"/>
                <a:gd name="T80" fmla="*/ 0 w 1724"/>
                <a:gd name="T81" fmla="*/ 0 h 2110"/>
                <a:gd name="T82" fmla="*/ 0 w 1724"/>
                <a:gd name="T83" fmla="*/ 0 h 2110"/>
                <a:gd name="T84" fmla="*/ 0 w 1724"/>
                <a:gd name="T85" fmla="*/ 0 h 2110"/>
                <a:gd name="T86" fmla="*/ 0 w 1724"/>
                <a:gd name="T87" fmla="*/ 0 h 2110"/>
                <a:gd name="T88" fmla="*/ 0 w 1724"/>
                <a:gd name="T89" fmla="*/ 0 h 2110"/>
                <a:gd name="T90" fmla="*/ 0 w 1724"/>
                <a:gd name="T91" fmla="*/ 0 h 2110"/>
                <a:gd name="T92" fmla="*/ 0 w 1724"/>
                <a:gd name="T93" fmla="*/ 0 h 2110"/>
                <a:gd name="T94" fmla="*/ 0 w 1724"/>
                <a:gd name="T95" fmla="*/ 0 h 2110"/>
                <a:gd name="T96" fmla="*/ 0 w 1724"/>
                <a:gd name="T97" fmla="*/ 0 h 2110"/>
                <a:gd name="T98" fmla="*/ 0 w 1724"/>
                <a:gd name="T99" fmla="*/ 0 h 2110"/>
                <a:gd name="T100" fmla="*/ 0 w 1724"/>
                <a:gd name="T101" fmla="*/ 0 h 2110"/>
                <a:gd name="T102" fmla="*/ 0 w 1724"/>
                <a:gd name="T103" fmla="*/ 0 h 2110"/>
                <a:gd name="T104" fmla="*/ 0 w 1724"/>
                <a:gd name="T105" fmla="*/ 0 h 2110"/>
                <a:gd name="T106" fmla="*/ 0 w 1724"/>
                <a:gd name="T107" fmla="*/ 0 h 2110"/>
                <a:gd name="T108" fmla="*/ 0 w 1724"/>
                <a:gd name="T109" fmla="*/ 0 h 2110"/>
                <a:gd name="T110" fmla="*/ 0 w 1724"/>
                <a:gd name="T111" fmla="*/ 0 h 21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724" h="2110">
                  <a:moveTo>
                    <a:pt x="449" y="1889"/>
                  </a:moveTo>
                  <a:lnTo>
                    <a:pt x="454" y="1912"/>
                  </a:lnTo>
                  <a:lnTo>
                    <a:pt x="454" y="1933"/>
                  </a:lnTo>
                  <a:lnTo>
                    <a:pt x="449" y="1950"/>
                  </a:lnTo>
                  <a:lnTo>
                    <a:pt x="449" y="1968"/>
                  </a:lnTo>
                  <a:lnTo>
                    <a:pt x="440" y="1985"/>
                  </a:lnTo>
                  <a:lnTo>
                    <a:pt x="435" y="2005"/>
                  </a:lnTo>
                  <a:lnTo>
                    <a:pt x="435" y="2024"/>
                  </a:lnTo>
                  <a:lnTo>
                    <a:pt x="435" y="2041"/>
                  </a:lnTo>
                  <a:lnTo>
                    <a:pt x="435" y="2060"/>
                  </a:lnTo>
                  <a:lnTo>
                    <a:pt x="440" y="2076"/>
                  </a:lnTo>
                  <a:lnTo>
                    <a:pt x="460" y="2090"/>
                  </a:lnTo>
                  <a:lnTo>
                    <a:pt x="479" y="2102"/>
                  </a:lnTo>
                  <a:lnTo>
                    <a:pt x="499" y="2102"/>
                  </a:lnTo>
                  <a:lnTo>
                    <a:pt x="516" y="2090"/>
                  </a:lnTo>
                  <a:lnTo>
                    <a:pt x="536" y="2076"/>
                  </a:lnTo>
                  <a:lnTo>
                    <a:pt x="556" y="2076"/>
                  </a:lnTo>
                  <a:lnTo>
                    <a:pt x="575" y="2085"/>
                  </a:lnTo>
                  <a:lnTo>
                    <a:pt x="595" y="2097"/>
                  </a:lnTo>
                  <a:lnTo>
                    <a:pt x="612" y="2110"/>
                  </a:lnTo>
                  <a:lnTo>
                    <a:pt x="634" y="2110"/>
                  </a:lnTo>
                  <a:lnTo>
                    <a:pt x="650" y="2102"/>
                  </a:lnTo>
                  <a:lnTo>
                    <a:pt x="676" y="2085"/>
                  </a:lnTo>
                  <a:lnTo>
                    <a:pt x="689" y="2066"/>
                  </a:lnTo>
                  <a:lnTo>
                    <a:pt x="701" y="2046"/>
                  </a:lnTo>
                  <a:lnTo>
                    <a:pt x="701" y="2029"/>
                  </a:lnTo>
                  <a:lnTo>
                    <a:pt x="701" y="2011"/>
                  </a:lnTo>
                  <a:lnTo>
                    <a:pt x="701" y="1994"/>
                  </a:lnTo>
                  <a:lnTo>
                    <a:pt x="701" y="1968"/>
                  </a:lnTo>
                  <a:lnTo>
                    <a:pt x="696" y="1950"/>
                  </a:lnTo>
                  <a:lnTo>
                    <a:pt x="689" y="1933"/>
                  </a:lnTo>
                  <a:lnTo>
                    <a:pt x="684" y="1912"/>
                  </a:lnTo>
                  <a:lnTo>
                    <a:pt x="676" y="1894"/>
                  </a:lnTo>
                  <a:lnTo>
                    <a:pt x="696" y="1894"/>
                  </a:lnTo>
                  <a:lnTo>
                    <a:pt x="701" y="1912"/>
                  </a:lnTo>
                  <a:lnTo>
                    <a:pt x="714" y="1933"/>
                  </a:lnTo>
                  <a:lnTo>
                    <a:pt x="714" y="1950"/>
                  </a:lnTo>
                  <a:lnTo>
                    <a:pt x="714" y="1968"/>
                  </a:lnTo>
                  <a:lnTo>
                    <a:pt x="721" y="1985"/>
                  </a:lnTo>
                  <a:lnTo>
                    <a:pt x="721" y="2005"/>
                  </a:lnTo>
                  <a:lnTo>
                    <a:pt x="726" y="2024"/>
                  </a:lnTo>
                  <a:lnTo>
                    <a:pt x="734" y="2046"/>
                  </a:lnTo>
                  <a:lnTo>
                    <a:pt x="746" y="2066"/>
                  </a:lnTo>
                  <a:lnTo>
                    <a:pt x="765" y="2071"/>
                  </a:lnTo>
                  <a:lnTo>
                    <a:pt x="785" y="2076"/>
                  </a:lnTo>
                  <a:lnTo>
                    <a:pt x="797" y="2060"/>
                  </a:lnTo>
                  <a:lnTo>
                    <a:pt x="817" y="2060"/>
                  </a:lnTo>
                  <a:lnTo>
                    <a:pt x="835" y="2066"/>
                  </a:lnTo>
                  <a:lnTo>
                    <a:pt x="855" y="2071"/>
                  </a:lnTo>
                  <a:lnTo>
                    <a:pt x="872" y="2060"/>
                  </a:lnTo>
                  <a:lnTo>
                    <a:pt x="892" y="2055"/>
                  </a:lnTo>
                  <a:lnTo>
                    <a:pt x="911" y="2055"/>
                  </a:lnTo>
                  <a:lnTo>
                    <a:pt x="936" y="2055"/>
                  </a:lnTo>
                  <a:lnTo>
                    <a:pt x="943" y="2036"/>
                  </a:lnTo>
                  <a:lnTo>
                    <a:pt x="948" y="2016"/>
                  </a:lnTo>
                  <a:lnTo>
                    <a:pt x="948" y="1999"/>
                  </a:lnTo>
                  <a:lnTo>
                    <a:pt x="948" y="1980"/>
                  </a:lnTo>
                  <a:lnTo>
                    <a:pt x="948" y="1938"/>
                  </a:lnTo>
                  <a:lnTo>
                    <a:pt x="948" y="1919"/>
                  </a:lnTo>
                  <a:lnTo>
                    <a:pt x="956" y="1902"/>
                  </a:lnTo>
                  <a:lnTo>
                    <a:pt x="973" y="1894"/>
                  </a:lnTo>
                  <a:lnTo>
                    <a:pt x="993" y="1894"/>
                  </a:lnTo>
                  <a:lnTo>
                    <a:pt x="1012" y="1902"/>
                  </a:lnTo>
                  <a:lnTo>
                    <a:pt x="1018" y="1919"/>
                  </a:lnTo>
                  <a:lnTo>
                    <a:pt x="1039" y="1919"/>
                  </a:lnTo>
                  <a:lnTo>
                    <a:pt x="1057" y="1919"/>
                  </a:lnTo>
                  <a:lnTo>
                    <a:pt x="1069" y="1902"/>
                  </a:lnTo>
                  <a:lnTo>
                    <a:pt x="1082" y="1882"/>
                  </a:lnTo>
                  <a:lnTo>
                    <a:pt x="1102" y="1882"/>
                  </a:lnTo>
                  <a:lnTo>
                    <a:pt x="1119" y="1889"/>
                  </a:lnTo>
                  <a:lnTo>
                    <a:pt x="1139" y="1894"/>
                  </a:lnTo>
                  <a:lnTo>
                    <a:pt x="1158" y="1902"/>
                  </a:lnTo>
                  <a:lnTo>
                    <a:pt x="1178" y="1902"/>
                  </a:lnTo>
                  <a:lnTo>
                    <a:pt x="1195" y="1889"/>
                  </a:lnTo>
                  <a:lnTo>
                    <a:pt x="1200" y="1863"/>
                  </a:lnTo>
                  <a:lnTo>
                    <a:pt x="1205" y="1847"/>
                  </a:lnTo>
                  <a:lnTo>
                    <a:pt x="1213" y="1828"/>
                  </a:lnTo>
                  <a:lnTo>
                    <a:pt x="1213" y="1811"/>
                  </a:lnTo>
                  <a:lnTo>
                    <a:pt x="1230" y="1811"/>
                  </a:lnTo>
                  <a:lnTo>
                    <a:pt x="1255" y="1803"/>
                  </a:lnTo>
                  <a:lnTo>
                    <a:pt x="1276" y="1803"/>
                  </a:lnTo>
                  <a:lnTo>
                    <a:pt x="1296" y="1797"/>
                  </a:lnTo>
                  <a:lnTo>
                    <a:pt x="1314" y="1797"/>
                  </a:lnTo>
                  <a:lnTo>
                    <a:pt x="1334" y="1772"/>
                  </a:lnTo>
                  <a:lnTo>
                    <a:pt x="1334" y="1755"/>
                  </a:lnTo>
                  <a:lnTo>
                    <a:pt x="1321" y="1737"/>
                  </a:lnTo>
                  <a:lnTo>
                    <a:pt x="1339" y="1725"/>
                  </a:lnTo>
                  <a:lnTo>
                    <a:pt x="1346" y="1706"/>
                  </a:lnTo>
                  <a:lnTo>
                    <a:pt x="1346" y="1686"/>
                  </a:lnTo>
                  <a:lnTo>
                    <a:pt x="1346" y="1669"/>
                  </a:lnTo>
                  <a:lnTo>
                    <a:pt x="1334" y="1650"/>
                  </a:lnTo>
                  <a:lnTo>
                    <a:pt x="1314" y="1645"/>
                  </a:lnTo>
                  <a:lnTo>
                    <a:pt x="1296" y="1633"/>
                  </a:lnTo>
                  <a:lnTo>
                    <a:pt x="1284" y="1613"/>
                  </a:lnTo>
                  <a:lnTo>
                    <a:pt x="1255" y="1603"/>
                  </a:lnTo>
                  <a:lnTo>
                    <a:pt x="1239" y="1595"/>
                  </a:lnTo>
                  <a:lnTo>
                    <a:pt x="1218" y="1589"/>
                  </a:lnTo>
                  <a:lnTo>
                    <a:pt x="1195" y="1578"/>
                  </a:lnTo>
                  <a:lnTo>
                    <a:pt x="1178" y="1559"/>
                  </a:lnTo>
                  <a:lnTo>
                    <a:pt x="1195" y="1547"/>
                  </a:lnTo>
                  <a:lnTo>
                    <a:pt x="1213" y="1542"/>
                  </a:lnTo>
                  <a:lnTo>
                    <a:pt x="1230" y="1547"/>
                  </a:lnTo>
                  <a:lnTo>
                    <a:pt x="1244" y="1564"/>
                  </a:lnTo>
                  <a:lnTo>
                    <a:pt x="1269" y="1578"/>
                  </a:lnTo>
                  <a:lnTo>
                    <a:pt x="1284" y="1595"/>
                  </a:lnTo>
                  <a:lnTo>
                    <a:pt x="1301" y="1608"/>
                  </a:lnTo>
                  <a:lnTo>
                    <a:pt x="1309" y="1625"/>
                  </a:lnTo>
                  <a:lnTo>
                    <a:pt x="1321" y="1645"/>
                  </a:lnTo>
                  <a:lnTo>
                    <a:pt x="1334" y="1664"/>
                  </a:lnTo>
                  <a:lnTo>
                    <a:pt x="1346" y="1681"/>
                  </a:lnTo>
                  <a:lnTo>
                    <a:pt x="1365" y="1694"/>
                  </a:lnTo>
                  <a:lnTo>
                    <a:pt x="1385" y="1699"/>
                  </a:lnTo>
                  <a:lnTo>
                    <a:pt x="1402" y="1706"/>
                  </a:lnTo>
                  <a:lnTo>
                    <a:pt x="1422" y="1711"/>
                  </a:lnTo>
                  <a:lnTo>
                    <a:pt x="1440" y="1711"/>
                  </a:lnTo>
                  <a:lnTo>
                    <a:pt x="1460" y="1699"/>
                  </a:lnTo>
                  <a:lnTo>
                    <a:pt x="1477" y="1686"/>
                  </a:lnTo>
                  <a:lnTo>
                    <a:pt x="1497" y="1686"/>
                  </a:lnTo>
                  <a:lnTo>
                    <a:pt x="1511" y="1669"/>
                  </a:lnTo>
                  <a:lnTo>
                    <a:pt x="1523" y="1650"/>
                  </a:lnTo>
                  <a:lnTo>
                    <a:pt x="1531" y="1633"/>
                  </a:lnTo>
                  <a:lnTo>
                    <a:pt x="1531" y="1613"/>
                  </a:lnTo>
                  <a:lnTo>
                    <a:pt x="1523" y="1595"/>
                  </a:lnTo>
                  <a:lnTo>
                    <a:pt x="1516" y="1578"/>
                  </a:lnTo>
                  <a:lnTo>
                    <a:pt x="1497" y="1559"/>
                  </a:lnTo>
                  <a:lnTo>
                    <a:pt x="1491" y="1542"/>
                  </a:lnTo>
                  <a:lnTo>
                    <a:pt x="1511" y="1534"/>
                  </a:lnTo>
                  <a:lnTo>
                    <a:pt x="1531" y="1529"/>
                  </a:lnTo>
                  <a:lnTo>
                    <a:pt x="1548" y="1529"/>
                  </a:lnTo>
                  <a:lnTo>
                    <a:pt x="1568" y="1529"/>
                  </a:lnTo>
                  <a:lnTo>
                    <a:pt x="1587" y="1522"/>
                  </a:lnTo>
                  <a:lnTo>
                    <a:pt x="1607" y="1517"/>
                  </a:lnTo>
                  <a:lnTo>
                    <a:pt x="1623" y="1503"/>
                  </a:lnTo>
                  <a:lnTo>
                    <a:pt x="1644" y="1486"/>
                  </a:lnTo>
                  <a:lnTo>
                    <a:pt x="1662" y="1468"/>
                  </a:lnTo>
                  <a:lnTo>
                    <a:pt x="1674" y="1442"/>
                  </a:lnTo>
                  <a:lnTo>
                    <a:pt x="1682" y="1425"/>
                  </a:lnTo>
                  <a:lnTo>
                    <a:pt x="1687" y="1407"/>
                  </a:lnTo>
                  <a:lnTo>
                    <a:pt x="1687" y="1387"/>
                  </a:lnTo>
                  <a:lnTo>
                    <a:pt x="1687" y="1370"/>
                  </a:lnTo>
                  <a:lnTo>
                    <a:pt x="1682" y="1351"/>
                  </a:lnTo>
                  <a:lnTo>
                    <a:pt x="1674" y="1334"/>
                  </a:lnTo>
                  <a:lnTo>
                    <a:pt x="1669" y="1316"/>
                  </a:lnTo>
                  <a:lnTo>
                    <a:pt x="1674" y="1295"/>
                  </a:lnTo>
                  <a:lnTo>
                    <a:pt x="1687" y="1278"/>
                  </a:lnTo>
                  <a:lnTo>
                    <a:pt x="1699" y="1260"/>
                  </a:lnTo>
                  <a:lnTo>
                    <a:pt x="1694" y="1243"/>
                  </a:lnTo>
                  <a:lnTo>
                    <a:pt x="1694" y="1223"/>
                  </a:lnTo>
                  <a:lnTo>
                    <a:pt x="1708" y="1199"/>
                  </a:lnTo>
                  <a:lnTo>
                    <a:pt x="1713" y="1182"/>
                  </a:lnTo>
                  <a:lnTo>
                    <a:pt x="1724" y="1157"/>
                  </a:lnTo>
                  <a:lnTo>
                    <a:pt x="1724" y="1131"/>
                  </a:lnTo>
                  <a:lnTo>
                    <a:pt x="1724" y="1113"/>
                  </a:lnTo>
                  <a:lnTo>
                    <a:pt x="1719" y="1091"/>
                  </a:lnTo>
                  <a:lnTo>
                    <a:pt x="1713" y="1072"/>
                  </a:lnTo>
                  <a:lnTo>
                    <a:pt x="1694" y="1067"/>
                  </a:lnTo>
                  <a:lnTo>
                    <a:pt x="1674" y="1067"/>
                  </a:lnTo>
                  <a:lnTo>
                    <a:pt x="1657" y="1072"/>
                  </a:lnTo>
                  <a:lnTo>
                    <a:pt x="1649" y="1055"/>
                  </a:lnTo>
                  <a:lnTo>
                    <a:pt x="1649" y="1037"/>
                  </a:lnTo>
                  <a:lnTo>
                    <a:pt x="1649" y="1020"/>
                  </a:lnTo>
                  <a:lnTo>
                    <a:pt x="1662" y="999"/>
                  </a:lnTo>
                  <a:lnTo>
                    <a:pt x="1674" y="981"/>
                  </a:lnTo>
                  <a:lnTo>
                    <a:pt x="1674" y="964"/>
                  </a:lnTo>
                  <a:lnTo>
                    <a:pt x="1657" y="964"/>
                  </a:lnTo>
                  <a:lnTo>
                    <a:pt x="1657" y="945"/>
                  </a:lnTo>
                  <a:lnTo>
                    <a:pt x="1657" y="925"/>
                  </a:lnTo>
                  <a:lnTo>
                    <a:pt x="1637" y="920"/>
                  </a:lnTo>
                  <a:lnTo>
                    <a:pt x="1623" y="903"/>
                  </a:lnTo>
                  <a:lnTo>
                    <a:pt x="1623" y="884"/>
                  </a:lnTo>
                  <a:lnTo>
                    <a:pt x="1623" y="864"/>
                  </a:lnTo>
                  <a:lnTo>
                    <a:pt x="1632" y="847"/>
                  </a:lnTo>
                  <a:lnTo>
                    <a:pt x="1644" y="829"/>
                  </a:lnTo>
                  <a:lnTo>
                    <a:pt x="1649" y="812"/>
                  </a:lnTo>
                  <a:lnTo>
                    <a:pt x="1662" y="786"/>
                  </a:lnTo>
                  <a:lnTo>
                    <a:pt x="1674" y="768"/>
                  </a:lnTo>
                  <a:lnTo>
                    <a:pt x="1674" y="751"/>
                  </a:lnTo>
                  <a:lnTo>
                    <a:pt x="1682" y="700"/>
                  </a:lnTo>
                  <a:lnTo>
                    <a:pt x="1682" y="681"/>
                  </a:lnTo>
                  <a:lnTo>
                    <a:pt x="1662" y="670"/>
                  </a:lnTo>
                  <a:lnTo>
                    <a:pt x="1644" y="659"/>
                  </a:lnTo>
                  <a:lnTo>
                    <a:pt x="1644" y="639"/>
                  </a:lnTo>
                  <a:lnTo>
                    <a:pt x="1632" y="621"/>
                  </a:lnTo>
                  <a:lnTo>
                    <a:pt x="1612" y="621"/>
                  </a:lnTo>
                  <a:lnTo>
                    <a:pt x="1593" y="621"/>
                  </a:lnTo>
                  <a:lnTo>
                    <a:pt x="1587" y="604"/>
                  </a:lnTo>
                  <a:lnTo>
                    <a:pt x="1587" y="585"/>
                  </a:lnTo>
                  <a:lnTo>
                    <a:pt x="1593" y="565"/>
                  </a:lnTo>
                  <a:lnTo>
                    <a:pt x="1593" y="548"/>
                  </a:lnTo>
                  <a:lnTo>
                    <a:pt x="1573" y="548"/>
                  </a:lnTo>
                  <a:lnTo>
                    <a:pt x="1573" y="529"/>
                  </a:lnTo>
                  <a:lnTo>
                    <a:pt x="1573" y="512"/>
                  </a:lnTo>
                  <a:lnTo>
                    <a:pt x="1573" y="494"/>
                  </a:lnTo>
                  <a:lnTo>
                    <a:pt x="1573" y="473"/>
                  </a:lnTo>
                  <a:lnTo>
                    <a:pt x="1573" y="457"/>
                  </a:lnTo>
                  <a:lnTo>
                    <a:pt x="1573" y="438"/>
                  </a:lnTo>
                  <a:lnTo>
                    <a:pt x="1573" y="413"/>
                  </a:lnTo>
                  <a:lnTo>
                    <a:pt x="1556" y="401"/>
                  </a:lnTo>
                  <a:lnTo>
                    <a:pt x="1536" y="391"/>
                  </a:lnTo>
                  <a:lnTo>
                    <a:pt x="1516" y="382"/>
                  </a:lnTo>
                  <a:lnTo>
                    <a:pt x="1497" y="377"/>
                  </a:lnTo>
                  <a:lnTo>
                    <a:pt x="1477" y="377"/>
                  </a:lnTo>
                  <a:lnTo>
                    <a:pt x="1460" y="377"/>
                  </a:lnTo>
                  <a:lnTo>
                    <a:pt x="1440" y="377"/>
                  </a:lnTo>
                  <a:lnTo>
                    <a:pt x="1422" y="382"/>
                  </a:lnTo>
                  <a:lnTo>
                    <a:pt x="1410" y="401"/>
                  </a:lnTo>
                  <a:lnTo>
                    <a:pt x="1402" y="421"/>
                  </a:lnTo>
                  <a:lnTo>
                    <a:pt x="1385" y="438"/>
                  </a:lnTo>
                  <a:lnTo>
                    <a:pt x="1365" y="451"/>
                  </a:lnTo>
                  <a:lnTo>
                    <a:pt x="1346" y="451"/>
                  </a:lnTo>
                  <a:lnTo>
                    <a:pt x="1334" y="431"/>
                  </a:lnTo>
                  <a:lnTo>
                    <a:pt x="1334" y="413"/>
                  </a:lnTo>
                  <a:lnTo>
                    <a:pt x="1346" y="396"/>
                  </a:lnTo>
                  <a:lnTo>
                    <a:pt x="1346" y="352"/>
                  </a:lnTo>
                  <a:lnTo>
                    <a:pt x="1351" y="316"/>
                  </a:lnTo>
                  <a:lnTo>
                    <a:pt x="1351" y="291"/>
                  </a:lnTo>
                  <a:lnTo>
                    <a:pt x="1371" y="265"/>
                  </a:lnTo>
                  <a:lnTo>
                    <a:pt x="1371" y="249"/>
                  </a:lnTo>
                  <a:lnTo>
                    <a:pt x="1371" y="230"/>
                  </a:lnTo>
                  <a:lnTo>
                    <a:pt x="1371" y="213"/>
                  </a:lnTo>
                  <a:lnTo>
                    <a:pt x="1371" y="188"/>
                  </a:lnTo>
                  <a:lnTo>
                    <a:pt x="1365" y="164"/>
                  </a:lnTo>
                  <a:lnTo>
                    <a:pt x="1360" y="144"/>
                  </a:lnTo>
                  <a:lnTo>
                    <a:pt x="1339" y="132"/>
                  </a:lnTo>
                  <a:lnTo>
                    <a:pt x="1321" y="127"/>
                  </a:lnTo>
                  <a:lnTo>
                    <a:pt x="1301" y="122"/>
                  </a:lnTo>
                  <a:lnTo>
                    <a:pt x="1289" y="101"/>
                  </a:lnTo>
                  <a:lnTo>
                    <a:pt x="1284" y="83"/>
                  </a:lnTo>
                  <a:lnTo>
                    <a:pt x="1264" y="71"/>
                  </a:lnTo>
                  <a:lnTo>
                    <a:pt x="1244" y="61"/>
                  </a:lnTo>
                  <a:lnTo>
                    <a:pt x="1225" y="61"/>
                  </a:lnTo>
                  <a:lnTo>
                    <a:pt x="1205" y="61"/>
                  </a:lnTo>
                  <a:lnTo>
                    <a:pt x="1190" y="83"/>
                  </a:lnTo>
                  <a:lnTo>
                    <a:pt x="1170" y="96"/>
                  </a:lnTo>
                  <a:lnTo>
                    <a:pt x="1145" y="83"/>
                  </a:lnTo>
                  <a:lnTo>
                    <a:pt x="1128" y="66"/>
                  </a:lnTo>
                  <a:lnTo>
                    <a:pt x="1108" y="61"/>
                  </a:lnTo>
                  <a:lnTo>
                    <a:pt x="1089" y="61"/>
                  </a:lnTo>
                  <a:lnTo>
                    <a:pt x="1069" y="71"/>
                  </a:lnTo>
                  <a:lnTo>
                    <a:pt x="1052" y="71"/>
                  </a:lnTo>
                  <a:lnTo>
                    <a:pt x="1032" y="71"/>
                  </a:lnTo>
                  <a:lnTo>
                    <a:pt x="1012" y="71"/>
                  </a:lnTo>
                  <a:lnTo>
                    <a:pt x="1007" y="91"/>
                  </a:lnTo>
                  <a:lnTo>
                    <a:pt x="993" y="108"/>
                  </a:lnTo>
                  <a:lnTo>
                    <a:pt x="981" y="127"/>
                  </a:lnTo>
                  <a:lnTo>
                    <a:pt x="973" y="144"/>
                  </a:lnTo>
                  <a:lnTo>
                    <a:pt x="968" y="164"/>
                  </a:lnTo>
                  <a:lnTo>
                    <a:pt x="948" y="169"/>
                  </a:lnTo>
                  <a:lnTo>
                    <a:pt x="931" y="157"/>
                  </a:lnTo>
                  <a:lnTo>
                    <a:pt x="923" y="139"/>
                  </a:lnTo>
                  <a:lnTo>
                    <a:pt x="931" y="122"/>
                  </a:lnTo>
                  <a:lnTo>
                    <a:pt x="918" y="101"/>
                  </a:lnTo>
                  <a:lnTo>
                    <a:pt x="897" y="96"/>
                  </a:lnTo>
                  <a:lnTo>
                    <a:pt x="881" y="83"/>
                  </a:lnTo>
                  <a:lnTo>
                    <a:pt x="860" y="83"/>
                  </a:lnTo>
                  <a:lnTo>
                    <a:pt x="842" y="91"/>
                  </a:lnTo>
                  <a:lnTo>
                    <a:pt x="822" y="71"/>
                  </a:lnTo>
                  <a:lnTo>
                    <a:pt x="817" y="52"/>
                  </a:lnTo>
                  <a:lnTo>
                    <a:pt x="805" y="36"/>
                  </a:lnTo>
                  <a:lnTo>
                    <a:pt x="785" y="25"/>
                  </a:lnTo>
                  <a:lnTo>
                    <a:pt x="771" y="7"/>
                  </a:lnTo>
                  <a:lnTo>
                    <a:pt x="751" y="0"/>
                  </a:lnTo>
                  <a:lnTo>
                    <a:pt x="734" y="12"/>
                  </a:lnTo>
                  <a:lnTo>
                    <a:pt x="714" y="20"/>
                  </a:lnTo>
                  <a:lnTo>
                    <a:pt x="701" y="36"/>
                  </a:lnTo>
                  <a:lnTo>
                    <a:pt x="689" y="83"/>
                  </a:lnTo>
                  <a:lnTo>
                    <a:pt x="684" y="122"/>
                  </a:lnTo>
                  <a:lnTo>
                    <a:pt x="664" y="127"/>
                  </a:lnTo>
                  <a:lnTo>
                    <a:pt x="645" y="127"/>
                  </a:lnTo>
                  <a:lnTo>
                    <a:pt x="625" y="127"/>
                  </a:lnTo>
                  <a:lnTo>
                    <a:pt x="607" y="127"/>
                  </a:lnTo>
                  <a:lnTo>
                    <a:pt x="600" y="144"/>
                  </a:lnTo>
                  <a:lnTo>
                    <a:pt x="587" y="164"/>
                  </a:lnTo>
                  <a:lnTo>
                    <a:pt x="575" y="188"/>
                  </a:lnTo>
                  <a:lnTo>
                    <a:pt x="575" y="205"/>
                  </a:lnTo>
                  <a:lnTo>
                    <a:pt x="556" y="194"/>
                  </a:lnTo>
                  <a:lnTo>
                    <a:pt x="536" y="188"/>
                  </a:lnTo>
                  <a:lnTo>
                    <a:pt x="516" y="188"/>
                  </a:lnTo>
                  <a:lnTo>
                    <a:pt x="499" y="188"/>
                  </a:lnTo>
                  <a:lnTo>
                    <a:pt x="474" y="194"/>
                  </a:lnTo>
                  <a:lnTo>
                    <a:pt x="454" y="213"/>
                  </a:lnTo>
                  <a:lnTo>
                    <a:pt x="454" y="230"/>
                  </a:lnTo>
                  <a:lnTo>
                    <a:pt x="449" y="249"/>
                  </a:lnTo>
                  <a:lnTo>
                    <a:pt x="449" y="265"/>
                  </a:lnTo>
                  <a:lnTo>
                    <a:pt x="454" y="286"/>
                  </a:lnTo>
                  <a:lnTo>
                    <a:pt x="460" y="304"/>
                  </a:lnTo>
                  <a:lnTo>
                    <a:pt x="466" y="321"/>
                  </a:lnTo>
                  <a:lnTo>
                    <a:pt x="479" y="347"/>
                  </a:lnTo>
                  <a:lnTo>
                    <a:pt x="491" y="365"/>
                  </a:lnTo>
                  <a:lnTo>
                    <a:pt x="499" y="382"/>
                  </a:lnTo>
                  <a:lnTo>
                    <a:pt x="511" y="408"/>
                  </a:lnTo>
                  <a:lnTo>
                    <a:pt x="516" y="426"/>
                  </a:lnTo>
                  <a:lnTo>
                    <a:pt x="536" y="443"/>
                  </a:lnTo>
                  <a:lnTo>
                    <a:pt x="545" y="462"/>
                  </a:lnTo>
                  <a:lnTo>
                    <a:pt x="556" y="482"/>
                  </a:lnTo>
                  <a:lnTo>
                    <a:pt x="561" y="499"/>
                  </a:lnTo>
                  <a:lnTo>
                    <a:pt x="575" y="524"/>
                  </a:lnTo>
                  <a:lnTo>
                    <a:pt x="581" y="543"/>
                  </a:lnTo>
                  <a:lnTo>
                    <a:pt x="587" y="578"/>
                  </a:lnTo>
                  <a:lnTo>
                    <a:pt x="587" y="595"/>
                  </a:lnTo>
                  <a:lnTo>
                    <a:pt x="570" y="609"/>
                  </a:lnTo>
                  <a:lnTo>
                    <a:pt x="561" y="590"/>
                  </a:lnTo>
                  <a:lnTo>
                    <a:pt x="561" y="573"/>
                  </a:lnTo>
                  <a:lnTo>
                    <a:pt x="570" y="555"/>
                  </a:lnTo>
                  <a:lnTo>
                    <a:pt x="570" y="534"/>
                  </a:lnTo>
                  <a:lnTo>
                    <a:pt x="570" y="487"/>
                  </a:lnTo>
                  <a:lnTo>
                    <a:pt x="561" y="438"/>
                  </a:lnTo>
                  <a:lnTo>
                    <a:pt x="561" y="401"/>
                  </a:lnTo>
                  <a:lnTo>
                    <a:pt x="561" y="382"/>
                  </a:lnTo>
                  <a:lnTo>
                    <a:pt x="556" y="360"/>
                  </a:lnTo>
                  <a:lnTo>
                    <a:pt x="545" y="340"/>
                  </a:lnTo>
                  <a:lnTo>
                    <a:pt x="524" y="321"/>
                  </a:lnTo>
                  <a:lnTo>
                    <a:pt x="504" y="309"/>
                  </a:lnTo>
                  <a:lnTo>
                    <a:pt x="486" y="296"/>
                  </a:lnTo>
                  <a:lnTo>
                    <a:pt x="460" y="286"/>
                  </a:lnTo>
                  <a:lnTo>
                    <a:pt x="440" y="279"/>
                  </a:lnTo>
                  <a:lnTo>
                    <a:pt x="424" y="260"/>
                  </a:lnTo>
                  <a:lnTo>
                    <a:pt x="410" y="243"/>
                  </a:lnTo>
                  <a:lnTo>
                    <a:pt x="398" y="225"/>
                  </a:lnTo>
                  <a:lnTo>
                    <a:pt x="378" y="225"/>
                  </a:lnTo>
                  <a:lnTo>
                    <a:pt x="360" y="230"/>
                  </a:lnTo>
                  <a:lnTo>
                    <a:pt x="348" y="249"/>
                  </a:lnTo>
                  <a:lnTo>
                    <a:pt x="328" y="249"/>
                  </a:lnTo>
                  <a:lnTo>
                    <a:pt x="309" y="230"/>
                  </a:lnTo>
                  <a:lnTo>
                    <a:pt x="297" y="213"/>
                  </a:lnTo>
                  <a:lnTo>
                    <a:pt x="277" y="205"/>
                  </a:lnTo>
                  <a:lnTo>
                    <a:pt x="257" y="205"/>
                  </a:lnTo>
                  <a:lnTo>
                    <a:pt x="244" y="225"/>
                  </a:lnTo>
                  <a:lnTo>
                    <a:pt x="244" y="243"/>
                  </a:lnTo>
                  <a:lnTo>
                    <a:pt x="227" y="225"/>
                  </a:lnTo>
                  <a:lnTo>
                    <a:pt x="207" y="213"/>
                  </a:lnTo>
                  <a:lnTo>
                    <a:pt x="182" y="205"/>
                  </a:lnTo>
                  <a:lnTo>
                    <a:pt x="163" y="205"/>
                  </a:lnTo>
                  <a:lnTo>
                    <a:pt x="143" y="205"/>
                  </a:lnTo>
                  <a:lnTo>
                    <a:pt x="133" y="225"/>
                  </a:lnTo>
                  <a:lnTo>
                    <a:pt x="116" y="225"/>
                  </a:lnTo>
                  <a:lnTo>
                    <a:pt x="66" y="265"/>
                  </a:lnTo>
                  <a:lnTo>
                    <a:pt x="57" y="286"/>
                  </a:lnTo>
                  <a:lnTo>
                    <a:pt x="52" y="304"/>
                  </a:lnTo>
                  <a:lnTo>
                    <a:pt x="45" y="321"/>
                  </a:lnTo>
                  <a:lnTo>
                    <a:pt x="45" y="340"/>
                  </a:lnTo>
                  <a:lnTo>
                    <a:pt x="66" y="352"/>
                  </a:lnTo>
                  <a:lnTo>
                    <a:pt x="82" y="365"/>
                  </a:lnTo>
                  <a:lnTo>
                    <a:pt x="91" y="382"/>
                  </a:lnTo>
                  <a:lnTo>
                    <a:pt x="71" y="396"/>
                  </a:lnTo>
                  <a:lnTo>
                    <a:pt x="66" y="413"/>
                  </a:lnTo>
                  <a:lnTo>
                    <a:pt x="45" y="426"/>
                  </a:lnTo>
                  <a:lnTo>
                    <a:pt x="7" y="473"/>
                  </a:lnTo>
                  <a:lnTo>
                    <a:pt x="0" y="512"/>
                  </a:lnTo>
                  <a:lnTo>
                    <a:pt x="0" y="529"/>
                  </a:lnTo>
                  <a:lnTo>
                    <a:pt x="12" y="548"/>
                  </a:lnTo>
                  <a:lnTo>
                    <a:pt x="32" y="555"/>
                  </a:lnTo>
                  <a:lnTo>
                    <a:pt x="25" y="573"/>
                  </a:lnTo>
                  <a:lnTo>
                    <a:pt x="12" y="590"/>
                  </a:lnTo>
                  <a:lnTo>
                    <a:pt x="7" y="609"/>
                  </a:lnTo>
                  <a:lnTo>
                    <a:pt x="7" y="646"/>
                  </a:lnTo>
                  <a:lnTo>
                    <a:pt x="7" y="681"/>
                  </a:lnTo>
                  <a:lnTo>
                    <a:pt x="25" y="695"/>
                  </a:lnTo>
                  <a:lnTo>
                    <a:pt x="45" y="700"/>
                  </a:lnTo>
                  <a:lnTo>
                    <a:pt x="52" y="720"/>
                  </a:lnTo>
                  <a:lnTo>
                    <a:pt x="57" y="737"/>
                  </a:lnTo>
                  <a:lnTo>
                    <a:pt x="71" y="756"/>
                  </a:lnTo>
                  <a:lnTo>
                    <a:pt x="91" y="756"/>
                  </a:lnTo>
                  <a:lnTo>
                    <a:pt x="108" y="756"/>
                  </a:lnTo>
                  <a:lnTo>
                    <a:pt x="128" y="756"/>
                  </a:lnTo>
                  <a:lnTo>
                    <a:pt x="138" y="773"/>
                  </a:lnTo>
                  <a:lnTo>
                    <a:pt x="121" y="798"/>
                  </a:lnTo>
                  <a:lnTo>
                    <a:pt x="108" y="817"/>
                  </a:lnTo>
                  <a:lnTo>
                    <a:pt x="91" y="829"/>
                  </a:lnTo>
                  <a:lnTo>
                    <a:pt x="91" y="847"/>
                  </a:lnTo>
                  <a:lnTo>
                    <a:pt x="103" y="864"/>
                  </a:lnTo>
                  <a:lnTo>
                    <a:pt x="82" y="878"/>
                  </a:lnTo>
                  <a:lnTo>
                    <a:pt x="71" y="895"/>
                  </a:lnTo>
                  <a:lnTo>
                    <a:pt x="52" y="908"/>
                  </a:lnTo>
                  <a:lnTo>
                    <a:pt x="45" y="925"/>
                  </a:lnTo>
                  <a:lnTo>
                    <a:pt x="37" y="945"/>
                  </a:lnTo>
                  <a:lnTo>
                    <a:pt x="32" y="989"/>
                  </a:lnTo>
                  <a:lnTo>
                    <a:pt x="32" y="1006"/>
                  </a:lnTo>
                  <a:lnTo>
                    <a:pt x="37" y="1025"/>
                  </a:lnTo>
                  <a:lnTo>
                    <a:pt x="52" y="1042"/>
                  </a:lnTo>
                  <a:lnTo>
                    <a:pt x="45" y="1060"/>
                  </a:lnTo>
                  <a:lnTo>
                    <a:pt x="32" y="1081"/>
                  </a:lnTo>
                  <a:lnTo>
                    <a:pt x="52" y="1091"/>
                  </a:lnTo>
                  <a:lnTo>
                    <a:pt x="57" y="1108"/>
                  </a:lnTo>
                  <a:lnTo>
                    <a:pt x="71" y="1126"/>
                  </a:lnTo>
                  <a:lnTo>
                    <a:pt x="91" y="1131"/>
                  </a:lnTo>
                  <a:lnTo>
                    <a:pt x="108" y="1131"/>
                  </a:lnTo>
                  <a:lnTo>
                    <a:pt x="128" y="1126"/>
                  </a:lnTo>
                  <a:lnTo>
                    <a:pt x="143" y="1131"/>
                  </a:lnTo>
                  <a:lnTo>
                    <a:pt x="163" y="1118"/>
                  </a:lnTo>
                  <a:lnTo>
                    <a:pt x="182" y="1118"/>
                  </a:lnTo>
                  <a:lnTo>
                    <a:pt x="182" y="1138"/>
                  </a:lnTo>
                  <a:lnTo>
                    <a:pt x="163" y="1143"/>
                  </a:lnTo>
                  <a:lnTo>
                    <a:pt x="143" y="1152"/>
                  </a:lnTo>
                  <a:lnTo>
                    <a:pt x="128" y="1157"/>
                  </a:lnTo>
                  <a:lnTo>
                    <a:pt x="121" y="1174"/>
                  </a:lnTo>
                  <a:lnTo>
                    <a:pt x="121" y="1217"/>
                  </a:lnTo>
                  <a:lnTo>
                    <a:pt x="121" y="1265"/>
                  </a:lnTo>
                  <a:lnTo>
                    <a:pt x="138" y="1278"/>
                  </a:lnTo>
                  <a:lnTo>
                    <a:pt x="156" y="1278"/>
                  </a:lnTo>
                  <a:lnTo>
                    <a:pt x="168" y="1295"/>
                  </a:lnTo>
                  <a:lnTo>
                    <a:pt x="188" y="1304"/>
                  </a:lnTo>
                  <a:lnTo>
                    <a:pt x="207" y="1304"/>
                  </a:lnTo>
                  <a:lnTo>
                    <a:pt x="227" y="1304"/>
                  </a:lnTo>
                  <a:lnTo>
                    <a:pt x="227" y="1321"/>
                  </a:lnTo>
                  <a:lnTo>
                    <a:pt x="227" y="1339"/>
                  </a:lnTo>
                  <a:lnTo>
                    <a:pt x="207" y="1346"/>
                  </a:lnTo>
                  <a:lnTo>
                    <a:pt x="188" y="1346"/>
                  </a:lnTo>
                  <a:lnTo>
                    <a:pt x="168" y="1346"/>
                  </a:lnTo>
                  <a:lnTo>
                    <a:pt x="151" y="1346"/>
                  </a:lnTo>
                  <a:lnTo>
                    <a:pt x="133" y="1351"/>
                  </a:lnTo>
                  <a:lnTo>
                    <a:pt x="116" y="1356"/>
                  </a:lnTo>
                  <a:lnTo>
                    <a:pt x="96" y="1376"/>
                  </a:lnTo>
                  <a:lnTo>
                    <a:pt x="82" y="1395"/>
                  </a:lnTo>
                  <a:lnTo>
                    <a:pt x="71" y="1417"/>
                  </a:lnTo>
                  <a:lnTo>
                    <a:pt x="66" y="1437"/>
                  </a:lnTo>
                  <a:lnTo>
                    <a:pt x="66" y="1456"/>
                  </a:lnTo>
                  <a:lnTo>
                    <a:pt x="66" y="1473"/>
                  </a:lnTo>
                  <a:lnTo>
                    <a:pt x="77" y="1491"/>
                  </a:lnTo>
                  <a:lnTo>
                    <a:pt x="96" y="1498"/>
                  </a:lnTo>
                  <a:lnTo>
                    <a:pt x="116" y="1498"/>
                  </a:lnTo>
                  <a:lnTo>
                    <a:pt x="133" y="1498"/>
                  </a:lnTo>
                  <a:lnTo>
                    <a:pt x="143" y="1517"/>
                  </a:lnTo>
                  <a:lnTo>
                    <a:pt x="143" y="1534"/>
                  </a:lnTo>
                  <a:lnTo>
                    <a:pt x="151" y="1552"/>
                  </a:lnTo>
                  <a:lnTo>
                    <a:pt x="156" y="1573"/>
                  </a:lnTo>
                  <a:lnTo>
                    <a:pt x="176" y="1578"/>
                  </a:lnTo>
                  <a:lnTo>
                    <a:pt x="193" y="1578"/>
                  </a:lnTo>
                  <a:lnTo>
                    <a:pt x="202" y="1595"/>
                  </a:lnTo>
                  <a:lnTo>
                    <a:pt x="202" y="1613"/>
                  </a:lnTo>
                  <a:lnTo>
                    <a:pt x="218" y="1639"/>
                  </a:lnTo>
                  <a:lnTo>
                    <a:pt x="232" y="1655"/>
                  </a:lnTo>
                  <a:lnTo>
                    <a:pt x="252" y="1655"/>
                  </a:lnTo>
                  <a:lnTo>
                    <a:pt x="269" y="1655"/>
                  </a:lnTo>
                  <a:lnTo>
                    <a:pt x="289" y="1664"/>
                  </a:lnTo>
                  <a:lnTo>
                    <a:pt x="309" y="1664"/>
                  </a:lnTo>
                  <a:lnTo>
                    <a:pt x="328" y="1676"/>
                  </a:lnTo>
                  <a:lnTo>
                    <a:pt x="334" y="1694"/>
                  </a:lnTo>
                  <a:lnTo>
                    <a:pt x="339" y="1711"/>
                  </a:lnTo>
                  <a:lnTo>
                    <a:pt x="323" y="1725"/>
                  </a:lnTo>
                  <a:lnTo>
                    <a:pt x="303" y="1737"/>
                  </a:lnTo>
                  <a:lnTo>
                    <a:pt x="297" y="1755"/>
                  </a:lnTo>
                  <a:lnTo>
                    <a:pt x="289" y="1777"/>
                  </a:lnTo>
                  <a:lnTo>
                    <a:pt x="282" y="1816"/>
                  </a:lnTo>
                  <a:lnTo>
                    <a:pt x="289" y="1833"/>
                  </a:lnTo>
                  <a:lnTo>
                    <a:pt x="309" y="1841"/>
                  </a:lnTo>
                  <a:lnTo>
                    <a:pt x="328" y="1852"/>
                  </a:lnTo>
                  <a:lnTo>
                    <a:pt x="348" y="1872"/>
                  </a:lnTo>
                  <a:lnTo>
                    <a:pt x="353" y="1889"/>
                  </a:lnTo>
                  <a:lnTo>
                    <a:pt x="360" y="1907"/>
                  </a:lnTo>
                  <a:lnTo>
                    <a:pt x="365" y="1924"/>
                  </a:lnTo>
                  <a:lnTo>
                    <a:pt x="385" y="1938"/>
                  </a:lnTo>
                  <a:lnTo>
                    <a:pt x="403" y="1938"/>
                  </a:lnTo>
                  <a:lnTo>
                    <a:pt x="424" y="1924"/>
                  </a:lnTo>
                  <a:lnTo>
                    <a:pt x="449" y="1889"/>
                  </a:lnTo>
                  <a:close/>
                </a:path>
              </a:pathLst>
            </a:custGeom>
            <a:solidFill>
              <a:schemeClr val="hlink"/>
            </a:solidFill>
            <a:ln w="1117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13" name="Rectangle 61"/>
            <p:cNvSpPr>
              <a:spLocks noChangeArrowheads="1"/>
            </p:cNvSpPr>
            <p:nvPr/>
          </p:nvSpPr>
          <p:spPr bwMode="auto">
            <a:xfrm>
              <a:off x="2864" y="855"/>
              <a:ext cx="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5414" name="Rectangle 62"/>
            <p:cNvSpPr>
              <a:spLocks noChangeArrowheads="1"/>
            </p:cNvSpPr>
            <p:nvPr/>
          </p:nvSpPr>
          <p:spPr bwMode="auto">
            <a:xfrm>
              <a:off x="2622" y="941"/>
              <a:ext cx="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</a:t>
              </a:r>
            </a:p>
          </p:txBody>
        </p:sp>
        <p:sp>
          <p:nvSpPr>
            <p:cNvPr id="15415" name="Rectangle 63"/>
            <p:cNvSpPr>
              <a:spLocks noChangeArrowheads="1"/>
            </p:cNvSpPr>
            <p:nvPr/>
          </p:nvSpPr>
          <p:spPr bwMode="auto">
            <a:xfrm>
              <a:off x="2763" y="1078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III</a:t>
              </a:r>
            </a:p>
          </p:txBody>
        </p:sp>
        <p:sp>
          <p:nvSpPr>
            <p:cNvPr id="15416" name="Rectangle 64"/>
            <p:cNvSpPr>
              <a:spLocks noChangeArrowheads="1"/>
            </p:cNvSpPr>
            <p:nvPr/>
          </p:nvSpPr>
          <p:spPr bwMode="auto">
            <a:xfrm>
              <a:off x="2622" y="1256"/>
              <a:ext cx="1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000000"/>
                  </a:solidFill>
                  <a:latin typeface="Times New Roman" pitchFamily="18" charset="0"/>
                </a:rPr>
                <a:t>IV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43275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7488" y="5589588"/>
            <a:ext cx="9131300" cy="881062"/>
          </a:xfrm>
          <a:noFill/>
        </p:spPr>
        <p:txBody>
          <a:bodyPr lIns="92075" tIns="46038" rIns="92075" bIns="46038"/>
          <a:lstStyle/>
          <a:p>
            <a:pPr eaLnBrk="1" hangingPunct="1">
              <a:buFontTx/>
              <a:buNone/>
            </a:pPr>
            <a:r>
              <a:rPr lang="it-IT" altLang="it-IT" sz="2400" smtClean="0"/>
              <a:t>The central part of foliose lichens (C), being older, has higher metal contents than the peripheral lobes (Pe).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31913" y="476250"/>
            <a:ext cx="5883275" cy="4892675"/>
            <a:chOff x="816" y="707"/>
            <a:chExt cx="3312" cy="2901"/>
          </a:xfrm>
        </p:grpSpPr>
        <p:sp>
          <p:nvSpPr>
            <p:cNvPr id="16388" name="Rectangle 5"/>
            <p:cNvSpPr>
              <a:spLocks noChangeArrowheads="1"/>
            </p:cNvSpPr>
            <p:nvPr/>
          </p:nvSpPr>
          <p:spPr bwMode="auto">
            <a:xfrm>
              <a:off x="864" y="711"/>
              <a:ext cx="3264" cy="289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389" name="Freeform 6"/>
            <p:cNvSpPr>
              <a:spLocks/>
            </p:cNvSpPr>
            <p:nvPr/>
          </p:nvSpPr>
          <p:spPr bwMode="auto">
            <a:xfrm>
              <a:off x="1242" y="1994"/>
              <a:ext cx="2672" cy="1044"/>
            </a:xfrm>
            <a:custGeom>
              <a:avLst/>
              <a:gdLst>
                <a:gd name="T0" fmla="*/ 2671 w 2672"/>
                <a:gd name="T1" fmla="*/ 291 h 1044"/>
                <a:gd name="T2" fmla="*/ 1408 w 2672"/>
                <a:gd name="T3" fmla="*/ 1043 h 1044"/>
                <a:gd name="T4" fmla="*/ 0 w 2672"/>
                <a:gd name="T5" fmla="*/ 605 h 1044"/>
                <a:gd name="T6" fmla="*/ 1393 w 2672"/>
                <a:gd name="T7" fmla="*/ 0 h 1044"/>
                <a:gd name="T8" fmla="*/ 2671 w 2672"/>
                <a:gd name="T9" fmla="*/ 291 h 10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72" h="1044">
                  <a:moveTo>
                    <a:pt x="2671" y="291"/>
                  </a:moveTo>
                  <a:lnTo>
                    <a:pt x="1408" y="1043"/>
                  </a:lnTo>
                  <a:lnTo>
                    <a:pt x="0" y="605"/>
                  </a:lnTo>
                  <a:lnTo>
                    <a:pt x="1393" y="0"/>
                  </a:lnTo>
                  <a:lnTo>
                    <a:pt x="2671" y="291"/>
                  </a:lnTo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390" name="Freeform 7"/>
            <p:cNvSpPr>
              <a:spLocks/>
            </p:cNvSpPr>
            <p:nvPr/>
          </p:nvSpPr>
          <p:spPr bwMode="auto">
            <a:xfrm>
              <a:off x="1186" y="707"/>
              <a:ext cx="1447" cy="1890"/>
            </a:xfrm>
            <a:custGeom>
              <a:avLst/>
              <a:gdLst>
                <a:gd name="T0" fmla="*/ 56 w 1447"/>
                <a:gd name="T1" fmla="*/ 1889 h 1890"/>
                <a:gd name="T2" fmla="*/ 0 w 1447"/>
                <a:gd name="T3" fmla="*/ 362 h 1890"/>
                <a:gd name="T4" fmla="*/ 1442 w 1447"/>
                <a:gd name="T5" fmla="*/ 0 h 1890"/>
                <a:gd name="T6" fmla="*/ 1446 w 1447"/>
                <a:gd name="T7" fmla="*/ 1282 h 1890"/>
                <a:gd name="T8" fmla="*/ 56 w 1447"/>
                <a:gd name="T9" fmla="*/ 1889 h 18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7" h="1890">
                  <a:moveTo>
                    <a:pt x="56" y="1889"/>
                  </a:moveTo>
                  <a:lnTo>
                    <a:pt x="0" y="362"/>
                  </a:lnTo>
                  <a:lnTo>
                    <a:pt x="1442" y="0"/>
                  </a:lnTo>
                  <a:lnTo>
                    <a:pt x="1446" y="1282"/>
                  </a:lnTo>
                  <a:lnTo>
                    <a:pt x="56" y="18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391" name="Freeform 8"/>
            <p:cNvSpPr>
              <a:spLocks/>
            </p:cNvSpPr>
            <p:nvPr/>
          </p:nvSpPr>
          <p:spPr bwMode="auto">
            <a:xfrm>
              <a:off x="2634" y="707"/>
              <a:ext cx="1331" cy="1575"/>
            </a:xfrm>
            <a:custGeom>
              <a:avLst/>
              <a:gdLst>
                <a:gd name="T0" fmla="*/ 4 w 1331"/>
                <a:gd name="T1" fmla="*/ 1282 h 1575"/>
                <a:gd name="T2" fmla="*/ 0 w 1331"/>
                <a:gd name="T3" fmla="*/ 0 h 1575"/>
                <a:gd name="T4" fmla="*/ 1330 w 1331"/>
                <a:gd name="T5" fmla="*/ 179 h 1575"/>
                <a:gd name="T6" fmla="*/ 1279 w 1331"/>
                <a:gd name="T7" fmla="*/ 1574 h 1575"/>
                <a:gd name="T8" fmla="*/ 4 w 1331"/>
                <a:gd name="T9" fmla="*/ 1282 h 15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1" h="1575">
                  <a:moveTo>
                    <a:pt x="4" y="1282"/>
                  </a:moveTo>
                  <a:lnTo>
                    <a:pt x="0" y="0"/>
                  </a:lnTo>
                  <a:lnTo>
                    <a:pt x="1330" y="179"/>
                  </a:lnTo>
                  <a:lnTo>
                    <a:pt x="1279" y="1574"/>
                  </a:lnTo>
                  <a:lnTo>
                    <a:pt x="4" y="12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392" name="Line 9"/>
            <p:cNvSpPr>
              <a:spLocks noChangeShapeType="1"/>
            </p:cNvSpPr>
            <p:nvPr/>
          </p:nvSpPr>
          <p:spPr bwMode="auto">
            <a:xfrm flipH="1">
              <a:off x="1242" y="1994"/>
              <a:ext cx="1396" cy="6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3" name="Line 10"/>
            <p:cNvSpPr>
              <a:spLocks noChangeShapeType="1"/>
            </p:cNvSpPr>
            <p:nvPr/>
          </p:nvSpPr>
          <p:spPr bwMode="auto">
            <a:xfrm flipH="1">
              <a:off x="1500" y="2046"/>
              <a:ext cx="1373" cy="6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4" name="Line 11"/>
            <p:cNvSpPr>
              <a:spLocks noChangeShapeType="1"/>
            </p:cNvSpPr>
            <p:nvPr/>
          </p:nvSpPr>
          <p:spPr bwMode="auto">
            <a:xfrm flipH="1">
              <a:off x="1767" y="2104"/>
              <a:ext cx="1355" cy="6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5" name="Line 12"/>
            <p:cNvSpPr>
              <a:spLocks noChangeShapeType="1"/>
            </p:cNvSpPr>
            <p:nvPr/>
          </p:nvSpPr>
          <p:spPr bwMode="auto">
            <a:xfrm flipH="1">
              <a:off x="2048" y="2162"/>
              <a:ext cx="1331" cy="6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6" name="Line 13"/>
            <p:cNvSpPr>
              <a:spLocks noChangeShapeType="1"/>
            </p:cNvSpPr>
            <p:nvPr/>
          </p:nvSpPr>
          <p:spPr bwMode="auto">
            <a:xfrm flipH="1">
              <a:off x="2343" y="2225"/>
              <a:ext cx="1299" cy="7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7" name="Line 14"/>
            <p:cNvSpPr>
              <a:spLocks noChangeShapeType="1"/>
            </p:cNvSpPr>
            <p:nvPr/>
          </p:nvSpPr>
          <p:spPr bwMode="auto">
            <a:xfrm flipH="1">
              <a:off x="2653" y="2287"/>
              <a:ext cx="1266" cy="7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8" name="Line 15"/>
            <p:cNvSpPr>
              <a:spLocks noChangeShapeType="1"/>
            </p:cNvSpPr>
            <p:nvPr/>
          </p:nvSpPr>
          <p:spPr bwMode="auto">
            <a:xfrm>
              <a:off x="1242" y="2603"/>
              <a:ext cx="1411" cy="4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9" name="Line 16"/>
            <p:cNvSpPr>
              <a:spLocks noChangeShapeType="1"/>
            </p:cNvSpPr>
            <p:nvPr/>
          </p:nvSpPr>
          <p:spPr bwMode="auto">
            <a:xfrm>
              <a:off x="1645" y="2430"/>
              <a:ext cx="1378" cy="3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0" name="Line 17"/>
            <p:cNvSpPr>
              <a:spLocks noChangeShapeType="1"/>
            </p:cNvSpPr>
            <p:nvPr/>
          </p:nvSpPr>
          <p:spPr bwMode="auto">
            <a:xfrm>
              <a:off x="2006" y="2266"/>
              <a:ext cx="1345" cy="3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1" name="Line 18"/>
            <p:cNvSpPr>
              <a:spLocks noChangeShapeType="1"/>
            </p:cNvSpPr>
            <p:nvPr/>
          </p:nvSpPr>
          <p:spPr bwMode="auto">
            <a:xfrm>
              <a:off x="2334" y="2125"/>
              <a:ext cx="1318" cy="3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2" name="Line 19"/>
            <p:cNvSpPr>
              <a:spLocks noChangeShapeType="1"/>
            </p:cNvSpPr>
            <p:nvPr/>
          </p:nvSpPr>
          <p:spPr bwMode="auto">
            <a:xfrm>
              <a:off x="2638" y="1994"/>
              <a:ext cx="1281" cy="2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3" name="Line 20"/>
            <p:cNvSpPr>
              <a:spLocks noChangeShapeType="1"/>
            </p:cNvSpPr>
            <p:nvPr/>
          </p:nvSpPr>
          <p:spPr bwMode="auto">
            <a:xfrm flipH="1" flipV="1">
              <a:off x="2634" y="707"/>
              <a:ext cx="4" cy="1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4" name="Line 21"/>
            <p:cNvSpPr>
              <a:spLocks noChangeShapeType="1"/>
            </p:cNvSpPr>
            <p:nvPr/>
          </p:nvSpPr>
          <p:spPr bwMode="auto">
            <a:xfrm flipV="1">
              <a:off x="2873" y="744"/>
              <a:ext cx="10" cy="13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5" name="Line 22"/>
            <p:cNvSpPr>
              <a:spLocks noChangeShapeType="1"/>
            </p:cNvSpPr>
            <p:nvPr/>
          </p:nvSpPr>
          <p:spPr bwMode="auto">
            <a:xfrm flipV="1">
              <a:off x="3122" y="775"/>
              <a:ext cx="18" cy="13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6" name="Line 23"/>
            <p:cNvSpPr>
              <a:spLocks noChangeShapeType="1"/>
            </p:cNvSpPr>
            <p:nvPr/>
          </p:nvSpPr>
          <p:spPr bwMode="auto">
            <a:xfrm flipV="1">
              <a:off x="3379" y="812"/>
              <a:ext cx="24" cy="1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3642" y="849"/>
              <a:ext cx="38" cy="13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3919" y="886"/>
              <a:ext cx="51" cy="14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H="1" flipV="1">
              <a:off x="1186" y="1070"/>
              <a:ext cx="56" cy="15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H="1" flipV="1">
              <a:off x="1602" y="964"/>
              <a:ext cx="43" cy="14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H="1" flipV="1">
              <a:off x="1982" y="870"/>
              <a:ext cx="24" cy="13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H="1" flipV="1">
              <a:off x="2324" y="786"/>
              <a:ext cx="10" cy="13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H="1" flipV="1">
              <a:off x="2634" y="707"/>
              <a:ext cx="4" cy="1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14" name="Freeform 31"/>
            <p:cNvSpPr>
              <a:spLocks/>
            </p:cNvSpPr>
            <p:nvPr/>
          </p:nvSpPr>
          <p:spPr bwMode="auto">
            <a:xfrm>
              <a:off x="1242" y="1994"/>
              <a:ext cx="2678" cy="610"/>
            </a:xfrm>
            <a:custGeom>
              <a:avLst/>
              <a:gdLst>
                <a:gd name="T0" fmla="*/ 0 w 2678"/>
                <a:gd name="T1" fmla="*/ 609 h 610"/>
                <a:gd name="T2" fmla="*/ 1396 w 2678"/>
                <a:gd name="T3" fmla="*/ 0 h 610"/>
                <a:gd name="T4" fmla="*/ 2677 w 2678"/>
                <a:gd name="T5" fmla="*/ 293 h 6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78" h="610">
                  <a:moveTo>
                    <a:pt x="0" y="609"/>
                  </a:moveTo>
                  <a:lnTo>
                    <a:pt x="1396" y="0"/>
                  </a:lnTo>
                  <a:lnTo>
                    <a:pt x="2677" y="29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15" name="Freeform 32"/>
            <p:cNvSpPr>
              <a:spLocks/>
            </p:cNvSpPr>
            <p:nvPr/>
          </p:nvSpPr>
          <p:spPr bwMode="auto">
            <a:xfrm>
              <a:off x="1233" y="1784"/>
              <a:ext cx="2696" cy="573"/>
            </a:xfrm>
            <a:custGeom>
              <a:avLst/>
              <a:gdLst>
                <a:gd name="T0" fmla="*/ 0 w 2696"/>
                <a:gd name="T1" fmla="*/ 572 h 573"/>
                <a:gd name="T2" fmla="*/ 1405 w 2696"/>
                <a:gd name="T3" fmla="*/ 0 h 573"/>
                <a:gd name="T4" fmla="*/ 2695 w 2696"/>
                <a:gd name="T5" fmla="*/ 278 h 5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6" h="573">
                  <a:moveTo>
                    <a:pt x="0" y="572"/>
                  </a:moveTo>
                  <a:lnTo>
                    <a:pt x="1405" y="0"/>
                  </a:lnTo>
                  <a:lnTo>
                    <a:pt x="2695" y="27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16" name="Freeform 33"/>
            <p:cNvSpPr>
              <a:spLocks/>
            </p:cNvSpPr>
            <p:nvPr/>
          </p:nvSpPr>
          <p:spPr bwMode="auto">
            <a:xfrm>
              <a:off x="1223" y="1574"/>
              <a:ext cx="2716" cy="531"/>
            </a:xfrm>
            <a:custGeom>
              <a:avLst/>
              <a:gdLst>
                <a:gd name="T0" fmla="*/ 0 w 2716"/>
                <a:gd name="T1" fmla="*/ 530 h 531"/>
                <a:gd name="T2" fmla="*/ 1415 w 2716"/>
                <a:gd name="T3" fmla="*/ 0 h 531"/>
                <a:gd name="T4" fmla="*/ 2715 w 2716"/>
                <a:gd name="T5" fmla="*/ 257 h 5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16" h="531">
                  <a:moveTo>
                    <a:pt x="0" y="530"/>
                  </a:moveTo>
                  <a:lnTo>
                    <a:pt x="1415" y="0"/>
                  </a:lnTo>
                  <a:lnTo>
                    <a:pt x="2715" y="25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17" name="Freeform 34"/>
            <p:cNvSpPr>
              <a:spLocks/>
            </p:cNvSpPr>
            <p:nvPr/>
          </p:nvSpPr>
          <p:spPr bwMode="auto">
            <a:xfrm>
              <a:off x="1214" y="1363"/>
              <a:ext cx="2734" cy="489"/>
            </a:xfrm>
            <a:custGeom>
              <a:avLst/>
              <a:gdLst>
                <a:gd name="T0" fmla="*/ 0 w 2734"/>
                <a:gd name="T1" fmla="*/ 488 h 489"/>
                <a:gd name="T2" fmla="*/ 1420 w 2734"/>
                <a:gd name="T3" fmla="*/ 0 h 489"/>
                <a:gd name="T4" fmla="*/ 2733 w 2734"/>
                <a:gd name="T5" fmla="*/ 236 h 4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34" h="489">
                  <a:moveTo>
                    <a:pt x="0" y="488"/>
                  </a:moveTo>
                  <a:lnTo>
                    <a:pt x="1420" y="0"/>
                  </a:lnTo>
                  <a:lnTo>
                    <a:pt x="2733" y="23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18" name="Freeform 35"/>
            <p:cNvSpPr>
              <a:spLocks/>
            </p:cNvSpPr>
            <p:nvPr/>
          </p:nvSpPr>
          <p:spPr bwMode="auto">
            <a:xfrm>
              <a:off x="1204" y="1148"/>
              <a:ext cx="2748" cy="447"/>
            </a:xfrm>
            <a:custGeom>
              <a:avLst/>
              <a:gdLst>
                <a:gd name="T0" fmla="*/ 0 w 2748"/>
                <a:gd name="T1" fmla="*/ 446 h 447"/>
                <a:gd name="T2" fmla="*/ 1430 w 2748"/>
                <a:gd name="T3" fmla="*/ 0 h 447"/>
                <a:gd name="T4" fmla="*/ 2747 w 2748"/>
                <a:gd name="T5" fmla="*/ 215 h 4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48" h="447">
                  <a:moveTo>
                    <a:pt x="0" y="446"/>
                  </a:moveTo>
                  <a:lnTo>
                    <a:pt x="1430" y="0"/>
                  </a:lnTo>
                  <a:lnTo>
                    <a:pt x="2747" y="21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19" name="Freeform 36"/>
            <p:cNvSpPr>
              <a:spLocks/>
            </p:cNvSpPr>
            <p:nvPr/>
          </p:nvSpPr>
          <p:spPr bwMode="auto">
            <a:xfrm>
              <a:off x="1195" y="927"/>
              <a:ext cx="2767" cy="412"/>
            </a:xfrm>
            <a:custGeom>
              <a:avLst/>
              <a:gdLst>
                <a:gd name="T0" fmla="*/ 0 w 2767"/>
                <a:gd name="T1" fmla="*/ 411 h 412"/>
                <a:gd name="T2" fmla="*/ 1439 w 2767"/>
                <a:gd name="T3" fmla="*/ 0 h 412"/>
                <a:gd name="T4" fmla="*/ 2766 w 2767"/>
                <a:gd name="T5" fmla="*/ 200 h 4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67" h="412">
                  <a:moveTo>
                    <a:pt x="0" y="411"/>
                  </a:moveTo>
                  <a:lnTo>
                    <a:pt x="1439" y="0"/>
                  </a:lnTo>
                  <a:lnTo>
                    <a:pt x="2766" y="20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20" name="Freeform 37"/>
            <p:cNvSpPr>
              <a:spLocks/>
            </p:cNvSpPr>
            <p:nvPr/>
          </p:nvSpPr>
          <p:spPr bwMode="auto">
            <a:xfrm>
              <a:off x="1186" y="707"/>
              <a:ext cx="2785" cy="364"/>
            </a:xfrm>
            <a:custGeom>
              <a:avLst/>
              <a:gdLst>
                <a:gd name="T0" fmla="*/ 0 w 2785"/>
                <a:gd name="T1" fmla="*/ 363 h 364"/>
                <a:gd name="T2" fmla="*/ 1448 w 2785"/>
                <a:gd name="T3" fmla="*/ 0 h 364"/>
                <a:gd name="T4" fmla="*/ 2784 w 2785"/>
                <a:gd name="T5" fmla="*/ 179 h 3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85" h="364">
                  <a:moveTo>
                    <a:pt x="0" y="363"/>
                  </a:moveTo>
                  <a:lnTo>
                    <a:pt x="1448" y="0"/>
                  </a:lnTo>
                  <a:lnTo>
                    <a:pt x="2784" y="17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21" name="Freeform 38"/>
            <p:cNvSpPr>
              <a:spLocks/>
            </p:cNvSpPr>
            <p:nvPr/>
          </p:nvSpPr>
          <p:spPr bwMode="auto">
            <a:xfrm>
              <a:off x="1242" y="1994"/>
              <a:ext cx="2678" cy="1051"/>
            </a:xfrm>
            <a:custGeom>
              <a:avLst/>
              <a:gdLst>
                <a:gd name="T0" fmla="*/ 2677 w 2678"/>
                <a:gd name="T1" fmla="*/ 293 h 1051"/>
                <a:gd name="T2" fmla="*/ 1411 w 2678"/>
                <a:gd name="T3" fmla="*/ 1050 h 1051"/>
                <a:gd name="T4" fmla="*/ 0 w 2678"/>
                <a:gd name="T5" fmla="*/ 609 h 1051"/>
                <a:gd name="T6" fmla="*/ 1396 w 2678"/>
                <a:gd name="T7" fmla="*/ 0 h 1051"/>
                <a:gd name="T8" fmla="*/ 2677 w 2678"/>
                <a:gd name="T9" fmla="*/ 293 h 10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78" h="1051">
                  <a:moveTo>
                    <a:pt x="2677" y="293"/>
                  </a:moveTo>
                  <a:lnTo>
                    <a:pt x="1411" y="1050"/>
                  </a:lnTo>
                  <a:lnTo>
                    <a:pt x="0" y="609"/>
                  </a:lnTo>
                  <a:lnTo>
                    <a:pt x="1396" y="0"/>
                  </a:lnTo>
                  <a:lnTo>
                    <a:pt x="2677" y="29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22" name="Freeform 39"/>
            <p:cNvSpPr>
              <a:spLocks/>
            </p:cNvSpPr>
            <p:nvPr/>
          </p:nvSpPr>
          <p:spPr bwMode="auto">
            <a:xfrm>
              <a:off x="1186" y="707"/>
              <a:ext cx="1453" cy="1897"/>
            </a:xfrm>
            <a:custGeom>
              <a:avLst/>
              <a:gdLst>
                <a:gd name="T0" fmla="*/ 56 w 1453"/>
                <a:gd name="T1" fmla="*/ 1896 h 1897"/>
                <a:gd name="T2" fmla="*/ 0 w 1453"/>
                <a:gd name="T3" fmla="*/ 363 h 1897"/>
                <a:gd name="T4" fmla="*/ 1448 w 1453"/>
                <a:gd name="T5" fmla="*/ 0 h 1897"/>
                <a:gd name="T6" fmla="*/ 1452 w 1453"/>
                <a:gd name="T7" fmla="*/ 1287 h 1897"/>
                <a:gd name="T8" fmla="*/ 56 w 1453"/>
                <a:gd name="T9" fmla="*/ 1896 h 18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3" h="1897">
                  <a:moveTo>
                    <a:pt x="56" y="1896"/>
                  </a:moveTo>
                  <a:lnTo>
                    <a:pt x="0" y="363"/>
                  </a:lnTo>
                  <a:lnTo>
                    <a:pt x="1448" y="0"/>
                  </a:lnTo>
                  <a:lnTo>
                    <a:pt x="1452" y="1287"/>
                  </a:lnTo>
                  <a:lnTo>
                    <a:pt x="56" y="189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23" name="Freeform 40"/>
            <p:cNvSpPr>
              <a:spLocks/>
            </p:cNvSpPr>
            <p:nvPr/>
          </p:nvSpPr>
          <p:spPr bwMode="auto">
            <a:xfrm>
              <a:off x="2634" y="707"/>
              <a:ext cx="1337" cy="1581"/>
            </a:xfrm>
            <a:custGeom>
              <a:avLst/>
              <a:gdLst>
                <a:gd name="T0" fmla="*/ 4 w 1337"/>
                <a:gd name="T1" fmla="*/ 1287 h 1581"/>
                <a:gd name="T2" fmla="*/ 0 w 1337"/>
                <a:gd name="T3" fmla="*/ 0 h 1581"/>
                <a:gd name="T4" fmla="*/ 1336 w 1337"/>
                <a:gd name="T5" fmla="*/ 179 h 1581"/>
                <a:gd name="T6" fmla="*/ 1285 w 1337"/>
                <a:gd name="T7" fmla="*/ 1580 h 1581"/>
                <a:gd name="T8" fmla="*/ 4 w 1337"/>
                <a:gd name="T9" fmla="*/ 1287 h 15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37" h="1581">
                  <a:moveTo>
                    <a:pt x="4" y="1287"/>
                  </a:moveTo>
                  <a:lnTo>
                    <a:pt x="0" y="0"/>
                  </a:lnTo>
                  <a:lnTo>
                    <a:pt x="1336" y="179"/>
                  </a:lnTo>
                  <a:lnTo>
                    <a:pt x="1285" y="1580"/>
                  </a:lnTo>
                  <a:lnTo>
                    <a:pt x="4" y="128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24" name="Line 41"/>
            <p:cNvSpPr>
              <a:spLocks noChangeShapeType="1"/>
            </p:cNvSpPr>
            <p:nvPr/>
          </p:nvSpPr>
          <p:spPr bwMode="auto">
            <a:xfrm>
              <a:off x="1242" y="2603"/>
              <a:ext cx="1411" cy="4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5" name="Line 42"/>
            <p:cNvSpPr>
              <a:spLocks noChangeShapeType="1"/>
            </p:cNvSpPr>
            <p:nvPr/>
          </p:nvSpPr>
          <p:spPr bwMode="auto">
            <a:xfrm>
              <a:off x="1242" y="2603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6" name="Line 43"/>
            <p:cNvSpPr>
              <a:spLocks noChangeShapeType="1"/>
            </p:cNvSpPr>
            <p:nvPr/>
          </p:nvSpPr>
          <p:spPr bwMode="auto">
            <a:xfrm>
              <a:off x="1500" y="2682"/>
              <a:ext cx="0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7" name="Line 44"/>
            <p:cNvSpPr>
              <a:spLocks noChangeShapeType="1"/>
            </p:cNvSpPr>
            <p:nvPr/>
          </p:nvSpPr>
          <p:spPr bwMode="auto">
            <a:xfrm>
              <a:off x="1767" y="2770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8" name="Line 45"/>
            <p:cNvSpPr>
              <a:spLocks noChangeShapeType="1"/>
            </p:cNvSpPr>
            <p:nvPr/>
          </p:nvSpPr>
          <p:spPr bwMode="auto">
            <a:xfrm>
              <a:off x="2048" y="2855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9" name="Line 46"/>
            <p:cNvSpPr>
              <a:spLocks noChangeShapeType="1"/>
            </p:cNvSpPr>
            <p:nvPr/>
          </p:nvSpPr>
          <p:spPr bwMode="auto">
            <a:xfrm>
              <a:off x="2343" y="2949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30" name="Line 47"/>
            <p:cNvSpPr>
              <a:spLocks noChangeShapeType="1"/>
            </p:cNvSpPr>
            <p:nvPr/>
          </p:nvSpPr>
          <p:spPr bwMode="auto">
            <a:xfrm>
              <a:off x="2653" y="3044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31" name="Rectangle 48"/>
            <p:cNvSpPr>
              <a:spLocks noChangeArrowheads="1"/>
            </p:cNvSpPr>
            <p:nvPr/>
          </p:nvSpPr>
          <p:spPr bwMode="auto">
            <a:xfrm>
              <a:off x="1282" y="2738"/>
              <a:ext cx="16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6432" name="Rectangle 49"/>
            <p:cNvSpPr>
              <a:spLocks noChangeArrowheads="1"/>
            </p:cNvSpPr>
            <p:nvPr/>
          </p:nvSpPr>
          <p:spPr bwMode="auto">
            <a:xfrm>
              <a:off x="1498" y="2817"/>
              <a:ext cx="25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5.2</a:t>
              </a:r>
            </a:p>
          </p:txBody>
        </p:sp>
        <p:sp>
          <p:nvSpPr>
            <p:cNvPr id="16433" name="Rectangle 50"/>
            <p:cNvSpPr>
              <a:spLocks noChangeArrowheads="1"/>
            </p:cNvSpPr>
            <p:nvPr/>
          </p:nvSpPr>
          <p:spPr bwMode="auto">
            <a:xfrm>
              <a:off x="1775" y="2907"/>
              <a:ext cx="25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5.6</a:t>
              </a:r>
            </a:p>
          </p:txBody>
        </p:sp>
        <p:sp>
          <p:nvSpPr>
            <p:cNvPr id="16434" name="Rectangle 51"/>
            <p:cNvSpPr>
              <a:spLocks noChangeArrowheads="1"/>
            </p:cNvSpPr>
            <p:nvPr/>
          </p:nvSpPr>
          <p:spPr bwMode="auto">
            <a:xfrm>
              <a:off x="2061" y="2996"/>
              <a:ext cx="25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7.3</a:t>
              </a:r>
            </a:p>
          </p:txBody>
        </p:sp>
        <p:sp>
          <p:nvSpPr>
            <p:cNvPr id="16435" name="Rectangle 52"/>
            <p:cNvSpPr>
              <a:spLocks noChangeArrowheads="1"/>
            </p:cNvSpPr>
            <p:nvPr/>
          </p:nvSpPr>
          <p:spPr bwMode="auto">
            <a:xfrm>
              <a:off x="2332" y="3090"/>
              <a:ext cx="312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500" b="1">
                  <a:solidFill>
                    <a:srgbClr val="000000"/>
                  </a:solidFill>
                </a:rPr>
                <a:t>16.2</a:t>
              </a:r>
            </a:p>
          </p:txBody>
        </p:sp>
        <p:sp>
          <p:nvSpPr>
            <p:cNvPr id="16436" name="Line 53"/>
            <p:cNvSpPr>
              <a:spLocks noChangeShapeType="1"/>
            </p:cNvSpPr>
            <p:nvPr/>
          </p:nvSpPr>
          <p:spPr bwMode="auto">
            <a:xfrm flipH="1">
              <a:off x="2653" y="2287"/>
              <a:ext cx="1266" cy="7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37" name="Line 54"/>
            <p:cNvSpPr>
              <a:spLocks noChangeShapeType="1"/>
            </p:cNvSpPr>
            <p:nvPr/>
          </p:nvSpPr>
          <p:spPr bwMode="auto">
            <a:xfrm>
              <a:off x="2653" y="3044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38" name="Line 55"/>
            <p:cNvSpPr>
              <a:spLocks noChangeShapeType="1"/>
            </p:cNvSpPr>
            <p:nvPr/>
          </p:nvSpPr>
          <p:spPr bwMode="auto">
            <a:xfrm>
              <a:off x="3023" y="2828"/>
              <a:ext cx="0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39" name="Line 56"/>
            <p:cNvSpPr>
              <a:spLocks noChangeShapeType="1"/>
            </p:cNvSpPr>
            <p:nvPr/>
          </p:nvSpPr>
          <p:spPr bwMode="auto">
            <a:xfrm>
              <a:off x="3351" y="2629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40" name="Line 57"/>
            <p:cNvSpPr>
              <a:spLocks noChangeShapeType="1"/>
            </p:cNvSpPr>
            <p:nvPr/>
          </p:nvSpPr>
          <p:spPr bwMode="auto">
            <a:xfrm>
              <a:off x="3652" y="2451"/>
              <a:ext cx="0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41" name="Line 58"/>
            <p:cNvSpPr>
              <a:spLocks noChangeShapeType="1"/>
            </p:cNvSpPr>
            <p:nvPr/>
          </p:nvSpPr>
          <p:spPr bwMode="auto">
            <a:xfrm>
              <a:off x="3919" y="2287"/>
              <a:ext cx="0" cy="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42" name="Rectangle 59"/>
            <p:cNvSpPr>
              <a:spLocks noChangeArrowheads="1"/>
            </p:cNvSpPr>
            <p:nvPr/>
          </p:nvSpPr>
          <p:spPr bwMode="auto">
            <a:xfrm>
              <a:off x="2708" y="3055"/>
              <a:ext cx="253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Pe</a:t>
              </a:r>
            </a:p>
          </p:txBody>
        </p:sp>
        <p:sp>
          <p:nvSpPr>
            <p:cNvPr id="16443" name="Rectangle 60"/>
            <p:cNvSpPr>
              <a:spLocks noChangeArrowheads="1"/>
            </p:cNvSpPr>
            <p:nvPr/>
          </p:nvSpPr>
          <p:spPr bwMode="auto">
            <a:xfrm>
              <a:off x="3073" y="2845"/>
              <a:ext cx="219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Pi</a:t>
              </a:r>
            </a:p>
          </p:txBody>
        </p:sp>
        <p:sp>
          <p:nvSpPr>
            <p:cNvPr id="16444" name="Rectangle 61"/>
            <p:cNvSpPr>
              <a:spLocks noChangeArrowheads="1"/>
            </p:cNvSpPr>
            <p:nvPr/>
          </p:nvSpPr>
          <p:spPr bwMode="auto">
            <a:xfrm>
              <a:off x="3402" y="2661"/>
              <a:ext cx="205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6445" name="Rectangle 62"/>
            <p:cNvSpPr>
              <a:spLocks noChangeArrowheads="1"/>
            </p:cNvSpPr>
            <p:nvPr/>
          </p:nvSpPr>
          <p:spPr bwMode="auto">
            <a:xfrm>
              <a:off x="3683" y="2487"/>
              <a:ext cx="19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6446" name="Freeform 63"/>
            <p:cNvSpPr>
              <a:spLocks/>
            </p:cNvSpPr>
            <p:nvPr/>
          </p:nvSpPr>
          <p:spPr bwMode="auto">
            <a:xfrm>
              <a:off x="2587" y="954"/>
              <a:ext cx="203" cy="1198"/>
            </a:xfrm>
            <a:custGeom>
              <a:avLst/>
              <a:gdLst>
                <a:gd name="T0" fmla="*/ 198 w 203"/>
                <a:gd name="T1" fmla="*/ 1107 h 1198"/>
                <a:gd name="T2" fmla="*/ 202 w 203"/>
                <a:gd name="T3" fmla="*/ 0 h 1198"/>
                <a:gd name="T4" fmla="*/ 0 w 203"/>
                <a:gd name="T5" fmla="*/ 63 h 1198"/>
                <a:gd name="T6" fmla="*/ 0 w 203"/>
                <a:gd name="T7" fmla="*/ 1197 h 1198"/>
                <a:gd name="T8" fmla="*/ 198 w 203"/>
                <a:gd name="T9" fmla="*/ 1107 h 1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1198">
                  <a:moveTo>
                    <a:pt x="198" y="1107"/>
                  </a:moveTo>
                  <a:lnTo>
                    <a:pt x="202" y="0"/>
                  </a:lnTo>
                  <a:lnTo>
                    <a:pt x="0" y="63"/>
                  </a:lnTo>
                  <a:lnTo>
                    <a:pt x="0" y="1197"/>
                  </a:lnTo>
                  <a:lnTo>
                    <a:pt x="198" y="1107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47" name="Freeform 64"/>
            <p:cNvSpPr>
              <a:spLocks/>
            </p:cNvSpPr>
            <p:nvPr/>
          </p:nvSpPr>
          <p:spPr bwMode="auto">
            <a:xfrm>
              <a:off x="2418" y="991"/>
              <a:ext cx="170" cy="1161"/>
            </a:xfrm>
            <a:custGeom>
              <a:avLst/>
              <a:gdLst>
                <a:gd name="T0" fmla="*/ 169 w 170"/>
                <a:gd name="T1" fmla="*/ 1160 h 1161"/>
                <a:gd name="T2" fmla="*/ 169 w 170"/>
                <a:gd name="T3" fmla="*/ 26 h 1161"/>
                <a:gd name="T4" fmla="*/ 0 w 170"/>
                <a:gd name="T5" fmla="*/ 0 h 1161"/>
                <a:gd name="T6" fmla="*/ 9 w 170"/>
                <a:gd name="T7" fmla="*/ 1118 h 1161"/>
                <a:gd name="T8" fmla="*/ 169 w 170"/>
                <a:gd name="T9" fmla="*/ 1160 h 1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" h="1161">
                  <a:moveTo>
                    <a:pt x="169" y="1160"/>
                  </a:moveTo>
                  <a:lnTo>
                    <a:pt x="169" y="26"/>
                  </a:lnTo>
                  <a:lnTo>
                    <a:pt x="0" y="0"/>
                  </a:lnTo>
                  <a:lnTo>
                    <a:pt x="9" y="1118"/>
                  </a:lnTo>
                  <a:lnTo>
                    <a:pt x="169" y="116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48" name="Freeform 65"/>
            <p:cNvSpPr>
              <a:spLocks/>
            </p:cNvSpPr>
            <p:nvPr/>
          </p:nvSpPr>
          <p:spPr bwMode="auto">
            <a:xfrm>
              <a:off x="2418" y="933"/>
              <a:ext cx="372" cy="85"/>
            </a:xfrm>
            <a:custGeom>
              <a:avLst/>
              <a:gdLst>
                <a:gd name="T0" fmla="*/ 371 w 372"/>
                <a:gd name="T1" fmla="*/ 21 h 85"/>
                <a:gd name="T2" fmla="*/ 169 w 372"/>
                <a:gd name="T3" fmla="*/ 84 h 85"/>
                <a:gd name="T4" fmla="*/ 0 w 372"/>
                <a:gd name="T5" fmla="*/ 58 h 85"/>
                <a:gd name="T6" fmla="*/ 207 w 372"/>
                <a:gd name="T7" fmla="*/ 0 h 85"/>
                <a:gd name="T8" fmla="*/ 371 w 372"/>
                <a:gd name="T9" fmla="*/ 21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" h="85">
                  <a:moveTo>
                    <a:pt x="371" y="21"/>
                  </a:moveTo>
                  <a:lnTo>
                    <a:pt x="169" y="84"/>
                  </a:lnTo>
                  <a:lnTo>
                    <a:pt x="0" y="58"/>
                  </a:lnTo>
                  <a:lnTo>
                    <a:pt x="207" y="0"/>
                  </a:lnTo>
                  <a:lnTo>
                    <a:pt x="371" y="21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49" name="Freeform 66"/>
            <p:cNvSpPr>
              <a:spLocks/>
            </p:cNvSpPr>
            <p:nvPr/>
          </p:nvSpPr>
          <p:spPr bwMode="auto">
            <a:xfrm>
              <a:off x="2836" y="828"/>
              <a:ext cx="211" cy="1387"/>
            </a:xfrm>
            <a:custGeom>
              <a:avLst/>
              <a:gdLst>
                <a:gd name="T0" fmla="*/ 196 w 211"/>
                <a:gd name="T1" fmla="*/ 1291 h 1387"/>
                <a:gd name="T2" fmla="*/ 210 w 211"/>
                <a:gd name="T3" fmla="*/ 0 h 1387"/>
                <a:gd name="T4" fmla="*/ 9 w 211"/>
                <a:gd name="T5" fmla="*/ 58 h 1387"/>
                <a:gd name="T6" fmla="*/ 0 w 211"/>
                <a:gd name="T7" fmla="*/ 1386 h 1387"/>
                <a:gd name="T8" fmla="*/ 196 w 211"/>
                <a:gd name="T9" fmla="*/ 1291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1387">
                  <a:moveTo>
                    <a:pt x="196" y="1291"/>
                  </a:moveTo>
                  <a:lnTo>
                    <a:pt x="210" y="0"/>
                  </a:lnTo>
                  <a:lnTo>
                    <a:pt x="9" y="58"/>
                  </a:lnTo>
                  <a:lnTo>
                    <a:pt x="0" y="1386"/>
                  </a:lnTo>
                  <a:lnTo>
                    <a:pt x="196" y="1291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0" name="Freeform 67"/>
            <p:cNvSpPr>
              <a:spLocks/>
            </p:cNvSpPr>
            <p:nvPr/>
          </p:nvSpPr>
          <p:spPr bwMode="auto">
            <a:xfrm>
              <a:off x="2672" y="860"/>
              <a:ext cx="174" cy="1355"/>
            </a:xfrm>
            <a:custGeom>
              <a:avLst/>
              <a:gdLst>
                <a:gd name="T0" fmla="*/ 164 w 174"/>
                <a:gd name="T1" fmla="*/ 1354 h 1355"/>
                <a:gd name="T2" fmla="*/ 173 w 174"/>
                <a:gd name="T3" fmla="*/ 26 h 1355"/>
                <a:gd name="T4" fmla="*/ 0 w 174"/>
                <a:gd name="T5" fmla="*/ 0 h 1355"/>
                <a:gd name="T6" fmla="*/ 0 w 174"/>
                <a:gd name="T7" fmla="*/ 1312 h 1355"/>
                <a:gd name="T8" fmla="*/ 164 w 174"/>
                <a:gd name="T9" fmla="*/ 1354 h 1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1355">
                  <a:moveTo>
                    <a:pt x="164" y="1354"/>
                  </a:moveTo>
                  <a:lnTo>
                    <a:pt x="173" y="26"/>
                  </a:lnTo>
                  <a:lnTo>
                    <a:pt x="0" y="0"/>
                  </a:lnTo>
                  <a:lnTo>
                    <a:pt x="0" y="1312"/>
                  </a:lnTo>
                  <a:lnTo>
                    <a:pt x="164" y="135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1" name="Freeform 68"/>
            <p:cNvSpPr>
              <a:spLocks/>
            </p:cNvSpPr>
            <p:nvPr/>
          </p:nvSpPr>
          <p:spPr bwMode="auto">
            <a:xfrm>
              <a:off x="2672" y="807"/>
              <a:ext cx="375" cy="80"/>
            </a:xfrm>
            <a:custGeom>
              <a:avLst/>
              <a:gdLst>
                <a:gd name="T0" fmla="*/ 374 w 375"/>
                <a:gd name="T1" fmla="*/ 21 h 80"/>
                <a:gd name="T2" fmla="*/ 173 w 375"/>
                <a:gd name="T3" fmla="*/ 79 h 80"/>
                <a:gd name="T4" fmla="*/ 0 w 375"/>
                <a:gd name="T5" fmla="*/ 53 h 80"/>
                <a:gd name="T6" fmla="*/ 201 w 375"/>
                <a:gd name="T7" fmla="*/ 0 h 80"/>
                <a:gd name="T8" fmla="*/ 374 w 375"/>
                <a:gd name="T9" fmla="*/ 21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5" h="80">
                  <a:moveTo>
                    <a:pt x="374" y="21"/>
                  </a:moveTo>
                  <a:lnTo>
                    <a:pt x="173" y="79"/>
                  </a:lnTo>
                  <a:lnTo>
                    <a:pt x="0" y="53"/>
                  </a:lnTo>
                  <a:lnTo>
                    <a:pt x="201" y="0"/>
                  </a:lnTo>
                  <a:lnTo>
                    <a:pt x="374" y="21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2" name="Freeform 69"/>
            <p:cNvSpPr>
              <a:spLocks/>
            </p:cNvSpPr>
            <p:nvPr/>
          </p:nvSpPr>
          <p:spPr bwMode="auto">
            <a:xfrm>
              <a:off x="3099" y="1306"/>
              <a:ext cx="206" cy="972"/>
            </a:xfrm>
            <a:custGeom>
              <a:avLst/>
              <a:gdLst>
                <a:gd name="T0" fmla="*/ 186 w 206"/>
                <a:gd name="T1" fmla="*/ 872 h 972"/>
                <a:gd name="T2" fmla="*/ 205 w 206"/>
                <a:gd name="T3" fmla="*/ 0 h 972"/>
                <a:gd name="T4" fmla="*/ 9 w 206"/>
                <a:gd name="T5" fmla="*/ 73 h 972"/>
                <a:gd name="T6" fmla="*/ 0 w 206"/>
                <a:gd name="T7" fmla="*/ 971 h 972"/>
                <a:gd name="T8" fmla="*/ 186 w 206"/>
                <a:gd name="T9" fmla="*/ 872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" h="972">
                  <a:moveTo>
                    <a:pt x="186" y="872"/>
                  </a:moveTo>
                  <a:lnTo>
                    <a:pt x="205" y="0"/>
                  </a:lnTo>
                  <a:lnTo>
                    <a:pt x="9" y="73"/>
                  </a:lnTo>
                  <a:lnTo>
                    <a:pt x="0" y="971"/>
                  </a:lnTo>
                  <a:lnTo>
                    <a:pt x="186" y="872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3" name="Freeform 70"/>
            <p:cNvSpPr>
              <a:spLocks/>
            </p:cNvSpPr>
            <p:nvPr/>
          </p:nvSpPr>
          <p:spPr bwMode="auto">
            <a:xfrm>
              <a:off x="2924" y="1348"/>
              <a:ext cx="185" cy="930"/>
            </a:xfrm>
            <a:custGeom>
              <a:avLst/>
              <a:gdLst>
                <a:gd name="T0" fmla="*/ 175 w 185"/>
                <a:gd name="T1" fmla="*/ 929 h 930"/>
                <a:gd name="T2" fmla="*/ 184 w 185"/>
                <a:gd name="T3" fmla="*/ 31 h 930"/>
                <a:gd name="T4" fmla="*/ 5 w 185"/>
                <a:gd name="T5" fmla="*/ 0 h 930"/>
                <a:gd name="T6" fmla="*/ 0 w 185"/>
                <a:gd name="T7" fmla="*/ 888 h 930"/>
                <a:gd name="T8" fmla="*/ 175 w 185"/>
                <a:gd name="T9" fmla="*/ 929 h 9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930">
                  <a:moveTo>
                    <a:pt x="175" y="929"/>
                  </a:moveTo>
                  <a:lnTo>
                    <a:pt x="184" y="31"/>
                  </a:lnTo>
                  <a:lnTo>
                    <a:pt x="5" y="0"/>
                  </a:lnTo>
                  <a:lnTo>
                    <a:pt x="0" y="888"/>
                  </a:lnTo>
                  <a:lnTo>
                    <a:pt x="175" y="92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4" name="Freeform 71"/>
            <p:cNvSpPr>
              <a:spLocks/>
            </p:cNvSpPr>
            <p:nvPr/>
          </p:nvSpPr>
          <p:spPr bwMode="auto">
            <a:xfrm>
              <a:off x="2930" y="1274"/>
              <a:ext cx="375" cy="106"/>
            </a:xfrm>
            <a:custGeom>
              <a:avLst/>
              <a:gdLst>
                <a:gd name="T0" fmla="*/ 374 w 375"/>
                <a:gd name="T1" fmla="*/ 32 h 106"/>
                <a:gd name="T2" fmla="*/ 178 w 375"/>
                <a:gd name="T3" fmla="*/ 105 h 106"/>
                <a:gd name="T4" fmla="*/ 0 w 375"/>
                <a:gd name="T5" fmla="*/ 74 h 106"/>
                <a:gd name="T6" fmla="*/ 197 w 375"/>
                <a:gd name="T7" fmla="*/ 0 h 106"/>
                <a:gd name="T8" fmla="*/ 374 w 375"/>
                <a:gd name="T9" fmla="*/ 32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5" h="106">
                  <a:moveTo>
                    <a:pt x="374" y="32"/>
                  </a:moveTo>
                  <a:lnTo>
                    <a:pt x="178" y="105"/>
                  </a:lnTo>
                  <a:lnTo>
                    <a:pt x="0" y="74"/>
                  </a:lnTo>
                  <a:lnTo>
                    <a:pt x="197" y="0"/>
                  </a:lnTo>
                  <a:lnTo>
                    <a:pt x="374" y="32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5" name="Freeform 72"/>
            <p:cNvSpPr>
              <a:spLocks/>
            </p:cNvSpPr>
            <p:nvPr/>
          </p:nvSpPr>
          <p:spPr bwMode="auto">
            <a:xfrm>
              <a:off x="3370" y="1174"/>
              <a:ext cx="212" cy="1167"/>
            </a:xfrm>
            <a:custGeom>
              <a:avLst/>
              <a:gdLst>
                <a:gd name="T0" fmla="*/ 183 w 212"/>
                <a:gd name="T1" fmla="*/ 1067 h 1167"/>
                <a:gd name="T2" fmla="*/ 211 w 212"/>
                <a:gd name="T3" fmla="*/ 0 h 1167"/>
                <a:gd name="T4" fmla="*/ 19 w 212"/>
                <a:gd name="T5" fmla="*/ 69 h 1167"/>
                <a:gd name="T6" fmla="*/ 0 w 212"/>
                <a:gd name="T7" fmla="*/ 1166 h 1167"/>
                <a:gd name="T8" fmla="*/ 183 w 212"/>
                <a:gd name="T9" fmla="*/ 1067 h 1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1167">
                  <a:moveTo>
                    <a:pt x="183" y="1067"/>
                  </a:moveTo>
                  <a:lnTo>
                    <a:pt x="211" y="0"/>
                  </a:lnTo>
                  <a:lnTo>
                    <a:pt x="19" y="69"/>
                  </a:lnTo>
                  <a:lnTo>
                    <a:pt x="0" y="1166"/>
                  </a:lnTo>
                  <a:lnTo>
                    <a:pt x="183" y="1067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6" name="Freeform 73"/>
            <p:cNvSpPr>
              <a:spLocks/>
            </p:cNvSpPr>
            <p:nvPr/>
          </p:nvSpPr>
          <p:spPr bwMode="auto">
            <a:xfrm>
              <a:off x="3187" y="1211"/>
              <a:ext cx="203" cy="1130"/>
            </a:xfrm>
            <a:custGeom>
              <a:avLst/>
              <a:gdLst>
                <a:gd name="T0" fmla="*/ 183 w 203"/>
                <a:gd name="T1" fmla="*/ 1129 h 1130"/>
                <a:gd name="T2" fmla="*/ 202 w 203"/>
                <a:gd name="T3" fmla="*/ 32 h 1130"/>
                <a:gd name="T4" fmla="*/ 14 w 203"/>
                <a:gd name="T5" fmla="*/ 0 h 1130"/>
                <a:gd name="T6" fmla="*/ 0 w 203"/>
                <a:gd name="T7" fmla="*/ 1087 h 1130"/>
                <a:gd name="T8" fmla="*/ 183 w 203"/>
                <a:gd name="T9" fmla="*/ 1129 h 1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1130">
                  <a:moveTo>
                    <a:pt x="183" y="1129"/>
                  </a:moveTo>
                  <a:lnTo>
                    <a:pt x="202" y="32"/>
                  </a:lnTo>
                  <a:lnTo>
                    <a:pt x="14" y="0"/>
                  </a:lnTo>
                  <a:lnTo>
                    <a:pt x="0" y="1087"/>
                  </a:lnTo>
                  <a:lnTo>
                    <a:pt x="183" y="112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7" name="Freeform 74"/>
            <p:cNvSpPr>
              <a:spLocks/>
            </p:cNvSpPr>
            <p:nvPr/>
          </p:nvSpPr>
          <p:spPr bwMode="auto">
            <a:xfrm>
              <a:off x="3201" y="1143"/>
              <a:ext cx="381" cy="101"/>
            </a:xfrm>
            <a:custGeom>
              <a:avLst/>
              <a:gdLst>
                <a:gd name="T0" fmla="*/ 380 w 381"/>
                <a:gd name="T1" fmla="*/ 32 h 101"/>
                <a:gd name="T2" fmla="*/ 188 w 381"/>
                <a:gd name="T3" fmla="*/ 100 h 101"/>
                <a:gd name="T4" fmla="*/ 0 w 381"/>
                <a:gd name="T5" fmla="*/ 68 h 101"/>
                <a:gd name="T6" fmla="*/ 197 w 381"/>
                <a:gd name="T7" fmla="*/ 0 h 101"/>
                <a:gd name="T8" fmla="*/ 380 w 381"/>
                <a:gd name="T9" fmla="*/ 32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1" h="101">
                  <a:moveTo>
                    <a:pt x="380" y="32"/>
                  </a:moveTo>
                  <a:lnTo>
                    <a:pt x="188" y="100"/>
                  </a:lnTo>
                  <a:lnTo>
                    <a:pt x="0" y="68"/>
                  </a:lnTo>
                  <a:lnTo>
                    <a:pt x="197" y="0"/>
                  </a:lnTo>
                  <a:lnTo>
                    <a:pt x="380" y="32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8" name="Freeform 75"/>
            <p:cNvSpPr>
              <a:spLocks/>
            </p:cNvSpPr>
            <p:nvPr/>
          </p:nvSpPr>
          <p:spPr bwMode="auto">
            <a:xfrm>
              <a:off x="3652" y="1426"/>
              <a:ext cx="206" cy="989"/>
            </a:xfrm>
            <a:custGeom>
              <a:avLst/>
              <a:gdLst>
                <a:gd name="T0" fmla="*/ 178 w 206"/>
                <a:gd name="T1" fmla="*/ 877 h 989"/>
                <a:gd name="T2" fmla="*/ 205 w 206"/>
                <a:gd name="T3" fmla="*/ 0 h 989"/>
                <a:gd name="T4" fmla="*/ 23 w 206"/>
                <a:gd name="T5" fmla="*/ 79 h 989"/>
                <a:gd name="T6" fmla="*/ 0 w 206"/>
                <a:gd name="T7" fmla="*/ 988 h 989"/>
                <a:gd name="T8" fmla="*/ 178 w 206"/>
                <a:gd name="T9" fmla="*/ 877 h 9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" h="989">
                  <a:moveTo>
                    <a:pt x="178" y="877"/>
                  </a:moveTo>
                  <a:lnTo>
                    <a:pt x="205" y="0"/>
                  </a:lnTo>
                  <a:lnTo>
                    <a:pt x="23" y="79"/>
                  </a:lnTo>
                  <a:lnTo>
                    <a:pt x="0" y="988"/>
                  </a:lnTo>
                  <a:lnTo>
                    <a:pt x="178" y="877"/>
                  </a:lnTo>
                </a:path>
              </a:pathLst>
            </a:custGeom>
            <a:solidFill>
              <a:srgbClr val="7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59" name="Freeform 76"/>
            <p:cNvSpPr>
              <a:spLocks/>
            </p:cNvSpPr>
            <p:nvPr/>
          </p:nvSpPr>
          <p:spPr bwMode="auto">
            <a:xfrm>
              <a:off x="3460" y="1474"/>
              <a:ext cx="216" cy="941"/>
            </a:xfrm>
            <a:custGeom>
              <a:avLst/>
              <a:gdLst>
                <a:gd name="T0" fmla="*/ 192 w 216"/>
                <a:gd name="T1" fmla="*/ 940 h 941"/>
                <a:gd name="T2" fmla="*/ 215 w 216"/>
                <a:gd name="T3" fmla="*/ 32 h 941"/>
                <a:gd name="T4" fmla="*/ 19 w 216"/>
                <a:gd name="T5" fmla="*/ 0 h 941"/>
                <a:gd name="T6" fmla="*/ 0 w 216"/>
                <a:gd name="T7" fmla="*/ 893 h 941"/>
                <a:gd name="T8" fmla="*/ 192 w 216"/>
                <a:gd name="T9" fmla="*/ 940 h 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941">
                  <a:moveTo>
                    <a:pt x="192" y="940"/>
                  </a:moveTo>
                  <a:lnTo>
                    <a:pt x="215" y="32"/>
                  </a:lnTo>
                  <a:lnTo>
                    <a:pt x="19" y="0"/>
                  </a:lnTo>
                  <a:lnTo>
                    <a:pt x="0" y="893"/>
                  </a:lnTo>
                  <a:lnTo>
                    <a:pt x="192" y="94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0" name="Freeform 77"/>
            <p:cNvSpPr>
              <a:spLocks/>
            </p:cNvSpPr>
            <p:nvPr/>
          </p:nvSpPr>
          <p:spPr bwMode="auto">
            <a:xfrm>
              <a:off x="3479" y="1395"/>
              <a:ext cx="379" cy="111"/>
            </a:xfrm>
            <a:custGeom>
              <a:avLst/>
              <a:gdLst>
                <a:gd name="T0" fmla="*/ 378 w 379"/>
                <a:gd name="T1" fmla="*/ 31 h 111"/>
                <a:gd name="T2" fmla="*/ 196 w 379"/>
                <a:gd name="T3" fmla="*/ 110 h 111"/>
                <a:gd name="T4" fmla="*/ 0 w 379"/>
                <a:gd name="T5" fmla="*/ 79 h 111"/>
                <a:gd name="T6" fmla="*/ 192 w 379"/>
                <a:gd name="T7" fmla="*/ 0 h 111"/>
                <a:gd name="T8" fmla="*/ 378 w 379"/>
                <a:gd name="T9" fmla="*/ 31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" h="111">
                  <a:moveTo>
                    <a:pt x="378" y="31"/>
                  </a:moveTo>
                  <a:lnTo>
                    <a:pt x="196" y="110"/>
                  </a:lnTo>
                  <a:lnTo>
                    <a:pt x="0" y="79"/>
                  </a:lnTo>
                  <a:lnTo>
                    <a:pt x="192" y="0"/>
                  </a:lnTo>
                  <a:lnTo>
                    <a:pt x="378" y="31"/>
                  </a:lnTo>
                </a:path>
              </a:pathLst>
            </a:custGeom>
            <a:solidFill>
              <a:srgbClr val="BD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1" name="Freeform 78"/>
            <p:cNvSpPr>
              <a:spLocks/>
            </p:cNvSpPr>
            <p:nvPr/>
          </p:nvSpPr>
          <p:spPr bwMode="auto">
            <a:xfrm>
              <a:off x="2254" y="1127"/>
              <a:ext cx="231" cy="1172"/>
            </a:xfrm>
            <a:custGeom>
              <a:avLst/>
              <a:gdLst>
                <a:gd name="T0" fmla="*/ 230 w 231"/>
                <a:gd name="T1" fmla="*/ 1072 h 1172"/>
                <a:gd name="T2" fmla="*/ 226 w 231"/>
                <a:gd name="T3" fmla="*/ 0 h 1172"/>
                <a:gd name="T4" fmla="*/ 0 w 231"/>
                <a:gd name="T5" fmla="*/ 69 h 1172"/>
                <a:gd name="T6" fmla="*/ 14 w 231"/>
                <a:gd name="T7" fmla="*/ 1171 h 1172"/>
                <a:gd name="T8" fmla="*/ 230 w 231"/>
                <a:gd name="T9" fmla="*/ 1072 h 1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1172">
                  <a:moveTo>
                    <a:pt x="230" y="1072"/>
                  </a:moveTo>
                  <a:lnTo>
                    <a:pt x="226" y="0"/>
                  </a:lnTo>
                  <a:lnTo>
                    <a:pt x="0" y="69"/>
                  </a:lnTo>
                  <a:lnTo>
                    <a:pt x="14" y="1171"/>
                  </a:lnTo>
                  <a:lnTo>
                    <a:pt x="230" y="1072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2" name="Freeform 79"/>
            <p:cNvSpPr>
              <a:spLocks/>
            </p:cNvSpPr>
            <p:nvPr/>
          </p:nvSpPr>
          <p:spPr bwMode="auto">
            <a:xfrm>
              <a:off x="2085" y="1164"/>
              <a:ext cx="184" cy="1135"/>
            </a:xfrm>
            <a:custGeom>
              <a:avLst/>
              <a:gdLst>
                <a:gd name="T0" fmla="*/ 183 w 184"/>
                <a:gd name="T1" fmla="*/ 1134 h 1135"/>
                <a:gd name="T2" fmla="*/ 169 w 184"/>
                <a:gd name="T3" fmla="*/ 32 h 1135"/>
                <a:gd name="T4" fmla="*/ 0 w 184"/>
                <a:gd name="T5" fmla="*/ 0 h 1135"/>
                <a:gd name="T6" fmla="*/ 19 w 184"/>
                <a:gd name="T7" fmla="*/ 1092 h 1135"/>
                <a:gd name="T8" fmla="*/ 183 w 184"/>
                <a:gd name="T9" fmla="*/ 1134 h 1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" h="1135">
                  <a:moveTo>
                    <a:pt x="183" y="1134"/>
                  </a:moveTo>
                  <a:lnTo>
                    <a:pt x="169" y="32"/>
                  </a:lnTo>
                  <a:lnTo>
                    <a:pt x="0" y="0"/>
                  </a:lnTo>
                  <a:lnTo>
                    <a:pt x="19" y="1092"/>
                  </a:lnTo>
                  <a:lnTo>
                    <a:pt x="183" y="1134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3" name="Freeform 80"/>
            <p:cNvSpPr>
              <a:spLocks/>
            </p:cNvSpPr>
            <p:nvPr/>
          </p:nvSpPr>
          <p:spPr bwMode="auto">
            <a:xfrm>
              <a:off x="2085" y="1101"/>
              <a:ext cx="396" cy="95"/>
            </a:xfrm>
            <a:custGeom>
              <a:avLst/>
              <a:gdLst>
                <a:gd name="T0" fmla="*/ 395 w 396"/>
                <a:gd name="T1" fmla="*/ 25 h 95"/>
                <a:gd name="T2" fmla="*/ 169 w 396"/>
                <a:gd name="T3" fmla="*/ 94 h 95"/>
                <a:gd name="T4" fmla="*/ 0 w 396"/>
                <a:gd name="T5" fmla="*/ 62 h 95"/>
                <a:gd name="T6" fmla="*/ 226 w 396"/>
                <a:gd name="T7" fmla="*/ 0 h 95"/>
                <a:gd name="T8" fmla="*/ 395 w 396"/>
                <a:gd name="T9" fmla="*/ 2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6" h="95">
                  <a:moveTo>
                    <a:pt x="395" y="25"/>
                  </a:moveTo>
                  <a:lnTo>
                    <a:pt x="169" y="94"/>
                  </a:lnTo>
                  <a:lnTo>
                    <a:pt x="0" y="62"/>
                  </a:lnTo>
                  <a:lnTo>
                    <a:pt x="226" y="0"/>
                  </a:lnTo>
                  <a:lnTo>
                    <a:pt x="395" y="25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4" name="Freeform 81"/>
            <p:cNvSpPr>
              <a:spLocks/>
            </p:cNvSpPr>
            <p:nvPr/>
          </p:nvSpPr>
          <p:spPr bwMode="auto">
            <a:xfrm>
              <a:off x="2521" y="1652"/>
              <a:ext cx="218" cy="715"/>
            </a:xfrm>
            <a:custGeom>
              <a:avLst/>
              <a:gdLst>
                <a:gd name="T0" fmla="*/ 217 w 218"/>
                <a:gd name="T1" fmla="*/ 609 h 715"/>
                <a:gd name="T2" fmla="*/ 217 w 218"/>
                <a:gd name="T3" fmla="*/ 0 h 715"/>
                <a:gd name="T4" fmla="*/ 0 w 218"/>
                <a:gd name="T5" fmla="*/ 84 h 715"/>
                <a:gd name="T6" fmla="*/ 0 w 218"/>
                <a:gd name="T7" fmla="*/ 714 h 715"/>
                <a:gd name="T8" fmla="*/ 217 w 218"/>
                <a:gd name="T9" fmla="*/ 609 h 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" h="715">
                  <a:moveTo>
                    <a:pt x="217" y="609"/>
                  </a:moveTo>
                  <a:lnTo>
                    <a:pt x="217" y="0"/>
                  </a:lnTo>
                  <a:lnTo>
                    <a:pt x="0" y="84"/>
                  </a:lnTo>
                  <a:lnTo>
                    <a:pt x="0" y="714"/>
                  </a:lnTo>
                  <a:lnTo>
                    <a:pt x="217" y="609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5" name="Freeform 82"/>
            <p:cNvSpPr>
              <a:spLocks/>
            </p:cNvSpPr>
            <p:nvPr/>
          </p:nvSpPr>
          <p:spPr bwMode="auto">
            <a:xfrm>
              <a:off x="2348" y="1700"/>
              <a:ext cx="174" cy="667"/>
            </a:xfrm>
            <a:custGeom>
              <a:avLst/>
              <a:gdLst>
                <a:gd name="T0" fmla="*/ 173 w 174"/>
                <a:gd name="T1" fmla="*/ 666 h 667"/>
                <a:gd name="T2" fmla="*/ 173 w 174"/>
                <a:gd name="T3" fmla="*/ 37 h 667"/>
                <a:gd name="T4" fmla="*/ 0 w 174"/>
                <a:gd name="T5" fmla="*/ 0 h 667"/>
                <a:gd name="T6" fmla="*/ 4 w 174"/>
                <a:gd name="T7" fmla="*/ 619 h 667"/>
                <a:gd name="T8" fmla="*/ 173 w 174"/>
                <a:gd name="T9" fmla="*/ 666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667">
                  <a:moveTo>
                    <a:pt x="173" y="666"/>
                  </a:moveTo>
                  <a:lnTo>
                    <a:pt x="173" y="37"/>
                  </a:lnTo>
                  <a:lnTo>
                    <a:pt x="0" y="0"/>
                  </a:lnTo>
                  <a:lnTo>
                    <a:pt x="4" y="619"/>
                  </a:lnTo>
                  <a:lnTo>
                    <a:pt x="173" y="666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6" name="Freeform 83"/>
            <p:cNvSpPr>
              <a:spLocks/>
            </p:cNvSpPr>
            <p:nvPr/>
          </p:nvSpPr>
          <p:spPr bwMode="auto">
            <a:xfrm>
              <a:off x="2348" y="1615"/>
              <a:ext cx="391" cy="122"/>
            </a:xfrm>
            <a:custGeom>
              <a:avLst/>
              <a:gdLst>
                <a:gd name="T0" fmla="*/ 390 w 391"/>
                <a:gd name="T1" fmla="*/ 37 h 122"/>
                <a:gd name="T2" fmla="*/ 174 w 391"/>
                <a:gd name="T3" fmla="*/ 121 h 122"/>
                <a:gd name="T4" fmla="*/ 0 w 391"/>
                <a:gd name="T5" fmla="*/ 84 h 122"/>
                <a:gd name="T6" fmla="*/ 215 w 391"/>
                <a:gd name="T7" fmla="*/ 0 h 122"/>
                <a:gd name="T8" fmla="*/ 390 w 391"/>
                <a:gd name="T9" fmla="*/ 37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1" h="122">
                  <a:moveTo>
                    <a:pt x="390" y="37"/>
                  </a:moveTo>
                  <a:lnTo>
                    <a:pt x="174" y="121"/>
                  </a:lnTo>
                  <a:lnTo>
                    <a:pt x="0" y="84"/>
                  </a:lnTo>
                  <a:lnTo>
                    <a:pt x="215" y="0"/>
                  </a:lnTo>
                  <a:lnTo>
                    <a:pt x="390" y="37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7" name="Freeform 84"/>
            <p:cNvSpPr>
              <a:spLocks/>
            </p:cNvSpPr>
            <p:nvPr/>
          </p:nvSpPr>
          <p:spPr bwMode="auto">
            <a:xfrm>
              <a:off x="2789" y="1400"/>
              <a:ext cx="217" cy="1036"/>
            </a:xfrm>
            <a:custGeom>
              <a:avLst/>
              <a:gdLst>
                <a:gd name="T0" fmla="*/ 211 w 217"/>
                <a:gd name="T1" fmla="*/ 929 h 1036"/>
                <a:gd name="T2" fmla="*/ 216 w 217"/>
                <a:gd name="T3" fmla="*/ 0 h 1036"/>
                <a:gd name="T4" fmla="*/ 5 w 217"/>
                <a:gd name="T5" fmla="*/ 79 h 1036"/>
                <a:gd name="T6" fmla="*/ 0 w 217"/>
                <a:gd name="T7" fmla="*/ 1035 h 1036"/>
                <a:gd name="T8" fmla="*/ 211 w 217"/>
                <a:gd name="T9" fmla="*/ 929 h 10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" h="1036">
                  <a:moveTo>
                    <a:pt x="211" y="929"/>
                  </a:moveTo>
                  <a:lnTo>
                    <a:pt x="216" y="0"/>
                  </a:lnTo>
                  <a:lnTo>
                    <a:pt x="5" y="79"/>
                  </a:lnTo>
                  <a:lnTo>
                    <a:pt x="0" y="1035"/>
                  </a:lnTo>
                  <a:lnTo>
                    <a:pt x="211" y="929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8" name="Freeform 85"/>
            <p:cNvSpPr>
              <a:spLocks/>
            </p:cNvSpPr>
            <p:nvPr/>
          </p:nvSpPr>
          <p:spPr bwMode="auto">
            <a:xfrm>
              <a:off x="2610" y="1447"/>
              <a:ext cx="185" cy="989"/>
            </a:xfrm>
            <a:custGeom>
              <a:avLst/>
              <a:gdLst>
                <a:gd name="T0" fmla="*/ 179 w 185"/>
                <a:gd name="T1" fmla="*/ 988 h 989"/>
                <a:gd name="T2" fmla="*/ 184 w 185"/>
                <a:gd name="T3" fmla="*/ 32 h 989"/>
                <a:gd name="T4" fmla="*/ 0 w 185"/>
                <a:gd name="T5" fmla="*/ 0 h 989"/>
                <a:gd name="T6" fmla="*/ 0 w 185"/>
                <a:gd name="T7" fmla="*/ 941 h 989"/>
                <a:gd name="T8" fmla="*/ 179 w 185"/>
                <a:gd name="T9" fmla="*/ 988 h 9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989">
                  <a:moveTo>
                    <a:pt x="179" y="988"/>
                  </a:moveTo>
                  <a:lnTo>
                    <a:pt x="184" y="32"/>
                  </a:lnTo>
                  <a:lnTo>
                    <a:pt x="0" y="0"/>
                  </a:lnTo>
                  <a:lnTo>
                    <a:pt x="0" y="941"/>
                  </a:lnTo>
                  <a:lnTo>
                    <a:pt x="179" y="988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69" name="Freeform 86"/>
            <p:cNvSpPr>
              <a:spLocks/>
            </p:cNvSpPr>
            <p:nvPr/>
          </p:nvSpPr>
          <p:spPr bwMode="auto">
            <a:xfrm>
              <a:off x="2610" y="1368"/>
              <a:ext cx="396" cy="112"/>
            </a:xfrm>
            <a:custGeom>
              <a:avLst/>
              <a:gdLst>
                <a:gd name="T0" fmla="*/ 395 w 396"/>
                <a:gd name="T1" fmla="*/ 32 h 112"/>
                <a:gd name="T2" fmla="*/ 184 w 396"/>
                <a:gd name="T3" fmla="*/ 111 h 112"/>
                <a:gd name="T4" fmla="*/ 0 w 396"/>
                <a:gd name="T5" fmla="*/ 79 h 112"/>
                <a:gd name="T6" fmla="*/ 216 w 396"/>
                <a:gd name="T7" fmla="*/ 0 h 112"/>
                <a:gd name="T8" fmla="*/ 395 w 396"/>
                <a:gd name="T9" fmla="*/ 32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6" h="112">
                  <a:moveTo>
                    <a:pt x="395" y="32"/>
                  </a:moveTo>
                  <a:lnTo>
                    <a:pt x="184" y="111"/>
                  </a:lnTo>
                  <a:lnTo>
                    <a:pt x="0" y="79"/>
                  </a:lnTo>
                  <a:lnTo>
                    <a:pt x="216" y="0"/>
                  </a:lnTo>
                  <a:lnTo>
                    <a:pt x="395" y="32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0" name="Freeform 87"/>
            <p:cNvSpPr>
              <a:spLocks/>
            </p:cNvSpPr>
            <p:nvPr/>
          </p:nvSpPr>
          <p:spPr bwMode="auto">
            <a:xfrm>
              <a:off x="3065" y="1405"/>
              <a:ext cx="221" cy="1104"/>
            </a:xfrm>
            <a:custGeom>
              <a:avLst/>
              <a:gdLst>
                <a:gd name="T0" fmla="*/ 206 w 221"/>
                <a:gd name="T1" fmla="*/ 993 h 1104"/>
                <a:gd name="T2" fmla="*/ 220 w 221"/>
                <a:gd name="T3" fmla="*/ 0 h 1104"/>
                <a:gd name="T4" fmla="*/ 15 w 221"/>
                <a:gd name="T5" fmla="*/ 79 h 1104"/>
                <a:gd name="T6" fmla="*/ 0 w 221"/>
                <a:gd name="T7" fmla="*/ 1103 h 1104"/>
                <a:gd name="T8" fmla="*/ 206 w 221"/>
                <a:gd name="T9" fmla="*/ 993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" h="1104">
                  <a:moveTo>
                    <a:pt x="206" y="993"/>
                  </a:moveTo>
                  <a:lnTo>
                    <a:pt x="220" y="0"/>
                  </a:lnTo>
                  <a:lnTo>
                    <a:pt x="15" y="79"/>
                  </a:lnTo>
                  <a:lnTo>
                    <a:pt x="0" y="1103"/>
                  </a:lnTo>
                  <a:lnTo>
                    <a:pt x="206" y="993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1" name="Freeform 88"/>
            <p:cNvSpPr>
              <a:spLocks/>
            </p:cNvSpPr>
            <p:nvPr/>
          </p:nvSpPr>
          <p:spPr bwMode="auto">
            <a:xfrm>
              <a:off x="2877" y="1447"/>
              <a:ext cx="204" cy="1062"/>
            </a:xfrm>
            <a:custGeom>
              <a:avLst/>
              <a:gdLst>
                <a:gd name="T0" fmla="*/ 188 w 204"/>
                <a:gd name="T1" fmla="*/ 1061 h 1062"/>
                <a:gd name="T2" fmla="*/ 203 w 204"/>
                <a:gd name="T3" fmla="*/ 37 h 1062"/>
                <a:gd name="T4" fmla="*/ 9 w 204"/>
                <a:gd name="T5" fmla="*/ 0 h 1062"/>
                <a:gd name="T6" fmla="*/ 0 w 204"/>
                <a:gd name="T7" fmla="*/ 1015 h 1062"/>
                <a:gd name="T8" fmla="*/ 188 w 204"/>
                <a:gd name="T9" fmla="*/ 1061 h 10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062">
                  <a:moveTo>
                    <a:pt x="188" y="1061"/>
                  </a:moveTo>
                  <a:lnTo>
                    <a:pt x="203" y="37"/>
                  </a:lnTo>
                  <a:lnTo>
                    <a:pt x="9" y="0"/>
                  </a:lnTo>
                  <a:lnTo>
                    <a:pt x="0" y="1015"/>
                  </a:lnTo>
                  <a:lnTo>
                    <a:pt x="188" y="1061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2" name="Freeform 89"/>
            <p:cNvSpPr>
              <a:spLocks/>
            </p:cNvSpPr>
            <p:nvPr/>
          </p:nvSpPr>
          <p:spPr bwMode="auto">
            <a:xfrm>
              <a:off x="2887" y="1368"/>
              <a:ext cx="399" cy="117"/>
            </a:xfrm>
            <a:custGeom>
              <a:avLst/>
              <a:gdLst>
                <a:gd name="T0" fmla="*/ 398 w 399"/>
                <a:gd name="T1" fmla="*/ 37 h 117"/>
                <a:gd name="T2" fmla="*/ 193 w 399"/>
                <a:gd name="T3" fmla="*/ 116 h 117"/>
                <a:gd name="T4" fmla="*/ 0 w 399"/>
                <a:gd name="T5" fmla="*/ 79 h 117"/>
                <a:gd name="T6" fmla="*/ 212 w 399"/>
                <a:gd name="T7" fmla="*/ 0 h 117"/>
                <a:gd name="T8" fmla="*/ 398 w 399"/>
                <a:gd name="T9" fmla="*/ 3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9" h="117">
                  <a:moveTo>
                    <a:pt x="398" y="37"/>
                  </a:moveTo>
                  <a:lnTo>
                    <a:pt x="193" y="116"/>
                  </a:lnTo>
                  <a:lnTo>
                    <a:pt x="0" y="79"/>
                  </a:lnTo>
                  <a:lnTo>
                    <a:pt x="212" y="0"/>
                  </a:lnTo>
                  <a:lnTo>
                    <a:pt x="398" y="37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3" name="Freeform 90"/>
            <p:cNvSpPr>
              <a:spLocks/>
            </p:cNvSpPr>
            <p:nvPr/>
          </p:nvSpPr>
          <p:spPr bwMode="auto">
            <a:xfrm>
              <a:off x="3356" y="1684"/>
              <a:ext cx="216" cy="904"/>
            </a:xfrm>
            <a:custGeom>
              <a:avLst/>
              <a:gdLst>
                <a:gd name="T0" fmla="*/ 196 w 216"/>
                <a:gd name="T1" fmla="*/ 783 h 904"/>
                <a:gd name="T2" fmla="*/ 215 w 216"/>
                <a:gd name="T3" fmla="*/ 0 h 904"/>
                <a:gd name="T4" fmla="*/ 14 w 216"/>
                <a:gd name="T5" fmla="*/ 95 h 904"/>
                <a:gd name="T6" fmla="*/ 0 w 216"/>
                <a:gd name="T7" fmla="*/ 903 h 904"/>
                <a:gd name="T8" fmla="*/ 196 w 216"/>
                <a:gd name="T9" fmla="*/ 783 h 9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904">
                  <a:moveTo>
                    <a:pt x="196" y="783"/>
                  </a:moveTo>
                  <a:lnTo>
                    <a:pt x="215" y="0"/>
                  </a:lnTo>
                  <a:lnTo>
                    <a:pt x="14" y="95"/>
                  </a:lnTo>
                  <a:lnTo>
                    <a:pt x="0" y="903"/>
                  </a:lnTo>
                  <a:lnTo>
                    <a:pt x="196" y="783"/>
                  </a:lnTo>
                </a:path>
              </a:pathLst>
            </a:custGeom>
            <a:solidFill>
              <a:srgbClr val="50707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4" name="Freeform 91"/>
            <p:cNvSpPr>
              <a:spLocks/>
            </p:cNvSpPr>
            <p:nvPr/>
          </p:nvSpPr>
          <p:spPr bwMode="auto">
            <a:xfrm>
              <a:off x="3159" y="1736"/>
              <a:ext cx="212" cy="852"/>
            </a:xfrm>
            <a:custGeom>
              <a:avLst/>
              <a:gdLst>
                <a:gd name="T0" fmla="*/ 197 w 212"/>
                <a:gd name="T1" fmla="*/ 851 h 852"/>
                <a:gd name="T2" fmla="*/ 211 w 212"/>
                <a:gd name="T3" fmla="*/ 42 h 852"/>
                <a:gd name="T4" fmla="*/ 15 w 212"/>
                <a:gd name="T5" fmla="*/ 0 h 852"/>
                <a:gd name="T6" fmla="*/ 0 w 212"/>
                <a:gd name="T7" fmla="*/ 798 h 852"/>
                <a:gd name="T8" fmla="*/ 197 w 212"/>
                <a:gd name="T9" fmla="*/ 851 h 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852">
                  <a:moveTo>
                    <a:pt x="197" y="851"/>
                  </a:moveTo>
                  <a:lnTo>
                    <a:pt x="211" y="42"/>
                  </a:lnTo>
                  <a:lnTo>
                    <a:pt x="15" y="0"/>
                  </a:lnTo>
                  <a:lnTo>
                    <a:pt x="0" y="798"/>
                  </a:lnTo>
                  <a:lnTo>
                    <a:pt x="197" y="851"/>
                  </a:lnTo>
                </a:path>
              </a:pathLst>
            </a:custGeom>
            <a:solidFill>
              <a:srgbClr val="A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5" name="Freeform 92"/>
            <p:cNvSpPr>
              <a:spLocks/>
            </p:cNvSpPr>
            <p:nvPr/>
          </p:nvSpPr>
          <p:spPr bwMode="auto">
            <a:xfrm>
              <a:off x="3174" y="1647"/>
              <a:ext cx="398" cy="133"/>
            </a:xfrm>
            <a:custGeom>
              <a:avLst/>
              <a:gdLst>
                <a:gd name="T0" fmla="*/ 397 w 398"/>
                <a:gd name="T1" fmla="*/ 37 h 133"/>
                <a:gd name="T2" fmla="*/ 196 w 398"/>
                <a:gd name="T3" fmla="*/ 132 h 133"/>
                <a:gd name="T4" fmla="*/ 0 w 398"/>
                <a:gd name="T5" fmla="*/ 90 h 133"/>
                <a:gd name="T6" fmla="*/ 205 w 398"/>
                <a:gd name="T7" fmla="*/ 0 h 133"/>
                <a:gd name="T8" fmla="*/ 397 w 398"/>
                <a:gd name="T9" fmla="*/ 37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" h="133">
                  <a:moveTo>
                    <a:pt x="397" y="37"/>
                  </a:moveTo>
                  <a:lnTo>
                    <a:pt x="196" y="132"/>
                  </a:lnTo>
                  <a:lnTo>
                    <a:pt x="0" y="90"/>
                  </a:lnTo>
                  <a:lnTo>
                    <a:pt x="205" y="0"/>
                  </a:lnTo>
                  <a:lnTo>
                    <a:pt x="397" y="37"/>
                  </a:lnTo>
                </a:path>
              </a:pathLst>
            </a:custGeom>
            <a:solidFill>
              <a:srgbClr val="78A8A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6" name="Freeform 93"/>
            <p:cNvSpPr>
              <a:spLocks/>
            </p:cNvSpPr>
            <p:nvPr/>
          </p:nvSpPr>
          <p:spPr bwMode="auto">
            <a:xfrm>
              <a:off x="1893" y="1384"/>
              <a:ext cx="259" cy="1078"/>
            </a:xfrm>
            <a:custGeom>
              <a:avLst/>
              <a:gdLst>
                <a:gd name="T0" fmla="*/ 258 w 259"/>
                <a:gd name="T1" fmla="*/ 966 h 1078"/>
                <a:gd name="T2" fmla="*/ 249 w 259"/>
                <a:gd name="T3" fmla="*/ 0 h 1078"/>
                <a:gd name="T4" fmla="*/ 0 w 259"/>
                <a:gd name="T5" fmla="*/ 79 h 1078"/>
                <a:gd name="T6" fmla="*/ 23 w 259"/>
                <a:gd name="T7" fmla="*/ 1077 h 1078"/>
                <a:gd name="T8" fmla="*/ 258 w 259"/>
                <a:gd name="T9" fmla="*/ 966 h 10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9" h="1078">
                  <a:moveTo>
                    <a:pt x="258" y="966"/>
                  </a:moveTo>
                  <a:lnTo>
                    <a:pt x="249" y="0"/>
                  </a:lnTo>
                  <a:lnTo>
                    <a:pt x="0" y="79"/>
                  </a:lnTo>
                  <a:lnTo>
                    <a:pt x="23" y="1077"/>
                  </a:lnTo>
                  <a:lnTo>
                    <a:pt x="258" y="966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7" name="Freeform 94"/>
            <p:cNvSpPr>
              <a:spLocks/>
            </p:cNvSpPr>
            <p:nvPr/>
          </p:nvSpPr>
          <p:spPr bwMode="auto">
            <a:xfrm>
              <a:off x="1724" y="1432"/>
              <a:ext cx="193" cy="1030"/>
            </a:xfrm>
            <a:custGeom>
              <a:avLst/>
              <a:gdLst>
                <a:gd name="T0" fmla="*/ 192 w 193"/>
                <a:gd name="T1" fmla="*/ 1029 h 1030"/>
                <a:gd name="T2" fmla="*/ 169 w 193"/>
                <a:gd name="T3" fmla="*/ 32 h 1030"/>
                <a:gd name="T4" fmla="*/ 0 w 193"/>
                <a:gd name="T5" fmla="*/ 0 h 1030"/>
                <a:gd name="T6" fmla="*/ 24 w 193"/>
                <a:gd name="T7" fmla="*/ 982 h 1030"/>
                <a:gd name="T8" fmla="*/ 192 w 193"/>
                <a:gd name="T9" fmla="*/ 1029 h 10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030">
                  <a:moveTo>
                    <a:pt x="192" y="1029"/>
                  </a:moveTo>
                  <a:lnTo>
                    <a:pt x="169" y="32"/>
                  </a:lnTo>
                  <a:lnTo>
                    <a:pt x="0" y="0"/>
                  </a:lnTo>
                  <a:lnTo>
                    <a:pt x="24" y="982"/>
                  </a:lnTo>
                  <a:lnTo>
                    <a:pt x="192" y="1029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8" name="Freeform 95"/>
            <p:cNvSpPr>
              <a:spLocks/>
            </p:cNvSpPr>
            <p:nvPr/>
          </p:nvSpPr>
          <p:spPr bwMode="auto">
            <a:xfrm>
              <a:off x="1724" y="1352"/>
              <a:ext cx="419" cy="112"/>
            </a:xfrm>
            <a:custGeom>
              <a:avLst/>
              <a:gdLst>
                <a:gd name="T0" fmla="*/ 418 w 419"/>
                <a:gd name="T1" fmla="*/ 32 h 112"/>
                <a:gd name="T2" fmla="*/ 169 w 419"/>
                <a:gd name="T3" fmla="*/ 111 h 112"/>
                <a:gd name="T4" fmla="*/ 0 w 419"/>
                <a:gd name="T5" fmla="*/ 79 h 112"/>
                <a:gd name="T6" fmla="*/ 249 w 419"/>
                <a:gd name="T7" fmla="*/ 0 h 112"/>
                <a:gd name="T8" fmla="*/ 418 w 419"/>
                <a:gd name="T9" fmla="*/ 32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9" h="112">
                  <a:moveTo>
                    <a:pt x="418" y="32"/>
                  </a:moveTo>
                  <a:lnTo>
                    <a:pt x="169" y="111"/>
                  </a:lnTo>
                  <a:lnTo>
                    <a:pt x="0" y="79"/>
                  </a:lnTo>
                  <a:lnTo>
                    <a:pt x="249" y="0"/>
                  </a:lnTo>
                  <a:lnTo>
                    <a:pt x="418" y="32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79" name="Freeform 96"/>
            <p:cNvSpPr>
              <a:spLocks/>
            </p:cNvSpPr>
            <p:nvPr/>
          </p:nvSpPr>
          <p:spPr bwMode="auto">
            <a:xfrm>
              <a:off x="2166" y="1715"/>
              <a:ext cx="244" cy="820"/>
            </a:xfrm>
            <a:custGeom>
              <a:avLst/>
              <a:gdLst>
                <a:gd name="T0" fmla="*/ 243 w 244"/>
                <a:gd name="T1" fmla="*/ 704 h 820"/>
                <a:gd name="T2" fmla="*/ 239 w 244"/>
                <a:gd name="T3" fmla="*/ 0 h 820"/>
                <a:gd name="T4" fmla="*/ 0 w 244"/>
                <a:gd name="T5" fmla="*/ 89 h 820"/>
                <a:gd name="T6" fmla="*/ 9 w 244"/>
                <a:gd name="T7" fmla="*/ 819 h 820"/>
                <a:gd name="T8" fmla="*/ 243 w 244"/>
                <a:gd name="T9" fmla="*/ 704 h 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4" h="820">
                  <a:moveTo>
                    <a:pt x="243" y="704"/>
                  </a:moveTo>
                  <a:lnTo>
                    <a:pt x="239" y="0"/>
                  </a:lnTo>
                  <a:lnTo>
                    <a:pt x="0" y="89"/>
                  </a:lnTo>
                  <a:lnTo>
                    <a:pt x="9" y="819"/>
                  </a:lnTo>
                  <a:lnTo>
                    <a:pt x="243" y="704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0" name="Freeform 97"/>
            <p:cNvSpPr>
              <a:spLocks/>
            </p:cNvSpPr>
            <p:nvPr/>
          </p:nvSpPr>
          <p:spPr bwMode="auto">
            <a:xfrm>
              <a:off x="1987" y="1768"/>
              <a:ext cx="189" cy="767"/>
            </a:xfrm>
            <a:custGeom>
              <a:avLst/>
              <a:gdLst>
                <a:gd name="T0" fmla="*/ 188 w 189"/>
                <a:gd name="T1" fmla="*/ 766 h 767"/>
                <a:gd name="T2" fmla="*/ 179 w 189"/>
                <a:gd name="T3" fmla="*/ 36 h 767"/>
                <a:gd name="T4" fmla="*/ 0 w 189"/>
                <a:gd name="T5" fmla="*/ 0 h 767"/>
                <a:gd name="T6" fmla="*/ 14 w 189"/>
                <a:gd name="T7" fmla="*/ 713 h 767"/>
                <a:gd name="T8" fmla="*/ 188 w 189"/>
                <a:gd name="T9" fmla="*/ 766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767">
                  <a:moveTo>
                    <a:pt x="188" y="766"/>
                  </a:moveTo>
                  <a:lnTo>
                    <a:pt x="179" y="36"/>
                  </a:lnTo>
                  <a:lnTo>
                    <a:pt x="0" y="0"/>
                  </a:lnTo>
                  <a:lnTo>
                    <a:pt x="14" y="713"/>
                  </a:lnTo>
                  <a:lnTo>
                    <a:pt x="188" y="766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1" name="Freeform 98"/>
            <p:cNvSpPr>
              <a:spLocks/>
            </p:cNvSpPr>
            <p:nvPr/>
          </p:nvSpPr>
          <p:spPr bwMode="auto">
            <a:xfrm>
              <a:off x="1987" y="1678"/>
              <a:ext cx="419" cy="127"/>
            </a:xfrm>
            <a:custGeom>
              <a:avLst/>
              <a:gdLst>
                <a:gd name="T0" fmla="*/ 418 w 419"/>
                <a:gd name="T1" fmla="*/ 37 h 127"/>
                <a:gd name="T2" fmla="*/ 179 w 419"/>
                <a:gd name="T3" fmla="*/ 126 h 127"/>
                <a:gd name="T4" fmla="*/ 0 w 419"/>
                <a:gd name="T5" fmla="*/ 90 h 127"/>
                <a:gd name="T6" fmla="*/ 243 w 419"/>
                <a:gd name="T7" fmla="*/ 0 h 127"/>
                <a:gd name="T8" fmla="*/ 418 w 419"/>
                <a:gd name="T9" fmla="*/ 37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9" h="127">
                  <a:moveTo>
                    <a:pt x="418" y="37"/>
                  </a:moveTo>
                  <a:lnTo>
                    <a:pt x="179" y="126"/>
                  </a:lnTo>
                  <a:lnTo>
                    <a:pt x="0" y="90"/>
                  </a:lnTo>
                  <a:lnTo>
                    <a:pt x="243" y="0"/>
                  </a:lnTo>
                  <a:lnTo>
                    <a:pt x="418" y="37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2" name="Freeform 99"/>
            <p:cNvSpPr>
              <a:spLocks/>
            </p:cNvSpPr>
            <p:nvPr/>
          </p:nvSpPr>
          <p:spPr bwMode="auto">
            <a:xfrm>
              <a:off x="2442" y="1700"/>
              <a:ext cx="240" cy="914"/>
            </a:xfrm>
            <a:custGeom>
              <a:avLst/>
              <a:gdLst>
                <a:gd name="T0" fmla="*/ 234 w 240"/>
                <a:gd name="T1" fmla="*/ 792 h 914"/>
                <a:gd name="T2" fmla="*/ 239 w 240"/>
                <a:gd name="T3" fmla="*/ 0 h 914"/>
                <a:gd name="T4" fmla="*/ 0 w 240"/>
                <a:gd name="T5" fmla="*/ 95 h 914"/>
                <a:gd name="T6" fmla="*/ 4 w 240"/>
                <a:gd name="T7" fmla="*/ 913 h 914"/>
                <a:gd name="T8" fmla="*/ 234 w 240"/>
                <a:gd name="T9" fmla="*/ 792 h 9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914">
                  <a:moveTo>
                    <a:pt x="234" y="792"/>
                  </a:moveTo>
                  <a:lnTo>
                    <a:pt x="239" y="0"/>
                  </a:lnTo>
                  <a:lnTo>
                    <a:pt x="0" y="95"/>
                  </a:lnTo>
                  <a:lnTo>
                    <a:pt x="4" y="913"/>
                  </a:lnTo>
                  <a:lnTo>
                    <a:pt x="234" y="792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3" name="Freeform 100"/>
            <p:cNvSpPr>
              <a:spLocks/>
            </p:cNvSpPr>
            <p:nvPr/>
          </p:nvSpPr>
          <p:spPr bwMode="auto">
            <a:xfrm>
              <a:off x="2254" y="1752"/>
              <a:ext cx="193" cy="862"/>
            </a:xfrm>
            <a:custGeom>
              <a:avLst/>
              <a:gdLst>
                <a:gd name="T0" fmla="*/ 192 w 193"/>
                <a:gd name="T1" fmla="*/ 861 h 862"/>
                <a:gd name="T2" fmla="*/ 188 w 193"/>
                <a:gd name="T3" fmla="*/ 42 h 862"/>
                <a:gd name="T4" fmla="*/ 0 w 193"/>
                <a:gd name="T5" fmla="*/ 0 h 862"/>
                <a:gd name="T6" fmla="*/ 9 w 193"/>
                <a:gd name="T7" fmla="*/ 808 h 862"/>
                <a:gd name="T8" fmla="*/ 192 w 193"/>
                <a:gd name="T9" fmla="*/ 861 h 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862">
                  <a:moveTo>
                    <a:pt x="192" y="861"/>
                  </a:moveTo>
                  <a:lnTo>
                    <a:pt x="188" y="42"/>
                  </a:lnTo>
                  <a:lnTo>
                    <a:pt x="0" y="0"/>
                  </a:lnTo>
                  <a:lnTo>
                    <a:pt x="9" y="808"/>
                  </a:lnTo>
                  <a:lnTo>
                    <a:pt x="192" y="861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4" name="Freeform 101"/>
            <p:cNvSpPr>
              <a:spLocks/>
            </p:cNvSpPr>
            <p:nvPr/>
          </p:nvSpPr>
          <p:spPr bwMode="auto">
            <a:xfrm>
              <a:off x="2254" y="1657"/>
              <a:ext cx="428" cy="138"/>
            </a:xfrm>
            <a:custGeom>
              <a:avLst/>
              <a:gdLst>
                <a:gd name="T0" fmla="*/ 427 w 428"/>
                <a:gd name="T1" fmla="*/ 42 h 138"/>
                <a:gd name="T2" fmla="*/ 188 w 428"/>
                <a:gd name="T3" fmla="*/ 137 h 138"/>
                <a:gd name="T4" fmla="*/ 0 w 428"/>
                <a:gd name="T5" fmla="*/ 95 h 138"/>
                <a:gd name="T6" fmla="*/ 239 w 428"/>
                <a:gd name="T7" fmla="*/ 0 h 138"/>
                <a:gd name="T8" fmla="*/ 427 w 428"/>
                <a:gd name="T9" fmla="*/ 42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8" h="138">
                  <a:moveTo>
                    <a:pt x="427" y="42"/>
                  </a:moveTo>
                  <a:lnTo>
                    <a:pt x="188" y="137"/>
                  </a:lnTo>
                  <a:lnTo>
                    <a:pt x="0" y="95"/>
                  </a:lnTo>
                  <a:lnTo>
                    <a:pt x="239" y="0"/>
                  </a:lnTo>
                  <a:lnTo>
                    <a:pt x="427" y="42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5" name="Freeform 102"/>
            <p:cNvSpPr>
              <a:spLocks/>
            </p:cNvSpPr>
            <p:nvPr/>
          </p:nvSpPr>
          <p:spPr bwMode="auto">
            <a:xfrm>
              <a:off x="2732" y="2026"/>
              <a:ext cx="231" cy="667"/>
            </a:xfrm>
            <a:custGeom>
              <a:avLst/>
              <a:gdLst>
                <a:gd name="T0" fmla="*/ 226 w 231"/>
                <a:gd name="T1" fmla="*/ 540 h 667"/>
                <a:gd name="T2" fmla="*/ 230 w 231"/>
                <a:gd name="T3" fmla="*/ 0 h 667"/>
                <a:gd name="T4" fmla="*/ 0 w 231"/>
                <a:gd name="T5" fmla="*/ 104 h 667"/>
                <a:gd name="T6" fmla="*/ 0 w 231"/>
                <a:gd name="T7" fmla="*/ 666 h 667"/>
                <a:gd name="T8" fmla="*/ 226 w 231"/>
                <a:gd name="T9" fmla="*/ 540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667">
                  <a:moveTo>
                    <a:pt x="226" y="540"/>
                  </a:moveTo>
                  <a:lnTo>
                    <a:pt x="230" y="0"/>
                  </a:lnTo>
                  <a:lnTo>
                    <a:pt x="0" y="104"/>
                  </a:lnTo>
                  <a:lnTo>
                    <a:pt x="0" y="666"/>
                  </a:lnTo>
                  <a:lnTo>
                    <a:pt x="226" y="540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6" name="Freeform 103"/>
            <p:cNvSpPr>
              <a:spLocks/>
            </p:cNvSpPr>
            <p:nvPr/>
          </p:nvSpPr>
          <p:spPr bwMode="auto">
            <a:xfrm>
              <a:off x="2540" y="2088"/>
              <a:ext cx="193" cy="605"/>
            </a:xfrm>
            <a:custGeom>
              <a:avLst/>
              <a:gdLst>
                <a:gd name="T0" fmla="*/ 192 w 193"/>
                <a:gd name="T1" fmla="*/ 604 h 605"/>
                <a:gd name="T2" fmla="*/ 192 w 193"/>
                <a:gd name="T3" fmla="*/ 42 h 605"/>
                <a:gd name="T4" fmla="*/ 0 w 193"/>
                <a:gd name="T5" fmla="*/ 0 h 605"/>
                <a:gd name="T6" fmla="*/ 0 w 193"/>
                <a:gd name="T7" fmla="*/ 551 h 605"/>
                <a:gd name="T8" fmla="*/ 192 w 193"/>
                <a:gd name="T9" fmla="*/ 604 h 6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605">
                  <a:moveTo>
                    <a:pt x="192" y="604"/>
                  </a:moveTo>
                  <a:lnTo>
                    <a:pt x="192" y="42"/>
                  </a:lnTo>
                  <a:lnTo>
                    <a:pt x="0" y="0"/>
                  </a:lnTo>
                  <a:lnTo>
                    <a:pt x="0" y="551"/>
                  </a:lnTo>
                  <a:lnTo>
                    <a:pt x="192" y="604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7" name="Freeform 104"/>
            <p:cNvSpPr>
              <a:spLocks/>
            </p:cNvSpPr>
            <p:nvPr/>
          </p:nvSpPr>
          <p:spPr bwMode="auto">
            <a:xfrm>
              <a:off x="2540" y="1983"/>
              <a:ext cx="423" cy="148"/>
            </a:xfrm>
            <a:custGeom>
              <a:avLst/>
              <a:gdLst>
                <a:gd name="T0" fmla="*/ 422 w 423"/>
                <a:gd name="T1" fmla="*/ 42 h 148"/>
                <a:gd name="T2" fmla="*/ 192 w 423"/>
                <a:gd name="T3" fmla="*/ 147 h 148"/>
                <a:gd name="T4" fmla="*/ 0 w 423"/>
                <a:gd name="T5" fmla="*/ 105 h 148"/>
                <a:gd name="T6" fmla="*/ 230 w 423"/>
                <a:gd name="T7" fmla="*/ 0 h 148"/>
                <a:gd name="T8" fmla="*/ 422 w 423"/>
                <a:gd name="T9" fmla="*/ 42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3" h="148">
                  <a:moveTo>
                    <a:pt x="422" y="42"/>
                  </a:moveTo>
                  <a:lnTo>
                    <a:pt x="192" y="147"/>
                  </a:lnTo>
                  <a:lnTo>
                    <a:pt x="0" y="105"/>
                  </a:lnTo>
                  <a:lnTo>
                    <a:pt x="230" y="0"/>
                  </a:lnTo>
                  <a:lnTo>
                    <a:pt x="422" y="42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8" name="Freeform 105"/>
            <p:cNvSpPr>
              <a:spLocks/>
            </p:cNvSpPr>
            <p:nvPr/>
          </p:nvSpPr>
          <p:spPr bwMode="auto">
            <a:xfrm>
              <a:off x="3028" y="2199"/>
              <a:ext cx="230" cy="578"/>
            </a:xfrm>
            <a:custGeom>
              <a:avLst/>
              <a:gdLst>
                <a:gd name="T0" fmla="*/ 220 w 230"/>
                <a:gd name="T1" fmla="*/ 446 h 578"/>
                <a:gd name="T2" fmla="*/ 229 w 230"/>
                <a:gd name="T3" fmla="*/ 0 h 578"/>
                <a:gd name="T4" fmla="*/ 5 w 230"/>
                <a:gd name="T5" fmla="*/ 115 h 578"/>
                <a:gd name="T6" fmla="*/ 0 w 230"/>
                <a:gd name="T7" fmla="*/ 577 h 578"/>
                <a:gd name="T8" fmla="*/ 220 w 230"/>
                <a:gd name="T9" fmla="*/ 446 h 5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578">
                  <a:moveTo>
                    <a:pt x="220" y="446"/>
                  </a:moveTo>
                  <a:lnTo>
                    <a:pt x="229" y="0"/>
                  </a:lnTo>
                  <a:lnTo>
                    <a:pt x="5" y="115"/>
                  </a:lnTo>
                  <a:lnTo>
                    <a:pt x="0" y="577"/>
                  </a:lnTo>
                  <a:lnTo>
                    <a:pt x="220" y="446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89" name="Freeform 106"/>
            <p:cNvSpPr>
              <a:spLocks/>
            </p:cNvSpPr>
            <p:nvPr/>
          </p:nvSpPr>
          <p:spPr bwMode="auto">
            <a:xfrm>
              <a:off x="2831" y="2266"/>
              <a:ext cx="203" cy="511"/>
            </a:xfrm>
            <a:custGeom>
              <a:avLst/>
              <a:gdLst>
                <a:gd name="T0" fmla="*/ 197 w 203"/>
                <a:gd name="T1" fmla="*/ 510 h 511"/>
                <a:gd name="T2" fmla="*/ 202 w 203"/>
                <a:gd name="T3" fmla="*/ 48 h 511"/>
                <a:gd name="T4" fmla="*/ 0 w 203"/>
                <a:gd name="T5" fmla="*/ 0 h 511"/>
                <a:gd name="T6" fmla="*/ 0 w 203"/>
                <a:gd name="T7" fmla="*/ 452 h 511"/>
                <a:gd name="T8" fmla="*/ 197 w 203"/>
                <a:gd name="T9" fmla="*/ 510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511">
                  <a:moveTo>
                    <a:pt x="197" y="510"/>
                  </a:moveTo>
                  <a:lnTo>
                    <a:pt x="202" y="48"/>
                  </a:lnTo>
                  <a:lnTo>
                    <a:pt x="0" y="0"/>
                  </a:lnTo>
                  <a:lnTo>
                    <a:pt x="0" y="452"/>
                  </a:lnTo>
                  <a:lnTo>
                    <a:pt x="197" y="510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0" name="Freeform 107"/>
            <p:cNvSpPr>
              <a:spLocks/>
            </p:cNvSpPr>
            <p:nvPr/>
          </p:nvSpPr>
          <p:spPr bwMode="auto">
            <a:xfrm>
              <a:off x="2831" y="2151"/>
              <a:ext cx="427" cy="164"/>
            </a:xfrm>
            <a:custGeom>
              <a:avLst/>
              <a:gdLst>
                <a:gd name="T0" fmla="*/ 426 w 427"/>
                <a:gd name="T1" fmla="*/ 48 h 164"/>
                <a:gd name="T2" fmla="*/ 202 w 427"/>
                <a:gd name="T3" fmla="*/ 163 h 164"/>
                <a:gd name="T4" fmla="*/ 0 w 427"/>
                <a:gd name="T5" fmla="*/ 115 h 164"/>
                <a:gd name="T6" fmla="*/ 230 w 427"/>
                <a:gd name="T7" fmla="*/ 0 h 164"/>
                <a:gd name="T8" fmla="*/ 426 w 427"/>
                <a:gd name="T9" fmla="*/ 48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7" h="164">
                  <a:moveTo>
                    <a:pt x="426" y="48"/>
                  </a:moveTo>
                  <a:lnTo>
                    <a:pt x="202" y="163"/>
                  </a:lnTo>
                  <a:lnTo>
                    <a:pt x="0" y="115"/>
                  </a:lnTo>
                  <a:lnTo>
                    <a:pt x="230" y="0"/>
                  </a:lnTo>
                  <a:lnTo>
                    <a:pt x="426" y="48"/>
                  </a:lnTo>
                </a:path>
              </a:pathLst>
            </a:custGeom>
            <a:solidFill>
              <a:srgbClr val="0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1" name="Freeform 108"/>
            <p:cNvSpPr>
              <a:spLocks/>
            </p:cNvSpPr>
            <p:nvPr/>
          </p:nvSpPr>
          <p:spPr bwMode="auto">
            <a:xfrm>
              <a:off x="1509" y="1989"/>
              <a:ext cx="282" cy="651"/>
            </a:xfrm>
            <a:custGeom>
              <a:avLst/>
              <a:gdLst>
                <a:gd name="T0" fmla="*/ 281 w 282"/>
                <a:gd name="T1" fmla="*/ 529 h 651"/>
                <a:gd name="T2" fmla="*/ 267 w 282"/>
                <a:gd name="T3" fmla="*/ 0 h 651"/>
                <a:gd name="T4" fmla="*/ 0 w 282"/>
                <a:gd name="T5" fmla="*/ 104 h 651"/>
                <a:gd name="T6" fmla="*/ 14 w 282"/>
                <a:gd name="T7" fmla="*/ 650 h 651"/>
                <a:gd name="T8" fmla="*/ 281 w 282"/>
                <a:gd name="T9" fmla="*/ 529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2" h="651">
                  <a:moveTo>
                    <a:pt x="281" y="529"/>
                  </a:moveTo>
                  <a:lnTo>
                    <a:pt x="267" y="0"/>
                  </a:lnTo>
                  <a:lnTo>
                    <a:pt x="0" y="104"/>
                  </a:lnTo>
                  <a:lnTo>
                    <a:pt x="14" y="650"/>
                  </a:lnTo>
                  <a:lnTo>
                    <a:pt x="281" y="529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2" name="Freeform 109"/>
            <p:cNvSpPr>
              <a:spLocks/>
            </p:cNvSpPr>
            <p:nvPr/>
          </p:nvSpPr>
          <p:spPr bwMode="auto">
            <a:xfrm>
              <a:off x="1335" y="2046"/>
              <a:ext cx="189" cy="594"/>
            </a:xfrm>
            <a:custGeom>
              <a:avLst/>
              <a:gdLst>
                <a:gd name="T0" fmla="*/ 188 w 189"/>
                <a:gd name="T1" fmla="*/ 593 h 594"/>
                <a:gd name="T2" fmla="*/ 174 w 189"/>
                <a:gd name="T3" fmla="*/ 47 h 594"/>
                <a:gd name="T4" fmla="*/ 0 w 189"/>
                <a:gd name="T5" fmla="*/ 0 h 594"/>
                <a:gd name="T6" fmla="*/ 19 w 189"/>
                <a:gd name="T7" fmla="*/ 540 h 594"/>
                <a:gd name="T8" fmla="*/ 188 w 189"/>
                <a:gd name="T9" fmla="*/ 593 h 5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" h="594">
                  <a:moveTo>
                    <a:pt x="188" y="593"/>
                  </a:moveTo>
                  <a:lnTo>
                    <a:pt x="174" y="47"/>
                  </a:lnTo>
                  <a:lnTo>
                    <a:pt x="0" y="0"/>
                  </a:lnTo>
                  <a:lnTo>
                    <a:pt x="19" y="540"/>
                  </a:lnTo>
                  <a:lnTo>
                    <a:pt x="188" y="593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3" name="Freeform 110"/>
            <p:cNvSpPr>
              <a:spLocks/>
            </p:cNvSpPr>
            <p:nvPr/>
          </p:nvSpPr>
          <p:spPr bwMode="auto">
            <a:xfrm>
              <a:off x="1335" y="1946"/>
              <a:ext cx="442" cy="148"/>
            </a:xfrm>
            <a:custGeom>
              <a:avLst/>
              <a:gdLst>
                <a:gd name="T0" fmla="*/ 441 w 442"/>
                <a:gd name="T1" fmla="*/ 42 h 148"/>
                <a:gd name="T2" fmla="*/ 174 w 442"/>
                <a:gd name="T3" fmla="*/ 147 h 148"/>
                <a:gd name="T4" fmla="*/ 0 w 442"/>
                <a:gd name="T5" fmla="*/ 99 h 148"/>
                <a:gd name="T6" fmla="*/ 272 w 442"/>
                <a:gd name="T7" fmla="*/ 0 h 148"/>
                <a:gd name="T8" fmla="*/ 441 w 442"/>
                <a:gd name="T9" fmla="*/ 42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2" h="148">
                  <a:moveTo>
                    <a:pt x="441" y="42"/>
                  </a:moveTo>
                  <a:lnTo>
                    <a:pt x="174" y="147"/>
                  </a:lnTo>
                  <a:lnTo>
                    <a:pt x="0" y="99"/>
                  </a:lnTo>
                  <a:lnTo>
                    <a:pt x="272" y="0"/>
                  </a:lnTo>
                  <a:lnTo>
                    <a:pt x="441" y="42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4" name="Freeform 111"/>
            <p:cNvSpPr>
              <a:spLocks/>
            </p:cNvSpPr>
            <p:nvPr/>
          </p:nvSpPr>
          <p:spPr bwMode="auto">
            <a:xfrm>
              <a:off x="1771" y="1888"/>
              <a:ext cx="283" cy="831"/>
            </a:xfrm>
            <a:custGeom>
              <a:avLst/>
              <a:gdLst>
                <a:gd name="T0" fmla="*/ 282 w 283"/>
                <a:gd name="T1" fmla="*/ 704 h 831"/>
                <a:gd name="T2" fmla="*/ 267 w 283"/>
                <a:gd name="T3" fmla="*/ 0 h 831"/>
                <a:gd name="T4" fmla="*/ 0 w 283"/>
                <a:gd name="T5" fmla="*/ 106 h 831"/>
                <a:gd name="T6" fmla="*/ 19 w 283"/>
                <a:gd name="T7" fmla="*/ 830 h 831"/>
                <a:gd name="T8" fmla="*/ 282 w 283"/>
                <a:gd name="T9" fmla="*/ 704 h 8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3" h="831">
                  <a:moveTo>
                    <a:pt x="282" y="704"/>
                  </a:moveTo>
                  <a:lnTo>
                    <a:pt x="267" y="0"/>
                  </a:lnTo>
                  <a:lnTo>
                    <a:pt x="0" y="106"/>
                  </a:lnTo>
                  <a:lnTo>
                    <a:pt x="19" y="830"/>
                  </a:lnTo>
                  <a:lnTo>
                    <a:pt x="282" y="704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5" name="Freeform 112"/>
            <p:cNvSpPr>
              <a:spLocks/>
            </p:cNvSpPr>
            <p:nvPr/>
          </p:nvSpPr>
          <p:spPr bwMode="auto">
            <a:xfrm>
              <a:off x="1593" y="1952"/>
              <a:ext cx="198" cy="767"/>
            </a:xfrm>
            <a:custGeom>
              <a:avLst/>
              <a:gdLst>
                <a:gd name="T0" fmla="*/ 197 w 198"/>
                <a:gd name="T1" fmla="*/ 766 h 767"/>
                <a:gd name="T2" fmla="*/ 178 w 198"/>
                <a:gd name="T3" fmla="*/ 42 h 767"/>
                <a:gd name="T4" fmla="*/ 0 w 198"/>
                <a:gd name="T5" fmla="*/ 0 h 767"/>
                <a:gd name="T6" fmla="*/ 19 w 198"/>
                <a:gd name="T7" fmla="*/ 714 h 767"/>
                <a:gd name="T8" fmla="*/ 197 w 198"/>
                <a:gd name="T9" fmla="*/ 766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" h="767">
                  <a:moveTo>
                    <a:pt x="197" y="766"/>
                  </a:moveTo>
                  <a:lnTo>
                    <a:pt x="178" y="42"/>
                  </a:lnTo>
                  <a:lnTo>
                    <a:pt x="0" y="0"/>
                  </a:lnTo>
                  <a:lnTo>
                    <a:pt x="19" y="714"/>
                  </a:lnTo>
                  <a:lnTo>
                    <a:pt x="197" y="766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6" name="Freeform 113"/>
            <p:cNvSpPr>
              <a:spLocks/>
            </p:cNvSpPr>
            <p:nvPr/>
          </p:nvSpPr>
          <p:spPr bwMode="auto">
            <a:xfrm>
              <a:off x="1593" y="1846"/>
              <a:ext cx="446" cy="149"/>
            </a:xfrm>
            <a:custGeom>
              <a:avLst/>
              <a:gdLst>
                <a:gd name="T0" fmla="*/ 445 w 446"/>
                <a:gd name="T1" fmla="*/ 42 h 149"/>
                <a:gd name="T2" fmla="*/ 178 w 446"/>
                <a:gd name="T3" fmla="*/ 148 h 149"/>
                <a:gd name="T4" fmla="*/ 0 w 446"/>
                <a:gd name="T5" fmla="*/ 106 h 149"/>
                <a:gd name="T6" fmla="*/ 268 w 446"/>
                <a:gd name="T7" fmla="*/ 0 h 149"/>
                <a:gd name="T8" fmla="*/ 445 w 446"/>
                <a:gd name="T9" fmla="*/ 42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6" h="149">
                  <a:moveTo>
                    <a:pt x="445" y="42"/>
                  </a:moveTo>
                  <a:lnTo>
                    <a:pt x="178" y="148"/>
                  </a:lnTo>
                  <a:lnTo>
                    <a:pt x="0" y="106"/>
                  </a:lnTo>
                  <a:lnTo>
                    <a:pt x="268" y="0"/>
                  </a:lnTo>
                  <a:lnTo>
                    <a:pt x="445" y="42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7" name="Freeform 114"/>
            <p:cNvSpPr>
              <a:spLocks/>
            </p:cNvSpPr>
            <p:nvPr/>
          </p:nvSpPr>
          <p:spPr bwMode="auto">
            <a:xfrm>
              <a:off x="2062" y="2193"/>
              <a:ext cx="263" cy="615"/>
            </a:xfrm>
            <a:custGeom>
              <a:avLst/>
              <a:gdLst>
                <a:gd name="T0" fmla="*/ 262 w 263"/>
                <a:gd name="T1" fmla="*/ 483 h 615"/>
                <a:gd name="T2" fmla="*/ 258 w 263"/>
                <a:gd name="T3" fmla="*/ 0 h 615"/>
                <a:gd name="T4" fmla="*/ 0 w 263"/>
                <a:gd name="T5" fmla="*/ 115 h 615"/>
                <a:gd name="T6" fmla="*/ 4 w 263"/>
                <a:gd name="T7" fmla="*/ 614 h 615"/>
                <a:gd name="T8" fmla="*/ 262 w 263"/>
                <a:gd name="T9" fmla="*/ 483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3" h="615">
                  <a:moveTo>
                    <a:pt x="262" y="483"/>
                  </a:moveTo>
                  <a:lnTo>
                    <a:pt x="258" y="0"/>
                  </a:lnTo>
                  <a:lnTo>
                    <a:pt x="0" y="115"/>
                  </a:lnTo>
                  <a:lnTo>
                    <a:pt x="4" y="614"/>
                  </a:lnTo>
                  <a:lnTo>
                    <a:pt x="262" y="483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8" name="Freeform 115"/>
            <p:cNvSpPr>
              <a:spLocks/>
            </p:cNvSpPr>
            <p:nvPr/>
          </p:nvSpPr>
          <p:spPr bwMode="auto">
            <a:xfrm>
              <a:off x="1870" y="2261"/>
              <a:ext cx="197" cy="547"/>
            </a:xfrm>
            <a:custGeom>
              <a:avLst/>
              <a:gdLst>
                <a:gd name="T0" fmla="*/ 196 w 197"/>
                <a:gd name="T1" fmla="*/ 546 h 547"/>
                <a:gd name="T2" fmla="*/ 192 w 197"/>
                <a:gd name="T3" fmla="*/ 47 h 547"/>
                <a:gd name="T4" fmla="*/ 0 w 197"/>
                <a:gd name="T5" fmla="*/ 0 h 547"/>
                <a:gd name="T6" fmla="*/ 14 w 197"/>
                <a:gd name="T7" fmla="*/ 488 h 547"/>
                <a:gd name="T8" fmla="*/ 196 w 197"/>
                <a:gd name="T9" fmla="*/ 546 h 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" h="547">
                  <a:moveTo>
                    <a:pt x="196" y="546"/>
                  </a:moveTo>
                  <a:lnTo>
                    <a:pt x="192" y="47"/>
                  </a:lnTo>
                  <a:lnTo>
                    <a:pt x="0" y="0"/>
                  </a:lnTo>
                  <a:lnTo>
                    <a:pt x="14" y="488"/>
                  </a:lnTo>
                  <a:lnTo>
                    <a:pt x="196" y="546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99" name="Freeform 116"/>
            <p:cNvSpPr>
              <a:spLocks/>
            </p:cNvSpPr>
            <p:nvPr/>
          </p:nvSpPr>
          <p:spPr bwMode="auto">
            <a:xfrm>
              <a:off x="1870" y="2146"/>
              <a:ext cx="451" cy="163"/>
            </a:xfrm>
            <a:custGeom>
              <a:avLst/>
              <a:gdLst>
                <a:gd name="T0" fmla="*/ 450 w 451"/>
                <a:gd name="T1" fmla="*/ 47 h 163"/>
                <a:gd name="T2" fmla="*/ 192 w 451"/>
                <a:gd name="T3" fmla="*/ 162 h 163"/>
                <a:gd name="T4" fmla="*/ 0 w 451"/>
                <a:gd name="T5" fmla="*/ 115 h 163"/>
                <a:gd name="T6" fmla="*/ 262 w 451"/>
                <a:gd name="T7" fmla="*/ 0 h 163"/>
                <a:gd name="T8" fmla="*/ 450 w 451"/>
                <a:gd name="T9" fmla="*/ 47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1" h="163">
                  <a:moveTo>
                    <a:pt x="450" y="47"/>
                  </a:moveTo>
                  <a:lnTo>
                    <a:pt x="192" y="162"/>
                  </a:lnTo>
                  <a:lnTo>
                    <a:pt x="0" y="115"/>
                  </a:lnTo>
                  <a:lnTo>
                    <a:pt x="262" y="0"/>
                  </a:lnTo>
                  <a:lnTo>
                    <a:pt x="450" y="47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0" name="Freeform 117"/>
            <p:cNvSpPr>
              <a:spLocks/>
            </p:cNvSpPr>
            <p:nvPr/>
          </p:nvSpPr>
          <p:spPr bwMode="auto">
            <a:xfrm>
              <a:off x="2358" y="2266"/>
              <a:ext cx="253" cy="632"/>
            </a:xfrm>
            <a:custGeom>
              <a:avLst/>
              <a:gdLst>
                <a:gd name="T0" fmla="*/ 252 w 253"/>
                <a:gd name="T1" fmla="*/ 494 h 632"/>
                <a:gd name="T2" fmla="*/ 252 w 253"/>
                <a:gd name="T3" fmla="*/ 0 h 632"/>
                <a:gd name="T4" fmla="*/ 0 w 253"/>
                <a:gd name="T5" fmla="*/ 121 h 632"/>
                <a:gd name="T6" fmla="*/ 0 w 253"/>
                <a:gd name="T7" fmla="*/ 631 h 632"/>
                <a:gd name="T8" fmla="*/ 252 w 253"/>
                <a:gd name="T9" fmla="*/ 494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3" h="632">
                  <a:moveTo>
                    <a:pt x="252" y="494"/>
                  </a:moveTo>
                  <a:lnTo>
                    <a:pt x="252" y="0"/>
                  </a:lnTo>
                  <a:lnTo>
                    <a:pt x="0" y="121"/>
                  </a:lnTo>
                  <a:lnTo>
                    <a:pt x="0" y="631"/>
                  </a:lnTo>
                  <a:lnTo>
                    <a:pt x="252" y="494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1" name="Freeform 118"/>
            <p:cNvSpPr>
              <a:spLocks/>
            </p:cNvSpPr>
            <p:nvPr/>
          </p:nvSpPr>
          <p:spPr bwMode="auto">
            <a:xfrm>
              <a:off x="2156" y="2335"/>
              <a:ext cx="203" cy="563"/>
            </a:xfrm>
            <a:custGeom>
              <a:avLst/>
              <a:gdLst>
                <a:gd name="T0" fmla="*/ 202 w 203"/>
                <a:gd name="T1" fmla="*/ 562 h 563"/>
                <a:gd name="T2" fmla="*/ 202 w 203"/>
                <a:gd name="T3" fmla="*/ 53 h 563"/>
                <a:gd name="T4" fmla="*/ 0 w 203"/>
                <a:gd name="T5" fmla="*/ 0 h 563"/>
                <a:gd name="T6" fmla="*/ 9 w 203"/>
                <a:gd name="T7" fmla="*/ 499 h 563"/>
                <a:gd name="T8" fmla="*/ 202 w 203"/>
                <a:gd name="T9" fmla="*/ 562 h 5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563">
                  <a:moveTo>
                    <a:pt x="202" y="562"/>
                  </a:moveTo>
                  <a:lnTo>
                    <a:pt x="202" y="53"/>
                  </a:lnTo>
                  <a:lnTo>
                    <a:pt x="0" y="0"/>
                  </a:lnTo>
                  <a:lnTo>
                    <a:pt x="9" y="499"/>
                  </a:lnTo>
                  <a:lnTo>
                    <a:pt x="202" y="562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2" name="Freeform 119"/>
            <p:cNvSpPr>
              <a:spLocks/>
            </p:cNvSpPr>
            <p:nvPr/>
          </p:nvSpPr>
          <p:spPr bwMode="auto">
            <a:xfrm>
              <a:off x="2156" y="2220"/>
              <a:ext cx="455" cy="168"/>
            </a:xfrm>
            <a:custGeom>
              <a:avLst/>
              <a:gdLst>
                <a:gd name="T0" fmla="*/ 454 w 455"/>
                <a:gd name="T1" fmla="*/ 46 h 168"/>
                <a:gd name="T2" fmla="*/ 201 w 455"/>
                <a:gd name="T3" fmla="*/ 167 h 168"/>
                <a:gd name="T4" fmla="*/ 0 w 455"/>
                <a:gd name="T5" fmla="*/ 114 h 168"/>
                <a:gd name="T6" fmla="*/ 262 w 455"/>
                <a:gd name="T7" fmla="*/ 0 h 168"/>
                <a:gd name="T8" fmla="*/ 454 w 455"/>
                <a:gd name="T9" fmla="*/ 46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5" h="168">
                  <a:moveTo>
                    <a:pt x="454" y="46"/>
                  </a:moveTo>
                  <a:lnTo>
                    <a:pt x="201" y="167"/>
                  </a:lnTo>
                  <a:lnTo>
                    <a:pt x="0" y="114"/>
                  </a:lnTo>
                  <a:lnTo>
                    <a:pt x="262" y="0"/>
                  </a:lnTo>
                  <a:lnTo>
                    <a:pt x="454" y="46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3" name="Freeform 120"/>
            <p:cNvSpPr>
              <a:spLocks/>
            </p:cNvSpPr>
            <p:nvPr/>
          </p:nvSpPr>
          <p:spPr bwMode="auto">
            <a:xfrm>
              <a:off x="2667" y="2497"/>
              <a:ext cx="249" cy="495"/>
            </a:xfrm>
            <a:custGeom>
              <a:avLst/>
              <a:gdLst>
                <a:gd name="T0" fmla="*/ 244 w 249"/>
                <a:gd name="T1" fmla="*/ 347 h 495"/>
                <a:gd name="T2" fmla="*/ 248 w 249"/>
                <a:gd name="T3" fmla="*/ 0 h 495"/>
                <a:gd name="T4" fmla="*/ 0 w 249"/>
                <a:gd name="T5" fmla="*/ 137 h 495"/>
                <a:gd name="T6" fmla="*/ 0 w 249"/>
                <a:gd name="T7" fmla="*/ 494 h 495"/>
                <a:gd name="T8" fmla="*/ 244 w 249"/>
                <a:gd name="T9" fmla="*/ 347 h 4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9" h="495">
                  <a:moveTo>
                    <a:pt x="244" y="347"/>
                  </a:moveTo>
                  <a:lnTo>
                    <a:pt x="248" y="0"/>
                  </a:lnTo>
                  <a:lnTo>
                    <a:pt x="0" y="137"/>
                  </a:lnTo>
                  <a:lnTo>
                    <a:pt x="0" y="494"/>
                  </a:lnTo>
                  <a:lnTo>
                    <a:pt x="244" y="347"/>
                  </a:lnTo>
                </a:path>
              </a:pathLst>
            </a:custGeom>
            <a:solidFill>
              <a:srgbClr val="007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4" name="Freeform 121"/>
            <p:cNvSpPr>
              <a:spLocks/>
            </p:cNvSpPr>
            <p:nvPr/>
          </p:nvSpPr>
          <p:spPr bwMode="auto">
            <a:xfrm>
              <a:off x="2456" y="2576"/>
              <a:ext cx="212" cy="416"/>
            </a:xfrm>
            <a:custGeom>
              <a:avLst/>
              <a:gdLst>
                <a:gd name="T0" fmla="*/ 211 w 212"/>
                <a:gd name="T1" fmla="*/ 415 h 416"/>
                <a:gd name="T2" fmla="*/ 211 w 212"/>
                <a:gd name="T3" fmla="*/ 58 h 416"/>
                <a:gd name="T4" fmla="*/ 0 w 212"/>
                <a:gd name="T5" fmla="*/ 0 h 416"/>
                <a:gd name="T6" fmla="*/ 5 w 212"/>
                <a:gd name="T7" fmla="*/ 353 h 416"/>
                <a:gd name="T8" fmla="*/ 211 w 212"/>
                <a:gd name="T9" fmla="*/ 415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416">
                  <a:moveTo>
                    <a:pt x="211" y="415"/>
                  </a:moveTo>
                  <a:lnTo>
                    <a:pt x="211" y="58"/>
                  </a:lnTo>
                  <a:lnTo>
                    <a:pt x="0" y="0"/>
                  </a:lnTo>
                  <a:lnTo>
                    <a:pt x="5" y="353"/>
                  </a:lnTo>
                  <a:lnTo>
                    <a:pt x="211" y="415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5" name="Freeform 122"/>
            <p:cNvSpPr>
              <a:spLocks/>
            </p:cNvSpPr>
            <p:nvPr/>
          </p:nvSpPr>
          <p:spPr bwMode="auto">
            <a:xfrm>
              <a:off x="2456" y="2445"/>
              <a:ext cx="460" cy="190"/>
            </a:xfrm>
            <a:custGeom>
              <a:avLst/>
              <a:gdLst>
                <a:gd name="T0" fmla="*/ 459 w 460"/>
                <a:gd name="T1" fmla="*/ 52 h 190"/>
                <a:gd name="T2" fmla="*/ 211 w 460"/>
                <a:gd name="T3" fmla="*/ 189 h 190"/>
                <a:gd name="T4" fmla="*/ 0 w 460"/>
                <a:gd name="T5" fmla="*/ 131 h 190"/>
                <a:gd name="T6" fmla="*/ 253 w 460"/>
                <a:gd name="T7" fmla="*/ 0 h 190"/>
                <a:gd name="T8" fmla="*/ 459 w 460"/>
                <a:gd name="T9" fmla="*/ 52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0" h="190">
                  <a:moveTo>
                    <a:pt x="459" y="52"/>
                  </a:moveTo>
                  <a:lnTo>
                    <a:pt x="211" y="189"/>
                  </a:lnTo>
                  <a:lnTo>
                    <a:pt x="0" y="131"/>
                  </a:lnTo>
                  <a:lnTo>
                    <a:pt x="253" y="0"/>
                  </a:lnTo>
                  <a:lnTo>
                    <a:pt x="459" y="52"/>
                  </a:lnTo>
                </a:path>
              </a:pathLst>
            </a:custGeom>
            <a:solidFill>
              <a:srgbClr val="00BD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06" name="Line 123"/>
            <p:cNvSpPr>
              <a:spLocks noChangeShapeType="1"/>
            </p:cNvSpPr>
            <p:nvPr/>
          </p:nvSpPr>
          <p:spPr bwMode="auto">
            <a:xfrm flipH="1" flipV="1">
              <a:off x="1186" y="1070"/>
              <a:ext cx="56" cy="15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07" name="Line 124"/>
            <p:cNvSpPr>
              <a:spLocks noChangeShapeType="1"/>
            </p:cNvSpPr>
            <p:nvPr/>
          </p:nvSpPr>
          <p:spPr bwMode="auto">
            <a:xfrm flipH="1">
              <a:off x="1204" y="2603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08" name="Line 125"/>
            <p:cNvSpPr>
              <a:spLocks noChangeShapeType="1"/>
            </p:cNvSpPr>
            <p:nvPr/>
          </p:nvSpPr>
          <p:spPr bwMode="auto">
            <a:xfrm flipH="1">
              <a:off x="1195" y="2356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09" name="Line 126"/>
            <p:cNvSpPr>
              <a:spLocks noChangeShapeType="1"/>
            </p:cNvSpPr>
            <p:nvPr/>
          </p:nvSpPr>
          <p:spPr bwMode="auto">
            <a:xfrm flipH="1">
              <a:off x="1186" y="2104"/>
              <a:ext cx="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10" name="Line 127"/>
            <p:cNvSpPr>
              <a:spLocks noChangeShapeType="1"/>
            </p:cNvSpPr>
            <p:nvPr/>
          </p:nvSpPr>
          <p:spPr bwMode="auto">
            <a:xfrm flipH="1">
              <a:off x="1176" y="1851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11" name="Line 128"/>
            <p:cNvSpPr>
              <a:spLocks noChangeShapeType="1"/>
            </p:cNvSpPr>
            <p:nvPr/>
          </p:nvSpPr>
          <p:spPr bwMode="auto">
            <a:xfrm flipH="1">
              <a:off x="1167" y="1594"/>
              <a:ext cx="3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12" name="Line 129"/>
            <p:cNvSpPr>
              <a:spLocks noChangeShapeType="1"/>
            </p:cNvSpPr>
            <p:nvPr/>
          </p:nvSpPr>
          <p:spPr bwMode="auto">
            <a:xfrm flipH="1">
              <a:off x="1157" y="1338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13" name="Line 130"/>
            <p:cNvSpPr>
              <a:spLocks noChangeShapeType="1"/>
            </p:cNvSpPr>
            <p:nvPr/>
          </p:nvSpPr>
          <p:spPr bwMode="auto">
            <a:xfrm flipH="1">
              <a:off x="1148" y="1070"/>
              <a:ext cx="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514" name="Rectangle 131"/>
            <p:cNvSpPr>
              <a:spLocks noChangeArrowheads="1"/>
            </p:cNvSpPr>
            <p:nvPr/>
          </p:nvSpPr>
          <p:spPr bwMode="auto">
            <a:xfrm>
              <a:off x="1057" y="2498"/>
              <a:ext cx="1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6515" name="Rectangle 132"/>
            <p:cNvSpPr>
              <a:spLocks noChangeArrowheads="1"/>
            </p:cNvSpPr>
            <p:nvPr/>
          </p:nvSpPr>
          <p:spPr bwMode="auto">
            <a:xfrm>
              <a:off x="1047" y="2251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6516" name="Rectangle 133"/>
            <p:cNvSpPr>
              <a:spLocks noChangeArrowheads="1"/>
            </p:cNvSpPr>
            <p:nvPr/>
          </p:nvSpPr>
          <p:spPr bwMode="auto">
            <a:xfrm>
              <a:off x="1038" y="2000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6517" name="Rectangle 134"/>
            <p:cNvSpPr>
              <a:spLocks noChangeArrowheads="1"/>
            </p:cNvSpPr>
            <p:nvPr/>
          </p:nvSpPr>
          <p:spPr bwMode="auto">
            <a:xfrm>
              <a:off x="1028" y="1748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6518" name="Rectangle 135"/>
            <p:cNvSpPr>
              <a:spLocks noChangeArrowheads="1"/>
            </p:cNvSpPr>
            <p:nvPr/>
          </p:nvSpPr>
          <p:spPr bwMode="auto">
            <a:xfrm>
              <a:off x="1019" y="1490"/>
              <a:ext cx="17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6519" name="Rectangle 136"/>
            <p:cNvSpPr>
              <a:spLocks noChangeArrowheads="1"/>
            </p:cNvSpPr>
            <p:nvPr/>
          </p:nvSpPr>
          <p:spPr bwMode="auto">
            <a:xfrm>
              <a:off x="1010" y="1233"/>
              <a:ext cx="1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520" name="Rectangle 137"/>
            <p:cNvSpPr>
              <a:spLocks noChangeArrowheads="1"/>
            </p:cNvSpPr>
            <p:nvPr/>
          </p:nvSpPr>
          <p:spPr bwMode="auto">
            <a:xfrm>
              <a:off x="1000" y="965"/>
              <a:ext cx="17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521" name="Rectangle 138"/>
            <p:cNvSpPr>
              <a:spLocks noChangeArrowheads="1"/>
            </p:cNvSpPr>
            <p:nvPr/>
          </p:nvSpPr>
          <p:spPr bwMode="auto">
            <a:xfrm rot="-5400000">
              <a:off x="627" y="2057"/>
              <a:ext cx="583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Cr ppm</a:t>
              </a:r>
            </a:p>
          </p:txBody>
        </p:sp>
        <p:sp>
          <p:nvSpPr>
            <p:cNvPr id="16522" name="Rectangle 139"/>
            <p:cNvSpPr>
              <a:spLocks noChangeArrowheads="1"/>
            </p:cNvSpPr>
            <p:nvPr/>
          </p:nvSpPr>
          <p:spPr bwMode="auto">
            <a:xfrm>
              <a:off x="898" y="1904"/>
              <a:ext cx="58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6523" name="Rectangle 140"/>
            <p:cNvSpPr>
              <a:spLocks noChangeArrowheads="1"/>
            </p:cNvSpPr>
            <p:nvPr/>
          </p:nvSpPr>
          <p:spPr bwMode="auto">
            <a:xfrm>
              <a:off x="963" y="2943"/>
              <a:ext cx="815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Distanza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dalla strada </a:t>
              </a:r>
            </a:p>
          </p:txBody>
        </p:sp>
        <p:sp>
          <p:nvSpPr>
            <p:cNvPr id="16524" name="Rectangle 141"/>
            <p:cNvSpPr>
              <a:spLocks noChangeArrowheads="1"/>
            </p:cNvSpPr>
            <p:nvPr/>
          </p:nvSpPr>
          <p:spPr bwMode="auto">
            <a:xfrm>
              <a:off x="1075" y="3243"/>
              <a:ext cx="29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700" b="1">
                  <a:solidFill>
                    <a:srgbClr val="000000"/>
                  </a:solidFill>
                </a:rPr>
                <a:t>(m)</a:t>
              </a:r>
            </a:p>
          </p:txBody>
        </p:sp>
        <p:sp>
          <p:nvSpPr>
            <p:cNvPr id="16525" name="Rectangle 142"/>
            <p:cNvSpPr>
              <a:spLocks noChangeArrowheads="1"/>
            </p:cNvSpPr>
            <p:nvPr/>
          </p:nvSpPr>
          <p:spPr bwMode="auto">
            <a:xfrm>
              <a:off x="3357" y="2900"/>
              <a:ext cx="590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Parte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del tallo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10982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m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7543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b="1" i="1" dirty="0">
                <a:solidFill>
                  <a:srgbClr val="FF0000"/>
                </a:solidFill>
              </a:rPr>
              <a:t>STUDY AREA: Mt. Amiata (</a:t>
            </a:r>
            <a:r>
              <a:rPr lang="it-IT" altLang="it-IT" sz="2400" b="1" i="1" dirty="0" err="1">
                <a:solidFill>
                  <a:srgbClr val="FF0000"/>
                </a:solidFill>
              </a:rPr>
              <a:t>Italy-Tuscany</a:t>
            </a:r>
            <a:r>
              <a:rPr lang="it-IT" altLang="it-IT" sz="2400" b="1" i="1" dirty="0">
                <a:solidFill>
                  <a:srgbClr val="FF0000"/>
                </a:solidFill>
              </a:rPr>
              <a:t>), 1738 m s.l.m. 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23850" y="1698625"/>
            <a:ext cx="8353425" cy="5411788"/>
            <a:chOff x="323850" y="1698204"/>
            <a:chExt cx="8353425" cy="541220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36" t="3535" r="3679" b="3779"/>
            <a:stretch/>
          </p:blipFill>
          <p:spPr bwMode="auto">
            <a:xfrm>
              <a:off x="636588" y="1698204"/>
              <a:ext cx="3160712" cy="26719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</p:pic>
        <p:sp>
          <p:nvSpPr>
            <p:cNvPr id="14345" name="Rectangle 5"/>
            <p:cNvSpPr>
              <a:spLocks noChangeArrowheads="1"/>
            </p:cNvSpPr>
            <p:nvPr/>
          </p:nvSpPr>
          <p:spPr bwMode="auto">
            <a:xfrm>
              <a:off x="323850" y="4652963"/>
              <a:ext cx="8353425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fontAlgn="base" hangingPunct="1">
                <a:spcAft>
                  <a:spcPct val="0"/>
                </a:spcAft>
                <a:buFontTx/>
                <a:buNone/>
              </a:pPr>
              <a:r>
                <a:rPr lang="it-IT" altLang="it-IT" sz="2000">
                  <a:solidFill>
                    <a:srgbClr val="CCFFFF"/>
                  </a:solidFill>
                </a:rPr>
                <a:t>Climatic diagram of Abbadia S. Salvatore (according to Walter &amp; Lieth 1960; data from Barazzuoli &amp; Salleolini 1992), 2 km far from the study area. The x-axis = the months of the year, from January to December. The y-axis = mean monthly temperatures (lower line) and mean monthly precipitations (upper line).a</a:t>
              </a:r>
              <a:endParaRPr lang="it-IT" altLang="it-IT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5795963" y="2109788"/>
            <a:ext cx="2752725" cy="2238375"/>
            <a:chOff x="5796136" y="2109911"/>
            <a:chExt cx="2753109" cy="2238688"/>
          </a:xfrm>
        </p:grpSpPr>
        <p:pic>
          <p:nvPicPr>
            <p:cNvPr id="14342" name="Immagine 3" descr="Ritaglio schermata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109911"/>
              <a:ext cx="2753109" cy="223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tella a 5 punte 4"/>
            <p:cNvSpPr/>
            <p:nvPr/>
          </p:nvSpPr>
          <p:spPr bwMode="auto">
            <a:xfrm>
              <a:off x="6764646" y="2881544"/>
              <a:ext cx="296903" cy="322307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3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28600" y="171450"/>
            <a:ext cx="49053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>
                <a:solidFill>
                  <a:srgbClr val="000099"/>
                </a:solidFill>
              </a:rPr>
              <a:t>Flavoparmelia caperata </a:t>
            </a:r>
            <a:r>
              <a:rPr lang="it-IT" altLang="it-IT" sz="2400" b="1">
                <a:solidFill>
                  <a:srgbClr val="000099"/>
                </a:solidFill>
              </a:rPr>
              <a:t>(L.) Hale</a:t>
            </a:r>
          </a:p>
        </p:txBody>
      </p:sp>
      <p:pic>
        <p:nvPicPr>
          <p:cNvPr id="17411" name="Picture 4" descr="Pcap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08050"/>
            <a:ext cx="4249738" cy="4719638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8"/>
          <a:stretch>
            <a:fillRect/>
          </a:stretch>
        </p:blipFill>
        <p:spPr bwMode="auto">
          <a:xfrm>
            <a:off x="3563938" y="3141663"/>
            <a:ext cx="5291137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37684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280988" y="701675"/>
            <a:ext cx="3505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Under the stereomicroscope...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5446713" y="4691063"/>
            <a:ext cx="32004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</a:rPr>
              <a:t>Approximately 2-4 hours are needed to clean a sample of 200 mg (!).</a:t>
            </a:r>
          </a:p>
        </p:txBody>
      </p:sp>
      <p:pic>
        <p:nvPicPr>
          <p:cNvPr id="1843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6" t="16081"/>
          <a:stretch>
            <a:fillRect/>
          </a:stretch>
        </p:blipFill>
        <p:spPr bwMode="auto">
          <a:xfrm>
            <a:off x="0" y="2149475"/>
            <a:ext cx="5119688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3" descr="Muschio bl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359400"/>
            <a:ext cx="22098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8"/>
          <p:cNvGrpSpPr>
            <a:grpSpLocks/>
          </p:cNvGrpSpPr>
          <p:nvPr/>
        </p:nvGrpSpPr>
        <p:grpSpPr bwMode="auto">
          <a:xfrm>
            <a:off x="4211638" y="182563"/>
            <a:ext cx="4803775" cy="2376487"/>
            <a:chOff x="528" y="432"/>
            <a:chExt cx="3026" cy="1497"/>
          </a:xfrm>
        </p:grpSpPr>
        <p:graphicFrame>
          <p:nvGraphicFramePr>
            <p:cNvPr id="18441" name="Object 9"/>
            <p:cNvGraphicFramePr>
              <a:graphicFrameLocks noChangeAspect="1"/>
            </p:cNvGraphicFramePr>
            <p:nvPr/>
          </p:nvGraphicFramePr>
          <p:xfrm>
            <a:off x="528" y="432"/>
            <a:ext cx="3026" cy="1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Image" r:id="rId5" imgW="4803389" imgH="2376280" progId="Photoshop.Image.5">
                    <p:embed/>
                  </p:oleObj>
                </mc:Choice>
                <mc:Fallback>
                  <p:oleObj name="Image" r:id="rId5" imgW="4803389" imgH="2376280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432"/>
                          <a:ext cx="3026" cy="14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576" y="432"/>
              <a:ext cx="1632" cy="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it-IT" sz="2800">
                  <a:solidFill>
                    <a:srgbClr val="FF0000"/>
                  </a:solidFill>
                </a:rPr>
                <a:t>Foliose lichens</a:t>
              </a:r>
            </a:p>
          </p:txBody>
        </p:sp>
      </p:grpSp>
      <p:sp>
        <p:nvSpPr>
          <p:cNvPr id="18439" name="Figura a mano libera 2"/>
          <p:cNvSpPr>
            <a:spLocks/>
          </p:cNvSpPr>
          <p:nvPr/>
        </p:nvSpPr>
        <p:spPr bwMode="auto">
          <a:xfrm>
            <a:off x="273050" y="3332163"/>
            <a:ext cx="4762500" cy="1160462"/>
          </a:xfrm>
          <a:custGeom>
            <a:avLst/>
            <a:gdLst>
              <a:gd name="T0" fmla="*/ 0 w 4762499"/>
              <a:gd name="T1" fmla="*/ 623623 h 1159922"/>
              <a:gd name="T2" fmla="*/ 190006 w 4762499"/>
              <a:gd name="T3" fmla="*/ 373778 h 1159922"/>
              <a:gd name="T4" fmla="*/ 403762 w 4762499"/>
              <a:gd name="T5" fmla="*/ 195316 h 1159922"/>
              <a:gd name="T6" fmla="*/ 605642 w 4762499"/>
              <a:gd name="T7" fmla="*/ 52544 h 1159922"/>
              <a:gd name="T8" fmla="*/ 843149 w 4762499"/>
              <a:gd name="T9" fmla="*/ 4955 h 1159922"/>
              <a:gd name="T10" fmla="*/ 1068780 w 4762499"/>
              <a:gd name="T11" fmla="*/ 159622 h 1159922"/>
              <a:gd name="T12" fmla="*/ 1270660 w 4762499"/>
              <a:gd name="T13" fmla="*/ 326188 h 1159922"/>
              <a:gd name="T14" fmla="*/ 1436915 w 4762499"/>
              <a:gd name="T15" fmla="*/ 421367 h 1159922"/>
              <a:gd name="T16" fmla="*/ 1531917 w 4762499"/>
              <a:gd name="T17" fmla="*/ 516545 h 1159922"/>
              <a:gd name="T18" fmla="*/ 1781299 w 4762499"/>
              <a:gd name="T19" fmla="*/ 659316 h 1159922"/>
              <a:gd name="T20" fmla="*/ 1995055 w 4762499"/>
              <a:gd name="T21" fmla="*/ 599829 h 1159922"/>
              <a:gd name="T22" fmla="*/ 2220686 w 4762499"/>
              <a:gd name="T23" fmla="*/ 528445 h 1159922"/>
              <a:gd name="T24" fmla="*/ 2386945 w 4762499"/>
              <a:gd name="T25" fmla="*/ 587930 h 1159922"/>
              <a:gd name="T26" fmla="*/ 2517573 w 4762499"/>
              <a:gd name="T27" fmla="*/ 683111 h 1159922"/>
              <a:gd name="T28" fmla="*/ 2648202 w 4762499"/>
              <a:gd name="T29" fmla="*/ 813983 h 1159922"/>
              <a:gd name="T30" fmla="*/ 2802581 w 4762499"/>
              <a:gd name="T31" fmla="*/ 825880 h 1159922"/>
              <a:gd name="T32" fmla="*/ 2909459 w 4762499"/>
              <a:gd name="T33" fmla="*/ 754496 h 1159922"/>
              <a:gd name="T34" fmla="*/ 3206342 w 4762499"/>
              <a:gd name="T35" fmla="*/ 611726 h 1159922"/>
              <a:gd name="T36" fmla="*/ 3431973 w 4762499"/>
              <a:gd name="T37" fmla="*/ 587930 h 1159922"/>
              <a:gd name="T38" fmla="*/ 3657604 w 4762499"/>
              <a:gd name="T39" fmla="*/ 623623 h 1159922"/>
              <a:gd name="T40" fmla="*/ 3788233 w 4762499"/>
              <a:gd name="T41" fmla="*/ 718802 h 1159922"/>
              <a:gd name="T42" fmla="*/ 3871360 w 4762499"/>
              <a:gd name="T43" fmla="*/ 813983 h 1159922"/>
              <a:gd name="T44" fmla="*/ 3906986 w 4762499"/>
              <a:gd name="T45" fmla="*/ 897265 h 1159922"/>
              <a:gd name="T46" fmla="*/ 4001989 w 4762499"/>
              <a:gd name="T47" fmla="*/ 1063829 h 1159922"/>
              <a:gd name="T48" fmla="*/ 4156368 w 4762499"/>
              <a:gd name="T49" fmla="*/ 1159009 h 1159922"/>
              <a:gd name="T50" fmla="*/ 4393875 w 4762499"/>
              <a:gd name="T51" fmla="*/ 1135214 h 1159922"/>
              <a:gd name="T52" fmla="*/ 4619506 w 4762499"/>
              <a:gd name="T53" fmla="*/ 1099521 h 1159922"/>
              <a:gd name="T54" fmla="*/ 4762010 w 4762499"/>
              <a:gd name="T55" fmla="*/ 1099521 h 115992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762499" h="1159922">
                <a:moveTo>
                  <a:pt x="0" y="622463"/>
                </a:moveTo>
                <a:cubicBezTo>
                  <a:pt x="61356" y="533398"/>
                  <a:pt x="122712" y="444334"/>
                  <a:pt x="190006" y="373082"/>
                </a:cubicBezTo>
                <a:cubicBezTo>
                  <a:pt x="257300" y="301830"/>
                  <a:pt x="334489" y="248391"/>
                  <a:pt x="403762" y="194952"/>
                </a:cubicBezTo>
                <a:cubicBezTo>
                  <a:pt x="473035" y="141513"/>
                  <a:pt x="532411" y="84115"/>
                  <a:pt x="605642" y="52448"/>
                </a:cubicBezTo>
                <a:cubicBezTo>
                  <a:pt x="678873" y="20781"/>
                  <a:pt x="765959" y="-12866"/>
                  <a:pt x="843149" y="4947"/>
                </a:cubicBezTo>
                <a:cubicBezTo>
                  <a:pt x="920339" y="22760"/>
                  <a:pt x="997528" y="105887"/>
                  <a:pt x="1068780" y="159326"/>
                </a:cubicBezTo>
                <a:cubicBezTo>
                  <a:pt x="1140032" y="212765"/>
                  <a:pt x="1209304" y="282037"/>
                  <a:pt x="1270660" y="325580"/>
                </a:cubicBezTo>
                <a:cubicBezTo>
                  <a:pt x="1332016" y="369123"/>
                  <a:pt x="1393372" y="388915"/>
                  <a:pt x="1436915" y="420583"/>
                </a:cubicBezTo>
                <a:cubicBezTo>
                  <a:pt x="1480458" y="452250"/>
                  <a:pt x="1474520" y="476001"/>
                  <a:pt x="1531917" y="515585"/>
                </a:cubicBezTo>
                <a:cubicBezTo>
                  <a:pt x="1589314" y="555169"/>
                  <a:pt x="1704109" y="644234"/>
                  <a:pt x="1781299" y="658089"/>
                </a:cubicBezTo>
                <a:cubicBezTo>
                  <a:pt x="1858489" y="671944"/>
                  <a:pt x="1921824" y="620484"/>
                  <a:pt x="1995055" y="598713"/>
                </a:cubicBezTo>
                <a:cubicBezTo>
                  <a:pt x="2068286" y="576942"/>
                  <a:pt x="2155372" y="529440"/>
                  <a:pt x="2220686" y="527461"/>
                </a:cubicBezTo>
                <a:cubicBezTo>
                  <a:pt x="2286000" y="525482"/>
                  <a:pt x="2337461" y="561107"/>
                  <a:pt x="2386941" y="586837"/>
                </a:cubicBezTo>
                <a:cubicBezTo>
                  <a:pt x="2436422" y="612567"/>
                  <a:pt x="2474026" y="644235"/>
                  <a:pt x="2517569" y="681840"/>
                </a:cubicBezTo>
                <a:cubicBezTo>
                  <a:pt x="2561112" y="719445"/>
                  <a:pt x="2600697" y="788718"/>
                  <a:pt x="2648198" y="812469"/>
                </a:cubicBezTo>
                <a:cubicBezTo>
                  <a:pt x="2695699" y="836220"/>
                  <a:pt x="2759034" y="834240"/>
                  <a:pt x="2802577" y="824344"/>
                </a:cubicBezTo>
                <a:cubicBezTo>
                  <a:pt x="2846120" y="814448"/>
                  <a:pt x="2842161" y="788718"/>
                  <a:pt x="2909455" y="753092"/>
                </a:cubicBezTo>
                <a:cubicBezTo>
                  <a:pt x="2976749" y="717466"/>
                  <a:pt x="3119253" y="638297"/>
                  <a:pt x="3206338" y="610588"/>
                </a:cubicBezTo>
                <a:cubicBezTo>
                  <a:pt x="3293423" y="582879"/>
                  <a:pt x="3356759" y="584858"/>
                  <a:pt x="3431969" y="586837"/>
                </a:cubicBezTo>
                <a:cubicBezTo>
                  <a:pt x="3507179" y="588816"/>
                  <a:pt x="3598223" y="600691"/>
                  <a:pt x="3657600" y="622463"/>
                </a:cubicBezTo>
                <a:cubicBezTo>
                  <a:pt x="3716977" y="644235"/>
                  <a:pt x="3752603" y="685798"/>
                  <a:pt x="3788229" y="717466"/>
                </a:cubicBezTo>
                <a:cubicBezTo>
                  <a:pt x="3823855" y="749134"/>
                  <a:pt x="3851564" y="782781"/>
                  <a:pt x="3871356" y="812469"/>
                </a:cubicBezTo>
                <a:cubicBezTo>
                  <a:pt x="3891148" y="842157"/>
                  <a:pt x="3885211" y="854033"/>
                  <a:pt x="3906982" y="895596"/>
                </a:cubicBezTo>
                <a:cubicBezTo>
                  <a:pt x="3928753" y="937159"/>
                  <a:pt x="3960422" y="1018307"/>
                  <a:pt x="4001985" y="1061850"/>
                </a:cubicBezTo>
                <a:cubicBezTo>
                  <a:pt x="4043548" y="1105393"/>
                  <a:pt x="4091050" y="1144978"/>
                  <a:pt x="4156364" y="1156853"/>
                </a:cubicBezTo>
                <a:cubicBezTo>
                  <a:pt x="4221678" y="1168728"/>
                  <a:pt x="4316681" y="1142998"/>
                  <a:pt x="4393871" y="1133102"/>
                </a:cubicBezTo>
                <a:cubicBezTo>
                  <a:pt x="4471061" y="1123206"/>
                  <a:pt x="4558146" y="1103414"/>
                  <a:pt x="4619502" y="1097476"/>
                </a:cubicBezTo>
                <a:cubicBezTo>
                  <a:pt x="4680858" y="1091538"/>
                  <a:pt x="4769923" y="1095497"/>
                  <a:pt x="4762006" y="1097476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Figura a mano libera 14"/>
          <p:cNvSpPr/>
          <p:nvPr/>
        </p:nvSpPr>
        <p:spPr bwMode="auto">
          <a:xfrm>
            <a:off x="177800" y="3530600"/>
            <a:ext cx="4762500" cy="1160463"/>
          </a:xfrm>
          <a:custGeom>
            <a:avLst/>
            <a:gdLst>
              <a:gd name="connsiteX0" fmla="*/ 0 w 4762499"/>
              <a:gd name="connsiteY0" fmla="*/ 622463 h 1159922"/>
              <a:gd name="connsiteX1" fmla="*/ 190006 w 4762499"/>
              <a:gd name="connsiteY1" fmla="*/ 373082 h 1159922"/>
              <a:gd name="connsiteX2" fmla="*/ 403762 w 4762499"/>
              <a:gd name="connsiteY2" fmla="*/ 194952 h 1159922"/>
              <a:gd name="connsiteX3" fmla="*/ 605642 w 4762499"/>
              <a:gd name="connsiteY3" fmla="*/ 52448 h 1159922"/>
              <a:gd name="connsiteX4" fmla="*/ 843149 w 4762499"/>
              <a:gd name="connsiteY4" fmla="*/ 4947 h 1159922"/>
              <a:gd name="connsiteX5" fmla="*/ 1068780 w 4762499"/>
              <a:gd name="connsiteY5" fmla="*/ 159326 h 1159922"/>
              <a:gd name="connsiteX6" fmla="*/ 1270660 w 4762499"/>
              <a:gd name="connsiteY6" fmla="*/ 325580 h 1159922"/>
              <a:gd name="connsiteX7" fmla="*/ 1436915 w 4762499"/>
              <a:gd name="connsiteY7" fmla="*/ 420583 h 1159922"/>
              <a:gd name="connsiteX8" fmla="*/ 1531917 w 4762499"/>
              <a:gd name="connsiteY8" fmla="*/ 515585 h 1159922"/>
              <a:gd name="connsiteX9" fmla="*/ 1781299 w 4762499"/>
              <a:gd name="connsiteY9" fmla="*/ 658089 h 1159922"/>
              <a:gd name="connsiteX10" fmla="*/ 1995055 w 4762499"/>
              <a:gd name="connsiteY10" fmla="*/ 598713 h 1159922"/>
              <a:gd name="connsiteX11" fmla="*/ 2220686 w 4762499"/>
              <a:gd name="connsiteY11" fmla="*/ 527461 h 1159922"/>
              <a:gd name="connsiteX12" fmla="*/ 2386941 w 4762499"/>
              <a:gd name="connsiteY12" fmla="*/ 586837 h 1159922"/>
              <a:gd name="connsiteX13" fmla="*/ 2517569 w 4762499"/>
              <a:gd name="connsiteY13" fmla="*/ 681840 h 1159922"/>
              <a:gd name="connsiteX14" fmla="*/ 2648198 w 4762499"/>
              <a:gd name="connsiteY14" fmla="*/ 812469 h 1159922"/>
              <a:gd name="connsiteX15" fmla="*/ 2802577 w 4762499"/>
              <a:gd name="connsiteY15" fmla="*/ 824344 h 1159922"/>
              <a:gd name="connsiteX16" fmla="*/ 2909455 w 4762499"/>
              <a:gd name="connsiteY16" fmla="*/ 753092 h 1159922"/>
              <a:gd name="connsiteX17" fmla="*/ 3206338 w 4762499"/>
              <a:gd name="connsiteY17" fmla="*/ 610588 h 1159922"/>
              <a:gd name="connsiteX18" fmla="*/ 3431969 w 4762499"/>
              <a:gd name="connsiteY18" fmla="*/ 586837 h 1159922"/>
              <a:gd name="connsiteX19" fmla="*/ 3657600 w 4762499"/>
              <a:gd name="connsiteY19" fmla="*/ 622463 h 1159922"/>
              <a:gd name="connsiteX20" fmla="*/ 3788229 w 4762499"/>
              <a:gd name="connsiteY20" fmla="*/ 717466 h 1159922"/>
              <a:gd name="connsiteX21" fmla="*/ 3871356 w 4762499"/>
              <a:gd name="connsiteY21" fmla="*/ 812469 h 1159922"/>
              <a:gd name="connsiteX22" fmla="*/ 3906982 w 4762499"/>
              <a:gd name="connsiteY22" fmla="*/ 895596 h 1159922"/>
              <a:gd name="connsiteX23" fmla="*/ 4001985 w 4762499"/>
              <a:gd name="connsiteY23" fmla="*/ 1061850 h 1159922"/>
              <a:gd name="connsiteX24" fmla="*/ 4156364 w 4762499"/>
              <a:gd name="connsiteY24" fmla="*/ 1156853 h 1159922"/>
              <a:gd name="connsiteX25" fmla="*/ 4393871 w 4762499"/>
              <a:gd name="connsiteY25" fmla="*/ 1133102 h 1159922"/>
              <a:gd name="connsiteX26" fmla="*/ 4619502 w 4762499"/>
              <a:gd name="connsiteY26" fmla="*/ 1097476 h 1159922"/>
              <a:gd name="connsiteX27" fmla="*/ 4762006 w 4762499"/>
              <a:gd name="connsiteY27" fmla="*/ 1097476 h 115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62499" h="1159922">
                <a:moveTo>
                  <a:pt x="0" y="622463"/>
                </a:moveTo>
                <a:cubicBezTo>
                  <a:pt x="61356" y="533398"/>
                  <a:pt x="122712" y="444334"/>
                  <a:pt x="190006" y="373082"/>
                </a:cubicBezTo>
                <a:cubicBezTo>
                  <a:pt x="257300" y="301830"/>
                  <a:pt x="334489" y="248391"/>
                  <a:pt x="403762" y="194952"/>
                </a:cubicBezTo>
                <a:cubicBezTo>
                  <a:pt x="473035" y="141513"/>
                  <a:pt x="532411" y="84115"/>
                  <a:pt x="605642" y="52448"/>
                </a:cubicBezTo>
                <a:cubicBezTo>
                  <a:pt x="678873" y="20781"/>
                  <a:pt x="765959" y="-12866"/>
                  <a:pt x="843149" y="4947"/>
                </a:cubicBezTo>
                <a:cubicBezTo>
                  <a:pt x="920339" y="22760"/>
                  <a:pt x="997528" y="105887"/>
                  <a:pt x="1068780" y="159326"/>
                </a:cubicBezTo>
                <a:cubicBezTo>
                  <a:pt x="1140032" y="212765"/>
                  <a:pt x="1209304" y="282037"/>
                  <a:pt x="1270660" y="325580"/>
                </a:cubicBezTo>
                <a:cubicBezTo>
                  <a:pt x="1332016" y="369123"/>
                  <a:pt x="1393372" y="388915"/>
                  <a:pt x="1436915" y="420583"/>
                </a:cubicBezTo>
                <a:cubicBezTo>
                  <a:pt x="1480458" y="452250"/>
                  <a:pt x="1474520" y="476001"/>
                  <a:pt x="1531917" y="515585"/>
                </a:cubicBezTo>
                <a:cubicBezTo>
                  <a:pt x="1589314" y="555169"/>
                  <a:pt x="1704109" y="644234"/>
                  <a:pt x="1781299" y="658089"/>
                </a:cubicBezTo>
                <a:cubicBezTo>
                  <a:pt x="1858489" y="671944"/>
                  <a:pt x="1921824" y="620484"/>
                  <a:pt x="1995055" y="598713"/>
                </a:cubicBezTo>
                <a:cubicBezTo>
                  <a:pt x="2068286" y="576942"/>
                  <a:pt x="2155372" y="529440"/>
                  <a:pt x="2220686" y="527461"/>
                </a:cubicBezTo>
                <a:cubicBezTo>
                  <a:pt x="2286000" y="525482"/>
                  <a:pt x="2337461" y="561107"/>
                  <a:pt x="2386941" y="586837"/>
                </a:cubicBezTo>
                <a:cubicBezTo>
                  <a:pt x="2436422" y="612567"/>
                  <a:pt x="2474026" y="644235"/>
                  <a:pt x="2517569" y="681840"/>
                </a:cubicBezTo>
                <a:cubicBezTo>
                  <a:pt x="2561112" y="719445"/>
                  <a:pt x="2600697" y="788718"/>
                  <a:pt x="2648198" y="812469"/>
                </a:cubicBezTo>
                <a:cubicBezTo>
                  <a:pt x="2695699" y="836220"/>
                  <a:pt x="2759034" y="834240"/>
                  <a:pt x="2802577" y="824344"/>
                </a:cubicBezTo>
                <a:cubicBezTo>
                  <a:pt x="2846120" y="814448"/>
                  <a:pt x="2842161" y="788718"/>
                  <a:pt x="2909455" y="753092"/>
                </a:cubicBezTo>
                <a:cubicBezTo>
                  <a:pt x="2976749" y="717466"/>
                  <a:pt x="3119253" y="638297"/>
                  <a:pt x="3206338" y="610588"/>
                </a:cubicBezTo>
                <a:cubicBezTo>
                  <a:pt x="3293423" y="582879"/>
                  <a:pt x="3356759" y="584858"/>
                  <a:pt x="3431969" y="586837"/>
                </a:cubicBezTo>
                <a:cubicBezTo>
                  <a:pt x="3507179" y="588816"/>
                  <a:pt x="3598223" y="600691"/>
                  <a:pt x="3657600" y="622463"/>
                </a:cubicBezTo>
                <a:cubicBezTo>
                  <a:pt x="3716977" y="644235"/>
                  <a:pt x="3752603" y="685798"/>
                  <a:pt x="3788229" y="717466"/>
                </a:cubicBezTo>
                <a:cubicBezTo>
                  <a:pt x="3823855" y="749134"/>
                  <a:pt x="3851564" y="782781"/>
                  <a:pt x="3871356" y="812469"/>
                </a:cubicBezTo>
                <a:cubicBezTo>
                  <a:pt x="3891148" y="842157"/>
                  <a:pt x="3885211" y="854033"/>
                  <a:pt x="3906982" y="895596"/>
                </a:cubicBezTo>
                <a:cubicBezTo>
                  <a:pt x="3928753" y="937159"/>
                  <a:pt x="3960422" y="1018307"/>
                  <a:pt x="4001985" y="1061850"/>
                </a:cubicBezTo>
                <a:cubicBezTo>
                  <a:pt x="4043548" y="1105393"/>
                  <a:pt x="4091050" y="1144978"/>
                  <a:pt x="4156364" y="1156853"/>
                </a:cubicBezTo>
                <a:cubicBezTo>
                  <a:pt x="4221678" y="1168728"/>
                  <a:pt x="4316681" y="1142998"/>
                  <a:pt x="4393871" y="1133102"/>
                </a:cubicBezTo>
                <a:cubicBezTo>
                  <a:pt x="4471061" y="1123206"/>
                  <a:pt x="4558146" y="1103414"/>
                  <a:pt x="4619502" y="1097476"/>
                </a:cubicBezTo>
                <a:cubicBezTo>
                  <a:pt x="4680858" y="1091538"/>
                  <a:pt x="4769923" y="1095497"/>
                  <a:pt x="4762006" y="1097476"/>
                </a:cubicBezTo>
              </a:path>
            </a:pathLst>
          </a:custGeom>
          <a:noFill/>
          <a:ln w="57150" cap="flat" cmpd="sng" algn="ctr">
            <a:solidFill>
              <a:schemeClr val="accent3">
                <a:lumMod val="9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86793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924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  <a:cs typeface="Arial" charset="0"/>
              </a:rPr>
              <a:t>The fragments obtained are carefully homogenized in a agata mortar or are finely chopped using a ceramic knife. </a:t>
            </a:r>
          </a:p>
        </p:txBody>
      </p:sp>
      <p:pic>
        <p:nvPicPr>
          <p:cNvPr id="19459" name="Picture 6" descr="Risultati immagini per mortaio ag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40000"/>
            <a:ext cx="44418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289550" y="3975100"/>
            <a:ext cx="316865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Great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care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must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be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used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avoid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contamination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. A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good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rule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is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dress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lattice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gloves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rinsed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in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distilled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water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and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de-AT" altLang="it-IT" dirty="0" err="1">
                <a:solidFill>
                  <a:srgbClr val="000000"/>
                </a:solidFill>
                <a:latin typeface="+mj-lt"/>
                <a:cs typeface="Arial" charset="0"/>
              </a:rPr>
              <a:t>dried</a:t>
            </a:r>
            <a:r>
              <a:rPr lang="de-AT" altLang="it-IT" dirty="0">
                <a:solidFill>
                  <a:srgbClr val="000000"/>
                </a:solidFill>
                <a:latin typeface="+mj-lt"/>
                <a:cs typeface="Arial" charset="0"/>
              </a:rPr>
              <a:t> out.</a:t>
            </a:r>
          </a:p>
          <a:p>
            <a:pPr>
              <a:defRPr/>
            </a:pP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31281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549275"/>
            <a:ext cx="78486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  <a:cs typeface="Arial" charset="0"/>
              </a:rPr>
              <a:t>The pulverized samples can be preserved for a long time in small envelepes of Whatman paper closed in petri dishes or in teflon tubes until use.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de-AT" altLang="it-IT" sz="2400">
                <a:solidFill>
                  <a:srgbClr val="000000"/>
                </a:solidFill>
                <a:cs typeface="Arial" charset="0"/>
              </a:rPr>
              <a:t>Before analysis, they are dried out at low temperatures (40°C, although a thermal treatment at 120</a:t>
            </a:r>
            <a:r>
              <a:rPr lang="de-AT" altLang="it-IT" sz="2400" baseline="30000">
                <a:solidFill>
                  <a:srgbClr val="000000"/>
                </a:solidFill>
                <a:cs typeface="Arial" charset="0"/>
              </a:rPr>
              <a:t>o</a:t>
            </a:r>
            <a:r>
              <a:rPr lang="de-AT" altLang="it-IT" sz="2400">
                <a:solidFill>
                  <a:srgbClr val="000000"/>
                </a:solidFill>
                <a:cs typeface="Arial" charset="0"/>
              </a:rPr>
              <a:t> does not reduce the Hg content!). A small aliquot is used to determine the water content of the material, which generally is below 5-6%.</a:t>
            </a:r>
          </a:p>
        </p:txBody>
      </p:sp>
    </p:spTree>
    <p:extLst>
      <p:ext uri="{BB962C8B-B14F-4D97-AF65-F5344CB8AC3E}">
        <p14:creationId xmlns:p14="http://schemas.microsoft.com/office/powerpoint/2010/main" val="103645138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79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magine8"/>
          <p:cNvPicPr>
            <a:picLocks noChangeAspect="1" noChangeArrowheads="1"/>
          </p:cNvPicPr>
          <p:nvPr/>
        </p:nvPicPr>
        <p:blipFill>
          <a:blip r:embed="rId2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>
            <a:fillRect/>
          </a:stretch>
        </p:blipFill>
        <p:spPr bwMode="auto">
          <a:xfrm>
            <a:off x="900113" y="1109663"/>
            <a:ext cx="73152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41325" y="381000"/>
            <a:ext cx="84248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FF0000"/>
                </a:solidFill>
                <a:cs typeface="Arial" charset="0"/>
              </a:rPr>
              <a:t>The </a:t>
            </a:r>
            <a:r>
              <a:rPr lang="it-IT" altLang="it-IT" sz="2400" dirty="0" err="1">
                <a:solidFill>
                  <a:srgbClr val="FF0000"/>
                </a:solidFill>
                <a:cs typeface="Arial" charset="0"/>
              </a:rPr>
              <a:t>chestnut</a:t>
            </a:r>
            <a:r>
              <a:rPr lang="it-IT" altLang="it-IT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FF0000"/>
                </a:solidFill>
                <a:cs typeface="Arial" charset="0"/>
              </a:rPr>
              <a:t>wood</a:t>
            </a:r>
            <a:r>
              <a:rPr lang="it-IT" altLang="it-IT" sz="24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it-IT" altLang="it-IT" sz="2400" dirty="0" err="1">
                <a:solidFill>
                  <a:srgbClr val="FF0000"/>
                </a:solidFill>
                <a:cs typeface="Arial" charset="0"/>
              </a:rPr>
              <a:t>Acquapassante</a:t>
            </a:r>
            <a:r>
              <a:rPr lang="it-IT" altLang="it-IT" sz="2400" dirty="0">
                <a:solidFill>
                  <a:srgbClr val="FF0000"/>
                </a:solidFill>
                <a:cs typeface="Arial" charset="0"/>
              </a:rPr>
              <a:t> (Mt. Amiata, </a:t>
            </a:r>
            <a:r>
              <a:rPr lang="it-IT" altLang="it-IT" sz="2400" dirty="0" err="1">
                <a:solidFill>
                  <a:srgbClr val="FF0000"/>
                </a:solidFill>
                <a:cs typeface="Arial" charset="0"/>
              </a:rPr>
              <a:t>Tuscany</a:t>
            </a:r>
            <a:r>
              <a:rPr lang="it-IT" altLang="it-IT" sz="2400" dirty="0">
                <a:solidFill>
                  <a:srgbClr val="FF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77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m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545623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metàcam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316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1038" y="762000"/>
            <a:ext cx="335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800" dirty="0">
                <a:solidFill>
                  <a:srgbClr val="3333CC"/>
                </a:solidFill>
                <a:cs typeface="Arial" charset="0"/>
              </a:rPr>
              <a:t>The </a:t>
            </a:r>
            <a:r>
              <a:rPr lang="it-IT" altLang="it-IT" sz="2800" dirty="0" err="1">
                <a:solidFill>
                  <a:srgbClr val="3333CC"/>
                </a:solidFill>
                <a:cs typeface="Arial" charset="0"/>
              </a:rPr>
              <a:t>iron</a:t>
            </a:r>
            <a:r>
              <a:rPr lang="it-IT" altLang="it-IT" sz="2800" dirty="0">
                <a:solidFill>
                  <a:srgbClr val="3333CC"/>
                </a:solidFill>
                <a:cs typeface="Arial" charset="0"/>
              </a:rPr>
              <a:t> </a:t>
            </a:r>
            <a:r>
              <a:rPr lang="it-IT" altLang="it-IT" sz="2800" dirty="0" err="1">
                <a:solidFill>
                  <a:srgbClr val="3333CC"/>
                </a:solidFill>
                <a:cs typeface="Arial" charset="0"/>
              </a:rPr>
              <a:t>chimney</a:t>
            </a:r>
            <a:r>
              <a:rPr lang="it-IT" altLang="it-IT" sz="2800" dirty="0">
                <a:solidFill>
                  <a:srgbClr val="3333CC"/>
                </a:solidFill>
                <a:cs typeface="Arial" charset="0"/>
              </a:rPr>
              <a:t> in the A zone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248400" y="4391025"/>
            <a:ext cx="2438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it-IT" sz="2400" dirty="0" err="1">
                <a:solidFill>
                  <a:srgbClr val="0033CC"/>
                </a:solidFill>
                <a:cs typeface="Arial" charset="0"/>
              </a:rPr>
              <a:t>Gasses</a:t>
            </a:r>
            <a:r>
              <a:rPr lang="de-DE" altLang="it-IT" sz="2400" dirty="0">
                <a:solidFill>
                  <a:srgbClr val="0033CC"/>
                </a:solidFill>
                <a:cs typeface="Arial" charset="0"/>
              </a:rPr>
              <a:t> </a:t>
            </a:r>
            <a:r>
              <a:rPr lang="de-DE" altLang="it-IT" sz="2400" dirty="0" err="1">
                <a:solidFill>
                  <a:srgbClr val="0033CC"/>
                </a:solidFill>
                <a:cs typeface="Arial" charset="0"/>
              </a:rPr>
              <a:t>emitted</a:t>
            </a:r>
            <a:r>
              <a:rPr lang="de-DE" altLang="it-IT" sz="2400" dirty="0">
                <a:solidFill>
                  <a:srgbClr val="0033CC"/>
                </a:solidFill>
                <a:cs typeface="Arial" charset="0"/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it-IT" sz="2400" b="1" dirty="0">
                <a:solidFill>
                  <a:srgbClr val="FF0000"/>
                </a:solidFill>
                <a:cs typeface="Arial" charset="0"/>
              </a:rPr>
              <a:t>- H</a:t>
            </a:r>
            <a:r>
              <a:rPr lang="de-DE" altLang="it-IT" sz="24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de-DE" altLang="it-IT" sz="2400" b="1" dirty="0">
                <a:solidFill>
                  <a:srgbClr val="FF0000"/>
                </a:solidFill>
                <a:cs typeface="Arial" charset="0"/>
              </a:rPr>
              <a:t>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it-IT" sz="2400" b="1" dirty="0">
                <a:solidFill>
                  <a:srgbClr val="FF0000"/>
                </a:solidFill>
                <a:cs typeface="Arial" charset="0"/>
              </a:rPr>
              <a:t>- CO</a:t>
            </a:r>
            <a:r>
              <a:rPr lang="de-DE" altLang="it-IT" sz="2400" b="1" baseline="-25000" dirty="0">
                <a:solidFill>
                  <a:srgbClr val="FF0000"/>
                </a:solidFill>
                <a:cs typeface="Arial" charset="0"/>
              </a:rPr>
              <a:t>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it-IT" sz="2400" b="1" dirty="0">
                <a:solidFill>
                  <a:srgbClr val="FF0000"/>
                </a:solidFill>
                <a:cs typeface="Arial" charset="0"/>
              </a:rPr>
              <a:t>- H</a:t>
            </a:r>
            <a:r>
              <a:rPr lang="de-DE" altLang="it-IT" sz="24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de-DE" altLang="it-IT" sz="2400" b="1" dirty="0">
                <a:solidFill>
                  <a:srgbClr val="FF0000"/>
                </a:solidFill>
                <a:cs typeface="Arial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174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2800" y="3581400"/>
            <a:ext cx="4572000" cy="2895600"/>
          </a:xfrm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50195"/>
                  </a:srgbClr>
                </a:solidFill>
              </a14:hiddenFill>
            </a:ext>
          </a:extLst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1600" smtClean="0"/>
              <a:t>Map of the transect from the H</a:t>
            </a:r>
            <a:r>
              <a:rPr lang="it-IT" altLang="it-IT" sz="1600" baseline="-25000" smtClean="0"/>
              <a:t>2</a:t>
            </a:r>
            <a:r>
              <a:rPr lang="it-IT" altLang="it-IT" sz="1600" smtClean="0"/>
              <a:t>S vent (square) through the chestnut wood of Acquapassante (M. Amiata, Central Italy). Capital letters and broken lines identify the three areas where specimens of </a:t>
            </a:r>
            <a:r>
              <a:rPr lang="it-IT" altLang="it-IT" sz="1600" i="1" smtClean="0"/>
              <a:t>Parmelia sulcata</a:t>
            </a:r>
            <a:r>
              <a:rPr lang="it-IT" altLang="it-IT" sz="1600" smtClean="0"/>
              <a:t> were collected and transplanted. The numbers refer to the trees surveyed by Tretiach &amp; Ganis (1999). The dotted areas correspond to an 8-years-old coppice that interrupted the mature chestnut wood.</a:t>
            </a:r>
            <a:r>
              <a:rPr lang="it-IT" altLang="it-IT" sz="2800" smtClean="0"/>
              <a:t> 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2863" y="5373688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cs typeface="Arial" charset="0"/>
              </a:rPr>
              <a:t>H</a:t>
            </a:r>
            <a:r>
              <a:rPr lang="it-IT" altLang="it-IT" sz="2400" b="1" baseline="-25000">
                <a:solidFill>
                  <a:srgbClr val="FF0000"/>
                </a:solidFill>
                <a:cs typeface="Arial" charset="0"/>
              </a:rPr>
              <a:t>2</a:t>
            </a:r>
            <a:r>
              <a:rPr lang="it-IT" altLang="it-IT" sz="2400" b="1">
                <a:solidFill>
                  <a:srgbClr val="FF0000"/>
                </a:solidFill>
                <a:cs typeface="Arial" charset="0"/>
              </a:rPr>
              <a:t>S vent</a:t>
            </a:r>
          </a:p>
        </p:txBody>
      </p:sp>
      <p:pic>
        <p:nvPicPr>
          <p:cNvPr id="17412" name="Picture 4" descr="Areastudio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68326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1403350" y="5157788"/>
            <a:ext cx="1143000" cy="1508125"/>
            <a:chOff x="864" y="3264"/>
            <a:chExt cx="720" cy="950"/>
          </a:xfrm>
        </p:grpSpPr>
        <p:sp>
          <p:nvSpPr>
            <p:cNvPr id="17421" name="Text Box 6"/>
            <p:cNvSpPr txBox="1">
              <a:spLocks noChangeArrowheads="1"/>
            </p:cNvSpPr>
            <p:nvPr/>
          </p:nvSpPr>
          <p:spPr bwMode="auto">
            <a:xfrm>
              <a:off x="864" y="3696"/>
              <a:ext cx="72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400" b="1">
                  <a:solidFill>
                    <a:srgbClr val="FF0000"/>
                  </a:solidFill>
                  <a:cs typeface="Arial" charset="0"/>
                </a:rPr>
                <a:t>100 ppm</a:t>
              </a:r>
            </a:p>
          </p:txBody>
        </p:sp>
        <p:sp>
          <p:nvSpPr>
            <p:cNvPr id="17422" name="Line 7"/>
            <p:cNvSpPr>
              <a:spLocks noChangeShapeType="1"/>
            </p:cNvSpPr>
            <p:nvPr/>
          </p:nvSpPr>
          <p:spPr bwMode="auto">
            <a:xfrm flipH="1" flipV="1">
              <a:off x="1008" y="3264"/>
              <a:ext cx="48" cy="4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2195513" y="5013325"/>
            <a:ext cx="1524000" cy="533400"/>
            <a:chOff x="1392" y="3168"/>
            <a:chExt cx="960" cy="336"/>
          </a:xfrm>
        </p:grpSpPr>
        <p:sp>
          <p:nvSpPr>
            <p:cNvPr id="17419" name="Text Box 9"/>
            <p:cNvSpPr txBox="1">
              <a:spLocks noChangeArrowheads="1"/>
            </p:cNvSpPr>
            <p:nvPr/>
          </p:nvSpPr>
          <p:spPr bwMode="auto">
            <a:xfrm>
              <a:off x="1632" y="321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400" b="1">
                  <a:solidFill>
                    <a:srgbClr val="FF0000"/>
                  </a:solidFill>
                  <a:cs typeface="Arial" charset="0"/>
                </a:rPr>
                <a:t>2 ppm</a:t>
              </a:r>
            </a:p>
          </p:txBody>
        </p:sp>
        <p:sp>
          <p:nvSpPr>
            <p:cNvPr id="17420" name="Line 10"/>
            <p:cNvSpPr>
              <a:spLocks noChangeShapeType="1"/>
            </p:cNvSpPr>
            <p:nvPr/>
          </p:nvSpPr>
          <p:spPr bwMode="auto">
            <a:xfrm flipH="1" flipV="1">
              <a:off x="1392" y="3168"/>
              <a:ext cx="24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5364163" y="1268413"/>
            <a:ext cx="1143000" cy="1674812"/>
            <a:chOff x="3360" y="816"/>
            <a:chExt cx="720" cy="1055"/>
          </a:xfrm>
        </p:grpSpPr>
        <p:sp>
          <p:nvSpPr>
            <p:cNvPr id="17417" name="Text Box 12"/>
            <p:cNvSpPr txBox="1">
              <a:spLocks noChangeArrowheads="1"/>
            </p:cNvSpPr>
            <p:nvPr/>
          </p:nvSpPr>
          <p:spPr bwMode="auto">
            <a:xfrm>
              <a:off x="3360" y="1353"/>
              <a:ext cx="72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de-DE" altLang="it-IT" sz="2400" b="1">
                  <a:solidFill>
                    <a:srgbClr val="FF0000"/>
                  </a:solidFill>
                  <a:cs typeface="Arial" charset="0"/>
                </a:rPr>
                <a:t>0.5 ppb</a:t>
              </a:r>
            </a:p>
          </p:txBody>
        </p:sp>
        <p:sp>
          <p:nvSpPr>
            <p:cNvPr id="17418" name="Line 13"/>
            <p:cNvSpPr>
              <a:spLocks noChangeShapeType="1"/>
            </p:cNvSpPr>
            <p:nvPr/>
          </p:nvSpPr>
          <p:spPr bwMode="auto">
            <a:xfrm flipV="1">
              <a:off x="3648" y="816"/>
              <a:ext cx="288" cy="5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250825" y="188913"/>
            <a:ext cx="8569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Tretiach M. &amp; Ganis P., </a:t>
            </a:r>
            <a:r>
              <a:rPr lang="en-GB" altLang="it-IT" sz="1600" b="1">
                <a:solidFill>
                  <a:srgbClr val="000000"/>
                </a:solidFill>
                <a:cs typeface="Arial" charset="0"/>
              </a:rPr>
              <a:t>1999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. Effects of H2S on epiphytic lichen vegetation: a study case from M. Amiata (Central Italy). </a:t>
            </a:r>
            <a:r>
              <a:rPr lang="en-GB" altLang="it-IT" sz="1600" i="1">
                <a:solidFill>
                  <a:srgbClr val="000000"/>
                </a:solidFill>
                <a:cs typeface="Arial" charset="0"/>
              </a:rPr>
              <a:t>Lichenologist 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31: 163-181</a:t>
            </a:r>
            <a:r>
              <a:rPr lang="en-GB" altLang="it-IT" sz="1600" i="1">
                <a:solidFill>
                  <a:srgbClr val="000000"/>
                </a:solidFill>
                <a:cs typeface="Arial" charset="0"/>
              </a:rPr>
              <a:t>.</a:t>
            </a:r>
            <a:r>
              <a:rPr lang="en-GB" altLang="it-IT" sz="1600">
                <a:solidFill>
                  <a:srgbClr val="000000"/>
                </a:solidFill>
                <a:cs typeface="Arial" charset="0"/>
              </a:rPr>
              <a:t> </a:t>
            </a:r>
            <a:endParaRPr lang="it-IT" altLang="it-IT" sz="16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arme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5536" b="11116"/>
          <a:stretch>
            <a:fillRect/>
          </a:stretch>
        </p:blipFill>
        <p:spPr bwMode="auto">
          <a:xfrm>
            <a:off x="12700" y="77788"/>
            <a:ext cx="3382963" cy="24574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ttangolo 17"/>
          <p:cNvSpPr>
            <a:spLocks noChangeArrowheads="1"/>
          </p:cNvSpPr>
          <p:nvPr/>
        </p:nvSpPr>
        <p:spPr bwMode="auto">
          <a:xfrm>
            <a:off x="1281113" y="2352675"/>
            <a:ext cx="6577012" cy="37782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332038"/>
            <a:ext cx="5854700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379538" y="5668963"/>
            <a:ext cx="6792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DISTANZA MASSIMA DALLA SORGENTE (m)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30162" y="3703637"/>
            <a:ext cx="33480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BIOMASSA (mg dm</a:t>
            </a:r>
            <a:r>
              <a:rPr lang="it-IT" altLang="it-IT" sz="2400" baseline="30000" dirty="0">
                <a:solidFill>
                  <a:srgbClr val="000000"/>
                </a:solidFill>
              </a:rPr>
              <a:t>-2</a:t>
            </a:r>
            <a:r>
              <a:rPr lang="it-IT" altLang="it-IT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35375" y="1773238"/>
            <a:ext cx="4222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i="1" dirty="0" err="1">
                <a:solidFill>
                  <a:srgbClr val="000000"/>
                </a:solidFill>
              </a:rPr>
              <a:t>Parmelia</a:t>
            </a:r>
            <a:r>
              <a:rPr lang="it-IT" sz="2400" i="1" dirty="0">
                <a:solidFill>
                  <a:srgbClr val="000000"/>
                </a:solidFill>
              </a:rPr>
              <a:t> </a:t>
            </a:r>
            <a:r>
              <a:rPr lang="it-IT" sz="2400" i="1" dirty="0" err="1">
                <a:solidFill>
                  <a:srgbClr val="000000"/>
                </a:solidFill>
              </a:rPr>
              <a:t>sulcata</a:t>
            </a:r>
            <a:endParaRPr lang="it-IT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5" descr="080927_3137_RamalinaFastigi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7788"/>
            <a:ext cx="2589213" cy="3887787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ttangolo 6"/>
          <p:cNvSpPr>
            <a:spLocks noChangeArrowheads="1"/>
          </p:cNvSpPr>
          <p:nvPr/>
        </p:nvSpPr>
        <p:spPr bwMode="auto">
          <a:xfrm>
            <a:off x="1474788" y="2565400"/>
            <a:ext cx="6553200" cy="3743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9460" name="Object 14"/>
          <p:cNvGraphicFramePr>
            <a:graphicFrameLocks noChangeAspect="1"/>
          </p:cNvGraphicFramePr>
          <p:nvPr/>
        </p:nvGraphicFramePr>
        <p:xfrm>
          <a:off x="2051050" y="2492375"/>
          <a:ext cx="5868988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fico" r:id="rId4" imgW="4686300" imgH="2714549" progId="Excel.Chart.8">
                  <p:embed/>
                </p:oleObj>
              </mc:Choice>
              <mc:Fallback>
                <p:oleObj name="Grafico" r:id="rId4" imgW="4686300" imgH="27145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2492375"/>
                        <a:ext cx="5868988" cy="340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09713" y="5732463"/>
            <a:ext cx="67929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DISTANZA MASSIMA DALLA SORGENTE (m)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 rot="16200000">
            <a:off x="50800" y="3829051"/>
            <a:ext cx="33480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BIOMASSA (mg dm</a:t>
            </a:r>
            <a:r>
              <a:rPr lang="it-IT" altLang="it-IT" sz="2400" baseline="30000" dirty="0">
                <a:solidFill>
                  <a:srgbClr val="000000"/>
                </a:solidFill>
              </a:rPr>
              <a:t>-2</a:t>
            </a:r>
            <a:r>
              <a:rPr lang="it-IT" altLang="it-IT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806825" y="1963738"/>
            <a:ext cx="42211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i="1" dirty="0" err="1">
                <a:solidFill>
                  <a:srgbClr val="000000"/>
                </a:solidFill>
              </a:rPr>
              <a:t>Ramalina</a:t>
            </a:r>
            <a:r>
              <a:rPr lang="it-IT" sz="2400" i="1" dirty="0">
                <a:solidFill>
                  <a:srgbClr val="000000"/>
                </a:solidFill>
              </a:rPr>
              <a:t> fastigiata</a:t>
            </a:r>
          </a:p>
        </p:txBody>
      </p:sp>
    </p:spTree>
    <p:extLst>
      <p:ext uri="{BB962C8B-B14F-4D97-AF65-F5344CB8AC3E}">
        <p14:creationId xmlns:p14="http://schemas.microsoft.com/office/powerpoint/2010/main" val="12532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1400</Words>
  <Application>Microsoft Office PowerPoint</Application>
  <PresentationFormat>Presentazione su schermo (4:3)</PresentationFormat>
  <Paragraphs>200</Paragraphs>
  <Slides>44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44</vt:i4>
      </vt:variant>
    </vt:vector>
  </HeadingPairs>
  <TitlesOfParts>
    <vt:vector size="51" baseType="lpstr">
      <vt:lpstr>Tema di Office</vt:lpstr>
      <vt:lpstr>Struttura predefinita</vt:lpstr>
      <vt:lpstr>2_Struttura predefinita</vt:lpstr>
      <vt:lpstr>Grafico di Microsoft Office Excel</vt:lpstr>
      <vt:lpstr>Foglio di lavoro Microsoft Excel</vt:lpstr>
      <vt:lpstr>Microsoft Excel 97-2003 Worksheet</vt:lpstr>
      <vt:lpstr>Adobe Photoshop 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Sample preparation</vt:lpstr>
      <vt:lpstr>Presentazione standard di PowerPoint</vt:lpstr>
      <vt:lpstr>Presentazione standard di PowerPoint</vt:lpstr>
      <vt:lpstr>Mean metal content in the peripheral (Pe) and central (C) parts of five thalli of Flavoparmelia caperata.</vt:lpstr>
      <vt:lpstr>Mean metal content in the external (Pe) and central (C) parts of five thalli of Parmelia caperata.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Prova</dc:creator>
  <cp:lastModifiedBy>Prova</cp:lastModifiedBy>
  <cp:revision>1</cp:revision>
  <dcterms:created xsi:type="dcterms:W3CDTF">2018-11-22T07:29:29Z</dcterms:created>
  <dcterms:modified xsi:type="dcterms:W3CDTF">2018-11-22T07:31:56Z</dcterms:modified>
</cp:coreProperties>
</file>