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1"/>
  </p:notesMasterIdLst>
  <p:sldIdLst>
    <p:sldId id="256" r:id="rId2"/>
    <p:sldId id="281" r:id="rId3"/>
    <p:sldId id="282" r:id="rId4"/>
    <p:sldId id="343" r:id="rId5"/>
    <p:sldId id="344" r:id="rId6"/>
    <p:sldId id="283" r:id="rId7"/>
    <p:sldId id="284" r:id="rId8"/>
    <p:sldId id="285" r:id="rId9"/>
    <p:sldId id="338" r:id="rId10"/>
    <p:sldId id="339" r:id="rId11"/>
    <p:sldId id="340" r:id="rId12"/>
    <p:sldId id="356" r:id="rId13"/>
    <p:sldId id="286" r:id="rId14"/>
    <p:sldId id="287" r:id="rId15"/>
    <p:sldId id="288" r:id="rId16"/>
    <p:sldId id="289" r:id="rId17"/>
    <p:sldId id="290" r:id="rId18"/>
    <p:sldId id="292" r:id="rId19"/>
    <p:sldId id="358" r:id="rId20"/>
    <p:sldId id="359" r:id="rId21"/>
    <p:sldId id="293" r:id="rId22"/>
    <p:sldId id="341" r:id="rId23"/>
    <p:sldId id="294" r:id="rId24"/>
    <p:sldId id="295" r:id="rId25"/>
    <p:sldId id="296" r:id="rId26"/>
    <p:sldId id="297" r:id="rId27"/>
    <p:sldId id="298" r:id="rId28"/>
    <p:sldId id="299" r:id="rId29"/>
    <p:sldId id="300" r:id="rId30"/>
    <p:sldId id="302" r:id="rId31"/>
    <p:sldId id="305" r:id="rId32"/>
    <p:sldId id="307" r:id="rId33"/>
    <p:sldId id="311" r:id="rId34"/>
    <p:sldId id="312" r:id="rId35"/>
    <p:sldId id="313" r:id="rId36"/>
    <p:sldId id="314" r:id="rId37"/>
    <p:sldId id="315" r:id="rId38"/>
    <p:sldId id="317" r:id="rId39"/>
    <p:sldId id="342" r:id="rId40"/>
    <p:sldId id="318" r:id="rId41"/>
    <p:sldId id="319" r:id="rId42"/>
    <p:sldId id="321" r:id="rId43"/>
    <p:sldId id="323" r:id="rId44"/>
    <p:sldId id="360" r:id="rId45"/>
    <p:sldId id="361" r:id="rId46"/>
    <p:sldId id="325" r:id="rId47"/>
    <p:sldId id="326" r:id="rId48"/>
    <p:sldId id="328" r:id="rId49"/>
    <p:sldId id="329" r:id="rId50"/>
    <p:sldId id="330" r:id="rId51"/>
    <p:sldId id="331" r:id="rId52"/>
    <p:sldId id="332" r:id="rId53"/>
    <p:sldId id="333" r:id="rId54"/>
    <p:sldId id="335" r:id="rId55"/>
    <p:sldId id="262" r:id="rId56"/>
    <p:sldId id="336" r:id="rId57"/>
    <p:sldId id="260" r:id="rId58"/>
    <p:sldId id="345" r:id="rId59"/>
    <p:sldId id="346" r:id="rId60"/>
    <p:sldId id="347" r:id="rId61"/>
    <p:sldId id="348" r:id="rId62"/>
    <p:sldId id="349" r:id="rId63"/>
    <p:sldId id="350" r:id="rId64"/>
    <p:sldId id="351" r:id="rId65"/>
    <p:sldId id="352" r:id="rId66"/>
    <p:sldId id="353" r:id="rId67"/>
    <p:sldId id="354" r:id="rId68"/>
    <p:sldId id="355" r:id="rId69"/>
    <p:sldId id="362"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A2D59-9618-4A62-9C85-48AD3D8FF0C0}" type="datetimeFigureOut">
              <a:rPr lang="en-US" smtClean="0"/>
              <a:t>7/12/2018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41258-6D11-4128-9A5E-98DA8C645AD3}" type="slidenum">
              <a:rPr lang="en-US" smtClean="0"/>
              <a:t>‹#›</a:t>
            </a:fld>
            <a:endParaRPr lang="en-US"/>
          </a:p>
        </p:txBody>
      </p:sp>
    </p:spTree>
    <p:extLst>
      <p:ext uri="{BB962C8B-B14F-4D97-AF65-F5344CB8AC3E}">
        <p14:creationId xmlns:p14="http://schemas.microsoft.com/office/powerpoint/2010/main" val="20918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0C1FCC79-C6AA-4712-8203-B0201A0D38F4}" type="slidenum">
              <a:rPr lang="en-GB" altLang="ar-SA" sz="1200" b="0">
                <a:latin typeface="Arial" panose="020B0604020202020204" pitchFamily="34" charset="0"/>
              </a:rPr>
              <a:pPr/>
              <a:t>33</a:t>
            </a:fld>
            <a:endParaRPr lang="en-GB" altLang="ar-SA" sz="1200" b="0">
              <a:latin typeface="Arial" panose="020B0604020202020204" pitchFamily="34" charset="0"/>
            </a:endParaRPr>
          </a:p>
        </p:txBody>
      </p:sp>
    </p:spTree>
    <p:extLst>
      <p:ext uri="{BB962C8B-B14F-4D97-AF65-F5344CB8AC3E}">
        <p14:creationId xmlns:p14="http://schemas.microsoft.com/office/powerpoint/2010/main" val="320925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7515CCDD-B8E1-47BC-A789-71A1000963E1}" type="slidenum">
              <a:rPr lang="en-GB" altLang="ar-SA" sz="1200" b="0">
                <a:latin typeface="Arial" panose="020B0604020202020204" pitchFamily="34" charset="0"/>
              </a:rPr>
              <a:pPr/>
              <a:t>34</a:t>
            </a:fld>
            <a:endParaRPr lang="en-GB" altLang="ar-SA" sz="1200" b="0">
              <a:latin typeface="Arial" panose="020B0604020202020204" pitchFamily="34" charset="0"/>
            </a:endParaRPr>
          </a:p>
        </p:txBody>
      </p:sp>
    </p:spTree>
    <p:extLst>
      <p:ext uri="{BB962C8B-B14F-4D97-AF65-F5344CB8AC3E}">
        <p14:creationId xmlns:p14="http://schemas.microsoft.com/office/powerpoint/2010/main" val="76210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7/12/2018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www.dcs.napier.ac.uk/hci/hci_module/ug/hci_stuff_ms/dia412.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Sense_of_time" TargetMode="External"/><Relationship Id="rId3" Type="http://schemas.openxmlformats.org/officeDocument/2006/relationships/hyperlink" Target="https://en.wikipedia.org/wiki/The_present" TargetMode="External"/><Relationship Id="rId7" Type="http://schemas.openxmlformats.org/officeDocument/2006/relationships/hyperlink" Target="https://en.wikipedia.org/wiki/Self-consciousness" TargetMode="External"/><Relationship Id="rId2" Type="http://schemas.openxmlformats.org/officeDocument/2006/relationships/hyperlink" Target="https://en.wikipedia.org/wiki/Attentional_control" TargetMode="External"/><Relationship Id="rId1" Type="http://schemas.openxmlformats.org/officeDocument/2006/relationships/slideLayout" Target="../slideLayouts/slideLayout2.xml"/><Relationship Id="rId6" Type="http://schemas.openxmlformats.org/officeDocument/2006/relationships/hyperlink" Target="https://en.wikipedia.org/wiki/Self-reflection#Modern_era" TargetMode="External"/><Relationship Id="rId5" Type="http://schemas.openxmlformats.org/officeDocument/2006/relationships/hyperlink" Target="https://en.wikipedia.org/wiki/Awareness" TargetMode="External"/><Relationship Id="rId10" Type="http://schemas.openxmlformats.org/officeDocument/2006/relationships/hyperlink" Target="https://en.wiktionary.org/wiki/autotelic" TargetMode="External"/><Relationship Id="rId4" Type="http://schemas.openxmlformats.org/officeDocument/2006/relationships/hyperlink" Target="https://en.wikipedia.org/wiki/Action_(philosophy)" TargetMode="External"/><Relationship Id="rId9" Type="http://schemas.openxmlformats.org/officeDocument/2006/relationships/hyperlink" Target="https://en.wikipedia.org/wiki/Reward_syste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Software_architecture" TargetMode="External"/><Relationship Id="rId3" Type="http://schemas.openxmlformats.org/officeDocument/2006/relationships/hyperlink" Target="https://en.wikipedia.org/wiki/Stakeholder_(corporate)" TargetMode="External"/><Relationship Id="rId7" Type="http://schemas.openxmlformats.org/officeDocument/2006/relationships/hyperlink" Target="https://en.wikipedia.org/wiki/Algorithm_design" TargetMode="External"/><Relationship Id="rId2" Type="http://schemas.openxmlformats.org/officeDocument/2006/relationships/hyperlink" Target="https://en.wikipedia.org/wiki/Requirement" TargetMode="External"/><Relationship Id="rId1" Type="http://schemas.openxmlformats.org/officeDocument/2006/relationships/slideLayout" Target="../slideLayouts/slideLayout2.xml"/><Relationship Id="rId6" Type="http://schemas.openxmlformats.org/officeDocument/2006/relationships/hyperlink" Target="https://en.wikipedia.org/wiki/Software" TargetMode="External"/><Relationship Id="rId5" Type="http://schemas.openxmlformats.org/officeDocument/2006/relationships/hyperlink" Target="https://en.wikipedia.org/wiki/Computer_programming" TargetMode="External"/><Relationship Id="rId4" Type="http://schemas.openxmlformats.org/officeDocument/2006/relationships/hyperlink" Target="https://en.wikipedia.org/wiki/Software_requirement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faculty.ed.umuc.edu/~meinkej/inss690/wilson.htm" TargetMode="External"/><Relationship Id="rId3" Type="http://schemas.openxmlformats.org/officeDocument/2006/relationships/hyperlink" Target="http://www.baddesigns.com/examples.html" TargetMode="External"/><Relationship Id="rId7" Type="http://schemas.openxmlformats.org/officeDocument/2006/relationships/hyperlink" Target="http://www.useit.com/" TargetMode="External"/><Relationship Id="rId2" Type="http://schemas.openxmlformats.org/officeDocument/2006/relationships/hyperlink" Target="http://www.cs.bham.ac.uk/~rxb/Teaching/HCI%20II/intro.html" TargetMode="External"/><Relationship Id="rId1" Type="http://schemas.openxmlformats.org/officeDocument/2006/relationships/slideLayout" Target="../slideLayouts/slideLayout2.xml"/><Relationship Id="rId6" Type="http://schemas.openxmlformats.org/officeDocument/2006/relationships/hyperlink" Target="http://homepage.mac.com/bradster/iarchitect/" TargetMode="External"/><Relationship Id="rId5" Type="http://schemas.openxmlformats.org/officeDocument/2006/relationships/hyperlink" Target="http://pages.cpsc.ucalgary.ca/~saul/hci_topics/topics/psych.html" TargetMode="External"/><Relationship Id="rId4" Type="http://schemas.openxmlformats.org/officeDocument/2006/relationships/hyperlink" Target="http://www.goodexperience.com/tib/archives/webtech/"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t-IT" dirty="0" smtClean="0"/>
              <a:t>Human computer </a:t>
            </a:r>
            <a:r>
              <a:rPr lang="it-IT" dirty="0" err="1" smtClean="0"/>
              <a:t>interction</a:t>
            </a:r>
            <a:endParaRPr lang="en-US" dirty="0"/>
          </a:p>
        </p:txBody>
      </p:sp>
      <p:sp>
        <p:nvSpPr>
          <p:cNvPr id="5" name="Subtitle 4"/>
          <p:cNvSpPr>
            <a:spLocks noGrp="1"/>
          </p:cNvSpPr>
          <p:nvPr>
            <p:ph type="subTitle" idx="1"/>
          </p:nvPr>
        </p:nvSpPr>
        <p:spPr/>
        <p:txBody>
          <a:bodyPr/>
          <a:lstStyle/>
          <a:p>
            <a:r>
              <a:rPr lang="it-IT" dirty="0" smtClean="0"/>
              <a:t>An </a:t>
            </a:r>
            <a:r>
              <a:rPr lang="it-IT" dirty="0" err="1" smtClean="0"/>
              <a:t>introduction</a:t>
            </a:r>
            <a:endParaRPr lang="en-US" dirty="0"/>
          </a:p>
        </p:txBody>
      </p:sp>
    </p:spTree>
    <p:extLst>
      <p:ext uri="{BB962C8B-B14F-4D97-AF65-F5344CB8AC3E}">
        <p14:creationId xmlns:p14="http://schemas.microsoft.com/office/powerpoint/2010/main" val="350319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689476" y="5656625"/>
            <a:ext cx="3562935"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chemeClr val="tx1"/>
                </a:solidFill>
              </a:rPr>
              <a:t>In </a:t>
            </a:r>
            <a:r>
              <a:rPr lang="en-US" dirty="0" err="1" smtClean="0">
                <a:solidFill>
                  <a:schemeClr val="tx1"/>
                </a:solidFill>
              </a:rPr>
              <a:t>HCI</a:t>
            </a:r>
            <a:r>
              <a:rPr lang="en-US" dirty="0" smtClean="0">
                <a:solidFill>
                  <a:schemeClr val="tx1"/>
                </a:solidFill>
              </a:rPr>
              <a:t> all the elements have to be taken into account</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783430" y="775285"/>
            <a:ext cx="8601075" cy="4657725"/>
          </a:xfrm>
          <a:prstGeom prst="rect">
            <a:avLst/>
          </a:prstGeom>
        </p:spPr>
      </p:pic>
    </p:spTree>
    <p:extLst>
      <p:ext uri="{BB962C8B-B14F-4D97-AF65-F5344CB8AC3E}">
        <p14:creationId xmlns:p14="http://schemas.microsoft.com/office/powerpoint/2010/main" val="87217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0495" y="597342"/>
            <a:ext cx="3453063" cy="1862499"/>
          </a:xfrm>
          <a:prstGeom prst="rect">
            <a:avLst/>
          </a:prstGeom>
        </p:spPr>
      </p:pic>
      <p:pic>
        <p:nvPicPr>
          <p:cNvPr id="5" name="Picture 4"/>
          <p:cNvPicPr>
            <a:picLocks noChangeAspect="1"/>
          </p:cNvPicPr>
          <p:nvPr/>
        </p:nvPicPr>
        <p:blipFill>
          <a:blip r:embed="rId3"/>
          <a:stretch>
            <a:fillRect/>
          </a:stretch>
        </p:blipFill>
        <p:spPr>
          <a:xfrm>
            <a:off x="5739063" y="540287"/>
            <a:ext cx="4957011" cy="1855537"/>
          </a:xfrm>
          <a:prstGeom prst="rect">
            <a:avLst/>
          </a:prstGeom>
        </p:spPr>
      </p:pic>
      <p:sp>
        <p:nvSpPr>
          <p:cNvPr id="6" name="Subtitle 2"/>
          <p:cNvSpPr txBox="1">
            <a:spLocks/>
          </p:cNvSpPr>
          <p:nvPr/>
        </p:nvSpPr>
        <p:spPr>
          <a:xfrm>
            <a:off x="993024" y="2660763"/>
            <a:ext cx="3446630" cy="121340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chemeClr val="tx1"/>
                </a:solidFill>
              </a:rPr>
              <a:t>The human interact with the computer (simplistic scenario)</a:t>
            </a:r>
            <a:endParaRPr lang="en-US" dirty="0">
              <a:solidFill>
                <a:schemeClr val="tx1"/>
              </a:solidFill>
            </a:endParaRPr>
          </a:p>
        </p:txBody>
      </p:sp>
      <p:sp>
        <p:nvSpPr>
          <p:cNvPr id="7" name="Subtitle 2"/>
          <p:cNvSpPr txBox="1">
            <a:spLocks/>
          </p:cNvSpPr>
          <p:nvPr/>
        </p:nvSpPr>
        <p:spPr>
          <a:xfrm>
            <a:off x="6355098" y="2777068"/>
            <a:ext cx="3446630" cy="121340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chemeClr val="tx1"/>
                </a:solidFill>
              </a:rPr>
              <a:t>The </a:t>
            </a:r>
            <a:r>
              <a:rPr lang="en-US" dirty="0" smtClean="0">
                <a:solidFill>
                  <a:srgbClr val="FF0000"/>
                </a:solidFill>
              </a:rPr>
              <a:t>computer interacts with a task </a:t>
            </a:r>
            <a:r>
              <a:rPr lang="en-US" dirty="0" smtClean="0">
                <a:solidFill>
                  <a:schemeClr val="tx1"/>
                </a:solidFill>
              </a:rPr>
              <a:t>through a computer (real scenario)</a:t>
            </a:r>
            <a:endParaRPr lang="en-US" dirty="0">
              <a:solidFill>
                <a:schemeClr val="tx1"/>
              </a:solidFill>
            </a:endParaRPr>
          </a:p>
        </p:txBody>
      </p:sp>
      <p:pic>
        <p:nvPicPr>
          <p:cNvPr id="8" name="Picture 7"/>
          <p:cNvPicPr>
            <a:picLocks noChangeAspect="1"/>
          </p:cNvPicPr>
          <p:nvPr/>
        </p:nvPicPr>
        <p:blipFill>
          <a:blip r:embed="rId4"/>
          <a:stretch>
            <a:fillRect/>
          </a:stretch>
        </p:blipFill>
        <p:spPr>
          <a:xfrm>
            <a:off x="1535530" y="4228097"/>
            <a:ext cx="5815764" cy="2192195"/>
          </a:xfrm>
          <a:prstGeom prst="rect">
            <a:avLst/>
          </a:prstGeom>
        </p:spPr>
      </p:pic>
      <p:sp>
        <p:nvSpPr>
          <p:cNvPr id="9" name="Subtitle 2"/>
          <p:cNvSpPr txBox="1">
            <a:spLocks/>
          </p:cNvSpPr>
          <p:nvPr/>
        </p:nvSpPr>
        <p:spPr>
          <a:xfrm>
            <a:off x="7638467" y="4601858"/>
            <a:ext cx="3446630" cy="1213406"/>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chemeClr val="tx1"/>
                </a:solidFill>
              </a:rPr>
              <a:t>Goal: </a:t>
            </a:r>
            <a:r>
              <a:rPr lang="en-US" dirty="0" smtClean="0">
                <a:solidFill>
                  <a:srgbClr val="FF0000"/>
                </a:solidFill>
              </a:rPr>
              <a:t>make the interface almost </a:t>
            </a:r>
            <a:r>
              <a:rPr lang="en-US" sz="3200" dirty="0" smtClean="0">
                <a:solidFill>
                  <a:srgbClr val="FF0000"/>
                </a:solidFill>
              </a:rPr>
              <a:t>invisible</a:t>
            </a:r>
            <a:endParaRPr lang="en-US" sz="3200" dirty="0">
              <a:solidFill>
                <a:srgbClr val="FF0000"/>
              </a:solidFill>
            </a:endParaRPr>
          </a:p>
        </p:txBody>
      </p:sp>
    </p:spTree>
    <p:extLst>
      <p:ext uri="{BB962C8B-B14F-4D97-AF65-F5344CB8AC3E}">
        <p14:creationId xmlns:p14="http://schemas.microsoft.com/office/powerpoint/2010/main" val="35251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Example</a:t>
            </a:r>
            <a:r>
              <a:rPr lang="it-IT" dirty="0" smtClean="0"/>
              <a:t> (input for tennis game)</a:t>
            </a:r>
            <a:endParaRPr lang="en-US" dirty="0"/>
          </a:p>
        </p:txBody>
      </p:sp>
      <p:pic>
        <p:nvPicPr>
          <p:cNvPr id="4" name="Picture 3"/>
          <p:cNvPicPr>
            <a:picLocks noChangeAspect="1"/>
          </p:cNvPicPr>
          <p:nvPr/>
        </p:nvPicPr>
        <p:blipFill>
          <a:blip r:embed="rId2"/>
          <a:stretch>
            <a:fillRect/>
          </a:stretch>
        </p:blipFill>
        <p:spPr>
          <a:xfrm>
            <a:off x="6224303" y="961293"/>
            <a:ext cx="5207407" cy="3124444"/>
          </a:xfrm>
          <a:prstGeom prst="rect">
            <a:avLst/>
          </a:prstGeom>
        </p:spPr>
      </p:pic>
      <p:pic>
        <p:nvPicPr>
          <p:cNvPr id="5" name="Picture 4"/>
          <p:cNvPicPr>
            <a:picLocks noChangeAspect="1"/>
          </p:cNvPicPr>
          <p:nvPr/>
        </p:nvPicPr>
        <p:blipFill>
          <a:blip r:embed="rId3"/>
          <a:stretch>
            <a:fillRect/>
          </a:stretch>
        </p:blipFill>
        <p:spPr>
          <a:xfrm>
            <a:off x="666262" y="709244"/>
            <a:ext cx="3827585" cy="3827585"/>
          </a:xfrm>
          <a:prstGeom prst="rect">
            <a:avLst/>
          </a:prstGeom>
        </p:spPr>
      </p:pic>
      <p:sp>
        <p:nvSpPr>
          <p:cNvPr id="6" name="Right Arrow 5"/>
          <p:cNvSpPr/>
          <p:nvPr/>
        </p:nvSpPr>
        <p:spPr>
          <a:xfrm>
            <a:off x="4595446" y="1844431"/>
            <a:ext cx="1539631" cy="114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45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B29A5001-F0DD-4243-A05B-BC3AC5CD40E9}" type="slidenum">
              <a:rPr lang="en-US" altLang="en-US" sz="1200" b="0">
                <a:solidFill>
                  <a:srgbClr val="898989"/>
                </a:solidFill>
                <a:latin typeface="Arial" panose="020B0604020202020204" pitchFamily="34" charset="0"/>
              </a:rPr>
              <a:pPr/>
              <a:t>13</a:t>
            </a:fld>
            <a:endParaRPr lang="en-US" altLang="en-US" sz="1200" b="0">
              <a:solidFill>
                <a:srgbClr val="898989"/>
              </a:solidFill>
              <a:latin typeface="Arial" panose="020B0604020202020204" pitchFamily="34" charset="0"/>
            </a:endParaRPr>
          </a:p>
        </p:txBody>
      </p:sp>
      <p:sp>
        <p:nvSpPr>
          <p:cNvPr id="10245" name="Content Placeholder 7"/>
          <p:cNvSpPr>
            <a:spLocks noGrp="1"/>
          </p:cNvSpPr>
          <p:nvPr>
            <p:ph idx="1"/>
          </p:nvPr>
        </p:nvSpPr>
        <p:spPr>
          <a:xfrm>
            <a:off x="395454" y="0"/>
            <a:ext cx="8534400" cy="3615267"/>
          </a:xfrm>
        </p:spPr>
        <p:txBody>
          <a:bodyPr/>
          <a:lstStyle/>
          <a:p>
            <a:pPr eaLnBrk="1" hangingPunct="1">
              <a:spcBef>
                <a:spcPct val="50000"/>
              </a:spcBef>
            </a:pPr>
            <a:r>
              <a:rPr lang="en-GB" altLang="ar-SA" dirty="0" err="1" smtClean="0"/>
              <a:t>HCI</a:t>
            </a:r>
            <a:r>
              <a:rPr lang="en-GB" altLang="ar-SA" dirty="0" smtClean="0"/>
              <a:t> concentrates on the study of </a:t>
            </a:r>
            <a:r>
              <a:rPr lang="en-GB" altLang="ar-SA" dirty="0" smtClean="0">
                <a:solidFill>
                  <a:srgbClr val="FF0000"/>
                </a:solidFill>
              </a:rPr>
              <a:t>human factors</a:t>
            </a:r>
            <a:endParaRPr lang="en-GB" altLang="ar-SA" sz="2000" dirty="0">
              <a:solidFill>
                <a:srgbClr val="FF0000"/>
              </a:solidFill>
            </a:endParaRPr>
          </a:p>
          <a:p>
            <a:pPr eaLnBrk="1" hangingPunct="1">
              <a:spcBef>
                <a:spcPct val="50000"/>
              </a:spcBef>
            </a:pPr>
            <a:r>
              <a:rPr lang="en-GB" altLang="ar-SA" dirty="0" smtClean="0"/>
              <a:t>The study of human factors started during the Second World War by US army.</a:t>
            </a:r>
            <a:endParaRPr lang="en-GB" altLang="ar-SA" sz="2000" dirty="0"/>
          </a:p>
          <a:p>
            <a:pPr eaLnBrk="1" hangingPunct="1">
              <a:spcBef>
                <a:spcPct val="50000"/>
              </a:spcBef>
            </a:pPr>
            <a:r>
              <a:rPr lang="en-GB" altLang="ar-SA" dirty="0" smtClean="0"/>
              <a:t>Usability was born because of badly designed arms that caused </a:t>
            </a:r>
            <a:r>
              <a:rPr lang="en-GB" altLang="ar-SA" dirty="0" smtClean="0">
                <a:solidFill>
                  <a:srgbClr val="FF0000"/>
                </a:solidFill>
              </a:rPr>
              <a:t>“friendly fire” during war</a:t>
            </a:r>
            <a:r>
              <a:rPr lang="en-GB" altLang="ar-SA" dirty="0" smtClean="0"/>
              <a:t>.</a:t>
            </a:r>
          </a:p>
          <a:p>
            <a:endParaRPr lang="en-US" altLang="ar-SA" dirty="0" smtClean="0"/>
          </a:p>
        </p:txBody>
      </p:sp>
      <p:sp>
        <p:nvSpPr>
          <p:cNvPr id="3" name="Rectangle 2"/>
          <p:cNvSpPr/>
          <p:nvPr/>
        </p:nvSpPr>
        <p:spPr>
          <a:xfrm>
            <a:off x="75686" y="2638720"/>
            <a:ext cx="8097252" cy="3416320"/>
          </a:xfrm>
          <a:prstGeom prst="rect">
            <a:avLst/>
          </a:prstGeom>
        </p:spPr>
        <p:txBody>
          <a:bodyPr wrap="square">
            <a:spAutoFit/>
          </a:bodyPr>
          <a:lstStyle/>
          <a:p>
            <a:r>
              <a:rPr lang="en-US" dirty="0"/>
              <a:t>It was during war time that the value of human factors and ergonomics was </a:t>
            </a:r>
            <a:r>
              <a:rPr lang="en-US" dirty="0" err="1"/>
              <a:t>recognised</a:t>
            </a:r>
            <a:r>
              <a:rPr lang="en-US" dirty="0"/>
              <a:t> as a great way to create more efficient and </a:t>
            </a:r>
            <a:r>
              <a:rPr lang="en-US" b="1" dirty="0"/>
              <a:t>effective soldiers</a:t>
            </a:r>
            <a:r>
              <a:rPr lang="en-US" dirty="0"/>
              <a:t>, i.e. better killing machines. Our usability predecessors spent their days working on the battleground, ensuring that soldiers could get on with their daily tasks in the most optimal manner. What kinds of things did they do? T</a:t>
            </a:r>
            <a:r>
              <a:rPr lang="en-US" dirty="0" smtClean="0"/>
              <a:t>heir </a:t>
            </a:r>
            <a:r>
              <a:rPr lang="en-US" dirty="0"/>
              <a:t>work involved much more focus on human factors and ergonomics, taking into account the </a:t>
            </a:r>
            <a:r>
              <a:rPr lang="en-US" dirty="0">
                <a:solidFill>
                  <a:srgbClr val="FF0000"/>
                </a:solidFill>
              </a:rPr>
              <a:t>effects of workload, fatigue, physical task design, mental workload, teamwork, environmental effects.</a:t>
            </a:r>
          </a:p>
          <a:p>
            <a:r>
              <a:rPr lang="en-US" dirty="0"/>
              <a:t>It was during the second world war, that practitioners expanded their focus to </a:t>
            </a:r>
            <a:r>
              <a:rPr lang="en-US" dirty="0">
                <a:solidFill>
                  <a:srgbClr val="FF0000"/>
                </a:solidFill>
              </a:rPr>
              <a:t>aircraft and how through more intuitive design of airplane cockpits, </a:t>
            </a:r>
            <a:r>
              <a:rPr lang="en-US" b="1" dirty="0">
                <a:solidFill>
                  <a:srgbClr val="FF0000"/>
                </a:solidFill>
              </a:rPr>
              <a:t>pilot error</a:t>
            </a:r>
            <a:r>
              <a:rPr lang="en-US" dirty="0">
                <a:solidFill>
                  <a:srgbClr val="FF0000"/>
                </a:solidFill>
              </a:rPr>
              <a:t> could be greatly reduced</a:t>
            </a:r>
            <a:r>
              <a:rPr lang="en-US" dirty="0"/>
              <a:t>.</a:t>
            </a:r>
          </a:p>
        </p:txBody>
      </p:sp>
      <p:pic>
        <p:nvPicPr>
          <p:cNvPr id="2" name="Picture 1"/>
          <p:cNvPicPr>
            <a:picLocks noChangeAspect="1"/>
          </p:cNvPicPr>
          <p:nvPr/>
        </p:nvPicPr>
        <p:blipFill>
          <a:blip r:embed="rId2"/>
          <a:stretch>
            <a:fillRect/>
          </a:stretch>
        </p:blipFill>
        <p:spPr>
          <a:xfrm>
            <a:off x="8065477" y="3771361"/>
            <a:ext cx="4126523" cy="3086640"/>
          </a:xfrm>
          <a:prstGeom prst="rect">
            <a:avLst/>
          </a:prstGeom>
        </p:spPr>
      </p:pic>
    </p:spTree>
    <p:extLst>
      <p:ext uri="{BB962C8B-B14F-4D97-AF65-F5344CB8AC3E}">
        <p14:creationId xmlns:p14="http://schemas.microsoft.com/office/powerpoint/2010/main" val="1174795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GB" altLang="ar-SA" sz="4000" b="1"/>
              <a:t>The HCI </a:t>
            </a:r>
            <a:r>
              <a:rPr lang="en-US" altLang="ar-SA" sz="4000" b="1"/>
              <a:t>Challenge</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30398B41-17EA-4EB2-B5F6-85E55498F317}" type="slidenum">
              <a:rPr lang="en-US" altLang="en-US" sz="1200" b="0">
                <a:solidFill>
                  <a:srgbClr val="898989"/>
                </a:solidFill>
                <a:latin typeface="Arial" panose="020B0604020202020204" pitchFamily="34" charset="0"/>
              </a:rPr>
              <a:pPr/>
              <a:t>14</a:t>
            </a:fld>
            <a:endParaRPr lang="en-US" altLang="en-US" sz="1200" b="0">
              <a:solidFill>
                <a:srgbClr val="898989"/>
              </a:solidFill>
              <a:latin typeface="Arial" panose="020B0604020202020204" pitchFamily="34" charset="0"/>
            </a:endParaRPr>
          </a:p>
        </p:txBody>
      </p:sp>
      <p:pic>
        <p:nvPicPr>
          <p:cNvPr id="11269" name="Picture 3" descr="http://www.dcs.napier.ac.uk/hci/hci_module/ug/hci_stuff_ms/dia412.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a:xfrm>
            <a:off x="3966412" y="435561"/>
            <a:ext cx="6723063" cy="4116387"/>
          </a:xfrm>
          <a:noFill/>
        </p:spPr>
      </p:pic>
    </p:spTree>
    <p:extLst>
      <p:ext uri="{BB962C8B-B14F-4D97-AF65-F5344CB8AC3E}">
        <p14:creationId xmlns:p14="http://schemas.microsoft.com/office/powerpoint/2010/main" val="68171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GB" altLang="ar-SA" sz="4000" b="1"/>
              <a:t>HCI is Not about</a:t>
            </a:r>
            <a:endParaRPr lang="en-US" altLang="ar-SA" sz="4000" b="1"/>
          </a:p>
        </p:txBody>
      </p:sp>
      <p:sp>
        <p:nvSpPr>
          <p:cNvPr id="12291" name="Content Placeholder 2"/>
          <p:cNvSpPr>
            <a:spLocks noGrp="1"/>
          </p:cNvSpPr>
          <p:nvPr>
            <p:ph idx="1"/>
          </p:nvPr>
        </p:nvSpPr>
        <p:spPr/>
        <p:txBody>
          <a:bodyPr/>
          <a:lstStyle/>
          <a:p>
            <a:r>
              <a:rPr lang="en-US" altLang="ar-SA" dirty="0" smtClean="0"/>
              <a:t>Making the interface </a:t>
            </a:r>
            <a:r>
              <a:rPr lang="en-US" altLang="ar-SA" dirty="0" smtClean="0">
                <a:solidFill>
                  <a:srgbClr val="FF0000"/>
                </a:solidFill>
              </a:rPr>
              <a:t>look pretty</a:t>
            </a:r>
          </a:p>
          <a:p>
            <a:endParaRPr lang="en-US" altLang="ar-SA" dirty="0" smtClean="0"/>
          </a:p>
          <a:p>
            <a:r>
              <a:rPr lang="en-US" altLang="ar-SA" dirty="0" smtClean="0"/>
              <a:t>Only about </a:t>
            </a:r>
            <a:r>
              <a:rPr lang="en-US" altLang="ar-SA" dirty="0" smtClean="0">
                <a:solidFill>
                  <a:srgbClr val="FF0000"/>
                </a:solidFill>
              </a:rPr>
              <a:t>desktop computers </a:t>
            </a:r>
            <a:r>
              <a:rPr lang="en-US" altLang="ar-SA" dirty="0" smtClean="0"/>
              <a:t>(and that goes for computing as well!)</a:t>
            </a:r>
          </a:p>
          <a:p>
            <a:endParaRPr lang="en-US" altLang="ar-SA" dirty="0" smtClean="0"/>
          </a:p>
          <a:p>
            <a:r>
              <a:rPr lang="en-US" altLang="ar-SA" dirty="0" smtClean="0"/>
              <a:t>Something that would be nice to do but </a:t>
            </a:r>
            <a:r>
              <a:rPr lang="en-US" altLang="ar-SA" dirty="0" smtClean="0">
                <a:solidFill>
                  <a:srgbClr val="FF0000"/>
                </a:solidFill>
              </a:rPr>
              <a:t>usually there’s no time for it</a:t>
            </a:r>
          </a:p>
          <a:p>
            <a:pPr algn="just" eaLnBrk="1" hangingPunct="1">
              <a:buFont typeface="Arial" panose="020B0604020202020204" pitchFamily="34" charset="0"/>
              <a:buNone/>
            </a:pPr>
            <a:endParaRPr lang="en-GB" altLang="ar-SA" b="1" dirty="0" smtClean="0"/>
          </a:p>
          <a:p>
            <a:pPr algn="just" eaLnBrk="1" hangingPunct="1">
              <a:buFont typeface="Arial" panose="020B0604020202020204" pitchFamily="34" charset="0"/>
              <a:buNone/>
            </a:pPr>
            <a:endParaRPr lang="en-US" altLang="ar-SA" b="1" dirty="0" smtClean="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4430AE41-67F3-4448-BCAA-611884DF65E2}" type="slidenum">
              <a:rPr lang="en-US" altLang="en-US" sz="1200" b="0">
                <a:solidFill>
                  <a:srgbClr val="898989"/>
                </a:solidFill>
                <a:latin typeface="Arial" panose="020B0604020202020204" pitchFamily="34" charset="0"/>
              </a:rPr>
              <a:pPr/>
              <a:t>15</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2533476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GB" altLang="ar-SA" sz="4000" b="1"/>
              <a:t>HCI is about</a:t>
            </a:r>
            <a:endParaRPr lang="en-US" altLang="ar-SA" sz="4000" b="1"/>
          </a:p>
        </p:txBody>
      </p:sp>
      <p:sp>
        <p:nvSpPr>
          <p:cNvPr id="3" name="Content Placeholder 2"/>
          <p:cNvSpPr>
            <a:spLocks noGrp="1"/>
          </p:cNvSpPr>
          <p:nvPr>
            <p:ph idx="1"/>
          </p:nvPr>
        </p:nvSpPr>
        <p:spPr/>
        <p:txBody>
          <a:bodyPr rtlCol="0">
            <a:normAutofit/>
          </a:bodyPr>
          <a:lstStyle/>
          <a:p>
            <a:pPr marL="514350" indent="-514350" algn="just">
              <a:defRPr/>
            </a:pPr>
            <a:r>
              <a:rPr lang="en-GB" dirty="0" smtClean="0"/>
              <a:t>Understanding the users</a:t>
            </a:r>
          </a:p>
          <a:p>
            <a:pPr marL="514350" indent="-514350" algn="just">
              <a:defRPr/>
            </a:pPr>
            <a:r>
              <a:rPr lang="en-GB" dirty="0" smtClean="0"/>
              <a:t>Understanding users tasks</a:t>
            </a:r>
          </a:p>
          <a:p>
            <a:pPr marL="514350" indent="-514350">
              <a:defRPr/>
            </a:pPr>
            <a:r>
              <a:rPr lang="en-GB" dirty="0" smtClean="0"/>
              <a:t>Understanding the surrounding environment</a:t>
            </a:r>
          </a:p>
          <a:p>
            <a:pPr marL="514350" indent="-514350" algn="just">
              <a:defRPr/>
            </a:pPr>
            <a:r>
              <a:rPr lang="en-GB" dirty="0" smtClean="0">
                <a:solidFill>
                  <a:srgbClr val="FF0000"/>
                </a:solidFill>
              </a:rPr>
              <a:t>Design prototype</a:t>
            </a:r>
          </a:p>
          <a:p>
            <a:pPr marL="514350" indent="-514350" algn="just">
              <a:defRPr/>
            </a:pPr>
            <a:r>
              <a:rPr lang="en-GB" dirty="0" smtClean="0">
                <a:solidFill>
                  <a:srgbClr val="FF0000"/>
                </a:solidFill>
              </a:rPr>
              <a:t>Evaluate the system</a:t>
            </a:r>
          </a:p>
          <a:p>
            <a:pPr algn="just">
              <a:buNone/>
              <a:defRPr/>
            </a:pPr>
            <a:endParaRPr lang="en-GB" b="1" dirty="0" smtClean="0"/>
          </a:p>
          <a:p>
            <a:pPr algn="just">
              <a:buNone/>
              <a:defRPr/>
            </a:pPr>
            <a:endParaRPr lang="en-US" b="1" dirty="0" smtClean="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C8E72E19-D6B6-4607-A64A-3B0510978FFC}" type="slidenum">
              <a:rPr lang="en-US" altLang="en-US" sz="1200" b="0">
                <a:solidFill>
                  <a:srgbClr val="898989"/>
                </a:solidFill>
                <a:latin typeface="Arial" panose="020B0604020202020204" pitchFamily="34" charset="0"/>
              </a:rPr>
              <a:pPr/>
              <a:t>16</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13644652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GB" altLang="ar-SA" sz="4000" b="1"/>
              <a:t>The goals of HCI</a:t>
            </a:r>
            <a:endParaRPr lang="en-US" altLang="ar-SA" sz="4000" b="1"/>
          </a:p>
        </p:txBody>
      </p:sp>
      <p:sp>
        <p:nvSpPr>
          <p:cNvPr id="14339" name="Content Placeholder 2"/>
          <p:cNvSpPr>
            <a:spLocks noGrp="1"/>
          </p:cNvSpPr>
          <p:nvPr>
            <p:ph idx="1"/>
          </p:nvPr>
        </p:nvSpPr>
        <p:spPr/>
        <p:txBody>
          <a:bodyPr/>
          <a:lstStyle/>
          <a:p>
            <a:pPr eaLnBrk="1" hangingPunct="1"/>
            <a:r>
              <a:rPr lang="en-GB" altLang="ar-SA" b="1" dirty="0" smtClean="0"/>
              <a:t>The goal of </a:t>
            </a:r>
            <a:r>
              <a:rPr lang="en-GB" altLang="ar-SA" b="1" dirty="0" err="1" smtClean="0"/>
              <a:t>HCI</a:t>
            </a:r>
            <a:r>
              <a:rPr lang="en-GB" altLang="ar-SA" b="1" dirty="0" smtClean="0"/>
              <a:t> </a:t>
            </a:r>
            <a:r>
              <a:rPr lang="en-GB" altLang="ar-SA" i="1" dirty="0" smtClean="0"/>
              <a:t>“is to develop or improve the </a:t>
            </a:r>
            <a:r>
              <a:rPr lang="en-GB" altLang="ar-SA" i="1" dirty="0" smtClean="0">
                <a:solidFill>
                  <a:srgbClr val="FF0000"/>
                </a:solidFill>
              </a:rPr>
              <a:t>safety</a:t>
            </a:r>
            <a:r>
              <a:rPr lang="en-GB" altLang="ar-SA" i="1" dirty="0" smtClean="0"/>
              <a:t>, </a:t>
            </a:r>
            <a:r>
              <a:rPr lang="en-GB" altLang="ar-SA" i="1" dirty="0" smtClean="0">
                <a:solidFill>
                  <a:srgbClr val="FF0000"/>
                </a:solidFill>
              </a:rPr>
              <a:t>utility</a:t>
            </a:r>
            <a:r>
              <a:rPr lang="en-GB" altLang="ar-SA" i="1" dirty="0" smtClean="0"/>
              <a:t>, </a:t>
            </a:r>
            <a:r>
              <a:rPr lang="en-GB" altLang="ar-SA" i="1" dirty="0" smtClean="0">
                <a:solidFill>
                  <a:srgbClr val="FF0000"/>
                </a:solidFill>
              </a:rPr>
              <a:t>effectiveness</a:t>
            </a:r>
            <a:r>
              <a:rPr lang="en-GB" altLang="ar-SA" i="1" dirty="0" smtClean="0"/>
              <a:t>, </a:t>
            </a:r>
            <a:r>
              <a:rPr lang="en-GB" altLang="ar-SA" i="1" dirty="0" smtClean="0">
                <a:solidFill>
                  <a:srgbClr val="FF0000"/>
                </a:solidFill>
              </a:rPr>
              <a:t>efficiency</a:t>
            </a:r>
            <a:r>
              <a:rPr lang="en-GB" altLang="ar-SA" i="1" dirty="0" smtClean="0"/>
              <a:t> and </a:t>
            </a:r>
            <a:r>
              <a:rPr lang="en-GB" altLang="ar-SA" i="1" dirty="0" smtClean="0">
                <a:solidFill>
                  <a:srgbClr val="FF0000"/>
                </a:solidFill>
              </a:rPr>
              <a:t>usability</a:t>
            </a:r>
            <a:r>
              <a:rPr lang="en-GB" altLang="ar-SA" i="1" dirty="0" smtClean="0"/>
              <a:t> of system that include computers.”</a:t>
            </a:r>
          </a:p>
          <a:p>
            <a:pPr eaLnBrk="1" hangingPunct="1">
              <a:buFont typeface="Arial" panose="020B0604020202020204" pitchFamily="34" charset="0"/>
              <a:buNone/>
            </a:pPr>
            <a:r>
              <a:rPr lang="en-GB" altLang="ar-SA" sz="1800" dirty="0"/>
              <a:t>	(Interacting with computers, 1989, p3)</a:t>
            </a:r>
          </a:p>
          <a:p>
            <a:pPr eaLnBrk="1" hangingPunct="1">
              <a:buFont typeface="Arial" panose="020B0604020202020204" pitchFamily="34" charset="0"/>
              <a:buNone/>
            </a:pPr>
            <a:endParaRPr lang="en-GB" altLang="ar-SA" sz="1800" dirty="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AF24FF9A-900D-4948-86CD-DF5829014B05}" type="slidenum">
              <a:rPr lang="en-US" altLang="en-US" sz="1200" b="0">
                <a:solidFill>
                  <a:srgbClr val="898989"/>
                </a:solidFill>
                <a:latin typeface="Arial" panose="020B0604020202020204" pitchFamily="34" charset="0"/>
              </a:rPr>
              <a:pPr/>
              <a:t>17</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178339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altLang="ar-SA" sz="4000" b="1"/>
              <a:t>What is Usability?</a:t>
            </a:r>
          </a:p>
        </p:txBody>
      </p:sp>
      <p:sp>
        <p:nvSpPr>
          <p:cNvPr id="16387" name="Content Placeholder 2"/>
          <p:cNvSpPr>
            <a:spLocks noGrp="1"/>
          </p:cNvSpPr>
          <p:nvPr>
            <p:ph idx="1"/>
          </p:nvPr>
        </p:nvSpPr>
        <p:spPr/>
        <p:txBody>
          <a:bodyPr/>
          <a:lstStyle/>
          <a:p>
            <a:r>
              <a:rPr lang="en-US" altLang="ar-SA" dirty="0"/>
              <a:t>A usable system is:</a:t>
            </a:r>
          </a:p>
          <a:p>
            <a:pPr lvl="1"/>
            <a:r>
              <a:rPr lang="en-US" altLang="ar-SA" dirty="0"/>
              <a:t>easy to use</a:t>
            </a:r>
          </a:p>
          <a:p>
            <a:pPr lvl="1"/>
            <a:r>
              <a:rPr lang="en-US" altLang="ar-SA" dirty="0"/>
              <a:t>easy to learn</a:t>
            </a:r>
          </a:p>
          <a:p>
            <a:pPr lvl="1"/>
            <a:r>
              <a:rPr lang="en-US" altLang="ar-SA" dirty="0"/>
              <a:t>easy to </a:t>
            </a:r>
            <a:r>
              <a:rPr lang="en-US" altLang="ar-SA" dirty="0">
                <a:solidFill>
                  <a:srgbClr val="FF0000"/>
                </a:solidFill>
              </a:rPr>
              <a:t>remember how to use</a:t>
            </a:r>
          </a:p>
          <a:p>
            <a:pPr lvl="1"/>
            <a:r>
              <a:rPr lang="en-US" altLang="ar-SA" dirty="0"/>
              <a:t>effective to use</a:t>
            </a:r>
          </a:p>
          <a:p>
            <a:pPr lvl="1"/>
            <a:r>
              <a:rPr lang="en-US" altLang="ar-SA" dirty="0"/>
              <a:t>efficient to use</a:t>
            </a:r>
          </a:p>
          <a:p>
            <a:pPr lvl="1"/>
            <a:r>
              <a:rPr lang="en-US" altLang="ar-SA" dirty="0"/>
              <a:t>safe to use</a:t>
            </a:r>
          </a:p>
          <a:p>
            <a:pPr lvl="1"/>
            <a:r>
              <a:rPr lang="en-US" altLang="ar-SA" dirty="0">
                <a:solidFill>
                  <a:srgbClr val="FF0000"/>
                </a:solidFill>
              </a:rPr>
              <a:t>enjoyable</a:t>
            </a:r>
            <a:r>
              <a:rPr lang="en-US" altLang="ar-SA" dirty="0"/>
              <a:t> to use</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30E5E507-6C97-4422-A744-5BA3D92422DC}" type="slidenum">
              <a:rPr lang="en-US" altLang="en-US" sz="1200" b="0">
                <a:solidFill>
                  <a:srgbClr val="898989"/>
                </a:solidFill>
                <a:latin typeface="Arial" panose="020B0604020202020204" pitchFamily="34" charset="0"/>
              </a:rPr>
              <a:pPr/>
              <a:t>18</a:t>
            </a:fld>
            <a:endParaRPr lang="en-US" altLang="en-US" sz="1200" b="0">
              <a:solidFill>
                <a:srgbClr val="898989"/>
              </a:solidFill>
              <a:latin typeface="Arial" panose="020B0604020202020204" pitchFamily="34" charset="0"/>
            </a:endParaRPr>
          </a:p>
        </p:txBody>
      </p:sp>
      <p:sp>
        <p:nvSpPr>
          <p:cNvPr id="2" name="Rectangle 1"/>
          <p:cNvSpPr/>
          <p:nvPr/>
        </p:nvSpPr>
        <p:spPr>
          <a:xfrm>
            <a:off x="5923548" y="686942"/>
            <a:ext cx="5638800" cy="2862322"/>
          </a:xfrm>
          <a:prstGeom prst="rect">
            <a:avLst/>
          </a:prstGeom>
        </p:spPr>
        <p:txBody>
          <a:bodyPr wrap="square">
            <a:spAutoFit/>
          </a:bodyPr>
          <a:lstStyle/>
          <a:p>
            <a:r>
              <a:rPr lang="en-US" dirty="0"/>
              <a:t>The words </a:t>
            </a:r>
            <a:r>
              <a:rPr lang="en-US" i="1" dirty="0"/>
              <a:t>effective</a:t>
            </a:r>
            <a:r>
              <a:rPr lang="en-US" dirty="0"/>
              <a:t> and </a:t>
            </a:r>
            <a:r>
              <a:rPr lang="en-US" i="1" dirty="0"/>
              <a:t>efficient</a:t>
            </a:r>
            <a:r>
              <a:rPr lang="en-US" dirty="0"/>
              <a:t> both mean "capable of producing a result," but there is an important difference. </a:t>
            </a:r>
            <a:endParaRPr lang="en-US" dirty="0" smtClean="0"/>
          </a:p>
          <a:p>
            <a:endParaRPr lang="en-US" dirty="0" smtClean="0"/>
          </a:p>
          <a:p>
            <a:r>
              <a:rPr lang="en-US" i="1" dirty="0" smtClean="0">
                <a:solidFill>
                  <a:srgbClr val="FF0000"/>
                </a:solidFill>
              </a:rPr>
              <a:t>Effective</a:t>
            </a:r>
            <a:r>
              <a:rPr lang="en-US" dirty="0" smtClean="0">
                <a:solidFill>
                  <a:srgbClr val="FF0000"/>
                </a:solidFill>
              </a:rPr>
              <a:t> </a:t>
            </a:r>
            <a:r>
              <a:rPr lang="en-US" dirty="0"/>
              <a:t>means "</a:t>
            </a:r>
            <a:r>
              <a:rPr lang="en-US" dirty="0">
                <a:solidFill>
                  <a:srgbClr val="FF0000"/>
                </a:solidFill>
              </a:rPr>
              <a:t>producing a result that is wanted</a:t>
            </a:r>
            <a:r>
              <a:rPr lang="en-US" dirty="0"/>
              <a:t>". </a:t>
            </a:r>
            <a:endParaRPr lang="en-US" dirty="0" smtClean="0"/>
          </a:p>
          <a:p>
            <a:endParaRPr lang="en-US" dirty="0" smtClean="0"/>
          </a:p>
          <a:p>
            <a:r>
              <a:rPr lang="en-US" dirty="0" smtClean="0">
                <a:solidFill>
                  <a:srgbClr val="FF0000"/>
                </a:solidFill>
              </a:rPr>
              <a:t>Efficient</a:t>
            </a:r>
            <a:r>
              <a:rPr lang="en-US" dirty="0" smtClean="0"/>
              <a:t> </a:t>
            </a:r>
            <a:r>
              <a:rPr lang="en-US" dirty="0"/>
              <a:t>means "</a:t>
            </a:r>
            <a:r>
              <a:rPr lang="en-US" dirty="0">
                <a:solidFill>
                  <a:srgbClr val="FF0000"/>
                </a:solidFill>
              </a:rPr>
              <a:t>capable of producing desired results without wasting materials, time, or energy</a:t>
            </a:r>
            <a:r>
              <a:rPr lang="en-US" dirty="0"/>
              <a:t>".</a:t>
            </a:r>
          </a:p>
        </p:txBody>
      </p:sp>
    </p:spTree>
    <p:extLst>
      <p:ext uri="{BB962C8B-B14F-4D97-AF65-F5344CB8AC3E}">
        <p14:creationId xmlns:p14="http://schemas.microsoft.com/office/powerpoint/2010/main" val="20099548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20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2000"/>
                                        <p:tgtEl>
                                          <p:spTgt spid="163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fade">
                                      <p:cBhvr>
                                        <p:cTn id="16" dur="2000"/>
                                        <p:tgtEl>
                                          <p:spTgt spid="1638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Effect transition="in" filter="fade">
                                      <p:cBhvr>
                                        <p:cTn id="19" dur="2000"/>
                                        <p:tgtEl>
                                          <p:spTgt spid="1638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fade">
                                      <p:cBhvr>
                                        <p:cTn id="22" dur="2000"/>
                                        <p:tgtEl>
                                          <p:spTgt spid="1638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animEffect transition="in" filter="fade">
                                      <p:cBhvr>
                                        <p:cTn id="25" dur="2000"/>
                                        <p:tgtEl>
                                          <p:spTgt spid="1638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87">
                                            <p:txEl>
                                              <p:pRg st="7" end="7"/>
                                            </p:txEl>
                                          </p:spTgt>
                                        </p:tgtEl>
                                        <p:attrNameLst>
                                          <p:attrName>style.visibility</p:attrName>
                                        </p:attrNameLst>
                                      </p:cBhvr>
                                      <p:to>
                                        <p:strVal val="visible"/>
                                      </p:to>
                                    </p:set>
                                    <p:animEffect transition="in" filter="fade">
                                      <p:cBhvr>
                                        <p:cTn id="28" dur="2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Perché si gioca? </a:t>
            </a:r>
            <a:br>
              <a:rPr lang="it-IT" dirty="0" smtClean="0"/>
            </a:br>
            <a:r>
              <a:rPr lang="it-IT" dirty="0" smtClean="0"/>
              <a:t>…tra gli altri motivi: Felicità di Flusso</a:t>
            </a:r>
            <a:endParaRPr lang="it-IT" dirty="0"/>
          </a:p>
        </p:txBody>
      </p:sp>
      <p:sp>
        <p:nvSpPr>
          <p:cNvPr id="3" name="Content Placeholder 2"/>
          <p:cNvSpPr>
            <a:spLocks noGrp="1"/>
          </p:cNvSpPr>
          <p:nvPr>
            <p:ph idx="1"/>
          </p:nvPr>
        </p:nvSpPr>
        <p:spPr>
          <a:xfrm>
            <a:off x="76633" y="70338"/>
            <a:ext cx="6883577" cy="2571972"/>
          </a:xfrm>
        </p:spPr>
        <p:txBody>
          <a:bodyPr/>
          <a:lstStyle/>
          <a:p>
            <a:r>
              <a:rPr lang="it-IT" b="1" dirty="0" err="1"/>
              <a:t>Mihaly</a:t>
            </a:r>
            <a:r>
              <a:rPr lang="it-IT" b="1" dirty="0"/>
              <a:t> </a:t>
            </a:r>
            <a:r>
              <a:rPr lang="it-IT" b="1" dirty="0" err="1" smtClean="0"/>
              <a:t>Csikszentmihalyi</a:t>
            </a:r>
            <a:endParaRPr lang="it-IT" b="1" dirty="0" smtClean="0"/>
          </a:p>
          <a:p>
            <a:pPr lvl="1"/>
            <a:r>
              <a:rPr lang="it-IT" sz="2800" b="1" dirty="0" smtClean="0"/>
              <a:t>La felicità è quel particolare stato della mente nel quale si è chiamati ad affrontare una sfida riuscendo a completare il task.</a:t>
            </a:r>
          </a:p>
        </p:txBody>
      </p:sp>
      <p:pic>
        <p:nvPicPr>
          <p:cNvPr id="4" name="Picture 3"/>
          <p:cNvPicPr>
            <a:picLocks noChangeAspect="1"/>
          </p:cNvPicPr>
          <p:nvPr/>
        </p:nvPicPr>
        <p:blipFill>
          <a:blip r:embed="rId2"/>
          <a:stretch>
            <a:fillRect/>
          </a:stretch>
        </p:blipFill>
        <p:spPr>
          <a:xfrm>
            <a:off x="7113991" y="234462"/>
            <a:ext cx="4947304" cy="3625506"/>
          </a:xfrm>
          <a:prstGeom prst="rect">
            <a:avLst/>
          </a:prstGeom>
        </p:spPr>
      </p:pic>
    </p:spTree>
    <p:extLst>
      <p:ext uri="{BB962C8B-B14F-4D97-AF65-F5344CB8AC3E}">
        <p14:creationId xmlns:p14="http://schemas.microsoft.com/office/powerpoint/2010/main" val="142929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GB" altLang="ar-SA" sz="4000" b="1" dirty="0"/>
              <a:t>Introduction</a:t>
            </a:r>
          </a:p>
        </p:txBody>
      </p:sp>
      <p:sp>
        <p:nvSpPr>
          <p:cNvPr id="5123" name="Content Placeholder 2"/>
          <p:cNvSpPr>
            <a:spLocks noGrp="1"/>
          </p:cNvSpPr>
          <p:nvPr>
            <p:ph idx="1"/>
          </p:nvPr>
        </p:nvSpPr>
        <p:spPr/>
        <p:txBody>
          <a:bodyPr>
            <a:normAutofit fontScale="55000" lnSpcReduction="20000"/>
          </a:bodyPr>
          <a:lstStyle/>
          <a:p>
            <a:pPr algn="just" eaLnBrk="1" hangingPunct="1"/>
            <a:endParaRPr lang="en-US" altLang="ar-SA" sz="2900" dirty="0"/>
          </a:p>
          <a:p>
            <a:pPr algn="just" eaLnBrk="1" hangingPunct="1"/>
            <a:r>
              <a:rPr lang="en-US" altLang="ar-SA" sz="2900" dirty="0"/>
              <a:t>Interacting with technology has become an essential part of everyday life for the majority of people.</a:t>
            </a:r>
          </a:p>
          <a:p>
            <a:pPr algn="just" eaLnBrk="1" hangingPunct="1"/>
            <a:endParaRPr lang="en-US" altLang="ar-SA" sz="2900" dirty="0"/>
          </a:p>
          <a:p>
            <a:pPr algn="just" eaLnBrk="1" hangingPunct="1"/>
            <a:r>
              <a:rPr lang="en-US" altLang="ar-SA" sz="2900" dirty="0"/>
              <a:t>The average user of a computer system is now </a:t>
            </a:r>
            <a:r>
              <a:rPr lang="en-US" altLang="ar-SA" sz="2900" dirty="0">
                <a:solidFill>
                  <a:srgbClr val="FF0000"/>
                </a:solidFill>
              </a:rPr>
              <a:t>less likely to understand </a:t>
            </a:r>
            <a:r>
              <a:rPr lang="en-US" altLang="ar-SA" sz="2900" dirty="0"/>
              <a:t>the technology. Since, there are different types of technology they have to use.</a:t>
            </a:r>
          </a:p>
          <a:p>
            <a:pPr algn="just" eaLnBrk="1" hangingPunct="1">
              <a:buFont typeface="Arial" panose="020B0604020202020204" pitchFamily="34" charset="0"/>
              <a:buNone/>
            </a:pPr>
            <a:r>
              <a:rPr lang="en-US" altLang="ar-SA" sz="2900" dirty="0"/>
              <a:t> </a:t>
            </a:r>
          </a:p>
          <a:p>
            <a:pPr algn="just" eaLnBrk="1" hangingPunct="1"/>
            <a:r>
              <a:rPr lang="en-GB" altLang="ar-SA" sz="2900" dirty="0"/>
              <a:t>People are </a:t>
            </a:r>
            <a:r>
              <a:rPr lang="en-GB" altLang="ar-SA" sz="2900" dirty="0">
                <a:solidFill>
                  <a:srgbClr val="FF0000"/>
                </a:solidFill>
              </a:rPr>
              <a:t>busy</a:t>
            </a:r>
            <a:r>
              <a:rPr lang="en-GB" altLang="ar-SA" sz="2900" dirty="0"/>
              <a:t> and </a:t>
            </a:r>
            <a:r>
              <a:rPr lang="en-US" altLang="ar-SA" sz="2900" dirty="0"/>
              <a:t>may </a:t>
            </a:r>
            <a:r>
              <a:rPr lang="en-US" altLang="ar-SA" sz="2900" dirty="0">
                <a:solidFill>
                  <a:srgbClr val="FF0000"/>
                </a:solidFill>
              </a:rPr>
              <a:t>spend little or no time actually learning </a:t>
            </a:r>
            <a:r>
              <a:rPr lang="en-US" altLang="ar-SA" sz="2900" dirty="0"/>
              <a:t>a new system. </a:t>
            </a:r>
            <a:endParaRPr lang="en-GB" altLang="ar-SA" sz="2900" dirty="0"/>
          </a:p>
          <a:p>
            <a:pPr algn="just" eaLnBrk="1" hangingPunct="1"/>
            <a:endParaRPr lang="en-GB" altLang="ar-SA" sz="1400" dirty="0"/>
          </a:p>
          <a:p>
            <a:pPr eaLnBrk="1" hangingPunct="1"/>
            <a:endParaRPr lang="en-GB" altLang="ar-SA" sz="2400" dirty="0"/>
          </a:p>
          <a:p>
            <a:pPr eaLnBrk="1" hangingPunct="1"/>
            <a:endParaRPr lang="en-GB" altLang="ar-SA" sz="2400" dirty="0"/>
          </a:p>
          <a:p>
            <a:pPr algn="ctr" eaLnBrk="1" hangingPunct="1">
              <a:buFont typeface="Arial" panose="020B0604020202020204" pitchFamily="34" charset="0"/>
              <a:buNone/>
            </a:pPr>
            <a:endParaRPr lang="en-US" altLang="ar-SA" sz="2400" dirty="0"/>
          </a:p>
          <a:p>
            <a:pPr algn="ctr" eaLnBrk="1" hangingPunct="1">
              <a:buFont typeface="Arial" panose="020B0604020202020204" pitchFamily="34" charset="0"/>
              <a:buNone/>
            </a:pPr>
            <a:r>
              <a:rPr lang="en-US" altLang="ar-SA" sz="2400" dirty="0"/>
              <a:t>	</a:t>
            </a:r>
            <a:endParaRPr lang="en-US" altLang="ar-SA" sz="1600" dirty="0"/>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A7D3024E-0471-4FF7-80D0-48D9AF95DFCC}" type="slidenum">
              <a:rPr lang="en-US" altLang="en-US" sz="1200" b="0">
                <a:solidFill>
                  <a:srgbClr val="898989"/>
                </a:solidFill>
                <a:latin typeface="Arial" panose="020B0604020202020204" pitchFamily="34" charset="0"/>
              </a:rPr>
              <a:pPr/>
              <a:t>2</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240129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5969" y="1575809"/>
            <a:ext cx="6096000" cy="3477875"/>
          </a:xfrm>
          <a:prstGeom prst="rect">
            <a:avLst/>
          </a:prstGeom>
        </p:spPr>
        <p:txBody>
          <a:bodyPr>
            <a:spAutoFit/>
          </a:bodyPr>
          <a:lstStyle/>
          <a:p>
            <a:pPr>
              <a:buFont typeface="+mj-lt"/>
              <a:buAutoNum type="arabicPeriod"/>
            </a:pPr>
            <a:r>
              <a:rPr lang="en-US" sz="2000" dirty="0"/>
              <a:t>Intense and focused </a:t>
            </a:r>
            <a:r>
              <a:rPr lang="en-US" sz="2000" dirty="0">
                <a:hlinkClick r:id="rId2" tooltip="Attentional control"/>
              </a:rPr>
              <a:t>concentration</a:t>
            </a:r>
            <a:r>
              <a:rPr lang="en-US" sz="2000" dirty="0"/>
              <a:t> on </a:t>
            </a:r>
            <a:r>
              <a:rPr lang="en-US" sz="2000" dirty="0">
                <a:hlinkClick r:id="rId3" tooltip="The present"/>
              </a:rPr>
              <a:t>the present</a:t>
            </a:r>
            <a:r>
              <a:rPr lang="en-US" sz="2000" dirty="0"/>
              <a:t> </a:t>
            </a:r>
            <a:r>
              <a:rPr lang="en-US" sz="2000" dirty="0" smtClean="0"/>
              <a:t>moment</a:t>
            </a:r>
            <a:endParaRPr lang="en-US" sz="2000" dirty="0"/>
          </a:p>
          <a:p>
            <a:pPr>
              <a:buFont typeface="+mj-lt"/>
              <a:buAutoNum type="arabicPeriod"/>
            </a:pPr>
            <a:r>
              <a:rPr lang="en-US" sz="2000" dirty="0"/>
              <a:t>Merging of </a:t>
            </a:r>
            <a:r>
              <a:rPr lang="en-US" sz="2000" dirty="0">
                <a:hlinkClick r:id="rId4" tooltip="Action (philosophy)"/>
              </a:rPr>
              <a:t>action</a:t>
            </a:r>
            <a:r>
              <a:rPr lang="en-US" sz="2000" dirty="0"/>
              <a:t> and </a:t>
            </a:r>
            <a:r>
              <a:rPr lang="en-US" sz="2000" dirty="0" smtClean="0">
                <a:hlinkClick r:id="rId5" tooltip="Awareness"/>
              </a:rPr>
              <a:t>awareness</a:t>
            </a:r>
            <a:endParaRPr lang="en-US" sz="2000" dirty="0"/>
          </a:p>
          <a:p>
            <a:pPr>
              <a:buFont typeface="+mj-lt"/>
              <a:buAutoNum type="arabicPeriod"/>
            </a:pPr>
            <a:r>
              <a:rPr lang="en-US" sz="2000" dirty="0"/>
              <a:t>A loss of </a:t>
            </a:r>
            <a:r>
              <a:rPr lang="en-US" sz="2000" dirty="0">
                <a:hlinkClick r:id="rId6" tooltip="Self-reflection"/>
              </a:rPr>
              <a:t>reflective</a:t>
            </a:r>
            <a:r>
              <a:rPr lang="en-US" sz="2000" dirty="0"/>
              <a:t> </a:t>
            </a:r>
            <a:r>
              <a:rPr lang="en-US" sz="2000" dirty="0">
                <a:hlinkClick r:id="rId7" tooltip="Self-consciousness"/>
              </a:rPr>
              <a:t>self-consciousness</a:t>
            </a:r>
            <a:endParaRPr lang="en-US" sz="2000" dirty="0"/>
          </a:p>
          <a:p>
            <a:pPr>
              <a:buFont typeface="+mj-lt"/>
              <a:buAutoNum type="arabicPeriod"/>
            </a:pPr>
            <a:r>
              <a:rPr lang="en-US" sz="2000" dirty="0"/>
              <a:t>A sense of </a:t>
            </a:r>
            <a:r>
              <a:rPr lang="en-US" sz="2000" dirty="0">
                <a:solidFill>
                  <a:srgbClr val="FF0000"/>
                </a:solidFill>
              </a:rPr>
              <a:t>personal control </a:t>
            </a:r>
            <a:r>
              <a:rPr lang="en-US" sz="2000" dirty="0"/>
              <a:t>or </a:t>
            </a:r>
            <a:r>
              <a:rPr lang="en-US" sz="2000" dirty="0">
                <a:solidFill>
                  <a:srgbClr val="FF0000"/>
                </a:solidFill>
              </a:rPr>
              <a:t>agency</a:t>
            </a:r>
            <a:r>
              <a:rPr lang="en-US" sz="2000" dirty="0"/>
              <a:t> over the situation or activity</a:t>
            </a:r>
          </a:p>
          <a:p>
            <a:pPr>
              <a:buFont typeface="+mj-lt"/>
              <a:buAutoNum type="arabicPeriod"/>
            </a:pPr>
            <a:r>
              <a:rPr lang="en-US" sz="2000" dirty="0"/>
              <a:t>A distortion of temporal experience, one's </a:t>
            </a:r>
            <a:r>
              <a:rPr lang="en-US" sz="2000" dirty="0">
                <a:hlinkClick r:id="rId8" tooltip="Sense of time"/>
              </a:rPr>
              <a:t>subjective experience of time</a:t>
            </a:r>
            <a:r>
              <a:rPr lang="en-US" sz="2000" dirty="0"/>
              <a:t> is altered</a:t>
            </a:r>
          </a:p>
          <a:p>
            <a:pPr>
              <a:buFont typeface="+mj-lt"/>
              <a:buAutoNum type="arabicPeriod"/>
            </a:pPr>
            <a:r>
              <a:rPr lang="en-US" sz="2000" dirty="0"/>
              <a:t>Experience of the activity as intrinsically </a:t>
            </a:r>
            <a:r>
              <a:rPr lang="en-US" sz="2000" dirty="0">
                <a:hlinkClick r:id="rId9" tooltip="Reward system"/>
              </a:rPr>
              <a:t>rewarding</a:t>
            </a:r>
            <a:r>
              <a:rPr lang="en-US" sz="2000" dirty="0"/>
              <a:t>, also referred to as </a:t>
            </a:r>
            <a:r>
              <a:rPr lang="en-US" sz="2000" dirty="0">
                <a:solidFill>
                  <a:srgbClr val="FF0000"/>
                </a:solidFill>
                <a:hlinkClick r:id="rId10" tooltip="wiktionary:autotelic"/>
              </a:rPr>
              <a:t>autotelic</a:t>
            </a:r>
            <a:r>
              <a:rPr lang="en-US" sz="2000" dirty="0">
                <a:solidFill>
                  <a:srgbClr val="FF0000"/>
                </a:solidFill>
              </a:rPr>
              <a:t> experience</a:t>
            </a:r>
          </a:p>
        </p:txBody>
      </p:sp>
    </p:spTree>
    <p:extLst>
      <p:ext uri="{BB962C8B-B14F-4D97-AF65-F5344CB8AC3E}">
        <p14:creationId xmlns:p14="http://schemas.microsoft.com/office/powerpoint/2010/main" val="276540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altLang="ar-SA" sz="4000" b="1"/>
              <a:t>Why is usability important?</a:t>
            </a:r>
          </a:p>
        </p:txBody>
      </p:sp>
      <p:sp>
        <p:nvSpPr>
          <p:cNvPr id="18435" name="Content Placeholder 2"/>
          <p:cNvSpPr>
            <a:spLocks noGrp="1"/>
          </p:cNvSpPr>
          <p:nvPr>
            <p:ph idx="1"/>
          </p:nvPr>
        </p:nvSpPr>
        <p:spPr/>
        <p:txBody>
          <a:bodyPr/>
          <a:lstStyle/>
          <a:p>
            <a:pPr>
              <a:buNone/>
              <a:defRPr/>
            </a:pPr>
            <a:r>
              <a:rPr lang="en-US" b="1" dirty="0">
                <a:solidFill>
                  <a:srgbClr val="00B050"/>
                </a:solidFill>
              </a:rPr>
              <a:t>A </a:t>
            </a:r>
            <a:r>
              <a:rPr lang="en-US" b="1" u="sng" dirty="0">
                <a:solidFill>
                  <a:srgbClr val="00B050"/>
                </a:solidFill>
              </a:rPr>
              <a:t>Good</a:t>
            </a:r>
            <a:r>
              <a:rPr lang="en-US" b="1" dirty="0">
                <a:solidFill>
                  <a:srgbClr val="00B050"/>
                </a:solidFill>
              </a:rPr>
              <a:t> user-interface can:</a:t>
            </a:r>
          </a:p>
          <a:p>
            <a:pPr>
              <a:buNone/>
              <a:defRPr/>
            </a:pPr>
            <a:endParaRPr lang="en-US" sz="1050" b="1" dirty="0">
              <a:solidFill>
                <a:srgbClr val="00B050"/>
              </a:solidFill>
            </a:endParaRPr>
          </a:p>
          <a:p>
            <a:pPr marL="514350" indent="-514350">
              <a:buNone/>
              <a:defRPr/>
            </a:pPr>
            <a:r>
              <a:rPr lang="en-US" dirty="0">
                <a:solidFill>
                  <a:srgbClr val="00B050"/>
                </a:solidFill>
              </a:rPr>
              <a:t>1.  </a:t>
            </a:r>
            <a:r>
              <a:rPr lang="en-US" dirty="0"/>
              <a:t>Earn</a:t>
            </a:r>
            <a:r>
              <a:rPr lang="en-US" sz="2400" dirty="0"/>
              <a:t> a company billions.</a:t>
            </a:r>
          </a:p>
          <a:p>
            <a:pPr marL="514350" indent="-514350">
              <a:buFont typeface="+mj-lt"/>
              <a:buAutoNum type="arabicPeriod"/>
              <a:defRPr/>
            </a:pPr>
            <a:endParaRPr lang="en-US" sz="1050" dirty="0"/>
          </a:p>
          <a:p>
            <a:pPr marL="514350" indent="-514350">
              <a:buNone/>
              <a:defRPr/>
            </a:pPr>
            <a:r>
              <a:rPr lang="en-US" dirty="0">
                <a:solidFill>
                  <a:srgbClr val="00B050"/>
                </a:solidFill>
              </a:rPr>
              <a:t>2.  </a:t>
            </a:r>
            <a:r>
              <a:rPr lang="en-US" dirty="0"/>
              <a:t>Increase </a:t>
            </a:r>
            <a:r>
              <a:rPr lang="en-US" dirty="0">
                <a:solidFill>
                  <a:srgbClr val="FF0000"/>
                </a:solidFill>
              </a:rPr>
              <a:t>users loyalty</a:t>
            </a:r>
            <a:r>
              <a:rPr lang="en-US" dirty="0"/>
              <a:t>.</a:t>
            </a:r>
          </a:p>
          <a:p>
            <a:pPr marL="514350" indent="-514350">
              <a:buFont typeface="+mj-lt"/>
              <a:buAutoNum type="arabicPeriod"/>
              <a:defRPr/>
            </a:pPr>
            <a:endParaRPr lang="en-US" sz="1050" dirty="0"/>
          </a:p>
          <a:p>
            <a:pPr marL="514350" indent="-514350">
              <a:buNone/>
              <a:defRPr/>
            </a:pPr>
            <a:r>
              <a:rPr lang="en-US" dirty="0">
                <a:solidFill>
                  <a:srgbClr val="00B050"/>
                </a:solidFill>
              </a:rPr>
              <a:t>3.  </a:t>
            </a:r>
            <a:r>
              <a:rPr lang="en-US" dirty="0"/>
              <a:t>Increase </a:t>
            </a:r>
            <a:r>
              <a:rPr lang="en-US" dirty="0">
                <a:solidFill>
                  <a:srgbClr val="FF0000"/>
                </a:solidFill>
              </a:rPr>
              <a:t>users trust</a:t>
            </a:r>
            <a:r>
              <a:rPr lang="en-US" dirty="0"/>
              <a:t>.</a:t>
            </a:r>
          </a:p>
          <a:p>
            <a:pPr marL="514350" indent="-514350">
              <a:buFont typeface="+mj-lt"/>
              <a:buAutoNum type="arabicPeriod"/>
              <a:defRPr/>
            </a:pPr>
            <a:endParaRPr lang="en-US" sz="1050" dirty="0"/>
          </a:p>
          <a:p>
            <a:pPr marL="514350" indent="-514350">
              <a:buNone/>
              <a:defRPr/>
            </a:pPr>
            <a:r>
              <a:rPr lang="en-US" dirty="0">
                <a:solidFill>
                  <a:srgbClr val="00B050"/>
                </a:solidFill>
              </a:rPr>
              <a:t>4.  </a:t>
            </a:r>
            <a:r>
              <a:rPr lang="en-US" dirty="0"/>
              <a:t>Makes users happy : )</a:t>
            </a:r>
          </a:p>
          <a:p>
            <a:pPr>
              <a:buFont typeface="Arial" charset="0"/>
              <a:buNone/>
              <a:defRPr/>
            </a:pPr>
            <a:endParaRPr lang="en-US" dirty="0"/>
          </a:p>
          <a:p>
            <a:pPr>
              <a:buFont typeface="Arial" charset="0"/>
              <a:buNone/>
              <a:defRPr/>
            </a:pPr>
            <a:endParaRPr lang="en-US" dirty="0"/>
          </a:p>
          <a:p>
            <a:pPr lvl="1">
              <a:buFont typeface="Arial" charset="0"/>
              <a:buChar char="–"/>
              <a:defRPr/>
            </a:pPr>
            <a:endParaRPr lang="en-US" dirty="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504BF041-05C8-4899-ADA4-2C589FD9F760}" type="slidenum">
              <a:rPr lang="en-US" altLang="en-US" sz="1200" b="0">
                <a:solidFill>
                  <a:srgbClr val="898989"/>
                </a:solidFill>
                <a:latin typeface="Arial" panose="020B0604020202020204" pitchFamily="34" charset="0"/>
              </a:rPr>
              <a:pPr/>
              <a:t>21</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3386092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20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animEffect transition="in" filter="fade">
                                      <p:cBhvr>
                                        <p:cTn id="13" dur="2000"/>
                                        <p:tgtEl>
                                          <p:spTgt spid="1843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6" end="6"/>
                                            </p:txEl>
                                          </p:spTgt>
                                        </p:tgtEl>
                                        <p:attrNameLst>
                                          <p:attrName>style.visibility</p:attrName>
                                        </p:attrNameLst>
                                      </p:cBhvr>
                                      <p:to>
                                        <p:strVal val="visible"/>
                                      </p:to>
                                    </p:set>
                                    <p:animEffect transition="in" filter="fade">
                                      <p:cBhvr>
                                        <p:cTn id="16" dur="2000"/>
                                        <p:tgtEl>
                                          <p:spTgt spid="1843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435">
                                            <p:txEl>
                                              <p:pRg st="8" end="8"/>
                                            </p:txEl>
                                          </p:spTgt>
                                        </p:tgtEl>
                                        <p:attrNameLst>
                                          <p:attrName>style.visibility</p:attrName>
                                        </p:attrNameLst>
                                      </p:cBhvr>
                                      <p:to>
                                        <p:strVal val="visible"/>
                                      </p:to>
                                    </p:set>
                                    <p:animEffect transition="in" filter="fade">
                                      <p:cBhvr>
                                        <p:cTn id="19" dur="20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GB" altLang="ar-SA" sz="4000" b="1"/>
              <a:t>The importance of HCI</a:t>
            </a:r>
            <a:endParaRPr lang="en-US" altLang="ar-SA" sz="4000" b="1"/>
          </a:p>
        </p:txBody>
      </p:sp>
      <p:sp>
        <p:nvSpPr>
          <p:cNvPr id="6147" name="Content Placeholder 2"/>
          <p:cNvSpPr>
            <a:spLocks noGrp="1"/>
          </p:cNvSpPr>
          <p:nvPr>
            <p:ph idx="1"/>
          </p:nvPr>
        </p:nvSpPr>
        <p:spPr/>
        <p:txBody>
          <a:bodyPr rtlCol="0">
            <a:normAutofit/>
          </a:bodyPr>
          <a:lstStyle/>
          <a:p>
            <a:pPr>
              <a:buNone/>
              <a:defRPr/>
            </a:pPr>
            <a:endParaRPr lang="en-US" sz="1100" b="1" dirty="0">
              <a:solidFill>
                <a:srgbClr val="00B050"/>
              </a:solidFill>
            </a:endParaRPr>
          </a:p>
          <a:p>
            <a:pPr marL="514350" indent="-514350">
              <a:buFont typeface="Arial" charset="0"/>
              <a:buAutoNum type="arabicPeriod"/>
              <a:defRPr/>
            </a:pPr>
            <a:r>
              <a:rPr lang="en-US" dirty="0" smtClean="0"/>
              <a:t>Can </a:t>
            </a:r>
            <a:r>
              <a:rPr lang="en-US" dirty="0" smtClean="0">
                <a:solidFill>
                  <a:srgbClr val="FF0000"/>
                </a:solidFill>
              </a:rPr>
              <a:t>Preventing accidents</a:t>
            </a:r>
            <a:endParaRPr lang="en-US" b="1" dirty="0" smtClean="0">
              <a:solidFill>
                <a:srgbClr val="FF0000"/>
              </a:solidFill>
            </a:endParaRPr>
          </a:p>
          <a:p>
            <a:pPr marL="514350" indent="-514350">
              <a:buFont typeface="Arial" charset="0"/>
              <a:buAutoNum type="arabicPeriod"/>
              <a:defRPr/>
            </a:pPr>
            <a:r>
              <a:rPr lang="en-GB" dirty="0" smtClean="0"/>
              <a:t>Health and safety concerns</a:t>
            </a:r>
          </a:p>
          <a:p>
            <a:pPr marL="514350" indent="-514350">
              <a:buFont typeface="Arial" charset="0"/>
              <a:buAutoNum type="arabicPeriod"/>
              <a:defRPr/>
            </a:pPr>
            <a:r>
              <a:rPr lang="en-US" dirty="0" smtClean="0"/>
              <a:t>Can reduce the cost of </a:t>
            </a:r>
            <a:r>
              <a:rPr lang="en-US" dirty="0" smtClean="0">
                <a:solidFill>
                  <a:srgbClr val="FF0000"/>
                </a:solidFill>
              </a:rPr>
              <a:t>customer training </a:t>
            </a:r>
            <a:r>
              <a:rPr lang="en-US" dirty="0" smtClean="0"/>
              <a:t>and support</a:t>
            </a:r>
          </a:p>
          <a:p>
            <a:pPr marL="514350" indent="-514350">
              <a:buFont typeface="Arial" charset="0"/>
              <a:buAutoNum type="arabicPeriod"/>
              <a:defRPr/>
            </a:pPr>
            <a:r>
              <a:rPr lang="en-US" dirty="0" smtClean="0"/>
              <a:t>Direct correlation between HCI and sales</a:t>
            </a:r>
          </a:p>
          <a:p>
            <a:pPr marL="0" indent="0">
              <a:buNone/>
              <a:defRPr/>
            </a:pPr>
            <a:endParaRPr lang="en-GB" dirty="0" smtClean="0"/>
          </a:p>
          <a:p>
            <a:pPr marL="514350" indent="-514350">
              <a:buFont typeface="Arial" charset="0"/>
              <a:buAutoNum type="arabicPeriod"/>
              <a:defRPr/>
            </a:pPr>
            <a:endParaRPr lang="en-GB" dirty="0" smtClean="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E88DE5B9-37C9-4609-AFF5-99713B6B651B}" type="slidenum">
              <a:rPr lang="en-US" altLang="en-US" sz="1200" b="0">
                <a:solidFill>
                  <a:srgbClr val="898989"/>
                </a:solidFill>
                <a:latin typeface="Arial" panose="020B0604020202020204" pitchFamily="34" charset="0"/>
              </a:rPr>
              <a:pPr/>
              <a:t>22</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2037031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rtlCol="0">
            <a:normAutofit/>
          </a:bodyPr>
          <a:lstStyle/>
          <a:p>
            <a:pPr>
              <a:buNone/>
              <a:defRPr/>
            </a:pPr>
            <a:r>
              <a:rPr lang="en-US" b="1" dirty="0" smtClean="0">
                <a:solidFill>
                  <a:srgbClr val="00B050"/>
                </a:solidFill>
              </a:rPr>
              <a:t>A </a:t>
            </a:r>
            <a:r>
              <a:rPr lang="en-US" b="1" u="sng" dirty="0" smtClean="0">
                <a:solidFill>
                  <a:srgbClr val="00B050"/>
                </a:solidFill>
              </a:rPr>
              <a:t>Bad</a:t>
            </a:r>
            <a:r>
              <a:rPr lang="en-US" b="1" dirty="0" smtClean="0">
                <a:solidFill>
                  <a:srgbClr val="00B050"/>
                </a:solidFill>
              </a:rPr>
              <a:t> user-interface can:</a:t>
            </a:r>
          </a:p>
          <a:p>
            <a:pPr>
              <a:buNone/>
              <a:defRPr/>
            </a:pPr>
            <a:endParaRPr lang="en-US" sz="1100" b="1" dirty="0">
              <a:solidFill>
                <a:srgbClr val="00B050"/>
              </a:solidFill>
            </a:endParaRPr>
          </a:p>
          <a:p>
            <a:pPr marL="514350" indent="-514350">
              <a:buNone/>
              <a:defRPr/>
            </a:pPr>
            <a:r>
              <a:rPr lang="en-US" dirty="0" smtClean="0">
                <a:solidFill>
                  <a:srgbClr val="00B050"/>
                </a:solidFill>
              </a:rPr>
              <a:t>1.  </a:t>
            </a:r>
            <a:r>
              <a:rPr lang="en-US" dirty="0" smtClean="0"/>
              <a:t>be </a:t>
            </a:r>
            <a:r>
              <a:rPr lang="en-US" dirty="0" smtClean="0">
                <a:solidFill>
                  <a:srgbClr val="FF0000"/>
                </a:solidFill>
              </a:rPr>
              <a:t>annoying</a:t>
            </a:r>
            <a:r>
              <a:rPr lang="en-US" dirty="0" smtClean="0"/>
              <a:t>, </a:t>
            </a:r>
            <a:r>
              <a:rPr lang="en-US" dirty="0" smtClean="0">
                <a:solidFill>
                  <a:srgbClr val="FF0000"/>
                </a:solidFill>
              </a:rPr>
              <a:t>frustrating</a:t>
            </a:r>
            <a:r>
              <a:rPr lang="en-US" dirty="0" smtClean="0"/>
              <a:t>, and even deadly.</a:t>
            </a:r>
          </a:p>
          <a:p>
            <a:pPr marL="457200" indent="-457200">
              <a:buNone/>
              <a:defRPr/>
            </a:pPr>
            <a:r>
              <a:rPr lang="en-US" dirty="0" smtClean="0">
                <a:solidFill>
                  <a:srgbClr val="00B050"/>
                </a:solidFill>
              </a:rPr>
              <a:t>2.  </a:t>
            </a:r>
            <a:r>
              <a:rPr lang="en-US" dirty="0" smtClean="0">
                <a:solidFill>
                  <a:srgbClr val="FF0000"/>
                </a:solidFill>
              </a:rPr>
              <a:t>Increase mistakes </a:t>
            </a:r>
            <a:r>
              <a:rPr lang="en-US" dirty="0" smtClean="0"/>
              <a:t>in data entry and system operation.</a:t>
            </a:r>
            <a:endParaRPr lang="en-US" sz="1100" dirty="0"/>
          </a:p>
          <a:p>
            <a:pPr marL="465138" indent="-465138">
              <a:buNone/>
              <a:defRPr/>
            </a:pPr>
            <a:r>
              <a:rPr lang="en-US" dirty="0" smtClean="0">
                <a:solidFill>
                  <a:srgbClr val="00B050"/>
                </a:solidFill>
              </a:rPr>
              <a:t>3.  </a:t>
            </a:r>
            <a:r>
              <a:rPr lang="en-US" dirty="0" smtClean="0"/>
              <a:t>Makes functions become </a:t>
            </a:r>
            <a:r>
              <a:rPr lang="en-US" dirty="0" smtClean="0">
                <a:solidFill>
                  <a:srgbClr val="FF0000"/>
                </a:solidFill>
              </a:rPr>
              <a:t>completely inaccessible</a:t>
            </a:r>
            <a:r>
              <a:rPr lang="en-US" dirty="0" smtClean="0"/>
              <a:t>.</a:t>
            </a:r>
            <a:endParaRPr lang="en-US" sz="1100" dirty="0"/>
          </a:p>
          <a:p>
            <a:pPr marL="514350" indent="-514350">
              <a:buNone/>
              <a:defRPr/>
            </a:pPr>
            <a:r>
              <a:rPr lang="en-US" dirty="0" smtClean="0">
                <a:solidFill>
                  <a:srgbClr val="00B050"/>
                </a:solidFill>
              </a:rPr>
              <a:t>4.  </a:t>
            </a:r>
            <a:r>
              <a:rPr lang="en-US" dirty="0" smtClean="0"/>
              <a:t>System failure because of </a:t>
            </a:r>
            <a:r>
              <a:rPr lang="en-US" dirty="0" smtClean="0">
                <a:solidFill>
                  <a:srgbClr val="FF0000"/>
                </a:solidFill>
              </a:rPr>
              <a:t>user rejection</a:t>
            </a:r>
            <a:r>
              <a:rPr lang="en-US" dirty="0" smtClean="0"/>
              <a:t>.</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8710CC1F-54DE-4FBE-A7B7-38D7F6A40E9B}" type="slidenum">
              <a:rPr lang="en-US" altLang="en-US" sz="1200" b="0">
                <a:solidFill>
                  <a:srgbClr val="898989"/>
                </a:solidFill>
                <a:latin typeface="Arial" panose="020B0604020202020204" pitchFamily="34" charset="0"/>
              </a:rPr>
              <a:pPr/>
              <a:t>23</a:t>
            </a:fld>
            <a:endParaRPr lang="en-US" altLang="en-US" sz="1200" b="0">
              <a:solidFill>
                <a:srgbClr val="898989"/>
              </a:solidFill>
              <a:latin typeface="Arial" panose="020B0604020202020204" pitchFamily="34"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54486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fade">
                                      <p:cBhvr>
                                        <p:cTn id="10" dur="2000"/>
                                        <p:tgtEl>
                                          <p:spTgt spid="614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fade">
                                      <p:cBhvr>
                                        <p:cTn id="13" dur="2000"/>
                                        <p:tgtEl>
                                          <p:spTgt spid="614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xEl>
                                              <p:pRg st="4" end="4"/>
                                            </p:txEl>
                                          </p:spTgt>
                                        </p:tgtEl>
                                        <p:attrNameLst>
                                          <p:attrName>style.visibility</p:attrName>
                                        </p:attrNameLst>
                                      </p:cBhvr>
                                      <p:to>
                                        <p:strVal val="visible"/>
                                      </p:to>
                                    </p:set>
                                    <p:animEffect transition="in" filter="fade">
                                      <p:cBhvr>
                                        <p:cTn id="16" dur="2000"/>
                                        <p:tgtEl>
                                          <p:spTgt spid="614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fade">
                                      <p:cBhvr>
                                        <p:cTn id="19"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altLang="ar-SA" sz="4000" b="1"/>
              <a:t>Why HCI is Important in the Context of WWW?</a:t>
            </a:r>
          </a:p>
        </p:txBody>
      </p:sp>
      <p:sp>
        <p:nvSpPr>
          <p:cNvPr id="19459" name="Content Placeholder 2"/>
          <p:cNvSpPr>
            <a:spLocks noGrp="1"/>
          </p:cNvSpPr>
          <p:nvPr>
            <p:ph idx="1"/>
          </p:nvPr>
        </p:nvSpPr>
        <p:spPr/>
        <p:txBody>
          <a:bodyPr/>
          <a:lstStyle/>
          <a:p>
            <a:pPr eaLnBrk="1" hangingPunct="1">
              <a:buFont typeface="Arial" panose="020B0604020202020204" pitchFamily="34" charset="0"/>
              <a:buNone/>
            </a:pPr>
            <a:r>
              <a:rPr lang="en-US" altLang="ar-SA" dirty="0"/>
              <a:t>• </a:t>
            </a:r>
            <a:r>
              <a:rPr lang="en-US" altLang="ar-SA" dirty="0">
                <a:solidFill>
                  <a:srgbClr val="FF0000"/>
                </a:solidFill>
              </a:rPr>
              <a:t>Competition</a:t>
            </a:r>
            <a:r>
              <a:rPr lang="en-US" altLang="ar-SA" dirty="0"/>
              <a:t> is very close (just another link…)</a:t>
            </a:r>
          </a:p>
          <a:p>
            <a:pPr eaLnBrk="1" hangingPunct="1">
              <a:buFont typeface="Arial" panose="020B0604020202020204" pitchFamily="34" charset="0"/>
              <a:buNone/>
            </a:pPr>
            <a:r>
              <a:rPr lang="en-US" altLang="ar-SA" dirty="0"/>
              <a:t>• </a:t>
            </a:r>
            <a:r>
              <a:rPr lang="en-US" altLang="ar-SA" dirty="0">
                <a:solidFill>
                  <a:srgbClr val="FF0000"/>
                </a:solidFill>
              </a:rPr>
              <a:t>Comparison</a:t>
            </a:r>
            <a:r>
              <a:rPr lang="en-US" altLang="ar-SA" dirty="0"/>
              <a:t> is easily possible (example – Online-Shop)</a:t>
            </a:r>
          </a:p>
          <a:p>
            <a:pPr eaLnBrk="1" hangingPunct="1">
              <a:buFont typeface="Arial" panose="020B0604020202020204" pitchFamily="34" charset="0"/>
              <a:buNone/>
            </a:pPr>
            <a:r>
              <a:rPr lang="en-US" altLang="ar-SA" dirty="0"/>
              <a:t>• Users who can’t find the product in the shop </a:t>
            </a:r>
            <a:r>
              <a:rPr lang="en-US" altLang="ar-SA" dirty="0">
                <a:solidFill>
                  <a:srgbClr val="FF0000"/>
                </a:solidFill>
              </a:rPr>
              <a:t>can not buy it</a:t>
            </a:r>
          </a:p>
          <a:p>
            <a:pPr eaLnBrk="1" hangingPunct="1">
              <a:buFont typeface="Arial" panose="020B0604020202020204" pitchFamily="34" charset="0"/>
              <a:buNone/>
            </a:pPr>
            <a:r>
              <a:rPr lang="en-US" altLang="ar-SA" dirty="0"/>
              <a:t>• Users who are not able to fill in correctly the order form </a:t>
            </a:r>
            <a:r>
              <a:rPr lang="en-US" altLang="ar-SA" dirty="0">
                <a:solidFill>
                  <a:srgbClr val="FF0000"/>
                </a:solidFill>
              </a:rPr>
              <a:t>are not going to buy</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9946CD25-25DA-45DE-B297-0251D4601058}" type="slidenum">
              <a:rPr lang="en-US" altLang="en-US" sz="1200" b="0">
                <a:solidFill>
                  <a:srgbClr val="898989"/>
                </a:solidFill>
                <a:latin typeface="Arial" panose="020B0604020202020204" pitchFamily="34" charset="0"/>
              </a:rPr>
              <a:pPr/>
              <a:t>24</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39170930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2000"/>
                                        <p:tgtEl>
                                          <p:spTgt spid="1945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2000"/>
                                        <p:tgtEl>
                                          <p:spTgt spid="1945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a:bodyPr>
          <a:lstStyle/>
          <a:p>
            <a:pPr>
              <a:defRPr/>
            </a:pPr>
            <a:r>
              <a:rPr lang="en-US" b="1" dirty="0" smtClean="0"/>
              <a:t>It is not </a:t>
            </a:r>
            <a:r>
              <a:rPr lang="en-US" b="1" dirty="0" smtClean="0">
                <a:solidFill>
                  <a:schemeClr val="accent6">
                    <a:lumMod val="75000"/>
                  </a:schemeClr>
                </a:solidFill>
              </a:rPr>
              <a:t>Simple</a:t>
            </a:r>
            <a:r>
              <a:rPr lang="en-US" b="1" dirty="0" smtClean="0"/>
              <a:t> to Make Good</a:t>
            </a:r>
            <a:br>
              <a:rPr lang="en-US" b="1" dirty="0" smtClean="0"/>
            </a:br>
            <a:r>
              <a:rPr lang="en-US" b="1" dirty="0" smtClean="0"/>
              <a:t>User Interfaces</a:t>
            </a:r>
          </a:p>
        </p:txBody>
      </p:sp>
      <p:sp>
        <p:nvSpPr>
          <p:cNvPr id="20483" name="Content Placeholder 2"/>
          <p:cNvSpPr>
            <a:spLocks noGrp="1"/>
          </p:cNvSpPr>
          <p:nvPr>
            <p:ph idx="1"/>
          </p:nvPr>
        </p:nvSpPr>
        <p:spPr/>
        <p:txBody>
          <a:bodyPr/>
          <a:lstStyle/>
          <a:p>
            <a:pPr eaLnBrk="1" hangingPunct="1">
              <a:buFont typeface="Arial" panose="020B0604020202020204" pitchFamily="34" charset="0"/>
              <a:buNone/>
            </a:pPr>
            <a:endParaRPr lang="en-US" altLang="ar-SA"/>
          </a:p>
          <a:p>
            <a:pPr eaLnBrk="1" hangingPunct="1">
              <a:buFont typeface="Arial" panose="020B0604020202020204" pitchFamily="34" charset="0"/>
              <a:buNone/>
            </a:pPr>
            <a:r>
              <a:rPr lang="en-US" altLang="ar-SA"/>
              <a:t>Basic misconceptions:</a:t>
            </a:r>
          </a:p>
          <a:p>
            <a:pPr eaLnBrk="1" hangingPunct="1">
              <a:buFont typeface="Arial" panose="020B0604020202020204" pitchFamily="34" charset="0"/>
              <a:buNone/>
            </a:pPr>
            <a:r>
              <a:rPr lang="en-US" altLang="ar-SA"/>
              <a:t>• If I (the developer) can use it, everyone can use it</a:t>
            </a:r>
          </a:p>
          <a:p>
            <a:pPr eaLnBrk="1" hangingPunct="1">
              <a:buFont typeface="Arial" panose="020B0604020202020204" pitchFamily="34" charset="0"/>
              <a:buNone/>
            </a:pPr>
            <a:endParaRPr lang="en-US" altLang="ar-SA" sz="1100"/>
          </a:p>
          <a:p>
            <a:pPr eaLnBrk="1" hangingPunct="1">
              <a:buFont typeface="Arial" panose="020B0604020202020204" pitchFamily="34" charset="0"/>
              <a:buNone/>
            </a:pPr>
            <a:r>
              <a:rPr lang="en-US" altLang="ar-SA"/>
              <a:t>• If our non-technical staff can use it, everyone can</a:t>
            </a:r>
          </a:p>
          <a:p>
            <a:pPr eaLnBrk="1" hangingPunct="1">
              <a:buFont typeface="Arial" panose="020B0604020202020204" pitchFamily="34" charset="0"/>
              <a:buNone/>
            </a:pPr>
            <a:endParaRPr lang="en-US" altLang="ar-SA" sz="1100"/>
          </a:p>
          <a:p>
            <a:pPr eaLnBrk="1" hangingPunct="1">
              <a:buFont typeface="Arial" panose="020B0604020202020204" pitchFamily="34" charset="0"/>
              <a:buNone/>
            </a:pPr>
            <a:r>
              <a:rPr lang="en-US" altLang="ar-SA"/>
              <a:t>• Good user interfaces are applied common sense</a:t>
            </a:r>
          </a:p>
          <a:p>
            <a:pPr eaLnBrk="1" hangingPunct="1">
              <a:buFont typeface="Arial" panose="020B0604020202020204" pitchFamily="34" charset="0"/>
              <a:buNone/>
            </a:pPr>
            <a:endParaRPr lang="en-US" altLang="ar-SA" sz="1100"/>
          </a:p>
          <a:p>
            <a:pPr eaLnBrk="1" hangingPunct="1">
              <a:buFont typeface="Arial" panose="020B0604020202020204" pitchFamily="34" charset="0"/>
              <a:buNone/>
            </a:pPr>
            <a:r>
              <a:rPr lang="en-US" altLang="ar-SA"/>
              <a:t>• A system is usable if all style guidelines are met</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DDD45626-891F-411F-9EDC-E2015BF3D3F3}" type="slidenum">
              <a:rPr lang="en-US" altLang="en-US" sz="1200" b="0">
                <a:solidFill>
                  <a:srgbClr val="898989"/>
                </a:solidFill>
                <a:latin typeface="Arial" panose="020B0604020202020204" pitchFamily="34" charset="0"/>
              </a:rPr>
              <a:pPr/>
              <a:t>25</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2749741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GB" altLang="ar-SA" sz="4000" b="1"/>
              <a:t>Examples of good and bad design</a:t>
            </a:r>
            <a:endParaRPr lang="en-US" altLang="ar-SA" sz="4000" b="1"/>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CC6E043C-17C5-46D5-B982-A4353DDED4A1}" type="slidenum">
              <a:rPr lang="en-US" altLang="en-US" sz="1200" b="0">
                <a:solidFill>
                  <a:srgbClr val="898989"/>
                </a:solidFill>
                <a:latin typeface="Arial" panose="020B0604020202020204" pitchFamily="34" charset="0"/>
              </a:rPr>
              <a:pPr/>
              <a:t>26</a:t>
            </a:fld>
            <a:endParaRPr lang="en-US" altLang="en-US" sz="1200" b="0">
              <a:solidFill>
                <a:srgbClr val="898989"/>
              </a:solidFill>
              <a:latin typeface="Arial" panose="020B0604020202020204" pitchFamily="34" charset="0"/>
            </a:endParaRPr>
          </a:p>
        </p:txBody>
      </p:sp>
      <p:pic>
        <p:nvPicPr>
          <p:cNvPr id="21509" name="Picture 2" descr="C:\Documents and Settings\Administrator\Desktop\HCI_Kau\CPIS 354 KAlomar Lectures\DontEnter.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57355" y="84222"/>
            <a:ext cx="6003925" cy="4525963"/>
          </a:xfrm>
          <a:noFill/>
        </p:spPr>
      </p:pic>
    </p:spTree>
    <p:extLst>
      <p:ext uri="{BB962C8B-B14F-4D97-AF65-F5344CB8AC3E}">
        <p14:creationId xmlns:p14="http://schemas.microsoft.com/office/powerpoint/2010/main" val="2092531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E21BE00F-F944-497B-8CEA-702CB4DBB0A4}" type="slidenum">
              <a:rPr lang="en-US" altLang="en-US" sz="1200" b="0">
                <a:solidFill>
                  <a:srgbClr val="898989"/>
                </a:solidFill>
                <a:latin typeface="Arial" panose="020B0604020202020204" pitchFamily="34" charset="0"/>
              </a:rPr>
              <a:pPr/>
              <a:t>27</a:t>
            </a:fld>
            <a:endParaRPr lang="en-US" altLang="en-US" sz="1200" b="0">
              <a:solidFill>
                <a:srgbClr val="898989"/>
              </a:solidFill>
              <a:latin typeface="Arial" panose="020B0604020202020204" pitchFamily="34" charset="0"/>
            </a:endParaRPr>
          </a:p>
        </p:txBody>
      </p:sp>
      <p:pic>
        <p:nvPicPr>
          <p:cNvPr id="22533" name="Picture 8" descr="C:\Documents and Settings\Administrator\Desktop\HCI_Kau\CPIS 354 KAlomar Lectures\CheckBox.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27564" y="2743201"/>
            <a:ext cx="2111375" cy="1609725"/>
          </a:xfrm>
          <a:noFill/>
        </p:spPr>
      </p:pic>
    </p:spTree>
    <p:extLst>
      <p:ext uri="{BB962C8B-B14F-4D97-AF65-F5344CB8AC3E}">
        <p14:creationId xmlns:p14="http://schemas.microsoft.com/office/powerpoint/2010/main" val="2272820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1D8D07D2-9457-4B8C-A933-DA4EABA05730}" type="slidenum">
              <a:rPr lang="en-US" altLang="en-US" sz="1200" b="0">
                <a:solidFill>
                  <a:srgbClr val="898989"/>
                </a:solidFill>
                <a:latin typeface="Arial" panose="020B0604020202020204" pitchFamily="34" charset="0"/>
              </a:rPr>
              <a:pPr/>
              <a:t>28</a:t>
            </a:fld>
            <a:endParaRPr lang="en-US" altLang="en-US" sz="1200" b="0">
              <a:solidFill>
                <a:srgbClr val="898989"/>
              </a:solidFill>
              <a:latin typeface="Arial" panose="020B0604020202020204" pitchFamily="34" charset="0"/>
            </a:endParaRPr>
          </a:p>
        </p:txBody>
      </p:sp>
      <p:sp>
        <p:nvSpPr>
          <p:cNvPr id="23557" name="Content Placeholder 7"/>
          <p:cNvSpPr>
            <a:spLocks noGrp="1"/>
          </p:cNvSpPr>
          <p:nvPr>
            <p:ph idx="1"/>
          </p:nvPr>
        </p:nvSpPr>
        <p:spPr/>
        <p:txBody>
          <a:bodyPr/>
          <a:lstStyle/>
          <a:p>
            <a:endParaRPr lang="en-GB" altLang="ar-SA" smtClean="0"/>
          </a:p>
        </p:txBody>
      </p:sp>
      <p:pic>
        <p:nvPicPr>
          <p:cNvPr id="23558" name="Picture 8" descr="C:\Documents and Settings\Administrator\Desktop\HCI_Kau\CPIS 354 KAlomar Lectures\ErrorMessageO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243" y="2273969"/>
            <a:ext cx="37131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024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26B631B4-C983-4766-9F1D-345FE549E5FC}" type="slidenum">
              <a:rPr lang="en-US" altLang="en-US" sz="1200" b="0">
                <a:solidFill>
                  <a:srgbClr val="898989"/>
                </a:solidFill>
                <a:latin typeface="Arial" panose="020B0604020202020204" pitchFamily="34" charset="0"/>
              </a:rPr>
              <a:pPr/>
              <a:t>29</a:t>
            </a:fld>
            <a:endParaRPr lang="en-US" altLang="en-US" sz="1200" b="0">
              <a:solidFill>
                <a:srgbClr val="898989"/>
              </a:solidFill>
              <a:latin typeface="Arial" panose="020B0604020202020204" pitchFamily="34" charset="0"/>
            </a:endParaRPr>
          </a:p>
        </p:txBody>
      </p:sp>
      <p:sp>
        <p:nvSpPr>
          <p:cNvPr id="24581" name="Content Placeholder 7"/>
          <p:cNvSpPr>
            <a:spLocks noGrp="1"/>
          </p:cNvSpPr>
          <p:nvPr>
            <p:ph idx="1"/>
          </p:nvPr>
        </p:nvSpPr>
        <p:spPr/>
        <p:txBody>
          <a:bodyPr/>
          <a:lstStyle/>
          <a:p>
            <a:endParaRPr lang="en-GB" altLang="ar-SA" smtClean="0"/>
          </a:p>
        </p:txBody>
      </p:sp>
      <p:pic>
        <p:nvPicPr>
          <p:cNvPr id="24582" name="Picture 5" descr="C:\Documents and Settings\Administrator\Desktop\HCI_Kau\CPIS 354 KAlomar Lectures\errormessageCance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819401"/>
            <a:ext cx="48672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rtlCol="0">
            <a:normAutofit fontScale="92500" lnSpcReduction="10000"/>
          </a:bodyPr>
          <a:lstStyle/>
          <a:p>
            <a:pPr>
              <a:defRPr/>
            </a:pPr>
            <a:endParaRPr lang="en-GB" sz="2000" dirty="0"/>
          </a:p>
          <a:p>
            <a:pPr>
              <a:defRPr/>
            </a:pPr>
            <a:r>
              <a:rPr lang="en-GB" dirty="0"/>
              <a:t>Therefore, computer systems should be </a:t>
            </a:r>
            <a:r>
              <a:rPr lang="en-GB" dirty="0">
                <a:solidFill>
                  <a:srgbClr val="FF0000"/>
                </a:solidFill>
              </a:rPr>
              <a:t>easy to use, easy to learn, and with no errors.</a:t>
            </a:r>
          </a:p>
          <a:p>
            <a:pPr>
              <a:defRPr/>
            </a:pPr>
            <a:endParaRPr lang="en-GB" dirty="0"/>
          </a:p>
          <a:p>
            <a:pPr>
              <a:defRPr/>
            </a:pPr>
            <a:r>
              <a:rPr lang="en-GB" dirty="0"/>
              <a:t>To design and develop of such a system is a major concern of HCI</a:t>
            </a:r>
          </a:p>
          <a:p>
            <a:pPr>
              <a:defRPr/>
            </a:pPr>
            <a:endParaRPr lang="en-GB" sz="2400" dirty="0"/>
          </a:p>
          <a:p>
            <a:pPr>
              <a:defRPr/>
            </a:pPr>
            <a:endParaRPr lang="en-GB" sz="2400" dirty="0"/>
          </a:p>
          <a:p>
            <a:pPr algn="ctr">
              <a:buNone/>
              <a:defRPr/>
            </a:pPr>
            <a:endParaRPr lang="en-US" sz="2400" dirty="0"/>
          </a:p>
          <a:p>
            <a:pPr algn="ctr">
              <a:buNone/>
              <a:defRPr/>
            </a:pPr>
            <a:r>
              <a:rPr lang="en-US" sz="2400" dirty="0"/>
              <a:t>	</a:t>
            </a:r>
            <a:endParaRPr lang="en-US" sz="1600" dirty="0"/>
          </a:p>
        </p:txBody>
      </p:sp>
      <p:sp>
        <p:nvSpPr>
          <p:cNvPr id="8" name="Slide Number Placeholder 7"/>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9E7A28D5-6CA6-458E-AEB2-356F84184351}" type="slidenum">
              <a:rPr lang="en-US" altLang="en-US" sz="1200" b="0">
                <a:solidFill>
                  <a:srgbClr val="898989"/>
                </a:solidFill>
                <a:latin typeface="Arial" panose="020B0604020202020204" pitchFamily="34" charset="0"/>
              </a:rPr>
              <a:pPr/>
              <a:t>3</a:t>
            </a:fld>
            <a:endParaRPr lang="en-US" altLang="en-US" sz="1200" b="0">
              <a:solidFill>
                <a:srgbClr val="898989"/>
              </a:solidFill>
              <a:latin typeface="Arial" panose="020B0604020202020204" pitchFamily="34"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831559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ar-SA" sz="4000" b="1"/>
              <a:t>Examples ..(cont.)</a:t>
            </a:r>
            <a:endParaRPr lang="en-US" altLang="ar-SA" sz="4000" b="1"/>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1A9C40A9-A7BC-4EDA-999B-926DD15BEFF9}" type="slidenum">
              <a:rPr lang="en-US" altLang="en-US" sz="1200" b="0">
                <a:solidFill>
                  <a:srgbClr val="898989"/>
                </a:solidFill>
                <a:latin typeface="Arial" panose="020B0604020202020204" pitchFamily="34" charset="0"/>
              </a:rPr>
              <a:pPr/>
              <a:t>30</a:t>
            </a:fld>
            <a:endParaRPr lang="en-US" altLang="en-US" sz="1200" b="0">
              <a:solidFill>
                <a:srgbClr val="898989"/>
              </a:solidFill>
              <a:latin typeface="Arial" panose="020B0604020202020204" pitchFamily="34" charset="0"/>
            </a:endParaRPr>
          </a:p>
        </p:txBody>
      </p:sp>
      <p:pic>
        <p:nvPicPr>
          <p:cNvPr id="26629" name="Picture 6" descr="C:\Documents and Settings\Administrator\Desktop\HCI_Kau\CPIS 354 KAlomar Lectures\ATM.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36232" y="1038727"/>
            <a:ext cx="6097588" cy="2876550"/>
          </a:xfrm>
          <a:noFill/>
        </p:spPr>
      </p:pic>
    </p:spTree>
    <p:extLst>
      <p:ext uri="{BB962C8B-B14F-4D97-AF65-F5344CB8AC3E}">
        <p14:creationId xmlns:p14="http://schemas.microsoft.com/office/powerpoint/2010/main" val="1514617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27801" y="95805"/>
            <a:ext cx="8534400" cy="1507067"/>
          </a:xfrm>
        </p:spPr>
        <p:txBody>
          <a:bodyPr/>
          <a:lstStyle/>
          <a:p>
            <a:pPr algn="l" eaLnBrk="1" hangingPunct="1"/>
            <a:r>
              <a:rPr lang="en-US" altLang="ar-SA" sz="4000" b="1" dirty="0"/>
              <a:t>Disciplines Contributing to Human-Computer Interaction</a:t>
            </a:r>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00E168E7-BE4D-4D42-BD3D-118775341038}" type="slidenum">
              <a:rPr lang="en-US" altLang="en-US" sz="1200" b="0">
                <a:solidFill>
                  <a:srgbClr val="898989"/>
                </a:solidFill>
                <a:latin typeface="Arial" panose="020B0604020202020204" pitchFamily="34" charset="0"/>
              </a:rPr>
              <a:pPr/>
              <a:t>31</a:t>
            </a:fld>
            <a:endParaRPr lang="en-US" altLang="en-US" sz="1200" b="0">
              <a:solidFill>
                <a:srgbClr val="898989"/>
              </a:solidFill>
              <a:latin typeface="Arial" panose="020B0604020202020204" pitchFamily="34" charset="0"/>
            </a:endParaRPr>
          </a:p>
        </p:txBody>
      </p:sp>
      <p:pic>
        <p:nvPicPr>
          <p:cNvPr id="2970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8375" y="1600201"/>
            <a:ext cx="7715250" cy="4525963"/>
          </a:xfrm>
          <a:noFill/>
        </p:spPr>
      </p:pic>
    </p:spTree>
    <p:extLst>
      <p:ext uri="{BB962C8B-B14F-4D97-AF65-F5344CB8AC3E}">
        <p14:creationId xmlns:p14="http://schemas.microsoft.com/office/powerpoint/2010/main" val="1526959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1075" y="4903904"/>
            <a:ext cx="3432566" cy="1954096"/>
          </a:xfrm>
        </p:spPr>
        <p:txBody>
          <a:bodyPr/>
          <a:lstStyle/>
          <a:p>
            <a:pPr algn="l" eaLnBrk="1" hangingPunct="1"/>
            <a:r>
              <a:rPr lang="tr-TR" altLang="ar-SA" sz="4000" b="1" dirty="0"/>
              <a:t>A real life example</a:t>
            </a:r>
            <a:endParaRPr lang="en-US" altLang="ar-SA" sz="4000" b="1" dirty="0"/>
          </a:p>
        </p:txBody>
      </p:sp>
      <p:sp>
        <p:nvSpPr>
          <p:cNvPr id="6147" name="Content Placeholder 2"/>
          <p:cNvSpPr>
            <a:spLocks noGrp="1"/>
          </p:cNvSpPr>
          <p:nvPr>
            <p:ph idx="1"/>
          </p:nvPr>
        </p:nvSpPr>
        <p:spPr>
          <a:xfrm>
            <a:off x="202948" y="-156412"/>
            <a:ext cx="5175168" cy="2983833"/>
          </a:xfrm>
        </p:spPr>
        <p:txBody>
          <a:bodyPr rtlCol="0">
            <a:normAutofit/>
          </a:bodyPr>
          <a:lstStyle/>
          <a:p>
            <a:pPr>
              <a:buNone/>
              <a:defRPr/>
            </a:pPr>
            <a:r>
              <a:rPr lang="en-US" sz="1800" b="1" dirty="0" smtClean="0"/>
              <a:t>1) </a:t>
            </a:r>
            <a:r>
              <a:rPr lang="en-US" sz="1800" dirty="0" smtClean="0"/>
              <a:t>If </a:t>
            </a:r>
            <a:r>
              <a:rPr lang="en-US" sz="1800" dirty="0"/>
              <a:t>the video doesn’t record a TV </a:t>
            </a:r>
          </a:p>
          <a:p>
            <a:pPr indent="0" algn="just">
              <a:buNone/>
              <a:defRPr/>
            </a:pPr>
            <a:r>
              <a:rPr lang="en-US" sz="1800" dirty="0"/>
              <a:t>program because we pressed</a:t>
            </a:r>
          </a:p>
          <a:p>
            <a:pPr indent="0" algn="just">
              <a:buNone/>
              <a:defRPr/>
            </a:pPr>
            <a:r>
              <a:rPr lang="en-US" sz="1800" dirty="0"/>
              <a:t> the wrong button, we are likely </a:t>
            </a:r>
          </a:p>
          <a:p>
            <a:pPr indent="0" algn="just">
              <a:buNone/>
              <a:defRPr/>
            </a:pPr>
            <a:r>
              <a:rPr lang="en-US" sz="1800" dirty="0"/>
              <a:t>to feel angry. </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A7B0A62C-7873-488B-BD75-EA4A065D44D4}" type="slidenum">
              <a:rPr lang="en-US" altLang="en-US" sz="1200" b="0">
                <a:solidFill>
                  <a:srgbClr val="898989"/>
                </a:solidFill>
                <a:latin typeface="Arial" panose="020B0604020202020204" pitchFamily="34" charset="0"/>
              </a:rPr>
              <a:pPr/>
              <a:t>32</a:t>
            </a:fld>
            <a:endParaRPr lang="en-US" altLang="en-US" sz="1200" b="0">
              <a:solidFill>
                <a:srgbClr val="898989"/>
              </a:solidFill>
              <a:latin typeface="Arial" panose="020B0604020202020204" pitchFamily="34" charset="0"/>
            </a:endParaRPr>
          </a:p>
        </p:txBody>
      </p:sp>
      <p:pic>
        <p:nvPicPr>
          <p:cNvPr id="31750" name="Picture 4" descr="C:\Documents and Settings\Administrator\Desktop\HCI_Kau\CPIS 354 KAlomar Lectures\Airpla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039" y="95249"/>
            <a:ext cx="5963150" cy="62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6358" y="2570020"/>
            <a:ext cx="5013158" cy="2215991"/>
          </a:xfrm>
          <a:prstGeom prst="rect">
            <a:avLst/>
          </a:prstGeom>
        </p:spPr>
        <p:txBody>
          <a:bodyPr wrap="square">
            <a:spAutoFit/>
          </a:bodyPr>
          <a:lstStyle/>
          <a:p>
            <a:pPr indent="0" algn="just">
              <a:buNone/>
              <a:defRPr/>
            </a:pPr>
            <a:r>
              <a:rPr lang="en-US" b="1" dirty="0" smtClean="0"/>
              <a:t>2) </a:t>
            </a:r>
            <a:r>
              <a:rPr lang="en-US" sz="2000" b="1" dirty="0" smtClean="0"/>
              <a:t>A </a:t>
            </a:r>
            <a:r>
              <a:rPr lang="en-US" sz="2000" b="1" dirty="0"/>
              <a:t>real example</a:t>
            </a:r>
            <a:r>
              <a:rPr lang="en-US" sz="2000" dirty="0"/>
              <a:t>: a pilot shuts down the wrong engine and the plane crashes (as happened near Leicestershire, in England on the M1 motorway in 1989), this is obviously more serious. </a:t>
            </a:r>
            <a:r>
              <a:rPr lang="en-US" sz="2000" b="1" dirty="0"/>
              <a:t>47 died</a:t>
            </a:r>
            <a:endParaRPr lang="en-GB" sz="2000" b="1" dirty="0"/>
          </a:p>
          <a:p>
            <a:pPr>
              <a:buNone/>
              <a:defRPr/>
            </a:pPr>
            <a:endParaRPr lang="en-GB" dirty="0">
              <a:latin typeface="Times New Roman" pitchFamily="18" charset="0"/>
            </a:endParaRPr>
          </a:p>
        </p:txBody>
      </p:sp>
      <p:sp>
        <p:nvSpPr>
          <p:cNvPr id="3" name="Rectangle 2"/>
          <p:cNvSpPr/>
          <p:nvPr/>
        </p:nvSpPr>
        <p:spPr>
          <a:xfrm>
            <a:off x="3802449" y="6372544"/>
            <a:ext cx="5934638" cy="369332"/>
          </a:xfrm>
          <a:prstGeom prst="rect">
            <a:avLst/>
          </a:prstGeom>
        </p:spPr>
        <p:txBody>
          <a:bodyPr wrap="none">
            <a:spAutoFit/>
          </a:bodyPr>
          <a:lstStyle/>
          <a:p>
            <a:r>
              <a:rPr lang="en-US" dirty="0"/>
              <a:t>https://it.wikipedia.org/wiki/Volo_British_Midland_92</a:t>
            </a:r>
          </a:p>
        </p:txBody>
      </p:sp>
    </p:spTree>
    <p:extLst>
      <p:ext uri="{BB962C8B-B14F-4D97-AF65-F5344CB8AC3E}">
        <p14:creationId xmlns:p14="http://schemas.microsoft.com/office/powerpoint/2010/main" val="408450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GB" altLang="ar-SA" smtClean="0"/>
          </a:p>
        </p:txBody>
      </p:sp>
      <p:sp>
        <p:nvSpPr>
          <p:cNvPr id="35843" name="Rectangle 3"/>
          <p:cNvSpPr>
            <a:spLocks noGrp="1" noChangeArrowheads="1"/>
          </p:cNvSpPr>
          <p:nvPr>
            <p:ph type="body" idx="1"/>
          </p:nvPr>
        </p:nvSpPr>
        <p:spPr/>
        <p:txBody>
          <a:bodyPr/>
          <a:lstStyle/>
          <a:p>
            <a:pPr eaLnBrk="1" hangingPunct="1"/>
            <a:r>
              <a:rPr lang="en-GB" altLang="ar-SA" b="1" u="sng" dirty="0" smtClean="0"/>
              <a:t>Fact</a:t>
            </a:r>
          </a:p>
          <a:p>
            <a:pPr eaLnBrk="1" hangingPunct="1">
              <a:buFont typeface="Wingdings" panose="05000000000000000000" pitchFamily="2" charset="2"/>
              <a:buNone/>
            </a:pPr>
            <a:r>
              <a:rPr lang="en-US" altLang="ar-SA" i="1" dirty="0" smtClean="0"/>
              <a:t>- </a:t>
            </a:r>
            <a:r>
              <a:rPr lang="en-GB" altLang="ar-SA" sz="2000" i="1" dirty="0">
                <a:latin typeface="Times New Roman" panose="02020603050405020304" pitchFamily="18" charset="0"/>
              </a:rPr>
              <a:t>Fletcher </a:t>
            </a:r>
            <a:r>
              <a:rPr lang="en-GB" altLang="ar-SA" sz="2000" i="1" dirty="0" smtClean="0">
                <a:latin typeface="Times New Roman" panose="02020603050405020304" pitchFamily="18" charset="0"/>
              </a:rPr>
              <a:t>Buckley (Member board of IEEE)</a:t>
            </a:r>
            <a:r>
              <a:rPr lang="en-GB" altLang="ar-SA" sz="2000" dirty="0" smtClean="0">
                <a:latin typeface="Times New Roman" panose="02020603050405020304" pitchFamily="18" charset="0"/>
              </a:rPr>
              <a:t> </a:t>
            </a:r>
            <a:r>
              <a:rPr lang="en-GB" altLang="ar-SA" dirty="0" smtClean="0">
                <a:latin typeface="Times New Roman" panose="02020603050405020304" pitchFamily="18" charset="0"/>
              </a:rPr>
              <a:t>“</a:t>
            </a:r>
            <a:r>
              <a:rPr lang="en-GB" altLang="ar-SA" i="1" dirty="0" smtClean="0"/>
              <a:t>: </a:t>
            </a:r>
            <a:r>
              <a:rPr lang="en-US" altLang="ar-SA" i="1" dirty="0" smtClean="0"/>
              <a:t>85% of Software projects are either late or delivered without satisfying the specification.”</a:t>
            </a:r>
          </a:p>
          <a:p>
            <a:pPr eaLnBrk="1" hangingPunct="1">
              <a:buFont typeface="Wingdings" panose="05000000000000000000" pitchFamily="2" charset="2"/>
              <a:buNone/>
            </a:pPr>
            <a:r>
              <a:rPr lang="en-GB" altLang="ar-SA" dirty="0" smtClean="0">
                <a:latin typeface="Times New Roman" panose="02020603050405020304" pitchFamily="18" charset="0"/>
              </a:rPr>
              <a:t> </a:t>
            </a:r>
          </a:p>
          <a:p>
            <a:pPr eaLnBrk="1" hangingPunct="1">
              <a:buFont typeface="Wingdings" panose="05000000000000000000" pitchFamily="2" charset="2"/>
              <a:buNone/>
            </a:pPr>
            <a:r>
              <a:rPr lang="en-GB" altLang="ar-SA" dirty="0" smtClean="0"/>
              <a:t>But WHY?</a:t>
            </a:r>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978FE1E2-9CC3-4993-9A37-B281CC2613B6}" type="slidenum">
              <a:rPr lang="en-US" altLang="en-US" sz="1200" b="0">
                <a:solidFill>
                  <a:srgbClr val="898989"/>
                </a:solidFill>
                <a:latin typeface="Arial" panose="020B0604020202020204" pitchFamily="34" charset="0"/>
              </a:rPr>
              <a:pPr/>
              <a:t>33</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1548501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en-US" altLang="ar-SA" sz="4000" b="1"/>
              <a:t>Reasons for Failures</a:t>
            </a:r>
          </a:p>
        </p:txBody>
      </p:sp>
      <p:sp>
        <p:nvSpPr>
          <p:cNvPr id="82947" name="Rectangle 3"/>
          <p:cNvSpPr>
            <a:spLocks noGrp="1" noChangeArrowheads="1"/>
          </p:cNvSpPr>
          <p:nvPr>
            <p:ph type="body" idx="1"/>
          </p:nvPr>
        </p:nvSpPr>
        <p:spPr/>
        <p:txBody>
          <a:bodyPr>
            <a:normAutofit fontScale="92500" lnSpcReduction="10000"/>
          </a:bodyPr>
          <a:lstStyle/>
          <a:p>
            <a:pPr>
              <a:buFont typeface="Arial" charset="0"/>
              <a:buNone/>
              <a:defRPr/>
            </a:pPr>
            <a:r>
              <a:rPr lang="en-US" dirty="0" smtClean="0"/>
              <a:t>Projects in general fail for various reasons:</a:t>
            </a:r>
          </a:p>
          <a:p>
            <a:pPr>
              <a:buFont typeface="Arial" charset="0"/>
              <a:buNone/>
              <a:defRPr/>
            </a:pPr>
            <a:endParaRPr lang="en-US" sz="2000" dirty="0"/>
          </a:p>
          <a:p>
            <a:pPr marL="561975" indent="4763">
              <a:buFont typeface="Arial" charset="0"/>
              <a:buChar char="•"/>
              <a:defRPr/>
            </a:pPr>
            <a:r>
              <a:rPr lang="en-US" dirty="0" smtClean="0"/>
              <a:t>lack of senior management commitment</a:t>
            </a:r>
          </a:p>
          <a:p>
            <a:pPr marL="561975" indent="4763">
              <a:buFont typeface="Arial" charset="0"/>
              <a:buChar char="•"/>
              <a:defRPr/>
            </a:pPr>
            <a:endParaRPr lang="en-US" sz="2000" dirty="0"/>
          </a:p>
          <a:p>
            <a:pPr marL="561975" indent="4763">
              <a:buFont typeface="Arial" charset="0"/>
              <a:buChar char="•"/>
              <a:defRPr/>
            </a:pPr>
            <a:r>
              <a:rPr lang="en-US" b="1" dirty="0" smtClean="0"/>
              <a:t>lack of user involvement</a:t>
            </a:r>
          </a:p>
          <a:p>
            <a:pPr marL="561975" indent="4763">
              <a:buFont typeface="Arial" charset="0"/>
              <a:buChar char="•"/>
              <a:defRPr/>
            </a:pPr>
            <a:endParaRPr lang="en-US" sz="2000" b="1" dirty="0"/>
          </a:p>
          <a:p>
            <a:pPr marL="561975" indent="4763">
              <a:buFont typeface="Arial" charset="0"/>
              <a:buChar char="•"/>
              <a:defRPr/>
            </a:pPr>
            <a:r>
              <a:rPr lang="en-US" b="1" dirty="0" smtClean="0"/>
              <a:t>lack of user requirements specifications</a:t>
            </a:r>
          </a:p>
          <a:p>
            <a:pPr marL="561975" indent="4763">
              <a:buFont typeface="Arial" charset="0"/>
              <a:buChar char="•"/>
              <a:defRPr/>
            </a:pPr>
            <a:endParaRPr lang="en-US" sz="2000" dirty="0"/>
          </a:p>
          <a:p>
            <a:pPr marL="561975" indent="4763">
              <a:buFont typeface="Arial" charset="0"/>
              <a:buChar char="•"/>
              <a:defRPr/>
            </a:pPr>
            <a:r>
              <a:rPr lang="en-US" dirty="0" smtClean="0"/>
              <a:t>poor project planning and team problems</a:t>
            </a:r>
          </a:p>
          <a:p>
            <a:pPr eaLnBrk="1" hangingPunct="1">
              <a:buFont typeface="Arial" charset="0"/>
              <a:buChar char="•"/>
              <a:defRPr/>
            </a:pPr>
            <a:endParaRPr lang="en-GB" dirty="0">
              <a:latin typeface="Times New Roman" pitchFamily="18" charset="0"/>
            </a:endParaRPr>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4CE8EB08-F7F5-4AFE-8787-C90427D8B506}" type="slidenum">
              <a:rPr lang="en-US" altLang="en-US" sz="1200" b="0">
                <a:solidFill>
                  <a:srgbClr val="898989"/>
                </a:solidFill>
                <a:latin typeface="Arial" panose="020B0604020202020204" pitchFamily="34" charset="0"/>
              </a:rPr>
              <a:pPr/>
              <a:t>34</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1636786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altLang="ar-SA" sz="4000" b="1"/>
              <a:t>Traditional approaches to system development</a:t>
            </a:r>
            <a:endParaRPr lang="en-US" altLang="ar-SA" sz="4000"/>
          </a:p>
        </p:txBody>
      </p:sp>
      <p:sp>
        <p:nvSpPr>
          <p:cNvPr id="37891" name="Content Placeholder 2"/>
          <p:cNvSpPr>
            <a:spLocks noGrp="1"/>
          </p:cNvSpPr>
          <p:nvPr>
            <p:ph idx="1"/>
          </p:nvPr>
        </p:nvSpPr>
        <p:spPr/>
        <p:txBody>
          <a:bodyPr/>
          <a:lstStyle/>
          <a:p>
            <a:pPr>
              <a:buFont typeface="Arial" panose="020B0604020202020204" pitchFamily="34" charset="0"/>
              <a:buNone/>
            </a:pPr>
            <a:endParaRPr lang="en-US" altLang="ar-SA" sz="800" dirty="0"/>
          </a:p>
          <a:p>
            <a:r>
              <a:rPr lang="en-US" altLang="ar-SA" dirty="0"/>
              <a:t>Is concerned with </a:t>
            </a:r>
            <a:r>
              <a:rPr lang="en-US" altLang="ar-SA" dirty="0">
                <a:solidFill>
                  <a:srgbClr val="FF0000"/>
                </a:solidFill>
              </a:rPr>
              <a:t>producing software</a:t>
            </a:r>
            <a:r>
              <a:rPr lang="en-US" altLang="ar-SA" dirty="0"/>
              <a:t>, software </a:t>
            </a:r>
            <a:r>
              <a:rPr lang="en-US" altLang="ar-SA" dirty="0">
                <a:solidFill>
                  <a:srgbClr val="FF0000"/>
                </a:solidFill>
              </a:rPr>
              <a:t>specification</a:t>
            </a:r>
            <a:r>
              <a:rPr lang="en-US" altLang="ar-SA" dirty="0"/>
              <a:t>, </a:t>
            </a:r>
            <a:r>
              <a:rPr lang="en-US" altLang="ar-SA" dirty="0">
                <a:solidFill>
                  <a:srgbClr val="FF0000"/>
                </a:solidFill>
              </a:rPr>
              <a:t>maintainability</a:t>
            </a:r>
            <a:r>
              <a:rPr lang="en-US" altLang="ar-SA" dirty="0"/>
              <a:t>, and </a:t>
            </a:r>
            <a:r>
              <a:rPr lang="en-US" altLang="ar-SA" dirty="0">
                <a:solidFill>
                  <a:srgbClr val="FF0000"/>
                </a:solidFill>
              </a:rPr>
              <a:t>testing</a:t>
            </a:r>
          </a:p>
          <a:p>
            <a:endParaRPr lang="en-US" altLang="ar-SA" sz="2000" dirty="0"/>
          </a:p>
          <a:p>
            <a:r>
              <a:rPr lang="en-US" altLang="ar-SA" dirty="0"/>
              <a:t>Generally considers the interface to be just </a:t>
            </a:r>
            <a:r>
              <a:rPr lang="en-US" altLang="ar-SA" dirty="0">
                <a:solidFill>
                  <a:srgbClr val="FF0000"/>
                </a:solidFill>
              </a:rPr>
              <a:t>another software component.</a:t>
            </a:r>
          </a:p>
        </p:txBody>
      </p:sp>
      <p:pic>
        <p:nvPicPr>
          <p:cNvPr id="37893" name="Picture 2" descr="C:\Documents and Settings\Administrator\Desktop\HCI_Kau\CPIS 354 KAlomar Lectures\images\vicitm.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926" y="3477127"/>
            <a:ext cx="25479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BFCCD016-9072-4020-968C-91E494323010}" type="slidenum">
              <a:rPr lang="en-US" altLang="en-US" sz="1200" b="0">
                <a:solidFill>
                  <a:srgbClr val="898989"/>
                </a:solidFill>
                <a:latin typeface="Arial" panose="020B0604020202020204" pitchFamily="34" charset="0"/>
              </a:rPr>
              <a:pPr/>
              <a:t>35</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4273135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113932" y="5213146"/>
            <a:ext cx="8534400" cy="1507067"/>
          </a:xfrm>
        </p:spPr>
        <p:txBody>
          <a:bodyPr/>
          <a:lstStyle/>
          <a:p>
            <a:pPr algn="l"/>
            <a:r>
              <a:rPr lang="en-GB" altLang="ar-SA" sz="4000" b="1" dirty="0"/>
              <a:t>Example of traditional approach</a:t>
            </a:r>
            <a:endParaRPr lang="en-US" altLang="ar-SA" sz="4000" b="1" dirty="0"/>
          </a:p>
        </p:txBody>
      </p:sp>
      <p:grpSp>
        <p:nvGrpSpPr>
          <p:cNvPr id="38917" name="Group 3"/>
          <p:cNvGrpSpPr>
            <a:grpSpLocks/>
          </p:cNvGrpSpPr>
          <p:nvPr/>
        </p:nvGrpSpPr>
        <p:grpSpPr bwMode="auto">
          <a:xfrm>
            <a:off x="5983211" y="526204"/>
            <a:ext cx="5867400" cy="4343400"/>
            <a:chOff x="576" y="1152"/>
            <a:chExt cx="3696" cy="2736"/>
          </a:xfrm>
        </p:grpSpPr>
        <p:sp>
          <p:nvSpPr>
            <p:cNvPr id="38920" name="Rectangle 4"/>
            <p:cNvSpPr>
              <a:spLocks noChangeArrowheads="1"/>
            </p:cNvSpPr>
            <p:nvPr/>
          </p:nvSpPr>
          <p:spPr bwMode="auto">
            <a:xfrm>
              <a:off x="576" y="1152"/>
              <a:ext cx="816" cy="33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Requirements</a:t>
              </a:r>
              <a:br>
                <a:rPr lang="en-GB" altLang="ar-SA" sz="1200">
                  <a:latin typeface="Arial" panose="020B0604020202020204" pitchFamily="34" charset="0"/>
                </a:rPr>
              </a:br>
              <a:r>
                <a:rPr lang="en-GB" altLang="ar-SA" sz="1200">
                  <a:latin typeface="Arial" panose="020B0604020202020204" pitchFamily="34" charset="0"/>
                </a:rPr>
                <a:t>specification</a:t>
              </a:r>
              <a:endParaRPr lang="en-GB" altLang="ar-SA" sz="1800">
                <a:latin typeface="Arial" panose="020B0604020202020204" pitchFamily="34" charset="0"/>
              </a:endParaRPr>
            </a:p>
          </p:txBody>
        </p:sp>
        <p:sp>
          <p:nvSpPr>
            <p:cNvPr id="38921" name="Rectangle 5"/>
            <p:cNvSpPr>
              <a:spLocks noChangeArrowheads="1"/>
            </p:cNvSpPr>
            <p:nvPr/>
          </p:nvSpPr>
          <p:spPr bwMode="auto">
            <a:xfrm>
              <a:off x="1152" y="1632"/>
              <a:ext cx="816" cy="33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Analysis</a:t>
              </a:r>
            </a:p>
          </p:txBody>
        </p:sp>
        <p:sp>
          <p:nvSpPr>
            <p:cNvPr id="38922" name="Rectangle 6"/>
            <p:cNvSpPr>
              <a:spLocks noChangeArrowheads="1"/>
            </p:cNvSpPr>
            <p:nvPr/>
          </p:nvSpPr>
          <p:spPr bwMode="auto">
            <a:xfrm>
              <a:off x="1728" y="2112"/>
              <a:ext cx="816" cy="33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Design</a:t>
              </a:r>
              <a:endParaRPr lang="en-GB" altLang="ar-SA" sz="1800">
                <a:latin typeface="Arial" panose="020B0604020202020204" pitchFamily="34" charset="0"/>
              </a:endParaRPr>
            </a:p>
          </p:txBody>
        </p:sp>
        <p:sp>
          <p:nvSpPr>
            <p:cNvPr id="38923" name="Rectangle 7"/>
            <p:cNvSpPr>
              <a:spLocks noChangeArrowheads="1"/>
            </p:cNvSpPr>
            <p:nvPr/>
          </p:nvSpPr>
          <p:spPr bwMode="auto">
            <a:xfrm>
              <a:off x="2304" y="2592"/>
              <a:ext cx="816" cy="33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Implementation</a:t>
              </a:r>
              <a:endParaRPr lang="en-GB" altLang="ar-SA" sz="1800">
                <a:latin typeface="Arial" panose="020B0604020202020204" pitchFamily="34" charset="0"/>
              </a:endParaRPr>
            </a:p>
          </p:txBody>
        </p:sp>
        <p:sp>
          <p:nvSpPr>
            <p:cNvPr id="38924" name="Rectangle 8"/>
            <p:cNvSpPr>
              <a:spLocks noChangeArrowheads="1"/>
            </p:cNvSpPr>
            <p:nvPr/>
          </p:nvSpPr>
          <p:spPr bwMode="auto">
            <a:xfrm>
              <a:off x="2880" y="3072"/>
              <a:ext cx="816" cy="33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Testing</a:t>
              </a:r>
              <a:endParaRPr lang="en-GB" altLang="ar-SA" sz="1800">
                <a:latin typeface="Arial" panose="020B0604020202020204" pitchFamily="34" charset="0"/>
              </a:endParaRPr>
            </a:p>
          </p:txBody>
        </p:sp>
        <p:sp>
          <p:nvSpPr>
            <p:cNvPr id="38925" name="Rectangle 9"/>
            <p:cNvSpPr>
              <a:spLocks noChangeArrowheads="1"/>
            </p:cNvSpPr>
            <p:nvPr/>
          </p:nvSpPr>
          <p:spPr bwMode="auto">
            <a:xfrm>
              <a:off x="3456" y="3552"/>
              <a:ext cx="816" cy="33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Operation and</a:t>
              </a:r>
              <a:br>
                <a:rPr lang="en-GB" altLang="ar-SA" sz="1200">
                  <a:latin typeface="Arial" panose="020B0604020202020204" pitchFamily="34" charset="0"/>
                </a:rPr>
              </a:br>
              <a:r>
                <a:rPr lang="en-GB" altLang="ar-SA" sz="1200">
                  <a:latin typeface="Arial" panose="020B0604020202020204" pitchFamily="34" charset="0"/>
                </a:rPr>
                <a:t>maintenance</a:t>
              </a:r>
              <a:endParaRPr lang="en-GB" altLang="ar-SA" sz="1800">
                <a:latin typeface="Arial" panose="020B0604020202020204" pitchFamily="34" charset="0"/>
              </a:endParaRPr>
            </a:p>
          </p:txBody>
        </p:sp>
        <p:cxnSp>
          <p:nvCxnSpPr>
            <p:cNvPr id="38926" name="AutoShape 10"/>
            <p:cNvCxnSpPr>
              <a:cxnSpLocks noChangeShapeType="1"/>
              <a:stCxn id="38920" idx="3"/>
              <a:endCxn id="38921" idx="0"/>
            </p:cNvCxnSpPr>
            <p:nvPr/>
          </p:nvCxnSpPr>
          <p:spPr bwMode="auto">
            <a:xfrm>
              <a:off x="1392" y="1320"/>
              <a:ext cx="168" cy="312"/>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8927" name="AutoShape 11"/>
            <p:cNvCxnSpPr>
              <a:cxnSpLocks noChangeShapeType="1"/>
              <a:stCxn id="38921" idx="3"/>
              <a:endCxn id="38922" idx="0"/>
            </p:cNvCxnSpPr>
            <p:nvPr/>
          </p:nvCxnSpPr>
          <p:spPr bwMode="auto">
            <a:xfrm>
              <a:off x="1968" y="1800"/>
              <a:ext cx="168" cy="312"/>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8928" name="AutoShape 12"/>
            <p:cNvCxnSpPr>
              <a:cxnSpLocks noChangeShapeType="1"/>
              <a:stCxn id="38922" idx="3"/>
              <a:endCxn id="38923" idx="0"/>
            </p:cNvCxnSpPr>
            <p:nvPr/>
          </p:nvCxnSpPr>
          <p:spPr bwMode="auto">
            <a:xfrm>
              <a:off x="2544" y="2280"/>
              <a:ext cx="168" cy="312"/>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8929" name="AutoShape 13"/>
            <p:cNvCxnSpPr>
              <a:cxnSpLocks noChangeShapeType="1"/>
              <a:stCxn id="38923" idx="3"/>
              <a:endCxn id="38924" idx="0"/>
            </p:cNvCxnSpPr>
            <p:nvPr/>
          </p:nvCxnSpPr>
          <p:spPr bwMode="auto">
            <a:xfrm>
              <a:off x="3120" y="2760"/>
              <a:ext cx="168" cy="312"/>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8930" name="AutoShape 14"/>
            <p:cNvCxnSpPr>
              <a:cxnSpLocks noChangeShapeType="1"/>
              <a:stCxn id="38924" idx="3"/>
              <a:endCxn id="38925" idx="0"/>
            </p:cNvCxnSpPr>
            <p:nvPr/>
          </p:nvCxnSpPr>
          <p:spPr bwMode="auto">
            <a:xfrm>
              <a:off x="3696" y="3240"/>
              <a:ext cx="168" cy="312"/>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23" name="Slide Number Placeholder 22"/>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EB7664BF-498C-4993-BFB9-78E76D8564F9}" type="slidenum">
              <a:rPr lang="en-US" altLang="en-US" sz="1200" b="0">
                <a:solidFill>
                  <a:srgbClr val="898989"/>
                </a:solidFill>
                <a:latin typeface="Arial" panose="020B0604020202020204" pitchFamily="34" charset="0"/>
              </a:rPr>
              <a:pPr/>
              <a:t>36</a:t>
            </a:fld>
            <a:endParaRPr lang="en-US" altLang="en-US" sz="1200" b="0">
              <a:solidFill>
                <a:srgbClr val="898989"/>
              </a:solidFill>
              <a:latin typeface="Arial" panose="020B0604020202020204" pitchFamily="34" charset="0"/>
            </a:endParaRPr>
          </a:p>
        </p:txBody>
      </p:sp>
      <p:sp>
        <p:nvSpPr>
          <p:cNvPr id="38919" name="Rectangle 23"/>
          <p:cNvSpPr>
            <a:spLocks noChangeArrowheads="1"/>
          </p:cNvSpPr>
          <p:nvPr/>
        </p:nvSpPr>
        <p:spPr bwMode="auto">
          <a:xfrm>
            <a:off x="8489976" y="742667"/>
            <a:ext cx="3324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ar-SA" sz="2800" dirty="0">
                <a:latin typeface="Arial" panose="020B0604020202020204" pitchFamily="34" charset="0"/>
              </a:rPr>
              <a:t>The </a:t>
            </a:r>
            <a:r>
              <a:rPr lang="en-US" altLang="ar-SA" sz="2800" dirty="0">
                <a:solidFill>
                  <a:srgbClr val="FF0000"/>
                </a:solidFill>
                <a:latin typeface="Arial" panose="020B0604020202020204" pitchFamily="34" charset="0"/>
              </a:rPr>
              <a:t>waterfall model</a:t>
            </a:r>
          </a:p>
        </p:txBody>
      </p:sp>
      <p:sp>
        <p:nvSpPr>
          <p:cNvPr id="2" name="Rectangle 1"/>
          <p:cNvSpPr/>
          <p:nvPr/>
        </p:nvSpPr>
        <p:spPr>
          <a:xfrm>
            <a:off x="0" y="271717"/>
            <a:ext cx="6096000" cy="2031325"/>
          </a:xfrm>
          <a:prstGeom prst="rect">
            <a:avLst/>
          </a:prstGeom>
        </p:spPr>
        <p:txBody>
          <a:bodyPr>
            <a:spAutoFit/>
          </a:bodyPr>
          <a:lstStyle/>
          <a:p>
            <a:r>
              <a:rPr lang="en-US" b="1" dirty="0"/>
              <a:t>requirements analysis</a:t>
            </a:r>
            <a:r>
              <a:rPr lang="en-US" dirty="0"/>
              <a:t> encompasses those tasks that go into determining the needs or conditions to meet for a new or altered product or project, taking account of the possibly conflicting </a:t>
            </a:r>
            <a:r>
              <a:rPr lang="en-US" dirty="0">
                <a:hlinkClick r:id="rId2" tooltip="Requirement"/>
              </a:rPr>
              <a:t>requirements</a:t>
            </a:r>
            <a:r>
              <a:rPr lang="en-US" dirty="0"/>
              <a:t> of the various </a:t>
            </a:r>
            <a:r>
              <a:rPr lang="en-US" dirty="0">
                <a:hlinkClick r:id="rId3" tooltip="Stakeholder (corporate)"/>
              </a:rPr>
              <a:t>stakeholders</a:t>
            </a:r>
            <a:r>
              <a:rPr lang="en-US" dirty="0"/>
              <a:t>, </a:t>
            </a:r>
            <a:r>
              <a:rPr lang="en-US" i="1" dirty="0"/>
              <a:t>analyzing, documenting, validating and managing</a:t>
            </a:r>
            <a:r>
              <a:rPr lang="en-US" dirty="0"/>
              <a:t> software or system requirements</a:t>
            </a:r>
          </a:p>
        </p:txBody>
      </p:sp>
      <p:sp>
        <p:nvSpPr>
          <p:cNvPr id="3" name="Rectangle 2"/>
          <p:cNvSpPr/>
          <p:nvPr/>
        </p:nvSpPr>
        <p:spPr>
          <a:xfrm>
            <a:off x="100923" y="2371426"/>
            <a:ext cx="6096000" cy="2862322"/>
          </a:xfrm>
          <a:prstGeom prst="rect">
            <a:avLst/>
          </a:prstGeom>
        </p:spPr>
        <p:txBody>
          <a:bodyPr>
            <a:spAutoFit/>
          </a:bodyPr>
          <a:lstStyle/>
          <a:p>
            <a:r>
              <a:rPr lang="en-US" b="1" dirty="0"/>
              <a:t>Software design</a:t>
            </a:r>
            <a:r>
              <a:rPr lang="en-US" dirty="0"/>
              <a:t> </a:t>
            </a:r>
            <a:r>
              <a:rPr lang="en-US" dirty="0" smtClean="0"/>
              <a:t>Software </a:t>
            </a:r>
            <a:r>
              <a:rPr lang="en-US" dirty="0"/>
              <a:t>design may refer to either "all the activity involved in </a:t>
            </a:r>
            <a:r>
              <a:rPr lang="en-US" dirty="0">
                <a:solidFill>
                  <a:srgbClr val="FF0000"/>
                </a:solidFill>
              </a:rPr>
              <a:t>conceptualizing</a:t>
            </a:r>
            <a:r>
              <a:rPr lang="en-US" dirty="0"/>
              <a:t>, </a:t>
            </a:r>
            <a:r>
              <a:rPr lang="en-US" dirty="0" smtClean="0">
                <a:solidFill>
                  <a:srgbClr val="FF0000"/>
                </a:solidFill>
              </a:rPr>
              <a:t>framing</a:t>
            </a:r>
            <a:r>
              <a:rPr lang="en-US" dirty="0" smtClean="0"/>
              <a:t>, </a:t>
            </a:r>
            <a:r>
              <a:rPr lang="en-US" dirty="0"/>
              <a:t>and ultimately modifying complex systems" or "the activity following </a:t>
            </a:r>
            <a:r>
              <a:rPr lang="en-US" dirty="0">
                <a:hlinkClick r:id="rId4" tooltip="Software requirements"/>
              </a:rPr>
              <a:t>requirements</a:t>
            </a:r>
            <a:r>
              <a:rPr lang="en-US" dirty="0"/>
              <a:t> specification and before </a:t>
            </a:r>
            <a:r>
              <a:rPr lang="en-US" dirty="0">
                <a:hlinkClick r:id="rId5" tooltip="Computer programming"/>
              </a:rPr>
              <a:t>programming</a:t>
            </a:r>
            <a:r>
              <a:rPr lang="en-US" dirty="0"/>
              <a:t>, </a:t>
            </a:r>
            <a:r>
              <a:rPr lang="en-US" dirty="0" smtClean="0"/>
              <a:t>in </a:t>
            </a:r>
            <a:r>
              <a:rPr lang="en-US" dirty="0"/>
              <a:t>a </a:t>
            </a:r>
            <a:r>
              <a:rPr lang="en-US" dirty="0">
                <a:solidFill>
                  <a:srgbClr val="FF0000"/>
                </a:solidFill>
              </a:rPr>
              <a:t>stylized software engineering process</a:t>
            </a:r>
            <a:r>
              <a:rPr lang="en-US" dirty="0" smtClean="0"/>
              <a:t>."</a:t>
            </a:r>
            <a:endParaRPr lang="en-US" dirty="0"/>
          </a:p>
          <a:p>
            <a:r>
              <a:rPr lang="en-US" dirty="0"/>
              <a:t>Software design usually involves problem solving and planning a </a:t>
            </a:r>
            <a:r>
              <a:rPr lang="en-US" dirty="0">
                <a:hlinkClick r:id="rId6" tooltip="Software"/>
              </a:rPr>
              <a:t>software</a:t>
            </a:r>
            <a:r>
              <a:rPr lang="en-US" dirty="0"/>
              <a:t> solution. This includes both a low-level component and </a:t>
            </a:r>
            <a:r>
              <a:rPr lang="en-US" dirty="0">
                <a:hlinkClick r:id="rId7" tooltip="Algorithm design"/>
              </a:rPr>
              <a:t>algorithm design</a:t>
            </a:r>
            <a:r>
              <a:rPr lang="en-US" dirty="0"/>
              <a:t> and a high-level, </a:t>
            </a:r>
            <a:r>
              <a:rPr lang="en-US" dirty="0">
                <a:hlinkClick r:id="rId8" tooltip="Software architecture"/>
              </a:rPr>
              <a:t>architecture</a:t>
            </a:r>
            <a:r>
              <a:rPr lang="en-US" dirty="0"/>
              <a:t> </a:t>
            </a:r>
            <a:r>
              <a:rPr lang="en-US" dirty="0" smtClean="0"/>
              <a:t>design (</a:t>
            </a:r>
            <a:r>
              <a:rPr lang="en-US" dirty="0" smtClean="0">
                <a:solidFill>
                  <a:srgbClr val="FFFF00"/>
                </a:solidFill>
              </a:rPr>
              <a:t>ex. car simulator</a:t>
            </a:r>
            <a:r>
              <a:rPr lang="en-US" dirty="0" smtClean="0"/>
              <a:t>).</a:t>
            </a:r>
            <a:endParaRPr lang="en-US" dirty="0"/>
          </a:p>
        </p:txBody>
      </p:sp>
    </p:spTree>
    <p:extLst>
      <p:ext uri="{BB962C8B-B14F-4D97-AF65-F5344CB8AC3E}">
        <p14:creationId xmlns:p14="http://schemas.microsoft.com/office/powerpoint/2010/main" val="36738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1478" y="4913217"/>
            <a:ext cx="8534400" cy="1507067"/>
          </a:xfrm>
        </p:spPr>
        <p:txBody>
          <a:bodyPr/>
          <a:lstStyle/>
          <a:p>
            <a:pPr algn="l"/>
            <a:r>
              <a:rPr lang="en-GB" altLang="ar-SA" sz="4000" b="1" dirty="0"/>
              <a:t>Introduction to User </a:t>
            </a:r>
            <a:r>
              <a:rPr lang="en-US" altLang="ar-SA" sz="4000" b="1" dirty="0"/>
              <a:t>Centered</a:t>
            </a:r>
            <a:r>
              <a:rPr lang="en-US" altLang="ar-SA" sz="4000" dirty="0"/>
              <a:t> </a:t>
            </a:r>
            <a:r>
              <a:rPr lang="en-GB" altLang="ar-SA" sz="4000" b="1" dirty="0"/>
              <a:t>approach</a:t>
            </a:r>
            <a:endParaRPr lang="en-US" altLang="ar-SA" sz="4000" dirty="0"/>
          </a:p>
        </p:txBody>
      </p:sp>
      <p:sp>
        <p:nvSpPr>
          <p:cNvPr id="39940" name="Content Placeholder 2"/>
          <p:cNvSpPr txBox="1">
            <a:spLocks/>
          </p:cNvSpPr>
          <p:nvPr/>
        </p:nvSpPr>
        <p:spPr bwMode="auto">
          <a:xfrm>
            <a:off x="1317320" y="272442"/>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endParaRPr lang="en-GB" altLang="ar-SA" sz="2800" dirty="0">
              <a:latin typeface="Times New Roman" panose="02020603050405020304" pitchFamily="18" charset="0"/>
            </a:endParaRPr>
          </a:p>
          <a:p>
            <a:pPr algn="just" eaLnBrk="1" hangingPunct="1">
              <a:lnSpc>
                <a:spcPct val="80000"/>
              </a:lnSpc>
              <a:spcBef>
                <a:spcPct val="0"/>
              </a:spcBef>
              <a:buFontTx/>
              <a:buNone/>
            </a:pPr>
            <a:r>
              <a:rPr lang="en-GB" altLang="ar-SA" sz="2800" dirty="0"/>
              <a:t>   This approach normally involves a number of key activities throughout the development of the software including:</a:t>
            </a:r>
          </a:p>
          <a:p>
            <a:pPr algn="just" eaLnBrk="1" hangingPunct="1">
              <a:lnSpc>
                <a:spcPct val="80000"/>
              </a:lnSpc>
              <a:spcBef>
                <a:spcPct val="0"/>
              </a:spcBef>
              <a:buFontTx/>
              <a:buNone/>
            </a:pPr>
            <a:endParaRPr lang="en-GB" altLang="ar-SA" sz="2800" dirty="0"/>
          </a:p>
          <a:p>
            <a:pPr eaLnBrk="1" hangingPunct="1">
              <a:lnSpc>
                <a:spcPct val="80000"/>
              </a:lnSpc>
              <a:spcBef>
                <a:spcPct val="0"/>
              </a:spcBef>
              <a:buFontTx/>
              <a:buChar char="•"/>
            </a:pPr>
            <a:r>
              <a:rPr lang="en-GB" altLang="ar-SA" sz="2800" dirty="0"/>
              <a:t>Involving users</a:t>
            </a:r>
          </a:p>
          <a:p>
            <a:pPr eaLnBrk="1" hangingPunct="1">
              <a:lnSpc>
                <a:spcPct val="80000"/>
              </a:lnSpc>
              <a:spcBef>
                <a:spcPct val="0"/>
              </a:spcBef>
              <a:buFontTx/>
              <a:buChar char="•"/>
            </a:pPr>
            <a:endParaRPr lang="en-GB" altLang="ar-SA" sz="2800" dirty="0"/>
          </a:p>
          <a:p>
            <a:pPr eaLnBrk="1" hangingPunct="1">
              <a:lnSpc>
                <a:spcPct val="80000"/>
              </a:lnSpc>
              <a:spcBef>
                <a:spcPct val="0"/>
              </a:spcBef>
              <a:buFontTx/>
              <a:buChar char="•"/>
            </a:pPr>
            <a:r>
              <a:rPr lang="en-GB" altLang="ar-SA" sz="2800" dirty="0"/>
              <a:t>Obtaining their </a:t>
            </a:r>
            <a:r>
              <a:rPr lang="en-GB" altLang="ar-SA" sz="2800" dirty="0">
                <a:solidFill>
                  <a:srgbClr val="FF0000"/>
                </a:solidFill>
              </a:rPr>
              <a:t>feedback</a:t>
            </a:r>
            <a:r>
              <a:rPr lang="en-GB" altLang="ar-SA" sz="2800" dirty="0"/>
              <a:t> on the design </a:t>
            </a:r>
          </a:p>
          <a:p>
            <a:pPr eaLnBrk="1" hangingPunct="1">
              <a:lnSpc>
                <a:spcPct val="80000"/>
              </a:lnSpc>
              <a:spcBef>
                <a:spcPct val="0"/>
              </a:spcBef>
              <a:buFontTx/>
              <a:buChar char="•"/>
            </a:pPr>
            <a:endParaRPr lang="en-GB" altLang="ar-SA" sz="2800" dirty="0"/>
          </a:p>
          <a:p>
            <a:pPr eaLnBrk="1" hangingPunct="1">
              <a:lnSpc>
                <a:spcPct val="80000"/>
              </a:lnSpc>
              <a:spcBef>
                <a:spcPct val="0"/>
              </a:spcBef>
              <a:buFontTx/>
              <a:buChar char="•"/>
            </a:pPr>
            <a:r>
              <a:rPr lang="en-GB" altLang="ar-SA" sz="2800" dirty="0">
                <a:solidFill>
                  <a:srgbClr val="FF0000"/>
                </a:solidFill>
              </a:rPr>
              <a:t>Providing prototypes </a:t>
            </a:r>
            <a:r>
              <a:rPr lang="en-GB" altLang="ar-SA" sz="2800" dirty="0"/>
              <a:t>for system evaluation and re-design in light of user feedback and comments. </a:t>
            </a:r>
          </a:p>
          <a:p>
            <a:pPr>
              <a:spcBef>
                <a:spcPct val="0"/>
              </a:spcBef>
            </a:pPr>
            <a:endParaRPr lang="en-US" altLang="ar-SA" sz="2800" dirty="0"/>
          </a:p>
        </p:txBody>
      </p:sp>
      <p:sp>
        <p:nvSpPr>
          <p:cNvPr id="13" name="Slide Number Placeholder 12"/>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CA58CCBD-9A96-472C-B551-4ED71DC023AC}" type="slidenum">
              <a:rPr lang="en-US" altLang="en-US" sz="1200" b="0">
                <a:solidFill>
                  <a:srgbClr val="898989"/>
                </a:solidFill>
                <a:latin typeface="Arial" panose="020B0604020202020204" pitchFamily="34" charset="0"/>
              </a:rPr>
              <a:pPr/>
              <a:t>37</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3528309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71591" y="288310"/>
            <a:ext cx="8534400" cy="1507067"/>
          </a:xfrm>
        </p:spPr>
        <p:txBody>
          <a:bodyPr/>
          <a:lstStyle/>
          <a:p>
            <a:pPr algn="l"/>
            <a:r>
              <a:rPr lang="en-GB" altLang="ar-SA" sz="4000" b="1" dirty="0"/>
              <a:t>The life cycle for interactive systems</a:t>
            </a:r>
            <a:endParaRPr lang="en-US" altLang="ar-SA" sz="4000" b="1" dirty="0"/>
          </a:p>
        </p:txBody>
      </p:sp>
      <p:sp>
        <p:nvSpPr>
          <p:cNvPr id="4" name="Slide Number Placeholder 3"/>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78807A33-73F4-48EB-A012-D905FF928890}" type="slidenum">
              <a:rPr lang="en-US" altLang="en-US" sz="1200" b="0">
                <a:solidFill>
                  <a:srgbClr val="898989"/>
                </a:solidFill>
                <a:latin typeface="Arial" panose="020B0604020202020204" pitchFamily="34" charset="0"/>
              </a:rPr>
              <a:pPr/>
              <a:t>38</a:t>
            </a:fld>
            <a:endParaRPr lang="en-US" altLang="en-US" sz="1200" b="0">
              <a:solidFill>
                <a:srgbClr val="898989"/>
              </a:solidFill>
              <a:latin typeface="Arial" panose="020B0604020202020204" pitchFamily="34" charset="0"/>
            </a:endParaRPr>
          </a:p>
        </p:txBody>
      </p:sp>
      <p:grpSp>
        <p:nvGrpSpPr>
          <p:cNvPr id="2" name="Group 17"/>
          <p:cNvGrpSpPr>
            <a:grpSpLocks/>
          </p:cNvGrpSpPr>
          <p:nvPr/>
        </p:nvGrpSpPr>
        <p:grpSpPr bwMode="auto">
          <a:xfrm>
            <a:off x="3505200" y="2133600"/>
            <a:ext cx="5867400" cy="4343400"/>
            <a:chOff x="576" y="1104"/>
            <a:chExt cx="3696" cy="2736"/>
          </a:xfrm>
          <a:solidFill>
            <a:schemeClr val="bg1"/>
          </a:solidFill>
        </p:grpSpPr>
        <p:grpSp>
          <p:nvGrpSpPr>
            <p:cNvPr id="3" name="Group 18"/>
            <p:cNvGrpSpPr>
              <a:grpSpLocks/>
            </p:cNvGrpSpPr>
            <p:nvPr/>
          </p:nvGrpSpPr>
          <p:grpSpPr bwMode="auto">
            <a:xfrm>
              <a:off x="576" y="1296"/>
              <a:ext cx="2544" cy="2064"/>
              <a:chOff x="1392" y="1296"/>
              <a:chExt cx="2544" cy="2064"/>
            </a:xfrm>
            <a:grpFill/>
          </p:grpSpPr>
          <p:sp>
            <p:nvSpPr>
              <p:cNvPr id="19" name="Rectangle 19"/>
              <p:cNvSpPr>
                <a:spLocks noChangeArrowheads="1"/>
              </p:cNvSpPr>
              <p:nvPr/>
            </p:nvSpPr>
            <p:spPr bwMode="auto">
              <a:xfrm>
                <a:off x="3120" y="2736"/>
                <a:ext cx="240" cy="144"/>
              </a:xfrm>
              <a:prstGeom prst="rect">
                <a:avLst/>
              </a:prstGeom>
              <a:grpFill/>
              <a:ln w="9525">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0" name="Rectangle 20"/>
              <p:cNvSpPr>
                <a:spLocks noChangeArrowheads="1"/>
              </p:cNvSpPr>
              <p:nvPr/>
            </p:nvSpPr>
            <p:spPr bwMode="auto">
              <a:xfrm>
                <a:off x="3696" y="3216"/>
                <a:ext cx="240" cy="144"/>
              </a:xfrm>
              <a:prstGeom prst="rect">
                <a:avLst/>
              </a:prstGeom>
              <a:grpFill/>
              <a:ln w="9525">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cxnSp>
            <p:nvCxnSpPr>
              <p:cNvPr id="21" name="AutoShape 21"/>
              <p:cNvCxnSpPr>
                <a:cxnSpLocks noChangeShapeType="1"/>
                <a:stCxn id="20" idx="1"/>
                <a:endCxn id="19" idx="2"/>
              </p:cNvCxnSpPr>
              <p:nvPr/>
            </p:nvCxnSpPr>
            <p:spPr bwMode="auto">
              <a:xfrm rot="10800000">
                <a:off x="3240" y="2880"/>
                <a:ext cx="456" cy="408"/>
              </a:xfrm>
              <a:prstGeom prst="curvedConnector2">
                <a:avLst/>
              </a:prstGeom>
              <a:grpFill/>
              <a:ln w="38100">
                <a:solidFill>
                  <a:schemeClr val="tx1"/>
                </a:solidFill>
                <a:round/>
                <a:headEnd/>
                <a:tailEnd type="triangle" w="med" len="med"/>
              </a:ln>
              <a:effectLst/>
            </p:spPr>
          </p:cxnSp>
          <p:cxnSp>
            <p:nvCxnSpPr>
              <p:cNvPr id="22" name="AutoShape 22"/>
              <p:cNvCxnSpPr>
                <a:cxnSpLocks noChangeShapeType="1"/>
                <a:stCxn id="20" idx="1"/>
                <a:endCxn id="23" idx="2"/>
              </p:cNvCxnSpPr>
              <p:nvPr/>
            </p:nvCxnSpPr>
            <p:spPr bwMode="auto">
              <a:xfrm rot="10800000">
                <a:off x="2664" y="2400"/>
                <a:ext cx="1032" cy="888"/>
              </a:xfrm>
              <a:prstGeom prst="curvedConnector2">
                <a:avLst/>
              </a:prstGeom>
              <a:grpFill/>
              <a:ln w="38100">
                <a:solidFill>
                  <a:schemeClr val="tx1"/>
                </a:solidFill>
                <a:round/>
                <a:headEnd/>
                <a:tailEnd type="triangle" w="med" len="med"/>
              </a:ln>
              <a:effectLst/>
            </p:spPr>
          </p:cxnSp>
          <p:sp>
            <p:nvSpPr>
              <p:cNvPr id="23" name="Rectangle 23"/>
              <p:cNvSpPr>
                <a:spLocks noChangeArrowheads="1"/>
              </p:cNvSpPr>
              <p:nvPr/>
            </p:nvSpPr>
            <p:spPr bwMode="auto">
              <a:xfrm>
                <a:off x="2544" y="2256"/>
                <a:ext cx="240" cy="144"/>
              </a:xfrm>
              <a:prstGeom prst="rect">
                <a:avLst/>
              </a:prstGeom>
              <a:grpFill/>
              <a:ln w="9525">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4" name="Rectangle 24"/>
              <p:cNvSpPr>
                <a:spLocks noChangeArrowheads="1"/>
              </p:cNvSpPr>
              <p:nvPr/>
            </p:nvSpPr>
            <p:spPr bwMode="auto">
              <a:xfrm>
                <a:off x="1968" y="1776"/>
                <a:ext cx="240" cy="144"/>
              </a:xfrm>
              <a:prstGeom prst="rect">
                <a:avLst/>
              </a:prstGeom>
              <a:grpFill/>
              <a:ln w="9525">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sp>
            <p:nvSpPr>
              <p:cNvPr id="25" name="Rectangle 25"/>
              <p:cNvSpPr>
                <a:spLocks noChangeArrowheads="1"/>
              </p:cNvSpPr>
              <p:nvPr/>
            </p:nvSpPr>
            <p:spPr bwMode="auto">
              <a:xfrm>
                <a:off x="1392" y="1296"/>
                <a:ext cx="240" cy="144"/>
              </a:xfrm>
              <a:prstGeom prst="rect">
                <a:avLst/>
              </a:prstGeom>
              <a:grpFill/>
              <a:ln w="9525">
                <a:solidFill>
                  <a:schemeClr val="tx1"/>
                </a:solidFill>
                <a:miter lim="800000"/>
                <a:headEnd/>
                <a:tailEnd/>
              </a:ln>
              <a:effectLst/>
            </p:spPr>
            <p:txBody>
              <a:bodyPr wrap="none" anchor="ctr"/>
              <a:lstStyle/>
              <a:p>
                <a:pPr eaLnBrk="1" hangingPunct="1">
                  <a:defRPr/>
                </a:pPr>
                <a:endParaRPr lang="en-US">
                  <a:latin typeface="Arial" charset="0"/>
                  <a:cs typeface="Arial" charset="0"/>
                </a:endParaRPr>
              </a:p>
            </p:txBody>
          </p:sp>
          <p:cxnSp>
            <p:nvCxnSpPr>
              <p:cNvPr id="26" name="AutoShape 26"/>
              <p:cNvCxnSpPr>
                <a:cxnSpLocks noChangeShapeType="1"/>
                <a:stCxn id="20" idx="1"/>
                <a:endCxn id="24" idx="2"/>
              </p:cNvCxnSpPr>
              <p:nvPr/>
            </p:nvCxnSpPr>
            <p:spPr bwMode="auto">
              <a:xfrm rot="10800000">
                <a:off x="2088" y="1920"/>
                <a:ext cx="1608" cy="1368"/>
              </a:xfrm>
              <a:prstGeom prst="curvedConnector2">
                <a:avLst/>
              </a:prstGeom>
              <a:grpFill/>
              <a:ln w="38100">
                <a:solidFill>
                  <a:schemeClr val="tx1"/>
                </a:solidFill>
                <a:round/>
                <a:headEnd/>
                <a:tailEnd type="triangle" w="med" len="med"/>
              </a:ln>
              <a:effectLst/>
            </p:spPr>
          </p:cxnSp>
          <p:cxnSp>
            <p:nvCxnSpPr>
              <p:cNvPr id="27" name="AutoShape 27"/>
              <p:cNvCxnSpPr>
                <a:cxnSpLocks noChangeShapeType="1"/>
                <a:stCxn id="19" idx="1"/>
                <a:endCxn id="23" idx="2"/>
              </p:cNvCxnSpPr>
              <p:nvPr/>
            </p:nvCxnSpPr>
            <p:spPr bwMode="auto">
              <a:xfrm rot="10800000">
                <a:off x="2664" y="2400"/>
                <a:ext cx="456" cy="408"/>
              </a:xfrm>
              <a:prstGeom prst="curvedConnector2">
                <a:avLst/>
              </a:prstGeom>
              <a:grpFill/>
              <a:ln w="38100">
                <a:solidFill>
                  <a:schemeClr val="tx1"/>
                </a:solidFill>
                <a:round/>
                <a:headEnd/>
                <a:tailEnd type="triangle" w="med" len="med"/>
              </a:ln>
              <a:effectLst/>
            </p:spPr>
          </p:cxnSp>
          <p:cxnSp>
            <p:nvCxnSpPr>
              <p:cNvPr id="28" name="AutoShape 28"/>
              <p:cNvCxnSpPr>
                <a:cxnSpLocks noChangeShapeType="1"/>
                <a:stCxn id="19" idx="1"/>
                <a:endCxn id="24" idx="2"/>
              </p:cNvCxnSpPr>
              <p:nvPr/>
            </p:nvCxnSpPr>
            <p:spPr bwMode="auto">
              <a:xfrm rot="10800000">
                <a:off x="2088" y="1920"/>
                <a:ext cx="1032" cy="888"/>
              </a:xfrm>
              <a:prstGeom prst="curvedConnector2">
                <a:avLst/>
              </a:prstGeom>
              <a:grpFill/>
              <a:ln w="38100">
                <a:solidFill>
                  <a:schemeClr val="tx1"/>
                </a:solidFill>
                <a:round/>
                <a:headEnd/>
                <a:tailEnd type="triangle" w="med" len="med"/>
              </a:ln>
              <a:effectLst/>
            </p:spPr>
          </p:cxnSp>
          <p:cxnSp>
            <p:nvCxnSpPr>
              <p:cNvPr id="29" name="AutoShape 29"/>
              <p:cNvCxnSpPr>
                <a:cxnSpLocks noChangeShapeType="1"/>
                <a:stCxn id="19" idx="1"/>
                <a:endCxn id="25" idx="2"/>
              </p:cNvCxnSpPr>
              <p:nvPr/>
            </p:nvCxnSpPr>
            <p:spPr bwMode="auto">
              <a:xfrm rot="10800000">
                <a:off x="1512" y="1440"/>
                <a:ext cx="1608" cy="1368"/>
              </a:xfrm>
              <a:prstGeom prst="curvedConnector2">
                <a:avLst/>
              </a:prstGeom>
              <a:grpFill/>
              <a:ln w="38100">
                <a:solidFill>
                  <a:schemeClr val="tx1"/>
                </a:solidFill>
                <a:round/>
                <a:headEnd/>
                <a:tailEnd type="triangle" w="med" len="med"/>
              </a:ln>
              <a:effectLst/>
            </p:spPr>
          </p:cxnSp>
          <p:cxnSp>
            <p:nvCxnSpPr>
              <p:cNvPr id="30" name="AutoShape 30"/>
              <p:cNvCxnSpPr>
                <a:cxnSpLocks noChangeShapeType="1"/>
                <a:stCxn id="20" idx="1"/>
                <a:endCxn id="25" idx="2"/>
              </p:cNvCxnSpPr>
              <p:nvPr/>
            </p:nvCxnSpPr>
            <p:spPr bwMode="auto">
              <a:xfrm rot="10800000">
                <a:off x="1512" y="1440"/>
                <a:ext cx="2184" cy="1848"/>
              </a:xfrm>
              <a:prstGeom prst="curvedConnector2">
                <a:avLst/>
              </a:prstGeom>
              <a:grpFill/>
              <a:ln w="38100">
                <a:solidFill>
                  <a:schemeClr val="tx1"/>
                </a:solidFill>
                <a:round/>
                <a:headEnd/>
                <a:tailEnd type="triangle" w="med" len="med"/>
              </a:ln>
              <a:effectLst/>
            </p:spPr>
          </p:cxnSp>
          <p:cxnSp>
            <p:nvCxnSpPr>
              <p:cNvPr id="31" name="AutoShape 31"/>
              <p:cNvCxnSpPr>
                <a:cxnSpLocks noChangeShapeType="1"/>
                <a:stCxn id="23" idx="1"/>
                <a:endCxn id="24" idx="2"/>
              </p:cNvCxnSpPr>
              <p:nvPr/>
            </p:nvCxnSpPr>
            <p:spPr bwMode="auto">
              <a:xfrm rot="10800000">
                <a:off x="2088" y="1920"/>
                <a:ext cx="456" cy="408"/>
              </a:xfrm>
              <a:prstGeom prst="curvedConnector2">
                <a:avLst/>
              </a:prstGeom>
              <a:grpFill/>
              <a:ln w="38100">
                <a:solidFill>
                  <a:schemeClr val="tx1"/>
                </a:solidFill>
                <a:round/>
                <a:headEnd/>
                <a:tailEnd type="triangle" w="med" len="med"/>
              </a:ln>
              <a:effectLst/>
            </p:spPr>
          </p:cxnSp>
          <p:cxnSp>
            <p:nvCxnSpPr>
              <p:cNvPr id="32" name="AutoShape 32"/>
              <p:cNvCxnSpPr>
                <a:cxnSpLocks noChangeShapeType="1"/>
                <a:stCxn id="23" idx="1"/>
                <a:endCxn id="25" idx="2"/>
              </p:cNvCxnSpPr>
              <p:nvPr/>
            </p:nvCxnSpPr>
            <p:spPr bwMode="auto">
              <a:xfrm rot="10800000">
                <a:off x="1512" y="1440"/>
                <a:ext cx="1032" cy="888"/>
              </a:xfrm>
              <a:prstGeom prst="curvedConnector2">
                <a:avLst/>
              </a:prstGeom>
              <a:grpFill/>
              <a:ln w="38100">
                <a:solidFill>
                  <a:schemeClr val="tx1"/>
                </a:solidFill>
                <a:round/>
                <a:headEnd/>
                <a:tailEnd type="triangle" w="med" len="med"/>
              </a:ln>
              <a:effectLst/>
            </p:spPr>
          </p:cxnSp>
          <p:cxnSp>
            <p:nvCxnSpPr>
              <p:cNvPr id="33" name="AutoShape 33"/>
              <p:cNvCxnSpPr>
                <a:cxnSpLocks noChangeShapeType="1"/>
                <a:stCxn id="24" idx="1"/>
                <a:endCxn id="25" idx="2"/>
              </p:cNvCxnSpPr>
              <p:nvPr/>
            </p:nvCxnSpPr>
            <p:spPr bwMode="auto">
              <a:xfrm rot="10800000">
                <a:off x="1512" y="1440"/>
                <a:ext cx="456" cy="408"/>
              </a:xfrm>
              <a:prstGeom prst="curvedConnector2">
                <a:avLst/>
              </a:prstGeom>
              <a:grpFill/>
              <a:ln w="38100">
                <a:solidFill>
                  <a:schemeClr val="tx1"/>
                </a:solidFill>
                <a:round/>
                <a:headEnd/>
                <a:tailEnd type="triangle" w="med" len="med"/>
              </a:ln>
              <a:effectLst/>
            </p:spPr>
          </p:cxnSp>
        </p:grpSp>
        <p:grpSp>
          <p:nvGrpSpPr>
            <p:cNvPr id="5" name="Group 34"/>
            <p:cNvGrpSpPr>
              <a:grpSpLocks/>
            </p:cNvGrpSpPr>
            <p:nvPr/>
          </p:nvGrpSpPr>
          <p:grpSpPr bwMode="auto">
            <a:xfrm>
              <a:off x="576" y="1104"/>
              <a:ext cx="3696" cy="2736"/>
              <a:chOff x="576" y="1152"/>
              <a:chExt cx="3696" cy="2736"/>
            </a:xfrm>
            <a:grpFill/>
          </p:grpSpPr>
          <p:sp>
            <p:nvSpPr>
              <p:cNvPr id="8" name="Rectangle 35"/>
              <p:cNvSpPr>
                <a:spLocks noChangeArrowheads="1"/>
              </p:cNvSpPr>
              <p:nvPr/>
            </p:nvSpPr>
            <p:spPr bwMode="auto">
              <a:xfrm>
                <a:off x="576" y="1152"/>
                <a:ext cx="816" cy="336"/>
              </a:xfrm>
              <a:prstGeom prst="rect">
                <a:avLst/>
              </a:prstGeom>
              <a:grp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defRPr/>
                </a:pPr>
                <a:r>
                  <a:rPr lang="en-GB" sz="1200" dirty="0">
                    <a:latin typeface="Arial" pitchFamily="34" charset="0"/>
                    <a:cs typeface="Arial" charset="0"/>
                  </a:rPr>
                  <a:t>Requirements</a:t>
                </a:r>
                <a:br>
                  <a:rPr lang="en-GB" sz="1200" dirty="0">
                    <a:latin typeface="Arial" pitchFamily="34" charset="0"/>
                    <a:cs typeface="Arial" charset="0"/>
                  </a:rPr>
                </a:br>
                <a:r>
                  <a:rPr lang="en-GB" sz="1200" dirty="0">
                    <a:latin typeface="Arial" pitchFamily="34" charset="0"/>
                    <a:cs typeface="Arial" charset="0"/>
                  </a:rPr>
                  <a:t>specification</a:t>
                </a:r>
                <a:endParaRPr lang="en-GB" dirty="0">
                  <a:latin typeface="Arial" charset="0"/>
                  <a:cs typeface="Arial" charset="0"/>
                </a:endParaRPr>
              </a:p>
            </p:txBody>
          </p:sp>
          <p:sp>
            <p:nvSpPr>
              <p:cNvPr id="9" name="Rectangle 36"/>
              <p:cNvSpPr>
                <a:spLocks noChangeArrowheads="1"/>
              </p:cNvSpPr>
              <p:nvPr/>
            </p:nvSpPr>
            <p:spPr bwMode="auto">
              <a:xfrm>
                <a:off x="1152" y="1632"/>
                <a:ext cx="816" cy="336"/>
              </a:xfrm>
              <a:prstGeom prst="rect">
                <a:avLst/>
              </a:prstGeom>
              <a:grp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defRPr/>
                </a:pPr>
                <a:r>
                  <a:rPr lang="en-GB" sz="1200" dirty="0">
                    <a:latin typeface="Arial" pitchFamily="34" charset="0"/>
                    <a:cs typeface="Arial" charset="0"/>
                  </a:rPr>
                  <a:t>Analysis</a:t>
                </a:r>
                <a:endParaRPr lang="en-GB" dirty="0">
                  <a:latin typeface="Arial" charset="0"/>
                  <a:cs typeface="Arial" charset="0"/>
                </a:endParaRPr>
              </a:p>
            </p:txBody>
          </p:sp>
          <p:sp>
            <p:nvSpPr>
              <p:cNvPr id="10" name="Rectangle 37"/>
              <p:cNvSpPr>
                <a:spLocks noChangeArrowheads="1"/>
              </p:cNvSpPr>
              <p:nvPr/>
            </p:nvSpPr>
            <p:spPr bwMode="auto">
              <a:xfrm>
                <a:off x="1728" y="2112"/>
                <a:ext cx="816" cy="336"/>
              </a:xfrm>
              <a:prstGeom prst="rect">
                <a:avLst/>
              </a:prstGeom>
              <a:grp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defRPr/>
                </a:pPr>
                <a:r>
                  <a:rPr lang="en-GB" sz="1200" dirty="0">
                    <a:latin typeface="Arial" pitchFamily="34" charset="0"/>
                    <a:cs typeface="Arial" charset="0"/>
                  </a:rPr>
                  <a:t>Design</a:t>
                </a:r>
                <a:endParaRPr lang="en-GB" dirty="0">
                  <a:latin typeface="Arial" charset="0"/>
                  <a:cs typeface="Arial" charset="0"/>
                </a:endParaRPr>
              </a:p>
            </p:txBody>
          </p:sp>
          <p:sp>
            <p:nvSpPr>
              <p:cNvPr id="11" name="Rectangle 38"/>
              <p:cNvSpPr>
                <a:spLocks noChangeArrowheads="1"/>
              </p:cNvSpPr>
              <p:nvPr/>
            </p:nvSpPr>
            <p:spPr bwMode="auto">
              <a:xfrm>
                <a:off x="2304" y="2592"/>
                <a:ext cx="816" cy="336"/>
              </a:xfrm>
              <a:prstGeom prst="rect">
                <a:avLst/>
              </a:prstGeom>
              <a:grp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defRPr/>
                </a:pPr>
                <a:r>
                  <a:rPr lang="en-GB" sz="1200" dirty="0">
                    <a:latin typeface="Arial" pitchFamily="34" charset="0"/>
                    <a:cs typeface="Arial" charset="0"/>
                  </a:rPr>
                  <a:t>Implementation</a:t>
                </a:r>
                <a:endParaRPr lang="en-GB" dirty="0">
                  <a:latin typeface="Arial" charset="0"/>
                  <a:cs typeface="Arial" charset="0"/>
                </a:endParaRPr>
              </a:p>
            </p:txBody>
          </p:sp>
          <p:sp>
            <p:nvSpPr>
              <p:cNvPr id="12" name="Rectangle 39"/>
              <p:cNvSpPr>
                <a:spLocks noChangeArrowheads="1"/>
              </p:cNvSpPr>
              <p:nvPr/>
            </p:nvSpPr>
            <p:spPr bwMode="auto">
              <a:xfrm>
                <a:off x="2880" y="3072"/>
                <a:ext cx="816" cy="336"/>
              </a:xfrm>
              <a:prstGeom prst="rect">
                <a:avLst/>
              </a:prstGeom>
              <a:grp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defRPr/>
                </a:pPr>
                <a:r>
                  <a:rPr lang="en-GB" sz="1200" dirty="0">
                    <a:latin typeface="Arial" pitchFamily="34" charset="0"/>
                    <a:cs typeface="Arial" charset="0"/>
                  </a:rPr>
                  <a:t>Testing</a:t>
                </a:r>
              </a:p>
            </p:txBody>
          </p:sp>
          <p:sp>
            <p:nvSpPr>
              <p:cNvPr id="13" name="Rectangle 40"/>
              <p:cNvSpPr>
                <a:spLocks noChangeArrowheads="1"/>
              </p:cNvSpPr>
              <p:nvPr/>
            </p:nvSpPr>
            <p:spPr bwMode="auto">
              <a:xfrm>
                <a:off x="3456" y="3552"/>
                <a:ext cx="816" cy="336"/>
              </a:xfrm>
              <a:prstGeom prst="rect">
                <a:avLst/>
              </a:prstGeom>
              <a:grp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defRPr/>
                </a:pPr>
                <a:r>
                  <a:rPr lang="en-GB" sz="1200" dirty="0">
                    <a:latin typeface="Arial" pitchFamily="34" charset="0"/>
                    <a:cs typeface="Arial" charset="0"/>
                  </a:rPr>
                  <a:t>Operation and</a:t>
                </a:r>
                <a:br>
                  <a:rPr lang="en-GB" sz="1200" dirty="0">
                    <a:latin typeface="Arial" pitchFamily="34" charset="0"/>
                    <a:cs typeface="Arial" charset="0"/>
                  </a:rPr>
                </a:br>
                <a:r>
                  <a:rPr lang="en-GB" sz="1200" dirty="0">
                    <a:latin typeface="Arial" pitchFamily="34" charset="0"/>
                    <a:cs typeface="Arial" charset="0"/>
                  </a:rPr>
                  <a:t>maintenance</a:t>
                </a:r>
                <a:endParaRPr lang="en-GB" dirty="0">
                  <a:latin typeface="Arial" charset="0"/>
                  <a:cs typeface="Arial" charset="0"/>
                </a:endParaRPr>
              </a:p>
            </p:txBody>
          </p:sp>
          <p:cxnSp>
            <p:nvCxnSpPr>
              <p:cNvPr id="14" name="AutoShape 41"/>
              <p:cNvCxnSpPr>
                <a:cxnSpLocks noChangeShapeType="1"/>
                <a:stCxn id="8" idx="3"/>
                <a:endCxn id="9" idx="0"/>
              </p:cNvCxnSpPr>
              <p:nvPr/>
            </p:nvCxnSpPr>
            <p:spPr bwMode="auto">
              <a:xfrm>
                <a:off x="1392" y="1320"/>
                <a:ext cx="168" cy="312"/>
              </a:xfrm>
              <a:prstGeom prst="bentConnector2">
                <a:avLst/>
              </a:prstGeom>
              <a:grpFill/>
              <a:ln w="28575">
                <a:solidFill>
                  <a:schemeClr val="tx1"/>
                </a:solidFill>
                <a:miter lim="800000"/>
                <a:headEnd/>
                <a:tailEnd type="triangle" w="med" len="med"/>
              </a:ln>
              <a:effectLst/>
            </p:spPr>
          </p:cxnSp>
          <p:cxnSp>
            <p:nvCxnSpPr>
              <p:cNvPr id="15" name="AutoShape 42"/>
              <p:cNvCxnSpPr>
                <a:cxnSpLocks noChangeShapeType="1"/>
                <a:stCxn id="9" idx="3"/>
                <a:endCxn id="10" idx="0"/>
              </p:cNvCxnSpPr>
              <p:nvPr/>
            </p:nvCxnSpPr>
            <p:spPr bwMode="auto">
              <a:xfrm>
                <a:off x="1968" y="1800"/>
                <a:ext cx="168" cy="312"/>
              </a:xfrm>
              <a:prstGeom prst="bentConnector2">
                <a:avLst/>
              </a:prstGeom>
              <a:grpFill/>
              <a:ln w="28575">
                <a:solidFill>
                  <a:schemeClr val="tx1"/>
                </a:solidFill>
                <a:miter lim="800000"/>
                <a:headEnd/>
                <a:tailEnd type="triangle" w="med" len="med"/>
              </a:ln>
              <a:effectLst/>
            </p:spPr>
          </p:cxnSp>
          <p:cxnSp>
            <p:nvCxnSpPr>
              <p:cNvPr id="16" name="AutoShape 43"/>
              <p:cNvCxnSpPr>
                <a:cxnSpLocks noChangeShapeType="1"/>
                <a:stCxn id="10" idx="3"/>
                <a:endCxn id="11" idx="0"/>
              </p:cNvCxnSpPr>
              <p:nvPr/>
            </p:nvCxnSpPr>
            <p:spPr bwMode="auto">
              <a:xfrm>
                <a:off x="2544" y="2280"/>
                <a:ext cx="168" cy="312"/>
              </a:xfrm>
              <a:prstGeom prst="bentConnector2">
                <a:avLst/>
              </a:prstGeom>
              <a:grpFill/>
              <a:ln w="28575">
                <a:solidFill>
                  <a:schemeClr val="tx1"/>
                </a:solidFill>
                <a:miter lim="800000"/>
                <a:headEnd/>
                <a:tailEnd type="triangle" w="med" len="med"/>
              </a:ln>
              <a:effectLst/>
            </p:spPr>
          </p:cxnSp>
          <p:cxnSp>
            <p:nvCxnSpPr>
              <p:cNvPr id="17" name="AutoShape 44"/>
              <p:cNvCxnSpPr>
                <a:cxnSpLocks noChangeShapeType="1"/>
                <a:stCxn id="11" idx="3"/>
                <a:endCxn id="12" idx="0"/>
              </p:cNvCxnSpPr>
              <p:nvPr/>
            </p:nvCxnSpPr>
            <p:spPr bwMode="auto">
              <a:xfrm>
                <a:off x="3120" y="2760"/>
                <a:ext cx="168" cy="312"/>
              </a:xfrm>
              <a:prstGeom prst="bentConnector2">
                <a:avLst/>
              </a:prstGeom>
              <a:grpFill/>
              <a:ln w="28575">
                <a:solidFill>
                  <a:schemeClr val="tx1"/>
                </a:solidFill>
                <a:miter lim="800000"/>
                <a:headEnd/>
                <a:tailEnd type="triangle" w="med" len="med"/>
              </a:ln>
              <a:effectLst/>
            </p:spPr>
          </p:cxnSp>
          <p:cxnSp>
            <p:nvCxnSpPr>
              <p:cNvPr id="18" name="AutoShape 45"/>
              <p:cNvCxnSpPr>
                <a:cxnSpLocks noChangeShapeType="1"/>
                <a:stCxn id="12" idx="3"/>
                <a:endCxn id="13" idx="0"/>
              </p:cNvCxnSpPr>
              <p:nvPr/>
            </p:nvCxnSpPr>
            <p:spPr bwMode="auto">
              <a:xfrm>
                <a:off x="3696" y="3240"/>
                <a:ext cx="168" cy="312"/>
              </a:xfrm>
              <a:prstGeom prst="bentConnector2">
                <a:avLst/>
              </a:prstGeom>
              <a:grpFill/>
              <a:ln w="28575">
                <a:solidFill>
                  <a:schemeClr val="tx1"/>
                </a:solidFill>
                <a:miter lim="800000"/>
                <a:headEnd/>
                <a:tailEnd type="triangle" w="med" len="med"/>
              </a:ln>
              <a:effectLst/>
            </p:spPr>
          </p:cxnSp>
        </p:grpSp>
      </p:grpSp>
      <p:pic>
        <p:nvPicPr>
          <p:cNvPr id="41991" name="Picture 2" descr="C:\Documents and Settings\Administrator\Desktop\HCI_Kau\CPIS 354 KAlomar Lectures\images\use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1"/>
            <a:ext cx="371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35"/>
          <p:cNvSpPr>
            <a:spLocks noChangeArrowheads="1"/>
          </p:cNvSpPr>
          <p:nvPr/>
        </p:nvSpPr>
        <p:spPr bwMode="auto">
          <a:xfrm>
            <a:off x="2057400" y="2057400"/>
            <a:ext cx="1066800" cy="533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ar-SA" sz="1200">
                <a:latin typeface="Arial" panose="020B0604020202020204" pitchFamily="34" charset="0"/>
              </a:rPr>
              <a:t>user needs</a:t>
            </a:r>
            <a:endParaRPr lang="en-GB" altLang="ar-SA" sz="1800">
              <a:latin typeface="Arial" panose="020B0604020202020204" pitchFamily="34" charset="0"/>
            </a:endParaRPr>
          </a:p>
        </p:txBody>
      </p:sp>
      <p:cxnSp>
        <p:nvCxnSpPr>
          <p:cNvPr id="41993" name="AutoShape 41"/>
          <p:cNvCxnSpPr>
            <a:cxnSpLocks noChangeShapeType="1"/>
          </p:cNvCxnSpPr>
          <p:nvPr/>
        </p:nvCxnSpPr>
        <p:spPr bwMode="auto">
          <a:xfrm>
            <a:off x="3124200" y="2439989"/>
            <a:ext cx="419100" cy="158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2062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16121"/>
            <a:ext cx="8534400" cy="1507067"/>
          </a:xfrm>
        </p:spPr>
        <p:txBody>
          <a:bodyPr/>
          <a:lstStyle/>
          <a:p>
            <a:r>
              <a:rPr lang="it-IT" dirty="0" err="1" smtClean="0"/>
              <a:t>TIPS</a:t>
            </a:r>
            <a:r>
              <a:rPr lang="it-IT" dirty="0" smtClean="0"/>
              <a:t> to </a:t>
            </a:r>
            <a:r>
              <a:rPr lang="it-IT" dirty="0" err="1" smtClean="0"/>
              <a:t>identify</a:t>
            </a:r>
            <a:r>
              <a:rPr lang="it-IT" dirty="0" smtClean="0"/>
              <a:t> the task</a:t>
            </a:r>
            <a:endParaRPr lang="en-US" dirty="0"/>
          </a:p>
        </p:txBody>
      </p:sp>
      <p:pic>
        <p:nvPicPr>
          <p:cNvPr id="4" name="Picture 3"/>
          <p:cNvPicPr>
            <a:picLocks noChangeAspect="1"/>
          </p:cNvPicPr>
          <p:nvPr/>
        </p:nvPicPr>
        <p:blipFill>
          <a:blip r:embed="rId2"/>
          <a:stretch>
            <a:fillRect/>
          </a:stretch>
        </p:blipFill>
        <p:spPr>
          <a:xfrm>
            <a:off x="1266574" y="1702469"/>
            <a:ext cx="2752725" cy="3429000"/>
          </a:xfrm>
          <a:prstGeom prst="rect">
            <a:avLst/>
          </a:prstGeom>
        </p:spPr>
      </p:pic>
      <p:sp>
        <p:nvSpPr>
          <p:cNvPr id="5" name="TextBox 4"/>
          <p:cNvSpPr txBox="1"/>
          <p:nvPr/>
        </p:nvSpPr>
        <p:spPr>
          <a:xfrm>
            <a:off x="4824663" y="3092115"/>
            <a:ext cx="6328611" cy="646331"/>
          </a:xfrm>
          <a:prstGeom prst="rect">
            <a:avLst/>
          </a:prstGeom>
          <a:noFill/>
        </p:spPr>
        <p:txBody>
          <a:bodyPr wrap="square" rtlCol="0">
            <a:spAutoFit/>
          </a:bodyPr>
          <a:lstStyle/>
          <a:p>
            <a:r>
              <a:rPr lang="it-IT" dirty="0" smtClean="0"/>
              <a:t>Sta</a:t>
            </a:r>
            <a:r>
              <a:rPr lang="en-US" dirty="0" err="1" smtClean="0"/>
              <a:t>rt</a:t>
            </a:r>
            <a:r>
              <a:rPr lang="en-US" dirty="0" smtClean="0"/>
              <a:t> to identify the smallest operations in each task (</a:t>
            </a:r>
            <a:r>
              <a:rPr lang="en-US" dirty="0" smtClean="0">
                <a:solidFill>
                  <a:srgbClr val="FF0000"/>
                </a:solidFill>
              </a:rPr>
              <a:t>decompose</a:t>
            </a:r>
            <a:r>
              <a:rPr lang="en-US" dirty="0" smtClean="0"/>
              <a:t>)</a:t>
            </a:r>
            <a:endParaRPr lang="en-US" dirty="0"/>
          </a:p>
        </p:txBody>
      </p:sp>
      <p:sp>
        <p:nvSpPr>
          <p:cNvPr id="6" name="TextBox 5"/>
          <p:cNvSpPr txBox="1"/>
          <p:nvPr/>
        </p:nvSpPr>
        <p:spPr>
          <a:xfrm>
            <a:off x="4812632" y="4006516"/>
            <a:ext cx="6293711" cy="369332"/>
          </a:xfrm>
          <a:prstGeom prst="rect">
            <a:avLst/>
          </a:prstGeom>
          <a:noFill/>
        </p:spPr>
        <p:txBody>
          <a:bodyPr wrap="none" rtlCol="0">
            <a:spAutoFit/>
          </a:bodyPr>
          <a:lstStyle/>
          <a:p>
            <a:r>
              <a:rPr lang="it-IT" dirty="0" err="1" smtClean="0"/>
              <a:t>Keep</a:t>
            </a:r>
            <a:r>
              <a:rPr lang="it-IT" dirty="0" smtClean="0"/>
              <a:t> </a:t>
            </a:r>
            <a:r>
              <a:rPr lang="it-IT" dirty="0" err="1" smtClean="0"/>
              <a:t>asking</a:t>
            </a:r>
            <a:r>
              <a:rPr lang="it-IT" dirty="0" smtClean="0"/>
              <a:t> </a:t>
            </a:r>
            <a:r>
              <a:rPr lang="it-IT" dirty="0" err="1" smtClean="0"/>
              <a:t>why</a:t>
            </a:r>
            <a:r>
              <a:rPr lang="it-IT" dirty="0" smtClean="0"/>
              <a:t> </a:t>
            </a:r>
            <a:r>
              <a:rPr lang="it-IT" dirty="0" err="1" smtClean="0"/>
              <a:t>they</a:t>
            </a:r>
            <a:r>
              <a:rPr lang="it-IT" dirty="0" smtClean="0"/>
              <a:t> are </a:t>
            </a:r>
            <a:r>
              <a:rPr lang="it-IT" dirty="0" err="1" smtClean="0"/>
              <a:t>performing</a:t>
            </a:r>
            <a:r>
              <a:rPr lang="it-IT" dirty="0" smtClean="0"/>
              <a:t> a </a:t>
            </a:r>
            <a:r>
              <a:rPr lang="it-IT" dirty="0" err="1" smtClean="0"/>
              <a:t>specific</a:t>
            </a:r>
            <a:r>
              <a:rPr lang="it-IT" dirty="0" smtClean="0"/>
              <a:t> </a:t>
            </a:r>
            <a:r>
              <a:rPr lang="it-IT" dirty="0" err="1" smtClean="0"/>
              <a:t>action</a:t>
            </a:r>
            <a:endParaRPr lang="en-US" dirty="0"/>
          </a:p>
        </p:txBody>
      </p:sp>
      <p:sp>
        <p:nvSpPr>
          <p:cNvPr id="7" name="TextBox 6"/>
          <p:cNvSpPr txBox="1"/>
          <p:nvPr/>
        </p:nvSpPr>
        <p:spPr>
          <a:xfrm>
            <a:off x="4993105" y="4800600"/>
            <a:ext cx="4211409" cy="369332"/>
          </a:xfrm>
          <a:prstGeom prst="rect">
            <a:avLst/>
          </a:prstGeom>
          <a:noFill/>
        </p:spPr>
        <p:txBody>
          <a:bodyPr wrap="none" rtlCol="0">
            <a:spAutoFit/>
          </a:bodyPr>
          <a:lstStyle/>
          <a:p>
            <a:r>
              <a:rPr lang="it-IT" dirty="0" smtClean="0"/>
              <a:t>Live </a:t>
            </a:r>
            <a:r>
              <a:rPr lang="it-IT" dirty="0" err="1" smtClean="0"/>
              <a:t>behind</a:t>
            </a:r>
            <a:r>
              <a:rPr lang="it-IT" dirty="0" smtClean="0"/>
              <a:t> </a:t>
            </a:r>
            <a:r>
              <a:rPr lang="it-IT" dirty="0" err="1" smtClean="0"/>
              <a:t>your</a:t>
            </a:r>
            <a:r>
              <a:rPr lang="it-IT" dirty="0" smtClean="0"/>
              <a:t> </a:t>
            </a:r>
            <a:r>
              <a:rPr lang="it-IT" dirty="0" err="1" smtClean="0"/>
              <a:t>previous</a:t>
            </a:r>
            <a:r>
              <a:rPr lang="it-IT" dirty="0" smtClean="0"/>
              <a:t> </a:t>
            </a:r>
            <a:r>
              <a:rPr lang="it-IT" dirty="0" err="1" smtClean="0"/>
              <a:t>experince</a:t>
            </a:r>
            <a:endParaRPr lang="en-US" dirty="0"/>
          </a:p>
        </p:txBody>
      </p:sp>
    </p:spTree>
    <p:extLst>
      <p:ext uri="{BB962C8B-B14F-4D97-AF65-F5344CB8AC3E}">
        <p14:creationId xmlns:p14="http://schemas.microsoft.com/office/powerpoint/2010/main" val="282567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Useful</a:t>
            </a:r>
            <a:r>
              <a:rPr lang="it-IT" dirty="0" smtClean="0"/>
              <a:t> and </a:t>
            </a:r>
            <a:r>
              <a:rPr lang="it-IT" dirty="0" err="1" smtClean="0"/>
              <a:t>usable</a:t>
            </a:r>
            <a:endParaRPr lang="en-US" dirty="0"/>
          </a:p>
        </p:txBody>
      </p:sp>
      <p:sp>
        <p:nvSpPr>
          <p:cNvPr id="3" name="Content Placeholder 2"/>
          <p:cNvSpPr>
            <a:spLocks noGrp="1"/>
          </p:cNvSpPr>
          <p:nvPr>
            <p:ph idx="1"/>
          </p:nvPr>
        </p:nvSpPr>
        <p:spPr/>
        <p:txBody>
          <a:bodyPr>
            <a:normAutofit lnSpcReduction="10000"/>
          </a:bodyPr>
          <a:lstStyle/>
          <a:p>
            <a:r>
              <a:rPr lang="it-IT" dirty="0"/>
              <a:t>The ultimate goal of design in </a:t>
            </a:r>
            <a:r>
              <a:rPr lang="it-IT" dirty="0" err="1"/>
              <a:t>HCI</a:t>
            </a:r>
            <a:r>
              <a:rPr lang="it-IT" dirty="0"/>
              <a:t> </a:t>
            </a:r>
            <a:r>
              <a:rPr lang="it-IT" dirty="0" err="1"/>
              <a:t>is</a:t>
            </a:r>
            <a:r>
              <a:rPr lang="it-IT" dirty="0"/>
              <a:t> to</a:t>
            </a:r>
            <a:br>
              <a:rPr lang="it-IT" dirty="0"/>
            </a:br>
            <a:r>
              <a:rPr lang="it-IT" dirty="0"/>
              <a:t>create </a:t>
            </a:r>
            <a:r>
              <a:rPr lang="it-IT" dirty="0" err="1"/>
              <a:t>interfaces</a:t>
            </a:r>
            <a:r>
              <a:rPr lang="it-IT" dirty="0"/>
              <a:t> </a:t>
            </a:r>
            <a:r>
              <a:rPr lang="it-IT" dirty="0" err="1"/>
              <a:t>that</a:t>
            </a:r>
            <a:r>
              <a:rPr lang="it-IT" dirty="0"/>
              <a:t> are </a:t>
            </a:r>
            <a:r>
              <a:rPr lang="it-IT" dirty="0" err="1"/>
              <a:t>both</a:t>
            </a:r>
            <a:r>
              <a:rPr lang="it-IT" dirty="0"/>
              <a:t> </a:t>
            </a:r>
            <a:r>
              <a:rPr lang="it-IT" b="1" dirty="0" err="1">
                <a:solidFill>
                  <a:srgbClr val="FF0000"/>
                </a:solidFill>
              </a:rPr>
              <a:t>useful</a:t>
            </a:r>
            <a:r>
              <a:rPr lang="it-IT" dirty="0"/>
              <a:t/>
            </a:r>
            <a:br>
              <a:rPr lang="it-IT" dirty="0"/>
            </a:br>
            <a:r>
              <a:rPr lang="it-IT" dirty="0"/>
              <a:t>and </a:t>
            </a:r>
            <a:r>
              <a:rPr lang="it-IT" b="1" dirty="0" err="1">
                <a:solidFill>
                  <a:srgbClr val="FF0000"/>
                </a:solidFill>
              </a:rPr>
              <a:t>useable</a:t>
            </a:r>
            <a:r>
              <a:rPr lang="it-IT" dirty="0"/>
              <a:t>.</a:t>
            </a:r>
            <a:br>
              <a:rPr lang="it-IT" dirty="0"/>
            </a:br>
            <a:r>
              <a:rPr lang="it-IT" dirty="0" err="1">
                <a:solidFill>
                  <a:srgbClr val="FFFF00"/>
                </a:solidFill>
              </a:rPr>
              <a:t>Useful</a:t>
            </a:r>
            <a:r>
              <a:rPr lang="it-IT" dirty="0">
                <a:solidFill>
                  <a:srgbClr val="FFFF00"/>
                </a:solidFill>
              </a:rPr>
              <a:t> </a:t>
            </a:r>
            <a:r>
              <a:rPr lang="it-IT" dirty="0" err="1">
                <a:solidFill>
                  <a:srgbClr val="FFFF00"/>
                </a:solidFill>
              </a:rPr>
              <a:t>means</a:t>
            </a:r>
            <a:r>
              <a:rPr lang="it-IT" dirty="0">
                <a:solidFill>
                  <a:srgbClr val="FFFF00"/>
                </a:solidFill>
              </a:rPr>
              <a:t> </a:t>
            </a:r>
            <a:r>
              <a:rPr lang="it-IT" dirty="0" err="1">
                <a:solidFill>
                  <a:srgbClr val="FFFF00"/>
                </a:solidFill>
              </a:rPr>
              <a:t>that</a:t>
            </a:r>
            <a:r>
              <a:rPr lang="it-IT" dirty="0">
                <a:solidFill>
                  <a:srgbClr val="FFFF00"/>
                </a:solidFill>
              </a:rPr>
              <a:t> the </a:t>
            </a:r>
            <a:r>
              <a:rPr lang="it-IT" dirty="0" err="1">
                <a:solidFill>
                  <a:srgbClr val="FFFF00"/>
                </a:solidFill>
              </a:rPr>
              <a:t>interface</a:t>
            </a:r>
            <a:r>
              <a:rPr lang="it-IT" dirty="0">
                <a:solidFill>
                  <a:srgbClr val="FFFF00"/>
                </a:solidFill>
              </a:rPr>
              <a:t/>
            </a:r>
            <a:br>
              <a:rPr lang="it-IT" dirty="0">
                <a:solidFill>
                  <a:srgbClr val="FFFF00"/>
                </a:solidFill>
              </a:rPr>
            </a:br>
            <a:r>
              <a:rPr lang="it-IT" dirty="0" err="1">
                <a:solidFill>
                  <a:srgbClr val="FFFF00"/>
                </a:solidFill>
              </a:rPr>
              <a:t>allows</a:t>
            </a:r>
            <a:r>
              <a:rPr lang="it-IT" dirty="0">
                <a:solidFill>
                  <a:srgbClr val="FFFF00"/>
                </a:solidFill>
              </a:rPr>
              <a:t> the </a:t>
            </a:r>
            <a:r>
              <a:rPr lang="it-IT" dirty="0" err="1">
                <a:solidFill>
                  <a:srgbClr val="FFFF00"/>
                </a:solidFill>
              </a:rPr>
              <a:t>user</a:t>
            </a:r>
            <a:r>
              <a:rPr lang="it-IT" dirty="0">
                <a:solidFill>
                  <a:srgbClr val="FFFF00"/>
                </a:solidFill>
              </a:rPr>
              <a:t> to </a:t>
            </a:r>
            <a:r>
              <a:rPr lang="it-IT" dirty="0" err="1">
                <a:solidFill>
                  <a:srgbClr val="FFFF00"/>
                </a:solidFill>
              </a:rPr>
              <a:t>achieve</a:t>
            </a:r>
            <a:r>
              <a:rPr lang="it-IT" dirty="0">
                <a:solidFill>
                  <a:srgbClr val="FFFF00"/>
                </a:solidFill>
              </a:rPr>
              <a:t> some task</a:t>
            </a:r>
            <a:r>
              <a:rPr lang="it-IT" dirty="0"/>
              <a:t>,</a:t>
            </a:r>
            <a:br>
              <a:rPr lang="it-IT" dirty="0"/>
            </a:br>
            <a:r>
              <a:rPr lang="it-IT" dirty="0" err="1"/>
              <a:t>but</a:t>
            </a:r>
            <a:r>
              <a:rPr lang="it-IT" dirty="0"/>
              <a:t> </a:t>
            </a:r>
            <a:r>
              <a:rPr lang="it-IT" dirty="0" err="1"/>
              <a:t>usefulness</a:t>
            </a:r>
            <a:r>
              <a:rPr lang="it-IT" dirty="0"/>
              <a:t> </a:t>
            </a:r>
            <a:r>
              <a:rPr lang="it-IT" dirty="0" err="1"/>
              <a:t>is</a:t>
            </a:r>
            <a:r>
              <a:rPr lang="it-IT" dirty="0"/>
              <a:t> a </a:t>
            </a:r>
            <a:r>
              <a:rPr lang="it-IT" dirty="0" err="1"/>
              <a:t>pretty</a:t>
            </a:r>
            <a:r>
              <a:rPr lang="it-IT" dirty="0"/>
              <a:t> </a:t>
            </a:r>
            <a:r>
              <a:rPr lang="it-IT" dirty="0" err="1"/>
              <a:t>low</a:t>
            </a:r>
            <a:r>
              <a:rPr lang="it-IT" dirty="0"/>
              <a:t> bar.</a:t>
            </a:r>
            <a:br>
              <a:rPr lang="it-IT" dirty="0"/>
            </a:br>
            <a:r>
              <a:rPr lang="it-IT" dirty="0"/>
              <a:t/>
            </a:r>
            <a:br>
              <a:rPr lang="it-IT" dirty="0"/>
            </a:br>
            <a:r>
              <a:rPr lang="it-IT" dirty="0"/>
              <a:t>For </a:t>
            </a:r>
            <a:r>
              <a:rPr lang="it-IT" dirty="0" err="1"/>
              <a:t>example</a:t>
            </a:r>
            <a:r>
              <a:rPr lang="it-IT" dirty="0"/>
              <a:t>, a </a:t>
            </a:r>
            <a:r>
              <a:rPr lang="it-IT" dirty="0" err="1">
                <a:solidFill>
                  <a:srgbClr val="FF0000"/>
                </a:solidFill>
              </a:rPr>
              <a:t>map</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useful</a:t>
            </a:r>
            <a:r>
              <a:rPr lang="it-IT" dirty="0">
                <a:solidFill>
                  <a:srgbClr val="FF0000"/>
                </a:solidFill>
              </a:rPr>
              <a:t> </a:t>
            </a:r>
            <a:r>
              <a:rPr lang="it-IT" dirty="0"/>
              <a:t>in </a:t>
            </a:r>
            <a:r>
              <a:rPr lang="it-IT" dirty="0" err="1"/>
              <a:t>finding</a:t>
            </a:r>
            <a:r>
              <a:rPr lang="it-IT" dirty="0"/>
              <a:t/>
            </a:r>
            <a:br>
              <a:rPr lang="it-IT" dirty="0"/>
            </a:br>
            <a:r>
              <a:rPr lang="it-IT" dirty="0" err="1"/>
              <a:t>your</a:t>
            </a:r>
            <a:r>
              <a:rPr lang="it-IT" dirty="0"/>
              <a:t> way from </a:t>
            </a:r>
            <a:r>
              <a:rPr lang="it-IT" dirty="0" err="1"/>
              <a:t>one</a:t>
            </a:r>
            <a:r>
              <a:rPr lang="it-IT" dirty="0"/>
              <a:t> </a:t>
            </a:r>
            <a:r>
              <a:rPr lang="it-IT" dirty="0" err="1"/>
              <a:t>place</a:t>
            </a:r>
            <a:r>
              <a:rPr lang="it-IT" dirty="0"/>
              <a:t> to </a:t>
            </a:r>
            <a:r>
              <a:rPr lang="it-IT" dirty="0" err="1"/>
              <a:t>another</a:t>
            </a:r>
            <a:r>
              <a:rPr lang="it-IT" dirty="0"/>
              <a:t>, </a:t>
            </a:r>
            <a:r>
              <a:rPr lang="it-IT" dirty="0" err="1"/>
              <a:t>but</a:t>
            </a:r>
            <a:r>
              <a:rPr lang="it-IT" dirty="0"/>
              <a:t/>
            </a:r>
            <a:br>
              <a:rPr lang="it-IT" dirty="0"/>
            </a:br>
            <a:r>
              <a:rPr lang="it-IT" dirty="0" err="1"/>
              <a:t>it</a:t>
            </a:r>
            <a:r>
              <a:rPr lang="it-IT" dirty="0"/>
              <a:t> </a:t>
            </a:r>
            <a:r>
              <a:rPr lang="it-IT" dirty="0" err="1"/>
              <a:t>isn't</a:t>
            </a:r>
            <a:r>
              <a:rPr lang="it-IT" dirty="0"/>
              <a:t> the </a:t>
            </a:r>
            <a:r>
              <a:rPr lang="it-IT" dirty="0" err="1"/>
              <a:t>most</a:t>
            </a:r>
            <a:r>
              <a:rPr lang="it-IT" dirty="0"/>
              <a:t> </a:t>
            </a:r>
            <a:r>
              <a:rPr lang="it-IT" dirty="0" err="1"/>
              <a:t>useable</a:t>
            </a:r>
            <a:r>
              <a:rPr lang="it-IT" dirty="0"/>
              <a:t/>
            </a:r>
            <a:br>
              <a:rPr lang="it-IT" dirty="0"/>
            </a:br>
            <a:r>
              <a:rPr lang="it-IT" dirty="0" err="1"/>
              <a:t>thing</a:t>
            </a:r>
            <a:r>
              <a:rPr lang="it-IT" dirty="0"/>
              <a:t> in the world.</a:t>
            </a:r>
            <a:br>
              <a:rPr lang="it-IT" dirty="0"/>
            </a:br>
            <a:endParaRPr lang="en-US" dirty="0"/>
          </a:p>
          <a:p>
            <a:endParaRPr lang="en-US" dirty="0"/>
          </a:p>
        </p:txBody>
      </p:sp>
      <p:sp>
        <p:nvSpPr>
          <p:cNvPr id="4" name="AutoShape 2" descr="Risultati immagini per atlante strada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857247" y="1472866"/>
            <a:ext cx="4521168" cy="3448050"/>
          </a:xfrm>
          <a:prstGeom prst="rect">
            <a:avLst/>
          </a:prstGeom>
        </p:spPr>
      </p:pic>
    </p:spTree>
    <p:extLst>
      <p:ext uri="{BB962C8B-B14F-4D97-AF65-F5344CB8AC3E}">
        <p14:creationId xmlns:p14="http://schemas.microsoft.com/office/powerpoint/2010/main" val="2442350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60149" y="0"/>
            <a:ext cx="8534400" cy="1507067"/>
          </a:xfrm>
        </p:spPr>
        <p:txBody>
          <a:bodyPr/>
          <a:lstStyle/>
          <a:p>
            <a:pPr algn="l"/>
            <a:r>
              <a:rPr lang="en-US" altLang="ar-SA" sz="4000" b="1" dirty="0"/>
              <a:t>User Centered </a:t>
            </a:r>
            <a:r>
              <a:rPr lang="en-US" altLang="ar-SA" sz="4000" b="1" dirty="0" smtClean="0"/>
              <a:t>Development</a:t>
            </a:r>
            <a:br>
              <a:rPr lang="en-US" altLang="ar-SA" sz="4000" b="1" dirty="0" smtClean="0"/>
            </a:br>
            <a:r>
              <a:rPr lang="en-US" altLang="ar-SA" sz="4000" b="1" dirty="0" smtClean="0"/>
              <a:t>Steps to perform…</a:t>
            </a:r>
            <a:endParaRPr lang="en-US" altLang="ar-SA" sz="4000" b="1" dirty="0"/>
          </a:p>
        </p:txBody>
      </p:sp>
      <p:sp>
        <p:nvSpPr>
          <p:cNvPr id="43011" name="Content Placeholder 2"/>
          <p:cNvSpPr>
            <a:spLocks noGrp="1"/>
          </p:cNvSpPr>
          <p:nvPr>
            <p:ph idx="1"/>
          </p:nvPr>
        </p:nvSpPr>
        <p:spPr>
          <a:xfrm>
            <a:off x="1129380" y="2454443"/>
            <a:ext cx="8534400" cy="3615267"/>
          </a:xfrm>
        </p:spPr>
        <p:txBody>
          <a:bodyPr/>
          <a:lstStyle/>
          <a:p>
            <a:pPr marL="514350" indent="-514350">
              <a:buFont typeface="Calibri" panose="020F0502020204030204" pitchFamily="34" charset="0"/>
              <a:buAutoNum type="arabicPeriod"/>
            </a:pPr>
            <a:r>
              <a:rPr lang="en-US" altLang="ar-SA" dirty="0" smtClean="0">
                <a:solidFill>
                  <a:srgbClr val="FF0000"/>
                </a:solidFill>
              </a:rPr>
              <a:t>Data Collection </a:t>
            </a:r>
          </a:p>
          <a:p>
            <a:pPr marL="514350" indent="-514350">
              <a:buFont typeface="Calibri" panose="020F0502020204030204" pitchFamily="34" charset="0"/>
              <a:buAutoNum type="arabicPeriod"/>
            </a:pPr>
            <a:r>
              <a:rPr lang="en-US" altLang="ar-SA" dirty="0" smtClean="0"/>
              <a:t>Data Analysis</a:t>
            </a:r>
          </a:p>
          <a:p>
            <a:pPr marL="514350" indent="-514350">
              <a:buFont typeface="Calibri" panose="020F0502020204030204" pitchFamily="34" charset="0"/>
              <a:buAutoNum type="arabicPeriod"/>
            </a:pPr>
            <a:r>
              <a:rPr lang="en-US" altLang="ar-SA" dirty="0" smtClean="0">
                <a:solidFill>
                  <a:srgbClr val="FF0000"/>
                </a:solidFill>
              </a:rPr>
              <a:t>Prototyping</a:t>
            </a:r>
          </a:p>
          <a:p>
            <a:pPr marL="514350" indent="-514350">
              <a:buFont typeface="Calibri" panose="020F0502020204030204" pitchFamily="34" charset="0"/>
              <a:buAutoNum type="arabicPeriod"/>
            </a:pPr>
            <a:r>
              <a:rPr lang="en-US" altLang="ar-SA" dirty="0" smtClean="0"/>
              <a:t>Design</a:t>
            </a:r>
          </a:p>
          <a:p>
            <a:pPr marL="514350" indent="-514350">
              <a:buFont typeface="Calibri" panose="020F0502020204030204" pitchFamily="34" charset="0"/>
              <a:buAutoNum type="arabicPeriod"/>
            </a:pPr>
            <a:r>
              <a:rPr lang="en-US" altLang="ar-SA" dirty="0" smtClean="0"/>
              <a:t>Evaluation</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6E28F628-38F8-4483-8005-BAD76F0157F0}" type="slidenum">
              <a:rPr lang="en-US" altLang="en-US" sz="1200" b="0">
                <a:solidFill>
                  <a:srgbClr val="898989"/>
                </a:solidFill>
                <a:latin typeface="Arial" panose="020B0604020202020204" pitchFamily="34" charset="0"/>
              </a:rPr>
              <a:pPr/>
              <a:t>40</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2391920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US" altLang="ar-SA" b="1" smtClean="0"/>
              <a:t>1. </a:t>
            </a:r>
            <a:r>
              <a:rPr lang="en-US" altLang="ar-SA" sz="4000" b="1"/>
              <a:t>Data Collection</a:t>
            </a:r>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dirty="0" smtClean="0"/>
              <a:t>Data recording</a:t>
            </a:r>
          </a:p>
          <a:p>
            <a:pPr lvl="1">
              <a:buFont typeface="Arial" charset="0"/>
              <a:buChar char="–"/>
              <a:defRPr/>
            </a:pPr>
            <a:r>
              <a:rPr lang="en-US" dirty="0" smtClean="0"/>
              <a:t>Using media</a:t>
            </a:r>
          </a:p>
          <a:p>
            <a:pPr>
              <a:buFont typeface="Arial" charset="0"/>
              <a:buChar char="•"/>
              <a:defRPr/>
            </a:pPr>
            <a:r>
              <a:rPr lang="en-US" dirty="0" smtClean="0"/>
              <a:t>Interviews</a:t>
            </a:r>
          </a:p>
          <a:p>
            <a:pPr lvl="1">
              <a:buFont typeface="Arial" charset="0"/>
              <a:buChar char="–"/>
              <a:defRPr/>
            </a:pPr>
            <a:r>
              <a:rPr lang="en-US" dirty="0" smtClean="0"/>
              <a:t>Stakeholder interviews</a:t>
            </a:r>
          </a:p>
          <a:p>
            <a:pPr lvl="1">
              <a:buFont typeface="Arial" charset="0"/>
              <a:buChar char="–"/>
              <a:defRPr/>
            </a:pPr>
            <a:r>
              <a:rPr lang="en-US" dirty="0" smtClean="0"/>
              <a:t>User and customer interviews</a:t>
            </a:r>
          </a:p>
          <a:p>
            <a:pPr>
              <a:buFont typeface="Arial" charset="0"/>
              <a:buChar char="•"/>
              <a:defRPr/>
            </a:pPr>
            <a:r>
              <a:rPr lang="en-US" dirty="0" smtClean="0"/>
              <a:t>Questionnaires</a:t>
            </a:r>
          </a:p>
          <a:p>
            <a:pPr lvl="1">
              <a:buFont typeface="Arial" charset="0"/>
              <a:buChar char="–"/>
              <a:defRPr/>
            </a:pPr>
            <a:r>
              <a:rPr lang="en-US" dirty="0" smtClean="0"/>
              <a:t>Surveys, product reviews</a:t>
            </a:r>
          </a:p>
          <a:p>
            <a:pPr>
              <a:buFont typeface="Arial" charset="0"/>
              <a:buChar char="•"/>
              <a:defRPr/>
            </a:pPr>
            <a:r>
              <a:rPr lang="en-US" dirty="0" smtClean="0"/>
              <a:t>Literature review</a:t>
            </a:r>
          </a:p>
          <a:p>
            <a:pPr lvl="1">
              <a:buFont typeface="Arial" charset="0"/>
              <a:buChar char="–"/>
              <a:defRPr/>
            </a:pPr>
            <a:r>
              <a:rPr lang="en-US" dirty="0" smtClean="0"/>
              <a:t>Studying existing systems</a:t>
            </a:r>
            <a:endParaRPr lang="en-US" dirty="0"/>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BD1751EF-FAE5-4760-ABFB-86A460028266}" type="slidenum">
              <a:rPr lang="en-US" altLang="en-US" sz="1200" b="0">
                <a:solidFill>
                  <a:srgbClr val="898989"/>
                </a:solidFill>
                <a:latin typeface="Arial" panose="020B0604020202020204" pitchFamily="34" charset="0"/>
              </a:rPr>
              <a:pPr/>
              <a:t>41</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850807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altLang="ar-SA" sz="4000" b="1"/>
              <a:t>3. Prototyping</a:t>
            </a:r>
          </a:p>
        </p:txBody>
      </p:sp>
      <p:sp>
        <p:nvSpPr>
          <p:cNvPr id="46083" name="Content Placeholder 2"/>
          <p:cNvSpPr>
            <a:spLocks noGrp="1"/>
          </p:cNvSpPr>
          <p:nvPr>
            <p:ph idx="1"/>
          </p:nvPr>
        </p:nvSpPr>
        <p:spPr/>
        <p:txBody>
          <a:bodyPr>
            <a:normAutofit/>
          </a:bodyPr>
          <a:lstStyle/>
          <a:p>
            <a:pPr>
              <a:buFont typeface="Arial" panose="020B0604020202020204" pitchFamily="34" charset="0"/>
              <a:buNone/>
            </a:pPr>
            <a:r>
              <a:rPr lang="en-US" altLang="ar-SA" b="1" dirty="0"/>
              <a:t>Advantages of Prototyping:</a:t>
            </a:r>
          </a:p>
          <a:p>
            <a:pPr>
              <a:buFont typeface="Arial" panose="020B0604020202020204" pitchFamily="34" charset="0"/>
              <a:buNone/>
            </a:pPr>
            <a:endParaRPr lang="en-US" altLang="ar-SA" sz="800" dirty="0"/>
          </a:p>
          <a:p>
            <a:r>
              <a:rPr lang="en-US" altLang="ar-SA" dirty="0"/>
              <a:t>Users are actively involved in the development</a:t>
            </a:r>
          </a:p>
          <a:p>
            <a:endParaRPr lang="en-US" altLang="ar-SA" sz="800" dirty="0"/>
          </a:p>
          <a:p>
            <a:r>
              <a:rPr lang="en-US" altLang="ar-SA" dirty="0"/>
              <a:t>It provides a better system to users</a:t>
            </a:r>
          </a:p>
          <a:p>
            <a:pPr marL="0" indent="0">
              <a:buNone/>
            </a:pPr>
            <a:endParaRPr lang="en-US" altLang="ar-SA" sz="800" dirty="0"/>
          </a:p>
          <a:p>
            <a:r>
              <a:rPr lang="en-US" altLang="ar-SA" dirty="0">
                <a:solidFill>
                  <a:srgbClr val="FF0000"/>
                </a:solidFill>
              </a:rPr>
              <a:t>Errors can be detected </a:t>
            </a:r>
            <a:r>
              <a:rPr lang="en-US" altLang="ar-SA" dirty="0"/>
              <a:t>much earlier</a:t>
            </a:r>
          </a:p>
          <a:p>
            <a:endParaRPr lang="en-US" altLang="ar-SA" sz="800" dirty="0">
              <a:solidFill>
                <a:srgbClr val="FF0000"/>
              </a:solidFill>
            </a:endParaRPr>
          </a:p>
          <a:p>
            <a:r>
              <a:rPr lang="en-US" altLang="ar-SA" dirty="0">
                <a:solidFill>
                  <a:srgbClr val="FF0000"/>
                </a:solidFill>
              </a:rPr>
              <a:t>Quicker user feedback </a:t>
            </a:r>
            <a:r>
              <a:rPr lang="en-US" altLang="ar-SA" dirty="0"/>
              <a:t>is available leading to better solutions</a:t>
            </a:r>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F7AA0C8F-1AF9-4C77-BAE0-3798BAA04A32}" type="slidenum">
              <a:rPr lang="en-US" altLang="en-US" sz="1200" b="0">
                <a:solidFill>
                  <a:srgbClr val="898989"/>
                </a:solidFill>
                <a:latin typeface="Arial" panose="020B0604020202020204" pitchFamily="34" charset="0"/>
              </a:rPr>
              <a:pPr/>
              <a:t>42</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2735894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a:r>
              <a:rPr lang="en-US" altLang="ar-SA" sz="4000" b="1"/>
              <a:t>5. Evaluation</a:t>
            </a:r>
          </a:p>
        </p:txBody>
      </p:sp>
      <p:sp>
        <p:nvSpPr>
          <p:cNvPr id="48131" name="Content Placeholder 2"/>
          <p:cNvSpPr>
            <a:spLocks noGrp="1"/>
          </p:cNvSpPr>
          <p:nvPr>
            <p:ph idx="1"/>
          </p:nvPr>
        </p:nvSpPr>
        <p:spPr/>
        <p:txBody>
          <a:bodyPr/>
          <a:lstStyle/>
          <a:p>
            <a:r>
              <a:rPr lang="en-US" altLang="ar-SA" dirty="0" smtClean="0"/>
              <a:t>Testing the usability, functionality and </a:t>
            </a:r>
            <a:r>
              <a:rPr lang="en-US" altLang="ar-SA" dirty="0" smtClean="0">
                <a:solidFill>
                  <a:srgbClr val="FF0000"/>
                </a:solidFill>
              </a:rPr>
              <a:t>acceptability</a:t>
            </a:r>
            <a:r>
              <a:rPr lang="en-US" altLang="ar-SA" dirty="0" smtClean="0"/>
              <a:t> of an interactive system</a:t>
            </a:r>
          </a:p>
          <a:p>
            <a:r>
              <a:rPr lang="en-US" altLang="ar-SA" dirty="0" smtClean="0"/>
              <a:t>Expert evaluation</a:t>
            </a:r>
          </a:p>
          <a:p>
            <a:pPr lvl="1"/>
            <a:r>
              <a:rPr lang="en-US" altLang="ar-SA" dirty="0" smtClean="0"/>
              <a:t>Evaluation by </a:t>
            </a:r>
            <a:r>
              <a:rPr lang="en-US" altLang="ar-SA" dirty="0" smtClean="0">
                <a:solidFill>
                  <a:srgbClr val="FF0000"/>
                </a:solidFill>
              </a:rPr>
              <a:t>Subject Matter Experts</a:t>
            </a:r>
          </a:p>
          <a:p>
            <a:r>
              <a:rPr lang="en-US" altLang="ar-SA" dirty="0" smtClean="0"/>
              <a:t>User evaluation</a:t>
            </a:r>
          </a:p>
          <a:p>
            <a:pPr lvl="1"/>
            <a:r>
              <a:rPr lang="en-US" altLang="ar-SA" dirty="0" smtClean="0"/>
              <a:t>Evaluation by user or customer</a:t>
            </a:r>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D0F999E6-B660-4743-A9D5-4C51456A14E6}" type="slidenum">
              <a:rPr lang="en-US" altLang="en-US" sz="1200" b="0">
                <a:solidFill>
                  <a:srgbClr val="898989"/>
                </a:solidFill>
                <a:latin typeface="Arial" panose="020B0604020202020204" pitchFamily="34" charset="0"/>
              </a:rPr>
              <a:pPr/>
              <a:t>43</a:t>
            </a:fld>
            <a:endParaRPr lang="en-US" altLang="en-US" sz="1200" b="0">
              <a:solidFill>
                <a:srgbClr val="898989"/>
              </a:solidFill>
              <a:latin typeface="Arial" panose="020B0604020202020204" pitchFamily="34" charset="0"/>
            </a:endParaRPr>
          </a:p>
        </p:txBody>
      </p:sp>
      <p:sp>
        <p:nvSpPr>
          <p:cNvPr id="2" name="Rectangle 1"/>
          <p:cNvSpPr/>
          <p:nvPr/>
        </p:nvSpPr>
        <p:spPr>
          <a:xfrm>
            <a:off x="6898105" y="2269503"/>
            <a:ext cx="3653590" cy="1200329"/>
          </a:xfrm>
          <a:prstGeom prst="rect">
            <a:avLst/>
          </a:prstGeom>
        </p:spPr>
        <p:txBody>
          <a:bodyPr wrap="square">
            <a:spAutoFit/>
          </a:bodyPr>
          <a:lstStyle/>
          <a:p>
            <a:r>
              <a:rPr lang="en-US" dirty="0"/>
              <a:t>A </a:t>
            </a:r>
            <a:r>
              <a:rPr lang="en-US" b="1" dirty="0"/>
              <a:t>subject-matter expert</a:t>
            </a:r>
            <a:r>
              <a:rPr lang="en-US" dirty="0"/>
              <a:t> (</a:t>
            </a:r>
            <a:r>
              <a:rPr lang="en-US" b="1" dirty="0"/>
              <a:t>SME</a:t>
            </a:r>
            <a:r>
              <a:rPr lang="en-US" dirty="0"/>
              <a:t>) or </a:t>
            </a:r>
            <a:r>
              <a:rPr lang="en-US" b="1" dirty="0"/>
              <a:t>domain expert</a:t>
            </a:r>
            <a:r>
              <a:rPr lang="en-US" dirty="0"/>
              <a:t> is a person who is an authority in a particular area or topic</a:t>
            </a:r>
          </a:p>
        </p:txBody>
      </p:sp>
    </p:spTree>
    <p:extLst>
      <p:ext uri="{BB962C8B-B14F-4D97-AF65-F5344CB8AC3E}">
        <p14:creationId xmlns:p14="http://schemas.microsoft.com/office/powerpoint/2010/main" val="1788216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measuring</a:t>
            </a:r>
            <a:endParaRPr lang="en-US" dirty="0"/>
          </a:p>
        </p:txBody>
      </p:sp>
      <p:pic>
        <p:nvPicPr>
          <p:cNvPr id="5" name="Picture 4"/>
          <p:cNvPicPr>
            <a:picLocks noChangeAspect="1"/>
          </p:cNvPicPr>
          <p:nvPr/>
        </p:nvPicPr>
        <p:blipFill>
          <a:blip r:embed="rId2"/>
          <a:stretch>
            <a:fillRect/>
          </a:stretch>
        </p:blipFill>
        <p:spPr>
          <a:xfrm>
            <a:off x="973992" y="439616"/>
            <a:ext cx="9525000" cy="3962400"/>
          </a:xfrm>
          <a:prstGeom prst="rect">
            <a:avLst/>
          </a:prstGeom>
        </p:spPr>
      </p:pic>
    </p:spTree>
    <p:extLst>
      <p:ext uri="{BB962C8B-B14F-4D97-AF65-F5344CB8AC3E}">
        <p14:creationId xmlns:p14="http://schemas.microsoft.com/office/powerpoint/2010/main" val="261278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643" y="2580378"/>
            <a:ext cx="8534400" cy="1507067"/>
          </a:xfrm>
        </p:spPr>
        <p:txBody>
          <a:bodyPr/>
          <a:lstStyle/>
          <a:p>
            <a:r>
              <a:rPr lang="it-IT" dirty="0" smtClean="0"/>
              <a:t>«L» </a:t>
            </a:r>
            <a:r>
              <a:rPr lang="it-IT" dirty="0" err="1" smtClean="0"/>
              <a:t>shape</a:t>
            </a:r>
            <a:r>
              <a:rPr lang="it-IT" dirty="0" smtClean="0"/>
              <a:t> </a:t>
            </a:r>
            <a:endParaRPr lang="en-US" dirty="0"/>
          </a:p>
        </p:txBody>
      </p:sp>
      <p:pic>
        <p:nvPicPr>
          <p:cNvPr id="4" name="Picture 3"/>
          <p:cNvPicPr>
            <a:picLocks noChangeAspect="1"/>
          </p:cNvPicPr>
          <p:nvPr/>
        </p:nvPicPr>
        <p:blipFill>
          <a:blip r:embed="rId2"/>
          <a:stretch>
            <a:fillRect/>
          </a:stretch>
        </p:blipFill>
        <p:spPr>
          <a:xfrm>
            <a:off x="397364" y="339602"/>
            <a:ext cx="5238750" cy="2333625"/>
          </a:xfrm>
          <a:prstGeom prst="rect">
            <a:avLst/>
          </a:prstGeom>
        </p:spPr>
      </p:pic>
      <p:pic>
        <p:nvPicPr>
          <p:cNvPr id="5" name="Picture 4"/>
          <p:cNvPicPr>
            <a:picLocks noChangeAspect="1"/>
          </p:cNvPicPr>
          <p:nvPr/>
        </p:nvPicPr>
        <p:blipFill>
          <a:blip r:embed="rId3"/>
          <a:stretch>
            <a:fillRect/>
          </a:stretch>
        </p:blipFill>
        <p:spPr>
          <a:xfrm>
            <a:off x="6388344" y="873491"/>
            <a:ext cx="1619250" cy="2828925"/>
          </a:xfrm>
          <a:prstGeom prst="rect">
            <a:avLst/>
          </a:prstGeom>
        </p:spPr>
      </p:pic>
      <p:sp>
        <p:nvSpPr>
          <p:cNvPr id="6" name="Title 1"/>
          <p:cNvSpPr txBox="1">
            <a:spLocks/>
          </p:cNvSpPr>
          <p:nvPr/>
        </p:nvSpPr>
        <p:spPr>
          <a:xfrm>
            <a:off x="1000735" y="4975793"/>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dirty="0" err="1" smtClean="0"/>
              <a:t>Reaction</a:t>
            </a:r>
            <a:r>
              <a:rPr lang="it-IT" dirty="0" smtClean="0"/>
              <a:t> time (</a:t>
            </a:r>
            <a:r>
              <a:rPr lang="it-IT" dirty="0" err="1" smtClean="0"/>
              <a:t>remoted</a:t>
            </a:r>
            <a:r>
              <a:rPr lang="it-IT" dirty="0" smtClean="0"/>
              <a:t> </a:t>
            </a:r>
            <a:r>
              <a:rPr lang="it-IT" dirty="0" err="1" smtClean="0"/>
              <a:t>monitored</a:t>
            </a:r>
            <a:r>
              <a:rPr lang="it-IT" dirty="0" smtClean="0"/>
              <a:t>) </a:t>
            </a:r>
            <a:endParaRPr lang="en-US" dirty="0"/>
          </a:p>
        </p:txBody>
      </p:sp>
    </p:spTree>
    <p:extLst>
      <p:ext uri="{BB962C8B-B14F-4D97-AF65-F5344CB8AC3E}">
        <p14:creationId xmlns:p14="http://schemas.microsoft.com/office/powerpoint/2010/main" val="16317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04528" y="107837"/>
            <a:ext cx="8534400" cy="1507067"/>
          </a:xfrm>
        </p:spPr>
        <p:txBody>
          <a:bodyPr/>
          <a:lstStyle/>
          <a:p>
            <a:pPr algn="l" eaLnBrk="1" hangingPunct="1"/>
            <a:r>
              <a:rPr lang="en-GB" altLang="ar-SA" sz="4000" b="1" dirty="0"/>
              <a:t>Designer vs. Users</a:t>
            </a:r>
            <a:endParaRPr lang="en-US" altLang="ar-SA" sz="4000" b="1" dirty="0"/>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400300"/>
            <a:ext cx="41052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7E114552-AFDE-497D-9B05-C6126946BF43}" type="slidenum">
              <a:rPr lang="en-US" altLang="en-US" sz="1200" b="0">
                <a:solidFill>
                  <a:srgbClr val="898989"/>
                </a:solidFill>
                <a:latin typeface="Arial" panose="020B0604020202020204" pitchFamily="34" charset="0"/>
              </a:rPr>
              <a:pPr/>
              <a:t>46</a:t>
            </a:fld>
            <a:endParaRPr lang="en-US" altLang="en-US" sz="1200" b="0">
              <a:solidFill>
                <a:srgbClr val="898989"/>
              </a:solidFill>
              <a:latin typeface="Arial" panose="020B0604020202020204" pitchFamily="34" charset="0"/>
            </a:endParaRPr>
          </a:p>
        </p:txBody>
      </p:sp>
      <p:pic>
        <p:nvPicPr>
          <p:cNvPr id="501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24450" y="4500563"/>
            <a:ext cx="1657350" cy="876300"/>
          </a:xfrm>
          <a:noFill/>
        </p:spPr>
      </p:pic>
      <p:sp>
        <p:nvSpPr>
          <p:cNvPr id="10" name="Content Placeholder 3"/>
          <p:cNvSpPr txBox="1">
            <a:spLocks/>
          </p:cNvSpPr>
          <p:nvPr/>
        </p:nvSpPr>
        <p:spPr bwMode="auto">
          <a:xfrm>
            <a:off x="1018674" y="1479885"/>
            <a:ext cx="8229600" cy="4525963"/>
          </a:xfrm>
          <a:prstGeom prst="rect">
            <a:avLst/>
          </a:prstGeom>
          <a:noFill/>
          <a:ln w="9525">
            <a:noFill/>
            <a:miter lim="800000"/>
            <a:headEnd/>
            <a:tailEnd/>
          </a:ln>
        </p:spPr>
        <p:txBody>
          <a:bodyPr/>
          <a:lstStyle/>
          <a:p>
            <a:pPr marL="342900" indent="-342900">
              <a:spcBef>
                <a:spcPct val="20000"/>
              </a:spcBef>
              <a:defRPr/>
            </a:pPr>
            <a:endParaRPr lang="en-GB" sz="3200" dirty="0"/>
          </a:p>
          <a:p>
            <a:pPr marL="342900" indent="-342900">
              <a:spcBef>
                <a:spcPct val="20000"/>
              </a:spcBef>
              <a:buFont typeface="Arial" charset="0"/>
              <a:buChar char="•"/>
              <a:defRPr/>
            </a:pPr>
            <a:endParaRPr lang="en-GB" sz="3200" dirty="0"/>
          </a:p>
          <a:p>
            <a:pPr marL="342900" indent="-342900">
              <a:spcBef>
                <a:spcPct val="20000"/>
              </a:spcBef>
              <a:buFont typeface="Arial" charset="0"/>
              <a:buChar char="•"/>
              <a:defRPr/>
            </a:pPr>
            <a:endParaRPr lang="en-GB" sz="3200" dirty="0"/>
          </a:p>
          <a:p>
            <a:pPr marL="342900" indent="-342900">
              <a:spcBef>
                <a:spcPct val="20000"/>
              </a:spcBef>
              <a:buFont typeface="Arial" charset="0"/>
              <a:buChar char="•"/>
              <a:defRPr/>
            </a:pPr>
            <a:endParaRPr lang="en-GB" sz="3200" dirty="0"/>
          </a:p>
          <a:p>
            <a:pPr marL="342900" indent="-342900">
              <a:spcBef>
                <a:spcPct val="20000"/>
              </a:spcBef>
              <a:buFont typeface="Arial" charset="0"/>
              <a:buChar char="•"/>
              <a:defRPr/>
            </a:pPr>
            <a:endParaRPr lang="en-GB" sz="3200" dirty="0"/>
          </a:p>
          <a:p>
            <a:pPr marL="342900" indent="-342900">
              <a:spcBef>
                <a:spcPct val="20000"/>
              </a:spcBef>
              <a:buFont typeface="Arial" charset="0"/>
              <a:buChar char="•"/>
              <a:defRPr/>
            </a:pPr>
            <a:endParaRPr lang="en-GB" sz="3200" dirty="0"/>
          </a:p>
          <a:p>
            <a:pPr marL="342900" indent="-342900">
              <a:spcBef>
                <a:spcPct val="20000"/>
              </a:spcBef>
              <a:buFont typeface="Arial" charset="0"/>
              <a:buChar char="•"/>
              <a:defRPr/>
            </a:pPr>
            <a:endParaRPr lang="en-GB" sz="3200" dirty="0"/>
          </a:p>
          <a:p>
            <a:pPr marL="342900" indent="-342900">
              <a:spcBef>
                <a:spcPct val="20000"/>
              </a:spcBef>
              <a:defRPr/>
            </a:pPr>
            <a:r>
              <a:rPr lang="en-GB" sz="2000" dirty="0"/>
              <a:t>      Designer meant by ‘C’ = Clear                    People thought that ‘C’ = Copy</a:t>
            </a:r>
          </a:p>
        </p:txBody>
      </p:sp>
      <p:sp>
        <p:nvSpPr>
          <p:cNvPr id="2" name="Rectangle 1"/>
          <p:cNvSpPr/>
          <p:nvPr/>
        </p:nvSpPr>
        <p:spPr>
          <a:xfrm>
            <a:off x="4856613" y="1752418"/>
            <a:ext cx="4331635" cy="369332"/>
          </a:xfrm>
          <a:prstGeom prst="rect">
            <a:avLst/>
          </a:prstGeom>
        </p:spPr>
        <p:txBody>
          <a:bodyPr wrap="none">
            <a:spAutoFit/>
          </a:bodyPr>
          <a:lstStyle/>
          <a:p>
            <a:r>
              <a:rPr lang="en-GB" altLang="ar-SA" dirty="0"/>
              <a:t>Why this </a:t>
            </a:r>
            <a:r>
              <a:rPr lang="en-US" altLang="ar-SA" dirty="0"/>
              <a:t>photocopier </a:t>
            </a:r>
            <a:r>
              <a:rPr lang="en-GB" altLang="ar-SA" dirty="0"/>
              <a:t>does not work?</a:t>
            </a:r>
            <a:endParaRPr lang="en-US" dirty="0"/>
          </a:p>
        </p:txBody>
      </p:sp>
    </p:spTree>
    <p:extLst>
      <p:ext uri="{BB962C8B-B14F-4D97-AF65-F5344CB8AC3E}">
        <p14:creationId xmlns:p14="http://schemas.microsoft.com/office/powerpoint/2010/main" val="276514822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eaLnBrk="1" hangingPunct="1"/>
            <a:r>
              <a:rPr lang="en-GB" altLang="ar-SA" sz="4000" b="1"/>
              <a:t>Examples ..(cont.)</a:t>
            </a:r>
            <a:endParaRPr lang="en-US" altLang="ar-SA" sz="4000" b="1"/>
          </a:p>
        </p:txBody>
      </p:sp>
      <p:pic>
        <p:nvPicPr>
          <p:cNvPr id="5120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8694" y="192507"/>
            <a:ext cx="7140575" cy="4525963"/>
          </a:xfrm>
          <a:noFill/>
        </p:spPr>
      </p:pic>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0C412214-F546-40C4-8FC1-8846146DB296}" type="slidenum">
              <a:rPr lang="en-US" altLang="en-US" sz="1200" b="0">
                <a:solidFill>
                  <a:srgbClr val="898989"/>
                </a:solidFill>
                <a:latin typeface="Arial" panose="020B0604020202020204" pitchFamily="34" charset="0"/>
              </a:rPr>
              <a:pPr/>
              <a:t>47</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3000803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757F4219-1EAB-4EA6-86B3-84F130907C84}" type="slidenum">
              <a:rPr lang="en-US" altLang="en-US" sz="1200" b="0">
                <a:solidFill>
                  <a:srgbClr val="898989"/>
                </a:solidFill>
                <a:latin typeface="Arial" panose="020B0604020202020204" pitchFamily="34" charset="0"/>
              </a:rPr>
              <a:pPr/>
              <a:t>48</a:t>
            </a:fld>
            <a:endParaRPr lang="en-US" altLang="en-US" sz="1200" b="0">
              <a:solidFill>
                <a:srgbClr val="898989"/>
              </a:solidFill>
              <a:latin typeface="Arial" panose="020B0604020202020204" pitchFamily="34" charset="0"/>
            </a:endParaRPr>
          </a:p>
        </p:txBody>
      </p:sp>
      <p:pic>
        <p:nvPicPr>
          <p:cNvPr id="53253" name="Picture 2" descr="C:\Documents and Settings\Administrator\Desktop\HCI_Kau\CPIS 354 KAlomar Lectures\options.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87729" y="1056358"/>
            <a:ext cx="3390900" cy="3303587"/>
          </a:xfrm>
          <a:noFill/>
        </p:spPr>
      </p:pic>
    </p:spTree>
    <p:extLst>
      <p:ext uri="{BB962C8B-B14F-4D97-AF65-F5344CB8AC3E}">
        <p14:creationId xmlns:p14="http://schemas.microsoft.com/office/powerpoint/2010/main" val="1776418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331B5D30-B7EA-434D-8D62-434C4EF9B99D}" type="slidenum">
              <a:rPr lang="en-US" altLang="en-US" sz="1200" b="0">
                <a:solidFill>
                  <a:srgbClr val="898989"/>
                </a:solidFill>
                <a:latin typeface="Arial" panose="020B0604020202020204" pitchFamily="34" charset="0"/>
              </a:rPr>
              <a:pPr/>
              <a:t>49</a:t>
            </a:fld>
            <a:endParaRPr lang="en-US" altLang="en-US" sz="1200" b="0">
              <a:solidFill>
                <a:srgbClr val="898989"/>
              </a:solidFill>
              <a:latin typeface="Arial" panose="020B0604020202020204" pitchFamily="34" charset="0"/>
            </a:endParaRPr>
          </a:p>
        </p:txBody>
      </p:sp>
      <p:pic>
        <p:nvPicPr>
          <p:cNvPr id="54277" name="Picture 2" descr="C:\Documents and Settings\Administrator\Desktop\HCI_Kau\CPIS 354 KAlomar Lectures\options1.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778043"/>
            <a:ext cx="5105400" cy="3332163"/>
          </a:xfrm>
          <a:noFill/>
        </p:spPr>
      </p:pic>
    </p:spTree>
    <p:extLst>
      <p:ext uri="{BB962C8B-B14F-4D97-AF65-F5344CB8AC3E}">
        <p14:creationId xmlns:p14="http://schemas.microsoft.com/office/powerpoint/2010/main" val="2074493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495" y="464222"/>
            <a:ext cx="6096000" cy="2031325"/>
          </a:xfrm>
          <a:prstGeom prst="rect">
            <a:avLst/>
          </a:prstGeom>
        </p:spPr>
        <p:txBody>
          <a:bodyPr>
            <a:spAutoFit/>
          </a:bodyPr>
          <a:lstStyle/>
          <a:p>
            <a:pPr>
              <a:spcAft>
                <a:spcPts val="0"/>
              </a:spcAft>
            </a:pPr>
            <a:r>
              <a:rPr lang="it-IT" dirty="0">
                <a:latin typeface="Courier New" panose="02070309020205020404" pitchFamily="49" charset="0"/>
                <a:ea typeface="Calibri" panose="020F0502020204030204" pitchFamily="34" charset="0"/>
                <a:cs typeface="Times New Roman" panose="02020603050405020304" pitchFamily="18" charset="0"/>
              </a:rPr>
              <a:t>So </a:t>
            </a:r>
            <a:r>
              <a:rPr lang="it-IT" dirty="0" err="1">
                <a:latin typeface="Courier New" panose="02070309020205020404" pitchFamily="49" charset="0"/>
                <a:ea typeface="Calibri" panose="020F0502020204030204" pitchFamily="34" charset="0"/>
                <a:cs typeface="Times New Roman" panose="02020603050405020304" pitchFamily="18" charset="0"/>
              </a:rPr>
              <a:t>our</a:t>
            </a:r>
            <a:r>
              <a:rPr lang="it-IT" dirty="0">
                <a:latin typeface="Courier New" panose="02070309020205020404" pitchFamily="49" charset="0"/>
                <a:ea typeface="Calibri" panose="020F0502020204030204" pitchFamily="34" charset="0"/>
                <a:cs typeface="Times New Roman" panose="02020603050405020304" pitchFamily="18" charset="0"/>
              </a:rPr>
              <a:t> big </a:t>
            </a:r>
            <a:r>
              <a:rPr lang="it-IT" dirty="0" err="1">
                <a:latin typeface="Courier New" panose="02070309020205020404" pitchFamily="49" charset="0"/>
                <a:ea typeface="Calibri" panose="020F0502020204030204" pitchFamily="34" charset="0"/>
                <a:cs typeface="Times New Roman" panose="02020603050405020304" pitchFamily="18" charset="0"/>
              </a:rPr>
              <a:t>concern</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is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usability</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That's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where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get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things</a:t>
            </a:r>
            <a:r>
              <a:rPr lang="it-IT" dirty="0">
                <a:latin typeface="Courier New" panose="02070309020205020404" pitchFamily="49" charset="0"/>
                <a:ea typeface="Calibri" panose="020F0502020204030204" pitchFamily="34" charset="0"/>
                <a:cs typeface="Times New Roman" panose="02020603050405020304" pitchFamily="18" charset="0"/>
              </a:rPr>
              <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like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navigation</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apps</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Notice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how</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have</a:t>
            </a:r>
            <a:r>
              <a:rPr lang="it-IT" dirty="0">
                <a:latin typeface="Courier New" panose="02070309020205020404" pitchFamily="49" charset="0"/>
                <a:ea typeface="Calibri" panose="020F0502020204030204" pitchFamily="34" charset="0"/>
                <a:cs typeface="Times New Roman" panose="02020603050405020304" pitchFamily="18" charset="0"/>
              </a:rPr>
              <a:t> to focus on</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understanding</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the task </a:t>
            </a:r>
            <a:r>
              <a:rPr lang="it-IT" dirty="0" err="1">
                <a:latin typeface="Courier New" panose="02070309020205020404" pitchFamily="49" charset="0"/>
                <a:ea typeface="Calibri" panose="020F0502020204030204" pitchFamily="34" charset="0"/>
                <a:cs typeface="Times New Roman" panose="02020603050405020304" pitchFamily="18" charset="0"/>
              </a:rPr>
              <a:t>when</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we're</a:t>
            </a:r>
            <a:r>
              <a:rPr lang="it-IT" dirty="0">
                <a:latin typeface="Courier New" panose="02070309020205020404" pitchFamily="49" charset="0"/>
                <a:ea typeface="Calibri" panose="020F0502020204030204" pitchFamily="34" charset="0"/>
                <a:cs typeface="Times New Roman" panose="02020603050405020304" pitchFamily="18" charset="0"/>
              </a:rPr>
              <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performing</a:t>
            </a:r>
            <a:r>
              <a:rPr lang="it-IT" dirty="0">
                <a:latin typeface="Courier New" panose="02070309020205020404" pitchFamily="49" charset="0"/>
                <a:ea typeface="Calibri" panose="020F0502020204030204" pitchFamily="34" charset="0"/>
                <a:cs typeface="Times New Roman" panose="02020603050405020304" pitchFamily="18" charset="0"/>
              </a:rPr>
              <a:t> design.</a:t>
            </a:r>
            <a:br>
              <a:rPr lang="it-IT" dirty="0">
                <a:latin typeface="Courier New" panose="02070309020205020404" pitchFamily="49" charset="0"/>
                <a:ea typeface="Calibri" panose="020F0502020204030204" pitchFamily="34" charset="0"/>
                <a:cs typeface="Times New Roman" panose="02020603050405020304" pitchFamily="18" charset="0"/>
              </a:rPr>
            </a:br>
            <a:endParaRPr lang="en-US"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5" name="Rectangle 4"/>
          <p:cNvSpPr/>
          <p:nvPr/>
        </p:nvSpPr>
        <p:spPr>
          <a:xfrm>
            <a:off x="2386263" y="2456130"/>
            <a:ext cx="6096000" cy="923330"/>
          </a:xfrm>
          <a:prstGeom prst="rect">
            <a:avLst/>
          </a:prstGeom>
        </p:spPr>
        <p:txBody>
          <a:bodyPr>
            <a:spAutoFit/>
          </a:bodyPr>
          <a:lstStyle/>
          <a:p>
            <a:pPr>
              <a:spcAft>
                <a:spcPts val="0"/>
              </a:spcAft>
            </a:pPr>
            <a:r>
              <a:rPr lang="it-IT" dirty="0" err="1">
                <a:latin typeface="Courier New" panose="02070309020205020404" pitchFamily="49" charset="0"/>
                <a:ea typeface="Calibri" panose="020F0502020204030204" pitchFamily="34" charset="0"/>
                <a:cs typeface="Times New Roman" panose="02020603050405020304" pitchFamily="18" charset="0"/>
              </a:rPr>
              <a:t>If</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we</a:t>
            </a:r>
            <a:r>
              <a:rPr lang="it-IT" dirty="0">
                <a:latin typeface="Courier New" panose="02070309020205020404" pitchFamily="49" charset="0"/>
                <a:ea typeface="Calibri" panose="020F0502020204030204" pitchFamily="34" charset="0"/>
                <a:cs typeface="Times New Roman" panose="02020603050405020304" pitchFamily="18" charset="0"/>
              </a:rPr>
              <a:t> set out to </a:t>
            </a:r>
            <a:r>
              <a:rPr lang="it-IT" dirty="0">
                <a:solidFill>
                  <a:srgbClr val="FFFF00"/>
                </a:solidFill>
                <a:latin typeface="Courier New" panose="02070309020205020404" pitchFamily="49" charset="0"/>
                <a:ea typeface="Calibri" panose="020F0502020204030204" pitchFamily="34" charset="0"/>
                <a:cs typeface="Times New Roman" panose="02020603050405020304" pitchFamily="18" charset="0"/>
              </a:rPr>
              <a:t>design a </a:t>
            </a:r>
            <a:r>
              <a:rPr lang="it-IT" dirty="0" err="1">
                <a:solidFill>
                  <a:srgbClr val="FFFF00"/>
                </a:solidFill>
                <a:latin typeface="Courier New" panose="02070309020205020404" pitchFamily="49" charset="0"/>
                <a:ea typeface="Calibri" panose="020F0502020204030204" pitchFamily="34" charset="0"/>
                <a:cs typeface="Times New Roman" panose="02020603050405020304" pitchFamily="18" charset="0"/>
              </a:rPr>
              <a:t>better</a:t>
            </a:r>
            <a:r>
              <a:rPr lang="it-IT" dirty="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map</a:t>
            </a:r>
            <a:r>
              <a:rPr lang="it-IT" dirty="0"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we</a:t>
            </a:r>
            <a:r>
              <a:rPr lang="it-IT" dirty="0"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don’t</a:t>
            </a:r>
            <a:r>
              <a:rPr lang="it-IT" dirty="0"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make</a:t>
            </a:r>
            <a:r>
              <a:rPr lang="it-IT" dirty="0"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it</a:t>
            </a:r>
            <a:r>
              <a:rPr lang="it-IT" dirty="0"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smtClean="0">
                <a:solidFill>
                  <a:srgbClr val="FFFF00"/>
                </a:solidFill>
                <a:latin typeface="Courier New" panose="02070309020205020404" pitchFamily="49" charset="0"/>
                <a:ea typeface="Calibri" panose="020F0502020204030204" pitchFamily="34" charset="0"/>
                <a:cs typeface="Times New Roman" panose="02020603050405020304" pitchFamily="18" charset="0"/>
              </a:rPr>
              <a:t>usable</a:t>
            </a:r>
            <a:r>
              <a:rPr lang="it-IT" dirty="0">
                <a:latin typeface="Courier New" panose="02070309020205020404" pitchFamily="49" charset="0"/>
                <a:ea typeface="Calibri" panose="020F0502020204030204" pitchFamily="34" charset="0"/>
                <a:cs typeface="Times New Roman" panose="02020603050405020304" pitchFamily="18" charset="0"/>
              </a:rPr>
              <a:t/>
            </a:r>
            <a:br>
              <a:rPr lang="it-IT" dirty="0">
                <a:latin typeface="Courier New" panose="02070309020205020404" pitchFamily="49" charset="0"/>
                <a:ea typeface="Calibri" panose="020F0502020204030204" pitchFamily="34" charset="0"/>
                <a:cs typeface="Times New Roman" panose="02020603050405020304" pitchFamily="18" charset="0"/>
              </a:rPr>
            </a:br>
            <a:endParaRPr lang="en-US"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6" name="Rectangle 5"/>
          <p:cNvSpPr/>
          <p:nvPr/>
        </p:nvSpPr>
        <p:spPr>
          <a:xfrm>
            <a:off x="3781927" y="3712749"/>
            <a:ext cx="6096000" cy="2031325"/>
          </a:xfrm>
          <a:prstGeom prst="rect">
            <a:avLst/>
          </a:prstGeom>
        </p:spPr>
        <p:txBody>
          <a:bodyPr>
            <a:spAutoFit/>
          </a:bodyPr>
          <a:lstStyle/>
          <a:p>
            <a:pPr>
              <a:spcAft>
                <a:spcPts val="0"/>
              </a:spcAft>
            </a:pPr>
            <a:r>
              <a:rPr lang="it-IT" dirty="0" err="1">
                <a:latin typeface="Courier New" panose="02070309020205020404" pitchFamily="49" charset="0"/>
                <a:ea typeface="Calibri" panose="020F0502020204030204" pitchFamily="34" charset="0"/>
                <a:cs typeface="Times New Roman" panose="02020603050405020304" pitchFamily="18" charset="0"/>
              </a:rPr>
              <a:t>It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was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through</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understanding</a:t>
            </a:r>
            <a:r>
              <a:rPr lang="it-IT" dirty="0">
                <a:latin typeface="Courier New" panose="02070309020205020404" pitchFamily="49" charset="0"/>
                <a:ea typeface="Calibri" panose="020F0502020204030204" pitchFamily="34" charset="0"/>
                <a:cs typeface="Times New Roman" panose="02020603050405020304" pitchFamily="18" charset="0"/>
              </a:rPr>
              <a:t> the task of</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navigation</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itself</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that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realized</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we</a:t>
            </a:r>
            <a:r>
              <a:rPr lang="it-IT" dirty="0">
                <a:latin typeface="Courier New" panose="02070309020205020404" pitchFamily="49" charset="0"/>
                <a:ea typeface="Calibri" panose="020F0502020204030204" pitchFamily="34" charset="0"/>
                <a:cs typeface="Times New Roman" panose="02020603050405020304" pitchFamily="18" charset="0"/>
              </a:rPr>
              <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could</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solidFill>
                  <a:srgbClr val="FFFF00"/>
                </a:solidFill>
                <a:latin typeface="Courier New" panose="02070309020205020404" pitchFamily="49" charset="0"/>
                <a:ea typeface="Calibri" panose="020F0502020204030204" pitchFamily="34" charset="0"/>
                <a:cs typeface="Times New Roman" panose="02020603050405020304" pitchFamily="18" charset="0"/>
              </a:rPr>
              <a:t>offload</a:t>
            </a:r>
            <a:r>
              <a:rPr lang="it-IT" dirty="0">
                <a:solidFill>
                  <a:srgbClr val="FFFF00"/>
                </a:solidFill>
                <a:latin typeface="Courier New" panose="02070309020205020404" pitchFamily="49" charset="0"/>
                <a:ea typeface="Calibri" panose="020F0502020204030204" pitchFamily="34" charset="0"/>
                <a:cs typeface="Times New Roman" panose="02020603050405020304" pitchFamily="18" charset="0"/>
              </a:rPr>
              <a:t> a </a:t>
            </a:r>
            <a:r>
              <a:rPr lang="it-IT" dirty="0" err="1">
                <a:solidFill>
                  <a:srgbClr val="FFFF00"/>
                </a:solidFill>
                <a:latin typeface="Courier New" panose="02070309020205020404" pitchFamily="49" charset="0"/>
                <a:ea typeface="Calibri" panose="020F0502020204030204" pitchFamily="34" charset="0"/>
                <a:cs typeface="Times New Roman" panose="02020603050405020304" pitchFamily="18" charset="0"/>
              </a:rPr>
              <a:t>lot</a:t>
            </a:r>
            <a:r>
              <a:rPr lang="it-IT" dirty="0">
                <a:solidFill>
                  <a:srgbClr val="FFFF00"/>
                </a:solidFill>
                <a:latin typeface="Courier New" panose="02070309020205020404" pitchFamily="49" charset="0"/>
                <a:ea typeface="Calibri" panose="020F0502020204030204" pitchFamily="34" charset="0"/>
                <a:cs typeface="Times New Roman" panose="02020603050405020304" pitchFamily="18" charset="0"/>
              </a:rPr>
              <a:t> of the cognitive</a:t>
            </a:r>
            <a:br>
              <a:rPr lang="it-IT" dirty="0">
                <a:solidFill>
                  <a:srgbClr val="FFFF00"/>
                </a:solidFill>
                <a:latin typeface="Courier New" panose="02070309020205020404" pitchFamily="49" charset="0"/>
                <a:ea typeface="Calibri" panose="020F0502020204030204" pitchFamily="34" charset="0"/>
                <a:cs typeface="Times New Roman" panose="02020603050405020304" pitchFamily="18" charset="0"/>
              </a:rPr>
            </a:br>
            <a:r>
              <a:rPr lang="it-IT" dirty="0" err="1">
                <a:solidFill>
                  <a:srgbClr val="FFFF00"/>
                </a:solidFill>
                <a:latin typeface="Courier New" panose="02070309020205020404" pitchFamily="49" charset="0"/>
                <a:ea typeface="Calibri" panose="020F0502020204030204" pitchFamily="34" charset="0"/>
                <a:cs typeface="Times New Roman" panose="02020603050405020304" pitchFamily="18" charset="0"/>
              </a:rPr>
              <a:t>load</a:t>
            </a:r>
            <a:r>
              <a:rPr lang="it-IT" dirty="0">
                <a:solidFill>
                  <a:srgbClr val="FFFF00"/>
                </a:solidFill>
                <a:latin typeface="Courier New" panose="02070309020205020404" pitchFamily="49" charset="0"/>
                <a:ea typeface="Calibri" panose="020F0502020204030204" pitchFamily="34" charset="0"/>
                <a:cs typeface="Times New Roman" panose="02020603050405020304" pitchFamily="18" charset="0"/>
              </a:rPr>
              <a:t> </a:t>
            </a:r>
            <a:r>
              <a:rPr lang="it-IT" dirty="0">
                <a:latin typeface="Courier New" panose="02070309020205020404" pitchFamily="49" charset="0"/>
                <a:ea typeface="Calibri" panose="020F0502020204030204" pitchFamily="34" charset="0"/>
                <a:cs typeface="Times New Roman" panose="02020603050405020304" pitchFamily="18" charset="0"/>
              </a:rPr>
              <a:t>of </a:t>
            </a:r>
            <a:r>
              <a:rPr lang="it-IT" dirty="0" err="1">
                <a:latin typeface="Courier New" panose="02070309020205020404" pitchFamily="49" charset="0"/>
                <a:ea typeface="Calibri" panose="020F0502020204030204" pitchFamily="34" charset="0"/>
                <a:cs typeface="Times New Roman" panose="02020603050405020304" pitchFamily="18" charset="0"/>
              </a:rPr>
              <a:t>navigation</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onto</a:t>
            </a:r>
            <a:r>
              <a:rPr lang="it-IT" dirty="0">
                <a:latin typeface="Courier New" panose="02070309020205020404" pitchFamily="49" charset="0"/>
                <a:ea typeface="Calibri" panose="020F0502020204030204" pitchFamily="34" charset="0"/>
                <a:cs typeface="Times New Roman" panose="02020603050405020304" pitchFamily="18" charset="0"/>
              </a:rPr>
              <a:t> the </a:t>
            </a:r>
            <a:r>
              <a:rPr lang="it-IT" dirty="0" err="1">
                <a:latin typeface="Courier New" panose="02070309020205020404" pitchFamily="49" charset="0"/>
                <a:ea typeface="Calibri" panose="020F0502020204030204" pitchFamily="34" charset="0"/>
                <a:cs typeface="Times New Roman" panose="02020603050405020304" pitchFamily="18" charset="0"/>
              </a:rPr>
              <a:t>interface</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closing</a:t>
            </a:r>
            <a:r>
              <a:rPr lang="it-IT" dirty="0">
                <a:latin typeface="Courier New" panose="02070309020205020404" pitchFamily="49" charset="0"/>
                <a:ea typeface="Calibri" panose="020F0502020204030204" pitchFamily="34" charset="0"/>
                <a:cs typeface="Times New Roman" panose="02020603050405020304" pitchFamily="18" charset="0"/>
              </a:rPr>
              <a:t> the </a:t>
            </a:r>
            <a:r>
              <a:rPr lang="it-IT" dirty="0" err="1">
                <a:latin typeface="Courier New" panose="02070309020205020404" pitchFamily="49" charset="0"/>
                <a:ea typeface="Calibri" panose="020F0502020204030204" pitchFamily="34" charset="0"/>
                <a:cs typeface="Times New Roman" panose="02020603050405020304" pitchFamily="18" charset="0"/>
              </a:rPr>
              <a:t>loop</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between</a:t>
            </a:r>
            <a:r>
              <a:rPr lang="it-IT" dirty="0">
                <a:latin typeface="Courier New" panose="02070309020205020404" pitchFamily="49" charset="0"/>
                <a:ea typeface="Calibri" panose="020F0502020204030204" pitchFamily="34" charset="0"/>
                <a:cs typeface="Times New Roman" panose="02020603050405020304" pitchFamily="18" charset="0"/>
              </a:rPr>
              <a:t> the </a:t>
            </a:r>
            <a:r>
              <a:rPr lang="it-IT" dirty="0" err="1">
                <a:latin typeface="Courier New" panose="02070309020205020404" pitchFamily="49" charset="0"/>
                <a:ea typeface="Calibri" panose="020F0502020204030204" pitchFamily="34" charset="0"/>
                <a:cs typeface="Times New Roman" panose="02020603050405020304" pitchFamily="18" charset="0"/>
              </a:rPr>
              <a:t>user</a:t>
            </a:r>
            <a:r>
              <a:rPr lang="it-IT" dirty="0">
                <a:latin typeface="Courier New" panose="02070309020205020404" pitchFamily="49" charset="0"/>
                <a:ea typeface="Calibri" panose="020F0502020204030204" pitchFamily="34" charset="0"/>
                <a:cs typeface="Times New Roman" panose="02020603050405020304" pitchFamily="18" charset="0"/>
              </a:rPr>
              <a:t> and</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the task of </a:t>
            </a:r>
            <a:r>
              <a:rPr lang="it-IT" dirty="0" err="1">
                <a:latin typeface="Courier New" panose="02070309020205020404" pitchFamily="49" charset="0"/>
                <a:ea typeface="Calibri" panose="020F0502020204030204" pitchFamily="34" charset="0"/>
                <a:cs typeface="Times New Roman" panose="02020603050405020304" pitchFamily="18" charset="0"/>
              </a:rPr>
              <a:t>navigation</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endParaRPr lang="en-US"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7" name="AutoShape 2" descr="Risultati immagini per g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9241255" y="4794834"/>
            <a:ext cx="2781300" cy="1647825"/>
          </a:xfrm>
          <a:prstGeom prst="rect">
            <a:avLst/>
          </a:prstGeom>
        </p:spPr>
      </p:pic>
    </p:spTree>
    <p:extLst>
      <p:ext uri="{BB962C8B-B14F-4D97-AF65-F5344CB8AC3E}">
        <p14:creationId xmlns:p14="http://schemas.microsoft.com/office/powerpoint/2010/main" val="2357277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1614B10D-A787-429F-B9AF-01613EE5C8FF}" type="slidenum">
              <a:rPr lang="en-US" altLang="en-US" sz="1200" b="0">
                <a:solidFill>
                  <a:srgbClr val="898989"/>
                </a:solidFill>
                <a:latin typeface="Arial" panose="020B0604020202020204" pitchFamily="34" charset="0"/>
              </a:rPr>
              <a:pPr/>
              <a:t>50</a:t>
            </a:fld>
            <a:endParaRPr lang="en-US" altLang="en-US" sz="1200" b="0">
              <a:solidFill>
                <a:srgbClr val="898989"/>
              </a:solidFill>
              <a:latin typeface="Arial" panose="020B0604020202020204" pitchFamily="34" charset="0"/>
            </a:endParaRPr>
          </a:p>
        </p:txBody>
      </p:sp>
      <p:pic>
        <p:nvPicPr>
          <p:cNvPr id="55301" name="Picture 3" descr="C:\Documents and Settings\Administrator\Desktop\HCI_Kau\CPIS 354 KAlomar Lectures\images\mous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526" y="1443790"/>
            <a:ext cx="32766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069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B35F1B36-8BB4-4A26-BBB8-7318731DD83F}" type="slidenum">
              <a:rPr lang="en-US" altLang="en-US" sz="1200" b="0">
                <a:solidFill>
                  <a:srgbClr val="898989"/>
                </a:solidFill>
                <a:latin typeface="Arial" panose="020B0604020202020204" pitchFamily="34" charset="0"/>
              </a:rPr>
              <a:pPr/>
              <a:t>51</a:t>
            </a:fld>
            <a:endParaRPr lang="en-US" altLang="en-US" sz="1200" b="0">
              <a:solidFill>
                <a:srgbClr val="898989"/>
              </a:solidFill>
              <a:latin typeface="Arial" panose="020B0604020202020204" pitchFamily="34" charset="0"/>
            </a:endParaRPr>
          </a:p>
        </p:txBody>
      </p:sp>
      <p:pic>
        <p:nvPicPr>
          <p:cNvPr id="56325" name="Picture 4" descr="C:\Documents and Settings\Administrator\Desktop\HCI_Kau\CPIS 354 KAlomar Lectures\images\mouseSloution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0" y="1905000"/>
            <a:ext cx="11239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 descr="C:\Documents and Settings\Administrator\Desktop\HCI_Kau\CPIS 354 KAlomar Lectures\images\mouseSloution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1" y="4572000"/>
            <a:ext cx="11334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descr="C:\Documents and Settings\Administrator\Desktop\HCI_Kau\CPIS 354 KAlomar Lectures\images\mous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1"/>
            <a:ext cx="32766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17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81B13BCD-07C2-4CAD-B63A-AACE62A43C87}" type="slidenum">
              <a:rPr lang="en-US" altLang="en-US" sz="1200" b="0">
                <a:solidFill>
                  <a:srgbClr val="898989"/>
                </a:solidFill>
                <a:latin typeface="Arial" panose="020B0604020202020204" pitchFamily="34" charset="0"/>
              </a:rPr>
              <a:pPr/>
              <a:t>52</a:t>
            </a:fld>
            <a:endParaRPr lang="en-US" altLang="en-US" sz="1200" b="0">
              <a:solidFill>
                <a:srgbClr val="898989"/>
              </a:solidFill>
              <a:latin typeface="Arial" panose="020B0604020202020204" pitchFamily="34" charset="0"/>
            </a:endParaRPr>
          </a:p>
        </p:txBody>
      </p:sp>
      <p:sp>
        <p:nvSpPr>
          <p:cNvPr id="57349" name="Content Placeholder 7"/>
          <p:cNvSpPr>
            <a:spLocks noGrp="1"/>
          </p:cNvSpPr>
          <p:nvPr>
            <p:ph idx="1"/>
          </p:nvPr>
        </p:nvSpPr>
        <p:spPr/>
        <p:txBody>
          <a:bodyPr/>
          <a:lstStyle/>
          <a:p>
            <a:endParaRPr lang="en-GB" altLang="ar-SA" smtClean="0"/>
          </a:p>
        </p:txBody>
      </p:sp>
      <p:pic>
        <p:nvPicPr>
          <p:cNvPr id="57350" name="Picture 7" descr="C:\Documents and Settings\Administrator\Desktop\HCI_Kau\CPIS 354 KAlomar Lectures\UpdateMessag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90800"/>
            <a:ext cx="452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5741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77470F39-3152-4CEA-8E17-76B7D4F431B2}" type="slidenum">
              <a:rPr lang="en-US" altLang="en-US" sz="1200" b="0">
                <a:solidFill>
                  <a:srgbClr val="898989"/>
                </a:solidFill>
                <a:latin typeface="Arial" panose="020B0604020202020204" pitchFamily="34" charset="0"/>
              </a:rPr>
              <a:pPr/>
              <a:t>53</a:t>
            </a:fld>
            <a:endParaRPr lang="en-US" altLang="en-US" sz="1200" b="0">
              <a:solidFill>
                <a:srgbClr val="898989"/>
              </a:solidFill>
              <a:latin typeface="Arial" panose="020B0604020202020204" pitchFamily="34" charset="0"/>
            </a:endParaRPr>
          </a:p>
        </p:txBody>
      </p:sp>
      <p:sp>
        <p:nvSpPr>
          <p:cNvPr id="58373" name="Content Placeholder 7"/>
          <p:cNvSpPr>
            <a:spLocks noGrp="1"/>
          </p:cNvSpPr>
          <p:nvPr>
            <p:ph idx="1"/>
          </p:nvPr>
        </p:nvSpPr>
        <p:spPr/>
        <p:txBody>
          <a:bodyPr/>
          <a:lstStyle/>
          <a:p>
            <a:endParaRPr lang="en-GB" altLang="ar-SA" smtClean="0"/>
          </a:p>
        </p:txBody>
      </p:sp>
      <p:pic>
        <p:nvPicPr>
          <p:cNvPr id="58374" name="Picture 4" descr="C:\Documents and Settings\Administrator\Desktop\HCI_Kau\CPIS 354 KAlomar Lectures\messageO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5600"/>
            <a:ext cx="3435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518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l" eaLnBrk="1" hangingPunct="1"/>
            <a:r>
              <a:rPr lang="en-GB" altLang="ar-SA" sz="4000" b="1"/>
              <a:t>Examples ..(cont.)</a:t>
            </a:r>
            <a:endParaRPr lang="en-US" altLang="ar-SA" sz="4000"/>
          </a:p>
        </p:txBody>
      </p:sp>
      <p:sp>
        <p:nvSpPr>
          <p:cNvPr id="5" name="Slide Number Placeholder 4"/>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711619CE-BDBD-426A-A444-B383800285FE}" type="slidenum">
              <a:rPr lang="en-US" altLang="en-US" sz="1200" b="0">
                <a:solidFill>
                  <a:srgbClr val="898989"/>
                </a:solidFill>
                <a:latin typeface="Arial" panose="020B0604020202020204" pitchFamily="34" charset="0"/>
              </a:rPr>
              <a:pPr/>
              <a:t>54</a:t>
            </a:fld>
            <a:endParaRPr lang="en-US" altLang="en-US" sz="1200" b="0">
              <a:solidFill>
                <a:srgbClr val="898989"/>
              </a:solidFill>
              <a:latin typeface="Arial" panose="020B0604020202020204" pitchFamily="34" charset="0"/>
            </a:endParaRPr>
          </a:p>
        </p:txBody>
      </p:sp>
      <p:sp>
        <p:nvSpPr>
          <p:cNvPr id="60421" name="Content Placeholder 5"/>
          <p:cNvSpPr>
            <a:spLocks noGrp="1"/>
          </p:cNvSpPr>
          <p:nvPr>
            <p:ph idx="1"/>
          </p:nvPr>
        </p:nvSpPr>
        <p:spPr/>
        <p:txBody>
          <a:bodyPr/>
          <a:lstStyle/>
          <a:p>
            <a:endParaRPr lang="en-GB" altLang="ar-SA" smtClean="0"/>
          </a:p>
          <a:p>
            <a:endParaRPr lang="en-GB" altLang="ar-SA" smtClean="0"/>
          </a:p>
          <a:p>
            <a:endParaRPr lang="en-GB" altLang="ar-SA" smtClean="0"/>
          </a:p>
          <a:p>
            <a:endParaRPr lang="en-GB" altLang="ar-SA" smtClean="0"/>
          </a:p>
          <a:p>
            <a:endParaRPr lang="en-GB" altLang="ar-SA" smtClean="0"/>
          </a:p>
        </p:txBody>
      </p:sp>
      <p:pic>
        <p:nvPicPr>
          <p:cNvPr id="60422" name="Picture 2" descr="C:\Documents and Settings\Administrator\Desktop\HCI_Kau\CPIS 354 KAlomar Lectures\images\remote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62213"/>
            <a:ext cx="207645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343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370" y="0"/>
            <a:ext cx="8534400" cy="784725"/>
          </a:xfrm>
        </p:spPr>
        <p:txBody>
          <a:bodyPr/>
          <a:lstStyle/>
          <a:p>
            <a:r>
              <a:rPr lang="it-IT" dirty="0" err="1" smtClean="0"/>
              <a:t>Mistakes</a:t>
            </a:r>
            <a:r>
              <a:rPr lang="it-IT" dirty="0" smtClean="0"/>
              <a:t> </a:t>
            </a:r>
            <a:r>
              <a:rPr lang="it-IT" dirty="0" err="1" smtClean="0"/>
              <a:t>into</a:t>
            </a:r>
            <a:r>
              <a:rPr lang="it-IT" dirty="0" smtClean="0"/>
              <a:t> </a:t>
            </a:r>
            <a:r>
              <a:rPr lang="it-IT" dirty="0" err="1" smtClean="0"/>
              <a:t>designing</a:t>
            </a:r>
            <a:r>
              <a:rPr lang="it-IT" dirty="0" smtClean="0"/>
              <a:t> </a:t>
            </a:r>
            <a:r>
              <a:rPr lang="it-IT" dirty="0" err="1" smtClean="0"/>
              <a:t>interface</a:t>
            </a:r>
            <a:r>
              <a:rPr lang="it-IT" dirty="0" smtClean="0"/>
              <a:t> </a:t>
            </a:r>
            <a:endParaRPr lang="en-US" dirty="0"/>
          </a:p>
        </p:txBody>
      </p:sp>
      <p:sp>
        <p:nvSpPr>
          <p:cNvPr id="3" name="Content Placeholder 2"/>
          <p:cNvSpPr>
            <a:spLocks noGrp="1"/>
          </p:cNvSpPr>
          <p:nvPr>
            <p:ph idx="1"/>
          </p:nvPr>
        </p:nvSpPr>
        <p:spPr>
          <a:xfrm>
            <a:off x="684212" y="685801"/>
            <a:ext cx="5536114" cy="1600200"/>
          </a:xfrm>
        </p:spPr>
        <p:txBody>
          <a:bodyPr/>
          <a:lstStyle/>
          <a:p>
            <a:r>
              <a:rPr lang="it-IT" dirty="0" err="1"/>
              <a:t>One</a:t>
            </a:r>
            <a:r>
              <a:rPr lang="it-IT" dirty="0"/>
              <a:t> of the </a:t>
            </a:r>
            <a:r>
              <a:rPr lang="it-IT" dirty="0" err="1"/>
              <a:t>mistakes</a:t>
            </a:r>
            <a:r>
              <a:rPr lang="it-IT" dirty="0"/>
              <a:t> </a:t>
            </a:r>
            <a:r>
              <a:rPr lang="it-IT" dirty="0" err="1"/>
              <a:t>many</a:t>
            </a:r>
            <a:r>
              <a:rPr lang="it-IT" dirty="0"/>
              <a:t/>
            </a:r>
            <a:br>
              <a:rPr lang="it-IT" dirty="0"/>
            </a:br>
            <a:r>
              <a:rPr lang="it-IT" dirty="0" err="1"/>
              <a:t>novice</a:t>
            </a:r>
            <a:r>
              <a:rPr lang="it-IT" dirty="0"/>
              <a:t> designers </a:t>
            </a:r>
            <a:r>
              <a:rPr lang="it-IT" dirty="0" err="1"/>
              <a:t>make</a:t>
            </a:r>
            <a:r>
              <a:rPr lang="it-IT" dirty="0" smtClean="0"/>
              <a:t>,</a:t>
            </a:r>
            <a:r>
              <a:rPr lang="it-IT" dirty="0"/>
              <a:t/>
            </a:r>
            <a:br>
              <a:rPr lang="it-IT" dirty="0"/>
            </a:br>
            <a:r>
              <a:rPr lang="it-IT" dirty="0" err="1"/>
              <a:t>is</a:t>
            </a:r>
            <a:r>
              <a:rPr lang="it-IT" dirty="0"/>
              <a:t> </a:t>
            </a:r>
            <a:r>
              <a:rPr lang="it-IT" dirty="0" err="1"/>
              <a:t>jumping</a:t>
            </a:r>
            <a:r>
              <a:rPr lang="it-IT" dirty="0"/>
              <a:t> </a:t>
            </a:r>
            <a:r>
              <a:rPr lang="it-IT" dirty="0" err="1"/>
              <a:t>too</a:t>
            </a:r>
            <a:r>
              <a:rPr lang="it-IT" dirty="0"/>
              <a:t> </a:t>
            </a:r>
            <a:r>
              <a:rPr lang="it-IT" dirty="0" err="1"/>
              <a:t>quickly</a:t>
            </a:r>
            <a:r>
              <a:rPr lang="it-IT" dirty="0"/>
              <a:t> to the </a:t>
            </a:r>
            <a:r>
              <a:rPr lang="it-IT" dirty="0" err="1"/>
              <a:t>interface</a:t>
            </a:r>
            <a:r>
              <a:rPr lang="it-IT" dirty="0"/>
              <a:t>,</a:t>
            </a:r>
            <a:br>
              <a:rPr lang="it-IT" dirty="0"/>
            </a:br>
            <a:r>
              <a:rPr lang="it-IT" dirty="0" err="1"/>
              <a:t>without</a:t>
            </a:r>
            <a:r>
              <a:rPr lang="it-IT" dirty="0"/>
              <a:t> </a:t>
            </a:r>
            <a:r>
              <a:rPr lang="it-IT" dirty="0" err="1"/>
              <a:t>understanding</a:t>
            </a:r>
            <a:r>
              <a:rPr lang="it-IT" dirty="0"/>
              <a:t> the task.</a:t>
            </a:r>
            <a:endParaRPr lang="en-US" dirty="0"/>
          </a:p>
          <a:p>
            <a:endParaRPr lang="en-US" dirty="0"/>
          </a:p>
        </p:txBody>
      </p:sp>
      <p:sp>
        <p:nvSpPr>
          <p:cNvPr id="4" name="Rectangle 3"/>
          <p:cNvSpPr/>
          <p:nvPr/>
        </p:nvSpPr>
        <p:spPr>
          <a:xfrm>
            <a:off x="6096000" y="991976"/>
            <a:ext cx="6096000" cy="5355312"/>
          </a:xfrm>
          <a:prstGeom prst="rect">
            <a:avLst/>
          </a:prstGeom>
        </p:spPr>
        <p:txBody>
          <a:bodyPr>
            <a:spAutoFit/>
          </a:bodyPr>
          <a:lstStyle/>
          <a:p>
            <a:pPr>
              <a:spcAft>
                <a:spcPts val="0"/>
              </a:spcAft>
            </a:pPr>
            <a:r>
              <a:rPr lang="it-IT" dirty="0">
                <a:latin typeface="Courier New" panose="02070309020205020404" pitchFamily="49" charset="0"/>
                <a:ea typeface="Calibri" panose="020F0502020204030204" pitchFamily="34" charset="0"/>
                <a:cs typeface="Times New Roman" panose="02020603050405020304" pitchFamily="18" charset="0"/>
              </a:rPr>
              <a:t>For </a:t>
            </a:r>
            <a:r>
              <a:rPr lang="it-IT" dirty="0" err="1">
                <a:latin typeface="Courier New" panose="02070309020205020404" pitchFamily="49" charset="0"/>
                <a:ea typeface="Calibri" panose="020F0502020204030204" pitchFamily="34" charset="0"/>
                <a:cs typeface="Times New Roman" panose="02020603050405020304" pitchFamily="18" charset="0"/>
              </a:rPr>
              <a:t>example</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think</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about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designing</a:t>
            </a:r>
            <a:r>
              <a:rPr lang="it-IT" dirty="0">
                <a:latin typeface="Courier New" panose="02070309020205020404" pitchFamily="49" charset="0"/>
                <a:ea typeface="Calibri" panose="020F0502020204030204" pitchFamily="34" charset="0"/>
                <a:cs typeface="Times New Roman" panose="02020603050405020304" pitchFamily="18" charset="0"/>
              </a:rPr>
              <a:t> a new </a:t>
            </a:r>
            <a:r>
              <a:rPr lang="it-IT" dirty="0" err="1">
                <a:latin typeface="Courier New" panose="02070309020205020404" pitchFamily="49" charset="0"/>
                <a:ea typeface="Calibri" panose="020F0502020204030204" pitchFamily="34" charset="0"/>
                <a:cs typeface="Times New Roman" panose="02020603050405020304" pitchFamily="18" charset="0"/>
              </a:rPr>
              <a:t>thermostat</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If</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you</a:t>
            </a:r>
            <a:r>
              <a:rPr lang="it-IT" dirty="0">
                <a:latin typeface="Courier New" panose="02070309020205020404" pitchFamily="49" charset="0"/>
                <a:ea typeface="Calibri" panose="020F0502020204030204" pitchFamily="34" charset="0"/>
                <a:cs typeface="Times New Roman" panose="02020603050405020304" pitchFamily="18" charset="0"/>
              </a:rPr>
              <a:t> focus on the </a:t>
            </a:r>
            <a:r>
              <a:rPr lang="it-IT" dirty="0" err="1">
                <a:latin typeface="Courier New" panose="02070309020205020404" pitchFamily="49" charset="0"/>
                <a:ea typeface="Calibri" panose="020F0502020204030204" pitchFamily="34" charset="0"/>
                <a:cs typeface="Times New Roman" panose="02020603050405020304" pitchFamily="18" charset="0"/>
              </a:rPr>
              <a:t>interface</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the </a:t>
            </a:r>
            <a:r>
              <a:rPr lang="it-IT" dirty="0" err="1">
                <a:latin typeface="Courier New" panose="02070309020205020404" pitchFamily="49" charset="0"/>
                <a:ea typeface="Calibri" panose="020F0502020204030204" pitchFamily="34" charset="0"/>
                <a:cs typeface="Times New Roman" panose="02020603050405020304" pitchFamily="18" charset="0"/>
              </a:rPr>
              <a:t>thermostat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itself</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you're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going</a:t>
            </a:r>
            <a:r>
              <a:rPr lang="it-IT" dirty="0">
                <a:latin typeface="Courier New" panose="02070309020205020404" pitchFamily="49" charset="0"/>
                <a:ea typeface="Calibri" panose="020F0502020204030204" pitchFamily="34" charset="0"/>
                <a:cs typeface="Times New Roman" panose="02020603050405020304" pitchFamily="18" charset="0"/>
              </a:rPr>
              <a:t> to</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focus on </a:t>
            </a:r>
            <a:r>
              <a:rPr lang="it-IT" dirty="0" err="1">
                <a:latin typeface="Courier New" panose="02070309020205020404" pitchFamily="49" charset="0"/>
                <a:ea typeface="Calibri" panose="020F0502020204030204" pitchFamily="34" charset="0"/>
                <a:cs typeface="Times New Roman" panose="02020603050405020304" pitchFamily="18" charset="0"/>
              </a:rPr>
              <a:t>things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like</a:t>
            </a:r>
            <a:r>
              <a:rPr lang="it-IT" dirty="0">
                <a:latin typeface="Courier New" panose="02070309020205020404" pitchFamily="49" charset="0"/>
                <a:ea typeface="Calibri" panose="020F0502020204030204" pitchFamily="34" charset="0"/>
                <a:cs typeface="Times New Roman" panose="02020603050405020304" pitchFamily="18" charset="0"/>
              </a:rPr>
              <a:t> the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placement</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it-IT" dirty="0">
                <a:latin typeface="Courier New" panose="02070309020205020404" pitchFamily="49" charset="0"/>
                <a:ea typeface="Calibri" panose="020F0502020204030204" pitchFamily="34" charset="0"/>
                <a:cs typeface="Times New Roman" panose="02020603050405020304" pitchFamily="18" charset="0"/>
              </a:rPr>
              <a:t>of</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the </a:t>
            </a:r>
            <a:r>
              <a:rPr lang="it-IT" dirty="0" err="1">
                <a:latin typeface="Courier New" panose="02070309020205020404" pitchFamily="49" charset="0"/>
                <a:ea typeface="Calibri" panose="020F0502020204030204" pitchFamily="34" charset="0"/>
                <a:cs typeface="Times New Roman" panose="02020603050405020304" pitchFamily="18" charset="0"/>
              </a:rPr>
              <a:t>buttons</a:t>
            </a:r>
            <a:r>
              <a:rPr lang="it-IT" dirty="0">
                <a:latin typeface="Courier New" panose="02070309020205020404" pitchFamily="49" charset="0"/>
                <a:ea typeface="Calibri" panose="020F0502020204030204" pitchFamily="34" charset="0"/>
                <a:cs typeface="Times New Roman" panose="02020603050405020304" pitchFamily="18" charset="0"/>
              </a:rPr>
              <a:t> or the layout of the screen,</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on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whether</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or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not</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the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user</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can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actually</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r>
            <a:b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b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read</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what's</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there</a:t>
            </a:r>
            <a:r>
              <a:rPr lang="it-IT" dirty="0">
                <a:latin typeface="Courier New" panose="02070309020205020404" pitchFamily="49" charset="0"/>
                <a:ea typeface="Calibri" panose="020F0502020204030204" pitchFamily="34" charset="0"/>
                <a:cs typeface="Times New Roman" panose="02020603050405020304" pitchFamily="18" charset="0"/>
              </a:rPr>
              <a:t>, and </a:t>
            </a:r>
            <a:r>
              <a:rPr lang="it-IT" dirty="0" err="1">
                <a:latin typeface="Courier New" panose="02070309020205020404" pitchFamily="49" charset="0"/>
                <a:ea typeface="Calibri" panose="020F0502020204030204" pitchFamily="34" charset="0"/>
                <a:cs typeface="Times New Roman" panose="02020603050405020304" pitchFamily="18" charset="0"/>
              </a:rPr>
              <a:t>things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like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that</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And </a:t>
            </a:r>
            <a:r>
              <a:rPr lang="it-IT" dirty="0" err="1">
                <a:latin typeface="Courier New" panose="02070309020205020404" pitchFamily="49" charset="0"/>
                <a:ea typeface="Calibri" panose="020F0502020204030204" pitchFamily="34" charset="0"/>
                <a:cs typeface="Times New Roman" panose="02020603050405020304" pitchFamily="18" charset="0"/>
              </a:rPr>
              <a:t>those</a:t>
            </a:r>
            <a:r>
              <a:rPr lang="it-IT" dirty="0">
                <a:latin typeface="Courier New" panose="02070309020205020404" pitchFamily="49" charset="0"/>
                <a:ea typeface="Calibri" panose="020F0502020204030204" pitchFamily="34" charset="0"/>
                <a:cs typeface="Times New Roman" panose="02020603050405020304" pitchFamily="18" charset="0"/>
              </a:rPr>
              <a:t> are </a:t>
            </a:r>
            <a:r>
              <a:rPr lang="it-IT" dirty="0" err="1">
                <a:latin typeface="Courier New" panose="02070309020205020404" pitchFamily="49" charset="0"/>
                <a:ea typeface="Calibri" panose="020F0502020204030204" pitchFamily="34" charset="0"/>
                <a:cs typeface="Times New Roman" panose="02020603050405020304" pitchFamily="18" charset="0"/>
              </a:rPr>
              <a:t>all</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important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questions</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But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the task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is</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controlling</a:t>
            </a: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r>
            <a:b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br>
            <a:r>
              <a:rPr lang="it-IT"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the temperature </a:t>
            </a:r>
            <a:r>
              <a:rPr lang="it-IT" dirty="0">
                <a:latin typeface="Courier New" panose="02070309020205020404" pitchFamily="49" charset="0"/>
                <a:ea typeface="Calibri" panose="020F0502020204030204" pitchFamily="34" charset="0"/>
                <a:cs typeface="Times New Roman" panose="02020603050405020304" pitchFamily="18" charset="0"/>
              </a:rPr>
              <a:t>in an area.</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 </a:t>
            </a:r>
            <a:endParaRPr lang="en-US" dirty="0">
              <a:latin typeface="Consolas" panose="020B0609020204030204" pitchFamily="49" charset="0"/>
              <a:ea typeface="Calibri" panose="020F0502020204030204" pitchFamily="34" charset="0"/>
              <a:cs typeface="Times New Roman" panose="02020603050405020304" pitchFamily="18" charset="0"/>
            </a:endParaRPr>
          </a:p>
          <a:p>
            <a:pPr>
              <a:spcAft>
                <a:spcPts val="0"/>
              </a:spcAft>
            </a:pPr>
            <a:r>
              <a:rPr lang="it-IT" dirty="0" err="1">
                <a:latin typeface="Courier New" panose="02070309020205020404" pitchFamily="49" charset="0"/>
                <a:ea typeface="Calibri" panose="020F0502020204030204" pitchFamily="34" charset="0"/>
                <a:cs typeface="Times New Roman" panose="02020603050405020304" pitchFamily="18" charset="0"/>
              </a:rPr>
              <a:t>When</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you</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think</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about</a:t>
            </a:r>
            <a:r>
              <a:rPr lang="it-IT" dirty="0">
                <a:latin typeface="Courier New" panose="02070309020205020404" pitchFamily="49" charset="0"/>
                <a:ea typeface="Calibri" panose="020F0502020204030204" pitchFamily="34" charset="0"/>
                <a:cs typeface="Times New Roman" panose="02020603050405020304" pitchFamily="18" charset="0"/>
              </a:rPr>
              <a:t> the task</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rather</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than</a:t>
            </a:r>
            <a:r>
              <a:rPr lang="it-IT" dirty="0">
                <a:latin typeface="Courier New" panose="02070309020205020404" pitchFamily="49" charset="0"/>
                <a:ea typeface="Calibri" panose="020F0502020204030204" pitchFamily="34" charset="0"/>
                <a:cs typeface="Times New Roman" panose="02020603050405020304" pitchFamily="18" charset="0"/>
              </a:rPr>
              <a:t> just the </a:t>
            </a:r>
            <a:r>
              <a:rPr lang="it-IT" dirty="0" err="1">
                <a:latin typeface="Courier New" panose="02070309020205020404" pitchFamily="49" charset="0"/>
                <a:ea typeface="Calibri" panose="020F0502020204030204" pitchFamily="34" charset="0"/>
                <a:cs typeface="Times New Roman" panose="02020603050405020304" pitchFamily="18" charset="0"/>
              </a:rPr>
              <a:t>interface</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you</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think</a:t>
            </a:r>
            <a:r>
              <a:rPr lang="it-IT" dirty="0">
                <a:latin typeface="Courier New" panose="02070309020205020404" pitchFamily="49" charset="0"/>
                <a:ea typeface="Calibri" panose="020F0502020204030204" pitchFamily="34" charset="0"/>
                <a:cs typeface="Times New Roman" panose="02020603050405020304" pitchFamily="18" charset="0"/>
              </a:rPr>
              <a:t> of </a:t>
            </a:r>
            <a:r>
              <a:rPr lang="it-IT" dirty="0" err="1">
                <a:latin typeface="Courier New" panose="02070309020205020404" pitchFamily="49" charset="0"/>
                <a:ea typeface="Calibri" panose="020F0502020204030204" pitchFamily="34" charset="0"/>
                <a:cs typeface="Times New Roman" panose="02020603050405020304" pitchFamily="18" charset="0"/>
              </a:rPr>
              <a:t>things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like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nest</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err="1">
                <a:latin typeface="Courier New" panose="02070309020205020404" pitchFamily="49" charset="0"/>
                <a:ea typeface="Calibri" panose="020F0502020204030204" pitchFamily="34" charset="0"/>
                <a:cs typeface="Times New Roman" panose="02020603050405020304" pitchFamily="18" charset="0"/>
              </a:rPr>
              <a:t>which</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is</a:t>
            </a:r>
            <a:r>
              <a:rPr lang="it-IT" dirty="0">
                <a:latin typeface="Courier New" panose="02070309020205020404" pitchFamily="49" charset="0"/>
                <a:ea typeface="Calibri" panose="020F0502020204030204" pitchFamily="34" charset="0"/>
                <a:cs typeface="Times New Roman" panose="02020603050405020304" pitchFamily="18" charset="0"/>
              </a:rPr>
              <a:t> a </a:t>
            </a:r>
            <a:r>
              <a:rPr lang="it-IT" dirty="0" err="1">
                <a:latin typeface="Courier New" panose="02070309020205020404" pitchFamily="49" charset="0"/>
                <a:ea typeface="Calibri" panose="020F0502020204030204" pitchFamily="34" charset="0"/>
                <a:cs typeface="Times New Roman" panose="02020603050405020304" pitchFamily="18" charset="0"/>
              </a:rPr>
              <a:t>device</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that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tries</a:t>
            </a:r>
            <a:r>
              <a:rPr lang="it-IT" dirty="0">
                <a:latin typeface="Courier New" panose="02070309020205020404" pitchFamily="49" charset="0"/>
                <a:ea typeface="Calibri" panose="020F0502020204030204" pitchFamily="34" charset="0"/>
                <a:cs typeface="Times New Roman" panose="02020603050405020304" pitchFamily="18" charset="0"/>
              </a:rPr>
              <a:t> to </a:t>
            </a:r>
            <a:r>
              <a:rPr lang="it-IT" dirty="0" err="1">
                <a:latin typeface="Courier New" panose="02070309020205020404" pitchFamily="49" charset="0"/>
                <a:ea typeface="Calibri" panose="020F0502020204030204" pitchFamily="34" charset="0"/>
                <a:cs typeface="Times New Roman" panose="02020603050405020304" pitchFamily="18" charset="0"/>
              </a:rPr>
              <a:t>learn</a:t>
            </a:r>
            <a:r>
              <a:rPr lang="it-IT" dirty="0">
                <a:latin typeface="Courier New" panose="02070309020205020404" pitchFamily="49" charset="0"/>
                <a:ea typeface="Calibri" panose="020F0502020204030204" pitchFamily="34" charset="0"/>
                <a:cs typeface="Times New Roman" panose="02020603050405020304" pitchFamily="18" charset="0"/>
              </a:rPr>
              <a:t/>
            </a:r>
            <a:br>
              <a:rPr lang="it-IT" dirty="0">
                <a:latin typeface="Courier New" panose="02070309020205020404" pitchFamily="49" charset="0"/>
                <a:ea typeface="Calibri" panose="020F0502020204030204" pitchFamily="34" charset="0"/>
                <a:cs typeface="Times New Roman" panose="02020603050405020304" pitchFamily="18" charset="0"/>
              </a:rPr>
            </a:br>
            <a:r>
              <a:rPr lang="it-IT" dirty="0">
                <a:latin typeface="Courier New" panose="02070309020205020404" pitchFamily="49" charset="0"/>
                <a:ea typeface="Calibri" panose="020F0502020204030204" pitchFamily="34" charset="0"/>
                <a:cs typeface="Times New Roman" panose="02020603050405020304" pitchFamily="18" charset="0"/>
              </a:rPr>
              <a:t>from </a:t>
            </a:r>
            <a:r>
              <a:rPr lang="it-IT" dirty="0" err="1">
                <a:latin typeface="Courier New" panose="02070309020205020404" pitchFamily="49" charset="0"/>
                <a:ea typeface="Calibri" panose="020F0502020204030204" pitchFamily="34" charset="0"/>
                <a:cs typeface="Times New Roman" panose="02020603050405020304" pitchFamily="18" charset="0"/>
              </a:rPr>
              <a:t>its</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user</a:t>
            </a:r>
            <a:r>
              <a:rPr lang="it-IT" dirty="0">
                <a:latin typeface="Courier New" panose="02070309020205020404" pitchFamily="49" charset="0"/>
                <a:ea typeface="Calibri" panose="020F0502020204030204" pitchFamily="34" charset="0"/>
                <a:cs typeface="Times New Roman" panose="02020603050405020304" pitchFamily="18" charset="0"/>
              </a:rPr>
              <a:t> and </a:t>
            </a:r>
            <a:r>
              <a:rPr lang="it-IT" dirty="0" err="1">
                <a:latin typeface="Courier New" panose="02070309020205020404" pitchFamily="49" charset="0"/>
                <a:ea typeface="Calibri" panose="020F0502020204030204" pitchFamily="34" charset="0"/>
                <a:cs typeface="Times New Roman" panose="02020603050405020304" pitchFamily="18" charset="0"/>
              </a:rPr>
              <a:t>act</a:t>
            </a:r>
            <a:r>
              <a:rPr lang="it-IT" dirty="0">
                <a:latin typeface="Courier New" panose="02070309020205020404" pitchFamily="49" charset="0"/>
                <a:ea typeface="Calibri" panose="020F0502020204030204" pitchFamily="34" charset="0"/>
                <a:cs typeface="Times New Roman" panose="02020603050405020304" pitchFamily="18" charset="0"/>
              </a:rPr>
              <a:t> </a:t>
            </a:r>
            <a:r>
              <a:rPr lang="it-IT" dirty="0" err="1">
                <a:latin typeface="Courier New" panose="02070309020205020404" pitchFamily="49" charset="0"/>
                <a:ea typeface="Calibri" panose="020F0502020204030204" pitchFamily="34" charset="0"/>
                <a:cs typeface="Times New Roman" panose="02020603050405020304" pitchFamily="18" charset="0"/>
              </a:rPr>
              <a:t>autonomously</a:t>
            </a:r>
            <a:r>
              <a:rPr lang="it-IT" dirty="0">
                <a:latin typeface="Courier New" panose="02070309020205020404" pitchFamily="49" charset="0"/>
                <a:ea typeface="Calibri" panose="020F0502020204030204" pitchFamily="34" charset="0"/>
                <a:cs typeface="Times New Roman" panose="02020603050405020304" pitchFamily="18" charset="0"/>
              </a:rPr>
              <a:t>.</a:t>
            </a:r>
            <a:br>
              <a:rPr lang="it-IT" dirty="0">
                <a:latin typeface="Courier New" panose="02070309020205020404" pitchFamily="49" charset="0"/>
                <a:ea typeface="Calibri" panose="020F0502020204030204" pitchFamily="34" charset="0"/>
                <a:cs typeface="Times New Roman" panose="02020603050405020304" pitchFamily="18" charset="0"/>
              </a:rPr>
            </a:br>
            <a:endParaRPr lang="en-US"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5" name="AutoShape 2" descr="Risultati immagini per termosta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2794" y="1965909"/>
            <a:ext cx="4329363" cy="3132228"/>
          </a:xfrm>
          <a:prstGeom prst="rect">
            <a:avLst/>
          </a:prstGeom>
        </p:spPr>
      </p:pic>
      <p:sp>
        <p:nvSpPr>
          <p:cNvPr id="7" name="AutoShape 4" descr="Risultati immagini per termostato n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905500" y="4683542"/>
            <a:ext cx="3912354" cy="2006016"/>
          </a:xfrm>
          <a:prstGeom prst="rect">
            <a:avLst/>
          </a:prstGeom>
        </p:spPr>
      </p:pic>
      <p:sp>
        <p:nvSpPr>
          <p:cNvPr id="9" name="Rectangle 8"/>
          <p:cNvSpPr/>
          <p:nvPr/>
        </p:nvSpPr>
        <p:spPr>
          <a:xfrm>
            <a:off x="5794054" y="6488668"/>
            <a:ext cx="5873724" cy="369332"/>
          </a:xfrm>
          <a:prstGeom prst="rect">
            <a:avLst/>
          </a:prstGeom>
        </p:spPr>
        <p:txBody>
          <a:bodyPr wrap="none">
            <a:spAutoFit/>
          </a:bodyPr>
          <a:lstStyle/>
          <a:p>
            <a:r>
              <a:rPr lang="en-US" dirty="0"/>
              <a:t>https://www.youtube.com/watch?v=1qkSkOn4h-A</a:t>
            </a:r>
          </a:p>
        </p:txBody>
      </p:sp>
    </p:spTree>
    <p:extLst>
      <p:ext uri="{BB962C8B-B14F-4D97-AF65-F5344CB8AC3E}">
        <p14:creationId xmlns:p14="http://schemas.microsoft.com/office/powerpoint/2010/main" val="321829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l" eaLnBrk="1" hangingPunct="1"/>
            <a:r>
              <a:rPr lang="en-GB" altLang="ar-SA" sz="4000" b="1"/>
              <a:t>References</a:t>
            </a:r>
            <a:endParaRPr lang="en-US" altLang="ar-SA" sz="4000" b="1"/>
          </a:p>
        </p:txBody>
      </p:sp>
      <p:sp>
        <p:nvSpPr>
          <p:cNvPr id="61443" name="Content Placeholder 2"/>
          <p:cNvSpPr>
            <a:spLocks noGrp="1"/>
          </p:cNvSpPr>
          <p:nvPr>
            <p:ph idx="1"/>
          </p:nvPr>
        </p:nvSpPr>
        <p:spPr/>
        <p:txBody>
          <a:bodyPr/>
          <a:lstStyle/>
          <a:p>
            <a:pPr eaLnBrk="1" hangingPunct="1"/>
            <a:r>
              <a:rPr lang="en-US" altLang="ar-SA" sz="2000" dirty="0">
                <a:hlinkClick r:id="rId2"/>
              </a:rPr>
              <a:t>http://www.cs.bham.ac.uk/~rxb/Teaching/HCI%20II/intro.html</a:t>
            </a:r>
            <a:endParaRPr lang="en-US" altLang="ar-SA" sz="2000" dirty="0"/>
          </a:p>
          <a:p>
            <a:pPr eaLnBrk="1" hangingPunct="1"/>
            <a:r>
              <a:rPr lang="en-US" altLang="ar-SA" sz="2000" dirty="0">
                <a:hlinkClick r:id="rId3"/>
              </a:rPr>
              <a:t>http://www.baddesigns.com/examples.html</a:t>
            </a:r>
            <a:endParaRPr lang="en-US" altLang="ar-SA" sz="2000" dirty="0"/>
          </a:p>
          <a:p>
            <a:pPr eaLnBrk="1" hangingPunct="1"/>
            <a:r>
              <a:rPr lang="en-US" altLang="ar-SA" sz="2000" dirty="0">
                <a:hlinkClick r:id="rId4"/>
              </a:rPr>
              <a:t>http://www.goodexperience.com/tib/archives/webtech/</a:t>
            </a:r>
            <a:endParaRPr lang="en-US" altLang="ar-SA" sz="2000" dirty="0"/>
          </a:p>
          <a:p>
            <a:pPr eaLnBrk="1" hangingPunct="1"/>
            <a:r>
              <a:rPr lang="en-US" altLang="ar-SA" sz="2000" dirty="0">
                <a:hlinkClick r:id="rId5"/>
              </a:rPr>
              <a:t>http://pages.cpsc.ucalgary.ca/~saul/hci_topics/topics/psych.html</a:t>
            </a:r>
            <a:endParaRPr lang="en-US" altLang="ar-SA" sz="2000" dirty="0"/>
          </a:p>
          <a:p>
            <a:pPr eaLnBrk="1" hangingPunct="1"/>
            <a:r>
              <a:rPr lang="en-US" altLang="ar-SA" sz="2000" dirty="0">
                <a:hlinkClick r:id="rId6"/>
              </a:rPr>
              <a:t>http://homepage.mac.com/bradster/iarchitect/</a:t>
            </a:r>
            <a:endParaRPr lang="en-US" altLang="ar-SA" sz="2000" dirty="0"/>
          </a:p>
          <a:p>
            <a:pPr eaLnBrk="1" hangingPunct="1"/>
            <a:r>
              <a:rPr lang="en-GB" altLang="ar-SA" sz="2000" dirty="0">
                <a:hlinkClick r:id="rId7"/>
              </a:rPr>
              <a:t>www.useit.com</a:t>
            </a:r>
            <a:endParaRPr lang="en-GB" altLang="ar-SA" sz="2000" dirty="0"/>
          </a:p>
          <a:p>
            <a:pPr eaLnBrk="1" hangingPunct="1"/>
            <a:r>
              <a:rPr lang="en-US" altLang="ar-SA" sz="2000" dirty="0">
                <a:hlinkClick r:id="rId8"/>
              </a:rPr>
              <a:t>http://faculty.ed.umuc.edu/~meinkej/inss690/wilson.htm</a:t>
            </a:r>
            <a:endParaRPr lang="en-US" altLang="ar-SA" sz="2000" dirty="0"/>
          </a:p>
        </p:txBody>
      </p:sp>
      <p:sp>
        <p:nvSpPr>
          <p:cNvPr id="4" name="Slide Number Placeholder 3"/>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55EECDBF-D513-4C9D-BA9D-DA5D78575055}" type="slidenum">
              <a:rPr lang="en-US" altLang="en-US" sz="1200" b="0">
                <a:solidFill>
                  <a:srgbClr val="898989"/>
                </a:solidFill>
                <a:latin typeface="Arial" panose="020B0604020202020204" pitchFamily="34" charset="0"/>
              </a:rPr>
              <a:pPr/>
              <a:t>56</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4269359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FFFF0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22" y="288311"/>
            <a:ext cx="8534400" cy="1507067"/>
          </a:xfrm>
        </p:spPr>
        <p:txBody>
          <a:bodyPr/>
          <a:lstStyle/>
          <a:p>
            <a:r>
              <a:rPr lang="it-IT" dirty="0" smtClean="0"/>
              <a:t>New </a:t>
            </a:r>
            <a:r>
              <a:rPr lang="it-IT" dirty="0" err="1" smtClean="0"/>
              <a:t>topic</a:t>
            </a:r>
            <a:r>
              <a:rPr lang="it-IT" dirty="0" smtClean="0"/>
              <a:t/>
            </a:r>
            <a:br>
              <a:rPr lang="it-IT" dirty="0" smtClean="0"/>
            </a:br>
            <a:r>
              <a:rPr lang="it-IT" dirty="0" err="1" smtClean="0"/>
              <a:t>Obiquitous</a:t>
            </a:r>
            <a:r>
              <a:rPr lang="it-IT" dirty="0" smtClean="0"/>
              <a:t> </a:t>
            </a:r>
            <a:r>
              <a:rPr lang="it-IT" dirty="0" err="1" smtClean="0"/>
              <a:t>computing</a:t>
            </a:r>
            <a:r>
              <a:rPr lang="it-IT" dirty="0" smtClean="0"/>
              <a:t> </a:t>
            </a:r>
            <a:endParaRPr lang="en-US" dirty="0"/>
          </a:p>
        </p:txBody>
      </p:sp>
      <p:sp>
        <p:nvSpPr>
          <p:cNvPr id="3" name="Content Placeholder 2"/>
          <p:cNvSpPr>
            <a:spLocks noGrp="1"/>
          </p:cNvSpPr>
          <p:nvPr>
            <p:ph idx="1"/>
          </p:nvPr>
        </p:nvSpPr>
        <p:spPr>
          <a:xfrm>
            <a:off x="503738" y="2418347"/>
            <a:ext cx="11227051" cy="3615267"/>
          </a:xfrm>
        </p:spPr>
        <p:txBody>
          <a:bodyPr/>
          <a:lstStyle/>
          <a:p>
            <a:r>
              <a:rPr lang="it-IT" dirty="0" smtClean="0">
                <a:solidFill>
                  <a:srgbClr val="FF0000"/>
                </a:solidFill>
              </a:rPr>
              <a:t>Embedded computer </a:t>
            </a:r>
            <a:r>
              <a:rPr lang="it-IT" dirty="0" smtClean="0"/>
              <a:t>in </a:t>
            </a:r>
            <a:r>
              <a:rPr lang="it-IT" dirty="0" err="1" smtClean="0"/>
              <a:t>everyday</a:t>
            </a:r>
            <a:r>
              <a:rPr lang="it-IT" dirty="0" smtClean="0"/>
              <a:t> life</a:t>
            </a:r>
          </a:p>
          <a:p>
            <a:r>
              <a:rPr lang="it-IT" dirty="0" err="1" smtClean="0"/>
              <a:t>Referred</a:t>
            </a:r>
            <a:r>
              <a:rPr lang="it-IT" dirty="0" smtClean="0"/>
              <a:t> to </a:t>
            </a:r>
            <a:r>
              <a:rPr lang="it-IT" dirty="0" err="1" smtClean="0"/>
              <a:t>as</a:t>
            </a:r>
            <a:r>
              <a:rPr lang="it-IT" dirty="0" smtClean="0"/>
              <a:t> </a:t>
            </a:r>
            <a:r>
              <a:rPr lang="it-IT" dirty="0" smtClean="0">
                <a:solidFill>
                  <a:srgbClr val="FF0000"/>
                </a:solidFill>
              </a:rPr>
              <a:t>pervasive </a:t>
            </a:r>
            <a:r>
              <a:rPr lang="it-IT" dirty="0" err="1" smtClean="0">
                <a:solidFill>
                  <a:srgbClr val="FF0000"/>
                </a:solidFill>
              </a:rPr>
              <a:t>computing</a:t>
            </a:r>
            <a:endParaRPr lang="it-IT" dirty="0" smtClean="0">
              <a:solidFill>
                <a:srgbClr val="FF0000"/>
              </a:solidFill>
            </a:endParaRPr>
          </a:p>
          <a:p>
            <a:r>
              <a:rPr lang="it-IT" dirty="0" err="1" smtClean="0"/>
              <a:t>Related</a:t>
            </a:r>
            <a:r>
              <a:rPr lang="it-IT" dirty="0" smtClean="0"/>
              <a:t> to </a:t>
            </a:r>
            <a:r>
              <a:rPr lang="it-IT" dirty="0" smtClean="0">
                <a:solidFill>
                  <a:srgbClr val="FF0000"/>
                </a:solidFill>
              </a:rPr>
              <a:t>Internet of </a:t>
            </a:r>
            <a:r>
              <a:rPr lang="it-IT" dirty="0" err="1" smtClean="0">
                <a:solidFill>
                  <a:srgbClr val="FF0000"/>
                </a:solidFill>
              </a:rPr>
              <a:t>things</a:t>
            </a:r>
            <a:endParaRPr lang="it-IT" dirty="0" smtClean="0">
              <a:solidFill>
                <a:srgbClr val="FF0000"/>
              </a:solidFill>
            </a:endParaRPr>
          </a:p>
          <a:p>
            <a:r>
              <a:rPr lang="it-IT" dirty="0" err="1" smtClean="0"/>
              <a:t>Ubiquitous</a:t>
            </a:r>
            <a:r>
              <a:rPr lang="it-IT" dirty="0" smtClean="0"/>
              <a:t> </a:t>
            </a:r>
            <a:r>
              <a:rPr lang="it-IT" dirty="0" err="1" smtClean="0"/>
              <a:t>requeire</a:t>
            </a:r>
            <a:r>
              <a:rPr lang="it-IT" dirty="0" smtClean="0"/>
              <a:t> </a:t>
            </a:r>
            <a:r>
              <a:rPr lang="it-IT" dirty="0" err="1" smtClean="0"/>
              <a:t>that</a:t>
            </a:r>
            <a:r>
              <a:rPr lang="it-IT" dirty="0" smtClean="0"/>
              <a:t> </a:t>
            </a:r>
            <a:r>
              <a:rPr lang="it-IT" dirty="0" err="1" smtClean="0"/>
              <a:t>we</a:t>
            </a:r>
            <a:r>
              <a:rPr lang="it-IT" dirty="0" smtClean="0"/>
              <a:t> </a:t>
            </a:r>
            <a:r>
              <a:rPr lang="it-IT" dirty="0" err="1" smtClean="0"/>
              <a:t>need</a:t>
            </a:r>
            <a:r>
              <a:rPr lang="it-IT" dirty="0" smtClean="0"/>
              <a:t> to </a:t>
            </a:r>
            <a:r>
              <a:rPr lang="it-IT" dirty="0" err="1" smtClean="0"/>
              <a:t>develope</a:t>
            </a:r>
            <a:r>
              <a:rPr lang="it-IT" dirty="0" smtClean="0"/>
              <a:t> </a:t>
            </a:r>
            <a:r>
              <a:rPr lang="it-IT" dirty="0" err="1" smtClean="0">
                <a:solidFill>
                  <a:srgbClr val="FF0000"/>
                </a:solidFill>
              </a:rPr>
              <a:t>interfaces</a:t>
            </a:r>
            <a:r>
              <a:rPr lang="it-IT" dirty="0" smtClean="0">
                <a:solidFill>
                  <a:srgbClr val="FF0000"/>
                </a:solidFill>
              </a:rPr>
              <a:t> for </a:t>
            </a:r>
            <a:r>
              <a:rPr lang="it-IT" dirty="0" err="1" smtClean="0">
                <a:solidFill>
                  <a:srgbClr val="FF0000"/>
                </a:solidFill>
              </a:rPr>
              <a:t>everyday</a:t>
            </a:r>
            <a:r>
              <a:rPr lang="it-IT" dirty="0" smtClean="0">
                <a:solidFill>
                  <a:srgbClr val="FF0000"/>
                </a:solidFill>
              </a:rPr>
              <a:t> </a:t>
            </a:r>
            <a:r>
              <a:rPr lang="it-IT" dirty="0" err="1" smtClean="0">
                <a:solidFill>
                  <a:srgbClr val="FF0000"/>
                </a:solidFill>
              </a:rPr>
              <a:t>activities</a:t>
            </a:r>
            <a:endParaRPr lang="it-IT" dirty="0" smtClean="0">
              <a:solidFill>
                <a:srgbClr val="FF0000"/>
              </a:solidFill>
            </a:endParaRPr>
          </a:p>
          <a:p>
            <a:r>
              <a:rPr lang="it-IT" dirty="0" err="1" smtClean="0">
                <a:solidFill>
                  <a:srgbClr val="FF0000"/>
                </a:solidFill>
              </a:rPr>
              <a:t>Wearable</a:t>
            </a:r>
            <a:r>
              <a:rPr lang="it-IT" dirty="0" smtClean="0">
                <a:solidFill>
                  <a:srgbClr val="FF0000"/>
                </a:solidFill>
              </a:rPr>
              <a:t> </a:t>
            </a:r>
            <a:r>
              <a:rPr lang="it-IT" dirty="0" err="1" smtClean="0">
                <a:solidFill>
                  <a:srgbClr val="FF0000"/>
                </a:solidFill>
              </a:rPr>
              <a:t>technologies</a:t>
            </a:r>
            <a:endParaRPr lang="en-US" dirty="0">
              <a:solidFill>
                <a:srgbClr val="FF0000"/>
              </a:solidFill>
            </a:endParaRPr>
          </a:p>
        </p:txBody>
      </p:sp>
    </p:spTree>
    <p:extLst>
      <p:ext uri="{BB962C8B-B14F-4D97-AF65-F5344CB8AC3E}">
        <p14:creationId xmlns:p14="http://schemas.microsoft.com/office/powerpoint/2010/main" val="3199368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58" y="4889114"/>
            <a:ext cx="11064442" cy="1507067"/>
          </a:xfrm>
        </p:spPr>
        <p:txBody>
          <a:bodyPr/>
          <a:lstStyle/>
          <a:p>
            <a:r>
              <a:rPr lang="it-IT" dirty="0" smtClean="0"/>
              <a:t>Goal </a:t>
            </a:r>
            <a:r>
              <a:rPr lang="it-IT" dirty="0" err="1" smtClean="0"/>
              <a:t>oriented</a:t>
            </a:r>
            <a:r>
              <a:rPr lang="it-IT" dirty="0" smtClean="0"/>
              <a:t> software (</a:t>
            </a:r>
            <a:r>
              <a:rPr lang="it-IT" dirty="0" err="1" smtClean="0"/>
              <a:t>adams</a:t>
            </a:r>
            <a:r>
              <a:rPr lang="it-IT" dirty="0" smtClean="0"/>
              <a:t> </a:t>
            </a:r>
            <a:r>
              <a:rPr lang="it-IT" dirty="0" err="1" smtClean="0"/>
              <a:t>example</a:t>
            </a:r>
            <a:r>
              <a:rPr lang="it-IT" dirty="0" smtClean="0"/>
              <a:t>)</a:t>
            </a:r>
            <a:endParaRPr lang="en-US" dirty="0"/>
          </a:p>
        </p:txBody>
      </p:sp>
      <p:sp>
        <p:nvSpPr>
          <p:cNvPr id="4" name="AutoShape 2" descr="Risultati immagini per adams dynamic simul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947747" y="875001"/>
            <a:ext cx="3738563" cy="3738563"/>
          </a:xfrm>
          <a:prstGeom prst="rect">
            <a:avLst/>
          </a:prstGeom>
        </p:spPr>
      </p:pic>
      <p:pic>
        <p:nvPicPr>
          <p:cNvPr id="6" name="Picture 5"/>
          <p:cNvPicPr>
            <a:picLocks noChangeAspect="1"/>
          </p:cNvPicPr>
          <p:nvPr/>
        </p:nvPicPr>
        <p:blipFill>
          <a:blip r:embed="rId3"/>
          <a:stretch>
            <a:fillRect/>
          </a:stretch>
        </p:blipFill>
        <p:spPr>
          <a:xfrm>
            <a:off x="4591916" y="1843087"/>
            <a:ext cx="3740208" cy="3116840"/>
          </a:xfrm>
          <a:prstGeom prst="rect">
            <a:avLst/>
          </a:prstGeom>
        </p:spPr>
      </p:pic>
      <p:pic>
        <p:nvPicPr>
          <p:cNvPr id="7" name="Picture 6"/>
          <p:cNvPicPr>
            <a:picLocks noChangeAspect="1"/>
          </p:cNvPicPr>
          <p:nvPr/>
        </p:nvPicPr>
        <p:blipFill>
          <a:blip r:embed="rId4"/>
          <a:stretch>
            <a:fillRect/>
          </a:stretch>
        </p:blipFill>
        <p:spPr>
          <a:xfrm>
            <a:off x="345930" y="228167"/>
            <a:ext cx="5493476" cy="4136015"/>
          </a:xfrm>
          <a:prstGeom prst="rect">
            <a:avLst/>
          </a:prstGeom>
        </p:spPr>
      </p:pic>
    </p:spTree>
    <p:extLst>
      <p:ext uri="{BB962C8B-B14F-4D97-AF65-F5344CB8AC3E}">
        <p14:creationId xmlns:p14="http://schemas.microsoft.com/office/powerpoint/2010/main" val="3978076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66620" y="309419"/>
            <a:ext cx="8959273" cy="1077218"/>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if ease of use was the only valid </a:t>
            </a:r>
            <a:r>
              <a:rPr lang="en-US" sz="3200" i="1" dirty="0" smtClean="0">
                <a:solidFill>
                  <a:schemeClr val="bg1"/>
                </a:solidFill>
              </a:rPr>
              <a:t>criterion, people </a:t>
            </a:r>
            <a:r>
              <a:rPr lang="en-US" sz="3200" i="1" dirty="0">
                <a:solidFill>
                  <a:schemeClr val="bg1"/>
                </a:solidFill>
              </a:rPr>
              <a:t>would stick to tricycles and never </a:t>
            </a:r>
            <a:r>
              <a:rPr lang="en-US" sz="3200" i="1" dirty="0" smtClean="0">
                <a:solidFill>
                  <a:schemeClr val="bg1"/>
                </a:solidFill>
              </a:rPr>
              <a:t>try bicycles</a:t>
            </a:r>
            <a:r>
              <a:rPr lang="en-US" sz="3200" dirty="0">
                <a:solidFill>
                  <a:schemeClr val="bg1"/>
                </a:solidFill>
              </a:rPr>
              <a:t>”</a:t>
            </a:r>
          </a:p>
        </p:txBody>
      </p:sp>
      <p:sp>
        <p:nvSpPr>
          <p:cNvPr id="5" name="CasellaDiTesto 4"/>
          <p:cNvSpPr txBox="1"/>
          <p:nvPr/>
        </p:nvSpPr>
        <p:spPr>
          <a:xfrm>
            <a:off x="7589991" y="3429000"/>
            <a:ext cx="3641125" cy="830997"/>
          </a:xfrm>
          <a:prstGeom prst="rect">
            <a:avLst/>
          </a:prstGeom>
          <a:noFill/>
        </p:spPr>
        <p:txBody>
          <a:bodyPr wrap="none" rtlCol="0">
            <a:spAutoFit/>
          </a:bodyPr>
          <a:lstStyle/>
          <a:p>
            <a:r>
              <a:rPr lang="en-US" sz="2400" dirty="0">
                <a:solidFill>
                  <a:schemeClr val="bg1"/>
                </a:solidFill>
              </a:rPr>
              <a:t>Douglas </a:t>
            </a:r>
            <a:r>
              <a:rPr lang="en-US" sz="2400" dirty="0" err="1" smtClean="0">
                <a:solidFill>
                  <a:schemeClr val="bg1"/>
                </a:solidFill>
              </a:rPr>
              <a:t>Engelbart</a:t>
            </a:r>
            <a:endParaRPr lang="en-US" sz="2400" dirty="0" smtClean="0">
              <a:solidFill>
                <a:schemeClr val="bg1"/>
              </a:solidFill>
            </a:endParaRPr>
          </a:p>
          <a:p>
            <a:r>
              <a:rPr lang="it-IT" sz="2400" dirty="0" smtClean="0">
                <a:solidFill>
                  <a:schemeClr val="bg1"/>
                </a:solidFill>
              </a:rPr>
              <a:t>(the inventor of the mouse)</a:t>
            </a:r>
            <a:endParaRPr lang="en-US" sz="2400" dirty="0">
              <a:solidFill>
                <a:schemeClr val="bg1"/>
              </a:solidFill>
            </a:endParaRPr>
          </a:p>
        </p:txBody>
      </p:sp>
      <p:pic>
        <p:nvPicPr>
          <p:cNvPr id="6" name="Immagine 5"/>
          <p:cNvPicPr>
            <a:picLocks noChangeAspect="1"/>
          </p:cNvPicPr>
          <p:nvPr/>
        </p:nvPicPr>
        <p:blipFill>
          <a:blip r:embed="rId2"/>
          <a:stretch>
            <a:fillRect/>
          </a:stretch>
        </p:blipFill>
        <p:spPr>
          <a:xfrm>
            <a:off x="7736076" y="4259997"/>
            <a:ext cx="3495040" cy="2184400"/>
          </a:xfrm>
          <a:prstGeom prst="rect">
            <a:avLst/>
          </a:prstGeom>
        </p:spPr>
      </p:pic>
      <p:pic>
        <p:nvPicPr>
          <p:cNvPr id="3" name="Picture 2"/>
          <p:cNvPicPr>
            <a:picLocks noChangeAspect="1"/>
          </p:cNvPicPr>
          <p:nvPr/>
        </p:nvPicPr>
        <p:blipFill>
          <a:blip r:embed="rId3"/>
          <a:stretch>
            <a:fillRect/>
          </a:stretch>
        </p:blipFill>
        <p:spPr>
          <a:xfrm>
            <a:off x="3752850" y="1759527"/>
            <a:ext cx="3630581" cy="4707948"/>
          </a:xfrm>
          <a:prstGeom prst="rect">
            <a:avLst/>
          </a:prstGeom>
        </p:spPr>
      </p:pic>
    </p:spTree>
    <p:extLst>
      <p:ext uri="{BB962C8B-B14F-4D97-AF65-F5344CB8AC3E}">
        <p14:creationId xmlns:p14="http://schemas.microsoft.com/office/powerpoint/2010/main" val="282208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l"/>
            <a:r>
              <a:rPr lang="en-US" altLang="ar-SA" sz="4000" b="1"/>
              <a:t>What is HCI?</a:t>
            </a:r>
            <a:endParaRPr lang="en-GB" altLang="ar-SA" sz="4000" b="1"/>
          </a:p>
        </p:txBody>
      </p:sp>
      <p:sp>
        <p:nvSpPr>
          <p:cNvPr id="87043" name="Rectangle 3"/>
          <p:cNvSpPr>
            <a:spLocks noGrp="1"/>
          </p:cNvSpPr>
          <p:nvPr>
            <p:ph type="body" idx="1"/>
          </p:nvPr>
        </p:nvSpPr>
        <p:spPr/>
        <p:txBody>
          <a:bodyPr/>
          <a:lstStyle/>
          <a:p>
            <a:pPr algn="just" eaLnBrk="1" hangingPunct="1"/>
            <a:r>
              <a:rPr lang="en-US" altLang="ar-SA" b="1" dirty="0" smtClean="0"/>
              <a:t>Human-computer interaction (</a:t>
            </a:r>
            <a:r>
              <a:rPr lang="en-US" altLang="ar-SA" b="1" dirty="0" err="1" smtClean="0"/>
              <a:t>HCI</a:t>
            </a:r>
            <a:r>
              <a:rPr lang="en-US" altLang="ar-SA" b="1" dirty="0" smtClean="0"/>
              <a:t>): “</a:t>
            </a:r>
            <a:r>
              <a:rPr lang="en-US" altLang="ar-SA" i="1" dirty="0" smtClean="0"/>
              <a:t>is a discipline concerned with the </a:t>
            </a:r>
            <a:r>
              <a:rPr lang="en-US" altLang="ar-SA" i="1" dirty="0" smtClean="0">
                <a:solidFill>
                  <a:srgbClr val="FF0000"/>
                </a:solidFill>
              </a:rPr>
              <a:t>design</a:t>
            </a:r>
            <a:r>
              <a:rPr lang="en-US" altLang="ar-SA" i="1" dirty="0" smtClean="0"/>
              <a:t>, </a:t>
            </a:r>
            <a:r>
              <a:rPr lang="en-US" altLang="ar-SA" i="1" dirty="0" smtClean="0">
                <a:solidFill>
                  <a:srgbClr val="FF0000"/>
                </a:solidFill>
              </a:rPr>
              <a:t>evaluation</a:t>
            </a:r>
            <a:r>
              <a:rPr lang="en-US" altLang="ar-SA" i="1" dirty="0" smtClean="0"/>
              <a:t> and </a:t>
            </a:r>
            <a:r>
              <a:rPr lang="en-US" altLang="ar-SA" i="1" dirty="0" smtClean="0">
                <a:solidFill>
                  <a:srgbClr val="FF0000"/>
                </a:solidFill>
              </a:rPr>
              <a:t>implementation</a:t>
            </a:r>
            <a:r>
              <a:rPr lang="en-US" altLang="ar-SA" i="1" dirty="0" smtClean="0"/>
              <a:t> of interactive systems for human use and with </a:t>
            </a:r>
            <a:r>
              <a:rPr lang="en-GB" altLang="ar-SA" i="1" dirty="0" smtClean="0"/>
              <a:t>study of major phenomena surrounding them.</a:t>
            </a:r>
            <a:r>
              <a:rPr lang="en-US" altLang="ar-SA" i="1" dirty="0" smtClean="0"/>
              <a:t>”</a:t>
            </a:r>
          </a:p>
          <a:p>
            <a:pPr algn="just" eaLnBrk="1" hangingPunct="1">
              <a:buFont typeface="Arial" panose="020B0604020202020204" pitchFamily="34" charset="0"/>
              <a:buNone/>
            </a:pPr>
            <a:r>
              <a:rPr lang="en-GB" altLang="ar-SA" sz="1600" dirty="0">
                <a:latin typeface="Andale Mono" charset="0"/>
              </a:rPr>
              <a:t>			</a:t>
            </a:r>
          </a:p>
          <a:p>
            <a:pPr algn="just" eaLnBrk="1" hangingPunct="1">
              <a:buFont typeface="Arial" panose="020B0604020202020204" pitchFamily="34" charset="0"/>
              <a:buNone/>
            </a:pPr>
            <a:r>
              <a:rPr lang="en-GB" altLang="ar-SA" sz="1600" dirty="0">
                <a:latin typeface="Andale Mono" charset="0"/>
              </a:rPr>
              <a:t>	</a:t>
            </a:r>
            <a:endParaRPr lang="en-GB" altLang="ar-SA" dirty="0" smtClean="0"/>
          </a:p>
        </p:txBody>
      </p:sp>
    </p:spTree>
    <p:extLst>
      <p:ext uri="{BB962C8B-B14F-4D97-AF65-F5344CB8AC3E}">
        <p14:creationId xmlns:p14="http://schemas.microsoft.com/office/powerpoint/2010/main" val="3135664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2000"/>
                                        <p:tgtEl>
                                          <p:spTgt spid="870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1" end="1"/>
                                            </p:txEl>
                                          </p:spTgt>
                                        </p:tgtEl>
                                        <p:attrNameLst>
                                          <p:attrName>style.visibility</p:attrName>
                                        </p:attrNameLst>
                                      </p:cBhvr>
                                      <p:to>
                                        <p:strVal val="visible"/>
                                      </p:to>
                                    </p:set>
                                    <p:animEffect transition="in" filter="fade">
                                      <p:cBhvr>
                                        <p:cTn id="10" dur="2000"/>
                                        <p:tgtEl>
                                          <p:spTgt spid="870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Effect transition="in" filter="fade">
                                      <p:cBhvr>
                                        <p:cTn id="13" dur="20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7568" y="27267"/>
            <a:ext cx="7964055" cy="1325563"/>
          </a:xfrm>
        </p:spPr>
        <p:txBody>
          <a:bodyPr/>
          <a:lstStyle/>
          <a:p>
            <a:r>
              <a:rPr lang="it-IT" dirty="0" smtClean="0">
                <a:solidFill>
                  <a:schemeClr val="bg1"/>
                </a:solidFill>
              </a:rPr>
              <a:t>Performance vs </a:t>
            </a:r>
            <a:r>
              <a:rPr lang="it-IT" dirty="0" err="1" smtClean="0">
                <a:solidFill>
                  <a:schemeClr val="bg1"/>
                </a:solidFill>
              </a:rPr>
              <a:t>Usability</a:t>
            </a:r>
            <a:endParaRPr lang="en-US" dirty="0">
              <a:solidFill>
                <a:schemeClr val="bg1"/>
              </a:solidFill>
            </a:endParaRPr>
          </a:p>
        </p:txBody>
      </p:sp>
      <p:pic>
        <p:nvPicPr>
          <p:cNvPr id="2054" name="Picture 6" descr="http://cdn4.acolore.com/disegni/colorare/triciclo-di-bambino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847" y="4149080"/>
            <a:ext cx="2276046" cy="1782903"/>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1965605"/>
            <a:ext cx="3379316" cy="1993796"/>
          </a:xfrm>
          <a:prstGeom prst="rect">
            <a:avLst/>
          </a:prstGeom>
        </p:spPr>
      </p:pic>
      <p:cxnSp>
        <p:nvCxnSpPr>
          <p:cNvPr id="9" name="Connettore 2 8"/>
          <p:cNvCxnSpPr/>
          <p:nvPr/>
        </p:nvCxnSpPr>
        <p:spPr>
          <a:xfrm>
            <a:off x="1775520" y="6309320"/>
            <a:ext cx="715070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775520" y="1626034"/>
            <a:ext cx="0" cy="4683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9048405" y="6124654"/>
            <a:ext cx="1872208" cy="400110"/>
          </a:xfrm>
          <a:prstGeom prst="rect">
            <a:avLst/>
          </a:prstGeom>
          <a:noFill/>
        </p:spPr>
        <p:txBody>
          <a:bodyPr wrap="square" rtlCol="0">
            <a:spAutoFit/>
          </a:bodyPr>
          <a:lstStyle/>
          <a:p>
            <a:r>
              <a:rPr lang="it-IT" sz="2000" b="1" dirty="0" smtClean="0">
                <a:solidFill>
                  <a:schemeClr val="bg1"/>
                </a:solidFill>
              </a:rPr>
              <a:t>USABILITY</a:t>
            </a:r>
            <a:endParaRPr lang="en-US" sz="2000" b="1" dirty="0">
              <a:solidFill>
                <a:schemeClr val="bg1"/>
              </a:solidFill>
            </a:endParaRPr>
          </a:p>
        </p:txBody>
      </p:sp>
      <p:sp>
        <p:nvSpPr>
          <p:cNvPr id="15" name="CasellaDiTesto 14"/>
          <p:cNvSpPr txBox="1"/>
          <p:nvPr/>
        </p:nvSpPr>
        <p:spPr>
          <a:xfrm>
            <a:off x="767408" y="1245279"/>
            <a:ext cx="2101313" cy="400110"/>
          </a:xfrm>
          <a:prstGeom prst="rect">
            <a:avLst/>
          </a:prstGeom>
          <a:noFill/>
        </p:spPr>
        <p:txBody>
          <a:bodyPr wrap="square" rtlCol="0">
            <a:spAutoFit/>
          </a:bodyPr>
          <a:lstStyle/>
          <a:p>
            <a:r>
              <a:rPr lang="it-IT" sz="2000" b="1" dirty="0" smtClean="0">
                <a:solidFill>
                  <a:schemeClr val="bg1"/>
                </a:solidFill>
              </a:rPr>
              <a:t>PERFORMANCE</a:t>
            </a:r>
            <a:endParaRPr lang="en-US" sz="2000" b="1" dirty="0">
              <a:solidFill>
                <a:schemeClr val="bg1"/>
              </a:solidFill>
            </a:endParaRPr>
          </a:p>
        </p:txBody>
      </p:sp>
      <p:sp>
        <p:nvSpPr>
          <p:cNvPr id="13" name="Arco 12"/>
          <p:cNvSpPr/>
          <p:nvPr/>
        </p:nvSpPr>
        <p:spPr>
          <a:xfrm>
            <a:off x="4007768" y="2924944"/>
            <a:ext cx="3600400" cy="2736304"/>
          </a:xfrm>
          <a:prstGeom prst="arc">
            <a:avLst/>
          </a:prstGeom>
          <a:ln w="920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asellaDiTesto 16"/>
          <p:cNvSpPr txBox="1"/>
          <p:nvPr/>
        </p:nvSpPr>
        <p:spPr>
          <a:xfrm>
            <a:off x="7274870" y="2829126"/>
            <a:ext cx="2101313" cy="707886"/>
          </a:xfrm>
          <a:prstGeom prst="rect">
            <a:avLst/>
          </a:prstGeom>
          <a:noFill/>
        </p:spPr>
        <p:txBody>
          <a:bodyPr wrap="square" rtlCol="0">
            <a:spAutoFit/>
          </a:bodyPr>
          <a:lstStyle/>
          <a:p>
            <a:r>
              <a:rPr lang="it-IT" sz="2000" b="1" dirty="0" smtClean="0">
                <a:solidFill>
                  <a:schemeClr val="bg1"/>
                </a:solidFill>
              </a:rPr>
              <a:t>How to </a:t>
            </a:r>
            <a:r>
              <a:rPr lang="it-IT" sz="2000" b="1" dirty="0" err="1" smtClean="0">
                <a:solidFill>
                  <a:schemeClr val="bg1"/>
                </a:solidFill>
              </a:rPr>
              <a:t>move</a:t>
            </a:r>
            <a:r>
              <a:rPr lang="it-IT" sz="2000" b="1" dirty="0" smtClean="0">
                <a:solidFill>
                  <a:schemeClr val="bg1"/>
                </a:solidFill>
              </a:rPr>
              <a:t> </a:t>
            </a:r>
            <a:r>
              <a:rPr lang="it-IT" sz="2000" b="1" dirty="0" err="1" smtClean="0">
                <a:solidFill>
                  <a:schemeClr val="bg1"/>
                </a:solidFill>
              </a:rPr>
              <a:t>forward</a:t>
            </a:r>
            <a:r>
              <a:rPr lang="it-IT" sz="2000" b="1" dirty="0" smtClean="0">
                <a:solidFill>
                  <a:schemeClr val="bg1"/>
                </a:solidFill>
              </a:rPr>
              <a:t>?</a:t>
            </a:r>
            <a:endParaRPr lang="en-US" sz="2000" b="1" dirty="0">
              <a:solidFill>
                <a:schemeClr val="bg1"/>
              </a:solidFill>
            </a:endParaRPr>
          </a:p>
        </p:txBody>
      </p:sp>
      <p:sp>
        <p:nvSpPr>
          <p:cNvPr id="18" name="CasellaDiTesto 17"/>
          <p:cNvSpPr txBox="1"/>
          <p:nvPr/>
        </p:nvSpPr>
        <p:spPr>
          <a:xfrm>
            <a:off x="9376183" y="1601320"/>
            <a:ext cx="2101313" cy="1015663"/>
          </a:xfrm>
          <a:prstGeom prst="rect">
            <a:avLst/>
          </a:prstGeom>
          <a:noFill/>
          <a:ln>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txBody>
          <a:bodyPr wrap="square" rtlCol="0">
            <a:spAutoFit/>
          </a:bodyPr>
          <a:lstStyle/>
          <a:p>
            <a:r>
              <a:rPr lang="it-IT" sz="2000" b="1" dirty="0" smtClean="0">
                <a:solidFill>
                  <a:schemeClr val="bg1"/>
                </a:solidFill>
              </a:rPr>
              <a:t>- </a:t>
            </a:r>
            <a:r>
              <a:rPr lang="en-US" sz="2000" b="1" dirty="0" smtClean="0">
                <a:solidFill>
                  <a:schemeClr val="bg1"/>
                </a:solidFill>
              </a:rPr>
              <a:t>Human adapt himself to the machine</a:t>
            </a:r>
            <a:endParaRPr lang="en-US" sz="2000" b="1" dirty="0">
              <a:solidFill>
                <a:schemeClr val="bg1"/>
              </a:solidFill>
            </a:endParaRPr>
          </a:p>
        </p:txBody>
      </p:sp>
      <p:sp>
        <p:nvSpPr>
          <p:cNvPr id="19" name="CasellaDiTesto 18"/>
          <p:cNvSpPr txBox="1"/>
          <p:nvPr/>
        </p:nvSpPr>
        <p:spPr>
          <a:xfrm>
            <a:off x="8423564" y="3501977"/>
            <a:ext cx="3668107" cy="1692771"/>
          </a:xfrm>
          <a:prstGeom prst="rect">
            <a:avLst/>
          </a:prstGeom>
          <a:noFill/>
          <a:ln>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txBody>
          <a:bodyPr wrap="square" rtlCol="0">
            <a:spAutoFit/>
          </a:bodyPr>
          <a:lstStyle/>
          <a:p>
            <a:pPr marL="342900" indent="-342900">
              <a:buFontTx/>
              <a:buChar char="-"/>
            </a:pPr>
            <a:r>
              <a:rPr lang="en-US" sz="2000" b="1" dirty="0" smtClean="0">
                <a:solidFill>
                  <a:schemeClr val="bg1"/>
                </a:solidFill>
              </a:rPr>
              <a:t>Human and the machine co-adapt:  </a:t>
            </a:r>
            <a:r>
              <a:rPr lang="en-US" sz="3200" b="1" dirty="0" smtClean="0">
                <a:solidFill>
                  <a:schemeClr val="bg1"/>
                </a:solidFill>
              </a:rPr>
              <a:t>progressive coadaptation</a:t>
            </a:r>
            <a:endParaRPr lang="en-US" sz="3200" b="1" dirty="0">
              <a:solidFill>
                <a:schemeClr val="bg1"/>
              </a:solidFill>
            </a:endParaRPr>
          </a:p>
        </p:txBody>
      </p:sp>
    </p:spTree>
    <p:extLst>
      <p:ext uri="{BB962C8B-B14F-4D97-AF65-F5344CB8AC3E}">
        <p14:creationId xmlns:p14="http://schemas.microsoft.com/office/powerpoint/2010/main" val="328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0176" y="2118205"/>
            <a:ext cx="8534400" cy="1507067"/>
          </a:xfrm>
        </p:spPr>
        <p:txBody>
          <a:bodyPr>
            <a:normAutofit/>
          </a:bodyPr>
          <a:lstStyle/>
          <a:p>
            <a:r>
              <a:rPr lang="en-US" dirty="0" smtClean="0">
                <a:solidFill>
                  <a:schemeClr val="bg1"/>
                </a:solidFill>
              </a:rPr>
              <a:t>Example of progressive coadaptation</a:t>
            </a:r>
            <a:endParaRPr lang="en-US" dirty="0">
              <a:solidFill>
                <a:schemeClr val="bg1"/>
              </a:solidFill>
            </a:endParaRPr>
          </a:p>
        </p:txBody>
      </p:sp>
      <p:pic>
        <p:nvPicPr>
          <p:cNvPr id="3074" name="Picture 2" descr="http://www.jyrobike.com/uploads/images/Jyrobike.1400063977-747-au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2024844"/>
            <a:ext cx="280831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6" y="4829282"/>
            <a:ext cx="2201172" cy="1592718"/>
          </a:xfrm>
          <a:prstGeom prst="rect">
            <a:avLst/>
          </a:prstGeom>
        </p:spPr>
      </p:pic>
      <p:sp>
        <p:nvSpPr>
          <p:cNvPr id="5" name="Ovale 4"/>
          <p:cNvSpPr/>
          <p:nvPr/>
        </p:nvSpPr>
        <p:spPr>
          <a:xfrm>
            <a:off x="5036346" y="4365104"/>
            <a:ext cx="2448272" cy="2376264"/>
          </a:xfrm>
          <a:prstGeom prst="ellipse">
            <a:avLst/>
          </a:prstGeom>
          <a:noFill/>
          <a:ln w="349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o 5"/>
          <p:cNvSpPr/>
          <p:nvPr/>
        </p:nvSpPr>
        <p:spPr>
          <a:xfrm>
            <a:off x="2711624" y="4005064"/>
            <a:ext cx="3240360" cy="824218"/>
          </a:xfrm>
          <a:prstGeom prst="arc">
            <a:avLst>
              <a:gd name="adj1" fmla="val 15111344"/>
              <a:gd name="adj2" fmla="val 0"/>
            </a:avLst>
          </a:prstGeom>
          <a:ln w="3175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asellaDiTesto 6"/>
          <p:cNvSpPr txBox="1"/>
          <p:nvPr/>
        </p:nvSpPr>
        <p:spPr>
          <a:xfrm>
            <a:off x="5420348" y="6024494"/>
            <a:ext cx="1861407" cy="369332"/>
          </a:xfrm>
          <a:prstGeom prst="rect">
            <a:avLst/>
          </a:prstGeom>
          <a:noFill/>
        </p:spPr>
        <p:txBody>
          <a:bodyPr wrap="none" rtlCol="0">
            <a:spAutoFit/>
          </a:bodyPr>
          <a:lstStyle/>
          <a:p>
            <a:r>
              <a:rPr lang="en-US" dirty="0" smtClean="0">
                <a:solidFill>
                  <a:schemeClr val="bg1"/>
                </a:solidFill>
              </a:rPr>
              <a:t>Gyroscopic wheel</a:t>
            </a:r>
            <a:endParaRPr lang="en-US" dirty="0">
              <a:solidFill>
                <a:schemeClr val="bg1"/>
              </a:solidFill>
            </a:endParaRPr>
          </a:p>
        </p:txBody>
      </p:sp>
      <p:sp>
        <p:nvSpPr>
          <p:cNvPr id="10" name="CasellaDiTesto 9"/>
          <p:cNvSpPr txBox="1"/>
          <p:nvPr/>
        </p:nvSpPr>
        <p:spPr>
          <a:xfrm>
            <a:off x="4663512" y="436213"/>
            <a:ext cx="6136616" cy="923330"/>
          </a:xfrm>
          <a:prstGeom prst="rect">
            <a:avLst/>
          </a:prstGeom>
          <a:noFill/>
        </p:spPr>
        <p:txBody>
          <a:bodyPr wrap="none" rtlCol="0">
            <a:spAutoFit/>
          </a:bodyPr>
          <a:lstStyle/>
          <a:p>
            <a:r>
              <a:rPr lang="en-US" dirty="0" smtClean="0">
                <a:solidFill>
                  <a:schemeClr val="bg1"/>
                </a:solidFill>
              </a:rPr>
              <a:t>Progressive coadaptation is obtained</a:t>
            </a:r>
          </a:p>
          <a:p>
            <a:r>
              <a:rPr lang="en-US" dirty="0">
                <a:solidFill>
                  <a:schemeClr val="bg1"/>
                </a:solidFill>
              </a:rPr>
              <a:t>b</a:t>
            </a:r>
            <a:r>
              <a:rPr lang="en-US" dirty="0" smtClean="0">
                <a:solidFill>
                  <a:schemeClr val="bg1"/>
                </a:solidFill>
              </a:rPr>
              <a:t>y progressively decreasing the speed of  the gyroscopic wheel</a:t>
            </a:r>
          </a:p>
          <a:p>
            <a:r>
              <a:rPr lang="en-US" dirty="0">
                <a:solidFill>
                  <a:schemeClr val="bg1"/>
                </a:solidFill>
              </a:rPr>
              <a:t>a</a:t>
            </a:r>
            <a:r>
              <a:rPr lang="en-US" dirty="0" smtClean="0">
                <a:solidFill>
                  <a:schemeClr val="bg1"/>
                </a:solidFill>
              </a:rPr>
              <a:t>ccording to the skill.</a:t>
            </a:r>
          </a:p>
        </p:txBody>
      </p:sp>
      <p:sp>
        <p:nvSpPr>
          <p:cNvPr id="3" name="Rectangle 2"/>
          <p:cNvSpPr/>
          <p:nvPr/>
        </p:nvSpPr>
        <p:spPr>
          <a:xfrm>
            <a:off x="5442276" y="1540225"/>
            <a:ext cx="5824030" cy="369332"/>
          </a:xfrm>
          <a:prstGeom prst="rect">
            <a:avLst/>
          </a:prstGeom>
        </p:spPr>
        <p:txBody>
          <a:bodyPr wrap="none">
            <a:spAutoFit/>
          </a:bodyPr>
          <a:lstStyle/>
          <a:p>
            <a:r>
              <a:rPr lang="en-US" dirty="0"/>
              <a:t>https://www.youtube.com/watch?v=Mjmjwfvg78k</a:t>
            </a:r>
          </a:p>
        </p:txBody>
      </p:sp>
    </p:spTree>
    <p:extLst>
      <p:ext uri="{BB962C8B-B14F-4D97-AF65-F5344CB8AC3E}">
        <p14:creationId xmlns:p14="http://schemas.microsoft.com/office/powerpoint/2010/main" val="2075638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chemeClr val="bg1"/>
                </a:solidFill>
              </a:rPr>
              <a:t>Human-centered approach</a:t>
            </a:r>
            <a:endParaRPr lang="en-US" dirty="0">
              <a:solidFill>
                <a:schemeClr val="bg1"/>
              </a:solidFill>
            </a:endParaRPr>
          </a:p>
        </p:txBody>
      </p:sp>
      <p:sp>
        <p:nvSpPr>
          <p:cNvPr id="3" name="Segnaposto contenuto 2"/>
          <p:cNvSpPr>
            <a:spLocks noGrp="1"/>
          </p:cNvSpPr>
          <p:nvPr>
            <p:ph idx="1"/>
          </p:nvPr>
        </p:nvSpPr>
        <p:spPr/>
        <p:txBody>
          <a:bodyPr>
            <a:normAutofit/>
          </a:bodyPr>
          <a:lstStyle/>
          <a:p>
            <a:r>
              <a:rPr lang="en-US" dirty="0">
                <a:solidFill>
                  <a:schemeClr val="bg1"/>
                </a:solidFill>
              </a:rPr>
              <a:t>The aim of human-centered (or user-centered) </a:t>
            </a:r>
            <a:r>
              <a:rPr lang="en-US" dirty="0" smtClean="0">
                <a:solidFill>
                  <a:schemeClr val="bg1"/>
                </a:solidFill>
              </a:rPr>
              <a:t>coadaptation is </a:t>
            </a:r>
            <a:r>
              <a:rPr lang="en-US" dirty="0">
                <a:solidFill>
                  <a:schemeClr val="bg1"/>
                </a:solidFill>
              </a:rPr>
              <a:t>to create a pleasant interface (</a:t>
            </a:r>
            <a:r>
              <a:rPr lang="en-US" dirty="0" smtClean="0">
                <a:solidFill>
                  <a:schemeClr val="bg1"/>
                </a:solidFill>
              </a:rPr>
              <a:t>Dixon,2012</a:t>
            </a:r>
            <a:r>
              <a:rPr lang="en-US" dirty="0">
                <a:solidFill>
                  <a:schemeClr val="bg1"/>
                </a:solidFill>
              </a:rPr>
              <a:t>) that </a:t>
            </a:r>
            <a:r>
              <a:rPr lang="en-US" dirty="0">
                <a:solidFill>
                  <a:srgbClr val="FF0000"/>
                </a:solidFill>
              </a:rPr>
              <a:t>maximizes usability. </a:t>
            </a:r>
            <a:endParaRPr lang="en-US" dirty="0" smtClean="0">
              <a:solidFill>
                <a:srgbClr val="FF0000"/>
              </a:solidFill>
            </a:endParaRPr>
          </a:p>
          <a:p>
            <a:r>
              <a:rPr lang="en-US" dirty="0" smtClean="0">
                <a:solidFill>
                  <a:schemeClr val="bg1"/>
                </a:solidFill>
              </a:rPr>
              <a:t>According </a:t>
            </a:r>
            <a:r>
              <a:rPr lang="fi-FI" dirty="0" smtClean="0">
                <a:solidFill>
                  <a:schemeClr val="bg1"/>
                </a:solidFill>
              </a:rPr>
              <a:t>to </a:t>
            </a:r>
            <a:r>
              <a:rPr lang="fi-FI" dirty="0">
                <a:solidFill>
                  <a:schemeClr val="bg1"/>
                </a:solidFill>
              </a:rPr>
              <a:t>ISO 9241-210:2010 (Jokela et al., 2003</a:t>
            </a:r>
            <a:r>
              <a:rPr lang="fi-FI" dirty="0" smtClean="0">
                <a:solidFill>
                  <a:schemeClr val="bg1"/>
                </a:solidFill>
              </a:rPr>
              <a:t>), </a:t>
            </a:r>
            <a:r>
              <a:rPr lang="en-US" dirty="0" smtClean="0">
                <a:solidFill>
                  <a:schemeClr val="bg1"/>
                </a:solidFill>
              </a:rPr>
              <a:t>human-centered </a:t>
            </a:r>
            <a:r>
              <a:rPr lang="en-US" dirty="0">
                <a:solidFill>
                  <a:schemeClr val="bg1"/>
                </a:solidFill>
              </a:rPr>
              <a:t>design is an “approach to </a:t>
            </a:r>
            <a:r>
              <a:rPr lang="en-US" dirty="0" smtClean="0">
                <a:solidFill>
                  <a:schemeClr val="bg1"/>
                </a:solidFill>
              </a:rPr>
              <a:t>systems design </a:t>
            </a:r>
            <a:r>
              <a:rPr lang="en-US" dirty="0">
                <a:solidFill>
                  <a:schemeClr val="bg1"/>
                </a:solidFill>
              </a:rPr>
              <a:t>and development that aims to make </a:t>
            </a:r>
            <a:r>
              <a:rPr lang="en-US" dirty="0" smtClean="0">
                <a:solidFill>
                  <a:schemeClr val="bg1"/>
                </a:solidFill>
              </a:rPr>
              <a:t>interactive systems </a:t>
            </a:r>
            <a:r>
              <a:rPr lang="en-US" dirty="0">
                <a:solidFill>
                  <a:srgbClr val="FF0000"/>
                </a:solidFill>
              </a:rPr>
              <a:t>more usable </a:t>
            </a:r>
            <a:r>
              <a:rPr lang="en-US" dirty="0">
                <a:solidFill>
                  <a:schemeClr val="bg1"/>
                </a:solidFill>
              </a:rPr>
              <a:t>by focusing on the use of </a:t>
            </a:r>
            <a:r>
              <a:rPr lang="en-US" dirty="0" smtClean="0">
                <a:solidFill>
                  <a:schemeClr val="bg1"/>
                </a:solidFill>
              </a:rPr>
              <a:t>the system </a:t>
            </a:r>
            <a:r>
              <a:rPr lang="en-US" dirty="0">
                <a:solidFill>
                  <a:schemeClr val="bg1"/>
                </a:solidFill>
              </a:rPr>
              <a:t>and applying human factors/ergonomics </a:t>
            </a:r>
            <a:r>
              <a:rPr lang="en-US" dirty="0" smtClean="0">
                <a:solidFill>
                  <a:schemeClr val="bg1"/>
                </a:solidFill>
              </a:rPr>
              <a:t>and usability </a:t>
            </a:r>
            <a:r>
              <a:rPr lang="en-US" dirty="0">
                <a:solidFill>
                  <a:schemeClr val="bg1"/>
                </a:solidFill>
              </a:rPr>
              <a:t>knowledge and techniques”</a:t>
            </a:r>
          </a:p>
        </p:txBody>
      </p:sp>
    </p:spTree>
    <p:extLst>
      <p:ext uri="{BB962C8B-B14F-4D97-AF65-F5344CB8AC3E}">
        <p14:creationId xmlns:p14="http://schemas.microsoft.com/office/powerpoint/2010/main" val="3840042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chemeClr val="bg1"/>
                </a:solidFill>
              </a:rPr>
              <a:t>Goal-oriented approach</a:t>
            </a:r>
            <a:endParaRPr lang="en-US" dirty="0">
              <a:solidFill>
                <a:schemeClr val="bg1"/>
              </a:solidFill>
            </a:endParaRPr>
          </a:p>
        </p:txBody>
      </p:sp>
      <p:sp>
        <p:nvSpPr>
          <p:cNvPr id="3" name="Segnaposto contenuto 2"/>
          <p:cNvSpPr>
            <a:spLocks noGrp="1"/>
          </p:cNvSpPr>
          <p:nvPr>
            <p:ph idx="1"/>
          </p:nvPr>
        </p:nvSpPr>
        <p:spPr/>
        <p:txBody>
          <a:bodyPr>
            <a:normAutofit/>
          </a:bodyPr>
          <a:lstStyle/>
          <a:p>
            <a:r>
              <a:rPr lang="en-US" dirty="0">
                <a:solidFill>
                  <a:schemeClr val="bg1"/>
                </a:solidFill>
              </a:rPr>
              <a:t>Goal-oriented co-adaptation focuses instead </a:t>
            </a:r>
            <a:r>
              <a:rPr lang="en-US" dirty="0" smtClean="0">
                <a:solidFill>
                  <a:schemeClr val="bg1"/>
                </a:solidFill>
              </a:rPr>
              <a:t>on designing </a:t>
            </a:r>
            <a:r>
              <a:rPr lang="en-US" dirty="0">
                <a:solidFill>
                  <a:schemeClr val="bg1"/>
                </a:solidFill>
              </a:rPr>
              <a:t>a user interface that can be exploited </a:t>
            </a:r>
            <a:r>
              <a:rPr lang="en-US" dirty="0" smtClean="0">
                <a:solidFill>
                  <a:schemeClr val="bg1"/>
                </a:solidFill>
              </a:rPr>
              <a:t>at </a:t>
            </a:r>
            <a:r>
              <a:rPr lang="en-US" dirty="0">
                <a:solidFill>
                  <a:schemeClr val="bg1"/>
                </a:solidFill>
              </a:rPr>
              <a:t>its maximum </a:t>
            </a:r>
            <a:r>
              <a:rPr lang="en-US" dirty="0" smtClean="0">
                <a:solidFill>
                  <a:schemeClr val="bg1"/>
                </a:solidFill>
              </a:rPr>
              <a:t>potential.</a:t>
            </a:r>
          </a:p>
          <a:p>
            <a:r>
              <a:rPr lang="en-US" dirty="0" smtClean="0">
                <a:solidFill>
                  <a:schemeClr val="bg1"/>
                </a:solidFill>
              </a:rPr>
              <a:t>This </a:t>
            </a:r>
            <a:r>
              <a:rPr lang="en-US" dirty="0">
                <a:solidFill>
                  <a:schemeClr val="bg1"/>
                </a:solidFill>
              </a:rPr>
              <a:t>approach makes the </a:t>
            </a:r>
            <a:r>
              <a:rPr lang="en-US" dirty="0" smtClean="0">
                <a:solidFill>
                  <a:schemeClr val="bg1"/>
                </a:solidFill>
              </a:rPr>
              <a:t>assumption that </a:t>
            </a:r>
            <a:r>
              <a:rPr lang="en-US" dirty="0">
                <a:solidFill>
                  <a:schemeClr val="bg1"/>
                </a:solidFill>
              </a:rPr>
              <a:t>the user is very skilled in </a:t>
            </a:r>
            <a:r>
              <a:rPr lang="en-US" dirty="0" smtClean="0">
                <a:solidFill>
                  <a:schemeClr val="bg1"/>
                </a:solidFill>
              </a:rPr>
              <a:t>performing the </a:t>
            </a:r>
            <a:r>
              <a:rPr lang="en-US" dirty="0">
                <a:solidFill>
                  <a:schemeClr val="bg1"/>
                </a:solidFill>
              </a:rPr>
              <a:t>task.</a:t>
            </a:r>
          </a:p>
        </p:txBody>
      </p:sp>
    </p:spTree>
    <p:extLst>
      <p:ext uri="{BB962C8B-B14F-4D97-AF65-F5344CB8AC3E}">
        <p14:creationId xmlns:p14="http://schemas.microsoft.com/office/powerpoint/2010/main" val="1914834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US" dirty="0" smtClean="0">
                <a:solidFill>
                  <a:schemeClr val="bg1"/>
                </a:solidFill>
              </a:rPr>
              <a:t>Goal-oriented and user-centered design</a:t>
            </a:r>
            <a:br>
              <a:rPr lang="en-US" dirty="0" smtClean="0">
                <a:solidFill>
                  <a:schemeClr val="bg1"/>
                </a:solidFill>
              </a:rPr>
            </a:br>
            <a:r>
              <a:rPr lang="en-US" dirty="0" smtClean="0">
                <a:solidFill>
                  <a:schemeClr val="bg1"/>
                </a:solidFill>
              </a:rPr>
              <a:t>in user interfaces</a:t>
            </a:r>
            <a:endParaRPr lang="en-US" dirty="0">
              <a:solidFill>
                <a:schemeClr val="bg1"/>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1844824"/>
            <a:ext cx="7560840" cy="4413754"/>
          </a:xfrm>
          <a:prstGeom prst="rect">
            <a:avLst/>
          </a:prstGeom>
        </p:spPr>
      </p:pic>
    </p:spTree>
    <p:extLst>
      <p:ext uri="{BB962C8B-B14F-4D97-AF65-F5344CB8AC3E}">
        <p14:creationId xmlns:p14="http://schemas.microsoft.com/office/powerpoint/2010/main" val="2079781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1"/>
                </a:solidFill>
              </a:rPr>
              <a:t>Progressive co-</a:t>
            </a:r>
            <a:r>
              <a:rPr lang="it-IT" dirty="0" err="1" smtClean="0">
                <a:solidFill>
                  <a:schemeClr val="bg1"/>
                </a:solidFill>
              </a:rPr>
              <a:t>adaptation</a:t>
            </a:r>
            <a:endParaRPr lang="en-US" dirty="0">
              <a:solidFill>
                <a:schemeClr val="bg1"/>
              </a:solidFill>
            </a:endParaRPr>
          </a:p>
        </p:txBody>
      </p:sp>
      <p:sp>
        <p:nvSpPr>
          <p:cNvPr id="3" name="Segnaposto contenuto 2"/>
          <p:cNvSpPr>
            <a:spLocks noGrp="1"/>
          </p:cNvSpPr>
          <p:nvPr>
            <p:ph sz="half" idx="1"/>
          </p:nvPr>
        </p:nvSpPr>
        <p:spPr/>
        <p:txBody>
          <a:bodyPr>
            <a:normAutofit/>
          </a:bodyPr>
          <a:lstStyle/>
          <a:p>
            <a:r>
              <a:rPr lang="en-US" dirty="0">
                <a:solidFill>
                  <a:schemeClr val="bg1"/>
                </a:solidFill>
              </a:rPr>
              <a:t>The co-adaptation design approach aims to </a:t>
            </a:r>
            <a:r>
              <a:rPr lang="en-US" dirty="0" smtClean="0">
                <a:solidFill>
                  <a:schemeClr val="bg1"/>
                </a:solidFill>
              </a:rPr>
              <a:t>combine the </a:t>
            </a:r>
            <a:r>
              <a:rPr lang="en-US" dirty="0">
                <a:solidFill>
                  <a:srgbClr val="FF0000"/>
                </a:solidFill>
              </a:rPr>
              <a:t>advantages of human-centered </a:t>
            </a:r>
            <a:r>
              <a:rPr lang="en-US" dirty="0">
                <a:solidFill>
                  <a:schemeClr val="bg1"/>
                </a:solidFill>
              </a:rPr>
              <a:t>design with the </a:t>
            </a:r>
            <a:r>
              <a:rPr lang="en-US" dirty="0" smtClean="0">
                <a:solidFill>
                  <a:srgbClr val="FF0000"/>
                </a:solidFill>
              </a:rPr>
              <a:t>final performances </a:t>
            </a:r>
            <a:r>
              <a:rPr lang="en-US" dirty="0">
                <a:solidFill>
                  <a:schemeClr val="bg1"/>
                </a:solidFill>
              </a:rPr>
              <a:t>achievable using the </a:t>
            </a:r>
            <a:r>
              <a:rPr lang="en-US" dirty="0" smtClean="0">
                <a:solidFill>
                  <a:schemeClr val="bg1"/>
                </a:solidFill>
              </a:rPr>
              <a:t>goal-oriented design </a:t>
            </a:r>
            <a:r>
              <a:rPr lang="en-US" dirty="0">
                <a:solidFill>
                  <a:schemeClr val="bg1"/>
                </a:solidFill>
              </a:rPr>
              <a:t>by creating an </a:t>
            </a:r>
            <a:r>
              <a:rPr lang="en-US" dirty="0">
                <a:solidFill>
                  <a:srgbClr val="FF0000"/>
                </a:solidFill>
              </a:rPr>
              <a:t>interface that can adapt to </a:t>
            </a:r>
            <a:r>
              <a:rPr lang="en-US" dirty="0" smtClean="0">
                <a:solidFill>
                  <a:srgbClr val="FF0000"/>
                </a:solidFill>
              </a:rPr>
              <a:t>the skills </a:t>
            </a:r>
            <a:r>
              <a:rPr lang="en-US" dirty="0">
                <a:solidFill>
                  <a:srgbClr val="FF0000"/>
                </a:solidFill>
              </a:rPr>
              <a:t>of the user </a:t>
            </a:r>
            <a:r>
              <a:rPr lang="en-US" dirty="0">
                <a:solidFill>
                  <a:schemeClr val="bg1"/>
                </a:solidFill>
              </a:rPr>
              <a:t>assessed over time. </a:t>
            </a:r>
          </a:p>
        </p:txBody>
      </p:sp>
      <p:sp>
        <p:nvSpPr>
          <p:cNvPr id="4" name="Segnaposto contenuto 3"/>
          <p:cNvSpPr>
            <a:spLocks noGrp="1"/>
          </p:cNvSpPr>
          <p:nvPr>
            <p:ph sz="half" idx="2"/>
          </p:nvPr>
        </p:nvSpPr>
        <p:spPr/>
        <p:txBody>
          <a:bodyPr>
            <a:normAutofit/>
          </a:bodyPr>
          <a:lstStyle/>
          <a:p>
            <a:r>
              <a:rPr lang="en-US" dirty="0" smtClean="0">
                <a:solidFill>
                  <a:schemeClr val="bg1"/>
                </a:solidFill>
              </a:rPr>
              <a:t>Not only the interface adapts itself to the user’s skills, but </a:t>
            </a:r>
            <a:r>
              <a:rPr lang="en-US" dirty="0" smtClean="0">
                <a:solidFill>
                  <a:srgbClr val="FF0000"/>
                </a:solidFill>
              </a:rPr>
              <a:t>also trains </a:t>
            </a:r>
            <a:r>
              <a:rPr lang="en-US" dirty="0" smtClean="0">
                <a:solidFill>
                  <a:schemeClr val="bg1"/>
                </a:solidFill>
              </a:rPr>
              <a:t>the user.</a:t>
            </a:r>
          </a:p>
          <a:p>
            <a:r>
              <a:rPr lang="en-US" dirty="0" smtClean="0">
                <a:solidFill>
                  <a:schemeClr val="bg1"/>
                </a:solidFill>
              </a:rPr>
              <a:t>The training forces the user to improve his skill </a:t>
            </a:r>
            <a:endParaRPr lang="en-US" dirty="0">
              <a:solidFill>
                <a:schemeClr val="bg1"/>
              </a:solidFill>
            </a:endParaRPr>
          </a:p>
        </p:txBody>
      </p:sp>
    </p:spTree>
    <p:extLst>
      <p:ext uri="{BB962C8B-B14F-4D97-AF65-F5344CB8AC3E}">
        <p14:creationId xmlns:p14="http://schemas.microsoft.com/office/powerpoint/2010/main" val="8762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343472" y="692696"/>
            <a:ext cx="20162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USER</a:t>
            </a:r>
            <a:endParaRPr lang="en-US" dirty="0"/>
          </a:p>
        </p:txBody>
      </p:sp>
      <p:sp>
        <p:nvSpPr>
          <p:cNvPr id="5" name="Ovale 4"/>
          <p:cNvSpPr/>
          <p:nvPr/>
        </p:nvSpPr>
        <p:spPr>
          <a:xfrm>
            <a:off x="8832304" y="692696"/>
            <a:ext cx="20162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MACHINE</a:t>
            </a:r>
            <a:endParaRPr lang="en-US" dirty="0"/>
          </a:p>
        </p:txBody>
      </p:sp>
      <p:sp>
        <p:nvSpPr>
          <p:cNvPr id="6" name="Rettangolo arrotondato 5"/>
          <p:cNvSpPr/>
          <p:nvPr/>
        </p:nvSpPr>
        <p:spPr>
          <a:xfrm>
            <a:off x="4799856" y="764704"/>
            <a:ext cx="252028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INTERFACE</a:t>
            </a:r>
            <a:endParaRPr lang="en-US" dirty="0"/>
          </a:p>
        </p:txBody>
      </p:sp>
      <p:sp>
        <p:nvSpPr>
          <p:cNvPr id="7" name="Freccia bidirezionale orizzontale 6"/>
          <p:cNvSpPr/>
          <p:nvPr/>
        </p:nvSpPr>
        <p:spPr>
          <a:xfrm>
            <a:off x="3359696" y="1196752"/>
            <a:ext cx="1440160" cy="50405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bidirezionale orizzontale 7"/>
          <p:cNvSpPr/>
          <p:nvPr/>
        </p:nvSpPr>
        <p:spPr>
          <a:xfrm>
            <a:off x="7313188" y="1196752"/>
            <a:ext cx="1519115" cy="50405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2"/>
          <a:stretch>
            <a:fillRect/>
          </a:stretch>
        </p:blipFill>
        <p:spPr>
          <a:xfrm>
            <a:off x="4655840" y="2276872"/>
            <a:ext cx="333375" cy="447675"/>
          </a:xfrm>
          <a:prstGeom prst="rect">
            <a:avLst/>
          </a:prstGeom>
        </p:spPr>
      </p:pic>
      <p:sp>
        <p:nvSpPr>
          <p:cNvPr id="11" name="CasellaDiTesto 10"/>
          <p:cNvSpPr txBox="1"/>
          <p:nvPr/>
        </p:nvSpPr>
        <p:spPr>
          <a:xfrm>
            <a:off x="5087888" y="2276872"/>
            <a:ext cx="2621230" cy="646331"/>
          </a:xfrm>
          <a:prstGeom prst="rect">
            <a:avLst/>
          </a:prstGeom>
          <a:solidFill>
            <a:schemeClr val="tx1"/>
          </a:solidFill>
        </p:spPr>
        <p:txBody>
          <a:bodyPr wrap="none" rtlCol="0">
            <a:spAutoFit/>
          </a:bodyPr>
          <a:lstStyle/>
          <a:p>
            <a:r>
              <a:rPr lang="en-US" dirty="0" smtClean="0">
                <a:solidFill>
                  <a:schemeClr val="bg1"/>
                </a:solidFill>
              </a:rPr>
              <a:t>= set </a:t>
            </a:r>
            <a:r>
              <a:rPr lang="en-US" dirty="0">
                <a:solidFill>
                  <a:schemeClr val="bg1"/>
                </a:solidFill>
              </a:rPr>
              <a:t>of parameters that</a:t>
            </a:r>
          </a:p>
          <a:p>
            <a:r>
              <a:rPr lang="en-US" dirty="0">
                <a:solidFill>
                  <a:schemeClr val="bg1"/>
                </a:solidFill>
              </a:rPr>
              <a:t>characterize the interface</a:t>
            </a:r>
          </a:p>
        </p:txBody>
      </p:sp>
      <p:pic>
        <p:nvPicPr>
          <p:cNvPr id="12" name="Immagine 11"/>
          <p:cNvPicPr>
            <a:picLocks noChangeAspect="1"/>
          </p:cNvPicPr>
          <p:nvPr/>
        </p:nvPicPr>
        <p:blipFill>
          <a:blip r:embed="rId3"/>
          <a:stretch>
            <a:fillRect/>
          </a:stretch>
        </p:blipFill>
        <p:spPr>
          <a:xfrm>
            <a:off x="4295800" y="3499267"/>
            <a:ext cx="2762250" cy="933450"/>
          </a:xfrm>
          <a:prstGeom prst="rect">
            <a:avLst/>
          </a:prstGeom>
        </p:spPr>
      </p:pic>
      <p:sp>
        <p:nvSpPr>
          <p:cNvPr id="13" name="CasellaDiTesto 12"/>
          <p:cNvSpPr txBox="1"/>
          <p:nvPr/>
        </p:nvSpPr>
        <p:spPr>
          <a:xfrm>
            <a:off x="1055440" y="5157192"/>
            <a:ext cx="7034298" cy="1200329"/>
          </a:xfrm>
          <a:prstGeom prst="rect">
            <a:avLst/>
          </a:prstGeom>
          <a:noFill/>
        </p:spPr>
        <p:txBody>
          <a:bodyPr wrap="none" rtlCol="0">
            <a:spAutoFit/>
          </a:bodyPr>
          <a:lstStyle/>
          <a:p>
            <a:r>
              <a:rPr lang="en-US" dirty="0">
                <a:solidFill>
                  <a:schemeClr val="bg1"/>
                </a:solidFill>
              </a:rPr>
              <a:t>Σ</a:t>
            </a:r>
            <a:r>
              <a:rPr lang="en-US" dirty="0" smtClean="0">
                <a:solidFill>
                  <a:schemeClr val="bg1"/>
                </a:solidFill>
              </a:rPr>
              <a:t> </a:t>
            </a:r>
            <a:r>
              <a:rPr lang="en-US" dirty="0">
                <a:solidFill>
                  <a:schemeClr val="bg1"/>
                </a:solidFill>
              </a:rPr>
              <a:t>represents the group of </a:t>
            </a:r>
            <a:r>
              <a:rPr lang="en-US" dirty="0">
                <a:solidFill>
                  <a:srgbClr val="FF0000"/>
                </a:solidFill>
              </a:rPr>
              <a:t>measurable </a:t>
            </a:r>
            <a:r>
              <a:rPr lang="en-US" dirty="0" smtClean="0">
                <a:solidFill>
                  <a:srgbClr val="FF0000"/>
                </a:solidFill>
              </a:rPr>
              <a:t>parameters</a:t>
            </a:r>
            <a:endParaRPr lang="en-US" dirty="0">
              <a:solidFill>
                <a:srgbClr val="FF0000"/>
              </a:solidFill>
            </a:endParaRPr>
          </a:p>
          <a:p>
            <a:r>
              <a:rPr lang="en-US" dirty="0">
                <a:solidFill>
                  <a:schemeClr val="bg1"/>
                </a:solidFill>
              </a:rPr>
              <a:t>related to the </a:t>
            </a:r>
            <a:r>
              <a:rPr lang="en-US" dirty="0" smtClean="0">
                <a:solidFill>
                  <a:srgbClr val="FFFF00"/>
                </a:solidFill>
              </a:rPr>
              <a:t>interface</a:t>
            </a:r>
            <a:r>
              <a:rPr lang="en-US" dirty="0" smtClean="0">
                <a:solidFill>
                  <a:schemeClr val="bg1"/>
                </a:solidFill>
              </a:rPr>
              <a:t>: </a:t>
            </a:r>
            <a:r>
              <a:rPr lang="en-US" dirty="0">
                <a:solidFill>
                  <a:srgbClr val="FF0000"/>
                </a:solidFill>
              </a:rPr>
              <a:t>time-delay during</a:t>
            </a:r>
          </a:p>
          <a:p>
            <a:r>
              <a:rPr lang="en-US" dirty="0" err="1">
                <a:solidFill>
                  <a:srgbClr val="FF0000"/>
                </a:solidFill>
              </a:rPr>
              <a:t>telemanipulation</a:t>
            </a:r>
            <a:r>
              <a:rPr lang="en-US" dirty="0">
                <a:solidFill>
                  <a:schemeClr val="bg1"/>
                </a:solidFill>
              </a:rPr>
              <a:t>, operator model </a:t>
            </a:r>
            <a:r>
              <a:rPr lang="en-US" dirty="0">
                <a:solidFill>
                  <a:srgbClr val="FF0000"/>
                </a:solidFill>
              </a:rPr>
              <a:t>uncertainties</a:t>
            </a:r>
            <a:r>
              <a:rPr lang="en-US" dirty="0">
                <a:solidFill>
                  <a:schemeClr val="bg1"/>
                </a:solidFill>
              </a:rPr>
              <a:t>, environment</a:t>
            </a:r>
          </a:p>
          <a:p>
            <a:r>
              <a:rPr lang="en-US" dirty="0">
                <a:solidFill>
                  <a:schemeClr val="bg1"/>
                </a:solidFill>
              </a:rPr>
              <a:t>force uncertainties, stability parameters, etc.</a:t>
            </a:r>
          </a:p>
        </p:txBody>
      </p:sp>
      <p:sp>
        <p:nvSpPr>
          <p:cNvPr id="16" name="Figura a mano libera 15"/>
          <p:cNvSpPr/>
          <p:nvPr/>
        </p:nvSpPr>
        <p:spPr>
          <a:xfrm>
            <a:off x="3186545" y="4294837"/>
            <a:ext cx="2333391" cy="840581"/>
          </a:xfrm>
          <a:custGeom>
            <a:avLst/>
            <a:gdLst>
              <a:gd name="connsiteX0" fmla="*/ 0 w 2346037"/>
              <a:gd name="connsiteY0" fmla="*/ 1043709 h 1043709"/>
              <a:gd name="connsiteX1" fmla="*/ 1782619 w 2346037"/>
              <a:gd name="connsiteY1" fmla="*/ 849746 h 1043709"/>
              <a:gd name="connsiteX2" fmla="*/ 2346037 w 2346037"/>
              <a:gd name="connsiteY2" fmla="*/ 0 h 1043709"/>
            </a:gdLst>
            <a:ahLst/>
            <a:cxnLst>
              <a:cxn ang="0">
                <a:pos x="connsiteX0" y="connsiteY0"/>
              </a:cxn>
              <a:cxn ang="0">
                <a:pos x="connsiteX1" y="connsiteY1"/>
              </a:cxn>
              <a:cxn ang="0">
                <a:pos x="connsiteX2" y="connsiteY2"/>
              </a:cxn>
            </a:cxnLst>
            <a:rect l="l" t="t" r="r" b="b"/>
            <a:pathLst>
              <a:path w="2346037" h="1043709">
                <a:moveTo>
                  <a:pt x="0" y="1043709"/>
                </a:moveTo>
                <a:cubicBezTo>
                  <a:pt x="695806" y="1033703"/>
                  <a:pt x="1391613" y="1023697"/>
                  <a:pt x="1782619" y="849746"/>
                </a:cubicBezTo>
                <a:cubicBezTo>
                  <a:pt x="2173625" y="675795"/>
                  <a:pt x="2259831" y="337897"/>
                  <a:pt x="2346037" y="0"/>
                </a:cubicBezTo>
              </a:path>
            </a:pathLst>
          </a:cu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6816080" y="4812252"/>
            <a:ext cx="5456943" cy="646331"/>
          </a:xfrm>
          <a:prstGeom prst="rect">
            <a:avLst/>
          </a:prstGeom>
          <a:noFill/>
        </p:spPr>
        <p:txBody>
          <a:bodyPr wrap="none" rtlCol="0">
            <a:spAutoFit/>
          </a:bodyPr>
          <a:lstStyle/>
          <a:p>
            <a:r>
              <a:rPr lang="en-US" dirty="0">
                <a:solidFill>
                  <a:schemeClr val="bg1"/>
                </a:solidFill>
              </a:rPr>
              <a:t>Φ</a:t>
            </a:r>
            <a:r>
              <a:rPr lang="en-US" dirty="0" smtClean="0">
                <a:solidFill>
                  <a:schemeClr val="bg1"/>
                </a:solidFill>
              </a:rPr>
              <a:t> </a:t>
            </a:r>
            <a:r>
              <a:rPr lang="en-US" dirty="0">
                <a:solidFill>
                  <a:schemeClr val="bg1"/>
                </a:solidFill>
              </a:rPr>
              <a:t>represents the set of </a:t>
            </a:r>
            <a:r>
              <a:rPr lang="en-US" dirty="0">
                <a:solidFill>
                  <a:srgbClr val="FF0000"/>
                </a:solidFill>
              </a:rPr>
              <a:t>measurable parameters</a:t>
            </a:r>
          </a:p>
          <a:p>
            <a:r>
              <a:rPr lang="en-US" dirty="0">
                <a:solidFill>
                  <a:srgbClr val="FF0000"/>
                </a:solidFill>
              </a:rPr>
              <a:t>related to </a:t>
            </a:r>
            <a:r>
              <a:rPr lang="en-US" dirty="0">
                <a:solidFill>
                  <a:srgbClr val="FFFF00"/>
                </a:solidFill>
              </a:rPr>
              <a:t>human skills</a:t>
            </a:r>
            <a:r>
              <a:rPr lang="en-US" dirty="0">
                <a:solidFill>
                  <a:schemeClr val="bg1"/>
                </a:solidFill>
              </a:rPr>
              <a:t>.</a:t>
            </a:r>
          </a:p>
        </p:txBody>
      </p:sp>
      <p:sp>
        <p:nvSpPr>
          <p:cNvPr id="18" name="Figura a mano libera 17"/>
          <p:cNvSpPr/>
          <p:nvPr/>
        </p:nvSpPr>
        <p:spPr>
          <a:xfrm>
            <a:off x="5879976" y="4149081"/>
            <a:ext cx="890279" cy="940156"/>
          </a:xfrm>
          <a:custGeom>
            <a:avLst/>
            <a:gdLst>
              <a:gd name="connsiteX0" fmla="*/ 424873 w 424873"/>
              <a:gd name="connsiteY0" fmla="*/ 757381 h 757381"/>
              <a:gd name="connsiteX1" fmla="*/ 92363 w 424873"/>
              <a:gd name="connsiteY1" fmla="*/ 628072 h 757381"/>
              <a:gd name="connsiteX2" fmla="*/ 0 w 424873"/>
              <a:gd name="connsiteY2" fmla="*/ 0 h 757381"/>
            </a:gdLst>
            <a:ahLst/>
            <a:cxnLst>
              <a:cxn ang="0">
                <a:pos x="connsiteX0" y="connsiteY0"/>
              </a:cxn>
              <a:cxn ang="0">
                <a:pos x="connsiteX1" y="connsiteY1"/>
              </a:cxn>
              <a:cxn ang="0">
                <a:pos x="connsiteX2" y="connsiteY2"/>
              </a:cxn>
            </a:cxnLst>
            <a:rect l="l" t="t" r="r" b="b"/>
            <a:pathLst>
              <a:path w="424873" h="757381">
                <a:moveTo>
                  <a:pt x="424873" y="757381"/>
                </a:moveTo>
                <a:cubicBezTo>
                  <a:pt x="294024" y="755841"/>
                  <a:pt x="163175" y="754302"/>
                  <a:pt x="92363" y="628072"/>
                </a:cubicBezTo>
                <a:cubicBezTo>
                  <a:pt x="21551" y="501842"/>
                  <a:pt x="10775" y="250921"/>
                  <a:pt x="0" y="0"/>
                </a:cubicBez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6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1"/>
                </a:solidFill>
              </a:rPr>
              <a:t>Simple </a:t>
            </a:r>
            <a:r>
              <a:rPr lang="it-IT" dirty="0" err="1" smtClean="0">
                <a:solidFill>
                  <a:schemeClr val="bg1"/>
                </a:solidFill>
              </a:rPr>
              <a:t>tracking</a:t>
            </a:r>
            <a:r>
              <a:rPr lang="it-IT" dirty="0" smtClean="0">
                <a:solidFill>
                  <a:schemeClr val="bg1"/>
                </a:solidFill>
              </a:rPr>
              <a:t> task with a mouse</a:t>
            </a:r>
            <a:endParaRPr lang="en-US" dirty="0">
              <a:solidFill>
                <a:schemeClr val="bg1"/>
              </a:solidFill>
            </a:endParaRPr>
          </a:p>
        </p:txBody>
      </p:sp>
      <p:pic>
        <p:nvPicPr>
          <p:cNvPr id="4098" name="Picture 2" descr="https://chitarpi.files.wordpress.com/2007/10/postura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2564904"/>
            <a:ext cx="2971800" cy="21145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CasellaDiTesto 3"/>
              <p:cNvSpPr txBox="1"/>
              <p:nvPr/>
            </p:nvSpPr>
            <p:spPr>
              <a:xfrm>
                <a:off x="4583832" y="1581758"/>
                <a:ext cx="6173216" cy="768287"/>
              </a:xfrm>
              <a:prstGeom prst="rect">
                <a:avLst/>
              </a:prstGeom>
              <a:noFill/>
            </p:spPr>
            <p:txBody>
              <a:bodyPr wrap="square" rtlCol="0">
                <a:spAutoFit/>
              </a:bodyPr>
              <a:lstStyle/>
              <a:p>
                <a:r>
                  <a:rPr lang="el-GR" dirty="0" smtClean="0">
                    <a:solidFill>
                      <a:schemeClr val="bg1"/>
                    </a:solidFill>
                  </a:rPr>
                  <a:t>χ</a:t>
                </a:r>
                <a:r>
                  <a:rPr lang="it-IT" dirty="0" smtClean="0">
                    <a:solidFill>
                      <a:schemeClr val="bg1"/>
                    </a:solidFill>
                  </a:rPr>
                  <a:t> </a:t>
                </a:r>
                <a:r>
                  <a:rPr lang="it-IT" dirty="0" err="1" smtClean="0">
                    <a:solidFill>
                      <a:schemeClr val="bg1"/>
                    </a:solidFill>
                  </a:rPr>
                  <a:t>is</a:t>
                </a:r>
                <a:r>
                  <a:rPr lang="it-IT" dirty="0" smtClean="0">
                    <a:solidFill>
                      <a:schemeClr val="bg1"/>
                    </a:solidFill>
                  </a:rPr>
                  <a:t>  </a:t>
                </a:r>
                <a:r>
                  <a:rPr lang="en-US" dirty="0" smtClean="0">
                    <a:solidFill>
                      <a:schemeClr val="bg1"/>
                    </a:solidFill>
                  </a:rPr>
                  <a:t>the mouse </a:t>
                </a:r>
                <a:r>
                  <a:rPr lang="en-US" dirty="0">
                    <a:solidFill>
                      <a:schemeClr val="bg1"/>
                    </a:solidFill>
                  </a:rPr>
                  <a:t>acceleration </a:t>
                </a:r>
                <a:r>
                  <a:rPr lang="en-US" dirty="0" smtClean="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𝑣𝑒𝑙</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𝑐𝑢𝑟𝑠𝑜𝑟</m:t>
                        </m:r>
                      </m:num>
                      <m:den>
                        <m:r>
                          <a:rPr lang="it-IT" b="0" i="1" smtClean="0">
                            <a:solidFill>
                              <a:schemeClr val="bg1"/>
                            </a:solidFill>
                            <a:latin typeface="Cambria Math" panose="02040503050406030204" pitchFamily="18" charset="0"/>
                          </a:rPr>
                          <m:t>𝑣𝑒𝑙</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𝑚𝑜𝑢𝑠𝑒</m:t>
                        </m:r>
                      </m:den>
                    </m:f>
                  </m:oMath>
                </a14:m>
                <a:endParaRPr lang="en-US" dirty="0" smtClean="0">
                  <a:solidFill>
                    <a:schemeClr val="bg1"/>
                  </a:solidFill>
                </a:endParaRPr>
              </a:p>
              <a:p>
                <a:r>
                  <a:rPr lang="en-US" dirty="0">
                    <a:solidFill>
                      <a:schemeClr val="bg1"/>
                    </a:solidFill>
                  </a:rPr>
                  <a:t> (</a:t>
                </a:r>
                <a:r>
                  <a:rPr lang="en-US" dirty="0" smtClean="0">
                    <a:solidFill>
                      <a:schemeClr val="bg1"/>
                    </a:solidFill>
                  </a:rPr>
                  <a:t>the </a:t>
                </a:r>
                <a:r>
                  <a:rPr lang="en-US" dirty="0">
                    <a:solidFill>
                      <a:schemeClr val="bg1"/>
                    </a:solidFill>
                  </a:rPr>
                  <a:t>cursor distances increases if the mouse is moved </a:t>
                </a:r>
                <a:r>
                  <a:rPr lang="en-US" dirty="0" smtClean="0">
                    <a:solidFill>
                      <a:schemeClr val="bg1"/>
                    </a:solidFill>
                  </a:rPr>
                  <a:t>quickly) </a:t>
                </a:r>
                <a:endParaRPr lang="en-US" dirty="0">
                  <a:solidFill>
                    <a:schemeClr val="bg1"/>
                  </a:solidFill>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4583832" y="1581758"/>
                <a:ext cx="6173216" cy="768287"/>
              </a:xfrm>
              <a:prstGeom prst="rect">
                <a:avLst/>
              </a:prstGeom>
              <a:blipFill rotWithShape="0">
                <a:blip r:embed="rId3"/>
                <a:stretch>
                  <a:fillRect l="-888" b="-11024"/>
                </a:stretch>
              </a:blipFill>
            </p:spPr>
            <p:txBody>
              <a:bodyPr/>
              <a:lstStyle/>
              <a:p>
                <a:r>
                  <a:rPr lang="en-US">
                    <a:noFill/>
                  </a:rPr>
                  <a:t> </a:t>
                </a:r>
              </a:p>
            </p:txBody>
          </p:sp>
        </mc:Fallback>
      </mc:AlternateContent>
      <p:sp>
        <p:nvSpPr>
          <p:cNvPr id="6" name="CasellaDiTesto 5"/>
          <p:cNvSpPr txBox="1"/>
          <p:nvPr/>
        </p:nvSpPr>
        <p:spPr>
          <a:xfrm>
            <a:off x="4583832" y="2537989"/>
            <a:ext cx="6173216" cy="369332"/>
          </a:xfrm>
          <a:prstGeom prst="rect">
            <a:avLst/>
          </a:prstGeom>
          <a:noFill/>
        </p:spPr>
        <p:txBody>
          <a:bodyPr wrap="square" rtlCol="0">
            <a:spAutoFit/>
          </a:bodyPr>
          <a:lstStyle/>
          <a:p>
            <a:r>
              <a:rPr lang="en-US" dirty="0">
                <a:solidFill>
                  <a:schemeClr val="bg1"/>
                </a:solidFill>
              </a:rPr>
              <a:t>Φ</a:t>
            </a:r>
            <a:r>
              <a:rPr lang="it-IT" dirty="0" smtClean="0">
                <a:solidFill>
                  <a:schemeClr val="bg1"/>
                </a:solidFill>
              </a:rPr>
              <a:t> </a:t>
            </a:r>
            <a:r>
              <a:rPr lang="it-IT" dirty="0" err="1" smtClean="0">
                <a:solidFill>
                  <a:schemeClr val="bg1"/>
                </a:solidFill>
              </a:rPr>
              <a:t>is</a:t>
            </a:r>
            <a:r>
              <a:rPr lang="it-IT" dirty="0" smtClean="0">
                <a:solidFill>
                  <a:schemeClr val="bg1"/>
                </a:solidFill>
              </a:rPr>
              <a:t>  </a:t>
            </a:r>
            <a:r>
              <a:rPr lang="en-US" dirty="0" smtClean="0">
                <a:solidFill>
                  <a:schemeClr val="bg1"/>
                </a:solidFill>
              </a:rPr>
              <a:t>the average of the inverse tracking error (skill index) </a:t>
            </a:r>
            <a:endParaRPr lang="en-US" dirty="0">
              <a:solidFill>
                <a:schemeClr val="bg1"/>
              </a:solidFill>
            </a:endParaRPr>
          </a:p>
        </p:txBody>
      </p:sp>
      <p:cxnSp>
        <p:nvCxnSpPr>
          <p:cNvPr id="7" name="Connettore 2 6"/>
          <p:cNvCxnSpPr/>
          <p:nvPr/>
        </p:nvCxnSpPr>
        <p:spPr>
          <a:xfrm flipV="1">
            <a:off x="4655840" y="4005064"/>
            <a:ext cx="0" cy="25922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655840" y="6597352"/>
            <a:ext cx="6624736"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079776" y="4077072"/>
            <a:ext cx="359394" cy="369332"/>
          </a:xfrm>
          <a:prstGeom prst="rect">
            <a:avLst/>
          </a:prstGeom>
          <a:noFill/>
          <a:ln w="38100">
            <a:solidFill>
              <a:schemeClr val="accent1"/>
            </a:solidFill>
          </a:ln>
        </p:spPr>
        <p:txBody>
          <a:bodyPr wrap="none" rtlCol="0">
            <a:spAutoFit/>
          </a:bodyPr>
          <a:lstStyle/>
          <a:p>
            <a:r>
              <a:rPr lang="en-US" dirty="0">
                <a:solidFill>
                  <a:schemeClr val="bg1"/>
                </a:solidFill>
              </a:rPr>
              <a:t>Φ</a:t>
            </a:r>
            <a:endParaRPr lang="en-US" dirty="0"/>
          </a:p>
        </p:txBody>
      </p:sp>
      <p:sp>
        <p:nvSpPr>
          <p:cNvPr id="13" name="CasellaDiTesto 12"/>
          <p:cNvSpPr txBox="1"/>
          <p:nvPr/>
        </p:nvSpPr>
        <p:spPr>
          <a:xfrm>
            <a:off x="11496600" y="6412686"/>
            <a:ext cx="684803" cy="369332"/>
          </a:xfrm>
          <a:prstGeom prst="rect">
            <a:avLst/>
          </a:prstGeom>
          <a:noFill/>
        </p:spPr>
        <p:txBody>
          <a:bodyPr wrap="none" rtlCol="0">
            <a:spAutoFit/>
          </a:bodyPr>
          <a:lstStyle/>
          <a:p>
            <a:r>
              <a:rPr lang="it-IT" dirty="0" smtClean="0">
                <a:solidFill>
                  <a:schemeClr val="bg1"/>
                </a:solidFill>
              </a:rPr>
              <a:t>TIME</a:t>
            </a:r>
            <a:endParaRPr lang="en-US" dirty="0"/>
          </a:p>
        </p:txBody>
      </p:sp>
      <p:sp>
        <p:nvSpPr>
          <p:cNvPr id="12" name="Arco 11"/>
          <p:cNvSpPr/>
          <p:nvPr/>
        </p:nvSpPr>
        <p:spPr>
          <a:xfrm>
            <a:off x="4642837" y="5589240"/>
            <a:ext cx="4464497" cy="2155594"/>
          </a:xfrm>
          <a:prstGeom prst="arc">
            <a:avLst>
              <a:gd name="adj1" fmla="val 10924995"/>
              <a:gd name="adj2" fmla="val 16684847"/>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o 14"/>
          <p:cNvSpPr/>
          <p:nvPr/>
        </p:nvSpPr>
        <p:spPr>
          <a:xfrm>
            <a:off x="7032103" y="4941168"/>
            <a:ext cx="4464497" cy="2155594"/>
          </a:xfrm>
          <a:prstGeom prst="arc">
            <a:avLst>
              <a:gd name="adj1" fmla="val 10924995"/>
              <a:gd name="adj2" fmla="val 16684847"/>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o 15"/>
          <p:cNvSpPr/>
          <p:nvPr/>
        </p:nvSpPr>
        <p:spPr>
          <a:xfrm>
            <a:off x="9421369" y="4293096"/>
            <a:ext cx="4464497" cy="2155594"/>
          </a:xfrm>
          <a:prstGeom prst="arc">
            <a:avLst>
              <a:gd name="adj1" fmla="val 10924995"/>
              <a:gd name="adj2" fmla="val 16684847"/>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Connettore 1 16"/>
          <p:cNvCxnSpPr>
            <a:endCxn id="15" idx="0"/>
          </p:cNvCxnSpPr>
          <p:nvPr/>
        </p:nvCxnSpPr>
        <p:spPr>
          <a:xfrm>
            <a:off x="7032103" y="5589240"/>
            <a:ext cx="6308" cy="3487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a:stCxn id="15" idx="2"/>
            <a:endCxn id="16" idx="0"/>
          </p:cNvCxnSpPr>
          <p:nvPr/>
        </p:nvCxnSpPr>
        <p:spPr>
          <a:xfrm>
            <a:off x="9417018" y="4943692"/>
            <a:ext cx="10659" cy="34623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655840" y="3161041"/>
            <a:ext cx="6173216" cy="369332"/>
          </a:xfrm>
          <a:prstGeom prst="rect">
            <a:avLst/>
          </a:prstGeom>
          <a:noFill/>
          <a:ln>
            <a:solidFill>
              <a:schemeClr val="bg1"/>
            </a:solidFill>
          </a:ln>
        </p:spPr>
        <p:txBody>
          <a:bodyPr wrap="square" rtlCol="0">
            <a:spAutoFit/>
          </a:bodyPr>
          <a:lstStyle/>
          <a:p>
            <a:r>
              <a:rPr lang="en-US" dirty="0" smtClean="0">
                <a:solidFill>
                  <a:schemeClr val="bg1"/>
                </a:solidFill>
              </a:rPr>
              <a:t>When </a:t>
            </a:r>
            <a:r>
              <a:rPr lang="en-US" dirty="0" err="1" smtClean="0">
                <a:solidFill>
                  <a:schemeClr val="bg1"/>
                </a:solidFill>
              </a:rPr>
              <a:t>dΦ</a:t>
            </a:r>
            <a:r>
              <a:rPr lang="en-US" dirty="0" smtClean="0">
                <a:solidFill>
                  <a:schemeClr val="bg1"/>
                </a:solidFill>
              </a:rPr>
              <a:t>/</a:t>
            </a:r>
            <a:r>
              <a:rPr lang="en-US" dirty="0" err="1" smtClean="0">
                <a:solidFill>
                  <a:schemeClr val="bg1"/>
                </a:solidFill>
              </a:rPr>
              <a:t>dt</a:t>
            </a:r>
            <a:r>
              <a:rPr lang="en-US" dirty="0" smtClean="0">
                <a:solidFill>
                  <a:schemeClr val="bg1"/>
                </a:solidFill>
              </a:rPr>
              <a:t> -&gt; 0 (no more improvements), </a:t>
            </a:r>
            <a:r>
              <a:rPr lang="el-GR" dirty="0" smtClean="0">
                <a:solidFill>
                  <a:schemeClr val="bg1"/>
                </a:solidFill>
              </a:rPr>
              <a:t>χ</a:t>
            </a:r>
            <a:r>
              <a:rPr lang="it-IT" dirty="0" smtClean="0">
                <a:solidFill>
                  <a:schemeClr val="bg1"/>
                </a:solidFill>
              </a:rPr>
              <a:t> </a:t>
            </a:r>
            <a:r>
              <a:rPr lang="it-IT" dirty="0" err="1" smtClean="0">
                <a:solidFill>
                  <a:schemeClr val="bg1"/>
                </a:solidFill>
              </a:rPr>
              <a:t>is</a:t>
            </a:r>
            <a:r>
              <a:rPr lang="it-IT" dirty="0" smtClean="0">
                <a:solidFill>
                  <a:schemeClr val="bg1"/>
                </a:solidFill>
              </a:rPr>
              <a:t> </a:t>
            </a:r>
            <a:r>
              <a:rPr lang="it-IT" dirty="0" err="1" smtClean="0">
                <a:solidFill>
                  <a:schemeClr val="bg1"/>
                </a:solidFill>
              </a:rPr>
              <a:t>increased</a:t>
            </a:r>
            <a:r>
              <a:rPr lang="en-US" dirty="0" smtClean="0">
                <a:solidFill>
                  <a:schemeClr val="bg1"/>
                </a:solidFill>
              </a:rPr>
              <a:t>   </a:t>
            </a:r>
            <a:endParaRPr lang="en-US" dirty="0">
              <a:solidFill>
                <a:schemeClr val="bg1"/>
              </a:solidFill>
            </a:endParaRPr>
          </a:p>
        </p:txBody>
      </p:sp>
      <p:cxnSp>
        <p:nvCxnSpPr>
          <p:cNvPr id="22" name="Connettore 2 21"/>
          <p:cNvCxnSpPr/>
          <p:nvPr/>
        </p:nvCxnSpPr>
        <p:spPr>
          <a:xfrm>
            <a:off x="6023992" y="3530373"/>
            <a:ext cx="1008111" cy="19148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3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animBg="1"/>
      <p:bldP spid="16"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2209800"/>
            <a:ext cx="7048500" cy="4648200"/>
          </a:xfrm>
          <a:prstGeom prst="rect">
            <a:avLst/>
          </a:prstGeom>
        </p:spPr>
      </p:pic>
      <p:sp>
        <p:nvSpPr>
          <p:cNvPr id="5" name="CasellaDiTesto 4"/>
          <p:cNvSpPr txBox="1"/>
          <p:nvPr/>
        </p:nvSpPr>
        <p:spPr>
          <a:xfrm>
            <a:off x="7536160" y="1565463"/>
            <a:ext cx="3898824" cy="646331"/>
          </a:xfrm>
          <a:prstGeom prst="rect">
            <a:avLst/>
          </a:prstGeom>
          <a:noFill/>
        </p:spPr>
        <p:txBody>
          <a:bodyPr wrap="none" rtlCol="0">
            <a:spAutoFit/>
          </a:bodyPr>
          <a:lstStyle/>
          <a:p>
            <a:r>
              <a:rPr lang="en-US" dirty="0" smtClean="0">
                <a:solidFill>
                  <a:schemeClr val="bg1"/>
                </a:solidFill>
              </a:rPr>
              <a:t>Goal:  </a:t>
            </a:r>
            <a:r>
              <a:rPr lang="en-US" dirty="0" err="1" smtClean="0">
                <a:solidFill>
                  <a:schemeClr val="bg1"/>
                </a:solidFill>
              </a:rPr>
              <a:t>teleoperate</a:t>
            </a:r>
            <a:r>
              <a:rPr lang="en-US" dirty="0" smtClean="0">
                <a:solidFill>
                  <a:schemeClr val="bg1"/>
                </a:solidFill>
              </a:rPr>
              <a:t> three 6-DoFs robots </a:t>
            </a:r>
          </a:p>
          <a:p>
            <a:r>
              <a:rPr lang="en-US" dirty="0" smtClean="0">
                <a:solidFill>
                  <a:schemeClr val="bg1"/>
                </a:solidFill>
              </a:rPr>
              <a:t>independent by means of two hands.</a:t>
            </a:r>
            <a:endParaRPr lang="en-US" dirty="0">
              <a:solidFill>
                <a:schemeClr val="bg1"/>
              </a:solidFill>
            </a:endParaRPr>
          </a:p>
        </p:txBody>
      </p:sp>
      <p:sp>
        <p:nvSpPr>
          <p:cNvPr id="6" name="CasellaDiTesto 5"/>
          <p:cNvSpPr txBox="1"/>
          <p:nvPr/>
        </p:nvSpPr>
        <p:spPr>
          <a:xfrm>
            <a:off x="7268825" y="2798619"/>
            <a:ext cx="4562957" cy="1754326"/>
          </a:xfrm>
          <a:prstGeom prst="rect">
            <a:avLst/>
          </a:prstGeom>
          <a:noFill/>
        </p:spPr>
        <p:txBody>
          <a:bodyPr wrap="square" rtlCol="0">
            <a:spAutoFit/>
          </a:bodyPr>
          <a:lstStyle/>
          <a:p>
            <a:r>
              <a:rPr lang="en-US" dirty="0">
                <a:solidFill>
                  <a:schemeClr val="bg1"/>
                </a:solidFill>
              </a:rPr>
              <a:t>The two thumb poses </a:t>
            </a:r>
            <a:r>
              <a:rPr lang="en-US" b="1" i="1" dirty="0">
                <a:solidFill>
                  <a:schemeClr val="bg1"/>
                </a:solidFill>
              </a:rPr>
              <a:t>h1</a:t>
            </a:r>
            <a:r>
              <a:rPr lang="en-US" dirty="0">
                <a:solidFill>
                  <a:schemeClr val="bg1"/>
                </a:solidFill>
              </a:rPr>
              <a:t> and </a:t>
            </a:r>
            <a:r>
              <a:rPr lang="en-US" b="1" i="1" dirty="0">
                <a:solidFill>
                  <a:schemeClr val="bg1"/>
                </a:solidFill>
              </a:rPr>
              <a:t>h2</a:t>
            </a:r>
            <a:r>
              <a:rPr lang="en-US" dirty="0">
                <a:solidFill>
                  <a:schemeClr val="bg1"/>
                </a:solidFill>
              </a:rPr>
              <a:t> are used </a:t>
            </a:r>
            <a:r>
              <a:rPr lang="en-US" dirty="0" smtClean="0">
                <a:solidFill>
                  <a:schemeClr val="bg1"/>
                </a:solidFill>
              </a:rPr>
              <a:t>to</a:t>
            </a:r>
          </a:p>
          <a:p>
            <a:r>
              <a:rPr lang="en-US" dirty="0">
                <a:solidFill>
                  <a:schemeClr val="bg1"/>
                </a:solidFill>
              </a:rPr>
              <a:t>control the end-effectors of two robots </a:t>
            </a:r>
            <a:r>
              <a:rPr lang="en-US" b="1" i="1" dirty="0">
                <a:solidFill>
                  <a:schemeClr val="bg1"/>
                </a:solidFill>
              </a:rPr>
              <a:t>s1</a:t>
            </a:r>
            <a:r>
              <a:rPr lang="en-US" dirty="0">
                <a:solidFill>
                  <a:schemeClr val="bg1"/>
                </a:solidFill>
              </a:rPr>
              <a:t> and </a:t>
            </a:r>
            <a:r>
              <a:rPr lang="en-US" b="1" i="1" dirty="0">
                <a:solidFill>
                  <a:schemeClr val="bg1"/>
                </a:solidFill>
              </a:rPr>
              <a:t>s2</a:t>
            </a:r>
            <a:r>
              <a:rPr lang="en-US" dirty="0">
                <a:solidFill>
                  <a:schemeClr val="bg1"/>
                </a:solidFill>
              </a:rPr>
              <a:t> </a:t>
            </a:r>
            <a:endParaRPr lang="en-US" dirty="0" smtClean="0">
              <a:solidFill>
                <a:schemeClr val="bg1"/>
              </a:solidFill>
            </a:endParaRPr>
          </a:p>
          <a:p>
            <a:r>
              <a:rPr lang="en-US" dirty="0">
                <a:solidFill>
                  <a:schemeClr val="bg1"/>
                </a:solidFill>
              </a:rPr>
              <a:t>a</a:t>
            </a:r>
            <a:r>
              <a:rPr lang="en-US" dirty="0" smtClean="0">
                <a:solidFill>
                  <a:schemeClr val="bg1"/>
                </a:solidFill>
              </a:rPr>
              <a:t>ccording to </a:t>
            </a:r>
            <a:r>
              <a:rPr lang="en-US" dirty="0">
                <a:solidFill>
                  <a:schemeClr val="bg1"/>
                </a:solidFill>
              </a:rPr>
              <a:t>a Resolved Position Control approach.</a:t>
            </a:r>
          </a:p>
        </p:txBody>
      </p:sp>
      <p:sp>
        <p:nvSpPr>
          <p:cNvPr id="7" name="CasellaDiTesto 6"/>
          <p:cNvSpPr txBox="1"/>
          <p:nvPr/>
        </p:nvSpPr>
        <p:spPr>
          <a:xfrm>
            <a:off x="2809008" y="0"/>
            <a:ext cx="5155899" cy="1754326"/>
          </a:xfrm>
          <a:prstGeom prst="rect">
            <a:avLst/>
          </a:prstGeom>
          <a:noFill/>
        </p:spPr>
        <p:txBody>
          <a:bodyPr wrap="none" rtlCol="0">
            <a:spAutoFit/>
          </a:bodyPr>
          <a:lstStyle/>
          <a:p>
            <a:r>
              <a:rPr lang="en-US" dirty="0">
                <a:solidFill>
                  <a:schemeClr val="bg1"/>
                </a:solidFill>
              </a:rPr>
              <a:t>The third robot is controlled in a direct rate control</a:t>
            </a:r>
          </a:p>
          <a:p>
            <a:r>
              <a:rPr lang="en-US" dirty="0">
                <a:solidFill>
                  <a:schemeClr val="bg1"/>
                </a:solidFill>
              </a:rPr>
              <a:t>mode by the other fingers. </a:t>
            </a:r>
            <a:r>
              <a:rPr lang="en-US" dirty="0" smtClean="0">
                <a:solidFill>
                  <a:schemeClr val="bg1"/>
                </a:solidFill>
              </a:rPr>
              <a:t>Let </a:t>
            </a:r>
            <a:r>
              <a:rPr lang="en-US" b="1" i="1" dirty="0">
                <a:solidFill>
                  <a:schemeClr val="bg1"/>
                </a:solidFill>
              </a:rPr>
              <a:t>q</a:t>
            </a:r>
            <a:r>
              <a:rPr lang="en-US" sz="1600" b="1" i="1" dirty="0">
                <a:solidFill>
                  <a:schemeClr val="bg1"/>
                </a:solidFill>
              </a:rPr>
              <a:t>i</a:t>
            </a:r>
            <a:r>
              <a:rPr lang="en-US" b="1" i="1" dirty="0">
                <a:solidFill>
                  <a:schemeClr val="bg1"/>
                </a:solidFill>
              </a:rPr>
              <a:t> </a:t>
            </a:r>
            <a:r>
              <a:rPr lang="en-US" dirty="0">
                <a:solidFill>
                  <a:schemeClr val="bg1"/>
                </a:solidFill>
              </a:rPr>
              <a:t>be the command</a:t>
            </a:r>
          </a:p>
          <a:p>
            <a:r>
              <a:rPr lang="en-US" dirty="0">
                <a:solidFill>
                  <a:schemeClr val="bg1"/>
                </a:solidFill>
              </a:rPr>
              <a:t>speed of each joint of the robot and </a:t>
            </a:r>
            <a:r>
              <a:rPr lang="en-US" b="1" i="1" dirty="0">
                <a:solidFill>
                  <a:schemeClr val="bg1"/>
                </a:solidFill>
              </a:rPr>
              <a:t>li</a:t>
            </a:r>
            <a:r>
              <a:rPr lang="en-US" dirty="0">
                <a:solidFill>
                  <a:schemeClr val="bg1"/>
                </a:solidFill>
              </a:rPr>
              <a:t> the distance </a:t>
            </a:r>
            <a:endParaRPr lang="en-US" dirty="0" smtClean="0">
              <a:solidFill>
                <a:schemeClr val="bg1"/>
              </a:solidFill>
            </a:endParaRPr>
          </a:p>
          <a:p>
            <a:r>
              <a:rPr lang="en-US" dirty="0" smtClean="0">
                <a:solidFill>
                  <a:schemeClr val="bg1"/>
                </a:solidFill>
              </a:rPr>
              <a:t>of a fingertip </a:t>
            </a:r>
            <a:r>
              <a:rPr lang="en-US" dirty="0">
                <a:solidFill>
                  <a:schemeClr val="bg1"/>
                </a:solidFill>
              </a:rPr>
              <a:t>from the origin of the frame h1 (or h2). </a:t>
            </a:r>
            <a:endParaRPr lang="en-US" dirty="0" smtClean="0">
              <a:solidFill>
                <a:schemeClr val="bg1"/>
              </a:solidFill>
            </a:endParaRPr>
          </a:p>
          <a:p>
            <a:r>
              <a:rPr lang="en-US" dirty="0" smtClean="0">
                <a:solidFill>
                  <a:schemeClr val="bg1"/>
                </a:solidFill>
              </a:rPr>
              <a:t>The</a:t>
            </a:r>
            <a:r>
              <a:rPr lang="en-US" dirty="0">
                <a:solidFill>
                  <a:schemeClr val="bg1"/>
                </a:solidFill>
              </a:rPr>
              <a:t> </a:t>
            </a:r>
            <a:r>
              <a:rPr lang="en-US" dirty="0" smtClean="0">
                <a:solidFill>
                  <a:schemeClr val="bg1"/>
                </a:solidFill>
              </a:rPr>
              <a:t>control </a:t>
            </a:r>
            <a:r>
              <a:rPr lang="en-US" dirty="0">
                <a:solidFill>
                  <a:schemeClr val="bg1"/>
                </a:solidFill>
              </a:rPr>
              <a:t>role of each robot’s joint is given then </a:t>
            </a:r>
            <a:r>
              <a:rPr lang="en-US" dirty="0" smtClean="0">
                <a:solidFill>
                  <a:schemeClr val="bg1"/>
                </a:solidFill>
              </a:rPr>
              <a:t>by</a:t>
            </a:r>
          </a:p>
          <a:p>
            <a:r>
              <a:rPr lang="en-US" dirty="0" smtClean="0">
                <a:solidFill>
                  <a:schemeClr val="bg1"/>
                </a:solidFill>
              </a:rPr>
              <a:t> the set </a:t>
            </a:r>
            <a:r>
              <a:rPr lang="en-US" dirty="0">
                <a:solidFill>
                  <a:schemeClr val="bg1"/>
                </a:solidFill>
              </a:rPr>
              <a:t>of relations</a:t>
            </a:r>
            <a:r>
              <a:rPr lang="en-US" dirty="0" smtClean="0">
                <a:solidFill>
                  <a:schemeClr val="bg1"/>
                </a:solidFill>
              </a:rPr>
              <a:t>: </a:t>
            </a:r>
            <a:r>
              <a:rPr lang="en-US" b="1" i="1" dirty="0">
                <a:solidFill>
                  <a:schemeClr val="bg1"/>
                </a:solidFill>
              </a:rPr>
              <a:t>q</a:t>
            </a:r>
            <a:r>
              <a:rPr lang="en-US" sz="1600" b="1" i="1" dirty="0">
                <a:solidFill>
                  <a:schemeClr val="bg1"/>
                </a:solidFill>
              </a:rPr>
              <a:t>i</a:t>
            </a:r>
            <a:r>
              <a:rPr lang="en-US" b="1" i="1" dirty="0">
                <a:solidFill>
                  <a:schemeClr val="bg1"/>
                </a:solidFill>
              </a:rPr>
              <a:t> = </a:t>
            </a:r>
            <a:r>
              <a:rPr lang="en-US" b="1" i="1" dirty="0" err="1" smtClean="0">
                <a:solidFill>
                  <a:schemeClr val="bg1"/>
                </a:solidFill>
              </a:rPr>
              <a:t>k</a:t>
            </a:r>
            <a:r>
              <a:rPr lang="en-US" sz="1600" b="1" i="1" dirty="0" err="1" smtClean="0">
                <a:solidFill>
                  <a:schemeClr val="bg1"/>
                </a:solidFill>
              </a:rPr>
              <a:t>i</a:t>
            </a:r>
            <a:r>
              <a:rPr lang="en-US" sz="1600" b="1" i="1" dirty="0" smtClean="0">
                <a:solidFill>
                  <a:schemeClr val="bg1"/>
                </a:solidFill>
              </a:rPr>
              <a:t>×</a:t>
            </a:r>
            <a:r>
              <a:rPr lang="en-US" b="1" i="1" dirty="0" smtClean="0">
                <a:solidFill>
                  <a:schemeClr val="bg1"/>
                </a:solidFill>
              </a:rPr>
              <a:t>(l</a:t>
            </a:r>
            <a:r>
              <a:rPr lang="en-US" sz="1600" b="1" i="1" dirty="0" smtClean="0">
                <a:solidFill>
                  <a:schemeClr val="bg1"/>
                </a:solidFill>
              </a:rPr>
              <a:t>i</a:t>
            </a:r>
            <a:r>
              <a:rPr lang="en-US" b="1" i="1" dirty="0" smtClean="0">
                <a:solidFill>
                  <a:schemeClr val="bg1"/>
                </a:solidFill>
              </a:rPr>
              <a:t>-</a:t>
            </a:r>
            <a:r>
              <a:rPr lang="en-US" b="1" i="1" dirty="0" err="1" smtClean="0">
                <a:solidFill>
                  <a:schemeClr val="bg1"/>
                </a:solidFill>
              </a:rPr>
              <a:t>l</a:t>
            </a:r>
            <a:r>
              <a:rPr lang="en-US" sz="1600" b="1" i="1" dirty="0" err="1" smtClean="0">
                <a:solidFill>
                  <a:schemeClr val="bg1"/>
                </a:solidFill>
              </a:rPr>
              <a:t>io</a:t>
            </a:r>
            <a:r>
              <a:rPr lang="en-US" b="1" i="1" dirty="0" smtClean="0">
                <a:solidFill>
                  <a:schemeClr val="bg1"/>
                </a:solidFill>
              </a:rPr>
              <a:t>)</a:t>
            </a:r>
            <a:r>
              <a:rPr lang="en-US" dirty="0" smtClean="0">
                <a:solidFill>
                  <a:schemeClr val="bg1"/>
                </a:solidFill>
              </a:rPr>
              <a:t>.</a:t>
            </a:r>
            <a:endParaRPr lang="en-US" b="1" i="1" dirty="0">
              <a:solidFill>
                <a:schemeClr val="bg1"/>
              </a:solidFill>
            </a:endParaRPr>
          </a:p>
        </p:txBody>
      </p:sp>
      <p:sp>
        <p:nvSpPr>
          <p:cNvPr id="8" name="CasellaDiTesto 7"/>
          <p:cNvSpPr txBox="1"/>
          <p:nvPr/>
        </p:nvSpPr>
        <p:spPr>
          <a:xfrm>
            <a:off x="7154197" y="5197205"/>
            <a:ext cx="4398768" cy="646331"/>
          </a:xfrm>
          <a:prstGeom prst="rect">
            <a:avLst/>
          </a:prstGeom>
          <a:noFill/>
        </p:spPr>
        <p:txBody>
          <a:bodyPr wrap="none" rtlCol="0">
            <a:spAutoFit/>
          </a:bodyPr>
          <a:lstStyle/>
          <a:p>
            <a:r>
              <a:rPr lang="en-US" b="1" i="1" dirty="0" err="1">
                <a:solidFill>
                  <a:schemeClr val="bg1"/>
                </a:solidFill>
              </a:rPr>
              <a:t>ki</a:t>
            </a:r>
            <a:r>
              <a:rPr lang="en-US" b="1" i="1" dirty="0">
                <a:solidFill>
                  <a:schemeClr val="bg1"/>
                </a:solidFill>
              </a:rPr>
              <a:t> </a:t>
            </a:r>
            <a:r>
              <a:rPr lang="en-US" dirty="0">
                <a:solidFill>
                  <a:schemeClr val="bg1"/>
                </a:solidFill>
              </a:rPr>
              <a:t>i</a:t>
            </a:r>
            <a:r>
              <a:rPr lang="en-US" dirty="0" smtClean="0">
                <a:solidFill>
                  <a:schemeClr val="bg1"/>
                </a:solidFill>
              </a:rPr>
              <a:t>s progressively modified according to the </a:t>
            </a:r>
          </a:p>
          <a:p>
            <a:r>
              <a:rPr lang="en-US" dirty="0" err="1">
                <a:solidFill>
                  <a:schemeClr val="bg1"/>
                </a:solidFill>
              </a:rPr>
              <a:t>p</a:t>
            </a:r>
            <a:r>
              <a:rPr lang="en-US" dirty="0" err="1" smtClean="0">
                <a:solidFill>
                  <a:schemeClr val="bg1"/>
                </a:solidFill>
              </a:rPr>
              <a:t>rograssive</a:t>
            </a:r>
            <a:r>
              <a:rPr lang="en-US" dirty="0" smtClean="0">
                <a:solidFill>
                  <a:schemeClr val="bg1"/>
                </a:solidFill>
              </a:rPr>
              <a:t> coadaptation approach.</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67945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smtClean="0"/>
              <a:t>Neural</a:t>
            </a:r>
            <a:r>
              <a:rPr lang="it-IT" dirty="0" smtClean="0"/>
              <a:t> Network Co Adaptation (pogo </a:t>
            </a:r>
            <a:r>
              <a:rPr lang="it-IT" dirty="0" err="1" smtClean="0"/>
              <a:t>visual</a:t>
            </a:r>
            <a:r>
              <a:rPr lang="it-IT" dirty="0" smtClean="0"/>
              <a:t> game </a:t>
            </a:r>
            <a:r>
              <a:rPr lang="it-IT" dirty="0" err="1" smtClean="0"/>
              <a:t>example</a:t>
            </a:r>
            <a:r>
              <a:rPr lang="it-IT" dirty="0" smtClean="0"/>
              <a:t>, </a:t>
            </a:r>
            <a:r>
              <a:rPr lang="it-IT" dirty="0" err="1" smtClean="0"/>
              <a:t>see</a:t>
            </a:r>
            <a:r>
              <a:rPr lang="it-IT" dirty="0" smtClean="0"/>
              <a:t> desktop file)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8158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altLang="ar-SA" sz="4000" b="1"/>
              <a:t>What is HCI?</a:t>
            </a:r>
          </a:p>
        </p:txBody>
      </p:sp>
      <p:sp>
        <p:nvSpPr>
          <p:cNvPr id="8195" name="Content Placeholder 2"/>
          <p:cNvSpPr>
            <a:spLocks noGrp="1"/>
          </p:cNvSpPr>
          <p:nvPr>
            <p:ph idx="1"/>
          </p:nvPr>
        </p:nvSpPr>
        <p:spPr>
          <a:xfrm>
            <a:off x="1708484" y="300791"/>
            <a:ext cx="8229600" cy="4525963"/>
          </a:xfrm>
        </p:spPr>
        <p:txBody>
          <a:bodyPr/>
          <a:lstStyle/>
          <a:p>
            <a:pPr algn="just" eaLnBrk="1" hangingPunct="1"/>
            <a:r>
              <a:rPr lang="en-US" altLang="ar-SA" b="1" dirty="0" err="1" smtClean="0"/>
              <a:t>HCI</a:t>
            </a:r>
            <a:r>
              <a:rPr lang="en-US" altLang="ar-SA" b="1" dirty="0" smtClean="0"/>
              <a:t> (human-computer interaction) </a:t>
            </a:r>
            <a:r>
              <a:rPr lang="en-US" altLang="ar-SA" dirty="0" smtClean="0"/>
              <a:t>is the study of </a:t>
            </a:r>
            <a:r>
              <a:rPr lang="en-US" altLang="ar-SA" dirty="0" smtClean="0">
                <a:solidFill>
                  <a:srgbClr val="FF0000"/>
                </a:solidFill>
              </a:rPr>
              <a:t>interaction</a:t>
            </a:r>
            <a:r>
              <a:rPr lang="en-US" altLang="ar-SA" dirty="0" smtClean="0"/>
              <a:t> between </a:t>
            </a:r>
            <a:r>
              <a:rPr lang="en-US" altLang="ar-SA" dirty="0" smtClean="0">
                <a:solidFill>
                  <a:srgbClr val="FF0000"/>
                </a:solidFill>
              </a:rPr>
              <a:t>people</a:t>
            </a:r>
            <a:r>
              <a:rPr lang="en-US" altLang="ar-SA" dirty="0" smtClean="0"/>
              <a:t> (users) and </a:t>
            </a:r>
            <a:r>
              <a:rPr lang="en-US" altLang="ar-SA" dirty="0" smtClean="0">
                <a:solidFill>
                  <a:srgbClr val="FF0000"/>
                </a:solidFill>
              </a:rPr>
              <a:t>computers</a:t>
            </a:r>
            <a:r>
              <a:rPr lang="en-US" altLang="ar-SA" dirty="0" smtClean="0"/>
              <a:t>.</a:t>
            </a:r>
          </a:p>
          <a:p>
            <a:pPr algn="just" eaLnBrk="1" hangingPunct="1"/>
            <a:endParaRPr lang="en-US" altLang="ar-SA" sz="1400" dirty="0"/>
          </a:p>
          <a:p>
            <a:pPr algn="just" eaLnBrk="1" hangingPunct="1"/>
            <a:r>
              <a:rPr lang="en-US" altLang="ar-SA" dirty="0" smtClean="0"/>
              <a:t>Interaction between users and computers occurs at the user interface</a:t>
            </a:r>
          </a:p>
          <a:p>
            <a:pPr algn="just" eaLnBrk="1" hangingPunct="1"/>
            <a:endParaRPr lang="en-US" altLang="ar-SA" sz="1400" dirty="0"/>
          </a:p>
          <a:p>
            <a:pPr algn="just" eaLnBrk="1" hangingPunct="1"/>
            <a:r>
              <a:rPr lang="en-GB" altLang="ar-SA" dirty="0" smtClean="0"/>
              <a:t>The golden principle in </a:t>
            </a:r>
            <a:r>
              <a:rPr lang="en-GB" altLang="ar-SA" dirty="0" err="1" smtClean="0"/>
              <a:t>HCI</a:t>
            </a:r>
            <a:r>
              <a:rPr lang="en-GB" altLang="ar-SA" dirty="0" smtClean="0"/>
              <a:t> is that “</a:t>
            </a:r>
            <a:r>
              <a:rPr lang="en-GB" altLang="ar-SA" dirty="0" smtClean="0">
                <a:solidFill>
                  <a:srgbClr val="FF0000"/>
                </a:solidFill>
              </a:rPr>
              <a:t>people should come first</a:t>
            </a:r>
            <a:r>
              <a:rPr lang="en-GB" altLang="ar-SA" dirty="0" smtClean="0"/>
              <a:t>”.</a:t>
            </a:r>
            <a:r>
              <a:rPr lang="en-US" altLang="ar-SA" dirty="0" smtClean="0"/>
              <a:t> (</a:t>
            </a:r>
            <a:r>
              <a:rPr lang="en-US" altLang="ar-SA" dirty="0" smtClean="0">
                <a:solidFill>
                  <a:srgbClr val="FF0000"/>
                </a:solidFill>
              </a:rPr>
              <a:t>TO BE DISCUSS</a:t>
            </a:r>
            <a:r>
              <a:rPr lang="en-US" altLang="ar-SA" dirty="0" smtClean="0"/>
              <a:t>!!)</a:t>
            </a:r>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26A5B569-AE12-43C1-8E2A-0580BE87C0F5}" type="slidenum">
              <a:rPr lang="en-US" altLang="en-US" sz="1200" b="0">
                <a:solidFill>
                  <a:srgbClr val="898989"/>
                </a:solidFill>
                <a:latin typeface="Arial" panose="020B0604020202020204" pitchFamily="34" charset="0"/>
              </a:rPr>
              <a:pPr/>
              <a:t>7</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421867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pPr algn="just" eaLnBrk="1" hangingPunct="1">
              <a:buFont typeface="Arial" panose="020B0604020202020204" pitchFamily="34" charset="0"/>
              <a:buNone/>
            </a:pPr>
            <a:r>
              <a:rPr lang="en-US" altLang="ar-SA" dirty="0" err="1" smtClean="0"/>
              <a:t>HCI</a:t>
            </a:r>
            <a:r>
              <a:rPr lang="en-US" altLang="ar-SA" dirty="0" smtClean="0"/>
              <a:t> consists of three parts:</a:t>
            </a:r>
          </a:p>
          <a:p>
            <a:pPr algn="just" eaLnBrk="1" hangingPunct="1"/>
            <a:r>
              <a:rPr lang="en-GB" altLang="ar-SA" b="1" dirty="0" smtClean="0"/>
              <a:t>Human</a:t>
            </a:r>
            <a:r>
              <a:rPr lang="en-GB" altLang="ar-SA" dirty="0" smtClean="0"/>
              <a:t>: could be an individual user or a group of users.</a:t>
            </a:r>
          </a:p>
          <a:p>
            <a:pPr algn="just" eaLnBrk="1" hangingPunct="1"/>
            <a:r>
              <a:rPr lang="en-GB" altLang="ar-SA" b="1" dirty="0" smtClean="0"/>
              <a:t>Computer</a:t>
            </a:r>
            <a:r>
              <a:rPr lang="en-GB" altLang="ar-SA" dirty="0" smtClean="0"/>
              <a:t>: could be any technology ranging from the general desktop computer to a large scale computer system.</a:t>
            </a:r>
          </a:p>
          <a:p>
            <a:pPr algn="just" eaLnBrk="1" hangingPunct="1"/>
            <a:r>
              <a:rPr lang="en-GB" altLang="ar-SA" b="1" dirty="0" smtClean="0"/>
              <a:t>Interaction</a:t>
            </a:r>
            <a:r>
              <a:rPr lang="en-GB" altLang="ar-SA" dirty="0" smtClean="0"/>
              <a:t>: any </a:t>
            </a:r>
            <a:r>
              <a:rPr lang="en-GB" altLang="ar-SA" dirty="0" smtClean="0">
                <a:solidFill>
                  <a:srgbClr val="FF0000"/>
                </a:solidFill>
              </a:rPr>
              <a:t>direct or indirect communication </a:t>
            </a:r>
            <a:r>
              <a:rPr lang="en-GB" altLang="ar-SA" dirty="0" smtClean="0"/>
              <a:t>between a human and computer. </a:t>
            </a:r>
            <a:endParaRPr lang="en-US" altLang="ar-SA" dirty="0" smtClean="0"/>
          </a:p>
        </p:txBody>
      </p:sp>
      <p:sp>
        <p:nvSpPr>
          <p:cNvPr id="7" name="Slide Number Placeholder 6"/>
          <p:cNvSpPr>
            <a:spLocks noGrp="1"/>
          </p:cNvSpPr>
          <p:nvPr>
            <p:ph type="sldNum" sz="quarter" idx="12"/>
          </p:nvPr>
        </p:nvSpPr>
        <p:spPr/>
        <p:txBody>
          <a:bodyPr/>
          <a:lstStyle>
            <a:lvl1pPr>
              <a:defRPr sz="4400" b="1">
                <a:solidFill>
                  <a:schemeClr val="tx1"/>
                </a:solidFill>
                <a:latin typeface="Calibri" panose="020F0502020204030204" pitchFamily="34" charset="0"/>
                <a:cs typeface="Arial" panose="020B0604020202020204" pitchFamily="34" charset="0"/>
              </a:defRPr>
            </a:lvl1pPr>
            <a:lvl2pPr marL="742950" indent="-285750">
              <a:defRPr sz="4400" b="1">
                <a:solidFill>
                  <a:schemeClr val="tx1"/>
                </a:solidFill>
                <a:latin typeface="Calibri" panose="020F0502020204030204" pitchFamily="34" charset="0"/>
                <a:cs typeface="Arial" panose="020B0604020202020204" pitchFamily="34" charset="0"/>
              </a:defRPr>
            </a:lvl2pPr>
            <a:lvl3pPr marL="1143000" indent="-228600">
              <a:defRPr sz="4400" b="1">
                <a:solidFill>
                  <a:schemeClr val="tx1"/>
                </a:solidFill>
                <a:latin typeface="Calibri" panose="020F0502020204030204" pitchFamily="34" charset="0"/>
                <a:cs typeface="Arial" panose="020B0604020202020204" pitchFamily="34" charset="0"/>
              </a:defRPr>
            </a:lvl3pPr>
            <a:lvl4pPr marL="1600200" indent="-228600">
              <a:defRPr sz="4400" b="1">
                <a:solidFill>
                  <a:schemeClr val="tx1"/>
                </a:solidFill>
                <a:latin typeface="Calibri" panose="020F0502020204030204" pitchFamily="34" charset="0"/>
                <a:cs typeface="Arial" panose="020B0604020202020204" pitchFamily="34" charset="0"/>
              </a:defRPr>
            </a:lvl4pPr>
            <a:lvl5pPr marL="2057400" indent="-228600">
              <a:defRPr sz="44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4400" b="1">
                <a:solidFill>
                  <a:schemeClr val="tx1"/>
                </a:solidFill>
                <a:latin typeface="Calibri" panose="020F0502020204030204" pitchFamily="34" charset="0"/>
                <a:cs typeface="Arial" panose="020B0604020202020204" pitchFamily="34" charset="0"/>
              </a:defRPr>
            </a:lvl9pPr>
          </a:lstStyle>
          <a:p>
            <a:fld id="{A6618124-9180-4323-A03A-3A00463ACE5B}" type="slidenum">
              <a:rPr lang="en-US" altLang="en-US" sz="1200" b="0">
                <a:solidFill>
                  <a:srgbClr val="898989"/>
                </a:solidFill>
                <a:latin typeface="Arial" panose="020B0604020202020204" pitchFamily="34" charset="0"/>
              </a:rPr>
              <a:pPr/>
              <a:t>8</a:t>
            </a:fld>
            <a:endParaRPr lang="en-US" altLang="en-US" sz="1200" b="0">
              <a:solidFill>
                <a:srgbClr val="898989"/>
              </a:solidFill>
              <a:latin typeface="Arial" panose="020B0604020202020204" pitchFamily="34" charset="0"/>
            </a:endParaRPr>
          </a:p>
        </p:txBody>
      </p:sp>
    </p:spTree>
    <p:extLst>
      <p:ext uri="{BB962C8B-B14F-4D97-AF65-F5344CB8AC3E}">
        <p14:creationId xmlns:p14="http://schemas.microsoft.com/office/powerpoint/2010/main" val="147903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54444"/>
            <a:ext cx="5518744" cy="3949116"/>
          </a:xfrm>
          <a:prstGeom prst="rect">
            <a:avLst/>
          </a:prstGeom>
        </p:spPr>
      </p:pic>
      <p:sp>
        <p:nvSpPr>
          <p:cNvPr id="3" name="Subtitle 2"/>
          <p:cNvSpPr>
            <a:spLocks noGrp="1"/>
          </p:cNvSpPr>
          <p:nvPr>
            <p:ph type="subTitle" idx="1"/>
          </p:nvPr>
        </p:nvSpPr>
        <p:spPr>
          <a:xfrm>
            <a:off x="347329" y="4409351"/>
            <a:ext cx="4748302" cy="1947333"/>
          </a:xfrm>
        </p:spPr>
        <p:txBody>
          <a:bodyPr/>
          <a:lstStyle/>
          <a:p>
            <a:r>
              <a:rPr lang="en-US" dirty="0" smtClean="0">
                <a:solidFill>
                  <a:schemeClr val="tx1"/>
                </a:solidFill>
              </a:rPr>
              <a:t>A human interact with the environment through </a:t>
            </a:r>
            <a:r>
              <a:rPr lang="en-US" dirty="0" smtClean="0">
                <a:solidFill>
                  <a:srgbClr val="FF0000"/>
                </a:solidFill>
              </a:rPr>
              <a:t>different senses (</a:t>
            </a:r>
            <a:r>
              <a:rPr lang="en-US" dirty="0" smtClean="0">
                <a:solidFill>
                  <a:srgbClr val="FFFF00"/>
                </a:solidFill>
              </a:rPr>
              <a:t>complexity keyboard… VR</a:t>
            </a:r>
            <a:r>
              <a:rPr lang="en-US" dirty="0" smtClean="0">
                <a:solidFill>
                  <a:srgbClr val="FF0000"/>
                </a:solidFill>
              </a:rPr>
              <a:t>)</a:t>
            </a: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5523609" y="0"/>
            <a:ext cx="5934465" cy="3427747"/>
          </a:xfrm>
          <a:prstGeom prst="rect">
            <a:avLst/>
          </a:prstGeom>
        </p:spPr>
      </p:pic>
      <p:pic>
        <p:nvPicPr>
          <p:cNvPr id="7" name="Picture 6"/>
          <p:cNvPicPr>
            <a:picLocks noChangeAspect="1"/>
          </p:cNvPicPr>
          <p:nvPr/>
        </p:nvPicPr>
        <p:blipFill>
          <a:blip r:embed="rId4"/>
          <a:stretch>
            <a:fillRect/>
          </a:stretch>
        </p:blipFill>
        <p:spPr>
          <a:xfrm>
            <a:off x="6200775" y="3939590"/>
            <a:ext cx="5991225" cy="2828925"/>
          </a:xfrm>
          <a:prstGeom prst="rect">
            <a:avLst/>
          </a:prstGeom>
        </p:spPr>
      </p:pic>
      <p:sp>
        <p:nvSpPr>
          <p:cNvPr id="8" name="Subtitle 2"/>
          <p:cNvSpPr txBox="1">
            <a:spLocks/>
          </p:cNvSpPr>
          <p:nvPr/>
        </p:nvSpPr>
        <p:spPr>
          <a:xfrm>
            <a:off x="2689476" y="5656625"/>
            <a:ext cx="3562935"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solidFill>
                  <a:schemeClr val="tx1"/>
                </a:solidFill>
              </a:rPr>
              <a:t>A human has </a:t>
            </a:r>
            <a:r>
              <a:rPr lang="en-US" dirty="0" smtClean="0">
                <a:solidFill>
                  <a:srgbClr val="FF0000"/>
                </a:solidFill>
              </a:rPr>
              <a:t>memory</a:t>
            </a:r>
            <a:r>
              <a:rPr lang="en-US" dirty="0" smtClean="0">
                <a:solidFill>
                  <a:schemeClr val="tx1"/>
                </a:solidFill>
              </a:rPr>
              <a:t>, </a:t>
            </a:r>
            <a:r>
              <a:rPr lang="en-US" dirty="0" smtClean="0">
                <a:solidFill>
                  <a:srgbClr val="FF0000"/>
                </a:solidFill>
              </a:rPr>
              <a:t>experience</a:t>
            </a:r>
            <a:r>
              <a:rPr lang="en-US" dirty="0" smtClean="0">
                <a:solidFill>
                  <a:schemeClr val="tx1"/>
                </a:solidFill>
              </a:rPr>
              <a:t>, </a:t>
            </a:r>
            <a:r>
              <a:rPr lang="en-US" dirty="0" smtClean="0">
                <a:solidFill>
                  <a:srgbClr val="FF0000"/>
                </a:solidFill>
              </a:rPr>
              <a:t>skills</a:t>
            </a:r>
            <a:r>
              <a:rPr lang="en-US" dirty="0" smtClean="0">
                <a:solidFill>
                  <a:schemeClr val="tx1"/>
                </a:solidFill>
              </a:rPr>
              <a:t>, </a:t>
            </a:r>
            <a:r>
              <a:rPr lang="en-US" dirty="0" smtClean="0">
                <a:solidFill>
                  <a:srgbClr val="FF0000"/>
                </a:solidFill>
              </a:rPr>
              <a:t>knowledge  </a:t>
            </a:r>
            <a:endParaRPr lang="en-US" dirty="0">
              <a:solidFill>
                <a:srgbClr val="FF0000"/>
              </a:solidFill>
            </a:endParaRPr>
          </a:p>
        </p:txBody>
      </p:sp>
    </p:spTree>
    <p:extLst>
      <p:ext uri="{BB962C8B-B14F-4D97-AF65-F5344CB8AC3E}">
        <p14:creationId xmlns:p14="http://schemas.microsoft.com/office/powerpoint/2010/main" val="229604280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3515</TotalTime>
  <Words>2037</Words>
  <Application>Microsoft Office PowerPoint</Application>
  <PresentationFormat>Widescreen</PresentationFormat>
  <Paragraphs>373</Paragraphs>
  <Slides>69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Andale Mono</vt:lpstr>
      <vt:lpstr>Arial</vt:lpstr>
      <vt:lpstr>Calibri</vt:lpstr>
      <vt:lpstr>Cambria Math</vt:lpstr>
      <vt:lpstr>Century Gothic</vt:lpstr>
      <vt:lpstr>Consolas</vt:lpstr>
      <vt:lpstr>Courier New</vt:lpstr>
      <vt:lpstr>Tahoma</vt:lpstr>
      <vt:lpstr>Times New Roman</vt:lpstr>
      <vt:lpstr>Wingdings</vt:lpstr>
      <vt:lpstr>Wingdings 3</vt:lpstr>
      <vt:lpstr>Slice</vt:lpstr>
      <vt:lpstr>Human computer interction</vt:lpstr>
      <vt:lpstr>Introduction</vt:lpstr>
      <vt:lpstr>PowerPoint Presentation</vt:lpstr>
      <vt:lpstr>Useful and usable</vt:lpstr>
      <vt:lpstr>PowerPoint Presentation</vt:lpstr>
      <vt:lpstr>What is HCI?</vt:lpstr>
      <vt:lpstr>What is HCI?</vt:lpstr>
      <vt:lpstr>PowerPoint Presentation</vt:lpstr>
      <vt:lpstr>PowerPoint Presentation</vt:lpstr>
      <vt:lpstr>PowerPoint Presentation</vt:lpstr>
      <vt:lpstr>PowerPoint Presentation</vt:lpstr>
      <vt:lpstr>Example (input for tennis game)</vt:lpstr>
      <vt:lpstr>PowerPoint Presentation</vt:lpstr>
      <vt:lpstr>The HCI Challenge</vt:lpstr>
      <vt:lpstr>HCI is Not about</vt:lpstr>
      <vt:lpstr>HCI is about</vt:lpstr>
      <vt:lpstr>The goals of HCI</vt:lpstr>
      <vt:lpstr>What is Usability?</vt:lpstr>
      <vt:lpstr>Perché si gioca?  …tra gli altri motivi: Felicità di Flusso</vt:lpstr>
      <vt:lpstr>PowerPoint Presentation</vt:lpstr>
      <vt:lpstr>Why is usability important?</vt:lpstr>
      <vt:lpstr>The importance of HCI</vt:lpstr>
      <vt:lpstr>PowerPoint Presentation</vt:lpstr>
      <vt:lpstr>Why HCI is Important in the Context of WWW?</vt:lpstr>
      <vt:lpstr>It is not Simple to Make Good User Interfaces</vt:lpstr>
      <vt:lpstr>Examples of good and bad design</vt:lpstr>
      <vt:lpstr>Examples ..(cont.)</vt:lpstr>
      <vt:lpstr>Examples ..(cont.)</vt:lpstr>
      <vt:lpstr>Examples ..(cont.)</vt:lpstr>
      <vt:lpstr>Examples ..(cont.)</vt:lpstr>
      <vt:lpstr>Disciplines Contributing to Human-Computer Interaction</vt:lpstr>
      <vt:lpstr>A real life example</vt:lpstr>
      <vt:lpstr>PowerPoint Presentation</vt:lpstr>
      <vt:lpstr>Reasons for Failures</vt:lpstr>
      <vt:lpstr>Traditional approaches to system development</vt:lpstr>
      <vt:lpstr>Example of traditional approach</vt:lpstr>
      <vt:lpstr>Introduction to User Centered approach</vt:lpstr>
      <vt:lpstr>The life cycle for interactive systems</vt:lpstr>
      <vt:lpstr>TIPS to identify the task</vt:lpstr>
      <vt:lpstr>User Centered Development Steps to perform…</vt:lpstr>
      <vt:lpstr>1. Data Collection</vt:lpstr>
      <vt:lpstr>3. Prototyping</vt:lpstr>
      <vt:lpstr>5. Evaluation</vt:lpstr>
      <vt:lpstr>measuring</vt:lpstr>
      <vt:lpstr>«L» shape </vt:lpstr>
      <vt:lpstr>Designer vs. Users</vt:lpstr>
      <vt:lpstr>Examples ..(cont.)</vt:lpstr>
      <vt:lpstr>Examples ..(cont.)</vt:lpstr>
      <vt:lpstr>Examples ..(cont.)</vt:lpstr>
      <vt:lpstr>Examples ..(cont.)</vt:lpstr>
      <vt:lpstr>Examples ..(cont.)</vt:lpstr>
      <vt:lpstr>Examples ..(cont.)</vt:lpstr>
      <vt:lpstr>Examples ..(cont.)</vt:lpstr>
      <vt:lpstr>Examples ..(cont.)</vt:lpstr>
      <vt:lpstr>Mistakes into designing interface </vt:lpstr>
      <vt:lpstr>References</vt:lpstr>
      <vt:lpstr>New topic Obiquitous computing </vt:lpstr>
      <vt:lpstr>Goal oriented software (adams example)</vt:lpstr>
      <vt:lpstr>PowerPoint Presentation</vt:lpstr>
      <vt:lpstr>Performance vs Usability</vt:lpstr>
      <vt:lpstr>Example of progressive coadaptation</vt:lpstr>
      <vt:lpstr>Human-centered approach</vt:lpstr>
      <vt:lpstr>Goal-oriented approach</vt:lpstr>
      <vt:lpstr>Goal-oriented and user-centered design in user interfaces</vt:lpstr>
      <vt:lpstr>Progressive co-adaptation</vt:lpstr>
      <vt:lpstr>PowerPoint Presentation</vt:lpstr>
      <vt:lpstr>Simple tracking task with a mouse</vt:lpstr>
      <vt:lpstr>PowerPoint Presentation</vt:lpstr>
      <vt:lpstr>Neural Network Co Adaptation (pogo visual game example, see desktop 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machine interaction</dc:title>
  <dc:creator>Paolo Gallina</dc:creator>
  <cp:lastModifiedBy>Paolo Gallina</cp:lastModifiedBy>
  <cp:revision>71</cp:revision>
  <dcterms:created xsi:type="dcterms:W3CDTF">2017-09-25T19:53:26Z</dcterms:created>
  <dcterms:modified xsi:type="dcterms:W3CDTF">2018-07-12T09:40:42Z</dcterms:modified>
</cp:coreProperties>
</file>