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71" r:id="rId2"/>
  </p:sldMasterIdLst>
  <p:notesMasterIdLst>
    <p:notesMasterId r:id="rId20"/>
  </p:notesMasterIdLst>
  <p:sldIdLst>
    <p:sldId id="853" r:id="rId3"/>
    <p:sldId id="1181" r:id="rId4"/>
    <p:sldId id="1023" r:id="rId5"/>
    <p:sldId id="1024" r:id="rId6"/>
    <p:sldId id="1047" r:id="rId7"/>
    <p:sldId id="1048" r:id="rId8"/>
    <p:sldId id="1049" r:id="rId9"/>
    <p:sldId id="1050" r:id="rId10"/>
    <p:sldId id="1051" r:id="rId11"/>
    <p:sldId id="1052" r:id="rId12"/>
    <p:sldId id="1053" r:id="rId13"/>
    <p:sldId id="1054" r:id="rId14"/>
    <p:sldId id="1055" r:id="rId15"/>
    <p:sldId id="1056" r:id="rId16"/>
    <p:sldId id="1057" r:id="rId17"/>
    <p:sldId id="1058" r:id="rId18"/>
    <p:sldId id="1182" r:id="rId19"/>
  </p:sldIdLst>
  <p:sldSz cx="9144000" cy="6858000" type="screen4x3"/>
  <p:notesSz cx="6858000" cy="9144000"/>
  <p:defaultTextStyle>
    <a:defPPr>
      <a:defRPr lang="it-IT"/>
    </a:defPPr>
    <a:lvl1pPr algn="l" rtl="0" eaLnBrk="0" fontAlgn="base" hangingPunct="0">
      <a:spcBef>
        <a:spcPct val="0"/>
      </a:spcBef>
      <a:spcAft>
        <a:spcPct val="0"/>
      </a:spcAft>
      <a:defRPr sz="1600"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1600"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1600"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1600"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16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6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6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6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600" b="1"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96">
          <p15:clr>
            <a:srgbClr val="A4A3A4"/>
          </p15:clr>
        </p15:guide>
        <p15:guide id="2" pos="29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00"/>
    <a:srgbClr val="FF0000"/>
    <a:srgbClr val="33CC33"/>
    <a:srgbClr val="66FF33"/>
    <a:srgbClr val="6600FF"/>
    <a:srgbClr val="DDDDDD"/>
    <a:srgbClr val="000000"/>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281" autoAdjust="0"/>
    <p:restoredTop sz="67634" autoAdjust="0"/>
  </p:normalViewPr>
  <p:slideViewPr>
    <p:cSldViewPr snapToGrid="0">
      <p:cViewPr varScale="1">
        <p:scale>
          <a:sx n="59" d="100"/>
          <a:sy n="59" d="100"/>
        </p:scale>
        <p:origin x="1698" y="42"/>
      </p:cViewPr>
      <p:guideLst>
        <p:guide orient="horz" pos="96"/>
        <p:guide pos="294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2" d="100"/>
          <a:sy n="52" d="100"/>
        </p:scale>
        <p:origin x="-1656" y="-108"/>
      </p:cViewPr>
      <p:guideLst>
        <p:guide orient="horz" pos="2880"/>
        <p:guide pos="2160"/>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b="0"/>
            </a:lvl1pPr>
          </a:lstStyle>
          <a:p>
            <a:pPr>
              <a:defRPr/>
            </a:pPr>
            <a:endParaRPr lang="it-IT" altLang="it-IT"/>
          </a:p>
        </p:txBody>
      </p:sp>
      <p:sp>
        <p:nvSpPr>
          <p:cNvPr id="256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b="0"/>
            </a:lvl1pPr>
          </a:lstStyle>
          <a:p>
            <a:pPr>
              <a:defRPr/>
            </a:pPr>
            <a:endParaRPr lang="it-IT" altLang="it-IT"/>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56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noProof="0" smtClean="0"/>
              <a:t>Click to edit Master text styles</a:t>
            </a:r>
          </a:p>
          <a:p>
            <a:pPr lvl="1"/>
            <a:r>
              <a:rPr lang="it-IT" altLang="it-IT" noProof="0" smtClean="0"/>
              <a:t>Second level</a:t>
            </a:r>
          </a:p>
          <a:p>
            <a:pPr lvl="2"/>
            <a:r>
              <a:rPr lang="it-IT" altLang="it-IT" noProof="0" smtClean="0"/>
              <a:t>Third level</a:t>
            </a:r>
          </a:p>
          <a:p>
            <a:pPr lvl="3"/>
            <a:r>
              <a:rPr lang="it-IT" altLang="it-IT" noProof="0" smtClean="0"/>
              <a:t>Fourth level</a:t>
            </a:r>
          </a:p>
          <a:p>
            <a:pPr lvl="4"/>
            <a:r>
              <a:rPr lang="it-IT" altLang="it-IT" noProof="0" smtClean="0"/>
              <a:t>Fifth level</a:t>
            </a:r>
          </a:p>
        </p:txBody>
      </p:sp>
      <p:sp>
        <p:nvSpPr>
          <p:cNvPr id="256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b="0"/>
            </a:lvl1pPr>
          </a:lstStyle>
          <a:p>
            <a:pPr>
              <a:defRPr/>
            </a:pPr>
            <a:endParaRPr lang="it-IT" altLang="it-IT"/>
          </a:p>
        </p:txBody>
      </p:sp>
      <p:sp>
        <p:nvSpPr>
          <p:cNvPr id="256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b="0"/>
            </a:lvl1pPr>
          </a:lstStyle>
          <a:p>
            <a:pPr>
              <a:defRPr/>
            </a:pPr>
            <a:fld id="{3F223013-8753-4916-9338-B74BE699DA32}" type="slidenum">
              <a:rPr lang="it-IT" altLang="it-IT"/>
              <a:pPr>
                <a:defRPr/>
              </a:pPr>
              <a:t>‹#›</a:t>
            </a:fld>
            <a:endParaRPr lang="it-IT" altLang="it-IT"/>
          </a:p>
        </p:txBody>
      </p:sp>
    </p:spTree>
    <p:extLst>
      <p:ext uri="{BB962C8B-B14F-4D97-AF65-F5344CB8AC3E}">
        <p14:creationId xmlns:p14="http://schemas.microsoft.com/office/powerpoint/2010/main" val="28002129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defRPr sz="1600" b="1">
                <a:solidFill>
                  <a:schemeClr val="tx1"/>
                </a:solidFill>
                <a:latin typeface="Arial" panose="020B0604020202020204" pitchFamily="34" charset="0"/>
                <a:cs typeface="Arial" panose="020B0604020202020204" pitchFamily="34" charset="0"/>
              </a:defRPr>
            </a:lvl1pPr>
            <a:lvl2pPr marL="742950" indent="-285750">
              <a:defRPr sz="1600" b="1">
                <a:solidFill>
                  <a:schemeClr val="tx1"/>
                </a:solidFill>
                <a:latin typeface="Arial" panose="020B0604020202020204" pitchFamily="34" charset="0"/>
                <a:cs typeface="Arial" panose="020B0604020202020204" pitchFamily="34" charset="0"/>
              </a:defRPr>
            </a:lvl2pPr>
            <a:lvl3pPr marL="1143000" indent="-228600">
              <a:defRPr sz="1600" b="1">
                <a:solidFill>
                  <a:schemeClr val="tx1"/>
                </a:solidFill>
                <a:latin typeface="Arial" panose="020B0604020202020204" pitchFamily="34" charset="0"/>
                <a:cs typeface="Arial" panose="020B0604020202020204" pitchFamily="34" charset="0"/>
              </a:defRPr>
            </a:lvl3pPr>
            <a:lvl4pPr marL="1600200" indent="-228600">
              <a:defRPr sz="1600" b="1">
                <a:solidFill>
                  <a:schemeClr val="tx1"/>
                </a:solidFill>
                <a:latin typeface="Arial" panose="020B0604020202020204" pitchFamily="34" charset="0"/>
                <a:cs typeface="Arial" panose="020B0604020202020204" pitchFamily="34" charset="0"/>
              </a:defRPr>
            </a:lvl4pPr>
            <a:lvl5pPr marL="2057400" indent="-228600">
              <a:defRPr sz="16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Arial" panose="020B0604020202020204" pitchFamily="34" charset="0"/>
              </a:defRPr>
            </a:lvl9pPr>
          </a:lstStyle>
          <a:p>
            <a:fld id="{937DA0F3-A126-48AA-AF0C-6A79B393FE40}" type="slidenum">
              <a:rPr lang="it-IT" altLang="it-IT" sz="1200" b="0" smtClean="0"/>
              <a:pPr/>
              <a:t>1</a:t>
            </a:fld>
            <a:endParaRPr lang="it-IT" altLang="it-IT" sz="1200" b="0"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it-IT" altLang="it-IT" smtClean="0"/>
          </a:p>
        </p:txBody>
      </p:sp>
    </p:spTree>
    <p:extLst>
      <p:ext uri="{BB962C8B-B14F-4D97-AF65-F5344CB8AC3E}">
        <p14:creationId xmlns:p14="http://schemas.microsoft.com/office/powerpoint/2010/main" val="22765190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836829-5BBE-4C57-9B00-12882AD9A077}" type="slidenum">
              <a:rPr lang="it-IT" altLang="it-IT"/>
              <a:pPr/>
              <a:t>10</a:t>
            </a:fld>
            <a:endParaRPr lang="it-IT" altLang="it-IT"/>
          </a:p>
        </p:txBody>
      </p:sp>
      <p:sp>
        <p:nvSpPr>
          <p:cNvPr id="1858562" name="Rectangle 2"/>
          <p:cNvSpPr>
            <a:spLocks noGrp="1" noRot="1" noChangeAspect="1" noChangeArrowheads="1" noTextEdit="1"/>
          </p:cNvSpPr>
          <p:nvPr>
            <p:ph type="sldImg"/>
          </p:nvPr>
        </p:nvSpPr>
        <p:spPr>
          <a:ln/>
        </p:spPr>
      </p:sp>
      <p:sp>
        <p:nvSpPr>
          <p:cNvPr id="1858563" name="Rectangle 3"/>
          <p:cNvSpPr>
            <a:spLocks noGrp="1" noChangeArrowheads="1"/>
          </p:cNvSpPr>
          <p:nvPr>
            <p:ph type="body" idx="1"/>
          </p:nvPr>
        </p:nvSpPr>
        <p:spPr/>
        <p:txBody>
          <a:bodyPr/>
          <a:lstStyle/>
          <a:p>
            <a:endParaRPr lang="it-IT" altLang="it-IT" sz="1000"/>
          </a:p>
          <a:p>
            <a:r>
              <a:rPr lang="it-IT" altLang="it-IT" sz="1000"/>
              <a:t>Empirica: </a:t>
            </a:r>
            <a:r>
              <a:rPr lang="it-IT" altLang="it-IT" sz="1000" i="1"/>
              <a:t>Fonte principale di conoscenza è l’esperienza; si basa sui fatti </a:t>
            </a:r>
            <a:r>
              <a:rPr lang="it-IT" altLang="it-IT" sz="1000"/>
              <a:t>(vedi filosofia</a:t>
            </a:r>
          </a:p>
          <a:p>
            <a:r>
              <a:rPr lang="it-IT" altLang="it-IT" sz="1000"/>
              <a:t>medioevale)</a:t>
            </a:r>
            <a:r>
              <a:rPr lang="it-IT" altLang="it-IT" sz="1000" i="1"/>
              <a:t>. </a:t>
            </a:r>
            <a:r>
              <a:rPr lang="it-IT" altLang="it-IT" sz="1000" b="1"/>
              <a:t>L’atteggiamento scientifico fa affidamento più sull’esperienza che sulle altre fonti di</a:t>
            </a:r>
          </a:p>
          <a:p>
            <a:r>
              <a:rPr lang="it-IT" altLang="it-IT" sz="1000" b="1"/>
              <a:t>conoscenza (autorità, senso comune, logica…)</a:t>
            </a:r>
            <a:endParaRPr lang="it-IT" altLang="it-IT" sz="1000"/>
          </a:p>
          <a:p>
            <a:r>
              <a:rPr lang="it-IT" altLang="it-IT" sz="1000"/>
              <a:t>Oggettiva: </a:t>
            </a:r>
            <a:r>
              <a:rPr lang="it-IT" altLang="it-IT" sz="1000" i="1"/>
              <a:t>Persone con percezione normale nello stesso tempo e nello stesso luogo farebbero tutte la stessa osservazione. Di conseguenza, è </a:t>
            </a:r>
            <a:r>
              <a:rPr lang="it-IT" altLang="it-IT" sz="1000" b="1"/>
              <a:t>REPLICABILE</a:t>
            </a:r>
            <a:r>
              <a:rPr lang="it-IT" altLang="it-IT" sz="1000"/>
              <a:t>: </a:t>
            </a:r>
            <a:r>
              <a:rPr lang="it-IT" altLang="it-IT" sz="1000" i="1"/>
              <a:t>osservazioni descritte in modo preciso (oggettive e fedeli) permettono in altri tempi e luoghi di ottenere gli stessi risultati. </a:t>
            </a:r>
            <a:r>
              <a:rPr lang="it-IT" altLang="it-IT" sz="1000"/>
              <a:t>È quindi cruciale utilizzare registrazioni accurate e descrizioni chiare e precise.</a:t>
            </a:r>
          </a:p>
          <a:p>
            <a:r>
              <a:rPr lang="it-IT" altLang="it-IT" sz="1000" b="1"/>
              <a:t>! È ciò che distingue la scienza da ciò che non lo è; studia fenomeni osservabili da tutti.</a:t>
            </a:r>
          </a:p>
          <a:p>
            <a:endParaRPr lang="it-IT" altLang="it-IT" sz="1000" b="1"/>
          </a:p>
          <a:p>
            <a:r>
              <a:rPr lang="it-IT" altLang="it-IT" sz="1000" b="1"/>
              <a:t>Autocorreggibile: </a:t>
            </a:r>
            <a:r>
              <a:rPr lang="it-IT" altLang="it-IT" sz="1000" i="1"/>
              <a:t>È aperta al cambiamento: di continuo nuovi dati empirici contraddicono le conoscenze precedenti </a:t>
            </a:r>
            <a:r>
              <a:rPr lang="it-IT" altLang="it-IT" sz="1000"/>
              <a:t>(vedi dibattito sul pregiudizio di genere nella propensione alla scienza)</a:t>
            </a:r>
            <a:r>
              <a:rPr lang="it-IT" altLang="it-IT" sz="1000" i="1"/>
              <a:t>.</a:t>
            </a:r>
          </a:p>
          <a:p>
            <a:endParaRPr lang="it-IT" altLang="it-IT" sz="1000" i="1"/>
          </a:p>
          <a:p>
            <a:r>
              <a:rPr lang="it-IT" altLang="it-IT" sz="1000" i="1"/>
              <a:t>Progressiva: la letteratura, la musica, la pittura di oggi sono diverse ma se siano migliori è una questione di gusto non oggettiva</a:t>
            </a:r>
          </a:p>
          <a:p>
            <a:endParaRPr lang="it-IT" altLang="it-IT" sz="1000" i="1"/>
          </a:p>
          <a:p>
            <a:r>
              <a:rPr lang="it-IT" altLang="it-IT" sz="1000" i="1"/>
              <a:t>Parsimoniosa: il gatto lecca i suoi piccoli alla nascita per ripulirli dalle membrane perché sennò prenderanno freddo (2 enunciati) oppure perché gli piace. La seconda spiegazione che è la più semplice è anche la vera. </a:t>
            </a:r>
          </a:p>
        </p:txBody>
      </p:sp>
    </p:spTree>
    <p:extLst>
      <p:ext uri="{BB962C8B-B14F-4D97-AF65-F5344CB8AC3E}">
        <p14:creationId xmlns:p14="http://schemas.microsoft.com/office/powerpoint/2010/main" val="13583452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BF0659-78CA-4593-8335-E2DC732C8C12}" type="slidenum">
              <a:rPr lang="it-IT" altLang="it-IT"/>
              <a:pPr/>
              <a:t>11</a:t>
            </a:fld>
            <a:endParaRPr lang="it-IT" altLang="it-IT"/>
          </a:p>
        </p:txBody>
      </p:sp>
      <p:sp>
        <p:nvSpPr>
          <p:cNvPr id="1860610" name="Rectangle 2"/>
          <p:cNvSpPr>
            <a:spLocks noGrp="1" noRot="1" noChangeAspect="1" noChangeArrowheads="1" noTextEdit="1"/>
          </p:cNvSpPr>
          <p:nvPr>
            <p:ph type="sldImg"/>
          </p:nvPr>
        </p:nvSpPr>
        <p:spPr>
          <a:ln/>
        </p:spPr>
      </p:sp>
      <p:sp>
        <p:nvSpPr>
          <p:cNvPr id="1860611" name="Rectangle 3"/>
          <p:cNvSpPr>
            <a:spLocks noGrp="1" noChangeArrowheads="1"/>
          </p:cNvSpPr>
          <p:nvPr>
            <p:ph type="body" idx="1"/>
          </p:nvPr>
        </p:nvSpPr>
        <p:spPr/>
        <p:txBody>
          <a:bodyPr/>
          <a:lstStyle/>
          <a:p>
            <a:endParaRPr lang="it-IT" altLang="it-IT" sz="1000"/>
          </a:p>
          <a:p>
            <a:r>
              <a:rPr lang="it-IT" altLang="it-IT" sz="1000"/>
              <a:t>Empirica: </a:t>
            </a:r>
            <a:r>
              <a:rPr lang="it-IT" altLang="it-IT" sz="1000" i="1"/>
              <a:t>Fonte principale di conoscenza è l’esperienza; si basa sui fatti </a:t>
            </a:r>
            <a:r>
              <a:rPr lang="it-IT" altLang="it-IT" sz="1000"/>
              <a:t>(vedi filosofia</a:t>
            </a:r>
          </a:p>
          <a:p>
            <a:r>
              <a:rPr lang="it-IT" altLang="it-IT" sz="1000"/>
              <a:t>medioevale)</a:t>
            </a:r>
            <a:r>
              <a:rPr lang="it-IT" altLang="it-IT" sz="1000" i="1"/>
              <a:t>. </a:t>
            </a:r>
            <a:r>
              <a:rPr lang="it-IT" altLang="it-IT" sz="1000" b="1"/>
              <a:t>L’atteggiamento scientifico fa affidamento più sull’esperienza che sulle altre fonti di</a:t>
            </a:r>
          </a:p>
          <a:p>
            <a:r>
              <a:rPr lang="it-IT" altLang="it-IT" sz="1000" b="1"/>
              <a:t>conoscenza (autorità, senso comune, logica…)</a:t>
            </a:r>
            <a:endParaRPr lang="it-IT" altLang="it-IT" sz="1000"/>
          </a:p>
          <a:p>
            <a:r>
              <a:rPr lang="it-IT" altLang="it-IT" sz="1000"/>
              <a:t>Oggettiva: </a:t>
            </a:r>
            <a:r>
              <a:rPr lang="it-IT" altLang="it-IT" sz="1000" i="1"/>
              <a:t>Persone con percezione normale nello stesso tempo e nello stesso luogo farebbero tutte la stessa osservazione. Di conseguenza, è </a:t>
            </a:r>
            <a:r>
              <a:rPr lang="it-IT" altLang="it-IT" sz="1000" b="1"/>
              <a:t>REPLICABILE</a:t>
            </a:r>
            <a:r>
              <a:rPr lang="it-IT" altLang="it-IT" sz="1000"/>
              <a:t>: </a:t>
            </a:r>
            <a:r>
              <a:rPr lang="it-IT" altLang="it-IT" sz="1000" i="1"/>
              <a:t>osservazioni descritte in modo preciso (oggettive e fedeli) permettono in altri tempi e luoghi di ottenere gli stessi risultati. </a:t>
            </a:r>
            <a:r>
              <a:rPr lang="it-IT" altLang="it-IT" sz="1000"/>
              <a:t>È quindi cruciale utilizzare registrazioni accurate e descrizioni chiare e precise.</a:t>
            </a:r>
          </a:p>
          <a:p>
            <a:r>
              <a:rPr lang="it-IT" altLang="it-IT" sz="1000" b="1"/>
              <a:t>! È ciò che distingue la scienza da ciò che non lo è; studia fenomeni osservabili da tutti.</a:t>
            </a:r>
          </a:p>
          <a:p>
            <a:endParaRPr lang="it-IT" altLang="it-IT" sz="1000" b="1"/>
          </a:p>
          <a:p>
            <a:r>
              <a:rPr lang="it-IT" altLang="it-IT" sz="1000" b="1"/>
              <a:t>Autocorreggibile: </a:t>
            </a:r>
            <a:r>
              <a:rPr lang="it-IT" altLang="it-IT" sz="1000" i="1"/>
              <a:t>È aperta al cambiamento: di continuo nuovi dati empirici contraddicono le conoscenze precedenti </a:t>
            </a:r>
            <a:r>
              <a:rPr lang="it-IT" altLang="it-IT" sz="1000"/>
              <a:t>(vedi dibattito sul pregiudizio di genere nella propensione alla scienza)</a:t>
            </a:r>
            <a:r>
              <a:rPr lang="it-IT" altLang="it-IT" sz="1000" i="1"/>
              <a:t>.</a:t>
            </a:r>
          </a:p>
          <a:p>
            <a:endParaRPr lang="it-IT" altLang="it-IT" sz="1000" i="1"/>
          </a:p>
          <a:p>
            <a:r>
              <a:rPr lang="it-IT" altLang="it-IT" sz="1000" i="1"/>
              <a:t>Progressiva: la letteratura, la musica, la pittura di oggi sono diverse ma se siano migliori è una questione di gusto non oggettiva</a:t>
            </a:r>
          </a:p>
          <a:p>
            <a:endParaRPr lang="it-IT" altLang="it-IT" sz="1000" i="1"/>
          </a:p>
          <a:p>
            <a:r>
              <a:rPr lang="it-IT" altLang="it-IT" sz="1000" i="1"/>
              <a:t>Parsimoniosa: il gatto lecca i suoi piccoli alla nascita per ripulirli dalle membrane perché sennò prenderanno freddo (2 enunciati) oppure perché gli piace. La seconda spiegazione che è la più semplice è anche la vera. </a:t>
            </a:r>
          </a:p>
        </p:txBody>
      </p:sp>
    </p:spTree>
    <p:extLst>
      <p:ext uri="{BB962C8B-B14F-4D97-AF65-F5344CB8AC3E}">
        <p14:creationId xmlns:p14="http://schemas.microsoft.com/office/powerpoint/2010/main" val="13392205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8D411A-91A9-4A0A-8D68-843C1199F86F}" type="slidenum">
              <a:rPr lang="it-IT" altLang="it-IT"/>
              <a:pPr/>
              <a:t>12</a:t>
            </a:fld>
            <a:endParaRPr lang="it-IT" altLang="it-IT"/>
          </a:p>
        </p:txBody>
      </p:sp>
      <p:sp>
        <p:nvSpPr>
          <p:cNvPr id="1862658" name="Rectangle 2"/>
          <p:cNvSpPr>
            <a:spLocks noGrp="1" noRot="1" noChangeAspect="1" noChangeArrowheads="1" noTextEdit="1"/>
          </p:cNvSpPr>
          <p:nvPr>
            <p:ph type="sldImg"/>
          </p:nvPr>
        </p:nvSpPr>
        <p:spPr>
          <a:ln/>
        </p:spPr>
      </p:sp>
      <p:sp>
        <p:nvSpPr>
          <p:cNvPr id="1862659" name="Rectangle 3"/>
          <p:cNvSpPr>
            <a:spLocks noGrp="1" noChangeArrowheads="1"/>
          </p:cNvSpPr>
          <p:nvPr>
            <p:ph type="body" idx="1"/>
          </p:nvPr>
        </p:nvSpPr>
        <p:spPr/>
        <p:txBody>
          <a:bodyPr/>
          <a:lstStyle/>
          <a:p>
            <a:endParaRPr lang="it-IT" altLang="it-IT" sz="1000"/>
          </a:p>
          <a:p>
            <a:r>
              <a:rPr lang="it-IT" altLang="it-IT" sz="1000"/>
              <a:t>Empirica: </a:t>
            </a:r>
            <a:r>
              <a:rPr lang="it-IT" altLang="it-IT" sz="1000" i="1"/>
              <a:t>Fonte principale di conoscenza è l’esperienza; si basa sui fatti </a:t>
            </a:r>
            <a:r>
              <a:rPr lang="it-IT" altLang="it-IT" sz="1000"/>
              <a:t>(vedi filosofia</a:t>
            </a:r>
          </a:p>
          <a:p>
            <a:r>
              <a:rPr lang="it-IT" altLang="it-IT" sz="1000"/>
              <a:t>medioevale)</a:t>
            </a:r>
            <a:r>
              <a:rPr lang="it-IT" altLang="it-IT" sz="1000" i="1"/>
              <a:t>. </a:t>
            </a:r>
            <a:r>
              <a:rPr lang="it-IT" altLang="it-IT" sz="1000" b="1"/>
              <a:t>L’atteggiamento scientifico fa affidamento più sull’esperienza che sulle altre fonti di</a:t>
            </a:r>
          </a:p>
          <a:p>
            <a:r>
              <a:rPr lang="it-IT" altLang="it-IT" sz="1000" b="1"/>
              <a:t>conoscenza (autorità, senso comune, logica…)</a:t>
            </a:r>
            <a:endParaRPr lang="it-IT" altLang="it-IT" sz="1000"/>
          </a:p>
          <a:p>
            <a:r>
              <a:rPr lang="it-IT" altLang="it-IT" sz="1000"/>
              <a:t>Oggettiva: </a:t>
            </a:r>
            <a:r>
              <a:rPr lang="it-IT" altLang="it-IT" sz="1000" i="1"/>
              <a:t>Persone con percezione normale nello stesso tempo e nello stesso luogo farebbero tutte la stessa osservazione. Di conseguenza, è </a:t>
            </a:r>
            <a:r>
              <a:rPr lang="it-IT" altLang="it-IT" sz="1000" b="1"/>
              <a:t>REPLICABILE</a:t>
            </a:r>
            <a:r>
              <a:rPr lang="it-IT" altLang="it-IT" sz="1000"/>
              <a:t>: </a:t>
            </a:r>
            <a:r>
              <a:rPr lang="it-IT" altLang="it-IT" sz="1000" i="1"/>
              <a:t>osservazioni descritte in modo preciso (oggettive e fedeli) permettono in altri tempi e luoghi di ottenere gli stessi risultati. </a:t>
            </a:r>
            <a:r>
              <a:rPr lang="it-IT" altLang="it-IT" sz="1000"/>
              <a:t>È quindi cruciale utilizzare registrazioni accurate e descrizioni chiare e precise.</a:t>
            </a:r>
          </a:p>
          <a:p>
            <a:r>
              <a:rPr lang="it-IT" altLang="it-IT" sz="1000" b="1"/>
              <a:t>! È ciò che distingue la scienza da ciò che non lo è; studia fenomeni osservabili da tutti.</a:t>
            </a:r>
          </a:p>
          <a:p>
            <a:endParaRPr lang="it-IT" altLang="it-IT" sz="1000" b="1"/>
          </a:p>
          <a:p>
            <a:r>
              <a:rPr lang="it-IT" altLang="it-IT" sz="1000" b="1"/>
              <a:t>Autocorreggibile: </a:t>
            </a:r>
            <a:r>
              <a:rPr lang="it-IT" altLang="it-IT" sz="1000" i="1"/>
              <a:t>È aperta al cambiamento: di continuo nuovi dati empirici contraddicono le conoscenze precedenti </a:t>
            </a:r>
            <a:r>
              <a:rPr lang="it-IT" altLang="it-IT" sz="1000"/>
              <a:t>(vedi dibattito sul pregiudizio di genere nella propensione alla scienza)</a:t>
            </a:r>
            <a:r>
              <a:rPr lang="it-IT" altLang="it-IT" sz="1000" i="1"/>
              <a:t>.</a:t>
            </a:r>
          </a:p>
          <a:p>
            <a:endParaRPr lang="it-IT" altLang="it-IT" sz="1000" i="1"/>
          </a:p>
          <a:p>
            <a:r>
              <a:rPr lang="it-IT" altLang="it-IT" sz="1000" i="1"/>
              <a:t>Progressiva: la letteratura, la musica, la pittura di oggi sono diverse ma se siano migliori è una questione di gusto non oggettiva</a:t>
            </a:r>
          </a:p>
          <a:p>
            <a:endParaRPr lang="it-IT" altLang="it-IT" sz="1000" i="1"/>
          </a:p>
          <a:p>
            <a:r>
              <a:rPr lang="it-IT" altLang="it-IT" sz="1000" i="1"/>
              <a:t>Parsimoniosa: il gatto lecca i suoi piccoli alla nascita per ripulirli dalle membrane perché sennò prenderanno freddo (2 enunciati) oppure perché gli piace. La seconda spiegazione che è la più semplice è anche la vera. </a:t>
            </a:r>
          </a:p>
        </p:txBody>
      </p:sp>
    </p:spTree>
    <p:extLst>
      <p:ext uri="{BB962C8B-B14F-4D97-AF65-F5344CB8AC3E}">
        <p14:creationId xmlns:p14="http://schemas.microsoft.com/office/powerpoint/2010/main" val="26792282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6419DC-0936-4A5A-9520-483A1A7B4F18}" type="slidenum">
              <a:rPr lang="it-IT" altLang="it-IT"/>
              <a:pPr/>
              <a:t>13</a:t>
            </a:fld>
            <a:endParaRPr lang="it-IT" altLang="it-IT"/>
          </a:p>
        </p:txBody>
      </p:sp>
      <p:sp>
        <p:nvSpPr>
          <p:cNvPr id="1864706" name="Rectangle 2"/>
          <p:cNvSpPr>
            <a:spLocks noGrp="1" noRot="1" noChangeAspect="1" noChangeArrowheads="1" noTextEdit="1"/>
          </p:cNvSpPr>
          <p:nvPr>
            <p:ph type="sldImg"/>
          </p:nvPr>
        </p:nvSpPr>
        <p:spPr>
          <a:ln/>
        </p:spPr>
      </p:sp>
      <p:sp>
        <p:nvSpPr>
          <p:cNvPr id="1864707" name="Rectangle 3"/>
          <p:cNvSpPr>
            <a:spLocks noGrp="1" noChangeArrowheads="1"/>
          </p:cNvSpPr>
          <p:nvPr>
            <p:ph type="body" idx="1"/>
          </p:nvPr>
        </p:nvSpPr>
        <p:spPr/>
        <p:txBody>
          <a:bodyPr/>
          <a:lstStyle/>
          <a:p>
            <a:endParaRPr lang="it-IT" altLang="it-IT" sz="1000"/>
          </a:p>
          <a:p>
            <a:r>
              <a:rPr lang="it-IT" altLang="it-IT" sz="1000"/>
              <a:t>Empirica: </a:t>
            </a:r>
            <a:r>
              <a:rPr lang="it-IT" altLang="it-IT" sz="1000" i="1"/>
              <a:t>Fonte principale di conoscenza è l’esperienza; si basa sui fatti </a:t>
            </a:r>
            <a:r>
              <a:rPr lang="it-IT" altLang="it-IT" sz="1000"/>
              <a:t>(vedi filosofia</a:t>
            </a:r>
          </a:p>
          <a:p>
            <a:r>
              <a:rPr lang="it-IT" altLang="it-IT" sz="1000"/>
              <a:t>medioevale)</a:t>
            </a:r>
            <a:r>
              <a:rPr lang="it-IT" altLang="it-IT" sz="1000" i="1"/>
              <a:t>. </a:t>
            </a:r>
            <a:r>
              <a:rPr lang="it-IT" altLang="it-IT" sz="1000" b="1"/>
              <a:t>L’atteggiamento scientifico fa affidamento più sull’esperienza che sulle altre fonti di</a:t>
            </a:r>
          </a:p>
          <a:p>
            <a:r>
              <a:rPr lang="it-IT" altLang="it-IT" sz="1000" b="1"/>
              <a:t>conoscenza (autorità, senso comune, logica…)</a:t>
            </a:r>
            <a:endParaRPr lang="it-IT" altLang="it-IT" sz="1000"/>
          </a:p>
          <a:p>
            <a:r>
              <a:rPr lang="it-IT" altLang="it-IT" sz="1000"/>
              <a:t>Oggettiva: </a:t>
            </a:r>
            <a:r>
              <a:rPr lang="it-IT" altLang="it-IT" sz="1000" i="1"/>
              <a:t>Persone con percezione normale nello stesso tempo e nello stesso luogo farebbero tutte la stessa osservazione. Di conseguenza, è </a:t>
            </a:r>
            <a:r>
              <a:rPr lang="it-IT" altLang="it-IT" sz="1000" b="1"/>
              <a:t>REPLICABILE</a:t>
            </a:r>
            <a:r>
              <a:rPr lang="it-IT" altLang="it-IT" sz="1000"/>
              <a:t>: </a:t>
            </a:r>
            <a:r>
              <a:rPr lang="it-IT" altLang="it-IT" sz="1000" i="1"/>
              <a:t>osservazioni descritte in modo preciso (oggettive e fedeli) permettono in altri tempi e luoghi di ottenere gli stessi risultati. </a:t>
            </a:r>
            <a:r>
              <a:rPr lang="it-IT" altLang="it-IT" sz="1000"/>
              <a:t>È quindi cruciale utilizzare registrazioni accurate e descrizioni chiare e precise.</a:t>
            </a:r>
          </a:p>
          <a:p>
            <a:r>
              <a:rPr lang="it-IT" altLang="it-IT" sz="1000" b="1"/>
              <a:t>! È ciò che distingue la scienza da ciò che non lo è; studia fenomeni osservabili da tutti.</a:t>
            </a:r>
          </a:p>
          <a:p>
            <a:endParaRPr lang="it-IT" altLang="it-IT" sz="1000" b="1"/>
          </a:p>
          <a:p>
            <a:r>
              <a:rPr lang="it-IT" altLang="it-IT" sz="1000" b="1"/>
              <a:t>Autocorreggibile: </a:t>
            </a:r>
            <a:r>
              <a:rPr lang="it-IT" altLang="it-IT" sz="1000" i="1"/>
              <a:t>È aperta al cambiamento: di continuo nuovi dati empirici contraddicono le conoscenze precedenti </a:t>
            </a:r>
            <a:r>
              <a:rPr lang="it-IT" altLang="it-IT" sz="1000"/>
              <a:t>(vedi dibattito sul pregiudizio di genere nella propensione alla scienza)</a:t>
            </a:r>
            <a:r>
              <a:rPr lang="it-IT" altLang="it-IT" sz="1000" i="1"/>
              <a:t>.</a:t>
            </a:r>
          </a:p>
          <a:p>
            <a:endParaRPr lang="it-IT" altLang="it-IT" sz="1000" i="1"/>
          </a:p>
          <a:p>
            <a:r>
              <a:rPr lang="it-IT" altLang="it-IT" sz="1000" i="1"/>
              <a:t>Progressiva: la letteratura, la musica, la pittura di oggi sono diverse ma se siano migliori è una questione di gusto non oggettiva</a:t>
            </a:r>
          </a:p>
          <a:p>
            <a:endParaRPr lang="it-IT" altLang="it-IT" sz="1000" i="1"/>
          </a:p>
          <a:p>
            <a:r>
              <a:rPr lang="it-IT" altLang="it-IT" sz="1000" i="1"/>
              <a:t>Parsimoniosa: il gatto lecca i suoi piccoli alla nascita per ripulirli dalle membrane perché sennò prenderanno freddo (2 enunciati) oppure perché gli piace. La seconda spiegazione che è la più semplice è anche la vera. </a:t>
            </a:r>
          </a:p>
        </p:txBody>
      </p:sp>
    </p:spTree>
    <p:extLst>
      <p:ext uri="{BB962C8B-B14F-4D97-AF65-F5344CB8AC3E}">
        <p14:creationId xmlns:p14="http://schemas.microsoft.com/office/powerpoint/2010/main" val="18467125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581FE1-7BFF-4724-834E-CCAEC812F61D}" type="slidenum">
              <a:rPr lang="it-IT" altLang="it-IT"/>
              <a:pPr/>
              <a:t>14</a:t>
            </a:fld>
            <a:endParaRPr lang="it-IT" altLang="it-IT"/>
          </a:p>
        </p:txBody>
      </p:sp>
      <p:sp>
        <p:nvSpPr>
          <p:cNvPr id="1866754" name="Rectangle 2"/>
          <p:cNvSpPr>
            <a:spLocks noGrp="1" noRot="1" noChangeAspect="1" noChangeArrowheads="1" noTextEdit="1"/>
          </p:cNvSpPr>
          <p:nvPr>
            <p:ph type="sldImg"/>
          </p:nvPr>
        </p:nvSpPr>
        <p:spPr>
          <a:ln/>
        </p:spPr>
      </p:sp>
      <p:sp>
        <p:nvSpPr>
          <p:cNvPr id="1866755" name="Rectangle 3"/>
          <p:cNvSpPr>
            <a:spLocks noGrp="1" noChangeArrowheads="1"/>
          </p:cNvSpPr>
          <p:nvPr>
            <p:ph type="body" idx="1"/>
          </p:nvPr>
        </p:nvSpPr>
        <p:spPr/>
        <p:txBody>
          <a:bodyPr/>
          <a:lstStyle/>
          <a:p>
            <a:endParaRPr lang="it-IT" altLang="it-IT" sz="1000"/>
          </a:p>
          <a:p>
            <a:r>
              <a:rPr lang="it-IT" altLang="it-IT" sz="1000"/>
              <a:t>Empirica: </a:t>
            </a:r>
            <a:r>
              <a:rPr lang="it-IT" altLang="it-IT" sz="1000" i="1"/>
              <a:t>Fonte principale di conoscenza è l’esperienza; si basa sui fatti </a:t>
            </a:r>
            <a:r>
              <a:rPr lang="it-IT" altLang="it-IT" sz="1000"/>
              <a:t>(vedi filosofia</a:t>
            </a:r>
          </a:p>
          <a:p>
            <a:r>
              <a:rPr lang="it-IT" altLang="it-IT" sz="1000"/>
              <a:t>medioevale)</a:t>
            </a:r>
            <a:r>
              <a:rPr lang="it-IT" altLang="it-IT" sz="1000" i="1"/>
              <a:t>. </a:t>
            </a:r>
            <a:r>
              <a:rPr lang="it-IT" altLang="it-IT" sz="1000" b="1"/>
              <a:t>L’atteggiamento scientifico fa affidamento più sull’esperienza che sulle altre fonti di</a:t>
            </a:r>
          </a:p>
          <a:p>
            <a:r>
              <a:rPr lang="it-IT" altLang="it-IT" sz="1000" b="1"/>
              <a:t>conoscenza (autorità, senso comune, logica…)</a:t>
            </a:r>
            <a:endParaRPr lang="it-IT" altLang="it-IT" sz="1000"/>
          </a:p>
          <a:p>
            <a:r>
              <a:rPr lang="it-IT" altLang="it-IT" sz="1000"/>
              <a:t>Oggettiva: </a:t>
            </a:r>
            <a:r>
              <a:rPr lang="it-IT" altLang="it-IT" sz="1000" i="1"/>
              <a:t>Persone con percezione normale nello stesso tempo e nello stesso luogo farebbero tutte la stessa osservazione. Di conseguenza, è </a:t>
            </a:r>
            <a:r>
              <a:rPr lang="it-IT" altLang="it-IT" sz="1000" b="1"/>
              <a:t>REPLICABILE</a:t>
            </a:r>
            <a:r>
              <a:rPr lang="it-IT" altLang="it-IT" sz="1000"/>
              <a:t>: </a:t>
            </a:r>
            <a:r>
              <a:rPr lang="it-IT" altLang="it-IT" sz="1000" i="1"/>
              <a:t>osservazioni descritte in modo preciso (oggettive e fedeli) permettono in altri tempi e luoghi di ottenere gli stessi risultati. </a:t>
            </a:r>
            <a:r>
              <a:rPr lang="it-IT" altLang="it-IT" sz="1000"/>
              <a:t>È quindi cruciale utilizzare registrazioni accurate e descrizioni chiare e precise.</a:t>
            </a:r>
          </a:p>
          <a:p>
            <a:r>
              <a:rPr lang="it-IT" altLang="it-IT" sz="1000" b="1"/>
              <a:t>! È ciò che distingue la scienza da ciò che non lo è; studia fenomeni osservabili da tutti.</a:t>
            </a:r>
          </a:p>
          <a:p>
            <a:endParaRPr lang="it-IT" altLang="it-IT" sz="1000" b="1"/>
          </a:p>
          <a:p>
            <a:r>
              <a:rPr lang="it-IT" altLang="it-IT" sz="1000" b="1"/>
              <a:t>Autocorreggibile: </a:t>
            </a:r>
            <a:r>
              <a:rPr lang="it-IT" altLang="it-IT" sz="1000" i="1"/>
              <a:t>È aperta al cambiamento: di continuo nuovi dati empirici contraddicono le conoscenze precedenti </a:t>
            </a:r>
            <a:r>
              <a:rPr lang="it-IT" altLang="it-IT" sz="1000"/>
              <a:t>(vedi dibattito sul pregiudizio di genere nella propensione alla scienza)</a:t>
            </a:r>
            <a:r>
              <a:rPr lang="it-IT" altLang="it-IT" sz="1000" i="1"/>
              <a:t>.</a:t>
            </a:r>
          </a:p>
          <a:p>
            <a:endParaRPr lang="it-IT" altLang="it-IT" sz="1000" i="1"/>
          </a:p>
          <a:p>
            <a:r>
              <a:rPr lang="it-IT" altLang="it-IT" sz="1000" i="1"/>
              <a:t>Progressiva: la letteratura, la musica, la pittura di oggi sono diverse ma se siano migliori è una questione di gusto non oggettiva</a:t>
            </a:r>
          </a:p>
          <a:p>
            <a:endParaRPr lang="it-IT" altLang="it-IT" sz="1000" i="1"/>
          </a:p>
          <a:p>
            <a:r>
              <a:rPr lang="it-IT" altLang="it-IT" sz="1000" i="1"/>
              <a:t>Parsimoniosa: il gatto lecca i suoi piccoli alla nascita per ripulirli dalle membrane perché sennò prenderanno freddo (2 enunciati) oppure perché gli piace. La seconda spiegazione che è la più semplice è anche la vera. </a:t>
            </a:r>
          </a:p>
        </p:txBody>
      </p:sp>
    </p:spTree>
    <p:extLst>
      <p:ext uri="{BB962C8B-B14F-4D97-AF65-F5344CB8AC3E}">
        <p14:creationId xmlns:p14="http://schemas.microsoft.com/office/powerpoint/2010/main" val="26099168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02D751-0D32-4561-8B85-22BD92AE2CBC}" type="slidenum">
              <a:rPr lang="it-IT" altLang="it-IT"/>
              <a:pPr/>
              <a:t>15</a:t>
            </a:fld>
            <a:endParaRPr lang="it-IT" altLang="it-IT"/>
          </a:p>
        </p:txBody>
      </p:sp>
      <p:sp>
        <p:nvSpPr>
          <p:cNvPr id="1868802" name="Rectangle 2"/>
          <p:cNvSpPr>
            <a:spLocks noGrp="1" noRot="1" noChangeAspect="1" noChangeArrowheads="1" noTextEdit="1"/>
          </p:cNvSpPr>
          <p:nvPr>
            <p:ph type="sldImg"/>
          </p:nvPr>
        </p:nvSpPr>
        <p:spPr>
          <a:ln/>
        </p:spPr>
      </p:sp>
      <p:sp>
        <p:nvSpPr>
          <p:cNvPr id="1868803" name="Rectangle 3"/>
          <p:cNvSpPr>
            <a:spLocks noGrp="1" noChangeArrowheads="1"/>
          </p:cNvSpPr>
          <p:nvPr>
            <p:ph type="body" idx="1"/>
          </p:nvPr>
        </p:nvSpPr>
        <p:spPr/>
        <p:txBody>
          <a:bodyPr/>
          <a:lstStyle/>
          <a:p>
            <a:endParaRPr lang="it-IT" altLang="it-IT" sz="1000"/>
          </a:p>
          <a:p>
            <a:r>
              <a:rPr lang="it-IT" altLang="it-IT" sz="1000"/>
              <a:t>Empirica: </a:t>
            </a:r>
            <a:r>
              <a:rPr lang="it-IT" altLang="it-IT" sz="1000" i="1"/>
              <a:t>Fonte principale di conoscenza è l’esperienza; si basa sui fatti </a:t>
            </a:r>
            <a:r>
              <a:rPr lang="it-IT" altLang="it-IT" sz="1000"/>
              <a:t>(vedi filosofia</a:t>
            </a:r>
          </a:p>
          <a:p>
            <a:r>
              <a:rPr lang="it-IT" altLang="it-IT" sz="1000"/>
              <a:t>medioevale)</a:t>
            </a:r>
            <a:r>
              <a:rPr lang="it-IT" altLang="it-IT" sz="1000" i="1"/>
              <a:t>. </a:t>
            </a:r>
            <a:r>
              <a:rPr lang="it-IT" altLang="it-IT" sz="1000" b="1"/>
              <a:t>L’atteggiamento scientifico fa affidamento più sull’esperienza che sulle altre fonti di</a:t>
            </a:r>
          </a:p>
          <a:p>
            <a:r>
              <a:rPr lang="it-IT" altLang="it-IT" sz="1000" b="1"/>
              <a:t>conoscenza (autorità, senso comune, logica…)</a:t>
            </a:r>
            <a:endParaRPr lang="it-IT" altLang="it-IT" sz="1000"/>
          </a:p>
          <a:p>
            <a:r>
              <a:rPr lang="it-IT" altLang="it-IT" sz="1000"/>
              <a:t>Oggettiva: </a:t>
            </a:r>
            <a:r>
              <a:rPr lang="it-IT" altLang="it-IT" sz="1000" i="1"/>
              <a:t>Persone con percezione normale nello stesso tempo e nello stesso luogo farebbero tutte la stessa osservazione. Di conseguenza, è </a:t>
            </a:r>
            <a:r>
              <a:rPr lang="it-IT" altLang="it-IT" sz="1000" b="1"/>
              <a:t>REPLICABILE</a:t>
            </a:r>
            <a:r>
              <a:rPr lang="it-IT" altLang="it-IT" sz="1000"/>
              <a:t>: </a:t>
            </a:r>
            <a:r>
              <a:rPr lang="it-IT" altLang="it-IT" sz="1000" i="1"/>
              <a:t>osservazioni descritte in modo preciso (oggettive e fedeli) permettono in altri tempi e luoghi di ottenere gli stessi risultati. </a:t>
            </a:r>
            <a:r>
              <a:rPr lang="it-IT" altLang="it-IT" sz="1000"/>
              <a:t>È quindi cruciale utilizzare registrazioni accurate e descrizioni chiare e precise.</a:t>
            </a:r>
          </a:p>
          <a:p>
            <a:r>
              <a:rPr lang="it-IT" altLang="it-IT" sz="1000" b="1"/>
              <a:t>! È ciò che distingue la scienza da ciò che non lo è; studia fenomeni osservabili da tutti.</a:t>
            </a:r>
          </a:p>
          <a:p>
            <a:endParaRPr lang="it-IT" altLang="it-IT" sz="1000" b="1"/>
          </a:p>
          <a:p>
            <a:r>
              <a:rPr lang="it-IT" altLang="it-IT" sz="1000" b="1"/>
              <a:t>Autocorreggibile: </a:t>
            </a:r>
            <a:r>
              <a:rPr lang="it-IT" altLang="it-IT" sz="1000" i="1"/>
              <a:t>È aperta al cambiamento: di continuo nuovi dati empirici contraddicono le conoscenze precedenti </a:t>
            </a:r>
            <a:r>
              <a:rPr lang="it-IT" altLang="it-IT" sz="1000"/>
              <a:t>(vedi dibattito sul pregiudizio di genere nella propensione alla scienza)</a:t>
            </a:r>
            <a:r>
              <a:rPr lang="it-IT" altLang="it-IT" sz="1000" i="1"/>
              <a:t>.</a:t>
            </a:r>
          </a:p>
          <a:p>
            <a:endParaRPr lang="it-IT" altLang="it-IT" sz="1000" i="1"/>
          </a:p>
          <a:p>
            <a:r>
              <a:rPr lang="it-IT" altLang="it-IT" sz="1000" i="1"/>
              <a:t>Progressiva: la letteratura, la musica, la pittura di oggi sono diverse ma se siano migliori è una questione di gusto non oggettiva</a:t>
            </a:r>
          </a:p>
          <a:p>
            <a:endParaRPr lang="it-IT" altLang="it-IT" sz="1000" i="1"/>
          </a:p>
          <a:p>
            <a:r>
              <a:rPr lang="it-IT" altLang="it-IT" sz="1000" i="1"/>
              <a:t>Parsimoniosa: il gatto lecca i suoi piccoli alla nascita per ripulirli dalle membrane perché sennò prenderanno freddo (2 enunciati) oppure perché gli piace. La seconda spiegazione che è la più semplice è anche la vera. </a:t>
            </a:r>
          </a:p>
        </p:txBody>
      </p:sp>
    </p:spTree>
    <p:extLst>
      <p:ext uri="{BB962C8B-B14F-4D97-AF65-F5344CB8AC3E}">
        <p14:creationId xmlns:p14="http://schemas.microsoft.com/office/powerpoint/2010/main" val="32940601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24A2F0-A88D-417F-B40D-E5CD0DE22DB5}" type="slidenum">
              <a:rPr lang="it-IT" altLang="it-IT"/>
              <a:pPr/>
              <a:t>16</a:t>
            </a:fld>
            <a:endParaRPr lang="it-IT" altLang="it-IT"/>
          </a:p>
        </p:txBody>
      </p:sp>
      <p:sp>
        <p:nvSpPr>
          <p:cNvPr id="1870850" name="Rectangle 2"/>
          <p:cNvSpPr>
            <a:spLocks noGrp="1" noRot="1" noChangeAspect="1" noChangeArrowheads="1" noTextEdit="1"/>
          </p:cNvSpPr>
          <p:nvPr>
            <p:ph type="sldImg"/>
          </p:nvPr>
        </p:nvSpPr>
        <p:spPr>
          <a:ln/>
        </p:spPr>
      </p:sp>
      <p:sp>
        <p:nvSpPr>
          <p:cNvPr id="1870851" name="Rectangle 3"/>
          <p:cNvSpPr>
            <a:spLocks noGrp="1" noChangeArrowheads="1"/>
          </p:cNvSpPr>
          <p:nvPr>
            <p:ph type="body" idx="1"/>
          </p:nvPr>
        </p:nvSpPr>
        <p:spPr/>
        <p:txBody>
          <a:bodyPr/>
          <a:lstStyle/>
          <a:p>
            <a:endParaRPr lang="it-IT" altLang="it-IT" sz="1000"/>
          </a:p>
          <a:p>
            <a:r>
              <a:rPr lang="it-IT" altLang="it-IT" sz="1000"/>
              <a:t>Empirica: </a:t>
            </a:r>
            <a:r>
              <a:rPr lang="it-IT" altLang="it-IT" sz="1000" i="1"/>
              <a:t>Fonte principale di conoscenza è l’esperienza; si basa sui fatti </a:t>
            </a:r>
            <a:r>
              <a:rPr lang="it-IT" altLang="it-IT" sz="1000"/>
              <a:t>(vedi filosofia</a:t>
            </a:r>
          </a:p>
          <a:p>
            <a:r>
              <a:rPr lang="it-IT" altLang="it-IT" sz="1000"/>
              <a:t>medioevale)</a:t>
            </a:r>
            <a:r>
              <a:rPr lang="it-IT" altLang="it-IT" sz="1000" i="1"/>
              <a:t>. </a:t>
            </a:r>
            <a:r>
              <a:rPr lang="it-IT" altLang="it-IT" sz="1000" b="1"/>
              <a:t>L’atteggiamento scientifico fa affidamento più sull’esperienza che sulle altre fonti di</a:t>
            </a:r>
          </a:p>
          <a:p>
            <a:r>
              <a:rPr lang="it-IT" altLang="it-IT" sz="1000" b="1"/>
              <a:t>conoscenza (autorità, senso comune, logica…)</a:t>
            </a:r>
            <a:endParaRPr lang="it-IT" altLang="it-IT" sz="1000"/>
          </a:p>
          <a:p>
            <a:r>
              <a:rPr lang="it-IT" altLang="it-IT" sz="1000"/>
              <a:t>Oggettiva: </a:t>
            </a:r>
            <a:r>
              <a:rPr lang="it-IT" altLang="it-IT" sz="1000" i="1"/>
              <a:t>Persone con percezione normale nello stesso tempo e nello stesso luogo farebbero tutte la stessa osservazione. Di conseguenza, è </a:t>
            </a:r>
            <a:r>
              <a:rPr lang="it-IT" altLang="it-IT" sz="1000" b="1"/>
              <a:t>REPLICABILE</a:t>
            </a:r>
            <a:r>
              <a:rPr lang="it-IT" altLang="it-IT" sz="1000"/>
              <a:t>: </a:t>
            </a:r>
            <a:r>
              <a:rPr lang="it-IT" altLang="it-IT" sz="1000" i="1"/>
              <a:t>osservazioni descritte in modo preciso (oggettive e fedeli) permettono in altri tempi e luoghi di ottenere gli stessi risultati. </a:t>
            </a:r>
            <a:r>
              <a:rPr lang="it-IT" altLang="it-IT" sz="1000"/>
              <a:t>È quindi cruciale utilizzare registrazioni accurate e descrizioni chiare e precise.</a:t>
            </a:r>
          </a:p>
          <a:p>
            <a:r>
              <a:rPr lang="it-IT" altLang="it-IT" sz="1000" b="1"/>
              <a:t>! È ciò che distingue la scienza da ciò che non lo è; studia fenomeni osservabili da tutti.</a:t>
            </a:r>
          </a:p>
          <a:p>
            <a:endParaRPr lang="it-IT" altLang="it-IT" sz="1000" b="1"/>
          </a:p>
          <a:p>
            <a:r>
              <a:rPr lang="it-IT" altLang="it-IT" sz="1000" b="1"/>
              <a:t>Autocorreggibile: </a:t>
            </a:r>
            <a:r>
              <a:rPr lang="it-IT" altLang="it-IT" sz="1000" i="1"/>
              <a:t>È aperta al cambiamento: di continuo nuovi dati empirici contraddicono le conoscenze precedenti </a:t>
            </a:r>
            <a:r>
              <a:rPr lang="it-IT" altLang="it-IT" sz="1000"/>
              <a:t>(vedi dibattito sul pregiudizio di genere nella propensione alla scienza)</a:t>
            </a:r>
            <a:r>
              <a:rPr lang="it-IT" altLang="it-IT" sz="1000" i="1"/>
              <a:t>.</a:t>
            </a:r>
          </a:p>
          <a:p>
            <a:endParaRPr lang="it-IT" altLang="it-IT" sz="1000" i="1"/>
          </a:p>
          <a:p>
            <a:r>
              <a:rPr lang="it-IT" altLang="it-IT" sz="1000" i="1"/>
              <a:t>Progressiva: la letteratura, la musica, la pittura di oggi sono diverse ma se siano migliori è una questione di gusto non oggettiva</a:t>
            </a:r>
          </a:p>
          <a:p>
            <a:endParaRPr lang="it-IT" altLang="it-IT" sz="1000" i="1"/>
          </a:p>
          <a:p>
            <a:r>
              <a:rPr lang="it-IT" altLang="it-IT" sz="1000" i="1"/>
              <a:t>Parsimoniosa: il gatto lecca i suoi piccoli alla nascita per ripulirli dalle membrane perché sennò prenderanno freddo (2 enunciati) oppure perché gli piace. La seconda spiegazione che è la più semplice è anche la vera. </a:t>
            </a:r>
          </a:p>
        </p:txBody>
      </p:sp>
    </p:spTree>
    <p:extLst>
      <p:ext uri="{BB962C8B-B14F-4D97-AF65-F5344CB8AC3E}">
        <p14:creationId xmlns:p14="http://schemas.microsoft.com/office/powerpoint/2010/main" val="15096591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24A2F0-A88D-417F-B40D-E5CD0DE22DB5}" type="slidenum">
              <a:rPr lang="it-IT" altLang="it-IT"/>
              <a:pPr/>
              <a:t>17</a:t>
            </a:fld>
            <a:endParaRPr lang="it-IT" altLang="it-IT"/>
          </a:p>
        </p:txBody>
      </p:sp>
      <p:sp>
        <p:nvSpPr>
          <p:cNvPr id="1870850" name="Rectangle 2"/>
          <p:cNvSpPr>
            <a:spLocks noGrp="1" noRot="1" noChangeAspect="1" noChangeArrowheads="1" noTextEdit="1"/>
          </p:cNvSpPr>
          <p:nvPr>
            <p:ph type="sldImg"/>
          </p:nvPr>
        </p:nvSpPr>
        <p:spPr>
          <a:ln/>
        </p:spPr>
      </p:sp>
      <p:sp>
        <p:nvSpPr>
          <p:cNvPr id="1870851" name="Rectangle 3"/>
          <p:cNvSpPr>
            <a:spLocks noGrp="1" noChangeArrowheads="1"/>
          </p:cNvSpPr>
          <p:nvPr>
            <p:ph type="body" idx="1"/>
          </p:nvPr>
        </p:nvSpPr>
        <p:spPr/>
        <p:txBody>
          <a:bodyPr/>
          <a:lstStyle/>
          <a:p>
            <a:r>
              <a:rPr lang="it-IT" altLang="it-IT" sz="1000" dirty="0" smtClean="0"/>
              <a:t>Watt</a:t>
            </a:r>
            <a:r>
              <a:rPr lang="it-IT" altLang="it-IT" sz="1000" baseline="0" dirty="0" smtClean="0"/>
              <a:t> inventò il regolatore centrifugo per la macchina a vapore che non altro costituiva che il primo ststema a retroazione in ingegneria (feedback) che gli scienziati hanno coniato con il nome di sistema di omeostasi (ossia un processo che consente ad un sistema aperto – comunicante con l’esterno di mentanere un output costante) che caratterizza l’autoregolazione automatica di tutti gli organismi biologici mediante feedback a diversi livelli di funzionamento, biologico - temperatura del corpo, psicologico – affettivo con lo stato d’animo, sensoriale - percezione (si pensi alle costanze). In questo caso la tecnologia che ha lo scopo pragmatico di far funzionare può istruire la scienza che invece ha lo scopo di capire il funzionaemnto sottostante (ossia il processo).   </a:t>
            </a:r>
          </a:p>
          <a:p>
            <a:r>
              <a:rPr lang="it-IT" altLang="it-IT" sz="1000" baseline="0" dirty="0" smtClean="0"/>
              <a:t>Nel caso del regolatore di Watt il sistema a feedback è determinato dalla velocità stessa del motore, che se tende ad aumentare allora le due sfere ruotano più velocemente allontanandosi e tirando lo stantuffo che chiude la valvola che fa passare il vapore quindi riducendo la velocità, viceversa se il motore va più lento.</a:t>
            </a:r>
            <a:endParaRPr lang="it-IT" altLang="it-IT" sz="1000" dirty="0"/>
          </a:p>
        </p:txBody>
      </p:sp>
    </p:spTree>
    <p:extLst>
      <p:ext uri="{BB962C8B-B14F-4D97-AF65-F5344CB8AC3E}">
        <p14:creationId xmlns:p14="http://schemas.microsoft.com/office/powerpoint/2010/main" val="3880052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D013F9-52E9-433B-81A9-0CD9E7EF220F}" type="slidenum">
              <a:rPr lang="it-IT" altLang="it-IT"/>
              <a:pPr/>
              <a:t>2</a:t>
            </a:fld>
            <a:endParaRPr lang="it-IT" altLang="it-IT"/>
          </a:p>
        </p:txBody>
      </p:sp>
      <p:sp>
        <p:nvSpPr>
          <p:cNvPr id="1958914" name="Rectangle 2"/>
          <p:cNvSpPr>
            <a:spLocks noGrp="1" noRot="1" noChangeAspect="1" noChangeArrowheads="1" noTextEdit="1"/>
          </p:cNvSpPr>
          <p:nvPr>
            <p:ph type="sldImg"/>
          </p:nvPr>
        </p:nvSpPr>
        <p:spPr>
          <a:ln/>
        </p:spPr>
      </p:sp>
      <p:sp>
        <p:nvSpPr>
          <p:cNvPr id="1958915" name="Rectangle 3"/>
          <p:cNvSpPr>
            <a:spLocks noGrp="1" noChangeArrowheads="1"/>
          </p:cNvSpPr>
          <p:nvPr>
            <p:ph type="body" idx="1"/>
          </p:nvPr>
        </p:nvSpPr>
        <p:spPr/>
        <p:txBody>
          <a:bodyPr/>
          <a:lstStyle/>
          <a:p>
            <a:pPr marL="228600" indent="-228600">
              <a:spcBef>
                <a:spcPct val="15000"/>
              </a:spcBef>
              <a:spcAft>
                <a:spcPct val="30000"/>
              </a:spcAft>
              <a:buClr>
                <a:schemeClr val="accent2"/>
              </a:buClr>
              <a:buFont typeface="Wingdings" panose="05000000000000000000" pitchFamily="2" charset="2"/>
              <a:buNone/>
            </a:pPr>
            <a:endParaRPr lang="it-IT" altLang="it-IT" dirty="0"/>
          </a:p>
        </p:txBody>
      </p:sp>
    </p:spTree>
    <p:extLst>
      <p:ext uri="{BB962C8B-B14F-4D97-AF65-F5344CB8AC3E}">
        <p14:creationId xmlns:p14="http://schemas.microsoft.com/office/powerpoint/2010/main" val="3146996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DFB477-94C5-4CAB-A1A5-FEBE12D59AA8}" type="slidenum">
              <a:rPr lang="it-IT" altLang="it-IT">
                <a:solidFill>
                  <a:srgbClr val="000000"/>
                </a:solidFill>
              </a:rPr>
              <a:pPr/>
              <a:t>3</a:t>
            </a:fld>
            <a:endParaRPr lang="it-IT" altLang="it-IT">
              <a:solidFill>
                <a:srgbClr val="000000"/>
              </a:solidFill>
            </a:endParaRPr>
          </a:p>
        </p:txBody>
      </p:sp>
      <p:sp>
        <p:nvSpPr>
          <p:cNvPr id="1837058" name="Rectangle 2"/>
          <p:cNvSpPr>
            <a:spLocks noGrp="1" noRot="1" noChangeAspect="1" noChangeArrowheads="1" noTextEdit="1"/>
          </p:cNvSpPr>
          <p:nvPr>
            <p:ph type="sldImg"/>
          </p:nvPr>
        </p:nvSpPr>
        <p:spPr>
          <a:ln/>
        </p:spPr>
      </p:sp>
      <p:sp>
        <p:nvSpPr>
          <p:cNvPr id="1837059" name="Rectangle 3"/>
          <p:cNvSpPr>
            <a:spLocks noGrp="1" noChangeArrowheads="1"/>
          </p:cNvSpPr>
          <p:nvPr>
            <p:ph type="body" idx="1"/>
          </p:nvPr>
        </p:nvSpPr>
        <p:spPr/>
        <p:txBody>
          <a:bodyPr/>
          <a:lstStyle/>
          <a:p>
            <a:r>
              <a:rPr lang="it-IT" altLang="it-IT"/>
              <a:t>Il soggetto può mangiare quanti panini vuole, si mettono di fronte ai soggetti dei panini e dentro il frigo altri. Metà ha di fronte 1 panino solo, l’altra metà 3. Soggetti di peso normale mangiano lo stesso numero di panini in entrambe le condizioni mentre i sovrappeso non usavano il frigorifero mangiando tutti i panini davanti a se.</a:t>
            </a:r>
          </a:p>
          <a:p>
            <a:endParaRPr lang="it-IT" altLang="it-IT"/>
          </a:p>
          <a:p>
            <a:r>
              <a:rPr lang="it-IT" altLang="it-IT"/>
              <a:t>Altro esempio esperimento di Darley e Latanè</a:t>
            </a:r>
          </a:p>
        </p:txBody>
      </p:sp>
    </p:spTree>
    <p:extLst>
      <p:ext uri="{BB962C8B-B14F-4D97-AF65-F5344CB8AC3E}">
        <p14:creationId xmlns:p14="http://schemas.microsoft.com/office/powerpoint/2010/main" val="3151911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DCA862-5CC6-4105-A5E7-983C7B6357BF}" type="slidenum">
              <a:rPr lang="it-IT" altLang="it-IT">
                <a:solidFill>
                  <a:srgbClr val="000000"/>
                </a:solidFill>
              </a:rPr>
              <a:pPr/>
              <a:t>4</a:t>
            </a:fld>
            <a:endParaRPr lang="it-IT" altLang="it-IT">
              <a:solidFill>
                <a:srgbClr val="000000"/>
              </a:solidFill>
            </a:endParaRPr>
          </a:p>
        </p:txBody>
      </p:sp>
      <p:sp>
        <p:nvSpPr>
          <p:cNvPr id="1839106" name="Rectangle 2"/>
          <p:cNvSpPr>
            <a:spLocks noGrp="1" noRot="1" noChangeAspect="1" noChangeArrowheads="1" noTextEdit="1"/>
          </p:cNvSpPr>
          <p:nvPr>
            <p:ph type="sldImg"/>
          </p:nvPr>
        </p:nvSpPr>
        <p:spPr>
          <a:ln/>
        </p:spPr>
      </p:sp>
      <p:sp>
        <p:nvSpPr>
          <p:cNvPr id="1839107" name="Rectangle 3"/>
          <p:cNvSpPr>
            <a:spLocks noGrp="1" noChangeArrowheads="1"/>
          </p:cNvSpPr>
          <p:nvPr>
            <p:ph type="body" idx="1"/>
          </p:nvPr>
        </p:nvSpPr>
        <p:spPr/>
        <p:txBody>
          <a:bodyPr/>
          <a:lstStyle/>
          <a:p>
            <a:r>
              <a:rPr lang="it-IT" altLang="it-IT"/>
              <a:t>Altro esempio esperimento di Darley e Latanè</a:t>
            </a:r>
          </a:p>
        </p:txBody>
      </p:sp>
    </p:spTree>
    <p:extLst>
      <p:ext uri="{BB962C8B-B14F-4D97-AF65-F5344CB8AC3E}">
        <p14:creationId xmlns:p14="http://schemas.microsoft.com/office/powerpoint/2010/main" val="2708169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638EE7-9694-4E9D-884D-0F14C4D99F48}" type="slidenum">
              <a:rPr lang="it-IT" altLang="it-IT"/>
              <a:pPr/>
              <a:t>5</a:t>
            </a:fld>
            <a:endParaRPr lang="it-IT" altLang="it-IT"/>
          </a:p>
        </p:txBody>
      </p:sp>
      <p:sp>
        <p:nvSpPr>
          <p:cNvPr id="1850370" name="Rectangle 2"/>
          <p:cNvSpPr>
            <a:spLocks noGrp="1" noRot="1" noChangeAspect="1" noChangeArrowheads="1" noTextEdit="1"/>
          </p:cNvSpPr>
          <p:nvPr>
            <p:ph type="sldImg"/>
          </p:nvPr>
        </p:nvSpPr>
        <p:spPr>
          <a:ln/>
        </p:spPr>
      </p:sp>
      <p:sp>
        <p:nvSpPr>
          <p:cNvPr id="1850371" name="Rectangle 3"/>
          <p:cNvSpPr>
            <a:spLocks noGrp="1" noChangeArrowheads="1"/>
          </p:cNvSpPr>
          <p:nvPr>
            <p:ph type="body" idx="1"/>
          </p:nvPr>
        </p:nvSpPr>
        <p:spPr/>
        <p:txBody>
          <a:bodyPr/>
          <a:lstStyle/>
          <a:p>
            <a:pPr marL="228600" indent="-228600">
              <a:lnSpc>
                <a:spcPct val="90000"/>
              </a:lnSpc>
            </a:pPr>
            <a:r>
              <a:rPr lang="it-IT" altLang="it-IT" sz="1000"/>
              <a:t>La scienza moderna si basa sulla negazione del buonsenso. Ci sono resistenze che ci fanno pensare che un risultato scientifico possa essere vero quando è inatteso ad esempio se è a sostegno di una rappresentazione inattesa della nostra mente. Ricorriamo all’intuizione.</a:t>
            </a:r>
          </a:p>
          <a:p>
            <a:pPr marL="228600" indent="-228600">
              <a:lnSpc>
                <a:spcPct val="90000"/>
              </a:lnSpc>
            </a:pPr>
            <a:r>
              <a:rPr lang="it-IT" altLang="it-IT" sz="1000"/>
              <a:t>Fenomeni controintuitivi, contro il senso comune: </a:t>
            </a:r>
          </a:p>
          <a:p>
            <a:pPr marL="228600" indent="-228600">
              <a:lnSpc>
                <a:spcPct val="90000"/>
              </a:lnSpc>
              <a:buFontTx/>
              <a:buAutoNum type="arabicPeriod"/>
            </a:pPr>
            <a:r>
              <a:rPr lang="it-IT" altLang="it-IT" sz="1000"/>
              <a:t>La terra è tonda non piatta</a:t>
            </a:r>
          </a:p>
          <a:p>
            <a:pPr marL="228600" indent="-228600">
              <a:lnSpc>
                <a:spcPct val="90000"/>
              </a:lnSpc>
              <a:buFontTx/>
              <a:buAutoNum type="arabicPeriod"/>
            </a:pPr>
            <a:r>
              <a:rPr lang="it-IT" altLang="it-IT" sz="1000"/>
              <a:t>Uccelli simili si raggruppano vs. l’idea che gli opposti si attraggono</a:t>
            </a:r>
          </a:p>
          <a:p>
            <a:pPr marL="228600" indent="-228600">
              <a:lnSpc>
                <a:spcPct val="90000"/>
              </a:lnSpc>
              <a:buFontTx/>
              <a:buAutoNum type="arabicPeriod"/>
            </a:pPr>
            <a:r>
              <a:rPr lang="it-IT" altLang="it-IT" sz="1000"/>
              <a:t>Uomo come individuo sociale, interconnesso dipendente dagli altri vs. idea che siamo entità individuali, autonome</a:t>
            </a:r>
          </a:p>
          <a:p>
            <a:pPr marL="228600" indent="-228600">
              <a:lnSpc>
                <a:spcPct val="90000"/>
              </a:lnSpc>
              <a:buFontTx/>
              <a:buAutoNum type="arabicPeriod"/>
            </a:pPr>
            <a:r>
              <a:rPr lang="it-IT" altLang="it-IT" sz="1000"/>
              <a:t>Uomo non migliore degli altri esseri umani alla nascita. Creatura dipendente. </a:t>
            </a:r>
          </a:p>
          <a:p>
            <a:pPr marL="228600" indent="-228600">
              <a:lnSpc>
                <a:spcPct val="90000"/>
              </a:lnSpc>
              <a:buFontTx/>
              <a:buAutoNum type="arabicPeriod"/>
            </a:pPr>
            <a:r>
              <a:rPr lang="it-IT" altLang="it-IT" sz="1000"/>
              <a:t>La nostra forza sta nella nostra capacità di stare assieme comnicare mediante abilità collettive</a:t>
            </a:r>
          </a:p>
          <a:p>
            <a:pPr marL="228600" indent="-228600">
              <a:lnSpc>
                <a:spcPct val="90000"/>
              </a:lnSpc>
              <a:buFontTx/>
              <a:buAutoNum type="arabicPeriod"/>
            </a:pPr>
            <a:r>
              <a:rPr lang="it-IT" altLang="it-IT" sz="1000"/>
              <a:t>Per diventare adulti non si deve diventare individui autonomi ma essere quell’”uno da cui gli altri dipendono”</a:t>
            </a:r>
          </a:p>
          <a:p>
            <a:pPr marL="228600" indent="-228600">
              <a:lnSpc>
                <a:spcPct val="90000"/>
              </a:lnSpc>
              <a:buFontTx/>
              <a:buAutoNum type="arabicPeriod"/>
            </a:pPr>
            <a:r>
              <a:rPr lang="it-IT" altLang="it-IT" sz="1000"/>
              <a:t>Non ci sono solo automatismi biologici primari (fame sete etc) ma anche altri meccanismi meno intuitivi che ci fanno tendere all’essere sociali come la repulsione verso la solitudine (strazio di essere lasciati, lutto, pene d’amore)</a:t>
            </a:r>
          </a:p>
          <a:p>
            <a:pPr marL="228600" indent="-228600">
              <a:lnSpc>
                <a:spcPct val="90000"/>
              </a:lnSpc>
              <a:buFontTx/>
              <a:buAutoNum type="arabicPeriod"/>
            </a:pPr>
            <a:r>
              <a:rPr lang="it-IT" altLang="it-IT" sz="1000"/>
              <a:t>Solitudine come male sociale è un’idea controintuitiva che oggi si dimostra vera dato che persone sole muoiono di più del 45%, più di obesità e alcolismo</a:t>
            </a:r>
          </a:p>
          <a:p>
            <a:pPr marL="228600" indent="-228600">
              <a:lnSpc>
                <a:spcPct val="90000"/>
              </a:lnSpc>
              <a:buFontTx/>
              <a:buAutoNum type="arabicPeriod"/>
            </a:pPr>
            <a:r>
              <a:rPr lang="it-IT" altLang="it-IT" sz="1000"/>
              <a:t>Essere in solitudine per un essere sociale implica attivare una condizione mentale di pericolo non solo di tristezza e depressione</a:t>
            </a:r>
          </a:p>
          <a:p>
            <a:pPr marL="228600" indent="-228600">
              <a:lnSpc>
                <a:spcPct val="90000"/>
              </a:lnSpc>
              <a:buFontTx/>
              <a:buAutoNum type="arabicPeriod"/>
            </a:pPr>
            <a:r>
              <a:rPr lang="it-IT" altLang="it-IT" sz="1000"/>
              <a:t>In situazioni di isolamento si attiva l’auto-conservazione: riduzione dell’empatia e di capacità di mettersi nei panni degli altri e di aiutarli. Si producono pertanto in questo stato di ipervigilanza errori di memoria e cognitivi. Vedrete più rischi e interpreterete il mondo in maniera più negativa.Aumenta il livello di cortisolo. </a:t>
            </a:r>
          </a:p>
        </p:txBody>
      </p:sp>
    </p:spTree>
    <p:extLst>
      <p:ext uri="{BB962C8B-B14F-4D97-AF65-F5344CB8AC3E}">
        <p14:creationId xmlns:p14="http://schemas.microsoft.com/office/powerpoint/2010/main" val="330941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7BFE80-D773-42FD-8517-A2C9EF060679}" type="slidenum">
              <a:rPr lang="it-IT" altLang="it-IT"/>
              <a:pPr/>
              <a:t>6</a:t>
            </a:fld>
            <a:endParaRPr lang="it-IT" altLang="it-IT"/>
          </a:p>
        </p:txBody>
      </p:sp>
      <p:sp>
        <p:nvSpPr>
          <p:cNvPr id="1848322" name="Rectangle 2"/>
          <p:cNvSpPr>
            <a:spLocks noGrp="1" noRot="1" noChangeAspect="1" noChangeArrowheads="1" noTextEdit="1"/>
          </p:cNvSpPr>
          <p:nvPr>
            <p:ph type="sldImg"/>
          </p:nvPr>
        </p:nvSpPr>
        <p:spPr>
          <a:ln/>
        </p:spPr>
      </p:sp>
      <p:sp>
        <p:nvSpPr>
          <p:cNvPr id="1848323" name="Rectangle 3"/>
          <p:cNvSpPr>
            <a:spLocks noGrp="1" noChangeArrowheads="1"/>
          </p:cNvSpPr>
          <p:nvPr>
            <p:ph type="body" idx="1"/>
          </p:nvPr>
        </p:nvSpPr>
        <p:spPr/>
        <p:txBody>
          <a:bodyPr/>
          <a:lstStyle/>
          <a:p>
            <a:pPr marL="228600" indent="-228600">
              <a:lnSpc>
                <a:spcPct val="90000"/>
              </a:lnSpc>
            </a:pPr>
            <a:r>
              <a:rPr lang="it-IT" altLang="it-IT" sz="1000" dirty="0"/>
              <a:t>La scienza moderna si basa sulla negazione del buonsenso. Ci sono resistenze che ci fanno pensare che un risultato scientifico possa essere vero quando è inatteso ad esempio se è a sostegno di una rappresentazione inattesa della nostra mente. Ricorriamo all’intuizione.</a:t>
            </a:r>
          </a:p>
          <a:p>
            <a:pPr marL="228600" indent="-228600">
              <a:lnSpc>
                <a:spcPct val="90000"/>
              </a:lnSpc>
            </a:pPr>
            <a:r>
              <a:rPr lang="it-IT" altLang="it-IT" sz="1000" dirty="0"/>
              <a:t>Fenomeni controintuitivi, contro il senso comune: </a:t>
            </a:r>
          </a:p>
          <a:p>
            <a:pPr marL="228600" indent="-228600">
              <a:lnSpc>
                <a:spcPct val="90000"/>
              </a:lnSpc>
              <a:buFontTx/>
              <a:buAutoNum type="arabicPeriod"/>
            </a:pPr>
            <a:r>
              <a:rPr lang="it-IT" altLang="it-IT" sz="1000" dirty="0"/>
              <a:t>La terra è tonda non piatta</a:t>
            </a:r>
          </a:p>
          <a:p>
            <a:pPr marL="228600" indent="-228600">
              <a:lnSpc>
                <a:spcPct val="90000"/>
              </a:lnSpc>
              <a:buFontTx/>
              <a:buAutoNum type="arabicPeriod"/>
            </a:pPr>
            <a:r>
              <a:rPr lang="it-IT" altLang="it-IT" sz="1000" dirty="0"/>
              <a:t>Uccelli simili si raggruppano vs. l’idea che gli opposti si attraggono</a:t>
            </a:r>
          </a:p>
          <a:p>
            <a:pPr marL="228600" indent="-228600">
              <a:lnSpc>
                <a:spcPct val="90000"/>
              </a:lnSpc>
              <a:buFontTx/>
              <a:buAutoNum type="arabicPeriod"/>
            </a:pPr>
            <a:r>
              <a:rPr lang="it-IT" altLang="it-IT" sz="1000" dirty="0"/>
              <a:t>Uomo come individuo sociale, interconnesso dipendente dagli altri vs. idea che siamo entità individuali, autonome</a:t>
            </a:r>
          </a:p>
          <a:p>
            <a:pPr marL="228600" indent="-228600">
              <a:lnSpc>
                <a:spcPct val="90000"/>
              </a:lnSpc>
              <a:buFontTx/>
              <a:buAutoNum type="arabicPeriod"/>
            </a:pPr>
            <a:r>
              <a:rPr lang="it-IT" altLang="it-IT" sz="1000" dirty="0"/>
              <a:t>Uomo non migliore degli altri esseri umani alla nascita. Creatura dipendente. </a:t>
            </a:r>
          </a:p>
          <a:p>
            <a:pPr marL="228600" indent="-228600">
              <a:lnSpc>
                <a:spcPct val="90000"/>
              </a:lnSpc>
              <a:buFontTx/>
              <a:buAutoNum type="arabicPeriod"/>
            </a:pPr>
            <a:r>
              <a:rPr lang="it-IT" altLang="it-IT" sz="1000" dirty="0"/>
              <a:t>La nostra forza sta nella nostra capacità di stare assieme comnicare mediante abilità collettive</a:t>
            </a:r>
          </a:p>
          <a:p>
            <a:pPr marL="228600" indent="-228600">
              <a:lnSpc>
                <a:spcPct val="90000"/>
              </a:lnSpc>
              <a:buFontTx/>
              <a:buAutoNum type="arabicPeriod"/>
            </a:pPr>
            <a:r>
              <a:rPr lang="it-IT" altLang="it-IT" sz="1000" dirty="0"/>
              <a:t>Per diventare adulti non si deve diventare individui autonomi ma essere quell’”uno da cui gli altri dipendono”</a:t>
            </a:r>
          </a:p>
          <a:p>
            <a:pPr marL="228600" indent="-228600">
              <a:lnSpc>
                <a:spcPct val="90000"/>
              </a:lnSpc>
              <a:buFontTx/>
              <a:buAutoNum type="arabicPeriod"/>
            </a:pPr>
            <a:r>
              <a:rPr lang="it-IT" altLang="it-IT" sz="1000" dirty="0"/>
              <a:t>Non ci sono solo automatismi biologici primari (fame sete etc) ma anche altri meccanismi meno intuitivi che ci fanno tendere all’essere sociali come la repulsione verso la solitudine (strazio di essere lasciati, lutto, pene d’amore)</a:t>
            </a:r>
          </a:p>
          <a:p>
            <a:pPr marL="228600" indent="-228600">
              <a:lnSpc>
                <a:spcPct val="90000"/>
              </a:lnSpc>
              <a:buFontTx/>
              <a:buAutoNum type="arabicPeriod"/>
            </a:pPr>
            <a:r>
              <a:rPr lang="it-IT" altLang="it-IT" sz="1000" dirty="0"/>
              <a:t>Solitudine come male sociale è un’idea controintuitiva che oggi si dimostra vera dato che persone sole muoiono di più del 45%, più di obesità e alcolismo</a:t>
            </a:r>
          </a:p>
          <a:p>
            <a:pPr marL="228600" indent="-228600">
              <a:lnSpc>
                <a:spcPct val="90000"/>
              </a:lnSpc>
              <a:buFontTx/>
              <a:buAutoNum type="arabicPeriod"/>
            </a:pPr>
            <a:r>
              <a:rPr lang="it-IT" altLang="it-IT" sz="1000" dirty="0"/>
              <a:t>Essere in solitudine per un essere sociale implica attivare una condizione mentale di pericolo non solo di tristezza e depressione</a:t>
            </a:r>
          </a:p>
          <a:p>
            <a:pPr marL="228600" indent="-228600">
              <a:lnSpc>
                <a:spcPct val="90000"/>
              </a:lnSpc>
              <a:buFontTx/>
              <a:buAutoNum type="arabicPeriod"/>
            </a:pPr>
            <a:r>
              <a:rPr lang="it-IT" altLang="it-IT" sz="1000" dirty="0"/>
              <a:t>In situazioni di isolamento si attiva l’auto-conservazione: riduzione dell’empatia e di capacità di mettersi nei panni degli altri e di aiutarli. Si producono pertanto in questo stato di ipervigilanza errori di memoria e cognitivi. Vedrete più rischi e interpreterete il mondo in maniera più negativa.Aumenta il livello di cortisolo. </a:t>
            </a:r>
          </a:p>
        </p:txBody>
      </p:sp>
    </p:spTree>
    <p:extLst>
      <p:ext uri="{BB962C8B-B14F-4D97-AF65-F5344CB8AC3E}">
        <p14:creationId xmlns:p14="http://schemas.microsoft.com/office/powerpoint/2010/main" val="3287438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042BBF-E2DD-4A2B-82C0-1B1C2D809910}" type="slidenum">
              <a:rPr lang="it-IT" altLang="it-IT"/>
              <a:pPr/>
              <a:t>7</a:t>
            </a:fld>
            <a:endParaRPr lang="it-IT" altLang="it-IT"/>
          </a:p>
        </p:txBody>
      </p:sp>
      <p:sp>
        <p:nvSpPr>
          <p:cNvPr id="1852418" name="Rectangle 2"/>
          <p:cNvSpPr>
            <a:spLocks noGrp="1" noRot="1" noChangeAspect="1" noChangeArrowheads="1" noTextEdit="1"/>
          </p:cNvSpPr>
          <p:nvPr>
            <p:ph type="sldImg"/>
          </p:nvPr>
        </p:nvSpPr>
        <p:spPr>
          <a:ln/>
        </p:spPr>
      </p:sp>
      <p:sp>
        <p:nvSpPr>
          <p:cNvPr id="1852419" name="Rectangle 3"/>
          <p:cNvSpPr>
            <a:spLocks noGrp="1" noChangeArrowheads="1"/>
          </p:cNvSpPr>
          <p:nvPr>
            <p:ph type="body" idx="1"/>
          </p:nvPr>
        </p:nvSpPr>
        <p:spPr/>
        <p:txBody>
          <a:bodyPr/>
          <a:lstStyle/>
          <a:p>
            <a:r>
              <a:rPr lang="it-IT" altLang="it-IT"/>
              <a:t>Noi tendiamo a pensare di conoscere il comportamento umano perché lo esperiamo continuamente nella vita di tutti i giorni, quindi possiamo avere resistenze a studiarlo/osservarlo in maniera sistematica. Ci può apparire ovvio. L’esperienza che crediamo di avere naturalmente su come le persone si comportano vicendevolmente può infatti rendere difficile lo studio sistematico del comportamento umano e dei processi sottostanti, </a:t>
            </a:r>
          </a:p>
        </p:txBody>
      </p:sp>
    </p:spTree>
    <p:extLst>
      <p:ext uri="{BB962C8B-B14F-4D97-AF65-F5344CB8AC3E}">
        <p14:creationId xmlns:p14="http://schemas.microsoft.com/office/powerpoint/2010/main" val="1265454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A730A1-A336-4A9D-B81E-834B66FD3666}" type="slidenum">
              <a:rPr lang="it-IT" altLang="it-IT"/>
              <a:pPr/>
              <a:t>8</a:t>
            </a:fld>
            <a:endParaRPr lang="it-IT" altLang="it-IT"/>
          </a:p>
        </p:txBody>
      </p:sp>
      <p:sp>
        <p:nvSpPr>
          <p:cNvPr id="1854466" name="Rectangle 2"/>
          <p:cNvSpPr>
            <a:spLocks noGrp="1" noRot="1" noChangeAspect="1" noChangeArrowheads="1" noTextEdit="1"/>
          </p:cNvSpPr>
          <p:nvPr>
            <p:ph type="sldImg"/>
          </p:nvPr>
        </p:nvSpPr>
        <p:spPr>
          <a:ln/>
        </p:spPr>
      </p:sp>
      <p:sp>
        <p:nvSpPr>
          <p:cNvPr id="1854467" name="Rectangle 3"/>
          <p:cNvSpPr>
            <a:spLocks noGrp="1" noChangeArrowheads="1"/>
          </p:cNvSpPr>
          <p:nvPr>
            <p:ph type="body" idx="1"/>
          </p:nvPr>
        </p:nvSpPr>
        <p:spPr/>
        <p:txBody>
          <a:bodyPr/>
          <a:lstStyle/>
          <a:p>
            <a:endParaRPr lang="it-IT" altLang="it-IT"/>
          </a:p>
        </p:txBody>
      </p:sp>
    </p:spTree>
    <p:extLst>
      <p:ext uri="{BB962C8B-B14F-4D97-AF65-F5344CB8AC3E}">
        <p14:creationId xmlns:p14="http://schemas.microsoft.com/office/powerpoint/2010/main" val="3518216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6939FF-18C5-4B6A-8CE4-688356528EB0}" type="slidenum">
              <a:rPr lang="it-IT" altLang="it-IT"/>
              <a:pPr/>
              <a:t>9</a:t>
            </a:fld>
            <a:endParaRPr lang="it-IT" altLang="it-IT"/>
          </a:p>
        </p:txBody>
      </p:sp>
      <p:sp>
        <p:nvSpPr>
          <p:cNvPr id="1856514" name="Rectangle 2"/>
          <p:cNvSpPr>
            <a:spLocks noGrp="1" noRot="1" noChangeAspect="1" noChangeArrowheads="1" noTextEdit="1"/>
          </p:cNvSpPr>
          <p:nvPr>
            <p:ph type="sldImg"/>
          </p:nvPr>
        </p:nvSpPr>
        <p:spPr>
          <a:ln/>
        </p:spPr>
      </p:sp>
      <p:sp>
        <p:nvSpPr>
          <p:cNvPr id="1856515" name="Rectangle 3"/>
          <p:cNvSpPr>
            <a:spLocks noGrp="1" noChangeArrowheads="1"/>
          </p:cNvSpPr>
          <p:nvPr>
            <p:ph type="body" idx="1"/>
          </p:nvPr>
        </p:nvSpPr>
        <p:spPr/>
        <p:txBody>
          <a:bodyPr/>
          <a:lstStyle/>
          <a:p>
            <a:endParaRPr lang="it-IT" altLang="it-IT" sz="1000"/>
          </a:p>
          <a:p>
            <a:r>
              <a:rPr lang="it-IT" altLang="it-IT" sz="1000"/>
              <a:t>Empirica: </a:t>
            </a:r>
            <a:r>
              <a:rPr lang="it-IT" altLang="it-IT" sz="1000" i="1"/>
              <a:t>Fonte principale di conoscenza è l’esperienza; si basa sui fatti </a:t>
            </a:r>
            <a:r>
              <a:rPr lang="it-IT" altLang="it-IT" sz="1000"/>
              <a:t>(vedi filosofia</a:t>
            </a:r>
          </a:p>
          <a:p>
            <a:r>
              <a:rPr lang="it-IT" altLang="it-IT" sz="1000"/>
              <a:t>medioevale)</a:t>
            </a:r>
            <a:r>
              <a:rPr lang="it-IT" altLang="it-IT" sz="1000" i="1"/>
              <a:t>. </a:t>
            </a:r>
            <a:r>
              <a:rPr lang="it-IT" altLang="it-IT" sz="1000" b="1"/>
              <a:t>L’atteggiamento scientifico fa affidamento più sull’esperienza che sulle altre fonti di</a:t>
            </a:r>
          </a:p>
          <a:p>
            <a:r>
              <a:rPr lang="it-IT" altLang="it-IT" sz="1000" b="1"/>
              <a:t>conoscenza (autorità, senso comune, logica…)</a:t>
            </a:r>
            <a:endParaRPr lang="it-IT" altLang="it-IT" sz="1000"/>
          </a:p>
          <a:p>
            <a:r>
              <a:rPr lang="it-IT" altLang="it-IT" sz="1000"/>
              <a:t>Oggettiva: </a:t>
            </a:r>
            <a:r>
              <a:rPr lang="it-IT" altLang="it-IT" sz="1000" i="1"/>
              <a:t>Persone con percezione normale nello stesso tempo e nello stesso luogo farebbero tutte la stessa osservazione. Di conseguenza, è </a:t>
            </a:r>
            <a:r>
              <a:rPr lang="it-IT" altLang="it-IT" sz="1000" b="1"/>
              <a:t>REPLICABILE</a:t>
            </a:r>
            <a:r>
              <a:rPr lang="it-IT" altLang="it-IT" sz="1000"/>
              <a:t>: </a:t>
            </a:r>
            <a:r>
              <a:rPr lang="it-IT" altLang="it-IT" sz="1000" i="1"/>
              <a:t>osservazioni descritte in modo preciso (oggettive e fedeli) permettono in altri tempi e luoghi di ottenere gli stessi risultati. </a:t>
            </a:r>
            <a:r>
              <a:rPr lang="it-IT" altLang="it-IT" sz="1000"/>
              <a:t>È quindi cruciale utilizzare registrazioni accurate e descrizioni chiare e precise.</a:t>
            </a:r>
          </a:p>
          <a:p>
            <a:r>
              <a:rPr lang="it-IT" altLang="it-IT" sz="1000" b="1"/>
              <a:t>! È ciò che distingue la scienza da ciò che non lo è; studia fenomeni osservabili da tutti.</a:t>
            </a:r>
          </a:p>
          <a:p>
            <a:endParaRPr lang="it-IT" altLang="it-IT" sz="1000" b="1"/>
          </a:p>
          <a:p>
            <a:r>
              <a:rPr lang="it-IT" altLang="it-IT" sz="1000" b="1"/>
              <a:t>Autocorreggibile: </a:t>
            </a:r>
            <a:r>
              <a:rPr lang="it-IT" altLang="it-IT" sz="1000" i="1"/>
              <a:t>È aperta al cambiamento: di continuo nuovi dati empirici contraddicono le conoscenze precedenti </a:t>
            </a:r>
            <a:r>
              <a:rPr lang="it-IT" altLang="it-IT" sz="1000"/>
              <a:t>(vedi dibattito sul pregiudizio di genere nella propensione alla scienza)</a:t>
            </a:r>
            <a:r>
              <a:rPr lang="it-IT" altLang="it-IT" sz="1000" i="1"/>
              <a:t>.</a:t>
            </a:r>
          </a:p>
          <a:p>
            <a:endParaRPr lang="it-IT" altLang="it-IT" sz="1000" i="1"/>
          </a:p>
          <a:p>
            <a:r>
              <a:rPr lang="it-IT" altLang="it-IT" sz="1000" i="1"/>
              <a:t>Progressiva: la letteratura, la musica, la pittura di oggi sono diverse ma se siano migliori è una questione di gusto non oggettiva</a:t>
            </a:r>
          </a:p>
          <a:p>
            <a:endParaRPr lang="it-IT" altLang="it-IT" sz="1000" i="1"/>
          </a:p>
          <a:p>
            <a:r>
              <a:rPr lang="it-IT" altLang="it-IT" sz="1000" i="1"/>
              <a:t>Parsimoniosa: il gatto lecca i suoi piccoli alla nascita per ripulirli dalle membrane perché sennò prenderanno freddo (2 enunciati) oppure perché gli piace. La seconda spiegazione che è la più semplice è anche la vera. </a:t>
            </a:r>
          </a:p>
        </p:txBody>
      </p:sp>
    </p:spTree>
    <p:extLst>
      <p:ext uri="{BB962C8B-B14F-4D97-AF65-F5344CB8AC3E}">
        <p14:creationId xmlns:p14="http://schemas.microsoft.com/office/powerpoint/2010/main" val="607667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it-IT"/>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pPr>
              <a:defRPr/>
            </a:pPr>
            <a:fld id="{28E31E9F-4976-4958-95D8-1CB980326CEB}" type="slidenum">
              <a:rPr lang="it-IT" altLang="it-IT"/>
              <a:pPr>
                <a:defRPr/>
              </a:pPr>
              <a:t>‹#›</a:t>
            </a:fld>
            <a:endParaRPr lang="it-IT" altLang="it-IT"/>
          </a:p>
        </p:txBody>
      </p:sp>
    </p:spTree>
    <p:extLst>
      <p:ext uri="{BB962C8B-B14F-4D97-AF65-F5344CB8AC3E}">
        <p14:creationId xmlns:p14="http://schemas.microsoft.com/office/powerpoint/2010/main" val="1019910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pPr>
              <a:defRPr/>
            </a:pPr>
            <a:fld id="{717E5987-1FC8-4DD5-8AE9-4232E4A9D7B7}" type="slidenum">
              <a:rPr lang="it-IT" altLang="it-IT"/>
              <a:pPr>
                <a:defRPr/>
              </a:pPr>
              <a:t>‹#›</a:t>
            </a:fld>
            <a:endParaRPr lang="it-IT" altLang="it-IT"/>
          </a:p>
        </p:txBody>
      </p:sp>
    </p:spTree>
    <p:extLst>
      <p:ext uri="{BB962C8B-B14F-4D97-AF65-F5344CB8AC3E}">
        <p14:creationId xmlns:p14="http://schemas.microsoft.com/office/powerpoint/2010/main" val="585972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t-I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pPr>
              <a:defRPr/>
            </a:pPr>
            <a:fld id="{AC479B2B-A1B7-4A1B-A1E7-BBA0523EEC9B}" type="slidenum">
              <a:rPr lang="it-IT" altLang="it-IT"/>
              <a:pPr>
                <a:defRPr/>
              </a:pPr>
              <a:t>‹#›</a:t>
            </a:fld>
            <a:endParaRPr lang="it-IT" altLang="it-IT"/>
          </a:p>
        </p:txBody>
      </p:sp>
    </p:spTree>
    <p:extLst>
      <p:ext uri="{BB962C8B-B14F-4D97-AF65-F5344CB8AC3E}">
        <p14:creationId xmlns:p14="http://schemas.microsoft.com/office/powerpoint/2010/main" val="19997437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it-IT"/>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t-IT"/>
          </a:p>
        </p:txBody>
      </p:sp>
      <p:sp>
        <p:nvSpPr>
          <p:cNvPr id="4" name="Date Placeholder 3"/>
          <p:cNvSpPr>
            <a:spLocks noGrp="1"/>
          </p:cNvSpPr>
          <p:nvPr>
            <p:ph type="dt" sz="half" idx="10"/>
          </p:nvPr>
        </p:nvSpPr>
        <p:spPr/>
        <p:txBody>
          <a:bodyPr/>
          <a:lstStyle>
            <a:lvl1pPr>
              <a:defRPr/>
            </a:lvl1pPr>
          </a:lstStyle>
          <a:p>
            <a:endParaRPr lang="it-IT" altLang="it-I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it-IT" altLang="it-I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ADDCADC-BD5E-45C3-870A-91F06226AE41}" type="slidenum">
              <a:rPr lang="it-IT" altLang="it-IT">
                <a:solidFill>
                  <a:srgbClr val="000000"/>
                </a:solidFill>
              </a:rPr>
              <a:pPr/>
              <a:t>‹#›</a:t>
            </a:fld>
            <a:endParaRPr lang="it-IT" altLang="it-IT">
              <a:solidFill>
                <a:srgbClr val="000000"/>
              </a:solidFill>
            </a:endParaRPr>
          </a:p>
        </p:txBody>
      </p:sp>
    </p:spTree>
    <p:extLst>
      <p:ext uri="{BB962C8B-B14F-4D97-AF65-F5344CB8AC3E}">
        <p14:creationId xmlns:p14="http://schemas.microsoft.com/office/powerpoint/2010/main" val="20527988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vl1pPr>
          </a:lstStyle>
          <a:p>
            <a:endParaRPr lang="it-IT" altLang="it-I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it-IT" altLang="it-I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B00B69E-07C6-4984-96BE-D6A410CD329D}" type="slidenum">
              <a:rPr lang="it-IT" altLang="it-IT">
                <a:solidFill>
                  <a:srgbClr val="000000"/>
                </a:solidFill>
              </a:rPr>
              <a:pPr/>
              <a:t>‹#›</a:t>
            </a:fld>
            <a:endParaRPr lang="it-IT" altLang="it-IT">
              <a:solidFill>
                <a:srgbClr val="000000"/>
              </a:solidFill>
            </a:endParaRPr>
          </a:p>
        </p:txBody>
      </p:sp>
    </p:spTree>
    <p:extLst>
      <p:ext uri="{BB962C8B-B14F-4D97-AF65-F5344CB8AC3E}">
        <p14:creationId xmlns:p14="http://schemas.microsoft.com/office/powerpoint/2010/main" val="20474178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it-IT"/>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it-IT" altLang="it-I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it-IT" altLang="it-I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DBC50FF-199A-4FDD-8B3F-C4E3A09858BF}" type="slidenum">
              <a:rPr lang="it-IT" altLang="it-IT">
                <a:solidFill>
                  <a:srgbClr val="000000"/>
                </a:solidFill>
              </a:rPr>
              <a:pPr/>
              <a:t>‹#›</a:t>
            </a:fld>
            <a:endParaRPr lang="it-IT" altLang="it-IT">
              <a:solidFill>
                <a:srgbClr val="000000"/>
              </a:solidFill>
            </a:endParaRPr>
          </a:p>
        </p:txBody>
      </p:sp>
    </p:spTree>
    <p:extLst>
      <p:ext uri="{BB962C8B-B14F-4D97-AF65-F5344CB8AC3E}">
        <p14:creationId xmlns:p14="http://schemas.microsoft.com/office/powerpoint/2010/main" val="24886485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Date Placeholder 4"/>
          <p:cNvSpPr>
            <a:spLocks noGrp="1"/>
          </p:cNvSpPr>
          <p:nvPr>
            <p:ph type="dt" sz="half" idx="10"/>
          </p:nvPr>
        </p:nvSpPr>
        <p:spPr/>
        <p:txBody>
          <a:bodyPr/>
          <a:lstStyle>
            <a:lvl1pPr>
              <a:defRPr/>
            </a:lvl1pPr>
          </a:lstStyle>
          <a:p>
            <a:endParaRPr lang="it-IT" altLang="it-IT">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it-IT" altLang="it-IT">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F44D841-7EE4-4503-BA6E-ACA6B0D4241B}" type="slidenum">
              <a:rPr lang="it-IT" altLang="it-IT">
                <a:solidFill>
                  <a:srgbClr val="000000"/>
                </a:solidFill>
              </a:rPr>
              <a:pPr/>
              <a:t>‹#›</a:t>
            </a:fld>
            <a:endParaRPr lang="it-IT" altLang="it-IT">
              <a:solidFill>
                <a:srgbClr val="000000"/>
              </a:solidFill>
            </a:endParaRPr>
          </a:p>
        </p:txBody>
      </p:sp>
    </p:spTree>
    <p:extLst>
      <p:ext uri="{BB962C8B-B14F-4D97-AF65-F5344CB8AC3E}">
        <p14:creationId xmlns:p14="http://schemas.microsoft.com/office/powerpoint/2010/main" val="141705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it-IT"/>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7" name="Date Placeholder 6"/>
          <p:cNvSpPr>
            <a:spLocks noGrp="1"/>
          </p:cNvSpPr>
          <p:nvPr>
            <p:ph type="dt" sz="half" idx="10"/>
          </p:nvPr>
        </p:nvSpPr>
        <p:spPr/>
        <p:txBody>
          <a:bodyPr/>
          <a:lstStyle>
            <a:lvl1pPr>
              <a:defRPr/>
            </a:lvl1pPr>
          </a:lstStyle>
          <a:p>
            <a:endParaRPr lang="it-IT" altLang="it-IT">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it-IT" altLang="it-IT">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5843C738-E84A-4F71-AF6A-373F3B6DC443}" type="slidenum">
              <a:rPr lang="it-IT" altLang="it-IT">
                <a:solidFill>
                  <a:srgbClr val="000000"/>
                </a:solidFill>
              </a:rPr>
              <a:pPr/>
              <a:t>‹#›</a:t>
            </a:fld>
            <a:endParaRPr lang="it-IT" altLang="it-IT">
              <a:solidFill>
                <a:srgbClr val="000000"/>
              </a:solidFill>
            </a:endParaRPr>
          </a:p>
        </p:txBody>
      </p:sp>
    </p:spTree>
    <p:extLst>
      <p:ext uri="{BB962C8B-B14F-4D97-AF65-F5344CB8AC3E}">
        <p14:creationId xmlns:p14="http://schemas.microsoft.com/office/powerpoint/2010/main" val="3976016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Date Placeholder 2"/>
          <p:cNvSpPr>
            <a:spLocks noGrp="1"/>
          </p:cNvSpPr>
          <p:nvPr>
            <p:ph type="dt" sz="half" idx="10"/>
          </p:nvPr>
        </p:nvSpPr>
        <p:spPr/>
        <p:txBody>
          <a:bodyPr/>
          <a:lstStyle>
            <a:lvl1pPr>
              <a:defRPr/>
            </a:lvl1pPr>
          </a:lstStyle>
          <a:p>
            <a:endParaRPr lang="it-IT" altLang="it-IT">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it-IT" altLang="it-IT">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AEA2B1DE-0CA7-4B49-8E58-B35B4A987A4E}" type="slidenum">
              <a:rPr lang="it-IT" altLang="it-IT">
                <a:solidFill>
                  <a:srgbClr val="000000"/>
                </a:solidFill>
              </a:rPr>
              <a:pPr/>
              <a:t>‹#›</a:t>
            </a:fld>
            <a:endParaRPr lang="it-IT" altLang="it-IT">
              <a:solidFill>
                <a:srgbClr val="000000"/>
              </a:solidFill>
            </a:endParaRPr>
          </a:p>
        </p:txBody>
      </p:sp>
    </p:spTree>
    <p:extLst>
      <p:ext uri="{BB962C8B-B14F-4D97-AF65-F5344CB8AC3E}">
        <p14:creationId xmlns:p14="http://schemas.microsoft.com/office/powerpoint/2010/main" val="23315804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it-IT" altLang="it-IT">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it-IT" altLang="it-IT">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EEC2BBF-97AC-42D3-AF5B-2D25B00CE7C6}" type="slidenum">
              <a:rPr lang="it-IT" altLang="it-IT">
                <a:solidFill>
                  <a:srgbClr val="000000"/>
                </a:solidFill>
              </a:rPr>
              <a:pPr/>
              <a:t>‹#›</a:t>
            </a:fld>
            <a:endParaRPr lang="it-IT" altLang="it-IT">
              <a:solidFill>
                <a:srgbClr val="000000"/>
              </a:solidFill>
            </a:endParaRPr>
          </a:p>
        </p:txBody>
      </p:sp>
    </p:spTree>
    <p:extLst>
      <p:ext uri="{BB962C8B-B14F-4D97-AF65-F5344CB8AC3E}">
        <p14:creationId xmlns:p14="http://schemas.microsoft.com/office/powerpoint/2010/main" val="24863951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t-IT"/>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it-IT" altLang="it-IT">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it-IT" altLang="it-IT">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43757B7-4654-429A-831A-3FFBDC1A288A}" type="slidenum">
              <a:rPr lang="it-IT" altLang="it-IT">
                <a:solidFill>
                  <a:srgbClr val="000000"/>
                </a:solidFill>
              </a:rPr>
              <a:pPr/>
              <a:t>‹#›</a:t>
            </a:fld>
            <a:endParaRPr lang="it-IT" altLang="it-IT">
              <a:solidFill>
                <a:srgbClr val="000000"/>
              </a:solidFill>
            </a:endParaRPr>
          </a:p>
        </p:txBody>
      </p:sp>
    </p:spTree>
    <p:extLst>
      <p:ext uri="{BB962C8B-B14F-4D97-AF65-F5344CB8AC3E}">
        <p14:creationId xmlns:p14="http://schemas.microsoft.com/office/powerpoint/2010/main" val="2279141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pPr>
              <a:defRPr/>
            </a:pPr>
            <a:fld id="{4E20E878-EB4C-4FF4-A6FF-988A454518A4}" type="slidenum">
              <a:rPr lang="it-IT" altLang="it-IT"/>
              <a:pPr>
                <a:defRPr/>
              </a:pPr>
              <a:t>‹#›</a:t>
            </a:fld>
            <a:endParaRPr lang="it-IT" altLang="it-IT"/>
          </a:p>
        </p:txBody>
      </p:sp>
    </p:spTree>
    <p:extLst>
      <p:ext uri="{BB962C8B-B14F-4D97-AF65-F5344CB8AC3E}">
        <p14:creationId xmlns:p14="http://schemas.microsoft.com/office/powerpoint/2010/main" val="1384239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t-IT"/>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it-IT" altLang="it-IT">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it-IT" altLang="it-IT">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C90129F-A9DA-46F3-8E70-B7C5F2FAE943}" type="slidenum">
              <a:rPr lang="it-IT" altLang="it-IT">
                <a:solidFill>
                  <a:srgbClr val="000000"/>
                </a:solidFill>
              </a:rPr>
              <a:pPr/>
              <a:t>‹#›</a:t>
            </a:fld>
            <a:endParaRPr lang="it-IT" altLang="it-IT">
              <a:solidFill>
                <a:srgbClr val="000000"/>
              </a:solidFill>
            </a:endParaRPr>
          </a:p>
        </p:txBody>
      </p:sp>
    </p:spTree>
    <p:extLst>
      <p:ext uri="{BB962C8B-B14F-4D97-AF65-F5344CB8AC3E}">
        <p14:creationId xmlns:p14="http://schemas.microsoft.com/office/powerpoint/2010/main" val="31303030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vl1pPr>
          </a:lstStyle>
          <a:p>
            <a:endParaRPr lang="it-IT" altLang="it-I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it-IT" altLang="it-I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1273E91-3343-407A-A796-BF144F493323}" type="slidenum">
              <a:rPr lang="it-IT" altLang="it-IT">
                <a:solidFill>
                  <a:srgbClr val="000000"/>
                </a:solidFill>
              </a:rPr>
              <a:pPr/>
              <a:t>‹#›</a:t>
            </a:fld>
            <a:endParaRPr lang="it-IT" altLang="it-IT">
              <a:solidFill>
                <a:srgbClr val="000000"/>
              </a:solidFill>
            </a:endParaRPr>
          </a:p>
        </p:txBody>
      </p:sp>
    </p:spTree>
    <p:extLst>
      <p:ext uri="{BB962C8B-B14F-4D97-AF65-F5344CB8AC3E}">
        <p14:creationId xmlns:p14="http://schemas.microsoft.com/office/powerpoint/2010/main" val="24541056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t-I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vl1pPr>
          </a:lstStyle>
          <a:p>
            <a:endParaRPr lang="it-IT" altLang="it-I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it-IT" altLang="it-I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A5DDB9B-FCFF-47D5-BC22-7FF283715C36}" type="slidenum">
              <a:rPr lang="it-IT" altLang="it-IT">
                <a:solidFill>
                  <a:srgbClr val="000000"/>
                </a:solidFill>
              </a:rPr>
              <a:pPr/>
              <a:t>‹#›</a:t>
            </a:fld>
            <a:endParaRPr lang="it-IT" altLang="it-IT">
              <a:solidFill>
                <a:srgbClr val="000000"/>
              </a:solidFill>
            </a:endParaRPr>
          </a:p>
        </p:txBody>
      </p:sp>
    </p:spTree>
    <p:extLst>
      <p:ext uri="{BB962C8B-B14F-4D97-AF65-F5344CB8AC3E}">
        <p14:creationId xmlns:p14="http://schemas.microsoft.com/office/powerpoint/2010/main" val="21981035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it-IT"/>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it-IT" altLang="it-IT"/>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it-IT" altLang="it-IT"/>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0B8638EC-5A40-439A-9A30-1A0FEA84CDEC}" type="slidenum">
              <a:rPr lang="it-IT" altLang="it-IT"/>
              <a:pPr/>
              <a:t>‹#›</a:t>
            </a:fld>
            <a:endParaRPr lang="it-IT" altLang="it-IT"/>
          </a:p>
        </p:txBody>
      </p:sp>
    </p:spTree>
    <p:extLst>
      <p:ext uri="{BB962C8B-B14F-4D97-AF65-F5344CB8AC3E}">
        <p14:creationId xmlns:p14="http://schemas.microsoft.com/office/powerpoint/2010/main" val="1567855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it-IT"/>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pPr>
              <a:defRPr/>
            </a:pPr>
            <a:fld id="{65B608CD-0134-465E-8F9E-28E9ADEA7449}" type="slidenum">
              <a:rPr lang="it-IT" altLang="it-IT"/>
              <a:pPr>
                <a:defRPr/>
              </a:pPr>
              <a:t>‹#›</a:t>
            </a:fld>
            <a:endParaRPr lang="it-IT" altLang="it-IT"/>
          </a:p>
        </p:txBody>
      </p:sp>
    </p:spTree>
    <p:extLst>
      <p:ext uri="{BB962C8B-B14F-4D97-AF65-F5344CB8AC3E}">
        <p14:creationId xmlns:p14="http://schemas.microsoft.com/office/powerpoint/2010/main" val="3639396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6"/>
          <p:cNvSpPr>
            <a:spLocks noGrp="1" noChangeArrowheads="1"/>
          </p:cNvSpPr>
          <p:nvPr>
            <p:ph type="sldNum" sz="quarter" idx="12"/>
          </p:nvPr>
        </p:nvSpPr>
        <p:spPr>
          <a:ln/>
        </p:spPr>
        <p:txBody>
          <a:bodyPr/>
          <a:lstStyle>
            <a:lvl1pPr>
              <a:defRPr/>
            </a:lvl1pPr>
          </a:lstStyle>
          <a:p>
            <a:pPr>
              <a:defRPr/>
            </a:pPr>
            <a:fld id="{E5A3C8BA-1A86-4920-A201-BBA22285FA00}" type="slidenum">
              <a:rPr lang="it-IT" altLang="it-IT"/>
              <a:pPr>
                <a:defRPr/>
              </a:pPr>
              <a:t>‹#›</a:t>
            </a:fld>
            <a:endParaRPr lang="it-IT" altLang="it-IT"/>
          </a:p>
        </p:txBody>
      </p:sp>
    </p:spTree>
    <p:extLst>
      <p:ext uri="{BB962C8B-B14F-4D97-AF65-F5344CB8AC3E}">
        <p14:creationId xmlns:p14="http://schemas.microsoft.com/office/powerpoint/2010/main" val="1182368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it-IT"/>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9" name="Rectangle 6"/>
          <p:cNvSpPr>
            <a:spLocks noGrp="1" noChangeArrowheads="1"/>
          </p:cNvSpPr>
          <p:nvPr>
            <p:ph type="sldNum" sz="quarter" idx="12"/>
          </p:nvPr>
        </p:nvSpPr>
        <p:spPr>
          <a:ln/>
        </p:spPr>
        <p:txBody>
          <a:bodyPr/>
          <a:lstStyle>
            <a:lvl1pPr>
              <a:defRPr/>
            </a:lvl1pPr>
          </a:lstStyle>
          <a:p>
            <a:pPr>
              <a:defRPr/>
            </a:pPr>
            <a:fld id="{9FB15236-B3F9-4828-8C48-DCD6FDDF309A}" type="slidenum">
              <a:rPr lang="it-IT" altLang="it-IT"/>
              <a:pPr>
                <a:defRPr/>
              </a:pPr>
              <a:t>‹#›</a:t>
            </a:fld>
            <a:endParaRPr lang="it-IT" altLang="it-IT"/>
          </a:p>
        </p:txBody>
      </p:sp>
    </p:spTree>
    <p:extLst>
      <p:ext uri="{BB962C8B-B14F-4D97-AF65-F5344CB8AC3E}">
        <p14:creationId xmlns:p14="http://schemas.microsoft.com/office/powerpoint/2010/main" val="663085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5" name="Rectangle 6"/>
          <p:cNvSpPr>
            <a:spLocks noGrp="1" noChangeArrowheads="1"/>
          </p:cNvSpPr>
          <p:nvPr>
            <p:ph type="sldNum" sz="quarter" idx="12"/>
          </p:nvPr>
        </p:nvSpPr>
        <p:spPr>
          <a:ln/>
        </p:spPr>
        <p:txBody>
          <a:bodyPr/>
          <a:lstStyle>
            <a:lvl1pPr>
              <a:defRPr/>
            </a:lvl1pPr>
          </a:lstStyle>
          <a:p>
            <a:pPr>
              <a:defRPr/>
            </a:pPr>
            <a:fld id="{793C761D-FF5D-4197-B71A-AD4E7FD24809}" type="slidenum">
              <a:rPr lang="it-IT" altLang="it-IT"/>
              <a:pPr>
                <a:defRPr/>
              </a:pPr>
              <a:t>‹#›</a:t>
            </a:fld>
            <a:endParaRPr lang="it-IT" altLang="it-IT"/>
          </a:p>
        </p:txBody>
      </p:sp>
    </p:spTree>
    <p:extLst>
      <p:ext uri="{BB962C8B-B14F-4D97-AF65-F5344CB8AC3E}">
        <p14:creationId xmlns:p14="http://schemas.microsoft.com/office/powerpoint/2010/main" val="2980730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4" name="Rectangle 6"/>
          <p:cNvSpPr>
            <a:spLocks noGrp="1" noChangeArrowheads="1"/>
          </p:cNvSpPr>
          <p:nvPr>
            <p:ph type="sldNum" sz="quarter" idx="12"/>
          </p:nvPr>
        </p:nvSpPr>
        <p:spPr>
          <a:ln/>
        </p:spPr>
        <p:txBody>
          <a:bodyPr/>
          <a:lstStyle>
            <a:lvl1pPr>
              <a:defRPr/>
            </a:lvl1pPr>
          </a:lstStyle>
          <a:p>
            <a:pPr>
              <a:defRPr/>
            </a:pPr>
            <a:fld id="{F0ECC912-28F4-4544-82C9-0104B1392744}" type="slidenum">
              <a:rPr lang="it-IT" altLang="it-IT"/>
              <a:pPr>
                <a:defRPr/>
              </a:pPr>
              <a:t>‹#›</a:t>
            </a:fld>
            <a:endParaRPr lang="it-IT" altLang="it-IT"/>
          </a:p>
        </p:txBody>
      </p:sp>
    </p:spTree>
    <p:extLst>
      <p:ext uri="{BB962C8B-B14F-4D97-AF65-F5344CB8AC3E}">
        <p14:creationId xmlns:p14="http://schemas.microsoft.com/office/powerpoint/2010/main" val="263783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t-IT"/>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6"/>
          <p:cNvSpPr>
            <a:spLocks noGrp="1" noChangeArrowheads="1"/>
          </p:cNvSpPr>
          <p:nvPr>
            <p:ph type="sldNum" sz="quarter" idx="12"/>
          </p:nvPr>
        </p:nvSpPr>
        <p:spPr>
          <a:ln/>
        </p:spPr>
        <p:txBody>
          <a:bodyPr/>
          <a:lstStyle>
            <a:lvl1pPr>
              <a:defRPr/>
            </a:lvl1pPr>
          </a:lstStyle>
          <a:p>
            <a:pPr>
              <a:defRPr/>
            </a:pPr>
            <a:fld id="{C180DB13-2D44-450D-BE96-0F5FD27E814E}" type="slidenum">
              <a:rPr lang="it-IT" altLang="it-IT"/>
              <a:pPr>
                <a:defRPr/>
              </a:pPr>
              <a:t>‹#›</a:t>
            </a:fld>
            <a:endParaRPr lang="it-IT" altLang="it-IT"/>
          </a:p>
        </p:txBody>
      </p:sp>
    </p:spTree>
    <p:extLst>
      <p:ext uri="{BB962C8B-B14F-4D97-AF65-F5344CB8AC3E}">
        <p14:creationId xmlns:p14="http://schemas.microsoft.com/office/powerpoint/2010/main" val="2712545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t-IT"/>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6"/>
          <p:cNvSpPr>
            <a:spLocks noGrp="1" noChangeArrowheads="1"/>
          </p:cNvSpPr>
          <p:nvPr>
            <p:ph type="sldNum" sz="quarter" idx="12"/>
          </p:nvPr>
        </p:nvSpPr>
        <p:spPr>
          <a:ln/>
        </p:spPr>
        <p:txBody>
          <a:bodyPr/>
          <a:lstStyle>
            <a:lvl1pPr>
              <a:defRPr/>
            </a:lvl1pPr>
          </a:lstStyle>
          <a:p>
            <a:pPr>
              <a:defRPr/>
            </a:pPr>
            <a:fld id="{F3630779-CA79-4C6B-8427-E76CE5272252}" type="slidenum">
              <a:rPr lang="it-IT" altLang="it-IT"/>
              <a:pPr>
                <a:defRPr/>
              </a:pPr>
              <a:t>‹#›</a:t>
            </a:fld>
            <a:endParaRPr lang="it-IT" altLang="it-IT"/>
          </a:p>
        </p:txBody>
      </p:sp>
    </p:spTree>
    <p:extLst>
      <p:ext uri="{BB962C8B-B14F-4D97-AF65-F5344CB8AC3E}">
        <p14:creationId xmlns:p14="http://schemas.microsoft.com/office/powerpoint/2010/main" val="3139075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it-IT"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smtClean="0"/>
              <a:t>Click to edit Master text styles</a:t>
            </a:r>
          </a:p>
          <a:p>
            <a:pPr lvl="1"/>
            <a:r>
              <a:rPr lang="it-IT" altLang="it-IT" smtClean="0"/>
              <a:t>Second level</a:t>
            </a:r>
          </a:p>
          <a:p>
            <a:pPr lvl="2"/>
            <a:r>
              <a:rPr lang="it-IT" altLang="it-IT" smtClean="0"/>
              <a:t>Third level</a:t>
            </a:r>
          </a:p>
          <a:p>
            <a:pPr lvl="3"/>
            <a:r>
              <a:rPr lang="it-IT" altLang="it-IT" smtClean="0"/>
              <a:t>Fourth level</a:t>
            </a:r>
          </a:p>
          <a:p>
            <a:pPr lvl="4"/>
            <a:r>
              <a:rPr lang="it-IT" altLang="it-IT"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b="0"/>
            </a:lvl1pPr>
          </a:lstStyle>
          <a:p>
            <a:pPr>
              <a:defRPr/>
            </a:pPr>
            <a:endParaRPr lang="it-IT" altLang="it-IT"/>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b="0"/>
            </a:lvl1pPr>
          </a:lstStyle>
          <a:p>
            <a:pPr>
              <a:defRPr/>
            </a:pPr>
            <a:endParaRPr lang="it-IT" altLang="it-IT"/>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b="0"/>
            </a:lvl1pPr>
          </a:lstStyle>
          <a:p>
            <a:pPr>
              <a:defRPr/>
            </a:pPr>
            <a:fld id="{B4C5633E-FA15-402F-8C3F-F05B24792292}" type="slidenum">
              <a:rPr lang="it-IT" altLang="it-IT"/>
              <a:pPr>
                <a:defRPr/>
              </a:pPr>
              <a:t>‹#›</a:t>
            </a:fld>
            <a:endParaRPr lang="it-IT" altLang="it-IT"/>
          </a:p>
        </p:txBody>
      </p:sp>
    </p:spTree>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it-IT"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smtClean="0"/>
              <a:t>Click to edit Master text styles</a:t>
            </a:r>
          </a:p>
          <a:p>
            <a:pPr lvl="1"/>
            <a:r>
              <a:rPr lang="it-IT" altLang="it-IT" smtClean="0"/>
              <a:t>Second level</a:t>
            </a:r>
          </a:p>
          <a:p>
            <a:pPr lvl="2"/>
            <a:r>
              <a:rPr lang="it-IT" altLang="it-IT" smtClean="0"/>
              <a:t>Third level</a:t>
            </a:r>
          </a:p>
          <a:p>
            <a:pPr lvl="3"/>
            <a:r>
              <a:rPr lang="it-IT" altLang="it-IT" smtClean="0"/>
              <a:t>Fourth level</a:t>
            </a:r>
          </a:p>
          <a:p>
            <a:pPr lvl="4"/>
            <a:r>
              <a:rPr lang="it-IT" altLang="it-IT"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vl1pPr>
          </a:lstStyle>
          <a:p>
            <a:pPr eaLnBrk="1" hangingPunct="1"/>
            <a:endParaRPr lang="it-IT" altLang="it-IT">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vl1pPr>
          </a:lstStyle>
          <a:p>
            <a:pPr eaLnBrk="1" hangingPunct="1"/>
            <a:endParaRPr lang="it-IT" altLang="it-IT">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vl1pPr>
          </a:lstStyle>
          <a:p>
            <a:pPr eaLnBrk="1" hangingPunct="1"/>
            <a:fld id="{00AD1A81-B3A5-40F2-9EA3-F17154F6AE07}" type="slidenum">
              <a:rPr lang="it-IT" altLang="it-IT">
                <a:solidFill>
                  <a:srgbClr val="000000"/>
                </a:solidFill>
              </a:rPr>
              <a:pPr eaLnBrk="1" hangingPunct="1"/>
              <a:t>‹#›</a:t>
            </a:fld>
            <a:endParaRPr lang="it-IT" altLang="it-IT">
              <a:solidFill>
                <a:srgbClr val="000000"/>
              </a:solidFill>
            </a:endParaRPr>
          </a:p>
        </p:txBody>
      </p:sp>
    </p:spTree>
    <p:extLst>
      <p:ext uri="{BB962C8B-B14F-4D97-AF65-F5344CB8AC3E}">
        <p14:creationId xmlns:p14="http://schemas.microsoft.com/office/powerpoint/2010/main" val="413515436"/>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 id="2147483883" r:id="rId12"/>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14.jpeg"/><Relationship Id="rId4" Type="http://schemas.openxmlformats.org/officeDocument/2006/relationships/hyperlink" Target="http://www.google.it/url?sa=i&amp;rct=j&amp;q=&amp;esrc=s&amp;source=images&amp;cd=&amp;cad=rja&amp;uact=8&amp;ved=0ahUKEwj8gvi_qp3LAhWD8RQKHaotAqsQjRwIBw&amp;url=http://it.123rf.com/photo_25117983_cartoon-humor-concetto-illustrazione-di-scimmia-sulla-schiena-dire-o-proverbio.html&amp;bvm=bv.115339255,d.ZWU&amp;psig=AFQjCNG-331IKYPq8hqa2DJGz7jS0Qonrw&amp;ust=1456847627010439"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18.jpeg"/><Relationship Id="rId4" Type="http://schemas.openxmlformats.org/officeDocument/2006/relationships/hyperlink" Target="http://www.google.it/url?sa=i&amp;rct=j&amp;q=&amp;esrc=s&amp;source=images&amp;cd=&amp;cad=rja&amp;uact=8&amp;ved=0ahUKEwjnk4axrp3LAhWFwBQKHY9KD2sQjRwIBw&amp;url=http://nonciclopedia.wikia.com/wiki/Rasoio_di_Occam&amp;psig=AFQjCNHnldmKZR9u1E9HOvsXImCU7F5Ibw&amp;ust=1456848674387220"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19.jpeg"/><Relationship Id="rId4" Type="http://schemas.openxmlformats.org/officeDocument/2006/relationships/hyperlink" Target="https://www.google.it/url?sa=i&amp;rct=j&amp;q=&amp;esrc=s&amp;source=images&amp;cd=&amp;cad=rja&amp;uact=8&amp;ved=0ahUKEwjkvNLLiK_LAhWJbRQKHZTiCYIQjRwIBw&amp;url=https://www.pinterest.com/juliehoyt7/cats/&amp;bvm=bv.116274245,d.ZWU&amp;psig=AFQjCNG9IzI2VpmY-if4Rli7_gC3VVrcRw&amp;ust=1457456917665657"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s://moodle2.units.it/pluginfile.php/169472/mod_resource/content/2/Darley_Latane.pdf"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hyperlink" Target="https://youtu.be/_0hxl03JoA0" TargetMode="External"/><Relationship Id="rId2" Type="http://schemas.openxmlformats.org/officeDocument/2006/relationships/notesSlide" Target="../notesSlides/notesSlide5.xml"/><Relationship Id="rId1" Type="http://schemas.openxmlformats.org/officeDocument/2006/relationships/slideLayout" Target="../slideLayouts/slideLayout2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7.png"/><Relationship Id="rId5" Type="http://schemas.openxmlformats.org/officeDocument/2006/relationships/hyperlink" Target="https://youtu.be/_0hxl03JoA0" TargetMode="Externa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hyperlink" Target="http://www.google.it/url?sa=i&amp;rct=j&amp;q=&amp;esrc=s&amp;source=images&amp;cd=&amp;cad=rja&amp;uact=8&amp;ved=0ahUKEwiE9dfLqJ3LAhXHaRQKHQC9AFYQjRwIBw&amp;url=http://www.gifanimategratis.eu/gif_animate/cartoni_animati/marvin_marziano.php&amp;bvm=bv.115339255,d.ZWU&amp;psig=AFQjCNFNgelkhjoqjon13CeUGyZFYNEuYw&amp;ust=1456847117426361"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0.gif"/></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13.jpeg"/><Relationship Id="rId4" Type="http://schemas.openxmlformats.org/officeDocument/2006/relationships/hyperlink" Target="http://www.google.it/url?sa=i&amp;rct=j&amp;q=&amp;esrc=s&amp;source=images&amp;cd=&amp;cad=rja&amp;uact=8&amp;ved=0ahUKEwiN59TfndjSAhWDMBoKHUiFDswQjRwIBw&amp;url=http://www.equideando.com/la-dentatura-del-cavallo-nelle-sue-fasi/&amp;psig=AFQjCNHJEctrnvU1tnR-jQnX0lIA11Qj3w&amp;ust=148965775555521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13"/>
          <p:cNvGrpSpPr>
            <a:grpSpLocks/>
          </p:cNvGrpSpPr>
          <p:nvPr/>
        </p:nvGrpSpPr>
        <p:grpSpPr bwMode="auto">
          <a:xfrm>
            <a:off x="60325" y="5899150"/>
            <a:ext cx="4324350" cy="1009650"/>
            <a:chOff x="468" y="3786"/>
            <a:chExt cx="2724" cy="636"/>
          </a:xfrm>
        </p:grpSpPr>
        <p:sp>
          <p:nvSpPr>
            <p:cNvPr id="15368" name="Text Box 4"/>
            <p:cNvSpPr txBox="1">
              <a:spLocks noChangeArrowheads="1"/>
            </p:cNvSpPr>
            <p:nvPr/>
          </p:nvSpPr>
          <p:spPr bwMode="auto">
            <a:xfrm>
              <a:off x="516" y="3945"/>
              <a:ext cx="267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r>
                <a:rPr lang="en-US" altLang="it-IT" sz="2800">
                  <a:solidFill>
                    <a:schemeClr val="accent2"/>
                  </a:solidFill>
                </a:rPr>
                <a:t>prof. Carlo Fantoni</a:t>
              </a:r>
            </a:p>
          </p:txBody>
        </p:sp>
        <p:pic>
          <p:nvPicPr>
            <p:cNvPr id="15369" name="Picture 12" descr="logo"/>
            <p:cNvPicPr>
              <a:picLocks noChangeAspect="1" noChangeArrowheads="1"/>
            </p:cNvPicPr>
            <p:nvPr/>
          </p:nvPicPr>
          <p:blipFill>
            <a:blip r:embed="rId3">
              <a:extLst>
                <a:ext uri="{28A0092B-C50C-407E-A947-70E740481C1C}">
                  <a14:useLocalDpi xmlns:a14="http://schemas.microsoft.com/office/drawing/2010/main" val="0"/>
                </a:ext>
              </a:extLst>
            </a:blip>
            <a:srcRect r="72050"/>
            <a:stretch>
              <a:fillRect/>
            </a:stretch>
          </p:blipFill>
          <p:spPr bwMode="auto">
            <a:xfrm>
              <a:off x="468" y="3786"/>
              <a:ext cx="507" cy="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363" name="Picture 14"/>
          <p:cNvPicPr>
            <a:picLocks noChangeAspect="1" noChangeArrowheads="1"/>
          </p:cNvPicPr>
          <p:nvPr/>
        </p:nvPicPr>
        <p:blipFill>
          <a:blip r:embed="rId4">
            <a:extLst>
              <a:ext uri="{28A0092B-C50C-407E-A947-70E740481C1C}">
                <a14:useLocalDpi xmlns:a14="http://schemas.microsoft.com/office/drawing/2010/main" val="0"/>
              </a:ext>
            </a:extLst>
          </a:blip>
          <a:srcRect l="18828" r="14221"/>
          <a:stretch>
            <a:fillRect/>
          </a:stretch>
        </p:blipFill>
        <p:spPr bwMode="auto">
          <a:xfrm>
            <a:off x="0" y="2376488"/>
            <a:ext cx="4476750" cy="320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15364" name="Rectangle 4"/>
          <p:cNvSpPr>
            <a:spLocks noGrp="1" noChangeArrowheads="1"/>
          </p:cNvSpPr>
          <p:nvPr>
            <p:ph type="ctrTitle"/>
          </p:nvPr>
        </p:nvSpPr>
        <p:spPr>
          <a:xfrm>
            <a:off x="168275" y="473075"/>
            <a:ext cx="8975725" cy="1470025"/>
          </a:xfrm>
        </p:spPr>
        <p:txBody>
          <a:bodyPr anchor="ctr"/>
          <a:lstStyle/>
          <a:p>
            <a:pPr eaLnBrk="1" hangingPunct="1">
              <a:lnSpc>
                <a:spcPct val="85000"/>
              </a:lnSpc>
            </a:pPr>
            <a:r>
              <a:rPr lang="it-IT" altLang="it-IT" sz="4000" smtClean="0">
                <a:solidFill>
                  <a:schemeClr val="accent2"/>
                </a:solidFill>
              </a:rPr>
              <a:t>Elementi di Metodologia</a:t>
            </a:r>
            <a:r>
              <a:rPr lang="it-IT" altLang="it-IT" sz="4000" b="1" smtClean="0">
                <a:solidFill>
                  <a:schemeClr val="accent2"/>
                </a:solidFill>
              </a:rPr>
              <a:t>          </a:t>
            </a:r>
            <a:br>
              <a:rPr lang="it-IT" altLang="it-IT" sz="4000" b="1" smtClean="0">
                <a:solidFill>
                  <a:schemeClr val="accent2"/>
                </a:solidFill>
              </a:rPr>
            </a:br>
            <a:r>
              <a:rPr lang="it-IT" altLang="it-IT" sz="4000" smtClean="0">
                <a:solidFill>
                  <a:schemeClr val="accent2"/>
                </a:solidFill>
              </a:rPr>
              <a:t>della ricerca psicologica</a:t>
            </a:r>
            <a:br>
              <a:rPr lang="it-IT" altLang="it-IT" sz="4000" smtClean="0">
                <a:solidFill>
                  <a:schemeClr val="accent2"/>
                </a:solidFill>
              </a:rPr>
            </a:br>
            <a:r>
              <a:rPr lang="it-IT" altLang="it-IT" sz="4000" b="1" smtClean="0">
                <a:solidFill>
                  <a:schemeClr val="accent2"/>
                </a:solidFill>
              </a:rPr>
              <a:t>EdM2018</a:t>
            </a:r>
            <a:r>
              <a:rPr lang="it-IT" altLang="it-IT" sz="4000" smtClean="0">
                <a:solidFill>
                  <a:schemeClr val="accent2"/>
                </a:solidFill>
              </a:rPr>
              <a:t/>
            </a:r>
            <a:br>
              <a:rPr lang="it-IT" altLang="it-IT" sz="4000" smtClean="0">
                <a:solidFill>
                  <a:schemeClr val="accent2"/>
                </a:solidFill>
              </a:rPr>
            </a:br>
            <a:endParaRPr lang="it-IT" altLang="it-IT" sz="3600" smtClean="0"/>
          </a:p>
        </p:txBody>
      </p:sp>
      <p:sp>
        <p:nvSpPr>
          <p:cNvPr id="15365" name="Text Box 5"/>
          <p:cNvSpPr txBox="1">
            <a:spLocks noChangeArrowheads="1"/>
          </p:cNvSpPr>
          <p:nvPr/>
        </p:nvSpPr>
        <p:spPr bwMode="auto">
          <a:xfrm>
            <a:off x="5757863" y="6498264"/>
            <a:ext cx="3386137"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lnSpc>
                <a:spcPct val="90000"/>
              </a:lnSpc>
              <a:buFontTx/>
              <a:buNone/>
            </a:pPr>
            <a:r>
              <a:rPr lang="en-US" altLang="it-IT" sz="2400" dirty="0"/>
              <a:t>2018-2019</a:t>
            </a:r>
            <a:endParaRPr lang="en-GB" altLang="it-IT" sz="2400" dirty="0"/>
          </a:p>
        </p:txBody>
      </p:sp>
      <p:sp>
        <p:nvSpPr>
          <p:cNvPr id="15366" name="Rectangle 6"/>
          <p:cNvSpPr>
            <a:spLocks noChangeArrowheads="1"/>
          </p:cNvSpPr>
          <p:nvPr/>
        </p:nvSpPr>
        <p:spPr bwMode="auto">
          <a:xfrm>
            <a:off x="5106988" y="1455738"/>
            <a:ext cx="4037012" cy="3323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lvl1pPr marL="342900" indent="-342900">
              <a:defRPr sz="1600" b="1">
                <a:solidFill>
                  <a:schemeClr val="tx1"/>
                </a:solidFill>
                <a:latin typeface="Arial" panose="020B0604020202020204" pitchFamily="34" charset="0"/>
                <a:cs typeface="Arial" panose="020B0604020202020204" pitchFamily="34" charset="0"/>
              </a:defRPr>
            </a:lvl1pPr>
            <a:lvl2pPr marL="800100" indent="-342900">
              <a:defRPr sz="1600" b="1">
                <a:solidFill>
                  <a:schemeClr val="tx1"/>
                </a:solidFill>
                <a:latin typeface="Arial" panose="020B0604020202020204" pitchFamily="34" charset="0"/>
                <a:cs typeface="Arial" panose="020B0604020202020204" pitchFamily="34" charset="0"/>
              </a:defRPr>
            </a:lvl2pPr>
            <a:lvl3pPr marL="1257300" indent="-342900">
              <a:defRPr sz="1600" b="1">
                <a:solidFill>
                  <a:schemeClr val="tx1"/>
                </a:solidFill>
                <a:latin typeface="Arial" panose="020B0604020202020204" pitchFamily="34" charset="0"/>
                <a:cs typeface="Arial" panose="020B0604020202020204" pitchFamily="34" charset="0"/>
              </a:defRPr>
            </a:lvl3pPr>
            <a:lvl4pPr marL="1714500" indent="-342900">
              <a:defRPr sz="1600" b="1">
                <a:solidFill>
                  <a:schemeClr val="tx1"/>
                </a:solidFill>
                <a:latin typeface="Arial" panose="020B0604020202020204" pitchFamily="34" charset="0"/>
                <a:cs typeface="Arial" panose="020B0604020202020204" pitchFamily="34" charset="0"/>
              </a:defRPr>
            </a:lvl4pPr>
            <a:lvl5pPr marL="2171700" indent="-342900">
              <a:defRPr sz="1600" b="1">
                <a:solidFill>
                  <a:schemeClr val="tx1"/>
                </a:solidFill>
                <a:latin typeface="Arial" panose="020B0604020202020204" pitchFamily="34" charset="0"/>
                <a:cs typeface="Arial" panose="020B0604020202020204" pitchFamily="34" charset="0"/>
              </a:defRPr>
            </a:lvl5pPr>
            <a:lvl6pPr marL="2628900" indent="-342900" eaLnBrk="0" fontAlgn="base" hangingPunct="0">
              <a:spcBef>
                <a:spcPct val="0"/>
              </a:spcBef>
              <a:spcAft>
                <a:spcPct val="0"/>
              </a:spcAft>
              <a:defRPr sz="1600" b="1">
                <a:solidFill>
                  <a:schemeClr val="tx1"/>
                </a:solidFill>
                <a:latin typeface="Arial" panose="020B0604020202020204" pitchFamily="34" charset="0"/>
                <a:cs typeface="Arial" panose="020B0604020202020204" pitchFamily="34" charset="0"/>
              </a:defRPr>
            </a:lvl6pPr>
            <a:lvl7pPr marL="3086100" indent="-342900" eaLnBrk="0" fontAlgn="base" hangingPunct="0">
              <a:spcBef>
                <a:spcPct val="0"/>
              </a:spcBef>
              <a:spcAft>
                <a:spcPct val="0"/>
              </a:spcAft>
              <a:defRPr sz="1600" b="1">
                <a:solidFill>
                  <a:schemeClr val="tx1"/>
                </a:solidFill>
                <a:latin typeface="Arial" panose="020B0604020202020204" pitchFamily="34" charset="0"/>
                <a:cs typeface="Arial" panose="020B0604020202020204" pitchFamily="34" charset="0"/>
              </a:defRPr>
            </a:lvl7pPr>
            <a:lvl8pPr marL="3543300" indent="-342900" eaLnBrk="0" fontAlgn="base" hangingPunct="0">
              <a:spcBef>
                <a:spcPct val="0"/>
              </a:spcBef>
              <a:spcAft>
                <a:spcPct val="0"/>
              </a:spcAft>
              <a:defRPr sz="1600" b="1">
                <a:solidFill>
                  <a:schemeClr val="tx1"/>
                </a:solidFill>
                <a:latin typeface="Arial" panose="020B0604020202020204" pitchFamily="34" charset="0"/>
                <a:cs typeface="Arial" panose="020B0604020202020204" pitchFamily="34" charset="0"/>
              </a:defRPr>
            </a:lvl8pPr>
            <a:lvl9pPr marL="4000500" indent="-342900" eaLnBrk="0" fontAlgn="base" hangingPunct="0">
              <a:spcBef>
                <a:spcPct val="0"/>
              </a:spcBef>
              <a:spcAft>
                <a:spcPct val="0"/>
              </a:spcAft>
              <a:defRPr sz="1600" b="1">
                <a:solidFill>
                  <a:schemeClr val="tx1"/>
                </a:solidFill>
                <a:latin typeface="Arial" panose="020B0604020202020204" pitchFamily="34" charset="0"/>
                <a:cs typeface="Arial" panose="020B0604020202020204" pitchFamily="34" charset="0"/>
              </a:defRPr>
            </a:lvl9pPr>
          </a:lstStyle>
          <a:p>
            <a:pPr algn="ctr" eaLnBrk="1" hangingPunct="1"/>
            <a:r>
              <a:rPr lang="it-IT" altLang="it-IT" sz="2400" dirty="0"/>
              <a:t>Lezione </a:t>
            </a:r>
            <a:r>
              <a:rPr lang="it-IT" altLang="it-IT" sz="2400" dirty="0" smtClean="0"/>
              <a:t>9</a:t>
            </a:r>
            <a:endParaRPr lang="it-IT" altLang="it-IT" sz="2400" dirty="0"/>
          </a:p>
          <a:p>
            <a:pPr algn="ctr" eaLnBrk="1" hangingPunct="1"/>
            <a:r>
              <a:rPr lang="it-IT" altLang="it-IT" sz="2400" dirty="0" smtClean="0"/>
              <a:t>19/11/2018</a:t>
            </a:r>
            <a:endParaRPr lang="it-IT" altLang="it-IT" sz="2400" dirty="0" smtClean="0"/>
          </a:p>
          <a:p>
            <a:pPr algn="ctr" eaLnBrk="1" hangingPunct="1"/>
            <a:endParaRPr lang="it-IT" altLang="it-IT" sz="2400" dirty="0"/>
          </a:p>
          <a:p>
            <a:pPr>
              <a:buFontTx/>
              <a:buChar char="•"/>
            </a:pPr>
            <a:r>
              <a:rPr lang="it-IT" altLang="it-IT" sz="1800" b="0" dirty="0"/>
              <a:t>R</a:t>
            </a:r>
            <a:r>
              <a:rPr lang="it-IT" altLang="it-IT" sz="1800" b="0" dirty="0" smtClean="0"/>
              <a:t>isultati </a:t>
            </a:r>
            <a:r>
              <a:rPr lang="it-IT" altLang="it-IT" sz="1800" b="0" dirty="0"/>
              <a:t>contro-intuitivi </a:t>
            </a:r>
            <a:r>
              <a:rPr lang="it-IT" altLang="it-IT" sz="1800" b="0" dirty="0" smtClean="0"/>
              <a:t>in psicologia </a:t>
            </a:r>
          </a:p>
          <a:p>
            <a:pPr>
              <a:buFontTx/>
              <a:buChar char="•"/>
            </a:pPr>
            <a:r>
              <a:rPr lang="it-IT" altLang="it-IT" sz="1800" b="0" dirty="0" smtClean="0"/>
              <a:t>Trova i risultati contro-intuitivi nel </a:t>
            </a:r>
            <a:r>
              <a:rPr lang="it-IT" altLang="it-IT" sz="1800" b="0" dirty="0"/>
              <a:t>TedX di </a:t>
            </a:r>
            <a:r>
              <a:rPr lang="en-US" altLang="it-IT" sz="1800" b="0" dirty="0"/>
              <a:t>John </a:t>
            </a:r>
            <a:r>
              <a:rPr lang="en-US" altLang="it-IT" sz="1800" b="0" dirty="0" err="1"/>
              <a:t>Cacioppo</a:t>
            </a:r>
            <a:r>
              <a:rPr lang="it-IT" altLang="it-IT" sz="1800" b="0" dirty="0"/>
              <a:t> “</a:t>
            </a:r>
            <a:r>
              <a:rPr lang="en-US" altLang="it-IT" sz="1800" b="0" dirty="0"/>
              <a:t>The lethality of loneliness</a:t>
            </a:r>
            <a:r>
              <a:rPr lang="en-US" altLang="it-IT" sz="1800" b="0" dirty="0" smtClean="0"/>
              <a:t>”</a:t>
            </a:r>
          </a:p>
          <a:p>
            <a:pPr>
              <a:buFontTx/>
              <a:buChar char="•"/>
            </a:pPr>
            <a:r>
              <a:rPr lang="en-US" altLang="it-IT" sz="1800" b="0" dirty="0" smtClean="0"/>
              <a:t>Il </a:t>
            </a:r>
            <a:r>
              <a:rPr lang="en-US" altLang="it-IT" sz="1800" b="0" dirty="0" err="1" smtClean="0"/>
              <a:t>buono</a:t>
            </a:r>
            <a:r>
              <a:rPr lang="en-US" altLang="it-IT" sz="1800" b="0" dirty="0" smtClean="0"/>
              <a:t> </a:t>
            </a:r>
            <a:r>
              <a:rPr lang="en-US" altLang="it-IT" sz="1800" b="0" dirty="0" err="1" smtClean="0"/>
              <a:t>psicologo</a:t>
            </a:r>
            <a:endParaRPr lang="en-US" altLang="it-IT" sz="1800" b="0" dirty="0"/>
          </a:p>
          <a:p>
            <a:pPr>
              <a:buFontTx/>
              <a:buChar char="•"/>
            </a:pPr>
            <a:r>
              <a:rPr lang="en-US" altLang="it-IT" sz="1800" b="0" dirty="0" err="1"/>
              <a:t>Caratteristiche</a:t>
            </a:r>
            <a:r>
              <a:rPr lang="en-US" altLang="it-IT" sz="1800" b="0" dirty="0"/>
              <a:t> </a:t>
            </a:r>
            <a:r>
              <a:rPr lang="en-US" altLang="it-IT" sz="1800" b="0" dirty="0" err="1"/>
              <a:t>della</a:t>
            </a:r>
            <a:r>
              <a:rPr lang="en-US" altLang="it-IT" sz="1800" b="0" dirty="0"/>
              <a:t> </a:t>
            </a:r>
            <a:r>
              <a:rPr lang="en-US" altLang="it-IT" sz="1800" b="0" dirty="0" err="1" smtClean="0"/>
              <a:t>scienza</a:t>
            </a:r>
            <a:r>
              <a:rPr lang="en-US" altLang="it-IT" sz="1800" b="0" dirty="0" smtClean="0"/>
              <a:t>: 7 </a:t>
            </a:r>
            <a:r>
              <a:rPr lang="en-US" altLang="it-IT" sz="1800" b="0" dirty="0" err="1" smtClean="0"/>
              <a:t>attributi</a:t>
            </a:r>
            <a:endParaRPr lang="it-IT" altLang="it-IT" sz="1800" b="0" dirty="0"/>
          </a:p>
          <a:p>
            <a:pPr>
              <a:buFontTx/>
              <a:buChar char="•"/>
            </a:pPr>
            <a:endParaRPr lang="it-IT" altLang="it-IT" sz="1800" b="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7538" name="Rectangle 2"/>
          <p:cNvSpPr>
            <a:spLocks noGrp="1" noChangeArrowheads="1"/>
          </p:cNvSpPr>
          <p:nvPr>
            <p:ph type="title"/>
          </p:nvPr>
        </p:nvSpPr>
        <p:spPr>
          <a:xfrm>
            <a:off x="3429000" y="76200"/>
            <a:ext cx="8229600" cy="1143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lgn="l"/>
            <a:r>
              <a:rPr lang="it-IT" altLang="it-IT" sz="4000" b="1">
                <a:solidFill>
                  <a:schemeClr val="accent2"/>
                </a:solidFill>
              </a:rPr>
              <a:t>La scienza è</a:t>
            </a:r>
          </a:p>
        </p:txBody>
      </p:sp>
      <p:sp>
        <p:nvSpPr>
          <p:cNvPr id="1857539" name="Rectangle 3"/>
          <p:cNvSpPr>
            <a:spLocks noGrp="1" noChangeArrowheads="1"/>
          </p:cNvSpPr>
          <p:nvPr>
            <p:ph type="body" idx="1"/>
          </p:nvPr>
        </p:nvSpPr>
        <p:spPr>
          <a:xfrm>
            <a:off x="133350" y="1047750"/>
            <a:ext cx="4114800" cy="4525963"/>
          </a:xfrm>
        </p:spPr>
        <p:txBody>
          <a:bodyPr/>
          <a:lstStyle/>
          <a:p>
            <a:pPr>
              <a:spcBef>
                <a:spcPct val="15000"/>
              </a:spcBef>
              <a:spcAft>
                <a:spcPct val="30000"/>
              </a:spcAft>
              <a:buClr>
                <a:schemeClr val="accent2"/>
              </a:buClr>
              <a:buFont typeface="Wingdings" panose="05000000000000000000" pitchFamily="2" charset="2"/>
              <a:buChar char="§"/>
            </a:pPr>
            <a:r>
              <a:rPr lang="it-IT" altLang="it-IT"/>
              <a:t>empirica </a:t>
            </a:r>
          </a:p>
          <a:p>
            <a:pPr>
              <a:spcBef>
                <a:spcPct val="15000"/>
              </a:spcBef>
              <a:spcAft>
                <a:spcPct val="30000"/>
              </a:spcAft>
              <a:buClr>
                <a:schemeClr val="accent2"/>
              </a:buClr>
              <a:buFont typeface="Wingdings" panose="05000000000000000000" pitchFamily="2" charset="2"/>
              <a:buChar char="§"/>
            </a:pPr>
            <a:r>
              <a:rPr lang="it-IT" altLang="it-IT"/>
              <a:t>oggettiva</a:t>
            </a:r>
          </a:p>
          <a:p>
            <a:pPr>
              <a:spcBef>
                <a:spcPct val="15000"/>
              </a:spcBef>
              <a:spcAft>
                <a:spcPct val="30000"/>
              </a:spcAft>
              <a:buClr>
                <a:schemeClr val="accent2"/>
              </a:buClr>
              <a:buFont typeface="Wingdings" panose="05000000000000000000" pitchFamily="2" charset="2"/>
              <a:buChar char="§"/>
            </a:pPr>
            <a:endParaRPr lang="it-IT" altLang="it-IT"/>
          </a:p>
        </p:txBody>
      </p:sp>
      <p:sp>
        <p:nvSpPr>
          <p:cNvPr id="1857540" name="Rectangle 4"/>
          <p:cNvSpPr>
            <a:spLocks noChangeArrowheads="1"/>
          </p:cNvSpPr>
          <p:nvPr/>
        </p:nvSpPr>
        <p:spPr bwMode="auto">
          <a:xfrm>
            <a:off x="4057650" y="1246188"/>
            <a:ext cx="5181600" cy="5611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110000"/>
              </a:lnSpc>
              <a:spcBef>
                <a:spcPct val="10000"/>
              </a:spcBef>
              <a:spcAft>
                <a:spcPct val="30000"/>
              </a:spcAft>
              <a:buClr>
                <a:schemeClr val="accent2"/>
              </a:buClr>
              <a:buSzPct val="140000"/>
              <a:buFont typeface="Arial" panose="020B0604020202020204" pitchFamily="34" charset="0"/>
              <a:buChar char="→"/>
            </a:pPr>
            <a:r>
              <a:rPr lang="it-IT" altLang="it-IT" sz="2000" b="0"/>
              <a:t>basata su fatti, osservazioni esperienza</a:t>
            </a:r>
          </a:p>
          <a:p>
            <a:pPr>
              <a:lnSpc>
                <a:spcPct val="110000"/>
              </a:lnSpc>
              <a:spcBef>
                <a:spcPct val="10000"/>
              </a:spcBef>
              <a:spcAft>
                <a:spcPct val="30000"/>
              </a:spcAft>
              <a:buClr>
                <a:schemeClr val="accent2"/>
              </a:buClr>
              <a:buSzPct val="140000"/>
              <a:buFont typeface="Arial" panose="020B0604020202020204" pitchFamily="34" charset="0"/>
              <a:buChar char="→"/>
            </a:pPr>
            <a:r>
              <a:rPr lang="it-IT" altLang="it-IT" sz="2000" b="0"/>
              <a:t>basata su replicabilità e validità dei risultati</a:t>
            </a:r>
          </a:p>
        </p:txBody>
      </p:sp>
      <p:pic>
        <p:nvPicPr>
          <p:cNvPr id="1857541" name="Picture 5" descr="ANd9GcRAoIaGwtXPfApdRYg_QGTG5mSkfWkaL1fk91x8ntsCHSGYtxaRSlbt1S9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50" y="23813"/>
            <a:ext cx="2000250" cy="1246187"/>
          </a:xfrm>
          <a:prstGeom prst="rect">
            <a:avLst/>
          </a:prstGeom>
          <a:noFill/>
          <a:extLst>
            <a:ext uri="{909E8E84-426E-40DD-AFC4-6F175D3DCCD1}">
              <a14:hiddenFill xmlns:a14="http://schemas.microsoft.com/office/drawing/2010/main">
                <a:solidFill>
                  <a:srgbClr val="FFFFFF"/>
                </a:solidFill>
              </a14:hiddenFill>
            </a:ext>
          </a:extLst>
        </p:spPr>
      </p:pic>
      <p:pic>
        <p:nvPicPr>
          <p:cNvPr id="1857542" name="Picture 6" descr="25117983-Cartoon-Humor-Concetto-Illustrazione-di-scimmia-sulla-schiena-Dire-o-Proverbio-Archivio-Fotografico">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04938" y="2662238"/>
            <a:ext cx="2600325" cy="3743325"/>
          </a:xfrm>
          <a:prstGeom prst="rect">
            <a:avLst/>
          </a:prstGeom>
          <a:noFill/>
          <a:extLst>
            <a:ext uri="{909E8E84-426E-40DD-AFC4-6F175D3DCCD1}">
              <a14:hiddenFill xmlns:a14="http://schemas.microsoft.com/office/drawing/2010/main">
                <a:solidFill>
                  <a:srgbClr val="FFFFFF"/>
                </a:solidFill>
              </a14:hiddenFill>
            </a:ext>
          </a:extLst>
        </p:spPr>
      </p:pic>
      <p:sp>
        <p:nvSpPr>
          <p:cNvPr id="1857543" name="Text Box 7"/>
          <p:cNvSpPr txBox="1">
            <a:spLocks noChangeArrowheads="1"/>
          </p:cNvSpPr>
          <p:nvPr/>
        </p:nvSpPr>
        <p:spPr bwMode="auto">
          <a:xfrm>
            <a:off x="4095750" y="3173413"/>
            <a:ext cx="47625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lvl1pPr marL="266700" indent="-266700">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buClr>
                <a:schemeClr val="accent2"/>
              </a:buClr>
              <a:buFont typeface="Wingdings" panose="05000000000000000000" pitchFamily="2" charset="2"/>
              <a:buChar char="§"/>
            </a:pPr>
            <a:r>
              <a:rPr lang="it-IT" altLang="it-IT" sz="2000" b="0"/>
              <a:t>Se qualcuno (la scimmia) avesse guardato sopra la spalla dello scienziato mentre faceva l’osservazione avrebbe visto le stesse cose e sarebbe giunto alle medesime conclusioni;</a:t>
            </a:r>
          </a:p>
          <a:p>
            <a:pPr algn="just">
              <a:buClr>
                <a:schemeClr val="accent2"/>
              </a:buClr>
              <a:buFont typeface="Wingdings" panose="05000000000000000000" pitchFamily="2" charset="2"/>
              <a:buChar char="§"/>
            </a:pPr>
            <a:r>
              <a:rPr lang="it-IT" altLang="it-IT" sz="2000" b="0"/>
              <a:t>È fondamentale eseguire </a:t>
            </a:r>
            <a:r>
              <a:rPr lang="it-IT" altLang="it-IT" sz="2000" i="1">
                <a:solidFill>
                  <a:schemeClr val="accent2"/>
                </a:solidFill>
              </a:rPr>
              <a:t>registrazioni</a:t>
            </a:r>
            <a:r>
              <a:rPr lang="it-IT" altLang="it-IT" sz="2000" b="0"/>
              <a:t> </a:t>
            </a:r>
            <a:r>
              <a:rPr lang="it-IT" altLang="it-IT" sz="2000" i="1">
                <a:solidFill>
                  <a:schemeClr val="accent2"/>
                </a:solidFill>
              </a:rPr>
              <a:t>accurate</a:t>
            </a:r>
            <a:r>
              <a:rPr lang="it-IT" altLang="it-IT" sz="2000" b="0"/>
              <a:t> e </a:t>
            </a:r>
            <a:r>
              <a:rPr lang="it-IT" altLang="it-IT" sz="2000" i="1">
                <a:solidFill>
                  <a:schemeClr val="accent2"/>
                </a:solidFill>
              </a:rPr>
              <a:t>descrizioni chiare</a:t>
            </a:r>
            <a:r>
              <a:rPr lang="it-IT" altLang="it-IT" sz="2000" b="0"/>
              <a:t> che permettano la </a:t>
            </a:r>
            <a:r>
              <a:rPr lang="it-IT" altLang="it-IT" sz="2000">
                <a:solidFill>
                  <a:srgbClr val="FF9900"/>
                </a:solidFill>
              </a:rPr>
              <a:t>replicabilità</a:t>
            </a:r>
            <a:r>
              <a:rPr lang="it-IT" altLang="it-IT" sz="2000" b="0"/>
              <a:t>  </a:t>
            </a:r>
          </a:p>
        </p:txBody>
      </p:sp>
    </p:spTree>
    <p:extLst>
      <p:ext uri="{BB962C8B-B14F-4D97-AF65-F5344CB8AC3E}">
        <p14:creationId xmlns:p14="http://schemas.microsoft.com/office/powerpoint/2010/main" val="25881102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57539">
                                            <p:txEl>
                                              <p:pRg st="1" end="1"/>
                                            </p:txEl>
                                          </p:spTgt>
                                        </p:tgtEl>
                                        <p:attrNameLst>
                                          <p:attrName>style.visibility</p:attrName>
                                        </p:attrNameLst>
                                      </p:cBhvr>
                                      <p:to>
                                        <p:strVal val="visible"/>
                                      </p:to>
                                    </p:set>
                                    <p:animEffect transition="in" filter="wipe(left)">
                                      <p:cBhvr>
                                        <p:cTn id="7" dur="500"/>
                                        <p:tgtEl>
                                          <p:spTgt spid="185753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57540">
                                            <p:txEl>
                                              <p:pRg st="1" end="1"/>
                                            </p:txEl>
                                          </p:spTgt>
                                        </p:tgtEl>
                                        <p:attrNameLst>
                                          <p:attrName>style.visibility</p:attrName>
                                        </p:attrNameLst>
                                      </p:cBhvr>
                                      <p:to>
                                        <p:strVal val="visible"/>
                                      </p:to>
                                    </p:set>
                                    <p:animEffect transition="in" filter="wipe(down)">
                                      <p:cBhvr>
                                        <p:cTn id="12" dur="500"/>
                                        <p:tgtEl>
                                          <p:spTgt spid="185754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857542"/>
                                        </p:tgtEl>
                                        <p:attrNameLst>
                                          <p:attrName>style.visibility</p:attrName>
                                        </p:attrNameLst>
                                      </p:cBhvr>
                                      <p:to>
                                        <p:strVal val="visible"/>
                                      </p:to>
                                    </p:set>
                                    <p:animEffect transition="in" filter="fade">
                                      <p:cBhvr>
                                        <p:cTn id="17" dur="1000"/>
                                        <p:tgtEl>
                                          <p:spTgt spid="1857542"/>
                                        </p:tgtEl>
                                      </p:cBhvr>
                                    </p:animEffect>
                                  </p:childTnLst>
                                </p:cTn>
                              </p:par>
                            </p:childTnLst>
                          </p:cTn>
                        </p:par>
                        <p:par>
                          <p:cTn id="18" fill="hold" nodeType="afterGroup">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1857543">
                                            <p:txEl>
                                              <p:pRg st="0" end="0"/>
                                            </p:txEl>
                                          </p:spTgt>
                                        </p:tgtEl>
                                        <p:attrNameLst>
                                          <p:attrName>style.visibility</p:attrName>
                                        </p:attrNameLst>
                                      </p:cBhvr>
                                      <p:to>
                                        <p:strVal val="visible"/>
                                      </p:to>
                                    </p:set>
                                    <p:animEffect transition="in" filter="wipe(left)">
                                      <p:cBhvr>
                                        <p:cTn id="21" dur="500"/>
                                        <p:tgtEl>
                                          <p:spTgt spid="1857543">
                                            <p:txEl>
                                              <p:pRg st="0" end="0"/>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857543">
                                            <p:txEl>
                                              <p:pRg st="1" end="1"/>
                                            </p:txEl>
                                          </p:spTgt>
                                        </p:tgtEl>
                                        <p:attrNameLst>
                                          <p:attrName>style.visibility</p:attrName>
                                        </p:attrNameLst>
                                      </p:cBhvr>
                                      <p:to>
                                        <p:strVal val="visible"/>
                                      </p:to>
                                    </p:set>
                                    <p:animEffect transition="in" filter="wipe(left)">
                                      <p:cBhvr>
                                        <p:cTn id="26" dur="500"/>
                                        <p:tgtEl>
                                          <p:spTgt spid="18575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7539" grpId="0" build="p"/>
      <p:bldP spid="1857540" grpId="0" build="p"/>
      <p:bldP spid="185754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9586" name="Text Box 2"/>
          <p:cNvSpPr txBox="1">
            <a:spLocks noChangeArrowheads="1"/>
          </p:cNvSpPr>
          <p:nvPr/>
        </p:nvSpPr>
        <p:spPr bwMode="auto">
          <a:xfrm>
            <a:off x="3524250" y="4257675"/>
            <a:ext cx="5619750" cy="2190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lvl1pPr marL="171450" indent="-171450">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Clr>
                <a:schemeClr val="accent2"/>
              </a:buClr>
              <a:buFont typeface="Wingdings" panose="05000000000000000000" pitchFamily="2" charset="2"/>
              <a:buChar char="§"/>
            </a:pPr>
            <a:r>
              <a:rPr lang="it-IT" altLang="it-IT" sz="2400" b="0"/>
              <a:t>Anna assaggia il limone e afferma “sento un sapore acido”</a:t>
            </a:r>
          </a:p>
          <a:p>
            <a:pPr>
              <a:buClr>
                <a:schemeClr val="accent2"/>
              </a:buClr>
              <a:buFont typeface="Wingdings" panose="05000000000000000000" pitchFamily="2" charset="2"/>
              <a:buChar char="§"/>
            </a:pPr>
            <a:r>
              <a:rPr lang="it-IT" altLang="it-IT" sz="2400" b="0"/>
              <a:t>Non è detto che tale affermazione corrisponda al vero</a:t>
            </a:r>
          </a:p>
          <a:p>
            <a:pPr>
              <a:buClr>
                <a:schemeClr val="accent2"/>
              </a:buClr>
              <a:buFont typeface="Wingdings" panose="05000000000000000000" pitchFamily="2" charset="2"/>
              <a:buChar char="§"/>
            </a:pPr>
            <a:r>
              <a:rPr lang="it-IT" altLang="it-IT" sz="2400" b="0"/>
              <a:t>Può averlo detto per compiacermi o per dispetto </a:t>
            </a:r>
          </a:p>
        </p:txBody>
      </p:sp>
      <p:sp>
        <p:nvSpPr>
          <p:cNvPr id="1859587" name="Rectangle 3"/>
          <p:cNvSpPr>
            <a:spLocks noGrp="1" noChangeArrowheads="1"/>
          </p:cNvSpPr>
          <p:nvPr>
            <p:ph type="title"/>
          </p:nvPr>
        </p:nvSpPr>
        <p:spPr>
          <a:xfrm>
            <a:off x="3429000" y="76200"/>
            <a:ext cx="8229600" cy="1143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lgn="l"/>
            <a:r>
              <a:rPr lang="it-IT" altLang="it-IT" sz="4000" b="1">
                <a:solidFill>
                  <a:schemeClr val="accent2"/>
                </a:solidFill>
              </a:rPr>
              <a:t>La scienza è</a:t>
            </a:r>
          </a:p>
        </p:txBody>
      </p:sp>
      <p:sp>
        <p:nvSpPr>
          <p:cNvPr id="1859588" name="Rectangle 4"/>
          <p:cNvSpPr>
            <a:spLocks noGrp="1" noChangeArrowheads="1"/>
          </p:cNvSpPr>
          <p:nvPr>
            <p:ph type="body" idx="1"/>
          </p:nvPr>
        </p:nvSpPr>
        <p:spPr>
          <a:xfrm>
            <a:off x="133350" y="1047750"/>
            <a:ext cx="4114800" cy="4525963"/>
          </a:xfrm>
        </p:spPr>
        <p:txBody>
          <a:bodyPr/>
          <a:lstStyle/>
          <a:p>
            <a:pPr>
              <a:spcBef>
                <a:spcPct val="15000"/>
              </a:spcBef>
              <a:spcAft>
                <a:spcPct val="30000"/>
              </a:spcAft>
              <a:buClr>
                <a:schemeClr val="accent2"/>
              </a:buClr>
              <a:buFont typeface="Wingdings" panose="05000000000000000000" pitchFamily="2" charset="2"/>
              <a:buChar char="§"/>
            </a:pPr>
            <a:r>
              <a:rPr lang="it-IT" altLang="it-IT"/>
              <a:t>empirica </a:t>
            </a:r>
          </a:p>
          <a:p>
            <a:pPr>
              <a:spcBef>
                <a:spcPct val="15000"/>
              </a:spcBef>
              <a:spcAft>
                <a:spcPct val="30000"/>
              </a:spcAft>
              <a:buClr>
                <a:schemeClr val="accent2"/>
              </a:buClr>
              <a:buFont typeface="Wingdings" panose="05000000000000000000" pitchFamily="2" charset="2"/>
              <a:buChar char="§"/>
            </a:pPr>
            <a:r>
              <a:rPr lang="it-IT" altLang="it-IT"/>
              <a:t>oggettiva</a:t>
            </a:r>
          </a:p>
          <a:p>
            <a:pPr>
              <a:spcBef>
                <a:spcPct val="15000"/>
              </a:spcBef>
              <a:spcAft>
                <a:spcPct val="30000"/>
              </a:spcAft>
              <a:buClr>
                <a:schemeClr val="accent2"/>
              </a:buClr>
              <a:buFont typeface="Wingdings" panose="05000000000000000000" pitchFamily="2" charset="2"/>
              <a:buChar char="§"/>
            </a:pPr>
            <a:endParaRPr lang="it-IT" altLang="it-IT"/>
          </a:p>
        </p:txBody>
      </p:sp>
      <p:sp>
        <p:nvSpPr>
          <p:cNvPr id="1859589" name="Rectangle 5"/>
          <p:cNvSpPr>
            <a:spLocks noChangeArrowheads="1"/>
          </p:cNvSpPr>
          <p:nvPr/>
        </p:nvSpPr>
        <p:spPr bwMode="auto">
          <a:xfrm>
            <a:off x="4057650" y="1246188"/>
            <a:ext cx="5181600" cy="5611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110000"/>
              </a:lnSpc>
              <a:spcBef>
                <a:spcPct val="10000"/>
              </a:spcBef>
              <a:spcAft>
                <a:spcPct val="30000"/>
              </a:spcAft>
              <a:buClr>
                <a:schemeClr val="accent2"/>
              </a:buClr>
              <a:buSzPct val="140000"/>
              <a:buFont typeface="Arial" panose="020B0604020202020204" pitchFamily="34" charset="0"/>
              <a:buChar char="→"/>
            </a:pPr>
            <a:r>
              <a:rPr lang="it-IT" altLang="it-IT" sz="2000" b="0"/>
              <a:t>basata su fatti, osservazioni esperienza</a:t>
            </a:r>
          </a:p>
          <a:p>
            <a:pPr>
              <a:lnSpc>
                <a:spcPct val="110000"/>
              </a:lnSpc>
              <a:spcBef>
                <a:spcPct val="10000"/>
              </a:spcBef>
              <a:spcAft>
                <a:spcPct val="30000"/>
              </a:spcAft>
              <a:buClr>
                <a:schemeClr val="accent2"/>
              </a:buClr>
              <a:buSzPct val="140000"/>
              <a:buFont typeface="Arial" panose="020B0604020202020204" pitchFamily="34" charset="0"/>
              <a:buChar char="→"/>
            </a:pPr>
            <a:r>
              <a:rPr lang="it-IT" altLang="it-IT" sz="2000" b="0"/>
              <a:t>basata su replicabilità e validità dei risultati</a:t>
            </a:r>
          </a:p>
        </p:txBody>
      </p:sp>
      <p:pic>
        <p:nvPicPr>
          <p:cNvPr id="1859590" name="Picture 6" descr="ANd9GcRAoIaGwtXPfApdRYg_QGTG5mSkfWkaL1fk91x8ntsCHSGYtxaRSlbt1S9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50" y="23813"/>
            <a:ext cx="2000250" cy="1246187"/>
          </a:xfrm>
          <a:prstGeom prst="rect">
            <a:avLst/>
          </a:prstGeom>
          <a:noFill/>
          <a:extLst>
            <a:ext uri="{909E8E84-426E-40DD-AFC4-6F175D3DCCD1}">
              <a14:hiddenFill xmlns:a14="http://schemas.microsoft.com/office/drawing/2010/main">
                <a:solidFill>
                  <a:srgbClr val="FFFFFF"/>
                </a:solidFill>
              </a14:hiddenFill>
            </a:ext>
          </a:extLst>
        </p:spPr>
      </p:pic>
      <p:pic>
        <p:nvPicPr>
          <p:cNvPr id="185959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9150" y="4029075"/>
            <a:ext cx="2628900" cy="2514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1859592"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850" y="4800600"/>
            <a:ext cx="1428750" cy="803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1859593" name="Text Box 9"/>
          <p:cNvSpPr txBox="1">
            <a:spLocks noChangeArrowheads="1"/>
          </p:cNvSpPr>
          <p:nvPr/>
        </p:nvSpPr>
        <p:spPr bwMode="auto">
          <a:xfrm>
            <a:off x="590550" y="3419475"/>
            <a:ext cx="359092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r>
              <a:rPr lang="it-IT" altLang="it-IT" sz="2400"/>
              <a:t>Osservazione </a:t>
            </a:r>
            <a:r>
              <a:rPr lang="it-IT" altLang="it-IT" sz="2400" i="1"/>
              <a:t>soggettiva</a:t>
            </a:r>
          </a:p>
        </p:txBody>
      </p:sp>
    </p:spTree>
    <p:extLst>
      <p:ext uri="{BB962C8B-B14F-4D97-AF65-F5344CB8AC3E}">
        <p14:creationId xmlns:p14="http://schemas.microsoft.com/office/powerpoint/2010/main" val="21220659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1859593">
                                            <p:txEl>
                                              <p:pRg st="0" end="0"/>
                                            </p:txEl>
                                          </p:spTgt>
                                        </p:tgtEl>
                                        <p:attrNameLst>
                                          <p:attrName>style.visibility</p:attrName>
                                        </p:attrNameLst>
                                      </p:cBhvr>
                                      <p:to>
                                        <p:strVal val="visible"/>
                                      </p:to>
                                    </p:set>
                                    <p:animEffect transition="in" filter="wipe(down)">
                                      <p:cBhvr>
                                        <p:cTn id="7" dur="500"/>
                                        <p:tgtEl>
                                          <p:spTgt spid="185959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859592"/>
                                        </p:tgtEl>
                                        <p:attrNameLst>
                                          <p:attrName>style.visibility</p:attrName>
                                        </p:attrNameLst>
                                      </p:cBhvr>
                                      <p:to>
                                        <p:strVal val="visible"/>
                                      </p:to>
                                    </p:set>
                                    <p:animEffect transition="in" filter="fade">
                                      <p:cBhvr>
                                        <p:cTn id="12" dur="2000"/>
                                        <p:tgtEl>
                                          <p:spTgt spid="1859592"/>
                                        </p:tgtEl>
                                      </p:cBhvr>
                                    </p:animEffect>
                                  </p:childTnLst>
                                </p:cTn>
                              </p:par>
                              <p:par>
                                <p:cTn id="13" presetID="10" presetClass="entr" presetSubtype="0" fill="hold" nodeType="withEffect">
                                  <p:stCondLst>
                                    <p:cond delay="0"/>
                                  </p:stCondLst>
                                  <p:childTnLst>
                                    <p:set>
                                      <p:cBhvr>
                                        <p:cTn id="14" dur="1" fill="hold">
                                          <p:stCondLst>
                                            <p:cond delay="0"/>
                                          </p:stCondLst>
                                        </p:cTn>
                                        <p:tgtEl>
                                          <p:spTgt spid="1859591"/>
                                        </p:tgtEl>
                                        <p:attrNameLst>
                                          <p:attrName>style.visibility</p:attrName>
                                        </p:attrNameLst>
                                      </p:cBhvr>
                                      <p:to>
                                        <p:strVal val="visible"/>
                                      </p:to>
                                    </p:set>
                                    <p:animEffect transition="in" filter="fade">
                                      <p:cBhvr>
                                        <p:cTn id="15" dur="2000"/>
                                        <p:tgtEl>
                                          <p:spTgt spid="185959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859586">
                                            <p:txEl>
                                              <p:pRg st="0" end="0"/>
                                            </p:txEl>
                                          </p:spTgt>
                                        </p:tgtEl>
                                        <p:attrNameLst>
                                          <p:attrName>style.visibility</p:attrName>
                                        </p:attrNameLst>
                                      </p:cBhvr>
                                      <p:to>
                                        <p:strVal val="visible"/>
                                      </p:to>
                                    </p:set>
                                    <p:animEffect transition="in" filter="wipe(left)">
                                      <p:cBhvr>
                                        <p:cTn id="20" dur="500"/>
                                        <p:tgtEl>
                                          <p:spTgt spid="1859586">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859586">
                                            <p:txEl>
                                              <p:pRg st="1" end="1"/>
                                            </p:txEl>
                                          </p:spTgt>
                                        </p:tgtEl>
                                        <p:attrNameLst>
                                          <p:attrName>style.visibility</p:attrName>
                                        </p:attrNameLst>
                                      </p:cBhvr>
                                      <p:to>
                                        <p:strVal val="visible"/>
                                      </p:to>
                                    </p:set>
                                    <p:animEffect transition="in" filter="wipe(left)">
                                      <p:cBhvr>
                                        <p:cTn id="25" dur="500"/>
                                        <p:tgtEl>
                                          <p:spTgt spid="1859586">
                                            <p:txEl>
                                              <p:pRg st="1" end="1"/>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859586">
                                            <p:txEl>
                                              <p:pRg st="2" end="2"/>
                                            </p:txEl>
                                          </p:spTgt>
                                        </p:tgtEl>
                                        <p:attrNameLst>
                                          <p:attrName>style.visibility</p:attrName>
                                        </p:attrNameLst>
                                      </p:cBhvr>
                                      <p:to>
                                        <p:strVal val="visible"/>
                                      </p:to>
                                    </p:set>
                                    <p:animEffect transition="in" filter="wipe(left)">
                                      <p:cBhvr>
                                        <p:cTn id="30" dur="500"/>
                                        <p:tgtEl>
                                          <p:spTgt spid="185958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958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1634" name="Rectangle 2"/>
          <p:cNvSpPr>
            <a:spLocks noGrp="1" noChangeArrowheads="1"/>
          </p:cNvSpPr>
          <p:nvPr>
            <p:ph type="title"/>
          </p:nvPr>
        </p:nvSpPr>
        <p:spPr>
          <a:xfrm>
            <a:off x="3429000" y="76200"/>
            <a:ext cx="8229600" cy="1143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lgn="l"/>
            <a:r>
              <a:rPr lang="it-IT" altLang="it-IT" sz="4000" b="1">
                <a:solidFill>
                  <a:schemeClr val="accent2"/>
                </a:solidFill>
              </a:rPr>
              <a:t>La scienza è</a:t>
            </a:r>
          </a:p>
        </p:txBody>
      </p:sp>
      <p:sp>
        <p:nvSpPr>
          <p:cNvPr id="1861635" name="Rectangle 3"/>
          <p:cNvSpPr>
            <a:spLocks noGrp="1" noChangeArrowheads="1"/>
          </p:cNvSpPr>
          <p:nvPr>
            <p:ph type="body" idx="1"/>
          </p:nvPr>
        </p:nvSpPr>
        <p:spPr>
          <a:xfrm>
            <a:off x="133350" y="1047750"/>
            <a:ext cx="4114800" cy="4525963"/>
          </a:xfrm>
        </p:spPr>
        <p:txBody>
          <a:bodyPr/>
          <a:lstStyle/>
          <a:p>
            <a:pPr>
              <a:spcBef>
                <a:spcPct val="15000"/>
              </a:spcBef>
              <a:spcAft>
                <a:spcPct val="30000"/>
              </a:spcAft>
              <a:buClr>
                <a:schemeClr val="accent2"/>
              </a:buClr>
              <a:buFont typeface="Wingdings" panose="05000000000000000000" pitchFamily="2" charset="2"/>
              <a:buChar char="§"/>
            </a:pPr>
            <a:r>
              <a:rPr lang="it-IT" altLang="it-IT"/>
              <a:t>empirica </a:t>
            </a:r>
          </a:p>
          <a:p>
            <a:pPr>
              <a:spcBef>
                <a:spcPct val="15000"/>
              </a:spcBef>
              <a:spcAft>
                <a:spcPct val="30000"/>
              </a:spcAft>
              <a:buClr>
                <a:schemeClr val="accent2"/>
              </a:buClr>
              <a:buFont typeface="Wingdings" panose="05000000000000000000" pitchFamily="2" charset="2"/>
              <a:buChar char="§"/>
            </a:pPr>
            <a:r>
              <a:rPr lang="it-IT" altLang="it-IT"/>
              <a:t>oggettiva</a:t>
            </a:r>
          </a:p>
          <a:p>
            <a:pPr>
              <a:spcBef>
                <a:spcPct val="15000"/>
              </a:spcBef>
              <a:spcAft>
                <a:spcPct val="30000"/>
              </a:spcAft>
              <a:buClr>
                <a:schemeClr val="accent2"/>
              </a:buClr>
              <a:buFont typeface="Wingdings" panose="05000000000000000000" pitchFamily="2" charset="2"/>
              <a:buChar char="§"/>
            </a:pPr>
            <a:endParaRPr lang="it-IT" altLang="it-IT"/>
          </a:p>
        </p:txBody>
      </p:sp>
      <p:sp>
        <p:nvSpPr>
          <p:cNvPr id="1861636" name="Rectangle 4"/>
          <p:cNvSpPr>
            <a:spLocks noChangeArrowheads="1"/>
          </p:cNvSpPr>
          <p:nvPr/>
        </p:nvSpPr>
        <p:spPr bwMode="auto">
          <a:xfrm>
            <a:off x="4057650" y="1246188"/>
            <a:ext cx="5181600" cy="5611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110000"/>
              </a:lnSpc>
              <a:spcBef>
                <a:spcPct val="10000"/>
              </a:spcBef>
              <a:spcAft>
                <a:spcPct val="30000"/>
              </a:spcAft>
              <a:buClr>
                <a:schemeClr val="accent2"/>
              </a:buClr>
              <a:buSzPct val="140000"/>
              <a:buFont typeface="Arial" panose="020B0604020202020204" pitchFamily="34" charset="0"/>
              <a:buChar char="→"/>
            </a:pPr>
            <a:r>
              <a:rPr lang="it-IT" altLang="it-IT" sz="2000" b="0"/>
              <a:t>basata su fatti, osservazioni esperienza</a:t>
            </a:r>
          </a:p>
          <a:p>
            <a:pPr>
              <a:lnSpc>
                <a:spcPct val="110000"/>
              </a:lnSpc>
              <a:spcBef>
                <a:spcPct val="10000"/>
              </a:spcBef>
              <a:spcAft>
                <a:spcPct val="30000"/>
              </a:spcAft>
              <a:buClr>
                <a:schemeClr val="accent2"/>
              </a:buClr>
              <a:buSzPct val="140000"/>
              <a:buFont typeface="Arial" panose="020B0604020202020204" pitchFamily="34" charset="0"/>
              <a:buChar char="→"/>
            </a:pPr>
            <a:r>
              <a:rPr lang="it-IT" altLang="it-IT" sz="2000" b="0"/>
              <a:t>basata su replicabilità e validità dei risultati</a:t>
            </a:r>
          </a:p>
        </p:txBody>
      </p:sp>
      <p:pic>
        <p:nvPicPr>
          <p:cNvPr id="1861637" name="Picture 5" descr="ANd9GcRAoIaGwtXPfApdRYg_QGTG5mSkfWkaL1fk91x8ntsCHSGYtxaRSlbt1S9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50" y="23813"/>
            <a:ext cx="2000250" cy="1246187"/>
          </a:xfrm>
          <a:prstGeom prst="rect">
            <a:avLst/>
          </a:prstGeom>
          <a:noFill/>
          <a:extLst>
            <a:ext uri="{909E8E84-426E-40DD-AFC4-6F175D3DCCD1}">
              <a14:hiddenFill xmlns:a14="http://schemas.microsoft.com/office/drawing/2010/main">
                <a:solidFill>
                  <a:srgbClr val="FFFFFF"/>
                </a:solidFill>
              </a14:hiddenFill>
            </a:ext>
          </a:extLst>
        </p:spPr>
      </p:pic>
      <p:sp>
        <p:nvSpPr>
          <p:cNvPr id="1861638" name="Text Box 6"/>
          <p:cNvSpPr txBox="1">
            <a:spLocks noChangeArrowheads="1"/>
          </p:cNvSpPr>
          <p:nvPr/>
        </p:nvSpPr>
        <p:spPr bwMode="auto">
          <a:xfrm>
            <a:off x="590550" y="3419475"/>
            <a:ext cx="3421063"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r>
              <a:rPr lang="it-IT" altLang="it-IT" sz="2400"/>
              <a:t>Osservazione </a:t>
            </a:r>
            <a:r>
              <a:rPr lang="it-IT" altLang="it-IT" sz="2400" i="1"/>
              <a:t>oggettiva</a:t>
            </a:r>
          </a:p>
        </p:txBody>
      </p:sp>
      <p:pic>
        <p:nvPicPr>
          <p:cNvPr id="186163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9150" y="4029075"/>
            <a:ext cx="2628900" cy="2514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1861640"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850" y="4800600"/>
            <a:ext cx="1428750" cy="803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1861641"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1838" y="4095750"/>
            <a:ext cx="2790825" cy="2457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1861642" name="Text Box 10"/>
          <p:cNvSpPr txBox="1">
            <a:spLocks noChangeArrowheads="1"/>
          </p:cNvSpPr>
          <p:nvPr/>
        </p:nvSpPr>
        <p:spPr bwMode="auto">
          <a:xfrm>
            <a:off x="5638800" y="3819525"/>
            <a:ext cx="3505200" cy="292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lvl1pPr marL="171450" indent="-171450">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Clr>
                <a:schemeClr val="accent2"/>
              </a:buClr>
              <a:buFont typeface="Wingdings" panose="05000000000000000000" pitchFamily="2" charset="2"/>
              <a:buChar char="§"/>
            </a:pPr>
            <a:r>
              <a:rPr lang="it-IT" altLang="it-IT" sz="2400" b="0"/>
              <a:t>Anna assaggia il limone, afferma “sento un sapore acido”</a:t>
            </a:r>
          </a:p>
          <a:p>
            <a:pPr>
              <a:buClr>
                <a:schemeClr val="accent2"/>
              </a:buClr>
              <a:buFont typeface="Wingdings" panose="05000000000000000000" pitchFamily="2" charset="2"/>
              <a:buChar char="§"/>
            </a:pPr>
            <a:r>
              <a:rPr lang="it-IT" altLang="it-IT" sz="2400" b="0"/>
              <a:t>ma in più, io la osservo e registro</a:t>
            </a:r>
          </a:p>
          <a:p>
            <a:pPr>
              <a:buClr>
                <a:schemeClr val="accent2"/>
              </a:buClr>
              <a:buFont typeface="Wingdings" panose="05000000000000000000" pitchFamily="2" charset="2"/>
              <a:buChar char="§"/>
            </a:pPr>
            <a:r>
              <a:rPr lang="it-IT" altLang="it-IT" sz="2400" b="0"/>
              <a:t>“Anna ha detto di aver sentito un sapore acido e ha stretto gli occhi”</a:t>
            </a:r>
          </a:p>
        </p:txBody>
      </p:sp>
    </p:spTree>
    <p:extLst>
      <p:ext uri="{BB962C8B-B14F-4D97-AF65-F5344CB8AC3E}">
        <p14:creationId xmlns:p14="http://schemas.microsoft.com/office/powerpoint/2010/main" val="18564898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61638"/>
                                        </p:tgtEl>
                                        <p:attrNameLst>
                                          <p:attrName>style.visibility</p:attrName>
                                        </p:attrNameLst>
                                      </p:cBhvr>
                                      <p:to>
                                        <p:strVal val="visible"/>
                                      </p:to>
                                    </p:set>
                                    <p:animEffect transition="in" filter="wipe(down)">
                                      <p:cBhvr>
                                        <p:cTn id="7" dur="500"/>
                                        <p:tgtEl>
                                          <p:spTgt spid="1861638"/>
                                        </p:tgtEl>
                                      </p:cBhvr>
                                    </p:animEffect>
                                  </p:childTnLst>
                                </p:cTn>
                              </p:par>
                            </p:childTnLst>
                          </p:cTn>
                        </p:par>
                        <p:par>
                          <p:cTn id="8" fill="hold" nodeType="afterGroup">
                            <p:stCondLst>
                              <p:cond delay="500"/>
                            </p:stCondLst>
                            <p:childTnLst>
                              <p:par>
                                <p:cTn id="9" presetID="42" presetClass="entr" presetSubtype="0" fill="hold" nodeType="afterEffect">
                                  <p:stCondLst>
                                    <p:cond delay="0"/>
                                  </p:stCondLst>
                                  <p:childTnLst>
                                    <p:set>
                                      <p:cBhvr>
                                        <p:cTn id="10" dur="1" fill="hold">
                                          <p:stCondLst>
                                            <p:cond delay="0"/>
                                          </p:stCondLst>
                                        </p:cTn>
                                        <p:tgtEl>
                                          <p:spTgt spid="1861641"/>
                                        </p:tgtEl>
                                        <p:attrNameLst>
                                          <p:attrName>style.visibility</p:attrName>
                                        </p:attrNameLst>
                                      </p:cBhvr>
                                      <p:to>
                                        <p:strVal val="visible"/>
                                      </p:to>
                                    </p:set>
                                    <p:animEffect transition="in" filter="fade">
                                      <p:cBhvr>
                                        <p:cTn id="11" dur="1000"/>
                                        <p:tgtEl>
                                          <p:spTgt spid="1861641"/>
                                        </p:tgtEl>
                                      </p:cBhvr>
                                    </p:animEffect>
                                    <p:anim calcmode="lin" valueType="num">
                                      <p:cBhvr>
                                        <p:cTn id="12" dur="1000" fill="hold"/>
                                        <p:tgtEl>
                                          <p:spTgt spid="1861641"/>
                                        </p:tgtEl>
                                        <p:attrNameLst>
                                          <p:attrName>ppt_x</p:attrName>
                                        </p:attrNameLst>
                                      </p:cBhvr>
                                      <p:tavLst>
                                        <p:tav tm="0">
                                          <p:val>
                                            <p:strVal val="#ppt_x"/>
                                          </p:val>
                                        </p:tav>
                                        <p:tav tm="100000">
                                          <p:val>
                                            <p:strVal val="#ppt_x"/>
                                          </p:val>
                                        </p:tav>
                                      </p:tavLst>
                                    </p:anim>
                                    <p:anim calcmode="lin" valueType="num">
                                      <p:cBhvr>
                                        <p:cTn id="13" dur="1000" fill="hold"/>
                                        <p:tgtEl>
                                          <p:spTgt spid="1861641"/>
                                        </p:tgtEl>
                                        <p:attrNameLst>
                                          <p:attrName>ppt_y</p:attrName>
                                        </p:attrNameLst>
                                      </p:cBhvr>
                                      <p:tavLst>
                                        <p:tav tm="0">
                                          <p:val>
                                            <p:strVal val="#ppt_y+.1"/>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861642">
                                            <p:txEl>
                                              <p:pRg st="0" end="0"/>
                                            </p:txEl>
                                          </p:spTgt>
                                        </p:tgtEl>
                                        <p:attrNameLst>
                                          <p:attrName>style.visibility</p:attrName>
                                        </p:attrNameLst>
                                      </p:cBhvr>
                                      <p:to>
                                        <p:strVal val="visible"/>
                                      </p:to>
                                    </p:set>
                                    <p:animEffect transition="in" filter="wipe(left)">
                                      <p:cBhvr>
                                        <p:cTn id="18" dur="500"/>
                                        <p:tgtEl>
                                          <p:spTgt spid="1861642">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861642">
                                            <p:txEl>
                                              <p:pRg st="1" end="1"/>
                                            </p:txEl>
                                          </p:spTgt>
                                        </p:tgtEl>
                                        <p:attrNameLst>
                                          <p:attrName>style.visibility</p:attrName>
                                        </p:attrNameLst>
                                      </p:cBhvr>
                                      <p:to>
                                        <p:strVal val="visible"/>
                                      </p:to>
                                    </p:set>
                                    <p:animEffect transition="in" filter="wipe(left)">
                                      <p:cBhvr>
                                        <p:cTn id="23" dur="500"/>
                                        <p:tgtEl>
                                          <p:spTgt spid="1861642">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861642">
                                            <p:txEl>
                                              <p:pRg st="2" end="2"/>
                                            </p:txEl>
                                          </p:spTgt>
                                        </p:tgtEl>
                                        <p:attrNameLst>
                                          <p:attrName>style.visibility</p:attrName>
                                        </p:attrNameLst>
                                      </p:cBhvr>
                                      <p:to>
                                        <p:strVal val="visible"/>
                                      </p:to>
                                    </p:set>
                                    <p:animEffect transition="in" filter="wipe(left)">
                                      <p:cBhvr>
                                        <p:cTn id="28" dur="500"/>
                                        <p:tgtEl>
                                          <p:spTgt spid="186164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1638" grpId="0"/>
      <p:bldP spid="186164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82" name="Rectangle 2"/>
          <p:cNvSpPr>
            <a:spLocks noGrp="1" noChangeArrowheads="1"/>
          </p:cNvSpPr>
          <p:nvPr>
            <p:ph type="title"/>
          </p:nvPr>
        </p:nvSpPr>
        <p:spPr>
          <a:xfrm>
            <a:off x="3429000" y="76200"/>
            <a:ext cx="8229600" cy="1143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lgn="l"/>
            <a:r>
              <a:rPr lang="it-IT" altLang="it-IT" sz="4000" b="1">
                <a:solidFill>
                  <a:schemeClr val="accent2"/>
                </a:solidFill>
              </a:rPr>
              <a:t>La scienza è</a:t>
            </a:r>
          </a:p>
        </p:txBody>
      </p:sp>
      <p:sp>
        <p:nvSpPr>
          <p:cNvPr id="1863683" name="Rectangle 3"/>
          <p:cNvSpPr>
            <a:spLocks noGrp="1" noChangeArrowheads="1"/>
          </p:cNvSpPr>
          <p:nvPr>
            <p:ph type="body" idx="1"/>
          </p:nvPr>
        </p:nvSpPr>
        <p:spPr>
          <a:xfrm>
            <a:off x="133350" y="1047750"/>
            <a:ext cx="4114800" cy="4525963"/>
          </a:xfrm>
        </p:spPr>
        <p:txBody>
          <a:bodyPr/>
          <a:lstStyle/>
          <a:p>
            <a:pPr>
              <a:spcBef>
                <a:spcPct val="15000"/>
              </a:spcBef>
              <a:spcAft>
                <a:spcPct val="30000"/>
              </a:spcAft>
              <a:buClr>
                <a:schemeClr val="accent2"/>
              </a:buClr>
              <a:buFont typeface="Wingdings" panose="05000000000000000000" pitchFamily="2" charset="2"/>
              <a:buChar char="§"/>
            </a:pPr>
            <a:r>
              <a:rPr lang="it-IT" altLang="it-IT"/>
              <a:t>empirica </a:t>
            </a:r>
          </a:p>
          <a:p>
            <a:pPr>
              <a:spcBef>
                <a:spcPct val="15000"/>
              </a:spcBef>
              <a:spcAft>
                <a:spcPct val="30000"/>
              </a:spcAft>
              <a:buClr>
                <a:schemeClr val="accent2"/>
              </a:buClr>
              <a:buFont typeface="Wingdings" panose="05000000000000000000" pitchFamily="2" charset="2"/>
              <a:buChar char="§"/>
            </a:pPr>
            <a:r>
              <a:rPr lang="it-IT" altLang="it-IT"/>
              <a:t>oggettiva</a:t>
            </a:r>
          </a:p>
          <a:p>
            <a:pPr>
              <a:spcBef>
                <a:spcPct val="15000"/>
              </a:spcBef>
              <a:spcAft>
                <a:spcPct val="35000"/>
              </a:spcAft>
              <a:buClr>
                <a:schemeClr val="accent2"/>
              </a:buClr>
              <a:buFont typeface="Wingdings" panose="05000000000000000000" pitchFamily="2" charset="2"/>
              <a:buChar char="§"/>
            </a:pPr>
            <a:r>
              <a:rPr lang="it-IT" altLang="it-IT"/>
              <a:t>autocorreggibile</a:t>
            </a:r>
          </a:p>
          <a:p>
            <a:pPr>
              <a:spcBef>
                <a:spcPct val="15000"/>
              </a:spcBef>
              <a:spcAft>
                <a:spcPct val="30000"/>
              </a:spcAft>
              <a:buClr>
                <a:schemeClr val="accent2"/>
              </a:buClr>
              <a:buFont typeface="Wingdings" panose="05000000000000000000" pitchFamily="2" charset="2"/>
              <a:buChar char="§"/>
            </a:pPr>
            <a:r>
              <a:rPr lang="it-IT" altLang="it-IT"/>
              <a:t>progressiva</a:t>
            </a:r>
          </a:p>
          <a:p>
            <a:pPr>
              <a:lnSpc>
                <a:spcPct val="45000"/>
              </a:lnSpc>
              <a:spcBef>
                <a:spcPct val="15000"/>
              </a:spcBef>
              <a:spcAft>
                <a:spcPct val="30000"/>
              </a:spcAft>
              <a:buClr>
                <a:schemeClr val="accent2"/>
              </a:buClr>
              <a:buFont typeface="Wingdings" panose="05000000000000000000" pitchFamily="2" charset="2"/>
              <a:buChar char="§"/>
            </a:pPr>
            <a:endParaRPr lang="it-IT" altLang="it-IT"/>
          </a:p>
          <a:p>
            <a:pPr>
              <a:spcBef>
                <a:spcPct val="15000"/>
              </a:spcBef>
              <a:spcAft>
                <a:spcPct val="30000"/>
              </a:spcAft>
              <a:buClr>
                <a:schemeClr val="accent2"/>
              </a:buClr>
              <a:buFont typeface="Wingdings" panose="05000000000000000000" pitchFamily="2" charset="2"/>
              <a:buChar char="§"/>
            </a:pPr>
            <a:r>
              <a:rPr lang="it-IT" altLang="it-IT"/>
              <a:t>possibilista</a:t>
            </a:r>
          </a:p>
        </p:txBody>
      </p:sp>
      <p:sp>
        <p:nvSpPr>
          <p:cNvPr id="1863684" name="Rectangle 4"/>
          <p:cNvSpPr>
            <a:spLocks noChangeArrowheads="1"/>
          </p:cNvSpPr>
          <p:nvPr/>
        </p:nvSpPr>
        <p:spPr bwMode="auto">
          <a:xfrm>
            <a:off x="4057650" y="1246188"/>
            <a:ext cx="5181600" cy="5611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110000"/>
              </a:lnSpc>
              <a:spcBef>
                <a:spcPct val="10000"/>
              </a:spcBef>
              <a:spcAft>
                <a:spcPct val="30000"/>
              </a:spcAft>
              <a:buClr>
                <a:schemeClr val="accent2"/>
              </a:buClr>
              <a:buSzPct val="140000"/>
              <a:buFont typeface="Arial" panose="020B0604020202020204" pitchFamily="34" charset="0"/>
              <a:buChar char="→"/>
            </a:pPr>
            <a:r>
              <a:rPr lang="it-IT" altLang="it-IT" sz="2000" b="0"/>
              <a:t>basata su fatti, osservazioni esperienza</a:t>
            </a:r>
          </a:p>
          <a:p>
            <a:pPr>
              <a:lnSpc>
                <a:spcPct val="110000"/>
              </a:lnSpc>
              <a:spcBef>
                <a:spcPct val="10000"/>
              </a:spcBef>
              <a:spcAft>
                <a:spcPct val="30000"/>
              </a:spcAft>
              <a:buClr>
                <a:schemeClr val="accent2"/>
              </a:buClr>
              <a:buSzPct val="140000"/>
              <a:buFont typeface="Arial" panose="020B0604020202020204" pitchFamily="34" charset="0"/>
              <a:buChar char="→"/>
            </a:pPr>
            <a:r>
              <a:rPr lang="it-IT" altLang="it-IT" sz="2000" b="0"/>
              <a:t>basata su replicabilità e validità dei risultati</a:t>
            </a:r>
          </a:p>
          <a:p>
            <a:pPr>
              <a:lnSpc>
                <a:spcPct val="110000"/>
              </a:lnSpc>
              <a:spcBef>
                <a:spcPct val="10000"/>
              </a:spcBef>
              <a:spcAft>
                <a:spcPct val="30000"/>
              </a:spcAft>
              <a:buClr>
                <a:schemeClr val="accent2"/>
              </a:buClr>
              <a:buSzPct val="140000"/>
              <a:buFont typeface="Arial" panose="020B0604020202020204" pitchFamily="34" charset="0"/>
              <a:buChar char="→"/>
            </a:pPr>
            <a:r>
              <a:rPr lang="it-IT" altLang="it-IT" sz="2000" b="0"/>
              <a:t>nuovi dati spesso contraddicono quelli precedenti (apertura al cambiamento)</a:t>
            </a:r>
          </a:p>
          <a:p>
            <a:pPr>
              <a:lnSpc>
                <a:spcPct val="110000"/>
              </a:lnSpc>
              <a:spcBef>
                <a:spcPct val="10000"/>
              </a:spcBef>
              <a:spcAft>
                <a:spcPct val="30000"/>
              </a:spcAft>
              <a:buClr>
                <a:schemeClr val="accent2"/>
              </a:buClr>
              <a:buSzPct val="140000"/>
              <a:buFont typeface="Arial" panose="020B0604020202020204" pitchFamily="34" charset="0"/>
              <a:buChar char="→"/>
            </a:pPr>
            <a:r>
              <a:rPr lang="it-IT" altLang="it-IT" sz="2000" b="0"/>
              <a:t>correggendosi migliora sia in qualità che in quantità diversamente da altre discipline come arte e moda</a:t>
            </a:r>
          </a:p>
          <a:p>
            <a:pPr>
              <a:lnSpc>
                <a:spcPct val="110000"/>
              </a:lnSpc>
              <a:spcBef>
                <a:spcPct val="10000"/>
              </a:spcBef>
              <a:spcAft>
                <a:spcPct val="30000"/>
              </a:spcAft>
              <a:buClr>
                <a:schemeClr val="accent2"/>
              </a:buClr>
              <a:buSzPct val="140000"/>
              <a:buFont typeface="Arial" panose="020B0604020202020204" pitchFamily="34" charset="0"/>
              <a:buChar char="→"/>
            </a:pPr>
            <a:r>
              <a:rPr lang="it-IT" altLang="it-IT" sz="2000" b="0"/>
              <a:t>non afferma mai di aver raggiunto la “verità”</a:t>
            </a:r>
          </a:p>
        </p:txBody>
      </p:sp>
      <p:pic>
        <p:nvPicPr>
          <p:cNvPr id="1863685" name="Picture 5" descr="ANd9GcRAoIaGwtXPfApdRYg_QGTG5mSkfWkaL1fk91x8ntsCHSGYtxaRSlbt1S9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50" y="23813"/>
            <a:ext cx="2000250" cy="1246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83269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63683">
                                            <p:txEl>
                                              <p:pRg st="2" end="2"/>
                                            </p:txEl>
                                          </p:spTgt>
                                        </p:tgtEl>
                                        <p:attrNameLst>
                                          <p:attrName>style.visibility</p:attrName>
                                        </p:attrNameLst>
                                      </p:cBhvr>
                                      <p:to>
                                        <p:strVal val="visible"/>
                                      </p:to>
                                    </p:set>
                                    <p:animEffect transition="in" filter="wipe(left)">
                                      <p:cBhvr>
                                        <p:cTn id="7" dur="500"/>
                                        <p:tgtEl>
                                          <p:spTgt spid="1863683">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63684">
                                            <p:txEl>
                                              <p:pRg st="2" end="2"/>
                                            </p:txEl>
                                          </p:spTgt>
                                        </p:tgtEl>
                                        <p:attrNameLst>
                                          <p:attrName>style.visibility</p:attrName>
                                        </p:attrNameLst>
                                      </p:cBhvr>
                                      <p:to>
                                        <p:strVal val="visible"/>
                                      </p:to>
                                    </p:set>
                                    <p:animEffect transition="in" filter="wipe(down)">
                                      <p:cBhvr>
                                        <p:cTn id="12" dur="500"/>
                                        <p:tgtEl>
                                          <p:spTgt spid="1863684">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63683">
                                            <p:txEl>
                                              <p:pRg st="3" end="3"/>
                                            </p:txEl>
                                          </p:spTgt>
                                        </p:tgtEl>
                                        <p:attrNameLst>
                                          <p:attrName>style.visibility</p:attrName>
                                        </p:attrNameLst>
                                      </p:cBhvr>
                                      <p:to>
                                        <p:strVal val="visible"/>
                                      </p:to>
                                    </p:set>
                                    <p:animEffect transition="in" filter="wipe(left)">
                                      <p:cBhvr>
                                        <p:cTn id="17" dur="500"/>
                                        <p:tgtEl>
                                          <p:spTgt spid="186368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863684">
                                            <p:txEl>
                                              <p:pRg st="3" end="3"/>
                                            </p:txEl>
                                          </p:spTgt>
                                        </p:tgtEl>
                                        <p:attrNameLst>
                                          <p:attrName>style.visibility</p:attrName>
                                        </p:attrNameLst>
                                      </p:cBhvr>
                                      <p:to>
                                        <p:strVal val="visible"/>
                                      </p:to>
                                    </p:set>
                                    <p:animEffect transition="in" filter="wipe(down)">
                                      <p:cBhvr>
                                        <p:cTn id="22" dur="500"/>
                                        <p:tgtEl>
                                          <p:spTgt spid="186368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863683">
                                            <p:txEl>
                                              <p:pRg st="5" end="5"/>
                                            </p:txEl>
                                          </p:spTgt>
                                        </p:tgtEl>
                                        <p:attrNameLst>
                                          <p:attrName>style.visibility</p:attrName>
                                        </p:attrNameLst>
                                      </p:cBhvr>
                                      <p:to>
                                        <p:strVal val="visible"/>
                                      </p:to>
                                    </p:set>
                                    <p:animEffect transition="in" filter="wipe(left)">
                                      <p:cBhvr>
                                        <p:cTn id="27" dur="500"/>
                                        <p:tgtEl>
                                          <p:spTgt spid="1863683">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863684">
                                            <p:txEl>
                                              <p:pRg st="4" end="4"/>
                                            </p:txEl>
                                          </p:spTgt>
                                        </p:tgtEl>
                                        <p:attrNameLst>
                                          <p:attrName>style.visibility</p:attrName>
                                        </p:attrNameLst>
                                      </p:cBhvr>
                                      <p:to>
                                        <p:strVal val="visible"/>
                                      </p:to>
                                    </p:set>
                                    <p:animEffect transition="in" filter="wipe(down)">
                                      <p:cBhvr>
                                        <p:cTn id="32" dur="500"/>
                                        <p:tgtEl>
                                          <p:spTgt spid="186368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683" grpId="0" build="p"/>
      <p:bldP spid="186368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5730" name="Rectangle 2"/>
          <p:cNvSpPr>
            <a:spLocks noGrp="1" noChangeArrowheads="1"/>
          </p:cNvSpPr>
          <p:nvPr>
            <p:ph type="title"/>
          </p:nvPr>
        </p:nvSpPr>
        <p:spPr>
          <a:xfrm>
            <a:off x="3429000" y="76200"/>
            <a:ext cx="8229600" cy="1143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lgn="l"/>
            <a:r>
              <a:rPr lang="it-IT" altLang="it-IT" sz="4000" b="1">
                <a:solidFill>
                  <a:schemeClr val="accent2"/>
                </a:solidFill>
              </a:rPr>
              <a:t>La scienza è</a:t>
            </a:r>
          </a:p>
        </p:txBody>
      </p:sp>
      <p:sp>
        <p:nvSpPr>
          <p:cNvPr id="1865731" name="Rectangle 3"/>
          <p:cNvSpPr>
            <a:spLocks noGrp="1" noChangeArrowheads="1"/>
          </p:cNvSpPr>
          <p:nvPr>
            <p:ph type="body" idx="1"/>
          </p:nvPr>
        </p:nvSpPr>
        <p:spPr>
          <a:xfrm>
            <a:off x="133350" y="1047750"/>
            <a:ext cx="4114800" cy="4525963"/>
          </a:xfrm>
        </p:spPr>
        <p:txBody>
          <a:bodyPr/>
          <a:lstStyle/>
          <a:p>
            <a:pPr>
              <a:spcBef>
                <a:spcPct val="15000"/>
              </a:spcBef>
              <a:spcAft>
                <a:spcPct val="30000"/>
              </a:spcAft>
              <a:buClr>
                <a:srgbClr val="DDDDDD"/>
              </a:buClr>
              <a:buFont typeface="Wingdings" panose="05000000000000000000" pitchFamily="2" charset="2"/>
              <a:buChar char="§"/>
            </a:pPr>
            <a:r>
              <a:rPr lang="it-IT" altLang="it-IT">
                <a:solidFill>
                  <a:srgbClr val="DDDDDD"/>
                </a:solidFill>
              </a:rPr>
              <a:t>empirica </a:t>
            </a:r>
          </a:p>
          <a:p>
            <a:pPr>
              <a:spcBef>
                <a:spcPct val="15000"/>
              </a:spcBef>
              <a:spcAft>
                <a:spcPct val="30000"/>
              </a:spcAft>
              <a:buClr>
                <a:srgbClr val="DDDDDD"/>
              </a:buClr>
              <a:buFont typeface="Wingdings" panose="05000000000000000000" pitchFamily="2" charset="2"/>
              <a:buChar char="§"/>
            </a:pPr>
            <a:r>
              <a:rPr lang="it-IT" altLang="it-IT">
                <a:solidFill>
                  <a:srgbClr val="DDDDDD"/>
                </a:solidFill>
              </a:rPr>
              <a:t>oggettiva</a:t>
            </a:r>
          </a:p>
          <a:p>
            <a:pPr>
              <a:spcBef>
                <a:spcPct val="15000"/>
              </a:spcBef>
              <a:spcAft>
                <a:spcPct val="35000"/>
              </a:spcAft>
              <a:buClr>
                <a:srgbClr val="DDDDDD"/>
              </a:buClr>
              <a:buFont typeface="Wingdings" panose="05000000000000000000" pitchFamily="2" charset="2"/>
              <a:buChar char="§"/>
            </a:pPr>
            <a:r>
              <a:rPr lang="it-IT" altLang="it-IT">
                <a:solidFill>
                  <a:srgbClr val="DDDDDD"/>
                </a:solidFill>
              </a:rPr>
              <a:t>autocorreggibile</a:t>
            </a:r>
          </a:p>
          <a:p>
            <a:pPr>
              <a:spcBef>
                <a:spcPct val="15000"/>
              </a:spcBef>
              <a:spcAft>
                <a:spcPct val="30000"/>
              </a:spcAft>
              <a:buClr>
                <a:srgbClr val="DDDDDD"/>
              </a:buClr>
              <a:buFont typeface="Wingdings" panose="05000000000000000000" pitchFamily="2" charset="2"/>
              <a:buChar char="§"/>
            </a:pPr>
            <a:r>
              <a:rPr lang="it-IT" altLang="it-IT">
                <a:solidFill>
                  <a:srgbClr val="DDDDDD"/>
                </a:solidFill>
              </a:rPr>
              <a:t>progressiva</a:t>
            </a:r>
          </a:p>
          <a:p>
            <a:pPr>
              <a:lnSpc>
                <a:spcPct val="45000"/>
              </a:lnSpc>
              <a:spcBef>
                <a:spcPct val="15000"/>
              </a:spcBef>
              <a:spcAft>
                <a:spcPct val="30000"/>
              </a:spcAft>
              <a:buClr>
                <a:srgbClr val="DDDDDD"/>
              </a:buClr>
              <a:buFont typeface="Wingdings" panose="05000000000000000000" pitchFamily="2" charset="2"/>
              <a:buChar char="§"/>
            </a:pPr>
            <a:endParaRPr lang="it-IT" altLang="it-IT">
              <a:solidFill>
                <a:srgbClr val="DDDDDD"/>
              </a:solidFill>
            </a:endParaRPr>
          </a:p>
          <a:p>
            <a:pPr>
              <a:spcBef>
                <a:spcPct val="15000"/>
              </a:spcBef>
              <a:spcAft>
                <a:spcPct val="30000"/>
              </a:spcAft>
              <a:buClr>
                <a:srgbClr val="DDDDDD"/>
              </a:buClr>
              <a:buFont typeface="Wingdings" panose="05000000000000000000" pitchFamily="2" charset="2"/>
              <a:buChar char="§"/>
            </a:pPr>
            <a:r>
              <a:rPr lang="it-IT" altLang="it-IT">
                <a:solidFill>
                  <a:srgbClr val="DDDDDD"/>
                </a:solidFill>
              </a:rPr>
              <a:t>possibilista</a:t>
            </a:r>
          </a:p>
          <a:p>
            <a:pPr>
              <a:spcBef>
                <a:spcPct val="15000"/>
              </a:spcBef>
              <a:spcAft>
                <a:spcPct val="30000"/>
              </a:spcAft>
              <a:buClr>
                <a:schemeClr val="accent2"/>
              </a:buClr>
              <a:buFont typeface="Wingdings" panose="05000000000000000000" pitchFamily="2" charset="2"/>
              <a:buChar char="§"/>
            </a:pPr>
            <a:r>
              <a:rPr lang="it-IT" altLang="it-IT"/>
              <a:t>parsimoniosa</a:t>
            </a:r>
          </a:p>
        </p:txBody>
      </p:sp>
      <p:sp>
        <p:nvSpPr>
          <p:cNvPr id="1865732" name="Rectangle 4"/>
          <p:cNvSpPr>
            <a:spLocks noChangeArrowheads="1"/>
          </p:cNvSpPr>
          <p:nvPr/>
        </p:nvSpPr>
        <p:spPr bwMode="auto">
          <a:xfrm>
            <a:off x="4057650" y="1246188"/>
            <a:ext cx="5181600" cy="5611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110000"/>
              </a:lnSpc>
              <a:spcBef>
                <a:spcPct val="10000"/>
              </a:spcBef>
              <a:spcAft>
                <a:spcPct val="30000"/>
              </a:spcAft>
              <a:buClr>
                <a:srgbClr val="DDDDDD"/>
              </a:buClr>
              <a:buSzPct val="140000"/>
              <a:buFont typeface="Arial" panose="020B0604020202020204" pitchFamily="34" charset="0"/>
              <a:buChar char="→"/>
            </a:pPr>
            <a:r>
              <a:rPr lang="it-IT" altLang="it-IT" sz="2000" b="0">
                <a:solidFill>
                  <a:srgbClr val="DDDDDD"/>
                </a:solidFill>
              </a:rPr>
              <a:t>basata su fatti, osservazioni esperienza</a:t>
            </a:r>
          </a:p>
          <a:p>
            <a:pPr>
              <a:lnSpc>
                <a:spcPct val="110000"/>
              </a:lnSpc>
              <a:spcBef>
                <a:spcPct val="10000"/>
              </a:spcBef>
              <a:spcAft>
                <a:spcPct val="30000"/>
              </a:spcAft>
              <a:buClr>
                <a:srgbClr val="DDDDDD"/>
              </a:buClr>
              <a:buSzPct val="140000"/>
              <a:buFont typeface="Arial" panose="020B0604020202020204" pitchFamily="34" charset="0"/>
              <a:buChar char="→"/>
            </a:pPr>
            <a:r>
              <a:rPr lang="it-IT" altLang="it-IT" sz="2000" b="0">
                <a:solidFill>
                  <a:srgbClr val="DDDDDD"/>
                </a:solidFill>
              </a:rPr>
              <a:t>basata su replicabilità e validità dei risultati</a:t>
            </a:r>
          </a:p>
          <a:p>
            <a:pPr>
              <a:lnSpc>
                <a:spcPct val="110000"/>
              </a:lnSpc>
              <a:spcBef>
                <a:spcPct val="10000"/>
              </a:spcBef>
              <a:spcAft>
                <a:spcPct val="30000"/>
              </a:spcAft>
              <a:buClr>
                <a:srgbClr val="DDDDDD"/>
              </a:buClr>
              <a:buSzPct val="140000"/>
              <a:buFont typeface="Arial" panose="020B0604020202020204" pitchFamily="34" charset="0"/>
              <a:buChar char="→"/>
            </a:pPr>
            <a:r>
              <a:rPr lang="it-IT" altLang="it-IT" sz="2000" b="0">
                <a:solidFill>
                  <a:srgbClr val="DDDDDD"/>
                </a:solidFill>
              </a:rPr>
              <a:t>nuovi dati spesso contraddicono quelli precedenti (apertura al cambiamento)</a:t>
            </a:r>
          </a:p>
          <a:p>
            <a:pPr>
              <a:lnSpc>
                <a:spcPct val="110000"/>
              </a:lnSpc>
              <a:spcBef>
                <a:spcPct val="10000"/>
              </a:spcBef>
              <a:spcAft>
                <a:spcPct val="30000"/>
              </a:spcAft>
              <a:buClr>
                <a:srgbClr val="DDDDDD"/>
              </a:buClr>
              <a:buSzPct val="140000"/>
              <a:buFont typeface="Arial" panose="020B0604020202020204" pitchFamily="34" charset="0"/>
              <a:buChar char="→"/>
            </a:pPr>
            <a:r>
              <a:rPr lang="it-IT" altLang="it-IT" sz="2000" b="0">
                <a:solidFill>
                  <a:srgbClr val="DDDDDD"/>
                </a:solidFill>
              </a:rPr>
              <a:t>correggendosi migliora sia in qualità che in quantità diversamente da altre discipline come arte e moda</a:t>
            </a:r>
          </a:p>
          <a:p>
            <a:pPr>
              <a:lnSpc>
                <a:spcPct val="110000"/>
              </a:lnSpc>
              <a:spcBef>
                <a:spcPct val="10000"/>
              </a:spcBef>
              <a:spcAft>
                <a:spcPct val="30000"/>
              </a:spcAft>
              <a:buClr>
                <a:srgbClr val="DDDDDD"/>
              </a:buClr>
              <a:buSzPct val="140000"/>
              <a:buFont typeface="Arial" panose="020B0604020202020204" pitchFamily="34" charset="0"/>
              <a:buChar char="→"/>
            </a:pPr>
            <a:r>
              <a:rPr lang="it-IT" altLang="it-IT" sz="2000" b="0">
                <a:solidFill>
                  <a:srgbClr val="DDDDDD"/>
                </a:solidFill>
              </a:rPr>
              <a:t>non afferma mai di aver raggiunto la “verità”</a:t>
            </a:r>
          </a:p>
          <a:p>
            <a:pPr>
              <a:lnSpc>
                <a:spcPct val="110000"/>
              </a:lnSpc>
              <a:spcBef>
                <a:spcPct val="10000"/>
              </a:spcBef>
              <a:spcAft>
                <a:spcPct val="30000"/>
              </a:spcAft>
              <a:buClr>
                <a:schemeClr val="accent2"/>
              </a:buClr>
              <a:buSzPct val="140000"/>
              <a:buFont typeface="Arial" panose="020B0604020202020204" pitchFamily="34" charset="0"/>
              <a:buChar char="→"/>
            </a:pPr>
            <a:r>
              <a:rPr lang="it-IT" altLang="it-IT" sz="2000" b="0"/>
              <a:t>basata sulla spiegazione più semplice</a:t>
            </a:r>
          </a:p>
        </p:txBody>
      </p:sp>
      <p:pic>
        <p:nvPicPr>
          <p:cNvPr id="1865733" name="Picture 5" descr="ANd9GcRAoIaGwtXPfApdRYg_QGTG5mSkfWkaL1fk91x8ntsCHSGYtxaRSlbt1S9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50" y="23813"/>
            <a:ext cx="2000250" cy="1246187"/>
          </a:xfrm>
          <a:prstGeom prst="rect">
            <a:avLst/>
          </a:prstGeom>
          <a:noFill/>
          <a:extLst>
            <a:ext uri="{909E8E84-426E-40DD-AFC4-6F175D3DCCD1}">
              <a14:hiddenFill xmlns:a14="http://schemas.microsoft.com/office/drawing/2010/main">
                <a:solidFill>
                  <a:srgbClr val="FFFFFF"/>
                </a:solidFill>
              </a14:hiddenFill>
            </a:ext>
          </a:extLst>
        </p:spPr>
      </p:pic>
      <p:grpSp>
        <p:nvGrpSpPr>
          <p:cNvPr id="1865734" name="Group 6"/>
          <p:cNvGrpSpPr>
            <a:grpSpLocks/>
          </p:cNvGrpSpPr>
          <p:nvPr/>
        </p:nvGrpSpPr>
        <p:grpSpPr bwMode="auto">
          <a:xfrm>
            <a:off x="1455738" y="1252538"/>
            <a:ext cx="5605462" cy="3403600"/>
            <a:chOff x="917" y="789"/>
            <a:chExt cx="3531" cy="2144"/>
          </a:xfrm>
        </p:grpSpPr>
        <p:pic>
          <p:nvPicPr>
            <p:cNvPr id="1865735" name="Picture 7" descr="400?cb=20111222150419">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40" y="789"/>
              <a:ext cx="1508" cy="2131"/>
            </a:xfrm>
            <a:prstGeom prst="rect">
              <a:avLst/>
            </a:prstGeom>
            <a:noFill/>
            <a:extLst>
              <a:ext uri="{909E8E84-426E-40DD-AFC4-6F175D3DCCD1}">
                <a14:hiddenFill xmlns:a14="http://schemas.microsoft.com/office/drawing/2010/main">
                  <a:solidFill>
                    <a:srgbClr val="FFFFFF"/>
                  </a:solidFill>
                </a14:hiddenFill>
              </a:ext>
            </a:extLst>
          </p:spPr>
        </p:pic>
        <p:sp>
          <p:nvSpPr>
            <p:cNvPr id="1865736" name="Rectangle 8"/>
            <p:cNvSpPr>
              <a:spLocks noChangeArrowheads="1"/>
            </p:cNvSpPr>
            <p:nvPr/>
          </p:nvSpPr>
          <p:spPr bwMode="auto">
            <a:xfrm>
              <a:off x="917" y="2227"/>
              <a:ext cx="1999" cy="706"/>
            </a:xfrm>
            <a:prstGeom prst="rect">
              <a:avLst/>
            </a:prstGeom>
            <a:solidFill>
              <a:srgbClr val="FF9900"/>
            </a:solidFill>
            <a:ln>
              <a:noFill/>
            </a:ln>
            <a:effectLst/>
            <a:extLs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72000" tIns="72000" rIns="72000" bIns="72000" anchor="ctr">
              <a:spAutoFit/>
            </a:bodyPr>
            <a:lstStyle/>
            <a:p>
              <a:r>
                <a:rPr lang="it-IT" altLang="it-IT" b="0"/>
                <a:t>A parità di fattori la spiegazione</a:t>
              </a:r>
            </a:p>
            <a:p>
              <a:r>
                <a:rPr lang="it-IT" altLang="it-IT" b="0"/>
                <a:t>più semplice (con un minor numero di gradi di libertà) è da preferire </a:t>
              </a:r>
            </a:p>
          </p:txBody>
        </p:sp>
      </p:grpSp>
    </p:spTree>
    <p:extLst>
      <p:ext uri="{BB962C8B-B14F-4D97-AF65-F5344CB8AC3E}">
        <p14:creationId xmlns:p14="http://schemas.microsoft.com/office/powerpoint/2010/main" val="184600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65731">
                                            <p:txEl>
                                              <p:pRg st="6" end="6"/>
                                            </p:txEl>
                                          </p:spTgt>
                                        </p:tgtEl>
                                        <p:attrNameLst>
                                          <p:attrName>style.visibility</p:attrName>
                                        </p:attrNameLst>
                                      </p:cBhvr>
                                      <p:to>
                                        <p:strVal val="visible"/>
                                      </p:to>
                                    </p:set>
                                    <p:animEffect transition="in" filter="wipe(left)">
                                      <p:cBhvr>
                                        <p:cTn id="7" dur="500"/>
                                        <p:tgtEl>
                                          <p:spTgt spid="1865731">
                                            <p:txEl>
                                              <p:pRg st="6" end="6"/>
                                            </p:txEl>
                                          </p:spTgt>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865732">
                                            <p:txEl>
                                              <p:pRg st="5" end="5"/>
                                            </p:txEl>
                                          </p:spTgt>
                                        </p:tgtEl>
                                        <p:attrNameLst>
                                          <p:attrName>style.visibility</p:attrName>
                                        </p:attrNameLst>
                                      </p:cBhvr>
                                      <p:to>
                                        <p:strVal val="visible"/>
                                      </p:to>
                                    </p:set>
                                    <p:animEffect transition="in" filter="wipe(down)">
                                      <p:cBhvr>
                                        <p:cTn id="11" dur="500"/>
                                        <p:tgtEl>
                                          <p:spTgt spid="1865732">
                                            <p:txEl>
                                              <p:pRg st="5" end="5"/>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nodeType="clickEffect">
                                  <p:stCondLst>
                                    <p:cond delay="0"/>
                                  </p:stCondLst>
                                  <p:childTnLst>
                                    <p:set>
                                      <p:cBhvr>
                                        <p:cTn id="15" dur="1" fill="hold">
                                          <p:stCondLst>
                                            <p:cond delay="0"/>
                                          </p:stCondLst>
                                        </p:cTn>
                                        <p:tgtEl>
                                          <p:spTgt spid="1865734"/>
                                        </p:tgtEl>
                                        <p:attrNameLst>
                                          <p:attrName>style.visibility</p:attrName>
                                        </p:attrNameLst>
                                      </p:cBhvr>
                                      <p:to>
                                        <p:strVal val="visible"/>
                                      </p:to>
                                    </p:set>
                                    <p:animEffect transition="in" filter="fade">
                                      <p:cBhvr>
                                        <p:cTn id="16" dur="2000"/>
                                        <p:tgtEl>
                                          <p:spTgt spid="18657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5731" grpId="0" build="p"/>
      <p:bldP spid="186573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7778" name="Rectangle 2"/>
          <p:cNvSpPr>
            <a:spLocks noGrp="1" noChangeArrowheads="1"/>
          </p:cNvSpPr>
          <p:nvPr>
            <p:ph type="title"/>
          </p:nvPr>
        </p:nvSpPr>
        <p:spPr>
          <a:xfrm>
            <a:off x="3429000" y="76200"/>
            <a:ext cx="8229600" cy="1143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lgn="l"/>
            <a:r>
              <a:rPr lang="it-IT" altLang="it-IT" sz="4000" b="1">
                <a:solidFill>
                  <a:schemeClr val="accent2"/>
                </a:solidFill>
              </a:rPr>
              <a:t>La scienza è</a:t>
            </a:r>
          </a:p>
        </p:txBody>
      </p:sp>
      <p:sp>
        <p:nvSpPr>
          <p:cNvPr id="1867779" name="Rectangle 3"/>
          <p:cNvSpPr>
            <a:spLocks noGrp="1" noChangeArrowheads="1"/>
          </p:cNvSpPr>
          <p:nvPr>
            <p:ph type="body" idx="1"/>
          </p:nvPr>
        </p:nvSpPr>
        <p:spPr>
          <a:xfrm>
            <a:off x="133350" y="1047750"/>
            <a:ext cx="4114800" cy="4525963"/>
          </a:xfrm>
        </p:spPr>
        <p:txBody>
          <a:bodyPr/>
          <a:lstStyle/>
          <a:p>
            <a:pPr>
              <a:spcBef>
                <a:spcPct val="15000"/>
              </a:spcBef>
              <a:spcAft>
                <a:spcPct val="30000"/>
              </a:spcAft>
              <a:buClr>
                <a:srgbClr val="DDDDDD"/>
              </a:buClr>
              <a:buFont typeface="Wingdings" panose="05000000000000000000" pitchFamily="2" charset="2"/>
              <a:buChar char="§"/>
            </a:pPr>
            <a:r>
              <a:rPr lang="it-IT" altLang="it-IT">
                <a:solidFill>
                  <a:srgbClr val="DDDDDD"/>
                </a:solidFill>
              </a:rPr>
              <a:t>empirica </a:t>
            </a:r>
          </a:p>
          <a:p>
            <a:pPr>
              <a:spcBef>
                <a:spcPct val="15000"/>
              </a:spcBef>
              <a:spcAft>
                <a:spcPct val="30000"/>
              </a:spcAft>
              <a:buClr>
                <a:srgbClr val="DDDDDD"/>
              </a:buClr>
              <a:buFont typeface="Wingdings" panose="05000000000000000000" pitchFamily="2" charset="2"/>
              <a:buChar char="§"/>
            </a:pPr>
            <a:r>
              <a:rPr lang="it-IT" altLang="it-IT">
                <a:solidFill>
                  <a:srgbClr val="DDDDDD"/>
                </a:solidFill>
              </a:rPr>
              <a:t>oggettiva</a:t>
            </a:r>
          </a:p>
          <a:p>
            <a:pPr>
              <a:spcBef>
                <a:spcPct val="15000"/>
              </a:spcBef>
              <a:spcAft>
                <a:spcPct val="35000"/>
              </a:spcAft>
              <a:buClr>
                <a:srgbClr val="DDDDDD"/>
              </a:buClr>
              <a:buFont typeface="Wingdings" panose="05000000000000000000" pitchFamily="2" charset="2"/>
              <a:buChar char="§"/>
            </a:pPr>
            <a:r>
              <a:rPr lang="it-IT" altLang="it-IT">
                <a:solidFill>
                  <a:srgbClr val="DDDDDD"/>
                </a:solidFill>
              </a:rPr>
              <a:t>autocorreggibile</a:t>
            </a:r>
          </a:p>
          <a:p>
            <a:pPr>
              <a:spcBef>
                <a:spcPct val="15000"/>
              </a:spcBef>
              <a:spcAft>
                <a:spcPct val="30000"/>
              </a:spcAft>
              <a:buClr>
                <a:srgbClr val="DDDDDD"/>
              </a:buClr>
              <a:buFont typeface="Wingdings" panose="05000000000000000000" pitchFamily="2" charset="2"/>
              <a:buChar char="§"/>
            </a:pPr>
            <a:r>
              <a:rPr lang="it-IT" altLang="it-IT">
                <a:solidFill>
                  <a:srgbClr val="DDDDDD"/>
                </a:solidFill>
              </a:rPr>
              <a:t>progressiva</a:t>
            </a:r>
          </a:p>
          <a:p>
            <a:pPr>
              <a:lnSpc>
                <a:spcPct val="45000"/>
              </a:lnSpc>
              <a:spcBef>
                <a:spcPct val="15000"/>
              </a:spcBef>
              <a:spcAft>
                <a:spcPct val="30000"/>
              </a:spcAft>
              <a:buClr>
                <a:srgbClr val="DDDDDD"/>
              </a:buClr>
              <a:buFont typeface="Wingdings" panose="05000000000000000000" pitchFamily="2" charset="2"/>
              <a:buChar char="§"/>
            </a:pPr>
            <a:endParaRPr lang="it-IT" altLang="it-IT">
              <a:solidFill>
                <a:srgbClr val="DDDDDD"/>
              </a:solidFill>
            </a:endParaRPr>
          </a:p>
          <a:p>
            <a:pPr>
              <a:spcBef>
                <a:spcPct val="15000"/>
              </a:spcBef>
              <a:spcAft>
                <a:spcPct val="30000"/>
              </a:spcAft>
              <a:buClr>
                <a:srgbClr val="DDDDDD"/>
              </a:buClr>
              <a:buFont typeface="Wingdings" panose="05000000000000000000" pitchFamily="2" charset="2"/>
              <a:buChar char="§"/>
            </a:pPr>
            <a:r>
              <a:rPr lang="it-IT" altLang="it-IT">
                <a:solidFill>
                  <a:srgbClr val="DDDDDD"/>
                </a:solidFill>
              </a:rPr>
              <a:t>possibilista</a:t>
            </a:r>
          </a:p>
          <a:p>
            <a:pPr>
              <a:spcBef>
                <a:spcPct val="15000"/>
              </a:spcBef>
              <a:spcAft>
                <a:spcPct val="30000"/>
              </a:spcAft>
              <a:buClr>
                <a:schemeClr val="accent2"/>
              </a:buClr>
              <a:buFont typeface="Wingdings" panose="05000000000000000000" pitchFamily="2" charset="2"/>
              <a:buChar char="§"/>
            </a:pPr>
            <a:r>
              <a:rPr lang="it-IT" altLang="it-IT"/>
              <a:t>parsimoniosa</a:t>
            </a:r>
          </a:p>
        </p:txBody>
      </p:sp>
      <p:sp>
        <p:nvSpPr>
          <p:cNvPr id="1867780" name="Rectangle 4"/>
          <p:cNvSpPr>
            <a:spLocks noChangeArrowheads="1"/>
          </p:cNvSpPr>
          <p:nvPr/>
        </p:nvSpPr>
        <p:spPr bwMode="auto">
          <a:xfrm>
            <a:off x="4057650" y="1246188"/>
            <a:ext cx="5181600" cy="5611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110000"/>
              </a:lnSpc>
              <a:spcBef>
                <a:spcPct val="10000"/>
              </a:spcBef>
              <a:spcAft>
                <a:spcPct val="30000"/>
              </a:spcAft>
              <a:buClr>
                <a:srgbClr val="DDDDDD"/>
              </a:buClr>
              <a:buSzPct val="140000"/>
              <a:buFont typeface="Arial" panose="020B0604020202020204" pitchFamily="34" charset="0"/>
              <a:buChar char="→"/>
            </a:pPr>
            <a:r>
              <a:rPr lang="it-IT" altLang="it-IT" sz="2000" b="0">
                <a:solidFill>
                  <a:srgbClr val="DDDDDD"/>
                </a:solidFill>
              </a:rPr>
              <a:t>basata su fatti, osservazioni esperienza</a:t>
            </a:r>
          </a:p>
          <a:p>
            <a:pPr>
              <a:lnSpc>
                <a:spcPct val="110000"/>
              </a:lnSpc>
              <a:spcBef>
                <a:spcPct val="10000"/>
              </a:spcBef>
              <a:spcAft>
                <a:spcPct val="30000"/>
              </a:spcAft>
              <a:buClr>
                <a:srgbClr val="DDDDDD"/>
              </a:buClr>
              <a:buSzPct val="140000"/>
              <a:buFont typeface="Arial" panose="020B0604020202020204" pitchFamily="34" charset="0"/>
              <a:buChar char="→"/>
            </a:pPr>
            <a:r>
              <a:rPr lang="it-IT" altLang="it-IT" sz="2000" b="0">
                <a:solidFill>
                  <a:srgbClr val="DDDDDD"/>
                </a:solidFill>
              </a:rPr>
              <a:t>basata su replicabilità e validità dei risultati</a:t>
            </a:r>
          </a:p>
          <a:p>
            <a:pPr>
              <a:lnSpc>
                <a:spcPct val="110000"/>
              </a:lnSpc>
              <a:spcBef>
                <a:spcPct val="10000"/>
              </a:spcBef>
              <a:spcAft>
                <a:spcPct val="30000"/>
              </a:spcAft>
              <a:buClr>
                <a:srgbClr val="DDDDDD"/>
              </a:buClr>
              <a:buSzPct val="140000"/>
              <a:buFont typeface="Arial" panose="020B0604020202020204" pitchFamily="34" charset="0"/>
              <a:buChar char="→"/>
            </a:pPr>
            <a:r>
              <a:rPr lang="it-IT" altLang="it-IT" sz="2000" b="0">
                <a:solidFill>
                  <a:srgbClr val="DDDDDD"/>
                </a:solidFill>
              </a:rPr>
              <a:t>nuovi dati spesso contraddicono quelli precedenti (apertura al cambiamento)</a:t>
            </a:r>
          </a:p>
          <a:p>
            <a:pPr>
              <a:lnSpc>
                <a:spcPct val="110000"/>
              </a:lnSpc>
              <a:spcBef>
                <a:spcPct val="10000"/>
              </a:spcBef>
              <a:spcAft>
                <a:spcPct val="30000"/>
              </a:spcAft>
              <a:buClr>
                <a:srgbClr val="DDDDDD"/>
              </a:buClr>
              <a:buSzPct val="140000"/>
              <a:buFont typeface="Arial" panose="020B0604020202020204" pitchFamily="34" charset="0"/>
              <a:buChar char="→"/>
            </a:pPr>
            <a:r>
              <a:rPr lang="it-IT" altLang="it-IT" sz="2000" b="0">
                <a:solidFill>
                  <a:srgbClr val="DDDDDD"/>
                </a:solidFill>
              </a:rPr>
              <a:t>correggendosi migliora sia in qualità che in quantità diversamente da altre discipline come arte e moda</a:t>
            </a:r>
          </a:p>
          <a:p>
            <a:pPr>
              <a:lnSpc>
                <a:spcPct val="110000"/>
              </a:lnSpc>
              <a:spcBef>
                <a:spcPct val="10000"/>
              </a:spcBef>
              <a:spcAft>
                <a:spcPct val="30000"/>
              </a:spcAft>
              <a:buClr>
                <a:srgbClr val="DDDDDD"/>
              </a:buClr>
              <a:buSzPct val="140000"/>
              <a:buFont typeface="Arial" panose="020B0604020202020204" pitchFamily="34" charset="0"/>
              <a:buChar char="→"/>
            </a:pPr>
            <a:r>
              <a:rPr lang="it-IT" altLang="it-IT" sz="2000" b="0">
                <a:solidFill>
                  <a:srgbClr val="DDDDDD"/>
                </a:solidFill>
              </a:rPr>
              <a:t>non afferma mai di aver raggiunto la “verità”</a:t>
            </a:r>
          </a:p>
          <a:p>
            <a:pPr>
              <a:lnSpc>
                <a:spcPct val="110000"/>
              </a:lnSpc>
              <a:spcBef>
                <a:spcPct val="10000"/>
              </a:spcBef>
              <a:spcAft>
                <a:spcPct val="30000"/>
              </a:spcAft>
              <a:buClr>
                <a:schemeClr val="accent2"/>
              </a:buClr>
              <a:buSzPct val="140000"/>
              <a:buFont typeface="Arial" panose="020B0604020202020204" pitchFamily="34" charset="0"/>
              <a:buChar char="→"/>
            </a:pPr>
            <a:r>
              <a:rPr lang="it-IT" altLang="it-IT" sz="2000" b="0"/>
              <a:t>basata sulla spiegazione più semplice</a:t>
            </a:r>
          </a:p>
        </p:txBody>
      </p:sp>
      <p:pic>
        <p:nvPicPr>
          <p:cNvPr id="1867781" name="Picture 5" descr="ANd9GcRAoIaGwtXPfApdRYg_QGTG5mSkfWkaL1fk91x8ntsCHSGYtxaRSlbt1S9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50" y="23813"/>
            <a:ext cx="2000250" cy="1246187"/>
          </a:xfrm>
          <a:prstGeom prst="rect">
            <a:avLst/>
          </a:prstGeom>
          <a:noFill/>
          <a:extLst>
            <a:ext uri="{909E8E84-426E-40DD-AFC4-6F175D3DCCD1}">
              <a14:hiddenFill xmlns:a14="http://schemas.microsoft.com/office/drawing/2010/main">
                <a:solidFill>
                  <a:srgbClr val="FFFFFF"/>
                </a:solidFill>
              </a14:hiddenFill>
            </a:ext>
          </a:extLst>
        </p:spPr>
      </p:pic>
      <p:pic>
        <p:nvPicPr>
          <p:cNvPr id="1867782" name="Picture 6" descr="df310946cd658782f2ab9fa34f21a392">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150" y="2362200"/>
            <a:ext cx="2935288" cy="2686050"/>
          </a:xfrm>
          <a:prstGeom prst="rect">
            <a:avLst/>
          </a:prstGeom>
          <a:noFill/>
          <a:extLst>
            <a:ext uri="{909E8E84-426E-40DD-AFC4-6F175D3DCCD1}">
              <a14:hiddenFill xmlns:a14="http://schemas.microsoft.com/office/drawing/2010/main">
                <a:solidFill>
                  <a:srgbClr val="FFFFFF"/>
                </a:solidFill>
              </a14:hiddenFill>
            </a:ext>
          </a:extLst>
        </p:spPr>
      </p:pic>
      <p:sp>
        <p:nvSpPr>
          <p:cNvPr id="1867783" name="Text Box 7"/>
          <p:cNvSpPr txBox="1">
            <a:spLocks noChangeArrowheads="1"/>
          </p:cNvSpPr>
          <p:nvPr/>
        </p:nvSpPr>
        <p:spPr bwMode="auto">
          <a:xfrm>
            <a:off x="3733800" y="2601913"/>
            <a:ext cx="5410200" cy="2197100"/>
          </a:xfrm>
          <a:prstGeom prst="rect">
            <a:avLst/>
          </a:prstGeom>
          <a:solidFill>
            <a:schemeClr val="bg1"/>
          </a:solidFill>
          <a:ln>
            <a:noFill/>
          </a:ln>
          <a:effectLst/>
          <a:extLs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257300" indent="-342900">
              <a:defRPr>
                <a:solidFill>
                  <a:schemeClr val="tx1"/>
                </a:solidFill>
                <a:latin typeface="Arial" panose="020B0604020202020204" pitchFamily="34" charset="0"/>
                <a:cs typeface="Arial" panose="020B0604020202020204" pitchFamily="34" charset="0"/>
              </a:defRPr>
            </a:lvl3pPr>
            <a:lvl4pPr marL="1714500" indent="-342900">
              <a:defRPr>
                <a:solidFill>
                  <a:schemeClr val="tx1"/>
                </a:solidFill>
                <a:latin typeface="Arial" panose="020B0604020202020204" pitchFamily="34" charset="0"/>
                <a:cs typeface="Arial" panose="020B0604020202020204" pitchFamily="34" charset="0"/>
              </a:defRPr>
            </a:lvl4pPr>
            <a:lvl5pPr marL="2171700" indent="-342900">
              <a:defRPr>
                <a:solidFill>
                  <a:schemeClr val="tx1"/>
                </a:solidFill>
                <a:latin typeface="Arial" panose="020B0604020202020204" pitchFamily="34" charset="0"/>
                <a:cs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 typeface="Wingdings" panose="05000000000000000000" pitchFamily="2" charset="2"/>
              <a:buChar char="§"/>
            </a:pPr>
            <a:r>
              <a:rPr lang="it-IT" altLang="it-IT" sz="1800">
                <a:solidFill>
                  <a:schemeClr val="accent2"/>
                </a:solidFill>
              </a:rPr>
              <a:t>Domanda:</a:t>
            </a:r>
            <a:r>
              <a:rPr lang="it-IT" altLang="it-IT" sz="1800"/>
              <a:t> </a:t>
            </a:r>
            <a:r>
              <a:rPr lang="it-IT" altLang="it-IT" sz="1800" b="0"/>
              <a:t>Perché mamma gatta alla nascita lecca in maniera ossessiva i suoi piccoli?</a:t>
            </a:r>
          </a:p>
          <a:p>
            <a:pPr>
              <a:buClr>
                <a:schemeClr val="accent2"/>
              </a:buClr>
              <a:buFontTx/>
              <a:buAutoNum type="arabicPeriod"/>
            </a:pPr>
            <a:r>
              <a:rPr lang="it-IT" altLang="it-IT" sz="1800" b="0"/>
              <a:t>Sa che deve pulirli dalle membrane, altrimenti prenderanno freddo e muoriranno</a:t>
            </a:r>
          </a:p>
          <a:p>
            <a:pPr>
              <a:buClr>
                <a:schemeClr val="accent2"/>
              </a:buClr>
              <a:buFontTx/>
              <a:buAutoNum type="arabicPeriod"/>
            </a:pPr>
            <a:r>
              <a:rPr lang="it-IT" altLang="it-IT" sz="1800" b="0"/>
              <a:t>Perché le sostanze di cui è coperto il piccolo gli piacciono</a:t>
            </a:r>
          </a:p>
          <a:p>
            <a:pPr>
              <a:buClr>
                <a:schemeClr val="accent2"/>
              </a:buClr>
              <a:buFont typeface="Wingdings" panose="05000000000000000000" pitchFamily="2" charset="2"/>
              <a:buChar char="§"/>
            </a:pPr>
            <a:r>
              <a:rPr lang="it-IT" altLang="it-IT" sz="1800" b="0"/>
              <a:t>Anche se la prima spiegazione appare più attraente la seconda (più semplice) è quella vera </a:t>
            </a:r>
          </a:p>
        </p:txBody>
      </p:sp>
    </p:spTree>
    <p:extLst>
      <p:ext uri="{BB962C8B-B14F-4D97-AF65-F5344CB8AC3E}">
        <p14:creationId xmlns:p14="http://schemas.microsoft.com/office/powerpoint/2010/main" val="96062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867782"/>
                                        </p:tgtEl>
                                        <p:attrNameLst>
                                          <p:attrName>style.visibility</p:attrName>
                                        </p:attrNameLst>
                                      </p:cBhvr>
                                      <p:to>
                                        <p:strVal val="visible"/>
                                      </p:to>
                                    </p:set>
                                    <p:animEffect transition="in" filter="fade">
                                      <p:cBhvr>
                                        <p:cTn id="7" dur="2000"/>
                                        <p:tgtEl>
                                          <p:spTgt spid="1867782"/>
                                        </p:tgtEl>
                                      </p:cBhvr>
                                    </p:animEffect>
                                  </p:childTnLst>
                                </p:cTn>
                              </p:par>
                            </p:childTnLst>
                          </p:cTn>
                        </p:par>
                        <p:par>
                          <p:cTn id="8" fill="hold" nodeType="afterGroup">
                            <p:stCondLst>
                              <p:cond delay="2000"/>
                            </p:stCondLst>
                            <p:childTnLst>
                              <p:par>
                                <p:cTn id="9" presetID="22" presetClass="entr" presetSubtype="4" fill="hold" grpId="0" nodeType="afterEffect">
                                  <p:stCondLst>
                                    <p:cond delay="0"/>
                                  </p:stCondLst>
                                  <p:childTnLst>
                                    <p:set>
                                      <p:cBhvr>
                                        <p:cTn id="10" dur="1" fill="hold">
                                          <p:stCondLst>
                                            <p:cond delay="0"/>
                                          </p:stCondLst>
                                        </p:cTn>
                                        <p:tgtEl>
                                          <p:spTgt spid="1867783">
                                            <p:bg/>
                                          </p:spTgt>
                                        </p:tgtEl>
                                        <p:attrNameLst>
                                          <p:attrName>style.visibility</p:attrName>
                                        </p:attrNameLst>
                                      </p:cBhvr>
                                      <p:to>
                                        <p:strVal val="visible"/>
                                      </p:to>
                                    </p:set>
                                    <p:animEffect transition="in" filter="wipe(down)">
                                      <p:cBhvr>
                                        <p:cTn id="11" dur="500"/>
                                        <p:tgtEl>
                                          <p:spTgt spid="1867783">
                                            <p:bg/>
                                          </p:spTgt>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867783">
                                            <p:txEl>
                                              <p:pRg st="0" end="0"/>
                                            </p:txEl>
                                          </p:spTgt>
                                        </p:tgtEl>
                                        <p:attrNameLst>
                                          <p:attrName>style.visibility</p:attrName>
                                        </p:attrNameLst>
                                      </p:cBhvr>
                                      <p:to>
                                        <p:strVal val="visible"/>
                                      </p:to>
                                    </p:set>
                                    <p:animEffect transition="in" filter="wipe(down)">
                                      <p:cBhvr>
                                        <p:cTn id="14" dur="500"/>
                                        <p:tgtEl>
                                          <p:spTgt spid="1867783">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867783">
                                            <p:txEl>
                                              <p:pRg st="1" end="1"/>
                                            </p:txEl>
                                          </p:spTgt>
                                        </p:tgtEl>
                                        <p:attrNameLst>
                                          <p:attrName>style.visibility</p:attrName>
                                        </p:attrNameLst>
                                      </p:cBhvr>
                                      <p:to>
                                        <p:strVal val="visible"/>
                                      </p:to>
                                    </p:set>
                                    <p:animEffect transition="in" filter="wipe(down)">
                                      <p:cBhvr>
                                        <p:cTn id="19" dur="500"/>
                                        <p:tgtEl>
                                          <p:spTgt spid="1867783">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867783">
                                            <p:txEl>
                                              <p:pRg st="2" end="2"/>
                                            </p:txEl>
                                          </p:spTgt>
                                        </p:tgtEl>
                                        <p:attrNameLst>
                                          <p:attrName>style.visibility</p:attrName>
                                        </p:attrNameLst>
                                      </p:cBhvr>
                                      <p:to>
                                        <p:strVal val="visible"/>
                                      </p:to>
                                    </p:set>
                                    <p:animEffect transition="in" filter="wipe(down)">
                                      <p:cBhvr>
                                        <p:cTn id="24" dur="500"/>
                                        <p:tgtEl>
                                          <p:spTgt spid="1867783">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867783">
                                            <p:txEl>
                                              <p:pRg st="3" end="3"/>
                                            </p:txEl>
                                          </p:spTgt>
                                        </p:tgtEl>
                                        <p:attrNameLst>
                                          <p:attrName>style.visibility</p:attrName>
                                        </p:attrNameLst>
                                      </p:cBhvr>
                                      <p:to>
                                        <p:strVal val="visible"/>
                                      </p:to>
                                    </p:set>
                                    <p:animEffect transition="in" filter="wipe(down)">
                                      <p:cBhvr>
                                        <p:cTn id="29" dur="500"/>
                                        <p:tgtEl>
                                          <p:spTgt spid="18677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7783"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9826" name="Rectangle 2"/>
          <p:cNvSpPr>
            <a:spLocks noGrp="1" noChangeArrowheads="1"/>
          </p:cNvSpPr>
          <p:nvPr>
            <p:ph type="title"/>
          </p:nvPr>
        </p:nvSpPr>
        <p:spPr>
          <a:xfrm>
            <a:off x="3429000" y="76200"/>
            <a:ext cx="8229600" cy="1143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lgn="l"/>
            <a:r>
              <a:rPr lang="it-IT" altLang="it-IT" sz="4000" b="1">
                <a:solidFill>
                  <a:schemeClr val="accent2"/>
                </a:solidFill>
              </a:rPr>
              <a:t>La scienza è</a:t>
            </a:r>
          </a:p>
        </p:txBody>
      </p:sp>
      <p:sp>
        <p:nvSpPr>
          <p:cNvPr id="1869827" name="Rectangle 3"/>
          <p:cNvSpPr>
            <a:spLocks noGrp="1" noChangeArrowheads="1"/>
          </p:cNvSpPr>
          <p:nvPr>
            <p:ph type="body" idx="1"/>
          </p:nvPr>
        </p:nvSpPr>
        <p:spPr>
          <a:xfrm>
            <a:off x="133350" y="1047750"/>
            <a:ext cx="4114800" cy="4525963"/>
          </a:xfrm>
        </p:spPr>
        <p:txBody>
          <a:bodyPr/>
          <a:lstStyle/>
          <a:p>
            <a:pPr>
              <a:spcBef>
                <a:spcPct val="15000"/>
              </a:spcBef>
              <a:spcAft>
                <a:spcPct val="30000"/>
              </a:spcAft>
              <a:buClr>
                <a:schemeClr val="accent2"/>
              </a:buClr>
              <a:buFont typeface="Wingdings" panose="05000000000000000000" pitchFamily="2" charset="2"/>
              <a:buChar char="§"/>
            </a:pPr>
            <a:r>
              <a:rPr lang="it-IT" altLang="it-IT"/>
              <a:t>empirica </a:t>
            </a:r>
          </a:p>
          <a:p>
            <a:pPr>
              <a:spcBef>
                <a:spcPct val="15000"/>
              </a:spcBef>
              <a:spcAft>
                <a:spcPct val="30000"/>
              </a:spcAft>
              <a:buClr>
                <a:schemeClr val="accent2"/>
              </a:buClr>
              <a:buFont typeface="Wingdings" panose="05000000000000000000" pitchFamily="2" charset="2"/>
              <a:buChar char="§"/>
            </a:pPr>
            <a:r>
              <a:rPr lang="it-IT" altLang="it-IT"/>
              <a:t>oggettiva</a:t>
            </a:r>
          </a:p>
          <a:p>
            <a:pPr>
              <a:spcBef>
                <a:spcPct val="15000"/>
              </a:spcBef>
              <a:spcAft>
                <a:spcPct val="35000"/>
              </a:spcAft>
              <a:buClr>
                <a:schemeClr val="accent2"/>
              </a:buClr>
              <a:buFont typeface="Wingdings" panose="05000000000000000000" pitchFamily="2" charset="2"/>
              <a:buChar char="§"/>
            </a:pPr>
            <a:r>
              <a:rPr lang="it-IT" altLang="it-IT"/>
              <a:t>autocorreggibile</a:t>
            </a:r>
          </a:p>
          <a:p>
            <a:pPr>
              <a:spcBef>
                <a:spcPct val="15000"/>
              </a:spcBef>
              <a:spcAft>
                <a:spcPct val="30000"/>
              </a:spcAft>
              <a:buClr>
                <a:schemeClr val="accent2"/>
              </a:buClr>
              <a:buFont typeface="Wingdings" panose="05000000000000000000" pitchFamily="2" charset="2"/>
              <a:buChar char="§"/>
            </a:pPr>
            <a:r>
              <a:rPr lang="it-IT" altLang="it-IT"/>
              <a:t>progressiva</a:t>
            </a:r>
          </a:p>
          <a:p>
            <a:pPr>
              <a:lnSpc>
                <a:spcPct val="45000"/>
              </a:lnSpc>
              <a:spcBef>
                <a:spcPct val="15000"/>
              </a:spcBef>
              <a:spcAft>
                <a:spcPct val="30000"/>
              </a:spcAft>
              <a:buClr>
                <a:schemeClr val="accent2"/>
              </a:buClr>
              <a:buFont typeface="Wingdings" panose="05000000000000000000" pitchFamily="2" charset="2"/>
              <a:buChar char="§"/>
            </a:pPr>
            <a:endParaRPr lang="it-IT" altLang="it-IT"/>
          </a:p>
          <a:p>
            <a:pPr>
              <a:spcBef>
                <a:spcPct val="15000"/>
              </a:spcBef>
              <a:spcAft>
                <a:spcPct val="30000"/>
              </a:spcAft>
              <a:buClr>
                <a:schemeClr val="accent2"/>
              </a:buClr>
              <a:buFont typeface="Wingdings" panose="05000000000000000000" pitchFamily="2" charset="2"/>
              <a:buChar char="§"/>
            </a:pPr>
            <a:r>
              <a:rPr lang="it-IT" altLang="it-IT"/>
              <a:t>possibilista</a:t>
            </a:r>
          </a:p>
          <a:p>
            <a:pPr>
              <a:spcBef>
                <a:spcPct val="15000"/>
              </a:spcBef>
              <a:spcAft>
                <a:spcPct val="30000"/>
              </a:spcAft>
              <a:buClr>
                <a:schemeClr val="accent2"/>
              </a:buClr>
              <a:buFont typeface="Wingdings" panose="05000000000000000000" pitchFamily="2" charset="2"/>
              <a:buChar char="§"/>
            </a:pPr>
            <a:r>
              <a:rPr lang="it-IT" altLang="it-IT"/>
              <a:t>parsimoniosa</a:t>
            </a:r>
          </a:p>
          <a:p>
            <a:pPr>
              <a:spcBef>
                <a:spcPct val="15000"/>
              </a:spcBef>
              <a:spcAft>
                <a:spcPct val="30000"/>
              </a:spcAft>
              <a:buClr>
                <a:schemeClr val="accent2"/>
              </a:buClr>
              <a:buFont typeface="Wingdings" panose="05000000000000000000" pitchFamily="2" charset="2"/>
              <a:buChar char="§"/>
            </a:pPr>
            <a:r>
              <a:rPr lang="it-IT" altLang="it-IT"/>
              <a:t>orientata alla teoria</a:t>
            </a:r>
          </a:p>
        </p:txBody>
      </p:sp>
      <p:sp>
        <p:nvSpPr>
          <p:cNvPr id="1869828" name="Rectangle 4"/>
          <p:cNvSpPr>
            <a:spLocks noChangeArrowheads="1"/>
          </p:cNvSpPr>
          <p:nvPr/>
        </p:nvSpPr>
        <p:spPr bwMode="auto">
          <a:xfrm>
            <a:off x="4057650" y="1246188"/>
            <a:ext cx="5181600" cy="5611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110000"/>
              </a:lnSpc>
              <a:spcBef>
                <a:spcPct val="10000"/>
              </a:spcBef>
              <a:spcAft>
                <a:spcPct val="30000"/>
              </a:spcAft>
              <a:buClr>
                <a:schemeClr val="accent2"/>
              </a:buClr>
              <a:buSzPct val="140000"/>
              <a:buFont typeface="Arial" panose="020B0604020202020204" pitchFamily="34" charset="0"/>
              <a:buChar char="→"/>
            </a:pPr>
            <a:r>
              <a:rPr lang="it-IT" altLang="it-IT" sz="2000" b="0"/>
              <a:t>basata su fatti, osservazioni esperienza</a:t>
            </a:r>
          </a:p>
          <a:p>
            <a:pPr>
              <a:lnSpc>
                <a:spcPct val="110000"/>
              </a:lnSpc>
              <a:spcBef>
                <a:spcPct val="10000"/>
              </a:spcBef>
              <a:spcAft>
                <a:spcPct val="30000"/>
              </a:spcAft>
              <a:buClr>
                <a:schemeClr val="accent2"/>
              </a:buClr>
              <a:buSzPct val="140000"/>
              <a:buFont typeface="Arial" panose="020B0604020202020204" pitchFamily="34" charset="0"/>
              <a:buChar char="→"/>
            </a:pPr>
            <a:r>
              <a:rPr lang="it-IT" altLang="it-IT" sz="2000" b="0"/>
              <a:t>basata su replicabilità e validità dei risultati</a:t>
            </a:r>
          </a:p>
          <a:p>
            <a:pPr>
              <a:lnSpc>
                <a:spcPct val="110000"/>
              </a:lnSpc>
              <a:spcBef>
                <a:spcPct val="10000"/>
              </a:spcBef>
              <a:spcAft>
                <a:spcPct val="30000"/>
              </a:spcAft>
              <a:buClr>
                <a:schemeClr val="accent2"/>
              </a:buClr>
              <a:buSzPct val="140000"/>
              <a:buFont typeface="Arial" panose="020B0604020202020204" pitchFamily="34" charset="0"/>
              <a:buChar char="→"/>
            </a:pPr>
            <a:r>
              <a:rPr lang="it-IT" altLang="it-IT" sz="2000" b="0"/>
              <a:t>nuovi dati spesso contraddicono quelli precedenti (apertura al cambiamento)</a:t>
            </a:r>
          </a:p>
          <a:p>
            <a:pPr>
              <a:lnSpc>
                <a:spcPct val="110000"/>
              </a:lnSpc>
              <a:spcBef>
                <a:spcPct val="10000"/>
              </a:spcBef>
              <a:spcAft>
                <a:spcPct val="30000"/>
              </a:spcAft>
              <a:buClr>
                <a:schemeClr val="accent2"/>
              </a:buClr>
              <a:buSzPct val="140000"/>
              <a:buFont typeface="Arial" panose="020B0604020202020204" pitchFamily="34" charset="0"/>
              <a:buChar char="→"/>
            </a:pPr>
            <a:r>
              <a:rPr lang="it-IT" altLang="it-IT" sz="2000" b="0"/>
              <a:t>correggendosi migliora sia in qualità che in quantità diversamente da altre discipline come arte e moda</a:t>
            </a:r>
          </a:p>
          <a:p>
            <a:pPr>
              <a:lnSpc>
                <a:spcPct val="110000"/>
              </a:lnSpc>
              <a:spcBef>
                <a:spcPct val="10000"/>
              </a:spcBef>
              <a:spcAft>
                <a:spcPct val="30000"/>
              </a:spcAft>
              <a:buClr>
                <a:schemeClr val="accent2"/>
              </a:buClr>
              <a:buSzPct val="140000"/>
              <a:buFont typeface="Arial" panose="020B0604020202020204" pitchFamily="34" charset="0"/>
              <a:buChar char="→"/>
            </a:pPr>
            <a:r>
              <a:rPr lang="it-IT" altLang="it-IT" sz="2000" b="0"/>
              <a:t>non afferma mai di aver raggiunto la “verità”</a:t>
            </a:r>
          </a:p>
          <a:p>
            <a:pPr>
              <a:lnSpc>
                <a:spcPct val="110000"/>
              </a:lnSpc>
              <a:spcBef>
                <a:spcPct val="10000"/>
              </a:spcBef>
              <a:spcAft>
                <a:spcPct val="30000"/>
              </a:spcAft>
              <a:buClr>
                <a:schemeClr val="accent2"/>
              </a:buClr>
              <a:buSzPct val="140000"/>
              <a:buFont typeface="Arial" panose="020B0604020202020204" pitchFamily="34" charset="0"/>
              <a:buChar char="→"/>
            </a:pPr>
            <a:r>
              <a:rPr lang="it-IT" altLang="it-IT" sz="2000" b="0"/>
              <a:t>basata sulla spiegazione più semplice</a:t>
            </a:r>
          </a:p>
          <a:p>
            <a:pPr>
              <a:spcBef>
                <a:spcPct val="90000"/>
              </a:spcBef>
              <a:spcAft>
                <a:spcPct val="30000"/>
              </a:spcAft>
              <a:buClr>
                <a:schemeClr val="accent2"/>
              </a:buClr>
              <a:buSzPct val="140000"/>
              <a:buFont typeface="Arial" panose="020B0604020202020204" pitchFamily="34" charset="0"/>
              <a:buChar char="→"/>
            </a:pPr>
            <a:r>
              <a:rPr lang="it-IT" altLang="it-IT" sz="2000" b="0"/>
              <a:t>usa teorie per spiegare </a:t>
            </a:r>
            <a:r>
              <a:rPr lang="it-IT" altLang="it-IT" sz="2000" b="0" i="1"/>
              <a:t>perché</a:t>
            </a:r>
            <a:r>
              <a:rPr lang="it-IT" altLang="it-IT" sz="2000" b="0"/>
              <a:t> e </a:t>
            </a:r>
            <a:r>
              <a:rPr lang="it-IT" altLang="it-IT" sz="2000" b="0" i="1"/>
              <a:t>come</a:t>
            </a:r>
            <a:r>
              <a:rPr lang="it-IT" altLang="it-IT" sz="2000" b="0"/>
              <a:t> certi fenomeni si verficano (diversa dalla tecnologia che ha fini pragmatici)</a:t>
            </a:r>
          </a:p>
        </p:txBody>
      </p:sp>
      <p:pic>
        <p:nvPicPr>
          <p:cNvPr id="1869829" name="Picture 5" descr="ANd9GcRAoIaGwtXPfApdRYg_QGTG5mSkfWkaL1fk91x8ntsCHSGYtxaRSlbt1S9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50" y="23813"/>
            <a:ext cx="2000250" cy="1246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14139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869827">
                                            <p:txEl>
                                              <p:pRg st="7" end="7"/>
                                            </p:txEl>
                                          </p:spTgt>
                                        </p:tgtEl>
                                        <p:attrNameLst>
                                          <p:attrName>style.visibility</p:attrName>
                                        </p:attrNameLst>
                                      </p:cBhvr>
                                      <p:to>
                                        <p:strVal val="visible"/>
                                      </p:to>
                                    </p:set>
                                    <p:animEffect transition="in" filter="wipe(left)">
                                      <p:cBhvr>
                                        <p:cTn id="7" dur="500"/>
                                        <p:tgtEl>
                                          <p:spTgt spid="1869827">
                                            <p:txEl>
                                              <p:pRg st="7" end="7"/>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1869828">
                                            <p:txEl>
                                              <p:pRg st="6" end="6"/>
                                            </p:txEl>
                                          </p:spTgt>
                                        </p:tgtEl>
                                        <p:attrNameLst>
                                          <p:attrName>style.visibility</p:attrName>
                                        </p:attrNameLst>
                                      </p:cBhvr>
                                      <p:to>
                                        <p:strVal val="visible"/>
                                      </p:to>
                                    </p:set>
                                    <p:animEffect transition="in" filter="wipe(left)">
                                      <p:cBhvr>
                                        <p:cTn id="10" dur="500"/>
                                        <p:tgtEl>
                                          <p:spTgt spid="186982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9826" name="Rectangle 2"/>
          <p:cNvSpPr>
            <a:spLocks noGrp="1" noChangeArrowheads="1"/>
          </p:cNvSpPr>
          <p:nvPr>
            <p:ph type="title"/>
          </p:nvPr>
        </p:nvSpPr>
        <p:spPr>
          <a:xfrm>
            <a:off x="3429000" y="76200"/>
            <a:ext cx="8229600" cy="1143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lgn="l"/>
            <a:r>
              <a:rPr lang="it-IT" altLang="it-IT" sz="4000" b="1">
                <a:solidFill>
                  <a:schemeClr val="accent2"/>
                </a:solidFill>
              </a:rPr>
              <a:t>La scienza è</a:t>
            </a:r>
          </a:p>
        </p:txBody>
      </p:sp>
      <p:sp>
        <p:nvSpPr>
          <p:cNvPr id="1869827" name="Rectangle 3"/>
          <p:cNvSpPr>
            <a:spLocks noGrp="1" noChangeArrowheads="1"/>
          </p:cNvSpPr>
          <p:nvPr>
            <p:ph type="body" idx="1"/>
          </p:nvPr>
        </p:nvSpPr>
        <p:spPr>
          <a:xfrm>
            <a:off x="133350" y="1047750"/>
            <a:ext cx="4114800" cy="4525963"/>
          </a:xfrm>
        </p:spPr>
        <p:txBody>
          <a:bodyPr/>
          <a:lstStyle/>
          <a:p>
            <a:pPr>
              <a:spcBef>
                <a:spcPct val="15000"/>
              </a:spcBef>
              <a:spcAft>
                <a:spcPct val="30000"/>
              </a:spcAft>
              <a:buClr>
                <a:schemeClr val="bg1">
                  <a:lumMod val="75000"/>
                </a:schemeClr>
              </a:buClr>
              <a:buFont typeface="Wingdings" panose="05000000000000000000" pitchFamily="2" charset="2"/>
              <a:buChar char="§"/>
            </a:pPr>
            <a:r>
              <a:rPr lang="it-IT" altLang="it-IT" dirty="0">
                <a:solidFill>
                  <a:schemeClr val="bg1">
                    <a:lumMod val="75000"/>
                  </a:schemeClr>
                </a:solidFill>
              </a:rPr>
              <a:t>empirica </a:t>
            </a:r>
          </a:p>
          <a:p>
            <a:pPr>
              <a:spcBef>
                <a:spcPct val="15000"/>
              </a:spcBef>
              <a:spcAft>
                <a:spcPct val="30000"/>
              </a:spcAft>
              <a:buClr>
                <a:schemeClr val="bg1">
                  <a:lumMod val="75000"/>
                </a:schemeClr>
              </a:buClr>
              <a:buFont typeface="Wingdings" panose="05000000000000000000" pitchFamily="2" charset="2"/>
              <a:buChar char="§"/>
            </a:pPr>
            <a:r>
              <a:rPr lang="it-IT" altLang="it-IT" dirty="0">
                <a:solidFill>
                  <a:schemeClr val="bg1">
                    <a:lumMod val="75000"/>
                  </a:schemeClr>
                </a:solidFill>
              </a:rPr>
              <a:t>oggettiva</a:t>
            </a:r>
          </a:p>
          <a:p>
            <a:pPr>
              <a:spcBef>
                <a:spcPct val="15000"/>
              </a:spcBef>
              <a:spcAft>
                <a:spcPct val="35000"/>
              </a:spcAft>
              <a:buClr>
                <a:schemeClr val="bg1">
                  <a:lumMod val="75000"/>
                </a:schemeClr>
              </a:buClr>
              <a:buFont typeface="Wingdings" panose="05000000000000000000" pitchFamily="2" charset="2"/>
              <a:buChar char="§"/>
            </a:pPr>
            <a:r>
              <a:rPr lang="it-IT" altLang="it-IT" dirty="0">
                <a:solidFill>
                  <a:schemeClr val="bg1">
                    <a:lumMod val="75000"/>
                  </a:schemeClr>
                </a:solidFill>
              </a:rPr>
              <a:t>autocorreggibile</a:t>
            </a:r>
          </a:p>
          <a:p>
            <a:pPr>
              <a:spcBef>
                <a:spcPct val="15000"/>
              </a:spcBef>
              <a:spcAft>
                <a:spcPct val="30000"/>
              </a:spcAft>
              <a:buClr>
                <a:schemeClr val="bg1">
                  <a:lumMod val="75000"/>
                </a:schemeClr>
              </a:buClr>
              <a:buFont typeface="Wingdings" panose="05000000000000000000" pitchFamily="2" charset="2"/>
              <a:buChar char="§"/>
            </a:pPr>
            <a:r>
              <a:rPr lang="it-IT" altLang="it-IT" dirty="0">
                <a:solidFill>
                  <a:schemeClr val="bg1">
                    <a:lumMod val="75000"/>
                  </a:schemeClr>
                </a:solidFill>
              </a:rPr>
              <a:t>progressiva</a:t>
            </a:r>
          </a:p>
          <a:p>
            <a:pPr>
              <a:lnSpc>
                <a:spcPct val="45000"/>
              </a:lnSpc>
              <a:spcBef>
                <a:spcPct val="15000"/>
              </a:spcBef>
              <a:spcAft>
                <a:spcPct val="30000"/>
              </a:spcAft>
              <a:buClr>
                <a:schemeClr val="bg1">
                  <a:lumMod val="75000"/>
                </a:schemeClr>
              </a:buClr>
              <a:buFont typeface="Wingdings" panose="05000000000000000000" pitchFamily="2" charset="2"/>
              <a:buChar char="§"/>
            </a:pPr>
            <a:endParaRPr lang="it-IT" altLang="it-IT" dirty="0">
              <a:solidFill>
                <a:schemeClr val="bg1">
                  <a:lumMod val="75000"/>
                </a:schemeClr>
              </a:solidFill>
            </a:endParaRPr>
          </a:p>
          <a:p>
            <a:pPr>
              <a:spcBef>
                <a:spcPct val="15000"/>
              </a:spcBef>
              <a:spcAft>
                <a:spcPct val="30000"/>
              </a:spcAft>
              <a:buClr>
                <a:schemeClr val="bg1">
                  <a:lumMod val="75000"/>
                </a:schemeClr>
              </a:buClr>
              <a:buFont typeface="Wingdings" panose="05000000000000000000" pitchFamily="2" charset="2"/>
              <a:buChar char="§"/>
            </a:pPr>
            <a:r>
              <a:rPr lang="it-IT" altLang="it-IT" dirty="0">
                <a:solidFill>
                  <a:schemeClr val="bg1">
                    <a:lumMod val="75000"/>
                  </a:schemeClr>
                </a:solidFill>
              </a:rPr>
              <a:t>possibilista</a:t>
            </a:r>
          </a:p>
          <a:p>
            <a:pPr>
              <a:spcBef>
                <a:spcPct val="15000"/>
              </a:spcBef>
              <a:spcAft>
                <a:spcPct val="30000"/>
              </a:spcAft>
              <a:buClr>
                <a:schemeClr val="bg1">
                  <a:lumMod val="75000"/>
                </a:schemeClr>
              </a:buClr>
              <a:buFont typeface="Wingdings" panose="05000000000000000000" pitchFamily="2" charset="2"/>
              <a:buChar char="§"/>
            </a:pPr>
            <a:r>
              <a:rPr lang="it-IT" altLang="it-IT" dirty="0">
                <a:solidFill>
                  <a:schemeClr val="bg1">
                    <a:lumMod val="75000"/>
                  </a:schemeClr>
                </a:solidFill>
              </a:rPr>
              <a:t>parsimoniosa</a:t>
            </a:r>
          </a:p>
          <a:p>
            <a:pPr>
              <a:spcBef>
                <a:spcPct val="15000"/>
              </a:spcBef>
              <a:spcAft>
                <a:spcPct val="30000"/>
              </a:spcAft>
              <a:buClr>
                <a:schemeClr val="accent2"/>
              </a:buClr>
              <a:buFont typeface="Wingdings" panose="05000000000000000000" pitchFamily="2" charset="2"/>
              <a:buChar char="§"/>
            </a:pPr>
            <a:r>
              <a:rPr lang="it-IT" altLang="it-IT" dirty="0"/>
              <a:t>orientata alla teoria</a:t>
            </a:r>
          </a:p>
        </p:txBody>
      </p:sp>
      <p:sp>
        <p:nvSpPr>
          <p:cNvPr id="1869828" name="Rectangle 4"/>
          <p:cNvSpPr>
            <a:spLocks noChangeArrowheads="1"/>
          </p:cNvSpPr>
          <p:nvPr/>
        </p:nvSpPr>
        <p:spPr bwMode="auto">
          <a:xfrm>
            <a:off x="4057650" y="1246188"/>
            <a:ext cx="5181600" cy="5611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110000"/>
              </a:lnSpc>
              <a:spcBef>
                <a:spcPct val="10000"/>
              </a:spcBef>
              <a:spcAft>
                <a:spcPct val="30000"/>
              </a:spcAft>
              <a:buClr>
                <a:schemeClr val="bg2"/>
              </a:buClr>
              <a:buSzPct val="140000"/>
              <a:buFont typeface="Arial" panose="020B0604020202020204" pitchFamily="34" charset="0"/>
              <a:buChar char="→"/>
            </a:pPr>
            <a:r>
              <a:rPr lang="it-IT" altLang="it-IT" sz="2000" b="0" dirty="0">
                <a:solidFill>
                  <a:schemeClr val="bg1">
                    <a:lumMod val="75000"/>
                  </a:schemeClr>
                </a:solidFill>
              </a:rPr>
              <a:t>basata su fatti, osservazioni esperienza</a:t>
            </a:r>
          </a:p>
          <a:p>
            <a:pPr>
              <a:lnSpc>
                <a:spcPct val="110000"/>
              </a:lnSpc>
              <a:spcBef>
                <a:spcPct val="10000"/>
              </a:spcBef>
              <a:spcAft>
                <a:spcPct val="30000"/>
              </a:spcAft>
              <a:buClr>
                <a:schemeClr val="bg2"/>
              </a:buClr>
              <a:buSzPct val="140000"/>
              <a:buFont typeface="Arial" panose="020B0604020202020204" pitchFamily="34" charset="0"/>
              <a:buChar char="→"/>
            </a:pPr>
            <a:r>
              <a:rPr lang="it-IT" altLang="it-IT" sz="2000" b="0" dirty="0">
                <a:solidFill>
                  <a:schemeClr val="bg1">
                    <a:lumMod val="75000"/>
                  </a:schemeClr>
                </a:solidFill>
              </a:rPr>
              <a:t>basata su replicabilità e validità dei risultati</a:t>
            </a:r>
          </a:p>
          <a:p>
            <a:pPr>
              <a:lnSpc>
                <a:spcPct val="110000"/>
              </a:lnSpc>
              <a:spcBef>
                <a:spcPct val="10000"/>
              </a:spcBef>
              <a:spcAft>
                <a:spcPct val="30000"/>
              </a:spcAft>
              <a:buClr>
                <a:schemeClr val="bg2"/>
              </a:buClr>
              <a:buSzPct val="140000"/>
              <a:buFont typeface="Arial" panose="020B0604020202020204" pitchFamily="34" charset="0"/>
              <a:buChar char="→"/>
            </a:pPr>
            <a:r>
              <a:rPr lang="it-IT" altLang="it-IT" sz="2000" b="0" dirty="0">
                <a:solidFill>
                  <a:schemeClr val="bg1">
                    <a:lumMod val="75000"/>
                  </a:schemeClr>
                </a:solidFill>
              </a:rPr>
              <a:t>nuovi dati spesso contraddicono quelli precedenti (apertura al cambiamento)</a:t>
            </a:r>
          </a:p>
          <a:p>
            <a:pPr>
              <a:lnSpc>
                <a:spcPct val="110000"/>
              </a:lnSpc>
              <a:spcBef>
                <a:spcPct val="10000"/>
              </a:spcBef>
              <a:spcAft>
                <a:spcPct val="30000"/>
              </a:spcAft>
              <a:buClr>
                <a:schemeClr val="bg2"/>
              </a:buClr>
              <a:buSzPct val="140000"/>
              <a:buFont typeface="Arial" panose="020B0604020202020204" pitchFamily="34" charset="0"/>
              <a:buChar char="→"/>
            </a:pPr>
            <a:r>
              <a:rPr lang="it-IT" altLang="it-IT" sz="2000" b="0" dirty="0">
                <a:solidFill>
                  <a:schemeClr val="bg1">
                    <a:lumMod val="75000"/>
                  </a:schemeClr>
                </a:solidFill>
              </a:rPr>
              <a:t>correggendosi migliora sia in qualità che in quantità diversamente da altre discipline come arte e moda</a:t>
            </a:r>
          </a:p>
          <a:p>
            <a:pPr>
              <a:lnSpc>
                <a:spcPct val="110000"/>
              </a:lnSpc>
              <a:spcBef>
                <a:spcPct val="10000"/>
              </a:spcBef>
              <a:spcAft>
                <a:spcPct val="30000"/>
              </a:spcAft>
              <a:buClr>
                <a:schemeClr val="bg2"/>
              </a:buClr>
              <a:buSzPct val="140000"/>
              <a:buFont typeface="Arial" panose="020B0604020202020204" pitchFamily="34" charset="0"/>
              <a:buChar char="→"/>
            </a:pPr>
            <a:r>
              <a:rPr lang="it-IT" altLang="it-IT" sz="2000" b="0" dirty="0">
                <a:solidFill>
                  <a:schemeClr val="bg1">
                    <a:lumMod val="75000"/>
                  </a:schemeClr>
                </a:solidFill>
              </a:rPr>
              <a:t>non afferma mai di aver raggiunto la “verità”</a:t>
            </a:r>
          </a:p>
          <a:p>
            <a:pPr>
              <a:lnSpc>
                <a:spcPct val="110000"/>
              </a:lnSpc>
              <a:spcBef>
                <a:spcPct val="10000"/>
              </a:spcBef>
              <a:spcAft>
                <a:spcPct val="30000"/>
              </a:spcAft>
              <a:buClr>
                <a:schemeClr val="bg2"/>
              </a:buClr>
              <a:buSzPct val="140000"/>
              <a:buFont typeface="Arial" panose="020B0604020202020204" pitchFamily="34" charset="0"/>
              <a:buChar char="→"/>
            </a:pPr>
            <a:r>
              <a:rPr lang="it-IT" altLang="it-IT" sz="2000" b="0" dirty="0">
                <a:solidFill>
                  <a:schemeClr val="bg1">
                    <a:lumMod val="75000"/>
                  </a:schemeClr>
                </a:solidFill>
              </a:rPr>
              <a:t>basata sulla spiegazione più semplice</a:t>
            </a:r>
          </a:p>
          <a:p>
            <a:pPr>
              <a:spcBef>
                <a:spcPct val="90000"/>
              </a:spcBef>
              <a:spcAft>
                <a:spcPct val="30000"/>
              </a:spcAft>
              <a:buClr>
                <a:schemeClr val="accent2"/>
              </a:buClr>
              <a:buSzPct val="140000"/>
              <a:buFont typeface="Arial" panose="020B0604020202020204" pitchFamily="34" charset="0"/>
              <a:buChar char="→"/>
            </a:pPr>
            <a:r>
              <a:rPr lang="it-IT" altLang="it-IT" sz="2000" b="0" dirty="0"/>
              <a:t>usa teorie per spiegare </a:t>
            </a:r>
            <a:r>
              <a:rPr lang="it-IT" altLang="it-IT" sz="2000" b="0" i="1" dirty="0"/>
              <a:t>perché</a:t>
            </a:r>
            <a:r>
              <a:rPr lang="it-IT" altLang="it-IT" sz="2000" b="0" dirty="0"/>
              <a:t> e </a:t>
            </a:r>
            <a:r>
              <a:rPr lang="it-IT" altLang="it-IT" sz="2000" b="0" i="1" dirty="0"/>
              <a:t>come</a:t>
            </a:r>
            <a:r>
              <a:rPr lang="it-IT" altLang="it-IT" sz="2000" b="0" dirty="0"/>
              <a:t> certi fenomeni si verficano (diversa dalla tecnologia che ha fini pragmatici)</a:t>
            </a:r>
          </a:p>
        </p:txBody>
      </p:sp>
      <p:pic>
        <p:nvPicPr>
          <p:cNvPr id="1869829" name="Picture 5" descr="ANd9GcRAoIaGwtXPfApdRYg_QGTG5mSkfWkaL1fk91x8ntsCHSGYtxaRSlbt1S9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50" y="23813"/>
            <a:ext cx="2000250" cy="124618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4"/>
          <a:srcRect l="40118" t="43604" r="23360" b="10020"/>
          <a:stretch/>
        </p:blipFill>
        <p:spPr>
          <a:xfrm>
            <a:off x="1977883" y="1625048"/>
            <a:ext cx="5565917" cy="3975653"/>
          </a:xfrm>
          <a:prstGeom prst="rect">
            <a:avLst/>
          </a:prstGeom>
        </p:spPr>
      </p:pic>
    </p:spTree>
    <p:extLst>
      <p:ext uri="{BB962C8B-B14F-4D97-AF65-F5344CB8AC3E}">
        <p14:creationId xmlns:p14="http://schemas.microsoft.com/office/powerpoint/2010/main" val="40155531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7890" name="Titolo 1"/>
          <p:cNvSpPr>
            <a:spLocks noGrp="1"/>
          </p:cNvSpPr>
          <p:nvPr>
            <p:ph type="title" idx="4294967295"/>
          </p:nvPr>
        </p:nvSpPr>
        <p:spPr>
          <a:xfrm>
            <a:off x="342900" y="255588"/>
            <a:ext cx="7105650" cy="762000"/>
          </a:xfrm>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t">
            <a:spAutoFit/>
          </a:bodyPr>
          <a:lstStyle/>
          <a:p>
            <a:pPr algn="r"/>
            <a:r>
              <a:rPr lang="it-IT" altLang="it-IT" b="1">
                <a:solidFill>
                  <a:schemeClr val="accent2"/>
                </a:solidFill>
              </a:rPr>
              <a:t>riassumendo</a:t>
            </a:r>
          </a:p>
        </p:txBody>
      </p:sp>
      <p:sp>
        <p:nvSpPr>
          <p:cNvPr id="3" name="Segnaposto contenuto 2"/>
          <p:cNvSpPr>
            <a:spLocks noGrp="1"/>
          </p:cNvSpPr>
          <p:nvPr>
            <p:ph idx="4294967295"/>
          </p:nvPr>
        </p:nvSpPr>
        <p:spPr>
          <a:xfrm>
            <a:off x="333374" y="1489354"/>
            <a:ext cx="8810625" cy="2917825"/>
          </a:xfrm>
        </p:spPr>
        <p:txBody>
          <a:bodyPr/>
          <a:lstStyle/>
          <a:p>
            <a:pPr>
              <a:spcBef>
                <a:spcPct val="15000"/>
              </a:spcBef>
              <a:spcAft>
                <a:spcPct val="25000"/>
              </a:spcAft>
              <a:buClr>
                <a:schemeClr val="accent2"/>
              </a:buClr>
              <a:buFont typeface="Wingdings" panose="05000000000000000000" pitchFamily="2" charset="2"/>
              <a:buChar char="§"/>
            </a:pPr>
            <a:r>
              <a:rPr lang="it-IT" altLang="it-IT" dirty="0" smtClean="0"/>
              <a:t>Metodi empirici non scientifici basati sul senso comune</a:t>
            </a:r>
          </a:p>
          <a:p>
            <a:pPr>
              <a:spcBef>
                <a:spcPct val="15000"/>
              </a:spcBef>
              <a:spcAft>
                <a:spcPct val="25000"/>
              </a:spcAft>
              <a:buClr>
                <a:schemeClr val="accent2"/>
              </a:buClr>
              <a:buFont typeface="Wingdings" panose="05000000000000000000" pitchFamily="2" charset="2"/>
              <a:buChar char="§"/>
            </a:pPr>
            <a:r>
              <a:rPr lang="it-IT" altLang="it-IT" dirty="0" smtClean="0"/>
              <a:t>False credenze: intuizioni non generalizzate + senso comune</a:t>
            </a:r>
          </a:p>
          <a:p>
            <a:pPr>
              <a:spcBef>
                <a:spcPct val="15000"/>
              </a:spcBef>
              <a:spcAft>
                <a:spcPct val="25000"/>
              </a:spcAft>
              <a:buClr>
                <a:schemeClr val="accent2"/>
              </a:buClr>
              <a:buFont typeface="Wingdings" panose="05000000000000000000" pitchFamily="2" charset="2"/>
              <a:buChar char="§"/>
            </a:pPr>
            <a:r>
              <a:rPr lang="it-IT" altLang="it-IT" dirty="0" smtClean="0"/>
              <a:t>Osservazione ingenua del mondo circostante: l’esempio della percezione</a:t>
            </a:r>
          </a:p>
          <a:p>
            <a:pPr>
              <a:spcBef>
                <a:spcPct val="15000"/>
              </a:spcBef>
              <a:spcAft>
                <a:spcPct val="25000"/>
              </a:spcAft>
              <a:buClr>
                <a:schemeClr val="accent2"/>
              </a:buClr>
              <a:buFont typeface="Wingdings" panose="05000000000000000000" pitchFamily="2" charset="2"/>
              <a:buChar char="§"/>
            </a:pPr>
            <a:r>
              <a:rPr lang="it-IT" altLang="it-IT" dirty="0" smtClean="0"/>
              <a:t>A pag. 17 del Mc Burney 2 esempi di risultati di scienze psicologiche contrari alle aspettative pregiudizievoli </a:t>
            </a:r>
            <a:endParaRPr lang="it-IT" altLang="it-IT" dirty="0"/>
          </a:p>
        </p:txBody>
      </p:sp>
      <p:pic>
        <p:nvPicPr>
          <p:cNvPr id="19578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0"/>
            <a:ext cx="1524000" cy="124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Tree>
    <p:extLst>
      <p:ext uri="{BB962C8B-B14F-4D97-AF65-F5344CB8AC3E}">
        <p14:creationId xmlns:p14="http://schemas.microsoft.com/office/powerpoint/2010/main" val="13024060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6034" name="Rectangle 2"/>
          <p:cNvSpPr>
            <a:spLocks noChangeArrowheads="1"/>
          </p:cNvSpPr>
          <p:nvPr/>
        </p:nvSpPr>
        <p:spPr bwMode="auto">
          <a:xfrm>
            <a:off x="80963" y="0"/>
            <a:ext cx="9063037" cy="627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it-IT" altLang="it-IT" sz="4000" dirty="0">
                <a:solidFill>
                  <a:srgbClr val="333399"/>
                </a:solidFill>
              </a:rPr>
              <a:t>s</a:t>
            </a:r>
            <a:r>
              <a:rPr lang="it-IT" altLang="it-IT" sz="4000" dirty="0" smtClean="0">
                <a:solidFill>
                  <a:srgbClr val="333399"/>
                </a:solidFill>
              </a:rPr>
              <a:t>e sei sovrappeso hai più fame</a:t>
            </a:r>
            <a:endParaRPr lang="it-IT" altLang="it-IT" sz="4000" dirty="0">
              <a:solidFill>
                <a:srgbClr val="333399"/>
              </a:solidFill>
            </a:endParaRPr>
          </a:p>
        </p:txBody>
      </p:sp>
      <p:pic>
        <p:nvPicPr>
          <p:cNvPr id="1836035" name="Picture 3"/>
          <p:cNvPicPr>
            <a:picLocks noChangeAspect="1" noChangeArrowheads="1"/>
          </p:cNvPicPr>
          <p:nvPr/>
        </p:nvPicPr>
        <p:blipFill>
          <a:blip r:embed="rId3">
            <a:extLst>
              <a:ext uri="{28A0092B-C50C-407E-A947-70E740481C1C}">
                <a14:useLocalDpi xmlns:a14="http://schemas.microsoft.com/office/drawing/2010/main" val="0"/>
              </a:ext>
            </a:extLst>
          </a:blip>
          <a:srcRect l="3548" t="23410" r="11320" b="7813"/>
          <a:stretch>
            <a:fillRect/>
          </a:stretch>
        </p:blipFill>
        <p:spPr bwMode="auto">
          <a:xfrm>
            <a:off x="171450" y="1208088"/>
            <a:ext cx="8915400" cy="4049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1836036" name="Text Box 4"/>
          <p:cNvSpPr txBox="1">
            <a:spLocks noChangeArrowheads="1"/>
          </p:cNvSpPr>
          <p:nvPr/>
        </p:nvSpPr>
        <p:spPr bwMode="auto">
          <a:xfrm>
            <a:off x="228600" y="5326063"/>
            <a:ext cx="8518525" cy="121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lvl1pPr marL="266700" indent="-266700">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Clr>
                <a:srgbClr val="333399"/>
              </a:buClr>
              <a:buFont typeface="Wingdings" panose="05000000000000000000" pitchFamily="2" charset="2"/>
              <a:buChar char="§"/>
            </a:pPr>
            <a:r>
              <a:rPr lang="it-IT" altLang="it-IT" sz="2000" b="0">
                <a:solidFill>
                  <a:srgbClr val="000000"/>
                </a:solidFill>
              </a:rPr>
              <a:t>A sostegno di una idea/teoria </a:t>
            </a:r>
            <a:r>
              <a:rPr lang="it-IT" altLang="it-IT" sz="2000" b="0" i="1">
                <a:solidFill>
                  <a:srgbClr val="000000"/>
                </a:solidFill>
              </a:rPr>
              <a:t>controinuitiva</a:t>
            </a:r>
            <a:r>
              <a:rPr lang="it-IT" altLang="it-IT" sz="2000" b="0">
                <a:solidFill>
                  <a:srgbClr val="000000"/>
                </a:solidFill>
              </a:rPr>
              <a:t>: </a:t>
            </a:r>
          </a:p>
          <a:p>
            <a:pPr eaLnBrk="1" hangingPunct="1">
              <a:buClr>
                <a:srgbClr val="333399"/>
              </a:buClr>
              <a:buFont typeface="Wingdings" panose="05000000000000000000" pitchFamily="2" charset="2"/>
              <a:buChar char="§"/>
            </a:pPr>
            <a:r>
              <a:rPr lang="it-IT" altLang="it-IT" sz="2000" b="0">
                <a:solidFill>
                  <a:srgbClr val="000000"/>
                </a:solidFill>
              </a:rPr>
              <a:t>Le persone sovrappeso hanno più fame in termini assoluti (</a:t>
            </a:r>
            <a:r>
              <a:rPr lang="it-IT" altLang="it-IT" sz="2000">
                <a:solidFill>
                  <a:srgbClr val="FF0000"/>
                </a:solidFill>
              </a:rPr>
              <a:t>non è vero</a:t>
            </a:r>
            <a:r>
              <a:rPr lang="it-IT" altLang="it-IT" sz="2000" b="0">
                <a:solidFill>
                  <a:srgbClr val="000000"/>
                </a:solidFill>
              </a:rPr>
              <a:t>)</a:t>
            </a:r>
          </a:p>
          <a:p>
            <a:pPr eaLnBrk="1" hangingPunct="1">
              <a:buClr>
                <a:srgbClr val="333399"/>
              </a:buClr>
              <a:buFont typeface="Wingdings" panose="05000000000000000000" pitchFamily="2" charset="2"/>
              <a:buChar char="§"/>
            </a:pPr>
            <a:r>
              <a:rPr lang="it-IT" altLang="it-IT" sz="2000" b="0">
                <a:solidFill>
                  <a:srgbClr val="000000"/>
                </a:solidFill>
              </a:rPr>
              <a:t>Bensì, rispetto alle persone normali, sono più sensibili a stimoli esterni (vista del cibo) e meno a stimoli interni (crampi della fame)</a:t>
            </a:r>
          </a:p>
        </p:txBody>
      </p:sp>
      <p:sp>
        <p:nvSpPr>
          <p:cNvPr id="1836037" name="Text Box 5"/>
          <p:cNvSpPr txBox="1">
            <a:spLocks noChangeArrowheads="1"/>
          </p:cNvSpPr>
          <p:nvPr/>
        </p:nvSpPr>
        <p:spPr bwMode="auto">
          <a:xfrm>
            <a:off x="7375525" y="822325"/>
            <a:ext cx="1536700"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pPr eaLnBrk="1" hangingPunct="1"/>
            <a:r>
              <a:rPr lang="it-IT" altLang="it-IT" i="1">
                <a:solidFill>
                  <a:srgbClr val="808080"/>
                </a:solidFill>
              </a:rPr>
              <a:t>Esempio a p. 17</a:t>
            </a:r>
          </a:p>
        </p:txBody>
      </p:sp>
    </p:spTree>
    <p:extLst>
      <p:ext uri="{BB962C8B-B14F-4D97-AF65-F5344CB8AC3E}">
        <p14:creationId xmlns:p14="http://schemas.microsoft.com/office/powerpoint/2010/main" val="14740963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36036">
                                            <p:txEl>
                                              <p:pRg st="0" end="0"/>
                                            </p:txEl>
                                          </p:spTgt>
                                        </p:tgtEl>
                                        <p:attrNameLst>
                                          <p:attrName>style.visibility</p:attrName>
                                        </p:attrNameLst>
                                      </p:cBhvr>
                                      <p:to>
                                        <p:strVal val="visible"/>
                                      </p:to>
                                    </p:set>
                                    <p:animEffect transition="in" filter="wipe(left)">
                                      <p:cBhvr>
                                        <p:cTn id="7" dur="500"/>
                                        <p:tgtEl>
                                          <p:spTgt spid="183603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36036">
                                            <p:txEl>
                                              <p:pRg st="1" end="1"/>
                                            </p:txEl>
                                          </p:spTgt>
                                        </p:tgtEl>
                                        <p:attrNameLst>
                                          <p:attrName>style.visibility</p:attrName>
                                        </p:attrNameLst>
                                      </p:cBhvr>
                                      <p:to>
                                        <p:strVal val="visible"/>
                                      </p:to>
                                    </p:set>
                                    <p:animEffect transition="in" filter="wipe(left)">
                                      <p:cBhvr>
                                        <p:cTn id="12" dur="500"/>
                                        <p:tgtEl>
                                          <p:spTgt spid="183603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36036">
                                            <p:txEl>
                                              <p:pRg st="2" end="2"/>
                                            </p:txEl>
                                          </p:spTgt>
                                        </p:tgtEl>
                                        <p:attrNameLst>
                                          <p:attrName>style.visibility</p:attrName>
                                        </p:attrNameLst>
                                      </p:cBhvr>
                                      <p:to>
                                        <p:strVal val="visible"/>
                                      </p:to>
                                    </p:set>
                                    <p:animEffect transition="in" filter="wipe(left)">
                                      <p:cBhvr>
                                        <p:cTn id="17" dur="500"/>
                                        <p:tgtEl>
                                          <p:spTgt spid="183603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603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8083" name="Text Box 3"/>
          <p:cNvSpPr txBox="1">
            <a:spLocks noChangeArrowheads="1"/>
          </p:cNvSpPr>
          <p:nvPr/>
        </p:nvSpPr>
        <p:spPr bwMode="auto">
          <a:xfrm>
            <a:off x="133350" y="5067300"/>
            <a:ext cx="8915400" cy="152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lvl1pPr marL="266700" indent="-266700">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Clr>
                <a:srgbClr val="333399"/>
              </a:buClr>
              <a:buFont typeface="Wingdings" panose="05000000000000000000" pitchFamily="2" charset="2"/>
              <a:buChar char="§"/>
            </a:pPr>
            <a:r>
              <a:rPr lang="it-IT" altLang="it-IT" sz="2000" b="0">
                <a:solidFill>
                  <a:srgbClr val="000000"/>
                </a:solidFill>
              </a:rPr>
              <a:t>A sostegno di una idea/teoria </a:t>
            </a:r>
            <a:r>
              <a:rPr lang="it-IT" altLang="it-IT" sz="2000" b="0" i="1">
                <a:solidFill>
                  <a:srgbClr val="000000"/>
                </a:solidFill>
              </a:rPr>
              <a:t>controinuitiva</a:t>
            </a:r>
            <a:r>
              <a:rPr lang="it-IT" altLang="it-IT" sz="2000" b="0">
                <a:solidFill>
                  <a:srgbClr val="000000"/>
                </a:solidFill>
              </a:rPr>
              <a:t>: </a:t>
            </a:r>
          </a:p>
          <a:p>
            <a:pPr eaLnBrk="1" hangingPunct="1">
              <a:buClr>
                <a:srgbClr val="333399"/>
              </a:buClr>
              <a:buFont typeface="Wingdings" panose="05000000000000000000" pitchFamily="2" charset="2"/>
              <a:buChar char="§"/>
            </a:pPr>
            <a:r>
              <a:rPr lang="it-IT" altLang="it-IT" sz="2000" b="0">
                <a:solidFill>
                  <a:srgbClr val="000000"/>
                </a:solidFill>
              </a:rPr>
              <a:t>La probabilità che una persona venga aiutata in situazione di emergenza aumenta all’aumentare del numero di persone presenti (</a:t>
            </a:r>
            <a:r>
              <a:rPr lang="it-IT" altLang="it-IT" sz="2000">
                <a:solidFill>
                  <a:srgbClr val="FF0000"/>
                </a:solidFill>
              </a:rPr>
              <a:t>non è vero</a:t>
            </a:r>
            <a:r>
              <a:rPr lang="it-IT" altLang="it-IT" sz="2000" b="0">
                <a:solidFill>
                  <a:srgbClr val="000000"/>
                </a:solidFill>
              </a:rPr>
              <a:t>)</a:t>
            </a:r>
          </a:p>
          <a:p>
            <a:pPr eaLnBrk="1" hangingPunct="1">
              <a:buClr>
                <a:srgbClr val="333399"/>
              </a:buClr>
              <a:buFont typeface="Wingdings" panose="05000000000000000000" pitchFamily="2" charset="2"/>
              <a:buChar char="§"/>
            </a:pPr>
            <a:r>
              <a:rPr lang="it-IT" altLang="it-IT" sz="2000" b="0">
                <a:solidFill>
                  <a:srgbClr val="000000"/>
                </a:solidFill>
              </a:rPr>
              <a:t>Bensì, diminuisce: è massima quando le persone credono di essere le sole a conoscenza dell’emergenza </a:t>
            </a:r>
            <a:r>
              <a:rPr lang="it-IT" altLang="it-IT" sz="2000" b="0">
                <a:solidFill>
                  <a:srgbClr val="000000"/>
                </a:solidFill>
                <a:sym typeface="Wingdings" panose="05000000000000000000" pitchFamily="2" charset="2"/>
              </a:rPr>
              <a:t> </a:t>
            </a:r>
            <a:r>
              <a:rPr lang="it-IT" altLang="it-IT" sz="2000" b="0">
                <a:solidFill>
                  <a:srgbClr val="000000"/>
                </a:solidFill>
              </a:rPr>
              <a:t>si sentiranno più </a:t>
            </a:r>
            <a:r>
              <a:rPr lang="it-IT" altLang="it-IT" sz="2000" b="0" i="1">
                <a:solidFill>
                  <a:srgbClr val="000000"/>
                </a:solidFill>
              </a:rPr>
              <a:t>responsabili</a:t>
            </a:r>
          </a:p>
        </p:txBody>
      </p:sp>
      <p:sp>
        <p:nvSpPr>
          <p:cNvPr id="1838084" name="Rectangle 4"/>
          <p:cNvSpPr>
            <a:spLocks noChangeArrowheads="1"/>
          </p:cNvSpPr>
          <p:nvPr/>
        </p:nvSpPr>
        <p:spPr bwMode="auto">
          <a:xfrm>
            <a:off x="204788" y="1249363"/>
            <a:ext cx="8597900"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pPr eaLnBrk="1" hangingPunct="1"/>
            <a:r>
              <a:rPr lang="it-IT" altLang="it-IT">
                <a:solidFill>
                  <a:srgbClr val="000000"/>
                </a:solidFill>
                <a:hlinkClick r:id="rId3"/>
              </a:rPr>
              <a:t>https://moodle2.units.it/pluginfile.php/169472/mod_resource/content/2/Darley_Latane.pdf</a:t>
            </a:r>
            <a:endParaRPr lang="it-IT" altLang="it-IT">
              <a:solidFill>
                <a:srgbClr val="000000"/>
              </a:solidFill>
            </a:endParaRPr>
          </a:p>
        </p:txBody>
      </p:sp>
      <p:pic>
        <p:nvPicPr>
          <p:cNvPr id="1838085" name="Picture 5"/>
          <p:cNvPicPr>
            <a:picLocks noChangeAspect="1" noChangeArrowheads="1"/>
          </p:cNvPicPr>
          <p:nvPr/>
        </p:nvPicPr>
        <p:blipFill>
          <a:blip r:embed="rId4">
            <a:extLst>
              <a:ext uri="{28A0092B-C50C-407E-A947-70E740481C1C}">
                <a14:useLocalDpi xmlns:a14="http://schemas.microsoft.com/office/drawing/2010/main" val="0"/>
              </a:ext>
            </a:extLst>
          </a:blip>
          <a:srcRect l="10559" t="8922" r="7143"/>
          <a:stretch>
            <a:fillRect/>
          </a:stretch>
        </p:blipFill>
        <p:spPr bwMode="auto">
          <a:xfrm>
            <a:off x="57150" y="1814513"/>
            <a:ext cx="5048250" cy="311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183808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62538" y="1747838"/>
            <a:ext cx="3554412" cy="3081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1838087" name="Text Box 7"/>
          <p:cNvSpPr txBox="1">
            <a:spLocks noChangeArrowheads="1"/>
          </p:cNvSpPr>
          <p:nvPr/>
        </p:nvSpPr>
        <p:spPr bwMode="auto">
          <a:xfrm>
            <a:off x="7375525" y="822325"/>
            <a:ext cx="1536700"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pPr eaLnBrk="1" hangingPunct="1"/>
            <a:r>
              <a:rPr lang="it-IT" altLang="it-IT" i="1">
                <a:solidFill>
                  <a:srgbClr val="808080"/>
                </a:solidFill>
              </a:rPr>
              <a:t>Esempio a p. 17</a:t>
            </a:r>
          </a:p>
        </p:txBody>
      </p:sp>
      <p:sp>
        <p:nvSpPr>
          <p:cNvPr id="8" name="Rectangle 2"/>
          <p:cNvSpPr>
            <a:spLocks noChangeArrowheads="1"/>
          </p:cNvSpPr>
          <p:nvPr/>
        </p:nvSpPr>
        <p:spPr bwMode="auto">
          <a:xfrm>
            <a:off x="80963" y="0"/>
            <a:ext cx="9063037" cy="627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it-IT" altLang="it-IT" sz="4000" dirty="0">
                <a:solidFill>
                  <a:srgbClr val="333399"/>
                </a:solidFill>
              </a:rPr>
              <a:t>l</a:t>
            </a:r>
            <a:r>
              <a:rPr lang="it-IT" altLang="it-IT" sz="4000" dirty="0" smtClean="0">
                <a:solidFill>
                  <a:srgbClr val="333399"/>
                </a:solidFill>
              </a:rPr>
              <a:t>’unione fa la forza</a:t>
            </a:r>
            <a:endParaRPr lang="it-IT" altLang="it-IT" sz="4000" dirty="0">
              <a:solidFill>
                <a:srgbClr val="333399"/>
              </a:solidFill>
            </a:endParaRPr>
          </a:p>
        </p:txBody>
      </p:sp>
    </p:spTree>
    <p:extLst>
      <p:ext uri="{BB962C8B-B14F-4D97-AF65-F5344CB8AC3E}">
        <p14:creationId xmlns:p14="http://schemas.microsoft.com/office/powerpoint/2010/main" val="32816732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838086"/>
                                        </p:tgtEl>
                                        <p:attrNameLst>
                                          <p:attrName>style.visibility</p:attrName>
                                        </p:attrNameLst>
                                      </p:cBhvr>
                                      <p:to>
                                        <p:strVal val="visible"/>
                                      </p:to>
                                    </p:set>
                                    <p:animEffect transition="in" filter="fade">
                                      <p:cBhvr>
                                        <p:cTn id="7" dur="2000"/>
                                        <p:tgtEl>
                                          <p:spTgt spid="18380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38083">
                                            <p:txEl>
                                              <p:pRg st="0" end="0"/>
                                            </p:txEl>
                                          </p:spTgt>
                                        </p:tgtEl>
                                        <p:attrNameLst>
                                          <p:attrName>style.visibility</p:attrName>
                                        </p:attrNameLst>
                                      </p:cBhvr>
                                      <p:to>
                                        <p:strVal val="visible"/>
                                      </p:to>
                                    </p:set>
                                    <p:animEffect transition="in" filter="wipe(left)">
                                      <p:cBhvr>
                                        <p:cTn id="12" dur="500"/>
                                        <p:tgtEl>
                                          <p:spTgt spid="183808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38083">
                                            <p:txEl>
                                              <p:pRg st="1" end="1"/>
                                            </p:txEl>
                                          </p:spTgt>
                                        </p:tgtEl>
                                        <p:attrNameLst>
                                          <p:attrName>style.visibility</p:attrName>
                                        </p:attrNameLst>
                                      </p:cBhvr>
                                      <p:to>
                                        <p:strVal val="visible"/>
                                      </p:to>
                                    </p:set>
                                    <p:animEffect transition="in" filter="wipe(left)">
                                      <p:cBhvr>
                                        <p:cTn id="17" dur="500"/>
                                        <p:tgtEl>
                                          <p:spTgt spid="183808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838083">
                                            <p:txEl>
                                              <p:pRg st="2" end="2"/>
                                            </p:txEl>
                                          </p:spTgt>
                                        </p:tgtEl>
                                        <p:attrNameLst>
                                          <p:attrName>style.visibility</p:attrName>
                                        </p:attrNameLst>
                                      </p:cBhvr>
                                      <p:to>
                                        <p:strVal val="visible"/>
                                      </p:to>
                                    </p:set>
                                    <p:animEffect transition="in" filter="wipe(left)">
                                      <p:cBhvr>
                                        <p:cTn id="22" dur="500"/>
                                        <p:tgtEl>
                                          <p:spTgt spid="18380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808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9346" name="Titolo 1"/>
          <p:cNvSpPr>
            <a:spLocks/>
          </p:cNvSpPr>
          <p:nvPr/>
        </p:nvSpPr>
        <p:spPr bwMode="auto">
          <a:xfrm>
            <a:off x="342900" y="255588"/>
            <a:ext cx="71056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r"/>
            <a:r>
              <a:rPr lang="it-IT" altLang="it-IT" dirty="0">
                <a:solidFill>
                  <a:schemeClr val="accent2"/>
                </a:solidFill>
              </a:rPr>
              <a:t>esercitiamoci…</a:t>
            </a:r>
          </a:p>
        </p:txBody>
      </p:sp>
      <p:sp>
        <p:nvSpPr>
          <p:cNvPr id="1849347" name="Rectangle 3"/>
          <p:cNvSpPr>
            <a:spLocks noChangeArrowheads="1"/>
          </p:cNvSpPr>
          <p:nvPr/>
        </p:nvSpPr>
        <p:spPr bwMode="auto">
          <a:xfrm>
            <a:off x="4779963" y="2697163"/>
            <a:ext cx="3922712"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r>
              <a:rPr lang="it-IT" altLang="it-IT" sz="2000" dirty="0">
                <a:hlinkClick r:id="rId3"/>
              </a:rPr>
              <a:t>https://youtu.be/_0hxl03JoA0</a:t>
            </a:r>
            <a:endParaRPr lang="it-IT" altLang="it-IT" sz="2000" dirty="0"/>
          </a:p>
        </p:txBody>
      </p:sp>
      <p:pic>
        <p:nvPicPr>
          <p:cNvPr id="1849348" name="Picture 4"/>
          <p:cNvPicPr>
            <a:picLocks noGrp="1" noChangeAspect="1" noChangeArrowheads="1"/>
          </p:cNvPicPr>
          <p:nvPr>
            <p:ph sz="quarter" idx="3"/>
          </p:nvPr>
        </p:nvPicPr>
        <p:blipFill>
          <a:blip r:embed="rId4" cstate="print">
            <a:extLst>
              <a:ext uri="{28A0092B-C50C-407E-A947-70E740481C1C}">
                <a14:useLocalDpi xmlns:a14="http://schemas.microsoft.com/office/drawing/2010/main" val="0"/>
              </a:ext>
            </a:extLst>
          </a:blip>
          <a:srcRect/>
          <a:stretch>
            <a:fillRect/>
          </a:stretch>
        </p:blipFill>
        <p:spPr>
          <a:xfrm>
            <a:off x="341313" y="1889125"/>
            <a:ext cx="3887787" cy="2187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bg1"/>
                </a:solidFill>
                <a:prstDash val="solid"/>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1849349" name="Text Box 5"/>
          <p:cNvSpPr txBox="1">
            <a:spLocks noChangeArrowheads="1"/>
          </p:cNvSpPr>
          <p:nvPr/>
        </p:nvSpPr>
        <p:spPr bwMode="auto">
          <a:xfrm>
            <a:off x="300038" y="4530725"/>
            <a:ext cx="8518525" cy="1949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lvl1pPr marL="266700" indent="-266700">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Clr>
                <a:schemeClr val="accent2"/>
              </a:buClr>
              <a:buFont typeface="Wingdings" panose="05000000000000000000" pitchFamily="2" charset="2"/>
              <a:buChar char="§"/>
            </a:pPr>
            <a:r>
              <a:rPr lang="it-IT" altLang="it-IT" sz="3200" b="0"/>
              <a:t>Quanti fenomeni controintuitivi sono descritti da John Cacioppo nel suo Talk? </a:t>
            </a:r>
          </a:p>
          <a:p>
            <a:pPr>
              <a:buClr>
                <a:schemeClr val="accent2"/>
              </a:buClr>
              <a:buFont typeface="Wingdings" panose="05000000000000000000" pitchFamily="2" charset="2"/>
              <a:buChar char="§"/>
            </a:pPr>
            <a:r>
              <a:rPr lang="it-IT" altLang="it-IT" sz="3200" b="0"/>
              <a:t>Elencateli facendo riferimento al senso comune </a:t>
            </a:r>
          </a:p>
        </p:txBody>
      </p:sp>
    </p:spTree>
    <p:extLst>
      <p:ext uri="{BB962C8B-B14F-4D97-AF65-F5344CB8AC3E}">
        <p14:creationId xmlns:p14="http://schemas.microsoft.com/office/powerpoint/2010/main" val="40993825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49349">
                                            <p:txEl>
                                              <p:pRg st="0" end="0"/>
                                            </p:txEl>
                                          </p:spTgt>
                                        </p:tgtEl>
                                        <p:attrNameLst>
                                          <p:attrName>style.visibility</p:attrName>
                                        </p:attrNameLst>
                                      </p:cBhvr>
                                      <p:to>
                                        <p:strVal val="visible"/>
                                      </p:to>
                                    </p:set>
                                    <p:animEffect transition="in" filter="wipe(left)">
                                      <p:cBhvr>
                                        <p:cTn id="7" dur="500"/>
                                        <p:tgtEl>
                                          <p:spTgt spid="184934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49349">
                                            <p:txEl>
                                              <p:pRg st="1" end="1"/>
                                            </p:txEl>
                                          </p:spTgt>
                                        </p:tgtEl>
                                        <p:attrNameLst>
                                          <p:attrName>style.visibility</p:attrName>
                                        </p:attrNameLst>
                                      </p:cBhvr>
                                      <p:to>
                                        <p:strVal val="visible"/>
                                      </p:to>
                                    </p:set>
                                    <p:animEffect transition="in" filter="wipe(left)">
                                      <p:cBhvr>
                                        <p:cTn id="12" dur="500"/>
                                        <p:tgtEl>
                                          <p:spTgt spid="184934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934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7298" name="Titolo 1"/>
          <p:cNvSpPr>
            <a:spLocks/>
          </p:cNvSpPr>
          <p:nvPr/>
        </p:nvSpPr>
        <p:spPr bwMode="auto">
          <a:xfrm>
            <a:off x="1879600" y="135146"/>
            <a:ext cx="710565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r"/>
            <a:r>
              <a:rPr lang="it-IT" altLang="it-IT" dirty="0">
                <a:solidFill>
                  <a:schemeClr val="accent2"/>
                </a:solidFill>
              </a:rPr>
              <a:t>senso comune: </a:t>
            </a:r>
            <a:endParaRPr lang="it-IT" altLang="it-IT" dirty="0" smtClean="0">
              <a:solidFill>
                <a:schemeClr val="accent2"/>
              </a:solidFill>
            </a:endParaRPr>
          </a:p>
          <a:p>
            <a:pPr algn="r"/>
            <a:r>
              <a:rPr lang="it-IT" altLang="it-IT" dirty="0" smtClean="0">
                <a:solidFill>
                  <a:srgbClr val="FF9900"/>
                </a:solidFill>
              </a:rPr>
              <a:t>Il </a:t>
            </a:r>
            <a:r>
              <a:rPr lang="it-IT" altLang="it-IT" dirty="0">
                <a:solidFill>
                  <a:srgbClr val="FF9900"/>
                </a:solidFill>
              </a:rPr>
              <a:t>mondo non è </a:t>
            </a:r>
            <a:r>
              <a:rPr lang="it-IT" altLang="it-IT" i="1" dirty="0">
                <a:solidFill>
                  <a:srgbClr val="FF9900"/>
                </a:solidFill>
              </a:rPr>
              <a:t>piatto</a:t>
            </a:r>
            <a:r>
              <a:rPr lang="it-IT" altLang="it-IT" dirty="0">
                <a:solidFill>
                  <a:srgbClr val="FF9900"/>
                </a:solidFill>
              </a:rPr>
              <a:t> come appare</a:t>
            </a:r>
          </a:p>
        </p:txBody>
      </p:sp>
      <p:pic>
        <p:nvPicPr>
          <p:cNvPr id="1847299" name="Picture 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l="12268" t="18100" r="40741" b="28386"/>
          <a:stretch>
            <a:fillRect/>
          </a:stretch>
        </p:blipFill>
        <p:spPr>
          <a:xfrm>
            <a:off x="285750" y="4346575"/>
            <a:ext cx="4038600" cy="2271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bg1"/>
                </a:solidFill>
                <a:prstDash val="solid"/>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1847300" name="Picture 4"/>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l="9435" t="18448" r="37263" b="32535"/>
          <a:stretch>
            <a:fillRect/>
          </a:stretch>
        </p:blipFill>
        <p:spPr>
          <a:xfrm>
            <a:off x="4611688" y="4386263"/>
            <a:ext cx="3884612" cy="2185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bg1"/>
                </a:solidFill>
                <a:prstDash val="solid"/>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1847301" name="Rectangle 5"/>
          <p:cNvSpPr>
            <a:spLocks noChangeArrowheads="1"/>
          </p:cNvSpPr>
          <p:nvPr/>
        </p:nvSpPr>
        <p:spPr bwMode="auto">
          <a:xfrm>
            <a:off x="4779963" y="2697163"/>
            <a:ext cx="3922712"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r>
              <a:rPr lang="it-IT" altLang="it-IT" sz="2000" dirty="0">
                <a:hlinkClick r:id="rId5"/>
              </a:rPr>
              <a:t>https://youtu.be/_0hxl03JoA0</a:t>
            </a:r>
            <a:endParaRPr lang="it-IT" altLang="it-IT" sz="2000" dirty="0"/>
          </a:p>
        </p:txBody>
      </p:sp>
      <p:pic>
        <p:nvPicPr>
          <p:cNvPr id="1847302" name="Picture 6"/>
          <p:cNvPicPr>
            <a:picLocks noGrp="1" noChangeAspect="1" noChangeArrowheads="1"/>
          </p:cNvPicPr>
          <p:nvPr>
            <p:ph sz="quarter" idx="3"/>
          </p:nvPr>
        </p:nvPicPr>
        <p:blipFill>
          <a:blip r:embed="rId6" cstate="print">
            <a:extLst>
              <a:ext uri="{28A0092B-C50C-407E-A947-70E740481C1C}">
                <a14:useLocalDpi xmlns:a14="http://schemas.microsoft.com/office/drawing/2010/main" val="0"/>
              </a:ext>
            </a:extLst>
          </a:blip>
          <a:srcRect/>
          <a:stretch>
            <a:fillRect/>
          </a:stretch>
        </p:blipFill>
        <p:spPr>
          <a:xfrm>
            <a:off x="341313" y="1889125"/>
            <a:ext cx="3887787" cy="2187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bg1"/>
                </a:solidFill>
                <a:prstDash val="solid"/>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Tree>
    <p:extLst>
      <p:ext uri="{BB962C8B-B14F-4D97-AF65-F5344CB8AC3E}">
        <p14:creationId xmlns:p14="http://schemas.microsoft.com/office/powerpoint/2010/main" val="31550067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1394" name="Rectangle 2"/>
          <p:cNvSpPr>
            <a:spLocks noChangeArrowheads="1"/>
          </p:cNvSpPr>
          <p:nvPr/>
        </p:nvSpPr>
        <p:spPr bwMode="auto">
          <a:xfrm>
            <a:off x="295275" y="247650"/>
            <a:ext cx="874395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it-IT" altLang="it-IT" sz="4000">
                <a:solidFill>
                  <a:schemeClr val="accent2"/>
                </a:solidFill>
              </a:rPr>
              <a:t>Il buono psicologo</a:t>
            </a:r>
            <a:r>
              <a:rPr lang="it-IT" altLang="it-IT" sz="4000" b="0">
                <a:solidFill>
                  <a:schemeClr val="accent2"/>
                </a:solidFill>
              </a:rPr>
              <a:t> </a:t>
            </a:r>
            <a:endParaRPr lang="it-IT" altLang="it-IT" sz="3800" b="0"/>
          </a:p>
        </p:txBody>
      </p:sp>
      <p:sp>
        <p:nvSpPr>
          <p:cNvPr id="1851395" name="Text Box 3"/>
          <p:cNvSpPr txBox="1">
            <a:spLocks noChangeArrowheads="1"/>
          </p:cNvSpPr>
          <p:nvPr/>
        </p:nvSpPr>
        <p:spPr bwMode="auto">
          <a:xfrm>
            <a:off x="571500" y="1068388"/>
            <a:ext cx="8115300" cy="2924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lvl1pPr marL="266700" indent="-266700">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buClr>
                <a:schemeClr val="accent2"/>
              </a:buClr>
              <a:buFont typeface="Wingdings" panose="05000000000000000000" pitchFamily="2" charset="2"/>
              <a:buChar char="§"/>
            </a:pPr>
            <a:r>
              <a:rPr lang="it-IT" altLang="it-IT" sz="3200" b="0"/>
              <a:t>sa abbandonare le sue credenze sul comportamento umano</a:t>
            </a:r>
          </a:p>
          <a:p>
            <a:pPr algn="just">
              <a:buClr>
                <a:schemeClr val="accent2"/>
              </a:buClr>
              <a:buFont typeface="Wingdings" panose="05000000000000000000" pitchFamily="2" charset="2"/>
              <a:buChar char="§"/>
            </a:pPr>
            <a:r>
              <a:rPr lang="it-IT" altLang="it-IT" sz="3200" b="0"/>
              <a:t>è un osservatore naïve dei fenomeni psicologici</a:t>
            </a:r>
          </a:p>
          <a:p>
            <a:pPr algn="just">
              <a:buClr>
                <a:schemeClr val="accent2"/>
              </a:buClr>
              <a:buFont typeface="Wingdings" panose="05000000000000000000" pitchFamily="2" charset="2"/>
              <a:buChar char="§"/>
            </a:pPr>
            <a:r>
              <a:rPr lang="it-IT" altLang="it-IT" sz="3200" b="0"/>
              <a:t>come un marziano inviato da marte a spiare il comportamento terrestre</a:t>
            </a:r>
          </a:p>
        </p:txBody>
      </p:sp>
      <p:sp>
        <p:nvSpPr>
          <p:cNvPr id="1851396" name="AutoShape 4" descr="Risultati immagini per Marziano"/>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it-IT"/>
          </a:p>
        </p:txBody>
      </p:sp>
      <p:sp>
        <p:nvSpPr>
          <p:cNvPr id="1851397" name="AutoShape 5" descr="Risultati immagini per Marziano"/>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it-IT"/>
          </a:p>
        </p:txBody>
      </p:sp>
      <p:pic>
        <p:nvPicPr>
          <p:cNvPr id="1851398" name="Picture 6" descr="marvin42">
            <a:hlinkClick r:id="rId3"/>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4095750"/>
            <a:ext cx="1847850" cy="2762250"/>
          </a:xfrm>
          <a:prstGeom prst="rect">
            <a:avLst/>
          </a:prstGeom>
          <a:noFill/>
          <a:extLst>
            <a:ext uri="{909E8E84-426E-40DD-AFC4-6F175D3DCCD1}">
              <a14:hiddenFill xmlns:a14="http://schemas.microsoft.com/office/drawing/2010/main">
                <a:solidFill>
                  <a:srgbClr val="FFFFFF"/>
                </a:solidFill>
              </a14:hiddenFill>
            </a:ext>
          </a:extLst>
        </p:spPr>
      </p:pic>
      <p:sp>
        <p:nvSpPr>
          <p:cNvPr id="1851399" name="Text Box 7"/>
          <p:cNvSpPr txBox="1">
            <a:spLocks noChangeArrowheads="1"/>
          </p:cNvSpPr>
          <p:nvPr/>
        </p:nvSpPr>
        <p:spPr bwMode="auto">
          <a:xfrm>
            <a:off x="5029200" y="4830763"/>
            <a:ext cx="41148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r>
              <a:rPr lang="it-IT" altLang="it-IT" sz="2000" b="0"/>
              <a:t>Spesso infatti abbiamo più facilità a conoscere i costumi di un’altra cultura rispetto ai nostri</a:t>
            </a:r>
          </a:p>
        </p:txBody>
      </p:sp>
    </p:spTree>
    <p:extLst>
      <p:ext uri="{BB962C8B-B14F-4D97-AF65-F5344CB8AC3E}">
        <p14:creationId xmlns:p14="http://schemas.microsoft.com/office/powerpoint/2010/main" val="2889279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51395">
                                            <p:txEl>
                                              <p:pRg st="0" end="0"/>
                                            </p:txEl>
                                          </p:spTgt>
                                        </p:tgtEl>
                                        <p:attrNameLst>
                                          <p:attrName>style.visibility</p:attrName>
                                        </p:attrNameLst>
                                      </p:cBhvr>
                                      <p:to>
                                        <p:strVal val="visible"/>
                                      </p:to>
                                    </p:set>
                                    <p:animEffect transition="in" filter="wipe(left)">
                                      <p:cBhvr>
                                        <p:cTn id="7" dur="500"/>
                                        <p:tgtEl>
                                          <p:spTgt spid="18513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51395">
                                            <p:txEl>
                                              <p:pRg st="1" end="1"/>
                                            </p:txEl>
                                          </p:spTgt>
                                        </p:tgtEl>
                                        <p:attrNameLst>
                                          <p:attrName>style.visibility</p:attrName>
                                        </p:attrNameLst>
                                      </p:cBhvr>
                                      <p:to>
                                        <p:strVal val="visible"/>
                                      </p:to>
                                    </p:set>
                                    <p:animEffect transition="in" filter="wipe(left)">
                                      <p:cBhvr>
                                        <p:cTn id="12" dur="500"/>
                                        <p:tgtEl>
                                          <p:spTgt spid="18513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51395">
                                            <p:txEl>
                                              <p:pRg st="2" end="2"/>
                                            </p:txEl>
                                          </p:spTgt>
                                        </p:tgtEl>
                                        <p:attrNameLst>
                                          <p:attrName>style.visibility</p:attrName>
                                        </p:attrNameLst>
                                      </p:cBhvr>
                                      <p:to>
                                        <p:strVal val="visible"/>
                                      </p:to>
                                    </p:set>
                                    <p:animEffect transition="in" filter="wipe(left)">
                                      <p:cBhvr>
                                        <p:cTn id="17" dur="500"/>
                                        <p:tgtEl>
                                          <p:spTgt spid="1851395">
                                            <p:txEl>
                                              <p:pRg st="2" end="2"/>
                                            </p:txEl>
                                          </p:spTgt>
                                        </p:tgtEl>
                                      </p:cBhvr>
                                    </p:animEffect>
                                  </p:childTnLst>
                                </p:cTn>
                              </p:par>
                            </p:childTnLst>
                          </p:cTn>
                        </p:par>
                        <p:par>
                          <p:cTn id="18" fill="hold" nodeType="afterGroup">
                            <p:stCondLst>
                              <p:cond delay="500"/>
                            </p:stCondLst>
                            <p:childTnLst>
                              <p:par>
                                <p:cTn id="19" presetID="10" presetClass="entr" presetSubtype="0" fill="hold" nodeType="afterEffect">
                                  <p:stCondLst>
                                    <p:cond delay="0"/>
                                  </p:stCondLst>
                                  <p:childTnLst>
                                    <p:set>
                                      <p:cBhvr>
                                        <p:cTn id="20" dur="1" fill="hold">
                                          <p:stCondLst>
                                            <p:cond delay="0"/>
                                          </p:stCondLst>
                                        </p:cTn>
                                        <p:tgtEl>
                                          <p:spTgt spid="1851398"/>
                                        </p:tgtEl>
                                        <p:attrNameLst>
                                          <p:attrName>style.visibility</p:attrName>
                                        </p:attrNameLst>
                                      </p:cBhvr>
                                      <p:to>
                                        <p:strVal val="visible"/>
                                      </p:to>
                                    </p:set>
                                    <p:animEffect transition="in" filter="fade">
                                      <p:cBhvr>
                                        <p:cTn id="21" dur="500"/>
                                        <p:tgtEl>
                                          <p:spTgt spid="185139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851399"/>
                                        </p:tgtEl>
                                        <p:attrNameLst>
                                          <p:attrName>style.visibility</p:attrName>
                                        </p:attrNameLst>
                                      </p:cBhvr>
                                      <p:to>
                                        <p:strVal val="visible"/>
                                      </p:to>
                                    </p:set>
                                    <p:animEffect transition="in" filter="wipe(down)">
                                      <p:cBhvr>
                                        <p:cTn id="26" dur="500"/>
                                        <p:tgtEl>
                                          <p:spTgt spid="18513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1395" grpId="0" build="p"/>
      <p:bldP spid="185139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42" name="Text Box 2"/>
          <p:cNvSpPr txBox="1">
            <a:spLocks noChangeArrowheads="1"/>
          </p:cNvSpPr>
          <p:nvPr/>
        </p:nvSpPr>
        <p:spPr bwMode="auto">
          <a:xfrm>
            <a:off x="2781300" y="361950"/>
            <a:ext cx="3695700" cy="86360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pPr algn="ctr">
              <a:spcBef>
                <a:spcPct val="50000"/>
              </a:spcBef>
            </a:pPr>
            <a:r>
              <a:rPr lang="it-IT" altLang="it-IT" sz="2800">
                <a:solidFill>
                  <a:schemeClr val="accent2"/>
                </a:solidFill>
              </a:rPr>
              <a:t>Metodi di conoscenza</a:t>
            </a:r>
          </a:p>
        </p:txBody>
      </p:sp>
      <p:sp>
        <p:nvSpPr>
          <p:cNvPr id="1853443" name="Text Box 3"/>
          <p:cNvSpPr txBox="1">
            <a:spLocks noChangeArrowheads="1"/>
          </p:cNvSpPr>
          <p:nvPr/>
        </p:nvSpPr>
        <p:spPr bwMode="auto">
          <a:xfrm>
            <a:off x="427038" y="2065338"/>
            <a:ext cx="3695700" cy="1198562"/>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pPr algn="ctr">
              <a:spcBef>
                <a:spcPct val="50000"/>
              </a:spcBef>
            </a:pPr>
            <a:r>
              <a:rPr lang="it-IT" altLang="it-IT" sz="2800" dirty="0">
                <a:solidFill>
                  <a:schemeClr val="accent2"/>
                </a:solidFill>
              </a:rPr>
              <a:t>non empirici</a:t>
            </a:r>
          </a:p>
          <a:p>
            <a:pPr algn="ctr">
              <a:spcBef>
                <a:spcPct val="50000"/>
              </a:spcBef>
            </a:pPr>
            <a:r>
              <a:rPr lang="it-IT" altLang="it-IT" sz="2000" dirty="0">
                <a:solidFill>
                  <a:srgbClr val="FF9900"/>
                </a:solidFill>
              </a:rPr>
              <a:t>(non basati su osservazioni e esperienza)</a:t>
            </a:r>
          </a:p>
        </p:txBody>
      </p:sp>
      <p:cxnSp>
        <p:nvCxnSpPr>
          <p:cNvPr id="1853444" name="AutoShape 4"/>
          <p:cNvCxnSpPr>
            <a:cxnSpLocks noChangeShapeType="1"/>
            <a:stCxn id="1853442" idx="1"/>
            <a:endCxn id="1853443" idx="0"/>
          </p:cNvCxnSpPr>
          <p:nvPr/>
        </p:nvCxnSpPr>
        <p:spPr bwMode="auto">
          <a:xfrm rot="10800000" flipV="1">
            <a:off x="2274888" y="793750"/>
            <a:ext cx="506412" cy="1271588"/>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cxnSp>
      <p:sp>
        <p:nvSpPr>
          <p:cNvPr id="1853445" name="Text Box 5"/>
          <p:cNvSpPr txBox="1">
            <a:spLocks noChangeArrowheads="1"/>
          </p:cNvSpPr>
          <p:nvPr/>
        </p:nvSpPr>
        <p:spPr bwMode="auto">
          <a:xfrm>
            <a:off x="5197475" y="2092325"/>
            <a:ext cx="3695700" cy="1198563"/>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pPr algn="ctr">
              <a:spcBef>
                <a:spcPct val="50000"/>
              </a:spcBef>
            </a:pPr>
            <a:r>
              <a:rPr lang="it-IT" altLang="it-IT" sz="2800" dirty="0">
                <a:solidFill>
                  <a:schemeClr val="accent2"/>
                </a:solidFill>
              </a:rPr>
              <a:t>empirici</a:t>
            </a:r>
          </a:p>
          <a:p>
            <a:pPr algn="ctr">
              <a:spcBef>
                <a:spcPct val="50000"/>
              </a:spcBef>
            </a:pPr>
            <a:r>
              <a:rPr lang="it-IT" altLang="it-IT" sz="2000" dirty="0">
                <a:solidFill>
                  <a:srgbClr val="FF9900"/>
                </a:solidFill>
              </a:rPr>
              <a:t>(basati su osservazioni e esperienza)</a:t>
            </a:r>
          </a:p>
        </p:txBody>
      </p:sp>
      <p:cxnSp>
        <p:nvCxnSpPr>
          <p:cNvPr id="1853446" name="AutoShape 6"/>
          <p:cNvCxnSpPr>
            <a:cxnSpLocks noChangeShapeType="1"/>
            <a:stCxn id="1853442" idx="3"/>
            <a:endCxn id="1853445" idx="0"/>
          </p:cNvCxnSpPr>
          <p:nvPr/>
        </p:nvCxnSpPr>
        <p:spPr bwMode="auto">
          <a:xfrm>
            <a:off x="6477000" y="793750"/>
            <a:ext cx="568325" cy="1298575"/>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cxnSp>
      <p:sp>
        <p:nvSpPr>
          <p:cNvPr id="1853447" name="Text Box 7"/>
          <p:cNvSpPr txBox="1">
            <a:spLocks noChangeArrowheads="1"/>
          </p:cNvSpPr>
          <p:nvPr/>
        </p:nvSpPr>
        <p:spPr bwMode="auto">
          <a:xfrm>
            <a:off x="38100" y="4016375"/>
            <a:ext cx="2263775" cy="205105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36000" tIns="0" rIns="36000" bIns="0">
            <a:spAutoFit/>
          </a:bodyPr>
          <a:lstStyle/>
          <a:p>
            <a:pPr algn="ctr">
              <a:spcBef>
                <a:spcPct val="50000"/>
              </a:spcBef>
            </a:pPr>
            <a:r>
              <a:rPr lang="it-IT" altLang="it-IT" sz="2400">
                <a:solidFill>
                  <a:schemeClr val="accent2"/>
                </a:solidFill>
              </a:rPr>
              <a:t>Autorità, mito</a:t>
            </a:r>
          </a:p>
          <a:p>
            <a:pPr>
              <a:spcBef>
                <a:spcPct val="50000"/>
              </a:spcBef>
            </a:pPr>
            <a:r>
              <a:rPr lang="it-IT" altLang="it-IT" sz="2000">
                <a:solidFill>
                  <a:srgbClr val="FF9900"/>
                </a:solidFill>
              </a:rPr>
              <a:t>sistema di credenze: religione, credo politico, genitori…</a:t>
            </a:r>
          </a:p>
        </p:txBody>
      </p:sp>
      <p:sp>
        <p:nvSpPr>
          <p:cNvPr id="1853448" name="Text Box 8"/>
          <p:cNvSpPr txBox="1">
            <a:spLocks noChangeArrowheads="1"/>
          </p:cNvSpPr>
          <p:nvPr/>
        </p:nvSpPr>
        <p:spPr bwMode="auto">
          <a:xfrm>
            <a:off x="2457450" y="4024313"/>
            <a:ext cx="2095500" cy="205105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36000" tIns="0" rIns="36000" bIns="0">
            <a:spAutoFit/>
          </a:bodyPr>
          <a:lstStyle/>
          <a:p>
            <a:pPr algn="ctr">
              <a:spcBef>
                <a:spcPct val="50000"/>
              </a:spcBef>
            </a:pPr>
            <a:r>
              <a:rPr lang="it-IT" altLang="it-IT" sz="2400">
                <a:solidFill>
                  <a:schemeClr val="accent2"/>
                </a:solidFill>
              </a:rPr>
              <a:t>Logica</a:t>
            </a:r>
          </a:p>
          <a:p>
            <a:pPr>
              <a:spcBef>
                <a:spcPct val="50000"/>
              </a:spcBef>
            </a:pPr>
            <a:r>
              <a:rPr lang="it-IT" altLang="it-IT" sz="2000">
                <a:solidFill>
                  <a:srgbClr val="FF9900"/>
                </a:solidFill>
              </a:rPr>
              <a:t>ragionamento e deduzione</a:t>
            </a:r>
          </a:p>
          <a:p>
            <a:pPr>
              <a:spcBef>
                <a:spcPct val="50000"/>
              </a:spcBef>
            </a:pPr>
            <a:endParaRPr lang="it-IT" altLang="it-IT" sz="2000">
              <a:solidFill>
                <a:srgbClr val="FF9900"/>
              </a:solidFill>
            </a:endParaRPr>
          </a:p>
          <a:p>
            <a:pPr>
              <a:spcBef>
                <a:spcPct val="50000"/>
              </a:spcBef>
            </a:pPr>
            <a:endParaRPr lang="it-IT" altLang="it-IT" sz="2000">
              <a:solidFill>
                <a:srgbClr val="FF9900"/>
              </a:solidFill>
            </a:endParaRPr>
          </a:p>
        </p:txBody>
      </p:sp>
      <p:cxnSp>
        <p:nvCxnSpPr>
          <p:cNvPr id="1853449" name="AutoShape 9"/>
          <p:cNvCxnSpPr>
            <a:cxnSpLocks noChangeShapeType="1"/>
            <a:stCxn id="1853443" idx="2"/>
            <a:endCxn id="1853447" idx="0"/>
          </p:cNvCxnSpPr>
          <p:nvPr/>
        </p:nvCxnSpPr>
        <p:spPr bwMode="auto">
          <a:xfrm rot="5400000">
            <a:off x="1346200" y="3087688"/>
            <a:ext cx="752475" cy="1104900"/>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cxnSp>
      <p:cxnSp>
        <p:nvCxnSpPr>
          <p:cNvPr id="1853450" name="AutoShape 10"/>
          <p:cNvCxnSpPr>
            <a:cxnSpLocks noChangeShapeType="1"/>
            <a:stCxn id="1853443" idx="2"/>
            <a:endCxn id="1853448" idx="0"/>
          </p:cNvCxnSpPr>
          <p:nvPr/>
        </p:nvCxnSpPr>
        <p:spPr bwMode="auto">
          <a:xfrm rot="16200000" flipH="1">
            <a:off x="2509837" y="3028951"/>
            <a:ext cx="760413" cy="1230312"/>
          </a:xfrm>
          <a:prstGeom prst="bentConnector3">
            <a:avLst>
              <a:gd name="adj1" fmla="val 49894"/>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cxnSp>
      <p:grpSp>
        <p:nvGrpSpPr>
          <p:cNvPr id="1853451" name="Group 11"/>
          <p:cNvGrpSpPr>
            <a:grpSpLocks/>
          </p:cNvGrpSpPr>
          <p:nvPr/>
        </p:nvGrpSpPr>
        <p:grpSpPr bwMode="auto">
          <a:xfrm>
            <a:off x="6229350" y="3424238"/>
            <a:ext cx="2100263" cy="676275"/>
            <a:chOff x="3924" y="2097"/>
            <a:chExt cx="1323" cy="426"/>
          </a:xfrm>
        </p:grpSpPr>
        <p:sp>
          <p:nvSpPr>
            <p:cNvPr id="1853452" name="AutoShape 12"/>
            <p:cNvSpPr>
              <a:spLocks noChangeArrowheads="1"/>
            </p:cNvSpPr>
            <p:nvPr/>
          </p:nvSpPr>
          <p:spPr bwMode="auto">
            <a:xfrm>
              <a:off x="3924" y="2160"/>
              <a:ext cx="1032" cy="252"/>
            </a:xfrm>
            <a:prstGeom prst="roundRect">
              <a:avLst>
                <a:gd name="adj" fmla="val 16667"/>
              </a:avLst>
            </a:prstGeom>
            <a:noFill/>
            <a:ln w="9525" algn="ctr">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nchor="ctr">
              <a:spAutoFit/>
            </a:bodyPr>
            <a:lstStyle/>
            <a:p>
              <a:endParaRPr lang="it-IT"/>
            </a:p>
          </p:txBody>
        </p:sp>
        <p:sp>
          <p:nvSpPr>
            <p:cNvPr id="1853453" name="Text Box 13"/>
            <p:cNvSpPr txBox="1">
              <a:spLocks noChangeArrowheads="1"/>
            </p:cNvSpPr>
            <p:nvPr/>
          </p:nvSpPr>
          <p:spPr bwMode="auto">
            <a:xfrm>
              <a:off x="3984" y="2172"/>
              <a:ext cx="746"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r>
                <a:rPr lang="it-IT" altLang="it-IT" sz="2000">
                  <a:solidFill>
                    <a:srgbClr val="000000"/>
                  </a:solidFill>
                </a:rPr>
                <a:t>intuizione</a:t>
              </a:r>
            </a:p>
          </p:txBody>
        </p:sp>
        <p:pic>
          <p:nvPicPr>
            <p:cNvPr id="1853454"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21" y="2097"/>
              <a:ext cx="426" cy="4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grpSp>
      <p:cxnSp>
        <p:nvCxnSpPr>
          <p:cNvPr id="1853455" name="AutoShape 15"/>
          <p:cNvCxnSpPr>
            <a:cxnSpLocks noChangeShapeType="1"/>
            <a:stCxn id="1853445" idx="2"/>
            <a:endCxn id="1853452" idx="0"/>
          </p:cNvCxnSpPr>
          <p:nvPr/>
        </p:nvCxnSpPr>
        <p:spPr bwMode="auto">
          <a:xfrm>
            <a:off x="7045325" y="3290888"/>
            <a:ext cx="3175" cy="23336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cxnSp>
      <p:sp>
        <p:nvSpPr>
          <p:cNvPr id="1853456" name="Text Box 16"/>
          <p:cNvSpPr txBox="1">
            <a:spLocks noChangeArrowheads="1"/>
          </p:cNvSpPr>
          <p:nvPr/>
        </p:nvSpPr>
        <p:spPr bwMode="auto">
          <a:xfrm>
            <a:off x="4591050" y="4194175"/>
            <a:ext cx="2095500" cy="261620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36000" tIns="0" rIns="36000" bIns="0">
            <a:spAutoFit/>
          </a:bodyPr>
          <a:lstStyle/>
          <a:p>
            <a:pPr algn="ctr">
              <a:spcBef>
                <a:spcPct val="50000"/>
              </a:spcBef>
            </a:pPr>
            <a:r>
              <a:rPr lang="it-IT" altLang="it-IT" sz="2400">
                <a:solidFill>
                  <a:schemeClr val="accent2"/>
                </a:solidFill>
              </a:rPr>
              <a:t>Senso comune/Misticismo</a:t>
            </a:r>
          </a:p>
          <a:p>
            <a:pPr>
              <a:spcBef>
                <a:spcPct val="50000"/>
              </a:spcBef>
            </a:pPr>
            <a:r>
              <a:rPr lang="it-IT" altLang="it-IT" sz="1800">
                <a:solidFill>
                  <a:srgbClr val="FF9900"/>
                </a:solidFill>
              </a:rPr>
              <a:t>accordo tra idee individuali e senso comune o alterazione della coscienza</a:t>
            </a:r>
          </a:p>
        </p:txBody>
      </p:sp>
      <p:cxnSp>
        <p:nvCxnSpPr>
          <p:cNvPr id="1853457" name="AutoShape 17"/>
          <p:cNvCxnSpPr>
            <a:cxnSpLocks noChangeShapeType="1"/>
            <a:stCxn id="1853452" idx="2"/>
            <a:endCxn id="1853456" idx="0"/>
          </p:cNvCxnSpPr>
          <p:nvPr/>
        </p:nvCxnSpPr>
        <p:spPr bwMode="auto">
          <a:xfrm rot="5400000">
            <a:off x="6208712" y="3354388"/>
            <a:ext cx="269875" cy="1409700"/>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cxnSp>
      <p:sp>
        <p:nvSpPr>
          <p:cNvPr id="1853458" name="Text Box 18"/>
          <p:cNvSpPr txBox="1">
            <a:spLocks noChangeArrowheads="1"/>
          </p:cNvSpPr>
          <p:nvPr/>
        </p:nvSpPr>
        <p:spPr bwMode="auto">
          <a:xfrm>
            <a:off x="6808788" y="4949825"/>
            <a:ext cx="2095500" cy="1187450"/>
          </a:xfrm>
          <a:prstGeom prst="rect">
            <a:avLst/>
          </a:prstGeom>
          <a:noFill/>
          <a:ln w="9525" algn="ctr">
            <a:solidFill>
              <a:srgbClr val="FF99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36000" tIns="360000" rIns="36000" bIns="360000">
            <a:spAutoFit/>
          </a:bodyPr>
          <a:lstStyle/>
          <a:p>
            <a:pPr algn="ctr">
              <a:spcBef>
                <a:spcPct val="50000"/>
              </a:spcBef>
            </a:pPr>
            <a:r>
              <a:rPr lang="it-IT" altLang="it-IT" sz="3000">
                <a:solidFill>
                  <a:schemeClr val="accent2"/>
                </a:solidFill>
              </a:rPr>
              <a:t>Scienza</a:t>
            </a:r>
            <a:endParaRPr lang="it-IT" altLang="it-IT" sz="3000">
              <a:solidFill>
                <a:srgbClr val="FF9900"/>
              </a:solidFill>
            </a:endParaRPr>
          </a:p>
        </p:txBody>
      </p:sp>
      <p:cxnSp>
        <p:nvCxnSpPr>
          <p:cNvPr id="1853459" name="AutoShape 19"/>
          <p:cNvCxnSpPr>
            <a:cxnSpLocks noChangeShapeType="1"/>
            <a:stCxn id="1853452" idx="2"/>
            <a:endCxn id="1853458" idx="0"/>
          </p:cNvCxnSpPr>
          <p:nvPr/>
        </p:nvCxnSpPr>
        <p:spPr bwMode="auto">
          <a:xfrm rot="16200000" flipH="1">
            <a:off x="6939756" y="4033044"/>
            <a:ext cx="1025525" cy="808038"/>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cxnSp>
    </p:spTree>
    <p:extLst>
      <p:ext uri="{BB962C8B-B14F-4D97-AF65-F5344CB8AC3E}">
        <p14:creationId xmlns:p14="http://schemas.microsoft.com/office/powerpoint/2010/main" val="9163380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mph" presetSubtype="6" autoRev="1" fill="hold" nodeType="clickEffect">
                                  <p:stCondLst>
                                    <p:cond delay="0"/>
                                  </p:stCondLst>
                                  <p:childTnLst>
                                    <p:animClr clrSpc="hsl" dir="cw">
                                      <p:cBhvr>
                                        <p:cTn id="6" dur="2000" fill="hold"/>
                                        <p:tgtEl>
                                          <p:spTgt spid="1853458"/>
                                        </p:tgtEl>
                                        <p:attrNameLst>
                                          <p:attrName>stroke.color</p:attrName>
                                        </p:attrNameLst>
                                      </p:cBhvr>
                                      <p:to>
                                        <a:srgbClr val="FF9900"/>
                                      </p:to>
                                    </p:animClr>
                                    <p:set>
                                      <p:cBhvr>
                                        <p:cTn id="7" dur="2000" fill="hold"/>
                                        <p:tgtEl>
                                          <p:spTgt spid="1853458"/>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5490" name="Rectangle 2"/>
          <p:cNvSpPr>
            <a:spLocks noGrp="1" noChangeArrowheads="1"/>
          </p:cNvSpPr>
          <p:nvPr>
            <p:ph type="title"/>
          </p:nvPr>
        </p:nvSpPr>
        <p:spPr>
          <a:xfrm>
            <a:off x="3429000" y="76200"/>
            <a:ext cx="8229600" cy="1143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lgn="l"/>
            <a:r>
              <a:rPr lang="it-IT" altLang="it-IT" sz="4000" b="1">
                <a:solidFill>
                  <a:schemeClr val="accent2"/>
                </a:solidFill>
              </a:rPr>
              <a:t>La scienza è</a:t>
            </a:r>
          </a:p>
        </p:txBody>
      </p:sp>
      <p:sp>
        <p:nvSpPr>
          <p:cNvPr id="1855491" name="Rectangle 3"/>
          <p:cNvSpPr>
            <a:spLocks noGrp="1" noChangeArrowheads="1"/>
          </p:cNvSpPr>
          <p:nvPr>
            <p:ph type="body" idx="1"/>
          </p:nvPr>
        </p:nvSpPr>
        <p:spPr>
          <a:xfrm>
            <a:off x="133350" y="1047750"/>
            <a:ext cx="4114800" cy="4525963"/>
          </a:xfrm>
        </p:spPr>
        <p:txBody>
          <a:bodyPr/>
          <a:lstStyle/>
          <a:p>
            <a:pPr>
              <a:spcBef>
                <a:spcPct val="15000"/>
              </a:spcBef>
              <a:spcAft>
                <a:spcPct val="30000"/>
              </a:spcAft>
              <a:buClr>
                <a:schemeClr val="accent2"/>
              </a:buClr>
              <a:buFont typeface="Wingdings" panose="05000000000000000000" pitchFamily="2" charset="2"/>
              <a:buChar char="§"/>
            </a:pPr>
            <a:r>
              <a:rPr lang="it-IT" altLang="it-IT"/>
              <a:t>empirica </a:t>
            </a:r>
          </a:p>
          <a:p>
            <a:pPr>
              <a:spcBef>
                <a:spcPct val="15000"/>
              </a:spcBef>
              <a:spcAft>
                <a:spcPct val="30000"/>
              </a:spcAft>
              <a:buClr>
                <a:schemeClr val="accent2"/>
              </a:buClr>
              <a:buFont typeface="Wingdings" panose="05000000000000000000" pitchFamily="2" charset="2"/>
              <a:buNone/>
            </a:pPr>
            <a:endParaRPr lang="it-IT" altLang="it-IT"/>
          </a:p>
        </p:txBody>
      </p:sp>
      <p:sp>
        <p:nvSpPr>
          <p:cNvPr id="1855492" name="Rectangle 4"/>
          <p:cNvSpPr>
            <a:spLocks noChangeArrowheads="1"/>
          </p:cNvSpPr>
          <p:nvPr/>
        </p:nvSpPr>
        <p:spPr bwMode="auto">
          <a:xfrm>
            <a:off x="4057650" y="1246188"/>
            <a:ext cx="5181600" cy="5611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110000"/>
              </a:lnSpc>
              <a:spcBef>
                <a:spcPct val="10000"/>
              </a:spcBef>
              <a:spcAft>
                <a:spcPct val="30000"/>
              </a:spcAft>
              <a:buClr>
                <a:schemeClr val="accent2"/>
              </a:buClr>
              <a:buSzPct val="140000"/>
              <a:buFont typeface="Arial" panose="020B0604020202020204" pitchFamily="34" charset="0"/>
              <a:buChar char="→"/>
            </a:pPr>
            <a:r>
              <a:rPr lang="it-IT" altLang="it-IT" sz="2000" b="0"/>
              <a:t>basata su fatti, osservazioni esperienza</a:t>
            </a:r>
          </a:p>
        </p:txBody>
      </p:sp>
      <p:pic>
        <p:nvPicPr>
          <p:cNvPr id="1855493" name="Picture 5" descr="ANd9GcRAoIaGwtXPfApdRYg_QGTG5mSkfWkaL1fk91x8ntsCHSGYtxaRSlbt1S9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50" y="23813"/>
            <a:ext cx="2000250" cy="1246187"/>
          </a:xfrm>
          <a:prstGeom prst="rect">
            <a:avLst/>
          </a:prstGeom>
          <a:noFill/>
          <a:extLst>
            <a:ext uri="{909E8E84-426E-40DD-AFC4-6F175D3DCCD1}">
              <a14:hiddenFill xmlns:a14="http://schemas.microsoft.com/office/drawing/2010/main">
                <a:solidFill>
                  <a:srgbClr val="FFFFFF"/>
                </a:solidFill>
              </a14:hiddenFill>
            </a:ext>
          </a:extLst>
        </p:spPr>
      </p:pic>
      <p:sp>
        <p:nvSpPr>
          <p:cNvPr id="1855494" name="Text Box 6"/>
          <p:cNvSpPr txBox="1">
            <a:spLocks noChangeArrowheads="1"/>
          </p:cNvSpPr>
          <p:nvPr/>
        </p:nvSpPr>
        <p:spPr bwMode="auto">
          <a:xfrm>
            <a:off x="3276600" y="2373313"/>
            <a:ext cx="57531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lvl1pPr marL="266700" indent="-266700">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buClr>
                <a:schemeClr val="accent2"/>
              </a:buClr>
              <a:buFont typeface="Wingdings" panose="05000000000000000000" pitchFamily="2" charset="2"/>
              <a:buChar char="§"/>
            </a:pPr>
            <a:r>
              <a:rPr lang="it-IT" altLang="it-IT" sz="2000" i="1">
                <a:solidFill>
                  <a:srgbClr val="FF9900"/>
                </a:solidFill>
              </a:rPr>
              <a:t>Quanti denti ha il cavallo?</a:t>
            </a:r>
          </a:p>
          <a:p>
            <a:pPr algn="just">
              <a:buClr>
                <a:schemeClr val="accent2"/>
              </a:buClr>
              <a:buFont typeface="Wingdings" panose="05000000000000000000" pitchFamily="2" charset="2"/>
              <a:buChar char="§"/>
            </a:pPr>
            <a:r>
              <a:rPr lang="it-IT" altLang="it-IT" sz="2000" b="0"/>
              <a:t>Durante il Medioevo dopo aver cercato una risposta basata sulla logica qualcuno suggerì di trovare la risposta:</a:t>
            </a:r>
          </a:p>
          <a:p>
            <a:pPr algn="just">
              <a:buClr>
                <a:schemeClr val="accent2"/>
              </a:buClr>
              <a:buFont typeface="Wingdings" panose="05000000000000000000" pitchFamily="2" charset="2"/>
              <a:buChar char="§"/>
            </a:pPr>
            <a:r>
              <a:rPr lang="it-IT" altLang="it-IT" sz="2000">
                <a:solidFill>
                  <a:schemeClr val="accent2"/>
                </a:solidFill>
              </a:rPr>
              <a:t>Direttamente guardando in bocca al cavallo</a:t>
            </a:r>
          </a:p>
          <a:p>
            <a:pPr algn="just">
              <a:buClr>
                <a:schemeClr val="accent2"/>
              </a:buClr>
              <a:buFont typeface="Wingdings" panose="05000000000000000000" pitchFamily="2" charset="2"/>
              <a:buChar char="§"/>
            </a:pPr>
            <a:r>
              <a:rPr lang="it-IT" altLang="it-IT" sz="2000" b="0"/>
              <a:t>Attenzione però</a:t>
            </a:r>
          </a:p>
          <a:p>
            <a:pPr algn="just">
              <a:buClr>
                <a:schemeClr val="accent2"/>
              </a:buClr>
              <a:buFont typeface="Wingdings" panose="05000000000000000000" pitchFamily="2" charset="2"/>
              <a:buChar char="§"/>
            </a:pPr>
            <a:r>
              <a:rPr lang="it-IT" altLang="it-IT" sz="2000" b="0"/>
              <a:t>Una sola osservazione non basta per ottenere conclusioni generali</a:t>
            </a:r>
          </a:p>
        </p:txBody>
      </p:sp>
      <p:pic>
        <p:nvPicPr>
          <p:cNvPr id="1855495" name="Picture 7" descr="Risultati immagini per denti cavall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350" y="2076450"/>
            <a:ext cx="2647950" cy="381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20780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55491">
                                            <p:txEl>
                                              <p:pRg st="0" end="0"/>
                                            </p:txEl>
                                          </p:spTgt>
                                        </p:tgtEl>
                                        <p:attrNameLst>
                                          <p:attrName>style.visibility</p:attrName>
                                        </p:attrNameLst>
                                      </p:cBhvr>
                                      <p:to>
                                        <p:strVal val="visible"/>
                                      </p:to>
                                    </p:set>
                                    <p:animEffect transition="in" filter="wipe(left)">
                                      <p:cBhvr>
                                        <p:cTn id="7" dur="500"/>
                                        <p:tgtEl>
                                          <p:spTgt spid="18554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55492">
                                            <p:txEl>
                                              <p:pRg st="0" end="0"/>
                                            </p:txEl>
                                          </p:spTgt>
                                        </p:tgtEl>
                                        <p:attrNameLst>
                                          <p:attrName>style.visibility</p:attrName>
                                        </p:attrNameLst>
                                      </p:cBhvr>
                                      <p:to>
                                        <p:strVal val="visible"/>
                                      </p:to>
                                    </p:set>
                                    <p:animEffect transition="in" filter="wipe(down)">
                                      <p:cBhvr>
                                        <p:cTn id="12" dur="500"/>
                                        <p:tgtEl>
                                          <p:spTgt spid="185549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855495"/>
                                        </p:tgtEl>
                                        <p:attrNameLst>
                                          <p:attrName>style.visibility</p:attrName>
                                        </p:attrNameLst>
                                      </p:cBhvr>
                                      <p:to>
                                        <p:strVal val="visible"/>
                                      </p:to>
                                    </p:set>
                                    <p:animEffect transition="in" filter="fade">
                                      <p:cBhvr>
                                        <p:cTn id="17" dur="2000"/>
                                        <p:tgtEl>
                                          <p:spTgt spid="1855495"/>
                                        </p:tgtEl>
                                      </p:cBhvr>
                                    </p:animEffect>
                                  </p:childTnLst>
                                </p:cTn>
                              </p:par>
                            </p:childTnLst>
                          </p:cTn>
                        </p:par>
                        <p:par>
                          <p:cTn id="18" fill="hold" nodeType="afterGroup">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855494">
                                            <p:txEl>
                                              <p:pRg st="0" end="0"/>
                                            </p:txEl>
                                          </p:spTgt>
                                        </p:tgtEl>
                                        <p:attrNameLst>
                                          <p:attrName>style.visibility</p:attrName>
                                        </p:attrNameLst>
                                      </p:cBhvr>
                                      <p:to>
                                        <p:strVal val="visible"/>
                                      </p:to>
                                    </p:set>
                                    <p:animEffect transition="in" filter="wipe(left)">
                                      <p:cBhvr>
                                        <p:cTn id="21" dur="500"/>
                                        <p:tgtEl>
                                          <p:spTgt spid="1855494">
                                            <p:txEl>
                                              <p:pRg st="0" end="0"/>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855494">
                                            <p:txEl>
                                              <p:pRg st="1" end="1"/>
                                            </p:txEl>
                                          </p:spTgt>
                                        </p:tgtEl>
                                        <p:attrNameLst>
                                          <p:attrName>style.visibility</p:attrName>
                                        </p:attrNameLst>
                                      </p:cBhvr>
                                      <p:to>
                                        <p:strVal val="visible"/>
                                      </p:to>
                                    </p:set>
                                    <p:animEffect transition="in" filter="wipe(left)">
                                      <p:cBhvr>
                                        <p:cTn id="26" dur="500"/>
                                        <p:tgtEl>
                                          <p:spTgt spid="1855494">
                                            <p:txEl>
                                              <p:pRg st="1" end="1"/>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855494">
                                            <p:txEl>
                                              <p:pRg st="2" end="2"/>
                                            </p:txEl>
                                          </p:spTgt>
                                        </p:tgtEl>
                                        <p:attrNameLst>
                                          <p:attrName>style.visibility</p:attrName>
                                        </p:attrNameLst>
                                      </p:cBhvr>
                                      <p:to>
                                        <p:strVal val="visible"/>
                                      </p:to>
                                    </p:set>
                                    <p:animEffect transition="in" filter="wipe(left)">
                                      <p:cBhvr>
                                        <p:cTn id="31" dur="500"/>
                                        <p:tgtEl>
                                          <p:spTgt spid="1855494">
                                            <p:txEl>
                                              <p:pRg st="2" end="2"/>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855494">
                                            <p:txEl>
                                              <p:pRg st="3" end="3"/>
                                            </p:txEl>
                                          </p:spTgt>
                                        </p:tgtEl>
                                        <p:attrNameLst>
                                          <p:attrName>style.visibility</p:attrName>
                                        </p:attrNameLst>
                                      </p:cBhvr>
                                      <p:to>
                                        <p:strVal val="visible"/>
                                      </p:to>
                                    </p:set>
                                    <p:animEffect transition="in" filter="wipe(left)">
                                      <p:cBhvr>
                                        <p:cTn id="36" dur="500"/>
                                        <p:tgtEl>
                                          <p:spTgt spid="1855494">
                                            <p:txEl>
                                              <p:pRg st="3" end="3"/>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855494">
                                            <p:txEl>
                                              <p:pRg st="4" end="4"/>
                                            </p:txEl>
                                          </p:spTgt>
                                        </p:tgtEl>
                                        <p:attrNameLst>
                                          <p:attrName>style.visibility</p:attrName>
                                        </p:attrNameLst>
                                      </p:cBhvr>
                                      <p:to>
                                        <p:strVal val="visible"/>
                                      </p:to>
                                    </p:set>
                                    <p:animEffect transition="in" filter="wipe(left)">
                                      <p:cBhvr>
                                        <p:cTn id="41" dur="500"/>
                                        <p:tgtEl>
                                          <p:spTgt spid="185549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5491" grpId="0" build="p"/>
      <p:bldP spid="1855492" grpId="0" build="p"/>
      <p:bldP spid="1855494" grpId="0" build="p"/>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bg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tx1"/>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altLang="it-IT" sz="1600" b="1"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bg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tx1"/>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altLang="it-IT" sz="1600" b="1"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bg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tx1"/>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altLang="it-IT" sz="1600" b="1"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bg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tx1"/>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altLang="it-IT" sz="1600" b="1"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115716</TotalTime>
  <Words>3572</Words>
  <Application>Microsoft Office PowerPoint</Application>
  <PresentationFormat>On-screen Show (4:3)</PresentationFormat>
  <Paragraphs>306</Paragraphs>
  <Slides>17</Slides>
  <Notes>17</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17</vt:i4>
      </vt:variant>
    </vt:vector>
  </HeadingPairs>
  <TitlesOfParts>
    <vt:vector size="21" baseType="lpstr">
      <vt:lpstr>Arial</vt:lpstr>
      <vt:lpstr>Wingdings</vt:lpstr>
      <vt:lpstr>Default Design</vt:lpstr>
      <vt:lpstr>2_Default Design</vt:lpstr>
      <vt:lpstr>Elementi di Metodologia           della ricerca psicologica EdM2018 </vt:lpstr>
      <vt:lpstr>riassumendo</vt:lpstr>
      <vt:lpstr>PowerPoint Presentation</vt:lpstr>
      <vt:lpstr>PowerPoint Presentation</vt:lpstr>
      <vt:lpstr>PowerPoint Presentation</vt:lpstr>
      <vt:lpstr>PowerPoint Presentation</vt:lpstr>
      <vt:lpstr>PowerPoint Presentation</vt:lpstr>
      <vt:lpstr>PowerPoint Presentation</vt:lpstr>
      <vt:lpstr>La scienza è</vt:lpstr>
      <vt:lpstr>La scienza è</vt:lpstr>
      <vt:lpstr>La scienza è</vt:lpstr>
      <vt:lpstr>La scienza è</vt:lpstr>
      <vt:lpstr>La scienza è</vt:lpstr>
      <vt:lpstr>La scienza è</vt:lpstr>
      <vt:lpstr>La scienza è</vt:lpstr>
      <vt:lpstr>La scienza è</vt:lpstr>
      <vt:lpstr>La scienza è</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Writing  to maximize paper acceptance rate</dc:title>
  <dc:creator>Carlo</dc:creator>
  <cp:lastModifiedBy>Carlo</cp:lastModifiedBy>
  <cp:revision>1220</cp:revision>
  <dcterms:created xsi:type="dcterms:W3CDTF">2013-01-26T09:25:23Z</dcterms:created>
  <dcterms:modified xsi:type="dcterms:W3CDTF">2018-11-20T10:33:40Z</dcterms:modified>
</cp:coreProperties>
</file>