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68" r:id="rId4"/>
    <p:sldId id="270" r:id="rId5"/>
    <p:sldId id="269" r:id="rId6"/>
    <p:sldId id="263" r:id="rId7"/>
    <p:sldId id="264" r:id="rId8"/>
    <p:sldId id="265" r:id="rId9"/>
    <p:sldId id="271" r:id="rId10"/>
    <p:sldId id="266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5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11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64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389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63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1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11/22/2017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3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8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2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69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012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561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836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76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83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95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51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01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73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781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1137-A3E0-4095-98AA-28216E3026D1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52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1137-A3E0-4095-98AA-28216E3026D1}" type="datetimeFigureOut">
              <a:rPr lang="it-IT" smtClean="0"/>
              <a:t>22/11/2017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66E75-F9D4-412B-8BEE-68B3549499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0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11/22/2017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84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BLAST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Acronym for </a:t>
            </a:r>
            <a:r>
              <a:rPr lang="it-IT" dirty="0">
                <a:solidFill>
                  <a:srgbClr val="FF0000"/>
                </a:solidFill>
              </a:rPr>
              <a:t>Basic local alignment search tool</a:t>
            </a:r>
          </a:p>
          <a:p>
            <a:r>
              <a:rPr lang="it-IT" dirty="0" smtClean="0"/>
              <a:t>BLAST is the most important tool for </a:t>
            </a:r>
            <a:r>
              <a:rPr lang="it-IT" dirty="0" smtClean="0">
                <a:solidFill>
                  <a:srgbClr val="FF0000"/>
                </a:solidFill>
              </a:rPr>
              <a:t>comparing nucleotide and protein sequences</a:t>
            </a:r>
          </a:p>
          <a:p>
            <a:r>
              <a:rPr lang="it-IT" dirty="0" smtClean="0"/>
              <a:t>Input sequence (</a:t>
            </a:r>
            <a:r>
              <a:rPr lang="it-IT" dirty="0" smtClean="0">
                <a:solidFill>
                  <a:srgbClr val="FF0000"/>
                </a:solidFill>
              </a:rPr>
              <a:t>query</a:t>
            </a:r>
            <a:r>
              <a:rPr lang="it-IT" dirty="0" smtClean="0"/>
              <a:t>) vs database</a:t>
            </a:r>
          </a:p>
          <a:p>
            <a:r>
              <a:rPr lang="it-IT" dirty="0" smtClean="0"/>
              <a:t>Can be used </a:t>
            </a:r>
            <a:r>
              <a:rPr lang="it-IT" dirty="0"/>
              <a:t>online (NCBI </a:t>
            </a:r>
            <a:r>
              <a:rPr lang="it-IT" dirty="0" smtClean="0"/>
              <a:t>BLAST) or locally on your own PC</a:t>
            </a:r>
          </a:p>
          <a:p>
            <a:r>
              <a:rPr lang="it-IT" dirty="0" smtClean="0"/>
              <a:t>Database: publicly available (UniprotKB, NCBI Genomes, etc.) or custom (e.g. local database)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37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26948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Be </a:t>
            </a:r>
            <a:r>
              <a:rPr lang="it-IT" sz="3200" dirty="0" err="1" smtClean="0"/>
              <a:t>careful</a:t>
            </a:r>
            <a:r>
              <a:rPr lang="it-IT" sz="3200" dirty="0" smtClean="0"/>
              <a:t> with </a:t>
            </a:r>
            <a:r>
              <a:rPr lang="it-IT" sz="3200" dirty="0" err="1" smtClean="0"/>
              <a:t>your</a:t>
            </a:r>
            <a:r>
              <a:rPr lang="it-IT" sz="3200" dirty="0" smtClean="0"/>
              <a:t> </a:t>
            </a:r>
            <a:r>
              <a:rPr lang="it-IT" sz="3200" dirty="0" err="1" smtClean="0"/>
              <a:t>interpretation</a:t>
            </a:r>
            <a:r>
              <a:rPr lang="it-IT" sz="3200" dirty="0" smtClean="0"/>
              <a:t>!</a:t>
            </a:r>
            <a:br>
              <a:rPr lang="it-IT" sz="3200" dirty="0" smtClean="0"/>
            </a:br>
            <a:r>
              <a:rPr lang="it-IT" sz="3200" dirty="0" err="1" smtClean="0"/>
              <a:t>SIMILARITYvs</a:t>
            </a:r>
            <a:r>
              <a:rPr lang="it-IT" sz="3200" dirty="0" smtClean="0"/>
              <a:t> HOMOLOGY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need to pay attention to the different meaning of these two words in a biological context. They are not synonymous and considering them as such would be a mistake</a:t>
            </a:r>
          </a:p>
          <a:p>
            <a:pPr marL="45720" indent="0">
              <a:buNone/>
            </a:pPr>
            <a:r>
              <a:rPr lang="en-US" sz="2600" b="1" u="sng" dirty="0" smtClean="0"/>
              <a:t>SIMILARITY</a:t>
            </a:r>
            <a:r>
              <a:rPr lang="en-US" sz="2600" dirty="0" smtClean="0"/>
              <a:t>: does not imply any hypothesis concerning the reasons behind similarity itself</a:t>
            </a:r>
          </a:p>
          <a:p>
            <a:pPr marL="45720" indent="0">
              <a:buNone/>
            </a:pPr>
            <a:endParaRPr lang="en-US" sz="2600" dirty="0" smtClean="0"/>
          </a:p>
          <a:p>
            <a:pPr marL="45720" indent="0">
              <a:buNone/>
            </a:pPr>
            <a:r>
              <a:rPr lang="en-US" sz="2600" b="1" u="sng" dirty="0" smtClean="0"/>
              <a:t>HOMOLOGY</a:t>
            </a:r>
            <a:r>
              <a:rPr lang="en-US" sz="2600" dirty="0" smtClean="0"/>
              <a:t>: two sequences are homologous if the share the same phylogenetic ancestry</a:t>
            </a:r>
          </a:p>
          <a:p>
            <a:endParaRPr lang="en-US" dirty="0" smtClean="0"/>
          </a:p>
          <a:p>
            <a:r>
              <a:rPr lang="en-US" dirty="0" smtClean="0"/>
              <a:t>Biological similarity is often due </a:t>
            </a:r>
            <a:r>
              <a:rPr lang="en-US" dirty="0" err="1" smtClean="0"/>
              <a:t>ti</a:t>
            </a:r>
            <a:r>
              <a:rPr lang="en-US" dirty="0" smtClean="0"/>
              <a:t> homology, but it can also </a:t>
            </a:r>
            <a:r>
              <a:rPr lang="en-US" dirty="0" err="1" smtClean="0"/>
              <a:t>occur</a:t>
            </a:r>
            <a:r>
              <a:rPr lang="en-US" dirty="0" err="1" smtClean="0"/>
              <a:t>r</a:t>
            </a:r>
            <a:r>
              <a:rPr lang="en-US" dirty="0" smtClean="0"/>
              <a:t> by chance or be linked to </a:t>
            </a:r>
            <a:r>
              <a:rPr lang="en-US" b="1" dirty="0" smtClean="0"/>
              <a:t>adaptive convergence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76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345394"/>
            <a:ext cx="9509760" cy="797606"/>
          </a:xfrm>
        </p:spPr>
        <p:txBody>
          <a:bodyPr>
            <a:noAutofit/>
          </a:bodyPr>
          <a:lstStyle/>
          <a:p>
            <a:r>
              <a:rPr lang="it-IT" sz="2400" dirty="0" smtClean="0"/>
              <a:t>HOMOPLASY: SIMILAR FEATURES WITH INDEPENDENT EVOLUTIONARY ORIGIN (CONVERGENT EVOLUTION)</a:t>
            </a:r>
            <a:endParaRPr lang="it-IT" sz="2400" dirty="0"/>
          </a:p>
        </p:txBody>
      </p:sp>
      <p:pic>
        <p:nvPicPr>
          <p:cNvPr id="1026" name="Picture 2" descr="http://perfscience.com/sites/default/files/field/image/b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8" y="1527879"/>
            <a:ext cx="5098184" cy="20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121" y="1547101"/>
            <a:ext cx="4597111" cy="2049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120" y="4074843"/>
            <a:ext cx="4221300" cy="2304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489" y="4000226"/>
            <a:ext cx="3536373" cy="24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729" y="675823"/>
            <a:ext cx="9122526" cy="1942686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It</a:t>
            </a:r>
            <a:r>
              <a:rPr lang="en-US" dirty="0" smtClean="0"/>
              <a:t> may be easier to approach these concepts by thinking about species, which </a:t>
            </a:r>
            <a:r>
              <a:rPr lang="en-US" dirty="0" smtClean="0"/>
              <a:t>will be more familiar to students without a molecular biology background</a:t>
            </a:r>
            <a:endParaRPr lang="en-US" dirty="0" smtClean="0"/>
          </a:p>
          <a:p>
            <a:r>
              <a:rPr lang="en-US" dirty="0" smtClean="0"/>
              <a:t>We need to keep in mind that </a:t>
            </a:r>
            <a:r>
              <a:rPr lang="en-US" b="1" dirty="0" smtClean="0"/>
              <a:t>sequences evolve in parallel with species</a:t>
            </a:r>
            <a:r>
              <a:rPr lang="en-US" dirty="0" smtClean="0"/>
              <a:t> and, </a:t>
            </a:r>
            <a:r>
              <a:rPr lang="en-US" dirty="0" smtClean="0"/>
              <a:t>although they can be subject to particular selective pressure, they are strictly linked with the species of origin</a:t>
            </a:r>
            <a:endParaRPr lang="en-US" dirty="0"/>
          </a:p>
        </p:txBody>
      </p:sp>
      <p:pic>
        <p:nvPicPr>
          <p:cNvPr id="2050" name="Picture 2" descr="https://s-media-cache-ak0.pinimg.com/originals/29/1a/ab/291aabaf41887f609b124d033168ea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57" y="3138055"/>
            <a:ext cx="4687112" cy="277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524" y="2840241"/>
            <a:ext cx="4322095" cy="330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3.amazonaws.com/classconnection/419/flashcards/5046419/png/placentals_vs_marsupials_-14FFCA232161ECB215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7" r="13958"/>
          <a:stretch/>
        </p:blipFill>
        <p:spPr bwMode="auto">
          <a:xfrm>
            <a:off x="841664" y="405245"/>
            <a:ext cx="5444836" cy="571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1973" y="723380"/>
            <a:ext cx="46655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</a:rPr>
              <a:t>Marsupials represent a great example if we compare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</a:rPr>
              <a:t> them with placental mammals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</a:rPr>
              <a:t>Although all these lifeforms have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</a:rPr>
              <a:t> been developed morphologically after the split between marsupials and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</a:rPr>
              <a:t>placentals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</a:rPr>
              <a:t>, we can notice extraordinary morphological (and behavioral) </a:t>
            </a:r>
            <a:r>
              <a:rPr lang="en-US" smtClean="0">
                <a:solidFill>
                  <a:srgbClr val="624D38"/>
                </a:solidFill>
                <a:latin typeface="Century Gothic"/>
              </a:rPr>
              <a:t>similarity between </a:t>
            </a:r>
            <a:r>
              <a:rPr lang="en-US" dirty="0" smtClean="0">
                <a:solidFill>
                  <a:srgbClr val="624D38"/>
                </a:solidFill>
                <a:latin typeface="Century Gothic"/>
              </a:rPr>
              <a:t>species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</a:rPr>
              <a:t>The classification of these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</a:rPr>
              <a:t> animals based on simple «similarity» criteria would produce trivial errors as</a:t>
            </a:r>
            <a:r>
              <a:rPr lang="en-US" dirty="0" smtClean="0">
                <a:solidFill>
                  <a:srgbClr val="624D38"/>
                </a:solidFill>
                <a:latin typeface="Century Gothic"/>
              </a:rPr>
              <a:t> it would probably not identify marsupials as descending from a common ancestor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584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olution.berkeley.edu/evolibrary/images/news/earlymammal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29" y="2418628"/>
            <a:ext cx="461962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572" y="217850"/>
            <a:ext cx="4759037" cy="6198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308" y="387303"/>
            <a:ext cx="4883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4D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radiazione delle varie forme morfologiche dei marsupiali e dei vertebrati è avvenuta indipendentemente. Sono pressioni selettive comuni ed ambienti simili ad aver portato a similaritù notevoli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624D38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QUANDO DUE SEQUENZE SONO SIMILI, OMOLOGHE, ORTOLOGHE O PARALOGHE?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/>
              <a:t>Nel </a:t>
            </a:r>
            <a:r>
              <a:rPr lang="it-IT" b="1" dirty="0"/>
              <a:t>trattare le sequenze è sempre più corretto utilizzare il termine similarità, in quanto è sempre possibile stabilire quanto due sequenze siano simili, mentre non sempre si può decidere se la similarità sia dovuta ad omologia, a convergenza adattativa, oppure al </a:t>
            </a:r>
            <a:r>
              <a:rPr lang="it-IT" b="1" dirty="0" smtClean="0"/>
              <a:t>caso</a:t>
            </a:r>
            <a:endParaRPr lang="it-IT" dirty="0"/>
          </a:p>
          <a:p>
            <a:pPr algn="just"/>
            <a:r>
              <a:rPr lang="it-IT" dirty="0"/>
              <a:t>strutture o sequenze </a:t>
            </a:r>
            <a:r>
              <a:rPr lang="it-IT" b="1" u="sng" dirty="0"/>
              <a:t>ortologhe</a:t>
            </a:r>
            <a:r>
              <a:rPr lang="it-IT" dirty="0"/>
              <a:t> in due organismi sono sequenze </a:t>
            </a:r>
            <a:r>
              <a:rPr lang="it-IT" b="1" dirty="0"/>
              <a:t>omologhe</a:t>
            </a:r>
            <a:r>
              <a:rPr lang="it-IT" dirty="0"/>
              <a:t> che sono evolute dalla stessa caratteristica nel loro ultimo antenato comune ma che non necessariamente mantengono la loro funzione ancestrale.</a:t>
            </a:r>
            <a:endParaRPr lang="it-IT" dirty="0" smtClean="0"/>
          </a:p>
          <a:p>
            <a:pPr algn="just"/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8456"/>
          <a:stretch/>
        </p:blipFill>
        <p:spPr>
          <a:xfrm>
            <a:off x="3952875" y="4319154"/>
            <a:ext cx="4286250" cy="20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QUANDO DUE SEQUENZE SONO SIMILI, OMOLOGHE, ORTOLOGHE O PARALOGHE?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sequenze </a:t>
            </a:r>
            <a:r>
              <a:rPr lang="it-IT" b="1" dirty="0"/>
              <a:t>omologhe </a:t>
            </a:r>
            <a:r>
              <a:rPr lang="it-IT" dirty="0"/>
              <a:t>la cui evoluzione riflette invece eventi di duplicazione genica si definiscono </a:t>
            </a:r>
            <a:r>
              <a:rPr lang="it-IT" b="1" u="sng" dirty="0"/>
              <a:t>paraloghe</a:t>
            </a:r>
            <a:r>
              <a:rPr lang="it-IT" dirty="0"/>
              <a:t>. </a:t>
            </a:r>
          </a:p>
          <a:p>
            <a:r>
              <a:rPr lang="it-IT" dirty="0"/>
              <a:t>per esempio, la catena </a:t>
            </a:r>
            <a:r>
              <a:rPr lang="it-IT" dirty="0" smtClean="0"/>
              <a:t>alfa </a:t>
            </a:r>
            <a:r>
              <a:rPr lang="it-IT" dirty="0"/>
              <a:t>dell’ emoglobina e’ un </a:t>
            </a:r>
            <a:r>
              <a:rPr lang="it-IT" b="1" dirty="0"/>
              <a:t>paralogo </a:t>
            </a:r>
            <a:r>
              <a:rPr lang="it-IT" dirty="0"/>
              <a:t>della catena </a:t>
            </a:r>
            <a:r>
              <a:rPr lang="it-IT" dirty="0" smtClean="0"/>
              <a:t>beta </a:t>
            </a:r>
            <a:r>
              <a:rPr lang="it-IT" dirty="0"/>
              <a:t>dell’ emoglobina e della mioglobina, dal momento che ambedue si sono evolute dallo stesso gene ancestrale attraverso ripetuti eventi di duplicazione genica.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3845052"/>
            <a:ext cx="44386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QUANDO DUE SEQUENZE SONO SIMILI, OMOLOGHE, ORTOLOGHE O PARALOGHE?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Ci possono essere casi più complessi in cui, un pò come per le specie ed i loro caratteri morfologici, si osserva similarità di sequenza senza che ci sia un’origine comune da un unica sequenza ancestrale</a:t>
            </a:r>
          </a:p>
          <a:p>
            <a:r>
              <a:rPr lang="it-IT" dirty="0" smtClean="0"/>
              <a:t>Possiamo in questo caso parlare di sequenze </a:t>
            </a:r>
            <a:r>
              <a:rPr lang="it-IT" b="1" u="sng" dirty="0" smtClean="0"/>
              <a:t>analoghe</a:t>
            </a:r>
            <a:r>
              <a:rPr lang="it-IT" dirty="0" smtClean="0"/>
              <a:t>, o molto più semplicemente parlare di </a:t>
            </a:r>
            <a:r>
              <a:rPr lang="it-IT" b="1" u="sng" dirty="0" smtClean="0"/>
              <a:t>similarità di sequenza senza omologia</a:t>
            </a:r>
            <a:endParaRPr lang="it-IT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545" y="3543300"/>
            <a:ext cx="4860910" cy="27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6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745652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ALCUNI ALTRI IMPORTANTI CONCETTI DA RICORDARE</a:t>
            </a:r>
            <a:endParaRPr lang="it-I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579834"/>
            <a:ext cx="9509760" cy="4343400"/>
          </a:xfrm>
        </p:spPr>
        <p:txBody>
          <a:bodyPr>
            <a:noAutofit/>
          </a:bodyPr>
          <a:lstStyle/>
          <a:p>
            <a:r>
              <a:rPr lang="it-IT" dirty="0" smtClean="0"/>
              <a:t>Tenete bene a mente che </a:t>
            </a:r>
            <a:r>
              <a:rPr lang="it-IT" b="1" dirty="0" smtClean="0"/>
              <a:t>la similarità di sequenza non nesessariamente si traduce in similarità funzionale</a:t>
            </a:r>
          </a:p>
          <a:p>
            <a:endParaRPr lang="it-IT" dirty="0"/>
          </a:p>
          <a:p>
            <a:r>
              <a:rPr lang="it-IT" dirty="0" smtClean="0"/>
              <a:t>Spesso </a:t>
            </a:r>
            <a:r>
              <a:rPr lang="it-IT" b="1" dirty="0" smtClean="0"/>
              <a:t>due sequenze ortologhe svolgono funzioni leggermente diverse in specie diverse</a:t>
            </a:r>
            <a:r>
              <a:rPr lang="it-IT" dirty="0" smtClean="0"/>
              <a:t>. In caso contrario viene mantenuta anche omologia funzionale</a:t>
            </a:r>
            <a:endParaRPr lang="it-IT" b="1" dirty="0" smtClean="0"/>
          </a:p>
          <a:p>
            <a:endParaRPr lang="it-IT" dirty="0"/>
          </a:p>
          <a:p>
            <a:r>
              <a:rPr lang="it-IT" dirty="0" smtClean="0"/>
              <a:t>Spesso </a:t>
            </a:r>
            <a:r>
              <a:rPr lang="it-IT" b="1" dirty="0" smtClean="0"/>
              <a:t>due sequenze paraloghe svolgono funzioni diverse nello stesso organismo</a:t>
            </a:r>
            <a:r>
              <a:rPr lang="it-IT" dirty="0" smtClean="0"/>
              <a:t>. In caso contrario c’è una ridondanza funzionale.</a:t>
            </a:r>
            <a:endParaRPr lang="it-IT" b="1" dirty="0" smtClean="0"/>
          </a:p>
          <a:p>
            <a:endParaRPr lang="it-IT" dirty="0"/>
          </a:p>
          <a:p>
            <a:r>
              <a:rPr lang="it-IT" dirty="0" smtClean="0"/>
              <a:t>Molto spesso </a:t>
            </a:r>
            <a:r>
              <a:rPr lang="it-IT" b="1" dirty="0" smtClean="0"/>
              <a:t>sequenze con nessuna omologia o scarsa similarità svolgono funzioni molto simili se non addirittura identiche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1205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992"/>
          </a:xfrm>
        </p:spPr>
        <p:txBody>
          <a:bodyPr/>
          <a:lstStyle/>
          <a:p>
            <a:r>
              <a:rPr lang="it-IT" dirty="0" smtClean="0"/>
              <a:t>Some background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Based</a:t>
            </a:r>
            <a:r>
              <a:rPr lang="it-IT" dirty="0" smtClean="0"/>
              <a:t> on the </a:t>
            </a:r>
            <a:r>
              <a:rPr lang="it-IT" dirty="0"/>
              <a:t>di </a:t>
            </a:r>
            <a:r>
              <a:rPr lang="it-IT" dirty="0" smtClean="0"/>
              <a:t>Smith-</a:t>
            </a:r>
            <a:r>
              <a:rPr lang="it-IT" dirty="0" err="1" smtClean="0"/>
              <a:t>Waterman</a:t>
            </a:r>
            <a:r>
              <a:rPr lang="it-IT" dirty="0" smtClean="0"/>
              <a:t> </a:t>
            </a:r>
            <a:r>
              <a:rPr lang="it-IT" dirty="0" err="1" smtClean="0"/>
              <a:t>algorithm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for </a:t>
            </a:r>
            <a:r>
              <a:rPr lang="it-IT" b="1" dirty="0" err="1" smtClean="0"/>
              <a:t>local</a:t>
            </a:r>
            <a:r>
              <a:rPr lang="it-IT" b="1" dirty="0" smtClean="0"/>
              <a:t> </a:t>
            </a:r>
            <a:r>
              <a:rPr lang="it-IT" b="1" dirty="0" err="1" smtClean="0"/>
              <a:t>alignment</a:t>
            </a:r>
            <a:endParaRPr lang="it-IT" b="1" dirty="0"/>
          </a:p>
          <a:p>
            <a:r>
              <a:rPr lang="it-IT" b="1" dirty="0" smtClean="0"/>
              <a:t>Highly sensitive</a:t>
            </a:r>
            <a:r>
              <a:rPr lang="it-IT" dirty="0" smtClean="0"/>
              <a:t>, so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optimal</a:t>
            </a:r>
            <a:r>
              <a:rPr lang="it-IT" dirty="0" smtClean="0"/>
              <a:t> for </a:t>
            </a:r>
            <a:r>
              <a:rPr lang="it-IT" dirty="0" err="1" smtClean="0"/>
              <a:t>detecting</a:t>
            </a:r>
            <a:r>
              <a:rPr lang="it-IT" dirty="0" smtClean="0"/>
              <a:t> small </a:t>
            </a:r>
            <a:r>
              <a:rPr lang="it-IT" dirty="0" err="1" smtClean="0"/>
              <a:t>regions</a:t>
            </a:r>
            <a:r>
              <a:rPr lang="it-IT" dirty="0" smtClean="0"/>
              <a:t> of </a:t>
            </a:r>
            <a:r>
              <a:rPr lang="it-IT" dirty="0" err="1" smtClean="0"/>
              <a:t>similarity</a:t>
            </a:r>
            <a:r>
              <a:rPr lang="it-IT" dirty="0" smtClean="0"/>
              <a:t> in </a:t>
            </a:r>
            <a:r>
              <a:rPr lang="it-IT" dirty="0" err="1" smtClean="0"/>
              <a:t>squences</a:t>
            </a:r>
            <a:r>
              <a:rPr lang="it-IT" dirty="0" smtClean="0"/>
              <a:t> with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homology</a:t>
            </a:r>
            <a:endParaRPr lang="it-IT" dirty="0"/>
          </a:p>
          <a:p>
            <a:r>
              <a:rPr lang="it-IT" dirty="0" err="1" smtClean="0"/>
              <a:t>Encoutered</a:t>
            </a:r>
            <a:r>
              <a:rPr lang="it-IT" dirty="0" smtClean="0"/>
              <a:t> a </a:t>
            </a:r>
            <a:r>
              <a:rPr lang="it-IT" dirty="0" err="1" smtClean="0"/>
              <a:t>great</a:t>
            </a:r>
            <a:r>
              <a:rPr lang="it-IT" dirty="0" smtClean="0"/>
              <a:t> success in </a:t>
            </a:r>
            <a:r>
              <a:rPr lang="it-IT" dirty="0" err="1" smtClean="0"/>
              <a:t>bioinformatics</a:t>
            </a:r>
            <a:r>
              <a:rPr lang="it-IT" dirty="0" smtClean="0"/>
              <a:t> with </a:t>
            </a:r>
            <a:r>
              <a:rPr lang="it-IT" b="1" dirty="0" smtClean="0"/>
              <a:t>FASTA</a:t>
            </a:r>
            <a:r>
              <a:rPr lang="it-IT" dirty="0" smtClean="0"/>
              <a:t> and </a:t>
            </a:r>
            <a:r>
              <a:rPr lang="it-IT" b="1" dirty="0" smtClean="0"/>
              <a:t>BLAST</a:t>
            </a:r>
            <a:r>
              <a:rPr lang="it-IT" dirty="0" smtClean="0"/>
              <a:t> </a:t>
            </a:r>
            <a:r>
              <a:rPr lang="it-IT" dirty="0" err="1" smtClean="0"/>
              <a:t>applications</a:t>
            </a:r>
            <a:r>
              <a:rPr lang="it-IT" dirty="0" smtClean="0"/>
              <a:t> (FASTA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tool</a:t>
            </a:r>
            <a:r>
              <a:rPr lang="it-IT" dirty="0" smtClean="0"/>
              <a:t> for </a:t>
            </a:r>
            <a:r>
              <a:rPr lang="it-IT" dirty="0" err="1" smtClean="0"/>
              <a:t>sequence</a:t>
            </a:r>
            <a:r>
              <a:rPr lang="it-IT" dirty="0" smtClean="0"/>
              <a:t> </a:t>
            </a:r>
            <a:r>
              <a:rPr lang="it-IT" dirty="0" err="1" smtClean="0"/>
              <a:t>similarity</a:t>
            </a:r>
            <a:r>
              <a:rPr lang="it-IT" dirty="0" smtClean="0"/>
              <a:t> </a:t>
            </a:r>
            <a:r>
              <a:rPr lang="it-IT" dirty="0" err="1" smtClean="0"/>
              <a:t>searches</a:t>
            </a:r>
            <a:r>
              <a:rPr lang="it-IT" dirty="0" smtClean="0"/>
              <a:t> </a:t>
            </a:r>
            <a:r>
              <a:rPr lang="it-IT" dirty="0" err="1" smtClean="0"/>
              <a:t>whcih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 in </a:t>
            </a:r>
            <a:r>
              <a:rPr lang="it-IT" dirty="0" err="1" smtClean="0"/>
              <a:t>detail</a:t>
            </a:r>
            <a:r>
              <a:rPr lang="it-IT" dirty="0" smtClean="0"/>
              <a:t>)</a:t>
            </a:r>
          </a:p>
          <a:p>
            <a:r>
              <a:rPr lang="it-IT" b="1" dirty="0" err="1" smtClean="0"/>
              <a:t>Based</a:t>
            </a:r>
            <a:r>
              <a:rPr lang="it-IT" b="1" dirty="0" smtClean="0"/>
              <a:t> on </a:t>
            </a:r>
            <a:r>
              <a:rPr lang="it-IT" b="1" dirty="0" err="1" smtClean="0"/>
              <a:t>similarity</a:t>
            </a:r>
            <a:r>
              <a:rPr lang="it-IT" b="1" dirty="0" smtClean="0"/>
              <a:t> </a:t>
            </a:r>
            <a:r>
              <a:rPr lang="it-IT" b="1" dirty="0" err="1" smtClean="0"/>
              <a:t>matrices</a:t>
            </a:r>
            <a:r>
              <a:rPr lang="it-IT" b="1" dirty="0" smtClean="0"/>
              <a:t> (PAM </a:t>
            </a:r>
            <a:r>
              <a:rPr lang="it-IT" b="1" dirty="0"/>
              <a:t>o BLOSUM)</a:t>
            </a:r>
            <a:r>
              <a:rPr lang="it-IT" dirty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assign</a:t>
            </a:r>
            <a:r>
              <a:rPr lang="it-IT" dirty="0" smtClean="0"/>
              <a:t> positive </a:t>
            </a:r>
            <a:r>
              <a:rPr lang="it-IT" dirty="0" err="1" smtClean="0"/>
              <a:t>scores</a:t>
            </a:r>
            <a:r>
              <a:rPr lang="it-IT" dirty="0" smtClean="0"/>
              <a:t> to </a:t>
            </a:r>
            <a:r>
              <a:rPr lang="it-IT" dirty="0" err="1" smtClean="0"/>
              <a:t>identical</a:t>
            </a:r>
            <a:r>
              <a:rPr lang="it-IT" dirty="0" smtClean="0"/>
              <a:t> or </a:t>
            </a:r>
            <a:r>
              <a:rPr lang="it-IT" dirty="0" err="1" smtClean="0"/>
              <a:t>similar</a:t>
            </a:r>
            <a:r>
              <a:rPr lang="it-IT" dirty="0" smtClean="0"/>
              <a:t> amino </a:t>
            </a:r>
            <a:r>
              <a:rPr lang="it-IT" dirty="0" err="1" smtClean="0"/>
              <a:t>acids</a:t>
            </a:r>
            <a:r>
              <a:rPr lang="it-IT" dirty="0" smtClean="0"/>
              <a:t> and negative </a:t>
            </a:r>
            <a:r>
              <a:rPr lang="it-IT" dirty="0" err="1" smtClean="0"/>
              <a:t>scores</a:t>
            </a:r>
            <a:r>
              <a:rPr lang="it-IT" dirty="0" smtClean="0"/>
              <a:t> to dissimilar amino </a:t>
            </a:r>
            <a:r>
              <a:rPr lang="it-IT" dirty="0" err="1" smtClean="0"/>
              <a:t>acids</a:t>
            </a:r>
            <a:r>
              <a:rPr lang="it-IT" dirty="0" smtClean="0"/>
              <a:t> and gaps</a:t>
            </a: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7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82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Some </a:t>
            </a:r>
            <a:r>
              <a:rPr lang="it-IT" dirty="0" err="1" smtClean="0"/>
              <a:t>basic</a:t>
            </a:r>
            <a:r>
              <a:rPr lang="it-IT" dirty="0" smtClean="0"/>
              <a:t> </a:t>
            </a:r>
            <a:r>
              <a:rPr lang="it-IT" dirty="0" err="1" smtClean="0"/>
              <a:t>concepts</a:t>
            </a:r>
            <a:r>
              <a:rPr lang="it-IT" dirty="0" smtClean="0"/>
              <a:t> for </a:t>
            </a:r>
            <a:r>
              <a:rPr lang="it-IT" dirty="0" err="1" smtClean="0"/>
              <a:t>bioinformatics</a:t>
            </a:r>
            <a:r>
              <a:rPr lang="it-IT" dirty="0" smtClean="0"/>
              <a:t> </a:t>
            </a:r>
            <a:r>
              <a:rPr lang="it-IT" dirty="0" err="1" smtClean="0"/>
              <a:t>noobs</a:t>
            </a:r>
            <a:endParaRPr lang="en-US" dirty="0"/>
          </a:p>
        </p:txBody>
      </p:sp>
      <p:pic>
        <p:nvPicPr>
          <p:cNvPr id="1026" name="Picture 2" descr="https://3.bp.blogspot.com/-fygzyaM9OhI/VzE8A72i9rI/AAAAAAAADrA/o2w8q_4zm6UOBl_dOwCjgPLWCCnhbe0-QCLcB/w1200-h630-p-k-no-nu/local%2Bvs%2Bglobal%2Balig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392"/>
            <a:ext cx="4983983" cy="26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38200" y="1292773"/>
            <a:ext cx="4792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Local vs global </a:t>
            </a:r>
            <a:r>
              <a:rPr lang="it-IT" b="1" dirty="0" err="1" smtClean="0"/>
              <a:t>alignment</a:t>
            </a:r>
            <a:endParaRPr lang="it-IT" b="1" dirty="0" smtClean="0"/>
          </a:p>
          <a:p>
            <a:endParaRPr lang="it-IT" dirty="0" smtClean="0"/>
          </a:p>
          <a:p>
            <a:r>
              <a:rPr lang="it-IT" dirty="0" smtClean="0"/>
              <a:t>An </a:t>
            </a:r>
            <a:r>
              <a:rPr lang="it-IT" dirty="0" err="1" smtClean="0"/>
              <a:t>example</a:t>
            </a:r>
            <a:r>
              <a:rPr lang="it-IT" dirty="0" smtClean="0"/>
              <a:t> can be </a:t>
            </a:r>
            <a:r>
              <a:rPr lang="it-IT" dirty="0" err="1" smtClean="0"/>
              <a:t>seen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r>
              <a:rPr lang="it-IT" dirty="0" smtClean="0"/>
              <a:t>…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«best» </a:t>
            </a:r>
            <a:r>
              <a:rPr lang="it-IT" dirty="0" err="1" smtClean="0"/>
              <a:t>alignemnt</a:t>
            </a:r>
            <a:r>
              <a:rPr lang="it-IT" dirty="0" smtClean="0"/>
              <a:t>?</a:t>
            </a:r>
          </a:p>
          <a:p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thing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mostly</a:t>
            </a:r>
            <a:r>
              <a:rPr lang="it-IT" dirty="0" smtClean="0"/>
              <a:t> </a:t>
            </a:r>
            <a:r>
              <a:rPr lang="it-IT" dirty="0" err="1" smtClean="0"/>
              <a:t>interested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03427" y="1292773"/>
            <a:ext cx="4792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Similarity</a:t>
            </a:r>
            <a:r>
              <a:rPr lang="it-IT" b="1" dirty="0" smtClean="0"/>
              <a:t> </a:t>
            </a:r>
            <a:r>
              <a:rPr lang="it-IT" b="1" dirty="0" err="1" smtClean="0"/>
              <a:t>matrix</a:t>
            </a:r>
            <a:endParaRPr lang="it-IT" b="1" dirty="0" smtClean="0"/>
          </a:p>
          <a:p>
            <a:endParaRPr lang="it-IT" dirty="0" smtClean="0"/>
          </a:p>
          <a:p>
            <a:r>
              <a:rPr lang="it-IT" dirty="0" err="1" smtClean="0"/>
              <a:t>Two-enry</a:t>
            </a:r>
            <a:r>
              <a:rPr lang="it-IT" dirty="0" smtClean="0"/>
              <a:t> </a:t>
            </a:r>
            <a:r>
              <a:rPr lang="it-IT" dirty="0" err="1" smtClean="0"/>
              <a:t>matrix</a:t>
            </a:r>
            <a:r>
              <a:rPr lang="it-IT" dirty="0" smtClean="0"/>
              <a:t> with positive and negative </a:t>
            </a:r>
            <a:r>
              <a:rPr lang="it-IT" dirty="0" err="1" smtClean="0"/>
              <a:t>scores</a:t>
            </a:r>
            <a:r>
              <a:rPr lang="it-IT" dirty="0" smtClean="0"/>
              <a:t> </a:t>
            </a:r>
            <a:r>
              <a:rPr lang="it-IT" dirty="0" err="1" smtClean="0"/>
              <a:t>calculated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the </a:t>
            </a:r>
            <a:r>
              <a:rPr lang="it-IT" dirty="0" err="1" smtClean="0"/>
              <a:t>similarity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amino </a:t>
            </a:r>
            <a:r>
              <a:rPr lang="it-IT" dirty="0" err="1" smtClean="0"/>
              <a:t>acids</a:t>
            </a:r>
            <a:r>
              <a:rPr lang="it-IT" dirty="0" smtClean="0"/>
              <a:t> (i.e. </a:t>
            </a:r>
            <a:r>
              <a:rPr lang="it-IT" dirty="0" err="1" smtClean="0"/>
              <a:t>charge</a:t>
            </a:r>
            <a:r>
              <a:rPr lang="it-IT" dirty="0" smtClean="0"/>
              <a:t>, </a:t>
            </a:r>
            <a:r>
              <a:rPr lang="it-IT" dirty="0" err="1" smtClean="0"/>
              <a:t>hydrophobicity</a:t>
            </a:r>
            <a:r>
              <a:rPr lang="it-IT" dirty="0" smtClean="0"/>
              <a:t>, etc.)</a:t>
            </a:r>
          </a:p>
          <a:p>
            <a:endParaRPr lang="it-IT" dirty="0"/>
          </a:p>
          <a:p>
            <a:r>
              <a:rPr lang="it-IT" dirty="0" smtClean="0"/>
              <a:t>Can be of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types</a:t>
            </a:r>
            <a:r>
              <a:rPr lang="it-IT" dirty="0" smtClean="0"/>
              <a:t>, PAM or BLOSUM, and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numeric</a:t>
            </a:r>
            <a:r>
              <a:rPr lang="it-IT" dirty="0" smtClean="0"/>
              <a:t> </a:t>
            </a:r>
            <a:r>
              <a:rPr lang="it-IT" dirty="0" err="1" smtClean="0"/>
              <a:t>index</a:t>
            </a:r>
            <a:r>
              <a:rPr lang="it-IT" dirty="0" smtClean="0"/>
              <a:t> (e.g. PAM250)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427" y="3533392"/>
            <a:ext cx="5231031" cy="28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0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3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An </a:t>
            </a:r>
            <a:r>
              <a:rPr lang="it-IT" dirty="0" err="1" smtClean="0"/>
              <a:t>heuristic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 to </a:t>
            </a:r>
            <a:r>
              <a:rPr lang="it-IT" dirty="0" err="1" smtClean="0"/>
              <a:t>sequence</a:t>
            </a:r>
            <a:r>
              <a:rPr lang="it-IT" dirty="0" smtClean="0"/>
              <a:t> </a:t>
            </a:r>
            <a:r>
              <a:rPr lang="it-IT" dirty="0" err="1" smtClean="0"/>
              <a:t>alignment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384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Sequence</a:t>
            </a:r>
            <a:r>
              <a:rPr lang="it-IT" dirty="0" smtClean="0"/>
              <a:t> </a:t>
            </a:r>
            <a:r>
              <a:rPr lang="it-IT" dirty="0" err="1" smtClean="0"/>
              <a:t>similarity</a:t>
            </a:r>
            <a:r>
              <a:rPr lang="it-IT" dirty="0" smtClean="0"/>
              <a:t> </a:t>
            </a:r>
            <a:r>
              <a:rPr lang="it-IT" dirty="0" err="1" smtClean="0"/>
              <a:t>searches</a:t>
            </a:r>
            <a:r>
              <a:rPr lang="it-IT" dirty="0" smtClean="0"/>
              <a:t> are </a:t>
            </a:r>
            <a:r>
              <a:rPr lang="it-IT" dirty="0" err="1" smtClean="0"/>
              <a:t>carried</a:t>
            </a:r>
            <a:r>
              <a:rPr lang="it-IT" dirty="0" smtClean="0"/>
              <a:t> out in </a:t>
            </a:r>
            <a:r>
              <a:rPr lang="it-IT" dirty="0" err="1" smtClean="0"/>
              <a:t>enormous</a:t>
            </a:r>
            <a:r>
              <a:rPr lang="it-IT" dirty="0" smtClean="0"/>
              <a:t> </a:t>
            </a:r>
            <a:r>
              <a:rPr lang="it-IT" dirty="0" err="1" smtClean="0"/>
              <a:t>databases</a:t>
            </a:r>
            <a:r>
              <a:rPr lang="it-IT" dirty="0" smtClean="0"/>
              <a:t>…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simply</a:t>
            </a:r>
            <a:r>
              <a:rPr lang="it-IT" dirty="0" smtClean="0"/>
              <a:t> </a:t>
            </a:r>
            <a:r>
              <a:rPr lang="it-IT" dirty="0" err="1" smtClean="0"/>
              <a:t>can’t</a:t>
            </a:r>
            <a:r>
              <a:rPr lang="it-IT" dirty="0" smtClean="0"/>
              <a:t> </a:t>
            </a:r>
            <a:r>
              <a:rPr lang="it-IT" dirty="0" err="1" smtClean="0"/>
              <a:t>expect</a:t>
            </a:r>
            <a:r>
              <a:rPr lang="it-IT" dirty="0" smtClean="0"/>
              <a:t> to </a:t>
            </a:r>
            <a:r>
              <a:rPr lang="it-IT" dirty="0" err="1" smtClean="0"/>
              <a:t>evaluate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alignemnt</a:t>
            </a:r>
            <a:r>
              <a:rPr lang="it-IT" dirty="0" smtClean="0"/>
              <a:t> </a:t>
            </a:r>
            <a:r>
              <a:rPr lang="it-IT" dirty="0" err="1" smtClean="0"/>
              <a:t>possibilities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N.B. the </a:t>
            </a:r>
            <a:r>
              <a:rPr lang="it-IT" dirty="0" err="1" smtClean="0"/>
              <a:t>graphs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r>
              <a:rPr lang="it-IT" dirty="0" smtClean="0"/>
              <a:t> are in Log10 scale!!!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2" y="2827349"/>
            <a:ext cx="10058400" cy="38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7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blast-160628073837/95/blast-11-638.jpg?cb=14671003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34" y="365125"/>
            <a:ext cx="7741026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BLAST parameters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Depend on the type of BLAST!</a:t>
            </a:r>
          </a:p>
          <a:p>
            <a:r>
              <a:rPr lang="it-IT" dirty="0" smtClean="0"/>
              <a:t>We can </a:t>
            </a:r>
            <a:r>
              <a:rPr lang="it-IT" dirty="0" smtClean="0">
                <a:solidFill>
                  <a:srgbClr val="FF0000"/>
                </a:solidFill>
              </a:rPr>
              <a:t>limit the database to taxonomical entries </a:t>
            </a:r>
            <a:r>
              <a:rPr lang="it-IT" dirty="0" smtClean="0"/>
              <a:t>(e.g. Metazoa, Bacteria, Homo sapiens, Primates, etc.)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Word size (W): </a:t>
            </a:r>
            <a:r>
              <a:rPr lang="it-IT" dirty="0" smtClean="0"/>
              <a:t>«word» use to nucleate regions of similarity: high W -&gt; higher speed, lower sensitivity; low W: slower speed, higher sentitivity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Substitution matrix</a:t>
            </a:r>
            <a:r>
              <a:rPr lang="it-IT" dirty="0" smtClean="0"/>
              <a:t>: PAM/BLOSUM. In BLASTn match/mismatch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Gap cost</a:t>
            </a:r>
            <a:r>
              <a:rPr lang="it-IT" dirty="0" smtClean="0"/>
              <a:t>: penalties applied to gap existence and extension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39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to intepret BLAST results?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240982" cy="1218911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All the parameters mentioned above are combined to give you an </a:t>
            </a:r>
            <a:r>
              <a:rPr lang="it-IT" dirty="0" smtClean="0">
                <a:solidFill>
                  <a:srgbClr val="FF0000"/>
                </a:solidFill>
              </a:rPr>
              <a:t>e-value: </a:t>
            </a:r>
            <a:r>
              <a:rPr lang="en-US" dirty="0"/>
              <a:t>describes the number of hits one can "expect" to see just by chance when searching a database of a particular size</a:t>
            </a:r>
          </a:p>
          <a:p>
            <a:pPr marL="0" indent="0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  <p:pic>
        <p:nvPicPr>
          <p:cNvPr id="2050" name="Picture 2" descr="https://hslnews.files.wordpress.com/2015/07/blastgraphicsumm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3016251"/>
            <a:ext cx="89725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to intepret BLAST results?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9745717" cy="4174083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 err="1" smtClean="0"/>
              <a:t>Results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ordered</a:t>
            </a:r>
            <a:r>
              <a:rPr lang="it-IT" dirty="0" smtClean="0"/>
              <a:t> from the «best» </a:t>
            </a:r>
            <a:r>
              <a:rPr lang="it-IT" dirty="0" err="1" smtClean="0"/>
              <a:t>result</a:t>
            </a:r>
            <a:r>
              <a:rPr lang="it-IT" dirty="0" smtClean="0"/>
              <a:t> to the «</a:t>
            </a:r>
            <a:r>
              <a:rPr lang="it-IT" dirty="0" err="1" smtClean="0"/>
              <a:t>worst</a:t>
            </a:r>
            <a:r>
              <a:rPr lang="it-IT" dirty="0" smtClean="0"/>
              <a:t>» </a:t>
            </a:r>
            <a:r>
              <a:rPr lang="it-IT" dirty="0" err="1" smtClean="0"/>
              <a:t>result</a:t>
            </a:r>
            <a:r>
              <a:rPr lang="it-IT" dirty="0" smtClean="0"/>
              <a:t>, i.e. from the </a:t>
            </a:r>
            <a:r>
              <a:rPr lang="it-IT" dirty="0" err="1" smtClean="0"/>
              <a:t>most</a:t>
            </a:r>
            <a:r>
              <a:rPr lang="it-IT" dirty="0" smtClean="0"/>
              <a:t> the </a:t>
            </a:r>
            <a:r>
              <a:rPr lang="it-IT" dirty="0" err="1" smtClean="0"/>
              <a:t>least</a:t>
            </a:r>
            <a:r>
              <a:rPr lang="it-IT" dirty="0" smtClean="0"/>
              <a:t> </a:t>
            </a:r>
            <a:r>
              <a:rPr lang="it-IT" dirty="0" err="1" smtClean="0"/>
              <a:t>significant</a:t>
            </a:r>
            <a:r>
              <a:rPr lang="it-IT" dirty="0" smtClean="0"/>
              <a:t> hit</a:t>
            </a:r>
          </a:p>
          <a:p>
            <a:pPr algn="just"/>
            <a:r>
              <a:rPr lang="it-IT" dirty="0" err="1" smtClean="0"/>
              <a:t>Basically</a:t>
            </a:r>
            <a:r>
              <a:rPr lang="it-IT" dirty="0" smtClean="0"/>
              <a:t>, the </a:t>
            </a:r>
            <a:r>
              <a:rPr lang="it-IT" dirty="0" err="1" smtClean="0"/>
              <a:t>significance</a:t>
            </a:r>
            <a:r>
              <a:rPr lang="it-IT" dirty="0" smtClean="0"/>
              <a:t> of </a:t>
            </a:r>
            <a:r>
              <a:rPr lang="it-IT" dirty="0" err="1" smtClean="0"/>
              <a:t>each</a:t>
            </a:r>
            <a:r>
              <a:rPr lang="it-IT" dirty="0" smtClean="0"/>
              <a:t> hit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evaluated</a:t>
            </a:r>
            <a:r>
              <a:rPr lang="it-IT" dirty="0" smtClean="0"/>
              <a:t> by the </a:t>
            </a:r>
            <a:r>
              <a:rPr lang="it-IT" dirty="0" err="1" smtClean="0"/>
              <a:t>alignment</a:t>
            </a:r>
            <a:r>
              <a:rPr lang="it-IT" dirty="0" smtClean="0"/>
              <a:t> score of the </a:t>
            </a:r>
            <a:r>
              <a:rPr lang="it-IT" dirty="0" err="1" smtClean="0"/>
              <a:t>alignment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b="1" u="sng" dirty="0" err="1" smtClean="0"/>
              <a:t>query</a:t>
            </a:r>
            <a:r>
              <a:rPr lang="it-IT" dirty="0" smtClean="0"/>
              <a:t> </a:t>
            </a:r>
            <a:r>
              <a:rPr lang="it-IT" dirty="0" err="1" smtClean="0"/>
              <a:t>sequence</a:t>
            </a:r>
            <a:r>
              <a:rPr lang="it-IT" dirty="0" smtClean="0"/>
              <a:t> (input) and the </a:t>
            </a:r>
            <a:r>
              <a:rPr lang="it-IT" b="1" u="sng" dirty="0" err="1" smtClean="0"/>
              <a:t>subject</a:t>
            </a:r>
            <a:r>
              <a:rPr lang="it-IT" dirty="0" smtClean="0"/>
              <a:t> </a:t>
            </a:r>
            <a:r>
              <a:rPr lang="it-IT" dirty="0" err="1" smtClean="0"/>
              <a:t>sequence</a:t>
            </a:r>
            <a:r>
              <a:rPr lang="it-IT" dirty="0" smtClean="0"/>
              <a:t> (the hit </a:t>
            </a:r>
            <a:r>
              <a:rPr lang="it-IT" dirty="0" err="1" smtClean="0"/>
              <a:t>found</a:t>
            </a:r>
            <a:r>
              <a:rPr lang="it-IT" dirty="0" smtClean="0"/>
              <a:t> in the database)</a:t>
            </a: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</a:rPr>
              <a:t>lower</a:t>
            </a:r>
            <a:r>
              <a:rPr lang="it-IT" b="1" dirty="0" smtClean="0">
                <a:solidFill>
                  <a:srgbClr val="FF0000"/>
                </a:solidFill>
              </a:rPr>
              <a:t> the e-</a:t>
            </a:r>
            <a:r>
              <a:rPr lang="it-IT" b="1" dirty="0" err="1" smtClean="0">
                <a:solidFill>
                  <a:srgbClr val="FF0000"/>
                </a:solidFill>
              </a:rPr>
              <a:t>value</a:t>
            </a:r>
            <a:r>
              <a:rPr lang="it-IT" b="1" dirty="0" smtClean="0">
                <a:solidFill>
                  <a:srgbClr val="FF0000"/>
                </a:solidFill>
              </a:rPr>
              <a:t>, the </a:t>
            </a:r>
            <a:r>
              <a:rPr lang="it-IT" b="1" dirty="0" err="1" smtClean="0">
                <a:solidFill>
                  <a:srgbClr val="FF0000"/>
                </a:solidFill>
              </a:rPr>
              <a:t>better</a:t>
            </a:r>
            <a:r>
              <a:rPr lang="it-IT" b="1" dirty="0" smtClean="0">
                <a:solidFill>
                  <a:srgbClr val="FF0000"/>
                </a:solidFill>
              </a:rPr>
              <a:t> the </a:t>
            </a:r>
            <a:r>
              <a:rPr lang="it-IT" b="1" dirty="0" err="1" smtClean="0">
                <a:solidFill>
                  <a:srgbClr val="FF0000"/>
                </a:solidFill>
              </a:rPr>
              <a:t>result</a:t>
            </a:r>
            <a:r>
              <a:rPr lang="it-IT" dirty="0" smtClean="0"/>
              <a:t>, i.e. </a:t>
            </a:r>
            <a:r>
              <a:rPr lang="it-IT" dirty="0" err="1" smtClean="0"/>
              <a:t>highly</a:t>
            </a:r>
            <a:r>
              <a:rPr lang="it-IT" dirty="0" smtClean="0"/>
              <a:t> </a:t>
            </a:r>
            <a:r>
              <a:rPr lang="it-IT" dirty="0" err="1" smtClean="0"/>
              <a:t>significant</a:t>
            </a:r>
            <a:r>
              <a:rPr lang="it-IT" dirty="0" smtClean="0"/>
              <a:t> </a:t>
            </a:r>
            <a:r>
              <a:rPr lang="it-IT" dirty="0" err="1" smtClean="0"/>
              <a:t>hits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tend</a:t>
            </a:r>
            <a:r>
              <a:rPr lang="it-IT" dirty="0" smtClean="0"/>
              <a:t> to </a:t>
            </a:r>
            <a:r>
              <a:rPr lang="it-IT" dirty="0" err="1" smtClean="0"/>
              <a:t>have</a:t>
            </a:r>
            <a:r>
              <a:rPr lang="it-IT" dirty="0" smtClean="0"/>
              <a:t> an-</a:t>
            </a:r>
            <a:r>
              <a:rPr lang="it-IT" dirty="0" err="1" smtClean="0"/>
              <a:t>value</a:t>
            </a:r>
            <a:r>
              <a:rPr lang="it-IT" dirty="0" smtClean="0"/>
              <a:t> = 0 or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to 0</a:t>
            </a:r>
          </a:p>
          <a:p>
            <a:pPr algn="just"/>
            <a:r>
              <a:rPr lang="it-IT" dirty="0" smtClean="0"/>
              <a:t>The e-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depends</a:t>
            </a:r>
            <a:r>
              <a:rPr lang="it-IT" dirty="0" smtClean="0"/>
              <a:t> on the score of the </a:t>
            </a:r>
            <a:r>
              <a:rPr lang="it-IT" dirty="0" err="1" smtClean="0"/>
              <a:t>alignement</a:t>
            </a:r>
            <a:r>
              <a:rPr lang="it-IT" dirty="0" smtClean="0"/>
              <a:t>, </a:t>
            </a:r>
            <a:r>
              <a:rPr lang="it-IT" dirty="0" err="1" smtClean="0"/>
              <a:t>determined</a:t>
            </a:r>
            <a:r>
              <a:rPr lang="it-IT" dirty="0" smtClean="0"/>
              <a:t> by the </a:t>
            </a:r>
            <a:r>
              <a:rPr lang="it-IT" b="1" dirty="0" err="1" smtClean="0"/>
              <a:t>similarity</a:t>
            </a:r>
            <a:r>
              <a:rPr lang="it-IT" b="1" dirty="0" smtClean="0"/>
              <a:t> </a:t>
            </a:r>
            <a:r>
              <a:rPr lang="it-IT" b="1" dirty="0" err="1" smtClean="0"/>
              <a:t>between</a:t>
            </a:r>
            <a:r>
              <a:rPr lang="it-IT" b="1" dirty="0" smtClean="0"/>
              <a:t> the </a:t>
            </a:r>
            <a:r>
              <a:rPr lang="it-IT" b="1" dirty="0" err="1" smtClean="0"/>
              <a:t>query</a:t>
            </a:r>
            <a:r>
              <a:rPr lang="it-IT" b="1" dirty="0" smtClean="0"/>
              <a:t> and the </a:t>
            </a:r>
            <a:r>
              <a:rPr lang="it-IT" b="1" dirty="0" err="1" smtClean="0"/>
              <a:t>subject</a:t>
            </a:r>
            <a:r>
              <a:rPr lang="it-IT" b="1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calculated</a:t>
            </a:r>
            <a:r>
              <a:rPr lang="it-IT" dirty="0" smtClean="0"/>
              <a:t> with a PAM/BLOSUM </a:t>
            </a:r>
            <a:r>
              <a:rPr lang="it-IT" dirty="0" err="1" smtClean="0"/>
              <a:t>matrix</a:t>
            </a:r>
            <a:r>
              <a:rPr lang="it-IT" dirty="0" smtClean="0"/>
              <a:t>) and by the </a:t>
            </a:r>
            <a:r>
              <a:rPr lang="it-IT" b="1" dirty="0" err="1" smtClean="0"/>
              <a:t>length</a:t>
            </a:r>
            <a:r>
              <a:rPr lang="it-IT" b="1" dirty="0" smtClean="0"/>
              <a:t> of the </a:t>
            </a:r>
            <a:r>
              <a:rPr lang="it-IT" b="1" dirty="0" err="1" smtClean="0"/>
              <a:t>alignment</a:t>
            </a:r>
            <a:endParaRPr lang="en-US" b="1" dirty="0"/>
          </a:p>
          <a:p>
            <a:pPr marL="0" indent="0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36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BLAST in genomic studies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Annotation of intron/exon regions</a:t>
            </a:r>
            <a:r>
              <a:rPr lang="it-IT" dirty="0" smtClean="0"/>
              <a:t>: mRNAs (query) vs genome (database)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Functional annotation of genes </a:t>
            </a:r>
            <a:r>
              <a:rPr lang="it-IT" dirty="0" smtClean="0"/>
              <a:t>(by similarity/orthologies): similar genes in different species are likely to encode proteins with similar/identical functions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Gene prediction</a:t>
            </a:r>
            <a:r>
              <a:rPr lang="it-IT" dirty="0" smtClean="0"/>
              <a:t>: annotation of genes by similarity. E.g. The position and intron/exon organization can be inferred by BLASTing human mRNAs vs the orangutan genome</a:t>
            </a:r>
          </a:p>
          <a:p>
            <a:r>
              <a:rPr lang="it-IT" dirty="0" smtClean="0"/>
              <a:t>Different applications: </a:t>
            </a:r>
            <a:r>
              <a:rPr lang="it-IT" dirty="0" smtClean="0">
                <a:solidFill>
                  <a:srgbClr val="FF0000"/>
                </a:solidFill>
              </a:rPr>
              <a:t>metagenomics</a:t>
            </a:r>
            <a:r>
              <a:rPr lang="it-IT" dirty="0" smtClean="0"/>
              <a:t> (OTUs assignment), </a:t>
            </a:r>
            <a:r>
              <a:rPr lang="it-IT" dirty="0" smtClean="0">
                <a:solidFill>
                  <a:srgbClr val="FF0000"/>
                </a:solidFill>
              </a:rPr>
              <a:t>comparative genomics/phylogenomics </a:t>
            </a:r>
            <a:r>
              <a:rPr lang="it-IT" dirty="0" smtClean="0"/>
              <a:t>and many others!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03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1156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Sheer Green 16x9</vt:lpstr>
      <vt:lpstr>BLAST</vt:lpstr>
      <vt:lpstr>Some background</vt:lpstr>
      <vt:lpstr>Some basic concepts for bioinformatics noobs</vt:lpstr>
      <vt:lpstr>An heuristic approach to sequence alignment</vt:lpstr>
      <vt:lpstr>Presentazione standard di PowerPoint</vt:lpstr>
      <vt:lpstr>BLAST parameters</vt:lpstr>
      <vt:lpstr>How to intepret BLAST results?</vt:lpstr>
      <vt:lpstr>How to intepret BLAST results?</vt:lpstr>
      <vt:lpstr>BLAST in genomic studies</vt:lpstr>
      <vt:lpstr>Be careful with your interpretation! SIMILARITYvs HOMOLOGY</vt:lpstr>
      <vt:lpstr>HOMOPLASY: SIMILAR FEATURES WITH INDEPENDENT EVOLUTIONARY ORIGIN (CONVERGENT EVOLUTION)</vt:lpstr>
      <vt:lpstr>Presentazione standard di PowerPoint</vt:lpstr>
      <vt:lpstr>Presentazione standard di PowerPoint</vt:lpstr>
      <vt:lpstr>Presentazione standard di PowerPoint</vt:lpstr>
      <vt:lpstr>QUANDO DUE SEQUENZE SONO SIMILI, OMOLOGHE, ORTOLOGHE O PARALOGHE?</vt:lpstr>
      <vt:lpstr>QUANDO DUE SEQUENZE SONO SIMILI, OMOLOGHE, ORTOLOGHE O PARALOGHE?</vt:lpstr>
      <vt:lpstr>QUANDO DUE SEQUENZE SONO SIMILI, OMOLOGHE, ORTOLOGHE O PARALOGHE?</vt:lpstr>
      <vt:lpstr>ALCUNI ALTRI IMPORTANTI CONCETTI DA RICORDARE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silico cloning</dc:title>
  <dc:creator>marco gerdol</dc:creator>
  <cp:lastModifiedBy>marco gerdol</cp:lastModifiedBy>
  <cp:revision>19</cp:revision>
  <dcterms:created xsi:type="dcterms:W3CDTF">2016-10-13T10:31:15Z</dcterms:created>
  <dcterms:modified xsi:type="dcterms:W3CDTF">2017-11-22T16:57:42Z</dcterms:modified>
</cp:coreProperties>
</file>