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71" r:id="rId2"/>
  </p:sldMasterIdLst>
  <p:notesMasterIdLst>
    <p:notesMasterId r:id="rId27"/>
  </p:notesMasterIdLst>
  <p:sldIdLst>
    <p:sldId id="853" r:id="rId3"/>
    <p:sldId id="1059" r:id="rId4"/>
    <p:sldId id="1060" r:id="rId5"/>
    <p:sldId id="1061" r:id="rId6"/>
    <p:sldId id="1190" r:id="rId7"/>
    <p:sldId id="1062" r:id="rId8"/>
    <p:sldId id="1063" r:id="rId9"/>
    <p:sldId id="1064" r:id="rId10"/>
    <p:sldId id="1065" r:id="rId11"/>
    <p:sldId id="1188" r:id="rId12"/>
    <p:sldId id="1189" r:id="rId13"/>
    <p:sldId id="1183" r:id="rId14"/>
    <p:sldId id="1186" r:id="rId15"/>
    <p:sldId id="1185" r:id="rId16"/>
    <p:sldId id="1066" r:id="rId17"/>
    <p:sldId id="1067" r:id="rId18"/>
    <p:sldId id="1068" r:id="rId19"/>
    <p:sldId id="1069" r:id="rId20"/>
    <p:sldId id="1070" r:id="rId21"/>
    <p:sldId id="1071" r:id="rId22"/>
    <p:sldId id="1072" r:id="rId23"/>
    <p:sldId id="1073" r:id="rId24"/>
    <p:sldId id="1101" r:id="rId25"/>
    <p:sldId id="1102" r:id="rId26"/>
  </p:sldIdLst>
  <p:sldSz cx="9144000" cy="6858000" type="screen4x3"/>
  <p:notesSz cx="6858000" cy="9144000"/>
  <p:defaultTextStyle>
    <a:defPPr>
      <a:defRPr lang="it-IT"/>
    </a:defPPr>
    <a:lvl1pPr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96">
          <p15:clr>
            <a:srgbClr val="A4A3A4"/>
          </p15:clr>
        </p15:guide>
        <p15:guide id="2" pos="29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F0000"/>
    <a:srgbClr val="33CC33"/>
    <a:srgbClr val="66FF33"/>
    <a:srgbClr val="6600FF"/>
    <a:srgbClr val="DDDDDD"/>
    <a:srgbClr val="0000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81" autoAdjust="0"/>
    <p:restoredTop sz="64151" autoAdjust="0"/>
  </p:normalViewPr>
  <p:slideViewPr>
    <p:cSldViewPr snapToGrid="0">
      <p:cViewPr varScale="1">
        <p:scale>
          <a:sx n="55" d="100"/>
          <a:sy n="55" d="100"/>
        </p:scale>
        <p:origin x="1818" y="60"/>
      </p:cViewPr>
      <p:guideLst>
        <p:guide orient="horz" pos="96"/>
        <p:guide pos="29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1656" y="-108"/>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Click to edit Master text styles</a:t>
            </a:r>
          </a:p>
          <a:p>
            <a:pPr lvl="1"/>
            <a:r>
              <a:rPr lang="it-IT" altLang="it-IT" noProof="0" smtClean="0"/>
              <a:t>Second level</a:t>
            </a:r>
          </a:p>
          <a:p>
            <a:pPr lvl="2"/>
            <a:r>
              <a:rPr lang="it-IT" altLang="it-IT" noProof="0" smtClean="0"/>
              <a:t>Third level</a:t>
            </a:r>
          </a:p>
          <a:p>
            <a:pPr lvl="3"/>
            <a:r>
              <a:rPr lang="it-IT" altLang="it-IT" noProof="0" smtClean="0"/>
              <a:t>Fourth level</a:t>
            </a:r>
          </a:p>
          <a:p>
            <a:pPr lvl="4"/>
            <a:r>
              <a:rPr lang="it-IT" altLang="it-IT" noProof="0"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F223013-8753-4916-9338-B74BE699DA32}" type="slidenum">
              <a:rPr lang="it-IT" altLang="it-IT"/>
              <a:pPr>
                <a:defRPr/>
              </a:pPr>
              <a:t>‹#›</a:t>
            </a:fld>
            <a:endParaRPr lang="it-IT" altLang="it-IT"/>
          </a:p>
        </p:txBody>
      </p:sp>
    </p:spTree>
    <p:extLst>
      <p:ext uri="{BB962C8B-B14F-4D97-AF65-F5344CB8AC3E}">
        <p14:creationId xmlns:p14="http://schemas.microsoft.com/office/powerpoint/2010/main" val="2800212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it.wikipedia.org/wiki/Esperienza" TargetMode="External"/><Relationship Id="rId13" Type="http://schemas.openxmlformats.org/officeDocument/2006/relationships/hyperlink" Target="http://it.wikipedia.org/wiki/Riproducibilit%C3%A0" TargetMode="External"/><Relationship Id="rId3" Type="http://schemas.openxmlformats.org/officeDocument/2006/relationships/hyperlink" Target="http://it.wikipedia.org/wiki/Metodologia" TargetMode="External"/><Relationship Id="rId7" Type="http://schemas.openxmlformats.org/officeDocument/2006/relationships/hyperlink" Target="http://it.wikipedia.org/wiki/Verificazionismo" TargetMode="External"/><Relationship Id="rId12" Type="http://schemas.openxmlformats.org/officeDocument/2006/relationships/hyperlink" Target="http://it.wikipedia.org/wiki/Ripetibilit%C3%A0"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it.wikipedia.org/wiki/Realt%C3%A0" TargetMode="External"/><Relationship Id="rId11" Type="http://schemas.openxmlformats.org/officeDocument/2006/relationships/hyperlink" Target="http://it.wikipedia.org/wiki/Teoria" TargetMode="External"/><Relationship Id="rId5" Type="http://schemas.openxmlformats.org/officeDocument/2006/relationships/hyperlink" Target="http://it.wikipedia.org/wiki/Conoscenza" TargetMode="External"/><Relationship Id="rId10" Type="http://schemas.openxmlformats.org/officeDocument/2006/relationships/hyperlink" Target="http://it.wikipedia.org/wiki/Ipotesi" TargetMode="External"/><Relationship Id="rId4" Type="http://schemas.openxmlformats.org/officeDocument/2006/relationships/hyperlink" Target="http://it.wikipedia.org/wiki/Scienza" TargetMode="External"/><Relationship Id="rId9" Type="http://schemas.openxmlformats.org/officeDocument/2006/relationships/hyperlink" Target="http://it.wikipedia.org/wiki/Esperimento" TargetMode="External"/><Relationship Id="rId14" Type="http://schemas.openxmlformats.org/officeDocument/2006/relationships/hyperlink" Target="http://it.wikipedia.org/wiki/Fenomeno_fisic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937DA0F3-A126-48AA-AF0C-6A79B393FE40}" type="slidenum">
              <a:rPr lang="it-IT" altLang="it-IT" sz="1200" b="0" smtClean="0"/>
              <a:pPr/>
              <a:t>1</a:t>
            </a:fld>
            <a:endParaRPr lang="it-IT" altLang="it-IT" sz="1200" b="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27651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Teoria della scissione ossia del fatto che il</a:t>
            </a:r>
            <a:r>
              <a:rPr lang="it-IT" baseline="0" dirty="0" smtClean="0"/>
              <a:t> sistema percettivo in base al rapporto di luminanza tra regioni adiacenti riconosce regioni scoperte e coperte, in trasparenza e che tale scissione è fondamentale per interpretare la uminanza globale dell’immagine. In particolare in questo caso appare ovvio che il rapporto di luminanza tra parte scoperta e sfondo determina il colore percepito che in un caso (a sinistra) indica bianco (rapporto crescente ) e nell’atro indica scuro (rapporto decrescente)</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11</a:t>
            </a:fld>
            <a:endParaRPr lang="it-IT" altLang="it-IT"/>
          </a:p>
        </p:txBody>
      </p:sp>
    </p:spTree>
    <p:extLst>
      <p:ext uri="{BB962C8B-B14F-4D97-AF65-F5344CB8AC3E}">
        <p14:creationId xmlns:p14="http://schemas.microsoft.com/office/powerpoint/2010/main" val="394732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4B4D7-DA21-4DC5-AD76-C24A4D1F89D4}" type="slidenum">
              <a:rPr lang="it-IT" altLang="it-IT"/>
              <a:pPr/>
              <a:t>12</a:t>
            </a:fld>
            <a:endParaRPr lang="it-IT" altLang="it-IT"/>
          </a:p>
        </p:txBody>
      </p:sp>
      <p:sp>
        <p:nvSpPr>
          <p:cNvPr id="1887234" name="Rectangle 2"/>
          <p:cNvSpPr>
            <a:spLocks noGrp="1" noRot="1" noChangeAspect="1" noChangeArrowheads="1" noTextEdit="1"/>
          </p:cNvSpPr>
          <p:nvPr>
            <p:ph type="sldImg"/>
          </p:nvPr>
        </p:nvSpPr>
        <p:spPr>
          <a:ln/>
        </p:spPr>
      </p:sp>
      <p:sp>
        <p:nvSpPr>
          <p:cNvPr id="1887235" name="Rectangle 3"/>
          <p:cNvSpPr>
            <a:spLocks noGrp="1" noChangeArrowheads="1"/>
          </p:cNvSpPr>
          <p:nvPr>
            <p:ph type="body" idx="1"/>
          </p:nvPr>
        </p:nvSpPr>
        <p:spPr/>
        <p:txBody>
          <a:bodyPr/>
          <a:lstStyle/>
          <a:p>
            <a:pPr>
              <a:lnSpc>
                <a:spcPct val="90000"/>
              </a:lnSpc>
            </a:pPr>
            <a:r>
              <a:rPr lang="it-IT" altLang="it-IT" dirty="0" smtClean="0"/>
              <a:t>L’approccio scientifico è basato su certe concezioni del mondo:</a:t>
            </a:r>
          </a:p>
          <a:p>
            <a:pPr>
              <a:lnSpc>
                <a:spcPct val="90000"/>
              </a:lnSpc>
            </a:pPr>
            <a:r>
              <a:rPr lang="it-IT" altLang="it-IT" dirty="0" smtClean="0"/>
              <a:t>Realismo dello scienziato: È molto diverso dal </a:t>
            </a:r>
            <a:r>
              <a:rPr lang="it-IT" altLang="it-IT" b="1" dirty="0" smtClean="0"/>
              <a:t>realismo ingenuo </a:t>
            </a:r>
            <a:r>
              <a:rPr lang="it-IT" altLang="it-IT" dirty="0" smtClean="0"/>
              <a:t>(o </a:t>
            </a:r>
            <a:r>
              <a:rPr lang="it-IT" altLang="it-IT" b="1" dirty="0" smtClean="0"/>
              <a:t>del senso comune</a:t>
            </a:r>
            <a:r>
              <a:rPr lang="it-IT" altLang="it-IT" dirty="0" smtClean="0"/>
              <a:t>), che invece</a:t>
            </a:r>
          </a:p>
          <a:p>
            <a:pPr>
              <a:lnSpc>
                <a:spcPct val="90000"/>
              </a:lnSpc>
            </a:pPr>
            <a:r>
              <a:rPr lang="it-IT" altLang="it-IT" dirty="0" smtClean="0"/>
              <a:t>afferma che le cose sono come appaiono. Il fallimento del senso comune in molte situazioni ha contribuito allo sviluppo della scienza e in particolare della psicologia (vedi colore nero).</a:t>
            </a:r>
            <a:r>
              <a:rPr lang="it-IT" altLang="it-IT" baseline="0" dirty="0" smtClean="0"/>
              <a:t> </a:t>
            </a:r>
            <a:r>
              <a:rPr lang="it-IT" altLang="it-IT" dirty="0" smtClean="0"/>
              <a:t>Uomo comune e scienziato credono entrambi nell’esistenza di un mondo reale,ma sono realtà diverse.</a:t>
            </a:r>
            <a:r>
              <a:rPr lang="it-IT" altLang="it-IT" baseline="0" dirty="0" smtClean="0"/>
              <a:t> </a:t>
            </a:r>
            <a:r>
              <a:rPr lang="it-IT" altLang="it-IT" dirty="0" smtClean="0"/>
              <a:t>Ad esempio, dove l’uomo comune vede un mondo di persone buone e cattive, laboriose e pigre,</a:t>
            </a:r>
            <a:r>
              <a:rPr lang="it-IT" altLang="it-IT" baseline="0" dirty="0" smtClean="0"/>
              <a:t> </a:t>
            </a:r>
            <a:r>
              <a:rPr lang="it-IT" altLang="it-IT" dirty="0" smtClean="0"/>
              <a:t>etc. lo psicologo vede persone influenzate da stimoli, eventi, pulsioni, etc.Causalità: </a:t>
            </a:r>
            <a:r>
              <a:rPr lang="it-IT" altLang="it-IT" i="1" dirty="0" smtClean="0"/>
              <a:t>Per fare scienza è necessario supporre che gli eventi non si verifichino senza</a:t>
            </a:r>
            <a:r>
              <a:rPr lang="it-IT" altLang="it-IT" i="1" baseline="0" dirty="0" smtClean="0"/>
              <a:t> </a:t>
            </a:r>
            <a:r>
              <a:rPr lang="it-IT" altLang="it-IT" i="1" dirty="0" smtClean="0"/>
              <a:t>ragione; ciascun evento ha (almeno) una causa.</a:t>
            </a:r>
            <a:r>
              <a:rPr lang="it-IT" altLang="it-IT" i="1" baseline="0" dirty="0" smtClean="0"/>
              <a:t> </a:t>
            </a:r>
            <a:r>
              <a:rPr lang="it-IT" altLang="it-IT" i="1" dirty="0" smtClean="0"/>
              <a:t>La scienza è stata anche definita come la ricerca delle cause e degli effetti.</a:t>
            </a:r>
            <a:r>
              <a:rPr lang="it-IT" altLang="it-IT" i="1" baseline="0" dirty="0" smtClean="0"/>
              <a:t> </a:t>
            </a:r>
            <a:r>
              <a:rPr lang="it-IT" altLang="it-IT" i="1" dirty="0" smtClean="0"/>
              <a:t>Relazioni causa-effetto </a:t>
            </a:r>
            <a:r>
              <a:rPr lang="it-IT" altLang="it-IT" dirty="0" smtClean="0"/>
              <a:t>(</a:t>
            </a:r>
            <a:r>
              <a:rPr lang="it-IT" altLang="it-IT" b="1" i="1" dirty="0" smtClean="0"/>
              <a:t>determinismo</a:t>
            </a:r>
            <a:r>
              <a:rPr lang="it-IT" altLang="it-IT" dirty="0" smtClean="0"/>
              <a:t>) </a:t>
            </a:r>
            <a:r>
              <a:rPr lang="it-IT" altLang="it-IT" i="1" dirty="0" smtClean="0"/>
              <a:t>come ipotesi di lavoro: conoscendo</a:t>
            </a:r>
            <a:r>
              <a:rPr lang="it-IT" altLang="it-IT" i="1" baseline="0" dirty="0" smtClean="0"/>
              <a:t> </a:t>
            </a:r>
            <a:r>
              <a:rPr lang="it-IT" altLang="it-IT" i="1" dirty="0" smtClean="0"/>
              <a:t>tutte le leggi del comportamento è possibile prevederlo.</a:t>
            </a:r>
            <a:r>
              <a:rPr lang="it-IT" altLang="it-IT" i="1" baseline="0" dirty="0" smtClean="0"/>
              <a:t> </a:t>
            </a:r>
            <a:r>
              <a:rPr lang="it-IT" altLang="it-IT" b="1" i="1" dirty="0" smtClean="0"/>
              <a:t>Causalità statistica</a:t>
            </a:r>
            <a:r>
              <a:rPr lang="it-IT" altLang="it-IT" i="1" dirty="0" smtClean="0"/>
              <a:t>: alcuni eventi possono essere considerati causa di altri</a:t>
            </a:r>
            <a:r>
              <a:rPr lang="it-IT" altLang="it-IT" i="1" baseline="0" dirty="0" smtClean="0"/>
              <a:t> </a:t>
            </a:r>
            <a:r>
              <a:rPr lang="it-IT" altLang="it-IT" i="1" dirty="0" smtClean="0"/>
              <a:t>eventi anche se la relazione tra questi non è costante </a:t>
            </a:r>
            <a:r>
              <a:rPr lang="it-IT" altLang="it-IT" dirty="0" smtClean="0"/>
              <a:t>(vedi fumo-tumore;</a:t>
            </a:r>
          </a:p>
          <a:p>
            <a:pPr>
              <a:lnSpc>
                <a:spcPct val="90000"/>
              </a:lnSpc>
            </a:pPr>
            <a:r>
              <a:rPr lang="it-IT" altLang="it-IT" dirty="0" smtClean="0"/>
              <a:t>povertà-crimine)</a:t>
            </a:r>
            <a:r>
              <a:rPr lang="it-IT" altLang="it-IT" i="1" dirty="0" smtClean="0"/>
              <a:t>.</a:t>
            </a:r>
          </a:p>
        </p:txBody>
      </p:sp>
    </p:spTree>
    <p:extLst>
      <p:ext uri="{BB962C8B-B14F-4D97-AF65-F5344CB8AC3E}">
        <p14:creationId xmlns:p14="http://schemas.microsoft.com/office/powerpoint/2010/main" val="954975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4B4D7-DA21-4DC5-AD76-C24A4D1F89D4}" type="slidenum">
              <a:rPr lang="it-IT" altLang="it-IT"/>
              <a:pPr/>
              <a:t>13</a:t>
            </a:fld>
            <a:endParaRPr lang="it-IT" altLang="it-IT"/>
          </a:p>
        </p:txBody>
      </p:sp>
      <p:sp>
        <p:nvSpPr>
          <p:cNvPr id="1887234" name="Rectangle 2"/>
          <p:cNvSpPr>
            <a:spLocks noGrp="1" noRot="1" noChangeAspect="1" noChangeArrowheads="1" noTextEdit="1"/>
          </p:cNvSpPr>
          <p:nvPr>
            <p:ph type="sldImg"/>
          </p:nvPr>
        </p:nvSpPr>
        <p:spPr>
          <a:ln/>
        </p:spPr>
      </p:sp>
      <p:sp>
        <p:nvSpPr>
          <p:cNvPr id="1887235" name="Rectangle 3"/>
          <p:cNvSpPr>
            <a:spLocks noGrp="1" noChangeArrowheads="1"/>
          </p:cNvSpPr>
          <p:nvPr>
            <p:ph type="body" idx="1"/>
          </p:nvPr>
        </p:nvSpPr>
        <p:spPr/>
        <p:txBody>
          <a:bodyPr/>
          <a:lstStyle/>
          <a:p>
            <a:pPr>
              <a:lnSpc>
                <a:spcPct val="90000"/>
              </a:lnSpc>
            </a:pPr>
            <a:r>
              <a:rPr lang="it-IT" altLang="it-IT" dirty="0" smtClean="0"/>
              <a:t>Un esempio di come lo stesso principio/teoria</a:t>
            </a:r>
            <a:r>
              <a:rPr lang="it-IT" altLang="it-IT" baseline="0" dirty="0" smtClean="0"/>
              <a:t> nelle scienze psicologiche </a:t>
            </a:r>
            <a:r>
              <a:rPr lang="it-IT" altLang="it-IT" dirty="0" smtClean="0"/>
              <a:t>possa essere usato per spiegare regolarità espresse in maniera diversa nel tempo e fra</a:t>
            </a:r>
            <a:r>
              <a:rPr lang="it-IT" altLang="it-IT" baseline="0" dirty="0" smtClean="0"/>
              <a:t> le specie è la teoria della lateralizzazione delle emozioni per cui sembra che il processamento delle emozioni sia in qualche maniera lateralizzato un po’ come quello dei numeri con le emozioni più piacevoli che tendono ad essere generalmente preferite se rappresentate a nell’emispazio sinistro piuttosto che in quello destro </a:t>
            </a:r>
          </a:p>
          <a:p>
            <a:pPr>
              <a:lnSpc>
                <a:spcPct val="90000"/>
              </a:lnSpc>
            </a:pPr>
            <a:endParaRPr lang="it-IT" altLang="it-IT" i="1" baseline="0" dirty="0" smtClean="0"/>
          </a:p>
          <a:p>
            <a:pPr marL="0" marR="0" lvl="0" indent="0" algn="l" defTabSz="914400" rtl="0" eaLnBrk="0" fontAlgn="base" latinLnBrk="0" hangingPunct="0">
              <a:lnSpc>
                <a:spcPct val="90000"/>
              </a:lnSpc>
              <a:spcBef>
                <a:spcPct val="30000"/>
              </a:spcBef>
              <a:spcAft>
                <a:spcPct val="0"/>
              </a:spcAft>
              <a:buClrTx/>
              <a:buSzTx/>
              <a:buFontTx/>
              <a:buNone/>
              <a:tabLst/>
              <a:defRPr/>
            </a:pPr>
            <a:r>
              <a:rPr lang="it-IT" altLang="it-IT" dirty="0" smtClean="0">
                <a:latin typeface="Arial" panose="020B0604020202020204" pitchFamily="34" charset="0"/>
                <a:cs typeface="Arial" panose="020B0604020202020204" pitchFamily="34" charset="0"/>
              </a:rPr>
              <a:t>The idea that the representation of emotion is spatialized seems supported by several intriguing regularities. For instance spatial metaphors associating divinity </a:t>
            </a:r>
            <a:r>
              <a:rPr lang="en-US" altLang="it-IT" dirty="0" smtClean="0">
                <a:latin typeface="Arial" panose="020B0604020202020204" pitchFamily="34" charset="0"/>
                <a:cs typeface="Arial" panose="020B0604020202020204" pitchFamily="34" charset="0"/>
              </a:rPr>
              <a:t>with right and evil with left are prevalent, in Christian, Jewish and Muslim scripture regardless from handedness</a:t>
            </a:r>
            <a:r>
              <a:rPr lang="it-IT" altLang="it-IT" dirty="0" smtClean="0">
                <a:latin typeface="Arial" panose="020B0604020202020204" pitchFamily="34" charset="0"/>
                <a:cs typeface="Arial" panose="020B0604020202020204" pitchFamily="34" charset="0"/>
              </a:rPr>
              <a:t> </a:t>
            </a:r>
            <a:r>
              <a:rPr lang="en-US" altLang="it-IT" dirty="0" smtClean="0">
                <a:latin typeface="Arial" panose="020B0604020202020204" pitchFamily="34" charset="0"/>
                <a:cs typeface="Arial" panose="020B0604020202020204" pitchFamily="34" charset="0"/>
              </a:rPr>
              <a:t>(Hertz, 1973; Wile, 1934)</a:t>
            </a:r>
            <a:r>
              <a:rPr lang="it-IT" altLang="it-IT" dirty="0" smtClean="0">
                <a:latin typeface="Arial" panose="020B0604020202020204" pitchFamily="34" charset="0"/>
                <a:cs typeface="Arial" panose="020B0604020202020204" pitchFamily="34" charset="0"/>
              </a:rPr>
              <a:t>. Self-portarait are more likely to report artist’s right than left chicks, in a way similar to what more recently discovered by Nicola Bruno with selfies&amp;theCity databaseA similar lateral asymmetry in the processing of emotions find support also in spontaneous though asymmetric tail swagging in dog in favour of the right rather than the left direction depending on the exposition to positive vs. negative valence stimuli </a:t>
            </a:r>
            <a:r>
              <a:rPr lang="en-US" altLang="it-IT" dirty="0" smtClean="0">
                <a:latin typeface="Arial" panose="020B0604020202020204" pitchFamily="34" charset="0"/>
                <a:cs typeface="Arial" panose="020B0604020202020204" pitchFamily="34" charset="0"/>
              </a:rPr>
              <a:t>stimuli</a:t>
            </a:r>
          </a:p>
          <a:p>
            <a:pPr>
              <a:lnSpc>
                <a:spcPct val="90000"/>
              </a:lnSpc>
            </a:pPr>
            <a:endParaRPr lang="it-IT" altLang="it-IT" i="1" dirty="0"/>
          </a:p>
        </p:txBody>
      </p:sp>
    </p:spTree>
    <p:extLst>
      <p:ext uri="{BB962C8B-B14F-4D97-AF65-F5344CB8AC3E}">
        <p14:creationId xmlns:p14="http://schemas.microsoft.com/office/powerpoint/2010/main" val="15993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ChangeArrowheads="1" noTextEdit="1"/>
          </p:cNvSpPr>
          <p:nvPr>
            <p:ph type="sldImg"/>
          </p:nvPr>
        </p:nvSpPr>
        <p:spPr>
          <a:ln/>
        </p:spPr>
      </p:sp>
      <p:sp>
        <p:nvSpPr>
          <p:cNvPr id="8195" name="Segnaposto note 2"/>
          <p:cNvSpPr>
            <a:spLocks noGrp="1" noChangeArrowheads="1"/>
          </p:cNvSpPr>
          <p:nvPr>
            <p:ph type="body" idx="1"/>
          </p:nvPr>
        </p:nvSpPr>
        <p:spPr>
          <a:noFill/>
        </p:spPr>
        <p:txBody>
          <a:bodyPr/>
          <a:lstStyle/>
          <a:p>
            <a:r>
              <a:rPr lang="it-IT" altLang="it-IT" smtClean="0">
                <a:latin typeface="Arial" panose="020B0604020202020204" pitchFamily="34" charset="0"/>
                <a:cs typeface="Arial" panose="020B0604020202020204" pitchFamily="34" charset="0"/>
              </a:rPr>
              <a:t>Some artist also seemed to be aware of such a spontaneous bias, and used it like a secret in order to evoke the sensation of surprise in the audience. This is the case of the famous painter Bosh here implementing the good and the devil in a spatial orders that is incongruent with the left-to-right mental format</a:t>
            </a:r>
          </a:p>
        </p:txBody>
      </p:sp>
      <p:sp>
        <p:nvSpPr>
          <p:cNvPr id="819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65A8A41-F7BE-4344-A81A-4806E886B316}" type="slidenum">
              <a:rPr lang="it-IT" altLang="it-IT"/>
              <a:pPr>
                <a:spcBef>
                  <a:spcPct val="0"/>
                </a:spcBef>
              </a:pPr>
              <a:t>14</a:t>
            </a:fld>
            <a:endParaRPr lang="it-IT" altLang="it-IT"/>
          </a:p>
        </p:txBody>
      </p:sp>
    </p:spTree>
    <p:extLst>
      <p:ext uri="{BB962C8B-B14F-4D97-AF65-F5344CB8AC3E}">
        <p14:creationId xmlns:p14="http://schemas.microsoft.com/office/powerpoint/2010/main" val="3770525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4B4D7-DA21-4DC5-AD76-C24A4D1F89D4}" type="slidenum">
              <a:rPr lang="it-IT" altLang="it-IT"/>
              <a:pPr/>
              <a:t>15</a:t>
            </a:fld>
            <a:endParaRPr lang="it-IT" altLang="it-IT"/>
          </a:p>
        </p:txBody>
      </p:sp>
      <p:sp>
        <p:nvSpPr>
          <p:cNvPr id="1887234" name="Rectangle 2"/>
          <p:cNvSpPr>
            <a:spLocks noGrp="1" noRot="1" noChangeAspect="1" noChangeArrowheads="1" noTextEdit="1"/>
          </p:cNvSpPr>
          <p:nvPr>
            <p:ph type="sldImg"/>
          </p:nvPr>
        </p:nvSpPr>
        <p:spPr>
          <a:ln/>
        </p:spPr>
      </p:sp>
      <p:sp>
        <p:nvSpPr>
          <p:cNvPr id="1887235" name="Rectangle 3"/>
          <p:cNvSpPr>
            <a:spLocks noGrp="1" noChangeArrowheads="1"/>
          </p:cNvSpPr>
          <p:nvPr>
            <p:ph type="body" idx="1"/>
          </p:nvPr>
        </p:nvSpPr>
        <p:spPr/>
        <p:txBody>
          <a:bodyPr/>
          <a:lstStyle/>
          <a:p>
            <a:pPr>
              <a:lnSpc>
                <a:spcPct val="90000"/>
              </a:lnSpc>
            </a:pPr>
            <a:r>
              <a:rPr lang="it-IT" altLang="it-IT" dirty="0" smtClean="0"/>
              <a:t>L’approccio scientifico è basato su certe concezioni del mondo:</a:t>
            </a:r>
          </a:p>
          <a:p>
            <a:pPr>
              <a:lnSpc>
                <a:spcPct val="90000"/>
              </a:lnSpc>
            </a:pPr>
            <a:r>
              <a:rPr lang="it-IT" altLang="it-IT" dirty="0" smtClean="0"/>
              <a:t>Realismo dello scienziato: È molto diverso dal </a:t>
            </a:r>
            <a:r>
              <a:rPr lang="it-IT" altLang="it-IT" b="1" dirty="0" smtClean="0"/>
              <a:t>realismo ingenuo </a:t>
            </a:r>
            <a:r>
              <a:rPr lang="it-IT" altLang="it-IT" dirty="0" smtClean="0"/>
              <a:t>(o </a:t>
            </a:r>
            <a:r>
              <a:rPr lang="it-IT" altLang="it-IT" b="1" dirty="0" smtClean="0"/>
              <a:t>del senso comune</a:t>
            </a:r>
            <a:r>
              <a:rPr lang="it-IT" altLang="it-IT" dirty="0" smtClean="0"/>
              <a:t>), che invece</a:t>
            </a:r>
          </a:p>
          <a:p>
            <a:pPr>
              <a:lnSpc>
                <a:spcPct val="90000"/>
              </a:lnSpc>
            </a:pPr>
            <a:r>
              <a:rPr lang="it-IT" altLang="it-IT" dirty="0" smtClean="0"/>
              <a:t>afferma che le cose sono come appaiono. Il fallimento del senso comune in molte situazioni ha contribuito allo sviluppo della scienza e in particolare della psicologia (vedi colore nero).</a:t>
            </a:r>
            <a:r>
              <a:rPr lang="it-IT" altLang="it-IT" baseline="0" dirty="0" smtClean="0"/>
              <a:t> </a:t>
            </a:r>
            <a:r>
              <a:rPr lang="it-IT" altLang="it-IT" dirty="0" smtClean="0"/>
              <a:t>Uomo comune e scienziato credono entrambi nell’esistenza di un mondo reale,ma sono realtà diverse.</a:t>
            </a:r>
            <a:r>
              <a:rPr lang="it-IT" altLang="it-IT" baseline="0" dirty="0" smtClean="0"/>
              <a:t> </a:t>
            </a:r>
            <a:r>
              <a:rPr lang="it-IT" altLang="it-IT" dirty="0" smtClean="0"/>
              <a:t>Ad esempio, dove l’uomo comune vede un mondo di persone buone e cattive, laboriose e pigre,</a:t>
            </a:r>
            <a:r>
              <a:rPr lang="it-IT" altLang="it-IT" baseline="0" dirty="0" smtClean="0"/>
              <a:t> </a:t>
            </a:r>
            <a:r>
              <a:rPr lang="it-IT" altLang="it-IT" dirty="0" smtClean="0"/>
              <a:t>etc. lo psicologo vede persone influenzate da stimoli, eventi, pulsioni, etc.Causalità: </a:t>
            </a:r>
            <a:r>
              <a:rPr lang="it-IT" altLang="it-IT" i="1" dirty="0" smtClean="0"/>
              <a:t>Per fare scienza è necessario supporre che gli eventi non si verifichino senza</a:t>
            </a:r>
            <a:r>
              <a:rPr lang="it-IT" altLang="it-IT" i="1" baseline="0" dirty="0" smtClean="0"/>
              <a:t> </a:t>
            </a:r>
            <a:r>
              <a:rPr lang="it-IT" altLang="it-IT" i="1" dirty="0" smtClean="0"/>
              <a:t>ragione; ciascun evento ha (almeno) una causa.</a:t>
            </a:r>
            <a:r>
              <a:rPr lang="it-IT" altLang="it-IT" i="1" baseline="0" dirty="0" smtClean="0"/>
              <a:t> </a:t>
            </a:r>
            <a:r>
              <a:rPr lang="it-IT" altLang="it-IT" i="1" dirty="0" smtClean="0"/>
              <a:t>La scienza è stata anche definita come la ricerca delle cause e degli effetti.</a:t>
            </a:r>
            <a:r>
              <a:rPr lang="it-IT" altLang="it-IT" i="1" baseline="0" dirty="0" smtClean="0"/>
              <a:t> </a:t>
            </a:r>
            <a:r>
              <a:rPr lang="it-IT" altLang="it-IT" i="1" dirty="0" smtClean="0"/>
              <a:t>Relazioni causa-effetto </a:t>
            </a:r>
            <a:r>
              <a:rPr lang="it-IT" altLang="it-IT" dirty="0" smtClean="0"/>
              <a:t>(</a:t>
            </a:r>
            <a:r>
              <a:rPr lang="it-IT" altLang="it-IT" b="1" i="1" dirty="0" smtClean="0"/>
              <a:t>determinismo</a:t>
            </a:r>
            <a:r>
              <a:rPr lang="it-IT" altLang="it-IT" dirty="0" smtClean="0"/>
              <a:t>) </a:t>
            </a:r>
            <a:r>
              <a:rPr lang="it-IT" altLang="it-IT" i="1" dirty="0" smtClean="0"/>
              <a:t>come ipotesi di lavoro: conoscendo</a:t>
            </a:r>
            <a:r>
              <a:rPr lang="it-IT" altLang="it-IT" i="1" baseline="0" dirty="0" smtClean="0"/>
              <a:t> </a:t>
            </a:r>
            <a:r>
              <a:rPr lang="it-IT" altLang="it-IT" i="1" dirty="0" smtClean="0"/>
              <a:t>tutte le leggi del comportamento è possibile prevederlo.</a:t>
            </a:r>
            <a:r>
              <a:rPr lang="it-IT" altLang="it-IT" i="1" baseline="0" dirty="0" smtClean="0"/>
              <a:t> </a:t>
            </a:r>
            <a:r>
              <a:rPr lang="it-IT" altLang="it-IT" b="1" i="1" dirty="0" smtClean="0"/>
              <a:t>Causalità statistica</a:t>
            </a:r>
            <a:r>
              <a:rPr lang="it-IT" altLang="it-IT" i="1" dirty="0" smtClean="0"/>
              <a:t>: alcuni eventi possono essere considerati causa di altri</a:t>
            </a:r>
            <a:r>
              <a:rPr lang="it-IT" altLang="it-IT" i="1" baseline="0" dirty="0" smtClean="0"/>
              <a:t> </a:t>
            </a:r>
            <a:r>
              <a:rPr lang="it-IT" altLang="it-IT" i="1" dirty="0" smtClean="0"/>
              <a:t>eventi anche se la relazione tra questi non è costante </a:t>
            </a:r>
            <a:r>
              <a:rPr lang="it-IT" altLang="it-IT" dirty="0" smtClean="0"/>
              <a:t>(vedi fumo-tumore;</a:t>
            </a:r>
          </a:p>
          <a:p>
            <a:pPr>
              <a:lnSpc>
                <a:spcPct val="90000"/>
              </a:lnSpc>
            </a:pPr>
            <a:r>
              <a:rPr lang="it-IT" altLang="it-IT" dirty="0" smtClean="0"/>
              <a:t>povertà-crimine)</a:t>
            </a:r>
            <a:r>
              <a:rPr lang="it-IT" altLang="it-IT" i="1" dirty="0" smtClean="0"/>
              <a:t>.</a:t>
            </a:r>
          </a:p>
        </p:txBody>
      </p:sp>
    </p:spTree>
    <p:extLst>
      <p:ext uri="{BB962C8B-B14F-4D97-AF65-F5344CB8AC3E}">
        <p14:creationId xmlns:p14="http://schemas.microsoft.com/office/powerpoint/2010/main" val="3602264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3B482F-FC90-4E14-B6B7-986C69AFF31F}" type="slidenum">
              <a:rPr lang="it-IT" altLang="it-IT"/>
              <a:pPr/>
              <a:t>17</a:t>
            </a:fld>
            <a:endParaRPr lang="it-IT" altLang="it-IT"/>
          </a:p>
        </p:txBody>
      </p:sp>
      <p:sp>
        <p:nvSpPr>
          <p:cNvPr id="1889282" name="Rectangle 2"/>
          <p:cNvSpPr>
            <a:spLocks noGrp="1" noRot="1" noChangeAspect="1" noChangeArrowheads="1" noTextEdit="1"/>
          </p:cNvSpPr>
          <p:nvPr>
            <p:ph type="sldImg"/>
          </p:nvPr>
        </p:nvSpPr>
        <p:spPr>
          <a:ln/>
        </p:spPr>
      </p:sp>
      <p:sp>
        <p:nvSpPr>
          <p:cNvPr id="188928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438844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0D7C0-13C6-4DCE-96BF-FFCF9AE5F6F2}" type="slidenum">
              <a:rPr lang="it-IT" altLang="it-IT"/>
              <a:pPr/>
              <a:t>18</a:t>
            </a:fld>
            <a:endParaRPr lang="it-IT" altLang="it-IT"/>
          </a:p>
        </p:txBody>
      </p:sp>
      <p:sp>
        <p:nvSpPr>
          <p:cNvPr id="1891330" name="Rectangle 2"/>
          <p:cNvSpPr>
            <a:spLocks noGrp="1" noRot="1" noChangeAspect="1" noChangeArrowheads="1" noTextEdit="1"/>
          </p:cNvSpPr>
          <p:nvPr>
            <p:ph type="sldImg"/>
          </p:nvPr>
        </p:nvSpPr>
        <p:spPr>
          <a:ln/>
        </p:spPr>
      </p:sp>
      <p:sp>
        <p:nvSpPr>
          <p:cNvPr id="1891331" name="Rectangle 3"/>
          <p:cNvSpPr>
            <a:spLocks noGrp="1" noChangeArrowheads="1"/>
          </p:cNvSpPr>
          <p:nvPr>
            <p:ph type="body" idx="1"/>
          </p:nvPr>
        </p:nvSpPr>
        <p:spPr/>
        <p:txBody>
          <a:bodyPr/>
          <a:lstStyle/>
          <a:p>
            <a:r>
              <a:rPr lang="it-IT" altLang="it-IT"/>
              <a:t>Il metodo induttivo identificato da Bacone, che si contrapponeva a quello deduttivo. Il ragionamento deduttivo parte da un’affermazione generale, di tipo teorico, che si da per scontata (tutti i cani hanno 4 zampe, una coda e abbaiano), e giunge ad una conclusione specifica, di tipo pratico, (questo animale è un cane). L’induttivo invece parte da un’affermazione specifica, di tipo pratico (ho davanti un animale con 4 zampe, una coda e abbaia), e giunge ad una conclusione generale, di tipo teorico (esiste quindi una categoria che chiamerò “cani”). Dal generale al particolare, dal particolare al generale. Per induzione si intende quel procedimento logico che consiste nel ricavare da osservazioni ed esperienze particolari i principi generali in esse implicite. In questo metodo si procede all'osservazione di fatti, di informazioni, di eventi e casi particolari, ed attraverso di essi si arriva a formulare un'ipotesi che spieghi, che dia un senso logico di carattere generale ai fenomeni osservati. Si ricercano insomma i principi generali impliciti nell'osservazione del particolare.  Questo metodo ha origini storiche antiche e fu sostenuto da Bacone (sir Francis Bacon, il Filosofo inglese vissuto tra il 1561 ed il 1626): dipende dalla collezione di una vasta base di informazioni empiriche, su cui poggia la costruzione di una teoria esplicativa dei fenomeni. L'indagine di tipo induttivo presuppone la ricerca di tutti (o della maggior quantità possibile) i casi in cui un fenomeno: avviene non avviene in condizioni in cui ce lo saremmo aspettato aumenta o diminuisce di intensità. </a:t>
            </a:r>
          </a:p>
          <a:p>
            <a:endParaRPr lang="it-IT" altLang="it-IT"/>
          </a:p>
          <a:p>
            <a:r>
              <a:rPr lang="it-IT" altLang="it-IT"/>
              <a:t>In epoca più moderna si parla di positivismo logico</a:t>
            </a:r>
          </a:p>
        </p:txBody>
      </p:sp>
    </p:spTree>
    <p:extLst>
      <p:ext uri="{BB962C8B-B14F-4D97-AF65-F5344CB8AC3E}">
        <p14:creationId xmlns:p14="http://schemas.microsoft.com/office/powerpoint/2010/main" val="3615919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8E220-B504-4A66-88AA-7981CC3F2348}" type="slidenum">
              <a:rPr lang="it-IT" altLang="it-IT"/>
              <a:pPr/>
              <a:t>19</a:t>
            </a:fld>
            <a:endParaRPr lang="it-IT" altLang="it-IT"/>
          </a:p>
        </p:txBody>
      </p:sp>
      <p:sp>
        <p:nvSpPr>
          <p:cNvPr id="1893378" name="Rectangle 2"/>
          <p:cNvSpPr>
            <a:spLocks noGrp="1" noRot="1" noChangeAspect="1" noChangeArrowheads="1" noTextEdit="1"/>
          </p:cNvSpPr>
          <p:nvPr>
            <p:ph type="sldImg"/>
          </p:nvPr>
        </p:nvSpPr>
        <p:spPr>
          <a:ln/>
        </p:spPr>
      </p:sp>
      <p:sp>
        <p:nvSpPr>
          <p:cNvPr id="1893379" name="Rectangle 3"/>
          <p:cNvSpPr>
            <a:spLocks noGrp="1" noChangeArrowheads="1"/>
          </p:cNvSpPr>
          <p:nvPr>
            <p:ph type="body" idx="1"/>
          </p:nvPr>
        </p:nvSpPr>
        <p:spPr/>
        <p:txBody>
          <a:bodyPr/>
          <a:lstStyle/>
          <a:p>
            <a:pPr marL="228600" indent="-228600">
              <a:lnSpc>
                <a:spcPct val="90000"/>
              </a:lnSpc>
            </a:pPr>
            <a:r>
              <a:rPr lang="it-IT" altLang="it-IT" sz="900" dirty="0"/>
              <a:t>Per comprendere il metodo scientifico alla base adottato nelle discipline  psicologiche mi piace ricordare un aneddoto: Galileo aveva un discepolo nel periodo in cui stava a Pisa il Viviani che evidentemente non aveva ben compreso la differenza fra ipotesi e fenomeni/dati di fatto eventi osservati e come tale gli piaceva raccontare aneddoti su Galileo. Il più famosa fra le leggende narrate da Viviani racconta che Galileo salì sulla cima del campanile pendente dì Pisa e, « con l'intervento delli altri lettori e filosofi e di tutta la scolaresca » e «con replicate esperienze», mostrò che «le velocità de' mobili dell'istessa materia, disegualmente gravi, movendosi per un istesso mezzo, non conservano altrimenti la proporzione delle gravita loro, assegnatagli da Aristotele, anzi che si muovon tutti con pari velocità». </a:t>
            </a:r>
          </a:p>
          <a:p>
            <a:pPr marL="228600" indent="-228600">
              <a:lnSpc>
                <a:spcPct val="90000"/>
              </a:lnSpc>
            </a:pPr>
            <a:endParaRPr lang="it-IT" altLang="it-IT" sz="900" dirty="0"/>
          </a:p>
          <a:p>
            <a:pPr marL="228600" indent="-228600">
              <a:lnSpc>
                <a:spcPct val="90000"/>
              </a:lnSpc>
            </a:pPr>
            <a:r>
              <a:rPr lang="it-IT" altLang="it-IT" sz="900" dirty="0"/>
              <a:t>In altre parole Aristotele sosteneva che </a:t>
            </a:r>
            <a:r>
              <a:rPr lang="it-IT" altLang="it-IT" sz="900" dirty="0">
                <a:effectLst>
                  <a:outerShdw blurRad="38100" dist="38100" dir="2700000" algn="tl">
                    <a:srgbClr val="C0C0C0"/>
                  </a:outerShdw>
                </a:effectLst>
              </a:rPr>
              <a:t>I gravi cadono ad una velocità  direttamente proporzionale al loro peso (più un oggetto è pesante, più velocemente cade), </a:t>
            </a:r>
            <a:r>
              <a:rPr lang="it-IT" altLang="it-IT" sz="900" dirty="0"/>
              <a:t>Mentre Galileo Ipotizza e sostiene di aver osservato che </a:t>
            </a:r>
            <a:r>
              <a:rPr lang="it-IT" altLang="it-IT" sz="900" dirty="0">
                <a:effectLst>
                  <a:outerShdw blurRad="38100" dist="38100" dir="2700000" algn="tl">
                    <a:srgbClr val="C0C0C0"/>
                  </a:outerShdw>
                </a:effectLst>
              </a:rPr>
              <a:t>I gravi cadono ad una velocità direttamente proporzionale al tempo di caduta. Ossia, Cadono tutti alla stessa velocità, che è proporzionale al tempo trascorso da quando il moto è iniziato. </a:t>
            </a:r>
          </a:p>
          <a:p>
            <a:pPr marL="228600" indent="-228600">
              <a:lnSpc>
                <a:spcPct val="90000"/>
              </a:lnSpc>
            </a:pPr>
            <a:endParaRPr lang="it-IT" altLang="it-IT" sz="900" dirty="0"/>
          </a:p>
          <a:p>
            <a:pPr marL="228600" indent="-228600">
              <a:lnSpc>
                <a:spcPct val="90000"/>
              </a:lnSpc>
            </a:pPr>
            <a:r>
              <a:rPr lang="it-IT" altLang="it-IT" sz="900" dirty="0"/>
              <a:t>Comunque il metodo adottato da Galileo per sostenere la sua ipotesi non lo portò mai a dimostrarla in quanto tale dato che non si discostava molto dal mito ossia dall’osservare in maniera ripetuta tutta una serie di fenomeni a sostegno della sua ipotesi: ad esempio Galileo riportava di aver fatto esperimenti all’aperto con una Palla da cannone e una palla da Moschetto e di averle viste cadere circa allo stessa tempo. </a:t>
            </a:r>
          </a:p>
          <a:p>
            <a:pPr marL="228600" indent="-228600">
              <a:lnSpc>
                <a:spcPct val="90000"/>
              </a:lnSpc>
            </a:pPr>
            <a:endParaRPr lang="it-IT" altLang="it-IT" sz="900" dirty="0"/>
          </a:p>
          <a:p>
            <a:pPr marL="228600" indent="-228600">
              <a:lnSpc>
                <a:spcPct val="90000"/>
              </a:lnSpc>
            </a:pPr>
            <a:r>
              <a:rPr lang="it-IT" altLang="it-IT" sz="900" dirty="0"/>
              <a:t>Il metodo utilizzato era quello induttivo che poi darà luogo al metodo scientifico in se che è alla base della statistica basato sull’elaborazione di una teoria a partire da osservazioni controllate e mirate. </a:t>
            </a:r>
          </a:p>
          <a:p>
            <a:pPr marL="228600" indent="-228600">
              <a:lnSpc>
                <a:spcPct val="90000"/>
              </a:lnSpc>
            </a:pPr>
            <a:endParaRPr lang="it-IT" altLang="it-IT" sz="900" dirty="0"/>
          </a:p>
          <a:p>
            <a:pPr marL="228600" indent="-228600">
              <a:lnSpc>
                <a:spcPct val="90000"/>
              </a:lnSpc>
            </a:pPr>
            <a:r>
              <a:rPr lang="it-IT" altLang="it-IT" sz="900" dirty="0">
                <a:effectLst>
                  <a:outerShdw blurRad="38100" dist="38100" dir="2700000" algn="tl">
                    <a:srgbClr val="C0C0C0"/>
                  </a:outerShdw>
                </a:effectLst>
              </a:rPr>
              <a:t>Aristotele confondeva la teoria con l’osservato, mentre Galileo faceva l’errore opposto, confondeva i fatto con la </a:t>
            </a:r>
            <a:r>
              <a:rPr lang="it-IT" altLang="it-IT" sz="900" dirty="0" smtClean="0">
                <a:effectLst>
                  <a:outerShdw blurRad="38100" dist="38100" dir="2700000" algn="tl">
                    <a:srgbClr val="C0C0C0"/>
                  </a:outerShdw>
                </a:effectLst>
              </a:rPr>
              <a:t>teoria/logica </a:t>
            </a:r>
            <a:r>
              <a:rPr lang="it-IT" altLang="it-IT" sz="900" dirty="0">
                <a:effectLst>
                  <a:outerShdw blurRad="38100" dist="38100" dir="2700000" algn="tl">
                    <a:srgbClr val="C0C0C0"/>
                  </a:outerShdw>
                </a:effectLst>
              </a:rPr>
              <a:t>(non potendo in natura aver osservato la caduta di gravi in assenza di attrito o gravità).</a:t>
            </a:r>
          </a:p>
          <a:p>
            <a:pPr marL="228600" indent="-228600">
              <a:lnSpc>
                <a:spcPct val="90000"/>
              </a:lnSpc>
            </a:pPr>
            <a:endParaRPr lang="it-IT" altLang="it-IT" sz="900" dirty="0"/>
          </a:p>
          <a:p>
            <a:pPr marL="228600" indent="-228600">
              <a:lnSpc>
                <a:spcPct val="90000"/>
              </a:lnSpc>
            </a:pPr>
            <a:endParaRPr lang="it-IT" altLang="it-IT" sz="900" dirty="0"/>
          </a:p>
        </p:txBody>
      </p:sp>
    </p:spTree>
    <p:extLst>
      <p:ext uri="{BB962C8B-B14F-4D97-AF65-F5344CB8AC3E}">
        <p14:creationId xmlns:p14="http://schemas.microsoft.com/office/powerpoint/2010/main" val="423133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74CDF9-E14B-4211-9112-0DDCE8627FD8}" type="slidenum">
              <a:rPr lang="it-IT" altLang="it-IT"/>
              <a:pPr/>
              <a:t>20</a:t>
            </a:fld>
            <a:endParaRPr lang="it-IT" altLang="it-IT"/>
          </a:p>
        </p:txBody>
      </p:sp>
      <p:sp>
        <p:nvSpPr>
          <p:cNvPr id="1895426" name="Rectangle 2"/>
          <p:cNvSpPr>
            <a:spLocks noGrp="1" noRot="1" noChangeAspect="1" noChangeArrowheads="1" noTextEdit="1"/>
          </p:cNvSpPr>
          <p:nvPr>
            <p:ph type="sldImg"/>
          </p:nvPr>
        </p:nvSpPr>
        <p:spPr>
          <a:ln/>
        </p:spPr>
      </p:sp>
      <p:sp>
        <p:nvSpPr>
          <p:cNvPr id="1895427" name="Rectangle 3"/>
          <p:cNvSpPr>
            <a:spLocks noGrp="1" noChangeArrowheads="1"/>
          </p:cNvSpPr>
          <p:nvPr>
            <p:ph type="body" idx="1"/>
          </p:nvPr>
        </p:nvSpPr>
        <p:spPr/>
        <p:txBody>
          <a:bodyPr/>
          <a:lstStyle/>
          <a:p>
            <a:pPr marL="228600" indent="-228600">
              <a:lnSpc>
                <a:spcPct val="80000"/>
              </a:lnSpc>
            </a:pPr>
            <a:r>
              <a:rPr lang="it-IT" altLang="it-IT"/>
              <a:t>Galileo applica un metodo di acquisizione della conoscenza risalente a Socrate che consiste nel prendere in considerazione tutte le teorie precedenti sull'argomento e confutarle punto per punto (pars destruens) in maniera deduttiva, e su queste basi edificare un nuovo pensiero, forte delle critiche fatte in precedenza (pars costruens) basato sui fatti. </a:t>
            </a:r>
          </a:p>
          <a:p>
            <a:pPr marL="228600" indent="-228600">
              <a:lnSpc>
                <a:spcPct val="80000"/>
              </a:lnSpc>
            </a:pPr>
            <a:endParaRPr lang="it-IT" altLang="it-IT"/>
          </a:p>
          <a:p>
            <a:pPr marL="228600" indent="-228600">
              <a:lnSpc>
                <a:spcPct val="80000"/>
              </a:lnSpc>
            </a:pPr>
            <a:r>
              <a:rPr lang="it-IT" altLang="it-IT"/>
              <a:t>Galileo si era accorto che nella realtà è determinante il mezzo in cui cadono i corpi, cioè che ad esempio in acqua il distacco fra le due biglie è maggiore che nell’aria. Nei Discorsi e dimostrazioni matematiche intorno a due nuove scienze concluderà che: “(...) se si levasse totalmente la resistenza del mezzo, tutte le materie discenderebbero con eguali velocità”. </a:t>
            </a:r>
          </a:p>
          <a:p>
            <a:pPr marL="228600" indent="-228600">
              <a:lnSpc>
                <a:spcPct val="80000"/>
              </a:lnSpc>
            </a:pPr>
            <a:endParaRPr lang="it-IT" altLang="it-IT"/>
          </a:p>
        </p:txBody>
      </p:sp>
    </p:spTree>
    <p:extLst>
      <p:ext uri="{BB962C8B-B14F-4D97-AF65-F5344CB8AC3E}">
        <p14:creationId xmlns:p14="http://schemas.microsoft.com/office/powerpoint/2010/main" val="1550119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A66C66-E2A1-43B9-BA81-AEC83FBFAFBE}" type="slidenum">
              <a:rPr lang="it-IT" altLang="it-IT"/>
              <a:pPr/>
              <a:t>21</a:t>
            </a:fld>
            <a:endParaRPr lang="it-IT" altLang="it-IT"/>
          </a:p>
        </p:txBody>
      </p:sp>
      <p:sp>
        <p:nvSpPr>
          <p:cNvPr id="1897474" name="Rectangle 2"/>
          <p:cNvSpPr>
            <a:spLocks noGrp="1" noRot="1" noChangeAspect="1" noChangeArrowheads="1" noTextEdit="1"/>
          </p:cNvSpPr>
          <p:nvPr>
            <p:ph type="sldImg"/>
          </p:nvPr>
        </p:nvSpPr>
        <p:spPr>
          <a:ln/>
        </p:spPr>
      </p:sp>
      <p:sp>
        <p:nvSpPr>
          <p:cNvPr id="1897475" name="Rectangle 3"/>
          <p:cNvSpPr>
            <a:spLocks noGrp="1" noChangeArrowheads="1"/>
          </p:cNvSpPr>
          <p:nvPr>
            <p:ph type="body" idx="1"/>
          </p:nvPr>
        </p:nvSpPr>
        <p:spPr/>
        <p:txBody>
          <a:bodyPr/>
          <a:lstStyle/>
          <a:p>
            <a:pPr marL="228600" indent="-228600">
              <a:lnSpc>
                <a:spcPct val="80000"/>
              </a:lnSpc>
            </a:pPr>
            <a:r>
              <a:rPr lang="it-IT" altLang="it-IT" dirty="0"/>
              <a:t>Se abbiamo due pesi, uno da 10 e uno da 5 chilogrammi, secondo Aristotele quello da 10 kg cadrà il doppio più veloce dell’altro. Ma sempre secondo Aristotele, se uniamo i due corpi, quello da 10 kg, dato che di natura va più veloce, tenderà a velocizzare quello da 5 kg; quest’ultimo, invece, farà rallentare quello da 10 kg, e si raggiungerà quindi una velocità intermedia. D’altra parte si può anche pensare che, se uniamo i due corpi, il peso totale sarà 15 kg e quindi di natura l’unione di questi corpi andrà ad una velocità superiore alla velocità del peso di 10 kg e non ad una velocità intermedia</a:t>
            </a:r>
          </a:p>
        </p:txBody>
      </p:sp>
    </p:spTree>
    <p:extLst>
      <p:ext uri="{BB962C8B-B14F-4D97-AF65-F5344CB8AC3E}">
        <p14:creationId xmlns:p14="http://schemas.microsoft.com/office/powerpoint/2010/main" val="427950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57594-855D-4000-A502-C98FF0EC09E9}" type="slidenum">
              <a:rPr lang="it-IT" altLang="it-IT"/>
              <a:pPr/>
              <a:t>2</a:t>
            </a:fld>
            <a:endParaRPr lang="it-IT" altLang="it-IT"/>
          </a:p>
        </p:txBody>
      </p:sp>
      <p:sp>
        <p:nvSpPr>
          <p:cNvPr id="1872898" name="Rectangle 2"/>
          <p:cNvSpPr>
            <a:spLocks noGrp="1" noRot="1" noChangeAspect="1" noChangeArrowheads="1" noTextEdit="1"/>
          </p:cNvSpPr>
          <p:nvPr>
            <p:ph type="sldImg"/>
          </p:nvPr>
        </p:nvSpPr>
        <p:spPr>
          <a:ln/>
        </p:spPr>
      </p:sp>
      <p:sp>
        <p:nvSpPr>
          <p:cNvPr id="1872899" name="Rectangle 3"/>
          <p:cNvSpPr>
            <a:spLocks noGrp="1" noChangeArrowheads="1"/>
          </p:cNvSpPr>
          <p:nvPr>
            <p:ph type="body" idx="1"/>
          </p:nvPr>
        </p:nvSpPr>
        <p:spPr/>
        <p:txBody>
          <a:bodyPr/>
          <a:lstStyle/>
          <a:p>
            <a:pPr>
              <a:lnSpc>
                <a:spcPct val="90000"/>
              </a:lnSpc>
            </a:pPr>
            <a:r>
              <a:rPr lang="it-IT" altLang="it-IT" dirty="0"/>
              <a:t>L’approccio scientifico è basato su certe concezioni del mondo:</a:t>
            </a:r>
          </a:p>
          <a:p>
            <a:pPr>
              <a:lnSpc>
                <a:spcPct val="90000"/>
              </a:lnSpc>
            </a:pPr>
            <a:r>
              <a:rPr lang="it-IT" altLang="it-IT" dirty="0"/>
              <a:t>Realismo dello scienziato: È molto diverso dal </a:t>
            </a:r>
            <a:r>
              <a:rPr lang="it-IT" altLang="it-IT" b="1" dirty="0"/>
              <a:t>realismo ingenuo </a:t>
            </a:r>
            <a:r>
              <a:rPr lang="it-IT" altLang="it-IT" dirty="0"/>
              <a:t>(o </a:t>
            </a:r>
            <a:r>
              <a:rPr lang="it-IT" altLang="it-IT" b="1" dirty="0"/>
              <a:t>del senso comune</a:t>
            </a:r>
            <a:r>
              <a:rPr lang="it-IT" altLang="it-IT" dirty="0"/>
              <a:t>), che </a:t>
            </a:r>
            <a:r>
              <a:rPr lang="it-IT" altLang="it-IT" dirty="0" smtClean="0"/>
              <a:t>invece</a:t>
            </a:r>
            <a:r>
              <a:rPr lang="it-IT" altLang="it-IT" baseline="0" dirty="0" smtClean="0"/>
              <a:t> </a:t>
            </a:r>
            <a:r>
              <a:rPr lang="it-IT" altLang="it-IT" dirty="0" smtClean="0"/>
              <a:t>afferma </a:t>
            </a:r>
            <a:r>
              <a:rPr lang="it-IT" altLang="it-IT" dirty="0"/>
              <a:t>che le cose sono come appaiono. Il fallimento del senso comune in molte situazioni ha contribuito allo sviluppo della scienza e in particolare della psicologia (vedi colore nero</a:t>
            </a:r>
            <a:r>
              <a:rPr lang="it-IT" altLang="it-IT" dirty="0" smtClean="0"/>
              <a:t>).</a:t>
            </a:r>
            <a:r>
              <a:rPr lang="it-IT" altLang="it-IT" baseline="0" dirty="0" smtClean="0"/>
              <a:t> </a:t>
            </a:r>
            <a:r>
              <a:rPr lang="it-IT" altLang="it-IT" dirty="0" smtClean="0"/>
              <a:t>Uomo </a:t>
            </a:r>
            <a:r>
              <a:rPr lang="it-IT" altLang="it-IT" dirty="0"/>
              <a:t>comune e scienziato credono entrambi nell’esistenza di un mondo reale,ma sono realtà </a:t>
            </a:r>
            <a:r>
              <a:rPr lang="it-IT" altLang="it-IT" dirty="0" smtClean="0"/>
              <a:t>diverse.</a:t>
            </a:r>
            <a:r>
              <a:rPr lang="it-IT" altLang="it-IT" baseline="0" dirty="0" smtClean="0"/>
              <a:t> </a:t>
            </a:r>
            <a:r>
              <a:rPr lang="it-IT" altLang="it-IT" dirty="0" smtClean="0"/>
              <a:t>Ad </a:t>
            </a:r>
            <a:r>
              <a:rPr lang="it-IT" altLang="it-IT" dirty="0"/>
              <a:t>esempio, dove l’uomo comune vede un mondo di persone buone e cattive, laboriose e </a:t>
            </a:r>
            <a:r>
              <a:rPr lang="it-IT" altLang="it-IT" dirty="0" smtClean="0"/>
              <a:t>pigre,</a:t>
            </a:r>
            <a:r>
              <a:rPr lang="it-IT" altLang="it-IT" baseline="0" dirty="0" smtClean="0"/>
              <a:t> </a:t>
            </a:r>
            <a:r>
              <a:rPr lang="it-IT" altLang="it-IT" dirty="0" smtClean="0"/>
              <a:t>etc</a:t>
            </a:r>
            <a:r>
              <a:rPr lang="it-IT" altLang="it-IT" dirty="0"/>
              <a:t>. lo psicologo vede persone influenzate da stimoli, eventi, pulsioni, </a:t>
            </a:r>
            <a:r>
              <a:rPr lang="it-IT" altLang="it-IT" dirty="0" smtClean="0"/>
              <a:t>etc.</a:t>
            </a:r>
            <a:r>
              <a:rPr lang="it-IT" altLang="it-IT" baseline="0" dirty="0" smtClean="0"/>
              <a:t> </a:t>
            </a:r>
            <a:r>
              <a:rPr lang="it-IT" altLang="it-IT" dirty="0" smtClean="0"/>
              <a:t>Causalità</a:t>
            </a:r>
            <a:r>
              <a:rPr lang="it-IT" altLang="it-IT" dirty="0"/>
              <a:t>: </a:t>
            </a:r>
            <a:r>
              <a:rPr lang="it-IT" altLang="it-IT" i="1" dirty="0"/>
              <a:t>Per fare scienza è necessario supporre che gli eventi non si verifichino </a:t>
            </a:r>
            <a:r>
              <a:rPr lang="it-IT" altLang="it-IT" i="1" dirty="0" smtClean="0"/>
              <a:t>senza</a:t>
            </a:r>
            <a:r>
              <a:rPr lang="it-IT" altLang="it-IT" i="1" baseline="0" dirty="0" smtClean="0"/>
              <a:t> </a:t>
            </a:r>
            <a:r>
              <a:rPr lang="it-IT" altLang="it-IT" i="1" dirty="0" smtClean="0"/>
              <a:t>ragione</a:t>
            </a:r>
            <a:r>
              <a:rPr lang="it-IT" altLang="it-IT" i="1" dirty="0"/>
              <a:t>; ciascun evento ha (almeno) una </a:t>
            </a:r>
            <a:r>
              <a:rPr lang="it-IT" altLang="it-IT" i="1" dirty="0" smtClean="0"/>
              <a:t>causa.</a:t>
            </a:r>
            <a:r>
              <a:rPr lang="it-IT" altLang="it-IT" i="1" baseline="0" dirty="0" smtClean="0"/>
              <a:t> </a:t>
            </a:r>
            <a:r>
              <a:rPr lang="it-IT" altLang="it-IT" i="1" dirty="0" smtClean="0"/>
              <a:t>La </a:t>
            </a:r>
            <a:r>
              <a:rPr lang="it-IT" altLang="it-IT" i="1" dirty="0"/>
              <a:t>scienza è stata anche definita come la ricerca delle cause e degli </a:t>
            </a:r>
            <a:r>
              <a:rPr lang="it-IT" altLang="it-IT" i="1" dirty="0" smtClean="0"/>
              <a:t>effetti.</a:t>
            </a:r>
            <a:r>
              <a:rPr lang="it-IT" altLang="it-IT" i="1" baseline="0" dirty="0" smtClean="0"/>
              <a:t> </a:t>
            </a:r>
            <a:r>
              <a:rPr lang="it-IT" altLang="it-IT" i="1" dirty="0" smtClean="0"/>
              <a:t>Relazioni </a:t>
            </a:r>
            <a:r>
              <a:rPr lang="it-IT" altLang="it-IT" i="1" dirty="0"/>
              <a:t>causa-effetto </a:t>
            </a:r>
            <a:r>
              <a:rPr lang="it-IT" altLang="it-IT" dirty="0"/>
              <a:t>(</a:t>
            </a:r>
            <a:r>
              <a:rPr lang="it-IT" altLang="it-IT" b="1" i="1" dirty="0"/>
              <a:t>determinismo</a:t>
            </a:r>
            <a:r>
              <a:rPr lang="it-IT" altLang="it-IT" dirty="0"/>
              <a:t>) </a:t>
            </a:r>
            <a:r>
              <a:rPr lang="it-IT" altLang="it-IT" i="1" dirty="0"/>
              <a:t>come ipotesi di lavoro: </a:t>
            </a:r>
            <a:r>
              <a:rPr lang="it-IT" altLang="it-IT" i="1" dirty="0" smtClean="0"/>
              <a:t>conoscendo</a:t>
            </a:r>
            <a:r>
              <a:rPr lang="it-IT" altLang="it-IT" i="1" baseline="0" dirty="0" smtClean="0"/>
              <a:t> </a:t>
            </a:r>
            <a:r>
              <a:rPr lang="it-IT" altLang="it-IT" i="1" dirty="0" smtClean="0"/>
              <a:t>tutte </a:t>
            </a:r>
            <a:r>
              <a:rPr lang="it-IT" altLang="it-IT" i="1" dirty="0"/>
              <a:t>le leggi del comportamento è possibile </a:t>
            </a:r>
            <a:r>
              <a:rPr lang="it-IT" altLang="it-IT" i="1" dirty="0" smtClean="0"/>
              <a:t>prevederlo.</a:t>
            </a:r>
            <a:r>
              <a:rPr lang="it-IT" altLang="it-IT" i="1" baseline="0" dirty="0" smtClean="0"/>
              <a:t> </a:t>
            </a:r>
            <a:r>
              <a:rPr lang="it-IT" altLang="it-IT" b="1" i="1" dirty="0" smtClean="0"/>
              <a:t>Causalità </a:t>
            </a:r>
            <a:r>
              <a:rPr lang="it-IT" altLang="it-IT" b="1" i="1" dirty="0"/>
              <a:t>statistica</a:t>
            </a:r>
            <a:r>
              <a:rPr lang="it-IT" altLang="it-IT" i="1" dirty="0"/>
              <a:t>: alcuni eventi possono essere considerati causa di </a:t>
            </a:r>
            <a:r>
              <a:rPr lang="it-IT" altLang="it-IT" i="1" dirty="0" smtClean="0"/>
              <a:t>altri</a:t>
            </a:r>
            <a:r>
              <a:rPr lang="it-IT" altLang="it-IT" i="1" baseline="0" dirty="0" smtClean="0"/>
              <a:t> </a:t>
            </a:r>
            <a:r>
              <a:rPr lang="it-IT" altLang="it-IT" i="1" dirty="0" smtClean="0"/>
              <a:t>eventi </a:t>
            </a:r>
            <a:r>
              <a:rPr lang="it-IT" altLang="it-IT" i="1" dirty="0"/>
              <a:t>anche se la relazione tra questi non è costante </a:t>
            </a:r>
            <a:r>
              <a:rPr lang="it-IT" altLang="it-IT" dirty="0"/>
              <a:t>(vedi fumo-tumore;</a:t>
            </a:r>
          </a:p>
          <a:p>
            <a:pPr>
              <a:lnSpc>
                <a:spcPct val="90000"/>
              </a:lnSpc>
            </a:pPr>
            <a:r>
              <a:rPr lang="it-IT" altLang="it-IT" dirty="0"/>
              <a:t>povertà-crimine)</a:t>
            </a:r>
            <a:r>
              <a:rPr lang="it-IT" altLang="it-IT" i="1" dirty="0"/>
              <a:t>.</a:t>
            </a:r>
          </a:p>
        </p:txBody>
      </p:sp>
    </p:spTree>
    <p:extLst>
      <p:ext uri="{BB962C8B-B14F-4D97-AF65-F5344CB8AC3E}">
        <p14:creationId xmlns:p14="http://schemas.microsoft.com/office/powerpoint/2010/main" val="3061594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68B8ED-6376-465F-BBBD-7A837B3D9F75}" type="slidenum">
              <a:rPr lang="it-IT" altLang="it-IT"/>
              <a:pPr/>
              <a:t>22</a:t>
            </a:fld>
            <a:endParaRPr lang="it-IT" altLang="it-IT"/>
          </a:p>
        </p:txBody>
      </p:sp>
      <p:sp>
        <p:nvSpPr>
          <p:cNvPr id="1899522" name="Rectangle 2"/>
          <p:cNvSpPr>
            <a:spLocks noGrp="1" noRot="1" noChangeAspect="1" noChangeArrowheads="1" noTextEdit="1"/>
          </p:cNvSpPr>
          <p:nvPr>
            <p:ph type="sldImg"/>
          </p:nvPr>
        </p:nvSpPr>
        <p:spPr>
          <a:ln/>
        </p:spPr>
      </p:sp>
      <p:sp>
        <p:nvSpPr>
          <p:cNvPr id="189952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069218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739F7-4939-41FE-9DFD-05568AB51260}" type="slidenum">
              <a:rPr lang="it-IT" altLang="it-IT"/>
              <a:pPr/>
              <a:t>23</a:t>
            </a:fld>
            <a:endParaRPr lang="it-IT" altLang="it-IT"/>
          </a:p>
        </p:txBody>
      </p:sp>
      <p:sp>
        <p:nvSpPr>
          <p:cNvPr id="1960962" name="Rectangle 2"/>
          <p:cNvSpPr>
            <a:spLocks noGrp="1" noRot="1" noChangeAspect="1" noChangeArrowheads="1" noTextEdit="1"/>
          </p:cNvSpPr>
          <p:nvPr>
            <p:ph type="sldImg"/>
          </p:nvPr>
        </p:nvSpPr>
        <p:spPr>
          <a:ln/>
        </p:spPr>
      </p:sp>
      <p:sp>
        <p:nvSpPr>
          <p:cNvPr id="1960963" name="Rectangle 3"/>
          <p:cNvSpPr>
            <a:spLocks noGrp="1" noChangeArrowheads="1"/>
          </p:cNvSpPr>
          <p:nvPr>
            <p:ph type="body" idx="1"/>
          </p:nvPr>
        </p:nvSpPr>
        <p:spPr/>
        <p:txBody>
          <a:bodyPr/>
          <a:lstStyle/>
          <a:p>
            <a:r>
              <a:rPr lang="it-IT" altLang="it-IT" dirty="0"/>
              <a:t>Il </a:t>
            </a:r>
            <a:r>
              <a:rPr lang="it-IT" altLang="it-IT" b="1" dirty="0"/>
              <a:t>metodo scientifico</a:t>
            </a:r>
            <a:r>
              <a:rPr lang="it-IT" altLang="it-IT" dirty="0"/>
              <a:t> è la </a:t>
            </a:r>
            <a:r>
              <a:rPr lang="it-IT" altLang="it-IT" dirty="0">
                <a:hlinkClick r:id="rId3" tooltip="Metodologia"/>
              </a:rPr>
              <a:t>modalità</a:t>
            </a:r>
            <a:r>
              <a:rPr lang="it-IT" altLang="it-IT" dirty="0"/>
              <a:t> tipica con cui la </a:t>
            </a:r>
            <a:r>
              <a:rPr lang="it-IT" altLang="it-IT" dirty="0">
                <a:hlinkClick r:id="rId4" tooltip="Scienza"/>
              </a:rPr>
              <a:t>scienza</a:t>
            </a:r>
            <a:r>
              <a:rPr lang="it-IT" altLang="it-IT" dirty="0"/>
              <a:t> procede per raggiungere una </a:t>
            </a:r>
            <a:r>
              <a:rPr lang="it-IT" altLang="it-IT" dirty="0">
                <a:hlinkClick r:id="rId5" tooltip="Conoscenza"/>
              </a:rPr>
              <a:t>conoscenza</a:t>
            </a:r>
            <a:r>
              <a:rPr lang="it-IT" altLang="it-IT" dirty="0"/>
              <a:t> della </a:t>
            </a:r>
            <a:r>
              <a:rPr lang="it-IT" altLang="it-IT" dirty="0">
                <a:hlinkClick r:id="rId6" tooltip="Realtà"/>
              </a:rPr>
              <a:t>realtà</a:t>
            </a:r>
            <a:r>
              <a:rPr lang="it-IT" altLang="it-IT" dirty="0"/>
              <a:t> </a:t>
            </a:r>
            <a:r>
              <a:rPr lang="it-IT" altLang="it-IT" i="1" dirty="0"/>
              <a:t>oggettiva</a:t>
            </a:r>
            <a:r>
              <a:rPr lang="it-IT" altLang="it-IT" dirty="0"/>
              <a:t>, </a:t>
            </a:r>
            <a:r>
              <a:rPr lang="it-IT" altLang="it-IT" i="1" dirty="0"/>
              <a:t>affidabile</a:t>
            </a:r>
            <a:r>
              <a:rPr lang="it-IT" altLang="it-IT" dirty="0"/>
              <a:t>, </a:t>
            </a:r>
            <a:r>
              <a:rPr lang="it-IT" altLang="it-IT" i="1" dirty="0">
                <a:hlinkClick r:id="rId7" tooltip="Verificazionismo"/>
              </a:rPr>
              <a:t>verificabile</a:t>
            </a:r>
            <a:r>
              <a:rPr lang="it-IT" altLang="it-IT" dirty="0"/>
              <a:t> e </a:t>
            </a:r>
            <a:r>
              <a:rPr lang="it-IT" altLang="it-IT" i="1" dirty="0"/>
              <a:t>condivisibile</a:t>
            </a:r>
            <a:r>
              <a:rPr lang="it-IT" altLang="it-IT" dirty="0"/>
              <a:t>. Esso consiste, da una parte, nella raccolta di dati </a:t>
            </a:r>
            <a:r>
              <a:rPr lang="it-IT" altLang="it-IT" dirty="0">
                <a:hlinkClick r:id="rId8" tooltip="Esperienza"/>
              </a:rPr>
              <a:t>empirici</a:t>
            </a:r>
            <a:r>
              <a:rPr lang="it-IT" altLang="it-IT" dirty="0"/>
              <a:t> attraverso l'osservazione </a:t>
            </a:r>
            <a:r>
              <a:rPr lang="it-IT" altLang="it-IT" dirty="0">
                <a:hlinkClick r:id="rId9" tooltip="Esperimento"/>
              </a:rPr>
              <a:t>sperimentale</a:t>
            </a:r>
            <a:r>
              <a:rPr lang="it-IT" altLang="it-IT" dirty="0"/>
              <a:t>; dall'altra, nella formulazione di</a:t>
            </a:r>
            <a:r>
              <a:rPr lang="it-IT" altLang="it-IT" dirty="0">
                <a:hlinkClick r:id="rId10" tooltip="Ipotesi"/>
              </a:rPr>
              <a:t>ipotesi</a:t>
            </a:r>
            <a:r>
              <a:rPr lang="it-IT" altLang="it-IT" dirty="0"/>
              <a:t> e </a:t>
            </a:r>
            <a:r>
              <a:rPr lang="it-IT" altLang="it-IT" dirty="0">
                <a:hlinkClick r:id="rId11" tooltip="Teoria"/>
              </a:rPr>
              <a:t>teorie</a:t>
            </a:r>
            <a:r>
              <a:rPr lang="it-IT" altLang="it-IT" dirty="0"/>
              <a:t> da sottoporre al vaglio dell'esperimento per testarne l'efficacia. Spesso il metodo richiede anche la </a:t>
            </a:r>
            <a:r>
              <a:rPr lang="it-IT" altLang="it-IT" dirty="0">
                <a:hlinkClick r:id="rId12" tooltip="Ripetibilità"/>
              </a:rPr>
              <a:t>ripetibilità</a:t>
            </a:r>
            <a:r>
              <a:rPr lang="it-IT" altLang="it-IT" dirty="0"/>
              <a:t> e la </a:t>
            </a:r>
            <a:r>
              <a:rPr lang="it-IT" altLang="it-IT" dirty="0">
                <a:hlinkClick r:id="rId13" tooltip="Riproducibilità"/>
              </a:rPr>
              <a:t>riproducibilità</a:t>
            </a:r>
            <a:r>
              <a:rPr lang="it-IT" altLang="it-IT" dirty="0"/>
              <a:t> dei </a:t>
            </a:r>
            <a:r>
              <a:rPr lang="it-IT" altLang="it-IT" dirty="0">
                <a:hlinkClick r:id="rId14" tooltip="Fenomeno fisico"/>
              </a:rPr>
              <a:t>fenomeni</a:t>
            </a:r>
            <a:r>
              <a:rPr lang="it-IT" altLang="it-IT" dirty="0"/>
              <a:t> osservati da interpretare. La </a:t>
            </a:r>
            <a:r>
              <a:rPr lang="it-IT" altLang="it-IT" b="1" dirty="0"/>
              <a:t>scienza </a:t>
            </a:r>
            <a:r>
              <a:rPr lang="it-IT" altLang="it-IT" dirty="0"/>
              <a:t>si propone di comprendere gli eventi naturali, prevederne il corso e controllarli. Gli </a:t>
            </a:r>
            <a:r>
              <a:rPr lang="it-IT" altLang="it-IT" b="1" dirty="0"/>
              <a:t>scienziati </a:t>
            </a:r>
            <a:r>
              <a:rPr lang="it-IT" altLang="it-IT" dirty="0"/>
              <a:t>dunque tentano di scoprire le </a:t>
            </a:r>
            <a:r>
              <a:rPr lang="it-IT" altLang="it-IT" b="1" dirty="0"/>
              <a:t>leggi naturali </a:t>
            </a:r>
            <a:r>
              <a:rPr lang="it-IT" altLang="it-IT" dirty="0"/>
              <a:t>che spiegano i fenomeni osservati, per scoprire un nesso causale e costante tra due fenomeni.Le difficoltà connesse all’impossibilità di controllare e isolare i fenomeni oggetto di studio, fa sì che la scienza avanzi per </a:t>
            </a:r>
            <a:r>
              <a:rPr lang="it-IT" altLang="it-IT" b="1" dirty="0"/>
              <a:t>tentativi ed errori</a:t>
            </a:r>
            <a:r>
              <a:rPr lang="it-IT" altLang="it-IT" dirty="0"/>
              <a:t>. gli psicologi possono formulare delle affermazioni generali solo attraverso un processo ipotetico-deduttivo che trae origine dalla raccolta e dall’analisi di dati empirici. </a:t>
            </a:r>
            <a:r>
              <a:rPr lang="it-IT" altLang="it-IT" b="1" dirty="0"/>
              <a:t>Obiettivo dello scienziato: </a:t>
            </a:r>
            <a:r>
              <a:rPr lang="it-IT" altLang="it-IT" b="1" i="1" dirty="0"/>
              <a:t>Falsificare</a:t>
            </a:r>
            <a:r>
              <a:rPr lang="it-IT" altLang="it-IT" dirty="0"/>
              <a:t> le ipotesi, soprattutto quelle più potenti.</a:t>
            </a:r>
          </a:p>
          <a:p>
            <a:endParaRPr lang="it-IT" altLang="it-IT" dirty="0"/>
          </a:p>
          <a:p>
            <a:endParaRPr lang="it-IT" altLang="it-IT" sz="1400" dirty="0"/>
          </a:p>
          <a:p>
            <a:endParaRPr lang="it-IT" altLang="it-IT" sz="1400" dirty="0"/>
          </a:p>
          <a:p>
            <a:endParaRPr lang="it-IT" altLang="it-IT" sz="1400" dirty="0"/>
          </a:p>
        </p:txBody>
      </p:sp>
    </p:spTree>
    <p:extLst>
      <p:ext uri="{BB962C8B-B14F-4D97-AF65-F5344CB8AC3E}">
        <p14:creationId xmlns:p14="http://schemas.microsoft.com/office/powerpoint/2010/main" val="343841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64350-FC7D-4AA1-B37D-CDF06FCD4B30}" type="slidenum">
              <a:rPr lang="it-IT" altLang="it-IT"/>
              <a:pPr/>
              <a:t>24</a:t>
            </a:fld>
            <a:endParaRPr lang="it-IT" altLang="it-IT"/>
          </a:p>
        </p:txBody>
      </p:sp>
      <p:sp>
        <p:nvSpPr>
          <p:cNvPr id="1963010" name="Rectangle 2"/>
          <p:cNvSpPr>
            <a:spLocks noGrp="1" noRot="1" noChangeAspect="1" noChangeArrowheads="1" noTextEdit="1"/>
          </p:cNvSpPr>
          <p:nvPr>
            <p:ph type="sldImg"/>
          </p:nvPr>
        </p:nvSpPr>
        <p:spPr>
          <a:ln/>
        </p:spPr>
      </p:sp>
      <p:sp>
        <p:nvSpPr>
          <p:cNvPr id="1963011" name="Rectangle 3"/>
          <p:cNvSpPr>
            <a:spLocks noGrp="1" noChangeArrowheads="1"/>
          </p:cNvSpPr>
          <p:nvPr>
            <p:ph type="body" idx="1"/>
          </p:nvPr>
        </p:nvSpPr>
        <p:spPr/>
        <p:txBody>
          <a:bodyPr/>
          <a:lstStyle/>
          <a:p>
            <a:r>
              <a:rPr lang="it-IT" altLang="it-IT"/>
              <a:t>ES. </a:t>
            </a:r>
            <a:r>
              <a:rPr lang="it-IT" altLang="it-IT" i="1"/>
              <a:t>Affermare che tutti i cigni sono bianchi, solo perché finora ho visto solo cigni bianchi, non esclude che domani possa imbattermi in cigni neri </a:t>
            </a:r>
            <a:r>
              <a:rPr lang="it-IT" altLang="it-IT"/>
              <a:t>(esistono realmente e vivono in Australia).</a:t>
            </a:r>
          </a:p>
          <a:p>
            <a:endParaRPr lang="it-IT" altLang="it-IT"/>
          </a:p>
        </p:txBody>
      </p:sp>
    </p:spTree>
    <p:extLst>
      <p:ext uri="{BB962C8B-B14F-4D97-AF65-F5344CB8AC3E}">
        <p14:creationId xmlns:p14="http://schemas.microsoft.com/office/powerpoint/2010/main" val="353534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06B21-0AA7-4C43-B4B5-AD20B719525D}" type="slidenum">
              <a:rPr lang="it-IT" altLang="it-IT"/>
              <a:pPr/>
              <a:t>3</a:t>
            </a:fld>
            <a:endParaRPr lang="it-IT" altLang="it-IT"/>
          </a:p>
        </p:txBody>
      </p:sp>
      <p:sp>
        <p:nvSpPr>
          <p:cNvPr id="1874946" name="Rectangle 2"/>
          <p:cNvSpPr>
            <a:spLocks noGrp="1" noRot="1" noChangeAspect="1" noChangeArrowheads="1" noTextEdit="1"/>
          </p:cNvSpPr>
          <p:nvPr>
            <p:ph type="sldImg"/>
          </p:nvPr>
        </p:nvSpPr>
        <p:spPr>
          <a:ln/>
        </p:spPr>
      </p:sp>
      <p:sp>
        <p:nvSpPr>
          <p:cNvPr id="1874947" name="Rectangle 3"/>
          <p:cNvSpPr>
            <a:spLocks noGrp="1" noChangeArrowheads="1"/>
          </p:cNvSpPr>
          <p:nvPr>
            <p:ph type="body" idx="1"/>
          </p:nvPr>
        </p:nvSpPr>
        <p:spPr/>
        <p:txBody>
          <a:bodyPr/>
          <a:lstStyle/>
          <a:p>
            <a:pPr>
              <a:lnSpc>
                <a:spcPct val="90000"/>
              </a:lnSpc>
            </a:pPr>
            <a:r>
              <a:rPr lang="it-IT" altLang="it-IT" dirty="0" smtClean="0"/>
              <a:t>L’approccio scientifico è basato su certe concezioni del mondo:</a:t>
            </a:r>
          </a:p>
          <a:p>
            <a:pPr>
              <a:lnSpc>
                <a:spcPct val="90000"/>
              </a:lnSpc>
            </a:pPr>
            <a:r>
              <a:rPr lang="it-IT" altLang="it-IT" dirty="0" smtClean="0"/>
              <a:t>Realismo dello scienziato: È molto diverso dal </a:t>
            </a:r>
            <a:r>
              <a:rPr lang="it-IT" altLang="it-IT" b="1" dirty="0" smtClean="0"/>
              <a:t>realismo ingenuo </a:t>
            </a:r>
            <a:r>
              <a:rPr lang="it-IT" altLang="it-IT" dirty="0" smtClean="0"/>
              <a:t>(o </a:t>
            </a:r>
            <a:r>
              <a:rPr lang="it-IT" altLang="it-IT" b="1" dirty="0" smtClean="0"/>
              <a:t>del senso comune</a:t>
            </a:r>
            <a:r>
              <a:rPr lang="it-IT" altLang="it-IT" dirty="0" smtClean="0"/>
              <a:t>), che invece</a:t>
            </a:r>
          </a:p>
          <a:p>
            <a:pPr>
              <a:lnSpc>
                <a:spcPct val="90000"/>
              </a:lnSpc>
            </a:pPr>
            <a:r>
              <a:rPr lang="it-IT" altLang="it-IT" dirty="0" smtClean="0"/>
              <a:t>afferma che le cose sono come appaiono. Il fallimento del senso comune in molte situazioni ha contribuito allo sviluppo della scienza e in particolare della psicologia (vedi colore nero).</a:t>
            </a:r>
            <a:r>
              <a:rPr lang="it-IT" altLang="it-IT" baseline="0" dirty="0" smtClean="0"/>
              <a:t> </a:t>
            </a:r>
            <a:r>
              <a:rPr lang="it-IT" altLang="it-IT" dirty="0" smtClean="0"/>
              <a:t>Uomo comune e scienziato credono entrambi nell’esistenza di un mondo reale,ma sono realtà diverse.</a:t>
            </a:r>
            <a:r>
              <a:rPr lang="it-IT" altLang="it-IT" baseline="0" dirty="0" smtClean="0"/>
              <a:t> </a:t>
            </a:r>
            <a:r>
              <a:rPr lang="it-IT" altLang="it-IT" dirty="0" smtClean="0"/>
              <a:t>Ad esempio, dove l’uomo comune vede un mondo di persone buone e cattive, laboriose e pigre,</a:t>
            </a:r>
            <a:r>
              <a:rPr lang="it-IT" altLang="it-IT" baseline="0" dirty="0" smtClean="0"/>
              <a:t> </a:t>
            </a:r>
            <a:r>
              <a:rPr lang="it-IT" altLang="it-IT" dirty="0" smtClean="0"/>
              <a:t>etc. lo psicologo vede persone influenzate da stimoli, eventi, pulsioni, etc.Causalità: </a:t>
            </a:r>
            <a:r>
              <a:rPr lang="it-IT" altLang="it-IT" i="1" dirty="0" smtClean="0"/>
              <a:t>Per fare scienza è necessario supporre che gli eventi non si verifichino senza</a:t>
            </a:r>
            <a:r>
              <a:rPr lang="it-IT" altLang="it-IT" i="1" baseline="0" dirty="0" smtClean="0"/>
              <a:t> </a:t>
            </a:r>
            <a:r>
              <a:rPr lang="it-IT" altLang="it-IT" i="1" dirty="0" smtClean="0"/>
              <a:t>ragione; ciascun evento ha (almeno) una causa.</a:t>
            </a:r>
            <a:r>
              <a:rPr lang="it-IT" altLang="it-IT" i="1" baseline="0" dirty="0" smtClean="0"/>
              <a:t> </a:t>
            </a:r>
            <a:r>
              <a:rPr lang="it-IT" altLang="it-IT" i="1" dirty="0" smtClean="0"/>
              <a:t>La scienza è stata anche definita come la ricerca delle cause e degli effetti.</a:t>
            </a:r>
            <a:r>
              <a:rPr lang="it-IT" altLang="it-IT" i="1" baseline="0" dirty="0" smtClean="0"/>
              <a:t> </a:t>
            </a:r>
            <a:r>
              <a:rPr lang="it-IT" altLang="it-IT" i="1" dirty="0" smtClean="0"/>
              <a:t>Relazioni causa-effetto </a:t>
            </a:r>
            <a:r>
              <a:rPr lang="it-IT" altLang="it-IT" dirty="0" smtClean="0"/>
              <a:t>(</a:t>
            </a:r>
            <a:r>
              <a:rPr lang="it-IT" altLang="it-IT" b="1" i="1" dirty="0" smtClean="0"/>
              <a:t>determinismo</a:t>
            </a:r>
            <a:r>
              <a:rPr lang="it-IT" altLang="it-IT" dirty="0" smtClean="0"/>
              <a:t>) </a:t>
            </a:r>
            <a:r>
              <a:rPr lang="it-IT" altLang="it-IT" i="1" dirty="0" smtClean="0"/>
              <a:t>come ipotesi di lavoro: conoscendo</a:t>
            </a:r>
            <a:r>
              <a:rPr lang="it-IT" altLang="it-IT" i="1" baseline="0" dirty="0" smtClean="0"/>
              <a:t> </a:t>
            </a:r>
            <a:r>
              <a:rPr lang="it-IT" altLang="it-IT" i="1" dirty="0" smtClean="0"/>
              <a:t>tutte le leggi del comportamento è possibile prevederlo.</a:t>
            </a:r>
            <a:r>
              <a:rPr lang="it-IT" altLang="it-IT" i="1" baseline="0" dirty="0" smtClean="0"/>
              <a:t> </a:t>
            </a:r>
            <a:r>
              <a:rPr lang="it-IT" altLang="it-IT" b="1" i="1" dirty="0" smtClean="0"/>
              <a:t>Causalità statistica</a:t>
            </a:r>
            <a:r>
              <a:rPr lang="it-IT" altLang="it-IT" i="1" dirty="0" smtClean="0"/>
              <a:t>: alcuni eventi possono essere considerati causa di altri</a:t>
            </a:r>
            <a:r>
              <a:rPr lang="it-IT" altLang="it-IT" i="1" baseline="0" dirty="0" smtClean="0"/>
              <a:t> </a:t>
            </a:r>
            <a:r>
              <a:rPr lang="it-IT" altLang="it-IT" i="1" dirty="0" smtClean="0"/>
              <a:t>eventi anche se la relazione tra questi non è costante </a:t>
            </a:r>
            <a:r>
              <a:rPr lang="it-IT" altLang="it-IT" dirty="0" smtClean="0"/>
              <a:t>(vedi fumo-tumore;</a:t>
            </a:r>
          </a:p>
          <a:p>
            <a:pPr>
              <a:lnSpc>
                <a:spcPct val="90000"/>
              </a:lnSpc>
            </a:pPr>
            <a:r>
              <a:rPr lang="it-IT" altLang="it-IT" dirty="0" smtClean="0"/>
              <a:t>povertà-crimine)</a:t>
            </a:r>
            <a:r>
              <a:rPr lang="it-IT" altLang="it-IT" i="1" dirty="0" smtClean="0"/>
              <a:t>.</a:t>
            </a:r>
          </a:p>
          <a:p>
            <a:endParaRPr lang="it-IT" altLang="it-IT" dirty="0"/>
          </a:p>
        </p:txBody>
      </p:sp>
    </p:spTree>
    <p:extLst>
      <p:ext uri="{BB962C8B-B14F-4D97-AF65-F5344CB8AC3E}">
        <p14:creationId xmlns:p14="http://schemas.microsoft.com/office/powerpoint/2010/main" val="2643071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5919B-0B24-4116-828E-FCCACC5601ED}" type="slidenum">
              <a:rPr lang="it-IT" altLang="it-IT"/>
              <a:pPr/>
              <a:t>4</a:t>
            </a:fld>
            <a:endParaRPr lang="it-IT" altLang="it-IT"/>
          </a:p>
        </p:txBody>
      </p:sp>
      <p:sp>
        <p:nvSpPr>
          <p:cNvPr id="1876994" name="Rectangle 2"/>
          <p:cNvSpPr>
            <a:spLocks noGrp="1" noRot="1" noChangeAspect="1" noChangeArrowheads="1" noTextEdit="1"/>
          </p:cNvSpPr>
          <p:nvPr>
            <p:ph type="sldImg"/>
          </p:nvPr>
        </p:nvSpPr>
        <p:spPr>
          <a:ln/>
        </p:spPr>
      </p:sp>
      <p:sp>
        <p:nvSpPr>
          <p:cNvPr id="1876995" name="Rectangle 3"/>
          <p:cNvSpPr>
            <a:spLocks noGrp="1" noChangeArrowheads="1"/>
          </p:cNvSpPr>
          <p:nvPr>
            <p:ph type="body" idx="1"/>
          </p:nvPr>
        </p:nvSpPr>
        <p:spPr/>
        <p:txBody>
          <a:bodyPr/>
          <a:lstStyle/>
          <a:p>
            <a:r>
              <a:rPr lang="it-IT" altLang="it-IT" dirty="0" smtClean="0"/>
              <a:t>La percezione può contraddire conoscenze specifiche del materiale di costruzione di alcuni oggetti</a:t>
            </a:r>
            <a:endParaRPr lang="it-IT" altLang="it-IT" dirty="0"/>
          </a:p>
        </p:txBody>
      </p:sp>
    </p:spTree>
    <p:extLst>
      <p:ext uri="{BB962C8B-B14F-4D97-AF65-F5344CB8AC3E}">
        <p14:creationId xmlns:p14="http://schemas.microsoft.com/office/powerpoint/2010/main" val="206568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5B4F-81F6-4089-A097-6FCDCD9B2EAB}" type="slidenum">
              <a:rPr lang="it-IT" altLang="it-IT"/>
              <a:pPr/>
              <a:t>6</a:t>
            </a:fld>
            <a:endParaRPr lang="it-IT" altLang="it-IT"/>
          </a:p>
        </p:txBody>
      </p:sp>
      <p:sp>
        <p:nvSpPr>
          <p:cNvPr id="1879042" name="Rectangle 2"/>
          <p:cNvSpPr>
            <a:spLocks noGrp="1" noRot="1" noChangeAspect="1" noChangeArrowheads="1" noTextEdit="1"/>
          </p:cNvSpPr>
          <p:nvPr>
            <p:ph type="sldImg"/>
          </p:nvPr>
        </p:nvSpPr>
        <p:spPr>
          <a:ln/>
        </p:spPr>
      </p:sp>
      <p:sp>
        <p:nvSpPr>
          <p:cNvPr id="187904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8384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95CD72-136A-4C1C-ADCA-0DE8EB2A7FA8}" type="slidenum">
              <a:rPr lang="it-IT" altLang="it-IT"/>
              <a:pPr/>
              <a:t>7</a:t>
            </a:fld>
            <a:endParaRPr lang="it-IT" altLang="it-IT"/>
          </a:p>
        </p:txBody>
      </p:sp>
      <p:sp>
        <p:nvSpPr>
          <p:cNvPr id="1881090" name="Rectangle 2"/>
          <p:cNvSpPr>
            <a:spLocks noGrp="1" noRot="1" noChangeAspect="1" noChangeArrowheads="1" noTextEdit="1"/>
          </p:cNvSpPr>
          <p:nvPr>
            <p:ph type="sldImg"/>
          </p:nvPr>
        </p:nvSpPr>
        <p:spPr>
          <a:ln/>
        </p:spPr>
      </p:sp>
      <p:sp>
        <p:nvSpPr>
          <p:cNvPr id="188109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78674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DC6E3-1402-40A2-8652-AE8865DA1945}" type="slidenum">
              <a:rPr lang="it-IT" altLang="it-IT"/>
              <a:pPr/>
              <a:t>8</a:t>
            </a:fld>
            <a:endParaRPr lang="it-IT" altLang="it-IT"/>
          </a:p>
        </p:txBody>
      </p:sp>
      <p:sp>
        <p:nvSpPr>
          <p:cNvPr id="1883138" name="Rectangle 2"/>
          <p:cNvSpPr>
            <a:spLocks noGrp="1" noRot="1" noChangeAspect="1" noChangeArrowheads="1" noTextEdit="1"/>
          </p:cNvSpPr>
          <p:nvPr>
            <p:ph type="sldImg"/>
          </p:nvPr>
        </p:nvSpPr>
        <p:spPr>
          <a:ln/>
        </p:spPr>
      </p:sp>
      <p:sp>
        <p:nvSpPr>
          <p:cNvPr id="188313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698967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36F5D1-89A0-4B3F-AC7B-7458BA51EF6A}" type="slidenum">
              <a:rPr lang="it-IT" altLang="it-IT"/>
              <a:pPr/>
              <a:t>9</a:t>
            </a:fld>
            <a:endParaRPr lang="it-IT" altLang="it-IT"/>
          </a:p>
        </p:txBody>
      </p:sp>
      <p:sp>
        <p:nvSpPr>
          <p:cNvPr id="1885186" name="Rectangle 2"/>
          <p:cNvSpPr>
            <a:spLocks noGrp="1" noRot="1" noChangeAspect="1" noChangeArrowheads="1" noTextEdit="1"/>
          </p:cNvSpPr>
          <p:nvPr>
            <p:ph type="sldImg"/>
          </p:nvPr>
        </p:nvSpPr>
        <p:spPr>
          <a:ln/>
        </p:spPr>
      </p:sp>
      <p:sp>
        <p:nvSpPr>
          <p:cNvPr id="1885187" name="Rectangle 3"/>
          <p:cNvSpPr>
            <a:spLocks noGrp="1" noChangeArrowheads="1"/>
          </p:cNvSpPr>
          <p:nvPr>
            <p:ph type="body" idx="1"/>
          </p:nvPr>
        </p:nvSpPr>
        <p:spPr/>
        <p:txBody>
          <a:bodyPr/>
          <a:lstStyle/>
          <a:p>
            <a:r>
              <a:rPr lang="it-IT" altLang="it-IT" dirty="0" smtClean="0"/>
              <a:t>Gli psicologi hanno dedicato molto sforzo a cercare di capire perché la matita, la banana e la macchina non appaiono come tali</a:t>
            </a:r>
            <a:r>
              <a:rPr lang="it-IT" altLang="it-IT" baseline="0" dirty="0" smtClean="0"/>
              <a:t> ma in maniera sistematica si può ingannare la percezione portando i sensi a ricostruire un mondo fenomenico che non necessariamente abbia una diretta corrispondenza con il mondo fisico (quello del realismo ingenuo). </a:t>
            </a:r>
            <a:endParaRPr lang="it-IT" altLang="it-IT" dirty="0"/>
          </a:p>
        </p:txBody>
      </p:sp>
    </p:spTree>
    <p:extLst>
      <p:ext uri="{BB962C8B-B14F-4D97-AF65-F5344CB8AC3E}">
        <p14:creationId xmlns:p14="http://schemas.microsoft.com/office/powerpoint/2010/main" val="3193378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Il cerchio viene percepito del colore della porzione che può essere interpretata come scoperta in base ai</a:t>
            </a:r>
            <a:r>
              <a:rPr lang="it-IT" baseline="0" dirty="0" smtClean="0"/>
              <a:t> rapporti di luminanza tra i bordi adiacenti</a:t>
            </a:r>
            <a:r>
              <a:rPr lang="it-IT" dirty="0" smtClean="0"/>
              <a:t>,</a:t>
            </a:r>
            <a:r>
              <a:rPr lang="it-IT" baseline="0" dirty="0" smtClean="0"/>
              <a:t> mentre le restanti regioni vengono percepite come combinazioni di colore di trasparenza/velo + colore della regione scoperta. </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10</a:t>
            </a:fld>
            <a:endParaRPr lang="it-IT" altLang="it-IT"/>
          </a:p>
        </p:txBody>
      </p:sp>
    </p:spTree>
    <p:extLst>
      <p:ext uri="{BB962C8B-B14F-4D97-AF65-F5344CB8AC3E}">
        <p14:creationId xmlns:p14="http://schemas.microsoft.com/office/powerpoint/2010/main" val="370353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28E31E9F-4976-4958-95D8-1CB980326CEB}" type="slidenum">
              <a:rPr lang="it-IT" altLang="it-IT"/>
              <a:pPr>
                <a:defRPr/>
              </a:pPr>
              <a:t>‹#›</a:t>
            </a:fld>
            <a:endParaRPr lang="it-IT" altLang="it-IT"/>
          </a:p>
        </p:txBody>
      </p:sp>
    </p:spTree>
    <p:extLst>
      <p:ext uri="{BB962C8B-B14F-4D97-AF65-F5344CB8AC3E}">
        <p14:creationId xmlns:p14="http://schemas.microsoft.com/office/powerpoint/2010/main" val="1019910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717E5987-1FC8-4DD5-8AE9-4232E4A9D7B7}" type="slidenum">
              <a:rPr lang="it-IT" altLang="it-IT"/>
              <a:pPr>
                <a:defRPr/>
              </a:pPr>
              <a:t>‹#›</a:t>
            </a:fld>
            <a:endParaRPr lang="it-IT" altLang="it-IT"/>
          </a:p>
        </p:txBody>
      </p:sp>
    </p:spTree>
    <p:extLst>
      <p:ext uri="{BB962C8B-B14F-4D97-AF65-F5344CB8AC3E}">
        <p14:creationId xmlns:p14="http://schemas.microsoft.com/office/powerpoint/2010/main" val="58597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AC479B2B-A1B7-4A1B-A1E7-BBA0523EEC9B}" type="slidenum">
              <a:rPr lang="it-IT" altLang="it-IT"/>
              <a:pPr>
                <a:defRPr/>
              </a:pPr>
              <a:t>‹#›</a:t>
            </a:fld>
            <a:endParaRPr lang="it-IT" altLang="it-IT"/>
          </a:p>
        </p:txBody>
      </p:sp>
    </p:spTree>
    <p:extLst>
      <p:ext uri="{BB962C8B-B14F-4D97-AF65-F5344CB8AC3E}">
        <p14:creationId xmlns:p14="http://schemas.microsoft.com/office/powerpoint/2010/main" val="199974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DDCADC-BD5E-45C3-870A-91F06226AE41}"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052798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0B69E-07C6-4984-96BE-D6A410CD329D}"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047417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BC50FF-199A-4FDD-8B3F-C4E3A09858BF}"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488648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44D841-7EE4-4503-BA6E-ACA6B0D4241B}"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417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843C738-E84A-4F71-AF6A-373F3B6DC44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9760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EA2B1DE-0CA7-4B49-8E58-B35B4A987A4E}"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331580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EC2BBF-97AC-42D3-AF5B-2D25B00CE7C6}"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486395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3757B7-4654-429A-831A-3FFBDC1A288A}"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27914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4E20E878-EB4C-4FF4-A6FF-988A454518A4}" type="slidenum">
              <a:rPr lang="it-IT" altLang="it-IT"/>
              <a:pPr>
                <a:defRPr/>
              </a:pPr>
              <a:t>‹#›</a:t>
            </a:fld>
            <a:endParaRPr lang="it-IT" altLang="it-IT"/>
          </a:p>
        </p:txBody>
      </p:sp>
    </p:spTree>
    <p:extLst>
      <p:ext uri="{BB962C8B-B14F-4D97-AF65-F5344CB8AC3E}">
        <p14:creationId xmlns:p14="http://schemas.microsoft.com/office/powerpoint/2010/main" val="138423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C90129F-A9DA-46F3-8E70-B7C5F2FAE94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13030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273E91-3343-407A-A796-BF144F49332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454105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5DDB9B-FCFF-47D5-BC22-7FF283715C36}"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19810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65B608CD-0134-465E-8F9E-28E9ADEA7449}" type="slidenum">
              <a:rPr lang="it-IT" altLang="it-IT"/>
              <a:pPr>
                <a:defRPr/>
              </a:pPr>
              <a:t>‹#›</a:t>
            </a:fld>
            <a:endParaRPr lang="it-IT" altLang="it-IT"/>
          </a:p>
        </p:txBody>
      </p:sp>
    </p:spTree>
    <p:extLst>
      <p:ext uri="{BB962C8B-B14F-4D97-AF65-F5344CB8AC3E}">
        <p14:creationId xmlns:p14="http://schemas.microsoft.com/office/powerpoint/2010/main" val="363939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E5A3C8BA-1A86-4920-A201-BBA22285FA00}" type="slidenum">
              <a:rPr lang="it-IT" altLang="it-IT"/>
              <a:pPr>
                <a:defRPr/>
              </a:pPr>
              <a:t>‹#›</a:t>
            </a:fld>
            <a:endParaRPr lang="it-IT" altLang="it-IT"/>
          </a:p>
        </p:txBody>
      </p:sp>
    </p:spTree>
    <p:extLst>
      <p:ext uri="{BB962C8B-B14F-4D97-AF65-F5344CB8AC3E}">
        <p14:creationId xmlns:p14="http://schemas.microsoft.com/office/powerpoint/2010/main" val="118236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9FB15236-B3F9-4828-8C48-DCD6FDDF309A}" type="slidenum">
              <a:rPr lang="it-IT" altLang="it-IT"/>
              <a:pPr>
                <a:defRPr/>
              </a:pPr>
              <a:t>‹#›</a:t>
            </a:fld>
            <a:endParaRPr lang="it-IT" altLang="it-IT"/>
          </a:p>
        </p:txBody>
      </p:sp>
    </p:spTree>
    <p:extLst>
      <p:ext uri="{BB962C8B-B14F-4D97-AF65-F5344CB8AC3E}">
        <p14:creationId xmlns:p14="http://schemas.microsoft.com/office/powerpoint/2010/main" val="66308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793C761D-FF5D-4197-B71A-AD4E7FD24809}" type="slidenum">
              <a:rPr lang="it-IT" altLang="it-IT"/>
              <a:pPr>
                <a:defRPr/>
              </a:pPr>
              <a:t>‹#›</a:t>
            </a:fld>
            <a:endParaRPr lang="it-IT" altLang="it-IT"/>
          </a:p>
        </p:txBody>
      </p:sp>
    </p:spTree>
    <p:extLst>
      <p:ext uri="{BB962C8B-B14F-4D97-AF65-F5344CB8AC3E}">
        <p14:creationId xmlns:p14="http://schemas.microsoft.com/office/powerpoint/2010/main" val="298073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F0ECC912-28F4-4544-82C9-0104B1392744}" type="slidenum">
              <a:rPr lang="it-IT" altLang="it-IT"/>
              <a:pPr>
                <a:defRPr/>
              </a:pPr>
              <a:t>‹#›</a:t>
            </a:fld>
            <a:endParaRPr lang="it-IT" altLang="it-IT"/>
          </a:p>
        </p:txBody>
      </p:sp>
    </p:spTree>
    <p:extLst>
      <p:ext uri="{BB962C8B-B14F-4D97-AF65-F5344CB8AC3E}">
        <p14:creationId xmlns:p14="http://schemas.microsoft.com/office/powerpoint/2010/main" val="263783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C180DB13-2D44-450D-BE96-0F5FD27E814E}" type="slidenum">
              <a:rPr lang="it-IT" altLang="it-IT"/>
              <a:pPr>
                <a:defRPr/>
              </a:pPr>
              <a:t>‹#›</a:t>
            </a:fld>
            <a:endParaRPr lang="it-IT" altLang="it-IT"/>
          </a:p>
        </p:txBody>
      </p:sp>
    </p:spTree>
    <p:extLst>
      <p:ext uri="{BB962C8B-B14F-4D97-AF65-F5344CB8AC3E}">
        <p14:creationId xmlns:p14="http://schemas.microsoft.com/office/powerpoint/2010/main" val="271254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F3630779-CA79-4C6B-8427-E76CE5272252}" type="slidenum">
              <a:rPr lang="it-IT" altLang="it-IT"/>
              <a:pPr>
                <a:defRPr/>
              </a:pPr>
              <a:t>‹#›</a:t>
            </a:fld>
            <a:endParaRPr lang="it-IT" altLang="it-IT"/>
          </a:p>
        </p:txBody>
      </p:sp>
    </p:spTree>
    <p:extLst>
      <p:ext uri="{BB962C8B-B14F-4D97-AF65-F5344CB8AC3E}">
        <p14:creationId xmlns:p14="http://schemas.microsoft.com/office/powerpoint/2010/main" val="313907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B4C5633E-FA15-402F-8C3F-F05B24792292}"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eaLnBrk="1" hangingPunct="1"/>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eaLnBrk="1" hangingPunct="1"/>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00AD1A81-B3A5-40F2-9EA3-F17154F6AE07}" type="slidenum">
              <a:rPr lang="it-IT" altLang="it-IT">
                <a:solidFill>
                  <a:srgbClr val="000000"/>
                </a:solidFill>
              </a:rPr>
              <a:pPr eaLnBrk="1" hangingPunct="1"/>
              <a:t>‹#›</a:t>
            </a:fld>
            <a:endParaRPr lang="it-IT" altLang="it-IT">
              <a:solidFill>
                <a:srgbClr val="000000"/>
              </a:solidFill>
            </a:endParaRPr>
          </a:p>
        </p:txBody>
      </p:sp>
    </p:spTree>
    <p:extLst>
      <p:ext uri="{BB962C8B-B14F-4D97-AF65-F5344CB8AC3E}">
        <p14:creationId xmlns:p14="http://schemas.microsoft.com/office/powerpoint/2010/main" val="41351543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google.it/url?sa=i&amp;rct=j&amp;q=&amp;esrc=s&amp;source=images&amp;cd=&amp;cad=rja&amp;uact=8&amp;ved=0ahUKEwiNppuDsc_VAhVJ7RQKHW4aC_UQjRwIBw&amp;url=https://giphy.com/gifs/one-direction-1d-liam-payne-DO8xwbAcEbxT2&amp;psig=AFQjCNE-XvqQLPvCxm_BRgYPTo2AzzFW7g&amp;ust=1502547834243484" TargetMode="External"/><Relationship Id="rId5" Type="http://schemas.openxmlformats.org/officeDocument/2006/relationships/image" Target="../media/image17.gif"/><Relationship Id="rId4" Type="http://schemas.openxmlformats.org/officeDocument/2006/relationships/hyperlink" Target="https://www.google.it/url?sa=i&amp;rct=j&amp;q=&amp;esrc=s&amp;source=images&amp;cd=&amp;cad=rja&amp;uact=8&amp;ved=0ahUKEwiN37HWsM_VAhVJuRQKHdX2CHsQjRwIBw&amp;url=https://www.reddit.com/r/gifs/comments/2qziz6/happy_puppy/&amp;psig=AFQjCNESl5uCvrG00CEkHNifdOZHHfwuGQ&amp;ust=150254765904428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it/url?sa=i&amp;rct=j&amp;q=&amp;esrc=s&amp;source=images&amp;cd=&amp;cad=rja&amp;uact=8&amp;ved=0ahUKEwjm14_s9qnXAhUMvBQKHW09Dp0QjRwIBw&amp;url=http://www.medicaldaily.com/brain-exercises-get-mentally-fit-6-habits-keep-your-mind-sharp-everyday-tasks-281368&amp;psig=AOvVaw3txMY39egbYfdUsNhzDe-x&amp;ust=1510056990751736"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hyperlink" Target="http://www.google.it/url?sa=i&amp;rct=j&amp;q=&amp;esrc=s&amp;source=images&amp;cd=&amp;cad=rja&amp;uact=8&amp;ved=0ahUKEwjXwYWw-MHSAhXFLhoKHUsGDuEQjRwIBw&amp;url=http://fr.pottermoreinformations.wikia.com/wiki/Pottermore/Harry_Potter_%C3%A0_l'%C3%A9cole_des_sorciers&amp;bvm=bv.148747831,d.d24&amp;psig=AFQjCNE829yNzNVy83dINjJrBMmh0jmFng&amp;ust=1488891769912884" TargetMode="External"/><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www.google.it/url?sa=i&amp;rct=j&amp;q=&amp;esrc=s&amp;source=images&amp;cd=&amp;cad=rja&amp;uact=8&amp;ved=0ahUKEwiJy56K-MHSAhXE2xoKHYEKAgUQjRwIBw&amp;url=http://thesimssocial.wikia.com/wiki/File:Stone-(item).png&amp;bvm=bv.148747831,d.d24&amp;psig=AFQjCNG2p6RmxYQNeOpddQG9wzmjxUMEVw&amp;ust=1488891733797254" TargetMode="External"/><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hyperlink" Target="https://www.google.it/url?sa=i&amp;rct=j&amp;q=&amp;esrc=s&amp;source=images&amp;cd=&amp;cad=rja&amp;uact=8&amp;ved=0ahUKEwic5O6FhsLSAhVGVhQKHX6PDHsQjRwIBw&amp;url=https://www.pinterest.com/pin/309974386831826305/&amp;bvm=bv.148747831,d.d24&amp;psig=AFQjCNEwPKCP5AEI0KBB8491yjWS54GwXw&amp;ust=1488895475043327"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Carlo\Documents\D_new\Didattica_2014\Psicometria1\MieSlides\PPT_Lezione_2015\Video\Fisica.wmv" TargetMode="External"/><Relationship Id="rId1" Type="http://schemas.microsoft.com/office/2007/relationships/media" Target="file:///C:\Users\Carlo\Documents\D_new\Didattica_2014\Psicometria1\MieSlides\PPT_Lezione_2015\Video\Fisica.wmv" TargetMode="External"/><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5oPrj-Z_LAhUL7xQKHSX6B-cQjRwIBw&amp;url=http://www.gymplanet.it/&amp;bvm=bv.115339255,d.ZWU&amp;psig=AFQjCNGTcmAG_VKAMFbGLIr9dKD51S2rxA&amp;ust=1456937634177246"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3"/>
          <p:cNvGrpSpPr>
            <a:grpSpLocks/>
          </p:cNvGrpSpPr>
          <p:nvPr/>
        </p:nvGrpSpPr>
        <p:grpSpPr bwMode="auto">
          <a:xfrm>
            <a:off x="60325" y="5899150"/>
            <a:ext cx="4324350" cy="1009650"/>
            <a:chOff x="468" y="3786"/>
            <a:chExt cx="2724" cy="636"/>
          </a:xfrm>
        </p:grpSpPr>
        <p:sp>
          <p:nvSpPr>
            <p:cNvPr id="15368"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it-IT" sz="2800">
                  <a:solidFill>
                    <a:schemeClr val="accent2"/>
                  </a:solidFill>
                </a:rPr>
                <a:t>prof. Carlo Fantoni</a:t>
              </a:r>
            </a:p>
          </p:txBody>
        </p:sp>
        <p:pic>
          <p:nvPicPr>
            <p:cNvPr id="15369" name="Picture 12"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3" name="Picture 14"/>
          <p:cNvPicPr>
            <a:picLocks noChangeAspect="1" noChangeArrowheads="1"/>
          </p:cNvPicPr>
          <p:nvPr/>
        </p:nvPicPr>
        <p:blipFill>
          <a:blip r:embed="rId4">
            <a:extLst>
              <a:ext uri="{28A0092B-C50C-407E-A947-70E740481C1C}">
                <a14:useLocalDpi xmlns:a14="http://schemas.microsoft.com/office/drawing/2010/main" val="0"/>
              </a:ext>
            </a:extLst>
          </a:blip>
          <a:srcRect l="18828" r="14221"/>
          <a:stretch>
            <a:fillRect/>
          </a:stretch>
        </p:blipFill>
        <p:spPr bwMode="auto">
          <a:xfrm>
            <a:off x="0" y="2376488"/>
            <a:ext cx="447675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364" name="Rectangle 4"/>
          <p:cNvSpPr>
            <a:spLocks noGrp="1" noChangeArrowheads="1"/>
          </p:cNvSpPr>
          <p:nvPr>
            <p:ph type="ctrTitle"/>
          </p:nvPr>
        </p:nvSpPr>
        <p:spPr>
          <a:xfrm>
            <a:off x="168275" y="473075"/>
            <a:ext cx="8975725" cy="1470025"/>
          </a:xfrm>
        </p:spPr>
        <p:txBody>
          <a:bodyPr anchor="ctr"/>
          <a:lstStyle/>
          <a:p>
            <a:pPr eaLnBrk="1" hangingPunct="1">
              <a:lnSpc>
                <a:spcPct val="85000"/>
              </a:lnSpc>
            </a:pPr>
            <a:r>
              <a:rPr lang="it-IT" altLang="it-IT" sz="4000" smtClean="0">
                <a:solidFill>
                  <a:schemeClr val="accent2"/>
                </a:solidFill>
              </a:rPr>
              <a:t>Elementi di Metodologia</a:t>
            </a:r>
            <a:r>
              <a:rPr lang="it-IT" altLang="it-IT" sz="4000" b="1" smtClean="0">
                <a:solidFill>
                  <a:schemeClr val="accent2"/>
                </a:solidFill>
              </a:rPr>
              <a:t>          </a:t>
            </a:r>
            <a:br>
              <a:rPr lang="it-IT" altLang="it-IT" sz="4000" b="1" smtClean="0">
                <a:solidFill>
                  <a:schemeClr val="accent2"/>
                </a:solidFill>
              </a:rPr>
            </a:br>
            <a:r>
              <a:rPr lang="it-IT" altLang="it-IT" sz="4000" smtClean="0">
                <a:solidFill>
                  <a:schemeClr val="accent2"/>
                </a:solidFill>
              </a:rPr>
              <a:t>della ricerca psicologica</a:t>
            </a:r>
            <a:br>
              <a:rPr lang="it-IT" altLang="it-IT" sz="4000" smtClean="0">
                <a:solidFill>
                  <a:schemeClr val="accent2"/>
                </a:solidFill>
              </a:rPr>
            </a:br>
            <a:r>
              <a:rPr lang="it-IT" altLang="it-IT" sz="4000" b="1" smtClean="0">
                <a:solidFill>
                  <a:schemeClr val="accent2"/>
                </a:solidFill>
              </a:rPr>
              <a:t>EdM2018</a:t>
            </a:r>
            <a:r>
              <a:rPr lang="it-IT" altLang="it-IT" sz="4000" smtClean="0">
                <a:solidFill>
                  <a:schemeClr val="accent2"/>
                </a:solidFill>
              </a:rPr>
              <a:t/>
            </a:r>
            <a:br>
              <a:rPr lang="it-IT" altLang="it-IT" sz="4000" smtClean="0">
                <a:solidFill>
                  <a:schemeClr val="accent2"/>
                </a:solidFill>
              </a:rPr>
            </a:br>
            <a:endParaRPr lang="it-IT" altLang="it-IT" sz="3600" smtClean="0"/>
          </a:p>
        </p:txBody>
      </p:sp>
      <p:sp>
        <p:nvSpPr>
          <p:cNvPr id="15365" name="Text Box 5"/>
          <p:cNvSpPr txBox="1">
            <a:spLocks noChangeArrowheads="1"/>
          </p:cNvSpPr>
          <p:nvPr/>
        </p:nvSpPr>
        <p:spPr bwMode="auto">
          <a:xfrm>
            <a:off x="5757863" y="6498264"/>
            <a:ext cx="338613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buFontTx/>
              <a:buNone/>
            </a:pPr>
            <a:r>
              <a:rPr lang="en-US" altLang="it-IT" sz="2400" dirty="0"/>
              <a:t>2018-2019</a:t>
            </a:r>
            <a:endParaRPr lang="en-GB" altLang="it-IT" sz="2400" dirty="0"/>
          </a:p>
        </p:txBody>
      </p:sp>
      <p:sp>
        <p:nvSpPr>
          <p:cNvPr id="15366" name="Rectangle 6"/>
          <p:cNvSpPr>
            <a:spLocks noChangeArrowheads="1"/>
          </p:cNvSpPr>
          <p:nvPr/>
        </p:nvSpPr>
        <p:spPr bwMode="auto">
          <a:xfrm>
            <a:off x="5106988" y="1455738"/>
            <a:ext cx="4037012" cy="2769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sz="1600" b="1">
                <a:solidFill>
                  <a:schemeClr val="tx1"/>
                </a:solidFill>
                <a:latin typeface="Arial" panose="020B0604020202020204" pitchFamily="34" charset="0"/>
                <a:cs typeface="Arial" panose="020B0604020202020204" pitchFamily="34" charset="0"/>
              </a:defRPr>
            </a:lvl1pPr>
            <a:lvl2pPr marL="800100" indent="-342900">
              <a:defRPr sz="1600" b="1">
                <a:solidFill>
                  <a:schemeClr val="tx1"/>
                </a:solidFill>
                <a:latin typeface="Arial" panose="020B0604020202020204" pitchFamily="34" charset="0"/>
                <a:cs typeface="Arial" panose="020B0604020202020204" pitchFamily="34" charset="0"/>
              </a:defRPr>
            </a:lvl2pPr>
            <a:lvl3pPr marL="1257300" indent="-342900">
              <a:defRPr sz="1600" b="1">
                <a:solidFill>
                  <a:schemeClr val="tx1"/>
                </a:solidFill>
                <a:latin typeface="Arial" panose="020B0604020202020204" pitchFamily="34" charset="0"/>
                <a:cs typeface="Arial" panose="020B0604020202020204" pitchFamily="34" charset="0"/>
              </a:defRPr>
            </a:lvl3pPr>
            <a:lvl4pPr marL="1714500" indent="-342900">
              <a:defRPr sz="1600" b="1">
                <a:solidFill>
                  <a:schemeClr val="tx1"/>
                </a:solidFill>
                <a:latin typeface="Arial" panose="020B0604020202020204" pitchFamily="34" charset="0"/>
                <a:cs typeface="Arial" panose="020B0604020202020204" pitchFamily="34" charset="0"/>
              </a:defRPr>
            </a:lvl4pPr>
            <a:lvl5pPr marL="2171700" indent="-342900">
              <a:defRPr sz="1600" b="1">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dirty="0"/>
              <a:t>Lezione </a:t>
            </a:r>
            <a:r>
              <a:rPr lang="it-IT" altLang="it-IT" sz="2400" dirty="0" smtClean="0"/>
              <a:t>10</a:t>
            </a:r>
            <a:endParaRPr lang="it-IT" altLang="it-IT" sz="2400" dirty="0"/>
          </a:p>
          <a:p>
            <a:pPr algn="ctr" eaLnBrk="1" hangingPunct="1"/>
            <a:r>
              <a:rPr lang="it-IT" altLang="it-IT" sz="2400" dirty="0" smtClean="0"/>
              <a:t>21/11/2018</a:t>
            </a:r>
          </a:p>
          <a:p>
            <a:pPr algn="ctr" eaLnBrk="1" hangingPunct="1"/>
            <a:endParaRPr lang="it-IT" altLang="it-IT" sz="2400" dirty="0"/>
          </a:p>
          <a:p>
            <a:pPr>
              <a:buFontTx/>
              <a:buChar char="•"/>
            </a:pPr>
            <a:r>
              <a:rPr lang="en-US" altLang="it-IT" sz="1800" b="0" dirty="0" smtClean="0"/>
              <a:t>I 5 </a:t>
            </a:r>
            <a:r>
              <a:rPr lang="en-US" altLang="it-IT" sz="1800" b="0" dirty="0" err="1"/>
              <a:t>i</a:t>
            </a:r>
            <a:r>
              <a:rPr lang="en-US" altLang="it-IT" sz="1800" b="0" dirty="0" err="1" smtClean="0"/>
              <a:t>ngredienti</a:t>
            </a:r>
            <a:r>
              <a:rPr lang="en-US" altLang="it-IT" sz="1800" b="0" dirty="0" smtClean="0"/>
              <a:t> </a:t>
            </a:r>
            <a:r>
              <a:rPr lang="en-US" altLang="it-IT" sz="1800" b="0" dirty="0" err="1" smtClean="0"/>
              <a:t>della</a:t>
            </a:r>
            <a:r>
              <a:rPr lang="en-US" altLang="it-IT" sz="1800" b="0" dirty="0" smtClean="0"/>
              <a:t> </a:t>
            </a:r>
            <a:r>
              <a:rPr lang="en-US" altLang="it-IT" sz="1800" b="0" dirty="0" err="1" smtClean="0"/>
              <a:t>scienza</a:t>
            </a:r>
            <a:endParaRPr lang="en-US" altLang="it-IT" sz="1800" b="0" dirty="0" smtClean="0"/>
          </a:p>
          <a:p>
            <a:pPr>
              <a:buFontTx/>
              <a:buChar char="•"/>
            </a:pPr>
            <a:r>
              <a:rPr lang="en-US" altLang="it-IT" sz="1800" b="0" dirty="0" err="1" smtClean="0"/>
              <a:t>Pensiero</a:t>
            </a:r>
            <a:r>
              <a:rPr lang="en-US" altLang="it-IT" sz="1800" b="0" dirty="0" smtClean="0"/>
              <a:t> </a:t>
            </a:r>
            <a:r>
              <a:rPr lang="en-US" altLang="it-IT" sz="1800" b="0" dirty="0" err="1" smtClean="0"/>
              <a:t>scientifico</a:t>
            </a:r>
            <a:r>
              <a:rPr lang="en-US" altLang="it-IT" sz="1800" b="0" dirty="0" smtClean="0"/>
              <a:t>: </a:t>
            </a:r>
            <a:r>
              <a:rPr lang="en-US" altLang="it-IT" sz="1800" b="0" dirty="0" err="1" smtClean="0"/>
              <a:t>deduzione</a:t>
            </a:r>
            <a:r>
              <a:rPr lang="en-US" altLang="it-IT" sz="1800" b="0" dirty="0" smtClean="0"/>
              <a:t> vs. </a:t>
            </a:r>
            <a:r>
              <a:rPr lang="en-US" altLang="it-IT" sz="1800" b="0" dirty="0" err="1" smtClean="0"/>
              <a:t>induzione</a:t>
            </a:r>
            <a:endParaRPr lang="en-US" altLang="it-IT" sz="1800" b="0" dirty="0" smtClean="0"/>
          </a:p>
          <a:p>
            <a:pPr>
              <a:buFontTx/>
              <a:buChar char="•"/>
            </a:pPr>
            <a:r>
              <a:rPr lang="en-US" altLang="it-IT" sz="1800" b="0" dirty="0" err="1" smtClean="0"/>
              <a:t>Approccio</a:t>
            </a:r>
            <a:r>
              <a:rPr lang="en-US" altLang="it-IT" sz="1800" b="0" dirty="0" smtClean="0"/>
              <a:t> </a:t>
            </a:r>
            <a:r>
              <a:rPr lang="en-US" altLang="it-IT" sz="1800" b="0" dirty="0" err="1" smtClean="0"/>
              <a:t>ipotetico-deduttivo</a:t>
            </a:r>
            <a:endParaRPr lang="en-US" altLang="it-IT" sz="1800" b="0" dirty="0" smtClean="0"/>
          </a:p>
          <a:p>
            <a:pPr>
              <a:buFontTx/>
              <a:buChar char="•"/>
            </a:pPr>
            <a:r>
              <a:rPr lang="en-US" altLang="it-IT" sz="1800" b="0" dirty="0" err="1" smtClean="0"/>
              <a:t>Falsificazionismo</a:t>
            </a:r>
            <a:endParaRPr lang="it-IT" altLang="it-IT" sz="1800" b="0" dirty="0"/>
          </a:p>
          <a:p>
            <a:pPr>
              <a:buFontTx/>
              <a:buChar char="•"/>
            </a:pPr>
            <a:endParaRPr lang="it-IT" altLang="it-IT" sz="1800" b="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50220"/>
          <a:stretch/>
        </p:blipFill>
        <p:spPr>
          <a:xfrm>
            <a:off x="5695950" y="1247773"/>
            <a:ext cx="2465614" cy="24765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88028" y="4152900"/>
            <a:ext cx="4953000" cy="2476500"/>
          </a:xfrm>
          <a:prstGeom prst="rect">
            <a:avLst/>
          </a:prstGeom>
          <a:scene3d>
            <a:camera prst="orthographicFront">
              <a:rot lat="0" lon="0" rev="0"/>
            </a:camera>
            <a:lightRig rig="threePt" dir="t"/>
          </a:scene3d>
        </p:spPr>
      </p:pic>
      <p:sp>
        <p:nvSpPr>
          <p:cNvPr id="5" name="Rectangle 2"/>
          <p:cNvSpPr>
            <a:spLocks noChangeArrowheads="1"/>
          </p:cNvSpPr>
          <p:nvPr/>
        </p:nvSpPr>
        <p:spPr bwMode="auto">
          <a:xfrm>
            <a:off x="57150" y="-952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4000" dirty="0">
                <a:solidFill>
                  <a:schemeClr val="accent2"/>
                </a:solidFill>
              </a:rPr>
              <a:t>… </a:t>
            </a:r>
            <a:r>
              <a:rPr lang="it-IT" altLang="it-IT" sz="4000" dirty="0" smtClean="0">
                <a:solidFill>
                  <a:schemeClr val="accent2"/>
                </a:solidFill>
              </a:rPr>
              <a:t>oggetti bianchi o neri?</a:t>
            </a:r>
            <a:endParaRPr lang="it-IT" altLang="it-IT" sz="4000" dirty="0">
              <a:solidFill>
                <a:schemeClr val="accent2"/>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000" r="220"/>
          <a:stretch/>
        </p:blipFill>
        <p:spPr>
          <a:xfrm>
            <a:off x="955221" y="1247773"/>
            <a:ext cx="2465614" cy="2476500"/>
          </a:xfrm>
          <a:prstGeom prst="rect">
            <a:avLst/>
          </a:prstGeom>
        </p:spPr>
      </p:pic>
    </p:spTree>
    <p:extLst>
      <p:ext uri="{BB962C8B-B14F-4D97-AF65-F5344CB8AC3E}">
        <p14:creationId xmlns:p14="http://schemas.microsoft.com/office/powerpoint/2010/main" val="679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786"/>
            <a:ext cx="9144000" cy="4572000"/>
          </a:xfrm>
          <a:prstGeom prst="rect">
            <a:avLst/>
          </a:prstGeom>
        </p:spPr>
      </p:pic>
      <p:sp>
        <p:nvSpPr>
          <p:cNvPr id="5" name="Rectangle 4"/>
          <p:cNvSpPr/>
          <p:nvPr/>
        </p:nvSpPr>
        <p:spPr>
          <a:xfrm>
            <a:off x="685801" y="342900"/>
            <a:ext cx="3722914" cy="707886"/>
          </a:xfrm>
          <a:prstGeom prst="rect">
            <a:avLst/>
          </a:prstGeom>
        </p:spPr>
        <p:txBody>
          <a:bodyPr wrap="square">
            <a:spAutoFit/>
          </a:bodyPr>
          <a:lstStyle/>
          <a:p>
            <a:pPr lvl="0"/>
            <a:r>
              <a:rPr lang="it-IT" altLang="it-IT" sz="4000" dirty="0">
                <a:solidFill>
                  <a:srgbClr val="333399"/>
                </a:solidFill>
              </a:rPr>
              <a:t>n</a:t>
            </a:r>
            <a:r>
              <a:rPr lang="it-IT" altLang="it-IT" sz="4000" dirty="0" smtClean="0">
                <a:solidFill>
                  <a:srgbClr val="333399"/>
                </a:solidFill>
              </a:rPr>
              <a:t>uvole scure</a:t>
            </a:r>
            <a:endParaRPr lang="it-IT" altLang="it-IT" sz="4000" dirty="0">
              <a:solidFill>
                <a:srgbClr val="333399"/>
              </a:solidFill>
            </a:endParaRPr>
          </a:p>
        </p:txBody>
      </p:sp>
      <p:sp>
        <p:nvSpPr>
          <p:cNvPr id="6" name="Rectangle 5"/>
          <p:cNvSpPr/>
          <p:nvPr/>
        </p:nvSpPr>
        <p:spPr>
          <a:xfrm>
            <a:off x="5257804" y="342900"/>
            <a:ext cx="3722914" cy="707886"/>
          </a:xfrm>
          <a:prstGeom prst="rect">
            <a:avLst/>
          </a:prstGeom>
        </p:spPr>
        <p:txBody>
          <a:bodyPr wrap="square">
            <a:spAutoFit/>
          </a:bodyPr>
          <a:lstStyle/>
          <a:p>
            <a:pPr lvl="0"/>
            <a:r>
              <a:rPr lang="it-IT" altLang="it-IT" sz="4000" dirty="0">
                <a:solidFill>
                  <a:srgbClr val="333399"/>
                </a:solidFill>
              </a:rPr>
              <a:t>n</a:t>
            </a:r>
            <a:r>
              <a:rPr lang="it-IT" altLang="it-IT" sz="4000" dirty="0" smtClean="0">
                <a:solidFill>
                  <a:srgbClr val="333399"/>
                </a:solidFill>
              </a:rPr>
              <a:t>uvole chiare</a:t>
            </a:r>
            <a:endParaRPr lang="it-IT" altLang="it-IT" sz="4000" dirty="0">
              <a:solidFill>
                <a:srgbClr val="333399"/>
              </a:solidFill>
            </a:endParaRPr>
          </a:p>
        </p:txBody>
      </p:sp>
      <p:sp>
        <p:nvSpPr>
          <p:cNvPr id="7" name="Rectangle 6"/>
          <p:cNvSpPr/>
          <p:nvPr/>
        </p:nvSpPr>
        <p:spPr>
          <a:xfrm>
            <a:off x="0" y="568281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15000"/>
              </a:spcBef>
              <a:spcAft>
                <a:spcPct val="30000"/>
              </a:spcAft>
              <a:buClr>
                <a:schemeClr val="accent2"/>
              </a:buClr>
              <a:tabLst>
                <a:tab pos="2152650" algn="l"/>
                <a:tab pos="2514600" algn="l"/>
              </a:tabLst>
            </a:pPr>
            <a:r>
              <a:rPr lang="it-IT" altLang="it-IT" sz="2400" b="0" dirty="0" smtClean="0"/>
              <a:t>il </a:t>
            </a:r>
            <a:r>
              <a:rPr lang="it-IT" altLang="it-IT" sz="2400" b="0" dirty="0"/>
              <a:t>fallimento del senso </a:t>
            </a:r>
            <a:r>
              <a:rPr lang="it-IT" altLang="it-IT" sz="2400" b="0" dirty="0" smtClean="0"/>
              <a:t>comune (lo stesso oggetto appare in alcune circostanze bianco o nero) ha </a:t>
            </a:r>
            <a:r>
              <a:rPr lang="it-IT" altLang="it-IT" sz="2400" b="0" dirty="0"/>
              <a:t>contribuito allo sviluppo </a:t>
            </a:r>
            <a:r>
              <a:rPr lang="it-IT" altLang="it-IT" sz="2400" b="0" dirty="0" smtClean="0"/>
              <a:t>di una più completa teoria della percezione della chiarezza</a:t>
            </a:r>
            <a:endParaRPr lang="it-IT" sz="2400" b="0" dirty="0"/>
          </a:p>
        </p:txBody>
      </p:sp>
    </p:spTree>
    <p:extLst>
      <p:ext uri="{BB962C8B-B14F-4D97-AF65-F5344CB8AC3E}">
        <p14:creationId xmlns:p14="http://schemas.microsoft.com/office/powerpoint/2010/main" val="12378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10" name="Rectangle 2"/>
          <p:cNvSpPr>
            <a:spLocks noGrp="1" noChangeArrowheads="1"/>
          </p:cNvSpPr>
          <p:nvPr>
            <p:ph type="title"/>
          </p:nvPr>
        </p:nvSpPr>
        <p:spPr>
          <a:xfrm>
            <a:off x="247650" y="209550"/>
            <a:ext cx="82296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000" b="1">
                <a:solidFill>
                  <a:schemeClr val="accent2"/>
                </a:solidFill>
              </a:rPr>
              <a:t>5 ingredienti della scienza</a:t>
            </a:r>
          </a:p>
        </p:txBody>
      </p:sp>
      <p:sp>
        <p:nvSpPr>
          <p:cNvPr id="1886211" name="Rectangle 3"/>
          <p:cNvSpPr>
            <a:spLocks noGrp="1" noChangeArrowheads="1"/>
          </p:cNvSpPr>
          <p:nvPr>
            <p:ph type="body" idx="1"/>
          </p:nvPr>
        </p:nvSpPr>
        <p:spPr>
          <a:xfrm>
            <a:off x="438150" y="1581150"/>
            <a:ext cx="4114800" cy="4525963"/>
          </a:xfrm>
        </p:spPr>
        <p:txBody>
          <a:bodyPr/>
          <a:lstStyle/>
          <a:p>
            <a:pPr>
              <a:spcBef>
                <a:spcPct val="15000"/>
              </a:spcBef>
              <a:spcAft>
                <a:spcPct val="30000"/>
              </a:spcAft>
              <a:buClr>
                <a:schemeClr val="accent2"/>
              </a:buClr>
              <a:buFont typeface="Wingdings" panose="05000000000000000000" pitchFamily="2" charset="2"/>
              <a:buChar char="§"/>
            </a:pPr>
            <a:endParaRPr lang="it-IT" altLang="it-IT"/>
          </a:p>
          <a:p>
            <a:pPr>
              <a:spcBef>
                <a:spcPct val="15000"/>
              </a:spcBef>
              <a:spcAft>
                <a:spcPct val="30000"/>
              </a:spcAft>
              <a:buClr>
                <a:schemeClr val="accent2"/>
              </a:buClr>
              <a:buFont typeface="Wingdings" panose="05000000000000000000" pitchFamily="2" charset="2"/>
              <a:buNone/>
            </a:pPr>
            <a:endParaRPr lang="it-IT" altLang="it-IT"/>
          </a:p>
        </p:txBody>
      </p:sp>
      <p:sp>
        <p:nvSpPr>
          <p:cNvPr id="1886212" name="Rectangle 4"/>
          <p:cNvSpPr>
            <a:spLocks noChangeArrowheads="1"/>
          </p:cNvSpPr>
          <p:nvPr/>
        </p:nvSpPr>
        <p:spPr bwMode="auto">
          <a:xfrm>
            <a:off x="19050" y="1927225"/>
            <a:ext cx="8915400"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2057400" algn="l"/>
                <a:tab pos="241935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057400" algn="l"/>
                <a:tab pos="241935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057400" algn="l"/>
                <a:tab pos="241935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9pPr>
          </a:lstStyle>
          <a:p>
            <a:pPr>
              <a:spcBef>
                <a:spcPct val="15000"/>
              </a:spcBef>
              <a:spcAft>
                <a:spcPct val="30000"/>
              </a:spcAft>
              <a:buClr>
                <a:schemeClr val="accent2"/>
              </a:buClr>
              <a:buFont typeface="Wingdings" panose="05000000000000000000" pitchFamily="2" charset="2"/>
              <a:buAutoNum type="arabicPeriod"/>
            </a:pPr>
            <a:r>
              <a:rPr lang="it-IT" altLang="it-IT" sz="2400" b="0"/>
              <a:t>realismo 	</a:t>
            </a:r>
            <a:r>
              <a:rPr lang="it-IT" altLang="it-IT" sz="2400">
                <a:solidFill>
                  <a:srgbClr val="FF9900"/>
                </a:solidFill>
              </a:rPr>
              <a:t>→</a:t>
            </a:r>
            <a:r>
              <a:rPr lang="it-IT" altLang="it-IT" sz="2400" b="0"/>
              <a:t> l’oggetto di studio esiste indipendentemente 		dalle nostre percezioni  </a:t>
            </a:r>
          </a:p>
        </p:txBody>
      </p:sp>
      <p:sp>
        <p:nvSpPr>
          <p:cNvPr id="1886213" name="Rectangle 5"/>
          <p:cNvSpPr>
            <a:spLocks noChangeArrowheads="1"/>
          </p:cNvSpPr>
          <p:nvPr/>
        </p:nvSpPr>
        <p:spPr bwMode="auto">
          <a:xfrm>
            <a:off x="19050" y="2906713"/>
            <a:ext cx="8915400" cy="18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2057400" algn="l"/>
                <a:tab pos="241935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057400" algn="l"/>
                <a:tab pos="241935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057400" algn="l"/>
                <a:tab pos="241935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9pPr>
          </a:lstStyle>
          <a:p>
            <a:pPr algn="just">
              <a:spcBef>
                <a:spcPct val="15000"/>
              </a:spcBef>
              <a:spcAft>
                <a:spcPct val="30000"/>
              </a:spcAft>
              <a:buClr>
                <a:schemeClr val="accent2"/>
              </a:buClr>
              <a:buFont typeface="Wingdings" panose="05000000000000000000" pitchFamily="2" charset="2"/>
              <a:buAutoNum type="arabicPeriod" startAt="2"/>
            </a:pPr>
            <a:r>
              <a:rPr lang="it-IT" altLang="it-IT" sz="2400" b="0" dirty="0"/>
              <a:t>razionalità 	</a:t>
            </a:r>
            <a:r>
              <a:rPr lang="it-IT" altLang="it-IT" sz="2400" dirty="0">
                <a:solidFill>
                  <a:srgbClr val="FF9900"/>
                </a:solidFill>
              </a:rPr>
              <a:t>→ </a:t>
            </a:r>
            <a:r>
              <a:rPr lang="it-IT" altLang="it-IT" sz="2400" b="0" dirty="0"/>
              <a:t>il mondo, in quanto </a:t>
            </a:r>
            <a:r>
              <a:rPr lang="it-IT" altLang="it-IT" sz="2400" b="0" i="1" dirty="0"/>
              <a:t>razionale</a:t>
            </a:r>
            <a:r>
              <a:rPr lang="it-IT" altLang="it-IT" sz="2400" b="0" dirty="0"/>
              <a:t>, può essere  	  	     compreso attraverso il ragionamento logico</a:t>
            </a:r>
          </a:p>
        </p:txBody>
      </p:sp>
      <p:sp>
        <p:nvSpPr>
          <p:cNvPr id="1886214" name="Rectangle 6"/>
          <p:cNvSpPr>
            <a:spLocks noChangeArrowheads="1"/>
          </p:cNvSpPr>
          <p:nvPr/>
        </p:nvSpPr>
        <p:spPr bwMode="auto">
          <a:xfrm>
            <a:off x="0" y="3832225"/>
            <a:ext cx="9144000"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2152650" algn="l"/>
                <a:tab pos="251460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152650" algn="l"/>
                <a:tab pos="251460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152650" algn="l"/>
                <a:tab pos="251460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9pPr>
          </a:lstStyle>
          <a:p>
            <a:pPr algn="just">
              <a:spcBef>
                <a:spcPct val="15000"/>
              </a:spcBef>
              <a:spcAft>
                <a:spcPct val="30000"/>
              </a:spcAft>
              <a:buClr>
                <a:schemeClr val="accent2"/>
              </a:buClr>
              <a:buFont typeface="Wingdings" panose="05000000000000000000" pitchFamily="2" charset="2"/>
              <a:buAutoNum type="arabicPeriod" startAt="3"/>
            </a:pPr>
            <a:r>
              <a:rPr lang="it-IT" altLang="it-IT" sz="2400" b="0" dirty="0"/>
              <a:t>regolarità 	</a:t>
            </a:r>
            <a:r>
              <a:rPr lang="it-IT" altLang="it-IT" sz="2400" dirty="0">
                <a:solidFill>
                  <a:srgbClr val="FF9900"/>
                </a:solidFill>
              </a:rPr>
              <a:t>→ </a:t>
            </a:r>
            <a:r>
              <a:rPr lang="it-IT" altLang="it-IT" sz="2400" b="0" dirty="0"/>
              <a:t>il mondo segue le stesse leggi in ogni tempo e 		luogo  </a:t>
            </a:r>
          </a:p>
        </p:txBody>
      </p:sp>
      <p:pic>
        <p:nvPicPr>
          <p:cNvPr id="18862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50" y="0"/>
            <a:ext cx="165735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886218" name="Rectangle 10"/>
          <p:cNvSpPr>
            <a:spLocks noChangeArrowheads="1"/>
          </p:cNvSpPr>
          <p:nvPr/>
        </p:nvSpPr>
        <p:spPr bwMode="auto">
          <a:xfrm>
            <a:off x="3563938" y="1168400"/>
            <a:ext cx="3109912"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i="1">
                <a:solidFill>
                  <a:srgbClr val="FF9900"/>
                </a:solidFill>
              </a:rPr>
              <a:t>Ipotesi di lavoro</a:t>
            </a:r>
          </a:p>
        </p:txBody>
      </p:sp>
    </p:spTree>
    <p:extLst>
      <p:ext uri="{BB962C8B-B14F-4D97-AF65-F5344CB8AC3E}">
        <p14:creationId xmlns:p14="http://schemas.microsoft.com/office/powerpoint/2010/main" val="248560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86213"/>
                                        </p:tgtEl>
                                        <p:attrNameLst>
                                          <p:attrName>style.visibility</p:attrName>
                                        </p:attrNameLst>
                                      </p:cBhvr>
                                      <p:to>
                                        <p:strVal val="visible"/>
                                      </p:to>
                                    </p:set>
                                    <p:animEffect transition="in" filter="wipe(left)">
                                      <p:cBhvr>
                                        <p:cTn id="7" dur="500"/>
                                        <p:tgtEl>
                                          <p:spTgt spid="18862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86214"/>
                                        </p:tgtEl>
                                        <p:attrNameLst>
                                          <p:attrName>style.visibility</p:attrName>
                                        </p:attrNameLst>
                                      </p:cBhvr>
                                      <p:to>
                                        <p:strVal val="visible"/>
                                      </p:to>
                                    </p:set>
                                    <p:animEffect transition="in" filter="wipe(left)">
                                      <p:cBhvr>
                                        <p:cTn id="12" dur="500"/>
                                        <p:tgtEl>
                                          <p:spTgt spid="1886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6213" grpId="0"/>
      <p:bldP spid="18862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10" name="Rectangle 2"/>
          <p:cNvSpPr>
            <a:spLocks noGrp="1" noChangeArrowheads="1"/>
          </p:cNvSpPr>
          <p:nvPr>
            <p:ph type="title"/>
          </p:nvPr>
        </p:nvSpPr>
        <p:spPr>
          <a:xfrm>
            <a:off x="443593" y="-35382"/>
            <a:ext cx="82296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it-IT" altLang="it-IT" sz="4000" b="1" dirty="0">
                <a:solidFill>
                  <a:schemeClr val="accent2"/>
                </a:solidFill>
              </a:rPr>
              <a:t>l</a:t>
            </a:r>
            <a:r>
              <a:rPr lang="it-IT" altLang="it-IT" sz="4000" b="1" dirty="0" smtClean="0">
                <a:solidFill>
                  <a:schemeClr val="accent2"/>
                </a:solidFill>
              </a:rPr>
              <a:t>ateralizzazione delle emozioni  </a:t>
            </a:r>
            <a:endParaRPr lang="it-IT" altLang="it-IT" sz="4000" b="1" dirty="0">
              <a:solidFill>
                <a:schemeClr val="accent2"/>
              </a:solidFill>
            </a:endParaRPr>
          </a:p>
        </p:txBody>
      </p:sp>
      <p:grpSp>
        <p:nvGrpSpPr>
          <p:cNvPr id="10" name="Gruppo 5"/>
          <p:cNvGrpSpPr>
            <a:grpSpLocks/>
          </p:cNvGrpSpPr>
          <p:nvPr/>
        </p:nvGrpSpPr>
        <p:grpSpPr bwMode="auto">
          <a:xfrm>
            <a:off x="1981200" y="1092993"/>
            <a:ext cx="4973637" cy="3215709"/>
            <a:chOff x="1966119" y="569825"/>
            <a:chExt cx="4974182" cy="3215608"/>
          </a:xfrm>
        </p:grpSpPr>
        <p:pic>
          <p:nvPicPr>
            <p:cNvPr id="11"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5462" y="569825"/>
              <a:ext cx="3995495" cy="287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4">
              <a:extLst>
                <a:ext uri="{FF2B5EF4-FFF2-40B4-BE49-F238E27FC236}">
                  <a16:creationId xmlns:a16="http://schemas.microsoft.com/office/drawing/2014/main" xmlns="" id="{F074350D-0C14-47C4-96FE-DB4A9D6329DF}"/>
                </a:ext>
              </a:extLst>
            </p:cNvPr>
            <p:cNvSpPr txBox="1"/>
            <p:nvPr/>
          </p:nvSpPr>
          <p:spPr>
            <a:xfrm>
              <a:off x="1966119" y="3447306"/>
              <a:ext cx="4974182" cy="338127"/>
            </a:xfrm>
            <a:prstGeom prst="rect">
              <a:avLst/>
            </a:prstGeom>
            <a:noFill/>
          </p:spPr>
          <p:txBody>
            <a:bodyPr wrap="none">
              <a:spAutoFit/>
            </a:bodyPr>
            <a:lstStyle/>
            <a:p>
              <a:pPr eaLnBrk="1" hangingPunct="1">
                <a:defRPr/>
              </a:pPr>
              <a:r>
                <a:rPr lang="it-IT" b="0" dirty="0">
                  <a:latin typeface="+mj-lt"/>
                  <a:cs typeface="Arial" charset="0"/>
                </a:rPr>
                <a:t>Domenico Zampieri, </a:t>
              </a:r>
              <a:r>
                <a:rPr lang="it-IT" b="0" i="1" dirty="0">
                  <a:latin typeface="+mj-lt"/>
                  <a:cs typeface="Arial" charset="0"/>
                </a:rPr>
                <a:t>Rimprovero ad Adamo ed Eva</a:t>
              </a:r>
              <a:r>
                <a:rPr lang="it-IT" b="0" dirty="0">
                  <a:latin typeface="+mj-lt"/>
                  <a:cs typeface="Arial" charset="0"/>
                </a:rPr>
                <a:t>, 1623</a:t>
              </a:r>
            </a:p>
          </p:txBody>
        </p:sp>
      </p:grpSp>
      <p:pic>
        <p:nvPicPr>
          <p:cNvPr id="13" name="Picture 11" descr="Risultati immagini per Tail Wag dog direction">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70275" y="4316639"/>
            <a:ext cx="3484563" cy="2546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Risultati immagini per Selfie direction">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8975" y="4513035"/>
            <a:ext cx="2333625"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11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6" name="Group 38"/>
          <p:cNvGrpSpPr>
            <a:grpSpLocks/>
          </p:cNvGrpSpPr>
          <p:nvPr/>
        </p:nvGrpSpPr>
        <p:grpSpPr bwMode="auto">
          <a:xfrm>
            <a:off x="0" y="2406650"/>
            <a:ext cx="9144000" cy="4470400"/>
            <a:chOff x="0" y="1516"/>
            <a:chExt cx="5760" cy="2816"/>
          </a:xfrm>
        </p:grpSpPr>
        <p:sp>
          <p:nvSpPr>
            <p:cNvPr id="7194" name="Rectangle 26"/>
            <p:cNvSpPr>
              <a:spLocks noChangeArrowheads="1"/>
            </p:cNvSpPr>
            <p:nvPr/>
          </p:nvSpPr>
          <p:spPr bwMode="auto">
            <a:xfrm>
              <a:off x="0" y="1516"/>
              <a:ext cx="5760" cy="2816"/>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pic>
          <p:nvPicPr>
            <p:cNvPr id="7195" name="Immagine 1"/>
            <p:cNvPicPr>
              <a:picLocks noChangeAspect="1"/>
            </p:cNvPicPr>
            <p:nvPr/>
          </p:nvPicPr>
          <p:blipFill>
            <a:blip r:embed="rId3" cstate="print">
              <a:extLst>
                <a:ext uri="{28A0092B-C50C-407E-A947-70E740481C1C}">
                  <a14:useLocalDpi xmlns:a14="http://schemas.microsoft.com/office/drawing/2010/main" val="0"/>
                </a:ext>
              </a:extLst>
            </a:blip>
            <a:srcRect l="977" t="761" r="74695" b="1233"/>
            <a:stretch>
              <a:fillRect/>
            </a:stretch>
          </p:blipFill>
          <p:spPr bwMode="auto">
            <a:xfrm>
              <a:off x="42" y="1550"/>
              <a:ext cx="1393" cy="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Immagine 1"/>
            <p:cNvPicPr>
              <a:picLocks noChangeAspect="1"/>
            </p:cNvPicPr>
            <p:nvPr/>
          </p:nvPicPr>
          <p:blipFill>
            <a:blip r:embed="rId4">
              <a:extLst>
                <a:ext uri="{28A0092B-C50C-407E-A947-70E740481C1C}">
                  <a14:useLocalDpi xmlns:a14="http://schemas.microsoft.com/office/drawing/2010/main" val="0"/>
                </a:ext>
              </a:extLst>
            </a:blip>
            <a:srcRect l="25777" t="1004" r="25674" b="754"/>
            <a:stretch>
              <a:fillRect/>
            </a:stretch>
          </p:blipFill>
          <p:spPr bwMode="auto">
            <a:xfrm>
              <a:off x="1468" y="1557"/>
              <a:ext cx="2780" cy="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Immagine 1"/>
            <p:cNvPicPr>
              <a:picLocks noChangeAspect="1"/>
            </p:cNvPicPr>
            <p:nvPr/>
          </p:nvPicPr>
          <p:blipFill>
            <a:blip r:embed="rId4">
              <a:extLst>
                <a:ext uri="{28A0092B-C50C-407E-A947-70E740481C1C}">
                  <a14:useLocalDpi xmlns:a14="http://schemas.microsoft.com/office/drawing/2010/main" val="0"/>
                </a:ext>
              </a:extLst>
            </a:blip>
            <a:srcRect l="75374" t="500" r="526" b="1251"/>
            <a:stretch>
              <a:fillRect/>
            </a:stretch>
          </p:blipFill>
          <p:spPr bwMode="auto">
            <a:xfrm>
              <a:off x="4279" y="1551"/>
              <a:ext cx="1383" cy="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99" name="Rectangle 31"/>
          <p:cNvSpPr>
            <a:spLocks noChangeArrowheads="1"/>
          </p:cNvSpPr>
          <p:nvPr/>
        </p:nvSpPr>
        <p:spPr bwMode="auto">
          <a:xfrm>
            <a:off x="1412875" y="63275"/>
            <a:ext cx="637585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r>
              <a:rPr lang="en-US" altLang="it-IT" sz="4000" dirty="0">
                <a:solidFill>
                  <a:schemeClr val="accent2"/>
                </a:solidFill>
                <a:latin typeface="+mj-lt"/>
                <a:ea typeface="+mj-ea"/>
                <a:cs typeface="+mj-cs"/>
              </a:rPr>
              <a:t>Il </a:t>
            </a:r>
            <a:r>
              <a:rPr lang="en-US" altLang="it-IT" sz="4000" dirty="0" err="1">
                <a:solidFill>
                  <a:schemeClr val="accent2"/>
                </a:solidFill>
                <a:latin typeface="+mj-lt"/>
                <a:ea typeface="+mj-ea"/>
                <a:cs typeface="+mj-cs"/>
              </a:rPr>
              <a:t>segreto</a:t>
            </a:r>
            <a:r>
              <a:rPr lang="en-US" altLang="it-IT" sz="4000" dirty="0">
                <a:solidFill>
                  <a:schemeClr val="accent2"/>
                </a:solidFill>
                <a:latin typeface="+mj-lt"/>
                <a:ea typeface="+mj-ea"/>
                <a:cs typeface="+mj-cs"/>
              </a:rPr>
              <a:t> di Bosh</a:t>
            </a:r>
            <a:endParaRPr lang="it-IT" altLang="it-IT" sz="4000" dirty="0">
              <a:solidFill>
                <a:schemeClr val="accent2"/>
              </a:solidFill>
              <a:latin typeface="+mj-lt"/>
              <a:ea typeface="+mj-ea"/>
              <a:cs typeface="+mj-cs"/>
            </a:endParaRPr>
          </a:p>
        </p:txBody>
      </p:sp>
      <p:grpSp>
        <p:nvGrpSpPr>
          <p:cNvPr id="7207" name="Group 39"/>
          <p:cNvGrpSpPr>
            <a:grpSpLocks/>
          </p:cNvGrpSpPr>
          <p:nvPr/>
        </p:nvGrpSpPr>
        <p:grpSpPr bwMode="auto">
          <a:xfrm>
            <a:off x="-36513" y="1055688"/>
            <a:ext cx="2422526" cy="1292225"/>
            <a:chOff x="-23" y="665"/>
            <a:chExt cx="1526" cy="814"/>
          </a:xfrm>
        </p:grpSpPr>
        <p:sp>
          <p:nvSpPr>
            <p:cNvPr id="7200" name="Rectangle 32"/>
            <p:cNvSpPr>
              <a:spLocks noChangeArrowheads="1"/>
            </p:cNvSpPr>
            <p:nvPr/>
          </p:nvSpPr>
          <p:spPr bwMode="auto">
            <a:xfrm>
              <a:off x="-23" y="665"/>
              <a:ext cx="1526"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it-IT" sz="2400" b="0" dirty="0" err="1" smtClean="0">
                  <a:solidFill>
                    <a:srgbClr val="990033"/>
                  </a:solidFill>
                </a:rPr>
                <a:t>Positiva</a:t>
              </a:r>
              <a:endParaRPr lang="it-IT" altLang="it-IT" sz="2400" b="0" dirty="0">
                <a:solidFill>
                  <a:srgbClr val="990033"/>
                </a:solidFill>
              </a:endParaRPr>
            </a:p>
          </p:txBody>
        </p:sp>
        <p:sp>
          <p:nvSpPr>
            <p:cNvPr id="7201" name="AutoShape 33"/>
            <p:cNvSpPr>
              <a:spLocks noChangeArrowheads="1"/>
            </p:cNvSpPr>
            <p:nvPr/>
          </p:nvSpPr>
          <p:spPr bwMode="auto">
            <a:xfrm>
              <a:off x="587" y="984"/>
              <a:ext cx="303" cy="495"/>
            </a:xfrm>
            <a:prstGeom prst="downArrow">
              <a:avLst>
                <a:gd name="adj1" fmla="val 50000"/>
                <a:gd name="adj2" fmla="val 40842"/>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grpSp>
        <p:nvGrpSpPr>
          <p:cNvPr id="7208" name="Group 40"/>
          <p:cNvGrpSpPr>
            <a:grpSpLocks/>
          </p:cNvGrpSpPr>
          <p:nvPr/>
        </p:nvGrpSpPr>
        <p:grpSpPr bwMode="auto">
          <a:xfrm>
            <a:off x="3635375" y="1074738"/>
            <a:ext cx="1668463" cy="1292225"/>
            <a:chOff x="2290" y="677"/>
            <a:chExt cx="1051" cy="814"/>
          </a:xfrm>
        </p:grpSpPr>
        <p:sp>
          <p:nvSpPr>
            <p:cNvPr id="7202" name="Rectangle 34"/>
            <p:cNvSpPr>
              <a:spLocks noChangeArrowheads="1"/>
            </p:cNvSpPr>
            <p:nvPr/>
          </p:nvSpPr>
          <p:spPr bwMode="auto">
            <a:xfrm>
              <a:off x="2290" y="677"/>
              <a:ext cx="1051"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it-IT" sz="2400" b="0" dirty="0" err="1" smtClean="0">
                  <a:solidFill>
                    <a:srgbClr val="990033"/>
                  </a:solidFill>
                </a:rPr>
                <a:t>Neutrale</a:t>
              </a:r>
              <a:endParaRPr lang="it-IT" altLang="it-IT" sz="2400" b="0" dirty="0">
                <a:solidFill>
                  <a:srgbClr val="990033"/>
                </a:solidFill>
              </a:endParaRPr>
            </a:p>
          </p:txBody>
        </p:sp>
        <p:sp>
          <p:nvSpPr>
            <p:cNvPr id="7203" name="AutoShape 35"/>
            <p:cNvSpPr>
              <a:spLocks noChangeArrowheads="1"/>
            </p:cNvSpPr>
            <p:nvPr/>
          </p:nvSpPr>
          <p:spPr bwMode="auto">
            <a:xfrm>
              <a:off x="2700" y="996"/>
              <a:ext cx="303" cy="495"/>
            </a:xfrm>
            <a:prstGeom prst="downArrow">
              <a:avLst>
                <a:gd name="adj1" fmla="val 50000"/>
                <a:gd name="adj2" fmla="val 40842"/>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grpSp>
        <p:nvGrpSpPr>
          <p:cNvPr id="7209" name="Group 41"/>
          <p:cNvGrpSpPr>
            <a:grpSpLocks/>
          </p:cNvGrpSpPr>
          <p:nvPr/>
        </p:nvGrpSpPr>
        <p:grpSpPr bwMode="auto">
          <a:xfrm>
            <a:off x="6764338" y="1025525"/>
            <a:ext cx="2133600" cy="1292225"/>
            <a:chOff x="4261" y="646"/>
            <a:chExt cx="1344" cy="814"/>
          </a:xfrm>
        </p:grpSpPr>
        <p:sp>
          <p:nvSpPr>
            <p:cNvPr id="7204" name="Rectangle 36"/>
            <p:cNvSpPr>
              <a:spLocks noChangeArrowheads="1"/>
            </p:cNvSpPr>
            <p:nvPr/>
          </p:nvSpPr>
          <p:spPr bwMode="auto">
            <a:xfrm>
              <a:off x="4261" y="646"/>
              <a:ext cx="1344"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it-IT" sz="2400" b="0" dirty="0" err="1" smtClean="0">
                  <a:solidFill>
                    <a:srgbClr val="990033"/>
                  </a:solidFill>
                </a:rPr>
                <a:t>Negativa</a:t>
              </a:r>
              <a:endParaRPr lang="it-IT" altLang="it-IT" sz="2400" b="0" dirty="0">
                <a:solidFill>
                  <a:srgbClr val="990033"/>
                </a:solidFill>
              </a:endParaRPr>
            </a:p>
          </p:txBody>
        </p:sp>
        <p:sp>
          <p:nvSpPr>
            <p:cNvPr id="7205" name="AutoShape 37"/>
            <p:cNvSpPr>
              <a:spLocks noChangeArrowheads="1"/>
            </p:cNvSpPr>
            <p:nvPr/>
          </p:nvSpPr>
          <p:spPr bwMode="auto">
            <a:xfrm>
              <a:off x="4782" y="965"/>
              <a:ext cx="303" cy="495"/>
            </a:xfrm>
            <a:prstGeom prst="downArrow">
              <a:avLst>
                <a:gd name="adj1" fmla="val 50000"/>
                <a:gd name="adj2" fmla="val 40842"/>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spTree>
    <p:extLst>
      <p:ext uri="{BB962C8B-B14F-4D97-AF65-F5344CB8AC3E}">
        <p14:creationId xmlns:p14="http://schemas.microsoft.com/office/powerpoint/2010/main" val="1139040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199">
                                            <p:txEl>
                                              <p:pRg st="0" end="0"/>
                                            </p:txEl>
                                          </p:spTgt>
                                        </p:tgtEl>
                                        <p:attrNameLst>
                                          <p:attrName>style.visibility</p:attrName>
                                        </p:attrNameLst>
                                      </p:cBhvr>
                                      <p:to>
                                        <p:strVal val="visible"/>
                                      </p:to>
                                    </p:set>
                                    <p:animEffect transition="in" filter="fade">
                                      <p:cBhvr>
                                        <p:cTn id="7" dur="2000"/>
                                        <p:tgtEl>
                                          <p:spTgt spid="71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206"/>
                                        </p:tgtEl>
                                        <p:attrNameLst>
                                          <p:attrName>style.visibility</p:attrName>
                                        </p:attrNameLst>
                                      </p:cBhvr>
                                      <p:to>
                                        <p:strVal val="visible"/>
                                      </p:to>
                                    </p:set>
                                    <p:animEffect transition="in" filter="fade">
                                      <p:cBhvr>
                                        <p:cTn id="10" dur="2000"/>
                                        <p:tgtEl>
                                          <p:spTgt spid="72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7209"/>
                                        </p:tgtEl>
                                        <p:attrNameLst>
                                          <p:attrName>style.visibility</p:attrName>
                                        </p:attrNameLst>
                                      </p:cBhvr>
                                      <p:to>
                                        <p:strVal val="visible"/>
                                      </p:to>
                                    </p:set>
                                    <p:animEffect transition="in" filter="wipe(up)">
                                      <p:cBhvr>
                                        <p:cTn id="15" dur="500"/>
                                        <p:tgtEl>
                                          <p:spTgt spid="7209"/>
                                        </p:tgtEl>
                                      </p:cBhvr>
                                    </p:animEffect>
                                  </p:childTnLst>
                                </p:cTn>
                              </p:par>
                              <p:par>
                                <p:cTn id="16" presetID="22" presetClass="entr" presetSubtype="1" fill="hold" nodeType="withEffect">
                                  <p:stCondLst>
                                    <p:cond delay="0"/>
                                  </p:stCondLst>
                                  <p:childTnLst>
                                    <p:set>
                                      <p:cBhvr>
                                        <p:cTn id="17" dur="1" fill="hold">
                                          <p:stCondLst>
                                            <p:cond delay="0"/>
                                          </p:stCondLst>
                                        </p:cTn>
                                        <p:tgtEl>
                                          <p:spTgt spid="7207"/>
                                        </p:tgtEl>
                                        <p:attrNameLst>
                                          <p:attrName>style.visibility</p:attrName>
                                        </p:attrNameLst>
                                      </p:cBhvr>
                                      <p:to>
                                        <p:strVal val="visible"/>
                                      </p:to>
                                    </p:set>
                                    <p:animEffect transition="in" filter="wipe(up)">
                                      <p:cBhvr>
                                        <p:cTn id="18" dur="500"/>
                                        <p:tgtEl>
                                          <p:spTgt spid="7207"/>
                                        </p:tgtEl>
                                      </p:cBhvr>
                                    </p:animEffect>
                                  </p:childTnLst>
                                </p:cTn>
                              </p:par>
                              <p:par>
                                <p:cTn id="19" presetID="22" presetClass="entr" presetSubtype="1" fill="hold" nodeType="withEffect">
                                  <p:stCondLst>
                                    <p:cond delay="0"/>
                                  </p:stCondLst>
                                  <p:childTnLst>
                                    <p:set>
                                      <p:cBhvr>
                                        <p:cTn id="20" dur="1" fill="hold">
                                          <p:stCondLst>
                                            <p:cond delay="0"/>
                                          </p:stCondLst>
                                        </p:cTn>
                                        <p:tgtEl>
                                          <p:spTgt spid="7208"/>
                                        </p:tgtEl>
                                        <p:attrNameLst>
                                          <p:attrName>style.visibility</p:attrName>
                                        </p:attrNameLst>
                                      </p:cBhvr>
                                      <p:to>
                                        <p:strVal val="visible"/>
                                      </p:to>
                                    </p:set>
                                    <p:animEffect transition="in" filter="wipe(up)">
                                      <p:cBhvr>
                                        <p:cTn id="21" dur="500"/>
                                        <p:tgtEl>
                                          <p:spTgt spid="7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10" name="Rectangle 2"/>
          <p:cNvSpPr>
            <a:spLocks noGrp="1" noChangeArrowheads="1"/>
          </p:cNvSpPr>
          <p:nvPr>
            <p:ph type="title"/>
          </p:nvPr>
        </p:nvSpPr>
        <p:spPr>
          <a:xfrm>
            <a:off x="247650" y="209550"/>
            <a:ext cx="82296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000" b="1">
                <a:solidFill>
                  <a:schemeClr val="accent2"/>
                </a:solidFill>
              </a:rPr>
              <a:t>5 ingredienti della scienza</a:t>
            </a:r>
          </a:p>
        </p:txBody>
      </p:sp>
      <p:sp>
        <p:nvSpPr>
          <p:cNvPr id="1886211" name="Rectangle 3"/>
          <p:cNvSpPr>
            <a:spLocks noGrp="1" noChangeArrowheads="1"/>
          </p:cNvSpPr>
          <p:nvPr>
            <p:ph type="body" idx="1"/>
          </p:nvPr>
        </p:nvSpPr>
        <p:spPr>
          <a:xfrm>
            <a:off x="438150" y="1581150"/>
            <a:ext cx="4114800" cy="4525963"/>
          </a:xfrm>
        </p:spPr>
        <p:txBody>
          <a:bodyPr/>
          <a:lstStyle/>
          <a:p>
            <a:pPr>
              <a:spcBef>
                <a:spcPct val="15000"/>
              </a:spcBef>
              <a:spcAft>
                <a:spcPct val="30000"/>
              </a:spcAft>
              <a:buClr>
                <a:schemeClr val="accent2"/>
              </a:buClr>
              <a:buFont typeface="Wingdings" panose="05000000000000000000" pitchFamily="2" charset="2"/>
              <a:buChar char="§"/>
            </a:pPr>
            <a:endParaRPr lang="it-IT" altLang="it-IT"/>
          </a:p>
          <a:p>
            <a:pPr>
              <a:spcBef>
                <a:spcPct val="15000"/>
              </a:spcBef>
              <a:spcAft>
                <a:spcPct val="30000"/>
              </a:spcAft>
              <a:buClr>
                <a:schemeClr val="accent2"/>
              </a:buClr>
              <a:buFont typeface="Wingdings" panose="05000000000000000000" pitchFamily="2" charset="2"/>
              <a:buNone/>
            </a:pPr>
            <a:endParaRPr lang="it-IT" altLang="it-IT"/>
          </a:p>
        </p:txBody>
      </p:sp>
      <p:sp>
        <p:nvSpPr>
          <p:cNvPr id="1886212" name="Rectangle 4"/>
          <p:cNvSpPr>
            <a:spLocks noChangeArrowheads="1"/>
          </p:cNvSpPr>
          <p:nvPr/>
        </p:nvSpPr>
        <p:spPr bwMode="auto">
          <a:xfrm>
            <a:off x="19050" y="1927225"/>
            <a:ext cx="8915400"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2057400" algn="l"/>
                <a:tab pos="241935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057400" algn="l"/>
                <a:tab pos="241935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057400" algn="l"/>
                <a:tab pos="241935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9pPr>
          </a:lstStyle>
          <a:p>
            <a:pPr>
              <a:spcBef>
                <a:spcPct val="15000"/>
              </a:spcBef>
              <a:spcAft>
                <a:spcPct val="30000"/>
              </a:spcAft>
              <a:buClr>
                <a:schemeClr val="accent2"/>
              </a:buClr>
              <a:buFont typeface="Wingdings" panose="05000000000000000000" pitchFamily="2" charset="2"/>
              <a:buAutoNum type="arabicPeriod"/>
            </a:pPr>
            <a:r>
              <a:rPr lang="it-IT" altLang="it-IT" sz="2400" b="0"/>
              <a:t>realismo 	</a:t>
            </a:r>
            <a:r>
              <a:rPr lang="it-IT" altLang="it-IT" sz="2400">
                <a:solidFill>
                  <a:srgbClr val="FF9900"/>
                </a:solidFill>
              </a:rPr>
              <a:t>→</a:t>
            </a:r>
            <a:r>
              <a:rPr lang="it-IT" altLang="it-IT" sz="2400" b="0"/>
              <a:t> l’oggetto di studio esiste indipendentemente 		dalle nostre percezioni  </a:t>
            </a:r>
          </a:p>
        </p:txBody>
      </p:sp>
      <p:sp>
        <p:nvSpPr>
          <p:cNvPr id="1886213" name="Rectangle 5"/>
          <p:cNvSpPr>
            <a:spLocks noChangeArrowheads="1"/>
          </p:cNvSpPr>
          <p:nvPr/>
        </p:nvSpPr>
        <p:spPr bwMode="auto">
          <a:xfrm>
            <a:off x="19050" y="2906713"/>
            <a:ext cx="8915400" cy="18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2057400" algn="l"/>
                <a:tab pos="241935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057400" algn="l"/>
                <a:tab pos="241935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057400" algn="l"/>
                <a:tab pos="241935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9pPr>
          </a:lstStyle>
          <a:p>
            <a:pPr algn="just">
              <a:spcBef>
                <a:spcPct val="15000"/>
              </a:spcBef>
              <a:spcAft>
                <a:spcPct val="30000"/>
              </a:spcAft>
              <a:buClr>
                <a:schemeClr val="accent2"/>
              </a:buClr>
              <a:buFont typeface="Wingdings" panose="05000000000000000000" pitchFamily="2" charset="2"/>
              <a:buAutoNum type="arabicPeriod" startAt="2"/>
            </a:pPr>
            <a:r>
              <a:rPr lang="it-IT" altLang="it-IT" sz="2400" b="0" dirty="0"/>
              <a:t>razionalità 	</a:t>
            </a:r>
            <a:r>
              <a:rPr lang="it-IT" altLang="it-IT" sz="2400" dirty="0">
                <a:solidFill>
                  <a:srgbClr val="FF9900"/>
                </a:solidFill>
              </a:rPr>
              <a:t>→ </a:t>
            </a:r>
            <a:r>
              <a:rPr lang="it-IT" altLang="it-IT" sz="2400" b="0" dirty="0"/>
              <a:t>il mondo, in quanto </a:t>
            </a:r>
            <a:r>
              <a:rPr lang="it-IT" altLang="it-IT" sz="2400" b="0" i="1" dirty="0"/>
              <a:t>razionale</a:t>
            </a:r>
            <a:r>
              <a:rPr lang="it-IT" altLang="it-IT" sz="2400" b="0" dirty="0"/>
              <a:t>, può essere  	  	     compreso attraverso il ragionamento logico</a:t>
            </a:r>
          </a:p>
        </p:txBody>
      </p:sp>
      <p:sp>
        <p:nvSpPr>
          <p:cNvPr id="1886214" name="Rectangle 6"/>
          <p:cNvSpPr>
            <a:spLocks noChangeArrowheads="1"/>
          </p:cNvSpPr>
          <p:nvPr/>
        </p:nvSpPr>
        <p:spPr bwMode="auto">
          <a:xfrm>
            <a:off x="0" y="3832225"/>
            <a:ext cx="9144000"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2152650" algn="l"/>
                <a:tab pos="251460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152650" algn="l"/>
                <a:tab pos="251460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152650" algn="l"/>
                <a:tab pos="251460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9pPr>
          </a:lstStyle>
          <a:p>
            <a:pPr algn="just">
              <a:spcBef>
                <a:spcPct val="15000"/>
              </a:spcBef>
              <a:spcAft>
                <a:spcPct val="30000"/>
              </a:spcAft>
              <a:buClr>
                <a:schemeClr val="accent2"/>
              </a:buClr>
              <a:buFont typeface="Wingdings" panose="05000000000000000000" pitchFamily="2" charset="2"/>
              <a:buAutoNum type="arabicPeriod" startAt="3"/>
            </a:pPr>
            <a:r>
              <a:rPr lang="it-IT" altLang="it-IT" sz="2400" b="0"/>
              <a:t>regolarità 	</a:t>
            </a:r>
            <a:r>
              <a:rPr lang="it-IT" altLang="it-IT" sz="2400">
                <a:solidFill>
                  <a:srgbClr val="FF9900"/>
                </a:solidFill>
              </a:rPr>
              <a:t>→ </a:t>
            </a:r>
            <a:r>
              <a:rPr lang="it-IT" altLang="it-IT" sz="2400" b="0"/>
              <a:t>il mondo segue le stesse leggi in ogni tempo e 		luogo  </a:t>
            </a:r>
          </a:p>
        </p:txBody>
      </p:sp>
      <p:sp>
        <p:nvSpPr>
          <p:cNvPr id="1886215" name="Rectangle 7"/>
          <p:cNvSpPr>
            <a:spLocks noChangeArrowheads="1"/>
          </p:cNvSpPr>
          <p:nvPr/>
        </p:nvSpPr>
        <p:spPr bwMode="auto">
          <a:xfrm>
            <a:off x="0" y="4716463"/>
            <a:ext cx="9144000" cy="9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2152650" algn="l"/>
                <a:tab pos="251460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152650" algn="l"/>
                <a:tab pos="251460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152650" algn="l"/>
                <a:tab pos="251460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152650" algn="l"/>
                <a:tab pos="2514600" algn="l"/>
              </a:tabLst>
              <a:defRPr sz="2000">
                <a:solidFill>
                  <a:schemeClr val="tx1"/>
                </a:solidFill>
                <a:latin typeface="Arial" panose="020B0604020202020204" pitchFamily="34" charset="0"/>
                <a:cs typeface="Arial" panose="020B0604020202020204" pitchFamily="34" charset="0"/>
              </a:defRPr>
            </a:lvl9pPr>
          </a:lstStyle>
          <a:p>
            <a:pPr algn="just">
              <a:spcBef>
                <a:spcPct val="15000"/>
              </a:spcBef>
              <a:spcAft>
                <a:spcPct val="30000"/>
              </a:spcAft>
              <a:buClr>
                <a:schemeClr val="accent2"/>
              </a:buClr>
              <a:buFont typeface="Wingdings" panose="05000000000000000000" pitchFamily="2" charset="2"/>
              <a:buAutoNum type="arabicPeriod" startAt="4"/>
            </a:pPr>
            <a:r>
              <a:rPr lang="it-IT" altLang="it-IT" sz="2400" b="0"/>
              <a:t>scopribilità 	</a:t>
            </a:r>
            <a:r>
              <a:rPr lang="it-IT" altLang="it-IT" sz="2400">
                <a:solidFill>
                  <a:srgbClr val="FF9900"/>
                </a:solidFill>
              </a:rPr>
              <a:t>→ </a:t>
            </a:r>
            <a:r>
              <a:rPr lang="it-IT" altLang="it-IT" sz="2400" b="0"/>
              <a:t>le leggi del mondo sono un rompicapo da 			risolvere (non esistono misteri in senso stretto)</a:t>
            </a:r>
          </a:p>
        </p:txBody>
      </p:sp>
      <p:sp>
        <p:nvSpPr>
          <p:cNvPr id="1886216" name="Rectangle 8"/>
          <p:cNvSpPr>
            <a:spLocks noChangeArrowheads="1"/>
          </p:cNvSpPr>
          <p:nvPr/>
        </p:nvSpPr>
        <p:spPr bwMode="auto">
          <a:xfrm>
            <a:off x="-19050" y="5602288"/>
            <a:ext cx="9144000" cy="9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1614488" algn="l"/>
                <a:tab pos="2066925"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1614488" algn="l"/>
                <a:tab pos="2066925"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1614488" algn="l"/>
                <a:tab pos="2066925"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1614488" algn="l"/>
                <a:tab pos="2066925"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1614488" algn="l"/>
                <a:tab pos="2066925"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1614488" algn="l"/>
                <a:tab pos="2066925"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1614488" algn="l"/>
                <a:tab pos="2066925"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1614488" algn="l"/>
                <a:tab pos="2066925"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1614488" algn="l"/>
                <a:tab pos="2066925" algn="l"/>
              </a:tabLst>
              <a:defRPr sz="2000">
                <a:solidFill>
                  <a:schemeClr val="tx1"/>
                </a:solidFill>
                <a:latin typeface="Arial" panose="020B0604020202020204" pitchFamily="34" charset="0"/>
                <a:cs typeface="Arial" panose="020B0604020202020204" pitchFamily="34" charset="0"/>
              </a:defRPr>
            </a:lvl9pPr>
          </a:lstStyle>
          <a:p>
            <a:pPr algn="just">
              <a:spcBef>
                <a:spcPct val="15000"/>
              </a:spcBef>
              <a:spcAft>
                <a:spcPct val="30000"/>
              </a:spcAft>
              <a:buClr>
                <a:schemeClr val="accent2"/>
              </a:buClr>
              <a:buFont typeface="Wingdings" panose="05000000000000000000" pitchFamily="2" charset="2"/>
              <a:buAutoNum type="arabicPeriod" startAt="5"/>
            </a:pPr>
            <a:r>
              <a:rPr lang="it-IT" altLang="it-IT" sz="2400" b="0"/>
              <a:t>causalità	</a:t>
            </a:r>
            <a:r>
              <a:rPr lang="it-IT" altLang="it-IT" sz="2400">
                <a:solidFill>
                  <a:srgbClr val="FF9900"/>
                </a:solidFill>
              </a:rPr>
              <a:t>→ </a:t>
            </a:r>
            <a:r>
              <a:rPr lang="it-IT" altLang="it-IT" sz="2400" b="0"/>
              <a:t>relazione causa </a:t>
            </a:r>
            <a:r>
              <a:rPr lang="it-IT" altLang="it-IT" sz="2400" b="0">
                <a:sym typeface="Wingdings" panose="05000000000000000000" pitchFamily="2" charset="2"/>
              </a:rPr>
              <a:t> effetto come ipotesi di lavoro 		[relazione variabile  causalità statica 			i.e., fumo  tumore]</a:t>
            </a:r>
          </a:p>
        </p:txBody>
      </p:sp>
      <p:pic>
        <p:nvPicPr>
          <p:cNvPr id="18862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50" y="0"/>
            <a:ext cx="165735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886218" name="Rectangle 10"/>
          <p:cNvSpPr>
            <a:spLocks noChangeArrowheads="1"/>
          </p:cNvSpPr>
          <p:nvPr/>
        </p:nvSpPr>
        <p:spPr bwMode="auto">
          <a:xfrm>
            <a:off x="3563938" y="1168400"/>
            <a:ext cx="3109912"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i="1">
                <a:solidFill>
                  <a:srgbClr val="FF9900"/>
                </a:solidFill>
              </a:rPr>
              <a:t>Ipotesi di lavoro</a:t>
            </a:r>
          </a:p>
        </p:txBody>
      </p:sp>
    </p:spTree>
    <p:extLst>
      <p:ext uri="{BB962C8B-B14F-4D97-AF65-F5344CB8AC3E}">
        <p14:creationId xmlns:p14="http://schemas.microsoft.com/office/powerpoint/2010/main" val="104431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86215">
                                            <p:txEl>
                                              <p:pRg st="0" end="0"/>
                                            </p:txEl>
                                          </p:spTgt>
                                        </p:tgtEl>
                                        <p:attrNameLst>
                                          <p:attrName>style.visibility</p:attrName>
                                        </p:attrNameLst>
                                      </p:cBhvr>
                                      <p:to>
                                        <p:strVal val="visible"/>
                                      </p:to>
                                    </p:set>
                                    <p:animEffect transition="in" filter="wipe(left)">
                                      <p:cBhvr>
                                        <p:cTn id="7" dur="500"/>
                                        <p:tgtEl>
                                          <p:spTgt spid="18862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86216">
                                            <p:txEl>
                                              <p:pRg st="0" end="0"/>
                                            </p:txEl>
                                          </p:spTgt>
                                        </p:tgtEl>
                                        <p:attrNameLst>
                                          <p:attrName>style.visibility</p:attrName>
                                        </p:attrNameLst>
                                      </p:cBhvr>
                                      <p:to>
                                        <p:strVal val="visible"/>
                                      </p:to>
                                    </p:set>
                                    <p:animEffect transition="in" filter="wipe(left)">
                                      <p:cBhvr>
                                        <p:cTn id="12" dur="500"/>
                                        <p:tgtEl>
                                          <p:spTgt spid="18862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40" name="Rectangle 4"/>
          <p:cNvSpPr>
            <a:spLocks noChangeArrowheads="1"/>
          </p:cNvSpPr>
          <p:nvPr/>
        </p:nvSpPr>
        <p:spPr bwMode="auto">
          <a:xfrm>
            <a:off x="247650" y="209550"/>
            <a:ext cx="67452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it-IT" altLang="it-IT" sz="4000">
                <a:solidFill>
                  <a:schemeClr val="accent2"/>
                </a:solidFill>
              </a:rPr>
              <a:t>Classicamente 2 </a:t>
            </a:r>
            <a:r>
              <a:rPr lang="it-IT" altLang="it-IT" sz="4000" i="1">
                <a:solidFill>
                  <a:schemeClr val="accent2"/>
                </a:solidFill>
              </a:rPr>
              <a:t>metodi</a:t>
            </a:r>
            <a:r>
              <a:rPr lang="it-IT" altLang="it-IT" sz="4000">
                <a:solidFill>
                  <a:schemeClr val="accent2"/>
                </a:solidFill>
              </a:rPr>
              <a:t> di pensare</a:t>
            </a:r>
          </a:p>
        </p:txBody>
      </p:sp>
      <p:grpSp>
        <p:nvGrpSpPr>
          <p:cNvPr id="1985559" name="Group 23"/>
          <p:cNvGrpSpPr>
            <a:grpSpLocks/>
          </p:cNvGrpSpPr>
          <p:nvPr/>
        </p:nvGrpSpPr>
        <p:grpSpPr bwMode="auto">
          <a:xfrm>
            <a:off x="111125" y="2298700"/>
            <a:ext cx="8886825" cy="1011238"/>
            <a:chOff x="70" y="1448"/>
            <a:chExt cx="5598" cy="637"/>
          </a:xfrm>
        </p:grpSpPr>
        <p:sp>
          <p:nvSpPr>
            <p:cNvPr id="1985541" name="Text Box 5"/>
            <p:cNvSpPr txBox="1">
              <a:spLocks noChangeArrowheads="1"/>
            </p:cNvSpPr>
            <p:nvPr/>
          </p:nvSpPr>
          <p:spPr bwMode="auto">
            <a:xfrm>
              <a:off x="210" y="1613"/>
              <a:ext cx="767"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t>Teoria</a:t>
              </a:r>
            </a:p>
          </p:txBody>
        </p:sp>
        <p:sp>
          <p:nvSpPr>
            <p:cNvPr id="1985542" name="Text Box 6"/>
            <p:cNvSpPr txBox="1">
              <a:spLocks noChangeArrowheads="1"/>
            </p:cNvSpPr>
            <p:nvPr/>
          </p:nvSpPr>
          <p:spPr bwMode="auto">
            <a:xfrm>
              <a:off x="1984" y="1613"/>
              <a:ext cx="823"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t>ipotesi</a:t>
              </a:r>
            </a:p>
          </p:txBody>
        </p:sp>
        <p:sp>
          <p:nvSpPr>
            <p:cNvPr id="1985543" name="Text Box 7"/>
            <p:cNvSpPr txBox="1">
              <a:spLocks noChangeArrowheads="1"/>
            </p:cNvSpPr>
            <p:nvPr/>
          </p:nvSpPr>
          <p:spPr bwMode="auto">
            <a:xfrm>
              <a:off x="3484" y="1460"/>
              <a:ext cx="2164" cy="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sz="3200"/>
                <a:t>Osservazione -verifica/regolarità</a:t>
              </a:r>
            </a:p>
          </p:txBody>
        </p:sp>
        <p:sp>
          <p:nvSpPr>
            <p:cNvPr id="1985544" name="Rectangle 8"/>
            <p:cNvSpPr>
              <a:spLocks noChangeArrowheads="1"/>
            </p:cNvSpPr>
            <p:nvPr/>
          </p:nvSpPr>
          <p:spPr bwMode="auto">
            <a:xfrm>
              <a:off x="70" y="1448"/>
              <a:ext cx="1062" cy="636"/>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1985545" name="Rectangle 9"/>
            <p:cNvSpPr>
              <a:spLocks noChangeArrowheads="1"/>
            </p:cNvSpPr>
            <p:nvPr/>
          </p:nvSpPr>
          <p:spPr bwMode="auto">
            <a:xfrm>
              <a:off x="1829" y="1449"/>
              <a:ext cx="1062" cy="636"/>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1985546" name="Rectangle 10"/>
            <p:cNvSpPr>
              <a:spLocks noChangeArrowheads="1"/>
            </p:cNvSpPr>
            <p:nvPr/>
          </p:nvSpPr>
          <p:spPr bwMode="auto">
            <a:xfrm>
              <a:off x="3401" y="1449"/>
              <a:ext cx="2267" cy="636"/>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grpSp>
      <p:grpSp>
        <p:nvGrpSpPr>
          <p:cNvPr id="1985561" name="Group 25"/>
          <p:cNvGrpSpPr>
            <a:grpSpLocks/>
          </p:cNvGrpSpPr>
          <p:nvPr/>
        </p:nvGrpSpPr>
        <p:grpSpPr bwMode="auto">
          <a:xfrm>
            <a:off x="1811338" y="2803525"/>
            <a:ext cx="3573462" cy="1588"/>
            <a:chOff x="1141" y="1766"/>
            <a:chExt cx="2251" cy="1"/>
          </a:xfrm>
        </p:grpSpPr>
        <p:cxnSp>
          <p:nvCxnSpPr>
            <p:cNvPr id="1985547" name="AutoShape 11"/>
            <p:cNvCxnSpPr>
              <a:cxnSpLocks noChangeShapeType="1"/>
              <a:stCxn id="1985544" idx="3"/>
              <a:endCxn id="1985545" idx="1"/>
            </p:cNvCxnSpPr>
            <p:nvPr/>
          </p:nvCxnSpPr>
          <p:spPr bwMode="auto">
            <a:xfrm>
              <a:off x="1141" y="1766"/>
              <a:ext cx="679" cy="1"/>
            </a:xfrm>
            <a:prstGeom prst="straightConnector1">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1985548" name="AutoShape 12"/>
            <p:cNvCxnSpPr>
              <a:cxnSpLocks noChangeShapeType="1"/>
              <a:stCxn id="1985545" idx="3"/>
              <a:endCxn id="1985546" idx="1"/>
            </p:cNvCxnSpPr>
            <p:nvPr/>
          </p:nvCxnSpPr>
          <p:spPr bwMode="auto">
            <a:xfrm>
              <a:off x="2900" y="1767"/>
              <a:ext cx="492" cy="0"/>
            </a:xfrm>
            <a:prstGeom prst="straightConnector1">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sp>
        <p:nvSpPr>
          <p:cNvPr id="1985549" name="Text Box 13"/>
          <p:cNvSpPr txBox="1">
            <a:spLocks noChangeArrowheads="1"/>
          </p:cNvSpPr>
          <p:nvPr/>
        </p:nvSpPr>
        <p:spPr bwMode="auto">
          <a:xfrm>
            <a:off x="171450" y="1576388"/>
            <a:ext cx="2432050"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solidFill>
                  <a:schemeClr val="accent2"/>
                </a:solidFill>
              </a:rPr>
              <a:t>(1) deduttivo</a:t>
            </a:r>
          </a:p>
        </p:txBody>
      </p:sp>
      <p:grpSp>
        <p:nvGrpSpPr>
          <p:cNvPr id="1985560" name="Group 24"/>
          <p:cNvGrpSpPr>
            <a:grpSpLocks/>
          </p:cNvGrpSpPr>
          <p:nvPr/>
        </p:nvGrpSpPr>
        <p:grpSpPr bwMode="auto">
          <a:xfrm>
            <a:off x="77788" y="4529138"/>
            <a:ext cx="8886825" cy="1011237"/>
            <a:chOff x="49" y="2853"/>
            <a:chExt cx="5598" cy="637"/>
          </a:xfrm>
        </p:grpSpPr>
        <p:sp>
          <p:nvSpPr>
            <p:cNvPr id="1985550" name="Text Box 14"/>
            <p:cNvSpPr txBox="1">
              <a:spLocks noChangeArrowheads="1"/>
            </p:cNvSpPr>
            <p:nvPr/>
          </p:nvSpPr>
          <p:spPr bwMode="auto">
            <a:xfrm>
              <a:off x="189" y="3018"/>
              <a:ext cx="767"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t>Teoria</a:t>
              </a:r>
            </a:p>
          </p:txBody>
        </p:sp>
        <p:sp>
          <p:nvSpPr>
            <p:cNvPr id="1985551" name="Text Box 15"/>
            <p:cNvSpPr txBox="1">
              <a:spLocks noChangeArrowheads="1"/>
            </p:cNvSpPr>
            <p:nvPr/>
          </p:nvSpPr>
          <p:spPr bwMode="auto">
            <a:xfrm>
              <a:off x="1963" y="3018"/>
              <a:ext cx="823"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t>ipotesi</a:t>
              </a:r>
            </a:p>
          </p:txBody>
        </p:sp>
        <p:sp>
          <p:nvSpPr>
            <p:cNvPr id="1985552" name="Text Box 16"/>
            <p:cNvSpPr txBox="1">
              <a:spLocks noChangeArrowheads="1"/>
            </p:cNvSpPr>
            <p:nvPr/>
          </p:nvSpPr>
          <p:spPr bwMode="auto">
            <a:xfrm>
              <a:off x="3463" y="2865"/>
              <a:ext cx="2164" cy="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sz="3200"/>
                <a:t>Osservazione -verifica/regolarità</a:t>
              </a:r>
            </a:p>
          </p:txBody>
        </p:sp>
        <p:sp>
          <p:nvSpPr>
            <p:cNvPr id="1985553" name="Rectangle 17"/>
            <p:cNvSpPr>
              <a:spLocks noChangeArrowheads="1"/>
            </p:cNvSpPr>
            <p:nvPr/>
          </p:nvSpPr>
          <p:spPr bwMode="auto">
            <a:xfrm>
              <a:off x="49" y="2853"/>
              <a:ext cx="1062" cy="636"/>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1985554" name="Rectangle 18"/>
            <p:cNvSpPr>
              <a:spLocks noChangeArrowheads="1"/>
            </p:cNvSpPr>
            <p:nvPr/>
          </p:nvSpPr>
          <p:spPr bwMode="auto">
            <a:xfrm>
              <a:off x="1808" y="2854"/>
              <a:ext cx="1062" cy="636"/>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1985555" name="Rectangle 19"/>
            <p:cNvSpPr>
              <a:spLocks noChangeArrowheads="1"/>
            </p:cNvSpPr>
            <p:nvPr/>
          </p:nvSpPr>
          <p:spPr bwMode="auto">
            <a:xfrm>
              <a:off x="3380" y="2854"/>
              <a:ext cx="2267" cy="636"/>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grpSp>
      <p:grpSp>
        <p:nvGrpSpPr>
          <p:cNvPr id="1985562" name="Group 26"/>
          <p:cNvGrpSpPr>
            <a:grpSpLocks/>
          </p:cNvGrpSpPr>
          <p:nvPr/>
        </p:nvGrpSpPr>
        <p:grpSpPr bwMode="auto">
          <a:xfrm>
            <a:off x="1778000" y="5033963"/>
            <a:ext cx="3573463" cy="1587"/>
            <a:chOff x="1120" y="3171"/>
            <a:chExt cx="2251" cy="1"/>
          </a:xfrm>
        </p:grpSpPr>
        <p:cxnSp>
          <p:nvCxnSpPr>
            <p:cNvPr id="1985556" name="AutoShape 20"/>
            <p:cNvCxnSpPr>
              <a:cxnSpLocks noChangeShapeType="1"/>
              <a:stCxn id="1985553" idx="3"/>
              <a:endCxn id="1985554" idx="1"/>
            </p:cNvCxnSpPr>
            <p:nvPr/>
          </p:nvCxnSpPr>
          <p:spPr bwMode="auto">
            <a:xfrm>
              <a:off x="1120" y="3171"/>
              <a:ext cx="679" cy="1"/>
            </a:xfrm>
            <a:prstGeom prst="straightConnector1">
              <a:avLst/>
            </a:prstGeom>
            <a:noFill/>
            <a:ln w="38100">
              <a:solidFill>
                <a:srgbClr val="FF99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1985557" name="AutoShape 21"/>
            <p:cNvCxnSpPr>
              <a:cxnSpLocks noChangeShapeType="1"/>
              <a:stCxn id="1985554" idx="3"/>
              <a:endCxn id="1985555" idx="1"/>
            </p:cNvCxnSpPr>
            <p:nvPr/>
          </p:nvCxnSpPr>
          <p:spPr bwMode="auto">
            <a:xfrm>
              <a:off x="2879" y="3172"/>
              <a:ext cx="492" cy="0"/>
            </a:xfrm>
            <a:prstGeom prst="straightConnector1">
              <a:avLst/>
            </a:prstGeom>
            <a:noFill/>
            <a:ln w="38100">
              <a:solidFill>
                <a:srgbClr val="FF99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sp>
        <p:nvSpPr>
          <p:cNvPr id="1985558" name="Text Box 22"/>
          <p:cNvSpPr txBox="1">
            <a:spLocks noChangeArrowheads="1"/>
          </p:cNvSpPr>
          <p:nvPr/>
        </p:nvSpPr>
        <p:spPr bwMode="auto">
          <a:xfrm>
            <a:off x="138113" y="3806825"/>
            <a:ext cx="2319337"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solidFill>
                  <a:schemeClr val="accent2"/>
                </a:solidFill>
              </a:rPr>
              <a:t>(2) induttivo</a:t>
            </a:r>
          </a:p>
        </p:txBody>
      </p:sp>
      <p:pic>
        <p:nvPicPr>
          <p:cNvPr id="1985564" name="Picture 28" descr="Immagine correlat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1200" y="0"/>
            <a:ext cx="2082800" cy="208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807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5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855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985559"/>
                                        </p:tgtEl>
                                        <p:attrNameLst>
                                          <p:attrName>style.visibility</p:attrName>
                                        </p:attrNameLst>
                                      </p:cBhvr>
                                      <p:to>
                                        <p:strVal val="visible"/>
                                      </p:to>
                                    </p:set>
                                    <p:animEffect transition="in" filter="fade">
                                      <p:cBhvr>
                                        <p:cTn id="13" dur="2000"/>
                                        <p:tgtEl>
                                          <p:spTgt spid="1985559"/>
                                        </p:tgtEl>
                                      </p:cBhvr>
                                    </p:animEffect>
                                  </p:childTnLst>
                                </p:cTn>
                              </p:par>
                              <p:par>
                                <p:cTn id="14" presetID="10" presetClass="entr" presetSubtype="0" fill="hold" nodeType="withEffect">
                                  <p:stCondLst>
                                    <p:cond delay="0"/>
                                  </p:stCondLst>
                                  <p:childTnLst>
                                    <p:set>
                                      <p:cBhvr>
                                        <p:cTn id="15" dur="1" fill="hold">
                                          <p:stCondLst>
                                            <p:cond delay="0"/>
                                          </p:stCondLst>
                                        </p:cTn>
                                        <p:tgtEl>
                                          <p:spTgt spid="1985560"/>
                                        </p:tgtEl>
                                        <p:attrNameLst>
                                          <p:attrName>style.visibility</p:attrName>
                                        </p:attrNameLst>
                                      </p:cBhvr>
                                      <p:to>
                                        <p:strVal val="visible"/>
                                      </p:to>
                                    </p:set>
                                    <p:animEffect transition="in" filter="fade">
                                      <p:cBhvr>
                                        <p:cTn id="16" dur="2000"/>
                                        <p:tgtEl>
                                          <p:spTgt spid="19855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985561"/>
                                        </p:tgtEl>
                                        <p:attrNameLst>
                                          <p:attrName>style.visibility</p:attrName>
                                        </p:attrNameLst>
                                      </p:cBhvr>
                                      <p:to>
                                        <p:strVal val="visible"/>
                                      </p:to>
                                    </p:set>
                                    <p:animEffect transition="in" filter="wipe(left)">
                                      <p:cBhvr>
                                        <p:cTn id="21" dur="500"/>
                                        <p:tgtEl>
                                          <p:spTgt spid="198556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1985562"/>
                                        </p:tgtEl>
                                        <p:attrNameLst>
                                          <p:attrName>style.visibility</p:attrName>
                                        </p:attrNameLst>
                                      </p:cBhvr>
                                      <p:to>
                                        <p:strVal val="visible"/>
                                      </p:to>
                                    </p:set>
                                    <p:animEffect transition="in" filter="wipe(right)">
                                      <p:cBhvr>
                                        <p:cTn id="26" dur="500"/>
                                        <p:tgtEl>
                                          <p:spTgt spid="1985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5549" grpId="0"/>
      <p:bldP spid="19855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258" name="Rectangle 2"/>
          <p:cNvSpPr>
            <a:spLocks noGrp="1" noChangeArrowheads="1"/>
          </p:cNvSpPr>
          <p:nvPr>
            <p:ph type="body" idx="1"/>
          </p:nvPr>
        </p:nvSpPr>
        <p:spPr>
          <a:xfrm>
            <a:off x="438150" y="190500"/>
            <a:ext cx="8229600" cy="9826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ctr"/>
          <a:lstStyle/>
          <a:p>
            <a:pPr marL="0" indent="0" algn="ctr">
              <a:spcBef>
                <a:spcPct val="0"/>
              </a:spcBef>
              <a:buFontTx/>
              <a:buNone/>
            </a:pPr>
            <a:r>
              <a:rPr lang="it-IT" altLang="it-IT" sz="4000" b="1">
                <a:solidFill>
                  <a:schemeClr val="accent2"/>
                </a:solidFill>
              </a:rPr>
              <a:t>metodo scientifico</a:t>
            </a:r>
          </a:p>
        </p:txBody>
      </p:sp>
      <p:sp>
        <p:nvSpPr>
          <p:cNvPr id="1888259" name="Rectangle 3"/>
          <p:cNvSpPr>
            <a:spLocks noChangeArrowheads="1"/>
          </p:cNvSpPr>
          <p:nvPr/>
        </p:nvSpPr>
        <p:spPr bwMode="auto">
          <a:xfrm>
            <a:off x="495300" y="1839913"/>
            <a:ext cx="8382000" cy="292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r>
              <a:rPr lang="it-IT" altLang="it-IT" sz="2400" b="0"/>
              <a:t>La psicologia è un complesso corpo di conoscenze che sono state ottenute mediante l'applicazione del </a:t>
            </a:r>
            <a:r>
              <a:rPr lang="it-IT" altLang="it-IT" sz="2400">
                <a:solidFill>
                  <a:srgbClr val="FF9900"/>
                </a:solidFill>
              </a:rPr>
              <a:t>metodo scientico</a:t>
            </a:r>
            <a:endParaRPr lang="it-IT" altLang="it-IT" sz="2400" b="0"/>
          </a:p>
          <a:p>
            <a:pPr algn="just"/>
            <a:endParaRPr lang="it-IT" altLang="it-IT" sz="2400" b="0"/>
          </a:p>
          <a:p>
            <a:pPr algn="just"/>
            <a:r>
              <a:rPr lang="it-IT" altLang="it-IT" sz="2400" b="0"/>
              <a:t>Il metodo scientico consente di effettuare osservazioni in maniera </a:t>
            </a:r>
            <a:r>
              <a:rPr lang="it-IT" altLang="it-IT" sz="2400" i="1">
                <a:solidFill>
                  <a:srgbClr val="FF9900"/>
                </a:solidFill>
              </a:rPr>
              <a:t>sistematica</a:t>
            </a:r>
            <a:r>
              <a:rPr lang="it-IT" altLang="it-IT" sz="2400" b="0"/>
              <a:t> e </a:t>
            </a:r>
            <a:r>
              <a:rPr lang="it-IT" altLang="it-IT" sz="2400" i="1">
                <a:solidFill>
                  <a:srgbClr val="FF9900"/>
                </a:solidFill>
              </a:rPr>
              <a:t>oggettiva</a:t>
            </a:r>
            <a:r>
              <a:rPr lang="it-IT" altLang="it-IT" sz="2400" b="0"/>
              <a:t>, in modo tale che i risultati ottenuti possano essere </a:t>
            </a:r>
            <a:r>
              <a:rPr lang="it-IT" altLang="it-IT" sz="2400" i="1">
                <a:solidFill>
                  <a:srgbClr val="FF9900"/>
                </a:solidFill>
              </a:rPr>
              <a:t>replicati</a:t>
            </a:r>
            <a:r>
              <a:rPr lang="it-IT" altLang="it-IT" sz="2400" b="0"/>
              <a:t> da altri ricercatori e non siano inquinati dai </a:t>
            </a:r>
            <a:r>
              <a:rPr lang="it-IT" altLang="it-IT" sz="2400" i="1">
                <a:solidFill>
                  <a:srgbClr val="FF9900"/>
                </a:solidFill>
              </a:rPr>
              <a:t>bias</a:t>
            </a:r>
            <a:r>
              <a:rPr lang="it-IT" altLang="it-IT" sz="2400" b="0"/>
              <a:t> dei partecipanti e dello sperimentatore.</a:t>
            </a:r>
          </a:p>
        </p:txBody>
      </p:sp>
    </p:spTree>
    <p:extLst>
      <p:ext uri="{BB962C8B-B14F-4D97-AF65-F5344CB8AC3E}">
        <p14:creationId xmlns:p14="http://schemas.microsoft.com/office/powerpoint/2010/main" val="1775378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88259">
                                            <p:txEl>
                                              <p:pRg st="0" end="0"/>
                                            </p:txEl>
                                          </p:spTgt>
                                        </p:tgtEl>
                                        <p:attrNameLst>
                                          <p:attrName>style.visibility</p:attrName>
                                        </p:attrNameLst>
                                      </p:cBhvr>
                                      <p:to>
                                        <p:strVal val="visible"/>
                                      </p:to>
                                    </p:set>
                                    <p:animEffect transition="in" filter="wipe(left)">
                                      <p:cBhvr>
                                        <p:cTn id="7" dur="500"/>
                                        <p:tgtEl>
                                          <p:spTgt spid="1888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88259">
                                            <p:txEl>
                                              <p:pRg st="2" end="2"/>
                                            </p:txEl>
                                          </p:spTgt>
                                        </p:tgtEl>
                                        <p:attrNameLst>
                                          <p:attrName>style.visibility</p:attrName>
                                        </p:attrNameLst>
                                      </p:cBhvr>
                                      <p:to>
                                        <p:strVal val="visible"/>
                                      </p:to>
                                    </p:set>
                                    <p:animEffect transition="in" filter="wipe(left)">
                                      <p:cBhvr>
                                        <p:cTn id="12" dur="500"/>
                                        <p:tgtEl>
                                          <p:spTgt spid="1888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825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0306" name="Rectangle 2"/>
          <p:cNvSpPr>
            <a:spLocks noGrp="1" noChangeArrowheads="1"/>
          </p:cNvSpPr>
          <p:nvPr>
            <p:ph type="body" idx="1"/>
          </p:nvPr>
        </p:nvSpPr>
        <p:spPr>
          <a:xfrm>
            <a:off x="2476500" y="3175"/>
            <a:ext cx="8229600" cy="982663"/>
          </a:xfrm>
        </p:spPr>
        <p:txBody>
          <a:bodyPr/>
          <a:lstStyle/>
          <a:p>
            <a:pPr marL="0" indent="0">
              <a:spcBef>
                <a:spcPct val="0"/>
              </a:spcBef>
              <a:buFontTx/>
              <a:buNone/>
            </a:pPr>
            <a:r>
              <a:rPr lang="it-IT" altLang="it-IT" sz="4800" b="1">
                <a:solidFill>
                  <a:schemeClr val="accent2"/>
                </a:solidFill>
              </a:rPr>
              <a:t>primi tentativi</a:t>
            </a:r>
          </a:p>
          <a:p>
            <a:pPr marL="0" indent="0">
              <a:spcBef>
                <a:spcPct val="0"/>
              </a:spcBef>
              <a:buFontTx/>
              <a:buNone/>
            </a:pPr>
            <a:r>
              <a:rPr lang="it-IT" altLang="it-IT" sz="4800" b="1">
                <a:solidFill>
                  <a:srgbClr val="FF9900"/>
                </a:solidFill>
              </a:rPr>
              <a:t>induzione</a:t>
            </a:r>
          </a:p>
        </p:txBody>
      </p:sp>
      <p:sp>
        <p:nvSpPr>
          <p:cNvPr id="1890307" name="Rectangle 3"/>
          <p:cNvSpPr>
            <a:spLocks noChangeArrowheads="1"/>
          </p:cNvSpPr>
          <p:nvPr/>
        </p:nvSpPr>
        <p:spPr bwMode="auto">
          <a:xfrm>
            <a:off x="381000" y="2068513"/>
            <a:ext cx="8382000"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r>
              <a:rPr lang="it-IT" altLang="it-IT" sz="2400" b="0"/>
              <a:t>I primi tentativi di sviluppare una filosofia della logica scientifica si devono a Francis Bacon (1561-1626), Hume, Comte e John Stuart Mill, ed erano basati su una concezione descrittiva della scienza centrata sul </a:t>
            </a:r>
            <a:r>
              <a:rPr lang="it-IT" altLang="it-IT" sz="2400" i="1">
                <a:solidFill>
                  <a:srgbClr val="FF9900"/>
                </a:solidFill>
              </a:rPr>
              <a:t>principio di induzione</a:t>
            </a:r>
            <a:r>
              <a:rPr lang="it-IT" altLang="it-IT" sz="2400" b="0"/>
              <a:t>, secondo il quale un numero adeguato di evidenze empiriche/fatti (confermatorie) veniva ritenuto sufficiente per concludere che una teoria fosse vera (i.e., inferire le cause alla base di una regolarità).</a:t>
            </a:r>
          </a:p>
          <a:p>
            <a:pPr algn="just"/>
            <a:endParaRPr lang="it-IT" altLang="it-IT" sz="2400" b="0"/>
          </a:p>
          <a:p>
            <a:pPr algn="just"/>
            <a:r>
              <a:rPr lang="it-IT" altLang="it-IT" sz="2400" b="0"/>
              <a:t>In seguito però la filosofia della scienza ha chiarito che </a:t>
            </a:r>
            <a:r>
              <a:rPr lang="it-IT" altLang="it-IT" sz="2400">
                <a:solidFill>
                  <a:srgbClr val="FF9900"/>
                </a:solidFill>
              </a:rPr>
              <a:t>nessuna</a:t>
            </a:r>
            <a:r>
              <a:rPr lang="it-IT" altLang="it-IT" sz="2400" b="0"/>
              <a:t> quantità di evidenze confermatorie può mai fornire una prova di una teoria</a:t>
            </a:r>
          </a:p>
        </p:txBody>
      </p:sp>
      <p:pic>
        <p:nvPicPr>
          <p:cNvPr id="1890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075" y="0"/>
            <a:ext cx="2066925" cy="154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12981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90307">
                                            <p:txEl>
                                              <p:pRg st="0" end="0"/>
                                            </p:txEl>
                                          </p:spTgt>
                                        </p:tgtEl>
                                        <p:attrNameLst>
                                          <p:attrName>style.visibility</p:attrName>
                                        </p:attrNameLst>
                                      </p:cBhvr>
                                      <p:to>
                                        <p:strVal val="visible"/>
                                      </p:to>
                                    </p:set>
                                    <p:animEffect transition="in" filter="wipe(down)">
                                      <p:cBhvr>
                                        <p:cTn id="7" dur="500"/>
                                        <p:tgtEl>
                                          <p:spTgt spid="18903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90307">
                                            <p:txEl>
                                              <p:pRg st="2" end="2"/>
                                            </p:txEl>
                                          </p:spTgt>
                                        </p:tgtEl>
                                        <p:attrNameLst>
                                          <p:attrName>style.visibility</p:attrName>
                                        </p:attrNameLst>
                                      </p:cBhvr>
                                      <p:to>
                                        <p:strVal val="visible"/>
                                      </p:to>
                                    </p:set>
                                    <p:animEffect transition="in" filter="wipe(left)">
                                      <p:cBhvr>
                                        <p:cTn id="12" dur="500"/>
                                        <p:tgtEl>
                                          <p:spTgt spid="18903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030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2354" name="Rectangle 2"/>
          <p:cNvSpPr>
            <a:spLocks noGrp="1" noChangeArrowheads="1"/>
          </p:cNvSpPr>
          <p:nvPr>
            <p:ph type="title"/>
          </p:nvPr>
        </p:nvSpPr>
        <p:spPr>
          <a:xfrm>
            <a:off x="457200" y="-88900"/>
            <a:ext cx="84963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it-IT" altLang="it-IT" b="1">
                <a:solidFill>
                  <a:schemeClr val="accent2"/>
                </a:solidFill>
              </a:rPr>
              <a:t>esempio: mito-induzione</a:t>
            </a:r>
          </a:p>
        </p:txBody>
      </p:sp>
      <p:grpSp>
        <p:nvGrpSpPr>
          <p:cNvPr id="1892355" name="Group 3"/>
          <p:cNvGrpSpPr>
            <a:grpSpLocks/>
          </p:cNvGrpSpPr>
          <p:nvPr/>
        </p:nvGrpSpPr>
        <p:grpSpPr bwMode="auto">
          <a:xfrm>
            <a:off x="5502275" y="2095500"/>
            <a:ext cx="3413125" cy="4000500"/>
            <a:chOff x="3526" y="672"/>
            <a:chExt cx="2150" cy="2520"/>
          </a:xfrm>
        </p:grpSpPr>
        <p:sp>
          <p:nvSpPr>
            <p:cNvPr id="1892356" name="Rectangle 4"/>
            <p:cNvSpPr>
              <a:spLocks noChangeArrowheads="1"/>
            </p:cNvSpPr>
            <p:nvPr/>
          </p:nvSpPr>
          <p:spPr bwMode="auto">
            <a:xfrm>
              <a:off x="3526" y="672"/>
              <a:ext cx="2150" cy="2520"/>
            </a:xfrm>
            <a:prstGeom prst="rect">
              <a:avLst/>
            </a:prstGeom>
            <a:solidFill>
              <a:srgbClr val="B4BDD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18923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 y="720"/>
              <a:ext cx="1944" cy="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92358" name="Group 6"/>
          <p:cNvGrpSpPr>
            <a:grpSpLocks/>
          </p:cNvGrpSpPr>
          <p:nvPr/>
        </p:nvGrpSpPr>
        <p:grpSpPr bwMode="auto">
          <a:xfrm>
            <a:off x="2686050" y="1982788"/>
            <a:ext cx="2952750" cy="4346575"/>
            <a:chOff x="60" y="938"/>
            <a:chExt cx="1860" cy="2738"/>
          </a:xfrm>
        </p:grpSpPr>
        <p:pic>
          <p:nvPicPr>
            <p:cNvPr id="1892359" name="Picture 7"/>
            <p:cNvPicPr>
              <a:picLocks noChangeAspect="1" noChangeArrowheads="1"/>
            </p:cNvPicPr>
            <p:nvPr/>
          </p:nvPicPr>
          <p:blipFill>
            <a:blip r:embed="rId4">
              <a:extLst>
                <a:ext uri="{28A0092B-C50C-407E-A947-70E740481C1C}">
                  <a14:useLocalDpi xmlns:a14="http://schemas.microsoft.com/office/drawing/2010/main" val="0"/>
                </a:ext>
              </a:extLst>
            </a:blip>
            <a:srcRect l="54208" r="-6500" b="9882"/>
            <a:stretch>
              <a:fillRect/>
            </a:stretch>
          </p:blipFill>
          <p:spPr bwMode="auto">
            <a:xfrm>
              <a:off x="392" y="938"/>
              <a:ext cx="1528" cy="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2360" name="Text Box 8"/>
            <p:cNvSpPr txBox="1">
              <a:spLocks noChangeArrowheads="1"/>
            </p:cNvSpPr>
            <p:nvPr/>
          </p:nvSpPr>
          <p:spPr bwMode="auto">
            <a:xfrm>
              <a:off x="60" y="3272"/>
              <a:ext cx="16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1800"/>
                <a:t>evento ipotizzato,</a:t>
              </a:r>
            </a:p>
            <a:p>
              <a:pPr algn="ctr"/>
              <a:r>
                <a:rPr lang="it-IT" altLang="it-IT" sz="1800"/>
                <a:t>estrapolazione → mito</a:t>
              </a:r>
            </a:p>
          </p:txBody>
        </p:sp>
      </p:grpSp>
      <p:grpSp>
        <p:nvGrpSpPr>
          <p:cNvPr id="1892361" name="Group 9"/>
          <p:cNvGrpSpPr>
            <a:grpSpLocks/>
          </p:cNvGrpSpPr>
          <p:nvPr/>
        </p:nvGrpSpPr>
        <p:grpSpPr bwMode="auto">
          <a:xfrm>
            <a:off x="255588" y="1970088"/>
            <a:ext cx="2654300" cy="4097337"/>
            <a:chOff x="1769" y="921"/>
            <a:chExt cx="1672" cy="2581"/>
          </a:xfrm>
        </p:grpSpPr>
        <p:pic>
          <p:nvPicPr>
            <p:cNvPr id="1892362" name="Picture 10"/>
            <p:cNvPicPr>
              <a:picLocks noChangeAspect="1" noChangeArrowheads="1"/>
            </p:cNvPicPr>
            <p:nvPr/>
          </p:nvPicPr>
          <p:blipFill>
            <a:blip r:embed="rId4">
              <a:extLst>
                <a:ext uri="{28A0092B-C50C-407E-A947-70E740481C1C}">
                  <a14:useLocalDpi xmlns:a14="http://schemas.microsoft.com/office/drawing/2010/main" val="0"/>
                </a:ext>
              </a:extLst>
            </a:blip>
            <a:srcRect r="54210" b="9882"/>
            <a:stretch>
              <a:fillRect/>
            </a:stretch>
          </p:blipFill>
          <p:spPr bwMode="auto">
            <a:xfrm>
              <a:off x="2103" y="921"/>
              <a:ext cx="1338" cy="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2363" name="Text Box 11"/>
            <p:cNvSpPr txBox="1">
              <a:spLocks noChangeArrowheads="1"/>
            </p:cNvSpPr>
            <p:nvPr/>
          </p:nvSpPr>
          <p:spPr bwMode="auto">
            <a:xfrm>
              <a:off x="1769" y="3271"/>
              <a:ext cx="13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a:t>evento osservato</a:t>
              </a:r>
            </a:p>
          </p:txBody>
        </p:sp>
      </p:grpSp>
      <p:sp>
        <p:nvSpPr>
          <p:cNvPr id="1892364" name="Rectangle 12"/>
          <p:cNvSpPr>
            <a:spLocks noChangeArrowheads="1"/>
          </p:cNvSpPr>
          <p:nvPr/>
        </p:nvSpPr>
        <p:spPr bwMode="auto">
          <a:xfrm>
            <a:off x="355600" y="6340475"/>
            <a:ext cx="8432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1246188" indent="-533400">
              <a:defRPr>
                <a:solidFill>
                  <a:schemeClr val="tx1"/>
                </a:solidFill>
                <a:latin typeface="Arial" panose="020B0604020202020204" pitchFamily="34" charset="0"/>
                <a:cs typeface="Arial" panose="020B0604020202020204" pitchFamily="34" charset="0"/>
              </a:defRPr>
            </a:lvl2pPr>
            <a:lvl3pPr marL="1882775" indent="-457200">
              <a:defRPr>
                <a:solidFill>
                  <a:schemeClr val="tx1"/>
                </a:solidFill>
                <a:latin typeface="Arial" panose="020B0604020202020204" pitchFamily="34" charset="0"/>
                <a:cs typeface="Arial" panose="020B0604020202020204" pitchFamily="34" charset="0"/>
              </a:defRPr>
            </a:lvl3pPr>
            <a:lvl4pPr marL="2443163" indent="-381000">
              <a:defRPr>
                <a:solidFill>
                  <a:schemeClr val="tx1"/>
                </a:solidFill>
                <a:latin typeface="Arial" panose="020B0604020202020204" pitchFamily="34" charset="0"/>
                <a:cs typeface="Arial" panose="020B0604020202020204" pitchFamily="34" charset="0"/>
              </a:defRPr>
            </a:lvl4pPr>
            <a:lvl5pPr marL="3003550" indent="-381000">
              <a:defRPr>
                <a:solidFill>
                  <a:schemeClr val="tx1"/>
                </a:solidFill>
                <a:latin typeface="Arial" panose="020B0604020202020204" pitchFamily="34" charset="0"/>
                <a:cs typeface="Arial" panose="020B0604020202020204" pitchFamily="34" charset="0"/>
              </a:defRPr>
            </a:lvl5pPr>
            <a:lvl6pPr marL="3460750" indent="-3810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917950" indent="-3810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4375150" indent="-3810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832350" indent="-381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30000"/>
              </a:spcBef>
            </a:pPr>
            <a:r>
              <a:rPr lang="it-IT" altLang="it-IT" sz="2400" b="0" i="1"/>
              <a:t>osservare </a:t>
            </a:r>
            <a:r>
              <a:rPr lang="it-IT" altLang="it-IT" sz="2400" b="0" i="1">
                <a:sym typeface="Wingdings" panose="05000000000000000000" pitchFamily="2" charset="2"/>
              </a:rPr>
              <a:t></a:t>
            </a:r>
            <a:r>
              <a:rPr lang="it-IT" altLang="it-IT" sz="2400" b="0" i="1"/>
              <a:t> comprendere</a:t>
            </a:r>
            <a:r>
              <a:rPr lang="it-IT" altLang="it-IT" sz="2400" b="0" i="1">
                <a:sym typeface="Wingdings" panose="05000000000000000000" pitchFamily="2" charset="2"/>
              </a:rPr>
              <a:t> </a:t>
            </a:r>
            <a:r>
              <a:rPr lang="it-IT" altLang="it-IT" sz="2400" b="0" i="1"/>
              <a:t> prevedere</a:t>
            </a:r>
            <a:r>
              <a:rPr lang="it-IT" altLang="it-IT" sz="2400" b="0"/>
              <a:t> gli eventi naturali </a:t>
            </a:r>
          </a:p>
        </p:txBody>
      </p:sp>
      <p:sp>
        <p:nvSpPr>
          <p:cNvPr id="1892365" name="Rectangle 13"/>
          <p:cNvSpPr>
            <a:spLocks noChangeArrowheads="1"/>
          </p:cNvSpPr>
          <p:nvPr/>
        </p:nvSpPr>
        <p:spPr bwMode="auto">
          <a:xfrm>
            <a:off x="877888" y="917575"/>
            <a:ext cx="7464425"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r>
              <a:rPr lang="it-IT" altLang="it-IT" b="0">
                <a:solidFill>
                  <a:schemeClr val="bg2"/>
                </a:solidFill>
              </a:rPr>
              <a:t>Galileo salì sulla cima del campanile pendente dì Pisa e mostrò che</a:t>
            </a:r>
            <a:r>
              <a:rPr lang="it-IT" altLang="it-IT">
                <a:solidFill>
                  <a:schemeClr val="bg2"/>
                </a:solidFill>
              </a:rPr>
              <a:t> “</a:t>
            </a:r>
            <a:r>
              <a:rPr lang="it-IT" altLang="it-IT" i="1">
                <a:solidFill>
                  <a:schemeClr val="bg2"/>
                </a:solidFill>
              </a:rPr>
              <a:t>l</a:t>
            </a:r>
            <a:r>
              <a:rPr lang="it-IT" altLang="it-IT" b="0" i="1">
                <a:solidFill>
                  <a:schemeClr val="bg2"/>
                </a:solidFill>
              </a:rPr>
              <a:t>e velocità de' mobili dell'istessa materia, disegualmente gravi, movendosi per un istesso mezzo, non conservano altrimenti la proporzione delle gravita loro, assegnatagli da Aristotele, anzi che si muovon tutti con pari velocità</a:t>
            </a:r>
            <a:r>
              <a:rPr lang="it-IT" altLang="it-IT" b="0">
                <a:solidFill>
                  <a:schemeClr val="bg2"/>
                </a:solidFill>
              </a:rPr>
              <a:t>” (Viviani, discepolo di Galileo)</a:t>
            </a:r>
          </a:p>
        </p:txBody>
      </p:sp>
    </p:spTree>
    <p:extLst>
      <p:ext uri="{BB962C8B-B14F-4D97-AF65-F5344CB8AC3E}">
        <p14:creationId xmlns:p14="http://schemas.microsoft.com/office/powerpoint/2010/main" val="310263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92364"/>
                                        </p:tgtEl>
                                        <p:attrNameLst>
                                          <p:attrName>style.visibility</p:attrName>
                                        </p:attrNameLst>
                                      </p:cBhvr>
                                      <p:to>
                                        <p:strVal val="visible"/>
                                      </p:to>
                                    </p:set>
                                    <p:animEffect transition="in" filter="wipe(down)">
                                      <p:cBhvr>
                                        <p:cTn id="7" dur="500"/>
                                        <p:tgtEl>
                                          <p:spTgt spid="1892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23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247650" y="209550"/>
            <a:ext cx="82296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000" b="1">
                <a:solidFill>
                  <a:schemeClr val="accent2"/>
                </a:solidFill>
              </a:rPr>
              <a:t>5 ingredienti della scienza</a:t>
            </a:r>
          </a:p>
        </p:txBody>
      </p:sp>
      <p:sp>
        <p:nvSpPr>
          <p:cNvPr id="1871876" name="Rectangle 4"/>
          <p:cNvSpPr>
            <a:spLocks noChangeArrowheads="1"/>
          </p:cNvSpPr>
          <p:nvPr/>
        </p:nvSpPr>
        <p:spPr bwMode="auto">
          <a:xfrm>
            <a:off x="19050" y="2160588"/>
            <a:ext cx="8915400" cy="18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spcBef>
                <a:spcPct val="20000"/>
              </a:spcBef>
              <a:buChar char="•"/>
              <a:tabLst>
                <a:tab pos="2057400" algn="l"/>
                <a:tab pos="241935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057400" algn="l"/>
                <a:tab pos="241935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057400" algn="l"/>
                <a:tab pos="241935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9pPr>
          </a:lstStyle>
          <a:p>
            <a:pPr>
              <a:spcBef>
                <a:spcPct val="15000"/>
              </a:spcBef>
              <a:spcAft>
                <a:spcPct val="30000"/>
              </a:spcAft>
              <a:buClr>
                <a:schemeClr val="accent2"/>
              </a:buClr>
              <a:buFont typeface="Wingdings" panose="05000000000000000000" pitchFamily="2" charset="2"/>
              <a:buAutoNum type="arabicPeriod"/>
            </a:pPr>
            <a:r>
              <a:rPr lang="it-IT" altLang="it-IT" sz="2400" b="0" dirty="0"/>
              <a:t>realismo 	</a:t>
            </a:r>
            <a:r>
              <a:rPr lang="it-IT" altLang="it-IT" sz="2400" dirty="0">
                <a:solidFill>
                  <a:srgbClr val="FF9900"/>
                </a:solidFill>
              </a:rPr>
              <a:t>→</a:t>
            </a:r>
            <a:r>
              <a:rPr lang="it-IT" altLang="it-IT" sz="2400" b="0" dirty="0"/>
              <a:t> l’oggetto di studio esiste indipendentemente 		dalle nostre percezioni  </a:t>
            </a:r>
          </a:p>
        </p:txBody>
      </p:sp>
      <p:pic>
        <p:nvPicPr>
          <p:cNvPr id="18718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50" y="0"/>
            <a:ext cx="165735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871879" name="Rectangle 7"/>
          <p:cNvSpPr>
            <a:spLocks noChangeArrowheads="1"/>
          </p:cNvSpPr>
          <p:nvPr/>
        </p:nvSpPr>
        <p:spPr bwMode="auto">
          <a:xfrm>
            <a:off x="3563938" y="1168400"/>
            <a:ext cx="3109912"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i="1" dirty="0">
                <a:solidFill>
                  <a:srgbClr val="FF9900"/>
                </a:solidFill>
              </a:rPr>
              <a:t>Ipotesi di lavoro</a:t>
            </a:r>
          </a:p>
        </p:txBody>
      </p:sp>
    </p:spTree>
    <p:extLst>
      <p:ext uri="{BB962C8B-B14F-4D97-AF65-F5344CB8AC3E}">
        <p14:creationId xmlns:p14="http://schemas.microsoft.com/office/powerpoint/2010/main" val="1435860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71879"/>
                                        </p:tgtEl>
                                        <p:attrNameLst>
                                          <p:attrName>style.visibility</p:attrName>
                                        </p:attrNameLst>
                                      </p:cBhvr>
                                      <p:to>
                                        <p:strVal val="visible"/>
                                      </p:to>
                                    </p:set>
                                    <p:animEffect transition="in" filter="wipe(left)">
                                      <p:cBhvr>
                                        <p:cTn id="7" dur="500"/>
                                        <p:tgtEl>
                                          <p:spTgt spid="18718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71876">
                                            <p:txEl>
                                              <p:pRg st="0" end="0"/>
                                            </p:txEl>
                                          </p:spTgt>
                                        </p:tgtEl>
                                        <p:attrNameLst>
                                          <p:attrName>style.visibility</p:attrName>
                                        </p:attrNameLst>
                                      </p:cBhvr>
                                      <p:to>
                                        <p:strVal val="visible"/>
                                      </p:to>
                                    </p:set>
                                    <p:animEffect transition="in" filter="wipe(left)">
                                      <p:cBhvr>
                                        <p:cTn id="12" dur="500"/>
                                        <p:tgtEl>
                                          <p:spTgt spid="18718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02" name="Group 2"/>
          <p:cNvGrpSpPr>
            <a:grpSpLocks/>
          </p:cNvGrpSpPr>
          <p:nvPr/>
        </p:nvGrpSpPr>
        <p:grpSpPr bwMode="auto">
          <a:xfrm>
            <a:off x="0" y="2130425"/>
            <a:ext cx="7158038" cy="2632075"/>
            <a:chOff x="0" y="1030"/>
            <a:chExt cx="4509" cy="1658"/>
          </a:xfrm>
        </p:grpSpPr>
        <p:pic>
          <p:nvPicPr>
            <p:cNvPr id="18944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94"/>
              <a:ext cx="1452" cy="9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8944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4" y="1698"/>
              <a:ext cx="1461" cy="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8944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 y="1697"/>
              <a:ext cx="1566" cy="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894406" name="Text Box 6"/>
            <p:cNvSpPr txBox="1">
              <a:spLocks noChangeArrowheads="1"/>
            </p:cNvSpPr>
            <p:nvPr/>
          </p:nvSpPr>
          <p:spPr bwMode="auto">
            <a:xfrm>
              <a:off x="2160" y="1030"/>
              <a:ext cx="698"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800"/>
                <a:t>attrito </a:t>
              </a:r>
            </a:p>
          </p:txBody>
        </p:sp>
        <p:sp>
          <p:nvSpPr>
            <p:cNvPr id="1894407" name="Text Box 7"/>
            <p:cNvSpPr txBox="1">
              <a:spLocks noChangeArrowheads="1"/>
            </p:cNvSpPr>
            <p:nvPr/>
          </p:nvSpPr>
          <p:spPr bwMode="auto">
            <a:xfrm>
              <a:off x="452" y="1379"/>
              <a:ext cx="363"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400" b="0"/>
                <a:t>alto </a:t>
              </a:r>
            </a:p>
          </p:txBody>
        </p:sp>
        <p:sp>
          <p:nvSpPr>
            <p:cNvPr id="1894408" name="Text Box 8"/>
            <p:cNvSpPr txBox="1">
              <a:spLocks noChangeArrowheads="1"/>
            </p:cNvSpPr>
            <p:nvPr/>
          </p:nvSpPr>
          <p:spPr bwMode="auto">
            <a:xfrm>
              <a:off x="1659" y="1396"/>
              <a:ext cx="951"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400" b="0"/>
                <a:t>intermedio </a:t>
              </a:r>
            </a:p>
          </p:txBody>
        </p:sp>
        <p:sp>
          <p:nvSpPr>
            <p:cNvPr id="1894409" name="Text Box 9"/>
            <p:cNvSpPr txBox="1">
              <a:spLocks noChangeArrowheads="1"/>
            </p:cNvSpPr>
            <p:nvPr/>
          </p:nvSpPr>
          <p:spPr bwMode="auto">
            <a:xfrm>
              <a:off x="3369" y="1401"/>
              <a:ext cx="566"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400" b="0"/>
                <a:t>basso </a:t>
              </a:r>
            </a:p>
          </p:txBody>
        </p:sp>
      </p:grpSp>
      <p:sp>
        <p:nvSpPr>
          <p:cNvPr id="1894410" name="Rectangle 10"/>
          <p:cNvSpPr>
            <a:spLocks noGrp="1" noChangeArrowheads="1"/>
          </p:cNvSpPr>
          <p:nvPr>
            <p:ph type="title"/>
          </p:nvPr>
        </p:nvSpPr>
        <p:spPr>
          <a:xfrm>
            <a:off x="133350" y="177800"/>
            <a:ext cx="84963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000" b="1">
                <a:solidFill>
                  <a:schemeClr val="accent2"/>
                </a:solidFill>
              </a:rPr>
              <a:t>ipotesi e teoria </a:t>
            </a:r>
            <a:r>
              <a:rPr lang="it-IT" altLang="it-IT" sz="4000" b="1" i="1">
                <a:solidFill>
                  <a:schemeClr val="accent2"/>
                </a:solidFill>
              </a:rPr>
              <a:t>estrapolate</a:t>
            </a:r>
            <a:r>
              <a:rPr lang="it-IT" altLang="it-IT" sz="4000" b="1">
                <a:solidFill>
                  <a:schemeClr val="accent2"/>
                </a:solidFill>
              </a:rPr>
              <a:t> da </a:t>
            </a:r>
            <a:r>
              <a:rPr lang="it-IT" altLang="it-IT" sz="4000" b="1">
                <a:solidFill>
                  <a:srgbClr val="FF9900"/>
                </a:solidFill>
              </a:rPr>
              <a:t>osservazioni controllate</a:t>
            </a:r>
            <a:r>
              <a:rPr lang="it-IT" altLang="it-IT" sz="4000" b="1">
                <a:solidFill>
                  <a:schemeClr val="accent2"/>
                </a:solidFill>
              </a:rPr>
              <a:t>  </a:t>
            </a:r>
          </a:p>
        </p:txBody>
      </p:sp>
      <p:grpSp>
        <p:nvGrpSpPr>
          <p:cNvPr id="1894411" name="Group 11"/>
          <p:cNvGrpSpPr>
            <a:grpSpLocks/>
          </p:cNvGrpSpPr>
          <p:nvPr/>
        </p:nvGrpSpPr>
        <p:grpSpPr bwMode="auto">
          <a:xfrm>
            <a:off x="5010150" y="3143250"/>
            <a:ext cx="1970088" cy="2262188"/>
            <a:chOff x="3156" y="1668"/>
            <a:chExt cx="1241" cy="1425"/>
          </a:xfrm>
        </p:grpSpPr>
        <p:pic>
          <p:nvPicPr>
            <p:cNvPr id="1894412" name="Picture 12" descr="Risultati immagini per stone .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8" y="1947"/>
              <a:ext cx="361" cy="390"/>
            </a:xfrm>
            <a:prstGeom prst="rect">
              <a:avLst/>
            </a:prstGeom>
            <a:noFill/>
            <a:extLst>
              <a:ext uri="{909E8E84-426E-40DD-AFC4-6F175D3DCCD1}">
                <a14:hiddenFill xmlns:a14="http://schemas.microsoft.com/office/drawing/2010/main">
                  <a:solidFill>
                    <a:srgbClr val="FFFFFF"/>
                  </a:solidFill>
                </a14:hiddenFill>
              </a:ext>
            </a:extLst>
          </p:spPr>
        </p:pic>
        <p:pic>
          <p:nvPicPr>
            <p:cNvPr id="1894413" name="Picture 13" descr="Risultati immagini per piuma .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 y="1668"/>
              <a:ext cx="509" cy="636"/>
            </a:xfrm>
            <a:prstGeom prst="rect">
              <a:avLst/>
            </a:prstGeom>
            <a:noFill/>
            <a:extLst>
              <a:ext uri="{909E8E84-426E-40DD-AFC4-6F175D3DCCD1}">
                <a14:hiddenFill xmlns:a14="http://schemas.microsoft.com/office/drawing/2010/main">
                  <a:solidFill>
                    <a:srgbClr val="FFFFFF"/>
                  </a:solidFill>
                </a14:hiddenFill>
              </a:ext>
            </a:extLst>
          </p:spPr>
        </p:pic>
        <p:sp>
          <p:nvSpPr>
            <p:cNvPr id="1894414" name="Text Box 14"/>
            <p:cNvSpPr txBox="1">
              <a:spLocks noChangeArrowheads="1"/>
            </p:cNvSpPr>
            <p:nvPr/>
          </p:nvSpPr>
          <p:spPr bwMode="auto">
            <a:xfrm>
              <a:off x="3156" y="2920"/>
              <a:ext cx="1241"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1800"/>
                <a:t>S</a:t>
              </a:r>
              <a:r>
                <a:rPr lang="it-IT" altLang="it-IT" sz="1800" baseline="-25000"/>
                <a:t>pietra</a:t>
              </a:r>
              <a:r>
                <a:rPr lang="it-IT" altLang="it-IT" sz="1800"/>
                <a:t> – S</a:t>
              </a:r>
              <a:r>
                <a:rPr lang="it-IT" altLang="it-IT" sz="1800" baseline="-25000"/>
                <a:t>piuma</a:t>
              </a:r>
              <a:r>
                <a:rPr lang="it-IT" altLang="it-IT"/>
                <a:t>= </a:t>
              </a:r>
              <a:r>
                <a:rPr lang="it-IT" altLang="it-IT">
                  <a:latin typeface="Symbol" panose="05050102010706020507" pitchFamily="18" charset="2"/>
                </a:rPr>
                <a:t>D</a:t>
              </a:r>
              <a:r>
                <a:rPr lang="it-IT" altLang="it-IT" baseline="-25000"/>
                <a:t>aria</a:t>
              </a:r>
            </a:p>
          </p:txBody>
        </p:sp>
      </p:grpSp>
      <p:grpSp>
        <p:nvGrpSpPr>
          <p:cNvPr id="1894415" name="Group 15"/>
          <p:cNvGrpSpPr>
            <a:grpSpLocks/>
          </p:cNvGrpSpPr>
          <p:nvPr/>
        </p:nvGrpSpPr>
        <p:grpSpPr bwMode="auto">
          <a:xfrm>
            <a:off x="2446338" y="3086100"/>
            <a:ext cx="2127250" cy="2357438"/>
            <a:chOff x="1541" y="1632"/>
            <a:chExt cx="1340" cy="1485"/>
          </a:xfrm>
        </p:grpSpPr>
        <p:sp>
          <p:nvSpPr>
            <p:cNvPr id="1894416" name="Text Box 16"/>
            <p:cNvSpPr txBox="1">
              <a:spLocks noChangeArrowheads="1"/>
            </p:cNvSpPr>
            <p:nvPr/>
          </p:nvSpPr>
          <p:spPr bwMode="auto">
            <a:xfrm>
              <a:off x="1541" y="2944"/>
              <a:ext cx="134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1800"/>
                <a:t>S</a:t>
              </a:r>
              <a:r>
                <a:rPr lang="it-IT" altLang="it-IT" sz="1800" baseline="-25000"/>
                <a:t>pietra</a:t>
              </a:r>
              <a:r>
                <a:rPr lang="it-IT" altLang="it-IT" sz="1800"/>
                <a:t> – S</a:t>
              </a:r>
              <a:r>
                <a:rPr lang="it-IT" altLang="it-IT" sz="1800" baseline="-25000"/>
                <a:t>piuma</a:t>
              </a:r>
              <a:r>
                <a:rPr lang="it-IT" altLang="it-IT"/>
                <a:t>= </a:t>
              </a:r>
              <a:r>
                <a:rPr lang="it-IT" altLang="it-IT">
                  <a:latin typeface="Symbol" panose="05050102010706020507" pitchFamily="18" charset="2"/>
                </a:rPr>
                <a:t>D</a:t>
              </a:r>
              <a:r>
                <a:rPr lang="it-IT" altLang="it-IT" baseline="-25000"/>
                <a:t>acqua</a:t>
              </a:r>
            </a:p>
          </p:txBody>
        </p:sp>
        <p:pic>
          <p:nvPicPr>
            <p:cNvPr id="1894417" name="Picture 17" descr="Risultati immagini per stone .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1" y="2151"/>
              <a:ext cx="361" cy="390"/>
            </a:xfrm>
            <a:prstGeom prst="rect">
              <a:avLst/>
            </a:prstGeom>
            <a:noFill/>
            <a:extLst>
              <a:ext uri="{909E8E84-426E-40DD-AFC4-6F175D3DCCD1}">
                <a14:hiddenFill xmlns:a14="http://schemas.microsoft.com/office/drawing/2010/main">
                  <a:solidFill>
                    <a:srgbClr val="FFFFFF"/>
                  </a:solidFill>
                </a14:hiddenFill>
              </a:ext>
            </a:extLst>
          </p:spPr>
        </p:pic>
        <p:pic>
          <p:nvPicPr>
            <p:cNvPr id="1894418" name="Picture 18" descr="Risultati immagini per piuma .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1" y="1632"/>
              <a:ext cx="509" cy="636"/>
            </a:xfrm>
            <a:prstGeom prst="rect">
              <a:avLst/>
            </a:prstGeom>
            <a:noFill/>
            <a:extLst>
              <a:ext uri="{909E8E84-426E-40DD-AFC4-6F175D3DCCD1}">
                <a14:hiddenFill xmlns:a14="http://schemas.microsoft.com/office/drawing/2010/main">
                  <a:solidFill>
                    <a:srgbClr val="FFFFFF"/>
                  </a:solidFill>
                </a14:hiddenFill>
              </a:ext>
            </a:extLst>
          </p:spPr>
        </p:pic>
      </p:grpSp>
      <p:sp>
        <p:nvSpPr>
          <p:cNvPr id="1894419" name="Text Box 19"/>
          <p:cNvSpPr txBox="1">
            <a:spLocks noChangeArrowheads="1"/>
          </p:cNvSpPr>
          <p:nvPr/>
        </p:nvSpPr>
        <p:spPr bwMode="auto">
          <a:xfrm>
            <a:off x="93663" y="5146675"/>
            <a:ext cx="1970087"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1800"/>
              <a:t>S</a:t>
            </a:r>
            <a:r>
              <a:rPr lang="it-IT" altLang="it-IT" sz="1800" baseline="-25000"/>
              <a:t>pietra</a:t>
            </a:r>
            <a:r>
              <a:rPr lang="it-IT" altLang="it-IT" sz="1800"/>
              <a:t> – S</a:t>
            </a:r>
            <a:r>
              <a:rPr lang="it-IT" altLang="it-IT" sz="1800" baseline="-25000"/>
              <a:t>piuma</a:t>
            </a:r>
            <a:r>
              <a:rPr lang="it-IT" altLang="it-IT"/>
              <a:t>= </a:t>
            </a:r>
            <a:r>
              <a:rPr lang="it-IT" altLang="it-IT">
                <a:latin typeface="Symbol" panose="05050102010706020507" pitchFamily="18" charset="2"/>
              </a:rPr>
              <a:t>D</a:t>
            </a:r>
            <a:r>
              <a:rPr lang="it-IT" altLang="it-IT" baseline="-25000"/>
              <a:t>olio</a:t>
            </a:r>
          </a:p>
        </p:txBody>
      </p:sp>
      <p:grpSp>
        <p:nvGrpSpPr>
          <p:cNvPr id="1894420" name="Group 20"/>
          <p:cNvGrpSpPr>
            <a:grpSpLocks/>
          </p:cNvGrpSpPr>
          <p:nvPr/>
        </p:nvGrpSpPr>
        <p:grpSpPr bwMode="auto">
          <a:xfrm>
            <a:off x="322263" y="2911475"/>
            <a:ext cx="1646237" cy="1824038"/>
            <a:chOff x="203" y="1522"/>
            <a:chExt cx="1037" cy="1149"/>
          </a:xfrm>
        </p:grpSpPr>
        <p:pic>
          <p:nvPicPr>
            <p:cNvPr id="1894421" name="Picture 21" descr="Risultati immagini per stone .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 y="2281"/>
              <a:ext cx="361" cy="390"/>
            </a:xfrm>
            <a:prstGeom prst="rect">
              <a:avLst/>
            </a:prstGeom>
            <a:noFill/>
            <a:extLst>
              <a:ext uri="{909E8E84-426E-40DD-AFC4-6F175D3DCCD1}">
                <a14:hiddenFill xmlns:a14="http://schemas.microsoft.com/office/drawing/2010/main">
                  <a:solidFill>
                    <a:srgbClr val="FFFFFF"/>
                  </a:solidFill>
                </a14:hiddenFill>
              </a:ext>
            </a:extLst>
          </p:spPr>
        </p:pic>
        <p:pic>
          <p:nvPicPr>
            <p:cNvPr id="1894422" name="Picture 22" descr="Risultati immagini per piuma .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 y="1522"/>
              <a:ext cx="509" cy="636"/>
            </a:xfrm>
            <a:prstGeom prst="rect">
              <a:avLst/>
            </a:prstGeom>
            <a:noFill/>
            <a:extLst>
              <a:ext uri="{909E8E84-426E-40DD-AFC4-6F175D3DCCD1}">
                <a14:hiddenFill xmlns:a14="http://schemas.microsoft.com/office/drawing/2010/main">
                  <a:solidFill>
                    <a:srgbClr val="FFFFFF"/>
                  </a:solidFill>
                </a14:hiddenFill>
              </a:ext>
            </a:extLst>
          </p:spPr>
        </p:pic>
      </p:grpSp>
      <p:sp>
        <p:nvSpPr>
          <p:cNvPr id="1894423" name="AutoShape 23"/>
          <p:cNvSpPr>
            <a:spLocks noChangeArrowheads="1"/>
          </p:cNvSpPr>
          <p:nvPr/>
        </p:nvSpPr>
        <p:spPr bwMode="auto">
          <a:xfrm>
            <a:off x="7169150" y="3733800"/>
            <a:ext cx="533400" cy="647700"/>
          </a:xfrm>
          <a:prstGeom prst="rightArrow">
            <a:avLst>
              <a:gd name="adj1" fmla="val 50000"/>
              <a:gd name="adj2" fmla="val 25000"/>
            </a:avLst>
          </a:prstGeom>
          <a:solidFill>
            <a:srgbClr val="FF9900"/>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1894424" name="Text Box 24"/>
          <p:cNvSpPr txBox="1">
            <a:spLocks noChangeArrowheads="1"/>
          </p:cNvSpPr>
          <p:nvPr/>
        </p:nvSpPr>
        <p:spPr bwMode="auto">
          <a:xfrm>
            <a:off x="7723188" y="2498725"/>
            <a:ext cx="1201737"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400" b="0"/>
              <a:t>nullo</a:t>
            </a:r>
          </a:p>
          <a:p>
            <a:pPr algn="ctr"/>
            <a:r>
              <a:rPr lang="it-IT" altLang="it-IT" sz="2400" b="0"/>
              <a:t>  (vuoto) </a:t>
            </a:r>
          </a:p>
        </p:txBody>
      </p:sp>
      <p:sp>
        <p:nvSpPr>
          <p:cNvPr id="1894425" name="Text Box 25"/>
          <p:cNvSpPr txBox="1">
            <a:spLocks noChangeArrowheads="1"/>
          </p:cNvSpPr>
          <p:nvPr/>
        </p:nvSpPr>
        <p:spPr bwMode="auto">
          <a:xfrm>
            <a:off x="7715250" y="3919538"/>
            <a:ext cx="142875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1800"/>
              <a:t>V</a:t>
            </a:r>
            <a:r>
              <a:rPr lang="it-IT" altLang="it-IT" sz="1800" baseline="-25000"/>
              <a:t>pietra</a:t>
            </a:r>
            <a:r>
              <a:rPr lang="it-IT" altLang="it-IT" sz="1800"/>
              <a:t> = V</a:t>
            </a:r>
            <a:r>
              <a:rPr lang="it-IT" altLang="it-IT" sz="1800" baseline="-25000"/>
              <a:t>piuma</a:t>
            </a:r>
            <a:endParaRPr lang="it-IT" altLang="it-IT" baseline="-25000"/>
          </a:p>
        </p:txBody>
      </p:sp>
      <p:sp>
        <p:nvSpPr>
          <p:cNvPr id="1894426" name="Text Box 26"/>
          <p:cNvSpPr txBox="1">
            <a:spLocks noChangeArrowheads="1"/>
          </p:cNvSpPr>
          <p:nvPr/>
        </p:nvSpPr>
        <p:spPr bwMode="auto">
          <a:xfrm>
            <a:off x="7153275" y="4700588"/>
            <a:ext cx="1990725"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200">
                <a:solidFill>
                  <a:srgbClr val="FF9900"/>
                </a:solidFill>
              </a:rPr>
              <a:t>Estrapolazione</a:t>
            </a:r>
          </a:p>
        </p:txBody>
      </p:sp>
      <p:sp>
        <p:nvSpPr>
          <p:cNvPr id="1894427" name="Rectangle 27"/>
          <p:cNvSpPr>
            <a:spLocks noChangeArrowheads="1"/>
          </p:cNvSpPr>
          <p:nvPr/>
        </p:nvSpPr>
        <p:spPr bwMode="auto">
          <a:xfrm>
            <a:off x="95250" y="5707063"/>
            <a:ext cx="8896350" cy="109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r>
              <a:rPr lang="it-IT" altLang="it-IT" sz="2400">
                <a:solidFill>
                  <a:srgbClr val="000099"/>
                </a:solidFill>
              </a:rPr>
              <a:t>Pars costruens </a:t>
            </a:r>
            <a:r>
              <a:rPr lang="it-IT" altLang="it-IT" sz="2400">
                <a:solidFill>
                  <a:srgbClr val="000099"/>
                </a:solidFill>
                <a:sym typeface="Wingdings" panose="05000000000000000000" pitchFamily="2" charset="2"/>
              </a:rPr>
              <a:t></a:t>
            </a:r>
            <a:r>
              <a:rPr lang="it-IT" altLang="it-IT" sz="2400" b="0"/>
              <a:t> esperimento tecnico: da una serie di dati conosciuti, isolati da elementi di disturbo, non necessari alla sua comprensione, </a:t>
            </a:r>
            <a:r>
              <a:rPr lang="it-IT" altLang="it-IT" sz="2400" b="0" i="1"/>
              <a:t>estrapolo</a:t>
            </a:r>
            <a:r>
              <a:rPr lang="it-IT" altLang="it-IT" sz="2400" b="0"/>
              <a:t> (tiro fuori) i dati in una situazione ideale</a:t>
            </a:r>
          </a:p>
        </p:txBody>
      </p:sp>
    </p:spTree>
    <p:extLst>
      <p:ext uri="{BB962C8B-B14F-4D97-AF65-F5344CB8AC3E}">
        <p14:creationId xmlns:p14="http://schemas.microsoft.com/office/powerpoint/2010/main" val="3433375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94402"/>
                                        </p:tgtEl>
                                        <p:attrNameLst>
                                          <p:attrName>style.visibility</p:attrName>
                                        </p:attrNameLst>
                                      </p:cBhvr>
                                      <p:to>
                                        <p:strVal val="visible"/>
                                      </p:to>
                                    </p:set>
                                    <p:animEffect transition="in" filter="fade">
                                      <p:cBhvr>
                                        <p:cTn id="7" dur="2000"/>
                                        <p:tgtEl>
                                          <p:spTgt spid="1894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94420"/>
                                        </p:tgtEl>
                                        <p:attrNameLst>
                                          <p:attrName>style.visibility</p:attrName>
                                        </p:attrNameLst>
                                      </p:cBhvr>
                                      <p:to>
                                        <p:strVal val="visible"/>
                                      </p:to>
                                    </p:set>
                                    <p:animEffect transition="in" filter="fade">
                                      <p:cBhvr>
                                        <p:cTn id="12" dur="2000"/>
                                        <p:tgtEl>
                                          <p:spTgt spid="18944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94419"/>
                                        </p:tgtEl>
                                        <p:attrNameLst>
                                          <p:attrName>style.visibility</p:attrName>
                                        </p:attrNameLst>
                                      </p:cBhvr>
                                      <p:to>
                                        <p:strVal val="visible"/>
                                      </p:to>
                                    </p:set>
                                    <p:animEffect transition="in" filter="fade">
                                      <p:cBhvr>
                                        <p:cTn id="15" dur="2000"/>
                                        <p:tgtEl>
                                          <p:spTgt spid="18944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94415"/>
                                        </p:tgtEl>
                                        <p:attrNameLst>
                                          <p:attrName>style.visibility</p:attrName>
                                        </p:attrNameLst>
                                      </p:cBhvr>
                                      <p:to>
                                        <p:strVal val="visible"/>
                                      </p:to>
                                    </p:set>
                                    <p:animEffect transition="in" filter="fade">
                                      <p:cBhvr>
                                        <p:cTn id="20" dur="2000"/>
                                        <p:tgtEl>
                                          <p:spTgt spid="18944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894411"/>
                                        </p:tgtEl>
                                        <p:attrNameLst>
                                          <p:attrName>style.visibility</p:attrName>
                                        </p:attrNameLst>
                                      </p:cBhvr>
                                      <p:to>
                                        <p:strVal val="visible"/>
                                      </p:to>
                                    </p:set>
                                    <p:animEffect transition="in" filter="fade">
                                      <p:cBhvr>
                                        <p:cTn id="25" dur="2000"/>
                                        <p:tgtEl>
                                          <p:spTgt spid="18944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94423"/>
                                        </p:tgtEl>
                                        <p:attrNameLst>
                                          <p:attrName>style.visibility</p:attrName>
                                        </p:attrNameLst>
                                      </p:cBhvr>
                                      <p:to>
                                        <p:strVal val="visible"/>
                                      </p:to>
                                    </p:set>
                                    <p:animEffect transition="in" filter="wipe(left)">
                                      <p:cBhvr>
                                        <p:cTn id="30" dur="500"/>
                                        <p:tgtEl>
                                          <p:spTgt spid="18944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94426"/>
                                        </p:tgtEl>
                                        <p:attrNameLst>
                                          <p:attrName>style.visibility</p:attrName>
                                        </p:attrNameLst>
                                      </p:cBhvr>
                                      <p:to>
                                        <p:strVal val="visible"/>
                                      </p:to>
                                    </p:set>
                                    <p:animEffect transition="in" filter="wipe(left)">
                                      <p:cBhvr>
                                        <p:cTn id="33" dur="500"/>
                                        <p:tgtEl>
                                          <p:spTgt spid="1894426"/>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894424"/>
                                        </p:tgtEl>
                                        <p:attrNameLst>
                                          <p:attrName>style.visibility</p:attrName>
                                        </p:attrNameLst>
                                      </p:cBhvr>
                                      <p:to>
                                        <p:strVal val="visible"/>
                                      </p:to>
                                    </p:set>
                                    <p:animEffect transition="in" filter="fade">
                                      <p:cBhvr>
                                        <p:cTn id="37" dur="1000"/>
                                        <p:tgtEl>
                                          <p:spTgt spid="18944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94425"/>
                                        </p:tgtEl>
                                        <p:attrNameLst>
                                          <p:attrName>style.visibility</p:attrName>
                                        </p:attrNameLst>
                                      </p:cBhvr>
                                      <p:to>
                                        <p:strVal val="visible"/>
                                      </p:to>
                                    </p:set>
                                    <p:animEffect transition="in" filter="wipe(left)">
                                      <p:cBhvr>
                                        <p:cTn id="42" dur="500"/>
                                        <p:tgtEl>
                                          <p:spTgt spid="18944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94427">
                                            <p:txEl>
                                              <p:pRg st="0" end="0"/>
                                            </p:txEl>
                                          </p:spTgt>
                                        </p:tgtEl>
                                        <p:attrNameLst>
                                          <p:attrName>style.visibility</p:attrName>
                                        </p:attrNameLst>
                                      </p:cBhvr>
                                      <p:to>
                                        <p:strVal val="visible"/>
                                      </p:to>
                                    </p:set>
                                    <p:animEffect transition="in" filter="wipe(left)">
                                      <p:cBhvr>
                                        <p:cTn id="47" dur="500"/>
                                        <p:tgtEl>
                                          <p:spTgt spid="1894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19" grpId="0"/>
      <p:bldP spid="1894423" grpId="0" animBg="1"/>
      <p:bldP spid="1894424" grpId="0"/>
      <p:bldP spid="1894425" grpId="0"/>
      <p:bldP spid="1894426" grpId="0"/>
      <p:bldP spid="18944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6450" name="Rectangle 2"/>
          <p:cNvSpPr>
            <a:spLocks noGrp="1" noChangeArrowheads="1"/>
          </p:cNvSpPr>
          <p:nvPr>
            <p:ph type="title"/>
          </p:nvPr>
        </p:nvSpPr>
        <p:spPr>
          <a:xfrm>
            <a:off x="133350" y="177800"/>
            <a:ext cx="84963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000" b="1">
                <a:solidFill>
                  <a:schemeClr val="accent2"/>
                </a:solidFill>
              </a:rPr>
              <a:t>ipotesi e teoria </a:t>
            </a:r>
            <a:r>
              <a:rPr lang="it-IT" altLang="it-IT" sz="4000" b="1" i="1">
                <a:solidFill>
                  <a:schemeClr val="accent2"/>
                </a:solidFill>
              </a:rPr>
              <a:t>falsificate</a:t>
            </a:r>
            <a:r>
              <a:rPr lang="it-IT" altLang="it-IT" sz="4000" b="1">
                <a:solidFill>
                  <a:schemeClr val="accent2"/>
                </a:solidFill>
              </a:rPr>
              <a:t> da </a:t>
            </a:r>
            <a:r>
              <a:rPr lang="it-IT" altLang="it-IT" sz="4000" b="1">
                <a:solidFill>
                  <a:srgbClr val="FF9900"/>
                </a:solidFill>
              </a:rPr>
              <a:t>intuizione logica</a:t>
            </a:r>
            <a:r>
              <a:rPr lang="it-IT" altLang="it-IT" sz="4000" b="1">
                <a:solidFill>
                  <a:schemeClr val="accent2"/>
                </a:solidFill>
              </a:rPr>
              <a:t>  </a:t>
            </a:r>
          </a:p>
        </p:txBody>
      </p:sp>
      <p:sp>
        <p:nvSpPr>
          <p:cNvPr id="1896451" name="Rectangle 3"/>
          <p:cNvSpPr>
            <a:spLocks noChangeArrowheads="1"/>
          </p:cNvSpPr>
          <p:nvPr/>
        </p:nvSpPr>
        <p:spPr bwMode="auto">
          <a:xfrm>
            <a:off x="266700" y="6011863"/>
            <a:ext cx="83820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r>
              <a:rPr lang="it-IT" altLang="it-IT" sz="2400">
                <a:solidFill>
                  <a:srgbClr val="000099"/>
                </a:solidFill>
              </a:rPr>
              <a:t>Pars destruens </a:t>
            </a:r>
            <a:r>
              <a:rPr lang="it-IT" altLang="it-IT" sz="2400">
                <a:solidFill>
                  <a:srgbClr val="000099"/>
                </a:solidFill>
                <a:sym typeface="Wingdings" panose="05000000000000000000" pitchFamily="2" charset="2"/>
              </a:rPr>
              <a:t></a:t>
            </a:r>
            <a:r>
              <a:rPr lang="it-IT" altLang="it-IT" sz="2400" b="0"/>
              <a:t> esperimento mentale: un ragionamento per assurdo che confuta una teoria (aristotelica)</a:t>
            </a:r>
          </a:p>
        </p:txBody>
      </p:sp>
      <p:pic>
        <p:nvPicPr>
          <p:cNvPr id="1896452" name="Picture 4"/>
          <p:cNvPicPr>
            <a:picLocks noChangeAspect="1" noChangeArrowheads="1"/>
          </p:cNvPicPr>
          <p:nvPr/>
        </p:nvPicPr>
        <p:blipFill>
          <a:blip r:embed="rId3">
            <a:extLst>
              <a:ext uri="{28A0092B-C50C-407E-A947-70E740481C1C}">
                <a14:useLocalDpi xmlns:a14="http://schemas.microsoft.com/office/drawing/2010/main" val="0"/>
              </a:ext>
            </a:extLst>
          </a:blip>
          <a:srcRect l="54208" r="12390" b="9882"/>
          <a:stretch>
            <a:fillRect/>
          </a:stretch>
        </p:blipFill>
        <p:spPr bwMode="auto">
          <a:xfrm>
            <a:off x="260350" y="1716088"/>
            <a:ext cx="15494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6453" name="Text Box 5"/>
          <p:cNvSpPr txBox="1">
            <a:spLocks noChangeArrowheads="1"/>
          </p:cNvSpPr>
          <p:nvPr/>
        </p:nvSpPr>
        <p:spPr bwMode="auto">
          <a:xfrm>
            <a:off x="3257550" y="1800717"/>
            <a:ext cx="5562600" cy="372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84238" indent="-342900">
              <a:defRPr>
                <a:solidFill>
                  <a:schemeClr val="tx1"/>
                </a:solidFill>
                <a:latin typeface="Arial" panose="020B0604020202020204" pitchFamily="34" charset="0"/>
                <a:cs typeface="Arial" panose="020B0604020202020204" pitchFamily="34" charset="0"/>
              </a:defRPr>
            </a:lvl2pPr>
            <a:lvl3pPr marL="1406525" indent="-342900">
              <a:defRPr>
                <a:solidFill>
                  <a:schemeClr val="tx1"/>
                </a:solidFill>
                <a:latin typeface="Arial" panose="020B0604020202020204" pitchFamily="34" charset="0"/>
                <a:cs typeface="Arial" panose="020B0604020202020204" pitchFamily="34" charset="0"/>
              </a:defRPr>
            </a:lvl3pPr>
            <a:lvl4pPr marL="1928813" indent="-342900">
              <a:defRPr>
                <a:solidFill>
                  <a:schemeClr val="tx1"/>
                </a:solidFill>
                <a:latin typeface="Arial" panose="020B0604020202020204" pitchFamily="34" charset="0"/>
                <a:cs typeface="Arial" panose="020B0604020202020204" pitchFamily="34" charset="0"/>
              </a:defRPr>
            </a:lvl4pPr>
            <a:lvl5pPr marL="2451100" indent="-342900">
              <a:defRPr>
                <a:solidFill>
                  <a:schemeClr val="tx1"/>
                </a:solidFill>
                <a:latin typeface="Arial" panose="020B0604020202020204" pitchFamily="34" charset="0"/>
                <a:cs typeface="Arial" panose="020B0604020202020204" pitchFamily="34" charset="0"/>
              </a:defRPr>
            </a:lvl5pPr>
            <a:lvl6pPr marL="2908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65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227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9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Char char="§"/>
            </a:pPr>
            <a:r>
              <a:rPr lang="it-IT" altLang="it-IT" sz="2200" b="0" dirty="0"/>
              <a:t>Due suicidi di diverso peso (con A &gt; B) si lanciano separatamente da una torre e si abbracciano nell’istante t1</a:t>
            </a:r>
          </a:p>
          <a:p>
            <a:pPr>
              <a:buClr>
                <a:schemeClr val="accent2"/>
              </a:buClr>
              <a:buFont typeface="Wingdings" panose="05000000000000000000" pitchFamily="2" charset="2"/>
              <a:buChar char="§"/>
            </a:pPr>
            <a:r>
              <a:rPr lang="it-IT" altLang="it-IT" sz="2200" b="0" dirty="0"/>
              <a:t>successivamente dovrebbero cadere  </a:t>
            </a:r>
          </a:p>
          <a:p>
            <a:pPr>
              <a:buClr>
                <a:schemeClr val="accent2"/>
              </a:buClr>
              <a:buFont typeface="Wingdings" panose="05000000000000000000" pitchFamily="2" charset="2"/>
              <a:buAutoNum type="arabicPeriod"/>
            </a:pPr>
            <a:r>
              <a:rPr lang="it-IT" altLang="it-IT" sz="2200" b="0" dirty="0"/>
              <a:t>a una velocità </a:t>
            </a:r>
            <a:r>
              <a:rPr lang="it-IT" altLang="it-IT" sz="2200" b="0" dirty="0" smtClean="0"/>
              <a:t>maggiore delle </a:t>
            </a:r>
            <a:r>
              <a:rPr lang="it-IT" altLang="it-IT" sz="2200" b="0" dirty="0"/>
              <a:t>due precedenti dato che il peso di A velocizza quello di B per cui </a:t>
            </a:r>
            <a:r>
              <a:rPr lang="it-IT" altLang="it-IT" sz="2200" b="0" dirty="0" smtClean="0"/>
              <a:t>A </a:t>
            </a:r>
            <a:r>
              <a:rPr lang="it-IT" altLang="it-IT" sz="2200" b="0" dirty="0"/>
              <a:t>+ B &gt; A </a:t>
            </a:r>
            <a:r>
              <a:rPr lang="it-IT" altLang="it-IT" sz="2200" b="0" dirty="0" smtClean="0"/>
              <a:t>ma anche &gt; </a:t>
            </a:r>
            <a:r>
              <a:rPr lang="it-IT" altLang="it-IT" sz="2200" b="0" dirty="0"/>
              <a:t>B </a:t>
            </a:r>
          </a:p>
          <a:p>
            <a:pPr>
              <a:buClr>
                <a:schemeClr val="accent2"/>
              </a:buClr>
              <a:buFont typeface="Wingdings" panose="05000000000000000000" pitchFamily="2" charset="2"/>
              <a:buAutoNum type="arabicPeriod"/>
            </a:pPr>
            <a:r>
              <a:rPr lang="it-IT" altLang="it-IT" sz="2200" b="0" dirty="0"/>
              <a:t>a una velocità media tra le 2 velocità precedenti dato che il peso di B rallenta quello di </a:t>
            </a:r>
            <a:r>
              <a:rPr lang="it-IT" altLang="it-IT" sz="2200" b="0" dirty="0" smtClean="0"/>
              <a:t>A</a:t>
            </a:r>
            <a:endParaRPr lang="it-IT" altLang="it-IT" sz="2200" b="0" dirty="0"/>
          </a:p>
        </p:txBody>
      </p:sp>
      <p:grpSp>
        <p:nvGrpSpPr>
          <p:cNvPr id="1896454" name="Group 6"/>
          <p:cNvGrpSpPr>
            <a:grpSpLocks/>
          </p:cNvGrpSpPr>
          <p:nvPr/>
        </p:nvGrpSpPr>
        <p:grpSpPr bwMode="auto">
          <a:xfrm>
            <a:off x="1827213" y="1674813"/>
            <a:ext cx="831850" cy="1420812"/>
            <a:chOff x="1151" y="1055"/>
            <a:chExt cx="524" cy="895"/>
          </a:xfrm>
        </p:grpSpPr>
        <p:pic>
          <p:nvPicPr>
            <p:cNvPr id="1896455" name="Picture 7" descr="Risultati immagini per omino .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69713" t="34857" r="16571" b="34285"/>
            <a:stretch>
              <a:fillRect/>
            </a:stretch>
          </p:blipFill>
          <p:spPr bwMode="auto">
            <a:xfrm>
              <a:off x="1446" y="1434"/>
              <a:ext cx="229" cy="516"/>
            </a:xfrm>
            <a:prstGeom prst="rect">
              <a:avLst/>
            </a:prstGeom>
            <a:noFill/>
            <a:extLst>
              <a:ext uri="{909E8E84-426E-40DD-AFC4-6F175D3DCCD1}">
                <a14:hiddenFill xmlns:a14="http://schemas.microsoft.com/office/drawing/2010/main">
                  <a:solidFill>
                    <a:srgbClr val="FFFFFF"/>
                  </a:solidFill>
                </a14:hiddenFill>
              </a:ext>
            </a:extLst>
          </p:spPr>
        </p:pic>
        <p:pic>
          <p:nvPicPr>
            <p:cNvPr id="1896456" name="Picture 8" descr="Risultati immagini per omino .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69713" t="34857" r="16571" b="34285"/>
            <a:stretch>
              <a:fillRect/>
            </a:stretch>
          </p:blipFill>
          <p:spPr bwMode="auto">
            <a:xfrm>
              <a:off x="1151" y="1055"/>
              <a:ext cx="280" cy="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896457" name="Picture 9" descr="Risultati immagini per omino .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76767" t="66010" r="4030" b="1956"/>
          <a:stretch>
            <a:fillRect/>
          </a:stretch>
        </p:blipFill>
        <p:spPr bwMode="auto">
          <a:xfrm>
            <a:off x="1873250" y="2882900"/>
            <a:ext cx="622300" cy="1038225"/>
          </a:xfrm>
          <a:prstGeom prst="rect">
            <a:avLst/>
          </a:prstGeom>
          <a:noFill/>
          <a:extLst>
            <a:ext uri="{909E8E84-426E-40DD-AFC4-6F175D3DCCD1}">
              <a14:hiddenFill xmlns:a14="http://schemas.microsoft.com/office/drawing/2010/main">
                <a:solidFill>
                  <a:srgbClr val="FFFFFF"/>
                </a:solidFill>
              </a14:hiddenFill>
            </a:ext>
          </a:extLst>
        </p:spPr>
      </p:pic>
      <p:sp>
        <p:nvSpPr>
          <p:cNvPr id="1896458" name="Text Box 10"/>
          <p:cNvSpPr txBox="1">
            <a:spLocks noChangeArrowheads="1"/>
          </p:cNvSpPr>
          <p:nvPr/>
        </p:nvSpPr>
        <p:spPr bwMode="auto">
          <a:xfrm>
            <a:off x="2762250" y="3249613"/>
            <a:ext cx="1809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t1</a:t>
            </a:r>
          </a:p>
        </p:txBody>
      </p:sp>
    </p:spTree>
    <p:extLst>
      <p:ext uri="{BB962C8B-B14F-4D97-AF65-F5344CB8AC3E}">
        <p14:creationId xmlns:p14="http://schemas.microsoft.com/office/powerpoint/2010/main" val="1974744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96453">
                                            <p:txEl>
                                              <p:pRg st="0" end="0"/>
                                            </p:txEl>
                                          </p:spTgt>
                                        </p:tgtEl>
                                        <p:attrNameLst>
                                          <p:attrName>style.visibility</p:attrName>
                                        </p:attrNameLst>
                                      </p:cBhvr>
                                      <p:to>
                                        <p:strVal val="visible"/>
                                      </p:to>
                                    </p:set>
                                    <p:animEffect transition="in" filter="wipe(left)">
                                      <p:cBhvr>
                                        <p:cTn id="7" dur="500"/>
                                        <p:tgtEl>
                                          <p:spTgt spid="18964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896454"/>
                                        </p:tgtEl>
                                        <p:attrNameLst>
                                          <p:attrName>style.visibility</p:attrName>
                                        </p:attrNameLst>
                                      </p:cBhvr>
                                      <p:to>
                                        <p:strVal val="visible"/>
                                      </p:to>
                                    </p:set>
                                  </p:childTnLst>
                                </p:cTn>
                              </p:par>
                            </p:childTnLst>
                          </p:cTn>
                        </p:par>
                        <p:par>
                          <p:cTn id="12" fill="hold" nodeType="afterGroup">
                            <p:stCondLst>
                              <p:cond delay="0"/>
                            </p:stCondLst>
                            <p:childTnLst>
                              <p:par>
                                <p:cTn id="13" presetID="42" presetClass="path" presetSubtype="0" accel="50000" decel="50000" fill="hold" nodeType="afterEffect">
                                  <p:stCondLst>
                                    <p:cond delay="0"/>
                                  </p:stCondLst>
                                  <p:childTnLst>
                                    <p:animMotion origin="layout" path="M -0.00643 0.01227 L -0.00643 0.14838 " pathEditMode="relative" rAng="0" ptsTypes="AA">
                                      <p:cBhvr>
                                        <p:cTn id="14" dur="2000" fill="hold"/>
                                        <p:tgtEl>
                                          <p:spTgt spid="1896454"/>
                                        </p:tgtEl>
                                        <p:attrNameLst>
                                          <p:attrName>ppt_x</p:attrName>
                                          <p:attrName>ppt_y</p:attrName>
                                        </p:attrNameLst>
                                      </p:cBhvr>
                                      <p:rCtr x="0" y="6806"/>
                                    </p:animMotion>
                                  </p:childTnLst>
                                </p:cTn>
                              </p:par>
                              <p:par>
                                <p:cTn id="15" presetID="1" presetClass="exit" presetSubtype="0" fill="hold" nodeType="withEffect">
                                  <p:stCondLst>
                                    <p:cond delay="2000"/>
                                  </p:stCondLst>
                                  <p:childTnLst>
                                    <p:set>
                                      <p:cBhvr>
                                        <p:cTn id="16" dur="1" fill="hold">
                                          <p:stCondLst>
                                            <p:cond delay="0"/>
                                          </p:stCondLst>
                                        </p:cTn>
                                        <p:tgtEl>
                                          <p:spTgt spid="1896454"/>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896457"/>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1896458"/>
                                        </p:tgtEl>
                                        <p:attrNameLst>
                                          <p:attrName>style.visibility</p:attrName>
                                        </p:attrNameLst>
                                      </p:cBhvr>
                                      <p:to>
                                        <p:strVal val="visible"/>
                                      </p:to>
                                    </p:set>
                                  </p:childTnLst>
                                </p:cTn>
                              </p:par>
                              <p:par>
                                <p:cTn id="21" presetID="42" presetClass="path" presetSubtype="0" accel="50000" decel="50000" fill="hold" nodeType="withEffect">
                                  <p:stCondLst>
                                    <p:cond delay="1800"/>
                                  </p:stCondLst>
                                  <p:childTnLst>
                                    <p:animMotion origin="layout" path="M 1.11111E-6 -4.81481E-6 L 1.11111E-6 0.27223 " pathEditMode="relative" rAng="0" ptsTypes="AA">
                                      <p:cBhvr>
                                        <p:cTn id="22" dur="2000" fill="hold"/>
                                        <p:tgtEl>
                                          <p:spTgt spid="1896457"/>
                                        </p:tgtEl>
                                        <p:attrNameLst>
                                          <p:attrName>ppt_x</p:attrName>
                                          <p:attrName>ppt_y</p:attrName>
                                        </p:attrNameLst>
                                      </p:cBhvr>
                                      <p:rCtr x="0" y="13611"/>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96453">
                                            <p:txEl>
                                              <p:pRg st="1" end="1"/>
                                            </p:txEl>
                                          </p:spTgt>
                                        </p:tgtEl>
                                        <p:attrNameLst>
                                          <p:attrName>style.visibility</p:attrName>
                                        </p:attrNameLst>
                                      </p:cBhvr>
                                      <p:to>
                                        <p:strVal val="visible"/>
                                      </p:to>
                                    </p:set>
                                    <p:animEffect transition="in" filter="wipe(left)">
                                      <p:cBhvr>
                                        <p:cTn id="27" dur="500"/>
                                        <p:tgtEl>
                                          <p:spTgt spid="189645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96453">
                                            <p:txEl>
                                              <p:pRg st="2" end="2"/>
                                            </p:txEl>
                                          </p:spTgt>
                                        </p:tgtEl>
                                        <p:attrNameLst>
                                          <p:attrName>style.visibility</p:attrName>
                                        </p:attrNameLst>
                                      </p:cBhvr>
                                      <p:to>
                                        <p:strVal val="visible"/>
                                      </p:to>
                                    </p:set>
                                    <p:animEffect transition="in" filter="wipe(left)">
                                      <p:cBhvr>
                                        <p:cTn id="32" dur="500"/>
                                        <p:tgtEl>
                                          <p:spTgt spid="1896453">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96453">
                                            <p:txEl>
                                              <p:pRg st="3" end="3"/>
                                            </p:txEl>
                                          </p:spTgt>
                                        </p:tgtEl>
                                        <p:attrNameLst>
                                          <p:attrName>style.visibility</p:attrName>
                                        </p:attrNameLst>
                                      </p:cBhvr>
                                      <p:to>
                                        <p:strVal val="visible"/>
                                      </p:to>
                                    </p:set>
                                    <p:animEffect transition="in" filter="wipe(left)">
                                      <p:cBhvr>
                                        <p:cTn id="37" dur="500"/>
                                        <p:tgtEl>
                                          <p:spTgt spid="1896453">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96451">
                                            <p:txEl>
                                              <p:pRg st="0" end="0"/>
                                            </p:txEl>
                                          </p:spTgt>
                                        </p:tgtEl>
                                        <p:attrNameLst>
                                          <p:attrName>style.visibility</p:attrName>
                                        </p:attrNameLst>
                                      </p:cBhvr>
                                      <p:to>
                                        <p:strVal val="visible"/>
                                      </p:to>
                                    </p:set>
                                    <p:animEffect transition="in" filter="wipe(left)">
                                      <p:cBhvr>
                                        <p:cTn id="42" dur="500"/>
                                        <p:tgtEl>
                                          <p:spTgt spid="18964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6451" grpId="0" build="p"/>
      <p:bldP spid="1896453" grpId="0" build="p"/>
      <p:bldP spid="18964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498" name="Rectangle 2"/>
          <p:cNvSpPr>
            <a:spLocks noGrp="1" noChangeArrowheads="1"/>
          </p:cNvSpPr>
          <p:nvPr>
            <p:ph type="title"/>
          </p:nvPr>
        </p:nvSpPr>
        <p:spPr>
          <a:xfrm>
            <a:off x="685800" y="361950"/>
            <a:ext cx="771525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it-IT" altLang="it-IT" sz="4000" b="1">
                <a:solidFill>
                  <a:schemeClr val="accent2"/>
                </a:solidFill>
              </a:rPr>
              <a:t>piuma e martello sulla luna</a:t>
            </a:r>
            <a:br>
              <a:rPr lang="it-IT" altLang="it-IT" sz="4000" b="1">
                <a:solidFill>
                  <a:schemeClr val="accent2"/>
                </a:solidFill>
              </a:rPr>
            </a:br>
            <a:r>
              <a:rPr lang="it-IT" altLang="it-IT" sz="4000" b="1">
                <a:solidFill>
                  <a:srgbClr val="FF9900"/>
                </a:solidFill>
              </a:rPr>
              <a:t>4 secoli dopo l’Apollo 15</a:t>
            </a:r>
          </a:p>
        </p:txBody>
      </p:sp>
      <p:pic>
        <p:nvPicPr>
          <p:cNvPr id="1898499" name="Fisica.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305050" y="23241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944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931" fill="hold"/>
                                        <p:tgtEl>
                                          <p:spTgt spid="18984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98499"/>
                </p:tgtEl>
              </p:cMediaNode>
            </p:video>
            <p:seq concurrent="1" nextAc="seek">
              <p:cTn id="8" restart="whenNotActive" fill="hold" evtFilter="cancelBubble" nodeType="interactiveSeq">
                <p:stCondLst>
                  <p:cond evt="onClick" delay="0">
                    <p:tgtEl>
                      <p:spTgt spid="189849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98499"/>
                                        </p:tgtEl>
                                      </p:cBhvr>
                                    </p:cmd>
                                  </p:childTnLst>
                                </p:cTn>
                              </p:par>
                            </p:childTnLst>
                          </p:cTn>
                        </p:par>
                      </p:childTnLst>
                    </p:cTn>
                  </p:par>
                </p:childTnLst>
              </p:cTn>
              <p:nextCondLst>
                <p:cond evt="onClick" delay="0">
                  <p:tgtEl>
                    <p:spTgt spid="189849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938" name="Titolo 1"/>
          <p:cNvSpPr>
            <a:spLocks noGrp="1"/>
          </p:cNvSpPr>
          <p:nvPr>
            <p:ph type="title" idx="4294967295"/>
          </p:nvPr>
        </p:nvSpPr>
        <p:spPr>
          <a:xfrm>
            <a:off x="38100" y="198438"/>
            <a:ext cx="9144000" cy="1431925"/>
          </a:xfrm>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r>
              <a:rPr lang="it-IT" altLang="it-IT" b="1">
                <a:solidFill>
                  <a:schemeClr val="accent2"/>
                </a:solidFill>
              </a:rPr>
              <a:t>approccio ipotetico-deduttivo:</a:t>
            </a:r>
            <a:br>
              <a:rPr lang="it-IT" altLang="it-IT" b="1">
                <a:solidFill>
                  <a:schemeClr val="accent2"/>
                </a:solidFill>
              </a:rPr>
            </a:br>
            <a:r>
              <a:rPr lang="it-IT" altLang="it-IT" b="1">
                <a:solidFill>
                  <a:srgbClr val="FF9900"/>
                </a:solidFill>
              </a:rPr>
              <a:t>falsificazionismo</a:t>
            </a:r>
          </a:p>
        </p:txBody>
      </p:sp>
      <p:sp>
        <p:nvSpPr>
          <p:cNvPr id="3" name="Segnaposto contenuto 2"/>
          <p:cNvSpPr>
            <a:spLocks noGrp="1"/>
          </p:cNvSpPr>
          <p:nvPr>
            <p:ph idx="4294967295"/>
          </p:nvPr>
        </p:nvSpPr>
        <p:spPr>
          <a:xfrm>
            <a:off x="457200" y="2103438"/>
            <a:ext cx="5924550" cy="4784725"/>
          </a:xfrm>
        </p:spPr>
        <p:txBody>
          <a:bodyPr/>
          <a:lstStyle/>
          <a:p>
            <a:pPr>
              <a:buClr>
                <a:schemeClr val="accent2"/>
              </a:buClr>
              <a:buFont typeface="Wingdings" panose="05000000000000000000" pitchFamily="2" charset="2"/>
              <a:buChar char="§"/>
            </a:pPr>
            <a:r>
              <a:rPr lang="it-IT" altLang="it-IT" b="1"/>
              <a:t>Popper: </a:t>
            </a:r>
            <a:r>
              <a:rPr lang="it-IT" altLang="it-IT"/>
              <a:t>scienza ≠ verità assoluta</a:t>
            </a:r>
          </a:p>
          <a:p>
            <a:pPr>
              <a:buClr>
                <a:schemeClr val="accent2"/>
              </a:buClr>
              <a:buFont typeface="Wingdings" panose="05000000000000000000" pitchFamily="2" charset="2"/>
              <a:buChar char="§"/>
            </a:pPr>
            <a:r>
              <a:rPr lang="it-IT" altLang="it-IT"/>
              <a:t>Una proposizione non può mai essere confermata empiricamente, ma solo falsificata</a:t>
            </a:r>
          </a:p>
          <a:p>
            <a:pPr>
              <a:buClr>
                <a:schemeClr val="accent2"/>
              </a:buClr>
              <a:buFont typeface="Wingdings" panose="05000000000000000000" pitchFamily="2" charset="2"/>
              <a:buChar char="§"/>
            </a:pPr>
            <a:r>
              <a:rPr lang="it-IT" altLang="it-IT" b="1"/>
              <a:t>Obiettivo dello scienziato: </a:t>
            </a:r>
            <a:r>
              <a:rPr lang="it-IT" altLang="it-IT" i="1"/>
              <a:t>Falsificare</a:t>
            </a:r>
            <a:r>
              <a:rPr lang="it-IT" altLang="it-IT"/>
              <a:t> le ipotesi, soprattutto quelle più potenti</a:t>
            </a:r>
          </a:p>
          <a:p>
            <a:pPr>
              <a:buClr>
                <a:schemeClr val="accent2"/>
              </a:buClr>
              <a:buFont typeface="Wingdings" panose="05000000000000000000" pitchFamily="2" charset="2"/>
              <a:buChar char="§"/>
            </a:pPr>
            <a:endParaRPr lang="it-IT" altLang="it-IT"/>
          </a:p>
        </p:txBody>
      </p:sp>
      <p:pic>
        <p:nvPicPr>
          <p:cNvPr id="195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1603375"/>
            <a:ext cx="20955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9941" name="Rectangle 5"/>
          <p:cNvSpPr>
            <a:spLocks noChangeArrowheads="1"/>
          </p:cNvSpPr>
          <p:nvPr/>
        </p:nvSpPr>
        <p:spPr bwMode="auto">
          <a:xfrm>
            <a:off x="6629400" y="4360863"/>
            <a:ext cx="2514600"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700" b="0"/>
              <a:t>Critica dell’induzione:</a:t>
            </a:r>
          </a:p>
          <a:p>
            <a:r>
              <a:rPr lang="it-IT" altLang="it-IT" sz="1700" b="0" i="1"/>
              <a:t>“Una teoria, per quanto possa trovare ripetute conferme, non è mai assolutamente dimostrata, poiché non si può escludere che il caso n+1 non smentisca la legge”</a:t>
            </a:r>
            <a:r>
              <a:rPr lang="it-IT" altLang="it-IT" sz="1700" b="0"/>
              <a:t>.</a:t>
            </a:r>
          </a:p>
        </p:txBody>
      </p:sp>
    </p:spTree>
    <p:extLst>
      <p:ext uri="{BB962C8B-B14F-4D97-AF65-F5344CB8AC3E}">
        <p14:creationId xmlns:p14="http://schemas.microsoft.com/office/powerpoint/2010/main" val="422193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986" name="Titolo 1"/>
          <p:cNvSpPr>
            <a:spLocks noGrp="1"/>
          </p:cNvSpPr>
          <p:nvPr>
            <p:ph type="title" idx="4294967295"/>
          </p:nvPr>
        </p:nvSpPr>
        <p:spPr>
          <a:xfrm>
            <a:off x="38100" y="198438"/>
            <a:ext cx="9144000" cy="762000"/>
          </a:xfrm>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r"/>
            <a:r>
              <a:rPr lang="it-IT" altLang="it-IT" b="1">
                <a:solidFill>
                  <a:schemeClr val="accent2"/>
                </a:solidFill>
              </a:rPr>
              <a:t>cigno bianco cigno nero?</a:t>
            </a:r>
          </a:p>
        </p:txBody>
      </p:sp>
      <p:sp>
        <p:nvSpPr>
          <p:cNvPr id="1961987" name="Rectangle 3"/>
          <p:cNvSpPr>
            <a:spLocks noChangeArrowheads="1"/>
          </p:cNvSpPr>
          <p:nvPr/>
        </p:nvSpPr>
        <p:spPr bwMode="auto">
          <a:xfrm>
            <a:off x="201613" y="1116013"/>
            <a:ext cx="7389812" cy="170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spcBef>
                <a:spcPct val="30000"/>
              </a:spcBef>
            </a:pPr>
            <a:r>
              <a:rPr lang="it-IT" altLang="it-IT" sz="2800" b="0"/>
              <a:t>affermare che tutti i cigni sono bianchi, solo perché finora ho visto solo cigni bianchi, non esclude che domani possa imbattermi in cigni neri (esistono realmente e vivono in Australia)</a:t>
            </a:r>
          </a:p>
        </p:txBody>
      </p:sp>
      <p:sp>
        <p:nvSpPr>
          <p:cNvPr id="1961988" name="Rectangle 4"/>
          <p:cNvSpPr>
            <a:spLocks noChangeArrowheads="1"/>
          </p:cNvSpPr>
          <p:nvPr/>
        </p:nvSpPr>
        <p:spPr bwMode="auto">
          <a:xfrm>
            <a:off x="171450" y="2990850"/>
            <a:ext cx="8418513" cy="367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spcBef>
                <a:spcPct val="30000"/>
              </a:spcBef>
            </a:pPr>
            <a:r>
              <a:rPr lang="it-IT" altLang="it-IT" sz="2800" b="0" i="1">
                <a:solidFill>
                  <a:schemeClr val="accent2"/>
                </a:solidFill>
              </a:rPr>
              <a:t>Genero due ipotesi mutuamente esclusive:</a:t>
            </a:r>
          </a:p>
          <a:p>
            <a:pPr algn="just">
              <a:spcBef>
                <a:spcPct val="30000"/>
              </a:spcBef>
            </a:pPr>
            <a:r>
              <a:rPr lang="it-IT" altLang="it-IT" sz="2800">
                <a:solidFill>
                  <a:srgbClr val="FF9900"/>
                </a:solidFill>
              </a:rPr>
              <a:t>H0:</a:t>
            </a:r>
            <a:r>
              <a:rPr lang="it-IT" altLang="it-IT" sz="2800" b="0"/>
              <a:t> Ipotesi nulla: la probabilità di osservare un cigno bianco è uguale a quella di osservare un cigno nero </a:t>
            </a:r>
            <a:r>
              <a:rPr lang="it-IT" altLang="it-IT" sz="2800" b="0">
                <a:solidFill>
                  <a:srgbClr val="FF9900"/>
                </a:solidFill>
                <a:sym typeface="Wingdings" panose="05000000000000000000" pitchFamily="2" charset="2"/>
              </a:rPr>
              <a:t></a:t>
            </a:r>
            <a:r>
              <a:rPr lang="it-IT" altLang="it-IT" sz="2800" b="0">
                <a:solidFill>
                  <a:srgbClr val="FF9900"/>
                </a:solidFill>
              </a:rPr>
              <a:t> </a:t>
            </a:r>
            <a:r>
              <a:rPr lang="it-IT" altLang="it-IT" sz="2800">
                <a:solidFill>
                  <a:srgbClr val="FF9900"/>
                </a:solidFill>
              </a:rPr>
              <a:t>H0:</a:t>
            </a:r>
            <a:r>
              <a:rPr lang="it-IT" altLang="it-IT" sz="2800" b="0">
                <a:solidFill>
                  <a:srgbClr val="FF9900"/>
                </a:solidFill>
              </a:rPr>
              <a:t> P(C</a:t>
            </a:r>
            <a:r>
              <a:rPr lang="it-IT" altLang="it-IT" sz="2800" b="0" baseline="-25000">
                <a:solidFill>
                  <a:srgbClr val="FF9900"/>
                </a:solidFill>
              </a:rPr>
              <a:t>b</a:t>
            </a:r>
            <a:r>
              <a:rPr lang="it-IT" altLang="it-IT" sz="2800" b="0">
                <a:solidFill>
                  <a:srgbClr val="FF9900"/>
                </a:solidFill>
              </a:rPr>
              <a:t>) = P(C</a:t>
            </a:r>
            <a:r>
              <a:rPr lang="it-IT" altLang="it-IT" sz="2800" b="0" baseline="-25000">
                <a:solidFill>
                  <a:srgbClr val="FF9900"/>
                </a:solidFill>
              </a:rPr>
              <a:t>n</a:t>
            </a:r>
            <a:r>
              <a:rPr lang="it-IT" altLang="it-IT" sz="2800" b="0">
                <a:solidFill>
                  <a:srgbClr val="FF9900"/>
                </a:solidFill>
              </a:rPr>
              <a:t>) = 1/2</a:t>
            </a:r>
          </a:p>
          <a:p>
            <a:pPr algn="just">
              <a:spcBef>
                <a:spcPct val="30000"/>
              </a:spcBef>
            </a:pPr>
            <a:r>
              <a:rPr lang="it-IT" altLang="it-IT" sz="2800">
                <a:solidFill>
                  <a:schemeClr val="folHlink"/>
                </a:solidFill>
              </a:rPr>
              <a:t>H1:</a:t>
            </a:r>
            <a:r>
              <a:rPr lang="it-IT" altLang="it-IT" sz="2800" b="0"/>
              <a:t> Ipotesi alternativa: la probabilità di osservare un cigno bianco è maggiore (o diversa) da quella di osservare un cigno nero                                            </a:t>
            </a:r>
            <a:r>
              <a:rPr lang="it-IT" altLang="it-IT" sz="2800" b="0">
                <a:solidFill>
                  <a:schemeClr val="folHlink"/>
                </a:solidFill>
                <a:sym typeface="Wingdings" panose="05000000000000000000" pitchFamily="2" charset="2"/>
              </a:rPr>
              <a:t></a:t>
            </a:r>
            <a:r>
              <a:rPr lang="it-IT" altLang="it-IT" sz="2800" b="0">
                <a:solidFill>
                  <a:schemeClr val="folHlink"/>
                </a:solidFill>
              </a:rPr>
              <a:t> </a:t>
            </a:r>
            <a:r>
              <a:rPr lang="it-IT" altLang="it-IT" sz="2800">
                <a:solidFill>
                  <a:schemeClr val="folHlink"/>
                </a:solidFill>
              </a:rPr>
              <a:t>H1:</a:t>
            </a:r>
            <a:r>
              <a:rPr lang="it-IT" altLang="it-IT" sz="2800" b="0">
                <a:solidFill>
                  <a:schemeClr val="folHlink"/>
                </a:solidFill>
              </a:rPr>
              <a:t> P(C</a:t>
            </a:r>
            <a:r>
              <a:rPr lang="it-IT" altLang="it-IT" sz="2800" b="0" baseline="-25000">
                <a:solidFill>
                  <a:schemeClr val="folHlink"/>
                </a:solidFill>
              </a:rPr>
              <a:t>b</a:t>
            </a:r>
            <a:r>
              <a:rPr lang="it-IT" altLang="it-IT" sz="2800" b="0">
                <a:solidFill>
                  <a:schemeClr val="folHlink"/>
                </a:solidFill>
              </a:rPr>
              <a:t>) &gt;|(≠) P(C</a:t>
            </a:r>
            <a:r>
              <a:rPr lang="it-IT" altLang="it-IT" sz="2800" b="0" baseline="-25000">
                <a:solidFill>
                  <a:schemeClr val="folHlink"/>
                </a:solidFill>
              </a:rPr>
              <a:t>n</a:t>
            </a:r>
            <a:r>
              <a:rPr lang="it-IT" altLang="it-IT" sz="2800" b="0">
                <a:solidFill>
                  <a:schemeClr val="folHlink"/>
                </a:solidFill>
              </a:rPr>
              <a:t>) &gt;|(≠) 1/2</a:t>
            </a:r>
          </a:p>
        </p:txBody>
      </p:sp>
      <p:pic>
        <p:nvPicPr>
          <p:cNvPr id="1961989" name="Picture 5"/>
          <p:cNvPicPr>
            <a:picLocks noChangeAspect="1" noChangeArrowheads="1"/>
          </p:cNvPicPr>
          <p:nvPr/>
        </p:nvPicPr>
        <p:blipFill>
          <a:blip r:embed="rId3">
            <a:extLst>
              <a:ext uri="{28A0092B-C50C-407E-A947-70E740481C1C}">
                <a14:useLocalDpi xmlns:a14="http://schemas.microsoft.com/office/drawing/2010/main" val="0"/>
              </a:ext>
            </a:extLst>
          </a:blip>
          <a:srcRect l="8122" r="13959"/>
          <a:stretch>
            <a:fillRect/>
          </a:stretch>
        </p:blipFill>
        <p:spPr bwMode="auto">
          <a:xfrm>
            <a:off x="7681913" y="1266825"/>
            <a:ext cx="1462087" cy="140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1328403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61987"/>
                                        </p:tgtEl>
                                        <p:attrNameLst>
                                          <p:attrName>style.visibility</p:attrName>
                                        </p:attrNameLst>
                                      </p:cBhvr>
                                      <p:to>
                                        <p:strVal val="visible"/>
                                      </p:to>
                                    </p:set>
                                    <p:animEffect transition="in" filter="wipe(left)">
                                      <p:cBhvr>
                                        <p:cTn id="7" dur="500"/>
                                        <p:tgtEl>
                                          <p:spTgt spid="196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61988">
                                            <p:txEl>
                                              <p:pRg st="0" end="0"/>
                                            </p:txEl>
                                          </p:spTgt>
                                        </p:tgtEl>
                                        <p:attrNameLst>
                                          <p:attrName>style.visibility</p:attrName>
                                        </p:attrNameLst>
                                      </p:cBhvr>
                                      <p:to>
                                        <p:strVal val="visible"/>
                                      </p:to>
                                    </p:set>
                                    <p:animEffect transition="in" filter="wipe(left)">
                                      <p:cBhvr>
                                        <p:cTn id="12" dur="500"/>
                                        <p:tgtEl>
                                          <p:spTgt spid="19619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61988">
                                            <p:txEl>
                                              <p:pRg st="1" end="1"/>
                                            </p:txEl>
                                          </p:spTgt>
                                        </p:tgtEl>
                                        <p:attrNameLst>
                                          <p:attrName>style.visibility</p:attrName>
                                        </p:attrNameLst>
                                      </p:cBhvr>
                                      <p:to>
                                        <p:strVal val="visible"/>
                                      </p:to>
                                    </p:set>
                                    <p:animEffect transition="in" filter="wipe(left)">
                                      <p:cBhvr>
                                        <p:cTn id="17" dur="500"/>
                                        <p:tgtEl>
                                          <p:spTgt spid="19619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61988">
                                            <p:txEl>
                                              <p:pRg st="2" end="2"/>
                                            </p:txEl>
                                          </p:spTgt>
                                        </p:tgtEl>
                                        <p:attrNameLst>
                                          <p:attrName>style.visibility</p:attrName>
                                        </p:attrNameLst>
                                      </p:cBhvr>
                                      <p:to>
                                        <p:strVal val="visible"/>
                                      </p:to>
                                    </p:set>
                                    <p:animEffect transition="in" filter="wipe(left)">
                                      <p:cBhvr>
                                        <p:cTn id="22" dur="500"/>
                                        <p:tgtEl>
                                          <p:spTgt spid="19619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987" grpId="0"/>
      <p:bldP spid="196198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22" name="Rectangle 2"/>
          <p:cNvSpPr>
            <a:spLocks noChangeArrowheads="1"/>
          </p:cNvSpPr>
          <p:nvPr/>
        </p:nvSpPr>
        <p:spPr bwMode="auto">
          <a:xfrm>
            <a:off x="55245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it-IT" sz="4000">
                <a:solidFill>
                  <a:schemeClr val="accent2"/>
                </a:solidFill>
              </a:rPr>
              <a:t>ma attenzione </a:t>
            </a:r>
            <a:br>
              <a:rPr lang="it-IT" altLang="it-IT" sz="4000">
                <a:solidFill>
                  <a:schemeClr val="accent2"/>
                </a:solidFill>
              </a:rPr>
            </a:br>
            <a:endParaRPr lang="it-IT" altLang="it-IT" sz="4000">
              <a:solidFill>
                <a:srgbClr val="FF9900"/>
              </a:solidFill>
            </a:endParaRPr>
          </a:p>
        </p:txBody>
      </p:sp>
      <p:sp>
        <p:nvSpPr>
          <p:cNvPr id="1873923" name="Rectangle 3"/>
          <p:cNvSpPr>
            <a:spLocks noChangeArrowheads="1"/>
          </p:cNvSpPr>
          <p:nvPr/>
        </p:nvSpPr>
        <p:spPr bwMode="auto">
          <a:xfrm>
            <a:off x="228600" y="3886200"/>
            <a:ext cx="88773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sz="4000" dirty="0">
                <a:solidFill>
                  <a:srgbClr val="FF9900"/>
                </a:solidFill>
              </a:rPr>
              <a:t>il </a:t>
            </a:r>
            <a:r>
              <a:rPr lang="it-IT" altLang="it-IT" sz="4000" i="1" dirty="0">
                <a:solidFill>
                  <a:srgbClr val="FF9900"/>
                </a:solidFill>
              </a:rPr>
              <a:t>realismo ingenuo</a:t>
            </a:r>
            <a:r>
              <a:rPr lang="it-IT" altLang="it-IT" sz="4000" dirty="0">
                <a:solidFill>
                  <a:srgbClr val="FF9900"/>
                </a:solidFill>
              </a:rPr>
              <a:t>, che afferma che le cose sono </a:t>
            </a:r>
            <a:r>
              <a:rPr lang="it-IT" altLang="it-IT" sz="4000" dirty="0" smtClean="0">
                <a:solidFill>
                  <a:srgbClr val="FF9900"/>
                </a:solidFill>
              </a:rPr>
              <a:t>come appaiono</a:t>
            </a:r>
            <a:r>
              <a:rPr lang="it-IT" altLang="it-IT" sz="4000" dirty="0">
                <a:solidFill>
                  <a:srgbClr val="FF9900"/>
                </a:solidFill>
              </a:rPr>
              <a:t>, va evitato</a:t>
            </a:r>
          </a:p>
        </p:txBody>
      </p:sp>
      <p:pic>
        <p:nvPicPr>
          <p:cNvPr id="1873924" name="Picture 4" descr="News_2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075" y="804863"/>
            <a:ext cx="2800350"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0534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73924"/>
                                        </p:tgtEl>
                                        <p:attrNameLst>
                                          <p:attrName>style.visibility</p:attrName>
                                        </p:attrNameLst>
                                      </p:cBhvr>
                                      <p:to>
                                        <p:strVal val="visible"/>
                                      </p:to>
                                    </p:set>
                                    <p:animEffect transition="in" filter="fade">
                                      <p:cBhvr>
                                        <p:cTn id="7" dur="500"/>
                                        <p:tgtEl>
                                          <p:spTgt spid="18739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73923"/>
                                        </p:tgtEl>
                                        <p:attrNameLst>
                                          <p:attrName>style.visibility</p:attrName>
                                        </p:attrNameLst>
                                      </p:cBhvr>
                                      <p:to>
                                        <p:strVal val="visible"/>
                                      </p:to>
                                    </p:set>
                                    <p:animEffect transition="in" filter="wipe(left)">
                                      <p:cBhvr>
                                        <p:cTn id="10" dur="500"/>
                                        <p:tgtEl>
                                          <p:spTgt spid="1873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5970" name="TextBox 1"/>
          <p:cNvSpPr txBox="1">
            <a:spLocks noChangeArrowheads="1"/>
          </p:cNvSpPr>
          <p:nvPr/>
        </p:nvSpPr>
        <p:spPr bwMode="auto">
          <a:xfrm>
            <a:off x="6618288" y="1155700"/>
            <a:ext cx="1857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sz="1800" b="0">
              <a:latin typeface="Calibri" panose="020F0502020204030204" pitchFamily="34"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6639" r="8714"/>
          <a:stretch>
            <a:fillRect/>
          </a:stretch>
        </p:blipFill>
        <p:spPr bwMode="auto">
          <a:xfrm>
            <a:off x="2562225" y="1181100"/>
            <a:ext cx="4208463"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5972" name="Rectangle 4"/>
          <p:cNvSpPr>
            <a:spLocks noChangeArrowheads="1"/>
          </p:cNvSpPr>
          <p:nvPr/>
        </p:nvSpPr>
        <p:spPr bwMode="auto">
          <a:xfrm>
            <a:off x="57150" y="190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4000" dirty="0">
                <a:solidFill>
                  <a:schemeClr val="accent2"/>
                </a:solidFill>
              </a:rPr>
              <a:t>Come vi appare la penna ? </a:t>
            </a:r>
            <a:endParaRPr lang="it-IT" altLang="it-IT" sz="4000" dirty="0">
              <a:solidFill>
                <a:srgbClr val="FF9900"/>
              </a:solidFill>
            </a:endParaRPr>
          </a:p>
        </p:txBody>
      </p:sp>
      <p:grpSp>
        <p:nvGrpSpPr>
          <p:cNvPr id="1875973" name="Group 5"/>
          <p:cNvGrpSpPr>
            <a:grpSpLocks/>
          </p:cNvGrpSpPr>
          <p:nvPr/>
        </p:nvGrpSpPr>
        <p:grpSpPr bwMode="auto">
          <a:xfrm>
            <a:off x="838200" y="4318000"/>
            <a:ext cx="7658100" cy="2540000"/>
            <a:chOff x="528" y="2720"/>
            <a:chExt cx="4824" cy="1600"/>
          </a:xfrm>
        </p:grpSpPr>
        <p:grpSp>
          <p:nvGrpSpPr>
            <p:cNvPr id="8" name="Group 7"/>
            <p:cNvGrpSpPr>
              <a:grpSpLocks/>
            </p:cNvGrpSpPr>
            <p:nvPr/>
          </p:nvGrpSpPr>
          <p:grpSpPr bwMode="auto">
            <a:xfrm>
              <a:off x="528" y="2720"/>
              <a:ext cx="4824" cy="1600"/>
              <a:chOff x="861482" y="2810904"/>
              <a:chExt cx="7658642" cy="1905000"/>
            </a:xfrm>
          </p:grpSpPr>
          <p:pic>
            <p:nvPicPr>
              <p:cNvPr id="1875975" name="Picture 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482" y="2810904"/>
                <a:ext cx="195382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5976" name="Picture 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6302" y="2810904"/>
                <a:ext cx="195382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75977" name="Text Box 9"/>
            <p:cNvSpPr txBox="1">
              <a:spLocks noChangeArrowheads="1"/>
            </p:cNvSpPr>
            <p:nvPr/>
          </p:nvSpPr>
          <p:spPr bwMode="auto">
            <a:xfrm>
              <a:off x="2808" y="3433"/>
              <a:ext cx="264" cy="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5400">
                  <a:solidFill>
                    <a:srgbClr val="FF9900"/>
                  </a:solidFill>
                </a:rPr>
                <a:t>?</a:t>
              </a:r>
            </a:p>
          </p:txBody>
        </p:sp>
      </p:grpSp>
      <p:sp>
        <p:nvSpPr>
          <p:cNvPr id="1875978" name="Rectangle 10"/>
          <p:cNvSpPr>
            <a:spLocks noChangeArrowheads="1"/>
          </p:cNvSpPr>
          <p:nvPr/>
        </p:nvSpPr>
        <p:spPr bwMode="auto">
          <a:xfrm>
            <a:off x="639763" y="4203700"/>
            <a:ext cx="2124075" cy="2654300"/>
          </a:xfrm>
          <a:prstGeom prst="rect">
            <a:avLst/>
          </a:prstGeom>
          <a:noFill/>
          <a:ln w="38100"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Tree>
    <p:extLst>
      <p:ext uri="{BB962C8B-B14F-4D97-AF65-F5344CB8AC3E}">
        <p14:creationId xmlns:p14="http://schemas.microsoft.com/office/powerpoint/2010/main" val="39260963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75973"/>
                                        </p:tgtEl>
                                        <p:attrNameLst>
                                          <p:attrName>style.visibility</p:attrName>
                                        </p:attrNameLst>
                                      </p:cBhvr>
                                      <p:to>
                                        <p:strVal val="visible"/>
                                      </p:to>
                                    </p:set>
                                    <p:animEffect transition="in" filter="fade">
                                      <p:cBhvr>
                                        <p:cTn id="12" dur="2000"/>
                                        <p:tgtEl>
                                          <p:spTgt spid="18759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75978"/>
                                        </p:tgtEl>
                                        <p:attrNameLst>
                                          <p:attrName>style.visibility</p:attrName>
                                        </p:attrNameLst>
                                      </p:cBhvr>
                                      <p:to>
                                        <p:strVal val="visible"/>
                                      </p:to>
                                    </p:set>
                                    <p:animEffect transition="in" filter="fade">
                                      <p:cBhvr>
                                        <p:cTn id="17" dur="2000"/>
                                        <p:tgtEl>
                                          <p:spTgt spid="1875978"/>
                                        </p:tgtEl>
                                      </p:cBhvr>
                                    </p:animEffect>
                                  </p:childTnLst>
                                </p:cTn>
                              </p:par>
                              <p:par>
                                <p:cTn id="18" presetID="7" presetClass="emph" presetSubtype="6" accel="50000" autoRev="1" fill="hold" nodeType="withEffect">
                                  <p:stCondLst>
                                    <p:cond delay="0"/>
                                  </p:stCondLst>
                                  <p:childTnLst>
                                    <p:animClr clrSpc="hsl" dir="cw">
                                      <p:cBhvr>
                                        <p:cTn id="19" dur="2000" fill="hold"/>
                                        <p:tgtEl>
                                          <p:spTgt spid="1875978"/>
                                        </p:tgtEl>
                                        <p:attrNameLst>
                                          <p:attrName>stroke.color</p:attrName>
                                        </p:attrNameLst>
                                      </p:cBhvr>
                                      <p:to>
                                        <a:srgbClr val="FF0000"/>
                                      </p:to>
                                    </p:animClr>
                                    <p:set>
                                      <p:cBhvr>
                                        <p:cTn id="20" dur="2000" fill="hold"/>
                                        <p:tgtEl>
                                          <p:spTgt spid="187597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59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2419" y="1445912"/>
            <a:ext cx="4619161" cy="4897201"/>
          </a:xfrm>
          <a:prstGeom prst="rect">
            <a:avLst/>
          </a:prstGeom>
        </p:spPr>
      </p:pic>
      <p:sp>
        <p:nvSpPr>
          <p:cNvPr id="3" name="Rectangle 4"/>
          <p:cNvSpPr>
            <a:spLocks noChangeArrowheads="1"/>
          </p:cNvSpPr>
          <p:nvPr/>
        </p:nvSpPr>
        <p:spPr bwMode="auto">
          <a:xfrm>
            <a:off x="57150" y="19050"/>
            <a:ext cx="90868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4000" dirty="0" smtClean="0">
                <a:solidFill>
                  <a:schemeClr val="accent2"/>
                </a:solidFill>
              </a:rPr>
              <a:t>….. completa anche in trasparenza?</a:t>
            </a:r>
            <a:endParaRPr lang="it-IT" altLang="it-IT" sz="4000" dirty="0">
              <a:solidFill>
                <a:srgbClr val="FF9900"/>
              </a:solidFill>
            </a:endParaRPr>
          </a:p>
        </p:txBody>
      </p:sp>
    </p:spTree>
    <p:extLst>
      <p:ext uri="{BB962C8B-B14F-4D97-AF65-F5344CB8AC3E}">
        <p14:creationId xmlns:p14="http://schemas.microsoft.com/office/powerpoint/2010/main" val="737358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018" name="Rectangle 2"/>
          <p:cNvSpPr>
            <a:spLocks noChangeArrowheads="1"/>
          </p:cNvSpPr>
          <p:nvPr/>
        </p:nvSpPr>
        <p:spPr bwMode="auto">
          <a:xfrm>
            <a:off x="57150" y="-952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4000">
                <a:solidFill>
                  <a:schemeClr val="accent2"/>
                </a:solidFill>
              </a:rPr>
              <a:t>con la banana?</a:t>
            </a:r>
          </a:p>
        </p:txBody>
      </p:sp>
      <p:sp>
        <p:nvSpPr>
          <p:cNvPr id="1878019" name="Rectangle 3"/>
          <p:cNvSpPr>
            <a:spLocks noChangeArrowheads="1"/>
          </p:cNvSpPr>
          <p:nvPr/>
        </p:nvSpPr>
        <p:spPr bwMode="auto">
          <a:xfrm>
            <a:off x="3200400" y="3067050"/>
            <a:ext cx="55816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3600">
                <a:solidFill>
                  <a:srgbClr val="FF9900"/>
                </a:solidFill>
              </a:rPr>
              <a:t>la banana non è come appare (intera)</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606" r="558"/>
          <a:stretch>
            <a:fillRect/>
          </a:stretch>
        </p:blipFill>
        <p:spPr bwMode="auto">
          <a:xfrm>
            <a:off x="0" y="933450"/>
            <a:ext cx="3109913"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878021" name="Rectangle 5"/>
          <p:cNvSpPr>
            <a:spLocks noChangeArrowheads="1"/>
          </p:cNvSpPr>
          <p:nvPr/>
        </p:nvSpPr>
        <p:spPr bwMode="auto">
          <a:xfrm>
            <a:off x="3227388" y="4522788"/>
            <a:ext cx="5916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3200" b="0">
                <a:solidFill>
                  <a:schemeClr val="tx1"/>
                </a:solidFill>
              </a:rPr>
              <a:t>nonostante sia più probabile esperire il contrario: mattone intero + banana incavata</a:t>
            </a:r>
          </a:p>
        </p:txBody>
      </p:sp>
    </p:spTree>
    <p:extLst>
      <p:ext uri="{BB962C8B-B14F-4D97-AF65-F5344CB8AC3E}">
        <p14:creationId xmlns:p14="http://schemas.microsoft.com/office/powerpoint/2010/main" val="29881083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78019"/>
                                        </p:tgtEl>
                                        <p:attrNameLst>
                                          <p:attrName>style.visibility</p:attrName>
                                        </p:attrNameLst>
                                      </p:cBhvr>
                                      <p:to>
                                        <p:strVal val="visible"/>
                                      </p:to>
                                    </p:set>
                                    <p:animEffect transition="in" filter="wipe(left)">
                                      <p:cBhvr>
                                        <p:cTn id="12" dur="500"/>
                                        <p:tgtEl>
                                          <p:spTgt spid="18780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78021"/>
                                        </p:tgtEl>
                                        <p:attrNameLst>
                                          <p:attrName>style.visibility</p:attrName>
                                        </p:attrNameLst>
                                      </p:cBhvr>
                                      <p:to>
                                        <p:strVal val="visible"/>
                                      </p:to>
                                    </p:set>
                                    <p:animEffect transition="in" filter="wipe(left)">
                                      <p:cBhvr>
                                        <p:cTn id="17" dur="500"/>
                                        <p:tgtEl>
                                          <p:spTgt spid="187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8019" grpId="0"/>
      <p:bldP spid="18780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ChangeArrowheads="1"/>
          </p:cNvSpPr>
          <p:nvPr/>
        </p:nvSpPr>
        <p:spPr bwMode="auto">
          <a:xfrm>
            <a:off x="57150" y="-952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4000">
                <a:solidFill>
                  <a:schemeClr val="accent2"/>
                </a:solidFill>
              </a:rPr>
              <a:t>… ancora più eclatante</a:t>
            </a:r>
          </a:p>
        </p:txBody>
      </p:sp>
      <p:pic>
        <p:nvPicPr>
          <p:cNvPr id="4" name="Picture 3" descr="sinking-banana.jpg"/>
          <p:cNvPicPr>
            <a:picLocks noChangeAspect="1"/>
          </p:cNvPicPr>
          <p:nvPr/>
        </p:nvPicPr>
        <p:blipFill>
          <a:blip r:embed="rId3">
            <a:extLst>
              <a:ext uri="{28A0092B-C50C-407E-A947-70E740481C1C}">
                <a14:useLocalDpi xmlns:a14="http://schemas.microsoft.com/office/drawing/2010/main" val="0"/>
              </a:ext>
            </a:extLst>
          </a:blip>
          <a:srcRect t="18687" b="24635"/>
          <a:stretch>
            <a:fillRect/>
          </a:stretch>
        </p:blipFill>
        <p:spPr bwMode="auto">
          <a:xfrm>
            <a:off x="0" y="1200150"/>
            <a:ext cx="91440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0068" name="Rectangle 4"/>
          <p:cNvSpPr>
            <a:spLocks noChangeArrowheads="1"/>
          </p:cNvSpPr>
          <p:nvPr/>
        </p:nvSpPr>
        <p:spPr bwMode="auto">
          <a:xfrm>
            <a:off x="0" y="5715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3600">
                <a:solidFill>
                  <a:srgbClr val="FF9900"/>
                </a:solidFill>
              </a:rPr>
              <a:t>la banana non è come appare (intera)</a:t>
            </a:r>
          </a:p>
        </p:txBody>
      </p:sp>
    </p:spTree>
    <p:extLst>
      <p:ext uri="{BB962C8B-B14F-4D97-AF65-F5344CB8AC3E}">
        <p14:creationId xmlns:p14="http://schemas.microsoft.com/office/powerpoint/2010/main" val="9559075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80068"/>
                                        </p:tgtEl>
                                        <p:attrNameLst>
                                          <p:attrName>style.visibility</p:attrName>
                                        </p:attrNameLst>
                                      </p:cBhvr>
                                      <p:to>
                                        <p:strVal val="visible"/>
                                      </p:to>
                                    </p:set>
                                    <p:animEffect transition="in" filter="wipe(down)">
                                      <p:cBhvr>
                                        <p:cTn id="12" dur="500"/>
                                        <p:tgtEl>
                                          <p:spTgt spid="1880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00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Rectangle 2"/>
          <p:cNvSpPr>
            <a:spLocks noChangeArrowheads="1"/>
          </p:cNvSpPr>
          <p:nvPr/>
        </p:nvSpPr>
        <p:spPr bwMode="auto">
          <a:xfrm>
            <a:off x="57150" y="-952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4000" dirty="0">
                <a:solidFill>
                  <a:schemeClr val="accent2"/>
                </a:solidFill>
              </a:rPr>
              <a:t>… e la macchina ?</a:t>
            </a:r>
          </a:p>
        </p:txBody>
      </p:sp>
      <p:pic>
        <p:nvPicPr>
          <p:cNvPr id="18821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b="10741"/>
          <a:stretch>
            <a:fillRect/>
          </a:stretch>
        </p:blipFill>
        <p:spPr bwMode="auto">
          <a:xfrm>
            <a:off x="0" y="1123950"/>
            <a:ext cx="91440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2116" name="Rectangle 4"/>
          <p:cNvSpPr>
            <a:spLocks noChangeArrowheads="1"/>
          </p:cNvSpPr>
          <p:nvPr/>
        </p:nvSpPr>
        <p:spPr bwMode="auto">
          <a:xfrm>
            <a:off x="0" y="5715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3600">
                <a:solidFill>
                  <a:srgbClr val="FF9900"/>
                </a:solidFill>
              </a:rPr>
              <a:t>la macchina non è come appare (intera)</a:t>
            </a:r>
          </a:p>
        </p:txBody>
      </p:sp>
    </p:spTree>
    <p:extLst>
      <p:ext uri="{BB962C8B-B14F-4D97-AF65-F5344CB8AC3E}">
        <p14:creationId xmlns:p14="http://schemas.microsoft.com/office/powerpoint/2010/main" val="3064974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82115"/>
                                        </p:tgtEl>
                                        <p:attrNameLst>
                                          <p:attrName>style.visibility</p:attrName>
                                        </p:attrNameLst>
                                      </p:cBhvr>
                                      <p:to>
                                        <p:strVal val="visible"/>
                                      </p:to>
                                    </p:set>
                                    <p:animEffect transition="in" filter="fade">
                                      <p:cBhvr>
                                        <p:cTn id="7" dur="500"/>
                                        <p:tgtEl>
                                          <p:spTgt spid="1882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82116"/>
                                        </p:tgtEl>
                                        <p:attrNameLst>
                                          <p:attrName>style.visibility</p:attrName>
                                        </p:attrNameLst>
                                      </p:cBhvr>
                                      <p:to>
                                        <p:strVal val="visible"/>
                                      </p:to>
                                    </p:set>
                                    <p:animEffect transition="in" filter="wipe(down)">
                                      <p:cBhvr>
                                        <p:cTn id="12" dur="500"/>
                                        <p:tgtEl>
                                          <p:spTgt spid="1882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21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2" name="Rectangle 2"/>
          <p:cNvSpPr>
            <a:spLocks noChangeArrowheads="1"/>
          </p:cNvSpPr>
          <p:nvPr/>
        </p:nvSpPr>
        <p:spPr bwMode="auto">
          <a:xfrm>
            <a:off x="13335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4000" dirty="0">
                <a:solidFill>
                  <a:schemeClr val="accent2"/>
                </a:solidFill>
              </a:rPr>
              <a:t>Cosa interessa allo </a:t>
            </a:r>
            <a:r>
              <a:rPr lang="it-IT" altLang="it-IT" sz="4000" dirty="0" smtClean="0">
                <a:solidFill>
                  <a:schemeClr val="accent2"/>
                </a:solidFill>
              </a:rPr>
              <a:t>scienziato della visione?</a:t>
            </a:r>
            <a:endParaRPr lang="it-IT" altLang="it-IT" sz="4000" dirty="0">
              <a:solidFill>
                <a:schemeClr val="accent2"/>
              </a:solidFill>
            </a:endParaRPr>
          </a:p>
        </p:txBody>
      </p:sp>
      <p:sp>
        <p:nvSpPr>
          <p:cNvPr id="1884163" name="Rectangle 3"/>
          <p:cNvSpPr>
            <a:spLocks noChangeArrowheads="1"/>
          </p:cNvSpPr>
          <p:nvPr/>
        </p:nvSpPr>
        <p:spPr bwMode="auto">
          <a:xfrm>
            <a:off x="133350" y="1341443"/>
            <a:ext cx="717005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just"/>
            <a:r>
              <a:rPr lang="it-IT" altLang="it-IT" sz="2800" dirty="0">
                <a:solidFill>
                  <a:srgbClr val="FF9900"/>
                </a:solidFill>
              </a:rPr>
              <a:t>perché la matita, la banana e la macchina non appaiono come sono ?</a:t>
            </a:r>
          </a:p>
        </p:txBody>
      </p:sp>
      <p:sp>
        <p:nvSpPr>
          <p:cNvPr id="1884164" name="Rectangle 4"/>
          <p:cNvSpPr>
            <a:spLocks noChangeArrowheads="1"/>
          </p:cNvSpPr>
          <p:nvPr/>
        </p:nvSpPr>
        <p:spPr bwMode="auto">
          <a:xfrm>
            <a:off x="133350" y="2661444"/>
            <a:ext cx="4525736" cy="159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tabLst>
                <a:tab pos="2057400" algn="l"/>
                <a:tab pos="2419350" algn="l"/>
              </a:tabLst>
              <a:defRPr sz="3200">
                <a:solidFill>
                  <a:schemeClr val="tx1"/>
                </a:solidFill>
                <a:latin typeface="Arial" panose="020B0604020202020204" pitchFamily="34" charset="0"/>
                <a:cs typeface="Arial" panose="020B0604020202020204" pitchFamily="34" charset="0"/>
              </a:defRPr>
            </a:lvl1pPr>
            <a:lvl2pPr marL="4027488" indent="-533400">
              <a:spcBef>
                <a:spcPct val="20000"/>
              </a:spcBef>
              <a:buChar char="–"/>
              <a:tabLst>
                <a:tab pos="2057400" algn="l"/>
                <a:tab pos="2419350" algn="l"/>
              </a:tabLst>
              <a:defRPr sz="2800">
                <a:solidFill>
                  <a:schemeClr val="tx1"/>
                </a:solidFill>
                <a:latin typeface="Arial" panose="020B0604020202020204" pitchFamily="34" charset="0"/>
                <a:cs typeface="Arial" panose="020B0604020202020204" pitchFamily="34" charset="0"/>
              </a:defRPr>
            </a:lvl2pPr>
            <a:lvl3pPr marL="4664075" indent="-457200">
              <a:spcBef>
                <a:spcPct val="20000"/>
              </a:spcBef>
              <a:buChar char="•"/>
              <a:tabLst>
                <a:tab pos="2057400" algn="l"/>
                <a:tab pos="2419350" algn="l"/>
              </a:tabLst>
              <a:defRPr sz="2400">
                <a:solidFill>
                  <a:schemeClr val="tx1"/>
                </a:solidFill>
                <a:latin typeface="Arial" panose="020B0604020202020204" pitchFamily="34" charset="0"/>
                <a:cs typeface="Arial" panose="020B0604020202020204" pitchFamily="34" charset="0"/>
              </a:defRPr>
            </a:lvl3pPr>
            <a:lvl4pPr marL="5224463"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4pPr>
            <a:lvl5pPr marL="5784850" indent="-381000">
              <a:spcBef>
                <a:spcPct val="20000"/>
              </a:spcBef>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5pPr>
            <a:lvl6pPr marL="62420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6pPr>
            <a:lvl7pPr marL="66992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7pPr>
            <a:lvl8pPr marL="71564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8pPr>
            <a:lvl9pPr marL="7613650" indent="-381000" fontAlgn="base">
              <a:spcBef>
                <a:spcPct val="20000"/>
              </a:spcBef>
              <a:spcAft>
                <a:spcPct val="0"/>
              </a:spcAft>
              <a:buChar char="»"/>
              <a:tabLst>
                <a:tab pos="2057400" algn="l"/>
                <a:tab pos="2419350" algn="l"/>
              </a:tabLst>
              <a:defRPr sz="2000">
                <a:solidFill>
                  <a:schemeClr val="tx1"/>
                </a:solidFill>
                <a:latin typeface="Arial" panose="020B0604020202020204" pitchFamily="34" charset="0"/>
                <a:cs typeface="Arial" panose="020B0604020202020204" pitchFamily="34" charset="0"/>
              </a:defRPr>
            </a:lvl9pPr>
          </a:lstStyle>
          <a:p>
            <a:pPr marL="261938" indent="-261938" algn="just">
              <a:spcBef>
                <a:spcPct val="15000"/>
              </a:spcBef>
              <a:spcAft>
                <a:spcPct val="30000"/>
              </a:spcAft>
              <a:buClr>
                <a:schemeClr val="accent2"/>
              </a:buClr>
            </a:pPr>
            <a:r>
              <a:rPr lang="it-IT" altLang="it-IT" sz="2800" b="0" dirty="0" smtClean="0"/>
              <a:t>Studio sistematico (isolamento delle variabili)</a:t>
            </a:r>
          </a:p>
          <a:p>
            <a:pPr marL="261938" indent="-261938" algn="just">
              <a:spcBef>
                <a:spcPct val="15000"/>
              </a:spcBef>
              <a:spcAft>
                <a:spcPct val="30000"/>
              </a:spcAft>
              <a:buClr>
                <a:schemeClr val="accent2"/>
              </a:buClr>
            </a:pPr>
            <a:r>
              <a:rPr lang="it-IT" altLang="it-IT" sz="2800" b="0" dirty="0" smtClean="0"/>
              <a:t>Gravità </a:t>
            </a:r>
            <a:r>
              <a:rPr lang="it-IT" altLang="it-IT" sz="2800" b="0" dirty="0"/>
              <a:t>(alto vs. basso) e Obliquità sono più importanti dell’esperienza passata per la percezione visiva di oggetti interi</a:t>
            </a:r>
          </a:p>
        </p:txBody>
      </p:sp>
      <p:pic>
        <p:nvPicPr>
          <p:cNvPr id="2" name="Picture 1"/>
          <p:cNvPicPr>
            <a:picLocks noChangeAspect="1"/>
          </p:cNvPicPr>
          <p:nvPr/>
        </p:nvPicPr>
        <p:blipFill>
          <a:blip r:embed="rId3"/>
          <a:stretch>
            <a:fillRect/>
          </a:stretch>
        </p:blipFill>
        <p:spPr>
          <a:xfrm>
            <a:off x="4966607" y="1959793"/>
            <a:ext cx="3860800" cy="4740149"/>
          </a:xfrm>
          <a:prstGeom prst="rect">
            <a:avLst/>
          </a:prstGeom>
        </p:spPr>
      </p:pic>
    </p:spTree>
    <p:extLst>
      <p:ext uri="{BB962C8B-B14F-4D97-AF65-F5344CB8AC3E}">
        <p14:creationId xmlns:p14="http://schemas.microsoft.com/office/powerpoint/2010/main" val="18864214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84163"/>
                                        </p:tgtEl>
                                        <p:attrNameLst>
                                          <p:attrName>style.visibility</p:attrName>
                                        </p:attrNameLst>
                                      </p:cBhvr>
                                      <p:to>
                                        <p:strVal val="visible"/>
                                      </p:to>
                                    </p:set>
                                    <p:animEffect transition="in" filter="wipe(down)">
                                      <p:cBhvr>
                                        <p:cTn id="7" dur="500"/>
                                        <p:tgtEl>
                                          <p:spTgt spid="18841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84164">
                                            <p:txEl>
                                              <p:pRg st="1" end="1"/>
                                            </p:txEl>
                                          </p:spTgt>
                                        </p:tgtEl>
                                        <p:attrNameLst>
                                          <p:attrName>style.visibility</p:attrName>
                                        </p:attrNameLst>
                                      </p:cBhvr>
                                      <p:to>
                                        <p:strVal val="visible"/>
                                      </p:to>
                                    </p:set>
                                    <p:animEffect transition="in" filter="wipe(left)">
                                      <p:cBhvr>
                                        <p:cTn id="17" dur="500"/>
                                        <p:tgtEl>
                                          <p:spTgt spid="188416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84164">
                                            <p:txEl>
                                              <p:pRg st="0" end="0"/>
                                            </p:txEl>
                                          </p:spTgt>
                                        </p:tgtEl>
                                        <p:attrNameLst>
                                          <p:attrName>style.visibility</p:attrName>
                                        </p:attrNameLst>
                                      </p:cBhvr>
                                      <p:to>
                                        <p:strVal val="visible"/>
                                      </p:to>
                                    </p:set>
                                    <p:animEffect transition="in" filter="wipe(left)">
                                      <p:cBhvr>
                                        <p:cTn id="22" dur="500"/>
                                        <p:tgtEl>
                                          <p:spTgt spid="18841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6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116377</TotalTime>
  <Words>2896</Words>
  <Application>Microsoft Office PowerPoint</Application>
  <PresentationFormat>On-screen Show (4:3)</PresentationFormat>
  <Paragraphs>172</Paragraphs>
  <Slides>24</Slides>
  <Notes>22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Symbol</vt:lpstr>
      <vt:lpstr>Wingdings</vt:lpstr>
      <vt:lpstr>Default Design</vt:lpstr>
      <vt:lpstr>2_Default Design</vt:lpstr>
      <vt:lpstr>Elementi di Metodologia           della ricerca psicologica EdM2018 </vt:lpstr>
      <vt:lpstr>5 ingredienti della scienza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ingredienti della scienza</vt:lpstr>
      <vt:lpstr>lateralizzazione delle emozioni  </vt:lpstr>
      <vt:lpstr>PowerPoint Presentation</vt:lpstr>
      <vt:lpstr>5 ingredienti della scienza</vt:lpstr>
      <vt:lpstr>PowerPoint Presentation</vt:lpstr>
      <vt:lpstr>PowerPoint Presentation</vt:lpstr>
      <vt:lpstr>PowerPoint Presentation</vt:lpstr>
      <vt:lpstr>esempio: mito-induzione</vt:lpstr>
      <vt:lpstr>ipotesi e teoria estrapolate da osservazioni controllate  </vt:lpstr>
      <vt:lpstr>ipotesi e teoria falsificate da intuizione logica  </vt:lpstr>
      <vt:lpstr>piuma e martello sulla luna 4 secoli dopo l’Apollo 15</vt:lpstr>
      <vt:lpstr>approccio ipotetico-deduttivo: falsificazionismo</vt:lpstr>
      <vt:lpstr>cigno bianco cigno nero?</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to maximize paper acceptance rate</dc:title>
  <dc:creator>Carlo</dc:creator>
  <cp:lastModifiedBy>Carlo</cp:lastModifiedBy>
  <cp:revision>1236</cp:revision>
  <dcterms:created xsi:type="dcterms:W3CDTF">2013-01-26T09:25:23Z</dcterms:created>
  <dcterms:modified xsi:type="dcterms:W3CDTF">2018-11-27T09:39:22Z</dcterms:modified>
</cp:coreProperties>
</file>