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88" r:id="rId14"/>
    <p:sldId id="268" r:id="rId15"/>
    <p:sldId id="269" r:id="rId16"/>
    <p:sldId id="270" r:id="rId17"/>
    <p:sldId id="271" r:id="rId18"/>
    <p:sldId id="272" r:id="rId19"/>
    <p:sldId id="290" r:id="rId20"/>
    <p:sldId id="305" r:id="rId21"/>
    <p:sldId id="306" r:id="rId22"/>
    <p:sldId id="307" r:id="rId23"/>
    <p:sldId id="308" r:id="rId24"/>
    <p:sldId id="309" r:id="rId25"/>
    <p:sldId id="310" r:id="rId26"/>
    <p:sldId id="311" r:id="rId27"/>
    <p:sldId id="312" r:id="rId28"/>
    <p:sldId id="313" r:id="rId29"/>
    <p:sldId id="314" r:id="rId30"/>
    <p:sldId id="273" r:id="rId31"/>
    <p:sldId id="274" r:id="rId32"/>
    <p:sldId id="275" r:id="rId33"/>
    <p:sldId id="276" r:id="rId34"/>
    <p:sldId id="278" r:id="rId35"/>
    <p:sldId id="289" r:id="rId36"/>
    <p:sldId id="279" r:id="rId37"/>
    <p:sldId id="280" r:id="rId38"/>
    <p:sldId id="291" r:id="rId39"/>
    <p:sldId id="292" r:id="rId40"/>
    <p:sldId id="293" r:id="rId41"/>
    <p:sldId id="294" r:id="rId42"/>
    <p:sldId id="295" r:id="rId43"/>
    <p:sldId id="296" r:id="rId44"/>
    <p:sldId id="297" r:id="rId45"/>
    <p:sldId id="298" r:id="rId46"/>
    <p:sldId id="281" r:id="rId47"/>
    <p:sldId id="299" r:id="rId48"/>
    <p:sldId id="300" r:id="rId49"/>
    <p:sldId id="302" r:id="rId50"/>
    <p:sldId id="303" r:id="rId51"/>
    <p:sldId id="315" r:id="rId52"/>
    <p:sldId id="316" r:id="rId53"/>
    <p:sldId id="317" r:id="rId54"/>
    <p:sldId id="318" r:id="rId55"/>
    <p:sldId id="319" r:id="rId56"/>
    <p:sldId id="304" r:id="rId57"/>
    <p:sldId id="301" r:id="rId58"/>
    <p:sldId id="282" r:id="rId59"/>
    <p:sldId id="283" r:id="rId60"/>
    <p:sldId id="277" r:id="rId61"/>
    <p:sldId id="284" r:id="rId62"/>
    <p:sldId id="286" r:id="rId63"/>
    <p:sldId id="287" r:id="rId64"/>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AF1C05C-3188-454E-A0D4-75DEC2DF4E08}" type="datetimeFigureOut">
              <a:rPr lang="it-IT" smtClean="0"/>
              <a:pPr/>
              <a:t>27/11/2018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FEF26D5-8D3E-AF4A-BC3F-8C7016D65D7F}" type="slidenum">
              <a:rPr lang="it-IT" smtClean="0"/>
              <a:pPr/>
              <a:t>‹N›</a:t>
            </a:fld>
            <a:endParaRPr lang="it-IT"/>
          </a:p>
        </p:txBody>
      </p:sp>
    </p:spTree>
    <p:extLst>
      <p:ext uri="{BB962C8B-B14F-4D97-AF65-F5344CB8AC3E}">
        <p14:creationId xmlns:p14="http://schemas.microsoft.com/office/powerpoint/2010/main" xmlns="" val="1469468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AF1C05C-3188-454E-A0D4-75DEC2DF4E08}" type="datetimeFigureOut">
              <a:rPr lang="it-IT" smtClean="0"/>
              <a:pPr/>
              <a:t>27/11/2018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FEF26D5-8D3E-AF4A-BC3F-8C7016D65D7F}" type="slidenum">
              <a:rPr lang="it-IT" smtClean="0"/>
              <a:pPr/>
              <a:t>‹N›</a:t>
            </a:fld>
            <a:endParaRPr lang="it-IT"/>
          </a:p>
        </p:txBody>
      </p:sp>
    </p:spTree>
    <p:extLst>
      <p:ext uri="{BB962C8B-B14F-4D97-AF65-F5344CB8AC3E}">
        <p14:creationId xmlns:p14="http://schemas.microsoft.com/office/powerpoint/2010/main" xmlns="" val="666431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AF1C05C-3188-454E-A0D4-75DEC2DF4E08}" type="datetimeFigureOut">
              <a:rPr lang="it-IT" smtClean="0"/>
              <a:pPr/>
              <a:t>27/11/2018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FEF26D5-8D3E-AF4A-BC3F-8C7016D65D7F}" type="slidenum">
              <a:rPr lang="it-IT" smtClean="0"/>
              <a:pPr/>
              <a:t>‹N›</a:t>
            </a:fld>
            <a:endParaRPr lang="it-IT"/>
          </a:p>
        </p:txBody>
      </p:sp>
    </p:spTree>
    <p:extLst>
      <p:ext uri="{BB962C8B-B14F-4D97-AF65-F5344CB8AC3E}">
        <p14:creationId xmlns:p14="http://schemas.microsoft.com/office/powerpoint/2010/main" xmlns="" val="2529510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AF1C05C-3188-454E-A0D4-75DEC2DF4E08}" type="datetimeFigureOut">
              <a:rPr lang="it-IT" smtClean="0"/>
              <a:pPr/>
              <a:t>27/11/2018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FEF26D5-8D3E-AF4A-BC3F-8C7016D65D7F}" type="slidenum">
              <a:rPr lang="it-IT" smtClean="0"/>
              <a:pPr/>
              <a:t>‹N›</a:t>
            </a:fld>
            <a:endParaRPr lang="it-IT"/>
          </a:p>
        </p:txBody>
      </p:sp>
    </p:spTree>
    <p:extLst>
      <p:ext uri="{BB962C8B-B14F-4D97-AF65-F5344CB8AC3E}">
        <p14:creationId xmlns:p14="http://schemas.microsoft.com/office/powerpoint/2010/main" xmlns="" val="1421697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DAF1C05C-3188-454E-A0D4-75DEC2DF4E08}" type="datetimeFigureOut">
              <a:rPr lang="it-IT" smtClean="0"/>
              <a:pPr/>
              <a:t>27/11/2018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FEF26D5-8D3E-AF4A-BC3F-8C7016D65D7F}" type="slidenum">
              <a:rPr lang="it-IT" smtClean="0"/>
              <a:pPr/>
              <a:t>‹N›</a:t>
            </a:fld>
            <a:endParaRPr lang="it-IT"/>
          </a:p>
        </p:txBody>
      </p:sp>
    </p:spTree>
    <p:extLst>
      <p:ext uri="{BB962C8B-B14F-4D97-AF65-F5344CB8AC3E}">
        <p14:creationId xmlns:p14="http://schemas.microsoft.com/office/powerpoint/2010/main" xmlns="" val="3879450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AF1C05C-3188-454E-A0D4-75DEC2DF4E08}" type="datetimeFigureOut">
              <a:rPr lang="it-IT" smtClean="0"/>
              <a:pPr/>
              <a:t>27/11/2018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FEF26D5-8D3E-AF4A-BC3F-8C7016D65D7F}" type="slidenum">
              <a:rPr lang="it-IT" smtClean="0"/>
              <a:pPr/>
              <a:t>‹N›</a:t>
            </a:fld>
            <a:endParaRPr lang="it-IT"/>
          </a:p>
        </p:txBody>
      </p:sp>
    </p:spTree>
    <p:extLst>
      <p:ext uri="{BB962C8B-B14F-4D97-AF65-F5344CB8AC3E}">
        <p14:creationId xmlns:p14="http://schemas.microsoft.com/office/powerpoint/2010/main" xmlns="" val="613030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AF1C05C-3188-454E-A0D4-75DEC2DF4E08}" type="datetimeFigureOut">
              <a:rPr lang="it-IT" smtClean="0"/>
              <a:pPr/>
              <a:t>27/11/2018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FEF26D5-8D3E-AF4A-BC3F-8C7016D65D7F}" type="slidenum">
              <a:rPr lang="it-IT" smtClean="0"/>
              <a:pPr/>
              <a:t>‹N›</a:t>
            </a:fld>
            <a:endParaRPr lang="it-IT"/>
          </a:p>
        </p:txBody>
      </p:sp>
    </p:spTree>
    <p:extLst>
      <p:ext uri="{BB962C8B-B14F-4D97-AF65-F5344CB8AC3E}">
        <p14:creationId xmlns:p14="http://schemas.microsoft.com/office/powerpoint/2010/main" xmlns="" val="2687499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DAF1C05C-3188-454E-A0D4-75DEC2DF4E08}" type="datetimeFigureOut">
              <a:rPr lang="it-IT" smtClean="0"/>
              <a:pPr/>
              <a:t>27/11/2018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FEF26D5-8D3E-AF4A-BC3F-8C7016D65D7F}" type="slidenum">
              <a:rPr lang="it-IT" smtClean="0"/>
              <a:pPr/>
              <a:t>‹N›</a:t>
            </a:fld>
            <a:endParaRPr lang="it-IT"/>
          </a:p>
        </p:txBody>
      </p:sp>
    </p:spTree>
    <p:extLst>
      <p:ext uri="{BB962C8B-B14F-4D97-AF65-F5344CB8AC3E}">
        <p14:creationId xmlns:p14="http://schemas.microsoft.com/office/powerpoint/2010/main" xmlns="" val="4186482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AF1C05C-3188-454E-A0D4-75DEC2DF4E08}" type="datetimeFigureOut">
              <a:rPr lang="it-IT" smtClean="0"/>
              <a:pPr/>
              <a:t>27/11/2018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FEF26D5-8D3E-AF4A-BC3F-8C7016D65D7F}" type="slidenum">
              <a:rPr lang="it-IT" smtClean="0"/>
              <a:pPr/>
              <a:t>‹N›</a:t>
            </a:fld>
            <a:endParaRPr lang="it-IT"/>
          </a:p>
        </p:txBody>
      </p:sp>
    </p:spTree>
    <p:extLst>
      <p:ext uri="{BB962C8B-B14F-4D97-AF65-F5344CB8AC3E}">
        <p14:creationId xmlns:p14="http://schemas.microsoft.com/office/powerpoint/2010/main" xmlns="" val="2999304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DAF1C05C-3188-454E-A0D4-75DEC2DF4E08}" type="datetimeFigureOut">
              <a:rPr lang="it-IT" smtClean="0"/>
              <a:pPr/>
              <a:t>27/11/2018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FEF26D5-8D3E-AF4A-BC3F-8C7016D65D7F}" type="slidenum">
              <a:rPr lang="it-IT" smtClean="0"/>
              <a:pPr/>
              <a:t>‹N›</a:t>
            </a:fld>
            <a:endParaRPr lang="it-IT"/>
          </a:p>
        </p:txBody>
      </p:sp>
    </p:spTree>
    <p:extLst>
      <p:ext uri="{BB962C8B-B14F-4D97-AF65-F5344CB8AC3E}">
        <p14:creationId xmlns:p14="http://schemas.microsoft.com/office/powerpoint/2010/main" xmlns="" val="2833018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DAF1C05C-3188-454E-A0D4-75DEC2DF4E08}" type="datetimeFigureOut">
              <a:rPr lang="it-IT" smtClean="0"/>
              <a:pPr/>
              <a:t>27/11/2018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FEF26D5-8D3E-AF4A-BC3F-8C7016D65D7F}" type="slidenum">
              <a:rPr lang="it-IT" smtClean="0"/>
              <a:pPr/>
              <a:t>‹N›</a:t>
            </a:fld>
            <a:endParaRPr lang="it-IT"/>
          </a:p>
        </p:txBody>
      </p:sp>
    </p:spTree>
    <p:extLst>
      <p:ext uri="{BB962C8B-B14F-4D97-AF65-F5344CB8AC3E}">
        <p14:creationId xmlns:p14="http://schemas.microsoft.com/office/powerpoint/2010/main" xmlns="" val="935003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F1C05C-3188-454E-A0D4-75DEC2DF4E08}" type="datetimeFigureOut">
              <a:rPr lang="it-IT" smtClean="0"/>
              <a:pPr/>
              <a:t>27/11/2018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EF26D5-8D3E-AF4A-BC3F-8C7016D65D7F}" type="slidenum">
              <a:rPr lang="it-IT" smtClean="0"/>
              <a:pPr/>
              <a:t>‹N›</a:t>
            </a:fld>
            <a:endParaRPr lang="it-IT"/>
          </a:p>
        </p:txBody>
      </p:sp>
    </p:spTree>
    <p:extLst>
      <p:ext uri="{BB962C8B-B14F-4D97-AF65-F5344CB8AC3E}">
        <p14:creationId xmlns:p14="http://schemas.microsoft.com/office/powerpoint/2010/main" xmlns="" val="31393264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www.cloudfinance.it/attualizzazione-dei-flussi-di-cassa-futuri.html"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www.cloudfinance.it/attualizzazione-dei-flussi-di-cassa-futuri.html"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7662" y="2130425"/>
            <a:ext cx="8830218" cy="1470025"/>
          </a:xfrm>
        </p:spPr>
        <p:txBody>
          <a:bodyPr>
            <a:normAutofit fontScale="90000"/>
          </a:bodyPr>
          <a:lstStyle/>
          <a:p>
            <a:r>
              <a:rPr lang="it-IT" dirty="0"/>
              <a:t>IL REATO DI </a:t>
            </a:r>
            <a:r>
              <a:rPr lang="it-IT" dirty="0" smtClean="0"/>
              <a:t/>
            </a:r>
            <a:br>
              <a:rPr lang="it-IT" dirty="0" smtClean="0"/>
            </a:br>
            <a:r>
              <a:rPr lang="it-IT" dirty="0" smtClean="0"/>
              <a:t>“</a:t>
            </a:r>
            <a:r>
              <a:rPr lang="it-IT" dirty="0"/>
              <a:t>FALSE </a:t>
            </a:r>
            <a:r>
              <a:rPr lang="it-IT" dirty="0" smtClean="0"/>
              <a:t>COMUNICAZIONI SOCIALI</a:t>
            </a:r>
            <a:r>
              <a:rPr lang="it-IT" dirty="0"/>
              <a:t>” </a:t>
            </a:r>
            <a:r>
              <a:rPr lang="it-IT" dirty="0" smtClean="0"/>
              <a:t/>
            </a:r>
            <a:br>
              <a:rPr lang="it-IT" dirty="0" smtClean="0"/>
            </a:br>
            <a:r>
              <a:rPr lang="it-IT" dirty="0" smtClean="0"/>
              <a:t>(</a:t>
            </a:r>
            <a:r>
              <a:rPr lang="it-IT" dirty="0"/>
              <a:t>legge 27 maggio </a:t>
            </a:r>
            <a:r>
              <a:rPr lang="it-IT" dirty="0" smtClean="0"/>
              <a:t>2015 </a:t>
            </a:r>
            <a:r>
              <a:rPr lang="it-IT" dirty="0"/>
              <a:t>n.69) </a:t>
            </a:r>
          </a:p>
        </p:txBody>
      </p:sp>
    </p:spTree>
    <p:extLst>
      <p:ext uri="{BB962C8B-B14F-4D97-AF65-F5344CB8AC3E}">
        <p14:creationId xmlns:p14="http://schemas.microsoft.com/office/powerpoint/2010/main" xmlns="" val="3204484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41724"/>
            <a:ext cx="9144000" cy="1143000"/>
          </a:xfrm>
        </p:spPr>
        <p:txBody>
          <a:bodyPr>
            <a:normAutofit fontScale="90000"/>
          </a:bodyPr>
          <a:lstStyle/>
          <a:p>
            <a:r>
              <a:rPr lang="it-IT" dirty="0" smtClean="0"/>
              <a:t>profili </a:t>
            </a:r>
            <a:r>
              <a:rPr lang="it-IT" dirty="0"/>
              <a:t>sanzionatori </a:t>
            </a:r>
            <a:r>
              <a:rPr lang="it-IT" dirty="0" smtClean="0"/>
              <a:t>- Società non quotate </a:t>
            </a:r>
            <a:endParaRPr lang="it-IT" dirty="0"/>
          </a:p>
        </p:txBody>
      </p:sp>
      <p:sp>
        <p:nvSpPr>
          <p:cNvPr id="3" name="Segnaposto contenuto 2"/>
          <p:cNvSpPr>
            <a:spLocks noGrp="1"/>
          </p:cNvSpPr>
          <p:nvPr>
            <p:ph idx="1"/>
          </p:nvPr>
        </p:nvSpPr>
        <p:spPr>
          <a:xfrm>
            <a:off x="326259" y="1284724"/>
            <a:ext cx="8575960" cy="5360983"/>
          </a:xfrm>
        </p:spPr>
        <p:txBody>
          <a:bodyPr>
            <a:normAutofit fontScale="85000" lnSpcReduction="20000"/>
          </a:bodyPr>
          <a:lstStyle/>
          <a:p>
            <a:r>
              <a:rPr lang="it-IT" dirty="0" smtClean="0"/>
              <a:t>L’</a:t>
            </a:r>
            <a:r>
              <a:rPr lang="it-IT" b="1" dirty="0" smtClean="0"/>
              <a:t>articolo </a:t>
            </a:r>
            <a:r>
              <a:rPr lang="it-IT" b="1" dirty="0"/>
              <a:t>2621 </a:t>
            </a:r>
            <a:r>
              <a:rPr lang="it-IT" dirty="0"/>
              <a:t>del codice civile riguarda tutte le </a:t>
            </a:r>
            <a:r>
              <a:rPr lang="it-IT" dirty="0" smtClean="0"/>
              <a:t>società, con </a:t>
            </a:r>
            <a:r>
              <a:rPr lang="it-IT" dirty="0"/>
              <a:t>esclusione di </a:t>
            </a:r>
            <a:r>
              <a:rPr lang="it-IT" dirty="0" smtClean="0"/>
              <a:t>quelle </a:t>
            </a:r>
            <a:r>
              <a:rPr lang="it-IT" dirty="0"/>
              <a:t>quotate e di quelle non fallibili. La pena prevista è la </a:t>
            </a:r>
            <a:r>
              <a:rPr lang="it-IT" b="1" dirty="0"/>
              <a:t>reclusione da 1 a 5 anni</a:t>
            </a:r>
            <a:r>
              <a:rPr lang="it-IT" dirty="0"/>
              <a:t>. </a:t>
            </a:r>
            <a:endParaRPr lang="it-IT" dirty="0" smtClean="0"/>
          </a:p>
          <a:p>
            <a:r>
              <a:rPr lang="it-IT" dirty="0" smtClean="0"/>
              <a:t>per </a:t>
            </a:r>
            <a:r>
              <a:rPr lang="it-IT" dirty="0"/>
              <a:t>le </a:t>
            </a:r>
            <a:r>
              <a:rPr lang="it-IT" dirty="0" smtClean="0"/>
              <a:t>società non </a:t>
            </a:r>
            <a:r>
              <a:rPr lang="it-IT" dirty="0"/>
              <a:t>quotate il falso in bilancio si </a:t>
            </a:r>
            <a:r>
              <a:rPr lang="it-IT" dirty="0" smtClean="0"/>
              <a:t>configura soltanto </a:t>
            </a:r>
            <a:r>
              <a:rPr lang="it-IT" dirty="0"/>
              <a:t>ove i fatti materiali </a:t>
            </a:r>
            <a:r>
              <a:rPr lang="it-IT" dirty="0" smtClean="0"/>
              <a:t>non </a:t>
            </a:r>
            <a:r>
              <a:rPr lang="it-IT" dirty="0"/>
              <a:t>rispondenti al vero, esposti od omessi, siano “</a:t>
            </a:r>
            <a:r>
              <a:rPr lang="it-IT" b="1" dirty="0"/>
              <a:t>rilevanti</a:t>
            </a:r>
            <a:r>
              <a:rPr lang="it-IT" dirty="0" smtClean="0"/>
              <a:t>“</a:t>
            </a:r>
            <a:endParaRPr lang="it-IT" dirty="0"/>
          </a:p>
          <a:p>
            <a:r>
              <a:rPr lang="it-IT" dirty="0" smtClean="0"/>
              <a:t>Per </a:t>
            </a:r>
            <a:r>
              <a:rPr lang="it-IT" dirty="0"/>
              <a:t>queste </a:t>
            </a:r>
            <a:r>
              <a:rPr lang="it-IT" dirty="0" smtClean="0"/>
              <a:t>società </a:t>
            </a:r>
            <a:r>
              <a:rPr lang="it-IT" dirty="0"/>
              <a:t>è poi prevista una </a:t>
            </a:r>
            <a:r>
              <a:rPr lang="it-IT" dirty="0" smtClean="0"/>
              <a:t>riduzione </a:t>
            </a:r>
            <a:r>
              <a:rPr lang="it-IT" dirty="0"/>
              <a:t>della pena, ovvero la </a:t>
            </a:r>
            <a:r>
              <a:rPr lang="it-IT" b="1" dirty="0"/>
              <a:t>reclusione da 6 mesi a 3 anni </a:t>
            </a:r>
            <a:r>
              <a:rPr lang="it-IT" dirty="0"/>
              <a:t>(articolo </a:t>
            </a:r>
            <a:r>
              <a:rPr lang="it-IT" dirty="0" smtClean="0"/>
              <a:t>2621-</a:t>
            </a:r>
            <a:r>
              <a:rPr lang="it-IT" i="1" dirty="0" smtClean="0"/>
              <a:t>bis</a:t>
            </a:r>
            <a:r>
              <a:rPr lang="it-IT" dirty="0" smtClean="0"/>
              <a:t>, </a:t>
            </a:r>
            <a:r>
              <a:rPr lang="it-IT" dirty="0"/>
              <a:t>comma </a:t>
            </a:r>
            <a:r>
              <a:rPr lang="it-IT" dirty="0" smtClean="0"/>
              <a:t>1), in ipotesi di “lieve entità”</a:t>
            </a:r>
          </a:p>
          <a:p>
            <a:r>
              <a:rPr lang="it-IT" dirty="0" smtClean="0"/>
              <a:t>È una </a:t>
            </a:r>
            <a:r>
              <a:rPr lang="it-IT" dirty="0"/>
              <a:t>circostanza non molto semplice da </a:t>
            </a:r>
            <a:r>
              <a:rPr lang="it-IT" dirty="0" smtClean="0"/>
              <a:t>provare</a:t>
            </a:r>
            <a:r>
              <a:rPr lang="it-IT" dirty="0"/>
              <a:t>, ma </a:t>
            </a:r>
            <a:r>
              <a:rPr lang="it-IT" dirty="0" smtClean="0"/>
              <a:t>invocata </a:t>
            </a:r>
            <a:r>
              <a:rPr lang="it-IT" dirty="0"/>
              <a:t>dalla maggior parte dei soggetti </a:t>
            </a:r>
            <a:r>
              <a:rPr lang="it-IT" dirty="0" smtClean="0"/>
              <a:t>indagati </a:t>
            </a:r>
            <a:r>
              <a:rPr lang="it-IT" dirty="0"/>
              <a:t>per questa </a:t>
            </a:r>
            <a:r>
              <a:rPr lang="it-IT" dirty="0" smtClean="0"/>
              <a:t>fattispecie</a:t>
            </a:r>
          </a:p>
          <a:p>
            <a:r>
              <a:rPr lang="it-IT" dirty="0" smtClean="0"/>
              <a:t>La </a:t>
            </a:r>
            <a:r>
              <a:rPr lang="it-IT" dirty="0"/>
              <a:t>“</a:t>
            </a:r>
            <a:r>
              <a:rPr lang="it-IT" i="1" dirty="0"/>
              <a:t>lieve </a:t>
            </a:r>
            <a:r>
              <a:rPr lang="it-IT" i="1" dirty="0" smtClean="0"/>
              <a:t>entità</a:t>
            </a:r>
            <a:r>
              <a:rPr lang="it-IT" dirty="0" smtClean="0"/>
              <a:t>” dovrà </a:t>
            </a:r>
            <a:r>
              <a:rPr lang="it-IT" dirty="0"/>
              <a:t>essere rilevata e </a:t>
            </a:r>
            <a:r>
              <a:rPr lang="it-IT" dirty="0" smtClean="0"/>
              <a:t>valutata </a:t>
            </a:r>
            <a:r>
              <a:rPr lang="it-IT" dirty="0"/>
              <a:t>dal </a:t>
            </a:r>
            <a:r>
              <a:rPr lang="it-IT" dirty="0" smtClean="0"/>
              <a:t>Giudice, </a:t>
            </a:r>
            <a:r>
              <a:rPr lang="it-IT" dirty="0"/>
              <a:t>in base </a:t>
            </a:r>
            <a:r>
              <a:rPr lang="it-IT" dirty="0" smtClean="0"/>
              <a:t>alla </a:t>
            </a:r>
            <a:r>
              <a:rPr lang="it-IT" dirty="0"/>
              <a:t>natura e a</a:t>
            </a:r>
            <a:r>
              <a:rPr lang="it-IT" dirty="0" smtClean="0"/>
              <a:t>lle </a:t>
            </a:r>
            <a:r>
              <a:rPr lang="it-IT" dirty="0"/>
              <a:t>dimensioni della società e a</a:t>
            </a:r>
            <a:r>
              <a:rPr lang="it-IT" dirty="0" smtClean="0"/>
              <a:t>lle </a:t>
            </a:r>
            <a:r>
              <a:rPr lang="it-IT" dirty="0"/>
              <a:t>modalità o a</a:t>
            </a:r>
            <a:r>
              <a:rPr lang="it-IT" dirty="0" smtClean="0"/>
              <a:t>gli </a:t>
            </a:r>
            <a:r>
              <a:rPr lang="it-IT" dirty="0"/>
              <a:t>effetti della </a:t>
            </a:r>
            <a:r>
              <a:rPr lang="it-IT" dirty="0" smtClean="0"/>
              <a:t>condotta</a:t>
            </a:r>
          </a:p>
          <a:p>
            <a:endParaRPr lang="it-IT" dirty="0"/>
          </a:p>
        </p:txBody>
      </p:sp>
    </p:spTree>
    <p:extLst>
      <p:ext uri="{BB962C8B-B14F-4D97-AF65-F5344CB8AC3E}">
        <p14:creationId xmlns:p14="http://schemas.microsoft.com/office/powerpoint/2010/main" xmlns="" val="16324621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41724"/>
            <a:ext cx="9144000" cy="1143000"/>
          </a:xfrm>
        </p:spPr>
        <p:txBody>
          <a:bodyPr>
            <a:normAutofit/>
          </a:bodyPr>
          <a:lstStyle/>
          <a:p>
            <a:r>
              <a:rPr lang="it-IT" dirty="0" smtClean="0"/>
              <a:t>profili </a:t>
            </a:r>
            <a:r>
              <a:rPr lang="it-IT" dirty="0"/>
              <a:t>sanzionatori </a:t>
            </a:r>
            <a:r>
              <a:rPr lang="it-IT" dirty="0" smtClean="0"/>
              <a:t>- Società non fallibili</a:t>
            </a:r>
            <a:endParaRPr lang="it-IT" dirty="0"/>
          </a:p>
        </p:txBody>
      </p:sp>
      <p:sp>
        <p:nvSpPr>
          <p:cNvPr id="3" name="Segnaposto contenuto 2"/>
          <p:cNvSpPr>
            <a:spLocks noGrp="1"/>
          </p:cNvSpPr>
          <p:nvPr>
            <p:ph idx="1"/>
          </p:nvPr>
        </p:nvSpPr>
        <p:spPr>
          <a:xfrm>
            <a:off x="457200" y="1284724"/>
            <a:ext cx="8229600" cy="5360983"/>
          </a:xfrm>
        </p:spPr>
        <p:txBody>
          <a:bodyPr>
            <a:normAutofit fontScale="92500" lnSpcReduction="10000"/>
          </a:bodyPr>
          <a:lstStyle/>
          <a:p>
            <a:r>
              <a:rPr lang="it-IT" dirty="0"/>
              <a:t>Per le </a:t>
            </a:r>
            <a:r>
              <a:rPr lang="it-IT" dirty="0" smtClean="0"/>
              <a:t>società non </a:t>
            </a:r>
            <a:r>
              <a:rPr lang="it-IT" dirty="0"/>
              <a:t>soggette alle disposizioni sul </a:t>
            </a:r>
            <a:r>
              <a:rPr lang="it-IT" dirty="0" smtClean="0"/>
              <a:t>fallimento (non superano </a:t>
            </a:r>
            <a:r>
              <a:rPr lang="it-IT" dirty="0"/>
              <a:t>i limiti previsti dall’articolo 1 del R.D. n. 267/</a:t>
            </a:r>
            <a:r>
              <a:rPr lang="it-IT" dirty="0" smtClean="0"/>
              <a:t>1942) </a:t>
            </a:r>
          </a:p>
          <a:p>
            <a:pPr lvl="1"/>
            <a:r>
              <a:rPr lang="it-IT" dirty="0" smtClean="0"/>
              <a:t>nei </a:t>
            </a:r>
            <a:r>
              <a:rPr lang="it-IT" dirty="0"/>
              <a:t>3 esercizi precedenti </a:t>
            </a:r>
            <a:r>
              <a:rPr lang="it-IT" dirty="0" smtClean="0"/>
              <a:t>(o dall’inizio dell’attività </a:t>
            </a:r>
            <a:r>
              <a:rPr lang="it-IT" dirty="0"/>
              <a:t>se di durata </a:t>
            </a:r>
            <a:r>
              <a:rPr lang="it-IT" dirty="0" smtClean="0"/>
              <a:t>inferiore) </a:t>
            </a:r>
            <a:r>
              <a:rPr lang="it-IT" dirty="0"/>
              <a:t>hanno un </a:t>
            </a:r>
            <a:r>
              <a:rPr lang="it-IT" dirty="0" smtClean="0"/>
              <a:t>attivo </a:t>
            </a:r>
            <a:r>
              <a:rPr lang="it-IT" dirty="0"/>
              <a:t>patrimoniale non superiore a €. </a:t>
            </a:r>
            <a:r>
              <a:rPr lang="it-IT" dirty="0" smtClean="0"/>
              <a:t>300.000</a:t>
            </a:r>
          </a:p>
          <a:p>
            <a:pPr lvl="1"/>
            <a:r>
              <a:rPr lang="it-IT" dirty="0" smtClean="0"/>
              <a:t>ricavi lordi annui </a:t>
            </a:r>
            <a:r>
              <a:rPr lang="it-IT" dirty="0"/>
              <a:t>non superiori a €. </a:t>
            </a:r>
            <a:r>
              <a:rPr lang="it-IT" dirty="0" smtClean="0"/>
              <a:t>200.000</a:t>
            </a:r>
            <a:endParaRPr lang="it-IT" dirty="0"/>
          </a:p>
          <a:p>
            <a:pPr lvl="1"/>
            <a:r>
              <a:rPr lang="it-IT" dirty="0" smtClean="0"/>
              <a:t>debiti </a:t>
            </a:r>
            <a:r>
              <a:rPr lang="it-IT" dirty="0"/>
              <a:t>anche non scaduti non superiori ad €. </a:t>
            </a:r>
            <a:r>
              <a:rPr lang="it-IT" dirty="0" smtClean="0"/>
              <a:t>500.000 </a:t>
            </a:r>
          </a:p>
          <a:p>
            <a:r>
              <a:rPr lang="it-IT" dirty="0" smtClean="0"/>
              <a:t>il </a:t>
            </a:r>
            <a:r>
              <a:rPr lang="it-IT" dirty="0"/>
              <a:t>delitto è </a:t>
            </a:r>
            <a:r>
              <a:rPr lang="it-IT" dirty="0" smtClean="0"/>
              <a:t>procedibile </a:t>
            </a:r>
            <a:r>
              <a:rPr lang="it-IT" dirty="0"/>
              <a:t>a querela della </a:t>
            </a:r>
            <a:r>
              <a:rPr lang="it-IT" dirty="0" smtClean="0"/>
              <a:t>società, </a:t>
            </a:r>
            <a:r>
              <a:rPr lang="it-IT" dirty="0"/>
              <a:t>dei soci, dei creditori sociali, o degli altri destinatari </a:t>
            </a:r>
            <a:r>
              <a:rPr lang="it-IT" dirty="0" smtClean="0"/>
              <a:t>della comunicazione </a:t>
            </a:r>
            <a:r>
              <a:rPr lang="it-IT" dirty="0"/>
              <a:t>sociale, e non </a:t>
            </a:r>
            <a:r>
              <a:rPr lang="it-IT" dirty="0" smtClean="0"/>
              <a:t>d’ufficio</a:t>
            </a:r>
          </a:p>
          <a:p>
            <a:r>
              <a:rPr lang="it-IT" dirty="0" smtClean="0"/>
              <a:t>la </a:t>
            </a:r>
            <a:r>
              <a:rPr lang="it-IT" dirty="0"/>
              <a:t>reclusione </a:t>
            </a:r>
            <a:r>
              <a:rPr lang="it-IT" dirty="0" smtClean="0"/>
              <a:t>è da </a:t>
            </a:r>
            <a:r>
              <a:rPr lang="it-IT" dirty="0"/>
              <a:t>6 mesi a 3 a</a:t>
            </a:r>
            <a:r>
              <a:rPr lang="it-IT" dirty="0" smtClean="0"/>
              <a:t>nni</a:t>
            </a:r>
          </a:p>
        </p:txBody>
      </p:sp>
    </p:spTree>
    <p:extLst>
      <p:ext uri="{BB962C8B-B14F-4D97-AF65-F5344CB8AC3E}">
        <p14:creationId xmlns:p14="http://schemas.microsoft.com/office/powerpoint/2010/main" xmlns="" val="747531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41724"/>
            <a:ext cx="9144000" cy="877284"/>
          </a:xfrm>
        </p:spPr>
        <p:txBody>
          <a:bodyPr>
            <a:normAutofit/>
          </a:bodyPr>
          <a:lstStyle/>
          <a:p>
            <a:r>
              <a:rPr lang="it-IT" dirty="0" smtClean="0"/>
              <a:t>profili </a:t>
            </a:r>
            <a:r>
              <a:rPr lang="it-IT" dirty="0"/>
              <a:t>sanzionatori </a:t>
            </a:r>
            <a:r>
              <a:rPr lang="it-IT" dirty="0" smtClean="0"/>
              <a:t>- Società quotate</a:t>
            </a:r>
            <a:endParaRPr lang="it-IT" dirty="0"/>
          </a:p>
        </p:txBody>
      </p:sp>
      <p:sp>
        <p:nvSpPr>
          <p:cNvPr id="3" name="Segnaposto contenuto 2"/>
          <p:cNvSpPr>
            <a:spLocks noGrp="1"/>
          </p:cNvSpPr>
          <p:nvPr>
            <p:ph idx="1"/>
          </p:nvPr>
        </p:nvSpPr>
        <p:spPr>
          <a:xfrm>
            <a:off x="0" y="1019008"/>
            <a:ext cx="9144000" cy="5838992"/>
          </a:xfrm>
        </p:spPr>
        <p:txBody>
          <a:bodyPr>
            <a:normAutofit fontScale="70000" lnSpcReduction="20000"/>
          </a:bodyPr>
          <a:lstStyle/>
          <a:p>
            <a:r>
              <a:rPr lang="it-IT" dirty="0"/>
              <a:t>Per le </a:t>
            </a:r>
            <a:r>
              <a:rPr lang="it-IT" dirty="0" smtClean="0"/>
              <a:t>società quotate </a:t>
            </a:r>
            <a:r>
              <a:rPr lang="it-IT" dirty="0"/>
              <a:t>e le </a:t>
            </a:r>
            <a:r>
              <a:rPr lang="it-IT" dirty="0" smtClean="0"/>
              <a:t>società </a:t>
            </a:r>
            <a:r>
              <a:rPr lang="it-IT" dirty="0"/>
              <a:t>emittenti strumenti finanziari negoziati l’articolo </a:t>
            </a:r>
            <a:r>
              <a:rPr lang="it-IT" dirty="0" smtClean="0"/>
              <a:t>2622 prevede </a:t>
            </a:r>
            <a:r>
              <a:rPr lang="it-IT" dirty="0"/>
              <a:t>una disciplina di maggior rigore. La pena prevista è la </a:t>
            </a:r>
            <a:r>
              <a:rPr lang="it-IT" b="1" dirty="0"/>
              <a:t>reclusione da 3 </a:t>
            </a:r>
            <a:r>
              <a:rPr lang="it-IT" b="1" dirty="0" smtClean="0"/>
              <a:t>ad </a:t>
            </a:r>
            <a:r>
              <a:rPr lang="it-IT" b="1" dirty="0"/>
              <a:t>8 anni </a:t>
            </a:r>
            <a:r>
              <a:rPr lang="it-IT" dirty="0"/>
              <a:t>e la </a:t>
            </a:r>
            <a:r>
              <a:rPr lang="it-IT" dirty="0" smtClean="0"/>
              <a:t>perseguibilità è d’ufficio</a:t>
            </a:r>
          </a:p>
          <a:p>
            <a:r>
              <a:rPr lang="it-IT" dirty="0" smtClean="0"/>
              <a:t>Per </a:t>
            </a:r>
            <a:r>
              <a:rPr lang="it-IT" dirty="0"/>
              <a:t>le </a:t>
            </a:r>
            <a:r>
              <a:rPr lang="it-IT" dirty="0" smtClean="0"/>
              <a:t>società quotate </a:t>
            </a:r>
            <a:r>
              <a:rPr lang="it-IT" dirty="0"/>
              <a:t>è </a:t>
            </a:r>
            <a:r>
              <a:rPr lang="it-IT" dirty="0" smtClean="0"/>
              <a:t>consentito </a:t>
            </a:r>
            <a:r>
              <a:rPr lang="it-IT" dirty="0"/>
              <a:t>l’arresto </a:t>
            </a:r>
            <a:r>
              <a:rPr lang="it-IT" dirty="0" smtClean="0"/>
              <a:t>facoltativo </a:t>
            </a:r>
            <a:r>
              <a:rPr lang="it-IT" dirty="0"/>
              <a:t>in </a:t>
            </a:r>
            <a:r>
              <a:rPr lang="it-IT" dirty="0" smtClean="0"/>
              <a:t>flagranza, </a:t>
            </a:r>
            <a:r>
              <a:rPr lang="it-IT" dirty="0"/>
              <a:t>la custodia cautelare in carcere, l’utilizzo di </a:t>
            </a:r>
            <a:r>
              <a:rPr lang="it-IT" dirty="0" smtClean="0"/>
              <a:t>intercettazioni </a:t>
            </a:r>
            <a:r>
              <a:rPr lang="it-IT" dirty="0"/>
              <a:t>telefoniche </a:t>
            </a:r>
            <a:r>
              <a:rPr lang="it-IT" dirty="0" smtClean="0"/>
              <a:t>e </a:t>
            </a:r>
            <a:r>
              <a:rPr lang="it-IT" dirty="0"/>
              <a:t>gli arresti </a:t>
            </a:r>
            <a:r>
              <a:rPr lang="it-IT" dirty="0" smtClean="0"/>
              <a:t>domiciliari e non </a:t>
            </a:r>
            <a:r>
              <a:rPr lang="it-IT" dirty="0"/>
              <a:t>sono previste cause di non </a:t>
            </a:r>
            <a:r>
              <a:rPr lang="it-IT" dirty="0" smtClean="0"/>
              <a:t>punibilità </a:t>
            </a:r>
            <a:r>
              <a:rPr lang="it-IT" dirty="0"/>
              <a:t>per la particolare </a:t>
            </a:r>
            <a:r>
              <a:rPr lang="it-IT" dirty="0" smtClean="0"/>
              <a:t>tenuità </a:t>
            </a:r>
            <a:r>
              <a:rPr lang="it-IT" dirty="0"/>
              <a:t>del </a:t>
            </a:r>
            <a:r>
              <a:rPr lang="it-IT" dirty="0" smtClean="0"/>
              <a:t>fatto</a:t>
            </a:r>
          </a:p>
          <a:p>
            <a:r>
              <a:rPr lang="it-IT" dirty="0" smtClean="0"/>
              <a:t>Sono due le possibili </a:t>
            </a:r>
            <a:r>
              <a:rPr lang="it-IT" dirty="0"/>
              <a:t>condotte: </a:t>
            </a:r>
            <a:endParaRPr lang="it-IT" dirty="0" smtClean="0"/>
          </a:p>
          <a:p>
            <a:r>
              <a:rPr lang="it-IT" b="1" dirty="0"/>
              <a:t>Condotta commissiva </a:t>
            </a:r>
            <a:r>
              <a:rPr lang="it-IT" dirty="0"/>
              <a:t>– consiste nell’</a:t>
            </a:r>
            <a:r>
              <a:rPr lang="it-IT" b="1" dirty="0"/>
              <a:t>esporre consapevolmente</a:t>
            </a:r>
            <a:r>
              <a:rPr lang="it-IT" dirty="0"/>
              <a:t>, nei bilanci, nelle relazioni o in </a:t>
            </a:r>
            <a:r>
              <a:rPr lang="it-IT" dirty="0" smtClean="0"/>
              <a:t>altre </a:t>
            </a:r>
            <a:r>
              <a:rPr lang="it-IT" dirty="0"/>
              <a:t>comunicazioni sociali, dirette ai soci o al pubblico, fatti materiali non rispondenti al vero (rispetto </a:t>
            </a:r>
            <a:r>
              <a:rPr lang="it-IT" dirty="0" smtClean="0"/>
              <a:t>alle </a:t>
            </a:r>
            <a:r>
              <a:rPr lang="it-IT" dirty="0"/>
              <a:t>non quotate </a:t>
            </a:r>
            <a:r>
              <a:rPr lang="it-IT" dirty="0" smtClean="0"/>
              <a:t>non </a:t>
            </a:r>
            <a:r>
              <a:rPr lang="it-IT" dirty="0"/>
              <a:t>è richiesto che i fatti materiali non rispondenti al vero </a:t>
            </a:r>
            <a:r>
              <a:rPr lang="it-IT" dirty="0" smtClean="0"/>
              <a:t>siano “</a:t>
            </a:r>
            <a:r>
              <a:rPr lang="it-IT" dirty="0"/>
              <a:t>rilevanti”</a:t>
            </a:r>
            <a:r>
              <a:rPr lang="it-IT" dirty="0" smtClean="0"/>
              <a:t>)</a:t>
            </a:r>
          </a:p>
          <a:p>
            <a:r>
              <a:rPr lang="it-IT" b="1" dirty="0"/>
              <a:t>Condotta omissiva </a:t>
            </a:r>
            <a:r>
              <a:rPr lang="it-IT" dirty="0"/>
              <a:t>– l’</a:t>
            </a:r>
            <a:r>
              <a:rPr lang="it-IT" b="1" dirty="0"/>
              <a:t>omissione consapevole </a:t>
            </a:r>
            <a:r>
              <a:rPr lang="it-IT" dirty="0"/>
              <a:t>di </a:t>
            </a:r>
            <a:r>
              <a:rPr lang="it-IT" dirty="0" smtClean="0"/>
              <a:t>fatti </a:t>
            </a:r>
            <a:r>
              <a:rPr lang="it-IT" dirty="0"/>
              <a:t>materiali la cui comunicazione è imposta dalla </a:t>
            </a:r>
            <a:r>
              <a:rPr lang="it-IT" dirty="0" smtClean="0"/>
              <a:t>legge </a:t>
            </a:r>
            <a:r>
              <a:rPr lang="it-IT" dirty="0"/>
              <a:t>sulla situazione economica, patrimoniale o finanziaria della </a:t>
            </a:r>
            <a:r>
              <a:rPr lang="it-IT" dirty="0" smtClean="0"/>
              <a:t>società o </a:t>
            </a:r>
            <a:r>
              <a:rPr lang="it-IT" dirty="0"/>
              <a:t>del gruppo al quale </a:t>
            </a:r>
            <a:r>
              <a:rPr lang="it-IT" dirty="0" smtClean="0"/>
              <a:t>la stessa </a:t>
            </a:r>
            <a:r>
              <a:rPr lang="it-IT" dirty="0"/>
              <a:t>appartiene </a:t>
            </a:r>
          </a:p>
        </p:txBody>
      </p:sp>
    </p:spTree>
    <p:extLst>
      <p:ext uri="{BB962C8B-B14F-4D97-AF65-F5344CB8AC3E}">
        <p14:creationId xmlns:p14="http://schemas.microsoft.com/office/powerpoint/2010/main" xmlns="" val="28058330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Sintesi delle differenze tra 2621 e 2622</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Oggi la struttura del reato risulta identica per entrambe le figure (2621 e 2622) </a:t>
            </a:r>
          </a:p>
          <a:p>
            <a:r>
              <a:rPr lang="it-IT" dirty="0" smtClean="0"/>
              <a:t>sono entrambi reati perseguibili d’ufficio (tranne che per le società indicate dall’art. 1 della legge fallimentare, per le quali continua a sussistere il requisito della querela di parte)</a:t>
            </a:r>
          </a:p>
          <a:p>
            <a:r>
              <a:rPr lang="it-IT" dirty="0" smtClean="0"/>
              <a:t>Gli articoli 2621 e 2622 si differenziano tra loro: </a:t>
            </a:r>
          </a:p>
          <a:p>
            <a:pPr lvl="1"/>
            <a:r>
              <a:rPr lang="it-IT" dirty="0" smtClean="0"/>
              <a:t>per l’ambito di applicazione (le sole società classificate EIP - enti di interesse pubblico ricadono </a:t>
            </a:r>
            <a:r>
              <a:rPr lang="it-IT" i="1" dirty="0" smtClean="0"/>
              <a:t>sub</a:t>
            </a:r>
            <a:r>
              <a:rPr lang="it-IT" dirty="0" smtClean="0"/>
              <a:t> </a:t>
            </a:r>
            <a:r>
              <a:rPr lang="it-IT" dirty="0"/>
              <a:t>a</a:t>
            </a:r>
            <a:r>
              <a:rPr lang="it-IT" dirty="0" smtClean="0"/>
              <a:t>rt 2622, mentre tutte le altre società ricadono </a:t>
            </a:r>
            <a:r>
              <a:rPr lang="it-IT" i="1" dirty="0" smtClean="0"/>
              <a:t>sub</a:t>
            </a:r>
            <a:r>
              <a:rPr lang="it-IT" dirty="0" smtClean="0"/>
              <a:t> </a:t>
            </a:r>
            <a:r>
              <a:rPr lang="it-IT" dirty="0"/>
              <a:t>a</a:t>
            </a:r>
            <a:r>
              <a:rPr lang="it-IT" dirty="0" smtClean="0"/>
              <a:t>rt 2621) </a:t>
            </a:r>
          </a:p>
          <a:p>
            <a:pPr lvl="1"/>
            <a:r>
              <a:rPr lang="it-IT" dirty="0" smtClean="0"/>
              <a:t>per la pena edittale</a:t>
            </a:r>
          </a:p>
        </p:txBody>
      </p:sp>
    </p:spTree>
    <p:extLst>
      <p:ext uri="{BB962C8B-B14F-4D97-AF65-F5344CB8AC3E}">
        <p14:creationId xmlns:p14="http://schemas.microsoft.com/office/powerpoint/2010/main" xmlns="" val="1210930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falso in bilancio: le pene accessorie</a:t>
            </a:r>
            <a:endParaRPr lang="it-IT" dirty="0"/>
          </a:p>
        </p:txBody>
      </p:sp>
      <p:sp>
        <p:nvSpPr>
          <p:cNvPr id="3" name="Segnaposto contenuto 2"/>
          <p:cNvSpPr>
            <a:spLocks noGrp="1"/>
          </p:cNvSpPr>
          <p:nvPr>
            <p:ph idx="1"/>
          </p:nvPr>
        </p:nvSpPr>
        <p:spPr>
          <a:xfrm>
            <a:off x="326259" y="1600200"/>
            <a:ext cx="8517699" cy="5257800"/>
          </a:xfrm>
        </p:spPr>
        <p:txBody>
          <a:bodyPr>
            <a:normAutofit fontScale="85000" lnSpcReduction="20000"/>
          </a:bodyPr>
          <a:lstStyle/>
          <a:p>
            <a:r>
              <a:rPr lang="it-IT" dirty="0" smtClean="0"/>
              <a:t>La perseguibilità </a:t>
            </a:r>
            <a:r>
              <a:rPr lang="it-IT" dirty="0"/>
              <a:t>di queste fattispecie </a:t>
            </a:r>
            <a:r>
              <a:rPr lang="it-IT" dirty="0" smtClean="0"/>
              <a:t>è d’ufficio </a:t>
            </a:r>
            <a:r>
              <a:rPr lang="it-IT" dirty="0"/>
              <a:t>(tranne il caso delle </a:t>
            </a:r>
            <a:r>
              <a:rPr lang="it-IT" dirty="0" smtClean="0"/>
              <a:t>società </a:t>
            </a:r>
            <a:r>
              <a:rPr lang="it-IT" dirty="0"/>
              <a:t>non fallibili</a:t>
            </a:r>
            <a:r>
              <a:rPr lang="it-IT" dirty="0" smtClean="0"/>
              <a:t>)</a:t>
            </a:r>
            <a:endParaRPr lang="it-IT" dirty="0"/>
          </a:p>
          <a:p>
            <a:r>
              <a:rPr lang="it-IT" dirty="0" smtClean="0"/>
              <a:t>Possono essere </a:t>
            </a:r>
            <a:r>
              <a:rPr lang="it-IT" dirty="0"/>
              <a:t>irrogate </a:t>
            </a:r>
            <a:r>
              <a:rPr lang="it-IT" b="1" dirty="0"/>
              <a:t>sanzioni accessorie </a:t>
            </a:r>
            <a:r>
              <a:rPr lang="it-IT" dirty="0"/>
              <a:t>come il divieto temporaneo di esercitare determinate </a:t>
            </a:r>
            <a:r>
              <a:rPr lang="it-IT" dirty="0" smtClean="0"/>
              <a:t>attività professionali </a:t>
            </a:r>
            <a:r>
              <a:rPr lang="it-IT" dirty="0"/>
              <a:t>o </a:t>
            </a:r>
            <a:r>
              <a:rPr lang="it-IT" dirty="0" smtClean="0"/>
              <a:t>imprenditoriali</a:t>
            </a:r>
          </a:p>
          <a:p>
            <a:r>
              <a:rPr lang="it-IT" dirty="0" smtClean="0"/>
              <a:t>In caso di condanna </a:t>
            </a:r>
            <a:r>
              <a:rPr lang="it-IT" dirty="0"/>
              <a:t>o </a:t>
            </a:r>
            <a:r>
              <a:rPr lang="it-IT" dirty="0" smtClean="0"/>
              <a:t>patteggiamento si applica la </a:t>
            </a:r>
            <a:r>
              <a:rPr lang="it-IT" b="1" dirty="0"/>
              <a:t>confisca </a:t>
            </a:r>
            <a:r>
              <a:rPr lang="it-IT" dirty="0"/>
              <a:t>del prodotto o </a:t>
            </a:r>
            <a:r>
              <a:rPr lang="it-IT" dirty="0" smtClean="0"/>
              <a:t>del </a:t>
            </a:r>
            <a:r>
              <a:rPr lang="it-IT" dirty="0"/>
              <a:t>profitto del reato e dei beni utilizzati per commetterlo. In alternativa, </a:t>
            </a:r>
            <a:r>
              <a:rPr lang="it-IT" dirty="0" smtClean="0"/>
              <a:t>opera la </a:t>
            </a:r>
            <a:r>
              <a:rPr lang="it-IT" b="1" dirty="0" smtClean="0"/>
              <a:t>confisca </a:t>
            </a:r>
            <a:r>
              <a:rPr lang="it-IT" b="1" dirty="0"/>
              <a:t>per </a:t>
            </a:r>
            <a:r>
              <a:rPr lang="it-IT" b="1" dirty="0" smtClean="0"/>
              <a:t>equivalente</a:t>
            </a:r>
            <a:r>
              <a:rPr lang="it-IT" dirty="0"/>
              <a:t>:</a:t>
            </a:r>
            <a:r>
              <a:rPr lang="it-IT" b="1" dirty="0" smtClean="0"/>
              <a:t> </a:t>
            </a:r>
            <a:endParaRPr lang="it-IT" dirty="0"/>
          </a:p>
          <a:p>
            <a:pPr lvl="1"/>
            <a:r>
              <a:rPr lang="it-IT" dirty="0" smtClean="0"/>
              <a:t>non </a:t>
            </a:r>
            <a:r>
              <a:rPr lang="it-IT" dirty="0"/>
              <a:t>è possibile individuare o i beni profitto del reato o quelli utilizzati per </a:t>
            </a:r>
            <a:r>
              <a:rPr lang="it-IT" dirty="0" smtClean="0"/>
              <a:t>commetterlo</a:t>
            </a:r>
          </a:p>
          <a:p>
            <a:pPr lvl="1"/>
            <a:r>
              <a:rPr lang="it-IT" dirty="0" smtClean="0"/>
              <a:t>può colpire </a:t>
            </a:r>
            <a:r>
              <a:rPr lang="it-IT" dirty="0"/>
              <a:t>beni o denaro indipendentemente dal loro collegamento diretto o indiretto con il commesso reato, pur se entrati nella </a:t>
            </a:r>
            <a:r>
              <a:rPr lang="it-IT" dirty="0" smtClean="0"/>
              <a:t>proprietà </a:t>
            </a:r>
            <a:r>
              <a:rPr lang="it-IT" dirty="0"/>
              <a:t>del reo in modo del tutto legittimo anche molto tempo prima della commissione del reato </a:t>
            </a:r>
            <a:r>
              <a:rPr lang="it-IT" dirty="0" smtClean="0"/>
              <a:t>stesso</a:t>
            </a:r>
          </a:p>
          <a:p>
            <a:endParaRPr lang="it-IT" dirty="0"/>
          </a:p>
        </p:txBody>
      </p:sp>
    </p:spTree>
    <p:extLst>
      <p:ext uri="{BB962C8B-B14F-4D97-AF65-F5344CB8AC3E}">
        <p14:creationId xmlns:p14="http://schemas.microsoft.com/office/powerpoint/2010/main" xmlns="" val="5128724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51126"/>
          </a:xfrm>
        </p:spPr>
        <p:txBody>
          <a:bodyPr>
            <a:normAutofit/>
          </a:bodyPr>
          <a:lstStyle/>
          <a:p>
            <a:r>
              <a:rPr lang="it-IT" dirty="0" smtClean="0"/>
              <a:t>discrezionalità </a:t>
            </a:r>
            <a:r>
              <a:rPr lang="it-IT" dirty="0"/>
              <a:t>della </a:t>
            </a:r>
            <a:r>
              <a:rPr lang="it-IT" dirty="0" smtClean="0"/>
              <a:t>normativa </a:t>
            </a:r>
            <a:endParaRPr lang="it-IT" dirty="0"/>
          </a:p>
        </p:txBody>
      </p:sp>
      <p:sp>
        <p:nvSpPr>
          <p:cNvPr id="3" name="Segnaposto contenuto 2"/>
          <p:cNvSpPr>
            <a:spLocks noGrp="1"/>
          </p:cNvSpPr>
          <p:nvPr>
            <p:ph idx="1"/>
          </p:nvPr>
        </p:nvSpPr>
        <p:spPr>
          <a:xfrm>
            <a:off x="457200" y="1225764"/>
            <a:ext cx="8229600" cy="5316565"/>
          </a:xfrm>
        </p:spPr>
        <p:txBody>
          <a:bodyPr>
            <a:normAutofit fontScale="85000" lnSpcReduction="20000"/>
          </a:bodyPr>
          <a:lstStyle/>
          <a:p>
            <a:r>
              <a:rPr lang="it-IT" dirty="0"/>
              <a:t>Soprattutto per le </a:t>
            </a:r>
            <a:r>
              <a:rPr lang="it-IT" dirty="0" smtClean="0"/>
              <a:t>società </a:t>
            </a:r>
            <a:r>
              <a:rPr lang="it-IT" dirty="0"/>
              <a:t>non quotate </a:t>
            </a:r>
            <a:r>
              <a:rPr lang="it-IT" dirty="0" smtClean="0"/>
              <a:t>(ove il </a:t>
            </a:r>
            <a:r>
              <a:rPr lang="it-IT" dirty="0"/>
              <a:t>falso in bilancio si </a:t>
            </a:r>
            <a:r>
              <a:rPr lang="it-IT" dirty="0" smtClean="0"/>
              <a:t>realizza se </a:t>
            </a:r>
            <a:r>
              <a:rPr lang="it-IT" dirty="0"/>
              <a:t>i fatti materiali non rispondenti al </a:t>
            </a:r>
            <a:r>
              <a:rPr lang="it-IT" dirty="0" smtClean="0"/>
              <a:t>vero</a:t>
            </a:r>
            <a:r>
              <a:rPr lang="it-IT" dirty="0"/>
              <a:t>, esposti od omessi, risultino “</a:t>
            </a:r>
            <a:r>
              <a:rPr lang="it-IT" b="1" i="1" dirty="0" smtClean="0"/>
              <a:t>rilevanti</a:t>
            </a:r>
            <a:r>
              <a:rPr lang="it-IT" dirty="0" smtClean="0"/>
              <a:t>” e siano idonei </a:t>
            </a:r>
            <a:r>
              <a:rPr lang="it-IT" dirty="0"/>
              <a:t>ad indurre </a:t>
            </a:r>
            <a:r>
              <a:rPr lang="it-IT" dirty="0" smtClean="0"/>
              <a:t>in errore) </a:t>
            </a:r>
            <a:r>
              <a:rPr lang="it-IT" dirty="0"/>
              <a:t>si apre il problema della </a:t>
            </a:r>
            <a:r>
              <a:rPr lang="it-IT" dirty="0" smtClean="0"/>
              <a:t>determinatezza </a:t>
            </a:r>
            <a:r>
              <a:rPr lang="it-IT" dirty="0"/>
              <a:t>della </a:t>
            </a:r>
            <a:r>
              <a:rPr lang="it-IT" dirty="0" smtClean="0"/>
              <a:t>fattispecie</a:t>
            </a:r>
          </a:p>
          <a:p>
            <a:r>
              <a:rPr lang="it-IT" dirty="0" smtClean="0"/>
              <a:t>non </a:t>
            </a:r>
            <a:r>
              <a:rPr lang="it-IT" dirty="0"/>
              <a:t>potendo prendere </a:t>
            </a:r>
            <a:r>
              <a:rPr lang="it-IT" dirty="0" smtClean="0"/>
              <a:t>più </a:t>
            </a:r>
            <a:r>
              <a:rPr lang="it-IT" dirty="0"/>
              <a:t>a riferimento soglie quantitative, come in </a:t>
            </a:r>
            <a:r>
              <a:rPr lang="it-IT" dirty="0" smtClean="0"/>
              <a:t>passato</a:t>
            </a:r>
            <a:r>
              <a:rPr lang="it-IT" dirty="0"/>
              <a:t>, </a:t>
            </a:r>
            <a:r>
              <a:rPr lang="it-IT" dirty="0" smtClean="0"/>
              <a:t>sarà </a:t>
            </a:r>
            <a:r>
              <a:rPr lang="it-IT" dirty="0"/>
              <a:t>il giudice a dover stabilire se il fatto o l’omissione è stata o meno rilevante, </a:t>
            </a:r>
            <a:r>
              <a:rPr lang="it-IT" dirty="0" smtClean="0"/>
              <a:t>con ampi spazi </a:t>
            </a:r>
            <a:r>
              <a:rPr lang="it-IT" dirty="0"/>
              <a:t>di </a:t>
            </a:r>
            <a:r>
              <a:rPr lang="it-IT" dirty="0" smtClean="0"/>
              <a:t>discrezionalità </a:t>
            </a:r>
          </a:p>
          <a:p>
            <a:r>
              <a:rPr lang="it-IT" dirty="0" smtClean="0"/>
              <a:t>I giudici </a:t>
            </a:r>
            <a:r>
              <a:rPr lang="it-IT" dirty="0"/>
              <a:t>dovranno calarsi nelle singole </a:t>
            </a:r>
            <a:r>
              <a:rPr lang="it-IT" dirty="0" smtClean="0"/>
              <a:t>fattispecie, </a:t>
            </a:r>
            <a:r>
              <a:rPr lang="it-IT" dirty="0"/>
              <a:t>tenendo conto della natura e delle dimensioni della </a:t>
            </a:r>
            <a:r>
              <a:rPr lang="it-IT" dirty="0" smtClean="0"/>
              <a:t>società, della modalità </a:t>
            </a:r>
            <a:r>
              <a:rPr lang="it-IT" dirty="0"/>
              <a:t>o degli effetti della </a:t>
            </a:r>
            <a:r>
              <a:rPr lang="it-IT" dirty="0" smtClean="0"/>
              <a:t>condotta</a:t>
            </a:r>
          </a:p>
          <a:p>
            <a:r>
              <a:rPr lang="it-IT" dirty="0" smtClean="0"/>
              <a:t>almeno </a:t>
            </a:r>
            <a:r>
              <a:rPr lang="it-IT" dirty="0"/>
              <a:t>nei primi anni di applicazione </a:t>
            </a:r>
            <a:r>
              <a:rPr lang="it-IT" dirty="0" smtClean="0"/>
              <a:t>della norma la sua applicazione non sarà non </a:t>
            </a:r>
            <a:r>
              <a:rPr lang="it-IT" dirty="0"/>
              <a:t>sempre uniforme </a:t>
            </a:r>
          </a:p>
          <a:p>
            <a:endParaRPr lang="it-IT" dirty="0"/>
          </a:p>
        </p:txBody>
      </p:sp>
    </p:spTree>
    <p:extLst>
      <p:ext uri="{BB962C8B-B14F-4D97-AF65-F5344CB8AC3E}">
        <p14:creationId xmlns:p14="http://schemas.microsoft.com/office/powerpoint/2010/main" xmlns="" val="4214735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Momento di commissione del reato</a:t>
            </a:r>
            <a:endParaRPr lang="it-IT" dirty="0"/>
          </a:p>
        </p:txBody>
      </p:sp>
      <p:sp>
        <p:nvSpPr>
          <p:cNvPr id="3" name="Segnaposto contenuto 2"/>
          <p:cNvSpPr>
            <a:spLocks noGrp="1"/>
          </p:cNvSpPr>
          <p:nvPr>
            <p:ph idx="1"/>
          </p:nvPr>
        </p:nvSpPr>
        <p:spPr>
          <a:xfrm>
            <a:off x="310091" y="1600200"/>
            <a:ext cx="8534892" cy="4525963"/>
          </a:xfrm>
        </p:spPr>
        <p:txBody>
          <a:bodyPr>
            <a:normAutofit fontScale="92500" lnSpcReduction="20000"/>
          </a:bodyPr>
          <a:lstStyle/>
          <a:p>
            <a:r>
              <a:rPr lang="it-IT" dirty="0"/>
              <a:t>Il </a:t>
            </a:r>
            <a:r>
              <a:rPr lang="it-IT" b="1" dirty="0"/>
              <a:t>reato di falso in bilancio </a:t>
            </a:r>
            <a:r>
              <a:rPr lang="it-IT" dirty="0"/>
              <a:t>si perfeziona nel momento in cui la falsa comunicazione sociale esce dalla sfera </a:t>
            </a:r>
            <a:r>
              <a:rPr lang="it-IT" dirty="0" smtClean="0"/>
              <a:t>del </a:t>
            </a:r>
            <a:r>
              <a:rPr lang="it-IT" dirty="0"/>
              <a:t>soggetto “</a:t>
            </a:r>
            <a:r>
              <a:rPr lang="it-IT" i="1" dirty="0"/>
              <a:t>attivo</a:t>
            </a:r>
            <a:r>
              <a:rPr lang="it-IT" dirty="0"/>
              <a:t>” e diventa conoscibile da parte dei destinatari (</a:t>
            </a:r>
            <a:r>
              <a:rPr lang="it-IT" dirty="0" smtClean="0"/>
              <a:t>soci </a:t>
            </a:r>
            <a:r>
              <a:rPr lang="it-IT" dirty="0"/>
              <a:t>o </a:t>
            </a:r>
            <a:r>
              <a:rPr lang="it-IT" dirty="0" smtClean="0"/>
              <a:t>altri soggetti terzi)</a:t>
            </a:r>
            <a:endParaRPr lang="it-IT" dirty="0"/>
          </a:p>
          <a:p>
            <a:r>
              <a:rPr lang="it-IT" dirty="0" smtClean="0"/>
              <a:t>In particolare, </a:t>
            </a:r>
            <a:r>
              <a:rPr lang="it-IT" dirty="0"/>
              <a:t>il momento in cui scatta il reato è da individuarsi con quello del </a:t>
            </a:r>
            <a:r>
              <a:rPr lang="it-IT" b="1" dirty="0"/>
              <a:t>deposito del </a:t>
            </a:r>
            <a:r>
              <a:rPr lang="it-IT" b="1" dirty="0" smtClean="0"/>
              <a:t>bilancio </a:t>
            </a:r>
            <a:r>
              <a:rPr lang="it-IT" b="1" dirty="0"/>
              <a:t>presso la sede </a:t>
            </a:r>
            <a:r>
              <a:rPr lang="it-IT" dirty="0"/>
              <a:t>della </a:t>
            </a:r>
            <a:r>
              <a:rPr lang="it-IT" dirty="0" smtClean="0"/>
              <a:t>società </a:t>
            </a:r>
            <a:r>
              <a:rPr lang="it-IT" i="1" dirty="0" smtClean="0"/>
              <a:t>ex</a:t>
            </a:r>
            <a:r>
              <a:rPr lang="it-IT" dirty="0" smtClean="0"/>
              <a:t> art. </a:t>
            </a:r>
            <a:r>
              <a:rPr lang="it-IT" dirty="0"/>
              <a:t>2429, </a:t>
            </a:r>
            <a:r>
              <a:rPr lang="it-IT" dirty="0" smtClean="0"/>
              <a:t>3°comma</a:t>
            </a:r>
            <a:endParaRPr lang="it-IT" dirty="0"/>
          </a:p>
          <a:p>
            <a:r>
              <a:rPr lang="it-IT" dirty="0"/>
              <a:t>i</a:t>
            </a:r>
            <a:r>
              <a:rPr lang="it-IT" dirty="0" smtClean="0"/>
              <a:t>l </a:t>
            </a:r>
            <a:r>
              <a:rPr lang="it-IT" dirty="0"/>
              <a:t>termine di </a:t>
            </a:r>
            <a:r>
              <a:rPr lang="it-IT" dirty="0" smtClean="0"/>
              <a:t>prescrizione è </a:t>
            </a:r>
            <a:r>
              <a:rPr lang="it-IT" dirty="0"/>
              <a:t>di </a:t>
            </a:r>
            <a:r>
              <a:rPr lang="it-IT" b="1" dirty="0"/>
              <a:t>6 anni </a:t>
            </a:r>
            <a:r>
              <a:rPr lang="it-IT" dirty="0"/>
              <a:t>(</a:t>
            </a:r>
            <a:r>
              <a:rPr lang="it-IT" dirty="0" smtClean="0"/>
              <a:t>art. </a:t>
            </a:r>
            <a:r>
              <a:rPr lang="it-IT" dirty="0"/>
              <a:t>157, </a:t>
            </a:r>
            <a:r>
              <a:rPr lang="it-IT" dirty="0" smtClean="0"/>
              <a:t>1°c., c.p.), aumentabile </a:t>
            </a:r>
            <a:r>
              <a:rPr lang="it-IT" dirty="0"/>
              <a:t>fino a 7 anni e 6 mesi in caso di interruzione </a:t>
            </a:r>
            <a:r>
              <a:rPr lang="it-IT" dirty="0" smtClean="0"/>
              <a:t>del processo </a:t>
            </a:r>
            <a:r>
              <a:rPr lang="it-IT" i="1" dirty="0" smtClean="0"/>
              <a:t>ex</a:t>
            </a:r>
            <a:r>
              <a:rPr lang="it-IT" dirty="0" smtClean="0"/>
              <a:t> artt. </a:t>
            </a:r>
            <a:r>
              <a:rPr lang="it-IT" dirty="0"/>
              <a:t>160 </a:t>
            </a:r>
            <a:r>
              <a:rPr lang="it-IT" dirty="0" smtClean="0"/>
              <a:t>c.p.</a:t>
            </a:r>
            <a:endParaRPr lang="it-IT" dirty="0"/>
          </a:p>
          <a:p>
            <a:endParaRPr lang="it-IT" dirty="0"/>
          </a:p>
        </p:txBody>
      </p:sp>
    </p:spTree>
    <p:extLst>
      <p:ext uri="{BB962C8B-B14F-4D97-AF65-F5344CB8AC3E}">
        <p14:creationId xmlns:p14="http://schemas.microsoft.com/office/powerpoint/2010/main" xmlns="" val="19313520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14834"/>
          </a:xfrm>
        </p:spPr>
        <p:txBody>
          <a:bodyPr>
            <a:normAutofit/>
          </a:bodyPr>
          <a:lstStyle/>
          <a:p>
            <a:r>
              <a:rPr lang="it-IT" sz="2800" dirty="0"/>
              <a:t>Art. </a:t>
            </a:r>
            <a:r>
              <a:rPr lang="it-IT" sz="2800" dirty="0" smtClean="0"/>
              <a:t>2429</a:t>
            </a:r>
            <a:r>
              <a:rPr lang="it-IT" sz="2800" dirty="0"/>
              <a:t> </a:t>
            </a:r>
            <a:r>
              <a:rPr lang="it-IT" sz="2800" dirty="0" smtClean="0"/>
              <a:t>Relazione </a:t>
            </a:r>
            <a:r>
              <a:rPr lang="it-IT" sz="2800" dirty="0"/>
              <a:t>dei sindaci e deposito del </a:t>
            </a:r>
            <a:r>
              <a:rPr lang="it-IT" sz="2800" dirty="0" smtClean="0"/>
              <a:t>bilancio</a:t>
            </a:r>
            <a:endParaRPr lang="it-IT" sz="2800" dirty="0"/>
          </a:p>
        </p:txBody>
      </p:sp>
      <p:sp>
        <p:nvSpPr>
          <p:cNvPr id="3" name="Segnaposto contenuto 2"/>
          <p:cNvSpPr>
            <a:spLocks noGrp="1"/>
          </p:cNvSpPr>
          <p:nvPr>
            <p:ph idx="1"/>
          </p:nvPr>
        </p:nvSpPr>
        <p:spPr>
          <a:xfrm>
            <a:off x="372868" y="1112849"/>
            <a:ext cx="8494394" cy="5444248"/>
          </a:xfrm>
        </p:spPr>
        <p:txBody>
          <a:bodyPr>
            <a:normAutofit fontScale="62500" lnSpcReduction="20000"/>
          </a:bodyPr>
          <a:lstStyle/>
          <a:p>
            <a:r>
              <a:rPr lang="it-IT" dirty="0"/>
              <a:t>Il bilancio deve essere comunicato dagli amministratori al collegio </a:t>
            </a:r>
            <a:r>
              <a:rPr lang="it-IT" dirty="0" smtClean="0"/>
              <a:t>sindacale </a:t>
            </a:r>
            <a:r>
              <a:rPr lang="it-IT" dirty="0"/>
              <a:t>e al soggetto incaricato della revisione legale dei conti, con la relazione, almeno </a:t>
            </a:r>
            <a:r>
              <a:rPr lang="it-IT" dirty="0" smtClean="0"/>
              <a:t>30 giorni </a:t>
            </a:r>
            <a:r>
              <a:rPr lang="it-IT" dirty="0"/>
              <a:t>prima di quello fissato per l'assemblea che deve discuterlo.</a:t>
            </a:r>
          </a:p>
          <a:p>
            <a:r>
              <a:rPr lang="it-IT" dirty="0"/>
              <a:t>Il collegio sindacale deve riferire all'assemblea sui risultati dell'esercizio sociale e sull'attività svolta nell'adempimento dei propri doveri, e fare le osservazioni e le proposte in ordine al bilancio e alla sua approvazione, con particolare riferimento all'esercizio della deroga di cui all'articolo 2423, quarto comma. Il collegio sindacale, se esercita il controllo contabile, redige anche la relazione prevista dall'articolo 2409-</a:t>
            </a:r>
            <a:r>
              <a:rPr lang="it-IT" i="1" dirty="0"/>
              <a:t>ter</a:t>
            </a:r>
            <a:r>
              <a:rPr lang="it-IT" dirty="0"/>
              <a:t>.</a:t>
            </a:r>
          </a:p>
          <a:p>
            <a:r>
              <a:rPr lang="it-IT" b="1" dirty="0"/>
              <a:t>Il bilancio, con le copie integrali dell'ultimo bilancio delle società controllate e un prospetto riepilogativo dei dati essenziali dell'ultimo bilancio delle società collegate, deve restare depositato in copia nella sede della società, insieme con le relazioni degli amministratori, dei sindaci e del soggetto incaricato della revisione legale dei conti, durante i quindici giorni che precedono l'assemblea, e finché sia approvato. I soci possono prenderne visione.</a:t>
            </a:r>
          </a:p>
          <a:p>
            <a:r>
              <a:rPr lang="it-IT" dirty="0"/>
              <a:t>Il deposito delle copie dell'ultimo bilancio delle società controllate prescritto dal comma precedente può essere sostituito, per quelle incluse nel consolidamento, dal deposito di un prospetto riepilogativo dei dati essenziali dell'ultimo bilancio delle medesime.</a:t>
            </a:r>
          </a:p>
        </p:txBody>
      </p:sp>
    </p:spTree>
    <p:extLst>
      <p:ext uri="{BB962C8B-B14F-4D97-AF65-F5344CB8AC3E}">
        <p14:creationId xmlns:p14="http://schemas.microsoft.com/office/powerpoint/2010/main" xmlns="" val="36670425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41611"/>
            <a:ext cx="8229600" cy="1143000"/>
          </a:xfrm>
        </p:spPr>
        <p:txBody>
          <a:bodyPr/>
          <a:lstStyle/>
          <a:p>
            <a:r>
              <a:rPr lang="it-IT" dirty="0" smtClean="0"/>
              <a:t>Ricapitolando l’art</a:t>
            </a:r>
            <a:r>
              <a:rPr lang="it-IT" dirty="0"/>
              <a:t>. 2621 </a:t>
            </a:r>
          </a:p>
        </p:txBody>
      </p:sp>
      <p:sp>
        <p:nvSpPr>
          <p:cNvPr id="3" name="Segnaposto contenuto 2"/>
          <p:cNvSpPr>
            <a:spLocks noGrp="1"/>
          </p:cNvSpPr>
          <p:nvPr>
            <p:ph idx="1"/>
          </p:nvPr>
        </p:nvSpPr>
        <p:spPr>
          <a:xfrm>
            <a:off x="457199" y="1179866"/>
            <a:ext cx="8456671" cy="5183764"/>
          </a:xfrm>
        </p:spPr>
        <p:txBody>
          <a:bodyPr>
            <a:normAutofit fontScale="85000" lnSpcReduction="10000"/>
          </a:bodyPr>
          <a:lstStyle/>
          <a:p>
            <a:pPr marL="0" indent="0" algn="ctr">
              <a:buNone/>
            </a:pPr>
            <a:r>
              <a:rPr lang="it-IT" dirty="0" smtClean="0"/>
              <a:t>soggetti </a:t>
            </a:r>
            <a:r>
              <a:rPr lang="it-IT" dirty="0"/>
              <a:t>attivi </a:t>
            </a:r>
          </a:p>
          <a:p>
            <a:r>
              <a:rPr lang="it-IT" dirty="0"/>
              <a:t>Amministratori, direttori generali, dirigenti preposti </a:t>
            </a:r>
            <a:r>
              <a:rPr lang="it-IT" dirty="0" smtClean="0"/>
              <a:t>(anche informalmente) alla </a:t>
            </a:r>
            <a:r>
              <a:rPr lang="it-IT" dirty="0"/>
              <a:t>redazione di documenti contabili e </a:t>
            </a:r>
            <a:r>
              <a:rPr lang="it-IT" dirty="0" smtClean="0"/>
              <a:t>societari che configurano le comunicazioni sociali oggetto della norma, </a:t>
            </a:r>
            <a:r>
              <a:rPr lang="it-IT" dirty="0"/>
              <a:t>sindaci e liquidatori, </a:t>
            </a:r>
            <a:r>
              <a:rPr lang="it-IT" dirty="0" smtClean="0"/>
              <a:t>revisori legali e certificatori del bilancio, altri soggetti a titolo di concorso (come i professionisti che attivamente partecipano con il proprio contributo determinante alla commissione del reato)</a:t>
            </a:r>
          </a:p>
          <a:p>
            <a:r>
              <a:rPr lang="it-IT" dirty="0" smtClean="0"/>
              <a:t>chiunque abbia la responsabilità legale di redigere, controllare e pubblicizzare gli atti che compongono le comunicazioni sociali, nonché chi, all'interno delle società, svolga funzioni dirigenziali inerenti al riguardo</a:t>
            </a:r>
          </a:p>
        </p:txBody>
      </p:sp>
    </p:spTree>
    <p:extLst>
      <p:ext uri="{BB962C8B-B14F-4D97-AF65-F5344CB8AC3E}">
        <p14:creationId xmlns:p14="http://schemas.microsoft.com/office/powerpoint/2010/main" xmlns="" val="2054449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Ricapitolando l’art</a:t>
            </a:r>
            <a:r>
              <a:rPr lang="it-IT" dirty="0"/>
              <a:t>. 2621 </a:t>
            </a:r>
          </a:p>
        </p:txBody>
      </p:sp>
      <p:sp>
        <p:nvSpPr>
          <p:cNvPr id="3" name="Segnaposto contenuto 2"/>
          <p:cNvSpPr>
            <a:spLocks noGrp="1"/>
          </p:cNvSpPr>
          <p:nvPr>
            <p:ph idx="1"/>
          </p:nvPr>
        </p:nvSpPr>
        <p:spPr>
          <a:xfrm>
            <a:off x="457200" y="1417638"/>
            <a:ext cx="8229600" cy="5183764"/>
          </a:xfrm>
        </p:spPr>
        <p:txBody>
          <a:bodyPr>
            <a:normAutofit/>
          </a:bodyPr>
          <a:lstStyle/>
          <a:p>
            <a:pPr marL="0" indent="0" algn="ctr">
              <a:buNone/>
            </a:pPr>
            <a:r>
              <a:rPr lang="it-IT" dirty="0" smtClean="0"/>
              <a:t>Condotte illecite (alternative) </a:t>
            </a:r>
            <a:endParaRPr lang="it-IT" dirty="0"/>
          </a:p>
          <a:p>
            <a:pPr marL="514350" indent="-514350">
              <a:buFont typeface="+mj-lt"/>
              <a:buAutoNum type="arabicPeriod"/>
            </a:pPr>
            <a:r>
              <a:rPr lang="it-IT" dirty="0" smtClean="0"/>
              <a:t>Esporre </a:t>
            </a:r>
            <a:r>
              <a:rPr lang="it-IT" dirty="0"/>
              <a:t>consapevolmente </a:t>
            </a:r>
            <a:r>
              <a:rPr lang="it-IT" dirty="0" smtClean="0"/>
              <a:t>(</a:t>
            </a:r>
            <a:r>
              <a:rPr lang="it-IT" b="1" dirty="0" smtClean="0"/>
              <a:t>alterazione</a:t>
            </a:r>
            <a:r>
              <a:rPr lang="it-IT" dirty="0" smtClean="0"/>
              <a:t>) fatti </a:t>
            </a:r>
            <a:r>
              <a:rPr lang="it-IT" dirty="0"/>
              <a:t>materiali rilevanti non corrispondenti al </a:t>
            </a:r>
            <a:r>
              <a:rPr lang="it-IT" dirty="0" smtClean="0"/>
              <a:t>vero</a:t>
            </a:r>
            <a:endParaRPr lang="it-IT" dirty="0"/>
          </a:p>
          <a:p>
            <a:pPr marL="514350" indent="-514350">
              <a:buFont typeface="+mj-lt"/>
              <a:buAutoNum type="arabicPeriod"/>
            </a:pPr>
            <a:r>
              <a:rPr lang="it-IT" dirty="0" smtClean="0"/>
              <a:t>Omissioni </a:t>
            </a:r>
            <a:r>
              <a:rPr lang="it-IT" dirty="0"/>
              <a:t>di fatti rilevanti </a:t>
            </a:r>
            <a:r>
              <a:rPr lang="it-IT" dirty="0" smtClean="0"/>
              <a:t>(</a:t>
            </a:r>
            <a:r>
              <a:rPr lang="it-IT" b="1" dirty="0" smtClean="0"/>
              <a:t>dissimulazione</a:t>
            </a:r>
            <a:r>
              <a:rPr lang="it-IT" dirty="0" smtClean="0"/>
              <a:t>), la </a:t>
            </a:r>
            <a:r>
              <a:rPr lang="it-IT" dirty="0"/>
              <a:t>cui comunicazione è imposta dalla </a:t>
            </a:r>
            <a:r>
              <a:rPr lang="it-IT" dirty="0" smtClean="0"/>
              <a:t>legge, </a:t>
            </a:r>
            <a:r>
              <a:rPr lang="it-IT" dirty="0"/>
              <a:t>sulla situazione economica, patrimoniale, finanziaria della </a:t>
            </a:r>
            <a:r>
              <a:rPr lang="it-IT" dirty="0" smtClean="0"/>
              <a:t>società </a:t>
            </a:r>
            <a:r>
              <a:rPr lang="it-IT" dirty="0"/>
              <a:t>o del gruppo alla quale </a:t>
            </a:r>
            <a:r>
              <a:rPr lang="it-IT" dirty="0" smtClean="0"/>
              <a:t>appartiene</a:t>
            </a:r>
            <a:endParaRPr lang="it-IT" dirty="0"/>
          </a:p>
          <a:p>
            <a:r>
              <a:rPr lang="it-IT" dirty="0" smtClean="0"/>
              <a:t>Concreta idoneità </a:t>
            </a:r>
            <a:r>
              <a:rPr lang="it-IT" dirty="0"/>
              <a:t>ad indurre altri in </a:t>
            </a:r>
            <a:r>
              <a:rPr lang="it-IT" dirty="0" smtClean="0"/>
              <a:t>errore</a:t>
            </a:r>
            <a:endParaRPr lang="it-IT" dirty="0"/>
          </a:p>
          <a:p>
            <a:endParaRPr lang="it-IT" dirty="0"/>
          </a:p>
        </p:txBody>
      </p:sp>
    </p:spTree>
    <p:extLst>
      <p:ext uri="{BB962C8B-B14F-4D97-AF65-F5344CB8AC3E}">
        <p14:creationId xmlns:p14="http://schemas.microsoft.com/office/powerpoint/2010/main" xmlns="" val="1365202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Artt. 2621 </a:t>
            </a:r>
            <a:r>
              <a:rPr lang="it-IT" dirty="0" err="1" smtClean="0"/>
              <a:t>ss</a:t>
            </a:r>
            <a:r>
              <a:rPr lang="it-IT" dirty="0" smtClean="0"/>
              <a:t> codice civile</a:t>
            </a:r>
            <a:endParaRPr lang="it-IT" dirty="0"/>
          </a:p>
        </p:txBody>
      </p:sp>
      <p:sp>
        <p:nvSpPr>
          <p:cNvPr id="3" name="Segnaposto contenuto 2"/>
          <p:cNvSpPr>
            <a:spLocks noGrp="1"/>
          </p:cNvSpPr>
          <p:nvPr>
            <p:ph idx="1"/>
          </p:nvPr>
        </p:nvSpPr>
        <p:spPr/>
        <p:txBody>
          <a:bodyPr/>
          <a:lstStyle/>
          <a:p>
            <a:r>
              <a:rPr lang="it-IT" dirty="0" smtClean="0"/>
              <a:t>la legge 69/2015, entrata in vigore il 14-06-2015, ha radicalmente rivisitato il reato di «false comunicazioni sociali» (artt. 2621 </a:t>
            </a:r>
            <a:r>
              <a:rPr lang="it-IT" i="1" dirty="0" err="1" smtClean="0"/>
              <a:t>ss</a:t>
            </a:r>
            <a:r>
              <a:rPr lang="it-IT" dirty="0" smtClean="0"/>
              <a:t>, 2622 c.c.)</a:t>
            </a:r>
          </a:p>
          <a:p>
            <a:r>
              <a:rPr lang="it-IT" dirty="0" smtClean="0"/>
              <a:t>Il reato è comunemente definito «falso in bilancio»</a:t>
            </a:r>
          </a:p>
          <a:p>
            <a:endParaRPr lang="it-IT" dirty="0"/>
          </a:p>
        </p:txBody>
      </p:sp>
    </p:spTree>
    <p:extLst>
      <p:ext uri="{BB962C8B-B14F-4D97-AF65-F5344CB8AC3E}">
        <p14:creationId xmlns:p14="http://schemas.microsoft.com/office/powerpoint/2010/main" xmlns="" val="23674892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Fatti materiali</a:t>
            </a:r>
            <a:endParaRPr lang="it-IT" dirty="0"/>
          </a:p>
        </p:txBody>
      </p:sp>
      <p:sp>
        <p:nvSpPr>
          <p:cNvPr id="3" name="Segnaposto contenuto 2"/>
          <p:cNvSpPr>
            <a:spLocks noGrp="1"/>
          </p:cNvSpPr>
          <p:nvPr>
            <p:ph idx="1"/>
          </p:nvPr>
        </p:nvSpPr>
        <p:spPr/>
        <p:txBody>
          <a:bodyPr>
            <a:normAutofit lnSpcReduction="10000"/>
          </a:bodyPr>
          <a:lstStyle/>
          <a:p>
            <a:r>
              <a:rPr lang="it-IT" dirty="0" smtClean="0"/>
              <a:t>Devono essere oggetto di comunicazione prevista dalla legge</a:t>
            </a:r>
          </a:p>
          <a:p>
            <a:r>
              <a:rPr lang="it-IT" dirty="0" smtClean="0"/>
              <a:t>Devono avere per oggetto la situazione economica, patrimoniale o finanziaria della società o del gruppo, nonché i beni posseduti o amministrati dalla società per conto di terzi</a:t>
            </a:r>
          </a:p>
          <a:p>
            <a:r>
              <a:rPr lang="it-IT" dirty="0" smtClean="0"/>
              <a:t>Devono risultare esposti oppure omessi consapevolmente e in modo concretamente idoneo ad indurre altri in errore</a:t>
            </a:r>
            <a:endParaRPr lang="it-IT" dirty="0"/>
          </a:p>
        </p:txBody>
      </p:sp>
    </p:spTree>
    <p:extLst>
      <p:ext uri="{BB962C8B-B14F-4D97-AF65-F5344CB8AC3E}">
        <p14:creationId xmlns:p14="http://schemas.microsoft.com/office/powerpoint/2010/main" xmlns="" val="14853340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9"/>
            <a:ext cx="8229600" cy="836612"/>
          </a:xfrm>
        </p:spPr>
        <p:txBody>
          <a:bodyPr/>
          <a:lstStyle/>
          <a:p>
            <a:r>
              <a:rPr lang="it-IT" dirty="0" smtClean="0"/>
              <a:t>Fatti materiali rilevanti</a:t>
            </a:r>
            <a:endParaRPr lang="it-IT" dirty="0"/>
          </a:p>
        </p:txBody>
      </p:sp>
      <p:sp>
        <p:nvSpPr>
          <p:cNvPr id="3" name="Segnaposto contenuto 2"/>
          <p:cNvSpPr>
            <a:spLocks noGrp="1"/>
          </p:cNvSpPr>
          <p:nvPr>
            <p:ph idx="1"/>
          </p:nvPr>
        </p:nvSpPr>
        <p:spPr>
          <a:xfrm>
            <a:off x="269875" y="1222375"/>
            <a:ext cx="8620125" cy="5381625"/>
          </a:xfrm>
        </p:spPr>
        <p:txBody>
          <a:bodyPr>
            <a:normAutofit fontScale="70000" lnSpcReduction="20000"/>
          </a:bodyPr>
          <a:lstStyle/>
          <a:p>
            <a:pPr marL="0" indent="0">
              <a:buNone/>
            </a:pPr>
            <a:r>
              <a:rPr lang="it-IT" dirty="0" smtClean="0"/>
              <a:t>Da un punto di vista contabile si deve trattare di “accadimenti” ovvero “fatti gestionali” (la norma prima si riferiva a “informazioni”) e cioè:</a:t>
            </a:r>
          </a:p>
          <a:p>
            <a:pPr marL="514350" indent="-514350">
              <a:buAutoNum type="alphaLcParenR"/>
            </a:pPr>
            <a:r>
              <a:rPr lang="it-IT" dirty="0" smtClean="0"/>
              <a:t>Operazioni collegate a processi che concorrono a causare direttamente e in modo oggettivamente misurabile l'origine del reddito e le variazioni quali-quantitative del capitale di bilancio, anche con dinamismo nei flussi finanziari (acquisto, vendita, investimento, disinvestimento, indebitamento, aumento di capitale sociale)</a:t>
            </a:r>
          </a:p>
          <a:p>
            <a:pPr marL="514350" indent="-514350">
              <a:buAutoNum type="alphaLcParenR"/>
            </a:pPr>
            <a:r>
              <a:rPr lang="it-IT" dirty="0" smtClean="0"/>
              <a:t>Episodi gestionali, sociali o ambientali che, astrattamente considerati, non sarebbero idonei a modificare direttamente la grandezza o la composizione qualitativa delle tre categorie contabili indicate dalla norma (reddito, capitale di bilancio e flussi finanziari). Tuttavia segnalano fenomeni (anche in prospettiva e non necessariamente già avvenuti) che possono incidere sul divenire quali-quantitativo delle tre categorie. Sono oggetto di commento e illustrazione nella relazione sulla gestione (2428): es. reazione dei mercati per annuncio di dimissioni di un amministratore di società quotata, fatto indispensabile per rinegoziare l’indebitamento con i creditori sociali</a:t>
            </a:r>
          </a:p>
        </p:txBody>
      </p:sp>
    </p:spTree>
    <p:extLst>
      <p:ext uri="{BB962C8B-B14F-4D97-AF65-F5344CB8AC3E}">
        <p14:creationId xmlns:p14="http://schemas.microsoft.com/office/powerpoint/2010/main" xmlns="" val="4280053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Materialità dei fatti</a:t>
            </a:r>
            <a:endParaRPr lang="it-IT" dirty="0"/>
          </a:p>
        </p:txBody>
      </p:sp>
      <p:sp>
        <p:nvSpPr>
          <p:cNvPr id="3" name="Segnaposto contenuto 2"/>
          <p:cNvSpPr>
            <a:spLocks noGrp="1"/>
          </p:cNvSpPr>
          <p:nvPr>
            <p:ph idx="1"/>
          </p:nvPr>
        </p:nvSpPr>
        <p:spPr>
          <a:xfrm>
            <a:off x="267999" y="1600200"/>
            <a:ext cx="8622567" cy="5130800"/>
          </a:xfrm>
        </p:spPr>
        <p:txBody>
          <a:bodyPr>
            <a:normAutofit fontScale="55000" lnSpcReduction="20000"/>
          </a:bodyPr>
          <a:lstStyle/>
          <a:p>
            <a:pPr>
              <a:lnSpc>
                <a:spcPct val="150000"/>
              </a:lnSpc>
            </a:pPr>
            <a:r>
              <a:rPr lang="it-IT" dirty="0" smtClean="0">
                <a:latin typeface="Arial"/>
                <a:cs typeface="Arial"/>
              </a:rPr>
              <a:t>A supporto dell’informativa contabile c’è il principio di bilancio della “significatività delle informazioni finanziarie” (</a:t>
            </a:r>
            <a:r>
              <a:rPr lang="it-IT" i="1" dirty="0" err="1" smtClean="0">
                <a:latin typeface="Arial"/>
                <a:cs typeface="Arial"/>
              </a:rPr>
              <a:t>relevance</a:t>
            </a:r>
            <a:r>
              <a:rPr lang="it-IT" i="1" dirty="0" smtClean="0">
                <a:latin typeface="Arial"/>
                <a:cs typeface="Arial"/>
              </a:rPr>
              <a:t> of </a:t>
            </a:r>
            <a:r>
              <a:rPr lang="it-IT" i="1" dirty="0" err="1" smtClean="0">
                <a:latin typeface="Arial"/>
                <a:cs typeface="Arial"/>
              </a:rPr>
              <a:t>financial</a:t>
            </a:r>
            <a:r>
              <a:rPr lang="it-IT" i="1" dirty="0" smtClean="0">
                <a:latin typeface="Arial"/>
                <a:cs typeface="Arial"/>
              </a:rPr>
              <a:t> </a:t>
            </a:r>
            <a:r>
              <a:rPr lang="it-IT" i="1" dirty="0" err="1" smtClean="0">
                <a:latin typeface="Arial"/>
                <a:cs typeface="Arial"/>
              </a:rPr>
              <a:t>facts</a:t>
            </a:r>
            <a:r>
              <a:rPr lang="it-IT" dirty="0" smtClean="0">
                <a:latin typeface="Arial"/>
                <a:cs typeface="Arial"/>
              </a:rPr>
              <a:t>) </a:t>
            </a:r>
            <a:r>
              <a:rPr lang="it-IT" dirty="0">
                <a:latin typeface="Arial"/>
                <a:cs typeface="Arial"/>
              </a:rPr>
              <a:t>IASB: </a:t>
            </a:r>
            <a:endParaRPr lang="it-IT" dirty="0" smtClean="0">
              <a:latin typeface="Arial"/>
              <a:cs typeface="Arial"/>
            </a:endParaRPr>
          </a:p>
          <a:p>
            <a:pPr>
              <a:lnSpc>
                <a:spcPct val="150000"/>
              </a:lnSpc>
            </a:pPr>
            <a:r>
              <a:rPr lang="it-IT" dirty="0" smtClean="0">
                <a:latin typeface="Arial"/>
                <a:cs typeface="Arial"/>
              </a:rPr>
              <a:t>«</a:t>
            </a:r>
            <a:r>
              <a:rPr lang="it-IT" i="1" dirty="0" smtClean="0">
                <a:latin typeface="Arial"/>
                <a:cs typeface="Arial"/>
              </a:rPr>
              <a:t>RELEVANT FINANCIAL INFORMATION IS CAPABLE OF MAKING A DIFFERENCE IN THE DECISIONS MADE BY USERS. FINANCIAL INFORMATION IS CAPABLE OF MAKING A DIFFERENCE IN DECISIONS IF IT HAS PREDICTIVE VALUE, CONFIRMATORY VALUE, OR BOTH. THE PREDICTIVE VALUE AND CONFIRMATORY VALUE OF FINANCIAL INFORMATION ARE INTERRELATED»</a:t>
            </a:r>
          </a:p>
          <a:p>
            <a:pPr>
              <a:lnSpc>
                <a:spcPct val="150000"/>
              </a:lnSpc>
            </a:pPr>
            <a:r>
              <a:rPr lang="it-IT" i="1" dirty="0">
                <a:latin typeface="Arial"/>
                <a:cs typeface="Arial"/>
              </a:rPr>
              <a:t>«</a:t>
            </a:r>
            <a:r>
              <a:rPr lang="it-IT" i="1" dirty="0" smtClean="0">
                <a:latin typeface="Arial"/>
                <a:cs typeface="Arial"/>
              </a:rPr>
              <a:t>MATERIALITY IS AN ENTITY</a:t>
            </a:r>
            <a:r>
              <a:rPr lang="it-IT" i="1" dirty="0">
                <a:latin typeface="Arial"/>
                <a:cs typeface="Arial"/>
              </a:rPr>
              <a:t>-</a:t>
            </a:r>
            <a:r>
              <a:rPr lang="it-IT" i="1" dirty="0" smtClean="0">
                <a:latin typeface="Arial"/>
                <a:cs typeface="Arial"/>
              </a:rPr>
              <a:t>SPECIFIC ASPECT OF RELEVANCE BASED ON THE NATURE OR MAGNITUDE (OR BOTH) OF THE ITEMS TO WHICH THE INFORMATION RELATES IN THE CONTEXT OF AN INDIVIDUAL ENTITY'S FINANCIAL REPORT</a:t>
            </a:r>
            <a:r>
              <a:rPr lang="it-IT" i="1" dirty="0">
                <a:latin typeface="Arial"/>
                <a:cs typeface="Arial"/>
              </a:rPr>
              <a:t>»</a:t>
            </a:r>
            <a:endParaRPr lang="it-IT" dirty="0">
              <a:latin typeface="Arial"/>
              <a:cs typeface="Arial"/>
            </a:endParaRPr>
          </a:p>
        </p:txBody>
      </p:sp>
    </p:spTree>
    <p:extLst>
      <p:ext uri="{BB962C8B-B14F-4D97-AF65-F5344CB8AC3E}">
        <p14:creationId xmlns:p14="http://schemas.microsoft.com/office/powerpoint/2010/main" xmlns="" val="30928264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90450"/>
          </a:xfrm>
        </p:spPr>
        <p:txBody>
          <a:bodyPr/>
          <a:lstStyle/>
          <a:p>
            <a:r>
              <a:rPr lang="it-IT" dirty="0" smtClean="0"/>
              <a:t>Significatività e materialità</a:t>
            </a:r>
            <a:endParaRPr lang="it-IT" dirty="0"/>
          </a:p>
        </p:txBody>
      </p:sp>
      <p:sp>
        <p:nvSpPr>
          <p:cNvPr id="3" name="Segnaposto contenuto 2"/>
          <p:cNvSpPr>
            <a:spLocks noGrp="1"/>
          </p:cNvSpPr>
          <p:nvPr>
            <p:ph idx="1"/>
          </p:nvPr>
        </p:nvSpPr>
        <p:spPr>
          <a:xfrm>
            <a:off x="457200" y="1417638"/>
            <a:ext cx="8229600" cy="5223364"/>
          </a:xfrm>
        </p:spPr>
        <p:txBody>
          <a:bodyPr>
            <a:normAutofit fontScale="77500" lnSpcReduction="20000"/>
          </a:bodyPr>
          <a:lstStyle/>
          <a:p>
            <a:r>
              <a:rPr lang="it-IT" dirty="0" smtClean="0"/>
              <a:t>Significatività (</a:t>
            </a:r>
            <a:r>
              <a:rPr lang="it-IT" b="1" i="1" dirty="0" err="1" smtClean="0"/>
              <a:t>relevance</a:t>
            </a:r>
            <a:r>
              <a:rPr lang="it-IT" dirty="0" smtClean="0"/>
              <a:t>) è un attributo delle informazioni economiche finanziarie</a:t>
            </a:r>
          </a:p>
          <a:p>
            <a:r>
              <a:rPr lang="it-IT" b="1" i="1" dirty="0" err="1" smtClean="0"/>
              <a:t>materiality</a:t>
            </a:r>
            <a:r>
              <a:rPr lang="it-IT" dirty="0" smtClean="0"/>
              <a:t> è una chiave di lettura della significatività: con essa ogni impresa di volta in volta </a:t>
            </a:r>
            <a:r>
              <a:rPr lang="it-IT" dirty="0"/>
              <a:t>specificatamente </a:t>
            </a:r>
            <a:r>
              <a:rPr lang="it-IT" dirty="0" smtClean="0"/>
              <a:t>discrimina criticamente le informazioni che si reputano rilevanti da quelle che non lo sono</a:t>
            </a:r>
          </a:p>
          <a:p>
            <a:r>
              <a:rPr lang="it-IT" dirty="0" smtClean="0"/>
              <a:t>In tal modo l’informativa di ogni bilancio risulterà completamente significativa per i fruitori del bilancio</a:t>
            </a:r>
          </a:p>
          <a:p>
            <a:r>
              <a:rPr lang="it-IT" dirty="0" smtClean="0"/>
              <a:t>Il principio di significatività e rilevanza dei fatti economici è previsto da OIC 11</a:t>
            </a:r>
          </a:p>
          <a:p>
            <a:r>
              <a:rPr lang="it-IT" i="1" dirty="0" err="1" smtClean="0"/>
              <a:t>Relevance</a:t>
            </a:r>
            <a:r>
              <a:rPr lang="it-IT" dirty="0" smtClean="0"/>
              <a:t> e </a:t>
            </a:r>
            <a:r>
              <a:rPr lang="it-IT" i="1" dirty="0" err="1" smtClean="0"/>
              <a:t>materiality</a:t>
            </a:r>
            <a:r>
              <a:rPr lang="it-IT" dirty="0" smtClean="0"/>
              <a:t> sono ripresi dal principio di revisione internazionale Isa 320, cui ci si attiene in Italia per il controllo legale dei conti e la certificazione dei bilanci</a:t>
            </a:r>
          </a:p>
          <a:p>
            <a:r>
              <a:rPr lang="it-IT" dirty="0" smtClean="0"/>
              <a:t>Nel linguaggio contabile l’aggettivo </a:t>
            </a:r>
            <a:r>
              <a:rPr lang="it-IT" b="1" dirty="0" smtClean="0"/>
              <a:t>materiale</a:t>
            </a:r>
            <a:r>
              <a:rPr lang="it-IT" dirty="0" smtClean="0"/>
              <a:t> </a:t>
            </a:r>
            <a:r>
              <a:rPr lang="it-IT" b="1" dirty="0" smtClean="0"/>
              <a:t>non è sinonimo</a:t>
            </a:r>
            <a:r>
              <a:rPr lang="it-IT" dirty="0" smtClean="0"/>
              <a:t> di </a:t>
            </a:r>
            <a:r>
              <a:rPr lang="it-IT" b="1" dirty="0" smtClean="0"/>
              <a:t>effettivamente constatabile</a:t>
            </a:r>
          </a:p>
        </p:txBody>
      </p:sp>
    </p:spTree>
    <p:extLst>
      <p:ext uri="{BB962C8B-B14F-4D97-AF65-F5344CB8AC3E}">
        <p14:creationId xmlns:p14="http://schemas.microsoft.com/office/powerpoint/2010/main" xmlns="" val="28967787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Per interpretare il 26121</a:t>
            </a:r>
            <a:endParaRPr lang="it-IT" dirty="0"/>
          </a:p>
        </p:txBody>
      </p:sp>
      <p:sp>
        <p:nvSpPr>
          <p:cNvPr id="3" name="Segnaposto contenuto 2"/>
          <p:cNvSpPr>
            <a:spLocks noGrp="1"/>
          </p:cNvSpPr>
          <p:nvPr>
            <p:ph idx="1"/>
          </p:nvPr>
        </p:nvSpPr>
        <p:spPr/>
        <p:txBody>
          <a:bodyPr>
            <a:normAutofit lnSpcReduction="10000"/>
          </a:bodyPr>
          <a:lstStyle/>
          <a:p>
            <a:r>
              <a:rPr lang="it-IT" i="1" dirty="0" smtClean="0"/>
              <a:t>RELEVANCE</a:t>
            </a:r>
            <a:r>
              <a:rPr lang="it-IT" dirty="0"/>
              <a:t></a:t>
            </a:r>
            <a:r>
              <a:rPr lang="it-IT" i="1" dirty="0"/>
              <a:t>SIGNIFICATIVITA’</a:t>
            </a:r>
            <a:endParaRPr lang="it-IT" dirty="0"/>
          </a:p>
          <a:p>
            <a:r>
              <a:rPr lang="it-IT" i="1" dirty="0" smtClean="0"/>
              <a:t>MATERIALITY</a:t>
            </a:r>
            <a:r>
              <a:rPr lang="it-IT" dirty="0"/>
              <a:t></a:t>
            </a:r>
            <a:r>
              <a:rPr lang="it-IT" i="1" dirty="0" smtClean="0"/>
              <a:t>RILEVANZA (RILEVANZA CRITICA DELLA SIGNIFICATIVITA’ IN “</a:t>
            </a:r>
            <a:r>
              <a:rPr lang="it-IT" i="1" dirty="0"/>
              <a:t>UNA</a:t>
            </a:r>
            <a:r>
              <a:rPr lang="it-IT" i="1" dirty="0" smtClean="0"/>
              <a:t>” DATA IMPRESA</a:t>
            </a:r>
            <a:r>
              <a:rPr lang="it-IT" i="1" dirty="0"/>
              <a:t>)</a:t>
            </a:r>
            <a:endParaRPr lang="it-IT" dirty="0"/>
          </a:p>
          <a:p>
            <a:r>
              <a:rPr lang="it-IT" i="1" dirty="0" smtClean="0"/>
              <a:t>FACT</a:t>
            </a:r>
            <a:r>
              <a:rPr lang="it-IT" dirty="0"/>
              <a:t></a:t>
            </a:r>
            <a:r>
              <a:rPr lang="it-IT" i="1" dirty="0" smtClean="0"/>
              <a:t>ACCADIMENTO RISCONTRABILE (o “FATTO GESTIONALE VERIFICABILE</a:t>
            </a:r>
            <a:r>
              <a:rPr lang="it-IT" i="1" dirty="0"/>
              <a:t>”)</a:t>
            </a:r>
            <a:endParaRPr lang="it-IT" dirty="0"/>
          </a:p>
          <a:p>
            <a:r>
              <a:rPr lang="it-IT" i="1" dirty="0" smtClean="0"/>
              <a:t>MATERIAL FACTS</a:t>
            </a:r>
            <a:r>
              <a:rPr lang="it-IT" dirty="0" smtClean="0"/>
              <a:t> </a:t>
            </a:r>
            <a:r>
              <a:rPr lang="it-IT" i="1" dirty="0" smtClean="0"/>
              <a:t>INFORMAZIONI RILEVANTI (INFORMAZIONI DI RILEVANTE SIGNIFICATIVITA’ IN “</a:t>
            </a:r>
            <a:r>
              <a:rPr lang="it-IT" i="1" dirty="0"/>
              <a:t>UN</a:t>
            </a:r>
            <a:r>
              <a:rPr lang="it-IT" i="1" dirty="0" smtClean="0"/>
              <a:t>” BILANCIO</a:t>
            </a:r>
            <a:r>
              <a:rPr lang="it-IT" i="1" dirty="0"/>
              <a:t>)</a:t>
            </a:r>
            <a:endParaRPr lang="it-IT" dirty="0"/>
          </a:p>
        </p:txBody>
      </p:sp>
    </p:spTree>
    <p:extLst>
      <p:ext uri="{BB962C8B-B14F-4D97-AF65-F5344CB8AC3E}">
        <p14:creationId xmlns:p14="http://schemas.microsoft.com/office/powerpoint/2010/main" xmlns="" val="2792017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Cosa è successo ?</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a:t>
            </a:r>
            <a:r>
              <a:rPr lang="it-IT" i="1" dirty="0" err="1" smtClean="0"/>
              <a:t>Material</a:t>
            </a:r>
            <a:r>
              <a:rPr lang="it-IT" i="1" dirty="0" smtClean="0"/>
              <a:t> </a:t>
            </a:r>
            <a:r>
              <a:rPr lang="it-IT" i="1" dirty="0" err="1" smtClean="0"/>
              <a:t>facts</a:t>
            </a:r>
            <a:r>
              <a:rPr lang="it-IT" dirty="0" smtClean="0"/>
              <a:t>” nel mondo </a:t>
            </a:r>
            <a:r>
              <a:rPr lang="it-IT" dirty="0" err="1" smtClean="0"/>
              <a:t>dell’</a:t>
            </a:r>
            <a:r>
              <a:rPr lang="it-IT" i="1" dirty="0" err="1" smtClean="0"/>
              <a:t>accounting</a:t>
            </a:r>
            <a:r>
              <a:rPr lang="it-IT" dirty="0" smtClean="0"/>
              <a:t> ha un significato, appunto contabile, di “informazioni rilevanti”</a:t>
            </a:r>
          </a:p>
          <a:p>
            <a:r>
              <a:rPr lang="it-IT" dirty="0" smtClean="0"/>
              <a:t>“fatti materiali” ne è solo la traduzione letterale</a:t>
            </a:r>
          </a:p>
          <a:p>
            <a:r>
              <a:rPr lang="it-IT" dirty="0"/>
              <a:t>n</a:t>
            </a:r>
            <a:r>
              <a:rPr lang="it-IT" dirty="0" smtClean="0"/>
              <a:t>el formulare il testo degli articoli 2621 e seguenti si è ricorsi a un anglicismo che, se impiegato </a:t>
            </a:r>
            <a:r>
              <a:rPr lang="it-IT" i="1" dirty="0" smtClean="0"/>
              <a:t>ad litteram</a:t>
            </a:r>
            <a:r>
              <a:rPr lang="it-IT" dirty="0" smtClean="0"/>
              <a:t>, può risultare improvvido nella prospettiva della pratica contabile, in particolare se i fatti materiali sono poi ulteriormente aggettivati come rilevanti: per loro stessa natura “</a:t>
            </a:r>
            <a:r>
              <a:rPr lang="it-IT" i="1" dirty="0" err="1"/>
              <a:t>Material</a:t>
            </a:r>
            <a:r>
              <a:rPr lang="it-IT" i="1" dirty="0"/>
              <a:t> </a:t>
            </a:r>
            <a:r>
              <a:rPr lang="it-IT" i="1" dirty="0" err="1"/>
              <a:t>facts</a:t>
            </a:r>
            <a:r>
              <a:rPr lang="it-IT" dirty="0" smtClean="0"/>
              <a:t>” sono ontologicamente rilevanti</a:t>
            </a:r>
          </a:p>
        </p:txBody>
      </p:sp>
    </p:spTree>
    <p:extLst>
      <p:ext uri="{BB962C8B-B14F-4D97-AF65-F5344CB8AC3E}">
        <p14:creationId xmlns:p14="http://schemas.microsoft.com/office/powerpoint/2010/main" xmlns="" val="25948644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 altri termini </a:t>
            </a:r>
            <a:r>
              <a:rPr lang="mr-IN" dirty="0" smtClean="0"/>
              <a:t>…</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Il sostantivo “fatti”, non utilizzato isolatamente, ma associato all'aggettivo “materiali”, indica in realtà le informazioni</a:t>
            </a:r>
          </a:p>
          <a:p>
            <a:r>
              <a:rPr lang="it-IT" dirty="0" smtClean="0"/>
              <a:t>L’espressione “fatti materiali rilevanti” è una ridondanza lessicale, in quanto i fatti materiali sono già di per sé stessi rilevanti: meglio sarebbe stato fare riferimento congiunto agli attributi di </a:t>
            </a:r>
            <a:r>
              <a:rPr lang="it-IT" i="1" dirty="0" smtClean="0"/>
              <a:t>significatività</a:t>
            </a:r>
            <a:r>
              <a:rPr lang="it-IT" dirty="0" smtClean="0"/>
              <a:t> e </a:t>
            </a:r>
            <a:r>
              <a:rPr lang="it-IT" i="1" dirty="0" smtClean="0"/>
              <a:t>rilevanza</a:t>
            </a:r>
            <a:r>
              <a:rPr lang="it-IT" dirty="0" smtClean="0"/>
              <a:t>, come nel principio OIC 11</a:t>
            </a:r>
          </a:p>
          <a:p>
            <a:r>
              <a:rPr lang="it-IT" dirty="0" smtClean="0"/>
              <a:t>In base ai principi contabili internazionali IAS-IFRS e SFAS statunitensi, “l’informazione è rilevante (</a:t>
            </a:r>
            <a:r>
              <a:rPr lang="it-IT" b="1" i="1" dirty="0" err="1" smtClean="0"/>
              <a:t>material</a:t>
            </a:r>
            <a:r>
              <a:rPr lang="it-IT" dirty="0" smtClean="0"/>
              <a:t>) se la sua omissione (</a:t>
            </a:r>
            <a:r>
              <a:rPr lang="it-IT" b="1" i="1" dirty="0" err="1" smtClean="0"/>
              <a:t>omission</a:t>
            </a:r>
            <a:r>
              <a:rPr lang="it-IT" dirty="0" smtClean="0"/>
              <a:t>) o errata presentazione (</a:t>
            </a:r>
            <a:r>
              <a:rPr lang="it-IT" b="1" i="1" dirty="0" err="1" smtClean="0"/>
              <a:t>misstatement</a:t>
            </a:r>
            <a:r>
              <a:rPr lang="it-IT" dirty="0"/>
              <a:t>)</a:t>
            </a:r>
            <a:r>
              <a:rPr lang="it-IT" dirty="0" smtClean="0"/>
              <a:t> può influenzare le decisioni economiche </a:t>
            </a:r>
            <a:r>
              <a:rPr lang="it-IT" dirty="0"/>
              <a:t>prese </a:t>
            </a:r>
            <a:r>
              <a:rPr lang="it-IT" dirty="0" smtClean="0"/>
              <a:t>dagli utilizzatori sulla base del bilancio”</a:t>
            </a:r>
            <a:endParaRPr lang="it-IT" dirty="0"/>
          </a:p>
        </p:txBody>
      </p:sp>
    </p:spTree>
    <p:extLst>
      <p:ext uri="{BB962C8B-B14F-4D97-AF65-F5344CB8AC3E}">
        <p14:creationId xmlns:p14="http://schemas.microsoft.com/office/powerpoint/2010/main" xmlns="" val="26596042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Un elemento aggiuntivo</a:t>
            </a:r>
            <a:endParaRPr lang="it-IT" dirty="0"/>
          </a:p>
        </p:txBody>
      </p:sp>
      <p:sp>
        <p:nvSpPr>
          <p:cNvPr id="3" name="Segnaposto contenuto 2"/>
          <p:cNvSpPr>
            <a:spLocks noGrp="1"/>
          </p:cNvSpPr>
          <p:nvPr>
            <p:ph idx="1"/>
          </p:nvPr>
        </p:nvSpPr>
        <p:spPr>
          <a:xfrm>
            <a:off x="457200" y="1417638"/>
            <a:ext cx="8229600" cy="5118506"/>
          </a:xfrm>
        </p:spPr>
        <p:txBody>
          <a:bodyPr>
            <a:normAutofit fontScale="92500" lnSpcReduction="20000"/>
          </a:bodyPr>
          <a:lstStyle/>
          <a:p>
            <a:r>
              <a:rPr lang="it-IT" dirty="0" smtClean="0"/>
              <a:t>Il corretto calcolo del reddito e del capitale, nonché la loro rappresentazione veritiera </a:t>
            </a:r>
            <a:r>
              <a:rPr lang="it-IT" dirty="0"/>
              <a:t>nel bilancio, </a:t>
            </a:r>
            <a:r>
              <a:rPr lang="it-IT" dirty="0" smtClean="0"/>
              <a:t>si fondano tra l'altro sul massimo rispetto per due principi di bilancio obbligatori </a:t>
            </a:r>
            <a:r>
              <a:rPr lang="it-IT" i="1" dirty="0" smtClean="0"/>
              <a:t>ex</a:t>
            </a:r>
            <a:r>
              <a:rPr lang="it-IT" dirty="0" smtClean="0"/>
              <a:t> articolo 2423 bis (competenza economica e prudenza estimativa)</a:t>
            </a:r>
          </a:p>
          <a:p>
            <a:r>
              <a:rPr lang="it-IT" dirty="0" smtClean="0"/>
              <a:t>Non osservando tali principi ne consegue un bilancio indubitabilmente falso</a:t>
            </a:r>
          </a:p>
          <a:p>
            <a:r>
              <a:rPr lang="it-IT" dirty="0" smtClean="0"/>
              <a:t>l'applicazione di tali principi comporta tuttavia il </a:t>
            </a:r>
            <a:r>
              <a:rPr lang="it-IT" dirty="0"/>
              <a:t>necessario ricorso </a:t>
            </a:r>
            <a:r>
              <a:rPr lang="it-IT" dirty="0" smtClean="0"/>
              <a:t>a particolari giudizi critici soggettivi, che consentono di ipotizzare il verificarsi o meno (e in quale misura) di taluni particolari accadimenti</a:t>
            </a:r>
          </a:p>
          <a:p>
            <a:endParaRPr lang="it-IT" dirty="0"/>
          </a:p>
        </p:txBody>
      </p:sp>
    </p:spTree>
    <p:extLst>
      <p:ext uri="{BB962C8B-B14F-4D97-AF65-F5344CB8AC3E}">
        <p14:creationId xmlns:p14="http://schemas.microsoft.com/office/powerpoint/2010/main" xmlns="" val="39398066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Valutazione soggettiva</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La formulazione di tali giudizi critici è notevolmente perimetrata e vincolata dai principi contabili, per il potere discrezionale che inevitabilmente spetta al responsabile della redazione</a:t>
            </a:r>
          </a:p>
          <a:p>
            <a:r>
              <a:rPr lang="it-IT" dirty="0" smtClean="0"/>
              <a:t>Si tratta di una terza tipologia di accadimenti o fatti gestionali, riscontrata idealmente come ipotesi, da cui conseguono nei bilanci valori stimati e valori congetturati, cioè le valutazioni di bilancio (esigibilità dei crediti, probabilità del verificarsi di rischi specifici ecc.)</a:t>
            </a:r>
            <a:endParaRPr lang="it-IT" dirty="0"/>
          </a:p>
        </p:txBody>
      </p:sp>
    </p:spTree>
    <p:extLst>
      <p:ext uri="{BB962C8B-B14F-4D97-AF65-F5344CB8AC3E}">
        <p14:creationId xmlns:p14="http://schemas.microsoft.com/office/powerpoint/2010/main" xmlns="" val="23239811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valutazioni di bilancio</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Sono ineliminabili, anche se è da evitarne il ricorso ogniqualvolta sia possibile</a:t>
            </a:r>
          </a:p>
          <a:p>
            <a:r>
              <a:rPr lang="it-IT" dirty="0" smtClean="0"/>
              <a:t>Esse sono sempre un aspetto critico ai fini dell'attendibilità e della credibilità di quanto si comunica circa la situazione economica, patrimoniale o finanziaria della società o del gruppo, tanto che non se ne occupa specificatamente solo l'art. 2426, ma per esteso anche il </a:t>
            </a:r>
            <a:r>
              <a:rPr lang="it-IT" i="1" dirty="0" smtClean="0"/>
              <a:t>corpus</a:t>
            </a:r>
            <a:r>
              <a:rPr lang="it-IT" dirty="0" smtClean="0"/>
              <a:t> di principi contabili IAS-IFRS e OIC</a:t>
            </a:r>
          </a:p>
          <a:p>
            <a:r>
              <a:rPr lang="it-IT" dirty="0" smtClean="0"/>
              <a:t>Nella pratica aziendale le politiche di bilancio connesse a intenti aggressivi o fraudolenti, preordinati a danno di terzi, il più delle volte si attuano eseguendo consapevoli manipolazioni estimative dei valori stimati e congetturati, artatamente alterandone il valore (</a:t>
            </a:r>
            <a:r>
              <a:rPr lang="it-IT" i="1" dirty="0" smtClean="0"/>
              <a:t>MISSTATEMENT</a:t>
            </a:r>
            <a:r>
              <a:rPr lang="it-IT" dirty="0" smtClean="0"/>
              <a:t>) oppure omettendolo (</a:t>
            </a:r>
            <a:r>
              <a:rPr lang="it-IT" i="1" dirty="0" smtClean="0"/>
              <a:t>OMISSION</a:t>
            </a:r>
            <a:r>
              <a:rPr lang="it-IT" dirty="0" smtClean="0"/>
              <a:t>)</a:t>
            </a:r>
            <a:endParaRPr lang="it-IT" dirty="0"/>
          </a:p>
        </p:txBody>
      </p:sp>
    </p:spTree>
    <p:extLst>
      <p:ext uri="{BB962C8B-B14F-4D97-AF65-F5344CB8AC3E}">
        <p14:creationId xmlns:p14="http://schemas.microsoft.com/office/powerpoint/2010/main" xmlns="" val="4195032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Art. 2621 False comunicazioni sociali</a:t>
            </a:r>
          </a:p>
        </p:txBody>
      </p:sp>
      <p:sp>
        <p:nvSpPr>
          <p:cNvPr id="3" name="Segnaposto contenuto 2"/>
          <p:cNvSpPr>
            <a:spLocks noGrp="1"/>
          </p:cNvSpPr>
          <p:nvPr>
            <p:ph idx="1"/>
          </p:nvPr>
        </p:nvSpPr>
        <p:spPr/>
        <p:txBody>
          <a:bodyPr>
            <a:normAutofit fontScale="70000" lnSpcReduction="20000"/>
          </a:bodyPr>
          <a:lstStyle/>
          <a:p>
            <a:r>
              <a:rPr lang="it-IT" dirty="0"/>
              <a:t>Fuori dai casi previsti dall'art. 2622, gli amministratori, i direttori generali, i dirigenti preposti alla redazione dei documenti contabili societari, i sindaci e i liquidatori, i quali, al fine di conseguire per sé o per altri un ingiusto profitto, nei bilanci, nelle relazioni o nelle altre comunicazioni sociali dirette ai soci o al pubblico, previste dalla legge, consapevolmente espongono fatti materiali rilevanti non rispondenti al vero ovvero omettono fatti materiali rilevanti la cui comunicazione è imposta dalla legge sulla situazione economica, patrimoniale o finanziaria della società o del gruppo al quale la stessa appartiene, in modo concretamente idoneo ad indurre altri in errore, sono puniti con la pena della reclusione da uno a cinque anni.</a:t>
            </a:r>
          </a:p>
          <a:p>
            <a:r>
              <a:rPr lang="it-IT" dirty="0"/>
              <a:t>La stessa pena si applica anche se le falsità o le omissioni riguardano beni posseduti o amministrati dalla società per conto di terzi.</a:t>
            </a:r>
          </a:p>
        </p:txBody>
      </p:sp>
    </p:spTree>
    <p:extLst>
      <p:ext uri="{BB962C8B-B14F-4D97-AF65-F5344CB8AC3E}">
        <p14:creationId xmlns:p14="http://schemas.microsoft.com/office/powerpoint/2010/main" xmlns="" val="41749653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36357"/>
          </a:xfrm>
        </p:spPr>
        <p:txBody>
          <a:bodyPr>
            <a:normAutofit/>
          </a:bodyPr>
          <a:lstStyle/>
          <a:p>
            <a:r>
              <a:rPr lang="it-IT" dirty="0" smtClean="0"/>
              <a:t>le principali valutazioni di bilancio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xmlns="" val="4220222885"/>
              </p:ext>
            </p:extLst>
          </p:nvPr>
        </p:nvGraphicFramePr>
        <p:xfrm>
          <a:off x="339070" y="1535897"/>
          <a:ext cx="8229600" cy="4545616"/>
        </p:xfrm>
        <a:graphic>
          <a:graphicData uri="http://schemas.openxmlformats.org/drawingml/2006/table">
            <a:tbl>
              <a:tblPr firstRow="1" bandRow="1">
                <a:tableStyleId>{5C22544A-7EE6-4342-B048-85BDC9FD1C3A}</a:tableStyleId>
              </a:tblPr>
              <a:tblGrid>
                <a:gridCol w="1934932"/>
                <a:gridCol w="6294668"/>
              </a:tblGrid>
              <a:tr h="1136404">
                <a:tc>
                  <a:txBody>
                    <a:bodyPr/>
                    <a:lstStyle/>
                    <a:p>
                      <a:r>
                        <a:rPr lang="it-IT" sz="1600" b="1" dirty="0">
                          <a:solidFill>
                            <a:schemeClr val="tx1"/>
                          </a:solidFill>
                          <a:effectLst/>
                          <a:latin typeface="TTE2A78D68t00"/>
                        </a:rPr>
                        <a:t>Stato </a:t>
                      </a:r>
                      <a:r>
                        <a:rPr lang="it-IT" sz="1600" b="1" dirty="0" smtClean="0">
                          <a:solidFill>
                            <a:schemeClr val="tx1"/>
                          </a:solidFill>
                          <a:effectLst/>
                          <a:latin typeface="TTE2A78D68t00"/>
                        </a:rPr>
                        <a:t>patrimoniale</a:t>
                      </a:r>
                    </a:p>
                    <a:p>
                      <a:r>
                        <a:rPr lang="it-IT" sz="1600" b="1" dirty="0" smtClean="0">
                          <a:solidFill>
                            <a:schemeClr val="tx1"/>
                          </a:solidFill>
                          <a:effectLst/>
                          <a:latin typeface="TTE2A78D68t00"/>
                        </a:rPr>
                        <a:t>art</a:t>
                      </a:r>
                      <a:r>
                        <a:rPr lang="it-IT" sz="1600" b="1" dirty="0">
                          <a:solidFill>
                            <a:schemeClr val="tx1"/>
                          </a:solidFill>
                          <a:effectLst/>
                          <a:latin typeface="TTE2A78D68t00"/>
                        </a:rPr>
                        <a:t>. 2426, c. 2 </a:t>
                      </a:r>
                      <a:endParaRPr lang="it-IT" sz="1600" b="1" dirty="0">
                        <a:solidFill>
                          <a:schemeClr val="tx1"/>
                        </a:solidFill>
                        <a:effectLst/>
                      </a:endParaRPr>
                    </a:p>
                  </a:txBody>
                  <a:tcPr anchor="ctr"/>
                </a:tc>
                <a:tc>
                  <a:txBody>
                    <a:bodyPr/>
                    <a:lstStyle/>
                    <a:p>
                      <a:r>
                        <a:rPr lang="it-IT" sz="1600" b="1" dirty="0">
                          <a:solidFill>
                            <a:schemeClr val="tx1"/>
                          </a:solidFill>
                          <a:effectLst/>
                          <a:latin typeface="TTE2A78D68t00"/>
                        </a:rPr>
                        <a:t>immobilizzazioni materiali (ammortamento sottoposto alla loro "residua </a:t>
                      </a:r>
                      <a:r>
                        <a:rPr lang="it-IT" sz="1600" b="1" dirty="0" smtClean="0">
                          <a:solidFill>
                            <a:schemeClr val="tx1"/>
                          </a:solidFill>
                          <a:effectLst/>
                          <a:latin typeface="TTE2A78D68t00"/>
                        </a:rPr>
                        <a:t>possibilità </a:t>
                      </a:r>
                      <a:r>
                        <a:rPr lang="it-IT" sz="1600" b="1" dirty="0">
                          <a:solidFill>
                            <a:schemeClr val="tx1"/>
                          </a:solidFill>
                          <a:effectLst/>
                          <a:latin typeface="TTE2A78D68t00"/>
                        </a:rPr>
                        <a:t>di utilizzazione") </a:t>
                      </a:r>
                      <a:endParaRPr lang="it-IT" sz="1600" b="1" dirty="0">
                        <a:solidFill>
                          <a:schemeClr val="tx1"/>
                        </a:solidFill>
                        <a:effectLst/>
                      </a:endParaRPr>
                    </a:p>
                  </a:txBody>
                  <a:tcPr anchor="ctr"/>
                </a:tc>
              </a:tr>
              <a:tr h="1136404">
                <a:tc>
                  <a:txBody>
                    <a:bodyPr/>
                    <a:lstStyle/>
                    <a:p>
                      <a:r>
                        <a:rPr lang="nb-NO" sz="1600" b="1">
                          <a:solidFill>
                            <a:schemeClr val="tx1"/>
                          </a:solidFill>
                          <a:effectLst/>
                          <a:latin typeface="TTE2A78D68t00"/>
                        </a:rPr>
                        <a:t>art. 2426, c. 2 </a:t>
                      </a:r>
                      <a:endParaRPr lang="nb-NO" sz="1600" b="1">
                        <a:solidFill>
                          <a:schemeClr val="tx1"/>
                        </a:solidFill>
                        <a:effectLst/>
                      </a:endParaRPr>
                    </a:p>
                  </a:txBody>
                  <a:tcPr anchor="ctr"/>
                </a:tc>
                <a:tc>
                  <a:txBody>
                    <a:bodyPr/>
                    <a:lstStyle/>
                    <a:p>
                      <a:r>
                        <a:rPr lang="it-IT" sz="1600" b="1" dirty="0">
                          <a:solidFill>
                            <a:schemeClr val="tx1"/>
                          </a:solidFill>
                          <a:effectLst/>
                          <a:latin typeface="TTE2A78D68t00"/>
                        </a:rPr>
                        <a:t>capitalizzazione di costi e relativo ammortamento </a:t>
                      </a:r>
                      <a:endParaRPr lang="it-IT" sz="1600" b="1" dirty="0">
                        <a:solidFill>
                          <a:schemeClr val="tx1"/>
                        </a:solidFill>
                        <a:effectLst/>
                      </a:endParaRPr>
                    </a:p>
                  </a:txBody>
                  <a:tcPr anchor="ctr"/>
                </a:tc>
              </a:tr>
              <a:tr h="1136404">
                <a:tc>
                  <a:txBody>
                    <a:bodyPr/>
                    <a:lstStyle/>
                    <a:p>
                      <a:r>
                        <a:rPr lang="nb-NO" sz="1600" b="1">
                          <a:solidFill>
                            <a:schemeClr val="tx1"/>
                          </a:solidFill>
                          <a:effectLst/>
                          <a:latin typeface="TTE2A78D68t00"/>
                        </a:rPr>
                        <a:t>art. 2426, c. 4 </a:t>
                      </a:r>
                      <a:endParaRPr lang="nb-NO" sz="1600" b="1">
                        <a:solidFill>
                          <a:schemeClr val="tx1"/>
                        </a:solidFill>
                        <a:effectLst/>
                      </a:endParaRPr>
                    </a:p>
                  </a:txBody>
                  <a:tcPr anchor="ctr"/>
                </a:tc>
                <a:tc>
                  <a:txBody>
                    <a:bodyPr/>
                    <a:lstStyle/>
                    <a:p>
                      <a:r>
                        <a:rPr lang="it-IT" sz="1600" b="1">
                          <a:solidFill>
                            <a:schemeClr val="tx1"/>
                          </a:solidFill>
                          <a:effectLst/>
                          <a:latin typeface="TTE2A78D68t00"/>
                        </a:rPr>
                        <a:t>partecipazioni (costo di acquisto o frazione di patrimonio netto) </a:t>
                      </a:r>
                      <a:endParaRPr lang="it-IT" sz="1600" b="1">
                        <a:solidFill>
                          <a:schemeClr val="tx1"/>
                        </a:solidFill>
                        <a:effectLst/>
                      </a:endParaRPr>
                    </a:p>
                  </a:txBody>
                  <a:tcPr anchor="ctr"/>
                </a:tc>
              </a:tr>
              <a:tr h="1136404">
                <a:tc>
                  <a:txBody>
                    <a:bodyPr/>
                    <a:lstStyle/>
                    <a:p>
                      <a:r>
                        <a:rPr lang="nb-NO" sz="1600" b="1">
                          <a:solidFill>
                            <a:schemeClr val="tx1"/>
                          </a:solidFill>
                          <a:effectLst/>
                          <a:latin typeface="TTE2A78D68t00"/>
                        </a:rPr>
                        <a:t>art. 2426, c. 6 </a:t>
                      </a:r>
                      <a:endParaRPr lang="nb-NO" sz="1600" b="1">
                        <a:solidFill>
                          <a:schemeClr val="tx1"/>
                        </a:solidFill>
                        <a:effectLst/>
                      </a:endParaRPr>
                    </a:p>
                  </a:txBody>
                  <a:tcPr anchor="ctr"/>
                </a:tc>
                <a:tc>
                  <a:txBody>
                    <a:bodyPr/>
                    <a:lstStyle/>
                    <a:p>
                      <a:r>
                        <a:rPr lang="it-IT" sz="1600" b="1" dirty="0">
                          <a:solidFill>
                            <a:schemeClr val="tx1"/>
                          </a:solidFill>
                          <a:effectLst/>
                          <a:latin typeface="TTE2A78D68t00"/>
                        </a:rPr>
                        <a:t>avviamento: iscrizione nell'attivo nei limiti del costo sostenuto per l'acquisto </a:t>
                      </a:r>
                      <a:endParaRPr lang="it-IT" sz="1600" b="1" dirty="0">
                        <a:solidFill>
                          <a:schemeClr val="tx1"/>
                        </a:solidFill>
                        <a:effectLst/>
                      </a:endParaRPr>
                    </a:p>
                  </a:txBody>
                  <a:tcPr anchor="ctr"/>
                </a:tc>
              </a:tr>
            </a:tbl>
          </a:graphicData>
        </a:graphic>
      </p:graphicFrame>
    </p:spTree>
    <p:extLst>
      <p:ext uri="{BB962C8B-B14F-4D97-AF65-F5344CB8AC3E}">
        <p14:creationId xmlns:p14="http://schemas.microsoft.com/office/powerpoint/2010/main" xmlns="" val="1330880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36357"/>
          </a:xfrm>
        </p:spPr>
        <p:txBody>
          <a:bodyPr>
            <a:normAutofit/>
          </a:bodyPr>
          <a:lstStyle/>
          <a:p>
            <a:r>
              <a:rPr lang="it-IT" dirty="0" smtClean="0"/>
              <a:t>le principali valutazioni di bilancio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xmlns="" val="2605232376"/>
              </p:ext>
            </p:extLst>
          </p:nvPr>
        </p:nvGraphicFramePr>
        <p:xfrm>
          <a:off x="339070" y="1535897"/>
          <a:ext cx="8229600" cy="4545616"/>
        </p:xfrm>
        <a:graphic>
          <a:graphicData uri="http://schemas.openxmlformats.org/drawingml/2006/table">
            <a:tbl>
              <a:tblPr firstRow="1" bandRow="1">
                <a:tableStyleId>{5C22544A-7EE6-4342-B048-85BDC9FD1C3A}</a:tableStyleId>
              </a:tblPr>
              <a:tblGrid>
                <a:gridCol w="1934932"/>
                <a:gridCol w="6294668"/>
              </a:tblGrid>
              <a:tr h="1136404">
                <a:tc>
                  <a:txBody>
                    <a:bodyPr/>
                    <a:lstStyle/>
                    <a:p>
                      <a:r>
                        <a:rPr lang="nb-NO" sz="1500" b="1">
                          <a:solidFill>
                            <a:srgbClr val="000000"/>
                          </a:solidFill>
                          <a:effectLst/>
                          <a:latin typeface="TTE2A78D68t00"/>
                        </a:rPr>
                        <a:t>art. 2426, c. 8 </a:t>
                      </a:r>
                      <a:endParaRPr lang="nb-NO" sz="1500" b="1">
                        <a:solidFill>
                          <a:srgbClr val="000000"/>
                        </a:solidFill>
                        <a:effectLst/>
                      </a:endParaRPr>
                    </a:p>
                  </a:txBody>
                  <a:tcPr anchor="ctr"/>
                </a:tc>
                <a:tc>
                  <a:txBody>
                    <a:bodyPr/>
                    <a:lstStyle/>
                    <a:p>
                      <a:r>
                        <a:rPr lang="it-IT" sz="1500" b="1">
                          <a:solidFill>
                            <a:srgbClr val="000000"/>
                          </a:solidFill>
                          <a:effectLst/>
                          <a:latin typeface="TTE2A78D68t00"/>
                        </a:rPr>
                        <a:t>crediti da valutarsi sulla base del presumibile valore di realizzo </a:t>
                      </a:r>
                      <a:endParaRPr lang="it-IT" sz="1500" b="1">
                        <a:solidFill>
                          <a:srgbClr val="000000"/>
                        </a:solidFill>
                        <a:effectLst/>
                      </a:endParaRPr>
                    </a:p>
                  </a:txBody>
                  <a:tcPr anchor="ctr"/>
                </a:tc>
              </a:tr>
              <a:tr h="1136404">
                <a:tc>
                  <a:txBody>
                    <a:bodyPr/>
                    <a:lstStyle/>
                    <a:p>
                      <a:r>
                        <a:rPr lang="nb-NO" sz="1500" b="1">
                          <a:solidFill>
                            <a:srgbClr val="000000"/>
                          </a:solidFill>
                          <a:effectLst/>
                          <a:latin typeface="TTE2A78D68t00"/>
                        </a:rPr>
                        <a:t>art. 2426, c. 9 </a:t>
                      </a:r>
                      <a:endParaRPr lang="nb-NO" sz="1500" b="1">
                        <a:solidFill>
                          <a:srgbClr val="000000"/>
                        </a:solidFill>
                        <a:effectLst/>
                      </a:endParaRPr>
                    </a:p>
                  </a:txBody>
                  <a:tcPr anchor="ctr"/>
                </a:tc>
                <a:tc>
                  <a:txBody>
                    <a:bodyPr/>
                    <a:lstStyle/>
                    <a:p>
                      <a:r>
                        <a:rPr lang="it-IT" sz="1500" b="1" dirty="0">
                          <a:solidFill>
                            <a:srgbClr val="000000"/>
                          </a:solidFill>
                          <a:effectLst/>
                          <a:latin typeface="TTE2A78D68t00"/>
                        </a:rPr>
                        <a:t>rimanenze: costo di acquisto o di produzione ovvero valore di </a:t>
                      </a:r>
                      <a:r>
                        <a:rPr lang="it-IT" sz="1500" b="1" dirty="0" smtClean="0">
                          <a:solidFill>
                            <a:srgbClr val="000000"/>
                          </a:solidFill>
                          <a:effectLst/>
                          <a:latin typeface="TTE2A78D68t00"/>
                        </a:rPr>
                        <a:t>realizzazione, </a:t>
                      </a:r>
                      <a:r>
                        <a:rPr lang="it-IT" sz="1500" b="1" dirty="0">
                          <a:solidFill>
                            <a:srgbClr val="000000"/>
                          </a:solidFill>
                          <a:effectLst/>
                          <a:latin typeface="TTE2A78D68t00"/>
                        </a:rPr>
                        <a:t>se minore </a:t>
                      </a:r>
                      <a:endParaRPr lang="it-IT" sz="1500" b="1" dirty="0">
                        <a:solidFill>
                          <a:srgbClr val="000000"/>
                        </a:solidFill>
                        <a:effectLst/>
                      </a:endParaRPr>
                    </a:p>
                  </a:txBody>
                  <a:tcPr anchor="ctr"/>
                </a:tc>
              </a:tr>
              <a:tr h="1136404">
                <a:tc>
                  <a:txBody>
                    <a:bodyPr/>
                    <a:lstStyle/>
                    <a:p>
                      <a:r>
                        <a:rPr lang="it-IT" sz="1500" b="1">
                          <a:solidFill>
                            <a:srgbClr val="000000"/>
                          </a:solidFill>
                          <a:effectLst/>
                          <a:latin typeface="TTE2A78D68t00"/>
                        </a:rPr>
                        <a:t>art. 2424, bis n. 3 </a:t>
                      </a:r>
                      <a:endParaRPr lang="it-IT" sz="1500" b="1">
                        <a:solidFill>
                          <a:srgbClr val="000000"/>
                        </a:solidFill>
                        <a:effectLst/>
                      </a:endParaRPr>
                    </a:p>
                  </a:txBody>
                  <a:tcPr anchor="ctr"/>
                </a:tc>
                <a:tc>
                  <a:txBody>
                    <a:bodyPr/>
                    <a:lstStyle/>
                    <a:p>
                      <a:r>
                        <a:rPr lang="it-IT" sz="1500" b="1">
                          <a:solidFill>
                            <a:srgbClr val="000000"/>
                          </a:solidFill>
                          <a:effectLst/>
                          <a:latin typeface="TTE2A78D68t00"/>
                        </a:rPr>
                        <a:t>fondo rischi ed oneri futuri </a:t>
                      </a:r>
                      <a:endParaRPr lang="it-IT" sz="1500" b="1">
                        <a:solidFill>
                          <a:srgbClr val="000000"/>
                        </a:solidFill>
                        <a:effectLst/>
                      </a:endParaRPr>
                    </a:p>
                  </a:txBody>
                  <a:tcPr anchor="ctr"/>
                </a:tc>
              </a:tr>
              <a:tr h="1136404">
                <a:tc>
                  <a:txBody>
                    <a:bodyPr/>
                    <a:lstStyle/>
                    <a:p>
                      <a:r>
                        <a:rPr lang="it-IT" sz="1500" b="1">
                          <a:solidFill>
                            <a:srgbClr val="000000"/>
                          </a:solidFill>
                          <a:effectLst/>
                          <a:latin typeface="TTE2A78D68t00"/>
                        </a:rPr>
                        <a:t>Conto economico art. 2425 c.c. </a:t>
                      </a:r>
                      <a:endParaRPr lang="it-IT" sz="1500" b="1">
                        <a:solidFill>
                          <a:srgbClr val="000000"/>
                        </a:solidFill>
                        <a:effectLst/>
                      </a:endParaRPr>
                    </a:p>
                  </a:txBody>
                  <a:tcPr anchor="ctr"/>
                </a:tc>
                <a:tc>
                  <a:txBody>
                    <a:bodyPr/>
                    <a:lstStyle/>
                    <a:p>
                      <a:r>
                        <a:rPr lang="it-IT" sz="1500" b="1" dirty="0">
                          <a:solidFill>
                            <a:srgbClr val="000000"/>
                          </a:solidFill>
                          <a:effectLst/>
                          <a:latin typeface="TTE2A78D68t00"/>
                        </a:rPr>
                        <a:t>ammortamenti, accantonamenti a fondo rischi ed oneri, svalutazioni e </a:t>
                      </a:r>
                      <a:r>
                        <a:rPr lang="it-IT" sz="1500" b="1" dirty="0" smtClean="0">
                          <a:solidFill>
                            <a:srgbClr val="000000"/>
                          </a:solidFill>
                          <a:effectLst/>
                          <a:latin typeface="TTE2A78D68t00"/>
                        </a:rPr>
                        <a:t>rivalutazioni </a:t>
                      </a:r>
                      <a:r>
                        <a:rPr lang="it-IT" sz="1500" b="1" dirty="0">
                          <a:solidFill>
                            <a:srgbClr val="000000"/>
                          </a:solidFill>
                          <a:effectLst/>
                          <a:latin typeface="TTE2A78D68t00"/>
                        </a:rPr>
                        <a:t>ecc. </a:t>
                      </a:r>
                      <a:endParaRPr lang="it-IT" sz="1500" b="1" dirty="0">
                        <a:solidFill>
                          <a:srgbClr val="000000"/>
                        </a:solidFill>
                        <a:effectLst/>
                      </a:endParaRPr>
                    </a:p>
                  </a:txBody>
                  <a:tcPr anchor="ctr"/>
                </a:tc>
              </a:tr>
            </a:tbl>
          </a:graphicData>
        </a:graphic>
      </p:graphicFrame>
    </p:spTree>
    <p:extLst>
      <p:ext uri="{BB962C8B-B14F-4D97-AF65-F5344CB8AC3E}">
        <p14:creationId xmlns:p14="http://schemas.microsoft.com/office/powerpoint/2010/main" xmlns="" val="4027181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fatti che rilevano penalmente </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xmlns="" val="2209639726"/>
              </p:ext>
            </p:extLst>
          </p:nvPr>
        </p:nvGraphicFramePr>
        <p:xfrm>
          <a:off x="457200" y="1600200"/>
          <a:ext cx="8229600" cy="4868286"/>
        </p:xfrm>
        <a:graphic>
          <a:graphicData uri="http://schemas.openxmlformats.org/drawingml/2006/table">
            <a:tbl>
              <a:tblPr firstRow="1" bandRow="1">
                <a:tableStyleId>{5C22544A-7EE6-4342-B048-85BDC9FD1C3A}</a:tableStyleId>
              </a:tblPr>
              <a:tblGrid>
                <a:gridCol w="2200725"/>
                <a:gridCol w="6028875"/>
              </a:tblGrid>
              <a:tr h="811381">
                <a:tc>
                  <a:txBody>
                    <a:bodyPr/>
                    <a:lstStyle/>
                    <a:p>
                      <a:r>
                        <a:rPr lang="it-IT" sz="1500" b="1" dirty="0">
                          <a:solidFill>
                            <a:srgbClr val="000000"/>
                          </a:solidFill>
                          <a:effectLst/>
                          <a:latin typeface="TTE2A78D68t00"/>
                        </a:rPr>
                        <a:t>Fatture da emettere </a:t>
                      </a:r>
                      <a:endParaRPr lang="it-IT" sz="1500" b="1" dirty="0">
                        <a:solidFill>
                          <a:srgbClr val="000000"/>
                        </a:solidFill>
                        <a:effectLst/>
                      </a:endParaRPr>
                    </a:p>
                  </a:txBody>
                  <a:tcPr anchor="ctr"/>
                </a:tc>
                <a:tc>
                  <a:txBody>
                    <a:bodyPr/>
                    <a:lstStyle/>
                    <a:p>
                      <a:r>
                        <a:rPr lang="it-IT" sz="1500" b="1">
                          <a:solidFill>
                            <a:srgbClr val="000000"/>
                          </a:solidFill>
                          <a:effectLst/>
                          <a:latin typeface="TTE2A78D68t00"/>
                        </a:rPr>
                        <a:t>Se si tratta di ricavi per fatture da emettere riferite a operazioni inesistenti </a:t>
                      </a:r>
                      <a:endParaRPr lang="it-IT" sz="1500" b="1">
                        <a:solidFill>
                          <a:srgbClr val="000000"/>
                        </a:solidFill>
                        <a:effectLst/>
                      </a:endParaRPr>
                    </a:p>
                  </a:txBody>
                  <a:tcPr anchor="ctr"/>
                </a:tc>
              </a:tr>
              <a:tr h="811381">
                <a:tc>
                  <a:txBody>
                    <a:bodyPr/>
                    <a:lstStyle/>
                    <a:p>
                      <a:r>
                        <a:rPr lang="it-IT" sz="1500" b="1">
                          <a:solidFill>
                            <a:srgbClr val="000000"/>
                          </a:solidFill>
                          <a:effectLst/>
                          <a:latin typeface="TTE2A78D68t00"/>
                        </a:rPr>
                        <a:t>Principio di competenza </a:t>
                      </a:r>
                      <a:endParaRPr lang="it-IT" sz="1500" b="1">
                        <a:solidFill>
                          <a:srgbClr val="000000"/>
                        </a:solidFill>
                        <a:effectLst/>
                      </a:endParaRPr>
                    </a:p>
                  </a:txBody>
                  <a:tcPr anchor="ctr"/>
                </a:tc>
                <a:tc>
                  <a:txBody>
                    <a:bodyPr/>
                    <a:lstStyle/>
                    <a:p>
                      <a:r>
                        <a:rPr lang="it-IT" sz="1500" b="1" dirty="0">
                          <a:solidFill>
                            <a:srgbClr val="000000"/>
                          </a:solidFill>
                          <a:effectLst/>
                          <a:latin typeface="TTE2A78D68t00"/>
                        </a:rPr>
                        <a:t>Se dai documenti giustificativi dell’iscrizione di un credito emerge chiaramente </a:t>
                      </a:r>
                      <a:r>
                        <a:rPr lang="it-IT" sz="1500" b="1" dirty="0" smtClean="0">
                          <a:solidFill>
                            <a:srgbClr val="000000"/>
                          </a:solidFill>
                          <a:effectLst/>
                          <a:latin typeface="TTE2A78D68t00"/>
                        </a:rPr>
                        <a:t>un’annualità diversa</a:t>
                      </a:r>
                      <a:endParaRPr lang="it-IT" sz="1500" b="1" dirty="0">
                        <a:solidFill>
                          <a:srgbClr val="000000"/>
                        </a:solidFill>
                        <a:effectLst/>
                      </a:endParaRPr>
                    </a:p>
                  </a:txBody>
                  <a:tcPr anchor="ctr"/>
                </a:tc>
              </a:tr>
              <a:tr h="811381">
                <a:tc>
                  <a:txBody>
                    <a:bodyPr/>
                    <a:lstStyle/>
                    <a:p>
                      <a:r>
                        <a:rPr lang="it-IT" sz="1500" b="1">
                          <a:solidFill>
                            <a:srgbClr val="000000"/>
                          </a:solidFill>
                          <a:effectLst/>
                          <a:latin typeface="TTE2A78D68t00"/>
                        </a:rPr>
                        <a:t>Iscrizioni di partecipazioni sociali </a:t>
                      </a:r>
                      <a:endParaRPr lang="it-IT" sz="1500" b="1">
                        <a:solidFill>
                          <a:srgbClr val="000000"/>
                        </a:solidFill>
                        <a:effectLst/>
                      </a:endParaRPr>
                    </a:p>
                  </a:txBody>
                  <a:tcPr anchor="ctr"/>
                </a:tc>
                <a:tc>
                  <a:txBody>
                    <a:bodyPr/>
                    <a:lstStyle/>
                    <a:p>
                      <a:r>
                        <a:rPr lang="it-IT" sz="1500" b="1" dirty="0">
                          <a:solidFill>
                            <a:srgbClr val="000000"/>
                          </a:solidFill>
                          <a:effectLst/>
                          <a:latin typeface="TTE2A78D68t00"/>
                        </a:rPr>
                        <a:t>Se non è svalutata una partecipazione nonostante l’intervenuto fallimento della </a:t>
                      </a:r>
                      <a:r>
                        <a:rPr lang="it-IT" sz="1500" b="1" dirty="0" smtClean="0">
                          <a:solidFill>
                            <a:srgbClr val="000000"/>
                          </a:solidFill>
                          <a:effectLst/>
                          <a:latin typeface="TTE2A78D68t00"/>
                        </a:rPr>
                        <a:t>società controllata </a:t>
                      </a:r>
                      <a:endParaRPr lang="it-IT" sz="1500" b="1" dirty="0">
                        <a:solidFill>
                          <a:srgbClr val="000000"/>
                        </a:solidFill>
                        <a:effectLst/>
                      </a:endParaRPr>
                    </a:p>
                  </a:txBody>
                  <a:tcPr anchor="ctr"/>
                </a:tc>
              </a:tr>
              <a:tr h="811381">
                <a:tc>
                  <a:txBody>
                    <a:bodyPr/>
                    <a:lstStyle/>
                    <a:p>
                      <a:r>
                        <a:rPr lang="it-IT" sz="1500" b="1">
                          <a:solidFill>
                            <a:srgbClr val="000000"/>
                          </a:solidFill>
                          <a:effectLst/>
                          <a:latin typeface="TTE2A78D68t00"/>
                        </a:rPr>
                        <a:t>Iscrizioni di crediti </a:t>
                      </a:r>
                      <a:endParaRPr lang="it-IT" sz="1500" b="1">
                        <a:solidFill>
                          <a:srgbClr val="000000"/>
                        </a:solidFill>
                        <a:effectLst/>
                      </a:endParaRPr>
                    </a:p>
                  </a:txBody>
                  <a:tcPr anchor="ctr"/>
                </a:tc>
                <a:tc>
                  <a:txBody>
                    <a:bodyPr/>
                    <a:lstStyle/>
                    <a:p>
                      <a:r>
                        <a:rPr lang="it-IT" sz="1500" b="1">
                          <a:solidFill>
                            <a:srgbClr val="000000"/>
                          </a:solidFill>
                          <a:effectLst/>
                          <a:latin typeface="TTE2A78D68t00"/>
                        </a:rPr>
                        <a:t>Quando l’iscrizione in bilancio è priva di un valido giustificativo (un contratto, una prestazione, ecc.) </a:t>
                      </a:r>
                      <a:endParaRPr lang="it-IT" sz="1500" b="1">
                        <a:solidFill>
                          <a:srgbClr val="000000"/>
                        </a:solidFill>
                        <a:effectLst/>
                      </a:endParaRPr>
                    </a:p>
                  </a:txBody>
                  <a:tcPr anchor="ctr"/>
                </a:tc>
              </a:tr>
              <a:tr h="811381">
                <a:tc>
                  <a:txBody>
                    <a:bodyPr/>
                    <a:lstStyle/>
                    <a:p>
                      <a:r>
                        <a:rPr lang="it-IT" sz="1500" b="1">
                          <a:solidFill>
                            <a:srgbClr val="000000"/>
                          </a:solidFill>
                          <a:effectLst/>
                          <a:latin typeface="TTE2A78D68t00"/>
                        </a:rPr>
                        <a:t>Crediti inesigibili </a:t>
                      </a:r>
                      <a:endParaRPr lang="it-IT" sz="1500" b="1">
                        <a:solidFill>
                          <a:srgbClr val="000000"/>
                        </a:solidFill>
                        <a:effectLst/>
                      </a:endParaRPr>
                    </a:p>
                  </a:txBody>
                  <a:tcPr anchor="ctr"/>
                </a:tc>
                <a:tc>
                  <a:txBody>
                    <a:bodyPr/>
                    <a:lstStyle/>
                    <a:p>
                      <a:r>
                        <a:rPr lang="it-IT" sz="1500" b="1" dirty="0">
                          <a:solidFill>
                            <a:srgbClr val="000000"/>
                          </a:solidFill>
                          <a:effectLst/>
                          <a:latin typeface="TTE2A78D68t00"/>
                        </a:rPr>
                        <a:t>Quando siano definitivamente inesigibili per il fallimento senza attivo del </a:t>
                      </a:r>
                      <a:r>
                        <a:rPr lang="it-IT" sz="1500" b="1" dirty="0" smtClean="0">
                          <a:solidFill>
                            <a:srgbClr val="000000"/>
                          </a:solidFill>
                          <a:effectLst/>
                          <a:latin typeface="TTE2A78D68t00"/>
                        </a:rPr>
                        <a:t>debitore</a:t>
                      </a:r>
                      <a:endParaRPr lang="it-IT" sz="1500" b="1" dirty="0">
                        <a:solidFill>
                          <a:srgbClr val="000000"/>
                        </a:solidFill>
                        <a:effectLst/>
                      </a:endParaRPr>
                    </a:p>
                  </a:txBody>
                  <a:tcPr anchor="ctr"/>
                </a:tc>
              </a:tr>
              <a:tr h="811381">
                <a:tc>
                  <a:txBody>
                    <a:bodyPr/>
                    <a:lstStyle/>
                    <a:p>
                      <a:r>
                        <a:rPr lang="it-IT" sz="1500" b="1">
                          <a:solidFill>
                            <a:srgbClr val="000000"/>
                          </a:solidFill>
                          <a:effectLst/>
                          <a:latin typeface="TTE2A78D68t00"/>
                        </a:rPr>
                        <a:t>Omessa indicazione di un debito </a:t>
                      </a:r>
                      <a:endParaRPr lang="it-IT" sz="1500" b="1">
                        <a:solidFill>
                          <a:srgbClr val="000000"/>
                        </a:solidFill>
                        <a:effectLst/>
                      </a:endParaRPr>
                    </a:p>
                  </a:txBody>
                  <a:tcPr anchor="ctr"/>
                </a:tc>
                <a:tc>
                  <a:txBody>
                    <a:bodyPr/>
                    <a:lstStyle/>
                    <a:p>
                      <a:r>
                        <a:rPr lang="it-IT" sz="1500" b="1" dirty="0">
                          <a:solidFill>
                            <a:srgbClr val="000000"/>
                          </a:solidFill>
                          <a:effectLst/>
                          <a:latin typeface="TTE2A78D68t00"/>
                        </a:rPr>
                        <a:t>Se il debito deriva da un contenzioso nel quale la </a:t>
                      </a:r>
                      <a:r>
                        <a:rPr lang="it-IT" sz="1500" b="1" dirty="0" smtClean="0">
                          <a:solidFill>
                            <a:srgbClr val="000000"/>
                          </a:solidFill>
                          <a:effectLst/>
                          <a:latin typeface="TTE2A78D68t00"/>
                        </a:rPr>
                        <a:t>società </a:t>
                      </a:r>
                      <a:r>
                        <a:rPr lang="it-IT" sz="1500" b="1" dirty="0">
                          <a:solidFill>
                            <a:srgbClr val="000000"/>
                          </a:solidFill>
                          <a:effectLst/>
                          <a:latin typeface="TTE2A78D68t00"/>
                        </a:rPr>
                        <a:t>è rimasta definitivamente </a:t>
                      </a:r>
                      <a:r>
                        <a:rPr lang="it-IT" sz="1500" b="1" dirty="0" smtClean="0">
                          <a:solidFill>
                            <a:srgbClr val="000000"/>
                          </a:solidFill>
                          <a:effectLst/>
                          <a:latin typeface="TTE2A78D68t00"/>
                        </a:rPr>
                        <a:t>soccombente</a:t>
                      </a:r>
                      <a:endParaRPr lang="it-IT" sz="1500" b="1" dirty="0">
                        <a:solidFill>
                          <a:srgbClr val="000000"/>
                        </a:solidFill>
                        <a:effectLst/>
                      </a:endParaRPr>
                    </a:p>
                  </a:txBody>
                  <a:tcPr anchor="ctr"/>
                </a:tc>
              </a:tr>
            </a:tbl>
          </a:graphicData>
        </a:graphic>
      </p:graphicFrame>
    </p:spTree>
    <p:extLst>
      <p:ext uri="{BB962C8B-B14F-4D97-AF65-F5344CB8AC3E}">
        <p14:creationId xmlns:p14="http://schemas.microsoft.com/office/powerpoint/2010/main" xmlns="" val="19556892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fatti che rilevano penalmente </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xmlns="" val="1024016160"/>
              </p:ext>
            </p:extLst>
          </p:nvPr>
        </p:nvGraphicFramePr>
        <p:xfrm>
          <a:off x="457200" y="1600200"/>
          <a:ext cx="8229600" cy="4056905"/>
        </p:xfrm>
        <a:graphic>
          <a:graphicData uri="http://schemas.openxmlformats.org/drawingml/2006/table">
            <a:tbl>
              <a:tblPr firstRow="1" bandRow="1">
                <a:tableStyleId>{5C22544A-7EE6-4342-B048-85BDC9FD1C3A}</a:tableStyleId>
              </a:tblPr>
              <a:tblGrid>
                <a:gridCol w="2200725"/>
                <a:gridCol w="6028875"/>
              </a:tblGrid>
              <a:tr h="811381">
                <a:tc>
                  <a:txBody>
                    <a:bodyPr/>
                    <a:lstStyle/>
                    <a:p>
                      <a:r>
                        <a:rPr lang="it-IT" sz="1500" b="1" dirty="0">
                          <a:solidFill>
                            <a:srgbClr val="000000"/>
                          </a:solidFill>
                          <a:effectLst/>
                          <a:latin typeface="TTE2A78D68t00"/>
                        </a:rPr>
                        <a:t>Costi non indicati </a:t>
                      </a:r>
                      <a:endParaRPr lang="it-IT" sz="1500" b="1" dirty="0">
                        <a:solidFill>
                          <a:srgbClr val="000000"/>
                        </a:solidFill>
                        <a:effectLst/>
                      </a:endParaRPr>
                    </a:p>
                  </a:txBody>
                  <a:tcPr anchor="ctr"/>
                </a:tc>
                <a:tc>
                  <a:txBody>
                    <a:bodyPr/>
                    <a:lstStyle/>
                    <a:p>
                      <a:r>
                        <a:rPr lang="it-IT" sz="1500" b="1" dirty="0">
                          <a:solidFill>
                            <a:srgbClr val="000000"/>
                          </a:solidFill>
                          <a:effectLst/>
                          <a:latin typeface="TTE2A78D68t00"/>
                        </a:rPr>
                        <a:t>Se si è in presenza di costi effettivamente </a:t>
                      </a:r>
                      <a:r>
                        <a:rPr lang="it-IT" sz="1500" b="1" dirty="0" smtClean="0">
                          <a:solidFill>
                            <a:srgbClr val="000000"/>
                          </a:solidFill>
                          <a:effectLst/>
                          <a:latin typeface="TTE2A78D68t00"/>
                        </a:rPr>
                        <a:t>sostenuti, </a:t>
                      </a:r>
                      <a:r>
                        <a:rPr lang="it-IT" sz="1500" b="1" dirty="0">
                          <a:solidFill>
                            <a:srgbClr val="000000"/>
                          </a:solidFill>
                          <a:effectLst/>
                          <a:latin typeface="TTE2A78D68t00"/>
                        </a:rPr>
                        <a:t>ma non riportati in </a:t>
                      </a:r>
                      <a:r>
                        <a:rPr lang="it-IT" sz="1500" b="1" dirty="0" smtClean="0">
                          <a:solidFill>
                            <a:srgbClr val="000000"/>
                          </a:solidFill>
                          <a:effectLst/>
                          <a:latin typeface="TTE2A78D68t00"/>
                        </a:rPr>
                        <a:t>bilancio, </a:t>
                      </a:r>
                      <a:r>
                        <a:rPr lang="it-IT" sz="1500" b="1" dirty="0">
                          <a:solidFill>
                            <a:srgbClr val="000000"/>
                          </a:solidFill>
                          <a:effectLst/>
                          <a:latin typeface="TTE2A78D68t00"/>
                        </a:rPr>
                        <a:t>si configura un fatto non rispondente al vero </a:t>
                      </a:r>
                      <a:endParaRPr lang="it-IT" sz="1500" b="1" dirty="0">
                        <a:solidFill>
                          <a:srgbClr val="000000"/>
                        </a:solidFill>
                        <a:effectLst/>
                      </a:endParaRPr>
                    </a:p>
                  </a:txBody>
                  <a:tcPr anchor="ctr"/>
                </a:tc>
              </a:tr>
              <a:tr h="811381">
                <a:tc>
                  <a:txBody>
                    <a:bodyPr/>
                    <a:lstStyle/>
                    <a:p>
                      <a:r>
                        <a:rPr lang="it-IT" sz="1500" b="1">
                          <a:solidFill>
                            <a:srgbClr val="000000"/>
                          </a:solidFill>
                          <a:effectLst/>
                          <a:latin typeface="TTE2A78D68t00"/>
                        </a:rPr>
                        <a:t>Conti bancari </a:t>
                      </a:r>
                      <a:endParaRPr lang="it-IT" sz="1500" b="1">
                        <a:solidFill>
                          <a:srgbClr val="000000"/>
                        </a:solidFill>
                        <a:effectLst/>
                      </a:endParaRPr>
                    </a:p>
                  </a:txBody>
                  <a:tcPr anchor="ctr"/>
                </a:tc>
                <a:tc>
                  <a:txBody>
                    <a:bodyPr/>
                    <a:lstStyle/>
                    <a:p>
                      <a:r>
                        <a:rPr lang="it-IT" sz="1500" b="1" dirty="0">
                          <a:solidFill>
                            <a:srgbClr val="000000"/>
                          </a:solidFill>
                          <a:effectLst/>
                          <a:latin typeface="TTE2A78D68t00"/>
                        </a:rPr>
                        <a:t>L’omessa indicazione dell’esistenza di conti bancari ovvero l’indicazione di conti non esistenti costituisce un fatto materiale non </a:t>
                      </a:r>
                      <a:r>
                        <a:rPr lang="it-IT" sz="1500" b="1" dirty="0" smtClean="0">
                          <a:solidFill>
                            <a:srgbClr val="000000"/>
                          </a:solidFill>
                          <a:effectLst/>
                          <a:latin typeface="TTE2A78D68t00"/>
                        </a:rPr>
                        <a:t>vero</a:t>
                      </a:r>
                      <a:endParaRPr lang="it-IT" sz="1500" b="1" dirty="0">
                        <a:solidFill>
                          <a:srgbClr val="000000"/>
                        </a:solidFill>
                        <a:effectLst/>
                      </a:endParaRPr>
                    </a:p>
                  </a:txBody>
                  <a:tcPr anchor="ctr"/>
                </a:tc>
              </a:tr>
              <a:tr h="811381">
                <a:tc>
                  <a:txBody>
                    <a:bodyPr/>
                    <a:lstStyle/>
                    <a:p>
                      <a:r>
                        <a:rPr lang="it-IT" sz="1500" b="1">
                          <a:solidFill>
                            <a:srgbClr val="000000"/>
                          </a:solidFill>
                          <a:effectLst/>
                          <a:latin typeface="TTE2A78D68t00"/>
                        </a:rPr>
                        <a:t>Fatture false </a:t>
                      </a:r>
                      <a:endParaRPr lang="it-IT" sz="1500" b="1">
                        <a:solidFill>
                          <a:srgbClr val="000000"/>
                        </a:solidFill>
                        <a:effectLst/>
                      </a:endParaRPr>
                    </a:p>
                  </a:txBody>
                  <a:tcPr anchor="ctr"/>
                </a:tc>
                <a:tc>
                  <a:txBody>
                    <a:bodyPr/>
                    <a:lstStyle/>
                    <a:p>
                      <a:r>
                        <a:rPr lang="it-IT" sz="1500" b="1" dirty="0">
                          <a:solidFill>
                            <a:srgbClr val="000000"/>
                          </a:solidFill>
                          <a:effectLst/>
                          <a:latin typeface="TTE2A78D68t00"/>
                        </a:rPr>
                        <a:t>I rapporti regolati da falsa fatturazione costituiscono un fatto materiale non corrispondente al </a:t>
                      </a:r>
                      <a:r>
                        <a:rPr lang="it-IT" sz="1500" b="1" dirty="0" smtClean="0">
                          <a:solidFill>
                            <a:srgbClr val="000000"/>
                          </a:solidFill>
                          <a:effectLst/>
                          <a:latin typeface="TTE2A78D68t00"/>
                        </a:rPr>
                        <a:t>vero </a:t>
                      </a:r>
                      <a:endParaRPr lang="it-IT" sz="1500" b="1" dirty="0">
                        <a:solidFill>
                          <a:srgbClr val="000000"/>
                        </a:solidFill>
                        <a:effectLst/>
                      </a:endParaRPr>
                    </a:p>
                  </a:txBody>
                  <a:tcPr anchor="ctr"/>
                </a:tc>
              </a:tr>
              <a:tr h="811381">
                <a:tc>
                  <a:txBody>
                    <a:bodyPr/>
                    <a:lstStyle/>
                    <a:p>
                      <a:r>
                        <a:rPr lang="it-IT" sz="1500" b="1">
                          <a:solidFill>
                            <a:srgbClr val="000000"/>
                          </a:solidFill>
                          <a:effectLst/>
                          <a:latin typeface="TTE2A78D68t00"/>
                        </a:rPr>
                        <a:t>Vendita di beni </a:t>
                      </a:r>
                      <a:endParaRPr lang="it-IT" sz="1500" b="1">
                        <a:solidFill>
                          <a:srgbClr val="000000"/>
                        </a:solidFill>
                        <a:effectLst/>
                      </a:endParaRPr>
                    </a:p>
                  </a:txBody>
                  <a:tcPr anchor="ctr"/>
                </a:tc>
                <a:tc>
                  <a:txBody>
                    <a:bodyPr/>
                    <a:lstStyle/>
                    <a:p>
                      <a:r>
                        <a:rPr lang="it-IT" sz="1500" b="1" dirty="0">
                          <a:solidFill>
                            <a:srgbClr val="000000"/>
                          </a:solidFill>
                          <a:effectLst/>
                          <a:latin typeface="TTE2A78D68t00"/>
                        </a:rPr>
                        <a:t>L’omessa indicazione della vendita o dell’acquisto di un bene rappresenta un fatto materiale non rispondente al </a:t>
                      </a:r>
                      <a:r>
                        <a:rPr lang="it-IT" sz="1500" b="1" dirty="0" smtClean="0">
                          <a:solidFill>
                            <a:srgbClr val="000000"/>
                          </a:solidFill>
                          <a:effectLst/>
                          <a:latin typeface="TTE2A78D68t00"/>
                        </a:rPr>
                        <a:t>vero</a:t>
                      </a:r>
                      <a:endParaRPr lang="it-IT" sz="1500" b="1" dirty="0">
                        <a:solidFill>
                          <a:srgbClr val="000000"/>
                        </a:solidFill>
                        <a:effectLst/>
                      </a:endParaRPr>
                    </a:p>
                  </a:txBody>
                  <a:tcPr anchor="ctr"/>
                </a:tc>
              </a:tr>
              <a:tr h="811381">
                <a:tc>
                  <a:txBody>
                    <a:bodyPr/>
                    <a:lstStyle/>
                    <a:p>
                      <a:r>
                        <a:rPr lang="it-IT" sz="1500" b="1">
                          <a:solidFill>
                            <a:srgbClr val="000000"/>
                          </a:solidFill>
                          <a:effectLst/>
                          <a:latin typeface="TTE2A78D68t00"/>
                        </a:rPr>
                        <a:t>Ricavi gonfiati </a:t>
                      </a:r>
                      <a:endParaRPr lang="it-IT" sz="1500" b="1">
                        <a:solidFill>
                          <a:srgbClr val="000000"/>
                        </a:solidFill>
                        <a:effectLst/>
                      </a:endParaRPr>
                    </a:p>
                  </a:txBody>
                  <a:tcPr anchor="ctr"/>
                </a:tc>
                <a:tc>
                  <a:txBody>
                    <a:bodyPr/>
                    <a:lstStyle/>
                    <a:p>
                      <a:r>
                        <a:rPr lang="it-IT" sz="1500" b="1" dirty="0" smtClean="0">
                          <a:solidFill>
                            <a:srgbClr val="000000"/>
                          </a:solidFill>
                          <a:effectLst/>
                          <a:latin typeface="TTE2A78D68t00"/>
                        </a:rPr>
                        <a:t>Sempre, perché </a:t>
                      </a:r>
                      <a:r>
                        <a:rPr lang="it-IT" sz="1500" b="1" dirty="0">
                          <a:solidFill>
                            <a:srgbClr val="000000"/>
                          </a:solidFill>
                          <a:effectLst/>
                          <a:latin typeface="TTE2A78D68t00"/>
                        </a:rPr>
                        <a:t>si tratta di un fatto materiale non rispondente al </a:t>
                      </a:r>
                      <a:r>
                        <a:rPr lang="it-IT" sz="1500" b="1" dirty="0" smtClean="0">
                          <a:solidFill>
                            <a:srgbClr val="000000"/>
                          </a:solidFill>
                          <a:effectLst/>
                          <a:latin typeface="TTE2A78D68t00"/>
                        </a:rPr>
                        <a:t>vero</a:t>
                      </a:r>
                      <a:endParaRPr lang="it-IT" sz="1500" b="1" dirty="0">
                        <a:solidFill>
                          <a:srgbClr val="000000"/>
                        </a:solidFill>
                        <a:effectLst/>
                      </a:endParaRPr>
                    </a:p>
                  </a:txBody>
                  <a:tcPr anchor="ctr"/>
                </a:tc>
              </a:tr>
            </a:tbl>
          </a:graphicData>
        </a:graphic>
      </p:graphicFrame>
    </p:spTree>
    <p:extLst>
      <p:ext uri="{BB962C8B-B14F-4D97-AF65-F5344CB8AC3E}">
        <p14:creationId xmlns:p14="http://schemas.microsoft.com/office/powerpoint/2010/main" xmlns="" val="7952026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Sintesi delle caratteristiche - 2621</a:t>
            </a:r>
            <a:endParaRPr lang="it-IT" dirty="0"/>
          </a:p>
        </p:txBody>
      </p:sp>
      <p:sp>
        <p:nvSpPr>
          <p:cNvPr id="3" name="Segnaposto contenuto 2"/>
          <p:cNvSpPr>
            <a:spLocks noGrp="1"/>
          </p:cNvSpPr>
          <p:nvPr>
            <p:ph idx="1"/>
          </p:nvPr>
        </p:nvSpPr>
        <p:spPr/>
        <p:txBody>
          <a:bodyPr>
            <a:normAutofit/>
          </a:bodyPr>
          <a:lstStyle/>
          <a:p>
            <a:r>
              <a:rPr lang="it-IT" dirty="0" smtClean="0"/>
              <a:t>Scomparsa </a:t>
            </a:r>
            <a:r>
              <a:rPr lang="it-IT" dirty="0"/>
              <a:t>della soglia di </a:t>
            </a:r>
            <a:r>
              <a:rPr lang="it-IT" dirty="0" smtClean="0"/>
              <a:t>punibilità</a:t>
            </a:r>
          </a:p>
          <a:p>
            <a:r>
              <a:rPr lang="it-IT" dirty="0" smtClean="0"/>
              <a:t>Eliminazione </a:t>
            </a:r>
            <a:r>
              <a:rPr lang="it-IT" dirty="0"/>
              <a:t>dell’inciso che collocava in ambito penale i fatti materiali “</a:t>
            </a:r>
            <a:r>
              <a:rPr lang="it-IT" dirty="0" smtClean="0"/>
              <a:t>ancorché </a:t>
            </a:r>
            <a:r>
              <a:rPr lang="it-IT" dirty="0"/>
              <a:t>oggetto di valutazioni</a:t>
            </a:r>
            <a:r>
              <a:rPr lang="it-IT" dirty="0" smtClean="0"/>
              <a:t>”</a:t>
            </a:r>
            <a:endParaRPr lang="it-IT" dirty="0"/>
          </a:p>
          <a:p>
            <a:r>
              <a:rPr lang="it-IT" dirty="0" smtClean="0"/>
              <a:t>Ipotesi </a:t>
            </a:r>
            <a:r>
              <a:rPr lang="it-IT" dirty="0"/>
              <a:t>di danno non previsto. </a:t>
            </a:r>
            <a:r>
              <a:rPr lang="it-IT" dirty="0" smtClean="0"/>
              <a:t>Perseguibilità: </a:t>
            </a:r>
            <a:endParaRPr lang="it-IT" dirty="0"/>
          </a:p>
          <a:p>
            <a:pPr marL="400050" lvl="1" indent="0">
              <a:buNone/>
            </a:pPr>
            <a:r>
              <a:rPr lang="it-IT" dirty="0"/>
              <a:t>1) a</a:t>
            </a:r>
            <a:r>
              <a:rPr lang="it-IT" dirty="0" smtClean="0"/>
              <a:t> querela </a:t>
            </a:r>
            <a:r>
              <a:rPr lang="it-IT" dirty="0"/>
              <a:t>della </a:t>
            </a:r>
            <a:r>
              <a:rPr lang="it-IT" dirty="0" smtClean="0"/>
              <a:t>societ</a:t>
            </a:r>
            <a:r>
              <a:rPr lang="it-IT" dirty="0"/>
              <a:t>à</a:t>
            </a:r>
            <a:r>
              <a:rPr lang="it-IT" dirty="0" smtClean="0"/>
              <a:t>, </a:t>
            </a:r>
            <a:r>
              <a:rPr lang="it-IT" dirty="0"/>
              <a:t>dei soci, creditori, o altri </a:t>
            </a:r>
            <a:r>
              <a:rPr lang="it-IT" dirty="0" smtClean="0"/>
              <a:t>destinatari, </a:t>
            </a:r>
            <a:r>
              <a:rPr lang="it-IT" dirty="0"/>
              <a:t>nel caso di </a:t>
            </a:r>
            <a:r>
              <a:rPr lang="it-IT" dirty="0" smtClean="0"/>
              <a:t>società </a:t>
            </a:r>
            <a:r>
              <a:rPr lang="it-IT" dirty="0"/>
              <a:t>“non fallibili</a:t>
            </a:r>
            <a:r>
              <a:rPr lang="it-IT" dirty="0" smtClean="0"/>
              <a:t>” </a:t>
            </a:r>
            <a:endParaRPr lang="it-IT" dirty="0"/>
          </a:p>
          <a:p>
            <a:pPr marL="400050" lvl="1" indent="0">
              <a:buNone/>
            </a:pPr>
            <a:r>
              <a:rPr lang="it-IT" dirty="0"/>
              <a:t>2) </a:t>
            </a:r>
            <a:r>
              <a:rPr lang="it-IT" dirty="0" smtClean="0"/>
              <a:t>d’ufficio, </a:t>
            </a:r>
            <a:r>
              <a:rPr lang="it-IT" dirty="0"/>
              <a:t>negli altri </a:t>
            </a:r>
            <a:r>
              <a:rPr lang="it-IT" dirty="0" smtClean="0"/>
              <a:t>casi</a:t>
            </a:r>
            <a:endParaRPr lang="it-IT" dirty="0"/>
          </a:p>
          <a:p>
            <a:endParaRPr lang="it-IT" dirty="0"/>
          </a:p>
        </p:txBody>
      </p:sp>
    </p:spTree>
    <p:extLst>
      <p:ext uri="{BB962C8B-B14F-4D97-AF65-F5344CB8AC3E}">
        <p14:creationId xmlns:p14="http://schemas.microsoft.com/office/powerpoint/2010/main" xmlns="" val="38717100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03443"/>
          </a:xfrm>
        </p:spPr>
        <p:txBody>
          <a:bodyPr/>
          <a:lstStyle/>
          <a:p>
            <a:r>
              <a:rPr lang="it-IT" dirty="0" smtClean="0"/>
              <a:t>Interesse giuridico tutelato</a:t>
            </a:r>
            <a:endParaRPr lang="it-IT" dirty="0"/>
          </a:p>
        </p:txBody>
      </p:sp>
      <p:sp>
        <p:nvSpPr>
          <p:cNvPr id="3" name="Segnaposto contenuto 2"/>
          <p:cNvSpPr>
            <a:spLocks noGrp="1"/>
          </p:cNvSpPr>
          <p:nvPr>
            <p:ph idx="1"/>
          </p:nvPr>
        </p:nvSpPr>
        <p:spPr>
          <a:xfrm>
            <a:off x="457200" y="1270068"/>
            <a:ext cx="8229600" cy="5154115"/>
          </a:xfrm>
        </p:spPr>
        <p:txBody>
          <a:bodyPr>
            <a:normAutofit lnSpcReduction="10000"/>
          </a:bodyPr>
          <a:lstStyle/>
          <a:p>
            <a:r>
              <a:rPr lang="it-IT" dirty="0" smtClean="0"/>
              <a:t>Salva la particolare tenuità, il riconoscimento del danno patrimoniale in accezione privatistica non rappresenta più la </a:t>
            </a:r>
            <a:r>
              <a:rPr lang="it-IT" i="1" dirty="0" smtClean="0"/>
              <a:t>condicio sine qua non </a:t>
            </a:r>
            <a:r>
              <a:rPr lang="it-IT" dirty="0" smtClean="0"/>
              <a:t>perché vi sia la constatazione del reato, il quale ora è destinato alla tutela di un interesse pubblico generale</a:t>
            </a:r>
          </a:p>
          <a:p>
            <a:r>
              <a:rPr lang="it-IT" dirty="0" smtClean="0"/>
              <a:t>esempio: impresa che effettua false comunicazioni sociali funzionali alla preordinata alterazione di una corretta dinamica competitiva nei propri mercati di sbocco o di approvvigionamento</a:t>
            </a:r>
          </a:p>
        </p:txBody>
      </p:sp>
    </p:spTree>
    <p:extLst>
      <p:ext uri="{BB962C8B-B14F-4D97-AF65-F5344CB8AC3E}">
        <p14:creationId xmlns:p14="http://schemas.microsoft.com/office/powerpoint/2010/main" xmlns="" val="29807649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Altre caratteristiche dell’art. 2621</a:t>
            </a:r>
            <a:endParaRPr lang="it-IT" dirty="0"/>
          </a:p>
        </p:txBody>
      </p:sp>
      <p:sp>
        <p:nvSpPr>
          <p:cNvPr id="3" name="Segnaposto contenuto 2"/>
          <p:cNvSpPr>
            <a:spLocks noGrp="1"/>
          </p:cNvSpPr>
          <p:nvPr>
            <p:ph idx="1"/>
          </p:nvPr>
        </p:nvSpPr>
        <p:spPr/>
        <p:txBody>
          <a:bodyPr>
            <a:normAutofit lnSpcReduction="10000"/>
          </a:bodyPr>
          <a:lstStyle/>
          <a:p>
            <a:r>
              <a:rPr lang="it-IT" dirty="0"/>
              <a:t>Pena:</a:t>
            </a:r>
          </a:p>
          <a:p>
            <a:pPr lvl="1"/>
            <a:r>
              <a:rPr lang="it-IT" dirty="0" smtClean="0"/>
              <a:t>Reclusione </a:t>
            </a:r>
            <a:r>
              <a:rPr lang="it-IT" dirty="0"/>
              <a:t>da 1 a 5 </a:t>
            </a:r>
            <a:r>
              <a:rPr lang="it-IT" dirty="0" smtClean="0"/>
              <a:t>anni</a:t>
            </a:r>
            <a:endParaRPr lang="it-IT" dirty="0"/>
          </a:p>
          <a:p>
            <a:pPr lvl="1"/>
            <a:r>
              <a:rPr lang="it-IT" dirty="0" smtClean="0"/>
              <a:t>Reclusione </a:t>
            </a:r>
            <a:r>
              <a:rPr lang="it-IT" dirty="0"/>
              <a:t>da 6 mesi a 3 anni per fatti di lieve entità per </a:t>
            </a:r>
            <a:r>
              <a:rPr lang="it-IT" dirty="0" smtClean="0"/>
              <a:t>le società </a:t>
            </a:r>
            <a:r>
              <a:rPr lang="it-IT" dirty="0"/>
              <a:t>“non fallibili</a:t>
            </a:r>
            <a:r>
              <a:rPr lang="it-IT" dirty="0" smtClean="0"/>
              <a:t>”</a:t>
            </a:r>
            <a:endParaRPr lang="it-IT" dirty="0"/>
          </a:p>
          <a:p>
            <a:r>
              <a:rPr lang="it-IT" dirty="0"/>
              <a:t>Tenuità del fatto: il giudice deve </a:t>
            </a:r>
            <a:r>
              <a:rPr lang="it-IT" dirty="0" smtClean="0"/>
              <a:t>valutare </a:t>
            </a:r>
            <a:r>
              <a:rPr lang="it-IT" dirty="0"/>
              <a:t>l’entità del danno cagionato alla società, soci e </a:t>
            </a:r>
            <a:r>
              <a:rPr lang="it-IT" dirty="0" smtClean="0"/>
              <a:t>creditori, prevalentemente per valutare la eventuale non </a:t>
            </a:r>
            <a:r>
              <a:rPr lang="it-IT" dirty="0"/>
              <a:t>punibilità </a:t>
            </a:r>
            <a:r>
              <a:rPr lang="it-IT" dirty="0" smtClean="0"/>
              <a:t>per particolare </a:t>
            </a:r>
            <a:r>
              <a:rPr lang="it-IT" dirty="0"/>
              <a:t>tenuità del </a:t>
            </a:r>
            <a:r>
              <a:rPr lang="it-IT" dirty="0" smtClean="0"/>
              <a:t>fatto</a:t>
            </a:r>
            <a:endParaRPr lang="it-IT" dirty="0"/>
          </a:p>
        </p:txBody>
      </p:sp>
    </p:spTree>
    <p:extLst>
      <p:ext uri="{BB962C8B-B14F-4D97-AF65-F5344CB8AC3E}">
        <p14:creationId xmlns:p14="http://schemas.microsoft.com/office/powerpoint/2010/main" xmlns="" val="29985118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14797"/>
          </a:xfrm>
        </p:spPr>
        <p:txBody>
          <a:bodyPr/>
          <a:lstStyle/>
          <a:p>
            <a:r>
              <a:rPr lang="it-IT" dirty="0" smtClean="0"/>
              <a:t>Altre caratteristiche dell’art. 2621</a:t>
            </a:r>
            <a:endParaRPr lang="it-IT" dirty="0"/>
          </a:p>
        </p:txBody>
      </p:sp>
      <p:sp>
        <p:nvSpPr>
          <p:cNvPr id="3" name="Segnaposto contenuto 2"/>
          <p:cNvSpPr>
            <a:spLocks noGrp="1"/>
          </p:cNvSpPr>
          <p:nvPr>
            <p:ph idx="1"/>
          </p:nvPr>
        </p:nvSpPr>
        <p:spPr>
          <a:xfrm>
            <a:off x="457200" y="1417638"/>
            <a:ext cx="8229600" cy="5097401"/>
          </a:xfrm>
        </p:spPr>
        <p:txBody>
          <a:bodyPr>
            <a:normAutofit fontScale="92500" lnSpcReduction="10000"/>
          </a:bodyPr>
          <a:lstStyle/>
          <a:p>
            <a:r>
              <a:rPr lang="it-IT" dirty="0"/>
              <a:t>Documenti oggetto della </a:t>
            </a:r>
            <a:r>
              <a:rPr lang="it-IT" dirty="0" smtClean="0"/>
              <a:t>condotta:</a:t>
            </a:r>
            <a:endParaRPr lang="it-IT" dirty="0"/>
          </a:p>
          <a:p>
            <a:pPr lvl="1"/>
            <a:r>
              <a:rPr lang="it-IT" dirty="0"/>
              <a:t>Bilancio annuale (stato patrimoniale, conto economico e nota integrativa</a:t>
            </a:r>
            <a:r>
              <a:rPr lang="it-IT" dirty="0" smtClean="0"/>
              <a:t>)</a:t>
            </a:r>
            <a:endParaRPr lang="it-IT" dirty="0"/>
          </a:p>
          <a:p>
            <a:pPr lvl="1"/>
            <a:r>
              <a:rPr lang="it-IT" dirty="0"/>
              <a:t>Bilancio straordinario in relazione a specifiche operazioni e determinati periodi di </a:t>
            </a:r>
            <a:r>
              <a:rPr lang="it-IT" dirty="0" smtClean="0"/>
              <a:t>tempo</a:t>
            </a:r>
            <a:endParaRPr lang="it-IT" dirty="0"/>
          </a:p>
          <a:p>
            <a:pPr lvl="1"/>
            <a:r>
              <a:rPr lang="it-IT" dirty="0"/>
              <a:t>Bilancio consolidato </a:t>
            </a:r>
            <a:endParaRPr lang="it-IT" dirty="0" smtClean="0"/>
          </a:p>
          <a:p>
            <a:pPr lvl="1"/>
            <a:r>
              <a:rPr lang="it-IT" dirty="0" smtClean="0"/>
              <a:t>Relazione </a:t>
            </a:r>
            <a:r>
              <a:rPr lang="it-IT" dirty="0"/>
              <a:t>sulla gestione e relazione collegio sindacale </a:t>
            </a:r>
            <a:r>
              <a:rPr lang="it-IT" dirty="0" smtClean="0"/>
              <a:t>da allegare </a:t>
            </a:r>
            <a:r>
              <a:rPr lang="it-IT" dirty="0"/>
              <a:t>al </a:t>
            </a:r>
            <a:r>
              <a:rPr lang="it-IT" dirty="0" smtClean="0"/>
              <a:t>bilancio</a:t>
            </a:r>
            <a:endParaRPr lang="it-IT" dirty="0"/>
          </a:p>
          <a:p>
            <a:pPr lvl="1"/>
            <a:r>
              <a:rPr lang="it-IT" dirty="0" smtClean="0"/>
              <a:t>Relazione </a:t>
            </a:r>
            <a:r>
              <a:rPr lang="it-IT" dirty="0"/>
              <a:t>sulla situazione patrimoniale della società </a:t>
            </a:r>
            <a:r>
              <a:rPr lang="it-IT" dirty="0" smtClean="0"/>
              <a:t>in caso </a:t>
            </a:r>
            <a:r>
              <a:rPr lang="it-IT" dirty="0"/>
              <a:t>di </a:t>
            </a:r>
            <a:r>
              <a:rPr lang="it-IT" dirty="0" smtClean="0"/>
              <a:t>perdite</a:t>
            </a:r>
            <a:endParaRPr lang="it-IT" dirty="0"/>
          </a:p>
          <a:p>
            <a:pPr lvl="1"/>
            <a:r>
              <a:rPr lang="it-IT" dirty="0" smtClean="0"/>
              <a:t>Relazione </a:t>
            </a:r>
            <a:r>
              <a:rPr lang="it-IT" dirty="0"/>
              <a:t>sui progetti di fusione e/o </a:t>
            </a:r>
            <a:r>
              <a:rPr lang="it-IT" dirty="0" smtClean="0"/>
              <a:t>scissione</a:t>
            </a:r>
            <a:endParaRPr lang="it-IT" dirty="0"/>
          </a:p>
          <a:p>
            <a:pPr lvl="1"/>
            <a:r>
              <a:rPr lang="it-IT" dirty="0" smtClean="0"/>
              <a:t>Altre </a:t>
            </a:r>
            <a:r>
              <a:rPr lang="it-IT" dirty="0"/>
              <a:t>comunicazioni </a:t>
            </a:r>
            <a:r>
              <a:rPr lang="it-IT" dirty="0" smtClean="0"/>
              <a:t>sociali</a:t>
            </a:r>
            <a:endParaRPr lang="it-IT" dirty="0"/>
          </a:p>
        </p:txBody>
      </p:sp>
    </p:spTree>
    <p:extLst>
      <p:ext uri="{BB962C8B-B14F-4D97-AF65-F5344CB8AC3E}">
        <p14:creationId xmlns:p14="http://schemas.microsoft.com/office/powerpoint/2010/main" xmlns="" val="2081607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14797"/>
          </a:xfrm>
        </p:spPr>
        <p:txBody>
          <a:bodyPr/>
          <a:lstStyle/>
          <a:p>
            <a:r>
              <a:rPr lang="it-IT" dirty="0" smtClean="0"/>
              <a:t>Approfondimento sui documenti</a:t>
            </a:r>
            <a:endParaRPr lang="it-IT" dirty="0"/>
          </a:p>
        </p:txBody>
      </p:sp>
      <p:sp>
        <p:nvSpPr>
          <p:cNvPr id="3" name="Segnaposto contenuto 2"/>
          <p:cNvSpPr>
            <a:spLocks noGrp="1"/>
          </p:cNvSpPr>
          <p:nvPr>
            <p:ph idx="1"/>
          </p:nvPr>
        </p:nvSpPr>
        <p:spPr>
          <a:xfrm>
            <a:off x="457200" y="1417638"/>
            <a:ext cx="8229600" cy="5097401"/>
          </a:xfrm>
        </p:spPr>
        <p:txBody>
          <a:bodyPr>
            <a:normAutofit fontScale="92500"/>
          </a:bodyPr>
          <a:lstStyle/>
          <a:p>
            <a:pPr marL="0" indent="0">
              <a:buNone/>
            </a:pPr>
            <a:r>
              <a:rPr lang="it-IT" dirty="0" smtClean="0"/>
              <a:t>Il reato attiene a tutte le comunicazioni sociali</a:t>
            </a:r>
          </a:p>
          <a:p>
            <a:r>
              <a:rPr lang="it-IT" dirty="0" smtClean="0"/>
              <a:t>previste </a:t>
            </a:r>
            <a:r>
              <a:rPr lang="it-IT" dirty="0"/>
              <a:t>per </a:t>
            </a:r>
            <a:r>
              <a:rPr lang="it-IT" dirty="0" smtClean="0"/>
              <a:t>legge</a:t>
            </a:r>
            <a:endParaRPr lang="it-IT" dirty="0"/>
          </a:p>
          <a:p>
            <a:r>
              <a:rPr lang="it-IT" dirty="0" smtClean="0"/>
              <a:t>anche di natura o contenuto extra contabile</a:t>
            </a:r>
          </a:p>
          <a:p>
            <a:r>
              <a:rPr lang="it-IT" dirty="0" smtClean="0"/>
              <a:t>rivolte ai soci o al pubblico</a:t>
            </a:r>
          </a:p>
          <a:p>
            <a:r>
              <a:rPr lang="it-IT" dirty="0" smtClean="0"/>
              <a:t>che abbiano per oggetto, diretto o mediato, anche se non esclusivo, la </a:t>
            </a:r>
            <a:r>
              <a:rPr lang="it-IT" b="1" dirty="0" smtClean="0"/>
              <a:t>situazione economica </a:t>
            </a:r>
            <a:r>
              <a:rPr lang="it-IT" dirty="0" smtClean="0"/>
              <a:t>(“divenire” del valore-flusso rappresentato dalle variegate misure di reddito), </a:t>
            </a:r>
            <a:r>
              <a:rPr lang="it-IT" b="1" dirty="0" smtClean="0"/>
              <a:t>patrimoniale </a:t>
            </a:r>
            <a:r>
              <a:rPr lang="it-IT" dirty="0" smtClean="0"/>
              <a:t>o</a:t>
            </a:r>
            <a:r>
              <a:rPr lang="it-IT" b="1" dirty="0" smtClean="0"/>
              <a:t> finanziaria </a:t>
            </a:r>
            <a:r>
              <a:rPr lang="it-IT" dirty="0" smtClean="0"/>
              <a:t>della società o del gruppo al quale la stessa appartiene</a:t>
            </a:r>
          </a:p>
        </p:txBody>
      </p:sp>
    </p:spTree>
    <p:extLst>
      <p:ext uri="{BB962C8B-B14F-4D97-AF65-F5344CB8AC3E}">
        <p14:creationId xmlns:p14="http://schemas.microsoft.com/office/powerpoint/2010/main" xmlns="" val="22090680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14797"/>
          </a:xfrm>
        </p:spPr>
        <p:txBody>
          <a:bodyPr/>
          <a:lstStyle/>
          <a:p>
            <a:r>
              <a:rPr lang="it-IT" dirty="0" smtClean="0"/>
              <a:t>Approfondimento sui documenti</a:t>
            </a:r>
            <a:endParaRPr lang="it-IT" dirty="0"/>
          </a:p>
        </p:txBody>
      </p:sp>
      <p:sp>
        <p:nvSpPr>
          <p:cNvPr id="3" name="Segnaposto contenuto 2"/>
          <p:cNvSpPr>
            <a:spLocks noGrp="1"/>
          </p:cNvSpPr>
          <p:nvPr>
            <p:ph idx="1"/>
          </p:nvPr>
        </p:nvSpPr>
        <p:spPr>
          <a:xfrm>
            <a:off x="457200" y="1095376"/>
            <a:ext cx="8229600" cy="5419664"/>
          </a:xfrm>
        </p:spPr>
        <p:txBody>
          <a:bodyPr>
            <a:normAutofit fontScale="85000" lnSpcReduction="20000"/>
          </a:bodyPr>
          <a:lstStyle/>
          <a:p>
            <a:r>
              <a:rPr lang="it-IT" dirty="0" smtClean="0"/>
              <a:t>L'obbligo di legge relativo alla pubblicità degli atti e dei documenti amministrativi dipende spesso dalla natura della società, dalle sue dimensioni economico-aziendali e dalla particolare attività esercitata</a:t>
            </a:r>
          </a:p>
          <a:p>
            <a:r>
              <a:rPr lang="it-IT" dirty="0" smtClean="0"/>
              <a:t>Non tutti gli atti e i documenti amministrativi indicati successivamente costituiscono formalmente il veicolo del reato, in particolare quelli inerenti alla tenuta della contabilità e quelli resi obbligatori da norme tributarie</a:t>
            </a:r>
          </a:p>
          <a:p>
            <a:r>
              <a:rPr lang="it-IT" dirty="0" smtClean="0"/>
              <a:t>in sede di controllo fiscale sulla avvenuta commissione del reato, essi si mostrano </a:t>
            </a:r>
            <a:r>
              <a:rPr lang="it-IT" b="1" dirty="0" smtClean="0"/>
              <a:t>tuttavia</a:t>
            </a:r>
            <a:r>
              <a:rPr lang="it-IT" dirty="0" smtClean="0"/>
              <a:t> determinanti per ricostruirne l’effettiva sussistenza, il meccanismo criminoso e la rilevanza, come nel caso della contabilità di magazzino, la cui tenuta deriva da un obbligo tributario, ma i cui esiti si riflettono anche sull’informativa di bilancio</a:t>
            </a:r>
          </a:p>
        </p:txBody>
      </p:sp>
    </p:spTree>
    <p:extLst>
      <p:ext uri="{BB962C8B-B14F-4D97-AF65-F5344CB8AC3E}">
        <p14:creationId xmlns:p14="http://schemas.microsoft.com/office/powerpoint/2010/main" xmlns="" val="1864101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Art. 2621-</a:t>
            </a:r>
            <a:r>
              <a:rPr lang="it-IT" i="1" dirty="0"/>
              <a:t>bis</a:t>
            </a:r>
            <a:r>
              <a:rPr lang="it-IT" dirty="0"/>
              <a:t> Fatti di lieve entità</a:t>
            </a:r>
          </a:p>
        </p:txBody>
      </p:sp>
      <p:sp>
        <p:nvSpPr>
          <p:cNvPr id="3" name="Segnaposto contenuto 2"/>
          <p:cNvSpPr>
            <a:spLocks noGrp="1"/>
          </p:cNvSpPr>
          <p:nvPr>
            <p:ph idx="1"/>
          </p:nvPr>
        </p:nvSpPr>
        <p:spPr/>
        <p:txBody>
          <a:bodyPr>
            <a:normAutofit fontScale="85000" lnSpcReduction="20000"/>
          </a:bodyPr>
          <a:lstStyle/>
          <a:p>
            <a:r>
              <a:rPr lang="it-IT" dirty="0"/>
              <a:t>Salvo che costituiscano più grave reato, si applica la pena da sei mesi a tre anni di reclusione se i fatti di cui all'articolo 2621 sono di lieve entità, tenuto conto della natura e delle dimensioni della società e delle modalità o degli effetti della condotta</a:t>
            </a:r>
            <a:r>
              <a:rPr lang="it-IT" dirty="0" smtClean="0"/>
              <a:t>.</a:t>
            </a:r>
            <a:endParaRPr lang="it-IT" dirty="0"/>
          </a:p>
          <a:p>
            <a:r>
              <a:rPr lang="it-IT" dirty="0"/>
              <a:t>Salvo che costituiscano più grave reato, si applica la stessa pena di cui al comma precedente quando i fatti di cui all'articolo 2621 riguardano società che non superano i limiti indicati dal secondo comma dell'articolo 1 del regio decreto 16 marzo 1942, n. 267. In tale caso, il delitto è procedibile a querela della società, dei soci, dei creditori o degli altri destinatari della comunicazione sociale.</a:t>
            </a:r>
          </a:p>
        </p:txBody>
      </p:sp>
    </p:spTree>
    <p:extLst>
      <p:ext uri="{BB962C8B-B14F-4D97-AF65-F5344CB8AC3E}">
        <p14:creationId xmlns:p14="http://schemas.microsoft.com/office/powerpoint/2010/main" xmlns="" val="38735214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14797"/>
          </a:xfrm>
        </p:spPr>
        <p:txBody>
          <a:bodyPr/>
          <a:lstStyle/>
          <a:p>
            <a:r>
              <a:rPr lang="it-IT" dirty="0" smtClean="0"/>
              <a:t>Principio dell’imposizione</a:t>
            </a:r>
            <a:endParaRPr lang="it-IT" dirty="0"/>
          </a:p>
        </p:txBody>
      </p:sp>
      <p:sp>
        <p:nvSpPr>
          <p:cNvPr id="3" name="Segnaposto contenuto 2"/>
          <p:cNvSpPr>
            <a:spLocks noGrp="1"/>
          </p:cNvSpPr>
          <p:nvPr>
            <p:ph idx="1"/>
          </p:nvPr>
        </p:nvSpPr>
        <p:spPr>
          <a:xfrm>
            <a:off x="457200" y="1337061"/>
            <a:ext cx="8229600" cy="4679564"/>
          </a:xfrm>
        </p:spPr>
        <p:txBody>
          <a:bodyPr>
            <a:normAutofit/>
          </a:bodyPr>
          <a:lstStyle/>
          <a:p>
            <a:r>
              <a:rPr lang="it-IT" dirty="0" smtClean="0"/>
              <a:t>Le società sono assoggettate ad imposta in base al bilancio, conformemente al principio di derivazione del reddito imponibile (art. 83 TUIR 917/86)</a:t>
            </a:r>
          </a:p>
          <a:p>
            <a:r>
              <a:rPr lang="it-IT" dirty="0" smtClean="0"/>
              <a:t>Le frodi fiscali (es. quelle “carosello”), ma anche le politiche fiscali di evasione e quelle di abuso del diritto o di elusione implicano per lo più la falsità di comunicazioni sociali</a:t>
            </a:r>
          </a:p>
        </p:txBody>
      </p:sp>
    </p:spTree>
    <p:extLst>
      <p:ext uri="{BB962C8B-B14F-4D97-AF65-F5344CB8AC3E}">
        <p14:creationId xmlns:p14="http://schemas.microsoft.com/office/powerpoint/2010/main" xmlns="" val="42885728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Ulteriore esempio di </a:t>
            </a:r>
            <a:r>
              <a:rPr lang="it-IT" dirty="0" err="1" smtClean="0"/>
              <a:t>prodromicità</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Le false comunicazioni sociali in taluni documenti o prospetti possono essere finalizzate alla commissione di altri reati (es. aggiotaggio per società quotate, usualmente realizzati con la falsità esposte nei prospetti informativi e nei bilanci)</a:t>
            </a:r>
          </a:p>
          <a:p>
            <a:r>
              <a:rPr lang="it-IT" dirty="0" smtClean="0"/>
              <a:t>Più in generale l’articolo 2423 n. 3 prevede l’obbligo di fornire al pubblico tutte le informazioni funzionali a una rappresentazione chiara, veritiera e corretta di bilancio, anche se non esplicitamente previste da norme</a:t>
            </a:r>
          </a:p>
          <a:p>
            <a:endParaRPr lang="it-IT" dirty="0"/>
          </a:p>
        </p:txBody>
      </p:sp>
    </p:spTree>
    <p:extLst>
      <p:ext uri="{BB962C8B-B14F-4D97-AF65-F5344CB8AC3E}">
        <p14:creationId xmlns:p14="http://schemas.microsoft.com/office/powerpoint/2010/main" xmlns="" val="17035975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dirty="0" smtClean="0"/>
              <a:t>Documenti societari </a:t>
            </a:r>
            <a:r>
              <a:rPr lang="mr-IN" sz="3600" dirty="0" smtClean="0"/>
              <a:t>–</a:t>
            </a:r>
            <a:r>
              <a:rPr lang="it-IT" sz="3600" dirty="0" smtClean="0"/>
              <a:t> natura di strumento per la commissione del reato e fonte dell’obbligo</a:t>
            </a:r>
            <a:endParaRPr lang="it-IT" sz="3600" dirty="0"/>
          </a:p>
        </p:txBody>
      </p:sp>
      <p:pic>
        <p:nvPicPr>
          <p:cNvPr id="4" name="Immagine 3"/>
          <p:cNvPicPr>
            <a:picLocks noChangeAspect="1"/>
          </p:cNvPicPr>
          <p:nvPr/>
        </p:nvPicPr>
        <p:blipFill>
          <a:blip r:embed="rId2"/>
          <a:stretch>
            <a:fillRect/>
          </a:stretch>
        </p:blipFill>
        <p:spPr>
          <a:xfrm>
            <a:off x="0" y="1651000"/>
            <a:ext cx="9144000" cy="3544328"/>
          </a:xfrm>
          <a:prstGeom prst="rect">
            <a:avLst/>
          </a:prstGeom>
        </p:spPr>
      </p:pic>
      <p:sp>
        <p:nvSpPr>
          <p:cNvPr id="5" name="Rettangolo 4"/>
          <p:cNvSpPr/>
          <p:nvPr/>
        </p:nvSpPr>
        <p:spPr>
          <a:xfrm>
            <a:off x="127000" y="5215916"/>
            <a:ext cx="8826500" cy="1477328"/>
          </a:xfrm>
          <a:prstGeom prst="rect">
            <a:avLst/>
          </a:prstGeom>
        </p:spPr>
        <p:txBody>
          <a:bodyPr wrap="square">
            <a:spAutoFit/>
          </a:bodyPr>
          <a:lstStyle/>
          <a:p>
            <a:r>
              <a:rPr lang="nb-NO" dirty="0"/>
              <a:t>Art. </a:t>
            </a:r>
            <a:r>
              <a:rPr lang="nb-NO" dirty="0" smtClean="0"/>
              <a:t>95 </a:t>
            </a:r>
            <a:r>
              <a:rPr lang="nb-NO" dirty="0" err="1" smtClean="0"/>
              <a:t>d.lgs</a:t>
            </a:r>
            <a:r>
              <a:rPr lang="nb-NO" dirty="0" smtClean="0"/>
              <a:t> 58/1998 (TUF)</a:t>
            </a:r>
            <a:endParaRPr lang="nb-NO" dirty="0"/>
          </a:p>
          <a:p>
            <a:r>
              <a:rPr lang="nb-NO" i="1" dirty="0"/>
              <a:t>(</a:t>
            </a:r>
            <a:r>
              <a:rPr lang="nb-NO" i="1" dirty="0" err="1"/>
              <a:t>Disposizioni</a:t>
            </a:r>
            <a:r>
              <a:rPr lang="nb-NO" i="1" dirty="0"/>
              <a:t> di </a:t>
            </a:r>
            <a:r>
              <a:rPr lang="nb-NO" i="1" dirty="0" err="1"/>
              <a:t>attuazione</a:t>
            </a:r>
            <a:r>
              <a:rPr lang="nb-NO" i="1" dirty="0"/>
              <a:t>)</a:t>
            </a:r>
            <a:endParaRPr lang="nb-NO" dirty="0"/>
          </a:p>
          <a:p>
            <a:r>
              <a:rPr lang="nb-NO" dirty="0"/>
              <a:t>1. La </a:t>
            </a:r>
            <a:r>
              <a:rPr lang="nb-NO" dirty="0" err="1"/>
              <a:t>Consob</a:t>
            </a:r>
            <a:r>
              <a:rPr lang="nb-NO" dirty="0"/>
              <a:t> </a:t>
            </a:r>
            <a:r>
              <a:rPr lang="nb-NO" dirty="0" err="1"/>
              <a:t>detta</a:t>
            </a:r>
            <a:r>
              <a:rPr lang="nb-NO" dirty="0"/>
              <a:t> con </a:t>
            </a:r>
            <a:r>
              <a:rPr lang="nb-NO" dirty="0" err="1"/>
              <a:t>regolamento</a:t>
            </a:r>
            <a:r>
              <a:rPr lang="nb-NO" dirty="0"/>
              <a:t> </a:t>
            </a:r>
            <a:r>
              <a:rPr lang="nb-NO" dirty="0" err="1"/>
              <a:t>disposizioni</a:t>
            </a:r>
            <a:r>
              <a:rPr lang="nb-NO" dirty="0"/>
              <a:t> di </a:t>
            </a:r>
            <a:r>
              <a:rPr lang="nb-NO" dirty="0" err="1"/>
              <a:t>attuazione</a:t>
            </a:r>
            <a:r>
              <a:rPr lang="nb-NO" dirty="0"/>
              <a:t> </a:t>
            </a:r>
            <a:r>
              <a:rPr lang="nb-NO" dirty="0" err="1"/>
              <a:t>della</a:t>
            </a:r>
            <a:r>
              <a:rPr lang="nb-NO" dirty="0"/>
              <a:t> presente </a:t>
            </a:r>
            <a:r>
              <a:rPr lang="nb-NO" dirty="0" err="1"/>
              <a:t>Sezione</a:t>
            </a:r>
            <a:r>
              <a:rPr lang="nb-NO" dirty="0"/>
              <a:t> </a:t>
            </a:r>
            <a:r>
              <a:rPr lang="nb-NO" dirty="0" err="1"/>
              <a:t>anche</a:t>
            </a:r>
            <a:r>
              <a:rPr lang="nb-NO" dirty="0"/>
              <a:t> </a:t>
            </a:r>
            <a:r>
              <a:rPr lang="nb-NO" dirty="0" err="1"/>
              <a:t>differenziate</a:t>
            </a:r>
            <a:r>
              <a:rPr lang="nb-NO" dirty="0"/>
              <a:t> in </a:t>
            </a:r>
            <a:r>
              <a:rPr lang="nb-NO" dirty="0" err="1"/>
              <a:t>relazione</a:t>
            </a:r>
            <a:r>
              <a:rPr lang="nb-NO" dirty="0"/>
              <a:t> alle </a:t>
            </a:r>
            <a:r>
              <a:rPr lang="nb-NO" dirty="0" err="1"/>
              <a:t>caratteristiche</a:t>
            </a:r>
            <a:r>
              <a:rPr lang="nb-NO" dirty="0"/>
              <a:t> </a:t>
            </a:r>
            <a:r>
              <a:rPr lang="nb-NO" dirty="0" err="1"/>
              <a:t>dei</a:t>
            </a:r>
            <a:r>
              <a:rPr lang="nb-NO" dirty="0"/>
              <a:t> </a:t>
            </a:r>
            <a:r>
              <a:rPr lang="nb-NO" dirty="0" err="1"/>
              <a:t>prodotti</a:t>
            </a:r>
            <a:r>
              <a:rPr lang="nb-NO" dirty="0"/>
              <a:t> </a:t>
            </a:r>
            <a:r>
              <a:rPr lang="nb-NO" dirty="0" err="1"/>
              <a:t>finanziari</a:t>
            </a:r>
            <a:r>
              <a:rPr lang="nb-NO" dirty="0"/>
              <a:t>, </a:t>
            </a:r>
            <a:r>
              <a:rPr lang="nb-NO" dirty="0" err="1"/>
              <a:t>degli</a:t>
            </a:r>
            <a:r>
              <a:rPr lang="nb-NO" dirty="0"/>
              <a:t> </a:t>
            </a:r>
            <a:r>
              <a:rPr lang="nb-NO" dirty="0" err="1"/>
              <a:t>emittenti</a:t>
            </a:r>
            <a:r>
              <a:rPr lang="nb-NO" dirty="0"/>
              <a:t> e </a:t>
            </a:r>
            <a:r>
              <a:rPr lang="nb-NO" dirty="0" err="1"/>
              <a:t>dei</a:t>
            </a:r>
            <a:r>
              <a:rPr lang="nb-NO" dirty="0"/>
              <a:t> </a:t>
            </a:r>
            <a:r>
              <a:rPr lang="nb-NO" dirty="0" err="1"/>
              <a:t>mercati</a:t>
            </a:r>
            <a:r>
              <a:rPr lang="nb-NO" dirty="0"/>
              <a:t>. Il </a:t>
            </a:r>
            <a:r>
              <a:rPr lang="nb-NO" dirty="0" err="1"/>
              <a:t>regolamento</a:t>
            </a:r>
            <a:r>
              <a:rPr lang="nb-NO" dirty="0"/>
              <a:t> </a:t>
            </a:r>
            <a:r>
              <a:rPr lang="nb-NO" dirty="0" err="1"/>
              <a:t>stabilisce</a:t>
            </a:r>
            <a:r>
              <a:rPr lang="nb-NO" dirty="0"/>
              <a:t> in </a:t>
            </a:r>
            <a:r>
              <a:rPr lang="nb-NO" dirty="0" err="1" smtClean="0"/>
              <a:t>particolare</a:t>
            </a:r>
            <a:r>
              <a:rPr lang="nb-NO" dirty="0" smtClean="0"/>
              <a:t> </a:t>
            </a:r>
            <a:r>
              <a:rPr lang="mr-IN" dirty="0" smtClean="0"/>
              <a:t>…</a:t>
            </a:r>
            <a:endParaRPr lang="it-IT" dirty="0"/>
          </a:p>
        </p:txBody>
      </p:sp>
    </p:spTree>
    <p:extLst>
      <p:ext uri="{BB962C8B-B14F-4D97-AF65-F5344CB8AC3E}">
        <p14:creationId xmlns:p14="http://schemas.microsoft.com/office/powerpoint/2010/main" xmlns="" val="16294151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dirty="0" smtClean="0"/>
              <a:t>Documenti societari </a:t>
            </a:r>
            <a:r>
              <a:rPr lang="mr-IN" sz="3600" dirty="0" smtClean="0"/>
              <a:t>–</a:t>
            </a:r>
            <a:r>
              <a:rPr lang="it-IT" sz="3600" dirty="0" smtClean="0"/>
              <a:t> natura di strumento per la commissione del reato e fonte dell’obbligo</a:t>
            </a:r>
            <a:endParaRPr lang="it-IT" sz="3600" dirty="0"/>
          </a:p>
        </p:txBody>
      </p:sp>
      <p:pic>
        <p:nvPicPr>
          <p:cNvPr id="3" name="Immagine 2"/>
          <p:cNvPicPr>
            <a:picLocks noChangeAspect="1"/>
          </p:cNvPicPr>
          <p:nvPr/>
        </p:nvPicPr>
        <p:blipFill>
          <a:blip r:embed="rId2"/>
          <a:stretch>
            <a:fillRect/>
          </a:stretch>
        </p:blipFill>
        <p:spPr>
          <a:xfrm>
            <a:off x="0" y="1371600"/>
            <a:ext cx="9144000" cy="4111333"/>
          </a:xfrm>
          <a:prstGeom prst="rect">
            <a:avLst/>
          </a:prstGeom>
        </p:spPr>
      </p:pic>
    </p:spTree>
    <p:extLst>
      <p:ext uri="{BB962C8B-B14F-4D97-AF65-F5344CB8AC3E}">
        <p14:creationId xmlns:p14="http://schemas.microsoft.com/office/powerpoint/2010/main" xmlns="" val="13279214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smtClean="0"/>
              <a:t>Idoneità del documento a rappresentare un mezzo di commissione del reato</a:t>
            </a:r>
            <a:endParaRPr lang="it-IT" sz="3600" dirty="0"/>
          </a:p>
        </p:txBody>
      </p:sp>
      <p:sp>
        <p:nvSpPr>
          <p:cNvPr id="3" name="Segnaposto contenuto 2"/>
          <p:cNvSpPr>
            <a:spLocks noGrp="1"/>
          </p:cNvSpPr>
          <p:nvPr>
            <p:ph idx="1"/>
          </p:nvPr>
        </p:nvSpPr>
        <p:spPr/>
        <p:txBody>
          <a:bodyPr>
            <a:normAutofit fontScale="85000" lnSpcReduction="10000"/>
          </a:bodyPr>
          <a:lstStyle/>
          <a:p>
            <a:r>
              <a:rPr lang="it-IT" dirty="0" smtClean="0"/>
              <a:t>Un documento sociale costituisce “veicolo di reato” se destinato a pubblicazione, cioè se caratterizzato da una direzionalità esterna e plurisoggettiva </a:t>
            </a:r>
          </a:p>
          <a:p>
            <a:r>
              <a:rPr lang="it-IT" dirty="0" smtClean="0"/>
              <a:t>il suo contenuto deve influenzare in modo anche vario (e persino solo potenziale o indiretto) i processi decisionali degli </a:t>
            </a:r>
            <a:r>
              <a:rPr lang="it-IT" i="1" dirty="0" smtClean="0"/>
              <a:t>stakeholder</a:t>
            </a:r>
            <a:r>
              <a:rPr lang="it-IT" dirty="0" smtClean="0"/>
              <a:t> e cioè del pubblico</a:t>
            </a:r>
          </a:p>
          <a:p>
            <a:r>
              <a:rPr lang="it-IT" dirty="0" smtClean="0"/>
              <a:t>Il documento deve attestare una immagine non veritiera della situazione aziendale (storica, attuale e/o prospettica) in tema di redditività, assetto patrimoniale quali-quantitativo e connotazione finanziaria</a:t>
            </a:r>
            <a:endParaRPr lang="it-IT" dirty="0"/>
          </a:p>
        </p:txBody>
      </p:sp>
    </p:spTree>
    <p:extLst>
      <p:ext uri="{BB962C8B-B14F-4D97-AF65-F5344CB8AC3E}">
        <p14:creationId xmlns:p14="http://schemas.microsoft.com/office/powerpoint/2010/main" xmlns="" val="41291392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Destinatari delle comunicazioni</a:t>
            </a:r>
            <a:endParaRPr lang="it-IT" dirty="0"/>
          </a:p>
        </p:txBody>
      </p:sp>
      <p:sp>
        <p:nvSpPr>
          <p:cNvPr id="3" name="Segnaposto contenuto 2"/>
          <p:cNvSpPr>
            <a:spLocks noGrp="1"/>
          </p:cNvSpPr>
          <p:nvPr>
            <p:ph idx="1"/>
          </p:nvPr>
        </p:nvSpPr>
        <p:spPr>
          <a:xfrm>
            <a:off x="457200" y="1417638"/>
            <a:ext cx="8229600" cy="5027612"/>
          </a:xfrm>
        </p:spPr>
        <p:txBody>
          <a:bodyPr>
            <a:noAutofit/>
          </a:bodyPr>
          <a:lstStyle/>
          <a:p>
            <a:r>
              <a:rPr lang="it-IT" sz="2600" dirty="0" smtClean="0"/>
              <a:t>La norma si riferisce espressamente a “comunicazioni sociali previste dalla legge” “dirette ai soci o al pubblico”</a:t>
            </a:r>
          </a:p>
          <a:p>
            <a:r>
              <a:rPr lang="it-IT" sz="2600" dirty="0" smtClean="0"/>
              <a:t>il reato non può pertanto riguarda le comunicazioni con direzionalità mono-soggettiva indirizzate esclusivamente a un singolo destinatario o con valenza intro-organizzativa</a:t>
            </a:r>
          </a:p>
          <a:p>
            <a:r>
              <a:rPr lang="it-IT" sz="2600" dirty="0" smtClean="0"/>
              <a:t>la comunicazione deve dipendere da una fonte del diritto e avere la collettività quale pubblico di riferimento</a:t>
            </a:r>
          </a:p>
        </p:txBody>
      </p:sp>
    </p:spTree>
    <p:extLst>
      <p:ext uri="{BB962C8B-B14F-4D97-AF65-F5344CB8AC3E}">
        <p14:creationId xmlns:p14="http://schemas.microsoft.com/office/powerpoint/2010/main" xmlns="" val="5756192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Bene giuridico tutelato</a:t>
            </a:r>
            <a:endParaRPr lang="it-IT" dirty="0"/>
          </a:p>
        </p:txBody>
      </p:sp>
      <p:sp>
        <p:nvSpPr>
          <p:cNvPr id="3" name="Segnaposto contenuto 2"/>
          <p:cNvSpPr>
            <a:spLocks noGrp="1"/>
          </p:cNvSpPr>
          <p:nvPr>
            <p:ph idx="1"/>
          </p:nvPr>
        </p:nvSpPr>
        <p:spPr/>
        <p:txBody>
          <a:bodyPr>
            <a:normAutofit/>
          </a:bodyPr>
          <a:lstStyle/>
          <a:p>
            <a:r>
              <a:rPr lang="it-IT" dirty="0" smtClean="0"/>
              <a:t>Bene </a:t>
            </a:r>
            <a:r>
              <a:rPr lang="it-IT" dirty="0"/>
              <a:t>giuridico protetto: </a:t>
            </a:r>
            <a:r>
              <a:rPr lang="it-IT" dirty="0" smtClean="0"/>
              <a:t>rappresentato dalla </a:t>
            </a:r>
            <a:r>
              <a:rPr lang="it-IT" dirty="0"/>
              <a:t>trasparenza, </a:t>
            </a:r>
            <a:r>
              <a:rPr lang="it-IT" dirty="0" smtClean="0"/>
              <a:t>dalla completezza </a:t>
            </a:r>
            <a:r>
              <a:rPr lang="it-IT" dirty="0"/>
              <a:t>e </a:t>
            </a:r>
            <a:r>
              <a:rPr lang="it-IT" dirty="0" smtClean="0"/>
              <a:t>dalla correttezza dell’informazione societaria</a:t>
            </a:r>
          </a:p>
          <a:p>
            <a:r>
              <a:rPr lang="it-IT" dirty="0" smtClean="0"/>
              <a:t>il </a:t>
            </a:r>
            <a:r>
              <a:rPr lang="it-IT" dirty="0"/>
              <a:t>reato è </a:t>
            </a:r>
            <a:r>
              <a:rPr lang="it-IT" dirty="0" err="1"/>
              <a:t>plurioffensivo</a:t>
            </a:r>
            <a:r>
              <a:rPr lang="it-IT" dirty="0"/>
              <a:t>: oltre a ledere un diritto patrimoniale di specifici </a:t>
            </a:r>
            <a:r>
              <a:rPr lang="it-IT" i="1" dirty="0" err="1" smtClean="0"/>
              <a:t>stakeholeder</a:t>
            </a:r>
            <a:r>
              <a:rPr lang="it-IT" dirty="0" smtClean="0"/>
              <a:t>, </a:t>
            </a:r>
            <a:r>
              <a:rPr lang="it-IT" dirty="0"/>
              <a:t>viola anche le legittime aspettative di </a:t>
            </a:r>
            <a:r>
              <a:rPr lang="it-IT" i="1" dirty="0" err="1"/>
              <a:t>true</a:t>
            </a:r>
            <a:r>
              <a:rPr lang="it-IT" i="1" dirty="0"/>
              <a:t> and fair </a:t>
            </a:r>
            <a:r>
              <a:rPr lang="it-IT" i="1" dirty="0" err="1"/>
              <a:t>view</a:t>
            </a:r>
            <a:r>
              <a:rPr lang="it-IT" i="1" dirty="0"/>
              <a:t> </a:t>
            </a:r>
            <a:r>
              <a:rPr lang="it-IT" dirty="0"/>
              <a:t>(2423 n. 2) di tutta la </a:t>
            </a:r>
            <a:r>
              <a:rPr lang="it-IT" dirty="0" smtClean="0"/>
              <a:t>comunità</a:t>
            </a:r>
            <a:endParaRPr lang="it-IT" dirty="0"/>
          </a:p>
        </p:txBody>
      </p:sp>
    </p:spTree>
    <p:extLst>
      <p:ext uri="{BB962C8B-B14F-4D97-AF65-F5344CB8AC3E}">
        <p14:creationId xmlns:p14="http://schemas.microsoft.com/office/powerpoint/2010/main" xmlns="" val="28212705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04862"/>
          </a:xfrm>
        </p:spPr>
        <p:txBody>
          <a:bodyPr/>
          <a:lstStyle/>
          <a:p>
            <a:r>
              <a:rPr lang="it-IT" dirty="0" smtClean="0"/>
              <a:t>Elemento psicologico</a:t>
            </a:r>
            <a:endParaRPr lang="it-IT" dirty="0"/>
          </a:p>
        </p:txBody>
      </p:sp>
      <p:sp>
        <p:nvSpPr>
          <p:cNvPr id="3" name="Segnaposto contenuto 2"/>
          <p:cNvSpPr>
            <a:spLocks noGrp="1"/>
          </p:cNvSpPr>
          <p:nvPr>
            <p:ph idx="1"/>
          </p:nvPr>
        </p:nvSpPr>
        <p:spPr>
          <a:xfrm>
            <a:off x="457200" y="1079500"/>
            <a:ext cx="8229600" cy="5588000"/>
          </a:xfrm>
        </p:spPr>
        <p:txBody>
          <a:bodyPr>
            <a:normAutofit fontScale="70000" lnSpcReduction="20000"/>
          </a:bodyPr>
          <a:lstStyle/>
          <a:p>
            <a:r>
              <a:rPr lang="it-IT" dirty="0"/>
              <a:t>consapevolezza delle falsità esposte («consapevolmente espongono … ovvero omettono …»): si tratta di un </a:t>
            </a:r>
            <a:r>
              <a:rPr lang="it-IT" dirty="0" smtClean="0"/>
              <a:t>rafforzativo della consapevolezza </a:t>
            </a:r>
            <a:r>
              <a:rPr lang="it-IT" dirty="0"/>
              <a:t>di commissione del </a:t>
            </a:r>
            <a:r>
              <a:rPr lang="it-IT" dirty="0" smtClean="0"/>
              <a:t>reato</a:t>
            </a:r>
          </a:p>
          <a:p>
            <a:r>
              <a:rPr lang="it-IT" dirty="0" smtClean="0"/>
              <a:t>occorre pertanto la piena cognizione del fatto che, attuando una data modalità di trattamento contabile o comunicazionale, si realizza lo scopo di trarne conseguentemente ingiusto profitto</a:t>
            </a:r>
            <a:endParaRPr lang="it-IT" dirty="0"/>
          </a:p>
          <a:p>
            <a:r>
              <a:rPr lang="it-IT" dirty="0"/>
              <a:t>finalità richiesta espressamente «… al fine di conseguire per sé o per altri un ingiusto profitto …»: (dolo specifico)</a:t>
            </a:r>
          </a:p>
          <a:p>
            <a:r>
              <a:rPr lang="it-IT" dirty="0" smtClean="0"/>
              <a:t>La </a:t>
            </a:r>
            <a:r>
              <a:rPr lang="it-IT" dirty="0"/>
              <a:t>previdente normativa imponeva la compresenza di un duplice dolo </a:t>
            </a:r>
            <a:r>
              <a:rPr lang="it-IT" dirty="0" smtClean="0"/>
              <a:t>specifico:</a:t>
            </a:r>
          </a:p>
          <a:p>
            <a:r>
              <a:rPr lang="it-IT" dirty="0" smtClean="0"/>
              <a:t>l’</a:t>
            </a:r>
            <a:r>
              <a:rPr lang="it-IT" i="1" dirty="0" smtClean="0"/>
              <a:t>animus </a:t>
            </a:r>
            <a:r>
              <a:rPr lang="it-IT" i="1" dirty="0" err="1"/>
              <a:t>decipiendi</a:t>
            </a:r>
            <a:r>
              <a:rPr lang="it-IT" i="1" dirty="0"/>
              <a:t> </a:t>
            </a:r>
            <a:r>
              <a:rPr lang="it-IT" dirty="0"/>
              <a:t>(volontà di ingannare</a:t>
            </a:r>
            <a:r>
              <a:rPr lang="it-IT" dirty="0" smtClean="0"/>
              <a:t>), ridotta a modalità di condotta funzionale all’</a:t>
            </a:r>
            <a:r>
              <a:rPr lang="it-IT" i="1" dirty="0" smtClean="0"/>
              <a:t>animus </a:t>
            </a:r>
            <a:r>
              <a:rPr lang="it-IT" i="1" dirty="0" err="1" smtClean="0"/>
              <a:t>lucrandi</a:t>
            </a:r>
            <a:endParaRPr lang="it-IT" i="1" dirty="0" smtClean="0"/>
          </a:p>
          <a:p>
            <a:r>
              <a:rPr lang="it-IT" dirty="0" smtClean="0"/>
              <a:t>L’inganno contabile risulta effettivamente strumentale alla prospettiva dell’ingiusto profitto</a:t>
            </a:r>
          </a:p>
          <a:p>
            <a:r>
              <a:rPr lang="it-IT" dirty="0" smtClean="0"/>
              <a:t>l’</a:t>
            </a:r>
            <a:r>
              <a:rPr lang="it-IT" i="1" dirty="0" smtClean="0"/>
              <a:t>animus </a:t>
            </a:r>
            <a:r>
              <a:rPr lang="it-IT" i="1" dirty="0" err="1"/>
              <a:t>lucrandi</a:t>
            </a:r>
            <a:r>
              <a:rPr lang="it-IT" i="1" dirty="0"/>
              <a:t> </a:t>
            </a:r>
            <a:r>
              <a:rPr lang="it-IT" dirty="0"/>
              <a:t>(volontà di procurare un ingiusto profitto a sé o ad altri): “con l'intenzione di ingannare i soci o il pubblico e al fine di conseguire per sé o per altri un ingiusto profitto</a:t>
            </a:r>
            <a:r>
              <a:rPr lang="it-IT" dirty="0" smtClean="0"/>
              <a:t>”</a:t>
            </a:r>
            <a:endParaRPr lang="it-IT" dirty="0"/>
          </a:p>
        </p:txBody>
      </p:sp>
    </p:spTree>
    <p:extLst>
      <p:ext uri="{BB962C8B-B14F-4D97-AF65-F5344CB8AC3E}">
        <p14:creationId xmlns:p14="http://schemas.microsoft.com/office/powerpoint/2010/main" xmlns="" val="404420358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1011238"/>
          </a:xfrm>
        </p:spPr>
        <p:txBody>
          <a:bodyPr>
            <a:normAutofit/>
          </a:bodyPr>
          <a:lstStyle/>
          <a:p>
            <a:r>
              <a:rPr lang="it-IT" sz="3800" dirty="0" smtClean="0"/>
              <a:t>Elemento psicologico e neutralità del bilancio</a:t>
            </a:r>
            <a:endParaRPr lang="it-IT" sz="3800" dirty="0"/>
          </a:p>
        </p:txBody>
      </p:sp>
      <p:sp>
        <p:nvSpPr>
          <p:cNvPr id="3" name="Segnaposto contenuto 2"/>
          <p:cNvSpPr>
            <a:spLocks noGrp="1"/>
          </p:cNvSpPr>
          <p:nvPr>
            <p:ph idx="1"/>
          </p:nvPr>
        </p:nvSpPr>
        <p:spPr>
          <a:xfrm>
            <a:off x="222250" y="1285876"/>
            <a:ext cx="8763000" cy="5397500"/>
          </a:xfrm>
        </p:spPr>
        <p:txBody>
          <a:bodyPr>
            <a:normAutofit fontScale="92500"/>
          </a:bodyPr>
          <a:lstStyle/>
          <a:p>
            <a:r>
              <a:rPr lang="it-IT" dirty="0" smtClean="0"/>
              <a:t>Si rammenta che la clausola generale del bilancio (2423 n.2) svolge una funzione </a:t>
            </a:r>
            <a:r>
              <a:rPr lang="it-IT" dirty="0" err="1" smtClean="0"/>
              <a:t>sovraordinante</a:t>
            </a:r>
            <a:r>
              <a:rPr lang="it-IT" dirty="0" smtClean="0"/>
              <a:t> (“</a:t>
            </a:r>
            <a:r>
              <a:rPr lang="it-IT" dirty="0"/>
              <a:t>Il bilancio deve essere redatto con chiarezza e deve rappresentare in modo veritiero e corretto la situazione patrimoniale e finanziaria della società e il risultato economico </a:t>
            </a:r>
            <a:r>
              <a:rPr lang="it-IT" dirty="0" smtClean="0"/>
              <a:t>dell'esercizio”)</a:t>
            </a:r>
          </a:p>
          <a:p>
            <a:r>
              <a:rPr lang="it-IT" dirty="0" smtClean="0"/>
              <a:t>L’organo amministrativo deve mostrare rispetto per il postulato contabile della neutralità del bilancio</a:t>
            </a:r>
          </a:p>
          <a:p>
            <a:r>
              <a:rPr lang="it-IT" dirty="0" smtClean="0"/>
              <a:t>I principi IAS/IFRS espressamente gli attribuiscono la funzione di elemento comportamentale costitutivo dell’attendibilità dei bilanci</a:t>
            </a:r>
          </a:p>
        </p:txBody>
      </p:sp>
    </p:spTree>
    <p:extLst>
      <p:ext uri="{BB962C8B-B14F-4D97-AF65-F5344CB8AC3E}">
        <p14:creationId xmlns:p14="http://schemas.microsoft.com/office/powerpoint/2010/main" xmlns="" val="13446421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1011238"/>
          </a:xfrm>
        </p:spPr>
        <p:txBody>
          <a:bodyPr>
            <a:normAutofit/>
          </a:bodyPr>
          <a:lstStyle/>
          <a:p>
            <a:r>
              <a:rPr lang="it-IT" sz="3800" dirty="0" smtClean="0"/>
              <a:t>Elemento psicologico e neutralità del bilancio</a:t>
            </a:r>
            <a:endParaRPr lang="it-IT" sz="3800" dirty="0"/>
          </a:p>
        </p:txBody>
      </p:sp>
      <p:sp>
        <p:nvSpPr>
          <p:cNvPr id="3" name="Segnaposto contenuto 2"/>
          <p:cNvSpPr>
            <a:spLocks noGrp="1"/>
          </p:cNvSpPr>
          <p:nvPr>
            <p:ph idx="1"/>
          </p:nvPr>
        </p:nvSpPr>
        <p:spPr>
          <a:xfrm>
            <a:off x="222250" y="1285876"/>
            <a:ext cx="8763000" cy="5397500"/>
          </a:xfrm>
        </p:spPr>
        <p:txBody>
          <a:bodyPr>
            <a:normAutofit fontScale="92500" lnSpcReduction="20000"/>
          </a:bodyPr>
          <a:lstStyle/>
          <a:p>
            <a:r>
              <a:rPr lang="it-IT" dirty="0" smtClean="0"/>
              <a:t>Nell’OIC 11 il principio di neutralità impone che l'informativa contabile sia scevra da distorsioni preconcette e che la scelta, l'elaborazione e la rappresentazione delle informazioni non devono essere volutamente studiate per ottenere esiti prefissati o predeterminate reazioni nei processi decisionali dei terzi </a:t>
            </a:r>
            <a:endParaRPr lang="it-IT" dirty="0"/>
          </a:p>
          <a:p>
            <a:r>
              <a:rPr lang="it-IT" dirty="0" smtClean="0"/>
              <a:t>va posta attenzione al rapporto causa-effetto tra modalità di condotta gestionale nel predisporre una data ambientazione amministrativo-contabile (come nel caso di politiche di bilancio aggressive o addirittura fraudolente) ed eventuali pericoli derivanti da un inganno contabile o comunicazionale</a:t>
            </a:r>
            <a:endParaRPr lang="it-IT" dirty="0"/>
          </a:p>
        </p:txBody>
      </p:sp>
    </p:spTree>
    <p:extLst>
      <p:ext uri="{BB962C8B-B14F-4D97-AF65-F5344CB8AC3E}">
        <p14:creationId xmlns:p14="http://schemas.microsoft.com/office/powerpoint/2010/main" xmlns="" val="3146777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Art. 2621-</a:t>
            </a:r>
            <a:r>
              <a:rPr lang="it-IT" i="1" dirty="0" smtClean="0"/>
              <a:t>ter</a:t>
            </a:r>
            <a:r>
              <a:rPr lang="it-IT" dirty="0" smtClean="0"/>
              <a:t> Non punibilità per particolare tenuità</a:t>
            </a:r>
            <a:endParaRPr lang="it-IT" dirty="0"/>
          </a:p>
        </p:txBody>
      </p:sp>
      <p:sp>
        <p:nvSpPr>
          <p:cNvPr id="3" name="Segnaposto contenuto 2"/>
          <p:cNvSpPr>
            <a:spLocks noGrp="1"/>
          </p:cNvSpPr>
          <p:nvPr>
            <p:ph idx="1"/>
          </p:nvPr>
        </p:nvSpPr>
        <p:spPr/>
        <p:txBody>
          <a:bodyPr>
            <a:normAutofit/>
          </a:bodyPr>
          <a:lstStyle/>
          <a:p>
            <a:r>
              <a:rPr lang="it-IT" dirty="0" smtClean="0"/>
              <a:t>Ai </a:t>
            </a:r>
            <a:r>
              <a:rPr lang="it-IT" dirty="0"/>
              <a:t>fini della non punibilità per particolare tenuità del fatto, di cui all'articolo 131-</a:t>
            </a:r>
            <a:r>
              <a:rPr lang="it-IT" i="1" dirty="0"/>
              <a:t>bis</a:t>
            </a:r>
            <a:r>
              <a:rPr lang="it-IT" dirty="0"/>
              <a:t> del codice penale, il giudice valuta, in modo prevalente, l'entità dell'eventuale danno cagionato alla società, ai soci o ai creditori conseguente ai fatti di cui agli articoli 2621 e 2621-</a:t>
            </a:r>
            <a:r>
              <a:rPr lang="it-IT" i="1" dirty="0"/>
              <a:t>bis</a:t>
            </a:r>
            <a:r>
              <a:rPr lang="it-IT" dirty="0" smtClean="0"/>
              <a:t>.</a:t>
            </a:r>
          </a:p>
        </p:txBody>
      </p:sp>
    </p:spTree>
    <p:extLst>
      <p:ext uri="{BB962C8B-B14F-4D97-AF65-F5344CB8AC3E}">
        <p14:creationId xmlns:p14="http://schemas.microsoft.com/office/powerpoint/2010/main" xmlns="" val="17197520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09612"/>
          </a:xfrm>
        </p:spPr>
        <p:txBody>
          <a:bodyPr>
            <a:normAutofit fontScale="90000"/>
          </a:bodyPr>
          <a:lstStyle/>
          <a:p>
            <a:r>
              <a:rPr lang="it-IT" dirty="0" smtClean="0"/>
              <a:t>Un </a:t>
            </a:r>
            <a:r>
              <a:rPr lang="it-IT" i="1" dirty="0" err="1" smtClean="0"/>
              <a:t>refresh</a:t>
            </a:r>
            <a:r>
              <a:rPr lang="it-IT" dirty="0" smtClean="0"/>
              <a:t> sugli indici. Il MOL </a:t>
            </a:r>
            <a:endParaRPr lang="it-IT" dirty="0"/>
          </a:p>
        </p:txBody>
      </p:sp>
      <p:sp>
        <p:nvSpPr>
          <p:cNvPr id="3" name="Segnaposto contenuto 2"/>
          <p:cNvSpPr>
            <a:spLocks noGrp="1"/>
          </p:cNvSpPr>
          <p:nvPr>
            <p:ph idx="1"/>
          </p:nvPr>
        </p:nvSpPr>
        <p:spPr>
          <a:xfrm>
            <a:off x="190501" y="984250"/>
            <a:ext cx="8810624" cy="5873750"/>
          </a:xfrm>
        </p:spPr>
        <p:txBody>
          <a:bodyPr>
            <a:normAutofit/>
          </a:bodyPr>
          <a:lstStyle/>
          <a:p>
            <a:r>
              <a:rPr lang="it-IT" dirty="0" smtClean="0"/>
              <a:t>Il margine operativo lordo (MOL) è un indicatore di redditività che esprime il reddito conseguito da un'azienda relativamente alla </a:t>
            </a:r>
            <a:r>
              <a:rPr lang="it-IT" b="1" dirty="0" smtClean="0"/>
              <a:t>sola gestione caratteristica</a:t>
            </a:r>
            <a:r>
              <a:rPr lang="it-IT" dirty="0" smtClean="0"/>
              <a:t>.</a:t>
            </a:r>
          </a:p>
          <a:p>
            <a:r>
              <a:rPr lang="it-IT" dirty="0" smtClean="0"/>
              <a:t>Dal MOL vengono quindi </a:t>
            </a:r>
            <a:r>
              <a:rPr lang="it-IT" b="1" dirty="0" smtClean="0"/>
              <a:t>ESCLUSI</a:t>
            </a:r>
            <a:r>
              <a:rPr lang="it-IT" dirty="0" smtClean="0"/>
              <a:t> gli </a:t>
            </a:r>
            <a:r>
              <a:rPr lang="it-IT" dirty="0" smtClean="0"/>
              <a:t>interessi attivi e passivi (</a:t>
            </a:r>
            <a:r>
              <a:rPr lang="it-IT" b="1" dirty="0" smtClean="0"/>
              <a:t>gestione finanziaria</a:t>
            </a:r>
            <a:r>
              <a:rPr lang="it-IT" dirty="0" smtClean="0"/>
              <a:t>), le tasse (</a:t>
            </a:r>
            <a:r>
              <a:rPr lang="it-IT" b="1" dirty="0" smtClean="0"/>
              <a:t>gestione fiscale</a:t>
            </a:r>
            <a:r>
              <a:rPr lang="it-IT" dirty="0" smtClean="0"/>
              <a:t>) e </a:t>
            </a:r>
            <a:r>
              <a:rPr lang="it-IT" b="1" dirty="0" smtClean="0"/>
              <a:t>tutte le voci di costo e ricavo a cui non corrisponde una manifestazione finanziaria</a:t>
            </a:r>
            <a:r>
              <a:rPr lang="it-IT" dirty="0" smtClean="0"/>
              <a:t>, quali gli accantonamenti, gli ammortamenti e le svalutazioni di immobilizzazioni e dell’attivo circolante.</a:t>
            </a:r>
            <a:endParaRPr lang="it-IT" dirty="0"/>
          </a:p>
        </p:txBody>
      </p:sp>
    </p:spTree>
    <p:extLst>
      <p:ext uri="{BB962C8B-B14F-4D97-AF65-F5344CB8AC3E}">
        <p14:creationId xmlns:p14="http://schemas.microsoft.com/office/powerpoint/2010/main" xmlns="" val="9828086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09612"/>
          </a:xfrm>
        </p:spPr>
        <p:txBody>
          <a:bodyPr>
            <a:normAutofit fontScale="90000"/>
          </a:bodyPr>
          <a:lstStyle/>
          <a:p>
            <a:r>
              <a:rPr lang="it-IT" dirty="0" smtClean="0"/>
              <a:t>Un </a:t>
            </a:r>
            <a:r>
              <a:rPr lang="it-IT" i="1" dirty="0" err="1" smtClean="0"/>
              <a:t>refresh</a:t>
            </a:r>
            <a:r>
              <a:rPr lang="it-IT" dirty="0" smtClean="0"/>
              <a:t> sugli indici. Il MOL </a:t>
            </a:r>
            <a:endParaRPr lang="it-IT" dirty="0"/>
          </a:p>
        </p:txBody>
      </p:sp>
      <p:sp>
        <p:nvSpPr>
          <p:cNvPr id="3" name="Segnaposto contenuto 2"/>
          <p:cNvSpPr>
            <a:spLocks noGrp="1"/>
          </p:cNvSpPr>
          <p:nvPr>
            <p:ph idx="1"/>
          </p:nvPr>
        </p:nvSpPr>
        <p:spPr>
          <a:xfrm>
            <a:off x="190501" y="984250"/>
            <a:ext cx="8810624" cy="5873750"/>
          </a:xfrm>
        </p:spPr>
        <p:txBody>
          <a:bodyPr>
            <a:normAutofit fontScale="92500" lnSpcReduction="10000"/>
          </a:bodyPr>
          <a:lstStyle/>
          <a:p>
            <a:r>
              <a:rPr lang="it-IT" dirty="0" smtClean="0"/>
              <a:t>Il MOL è spesso definito come “indicatore alternativo di performance” dato che non è codificato nei principi contabili IFRS-EU </a:t>
            </a:r>
          </a:p>
          <a:p>
            <a:r>
              <a:rPr lang="it-IT" dirty="0" smtClean="0"/>
              <a:t>viene frequentemente utilizzato nella prassi al fine di consentire una migliore e più immediata valutazione dell’andamento della gestione economico-finanziaria di un’azienda. </a:t>
            </a:r>
          </a:p>
          <a:p>
            <a:r>
              <a:rPr lang="it-IT" dirty="0" smtClean="0"/>
              <a:t>Il suo utilizzo è così frequente poiché il MOL fornisce una buona approssimazione del valore del </a:t>
            </a:r>
            <a:r>
              <a:rPr lang="it-IT" dirty="0" smtClean="0">
                <a:hlinkClick r:id="rId2"/>
              </a:rPr>
              <a:t>flusso di cassa</a:t>
            </a:r>
            <a:r>
              <a:rPr lang="it-IT" dirty="0" smtClean="0"/>
              <a:t> operativo prodotto da una azienda, grandezza essenziale per stimare il valore dell’azienda e quantificare l’entità delle risorse finanziarie create e disponibili.</a:t>
            </a:r>
            <a:endParaRPr lang="it-IT" dirty="0"/>
          </a:p>
        </p:txBody>
      </p:sp>
    </p:spTree>
    <p:extLst>
      <p:ext uri="{BB962C8B-B14F-4D97-AF65-F5344CB8AC3E}">
        <p14:creationId xmlns:p14="http://schemas.microsoft.com/office/powerpoint/2010/main" xmlns="" val="98280869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09612"/>
          </a:xfrm>
        </p:spPr>
        <p:txBody>
          <a:bodyPr>
            <a:normAutofit fontScale="90000"/>
          </a:bodyPr>
          <a:lstStyle/>
          <a:p>
            <a:r>
              <a:rPr lang="it-IT" dirty="0" smtClean="0"/>
              <a:t>Differenza MOL - EBITDA</a:t>
            </a:r>
          </a:p>
        </p:txBody>
      </p:sp>
      <p:sp>
        <p:nvSpPr>
          <p:cNvPr id="3" name="Segnaposto contenuto 2"/>
          <p:cNvSpPr>
            <a:spLocks noGrp="1"/>
          </p:cNvSpPr>
          <p:nvPr>
            <p:ph idx="1"/>
          </p:nvPr>
        </p:nvSpPr>
        <p:spPr>
          <a:xfrm>
            <a:off x="190501" y="984250"/>
            <a:ext cx="8810624" cy="5873750"/>
          </a:xfrm>
        </p:spPr>
        <p:txBody>
          <a:bodyPr>
            <a:normAutofit lnSpcReduction="10000"/>
          </a:bodyPr>
          <a:lstStyle/>
          <a:p>
            <a:r>
              <a:rPr lang="it-IT" dirty="0" smtClean="0"/>
              <a:t>Nella </a:t>
            </a:r>
            <a:r>
              <a:rPr lang="it-IT" dirty="0" smtClean="0"/>
              <a:t>pratica il MOL viene spesso indicato con l'acronimo anglosassone EBITDA (</a:t>
            </a:r>
            <a:r>
              <a:rPr lang="it-IT" dirty="0" err="1" smtClean="0"/>
              <a:t>Earnings</a:t>
            </a:r>
            <a:r>
              <a:rPr lang="it-IT" dirty="0" smtClean="0"/>
              <a:t> </a:t>
            </a:r>
            <a:r>
              <a:rPr lang="it-IT" dirty="0" err="1" smtClean="0"/>
              <a:t>Before</a:t>
            </a:r>
            <a:r>
              <a:rPr lang="it-IT" dirty="0" smtClean="0"/>
              <a:t> Interest, </a:t>
            </a:r>
            <a:r>
              <a:rPr lang="it-IT" dirty="0" err="1" smtClean="0"/>
              <a:t>Taxes</a:t>
            </a:r>
            <a:r>
              <a:rPr lang="it-IT" dirty="0" smtClean="0"/>
              <a:t>, </a:t>
            </a:r>
            <a:r>
              <a:rPr lang="it-IT" dirty="0" err="1" smtClean="0"/>
              <a:t>Depreciation</a:t>
            </a:r>
            <a:r>
              <a:rPr lang="it-IT" dirty="0" smtClean="0"/>
              <a:t> and </a:t>
            </a:r>
            <a:r>
              <a:rPr lang="it-IT" dirty="0" err="1" smtClean="0"/>
              <a:t>Amortization</a:t>
            </a:r>
            <a:r>
              <a:rPr lang="it-IT" dirty="0" smtClean="0"/>
              <a:t>) ossia l'utile prima degli interessi, delle tasse e degli ammortamenti delle immobilizzazioni immateriali e materiali ma i due margini esprimono grandezze diverse. La differenza tra il MOL e l'EBITDA è rappresentata dagli accantonamenti che nell'EBITDA vengono dedotti e quindi considerati nel calcolo mentre nel MOL vengono trattati al pari degli ammortamenti e non considerati. </a:t>
            </a:r>
            <a:endParaRPr lang="it-IT" dirty="0"/>
          </a:p>
        </p:txBody>
      </p:sp>
    </p:spTree>
    <p:extLst>
      <p:ext uri="{BB962C8B-B14F-4D97-AF65-F5344CB8AC3E}">
        <p14:creationId xmlns:p14="http://schemas.microsoft.com/office/powerpoint/2010/main" xmlns="" val="9828086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09612"/>
          </a:xfrm>
        </p:spPr>
        <p:txBody>
          <a:bodyPr>
            <a:normAutofit fontScale="90000"/>
          </a:bodyPr>
          <a:lstStyle/>
          <a:p>
            <a:r>
              <a:rPr lang="it-IT" dirty="0" smtClean="0"/>
              <a:t>Differenza MOL - EBITDA</a:t>
            </a:r>
          </a:p>
        </p:txBody>
      </p:sp>
      <p:sp>
        <p:nvSpPr>
          <p:cNvPr id="3" name="Segnaposto contenuto 2"/>
          <p:cNvSpPr>
            <a:spLocks noGrp="1"/>
          </p:cNvSpPr>
          <p:nvPr>
            <p:ph idx="1"/>
          </p:nvPr>
        </p:nvSpPr>
        <p:spPr>
          <a:xfrm>
            <a:off x="190501" y="984250"/>
            <a:ext cx="8810624" cy="5873750"/>
          </a:xfrm>
        </p:spPr>
        <p:txBody>
          <a:bodyPr>
            <a:normAutofit fontScale="92500"/>
          </a:bodyPr>
          <a:lstStyle/>
          <a:p>
            <a:r>
              <a:rPr lang="it-IT" dirty="0" smtClean="0"/>
              <a:t>Tale </a:t>
            </a:r>
            <a:r>
              <a:rPr lang="it-IT" dirty="0" smtClean="0"/>
              <a:t>impostazione </a:t>
            </a:r>
            <a:r>
              <a:rPr lang="it-IT" dirty="0" smtClean="0"/>
              <a:t>sugli </a:t>
            </a:r>
            <a:r>
              <a:rPr lang="it-IT" dirty="0" smtClean="0"/>
              <a:t>accantonamenti </a:t>
            </a:r>
            <a:r>
              <a:rPr lang="it-IT" dirty="0" smtClean="0"/>
              <a:t>trova </a:t>
            </a:r>
            <a:r>
              <a:rPr lang="it-IT" dirty="0" smtClean="0"/>
              <a:t>la sua </a:t>
            </a:r>
            <a:r>
              <a:rPr lang="it-IT" dirty="0" err="1" smtClean="0"/>
              <a:t>ratio</a:t>
            </a:r>
            <a:r>
              <a:rPr lang="it-IT" dirty="0" smtClean="0"/>
              <a:t> nella considerazione </a:t>
            </a:r>
            <a:r>
              <a:rPr lang="it-IT" dirty="0" smtClean="0"/>
              <a:t>che, pur se </a:t>
            </a:r>
            <a:r>
              <a:rPr lang="it-IT" dirty="0" smtClean="0"/>
              <a:t>i costi per accantonamenti non hanno una manifestazione monetaria nell’esercizio che si sta analizzando, se correttamente contabilizzati</a:t>
            </a:r>
            <a:r>
              <a:rPr lang="it-IT" dirty="0" smtClean="0"/>
              <a:t>, </a:t>
            </a:r>
            <a:r>
              <a:rPr lang="it-IT" dirty="0" smtClean="0"/>
              <a:t>molto probabilmente comporteranno uscite di cassa negli esercizi futuri, nel momento in cui si dovesse verificare l’evento sulla base del quale sono state accantonate le risorse. </a:t>
            </a:r>
            <a:endParaRPr lang="it-IT" dirty="0" smtClean="0"/>
          </a:p>
          <a:p>
            <a:r>
              <a:rPr lang="it-IT" dirty="0" smtClean="0"/>
              <a:t>Ciò </a:t>
            </a:r>
            <a:r>
              <a:rPr lang="it-IT" dirty="0" smtClean="0"/>
              <a:t>comporta che il valore dell’EBITDA può essere inferiore rispetto al MOL e quindi condurre ad una stima più prudenziale del potenziale </a:t>
            </a:r>
            <a:r>
              <a:rPr lang="it-IT" dirty="0" smtClean="0">
                <a:hlinkClick r:id="rId2"/>
              </a:rPr>
              <a:t>flusso di cassa</a:t>
            </a:r>
            <a:r>
              <a:rPr lang="it-IT" dirty="0" smtClean="0"/>
              <a:t> operativo. </a:t>
            </a:r>
            <a:endParaRPr lang="it-IT" dirty="0"/>
          </a:p>
        </p:txBody>
      </p:sp>
    </p:spTree>
    <p:extLst>
      <p:ext uri="{BB962C8B-B14F-4D97-AF65-F5344CB8AC3E}">
        <p14:creationId xmlns:p14="http://schemas.microsoft.com/office/powerpoint/2010/main" xmlns="" val="9828086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Flusso di cassa</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Il </a:t>
            </a:r>
            <a:r>
              <a:rPr lang="it-IT" dirty="0" err="1" smtClean="0"/>
              <a:t>cash</a:t>
            </a:r>
            <a:r>
              <a:rPr lang="it-IT" dirty="0" smtClean="0"/>
              <a:t> flow, da non confondere con l’utile dell’esercizio, è </a:t>
            </a:r>
            <a:r>
              <a:rPr lang="it-IT" dirty="0" smtClean="0"/>
              <a:t>l’ammontare </a:t>
            </a:r>
            <a:r>
              <a:rPr lang="it-IT" dirty="0" smtClean="0"/>
              <a:t>delle risorse finanziarie nette prodotte dall’impresa in un anno, come differenza tra tutte le entrate e tutte le uscite generate. </a:t>
            </a:r>
            <a:endParaRPr lang="it-IT" dirty="0" smtClean="0"/>
          </a:p>
          <a:p>
            <a:r>
              <a:rPr lang="it-IT" dirty="0" smtClean="0"/>
              <a:t>L</a:t>
            </a:r>
            <a:r>
              <a:rPr lang="it-IT" dirty="0" smtClean="0"/>
              <a:t>’utile </a:t>
            </a:r>
            <a:r>
              <a:rPr lang="it-IT" dirty="0" smtClean="0"/>
              <a:t>dell’esercizio è </a:t>
            </a:r>
            <a:r>
              <a:rPr lang="it-IT" dirty="0" smtClean="0"/>
              <a:t>invece la </a:t>
            </a:r>
            <a:r>
              <a:rPr lang="it-IT" dirty="0" smtClean="0"/>
              <a:t>differenza tra i ricavi e i costi sostenuti nell’anno, a prescindere dall’effettivo incasso dei ricavi per le fatture emesse e dall’effettivo pagamento dei costi per le fatture ricevute.</a:t>
            </a:r>
            <a:endParaRPr lang="it-IT"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aforisma</a:t>
            </a:r>
            <a:endParaRPr lang="it-IT" dirty="0"/>
          </a:p>
        </p:txBody>
      </p:sp>
      <p:sp>
        <p:nvSpPr>
          <p:cNvPr id="3" name="Segnaposto contenuto 2"/>
          <p:cNvSpPr>
            <a:spLocks noGrp="1"/>
          </p:cNvSpPr>
          <p:nvPr>
            <p:ph idx="1"/>
          </p:nvPr>
        </p:nvSpPr>
        <p:spPr/>
        <p:txBody>
          <a:bodyPr>
            <a:normAutofit/>
          </a:bodyPr>
          <a:lstStyle/>
          <a:p>
            <a:pPr fontAlgn="base"/>
            <a:r>
              <a:rPr lang="it-IT" sz="4000" dirty="0" smtClean="0"/>
              <a:t>Il fatturato è pura vanità</a:t>
            </a:r>
          </a:p>
          <a:p>
            <a:pPr fontAlgn="base"/>
            <a:r>
              <a:rPr lang="it-IT" sz="4000" dirty="0" smtClean="0"/>
              <a:t>l’Utile d’esercizio è ragionevolezza</a:t>
            </a:r>
          </a:p>
          <a:p>
            <a:pPr fontAlgn="base"/>
            <a:r>
              <a:rPr lang="it-IT" sz="4000" dirty="0" smtClean="0"/>
              <a:t>La cassa è </a:t>
            </a:r>
            <a:r>
              <a:rPr lang="it-IT" sz="4000" dirty="0" smtClean="0"/>
              <a:t>realtà</a:t>
            </a:r>
            <a:endParaRPr lang="it-IT" sz="4000" dirty="0" smtClean="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09612"/>
          </a:xfrm>
        </p:spPr>
        <p:txBody>
          <a:bodyPr>
            <a:normAutofit fontScale="90000"/>
          </a:bodyPr>
          <a:lstStyle/>
          <a:p>
            <a:r>
              <a:rPr lang="it-IT" dirty="0" smtClean="0"/>
              <a:t>Un esempio relativo agli indici e alla comunicazione</a:t>
            </a:r>
            <a:endParaRPr lang="it-IT" dirty="0"/>
          </a:p>
        </p:txBody>
      </p:sp>
      <p:sp>
        <p:nvSpPr>
          <p:cNvPr id="3" name="Segnaposto contenuto 2"/>
          <p:cNvSpPr>
            <a:spLocks noGrp="1"/>
          </p:cNvSpPr>
          <p:nvPr>
            <p:ph idx="1"/>
          </p:nvPr>
        </p:nvSpPr>
        <p:spPr>
          <a:xfrm>
            <a:off x="457200" y="1524000"/>
            <a:ext cx="8229600" cy="4794250"/>
          </a:xfrm>
        </p:spPr>
        <p:txBody>
          <a:bodyPr>
            <a:normAutofit fontScale="85000" lnSpcReduction="20000"/>
          </a:bodyPr>
          <a:lstStyle/>
          <a:p>
            <a:r>
              <a:rPr lang="it-IT" dirty="0" smtClean="0"/>
              <a:t>Nel monitorare il rispetto per il postulato di neutralità, va tenuto conto che le norme del codice civile, i principi contabili e le altre fonti del diritto non regolano rigidamente in termini metodologici e contenutistici l’oggetto della comunicazione sociale </a:t>
            </a:r>
          </a:p>
          <a:p>
            <a:r>
              <a:rPr lang="it-IT" dirty="0" smtClean="0"/>
              <a:t>Ciò lascia spazio alla discrezionalità di chi redige il bilancio: si pensi al differente effetto informativo che si induce sul pubblico, prima di una collocazione titoli sul mercato regolamentato, nell’allocare l’accantonamento per rischi su crediti prima dell’</a:t>
            </a:r>
            <a:r>
              <a:rPr lang="it-IT" dirty="0" err="1" smtClean="0"/>
              <a:t>ebitda</a:t>
            </a:r>
            <a:r>
              <a:rPr lang="it-IT" dirty="0" smtClean="0"/>
              <a:t> (a rettifica “in chiaro” di ricavi nominali non necessariamente conseguibili in termini di flussi monetari) oppure dopo l’</a:t>
            </a:r>
            <a:r>
              <a:rPr lang="it-IT" dirty="0" err="1" smtClean="0"/>
              <a:t>ebitda</a:t>
            </a:r>
            <a:endParaRPr lang="it-IT" dirty="0"/>
          </a:p>
        </p:txBody>
      </p:sp>
    </p:spTree>
    <p:extLst>
      <p:ext uri="{BB962C8B-B14F-4D97-AF65-F5344CB8AC3E}">
        <p14:creationId xmlns:p14="http://schemas.microsoft.com/office/powerpoint/2010/main" xmlns="" val="197445412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1143000"/>
          </a:xfrm>
        </p:spPr>
        <p:txBody>
          <a:bodyPr>
            <a:normAutofit/>
          </a:bodyPr>
          <a:lstStyle/>
          <a:p>
            <a:r>
              <a:rPr lang="it-IT" sz="3800" dirty="0" smtClean="0"/>
              <a:t>Consumazione e elemento oggettivo</a:t>
            </a:r>
            <a:endParaRPr lang="it-IT" sz="3800" dirty="0"/>
          </a:p>
        </p:txBody>
      </p:sp>
      <p:sp>
        <p:nvSpPr>
          <p:cNvPr id="3" name="Segnaposto contenuto 2"/>
          <p:cNvSpPr>
            <a:spLocks noGrp="1"/>
          </p:cNvSpPr>
          <p:nvPr>
            <p:ph idx="1"/>
          </p:nvPr>
        </p:nvSpPr>
        <p:spPr/>
        <p:txBody>
          <a:bodyPr>
            <a:normAutofit/>
          </a:bodyPr>
          <a:lstStyle/>
          <a:p>
            <a:r>
              <a:rPr lang="it-IT" dirty="0" smtClean="0"/>
              <a:t>Consumazione </a:t>
            </a:r>
            <a:r>
              <a:rPr lang="it-IT" dirty="0"/>
              <a:t>del reato: il reato di falso in bilancio </a:t>
            </a:r>
            <a:r>
              <a:rPr lang="it-IT" dirty="0" smtClean="0"/>
              <a:t>ha natura </a:t>
            </a:r>
            <a:r>
              <a:rPr lang="it-IT" dirty="0"/>
              <a:t>di “pericolo concreto</a:t>
            </a:r>
            <a:r>
              <a:rPr lang="it-IT" dirty="0" smtClean="0"/>
              <a:t>”, che deve sussistere nel momento di consumazione del reato</a:t>
            </a:r>
          </a:p>
          <a:p>
            <a:endParaRPr lang="it-IT" dirty="0" smtClean="0"/>
          </a:p>
          <a:p>
            <a:endParaRPr lang="it-IT" dirty="0"/>
          </a:p>
        </p:txBody>
      </p:sp>
    </p:spTree>
    <p:extLst>
      <p:ext uri="{BB962C8B-B14F-4D97-AF65-F5344CB8AC3E}">
        <p14:creationId xmlns:p14="http://schemas.microsoft.com/office/powerpoint/2010/main" xmlns="" val="266299963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Prescrizione e consumazione </a:t>
            </a:r>
            <a:endParaRPr lang="it-IT" dirty="0"/>
          </a:p>
        </p:txBody>
      </p:sp>
      <p:sp>
        <p:nvSpPr>
          <p:cNvPr id="3" name="Segnaposto contenuto 2"/>
          <p:cNvSpPr>
            <a:spLocks noGrp="1"/>
          </p:cNvSpPr>
          <p:nvPr>
            <p:ph idx="1"/>
          </p:nvPr>
        </p:nvSpPr>
        <p:spPr>
          <a:xfrm>
            <a:off x="314607" y="1600200"/>
            <a:ext cx="8575959" cy="4889341"/>
          </a:xfrm>
        </p:spPr>
        <p:txBody>
          <a:bodyPr>
            <a:normAutofit fontScale="92500"/>
          </a:bodyPr>
          <a:lstStyle/>
          <a:p>
            <a:r>
              <a:rPr lang="it-IT" dirty="0" smtClean="0"/>
              <a:t>Termini </a:t>
            </a:r>
            <a:r>
              <a:rPr lang="it-IT" dirty="0"/>
              <a:t>di prescrizione:</a:t>
            </a:r>
          </a:p>
          <a:p>
            <a:pPr lvl="1"/>
            <a:r>
              <a:rPr lang="it-IT" dirty="0" smtClean="0"/>
              <a:t>6 </a:t>
            </a:r>
            <a:r>
              <a:rPr lang="it-IT" dirty="0"/>
              <a:t>anni dalla consumazione in assenza di </a:t>
            </a:r>
            <a:r>
              <a:rPr lang="it-IT" dirty="0" smtClean="0"/>
              <a:t>interruzione</a:t>
            </a:r>
            <a:endParaRPr lang="it-IT" dirty="0"/>
          </a:p>
          <a:p>
            <a:pPr lvl="1"/>
            <a:r>
              <a:rPr lang="it-IT" dirty="0" smtClean="0"/>
              <a:t>7 </a:t>
            </a:r>
            <a:r>
              <a:rPr lang="it-IT" dirty="0"/>
              <a:t>anni e 6 mesi dalla consumazione in presenza </a:t>
            </a:r>
            <a:r>
              <a:rPr lang="it-IT" dirty="0" smtClean="0"/>
              <a:t>di interruzione</a:t>
            </a:r>
            <a:endParaRPr lang="it-IT" dirty="0"/>
          </a:p>
          <a:p>
            <a:r>
              <a:rPr lang="it-IT" dirty="0" smtClean="0"/>
              <a:t>Momento </a:t>
            </a:r>
            <a:r>
              <a:rPr lang="it-IT" dirty="0" err="1"/>
              <a:t>consumativo</a:t>
            </a:r>
            <a:r>
              <a:rPr lang="it-IT" dirty="0"/>
              <a:t> del reato:</a:t>
            </a:r>
          </a:p>
          <a:p>
            <a:pPr lvl="1"/>
            <a:r>
              <a:rPr lang="it-IT" dirty="0" smtClean="0"/>
              <a:t>deposito </a:t>
            </a:r>
            <a:r>
              <a:rPr lang="it-IT" dirty="0"/>
              <a:t>del progetto di bilancio presso sede </a:t>
            </a:r>
            <a:r>
              <a:rPr lang="it-IT" dirty="0" smtClean="0"/>
              <a:t>sociale</a:t>
            </a:r>
            <a:endParaRPr lang="it-IT" dirty="0"/>
          </a:p>
          <a:p>
            <a:pPr lvl="1"/>
            <a:r>
              <a:rPr lang="it-IT" dirty="0" smtClean="0"/>
              <a:t>riunione </a:t>
            </a:r>
            <a:r>
              <a:rPr lang="it-IT" dirty="0"/>
              <a:t>assembleare con approvazione (</a:t>
            </a:r>
            <a:r>
              <a:rPr lang="it-IT" dirty="0" err="1" smtClean="0"/>
              <a:t>Cass</a:t>
            </a:r>
            <a:r>
              <a:rPr lang="it-IT" dirty="0" smtClean="0"/>
              <a:t>. </a:t>
            </a:r>
            <a:r>
              <a:rPr lang="it-IT" dirty="0" err="1" smtClean="0"/>
              <a:t>Sent</a:t>
            </a:r>
            <a:r>
              <a:rPr lang="it-IT" dirty="0" smtClean="0"/>
              <a:t>. 2160/00 </a:t>
            </a:r>
            <a:r>
              <a:rPr lang="it-IT" dirty="0"/>
              <a:t>e 14759/12</a:t>
            </a:r>
            <a:r>
              <a:rPr lang="it-IT" dirty="0" smtClean="0"/>
              <a:t>)</a:t>
            </a:r>
            <a:endParaRPr lang="it-IT" dirty="0"/>
          </a:p>
          <a:p>
            <a:pPr lvl="1"/>
            <a:r>
              <a:rPr lang="it-IT" dirty="0" smtClean="0"/>
              <a:t>deposito </a:t>
            </a:r>
            <a:r>
              <a:rPr lang="it-IT" dirty="0"/>
              <a:t>bilancio presso Registro Imprese e/o entro </a:t>
            </a:r>
            <a:r>
              <a:rPr lang="it-IT" dirty="0" smtClean="0"/>
              <a:t>30 giorni dalla sua approvazione </a:t>
            </a:r>
            <a:r>
              <a:rPr lang="it-IT" dirty="0"/>
              <a:t>(</a:t>
            </a:r>
            <a:r>
              <a:rPr lang="it-IT" dirty="0" err="1" smtClean="0"/>
              <a:t>Cass</a:t>
            </a:r>
            <a:r>
              <a:rPr lang="it-IT" dirty="0" smtClean="0"/>
              <a:t>. </a:t>
            </a:r>
            <a:r>
              <a:rPr lang="it-IT" dirty="0" err="1"/>
              <a:t>Sent</a:t>
            </a:r>
            <a:r>
              <a:rPr lang="it-IT" dirty="0"/>
              <a:t>. 12018/99)</a:t>
            </a:r>
          </a:p>
        </p:txBody>
      </p:sp>
    </p:spTree>
    <p:extLst>
      <p:ext uri="{BB962C8B-B14F-4D97-AF65-F5344CB8AC3E}">
        <p14:creationId xmlns:p14="http://schemas.microsoft.com/office/powerpoint/2010/main" xmlns="" val="237156162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Ipotesi di minore gravità </a:t>
            </a:r>
            <a:endParaRPr lang="it-IT" dirty="0"/>
          </a:p>
        </p:txBody>
      </p:sp>
      <p:sp>
        <p:nvSpPr>
          <p:cNvPr id="3" name="Segnaposto contenuto 2"/>
          <p:cNvSpPr>
            <a:spLocks noGrp="1"/>
          </p:cNvSpPr>
          <p:nvPr>
            <p:ph idx="1"/>
          </p:nvPr>
        </p:nvSpPr>
        <p:spPr/>
        <p:txBody>
          <a:bodyPr>
            <a:normAutofit fontScale="92500" lnSpcReduction="10000"/>
          </a:bodyPr>
          <a:lstStyle/>
          <a:p>
            <a:pPr marL="0" indent="0">
              <a:buNone/>
            </a:pPr>
            <a:r>
              <a:rPr lang="it-IT" dirty="0"/>
              <a:t>Art. </a:t>
            </a:r>
            <a:r>
              <a:rPr lang="it-IT" dirty="0" smtClean="0"/>
              <a:t>2621-</a:t>
            </a:r>
            <a:r>
              <a:rPr lang="it-IT" i="1" dirty="0" smtClean="0"/>
              <a:t>bis</a:t>
            </a:r>
            <a:r>
              <a:rPr lang="it-IT" dirty="0" smtClean="0"/>
              <a:t>: fatti </a:t>
            </a:r>
            <a:r>
              <a:rPr lang="it-IT" dirty="0"/>
              <a:t>di lieve </a:t>
            </a:r>
            <a:r>
              <a:rPr lang="it-IT" dirty="0" smtClean="0"/>
              <a:t>entità (</a:t>
            </a:r>
            <a:r>
              <a:rPr lang="it-IT" dirty="0"/>
              <a:t>p</a:t>
            </a:r>
            <a:r>
              <a:rPr lang="it-IT" dirty="0" smtClean="0"/>
              <a:t>ena detentiva da 6 mesi a 3 anni di reclusione)</a:t>
            </a:r>
            <a:endParaRPr lang="it-IT" dirty="0"/>
          </a:p>
          <a:p>
            <a:r>
              <a:rPr lang="it-IT" dirty="0" smtClean="0"/>
              <a:t>Per la valutazione della lieve </a:t>
            </a:r>
            <a:r>
              <a:rPr lang="it-IT" dirty="0"/>
              <a:t>entità </a:t>
            </a:r>
            <a:r>
              <a:rPr lang="it-IT" dirty="0" smtClean="0"/>
              <a:t>va tenuto conto</a:t>
            </a:r>
          </a:p>
          <a:p>
            <a:pPr lvl="1"/>
            <a:r>
              <a:rPr lang="it-IT" dirty="0"/>
              <a:t>della natura e dimensione </a:t>
            </a:r>
            <a:r>
              <a:rPr lang="it-IT" dirty="0" smtClean="0"/>
              <a:t>della società</a:t>
            </a:r>
          </a:p>
          <a:p>
            <a:pPr lvl="1"/>
            <a:r>
              <a:rPr lang="it-IT" dirty="0" smtClean="0"/>
              <a:t>degli </a:t>
            </a:r>
            <a:r>
              <a:rPr lang="it-IT" dirty="0"/>
              <a:t>effetti della </a:t>
            </a:r>
            <a:r>
              <a:rPr lang="it-IT" dirty="0" smtClean="0"/>
              <a:t>condotta</a:t>
            </a:r>
          </a:p>
          <a:p>
            <a:r>
              <a:rPr lang="it-IT" dirty="0" smtClean="0"/>
              <a:t>Lo stesso trattamento si applica in ipotesi di falsità relativa a società </a:t>
            </a:r>
            <a:r>
              <a:rPr lang="it-IT" dirty="0"/>
              <a:t>non </a:t>
            </a:r>
            <a:r>
              <a:rPr lang="it-IT" dirty="0" smtClean="0"/>
              <a:t>fallibili: in questo specifico caso il delitto è perseguibile </a:t>
            </a:r>
            <a:r>
              <a:rPr lang="it-IT" dirty="0"/>
              <a:t>a querela </a:t>
            </a:r>
            <a:r>
              <a:rPr lang="it-IT" dirty="0" smtClean="0"/>
              <a:t>della società</a:t>
            </a:r>
            <a:r>
              <a:rPr lang="it-IT" dirty="0"/>
              <a:t>, soci e </a:t>
            </a:r>
            <a:r>
              <a:rPr lang="it-IT" dirty="0" smtClean="0"/>
              <a:t>creditori</a:t>
            </a:r>
            <a:endParaRPr lang="it-IT" dirty="0"/>
          </a:p>
        </p:txBody>
      </p:sp>
    </p:spTree>
    <p:extLst>
      <p:ext uri="{BB962C8B-B14F-4D97-AF65-F5344CB8AC3E}">
        <p14:creationId xmlns:p14="http://schemas.microsoft.com/office/powerpoint/2010/main" xmlns="" val="899515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Art. 2622 False comunicazioni sociali in danno della società, dei soci o dei creditori</a:t>
            </a:r>
            <a:endParaRPr lang="it-IT" dirty="0"/>
          </a:p>
        </p:txBody>
      </p:sp>
      <p:sp>
        <p:nvSpPr>
          <p:cNvPr id="3" name="Segnaposto contenuto 2"/>
          <p:cNvSpPr>
            <a:spLocks noGrp="1"/>
          </p:cNvSpPr>
          <p:nvPr>
            <p:ph idx="1"/>
          </p:nvPr>
        </p:nvSpPr>
        <p:spPr>
          <a:xfrm>
            <a:off x="0" y="1786957"/>
            <a:ext cx="9144000" cy="5071043"/>
          </a:xfrm>
        </p:spPr>
        <p:txBody>
          <a:bodyPr>
            <a:normAutofit fontScale="55000" lnSpcReduction="20000"/>
          </a:bodyPr>
          <a:lstStyle/>
          <a:p>
            <a:r>
              <a:rPr lang="it-IT" dirty="0" smtClean="0"/>
              <a:t>Gli </a:t>
            </a:r>
            <a:r>
              <a:rPr lang="it-IT" dirty="0"/>
              <a:t>amministratori, i direttori generali, i dirigenti preposti alla redazione dei documenti contabili societari, i sindaci e i liquidatori di società emittenti strumenti finanziari ammessi alla negoziazione in un mercato regolamentato italiano o di altro Paese dell'Unione europea, i quali, al fine di conseguire per sé o per altri un ingiusto profitto, nei bilanci, nelle relazioni o nelle altre comunicazioni sociali dirette ai soci o al pubblico consapevolmente espongono fatti materiali non rispondenti al vero ovvero omettono fatti materiali rilevanti la cui comunicazione è imposta dalla legge sulla situazione economica, patrimoniale o finanziaria della società o del gruppo al quale la stessa appartiene, in modo concretamente idoneo ad indurre altri in errore, sono puniti con la pena della reclusione da tre a otto anni</a:t>
            </a:r>
            <a:r>
              <a:rPr lang="it-IT" dirty="0" smtClean="0"/>
              <a:t>.</a:t>
            </a:r>
            <a:endParaRPr lang="it-IT" dirty="0"/>
          </a:p>
          <a:p>
            <a:r>
              <a:rPr lang="it-IT" dirty="0"/>
              <a:t>Alle società indicate nel comma precedente sono equiparate:</a:t>
            </a:r>
          </a:p>
          <a:p>
            <a:pPr marL="0" indent="0">
              <a:buNone/>
            </a:pPr>
            <a:r>
              <a:rPr lang="it-IT" dirty="0"/>
              <a:t>1) le società emittenti strumenti finanziari per i quali è stata presentata una richiesta di ammissione alla negoziazione in un mercato regolamentato italiano o di altro Paese dell'Unione europea;</a:t>
            </a:r>
          </a:p>
          <a:p>
            <a:pPr marL="0" indent="0">
              <a:buNone/>
            </a:pPr>
            <a:r>
              <a:rPr lang="it-IT" dirty="0"/>
              <a:t>2) le società emittenti strumenti finanziari ammessi alla negoziazione in un sistema multilaterale di negoziazione italiano;</a:t>
            </a:r>
          </a:p>
          <a:p>
            <a:pPr marL="0" indent="0">
              <a:buNone/>
            </a:pPr>
            <a:r>
              <a:rPr lang="it-IT" dirty="0"/>
              <a:t>3) le società che controllano società emittenti strumenti finanziari ammessi alla negoziazione in un mercato regolamentato italiano o di altro Paese dell'Unione europea;</a:t>
            </a:r>
          </a:p>
          <a:p>
            <a:pPr marL="0" indent="0">
              <a:buNone/>
            </a:pPr>
            <a:r>
              <a:rPr lang="it-IT" dirty="0"/>
              <a:t>4) le società che fanno appello al pubblico risparmio o che comunque lo gestiscono</a:t>
            </a:r>
            <a:r>
              <a:rPr lang="it-IT" dirty="0" smtClean="0"/>
              <a:t>.</a:t>
            </a:r>
            <a:endParaRPr lang="it-IT" dirty="0"/>
          </a:p>
          <a:p>
            <a:r>
              <a:rPr lang="it-IT" dirty="0"/>
              <a:t>Le disposizioni di cui ai commi precedenti si applicano anche se le falsità o le omissioni riguardano beni posseduti o amministrati dalla società per conto di terzi.</a:t>
            </a:r>
          </a:p>
        </p:txBody>
      </p:sp>
    </p:spTree>
    <p:extLst>
      <p:ext uri="{BB962C8B-B14F-4D97-AF65-F5344CB8AC3E}">
        <p14:creationId xmlns:p14="http://schemas.microsoft.com/office/powerpoint/2010/main" xmlns="" val="206308714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Particolare tenuità</a:t>
            </a:r>
            <a:endParaRPr lang="it-IT" dirty="0">
              <a:effectLst/>
            </a:endParaRPr>
          </a:p>
        </p:txBody>
      </p:sp>
      <p:sp>
        <p:nvSpPr>
          <p:cNvPr id="3" name="Segnaposto contenuto 2"/>
          <p:cNvSpPr>
            <a:spLocks noGrp="1"/>
          </p:cNvSpPr>
          <p:nvPr>
            <p:ph idx="1"/>
          </p:nvPr>
        </p:nvSpPr>
        <p:spPr/>
        <p:txBody>
          <a:bodyPr>
            <a:normAutofit fontScale="92500"/>
          </a:bodyPr>
          <a:lstStyle/>
          <a:p>
            <a:pPr marL="0" indent="0" algn="ctr">
              <a:buNone/>
            </a:pPr>
            <a:r>
              <a:rPr lang="it-IT" dirty="0"/>
              <a:t>Art. 2621-</a:t>
            </a:r>
            <a:r>
              <a:rPr lang="it-IT" i="1" dirty="0" smtClean="0"/>
              <a:t>ter</a:t>
            </a:r>
            <a:r>
              <a:rPr lang="it-IT" dirty="0" smtClean="0"/>
              <a:t>: </a:t>
            </a:r>
            <a:r>
              <a:rPr lang="it-IT" dirty="0"/>
              <a:t>non </a:t>
            </a:r>
            <a:r>
              <a:rPr lang="it-IT" dirty="0" smtClean="0"/>
              <a:t>punibilità </a:t>
            </a:r>
            <a:r>
              <a:rPr lang="it-IT" dirty="0"/>
              <a:t>per particolare </a:t>
            </a:r>
            <a:r>
              <a:rPr lang="it-IT" dirty="0" smtClean="0"/>
              <a:t>tenuità </a:t>
            </a:r>
            <a:endParaRPr lang="it-IT" dirty="0"/>
          </a:p>
          <a:p>
            <a:r>
              <a:rPr lang="it-IT" dirty="0"/>
              <a:t>La nuova previsione normativa introduce </a:t>
            </a:r>
            <a:r>
              <a:rPr lang="it-IT" dirty="0" smtClean="0"/>
              <a:t>un elemento </a:t>
            </a:r>
            <a:r>
              <a:rPr lang="it-IT" dirty="0"/>
              <a:t>di differenziazione rispetto ai criteri generali sulla non </a:t>
            </a:r>
            <a:r>
              <a:rPr lang="it-IT" dirty="0" smtClean="0"/>
              <a:t>punibilità </a:t>
            </a:r>
            <a:r>
              <a:rPr lang="it-IT" dirty="0"/>
              <a:t>e </a:t>
            </a:r>
            <a:r>
              <a:rPr lang="it-IT" dirty="0" smtClean="0"/>
              <a:t>tenuità </a:t>
            </a:r>
            <a:r>
              <a:rPr lang="it-IT" dirty="0"/>
              <a:t>del fatto </a:t>
            </a:r>
            <a:r>
              <a:rPr lang="it-IT" dirty="0" smtClean="0"/>
              <a:t>(art</a:t>
            </a:r>
            <a:r>
              <a:rPr lang="it-IT" dirty="0"/>
              <a:t>. 131-</a:t>
            </a:r>
            <a:r>
              <a:rPr lang="it-IT" i="1" dirty="0"/>
              <a:t>bis</a:t>
            </a:r>
            <a:r>
              <a:rPr lang="it-IT" dirty="0"/>
              <a:t> c.p</a:t>
            </a:r>
            <a:r>
              <a:rPr lang="it-IT" dirty="0" smtClean="0"/>
              <a:t>.</a:t>
            </a:r>
            <a:r>
              <a:rPr lang="it-IT" dirty="0"/>
              <a:t>)</a:t>
            </a:r>
          </a:p>
          <a:p>
            <a:r>
              <a:rPr lang="it-IT" dirty="0"/>
              <a:t>Il giudice deve considerare in modo prevalente (non esclusivo) </a:t>
            </a:r>
            <a:r>
              <a:rPr lang="it-IT" dirty="0" smtClean="0"/>
              <a:t>l’entità </a:t>
            </a:r>
            <a:r>
              <a:rPr lang="it-IT" dirty="0"/>
              <a:t>dell’eventuale danno </a:t>
            </a:r>
            <a:r>
              <a:rPr lang="it-IT" dirty="0" smtClean="0"/>
              <a:t>derivato alla società, </a:t>
            </a:r>
            <a:r>
              <a:rPr lang="it-IT" dirty="0"/>
              <a:t>soci e creditori cagionato dai </a:t>
            </a:r>
            <a:r>
              <a:rPr lang="it-IT" dirty="0" smtClean="0"/>
              <a:t>fatti di cui agli artt. </a:t>
            </a:r>
            <a:r>
              <a:rPr lang="it-IT" dirty="0"/>
              <a:t>2621 – 2621-</a:t>
            </a:r>
            <a:r>
              <a:rPr lang="it-IT" i="1" dirty="0"/>
              <a:t>bis</a:t>
            </a:r>
            <a:r>
              <a:rPr lang="it-IT" dirty="0"/>
              <a:t> c.c. </a:t>
            </a:r>
          </a:p>
          <a:p>
            <a:endParaRPr lang="it-IT" dirty="0"/>
          </a:p>
        </p:txBody>
      </p:sp>
    </p:spTree>
    <p:extLst>
      <p:ext uri="{BB962C8B-B14F-4D97-AF65-F5344CB8AC3E}">
        <p14:creationId xmlns:p14="http://schemas.microsoft.com/office/powerpoint/2010/main" xmlns="" val="79208101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Art. 2622 false comunicazioni sociali “</a:t>
            </a:r>
            <a:r>
              <a:rPr lang="it-IT" dirty="0" smtClean="0"/>
              <a:t>società </a:t>
            </a:r>
            <a:r>
              <a:rPr lang="it-IT" dirty="0"/>
              <a:t>quotate</a:t>
            </a:r>
            <a:r>
              <a:rPr lang="it-IT" dirty="0" smtClean="0"/>
              <a:t>”</a:t>
            </a:r>
            <a:endParaRPr lang="it-IT" dirty="0"/>
          </a:p>
        </p:txBody>
      </p:sp>
      <p:sp>
        <p:nvSpPr>
          <p:cNvPr id="3" name="Segnaposto contenuto 2"/>
          <p:cNvSpPr>
            <a:spLocks noGrp="1"/>
          </p:cNvSpPr>
          <p:nvPr>
            <p:ph idx="1"/>
          </p:nvPr>
        </p:nvSpPr>
        <p:spPr>
          <a:xfrm>
            <a:off x="302955" y="1600200"/>
            <a:ext cx="8517699" cy="4525963"/>
          </a:xfrm>
        </p:spPr>
        <p:txBody>
          <a:bodyPr>
            <a:normAutofit fontScale="85000" lnSpcReduction="10000"/>
          </a:bodyPr>
          <a:lstStyle/>
          <a:p>
            <a:r>
              <a:rPr lang="it-IT" dirty="0"/>
              <a:t>Soggetti attivi: amministratori, direttori generali, dirigenti preposti alla redazione di documenti contabili societari, sindaci, liquidatori di </a:t>
            </a:r>
            <a:r>
              <a:rPr lang="it-IT" dirty="0" smtClean="0"/>
              <a:t>società </a:t>
            </a:r>
            <a:r>
              <a:rPr lang="it-IT" dirty="0"/>
              <a:t>emittenti strumenti finanziari in un mercato italiano ed </a:t>
            </a:r>
            <a:r>
              <a:rPr lang="it-IT" dirty="0" smtClean="0"/>
              <a:t>europeo </a:t>
            </a:r>
            <a:endParaRPr lang="it-IT" dirty="0"/>
          </a:p>
          <a:p>
            <a:r>
              <a:rPr lang="it-IT" dirty="0"/>
              <a:t>Condotta </a:t>
            </a:r>
            <a:r>
              <a:rPr lang="it-IT" dirty="0" smtClean="0"/>
              <a:t>illecita: </a:t>
            </a:r>
            <a:r>
              <a:rPr lang="it-IT" dirty="0"/>
              <a:t>esposizione </a:t>
            </a:r>
            <a:r>
              <a:rPr lang="it-IT" dirty="0" smtClean="0"/>
              <a:t>di fatti </a:t>
            </a:r>
            <a:r>
              <a:rPr lang="it-IT" dirty="0"/>
              <a:t>materiali non </a:t>
            </a:r>
            <a:r>
              <a:rPr lang="it-IT" dirty="0" smtClean="0"/>
              <a:t>rispondenti </a:t>
            </a:r>
            <a:r>
              <a:rPr lang="it-IT" dirty="0"/>
              <a:t>al vero riguardo la situazione </a:t>
            </a:r>
            <a:r>
              <a:rPr lang="it-IT" dirty="0" smtClean="0"/>
              <a:t>economico-patrimoniale </a:t>
            </a:r>
            <a:r>
              <a:rPr lang="it-IT" dirty="0"/>
              <a:t>o finanziaria della </a:t>
            </a:r>
            <a:r>
              <a:rPr lang="it-IT" dirty="0" smtClean="0"/>
              <a:t>società </a:t>
            </a:r>
            <a:endParaRPr lang="it-IT" dirty="0"/>
          </a:p>
          <a:p>
            <a:r>
              <a:rPr lang="it-IT" dirty="0"/>
              <a:t>Pena</a:t>
            </a:r>
            <a:r>
              <a:rPr lang="it-IT" dirty="0" smtClean="0"/>
              <a:t>: da 3 a 8 anni di reclusione </a:t>
            </a:r>
            <a:endParaRPr lang="it-IT" dirty="0"/>
          </a:p>
          <a:p>
            <a:r>
              <a:rPr lang="it-IT" dirty="0"/>
              <a:t>Prescrizione: </a:t>
            </a:r>
          </a:p>
          <a:p>
            <a:pPr marL="457200" lvl="1" indent="0">
              <a:buNone/>
            </a:pPr>
            <a:r>
              <a:rPr lang="it-IT" dirty="0" smtClean="0"/>
              <a:t>- 8 </a:t>
            </a:r>
            <a:r>
              <a:rPr lang="it-IT" dirty="0"/>
              <a:t>anni dalla consumazione </a:t>
            </a:r>
            <a:r>
              <a:rPr lang="it-IT" dirty="0" smtClean="0"/>
              <a:t>del reato </a:t>
            </a:r>
            <a:r>
              <a:rPr lang="it-IT" dirty="0"/>
              <a:t>(assenza </a:t>
            </a:r>
            <a:r>
              <a:rPr lang="it-IT" dirty="0" smtClean="0"/>
              <a:t>interruzione)</a:t>
            </a:r>
            <a:endParaRPr lang="it-IT" dirty="0"/>
          </a:p>
          <a:p>
            <a:pPr marL="457200" lvl="1" indent="0">
              <a:buNone/>
            </a:pPr>
            <a:r>
              <a:rPr lang="it-IT" dirty="0" smtClean="0"/>
              <a:t>- 10 </a:t>
            </a:r>
            <a:r>
              <a:rPr lang="it-IT" dirty="0"/>
              <a:t>anni dalla consumazione </a:t>
            </a:r>
            <a:r>
              <a:rPr lang="it-IT" dirty="0" smtClean="0"/>
              <a:t>del reato </a:t>
            </a:r>
            <a:r>
              <a:rPr lang="it-IT" dirty="0"/>
              <a:t>(presenza interruzione</a:t>
            </a:r>
            <a:r>
              <a:rPr lang="it-IT" dirty="0" smtClean="0"/>
              <a:t>)</a:t>
            </a:r>
            <a:endParaRPr lang="it-IT" dirty="0"/>
          </a:p>
        </p:txBody>
      </p:sp>
    </p:spTree>
    <p:extLst>
      <p:ext uri="{BB962C8B-B14F-4D97-AF65-F5344CB8AC3E}">
        <p14:creationId xmlns:p14="http://schemas.microsoft.com/office/powerpoint/2010/main" xmlns="" val="194950436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Corte di Cassazione, 5^ sezione Penale, </a:t>
            </a:r>
            <a:r>
              <a:rPr lang="it-IT" dirty="0" err="1"/>
              <a:t>sent</a:t>
            </a:r>
            <a:r>
              <a:rPr lang="it-IT" dirty="0"/>
              <a:t>. 890 del 12 gennaio 2016 </a:t>
            </a:r>
          </a:p>
        </p:txBody>
      </p:sp>
      <p:sp>
        <p:nvSpPr>
          <p:cNvPr id="3" name="Segnaposto contenuto 2"/>
          <p:cNvSpPr>
            <a:spLocks noGrp="1"/>
          </p:cNvSpPr>
          <p:nvPr>
            <p:ph idx="1"/>
          </p:nvPr>
        </p:nvSpPr>
        <p:spPr/>
        <p:txBody>
          <a:bodyPr>
            <a:normAutofit fontScale="92500"/>
          </a:bodyPr>
          <a:lstStyle/>
          <a:p>
            <a:r>
              <a:rPr lang="it-IT" dirty="0" smtClean="0"/>
              <a:t>La </a:t>
            </a:r>
            <a:r>
              <a:rPr lang="it-IT" dirty="0"/>
              <a:t>maggior parte delle voci di bilancio risultano essere frutto di valutazioni </a:t>
            </a:r>
            <a:endParaRPr lang="it-IT" dirty="0" smtClean="0"/>
          </a:p>
          <a:p>
            <a:r>
              <a:rPr lang="it-IT" dirty="0" smtClean="0"/>
              <a:t>è </a:t>
            </a:r>
            <a:r>
              <a:rPr lang="it-IT" dirty="0"/>
              <a:t>pertanto irrilevante ai fini penali la soppressione del riferimento alle stesse dell’art. 2621 c.c. come riformulato dalla Legge 69/</a:t>
            </a:r>
            <a:r>
              <a:rPr lang="it-IT" dirty="0" smtClean="0"/>
              <a:t>2015 </a:t>
            </a:r>
            <a:endParaRPr lang="it-IT" dirty="0"/>
          </a:p>
          <a:p>
            <a:r>
              <a:rPr lang="it-IT" dirty="0" smtClean="0"/>
              <a:t>Le </a:t>
            </a:r>
            <a:r>
              <a:rPr lang="it-IT" dirty="0"/>
              <a:t>valutazioni espresse in bilancio devono uniformarsi a criteri valutativi di cui al c.c., direttive comunitarie, principi contabili nazionali e/o </a:t>
            </a:r>
            <a:r>
              <a:rPr lang="it-IT" dirty="0" smtClean="0"/>
              <a:t>internazionali</a:t>
            </a:r>
            <a:endParaRPr lang="it-IT" dirty="0"/>
          </a:p>
          <a:p>
            <a:endParaRPr lang="it-IT" dirty="0"/>
          </a:p>
        </p:txBody>
      </p:sp>
    </p:spTree>
    <p:extLst>
      <p:ext uri="{BB962C8B-B14F-4D97-AF65-F5344CB8AC3E}">
        <p14:creationId xmlns:p14="http://schemas.microsoft.com/office/powerpoint/2010/main" xmlns="" val="128354918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CORTE DI CASSAZIONE, SEZ. V PENALE - SENTENZA 22 febbraio 2016, n.</a:t>
            </a:r>
            <a:r>
              <a:rPr lang="it-IT" dirty="0" smtClean="0"/>
              <a:t>6916</a:t>
            </a:r>
            <a:endParaRPr lang="it-IT" dirty="0"/>
          </a:p>
        </p:txBody>
      </p:sp>
      <p:sp>
        <p:nvSpPr>
          <p:cNvPr id="3" name="Segnaposto contenuto 2"/>
          <p:cNvSpPr>
            <a:spLocks noGrp="1"/>
          </p:cNvSpPr>
          <p:nvPr>
            <p:ph idx="1"/>
          </p:nvPr>
        </p:nvSpPr>
        <p:spPr>
          <a:xfrm>
            <a:off x="457200" y="1600200"/>
            <a:ext cx="8229600" cy="5000137"/>
          </a:xfrm>
        </p:spPr>
        <p:txBody>
          <a:bodyPr>
            <a:normAutofit fontScale="77500" lnSpcReduction="20000"/>
          </a:bodyPr>
          <a:lstStyle/>
          <a:p>
            <a:r>
              <a:rPr lang="it-IT" dirty="0" smtClean="0"/>
              <a:t>In </a:t>
            </a:r>
            <a:r>
              <a:rPr lang="it-IT" dirty="0"/>
              <a:t>tema di bancarotta fraudolenta impropria "da reato societario", (</a:t>
            </a:r>
            <a:r>
              <a:rPr lang="it-IT" dirty="0" smtClean="0"/>
              <a:t>art</a:t>
            </a:r>
            <a:r>
              <a:rPr lang="it-IT" dirty="0"/>
              <a:t>. 223, </a:t>
            </a:r>
            <a:r>
              <a:rPr lang="it-IT" dirty="0" smtClean="0"/>
              <a:t>2° c. </a:t>
            </a:r>
            <a:r>
              <a:rPr lang="it-IT" dirty="0"/>
              <a:t>n. 1, R.D. 16 marzo 1942 n. </a:t>
            </a:r>
            <a:r>
              <a:rPr lang="it-IT" dirty="0" smtClean="0"/>
              <a:t>267), </a:t>
            </a:r>
            <a:r>
              <a:rPr lang="it-IT" dirty="0"/>
              <a:t>la nuova formulazione degli artt. 2621 e 2622 cod. civ</a:t>
            </a:r>
            <a:r>
              <a:rPr lang="it-IT" dirty="0" smtClean="0"/>
              <a:t>. </a:t>
            </a:r>
            <a:r>
              <a:rPr lang="it-IT" dirty="0"/>
              <a:t>ha determinato, eliminando l'inciso "ancorché oggetto di valutazioni", ed inserendo il riferimento, quale oggetto anche della condotta omissiva, ai "fatti materiali non rispondenti al vero", una successione di leggi con effetto abrogativo limitato alle condotte di errata valutazione di una realtà effettivamente sussistente con esclusione dall'effetto parzialmente abrogativo dell'esposizione di crediti inesistenti perché originati da contratti fittizi, dell'esposizione di crediti concernenti i ricavi di competenza dell'esercizio successivo, nonché dell'esposizione di crediti relativi ad una fattura emessa per operazioni </a:t>
            </a:r>
            <a:r>
              <a:rPr lang="it-IT" dirty="0" smtClean="0"/>
              <a:t>inesistenti</a:t>
            </a:r>
            <a:r>
              <a:rPr lang="it-IT" dirty="0"/>
              <a:t>	</a:t>
            </a:r>
          </a:p>
          <a:p>
            <a:endParaRPr lang="it-IT" dirty="0"/>
          </a:p>
        </p:txBody>
      </p:sp>
    </p:spTree>
    <p:extLst>
      <p:ext uri="{BB962C8B-B14F-4D97-AF65-F5344CB8AC3E}">
        <p14:creationId xmlns:p14="http://schemas.microsoft.com/office/powerpoint/2010/main" xmlns="" val="2097444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Art. 2625 Impedito controllo</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Gli </a:t>
            </a:r>
            <a:r>
              <a:rPr lang="it-IT" dirty="0"/>
              <a:t>amministratori che, occultando documenti o con altri idonei artifici, impediscono o comunque ostacolano lo svolgimento delle attività di controllo legalmente attribuite ai soci o ad altri organi sociali sono puniti con la sanzione amministrativa pecuniaria fino a 10.329 euro.</a:t>
            </a:r>
          </a:p>
          <a:p>
            <a:r>
              <a:rPr lang="it-IT" dirty="0"/>
              <a:t>Se la condotta ha cagionato un danno ai soci, si applica la reclusione fino ad un anno e si procede a querela della persona offesa.</a:t>
            </a:r>
          </a:p>
          <a:p>
            <a:r>
              <a:rPr lang="it-IT" dirty="0"/>
              <a:t>La pena è raddoppiata se si tratta di società con titoli quotati in mercati regolamentati italiani o di altri Stati dell'Unione europea o diffusi tra il pubblico in misura rilevante ai sensi dell'articolo 116 del testo unico di cui al decreto legislativo 24 febbraio 1998, n. 58.</a:t>
            </a:r>
          </a:p>
        </p:txBody>
      </p:sp>
    </p:spTree>
    <p:extLst>
      <p:ext uri="{BB962C8B-B14F-4D97-AF65-F5344CB8AC3E}">
        <p14:creationId xmlns:p14="http://schemas.microsoft.com/office/powerpoint/2010/main" xmlns="" val="3407655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Reati di pericolo perseguibili d’ufficio</a:t>
            </a:r>
            <a:endParaRPr lang="it-IT" dirty="0"/>
          </a:p>
        </p:txBody>
      </p:sp>
      <p:sp>
        <p:nvSpPr>
          <p:cNvPr id="3" name="Segnaposto contenuto 2"/>
          <p:cNvSpPr>
            <a:spLocks noGrp="1"/>
          </p:cNvSpPr>
          <p:nvPr>
            <p:ph idx="1"/>
          </p:nvPr>
        </p:nvSpPr>
        <p:spPr>
          <a:xfrm>
            <a:off x="349564" y="1417638"/>
            <a:ext cx="8529350" cy="4986434"/>
          </a:xfrm>
        </p:spPr>
        <p:txBody>
          <a:bodyPr>
            <a:normAutofit fontScale="77500" lnSpcReduction="20000"/>
          </a:bodyPr>
          <a:lstStyle/>
          <a:p>
            <a:r>
              <a:rPr lang="it-IT" dirty="0"/>
              <a:t>La nuova fattispecie di “</a:t>
            </a:r>
            <a:r>
              <a:rPr lang="it-IT" i="1" dirty="0"/>
              <a:t>falso in bilancio</a:t>
            </a:r>
            <a:r>
              <a:rPr lang="it-IT" dirty="0"/>
              <a:t>”, sia per le </a:t>
            </a:r>
            <a:r>
              <a:rPr lang="it-IT" dirty="0" smtClean="0"/>
              <a:t>società </a:t>
            </a:r>
            <a:r>
              <a:rPr lang="it-IT" dirty="0"/>
              <a:t>quotate che non, richiede che le </a:t>
            </a:r>
            <a:r>
              <a:rPr lang="it-IT" b="1" dirty="0"/>
              <a:t>condotte </a:t>
            </a:r>
            <a:r>
              <a:rPr lang="it-IT" dirty="0"/>
              <a:t>di </a:t>
            </a:r>
            <a:r>
              <a:rPr lang="it-IT" dirty="0" smtClean="0"/>
              <a:t>esposizione </a:t>
            </a:r>
            <a:r>
              <a:rPr lang="it-IT" dirty="0"/>
              <a:t>o di omissione di fatti materiali non rispondenti al vero siano concretamente </a:t>
            </a:r>
            <a:r>
              <a:rPr lang="it-IT" b="1" dirty="0"/>
              <a:t>idonee ad indurre </a:t>
            </a:r>
            <a:r>
              <a:rPr lang="it-IT" b="1" dirty="0" smtClean="0"/>
              <a:t>altri </a:t>
            </a:r>
            <a:r>
              <a:rPr lang="it-IT" b="1" dirty="0"/>
              <a:t>in </a:t>
            </a:r>
            <a:r>
              <a:rPr lang="it-IT" b="1" dirty="0" smtClean="0"/>
              <a:t>errore</a:t>
            </a:r>
            <a:endParaRPr lang="it-IT" dirty="0"/>
          </a:p>
          <a:p>
            <a:r>
              <a:rPr lang="it-IT" dirty="0" smtClean="0"/>
              <a:t>Tali delitti </a:t>
            </a:r>
            <a:r>
              <a:rPr lang="it-IT" dirty="0"/>
              <a:t>sono dei “</a:t>
            </a:r>
            <a:r>
              <a:rPr lang="it-IT" b="1" i="1" dirty="0"/>
              <a:t>reati di pericolo</a:t>
            </a:r>
            <a:r>
              <a:rPr lang="it-IT" dirty="0"/>
              <a:t>” e non </a:t>
            </a:r>
            <a:r>
              <a:rPr lang="it-IT" dirty="0" smtClean="0"/>
              <a:t>“</a:t>
            </a:r>
            <a:r>
              <a:rPr lang="it-IT" i="1" dirty="0" smtClean="0"/>
              <a:t>di danno</a:t>
            </a:r>
            <a:r>
              <a:rPr lang="it-IT" dirty="0" smtClean="0"/>
              <a:t>”: non </a:t>
            </a:r>
            <a:r>
              <a:rPr lang="it-IT" dirty="0"/>
              <a:t>è necessario </a:t>
            </a:r>
            <a:r>
              <a:rPr lang="it-IT" dirty="0" smtClean="0"/>
              <a:t>dimostrare </a:t>
            </a:r>
            <a:r>
              <a:rPr lang="it-IT" dirty="0"/>
              <a:t>l’effettivo danno frutto di comportamenti contabili </a:t>
            </a:r>
            <a:r>
              <a:rPr lang="it-IT" dirty="0" smtClean="0"/>
              <a:t>illeciti</a:t>
            </a:r>
          </a:p>
          <a:p>
            <a:r>
              <a:rPr lang="it-IT" dirty="0" smtClean="0"/>
              <a:t>in </a:t>
            </a:r>
            <a:r>
              <a:rPr lang="it-IT" dirty="0"/>
              <a:t>precedenza, per </a:t>
            </a:r>
            <a:r>
              <a:rPr lang="it-IT" dirty="0" smtClean="0"/>
              <a:t>contestare la </a:t>
            </a:r>
            <a:r>
              <a:rPr lang="it-IT" dirty="0"/>
              <a:t>fattispecie di </a:t>
            </a:r>
            <a:r>
              <a:rPr lang="it-IT" dirty="0" smtClean="0"/>
              <a:t>falso </a:t>
            </a:r>
            <a:r>
              <a:rPr lang="it-IT" dirty="0"/>
              <a:t>in </a:t>
            </a:r>
            <a:r>
              <a:rPr lang="it-IT" dirty="0" smtClean="0"/>
              <a:t>bilancio, </a:t>
            </a:r>
            <a:r>
              <a:rPr lang="it-IT" dirty="0"/>
              <a:t>era necessario che un soggetto terzo chiamasse in giudizio la </a:t>
            </a:r>
            <a:r>
              <a:rPr lang="it-IT" dirty="0" smtClean="0"/>
              <a:t>società </a:t>
            </a:r>
            <a:r>
              <a:rPr lang="it-IT" dirty="0"/>
              <a:t>per </a:t>
            </a:r>
            <a:r>
              <a:rPr lang="it-IT" dirty="0" smtClean="0"/>
              <a:t>il danno effettivamente subito (</a:t>
            </a:r>
            <a:r>
              <a:rPr lang="it-IT" dirty="0"/>
              <a:t>classico caso dei </a:t>
            </a:r>
            <a:r>
              <a:rPr lang="it-IT" dirty="0" smtClean="0"/>
              <a:t>creditori non onorati)</a:t>
            </a:r>
            <a:endParaRPr lang="it-IT" dirty="0"/>
          </a:p>
          <a:p>
            <a:r>
              <a:rPr lang="it-IT" dirty="0" smtClean="0"/>
              <a:t>ora il </a:t>
            </a:r>
            <a:r>
              <a:rPr lang="it-IT" dirty="0"/>
              <a:t>giudice </a:t>
            </a:r>
            <a:r>
              <a:rPr lang="it-IT" dirty="0" smtClean="0"/>
              <a:t>può procedere d’ufficio</a:t>
            </a:r>
            <a:r>
              <a:rPr lang="it-IT" dirty="0"/>
              <a:t>, su semplice </a:t>
            </a:r>
            <a:r>
              <a:rPr lang="it-IT" b="1" dirty="0" smtClean="0"/>
              <a:t>segnalazione</a:t>
            </a:r>
            <a:r>
              <a:rPr lang="it-IT" dirty="0" smtClean="0"/>
              <a:t>, come nel caso di comunicazione di notizia di reato di un pubblico ufficiale, che ha l’obbligo di riferire </a:t>
            </a:r>
            <a:r>
              <a:rPr lang="it-IT" dirty="0"/>
              <a:t>all’AG </a:t>
            </a:r>
            <a:endParaRPr lang="it-IT" dirty="0" smtClean="0"/>
          </a:p>
          <a:p>
            <a:endParaRPr lang="it-IT" dirty="0"/>
          </a:p>
        </p:txBody>
      </p:sp>
    </p:spTree>
    <p:extLst>
      <p:ext uri="{BB962C8B-B14F-4D97-AF65-F5344CB8AC3E}">
        <p14:creationId xmlns:p14="http://schemas.microsoft.com/office/powerpoint/2010/main" xmlns="" val="3270206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3578"/>
            <a:ext cx="8229600" cy="744370"/>
          </a:xfrm>
        </p:spPr>
        <p:txBody>
          <a:bodyPr>
            <a:normAutofit fontScale="90000"/>
          </a:bodyPr>
          <a:lstStyle/>
          <a:p>
            <a:r>
              <a:rPr lang="it-IT" dirty="0" smtClean="0"/>
              <a:t>falso in bilancio: soggetti attivi</a:t>
            </a:r>
            <a:endParaRPr lang="it-IT" dirty="0"/>
          </a:p>
        </p:txBody>
      </p:sp>
      <p:sp>
        <p:nvSpPr>
          <p:cNvPr id="3" name="Segnaposto contenuto 2"/>
          <p:cNvSpPr>
            <a:spLocks noGrp="1"/>
          </p:cNvSpPr>
          <p:nvPr>
            <p:ph idx="1"/>
          </p:nvPr>
        </p:nvSpPr>
        <p:spPr>
          <a:xfrm>
            <a:off x="0" y="767948"/>
            <a:ext cx="9144000" cy="6090052"/>
          </a:xfrm>
        </p:spPr>
        <p:txBody>
          <a:bodyPr>
            <a:normAutofit fontScale="77500" lnSpcReduction="20000"/>
          </a:bodyPr>
          <a:lstStyle/>
          <a:p>
            <a:r>
              <a:rPr lang="it-IT" dirty="0" smtClean="0"/>
              <a:t>coloro </a:t>
            </a:r>
            <a:r>
              <a:rPr lang="it-IT" dirty="0"/>
              <a:t>che svolgono le </a:t>
            </a:r>
            <a:r>
              <a:rPr lang="it-IT" dirty="0" smtClean="0"/>
              <a:t>attività </a:t>
            </a:r>
            <a:r>
              <a:rPr lang="it-IT" dirty="0"/>
              <a:t>tipiche legate alla </a:t>
            </a:r>
            <a:r>
              <a:rPr lang="it-IT" dirty="0" smtClean="0"/>
              <a:t>documentazione </a:t>
            </a:r>
            <a:r>
              <a:rPr lang="it-IT" dirty="0"/>
              <a:t>contabile della </a:t>
            </a:r>
            <a:r>
              <a:rPr lang="it-IT" dirty="0" smtClean="0"/>
              <a:t>società </a:t>
            </a:r>
            <a:r>
              <a:rPr lang="it-IT" dirty="0"/>
              <a:t>per </a:t>
            </a:r>
            <a:r>
              <a:rPr lang="it-IT" dirty="0" smtClean="0"/>
              <a:t>cui operano</a:t>
            </a:r>
            <a:r>
              <a:rPr lang="it-IT" dirty="0"/>
              <a:t>: </a:t>
            </a:r>
            <a:endParaRPr lang="it-IT" dirty="0" smtClean="0"/>
          </a:p>
          <a:p>
            <a:pPr lvl="1"/>
            <a:r>
              <a:rPr lang="it-IT" dirty="0" smtClean="0"/>
              <a:t>amministratori</a:t>
            </a:r>
          </a:p>
          <a:p>
            <a:pPr lvl="1"/>
            <a:r>
              <a:rPr lang="it-IT" dirty="0" smtClean="0"/>
              <a:t>direttori generali</a:t>
            </a:r>
            <a:endParaRPr lang="it-IT" dirty="0"/>
          </a:p>
          <a:p>
            <a:pPr lvl="1"/>
            <a:r>
              <a:rPr lang="it-IT" dirty="0" smtClean="0"/>
              <a:t>dirigenti preposti </a:t>
            </a:r>
            <a:r>
              <a:rPr lang="it-IT" dirty="0"/>
              <a:t>alla redazione dei documenti contabili </a:t>
            </a:r>
            <a:r>
              <a:rPr lang="it-IT" dirty="0" smtClean="0"/>
              <a:t>societari</a:t>
            </a:r>
            <a:endParaRPr lang="it-IT" dirty="0"/>
          </a:p>
          <a:p>
            <a:pPr lvl="1"/>
            <a:r>
              <a:rPr lang="it-IT" dirty="0"/>
              <a:t>s</a:t>
            </a:r>
            <a:r>
              <a:rPr lang="it-IT" dirty="0" smtClean="0"/>
              <a:t>indaci</a:t>
            </a:r>
          </a:p>
          <a:p>
            <a:pPr lvl="1"/>
            <a:r>
              <a:rPr lang="it-IT" dirty="0" smtClean="0"/>
              <a:t>liquidatori</a:t>
            </a:r>
          </a:p>
          <a:p>
            <a:r>
              <a:rPr lang="it-IT" dirty="0" smtClean="0"/>
              <a:t>Ai </a:t>
            </a:r>
            <a:r>
              <a:rPr lang="it-IT" dirty="0"/>
              <a:t>fini della </a:t>
            </a:r>
            <a:r>
              <a:rPr lang="it-IT" dirty="0" smtClean="0"/>
              <a:t>responsabilità penale</a:t>
            </a:r>
            <a:r>
              <a:rPr lang="it-IT" dirty="0"/>
              <a:t>, occorre che l’autore del reato </a:t>
            </a:r>
            <a:r>
              <a:rPr lang="it-IT" dirty="0" smtClean="0"/>
              <a:t>concretamente svolga </a:t>
            </a:r>
            <a:r>
              <a:rPr lang="it-IT" dirty="0"/>
              <a:t>anche sul piano funzionale il proprio </a:t>
            </a:r>
            <a:r>
              <a:rPr lang="it-IT" dirty="0" smtClean="0"/>
              <a:t>incarico</a:t>
            </a:r>
          </a:p>
          <a:p>
            <a:r>
              <a:rPr lang="it-IT" dirty="0" smtClean="0"/>
              <a:t>Tra </a:t>
            </a:r>
            <a:r>
              <a:rPr lang="it-IT" dirty="0"/>
              <a:t>i soggetti </a:t>
            </a:r>
            <a:r>
              <a:rPr lang="it-IT" dirty="0" smtClean="0"/>
              <a:t>“</a:t>
            </a:r>
            <a:r>
              <a:rPr lang="it-IT" i="1" dirty="0"/>
              <a:t>attivi</a:t>
            </a:r>
            <a:r>
              <a:rPr lang="it-IT" dirty="0"/>
              <a:t>” </a:t>
            </a:r>
            <a:r>
              <a:rPr lang="it-IT" dirty="0" smtClean="0"/>
              <a:t>rientra anche chi, pur in </a:t>
            </a:r>
            <a:r>
              <a:rPr lang="it-IT" dirty="0"/>
              <a:t>assenza di incarico formale, esercita </a:t>
            </a:r>
            <a:r>
              <a:rPr lang="it-IT" dirty="0" smtClean="0"/>
              <a:t>di fatto i poteri </a:t>
            </a:r>
            <a:r>
              <a:rPr lang="it-IT" dirty="0"/>
              <a:t>tipici di una precisa qualifica, in modo continuativo e </a:t>
            </a:r>
            <a:r>
              <a:rPr lang="it-IT" dirty="0" smtClean="0"/>
              <a:t>significativo</a:t>
            </a:r>
          </a:p>
          <a:p>
            <a:r>
              <a:rPr lang="it-IT" dirty="0" smtClean="0"/>
              <a:t>Rientrano pure gli eventuali concorrenti al reato, </a:t>
            </a:r>
            <a:r>
              <a:rPr lang="it-IT" i="1" dirty="0" smtClean="0"/>
              <a:t>ex</a:t>
            </a:r>
            <a:r>
              <a:rPr lang="it-IT" dirty="0" smtClean="0"/>
              <a:t> art. 110 </a:t>
            </a:r>
            <a:r>
              <a:rPr lang="it-IT" dirty="0" err="1" smtClean="0"/>
              <a:t>cp</a:t>
            </a:r>
            <a:r>
              <a:rPr lang="it-IT" dirty="0" smtClean="0"/>
              <a:t>, quali i consulenti aziendali</a:t>
            </a:r>
          </a:p>
          <a:p>
            <a:r>
              <a:rPr lang="it-IT" dirty="0" smtClean="0"/>
              <a:t>Perché </a:t>
            </a:r>
            <a:r>
              <a:rPr lang="it-IT" dirty="0"/>
              <a:t>vi sia condotta illecita deve </a:t>
            </a:r>
            <a:r>
              <a:rPr lang="it-IT" dirty="0" smtClean="0"/>
              <a:t>esserci </a:t>
            </a:r>
            <a:r>
              <a:rPr lang="it-IT" dirty="0"/>
              <a:t>l’esposizione (consapevole) di fatti materiali non rispondenti al vero, in modo da indurre </a:t>
            </a:r>
            <a:r>
              <a:rPr lang="it-IT" dirty="0" smtClean="0"/>
              <a:t>altri (soci </a:t>
            </a:r>
            <a:r>
              <a:rPr lang="it-IT" dirty="0"/>
              <a:t>o </a:t>
            </a:r>
            <a:r>
              <a:rPr lang="it-IT" dirty="0" smtClean="0"/>
              <a:t>terzi</a:t>
            </a:r>
            <a:r>
              <a:rPr lang="it-IT" dirty="0"/>
              <a:t>)</a:t>
            </a:r>
            <a:r>
              <a:rPr lang="it-IT" dirty="0" smtClean="0"/>
              <a:t> </a:t>
            </a:r>
            <a:r>
              <a:rPr lang="it-IT" dirty="0"/>
              <a:t>in </a:t>
            </a:r>
            <a:r>
              <a:rPr lang="it-IT" dirty="0" smtClean="0"/>
              <a:t>errore</a:t>
            </a:r>
            <a:endParaRPr lang="it-IT" dirty="0"/>
          </a:p>
        </p:txBody>
      </p:sp>
    </p:spTree>
    <p:extLst>
      <p:ext uri="{BB962C8B-B14F-4D97-AF65-F5344CB8AC3E}">
        <p14:creationId xmlns:p14="http://schemas.microsoft.com/office/powerpoint/2010/main" xmlns="" val="305340234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1463</TotalTime>
  <Words>5941</Words>
  <Application>Microsoft Office PowerPoint</Application>
  <PresentationFormat>Presentazione su schermo (4:3)</PresentationFormat>
  <Paragraphs>305</Paragraphs>
  <Slides>63</Slides>
  <Notes>0</Notes>
  <HiddenSlides>0</HiddenSlides>
  <MMClips>0</MMClips>
  <ScaleCrop>false</ScaleCrop>
  <HeadingPairs>
    <vt:vector size="4" baseType="variant">
      <vt:variant>
        <vt:lpstr>Tema</vt:lpstr>
      </vt:variant>
      <vt:variant>
        <vt:i4>1</vt:i4>
      </vt:variant>
      <vt:variant>
        <vt:lpstr>Titoli diapositive</vt:lpstr>
      </vt:variant>
      <vt:variant>
        <vt:i4>63</vt:i4>
      </vt:variant>
    </vt:vector>
  </HeadingPairs>
  <TitlesOfParts>
    <vt:vector size="64" baseType="lpstr">
      <vt:lpstr>Tema di Office</vt:lpstr>
      <vt:lpstr>IL REATO DI  “FALSE COMUNICAZIONI SOCIALI”  (legge 27 maggio 2015 n.69) </vt:lpstr>
      <vt:lpstr>Artt. 2621 ss codice civile</vt:lpstr>
      <vt:lpstr>Art. 2621 False comunicazioni sociali</vt:lpstr>
      <vt:lpstr>Art. 2621-bis Fatti di lieve entità</vt:lpstr>
      <vt:lpstr>Art. 2621-ter Non punibilità per particolare tenuità</vt:lpstr>
      <vt:lpstr>Art. 2622 False comunicazioni sociali in danno della società, dei soci o dei creditori</vt:lpstr>
      <vt:lpstr>Art. 2625 Impedito controllo</vt:lpstr>
      <vt:lpstr>Reati di pericolo perseguibili d’ufficio</vt:lpstr>
      <vt:lpstr>falso in bilancio: soggetti attivi</vt:lpstr>
      <vt:lpstr>profili sanzionatori - Società non quotate </vt:lpstr>
      <vt:lpstr>profili sanzionatori - Società non fallibili</vt:lpstr>
      <vt:lpstr>profili sanzionatori - Società quotate</vt:lpstr>
      <vt:lpstr>Sintesi delle differenze tra 2621 e 2622</vt:lpstr>
      <vt:lpstr>falso in bilancio: le pene accessorie</vt:lpstr>
      <vt:lpstr>discrezionalità della normativa </vt:lpstr>
      <vt:lpstr>Momento di commissione del reato</vt:lpstr>
      <vt:lpstr>Art. 2429 Relazione dei sindaci e deposito del bilancio</vt:lpstr>
      <vt:lpstr>Ricapitolando l’art. 2621 </vt:lpstr>
      <vt:lpstr>Ricapitolando l’art. 2621 </vt:lpstr>
      <vt:lpstr>Fatti materiali</vt:lpstr>
      <vt:lpstr>Fatti materiali rilevanti</vt:lpstr>
      <vt:lpstr>Materialità dei fatti</vt:lpstr>
      <vt:lpstr>Significatività e materialità</vt:lpstr>
      <vt:lpstr>Per interpretare il 26121</vt:lpstr>
      <vt:lpstr>Cosa è successo ?</vt:lpstr>
      <vt:lpstr>In altri termini …</vt:lpstr>
      <vt:lpstr>Un elemento aggiuntivo</vt:lpstr>
      <vt:lpstr>Valutazione soggettiva</vt:lpstr>
      <vt:lpstr>le valutazioni di bilancio</vt:lpstr>
      <vt:lpstr>le principali valutazioni di bilancio</vt:lpstr>
      <vt:lpstr>le principali valutazioni di bilancio</vt:lpstr>
      <vt:lpstr>fatti che rilevano penalmente </vt:lpstr>
      <vt:lpstr>fatti che rilevano penalmente </vt:lpstr>
      <vt:lpstr>Sintesi delle caratteristiche - 2621</vt:lpstr>
      <vt:lpstr>Interesse giuridico tutelato</vt:lpstr>
      <vt:lpstr>Altre caratteristiche dell’art. 2621</vt:lpstr>
      <vt:lpstr>Altre caratteristiche dell’art. 2621</vt:lpstr>
      <vt:lpstr>Approfondimento sui documenti</vt:lpstr>
      <vt:lpstr>Approfondimento sui documenti</vt:lpstr>
      <vt:lpstr>Principio dell’imposizione</vt:lpstr>
      <vt:lpstr>Ulteriore esempio di prodromicità</vt:lpstr>
      <vt:lpstr>Documenti societari – natura di strumento per la commissione del reato e fonte dell’obbligo</vt:lpstr>
      <vt:lpstr>Documenti societari – natura di strumento per la commissione del reato e fonte dell’obbligo</vt:lpstr>
      <vt:lpstr>Idoneità del documento a rappresentare un mezzo di commissione del reato</vt:lpstr>
      <vt:lpstr>Destinatari delle comunicazioni</vt:lpstr>
      <vt:lpstr>Bene giuridico tutelato</vt:lpstr>
      <vt:lpstr>Elemento psicologico</vt:lpstr>
      <vt:lpstr>Elemento psicologico e neutralità del bilancio</vt:lpstr>
      <vt:lpstr>Elemento psicologico e neutralità del bilancio</vt:lpstr>
      <vt:lpstr>Un refresh sugli indici. Il MOL </vt:lpstr>
      <vt:lpstr>Un refresh sugli indici. Il MOL </vt:lpstr>
      <vt:lpstr>Differenza MOL - EBITDA</vt:lpstr>
      <vt:lpstr>Differenza MOL - EBITDA</vt:lpstr>
      <vt:lpstr>Flusso di cassa</vt:lpstr>
      <vt:lpstr>aforisma</vt:lpstr>
      <vt:lpstr>Un esempio relativo agli indici e alla comunicazione</vt:lpstr>
      <vt:lpstr>Consumazione e elemento oggettivo</vt:lpstr>
      <vt:lpstr>Prescrizione e consumazione </vt:lpstr>
      <vt:lpstr>Ipotesi di minore gravità </vt:lpstr>
      <vt:lpstr>Particolare tenuità</vt:lpstr>
      <vt:lpstr>Art. 2622 false comunicazioni sociali “società quotate”</vt:lpstr>
      <vt:lpstr>Corte di Cassazione, 5^ sezione Penale, sent. 890 del 12 gennaio 2016 </vt:lpstr>
      <vt:lpstr>CORTE DI CASSAZIONE, SEZ. V PENALE - SENTENZA 22 febbraio 2016, n.6916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REATO DI “FALSE COMUNICAZIONI SOCIALI” (legge 27 maggio 2015, n.69)</dc:title>
  <dc:creator>giorgio pani</dc:creator>
  <cp:lastModifiedBy>Gianfranco</cp:lastModifiedBy>
  <cp:revision>75</cp:revision>
  <dcterms:created xsi:type="dcterms:W3CDTF">2016-11-06T17:17:54Z</dcterms:created>
  <dcterms:modified xsi:type="dcterms:W3CDTF">2018-11-27T10:09:52Z</dcterms:modified>
</cp:coreProperties>
</file>