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AC6"/>
    <a:srgbClr val="006600"/>
    <a:srgbClr val="CC0000"/>
    <a:srgbClr val="0000FF"/>
    <a:srgbClr val="993300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8" autoAdjust="0"/>
    <p:restoredTop sz="94438" autoAdjust="0"/>
  </p:normalViewPr>
  <p:slideViewPr>
    <p:cSldViewPr>
      <p:cViewPr>
        <p:scale>
          <a:sx n="70" d="100"/>
          <a:sy n="70" d="100"/>
        </p:scale>
        <p:origin x="-283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C94C3-D060-46DF-AAB1-1FBFEEDF43A7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1F4D-C73E-4D7F-A7DC-E73F4FE757D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8746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1F4D-C73E-4D7F-A7DC-E73F4FE757D2}" type="slidenum">
              <a:rPr lang="it-IT" smtClean="0"/>
              <a:pPr/>
              <a:t>25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B591-3D5F-4E4D-833E-FE020D8C45E8}" type="datetimeFigureOut">
              <a:rPr lang="it-IT" smtClean="0"/>
              <a:pPr/>
              <a:t>17/09/2015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0A4F-5E8A-4B85-B16C-3D99A9F181E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t/url?sa=i&amp;rct=j&amp;q=flory+huggins&amp;source=images&amp;cd=&amp;cad=rja&amp;docid=mre0lbwecgnhNM&amp;tbnid=pDcaEjwtIxCgGM:&amp;ved=0CAUQjRw&amp;url=http://www2.chemistry.msu.edu/portraits/PortraitsHH_Detail.asp?HH_LName=Flory&amp;ei=zF9RUZSQGo3fPdDtgPAJ&amp;bvm=bv.44158598,d.ZGU&amp;psig=AFQjCNGJf55SwELMc3IOH8OPD56s03G4wQ&amp;ust=136437354978445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flory+huggins&amp;source=images&amp;cd=&amp;cad=rja&amp;docid=mre0lbwecgnhNM&amp;tbnid=pDcaEjwtIxCgGM:&amp;ved=0CAUQjRw&amp;url=http://www.pslc.ws/macrog/ps4.htm&amp;ei=sV9RUYvYGMPSOdOIgcAI&amp;bvm=bv.44158598,d.ZGU&amp;psig=AFQjCNGJf55SwELMc3IOH8OPD56s03G4wQ&amp;ust=136437354978445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1.png"/><Relationship Id="rId4" Type="http://schemas.openxmlformats.org/officeDocument/2006/relationships/image" Target="../media/image2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6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5.png"/><Relationship Id="rId11" Type="http://schemas.openxmlformats.org/officeDocument/2006/relationships/image" Target="../media/image87.png"/><Relationship Id="rId5" Type="http://schemas.openxmlformats.org/officeDocument/2006/relationships/image" Target="../media/image84.png"/><Relationship Id="rId10" Type="http://schemas.openxmlformats.org/officeDocument/2006/relationships/image" Target="../media/image86.png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2440" cy="147002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170AC6"/>
                </a:solidFill>
                <a:latin typeface="Calibri" pitchFamily="34" charset="0"/>
              </a:rPr>
              <a:t>Termodinamica di soluzioni di polimeri</a:t>
            </a:r>
            <a:endParaRPr lang="it-IT" dirty="0">
              <a:solidFill>
                <a:srgbClr val="170AC6"/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1032" y="2420888"/>
            <a:ext cx="824542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0000FF"/>
                </a:solidFill>
              </a:rPr>
              <a:t>C’è una notevole differenza tra le soluzioni dei polimeri e quelle delle molecole piccole dovuta alla differenza di dimensioni tra le molecole polimeriche e quelle del solvente.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0000FF"/>
                </a:solidFill>
              </a:rPr>
              <a:t>La trattazione è dovuta indipendentemente a </a:t>
            </a:r>
            <a:r>
              <a:rPr lang="it-IT" sz="2400" dirty="0" err="1" smtClean="0">
                <a:solidFill>
                  <a:srgbClr val="0000FF"/>
                </a:solidFill>
              </a:rPr>
              <a:t>Flory</a:t>
            </a:r>
            <a:r>
              <a:rPr lang="it-IT" sz="2400" dirty="0" smtClean="0">
                <a:solidFill>
                  <a:srgbClr val="0000FF"/>
                </a:solidFill>
              </a:rPr>
              <a:t> ed Huggins:</a:t>
            </a:r>
          </a:p>
          <a:p>
            <a:pPr algn="just">
              <a:lnSpc>
                <a:spcPct val="150000"/>
              </a:lnSpc>
            </a:pPr>
            <a:endParaRPr lang="it-IT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sz="1600" dirty="0" smtClean="0">
                <a:solidFill>
                  <a:srgbClr val="0000FF"/>
                </a:solidFill>
              </a:rPr>
              <a:t>P.J. </a:t>
            </a:r>
            <a:r>
              <a:rPr lang="it-IT" sz="1600" dirty="0" err="1" smtClean="0">
                <a:solidFill>
                  <a:srgbClr val="0000FF"/>
                </a:solidFill>
              </a:rPr>
              <a:t>Flory</a:t>
            </a:r>
            <a:r>
              <a:rPr lang="it-IT" sz="1600" dirty="0" smtClean="0">
                <a:solidFill>
                  <a:srgbClr val="0000FF"/>
                </a:solidFill>
              </a:rPr>
              <a:t>, </a:t>
            </a:r>
            <a:r>
              <a:rPr lang="it-IT" sz="1600" i="1" dirty="0" smtClean="0">
                <a:solidFill>
                  <a:srgbClr val="0000FF"/>
                </a:solidFill>
              </a:rPr>
              <a:t>Journal </a:t>
            </a:r>
            <a:r>
              <a:rPr lang="it-IT" sz="1600" i="1" dirty="0">
                <a:solidFill>
                  <a:srgbClr val="0000FF"/>
                </a:solidFill>
              </a:rPr>
              <a:t>of </a:t>
            </a:r>
            <a:r>
              <a:rPr lang="it-IT" sz="1600" i="1" dirty="0" err="1" smtClean="0">
                <a:solidFill>
                  <a:srgbClr val="0000FF"/>
                </a:solidFill>
              </a:rPr>
              <a:t>Chemical</a:t>
            </a:r>
            <a:r>
              <a:rPr lang="it-IT" sz="1600" i="1" dirty="0" smtClean="0">
                <a:solidFill>
                  <a:srgbClr val="0000FF"/>
                </a:solidFill>
              </a:rPr>
              <a:t> </a:t>
            </a:r>
            <a:r>
              <a:rPr lang="it-IT" sz="1600" i="1" dirty="0" err="1" smtClean="0">
                <a:solidFill>
                  <a:srgbClr val="0000FF"/>
                </a:solidFill>
              </a:rPr>
              <a:t>Physics</a:t>
            </a:r>
            <a:r>
              <a:rPr lang="it-IT" sz="1600" dirty="0" smtClean="0">
                <a:solidFill>
                  <a:srgbClr val="0000FF"/>
                </a:solidFill>
              </a:rPr>
              <a:t>, vol. 10, p. 151 (1942)</a:t>
            </a:r>
          </a:p>
          <a:p>
            <a:pPr algn="just">
              <a:lnSpc>
                <a:spcPct val="150000"/>
              </a:lnSpc>
            </a:pPr>
            <a:r>
              <a:rPr lang="it-IT" sz="1600" dirty="0" smtClean="0">
                <a:solidFill>
                  <a:srgbClr val="0000FF"/>
                </a:solidFill>
              </a:rPr>
              <a:t>M.L. Huggins, </a:t>
            </a:r>
            <a:r>
              <a:rPr lang="it-IT" sz="1600" i="1" dirty="0">
                <a:solidFill>
                  <a:srgbClr val="0000FF"/>
                </a:solidFill>
              </a:rPr>
              <a:t>Journal of </a:t>
            </a:r>
            <a:r>
              <a:rPr lang="it-IT" sz="1600" i="1" dirty="0" err="1">
                <a:solidFill>
                  <a:srgbClr val="0000FF"/>
                </a:solidFill>
              </a:rPr>
              <a:t>Physical</a:t>
            </a:r>
            <a:r>
              <a:rPr lang="it-IT" sz="1600" i="1" dirty="0">
                <a:solidFill>
                  <a:srgbClr val="0000FF"/>
                </a:solidFill>
              </a:rPr>
              <a:t> </a:t>
            </a:r>
            <a:r>
              <a:rPr lang="it-IT" sz="1600" i="1" dirty="0" err="1">
                <a:solidFill>
                  <a:srgbClr val="0000FF"/>
                </a:solidFill>
              </a:rPr>
              <a:t>Chemistry</a:t>
            </a:r>
            <a:r>
              <a:rPr lang="it-IT" sz="1600" dirty="0">
                <a:solidFill>
                  <a:srgbClr val="0000FF"/>
                </a:solidFill>
              </a:rPr>
              <a:t>, </a:t>
            </a:r>
            <a:r>
              <a:rPr lang="it-IT" sz="1600" dirty="0" err="1" smtClean="0">
                <a:solidFill>
                  <a:srgbClr val="0000FF"/>
                </a:solidFill>
              </a:rPr>
              <a:t>vol</a:t>
            </a:r>
            <a:r>
              <a:rPr lang="it-IT" sz="1600" dirty="0" smtClean="0">
                <a:solidFill>
                  <a:srgbClr val="0000FF"/>
                </a:solidFill>
              </a:rPr>
              <a:t> 46, p 151 (1942)</a:t>
            </a:r>
            <a:endParaRPr lang="it-IT" sz="1600" dirty="0">
              <a:solidFill>
                <a:srgbClr val="0000FF"/>
              </a:solidFill>
            </a:endParaRPr>
          </a:p>
        </p:txBody>
      </p:sp>
      <p:pic>
        <p:nvPicPr>
          <p:cNvPr id="24578" name="Picture 2" descr="http://www2.chemistry.msu.edu/Portraits/images/flory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1612892" cy="205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8396" y="4640473"/>
            <a:ext cx="1410122" cy="203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8333185"/>
              </p:ext>
            </p:extLst>
          </p:nvPr>
        </p:nvGraphicFramePr>
        <p:xfrm>
          <a:off x="3275856" y="836712"/>
          <a:ext cx="2759075" cy="447675"/>
        </p:xfrm>
        <a:graphic>
          <a:graphicData uri="http://schemas.openxmlformats.org/presentationml/2006/ole">
            <p:oleObj spid="_x0000_s25790" name="Equazione" r:id="rId3" imgW="1409700" imgH="2286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55577" y="177281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Nelle </a:t>
            </a:r>
            <a:r>
              <a:rPr lang="it-IT" sz="2000" b="1" i="1" dirty="0" smtClean="0">
                <a:solidFill>
                  <a:srgbClr val="C00000"/>
                </a:solidFill>
              </a:rPr>
              <a:t>soluzioni ideali (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</a:t>
            </a:r>
            <a:r>
              <a:rPr lang="it-IT" sz="2000" b="1" i="1" dirty="0" err="1" smtClean="0">
                <a:solidFill>
                  <a:srgbClr val="C00000"/>
                </a:solidFill>
              </a:rPr>
              <a:t>H</a:t>
            </a:r>
            <a:r>
              <a:rPr lang="it-IT" sz="2000" b="1" i="1" baseline="-25000" dirty="0" err="1" smtClean="0">
                <a:solidFill>
                  <a:srgbClr val="C00000"/>
                </a:solidFill>
              </a:rPr>
              <a:t>mix</a:t>
            </a:r>
            <a:r>
              <a:rPr lang="it-IT" sz="2000" b="1" i="1" dirty="0" smtClean="0">
                <a:solidFill>
                  <a:srgbClr val="C00000"/>
                </a:solidFill>
              </a:rPr>
              <a:t> = 0)</a:t>
            </a:r>
            <a:r>
              <a:rPr lang="it-IT" sz="2000" dirty="0" smtClean="0">
                <a:solidFill>
                  <a:srgbClr val="170AC6"/>
                </a:solidFill>
              </a:rPr>
              <a:t>  il mescolamento avviene sempre (per tutte le temperature) così avviene anche nel mescolamento esotermico.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Nel mescolamento endotermico il mescolamento avviene solo se la temperatura è alta abbastanza per cui la variazione di entropia permette di superare il contributo entalpico positivo (</a:t>
            </a:r>
            <a:r>
              <a:rPr lang="it-IT" sz="2000" dirty="0" err="1" smtClean="0">
                <a:solidFill>
                  <a:srgbClr val="170AC6"/>
                </a:solidFill>
              </a:rPr>
              <a:t>temp</a:t>
            </a:r>
            <a:r>
              <a:rPr lang="it-IT" sz="2000" dirty="0" smtClean="0">
                <a:solidFill>
                  <a:srgbClr val="170AC6"/>
                </a:solidFill>
              </a:rPr>
              <a:t> critica).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1402786"/>
              </p:ext>
            </p:extLst>
          </p:nvPr>
        </p:nvGraphicFramePr>
        <p:xfrm>
          <a:off x="2051720" y="4077072"/>
          <a:ext cx="5119687" cy="846137"/>
        </p:xfrm>
        <a:graphic>
          <a:graphicData uri="http://schemas.openxmlformats.org/presentationml/2006/ole">
            <p:oleObj spid="_x0000_s25791" name="Equazione" r:id="rId4" imgW="26162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14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pslc.ws/macrog/images/graph2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4"/>
            <a:ext cx="1954842" cy="195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50676" y="26064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Nel mescolamento di un polimero con un solvente non si può usare il modello dell’interscambiabilità delle molecole, ma si può usare un approccio simile.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2016224" cy="190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2 3"/>
          <p:cNvCxnSpPr/>
          <p:nvPr/>
        </p:nvCxnSpPr>
        <p:spPr>
          <a:xfrm>
            <a:off x="4106445" y="1844824"/>
            <a:ext cx="864096" cy="0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90021" y="3212976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Il polimero è costituito da segmenti dello stesso volume delle molecole di solvente.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Questi possono essere </a:t>
            </a:r>
            <a:r>
              <a:rPr lang="it-IT" sz="2000" dirty="0" err="1" smtClean="0">
                <a:solidFill>
                  <a:srgbClr val="170AC6"/>
                </a:solidFill>
              </a:rPr>
              <a:t>interscambiati</a:t>
            </a:r>
            <a:r>
              <a:rPr lang="it-IT" sz="2000" dirty="0" smtClean="0">
                <a:solidFill>
                  <a:srgbClr val="170AC6"/>
                </a:solidFill>
              </a:rPr>
              <a:t> ma si deve conservare la connettività del polimero.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Se i volumi molari del solvente e del polimero sono: 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4466914"/>
              </p:ext>
            </p:extLst>
          </p:nvPr>
        </p:nvGraphicFramePr>
        <p:xfrm>
          <a:off x="3131839" y="4869160"/>
          <a:ext cx="2444157" cy="864096"/>
        </p:xfrm>
        <a:graphic>
          <a:graphicData uri="http://schemas.openxmlformats.org/presentationml/2006/ole">
            <p:oleObj spid="_x0000_s23651" name="Equazione" r:id="rId6" imgW="1256755" imgH="444307" progId="Equation.3">
              <p:embed/>
            </p:oleObj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50676" y="5765481"/>
            <a:ext cx="7974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Dove </a:t>
            </a:r>
            <a:r>
              <a:rPr lang="it-IT" sz="2000" b="1" i="1" dirty="0" smtClean="0">
                <a:solidFill>
                  <a:srgbClr val="C00000"/>
                </a:solidFill>
              </a:rPr>
              <a:t>x</a:t>
            </a:r>
            <a:r>
              <a:rPr lang="it-IT" sz="2000" dirty="0" smtClean="0">
                <a:solidFill>
                  <a:srgbClr val="170AC6"/>
                </a:solidFill>
              </a:rPr>
              <a:t> rappresenta il grado di polimerizzazione (ma non necessariamente).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asellaDiTesto 1"/>
              <p:cNvSpPr txBox="1"/>
              <p:nvPr/>
            </p:nvSpPr>
            <p:spPr>
              <a:xfrm>
                <a:off x="539552" y="236161"/>
                <a:ext cx="80648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I segmenti di polimeri non possono essere messi a caso per la loro connettività e la relazione tra numero di molecole e numero di posizioni diviene: 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𝑵</m:t>
                    </m:r>
                    <m:r>
                      <a:rPr lang="it-IT" sz="2000" b="1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𝟎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𝑵</m:t>
                    </m:r>
                    <m:r>
                      <a:rPr lang="it-IT" sz="2000" b="1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𝒙𝑵</m:t>
                    </m:r>
                    <m:r>
                      <a:rPr lang="it-IT" sz="2000" b="1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𝟐</m:t>
                    </m:r>
                    <m:r>
                      <a:rPr lang="it-IT" sz="2000" b="0" i="1" smtClean="0">
                        <a:solidFill>
                          <a:srgbClr val="170AC6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6161"/>
                <a:ext cx="8064896" cy="101566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32" t="-3012" r="-832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1860"/>
            <a:ext cx="1545093" cy="148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asellaDiTesto 2"/>
              <p:cNvSpPr txBox="1"/>
              <p:nvPr/>
            </p:nvSpPr>
            <p:spPr>
              <a:xfrm>
                <a:off x="539552" y="1732044"/>
                <a:ext cx="640871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Prima di sistemare il solvente, mettiamo il primo segmento di una molecola di polimero nel reticolo dove altri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𝒊</m:t>
                    </m:r>
                    <m:r>
                      <a:rPr lang="it-IT" sz="2000" b="0" i="0" smtClean="0">
                        <a:solidFill>
                          <a:srgbClr val="170AC6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it-IT" sz="2000" dirty="0" smtClean="0">
                    <a:solidFill>
                      <a:srgbClr val="170AC6"/>
                    </a:solidFill>
                  </a:rPr>
                  <a:t>polimeri sono presenti:</a:t>
                </a:r>
              </a:p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Il numero di posizioni disponibili per il polimero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C0000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+1</a:t>
                </a:r>
                <a:r>
                  <a:rPr lang="it-IT" sz="2000" dirty="0" smtClean="0">
                    <a:solidFill>
                      <a:srgbClr val="170AC6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sono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𝑵</m:t>
                    </m:r>
                    <m:r>
                      <a:rPr lang="it-IT" sz="2000" b="1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𝟎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𝒙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dirty="0" smtClean="0">
                    <a:solidFill>
                      <a:srgbClr val="170AC6"/>
                    </a:solidFill>
                  </a:rPr>
                  <a:t>.</a:t>
                </a:r>
              </a:p>
              <a:p>
                <a:pPr algn="just"/>
                <a:endParaRPr lang="it-IT" sz="2000" dirty="0">
                  <a:solidFill>
                    <a:srgbClr val="170AC6"/>
                  </a:solidFill>
                </a:endParaRPr>
              </a:p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Il secondo segmento deve occupare una posizione vicina.</a:t>
                </a:r>
                <a:endParaRPr lang="en-US" sz="20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32044"/>
                <a:ext cx="6408712" cy="224676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47" t="-1355" r="-951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221088"/>
            <a:ext cx="8136904" cy="19335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79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asellaDiTesto 1"/>
              <p:cNvSpPr txBox="1"/>
              <p:nvPr/>
            </p:nvSpPr>
            <p:spPr>
              <a:xfrm>
                <a:off x="611560" y="548680"/>
                <a:ext cx="5460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Per il terzo e gli altri si ha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𝒁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it-IT" sz="2000" b="1" i="1" baseline="-2500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it-IT" sz="2000" dirty="0" smtClean="0">
                    <a:solidFill>
                      <a:srgbClr val="170AC6"/>
                    </a:solidFill>
                  </a:rPr>
                  <a:t> quindi: </a:t>
                </a:r>
                <a:endParaRPr lang="en-US" sz="20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8680"/>
                <a:ext cx="5460790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16" t="-7576" r="-22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7753471"/>
              </p:ext>
            </p:extLst>
          </p:nvPr>
        </p:nvGraphicFramePr>
        <p:xfrm>
          <a:off x="759248" y="1124744"/>
          <a:ext cx="7419975" cy="503238"/>
        </p:xfrm>
        <a:graphic>
          <a:graphicData uri="http://schemas.openxmlformats.org/presentationml/2006/ole">
            <p:oleObj spid="_x0000_s28036" name="Equazione" r:id="rId4" imgW="3365500" imgH="228600" progId="Equation.3">
              <p:embed/>
            </p:oleObj>
          </a:graphicData>
        </a:graphic>
      </p:graphicFrame>
      <p:sp>
        <p:nvSpPr>
          <p:cNvPr id="5" name="Parentesi graffa aperta 4"/>
          <p:cNvSpPr/>
          <p:nvPr/>
        </p:nvSpPr>
        <p:spPr>
          <a:xfrm rot="16200000">
            <a:off x="1993382" y="1264715"/>
            <a:ext cx="351950" cy="1080120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entesi graffa aperta 5"/>
          <p:cNvSpPr/>
          <p:nvPr/>
        </p:nvSpPr>
        <p:spPr>
          <a:xfrm rot="16200000">
            <a:off x="3272054" y="1228712"/>
            <a:ext cx="351950" cy="1152128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entesi graffa aperta 6"/>
          <p:cNvSpPr/>
          <p:nvPr/>
        </p:nvSpPr>
        <p:spPr>
          <a:xfrm rot="16200000">
            <a:off x="6657386" y="927019"/>
            <a:ext cx="351950" cy="175551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entesi graffa aperta 7"/>
          <p:cNvSpPr/>
          <p:nvPr/>
        </p:nvSpPr>
        <p:spPr>
          <a:xfrm rot="16200000">
            <a:off x="4843768" y="927019"/>
            <a:ext cx="351950" cy="175551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1553996" y="2060848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C00000"/>
                </a:solidFill>
              </a:rPr>
              <a:t>1° segmento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32668" y="2060848"/>
            <a:ext cx="1230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solidFill>
                  <a:srgbClr val="C00000"/>
                </a:solidFill>
              </a:rPr>
              <a:t>2</a:t>
            </a:r>
            <a:r>
              <a:rPr lang="it-IT" sz="1600" i="1" dirty="0" smtClean="0">
                <a:solidFill>
                  <a:srgbClr val="C00000"/>
                </a:solidFill>
              </a:rPr>
              <a:t>° segmento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404382" y="2060848"/>
            <a:ext cx="1230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solidFill>
                  <a:srgbClr val="C00000"/>
                </a:solidFill>
              </a:rPr>
              <a:t>3</a:t>
            </a:r>
            <a:r>
              <a:rPr lang="it-IT" sz="1600" i="1" dirty="0" smtClean="0">
                <a:solidFill>
                  <a:srgbClr val="C00000"/>
                </a:solidFill>
              </a:rPr>
              <a:t>° segmento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218000" y="2060848"/>
            <a:ext cx="1230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solidFill>
                  <a:srgbClr val="C00000"/>
                </a:solidFill>
              </a:rPr>
              <a:t>4</a:t>
            </a:r>
            <a:r>
              <a:rPr lang="it-IT" sz="1600" i="1" dirty="0" smtClean="0">
                <a:solidFill>
                  <a:srgbClr val="C00000"/>
                </a:solidFill>
              </a:rPr>
              <a:t>° segmento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12417" y="3573016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Dobbiamo approssimare qualcosa.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probabilità di avere una posizione libera in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it-IT" sz="2000" dirty="0" smtClean="0">
                <a:solidFill>
                  <a:srgbClr val="170AC6"/>
                </a:solidFill>
              </a:rPr>
              <a:t>  è circa uguale alla frazione delle posizioni libere dopo aver aggiunto la precedente molecola di polimero: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e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2623213"/>
              </p:ext>
            </p:extLst>
          </p:nvPr>
        </p:nvGraphicFramePr>
        <p:xfrm>
          <a:off x="3532872" y="4725144"/>
          <a:ext cx="1743020" cy="714008"/>
        </p:xfrm>
        <a:graphic>
          <a:graphicData uri="http://schemas.openxmlformats.org/presentationml/2006/ole">
            <p:oleObj spid="_x0000_s28037" name="Equazione" r:id="rId5" imgW="1054100" imgH="431800" progId="Equation.3">
              <p:embed/>
            </p:oleObj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2264406"/>
              </p:ext>
            </p:extLst>
          </p:nvPr>
        </p:nvGraphicFramePr>
        <p:xfrm>
          <a:off x="2212975" y="2681288"/>
          <a:ext cx="4648200" cy="558800"/>
        </p:xfrm>
        <a:graphic>
          <a:graphicData uri="http://schemas.openxmlformats.org/presentationml/2006/ole">
            <p:oleObj spid="_x0000_s28038" name="Equazione" r:id="rId6" imgW="2108200" imgH="254000" progId="Equation.3">
              <p:embed/>
            </p:oleObj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4653855"/>
              </p:ext>
            </p:extLst>
          </p:nvPr>
        </p:nvGraphicFramePr>
        <p:xfrm>
          <a:off x="3131840" y="5373216"/>
          <a:ext cx="2653779" cy="466430"/>
        </p:xfrm>
        <a:graphic>
          <a:graphicData uri="http://schemas.openxmlformats.org/presentationml/2006/ole">
            <p:oleObj spid="_x0000_s28039" name="Equazione" r:id="rId7" imgW="1371600" imgH="2413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470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76672"/>
            <a:ext cx="3403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Utilizzando le approssimazioni: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0465885"/>
              </p:ext>
            </p:extLst>
          </p:nvPr>
        </p:nvGraphicFramePr>
        <p:xfrm>
          <a:off x="2843808" y="1052736"/>
          <a:ext cx="2475275" cy="792088"/>
        </p:xfrm>
        <a:graphic>
          <a:graphicData uri="http://schemas.openxmlformats.org/presentationml/2006/ole">
            <p:oleObj spid="_x0000_s28771" name="Equazione" r:id="rId3" imgW="1587500" imgH="508000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2060848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170AC6"/>
                </a:solidFill>
              </a:rPr>
              <a:t>c</a:t>
            </a:r>
            <a:r>
              <a:rPr lang="it-IT" sz="2000" dirty="0" smtClean="0">
                <a:solidFill>
                  <a:srgbClr val="170AC6"/>
                </a:solidFill>
              </a:rPr>
              <a:t>he esprime i modi di sistemare la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Vrinda" pitchFamily="34" charset="0"/>
              </a:rPr>
              <a:t>i+1esima</a:t>
            </a:r>
            <a:r>
              <a:rPr lang="it-IT" sz="2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cs typeface="Vrinda" pitchFamily="34" charset="0"/>
              </a:rPr>
              <a:t>  </a:t>
            </a:r>
            <a:r>
              <a:rPr lang="it-IT" sz="2000" dirty="0" smtClean="0">
                <a:solidFill>
                  <a:srgbClr val="170AC6"/>
                </a:solidFill>
              </a:rPr>
              <a:t>catena nel reticolo.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Poiché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  è generico (dopo aver sistemato la prima catena) i modi di sistemare tutte le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i+1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  catene è dato dal </a:t>
            </a:r>
            <a:r>
              <a:rPr lang="it-IT" sz="2000" b="1" i="1" dirty="0" smtClean="0">
                <a:solidFill>
                  <a:srgbClr val="C00000"/>
                </a:solidFill>
              </a:rPr>
              <a:t>prodotto delle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i+1</a:t>
            </a:r>
            <a:r>
              <a:rPr lang="it-IT" sz="2000" baseline="-25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Dobbiamo però eliminare le configurazioni indistinguibili: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La posizione della catena 1 può essere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Scambiata con quella della catena 2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Ottenendo due configurazioni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indistinguibili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9999" y="3789040"/>
            <a:ext cx="3640461" cy="230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0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32655"/>
            <a:ext cx="6558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Quindi tutte le combinazioni di disposizioni delle catene sono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(</a:t>
            </a:r>
            <a:r>
              <a:rPr lang="it-IT" i="1" dirty="0" smtClean="0">
                <a:solidFill>
                  <a:srgbClr val="C00000"/>
                </a:solidFill>
              </a:rPr>
              <a:t>p in pedice indica polimero</a:t>
            </a:r>
            <a:r>
              <a:rPr lang="it-IT" sz="2000" dirty="0" smtClean="0">
                <a:solidFill>
                  <a:srgbClr val="170AC6"/>
                </a:solidFill>
              </a:rPr>
              <a:t>):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2422705"/>
              </p:ext>
            </p:extLst>
          </p:nvPr>
        </p:nvGraphicFramePr>
        <p:xfrm>
          <a:off x="3779912" y="764861"/>
          <a:ext cx="4756150" cy="792162"/>
        </p:xfrm>
        <a:graphic>
          <a:graphicData uri="http://schemas.openxmlformats.org/presentationml/2006/ole">
            <p:oleObj spid="_x0000_s30148" name="Equazione" r:id="rId3" imgW="3048000" imgH="508000" progId="Equation.3">
              <p:embed/>
            </p:oleObj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05438186"/>
              </p:ext>
            </p:extLst>
          </p:nvPr>
        </p:nvGraphicFramePr>
        <p:xfrm>
          <a:off x="1835696" y="1779310"/>
          <a:ext cx="1327150" cy="693738"/>
        </p:xfrm>
        <a:graphic>
          <a:graphicData uri="http://schemas.openxmlformats.org/presentationml/2006/ole">
            <p:oleObj spid="_x0000_s30149" name="Equazione" r:id="rId4" imgW="850531" imgH="444307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1926124"/>
            <a:ext cx="346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sostituendo                          con 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0455176"/>
              </p:ext>
            </p:extLst>
          </p:nvPr>
        </p:nvGraphicFramePr>
        <p:xfrm>
          <a:off x="3707904" y="1759466"/>
          <a:ext cx="5170487" cy="733425"/>
        </p:xfrm>
        <a:graphic>
          <a:graphicData uri="http://schemas.openxmlformats.org/presentationml/2006/ole">
            <p:oleObj spid="_x0000_s30150" name="Equazione" r:id="rId5" imgW="3314700" imgH="469900" progId="Equation.3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67544" y="2908975"/>
            <a:ext cx="27285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e tenendo presente che: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e 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=N</a:t>
            </a:r>
            <a:r>
              <a:rPr lang="it-IT" sz="2000" b="1" i="1" baseline="-25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+xN</a:t>
            </a:r>
            <a:r>
              <a:rPr lang="it-IT" sz="2000" b="1" i="1" baseline="-25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2117277"/>
              </p:ext>
            </p:extLst>
          </p:nvPr>
        </p:nvGraphicFramePr>
        <p:xfrm>
          <a:off x="884238" y="3141663"/>
          <a:ext cx="7545387" cy="1408112"/>
        </p:xfrm>
        <a:graphic>
          <a:graphicData uri="http://schemas.openxmlformats.org/presentationml/2006/ole">
            <p:oleObj spid="_x0000_s30151" name="Equazione" r:id="rId6" imgW="4838700" imgH="901700" progId="Equation.3">
              <p:embed/>
            </p:oleObj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2815252"/>
              </p:ext>
            </p:extLst>
          </p:nvPr>
        </p:nvGraphicFramePr>
        <p:xfrm>
          <a:off x="2267744" y="4581128"/>
          <a:ext cx="4875213" cy="1408112"/>
        </p:xfrm>
        <a:graphic>
          <a:graphicData uri="http://schemas.openxmlformats.org/presentationml/2006/ole">
            <p:oleObj spid="_x0000_s30152" name="Equazione" r:id="rId7" imgW="3124200" imgH="901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858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si ha: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6329171"/>
              </p:ext>
            </p:extLst>
          </p:nvPr>
        </p:nvGraphicFramePr>
        <p:xfrm>
          <a:off x="1835696" y="116632"/>
          <a:ext cx="4814888" cy="1406525"/>
        </p:xfrm>
        <a:graphic>
          <a:graphicData uri="http://schemas.openxmlformats.org/presentationml/2006/ole">
            <p:oleObj spid="_x0000_s31156" name="Equazione" r:id="rId3" imgW="3086100" imgH="9017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1561" y="184482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dobbiamo ancora sistemare il solvente nel reticolo, ma questo può essere fatto in uno solo modo quindi </a:t>
            </a:r>
            <a:r>
              <a:rPr lang="it-IT" sz="2000" b="1" i="1" dirty="0" err="1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it-IT" sz="2000" b="1" i="1" baseline="-25000" dirty="0" err="1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it-IT" sz="2000" b="1" i="1" baseline="-25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= 1   </a:t>
            </a:r>
            <a:r>
              <a:rPr lang="it-IT" sz="2000" i="1" dirty="0" smtClean="0">
                <a:solidFill>
                  <a:srgbClr val="170AC6"/>
                </a:solidFill>
                <a:ea typeface="Cambria Math" pitchFamily="18" charset="0"/>
              </a:rPr>
              <a:t>(</a:t>
            </a:r>
            <a:r>
              <a:rPr lang="it-IT" sz="2000" i="1" dirty="0" smtClean="0">
                <a:solidFill>
                  <a:srgbClr val="C00000"/>
                </a:solidFill>
                <a:ea typeface="Cambria Math" pitchFamily="18" charset="0"/>
              </a:rPr>
              <a:t>s in pedice indica solvente</a:t>
            </a:r>
            <a:r>
              <a:rPr lang="it-IT" sz="2000" i="1" dirty="0" smtClean="0">
                <a:solidFill>
                  <a:srgbClr val="170AC6"/>
                </a:solidFill>
                <a:ea typeface="Cambria Math" pitchFamily="18" charset="0"/>
              </a:rPr>
              <a:t>)</a:t>
            </a:r>
            <a:endParaRPr lang="en-US" sz="2000" i="1" dirty="0">
              <a:solidFill>
                <a:srgbClr val="170AC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81636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La soluzione dell’equazione </a:t>
            </a:r>
            <a:r>
              <a:rPr lang="it-IT" sz="2000" b="1" i="1" dirty="0" err="1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it-IT" sz="2000" b="1" i="1" baseline="-25000" dirty="0" err="1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it-IT" sz="2000" dirty="0" smtClean="0">
                <a:solidFill>
                  <a:srgbClr val="170AC6"/>
                </a:solidFill>
              </a:rPr>
              <a:t>  implica l’uso dell’approssimazione di Stirling: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infatti l’entropia </a:t>
            </a:r>
            <a:r>
              <a:rPr lang="it-IT" sz="2000" dirty="0" err="1" smtClean="0">
                <a:solidFill>
                  <a:srgbClr val="170AC6"/>
                </a:solidFill>
              </a:rPr>
              <a:t>combinatoriale</a:t>
            </a:r>
            <a:r>
              <a:rPr lang="it-IT" sz="2000" dirty="0" smtClean="0">
                <a:solidFill>
                  <a:srgbClr val="170AC6"/>
                </a:solidFill>
              </a:rPr>
              <a:t> è: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6873872"/>
              </p:ext>
            </p:extLst>
          </p:nvPr>
        </p:nvGraphicFramePr>
        <p:xfrm>
          <a:off x="3491880" y="3364636"/>
          <a:ext cx="2019300" cy="300038"/>
        </p:xfrm>
        <a:graphic>
          <a:graphicData uri="http://schemas.openxmlformats.org/presentationml/2006/ole">
            <p:oleObj spid="_x0000_s31157" name="Equazione" r:id="rId4" imgW="1142504" imgH="177723" progId="Equation.3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3275042"/>
              </p:ext>
            </p:extLst>
          </p:nvPr>
        </p:nvGraphicFramePr>
        <p:xfrm>
          <a:off x="4572000" y="3672319"/>
          <a:ext cx="1814602" cy="504056"/>
        </p:xfrm>
        <a:graphic>
          <a:graphicData uri="http://schemas.openxmlformats.org/presentationml/2006/ole">
            <p:oleObj spid="_x0000_s31158" name="Equazione" r:id="rId5" imgW="914400" imgH="254000" progId="Equation.3">
              <p:embed/>
            </p:oleObj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2131148"/>
              </p:ext>
            </p:extLst>
          </p:nvPr>
        </p:nvGraphicFramePr>
        <p:xfrm>
          <a:off x="395536" y="4365625"/>
          <a:ext cx="8526785" cy="843223"/>
        </p:xfrm>
        <a:graphic>
          <a:graphicData uri="http://schemas.openxmlformats.org/presentationml/2006/ole">
            <p:oleObj spid="_x0000_s31159" name="Equazione" r:id="rId6" imgW="4876800" imgH="482600" progId="Equation.3">
              <p:embed/>
            </p:oleObj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8828882"/>
              </p:ext>
            </p:extLst>
          </p:nvPr>
        </p:nvGraphicFramePr>
        <p:xfrm>
          <a:off x="107504" y="5589240"/>
          <a:ext cx="8858250" cy="792162"/>
        </p:xfrm>
        <a:graphic>
          <a:graphicData uri="http://schemas.openxmlformats.org/presentationml/2006/ole">
            <p:oleObj spid="_x0000_s31160" name="Equazione" r:id="rId7" imgW="5397500" imgH="482600" progId="Equation.3">
              <p:embed/>
            </p:oleObj>
          </a:graphicData>
        </a:graphic>
      </p:graphicFrame>
      <p:cxnSp>
        <p:nvCxnSpPr>
          <p:cNvPr id="11" name="Connettore 1 10"/>
          <p:cNvCxnSpPr/>
          <p:nvPr/>
        </p:nvCxnSpPr>
        <p:spPr>
          <a:xfrm flipV="1">
            <a:off x="2123728" y="6093296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1907704" y="5877272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3203848" y="5861255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3466496" y="6077279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4139952" y="6067679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3923928" y="5877272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V="1">
            <a:off x="5436096" y="6098134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V="1">
            <a:off x="5148064" y="5877272"/>
            <a:ext cx="216024" cy="216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78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7828169"/>
              </p:ext>
            </p:extLst>
          </p:nvPr>
        </p:nvGraphicFramePr>
        <p:xfrm>
          <a:off x="1116013" y="188913"/>
          <a:ext cx="6769100" cy="1179512"/>
        </p:xfrm>
        <a:graphic>
          <a:graphicData uri="http://schemas.openxmlformats.org/presentationml/2006/ole">
            <p:oleObj spid="_x0000_s32015" name="Equazione" r:id="rId3" imgW="4076700" imgH="711200" progId="Equation.3">
              <p:embed/>
            </p:oleObj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9168859"/>
              </p:ext>
            </p:extLst>
          </p:nvPr>
        </p:nvGraphicFramePr>
        <p:xfrm>
          <a:off x="446088" y="1628775"/>
          <a:ext cx="8208962" cy="1111250"/>
        </p:xfrm>
        <a:graphic>
          <a:graphicData uri="http://schemas.openxmlformats.org/presentationml/2006/ole">
            <p:oleObj spid="_x0000_s32016" name="Equazione" r:id="rId4" imgW="5245100" imgH="711200" progId="Equation.3">
              <p:embed/>
            </p:oleObj>
          </a:graphicData>
        </a:graphic>
      </p:graphicFrame>
      <p:sp>
        <p:nvSpPr>
          <p:cNvPr id="17" name="Rettangolo 16"/>
          <p:cNvSpPr/>
          <p:nvPr/>
        </p:nvSpPr>
        <p:spPr>
          <a:xfrm>
            <a:off x="1475656" y="2204864"/>
            <a:ext cx="190872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tangolo 17"/>
          <p:cNvSpPr/>
          <p:nvPr/>
        </p:nvSpPr>
        <p:spPr>
          <a:xfrm>
            <a:off x="1505533" y="1628800"/>
            <a:ext cx="2214982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ttangolo 20"/>
          <p:cNvSpPr/>
          <p:nvPr/>
        </p:nvSpPr>
        <p:spPr>
          <a:xfrm>
            <a:off x="437958" y="2076255"/>
            <a:ext cx="1964460" cy="617258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/>
          <p:nvPr/>
        </p:nvSpPr>
        <p:spPr>
          <a:xfrm>
            <a:off x="437958" y="2852936"/>
            <a:ext cx="823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 termini nei quadrati rossi sono stati aggiunti, ma la loro somma è zero; i termini nei quadrati verdi sono: 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8358208"/>
              </p:ext>
            </p:extLst>
          </p:nvPr>
        </p:nvGraphicFramePr>
        <p:xfrm>
          <a:off x="849313" y="3717900"/>
          <a:ext cx="7315200" cy="1511300"/>
        </p:xfrm>
        <a:graphic>
          <a:graphicData uri="http://schemas.openxmlformats.org/presentationml/2006/ole">
            <p:oleObj spid="_x0000_s32017" name="Equazione" r:id="rId5" imgW="4292600" imgH="889000" progId="Equation.3">
              <p:embed/>
            </p:oleObj>
          </a:graphicData>
        </a:graphic>
      </p:graphicFrame>
      <p:sp>
        <p:nvSpPr>
          <p:cNvPr id="10" name="Rettangolo 9"/>
          <p:cNvSpPr/>
          <p:nvPr/>
        </p:nvSpPr>
        <p:spPr>
          <a:xfrm>
            <a:off x="3720515" y="1628800"/>
            <a:ext cx="2088232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2613023" y="1458997"/>
            <a:ext cx="2151607" cy="617258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/>
          <p:cNvSpPr txBox="1"/>
          <p:nvPr/>
        </p:nvSpPr>
        <p:spPr>
          <a:xfrm>
            <a:off x="437957" y="5356333"/>
            <a:ext cx="8238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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e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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 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sono evidentemente le frazioni in volume del solvente e del soluto</a:t>
            </a:r>
          </a:p>
          <a:p>
            <a:endParaRPr lang="it-IT" sz="2000" dirty="0" smtClean="0">
              <a:solidFill>
                <a:srgbClr val="170AC6"/>
              </a:solidFill>
              <a:sym typeface="Symbol"/>
            </a:endParaRPr>
          </a:p>
          <a:p>
            <a:r>
              <a:rPr lang="it-IT" sz="2000" dirty="0" smtClean="0">
                <a:solidFill>
                  <a:srgbClr val="170AC6"/>
                </a:solidFill>
                <a:sym typeface="Symbol"/>
              </a:rPr>
              <a:t> (polimero), rispettivamente (basta ricordare che:                     ).</a:t>
            </a:r>
            <a:endParaRPr lang="it-IT" sz="2000" dirty="0">
              <a:solidFill>
                <a:srgbClr val="170AC6"/>
              </a:solidFill>
            </a:endParaRPr>
          </a:p>
        </p:txBody>
      </p:sp>
      <p:graphicFrame>
        <p:nvGraphicFramePr>
          <p:cNvPr id="31962" name="Object 218"/>
          <p:cNvGraphicFramePr>
            <a:graphicFrameLocks noChangeAspect="1"/>
          </p:cNvGraphicFramePr>
          <p:nvPr/>
        </p:nvGraphicFramePr>
        <p:xfrm>
          <a:off x="5724128" y="5805264"/>
          <a:ext cx="862013" cy="863600"/>
        </p:xfrm>
        <a:graphic>
          <a:graphicData uri="http://schemas.openxmlformats.org/presentationml/2006/ole">
            <p:oleObj spid="_x0000_s32018" name="Equation" r:id="rId6" imgW="444307" imgH="44430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89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92006"/>
            <a:ext cx="5914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A parte il termine precedente, il resto dell’equazione è: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2981495"/>
              </p:ext>
            </p:extLst>
          </p:nvPr>
        </p:nvGraphicFramePr>
        <p:xfrm>
          <a:off x="542925" y="908050"/>
          <a:ext cx="7910513" cy="1111250"/>
        </p:xfrm>
        <a:graphic>
          <a:graphicData uri="http://schemas.openxmlformats.org/presentationml/2006/ole">
            <p:oleObj spid="_x0000_s33074" name="Equazione" r:id="rId3" imgW="5054600" imgH="7112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7544" y="2276872"/>
            <a:ext cx="6791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Sostituendo 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o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=N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+xN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 quando compare fuori dal logaritmo: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5247177"/>
              </p:ext>
            </p:extLst>
          </p:nvPr>
        </p:nvGraphicFramePr>
        <p:xfrm>
          <a:off x="611560" y="2852936"/>
          <a:ext cx="7453312" cy="1111250"/>
        </p:xfrm>
        <a:graphic>
          <a:graphicData uri="http://schemas.openxmlformats.org/presentationml/2006/ole">
            <p:oleObj spid="_x0000_s33075" name="Equazione" r:id="rId4" imgW="4762500" imgH="711200" progId="Equation.3">
              <p:embed/>
            </p:oleObj>
          </a:graphicData>
        </a:graphic>
      </p:graphicFrame>
      <p:cxnSp>
        <p:nvCxnSpPr>
          <p:cNvPr id="7" name="Connettore 1 6"/>
          <p:cNvCxnSpPr/>
          <p:nvPr/>
        </p:nvCxnSpPr>
        <p:spPr>
          <a:xfrm flipV="1">
            <a:off x="899592" y="2852936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V="1">
            <a:off x="2776724" y="2852936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703874" y="3429000"/>
            <a:ext cx="391435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3635896" y="3429000"/>
            <a:ext cx="391435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1978695" y="3429000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5220072" y="2869704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7106158"/>
              </p:ext>
            </p:extLst>
          </p:nvPr>
        </p:nvGraphicFramePr>
        <p:xfrm>
          <a:off x="703874" y="4293096"/>
          <a:ext cx="7058224" cy="936104"/>
        </p:xfrm>
        <a:graphic>
          <a:graphicData uri="http://schemas.openxmlformats.org/presentationml/2006/ole">
            <p:oleObj spid="_x0000_s33076" name="Equazione" r:id="rId5" imgW="3441700" imgH="457200" progId="Equation.3">
              <p:embed/>
            </p:oleObj>
          </a:graphicData>
        </a:graphic>
      </p:graphicFrame>
      <p:cxnSp>
        <p:nvCxnSpPr>
          <p:cNvPr id="15" name="Connettore 1 14"/>
          <p:cNvCxnSpPr/>
          <p:nvPr/>
        </p:nvCxnSpPr>
        <p:spPr>
          <a:xfrm flipV="1">
            <a:off x="3464687" y="4365104"/>
            <a:ext cx="1323337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V="1">
            <a:off x="5940152" y="4869160"/>
            <a:ext cx="1323337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V="1">
            <a:off x="2200660" y="4869160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6634760" y="4342663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flipV="1">
            <a:off x="5364088" y="4392031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V="1">
            <a:off x="1070497" y="4877544"/>
            <a:ext cx="576064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4572000" y="2852936"/>
            <a:ext cx="504056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e 22"/>
          <p:cNvSpPr/>
          <p:nvPr/>
        </p:nvSpPr>
        <p:spPr>
          <a:xfrm>
            <a:off x="1095309" y="3356992"/>
            <a:ext cx="551252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3519142" y="2797696"/>
            <a:ext cx="1052858" cy="432048"/>
          </a:xfrm>
          <a:prstGeom prst="ellipse">
            <a:avLst/>
          </a:prstGeom>
          <a:solidFill>
            <a:schemeClr val="bg1">
              <a:lumMod val="65000"/>
              <a:alpha val="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6210412" y="2797696"/>
            <a:ext cx="1000412" cy="432048"/>
          </a:xfrm>
          <a:prstGeom prst="ellipse">
            <a:avLst/>
          </a:prstGeom>
          <a:solidFill>
            <a:schemeClr val="bg1">
              <a:lumMod val="65000"/>
              <a:alpha val="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3328375"/>
              </p:ext>
            </p:extLst>
          </p:nvPr>
        </p:nvGraphicFramePr>
        <p:xfrm>
          <a:off x="2046288" y="5692775"/>
          <a:ext cx="4767262" cy="441325"/>
        </p:xfrm>
        <a:graphic>
          <a:graphicData uri="http://schemas.openxmlformats.org/presentationml/2006/ole">
            <p:oleObj spid="_x0000_s33077" name="Equazione" r:id="rId6" imgW="2323092" imgH="21580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006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1260181"/>
              </p:ext>
            </p:extLst>
          </p:nvPr>
        </p:nvGraphicFramePr>
        <p:xfrm>
          <a:off x="2159000" y="333375"/>
          <a:ext cx="4117975" cy="441325"/>
        </p:xfrm>
        <a:graphic>
          <a:graphicData uri="http://schemas.openxmlformats.org/presentationml/2006/ole">
            <p:oleObj spid="_x0000_s34301" name="Equazione" r:id="rId3" imgW="2005729" imgH="215806" progId="Equation.3">
              <p:embed/>
            </p:oleObj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0253809"/>
              </p:ext>
            </p:extLst>
          </p:nvPr>
        </p:nvGraphicFramePr>
        <p:xfrm>
          <a:off x="395536" y="1196752"/>
          <a:ext cx="8131176" cy="882650"/>
        </p:xfrm>
        <a:graphic>
          <a:graphicData uri="http://schemas.openxmlformats.org/presentationml/2006/ole">
            <p:oleObj spid="_x0000_s34302" name="Equazione" r:id="rId4" imgW="3962400" imgH="4318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4452" y="2420888"/>
            <a:ext cx="5680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Unendo questa con la parte delle frazioni in volume: 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6970942"/>
              </p:ext>
            </p:extLst>
          </p:nvPr>
        </p:nvGraphicFramePr>
        <p:xfrm>
          <a:off x="1259632" y="3140968"/>
          <a:ext cx="6641195" cy="864096"/>
        </p:xfrm>
        <a:graphic>
          <a:graphicData uri="http://schemas.openxmlformats.org/presentationml/2006/ole">
            <p:oleObj spid="_x0000_s34303" name="Equazione" r:id="rId5" imgW="3416300" imgH="44450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4452" y="4365104"/>
            <a:ext cx="39610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Poiché:                                                  e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e quando  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0372806"/>
              </p:ext>
            </p:extLst>
          </p:nvPr>
        </p:nvGraphicFramePr>
        <p:xfrm>
          <a:off x="1268413" y="4365625"/>
          <a:ext cx="2844800" cy="430213"/>
        </p:xfrm>
        <a:graphic>
          <a:graphicData uri="http://schemas.openxmlformats.org/presentationml/2006/ole">
            <p:oleObj spid="_x0000_s34304" name="Equazione" r:id="rId6" imgW="1675673" imgH="253890" progId="Equation.3">
              <p:embed/>
            </p:oleObj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4638944"/>
              </p:ext>
            </p:extLst>
          </p:nvPr>
        </p:nvGraphicFramePr>
        <p:xfrm>
          <a:off x="4644009" y="4322132"/>
          <a:ext cx="3096344" cy="435423"/>
        </p:xfrm>
        <a:graphic>
          <a:graphicData uri="http://schemas.openxmlformats.org/presentationml/2006/ole">
            <p:oleObj spid="_x0000_s34305" name="Equazione" r:id="rId7" imgW="1625600" imgH="228600" progId="Equation.3">
              <p:embed/>
            </p:oleObj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6857823"/>
              </p:ext>
            </p:extLst>
          </p:nvPr>
        </p:nvGraphicFramePr>
        <p:xfrm>
          <a:off x="1763688" y="4797152"/>
          <a:ext cx="5794375" cy="736600"/>
        </p:xfrm>
        <a:graphic>
          <a:graphicData uri="http://schemas.openxmlformats.org/presentationml/2006/ole">
            <p:oleObj spid="_x0000_s34306" name="Equazione" r:id="rId8" imgW="3390900" imgH="431800" progId="Equation.3">
              <p:embed/>
            </p:oleObj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1873294"/>
              </p:ext>
            </p:extLst>
          </p:nvPr>
        </p:nvGraphicFramePr>
        <p:xfrm>
          <a:off x="2684463" y="5732463"/>
          <a:ext cx="3481387" cy="433387"/>
        </p:xfrm>
        <a:graphic>
          <a:graphicData uri="http://schemas.openxmlformats.org/presentationml/2006/ole">
            <p:oleObj spid="_x0000_s34307" name="Equazione" r:id="rId9" imgW="18415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371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692696"/>
            <a:ext cx="6872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Una soluzione ideale è quella che obbedisce alla legge di </a:t>
            </a:r>
            <a:r>
              <a:rPr lang="it-IT" sz="2000" dirty="0" err="1" smtClean="0">
                <a:solidFill>
                  <a:srgbClr val="170AC6"/>
                </a:solidFill>
              </a:rPr>
              <a:t>Raoult</a:t>
            </a:r>
            <a:r>
              <a:rPr lang="it-IT" sz="2000" dirty="0" smtClean="0">
                <a:solidFill>
                  <a:srgbClr val="170AC6"/>
                </a:solidFill>
              </a:rPr>
              <a:t>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1391818"/>
              </p:ext>
            </p:extLst>
          </p:nvPr>
        </p:nvGraphicFramePr>
        <p:xfrm>
          <a:off x="3119438" y="1268413"/>
          <a:ext cx="2820987" cy="863600"/>
        </p:xfrm>
        <a:graphic>
          <a:graphicData uri="http://schemas.openxmlformats.org/presentationml/2006/ole">
            <p:oleObj spid="_x0000_s16610" name="Equazione" r:id="rId3" imgW="1409088" imgH="431613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27585" y="2132856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170AC6"/>
                </a:solidFill>
              </a:rPr>
              <a:t>a1 = </a:t>
            </a:r>
            <a:r>
              <a:rPr lang="it-IT" sz="2000" dirty="0" smtClean="0">
                <a:solidFill>
                  <a:srgbClr val="170AC6"/>
                </a:solidFill>
              </a:rPr>
              <a:t>attività termodinamica del solvente</a:t>
            </a:r>
          </a:p>
          <a:p>
            <a:r>
              <a:rPr lang="it-IT" sz="2000" i="1" dirty="0" smtClean="0">
                <a:solidFill>
                  <a:srgbClr val="170AC6"/>
                </a:solidFill>
              </a:rPr>
              <a:t>X</a:t>
            </a:r>
            <a:r>
              <a:rPr lang="it-IT" sz="2000" baseline="-25000" dirty="0" smtClean="0">
                <a:solidFill>
                  <a:srgbClr val="170AC6"/>
                </a:solidFill>
              </a:rPr>
              <a:t>1</a:t>
            </a:r>
            <a:r>
              <a:rPr lang="it-IT" sz="2000" dirty="0" smtClean="0">
                <a:solidFill>
                  <a:srgbClr val="170AC6"/>
                </a:solidFill>
              </a:rPr>
              <a:t> = frazione molare del solvente</a:t>
            </a:r>
          </a:p>
          <a:p>
            <a:r>
              <a:rPr lang="it-IT" sz="2000" i="1" dirty="0" smtClean="0">
                <a:solidFill>
                  <a:srgbClr val="170AC6"/>
                </a:solidFill>
              </a:rPr>
              <a:t>X</a:t>
            </a:r>
            <a:r>
              <a:rPr lang="it-IT" sz="2000" i="1" baseline="-25000" dirty="0" smtClean="0">
                <a:solidFill>
                  <a:srgbClr val="170AC6"/>
                </a:solidFill>
              </a:rPr>
              <a:t>2</a:t>
            </a:r>
            <a:r>
              <a:rPr lang="it-IT" sz="2000" i="1" dirty="0" smtClean="0">
                <a:solidFill>
                  <a:srgbClr val="170AC6"/>
                </a:solidFill>
              </a:rPr>
              <a:t> = </a:t>
            </a:r>
            <a:r>
              <a:rPr lang="it-IT" sz="2000" dirty="0" smtClean="0">
                <a:solidFill>
                  <a:srgbClr val="170AC6"/>
                </a:solidFill>
              </a:rPr>
              <a:t>frazione </a:t>
            </a:r>
            <a:r>
              <a:rPr lang="it-IT" sz="2000" dirty="0">
                <a:solidFill>
                  <a:srgbClr val="170AC6"/>
                </a:solidFill>
              </a:rPr>
              <a:t>molare del </a:t>
            </a:r>
            <a:r>
              <a:rPr lang="it-IT" sz="2000" dirty="0" smtClean="0">
                <a:solidFill>
                  <a:srgbClr val="170AC6"/>
                </a:solidFill>
              </a:rPr>
              <a:t>soluto</a:t>
            </a:r>
          </a:p>
          <a:p>
            <a:r>
              <a:rPr lang="it-IT" sz="2000" i="1" dirty="0" smtClean="0">
                <a:solidFill>
                  <a:srgbClr val="170AC6"/>
                </a:solidFill>
              </a:rPr>
              <a:t>P</a:t>
            </a:r>
            <a:r>
              <a:rPr lang="it-IT" sz="2000" i="1" baseline="-25000" dirty="0" smtClean="0">
                <a:solidFill>
                  <a:srgbClr val="170AC6"/>
                </a:solidFill>
              </a:rPr>
              <a:t>1</a:t>
            </a:r>
            <a:r>
              <a:rPr lang="it-IT" sz="2000" dirty="0" smtClean="0">
                <a:solidFill>
                  <a:srgbClr val="170AC6"/>
                </a:solidFill>
              </a:rPr>
              <a:t>= pressione di vapore del solvente sulla soluzione</a:t>
            </a:r>
          </a:p>
          <a:p>
            <a:r>
              <a:rPr lang="it-IT" sz="2000" i="1" dirty="0" smtClean="0">
                <a:solidFill>
                  <a:srgbClr val="170AC6"/>
                </a:solidFill>
              </a:rPr>
              <a:t>P</a:t>
            </a:r>
            <a:r>
              <a:rPr lang="it-IT" sz="2000" i="1" baseline="-25000" dirty="0" smtClean="0">
                <a:solidFill>
                  <a:srgbClr val="170AC6"/>
                </a:solidFill>
              </a:rPr>
              <a:t>0</a:t>
            </a:r>
            <a:r>
              <a:rPr lang="it-IT" sz="2000" dirty="0" smtClean="0">
                <a:solidFill>
                  <a:srgbClr val="170AC6"/>
                </a:solidFill>
              </a:rPr>
              <a:t>= pressione di vapore del solvente puro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Come conseguenza si ha la definizione del potenziale chimico: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Nel limite della soluzione infinitamente diluita la legge è obbedita anche dalle soluzioni polimeriche.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5820952"/>
              </p:ext>
            </p:extLst>
          </p:nvPr>
        </p:nvGraphicFramePr>
        <p:xfrm>
          <a:off x="3635896" y="4581128"/>
          <a:ext cx="1920213" cy="432048"/>
        </p:xfrm>
        <a:graphic>
          <a:graphicData uri="http://schemas.openxmlformats.org/presentationml/2006/ole">
            <p:oleObj spid="_x0000_s16611" name="Equazione" r:id="rId4" imgW="10160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690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332656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Paragonando l’equazione ottenuta: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con quella di una soluzione di molecole piccole: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le due sono simili sostituendo le frazioni molari con quelle in volume (</a:t>
            </a:r>
            <a:r>
              <a:rPr lang="it-IT" sz="2000" i="1" dirty="0" smtClean="0">
                <a:solidFill>
                  <a:srgbClr val="170AC6"/>
                </a:solidFill>
              </a:rPr>
              <a:t>i volumi delle molecole di solvente e dei segmenti polimerici sono stati posti uguali</a:t>
            </a:r>
            <a:r>
              <a:rPr lang="it-IT" sz="2000" dirty="0" smtClean="0">
                <a:solidFill>
                  <a:srgbClr val="170AC6"/>
                </a:solidFill>
              </a:rPr>
              <a:t>).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Il numero di configurazioni per un soluto di piccole dimensioni si ottiene dalla:</a:t>
            </a: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                                                                     ponendo x=1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Il numero di configurazioni del polimero in soluzione sono molto minori rispetto a quelle di un soluto piccolo in particolare per il termine: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4811005"/>
              </p:ext>
            </p:extLst>
          </p:nvPr>
        </p:nvGraphicFramePr>
        <p:xfrm>
          <a:off x="2592388" y="765175"/>
          <a:ext cx="3479800" cy="433388"/>
        </p:xfrm>
        <a:graphic>
          <a:graphicData uri="http://schemas.openxmlformats.org/presentationml/2006/ole">
            <p:oleObj spid="_x0000_s35027" name="Equazione" r:id="rId3" imgW="1841500" imgH="228600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asellaDiTesto 3"/>
              <p:cNvSpPr txBox="1"/>
              <p:nvPr/>
            </p:nvSpPr>
            <p:spPr>
              <a:xfrm>
                <a:off x="2411760" y="1644042"/>
                <a:ext cx="41646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170AC6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it-IT" sz="2400" b="0" i="1" smtClean="0">
                          <a:solidFill>
                            <a:srgbClr val="170AC6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it-IT" sz="2400" b="0" i="1" baseline="-25000" smtClean="0">
                          <a:solidFill>
                            <a:srgbClr val="170AC6"/>
                          </a:solidFill>
                          <a:latin typeface="Cambria Math"/>
                          <a:ea typeface="Cambria Math"/>
                        </a:rPr>
                        <m:t>𝑚𝑖𝑥</m:t>
                      </m:r>
                      <m:r>
                        <a:rPr lang="it-IT" sz="2400" b="0" i="1" smtClean="0">
                          <a:solidFill>
                            <a:srgbClr val="170AC6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it-IT" sz="2400" b="0" i="1" smtClean="0">
                          <a:solidFill>
                            <a:srgbClr val="170AC6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it-IT" sz="2400" b="0" i="1" baseline="-25000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𝑙𝑛𝑋</m:t>
                          </m:r>
                          <m:r>
                            <a:rPr lang="it-IT" sz="2400" b="0" i="1" baseline="-25000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it-IT" sz="2400" b="0" i="1" baseline="-25000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it-IT" sz="2400" b="0" i="1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𝑙𝑛𝑋</m:t>
                          </m:r>
                          <m:r>
                            <a:rPr lang="it-IT" sz="2400" b="0" i="1" baseline="-25000" smtClean="0">
                              <a:solidFill>
                                <a:srgbClr val="170AC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644042"/>
                <a:ext cx="4164602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8503366"/>
              </p:ext>
            </p:extLst>
          </p:nvPr>
        </p:nvGraphicFramePr>
        <p:xfrm>
          <a:off x="1259632" y="3284984"/>
          <a:ext cx="2956991" cy="1179070"/>
        </p:xfrm>
        <a:graphic>
          <a:graphicData uri="http://schemas.openxmlformats.org/presentationml/2006/ole">
            <p:oleObj spid="_x0000_s35028" name="Equazione" r:id="rId5" imgW="2260600" imgH="901700" progId="Equation.3">
              <p:embed/>
            </p:oleObj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7086622"/>
              </p:ext>
            </p:extLst>
          </p:nvPr>
        </p:nvGraphicFramePr>
        <p:xfrm>
          <a:off x="3347864" y="5445224"/>
          <a:ext cx="1326066" cy="815890"/>
        </p:xfrm>
        <a:graphic>
          <a:graphicData uri="http://schemas.openxmlformats.org/presentationml/2006/ole">
            <p:oleObj spid="_x0000_s35029" name="Equazione" r:id="rId6" imgW="825500" imgH="508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7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1852484"/>
              </p:ext>
            </p:extLst>
          </p:nvPr>
        </p:nvGraphicFramePr>
        <p:xfrm>
          <a:off x="5076056" y="908720"/>
          <a:ext cx="1325562" cy="815975"/>
        </p:xfrm>
        <a:graphic>
          <a:graphicData uri="http://schemas.openxmlformats.org/presentationml/2006/ole">
            <p:oleObj spid="_x0000_s35981" name="Equazione" r:id="rId3" imgW="825500" imgH="5080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1124744"/>
            <a:ext cx="73784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Sostituendo valori  tipici per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</a:rPr>
              <a:t>,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e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 in                              si ottiene: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Z</a:t>
            </a:r>
            <a:r>
              <a:rPr lang="it-IT" sz="2000" dirty="0" smtClean="0">
                <a:solidFill>
                  <a:srgbClr val="170AC6"/>
                </a:solidFill>
              </a:rPr>
              <a:t> = 10, 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it-IT" sz="2000" dirty="0" smtClean="0">
                <a:solidFill>
                  <a:srgbClr val="170AC6"/>
                </a:solidFill>
              </a:rPr>
              <a:t>=10</a:t>
            </a:r>
            <a:r>
              <a:rPr lang="it-IT" sz="2000" baseline="30000" dirty="0" smtClean="0">
                <a:solidFill>
                  <a:srgbClr val="170AC6"/>
                </a:solidFill>
              </a:rPr>
              <a:t>23</a:t>
            </a:r>
            <a:r>
              <a:rPr lang="it-IT" sz="2000" dirty="0" smtClean="0">
                <a:solidFill>
                  <a:srgbClr val="170AC6"/>
                </a:solidFill>
              </a:rPr>
              <a:t> , 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it-IT" sz="2000" dirty="0" smtClean="0">
                <a:solidFill>
                  <a:srgbClr val="170AC6"/>
                </a:solidFill>
              </a:rPr>
              <a:t> = 10</a:t>
            </a:r>
            <a:r>
              <a:rPr lang="it-IT" sz="2000" baseline="30000" dirty="0" smtClean="0">
                <a:solidFill>
                  <a:srgbClr val="170AC6"/>
                </a:solidFill>
              </a:rPr>
              <a:t>3</a:t>
            </a:r>
            <a:r>
              <a:rPr lang="it-IT" sz="2000" dirty="0" smtClean="0">
                <a:solidFill>
                  <a:srgbClr val="170AC6"/>
                </a:solidFill>
              </a:rPr>
              <a:t>, </a:t>
            </a:r>
            <a:r>
              <a:rPr lang="it-IT" sz="2000" b="1" i="1" dirty="0" smtClean="0">
                <a:solidFill>
                  <a:srgbClr val="170AC6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170AC6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=10</a:t>
            </a:r>
            <a:r>
              <a:rPr lang="it-IT" sz="2000" baseline="30000" dirty="0" smtClean="0">
                <a:solidFill>
                  <a:srgbClr val="170AC6"/>
                </a:solidFill>
              </a:rPr>
              <a:t>13</a:t>
            </a:r>
            <a:r>
              <a:rPr lang="it-IT" sz="2000" dirty="0" smtClean="0">
                <a:solidFill>
                  <a:srgbClr val="170AC6"/>
                </a:solidFill>
              </a:rPr>
              <a:t>  →    &lt;&lt;&lt; 1</a:t>
            </a:r>
            <a:endParaRPr lang="en-US" sz="2000" baseline="30000" dirty="0">
              <a:solidFill>
                <a:srgbClr val="170AC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70892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D’altra parte le configurazioni per il soluto piccolo puro sono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it-IT" sz="2000" b="1" i="1" dirty="0" smtClean="0">
                <a:solidFill>
                  <a:srgbClr val="C00000"/>
                </a:solidFill>
              </a:rPr>
              <a:t>=1</a:t>
            </a:r>
            <a:r>
              <a:rPr lang="it-IT" sz="2000" dirty="0" smtClean="0">
                <a:solidFill>
                  <a:srgbClr val="170AC6"/>
                </a:solidFill>
              </a:rPr>
              <a:t>, mentre per il soluto polimero puro sono: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endParaRPr lang="it-IT" sz="2000" dirty="0" smtClean="0">
              <a:solidFill>
                <a:srgbClr val="170AC6"/>
              </a:solidFill>
            </a:endParaRP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che è un numero grande e compensa per la perdita di configurazioni dovuta alla connettività del polimero.</a:t>
            </a:r>
            <a:endParaRPr lang="it-IT" sz="2000" dirty="0">
              <a:solidFill>
                <a:srgbClr val="170AC6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0585976"/>
              </p:ext>
            </p:extLst>
          </p:nvPr>
        </p:nvGraphicFramePr>
        <p:xfrm>
          <a:off x="2640744" y="3464004"/>
          <a:ext cx="3646487" cy="736600"/>
        </p:xfrm>
        <a:graphic>
          <a:graphicData uri="http://schemas.openxmlformats.org/presentationml/2006/ole">
            <p:oleObj spid="_x0000_s35982" name="Equazione" r:id="rId4" imgW="21336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6790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76672"/>
            <a:ext cx="78488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Nel calcolo precedente lo scambio di una molecola di solvente con un segmento di polimero non comportava variazioni energetiche: solo variazioni entropiche  (e nemmeno variazioni di volume che comporterebbero distorsione del reticolo)  →  modello approssimato.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Interazioni tra molecole diverse portano variazioni di energetiche  →  variazioni di energia libera di mescolamento.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Possiamo considerare questo come una «</a:t>
            </a:r>
            <a:r>
              <a:rPr lang="it-IT" sz="2000" b="1" i="1" dirty="0" smtClean="0">
                <a:solidFill>
                  <a:srgbClr val="C00000"/>
                </a:solidFill>
              </a:rPr>
              <a:t>quasi-reazione</a:t>
            </a:r>
            <a:r>
              <a:rPr lang="it-IT" sz="2000" dirty="0" smtClean="0">
                <a:solidFill>
                  <a:srgbClr val="170AC6"/>
                </a:solidFill>
              </a:rPr>
              <a:t>»:</a:t>
            </a:r>
            <a:endParaRPr lang="en-US" sz="2000" dirty="0">
              <a:solidFill>
                <a:srgbClr val="170AC6"/>
              </a:solidFill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379934" y="3501008"/>
            <a:ext cx="6648450" cy="1123950"/>
            <a:chOff x="1211770" y="3284984"/>
            <a:chExt cx="6648450" cy="1123950"/>
          </a:xfrm>
        </p:grpSpPr>
        <p:pic>
          <p:nvPicPr>
            <p:cNvPr id="3686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770" y="3284984"/>
              <a:ext cx="6648450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CasellaDiTesto 2"/>
            <p:cNvSpPr txBox="1"/>
            <p:nvPr/>
          </p:nvSpPr>
          <p:spPr>
            <a:xfrm>
              <a:off x="6300192" y="36622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+</a:t>
              </a:r>
              <a:endParaRPr lang="en-US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555776" y="36622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+</a:t>
              </a:r>
              <a:endParaRPr lang="en-US" dirty="0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4339467" y="3662293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→</a:t>
              </a:r>
              <a:endParaRPr lang="en-US" dirty="0"/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611560" y="4725144"/>
            <a:ext cx="7848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I contatti (o forze di valenza secondarie) fra specie uguali si rompono per formarne tra specie diverse:</a:t>
            </a:r>
            <a:endParaRPr lang="en-US" sz="2000" dirty="0">
              <a:solidFill>
                <a:srgbClr val="170AC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asellaDiTesto 7"/>
              <p:cNvSpPr txBox="1"/>
              <p:nvPr/>
            </p:nvSpPr>
            <p:spPr>
              <a:xfrm>
                <a:off x="3248052" y="5589240"/>
                <a:ext cx="2480166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(1-1)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(2-2) → (1-2)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052" y="5589240"/>
                <a:ext cx="2480166" cy="5269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1720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47156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asellaDiTesto 1"/>
              <p:cNvSpPr txBox="1"/>
              <p:nvPr/>
            </p:nvSpPr>
            <p:spPr>
              <a:xfrm>
                <a:off x="3347864" y="376191"/>
                <a:ext cx="2496196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(1-1)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00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t-IT" sz="2000" b="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(2-2) → (1-2)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76191"/>
                <a:ext cx="2496196" cy="53546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1220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asellaDiTesto 2"/>
              <p:cNvSpPr txBox="1"/>
              <p:nvPr/>
            </p:nvSpPr>
            <p:spPr>
              <a:xfrm>
                <a:off x="467544" y="1196752"/>
                <a:ext cx="78488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le energie di contatto sono: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g</a:t>
                </a:r>
                <a:r>
                  <a:rPr lang="it-IT" sz="2000" b="1" i="1" baseline="-25000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11 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,  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g</a:t>
                </a:r>
                <a:r>
                  <a:rPr lang="it-IT" sz="2000" b="1" i="1" baseline="-25000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22</a:t>
                </a:r>
                <a:r>
                  <a:rPr lang="it-IT" sz="2000" baseline="-25000" dirty="0" smtClean="0">
                    <a:solidFill>
                      <a:srgbClr val="170AC6"/>
                    </a:solidFill>
                  </a:rPr>
                  <a:t> 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it-IT" sz="2000" b="0" i="0" dirty="0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it-IT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</a:rPr>
                      <m:t>𝒈</m:t>
                    </m:r>
                    <m:r>
                      <a:rPr lang="it-IT" sz="2000" b="1" i="1" baseline="-25000" dirty="0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</a:rPr>
                      <m:t>𝟏𝟐</m:t>
                    </m:r>
                  </m:oMath>
                </a14:m>
                <a:r>
                  <a:rPr lang="it-IT" sz="2000" dirty="0" smtClean="0">
                    <a:solidFill>
                      <a:srgbClr val="170AC6"/>
                    </a:solidFill>
                  </a:rPr>
                  <a:t> e la variazione di energia associata alla quasi reazione è: </a:t>
                </a:r>
                <a:endParaRPr lang="en-US" sz="20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96752"/>
                <a:ext cx="7848872" cy="70788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55" t="-603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asellaDiTesto 3"/>
              <p:cNvSpPr txBox="1"/>
              <p:nvPr/>
            </p:nvSpPr>
            <p:spPr>
              <a:xfrm>
                <a:off x="3347756" y="1988840"/>
                <a:ext cx="2664512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𝒈</m:t>
                    </m:r>
                    <m:r>
                      <a:rPr lang="it-IT" sz="2000" b="1" i="1" baseline="3000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𝒈</m:t>
                    </m:r>
                    <m:r>
                      <a:rPr lang="it-IT" sz="2000" b="1" i="1" baseline="-2500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𝟏𝟐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(g</a:t>
                </a:r>
                <a:r>
                  <a:rPr lang="en-US" sz="2000" b="1" i="1" baseline="-25000" dirty="0" smtClean="0">
                    <a:solidFill>
                      <a:srgbClr val="C00000"/>
                    </a:solidFill>
                  </a:rPr>
                  <a:t>11</a:t>
                </a:r>
                <a:r>
                  <a:rPr lang="en-US" sz="2000" b="1" i="1" dirty="0" smtClean="0">
                    <a:solidFill>
                      <a:srgbClr val="C00000"/>
                    </a:solidFill>
                  </a:rPr>
                  <a:t>+g</a:t>
                </a:r>
                <a:r>
                  <a:rPr lang="en-US" sz="2000" b="1" i="1" baseline="-25000" dirty="0" smtClean="0">
                    <a:solidFill>
                      <a:srgbClr val="C00000"/>
                    </a:solidFill>
                  </a:rPr>
                  <a:t>22</a:t>
                </a:r>
                <a:r>
                  <a:rPr lang="en-US" sz="2000" b="1" i="1" dirty="0" smtClean="0">
                    <a:solidFill>
                      <a:srgbClr val="C00000"/>
                    </a:solidFill>
                  </a:rPr>
                  <a:t>)</a:t>
                </a:r>
                <a:endParaRPr lang="en-US" sz="20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756" y="1988840"/>
                <a:ext cx="2664512" cy="53546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1602"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467544" y="260762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Ricordando: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=N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+ x 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 e ponendo 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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12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= numero di contatti tra solvente e segmenti di polimero:</a:t>
            </a:r>
            <a:r>
              <a:rPr lang="it-IT" sz="2000" dirty="0" smtClean="0">
                <a:solidFill>
                  <a:srgbClr val="170AC6"/>
                </a:solidFill>
              </a:rPr>
              <a:t> </a:t>
            </a:r>
            <a:endParaRPr lang="en-US" sz="2000" dirty="0">
              <a:solidFill>
                <a:srgbClr val="170AC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sellaDiTesto 5"/>
              <p:cNvSpPr txBox="1"/>
              <p:nvPr/>
            </p:nvSpPr>
            <p:spPr>
              <a:xfrm>
                <a:off x="3725437" y="3429000"/>
                <a:ext cx="17826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𝑮</m:t>
                    </m:r>
                    <m:r>
                      <a:rPr lang="it-IT" sz="2000" b="1" i="1" baseline="3000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it-IT" sz="2000" b="1" i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sym typeface="Symbol"/>
                      </a:rPr>
                      <m:t></m:t>
                    </m:r>
                    <m:r>
                      <m:rPr>
                        <m:nor/>
                      </m:rPr>
                      <a:rPr lang="it-IT" sz="2000" b="1" i="1" baseline="-2500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sym typeface="Symbol"/>
                      </a:rPr>
                      <m:t>12</m:t>
                    </m:r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it-IT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𝒈</m:t>
                    </m:r>
                    <m:r>
                      <a:rPr lang="it-IT" sz="2000" b="1" i="1" baseline="30000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</m:t>
                    </m:r>
                  </m:oMath>
                </a14:m>
                <a:endParaRPr lang="en-US" sz="2000" b="1" i="1" baseline="30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437" y="3429000"/>
                <a:ext cx="1782667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67544" y="3996393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Calcolo di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</a:t>
            </a:r>
            <a:r>
              <a:rPr lang="it-IT" sz="2000" b="1" i="1" baseline="-25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12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sym typeface="Symbol"/>
              </a:rPr>
              <a:t>:   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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=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11</a:t>
            </a:r>
            <a:r>
              <a:rPr lang="it-IT" sz="2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+ </a:t>
            </a:r>
            <a:r>
              <a:rPr lang="it-IT" sz="2000" b="1" i="1" baseline="-25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+ </a:t>
            </a:r>
            <a:r>
              <a:rPr lang="it-IT" sz="2000" b="1" i="1" baseline="-25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12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  ,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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= </a:t>
            </a:r>
            <a:r>
              <a:rPr lang="it-IT" sz="2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numero di contatti totali, che è uguale al numero di contatti tra solvente prima del mescolamento + il numero di contatti tra segmenti di polimero sempre prima del mescolamento: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6583987"/>
              </p:ext>
            </p:extLst>
          </p:nvPr>
        </p:nvGraphicFramePr>
        <p:xfrm>
          <a:off x="2910831" y="5229200"/>
          <a:ext cx="3370262" cy="720725"/>
        </p:xfrm>
        <a:graphic>
          <a:graphicData uri="http://schemas.openxmlformats.org/presentationml/2006/ole">
            <p:oleObj spid="_x0000_s36928" name="Equazione" r:id="rId7" imgW="18415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54446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7553025"/>
              </p:ext>
            </p:extLst>
          </p:nvPr>
        </p:nvGraphicFramePr>
        <p:xfrm>
          <a:off x="2913125" y="548680"/>
          <a:ext cx="3370262" cy="720725"/>
        </p:xfrm>
        <a:graphic>
          <a:graphicData uri="http://schemas.openxmlformats.org/presentationml/2006/ole">
            <p:oleObj spid="_x0000_s37954" name="Equazione" r:id="rId3" imgW="1841500" imgH="3937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7" y="1393803"/>
            <a:ext cx="8011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Il fattore  ½  dipende dalla necessità di non contare due volte lo stesso contatto: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                                                         il contatto 1-2 è lo stesso di quello 2-1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1954910" y="1686191"/>
            <a:ext cx="1582298" cy="1645163"/>
            <a:chOff x="2910868" y="1686191"/>
            <a:chExt cx="1582298" cy="1645163"/>
          </a:xfrm>
        </p:grpSpPr>
        <p:pic>
          <p:nvPicPr>
            <p:cNvPr id="3789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868" y="1963202"/>
              <a:ext cx="1582298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CasellaDiTesto 3"/>
            <p:cNvSpPr txBox="1"/>
            <p:nvPr/>
          </p:nvSpPr>
          <p:spPr>
            <a:xfrm>
              <a:off x="3569484" y="21189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039069" y="16861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asellaDiTesto 6"/>
              <p:cNvSpPr txBox="1"/>
              <p:nvPr/>
            </p:nvSpPr>
            <p:spPr>
              <a:xfrm>
                <a:off x="400255" y="3414479"/>
                <a:ext cx="8006807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Nel secondo termine i contatti di un segmento del polimero sono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Z – 2</a:t>
                </a:r>
                <a:r>
                  <a:rPr lang="it-IT" sz="2000" dirty="0" smtClean="0">
                    <a:solidFill>
                      <a:srgbClr val="170AC6"/>
                    </a:solidFill>
                    <a:latin typeface="Cambria Math" pitchFamily="18" charset="0"/>
                    <a:ea typeface="Cambria Math" pitchFamily="18" charset="0"/>
                  </a:rPr>
                  <a:t>,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 poiché due posizioni sono occupate da altri segmenti connessi, tranne per i due terminali di catena quindi: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000" i="1" smtClean="0">
                            <a:solidFill>
                              <a:srgbClr val="170AC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it-IT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𝒁</m:t>
                            </m:r>
                            <m:r>
                              <a:rPr lang="it-IT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it-IT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it-IT" sz="2000" b="0" i="0" smtClean="0">
                        <a:solidFill>
                          <a:srgbClr val="170AC6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it-IT" sz="2000" b="0" dirty="0" smtClean="0">
                  <a:solidFill>
                    <a:srgbClr val="170AC6"/>
                  </a:solidFill>
                </a:endParaRPr>
              </a:p>
              <a:p>
                <a:pPr algn="just"/>
                <a:r>
                  <a:rPr lang="it-IT" sz="2000" dirty="0" smtClean="0">
                    <a:solidFill>
                      <a:srgbClr val="170AC6"/>
                    </a:solidFill>
                  </a:rPr>
                  <a:t>Poiché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it-IT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 è grande (grado di polimerizzazione) si può trascurare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 rispetto a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x (Z - 2)</a:t>
                </a:r>
                <a:r>
                  <a:rPr lang="it-IT" sz="2000" dirty="0" smtClean="0">
                    <a:solidFill>
                      <a:srgbClr val="170AC6"/>
                    </a:solidFill>
                    <a:latin typeface="Cambria Math" pitchFamily="18" charset="0"/>
                    <a:ea typeface="Cambria Math" pitchFamily="18" charset="0"/>
                  </a:rPr>
                  <a:t>.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  </a:t>
                </a:r>
                <a:r>
                  <a:rPr lang="it-IT" sz="2000" dirty="0" smtClean="0">
                    <a:solidFill>
                      <a:srgbClr val="170AC6"/>
                    </a:solidFill>
                    <a:ea typeface="Cambria Math" pitchFamily="18" charset="0"/>
                  </a:rPr>
                  <a:t>Conviene trascurare anche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 2  </a:t>
                </a:r>
                <a:r>
                  <a:rPr lang="it-IT" sz="2000" dirty="0" smtClean="0">
                    <a:solidFill>
                      <a:srgbClr val="170AC6"/>
                    </a:solidFill>
                    <a:ea typeface="Cambria Math" pitchFamily="18" charset="0"/>
                  </a:rPr>
                  <a:t>rispetto a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 Z  </a:t>
                </a:r>
                <a:r>
                  <a:rPr lang="it-IT" sz="2000" dirty="0" smtClean="0">
                    <a:solidFill>
                      <a:srgbClr val="170AC6"/>
                    </a:solidFill>
                    <a:ea typeface="Cambria Math" pitchFamily="18" charset="0"/>
                  </a:rPr>
                  <a:t>poiché l’errore è sicuramente minore di quello fatto ammettendo che il grado di coordinazione </a:t>
                </a:r>
                <a:r>
                  <a:rPr lang="it-IT" sz="2000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Z</a:t>
                </a:r>
                <a:r>
                  <a:rPr lang="it-IT" sz="2000" dirty="0" smtClean="0">
                    <a:solidFill>
                      <a:srgbClr val="170AC6"/>
                    </a:solidFill>
                    <a:ea typeface="Cambria Math" pitchFamily="18" charset="0"/>
                  </a:rPr>
                  <a:t>  sia identico per il solvente e per il polimero:</a:t>
                </a:r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55" y="3414479"/>
                <a:ext cx="8006807" cy="22467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838" t="-1897" r="-762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asellaDiTesto 7"/>
              <p:cNvSpPr txBox="1"/>
              <p:nvPr/>
            </p:nvSpPr>
            <p:spPr>
              <a:xfrm>
                <a:off x="3183823" y="5674208"/>
                <a:ext cx="2284280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𝒗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Z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0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𝑵</m:t>
                        </m:r>
                        <m:r>
                          <a:rPr lang="it-IT" sz="2000" b="1" i="1" baseline="-25000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it-IT" sz="20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it-IT" sz="20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𝒙𝑵</m:t>
                        </m:r>
                        <m:r>
                          <a:rPr lang="it-IT" sz="2000" b="1" i="1" baseline="-25000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en-US" sz="20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823" y="5674208"/>
                <a:ext cx="2284280" cy="535468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13374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8321504"/>
              </p:ext>
            </p:extLst>
          </p:nvPr>
        </p:nvGraphicFramePr>
        <p:xfrm>
          <a:off x="4477475" y="332656"/>
          <a:ext cx="3549650" cy="733425"/>
        </p:xfrm>
        <a:graphic>
          <a:graphicData uri="http://schemas.openxmlformats.org/presentationml/2006/ole">
            <p:oleObj spid="_x0000_s39136" name="Equazione" r:id="rId4" imgW="2082800" imgH="431800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asellaDiTesto 2"/>
              <p:cNvSpPr txBox="1"/>
              <p:nvPr/>
            </p:nvSpPr>
            <p:spPr>
              <a:xfrm>
                <a:off x="251520" y="476672"/>
                <a:ext cx="8496944" cy="4224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Considerando che le frazioni in volume :</a:t>
                </a:r>
              </a:p>
              <a:p>
                <a:endParaRPr lang="it-IT" sz="2000" dirty="0">
                  <a:solidFill>
                    <a:srgbClr val="170AC6"/>
                  </a:solidFill>
                </a:endParaRPr>
              </a:p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sono anche le probabilità che in una casella troviamo una molecola di solvente   ( </a:t>
                </a:r>
                <a:r>
                  <a:rPr lang="it-IT" sz="2000" b="1" i="1" dirty="0" smtClean="0">
                    <a:solidFill>
                      <a:srgbClr val="C00000"/>
                    </a:solidFill>
                    <a:sym typeface="Symbol"/>
                  </a:rPr>
                  <a:t></a:t>
                </a:r>
                <a:r>
                  <a:rPr lang="it-IT" sz="2000" b="1" i="1" baseline="-25000" dirty="0" smtClean="0">
                    <a:solidFill>
                      <a:srgbClr val="C00000"/>
                    </a:solidFill>
                    <a:sym typeface="Symbol"/>
                  </a:rPr>
                  <a:t>1</a:t>
                </a:r>
                <a:r>
                  <a:rPr lang="it-IT" sz="2000" dirty="0" smtClean="0">
                    <a:solidFill>
                      <a:srgbClr val="170AC6"/>
                    </a:solidFill>
                    <a:sym typeface="Symbol"/>
                  </a:rPr>
                  <a:t>) o un segmento di polimero </a:t>
                </a:r>
                <a:r>
                  <a:rPr lang="it-IT" sz="2000" dirty="0">
                    <a:solidFill>
                      <a:srgbClr val="170AC6"/>
                    </a:solidFill>
                  </a:rPr>
                  <a:t>( </a:t>
                </a:r>
                <a:r>
                  <a:rPr lang="it-IT" sz="2000" b="1" i="1" dirty="0" smtClean="0">
                    <a:solidFill>
                      <a:srgbClr val="C00000"/>
                    </a:solidFill>
                    <a:sym typeface="Symbol"/>
                  </a:rPr>
                  <a:t></a:t>
                </a:r>
                <a:r>
                  <a:rPr lang="it-IT" sz="2000" b="1" i="1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it-IT" sz="2000" dirty="0" smtClean="0">
                    <a:solidFill>
                      <a:srgbClr val="170AC6"/>
                    </a:solidFill>
                    <a:sym typeface="Symbol"/>
                  </a:rPr>
                  <a:t>)</a:t>
                </a:r>
                <a:r>
                  <a:rPr lang="it-IT" sz="2000" dirty="0">
                    <a:solidFill>
                      <a:srgbClr val="170AC6"/>
                    </a:solidFill>
                    <a:sym typeface="Symbol"/>
                  </a:rPr>
                  <a:t> </a:t>
                </a:r>
                <a:r>
                  <a:rPr lang="it-IT" sz="2000" dirty="0" smtClean="0">
                    <a:solidFill>
                      <a:srgbClr val="170AC6"/>
                    </a:solidFill>
                    <a:sym typeface="Symbol"/>
                  </a:rPr>
                  <a:t>e che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</m:t>
                        </m:r>
                        <m:r>
                          <a:rPr lang="it-IT" sz="2000" b="1" i="1" baseline="-2500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𝟏𝟐</m:t>
                        </m:r>
                      </m:num>
                      <m:den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</m:t>
                        </m:r>
                      </m:den>
                    </m:f>
                  </m:oMath>
                </a14:m>
                <a:r>
                  <a:rPr lang="it-IT" sz="2000" b="1" i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it-IT" sz="2000" dirty="0" smtClean="0">
                    <a:solidFill>
                      <a:srgbClr val="170AC6"/>
                    </a:solidFill>
                  </a:rPr>
                  <a:t>è la probabilità che in due caselle adiacenti vi siano una molecola di solvente ed un segmento di polimero si ha:</a:t>
                </a:r>
              </a:p>
              <a:p>
                <a:endParaRPr lang="it-IT" sz="2000" dirty="0">
                  <a:solidFill>
                    <a:srgbClr val="170AC6"/>
                  </a:solidFill>
                </a:endParaRPr>
              </a:p>
              <a:p>
                <a:endParaRPr lang="it-IT" sz="2000" dirty="0" smtClean="0">
                  <a:solidFill>
                    <a:srgbClr val="170AC6"/>
                  </a:solidFill>
                </a:endParaRPr>
              </a:p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Il fattore 2 dipende da fatto che possiamo trovare 1 nella prima casella e 2 nella seconda o viceversa.    Quindi:</a:t>
                </a:r>
              </a:p>
              <a:p>
                <a:endParaRPr lang="it-IT" sz="2000" dirty="0">
                  <a:solidFill>
                    <a:srgbClr val="170AC6"/>
                  </a:solidFill>
                </a:endParaRPr>
              </a:p>
              <a:p>
                <a:endParaRPr lang="it-IT" sz="2000" dirty="0" smtClean="0">
                  <a:solidFill>
                    <a:srgbClr val="170AC6"/>
                  </a:solidFill>
                </a:endParaRPr>
              </a:p>
              <a:p>
                <a:endParaRPr lang="it-IT" sz="2000" dirty="0">
                  <a:solidFill>
                    <a:srgbClr val="170AC6"/>
                  </a:solidFill>
                </a:endParaRPr>
              </a:p>
              <a:p>
                <a:r>
                  <a:rPr lang="it-IT" sz="2000" dirty="0" smtClean="0">
                    <a:solidFill>
                      <a:srgbClr val="170AC6"/>
                    </a:solidFill>
                  </a:rPr>
                  <a:t>e   </a:t>
                </a:r>
                <a:endParaRPr lang="en-US" sz="2000" dirty="0">
                  <a:solidFill>
                    <a:srgbClr val="170AC6"/>
                  </a:solidFill>
                </a:endParaRPr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6672"/>
                <a:ext cx="8496944" cy="4224233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717" t="-722" r="-1076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asellaDiTesto 4"/>
              <p:cNvSpPr txBox="1"/>
              <p:nvPr/>
            </p:nvSpPr>
            <p:spPr>
              <a:xfrm>
                <a:off x="3893095" y="2204864"/>
                <a:ext cx="1322798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</m:t>
                        </m:r>
                        <m:r>
                          <a:rPr lang="it-IT" sz="2000" b="1" i="1" baseline="-2500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𝟏𝟐</m:t>
                        </m:r>
                      </m:num>
                      <m:den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</m:t>
                        </m:r>
                      </m:den>
                    </m:f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 = 2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Symbol"/>
                  </a:rPr>
                  <a:t></a:t>
                </a:r>
                <a:r>
                  <a:rPr lang="en-US" sz="2000" b="1" i="1" baseline="-25000" dirty="0" smtClean="0">
                    <a:solidFill>
                      <a:srgbClr val="C00000"/>
                    </a:solidFill>
                    <a:sym typeface="Symbol"/>
                  </a:rPr>
                  <a:t>1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Symbol"/>
                  </a:rPr>
                  <a:t></a:t>
                </a:r>
                <a:r>
                  <a:rPr lang="en-US" sz="2000" b="1" i="1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endParaRPr lang="en-US" sz="20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095" y="2204864"/>
                <a:ext cx="1322798" cy="53091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r="-922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2447145"/>
              </p:ext>
            </p:extLst>
          </p:nvPr>
        </p:nvGraphicFramePr>
        <p:xfrm>
          <a:off x="395535" y="3469798"/>
          <a:ext cx="8046701" cy="751289"/>
        </p:xfrm>
        <a:graphic>
          <a:graphicData uri="http://schemas.openxmlformats.org/presentationml/2006/ole">
            <p:oleObj spid="_x0000_s39137" name="Equazione" r:id="rId7" imgW="5168900" imgH="482600" progId="Equation.3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30954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138" name="Equazione" r:id="rId8" imgW="114151" imgH="215619" progId="Equation.3">
              <p:embed/>
            </p:oleObj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6887882"/>
              </p:ext>
            </p:extLst>
          </p:nvPr>
        </p:nvGraphicFramePr>
        <p:xfrm>
          <a:off x="3347864" y="4300795"/>
          <a:ext cx="3239089" cy="438373"/>
        </p:xfrm>
        <a:graphic>
          <a:graphicData uri="http://schemas.openxmlformats.org/presentationml/2006/ole">
            <p:oleObj spid="_x0000_s39139" name="Equazione" r:id="rId9" imgW="1689100" imgH="228600" progId="Equation.3">
              <p:embed/>
            </p:oleObj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259632" y="508518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rappresenta la differenza di energia tra una molecola di solvente circondata da molecole di soluto e quella  tra una molecola di solvente circondata da altre di solvente (e simmetricamente viceversa).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39084" name="Picture 1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520249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CasellaDiTesto 10"/>
              <p:cNvSpPr txBox="1"/>
              <p:nvPr/>
            </p:nvSpPr>
            <p:spPr>
              <a:xfrm>
                <a:off x="611560" y="4300795"/>
                <a:ext cx="17826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𝑮</m:t>
                    </m:r>
                    <m:r>
                      <a:rPr lang="it-IT" sz="2000" b="1" i="1" baseline="3000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</m:t>
                    </m:r>
                    <m:r>
                      <a:rPr lang="it-IT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it-IT" sz="2000" b="1" i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sym typeface="Symbol"/>
                      </a:rPr>
                      <m:t></m:t>
                    </m:r>
                    <m:r>
                      <m:rPr>
                        <m:nor/>
                      </m:rPr>
                      <a:rPr lang="it-IT" sz="2000" b="1" i="1" baseline="-2500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sym typeface="Symbol"/>
                      </a:rPr>
                      <m:t>12</m:t>
                    </m:r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it-IT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𝒈</m:t>
                    </m:r>
                    <m:r>
                      <a:rPr lang="it-IT" sz="2000" b="1" i="1" baseline="30000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</m:t>
                    </m:r>
                  </m:oMath>
                </a14:m>
                <a:endParaRPr lang="en-US" sz="2000" b="1" i="1" baseline="30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00795"/>
                <a:ext cx="1782667" cy="40011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2 8"/>
          <p:cNvCxnSpPr/>
          <p:nvPr/>
        </p:nvCxnSpPr>
        <p:spPr>
          <a:xfrm>
            <a:off x="2481985" y="4512725"/>
            <a:ext cx="60959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4563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32656"/>
            <a:ext cx="8448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Per caratterizzare l’energia di interazione tra specie diverse (soluzione di </a:t>
            </a:r>
            <a:r>
              <a:rPr lang="it-IT" sz="2000" dirty="0" smtClean="0">
                <a:solidFill>
                  <a:srgbClr val="C00000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in </a:t>
            </a:r>
            <a:r>
              <a:rPr lang="it-IT" sz="2000" dirty="0" smtClean="0">
                <a:solidFill>
                  <a:srgbClr val="C00000"/>
                </a:solidFill>
              </a:rPr>
              <a:t>1</a:t>
            </a:r>
            <a:r>
              <a:rPr lang="it-IT" sz="2000" dirty="0" smtClean="0">
                <a:solidFill>
                  <a:srgbClr val="170AC6"/>
                </a:solidFill>
              </a:rPr>
              <a:t>),</a:t>
            </a:r>
          </a:p>
          <a:p>
            <a:r>
              <a:rPr lang="it-IT" sz="2000" dirty="0" err="1" smtClean="0">
                <a:solidFill>
                  <a:srgbClr val="170AC6"/>
                </a:solidFill>
              </a:rPr>
              <a:t>Flory</a:t>
            </a:r>
            <a:r>
              <a:rPr lang="it-IT" sz="2000" dirty="0" smtClean="0">
                <a:solidFill>
                  <a:srgbClr val="170AC6"/>
                </a:solidFill>
              </a:rPr>
              <a:t> e Huggins hanno introdotto il parametro di interazione: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2014523"/>
              </p:ext>
            </p:extLst>
          </p:nvPr>
        </p:nvGraphicFramePr>
        <p:xfrm>
          <a:off x="2339752" y="1196752"/>
          <a:ext cx="4296478" cy="792088"/>
        </p:xfrm>
        <a:graphic>
          <a:graphicData uri="http://schemas.openxmlformats.org/presentationml/2006/ole">
            <p:oleObj spid="_x0000_s40097" name="Equazione" r:id="rId3" imgW="2273300" imgH="4191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7544" y="2132856"/>
            <a:ext cx="8304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Poiché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G </a:t>
            </a:r>
            <a:r>
              <a:rPr lang="it-IT" sz="2000" b="1" i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  rappresenta l’energia della «quasi-reazione» data dalla differente energia di interazione tra soluto e solvente è essenzialmente la variazione di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entalpia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di mescolamento, almeno in certe condizioni.    Infatti: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0753030"/>
              </p:ext>
            </p:extLst>
          </p:nvPr>
        </p:nvGraphicFramePr>
        <p:xfrm>
          <a:off x="323528" y="3284984"/>
          <a:ext cx="8544949" cy="432048"/>
        </p:xfrm>
        <a:graphic>
          <a:graphicData uri="http://schemas.openxmlformats.org/presentationml/2006/ole">
            <p:oleObj spid="_x0000_s40098" name="Equazione" r:id="rId4" imgW="4521200" imgH="22860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3861048"/>
            <a:ext cx="6252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Possiamo usare le due seguenti relazioni termodinamiche: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8704302"/>
              </p:ext>
            </p:extLst>
          </p:nvPr>
        </p:nvGraphicFramePr>
        <p:xfrm>
          <a:off x="1629703" y="4581128"/>
          <a:ext cx="5980453" cy="864096"/>
        </p:xfrm>
        <a:graphic>
          <a:graphicData uri="http://schemas.openxmlformats.org/presentationml/2006/ole">
            <p:oleObj spid="_x0000_s40099" name="Equazione" r:id="rId5" imgW="3340100" imgH="482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30674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5" y="404664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Combinando le equazioni: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                        e</a:t>
            </a:r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si ottiene: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e: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Poiché:                             quando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g </a:t>
            </a:r>
            <a:r>
              <a:rPr lang="it-IT" sz="2000" b="1" i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non dipende da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it-IT" sz="2000" b="1" i="1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it-IT" sz="2000" dirty="0">
                <a:solidFill>
                  <a:srgbClr val="170AC6"/>
                </a:solidFill>
                <a:ea typeface="Cambria Math" pitchFamily="18" charset="0"/>
                <a:sym typeface="Symbol"/>
              </a:rPr>
              <a:t>il termine in </a:t>
            </a:r>
            <a:endParaRPr lang="it-IT" sz="2000" dirty="0" smtClean="0">
              <a:solidFill>
                <a:srgbClr val="170AC6"/>
              </a:solidFill>
              <a:ea typeface="Cambria Math" pitchFamily="18" charset="0"/>
              <a:sym typeface="Symbol"/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  <a:ea typeface="Cambria Math" pitchFamily="18" charset="0"/>
              <a:sym typeface="Symbol"/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parentesi </a:t>
            </a:r>
            <a:r>
              <a:rPr lang="it-IT" sz="2000" dirty="0">
                <a:solidFill>
                  <a:srgbClr val="170AC6"/>
                </a:solidFill>
                <a:ea typeface="Cambria Math" pitchFamily="18" charset="0"/>
                <a:sym typeface="Symbol"/>
              </a:rPr>
              <a:t>quadre si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annulla e 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S</a:t>
            </a:r>
            <a:r>
              <a:rPr lang="it-IT" sz="2000" b="1" i="1" baseline="30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M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  dipende solo dal termine combinatorio.</a:t>
            </a:r>
            <a:endParaRPr lang="it-IT" sz="2000" b="1" i="1" dirty="0" smtClean="0">
              <a:solidFill>
                <a:srgbClr val="170AC6"/>
              </a:solidFill>
              <a:latin typeface="Cambria Math" pitchFamily="18" charset="0"/>
              <a:ea typeface="Cambria Math" pitchFamily="18" charset="0"/>
              <a:sym typeface="Symbol"/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Il termine entalpico diventa 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= N</a:t>
            </a:r>
            <a:r>
              <a:rPr lang="it-IT" sz="2000" b="1" i="1" baseline="-25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1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</a:t>
            </a:r>
            <a:r>
              <a:rPr lang="it-IT" sz="2000" b="1" i="1" baseline="-25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2</a:t>
            </a:r>
            <a:r>
              <a:rPr lang="it-IT" sz="2000" b="1" i="1" dirty="0">
                <a:solidFill>
                  <a:srgbClr val="C00000"/>
                </a:solidFill>
                <a:ea typeface="Cambria Math" pitchFamily="18" charset="0"/>
                <a:sym typeface="Symbol"/>
              </a:rPr>
              <a:t>Z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g</a:t>
            </a:r>
            <a:r>
              <a:rPr lang="it-IT" sz="2000" b="1" i="1" baseline="30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R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 = G</a:t>
            </a:r>
            <a:r>
              <a:rPr lang="it-IT" sz="2000" b="1" i="1" baseline="30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R</a:t>
            </a:r>
            <a:r>
              <a:rPr lang="it-IT" sz="2000" b="1" i="1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 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e cioè alla variazione di energia della «quasi-reazione».</a:t>
            </a:r>
            <a:endParaRPr lang="it-IT" sz="2000" dirty="0" smtClean="0">
              <a:solidFill>
                <a:srgbClr val="170AC6"/>
              </a:solidFill>
              <a:ea typeface="Cambria Math" pitchFamily="18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9139039"/>
              </p:ext>
            </p:extLst>
          </p:nvPr>
        </p:nvGraphicFramePr>
        <p:xfrm>
          <a:off x="1897063" y="908050"/>
          <a:ext cx="5356225" cy="792163"/>
        </p:xfrm>
        <a:graphic>
          <a:graphicData uri="http://schemas.openxmlformats.org/presentationml/2006/ole">
            <p:oleObj spid="_x0000_s41222" name="Equazione" r:id="rId3" imgW="3263760" imgH="482400" progId="Equation.3">
              <p:embed/>
            </p:oleObj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5252211"/>
              </p:ext>
            </p:extLst>
          </p:nvPr>
        </p:nvGraphicFramePr>
        <p:xfrm>
          <a:off x="2339752" y="1916832"/>
          <a:ext cx="4511675" cy="431800"/>
        </p:xfrm>
        <a:graphic>
          <a:graphicData uri="http://schemas.openxmlformats.org/presentationml/2006/ole">
            <p:oleObj spid="_x0000_s41223" name="Equazione" r:id="rId4" imgW="2387600" imgH="22860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587979"/>
              </p:ext>
            </p:extLst>
          </p:nvPr>
        </p:nvGraphicFramePr>
        <p:xfrm>
          <a:off x="2334742" y="2616184"/>
          <a:ext cx="5549626" cy="956832"/>
        </p:xfrm>
        <a:graphic>
          <a:graphicData uri="http://schemas.openxmlformats.org/presentationml/2006/ole">
            <p:oleObj spid="_x0000_s41224" name="Equazione" r:id="rId5" imgW="2946400" imgH="508000" progId="Equation.3">
              <p:embed/>
            </p:oleObj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7115772"/>
              </p:ext>
            </p:extLst>
          </p:nvPr>
        </p:nvGraphicFramePr>
        <p:xfrm>
          <a:off x="3275856" y="3573016"/>
          <a:ext cx="3083427" cy="870322"/>
        </p:xfrm>
        <a:graphic>
          <a:graphicData uri="http://schemas.openxmlformats.org/presentationml/2006/ole">
            <p:oleObj spid="_x0000_s41225" name="Equazione" r:id="rId6" imgW="1574800" imgH="444500" progId="Equation.3">
              <p:embed/>
            </p:oleObj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3707348"/>
              </p:ext>
            </p:extLst>
          </p:nvPr>
        </p:nvGraphicFramePr>
        <p:xfrm>
          <a:off x="1379538" y="4149725"/>
          <a:ext cx="1463675" cy="792163"/>
        </p:xfrm>
        <a:graphic>
          <a:graphicData uri="http://schemas.openxmlformats.org/presentationml/2006/ole">
            <p:oleObj spid="_x0000_s41226" name="Equazione" r:id="rId7" imgW="77436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42137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6760095"/>
              </p:ext>
            </p:extLst>
          </p:nvPr>
        </p:nvGraphicFramePr>
        <p:xfrm>
          <a:off x="3419872" y="404664"/>
          <a:ext cx="2190750" cy="438150"/>
        </p:xfrm>
        <a:graphic>
          <a:graphicData uri="http://schemas.openxmlformats.org/presentationml/2006/ole">
            <p:oleObj spid="_x0000_s42031" name="Equazione" r:id="rId3" imgW="1143000" imgH="2286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1" y="859515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Se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g </a:t>
            </a:r>
            <a:r>
              <a:rPr lang="it-IT" sz="2000" b="1" i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= 0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non ci sono differenze tra l’energia di contatti diversi  e la soluzione è </a:t>
            </a:r>
            <a:r>
              <a:rPr lang="it-IT" sz="2000" b="1" i="1" dirty="0" smtClean="0">
                <a:solidFill>
                  <a:srgbClr val="170AC6"/>
                </a:solidFill>
                <a:sym typeface="Symbol"/>
              </a:rPr>
              <a:t>ideale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.   Se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g </a:t>
            </a:r>
            <a:r>
              <a:rPr lang="it-IT" sz="2000" b="1" i="1" baseline="30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≠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0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la soluzione è </a:t>
            </a:r>
            <a:r>
              <a:rPr lang="it-IT" sz="2000" b="1" i="1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regolare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 (si definisce regolare una soluzione in cui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S </a:t>
            </a:r>
            <a:r>
              <a:rPr lang="it-IT" sz="2000" b="1" i="1" baseline="30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ea typeface="Cambria Math" pitchFamily="18" charset="0"/>
                <a:sym typeface="Symbol"/>
              </a:rPr>
              <a:t> è ideale ma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H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≠ 0 </a:t>
            </a:r>
            <a:r>
              <a:rPr lang="it-IT" sz="2000" dirty="0" smtClean="0">
                <a:solidFill>
                  <a:srgbClr val="170AC6"/>
                </a:solidFill>
                <a:ea typeface="Cambria Math" pitchFamily="18" charset="0"/>
                <a:sym typeface="Symbol"/>
              </a:rPr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561" y="2204864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  <a:sym typeface="Symbol"/>
              </a:rPr>
              <a:t>Poiché</a:t>
            </a:r>
            <a:r>
              <a:rPr lang="it-IT" sz="2000" b="1" i="1" dirty="0" smtClean="0">
                <a:solidFill>
                  <a:srgbClr val="170AC6"/>
                </a:solidFill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G </a:t>
            </a:r>
            <a:r>
              <a:rPr lang="it-IT" sz="2000" b="1" i="1" baseline="30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= 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kTN</a:t>
            </a:r>
            <a:r>
              <a:rPr lang="it-IT" sz="2000" b="1" i="1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</a:t>
            </a:r>
            <a:r>
              <a:rPr lang="it-IT" sz="2000" b="1" i="1" baseline="-25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it-IT" sz="2000" dirty="0" smtClean="0">
                <a:solidFill>
                  <a:srgbClr val="170AC6"/>
                </a:solidFill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it-IT" sz="20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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ha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generalmente un valore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positivo,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la dissoluzione di un polimero in una soluto è generalmente (nell’ambito della validità del modello) un processo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endotermico.</a:t>
            </a:r>
          </a:p>
          <a:p>
            <a:pPr algn="just"/>
            <a:endParaRPr lang="it-IT" sz="2000" dirty="0" smtClean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H </a:t>
            </a:r>
            <a:r>
              <a:rPr lang="it-IT" sz="2000" b="1" i="1" baseline="30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R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→ 0</a:t>
            </a:r>
            <a:r>
              <a:rPr lang="it-IT" sz="2000" dirty="0">
                <a:solidFill>
                  <a:srgbClr val="C00000"/>
                </a:solidFill>
                <a:ea typeface="Cambria Math" pitchFamily="18" charset="0"/>
                <a:sym typeface="Symbol"/>
              </a:rPr>
              <a:t>  </a:t>
            </a:r>
            <a:r>
              <a:rPr lang="it-IT" sz="2000" dirty="0">
                <a:solidFill>
                  <a:srgbClr val="170AC6"/>
                </a:solidFill>
                <a:ea typeface="Cambria Math" pitchFamily="18" charset="0"/>
                <a:sym typeface="Symbol"/>
              </a:rPr>
              <a:t>quando</a:t>
            </a:r>
            <a:r>
              <a:rPr lang="it-IT" sz="2000" dirty="0">
                <a:solidFill>
                  <a:srgbClr val="C00000"/>
                </a:solidFill>
                <a:ea typeface="Cambria Math" pitchFamily="18" charset="0"/>
                <a:sym typeface="Symbol"/>
              </a:rPr>
              <a:t>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</a:t>
            </a:r>
            <a:r>
              <a:rPr lang="it-IT" sz="2000" b="1" i="1" baseline="-25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it-IT" sz="2000" dirty="0">
                <a:solidFill>
                  <a:srgbClr val="C00000"/>
                </a:solidFill>
                <a:ea typeface="Cambria Math" pitchFamily="18" charset="0"/>
                <a:sym typeface="Symbol"/>
              </a:rPr>
              <a:t> </a:t>
            </a:r>
            <a:r>
              <a:rPr lang="it-IT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→ 0</a:t>
            </a:r>
            <a:r>
              <a:rPr lang="it-IT" sz="2000" dirty="0">
                <a:solidFill>
                  <a:srgbClr val="C00000"/>
                </a:solidFill>
                <a:ea typeface="Cambria Math" pitchFamily="18" charset="0"/>
                <a:sym typeface="Symbol"/>
              </a:rPr>
              <a:t>  </a:t>
            </a:r>
            <a:r>
              <a:rPr lang="it-IT" sz="2000" dirty="0">
                <a:solidFill>
                  <a:srgbClr val="170AC6"/>
                </a:solidFill>
                <a:ea typeface="Cambria Math" pitchFamily="18" charset="0"/>
                <a:sym typeface="Symbol"/>
              </a:rPr>
              <a:t>cioè quando la soluzione è molto diluita. Ma…….</a:t>
            </a:r>
            <a:endParaRPr lang="en-US" sz="2000" dirty="0">
              <a:solidFill>
                <a:srgbClr val="170AC6"/>
              </a:solidFill>
            </a:endParaRPr>
          </a:p>
          <a:p>
            <a:pPr algn="just"/>
            <a:endParaRPr lang="it-IT" sz="2000" dirty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  <a:sym typeface="Symbol"/>
              </a:rPr>
              <a:t>v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a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sottolineato che sebbene nella teoria di </a:t>
            </a:r>
            <a:r>
              <a:rPr lang="it-IT" sz="2000" dirty="0" err="1">
                <a:solidFill>
                  <a:srgbClr val="170AC6"/>
                </a:solidFill>
                <a:sym typeface="Symbol"/>
              </a:rPr>
              <a:t>Flory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-Huggins non sono state fatte ipotesi sulla diluizione, in una soluzione polimerica diluita domini polimerici (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zone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concentrate di segmenti di polimero) sono circondate da solvente puro. In queste condizioni non sono valide le espressioni di </a:t>
            </a:r>
            <a:r>
              <a:rPr lang="en-US" sz="2000" b="1" i="1" dirty="0">
                <a:solidFill>
                  <a:srgbClr val="C00000"/>
                </a:solidFill>
                <a:sym typeface="Symbol"/>
              </a:rPr>
              <a:t></a:t>
            </a:r>
            <a:r>
              <a:rPr lang="en-US" sz="2000" b="1" i="1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000" i="1" baseline="-25000" dirty="0">
                <a:solidFill>
                  <a:srgbClr val="C00000"/>
                </a:solidFill>
                <a:sym typeface="Symbol"/>
              </a:rPr>
              <a:t>  </a:t>
            </a:r>
            <a:r>
              <a:rPr lang="en-US" sz="2000" dirty="0">
                <a:solidFill>
                  <a:srgbClr val="170AC6"/>
                </a:solidFill>
                <a:sym typeface="Symbol"/>
              </a:rPr>
              <a:t>e</a:t>
            </a:r>
            <a:r>
              <a:rPr lang="en-US" sz="2000" i="1" baseline="-25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sym typeface="Symbol"/>
              </a:rPr>
              <a:t></a:t>
            </a:r>
            <a:r>
              <a:rPr lang="en-US" sz="2000" b="1" i="1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000" baseline="-25000" dirty="0">
                <a:solidFill>
                  <a:srgbClr val="C00000"/>
                </a:solidFill>
                <a:sym typeface="Symbol"/>
              </a:rPr>
              <a:t>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e quindi la teoria è valida per soluzioni relativamente concentrate.   Per superare questo problema è stata sviluppata una teoria ad hoc detta di </a:t>
            </a:r>
            <a:r>
              <a:rPr lang="it-IT" sz="2000" dirty="0" err="1">
                <a:solidFill>
                  <a:srgbClr val="170AC6"/>
                </a:solidFill>
                <a:sym typeface="Symbol"/>
              </a:rPr>
              <a:t>Flory-Krigbaum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0358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7403" y="548680"/>
            <a:ext cx="77755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Consideriamo un tipico effetto della massa molecolare.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Piccole frazioni molari sono ottenute con grandi frazioni in peso →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le </a:t>
            </a:r>
            <a:r>
              <a:rPr lang="it-IT" sz="2000" dirty="0" smtClean="0">
                <a:solidFill>
                  <a:srgbClr val="170AC6"/>
                </a:solidFill>
              </a:rPr>
              <a:t>frazioni molari non sono un buon indicatore dell’idealità.</a:t>
            </a:r>
          </a:p>
          <a:p>
            <a:endParaRPr lang="it-IT" sz="2000" dirty="0">
              <a:solidFill>
                <a:srgbClr val="170AC6"/>
              </a:solidFill>
            </a:endParaRPr>
          </a:p>
          <a:p>
            <a:r>
              <a:rPr lang="it-IT" sz="2000" dirty="0" smtClean="0">
                <a:solidFill>
                  <a:srgbClr val="170AC6"/>
                </a:solidFill>
              </a:rPr>
              <a:t>Esempio:  </a:t>
            </a:r>
            <a:r>
              <a:rPr lang="it-IT" sz="2000" dirty="0" err="1" smtClean="0">
                <a:solidFill>
                  <a:srgbClr val="170AC6"/>
                </a:solidFill>
              </a:rPr>
              <a:t>MM</a:t>
            </a:r>
            <a:r>
              <a:rPr lang="it-IT" sz="2000" baseline="-25000" dirty="0" err="1" smtClean="0">
                <a:solidFill>
                  <a:srgbClr val="170AC6"/>
                </a:solidFill>
              </a:rPr>
              <a:t>pol</a:t>
            </a:r>
            <a:r>
              <a:rPr lang="it-IT" sz="2000" dirty="0" smtClean="0">
                <a:solidFill>
                  <a:srgbClr val="170AC6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= 10</a:t>
            </a:r>
            <a:r>
              <a:rPr lang="it-IT" sz="2000" baseline="30000" dirty="0" smtClean="0">
                <a:solidFill>
                  <a:srgbClr val="170AC6"/>
                </a:solidFill>
              </a:rPr>
              <a:t>5    </a:t>
            </a:r>
            <a:r>
              <a:rPr lang="it-IT" sz="2000" dirty="0" smtClean="0">
                <a:solidFill>
                  <a:srgbClr val="170AC6"/>
                </a:solidFill>
              </a:rPr>
              <a:t>  </a:t>
            </a:r>
            <a:r>
              <a:rPr lang="it-IT" sz="2000" dirty="0" err="1" smtClean="0">
                <a:solidFill>
                  <a:srgbClr val="170AC6"/>
                </a:solidFill>
              </a:rPr>
              <a:t>MM</a:t>
            </a:r>
            <a:r>
              <a:rPr lang="it-IT" sz="2000" baseline="-25000" dirty="0" err="1" smtClean="0">
                <a:solidFill>
                  <a:srgbClr val="170AC6"/>
                </a:solidFill>
              </a:rPr>
              <a:t>sol</a:t>
            </a:r>
            <a:r>
              <a:rPr lang="it-IT" sz="2000" dirty="0" smtClean="0">
                <a:solidFill>
                  <a:srgbClr val="170AC6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=10</a:t>
            </a:r>
            <a:r>
              <a:rPr lang="it-IT" sz="2000" baseline="30000" dirty="0" smtClean="0">
                <a:solidFill>
                  <a:srgbClr val="170AC6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    soluzione 91% in peso di polimero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0473118"/>
              </p:ext>
            </p:extLst>
          </p:nvPr>
        </p:nvGraphicFramePr>
        <p:xfrm>
          <a:off x="899592" y="2564904"/>
          <a:ext cx="6952046" cy="1296144"/>
        </p:xfrm>
        <a:graphic>
          <a:graphicData uri="http://schemas.openxmlformats.org/presentationml/2006/ole">
            <p:oleObj spid="_x0000_s17627" name="Equazione" r:id="rId3" imgW="4495800" imgH="83820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4829391"/>
              </p:ext>
            </p:extLst>
          </p:nvPr>
        </p:nvGraphicFramePr>
        <p:xfrm>
          <a:off x="2017713" y="4292600"/>
          <a:ext cx="5060950" cy="863600"/>
        </p:xfrm>
        <a:graphic>
          <a:graphicData uri="http://schemas.openxmlformats.org/presentationml/2006/ole">
            <p:oleObj spid="_x0000_s17628" name="Equation" r:id="rId4" imgW="2514600" imgH="43164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39552" y="5661248"/>
            <a:ext cx="8046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Il solvente è solo il 9% in peso (altamente non ideale), ma la sua frazione molare è circa 1 suggerendo un comportamento ideal</a:t>
            </a:r>
            <a:r>
              <a:rPr lang="it-IT" sz="2000" dirty="0">
                <a:solidFill>
                  <a:srgbClr val="170AC6"/>
                </a:solidFill>
              </a:rPr>
              <a:t>e</a:t>
            </a:r>
            <a:r>
              <a:rPr lang="it-IT" sz="2000" dirty="0" smtClean="0">
                <a:solidFill>
                  <a:srgbClr val="170AC6"/>
                </a:solidFill>
              </a:rPr>
              <a:t> 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0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04664"/>
            <a:ext cx="84115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soluzione polimerica ideale va ridefinita come quella in cui l’attività del solvente è uguale alla frazione in volume del solvente.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Questa definizione è anche valida per soluzioni qualsiasi poiché per molecole piccole la frazione molare è quasi uguale alla frazione in volume.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definizione di una soluzione ideale è basata sulla </a:t>
            </a:r>
            <a:r>
              <a:rPr lang="it-IT" sz="2000" b="1" i="1" dirty="0" smtClean="0">
                <a:solidFill>
                  <a:srgbClr val="C00000"/>
                </a:solidFill>
              </a:rPr>
              <a:t>interscambiabilità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delle molecole di soluto con quelle di solvente senza una variazione netta delle forze attrattive e repulsive.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Quindi mescolando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1</a:t>
            </a:r>
            <a:r>
              <a:rPr lang="it-IT" sz="2000" dirty="0" smtClean="0">
                <a:solidFill>
                  <a:srgbClr val="170AC6"/>
                </a:solidFill>
              </a:rPr>
              <a:t> moli di soluto con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moli di solvente si ha:</a:t>
            </a:r>
            <a:endParaRPr lang="en-US" sz="2000" dirty="0">
              <a:solidFill>
                <a:srgbClr val="170AC6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2483768" y="4390219"/>
            <a:ext cx="4164602" cy="1343037"/>
            <a:chOff x="2915816" y="4092461"/>
            <a:chExt cx="4164602" cy="1343037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" name="CasellaDiTesto 2"/>
                <p:cNvSpPr txBox="1"/>
                <p:nvPr/>
              </p:nvSpPr>
              <p:spPr>
                <a:xfrm>
                  <a:off x="3866872" y="4092461"/>
                  <a:ext cx="17132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it-IT" sz="2400" b="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it-IT" sz="2400" b="0" i="1" baseline="-25000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𝑚𝑖𝑥</m:t>
                        </m:r>
                        <m:r>
                          <a:rPr lang="it-IT" sz="2400" b="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=0</m:t>
                        </m:r>
                      </m:oMath>
                    </m:oMathPara>
                  </a14:m>
                  <a:endParaRPr lang="en-US" sz="2400" dirty="0">
                    <a:solidFill>
                      <a:srgbClr val="170AC6"/>
                    </a:solidFill>
                  </a:endParaRPr>
                </a:p>
              </p:txBody>
            </p:sp>
          </mc:Choice>
          <mc:Fallback>
            <p:sp>
              <p:nvSpPr>
                <p:cNvPr id="3" name="CasellaDiTes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6872" y="4092461"/>
                  <a:ext cx="1713239" cy="461665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" name="CasellaDiTesto 3"/>
                <p:cNvSpPr txBox="1"/>
                <p:nvPr/>
              </p:nvSpPr>
              <p:spPr>
                <a:xfrm>
                  <a:off x="2915816" y="4973833"/>
                  <a:ext cx="41646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it-IT" sz="2400" b="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it-IT" sz="2400" b="0" i="1" baseline="-25000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𝑚𝑖𝑥</m:t>
                        </m:r>
                        <m:r>
                          <a:rPr lang="it-IT" sz="2400" b="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=−</m:t>
                        </m:r>
                        <m:r>
                          <a:rPr lang="it-IT" sz="2400" b="0" i="1" smtClean="0">
                            <a:solidFill>
                              <a:srgbClr val="170AC6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it-IT" sz="2400" b="0" i="1" baseline="-25000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𝑙𝑛𝑋</m:t>
                            </m:r>
                            <m:r>
                              <a:rPr lang="it-IT" sz="2400" b="0" i="1" baseline="-25000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it-IT" sz="2400" b="0" i="1" baseline="-25000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it-IT" sz="2400" b="0" i="1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𝑙𝑛𝑋</m:t>
                            </m:r>
                            <m:r>
                              <a:rPr lang="it-IT" sz="2400" b="0" i="1" baseline="-25000" smtClean="0">
                                <a:solidFill>
                                  <a:srgbClr val="170AC6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rgbClr val="170AC6"/>
                    </a:solidFill>
                  </a:endParaRPr>
                </a:p>
              </p:txBody>
            </p:sp>
          </mc:Choice>
          <mc:Fallback>
            <p:sp>
              <p:nvSpPr>
                <p:cNvPr id="4" name="CasellaDiTes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4973833"/>
                  <a:ext cx="4164602" cy="461665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28829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344678"/>
            <a:ext cx="792088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170AC6"/>
                </a:solidFill>
              </a:rPr>
              <a:t>Dati sperimentali indicano che in soluzioni polimeriche le deviazioni dall’idealità dipendono poco dalla temperatura.  Poiché:</a:t>
            </a:r>
            <a:endParaRPr lang="en-US" sz="24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8019433"/>
              </p:ext>
            </p:extLst>
          </p:nvPr>
        </p:nvGraphicFramePr>
        <p:xfrm>
          <a:off x="3131840" y="1988840"/>
          <a:ext cx="2968787" cy="936104"/>
        </p:xfrm>
        <a:graphic>
          <a:graphicData uri="http://schemas.openxmlformats.org/presentationml/2006/ole">
            <p:oleObj spid="_x0000_s18541" name="Equazione" r:id="rId3" imgW="1409088" imgH="444307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1560" y="3429000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170AC6"/>
                </a:solidFill>
              </a:rPr>
              <a:t>evidentemente   </a:t>
            </a:r>
            <a:r>
              <a:rPr lang="it-IT" sz="2400" b="1" i="1" dirty="0" smtClean="0">
                <a:solidFill>
                  <a:srgbClr val="C00000"/>
                </a:solidFill>
              </a:rPr>
              <a:t>∆𝐻</a:t>
            </a:r>
            <a:r>
              <a:rPr lang="it-IT" sz="2400" b="1" i="1" baseline="-25000" dirty="0" smtClean="0">
                <a:solidFill>
                  <a:srgbClr val="C00000"/>
                </a:solidFill>
              </a:rPr>
              <a:t>𝑚𝑖𝑥</a:t>
            </a:r>
            <a:r>
              <a:rPr lang="it-IT" sz="2400" b="1" i="1" dirty="0" smtClean="0">
                <a:solidFill>
                  <a:srgbClr val="C00000"/>
                </a:solidFill>
              </a:rPr>
              <a:t> ≈ 0</a:t>
            </a:r>
            <a:r>
              <a:rPr lang="it-IT" sz="2400" dirty="0" smtClean="0">
                <a:solidFill>
                  <a:srgbClr val="170AC6"/>
                </a:solidFill>
              </a:rPr>
              <a:t>.</a:t>
            </a:r>
            <a:endParaRPr lang="it-IT" sz="2400" dirty="0">
              <a:solidFill>
                <a:srgbClr val="170AC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170AC6"/>
                </a:solidFill>
              </a:rPr>
              <a:t>La deviazione dall’idealità quindi dipende dal termine entropico</a:t>
            </a:r>
            <a:r>
              <a:rPr lang="it-IT" sz="2400" dirty="0" smtClean="0">
                <a:solidFill>
                  <a:srgbClr val="170AC6"/>
                </a:solidFill>
              </a:rPr>
              <a:t>.</a:t>
            </a:r>
            <a:endParaRPr lang="it-IT" sz="2400" dirty="0" smtClean="0">
              <a:solidFill>
                <a:srgbClr val="170AC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solidFill>
                  <a:srgbClr val="170AC6"/>
                </a:solidFill>
              </a:rPr>
              <a:t>Per descrivere la formazione di una soluzione polimerica dobbiamo rivedere il termine di entropia di mescolamento</a:t>
            </a:r>
            <a:endParaRPr lang="en-US" sz="24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4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Applichiamo la termodinamica statistica al mescolamento di due composti con molecole sferiche di uguale volume assumendo che la sostituzione di una molecola di soluto con una di solvente e viceversa non cambi le interazione delle molecole circostanti.</a:t>
            </a:r>
            <a:endParaRPr lang="en-US" sz="2000" dirty="0">
              <a:solidFill>
                <a:srgbClr val="170AC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24375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Le posizioni del reticolo sono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0</a:t>
            </a:r>
            <a:r>
              <a:rPr lang="it-IT" sz="2000" dirty="0" smtClean="0">
                <a:solidFill>
                  <a:srgbClr val="170AC6"/>
                </a:solidFill>
              </a:rPr>
              <a:t>, </a:t>
            </a:r>
            <a:r>
              <a:rPr lang="it-IT" sz="2000" dirty="0">
                <a:solidFill>
                  <a:srgbClr val="170AC6"/>
                </a:solidFill>
              </a:rPr>
              <a:t>le </a:t>
            </a:r>
            <a:r>
              <a:rPr lang="it-IT" sz="2000" dirty="0" smtClean="0">
                <a:solidFill>
                  <a:srgbClr val="170AC6"/>
                </a:solidFill>
              </a:rPr>
              <a:t>molecole di solvente sono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1</a:t>
            </a:r>
            <a:r>
              <a:rPr lang="it-IT" sz="2000" dirty="0" smtClean="0">
                <a:solidFill>
                  <a:srgbClr val="170AC6"/>
                </a:solidFill>
              </a:rPr>
              <a:t> e quelle di soluto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.</a:t>
            </a:r>
          </a:p>
          <a:p>
            <a:r>
              <a:rPr lang="it-IT" sz="2000" dirty="0" smtClean="0">
                <a:solidFill>
                  <a:srgbClr val="170AC6"/>
                </a:solidFill>
              </a:rPr>
              <a:t>Se occupiamo tutte le posizioni:</a:t>
            </a:r>
            <a:endParaRPr lang="en-US" sz="2000" dirty="0">
              <a:solidFill>
                <a:srgbClr val="170AC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asellaDiTesto 4"/>
              <p:cNvSpPr txBox="1"/>
              <p:nvPr/>
            </p:nvSpPr>
            <p:spPr>
              <a:xfrm>
                <a:off x="3491880" y="4449306"/>
                <a:ext cx="1710725" cy="392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449306"/>
                <a:ext cx="1710725" cy="39299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/>
          <p:cNvSpPr txBox="1"/>
          <p:nvPr/>
        </p:nvSpPr>
        <p:spPr>
          <a:xfrm>
            <a:off x="611560" y="522920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Dobbiamo definire il numero di modi di sistemare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1</a:t>
            </a:r>
            <a:r>
              <a:rPr lang="it-IT" sz="2000" b="1" i="1" dirty="0" smtClean="0">
                <a:solidFill>
                  <a:srgbClr val="C00000"/>
                </a:solidFill>
              </a:rPr>
              <a:t>+N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2</a:t>
            </a:r>
            <a:r>
              <a:rPr lang="it-IT" sz="2000" dirty="0" smtClean="0">
                <a:solidFill>
                  <a:srgbClr val="170AC6"/>
                </a:solidFill>
              </a:rPr>
              <a:t> molecole in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0</a:t>
            </a:r>
            <a:r>
              <a:rPr lang="it-IT" sz="2000" dirty="0" smtClean="0">
                <a:solidFill>
                  <a:srgbClr val="170AC6"/>
                </a:solidFill>
              </a:rPr>
              <a:t> posizioni.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6966" y="1891566"/>
            <a:ext cx="13620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89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357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Se le molecole sono distinguibili:</a:t>
            </a:r>
            <a:endParaRPr lang="en-US" sz="2000" dirty="0">
              <a:solidFill>
                <a:srgbClr val="170AC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asellaDiTesto 2"/>
              <p:cNvSpPr txBox="1"/>
              <p:nvPr/>
            </p:nvSpPr>
            <p:spPr>
              <a:xfrm>
                <a:off x="1475656" y="1099215"/>
                <a:ext cx="53174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</m:t>
                        </m:r>
                      </m:e>
                      <m:sup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′</m:t>
                        </m:r>
                      </m:sup>
                    </m:sSup>
                    <m:r>
                      <a:rPr lang="it-IT" sz="2000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a:rPr lang="it-IT" sz="2000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𝑁</m:t>
                    </m:r>
                    <m:r>
                      <a:rPr lang="it-IT" sz="2000" b="0" i="1" baseline="-25000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0</m:t>
                    </m:r>
                    <m:d>
                      <m:dPr>
                        <m:ctrlP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𝑁</m:t>
                        </m:r>
                        <m:r>
                          <a:rPr lang="it-IT" sz="2000" i="1" baseline="-2500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00000"/>
                            </a:solidFill>
                          </a:rPr>
                          <m:t> </m:t>
                        </m:r>
                      </m:e>
                    </m:d>
                    <m:d>
                      <m:dPr>
                        <m:ctrlP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𝑁</m:t>
                        </m:r>
                        <m:r>
                          <a:rPr lang="it-IT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𝑁</m:t>
                        </m:r>
                        <m:r>
                          <a:rPr lang="it-IT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−3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…..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it-IT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it-IT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𝑁</m:t>
                    </m:r>
                    <m:r>
                      <a:rPr lang="it-IT" sz="2000" b="0" i="1" baseline="-25000" dirty="0" smtClean="0">
                        <a:solidFill>
                          <a:srgbClr val="C00000"/>
                        </a:solidFill>
                        <a:latin typeface="Cambria Math"/>
                      </a:rPr>
                      <m:t>0</m:t>
                    </m:r>
                    <m:r>
                      <a:rPr lang="it-IT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!</m:t>
                    </m:r>
                  </m:oMath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099215"/>
                <a:ext cx="5317418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/>
          <p:cNvSpPr txBox="1"/>
          <p:nvPr/>
        </p:nvSpPr>
        <p:spPr>
          <a:xfrm>
            <a:off x="467544" y="1772816"/>
            <a:ext cx="7861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Le molecole di solvente e quelle di soluto sono indistinguibili fra loro e dobbiamo eliminare le permutazioni di queste molecole (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1</a:t>
            </a:r>
            <a:r>
              <a:rPr lang="it-IT" sz="2000" b="1" i="1" dirty="0" smtClean="0">
                <a:solidFill>
                  <a:srgbClr val="C00000"/>
                </a:solidFill>
              </a:rPr>
              <a:t>!</a:t>
            </a:r>
            <a:r>
              <a:rPr lang="it-IT" sz="2000" i="1" dirty="0" smtClean="0">
                <a:solidFill>
                  <a:srgbClr val="170AC6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e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2</a:t>
            </a:r>
            <a:r>
              <a:rPr lang="it-IT" sz="2000" b="1" i="1" dirty="0" smtClean="0">
                <a:solidFill>
                  <a:srgbClr val="C00000"/>
                </a:solidFill>
              </a:rPr>
              <a:t>!</a:t>
            </a:r>
            <a:r>
              <a:rPr lang="it-IT" sz="2000" dirty="0" smtClean="0">
                <a:solidFill>
                  <a:srgbClr val="170AC6"/>
                </a:solidFill>
              </a:rPr>
              <a:t>):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9052765"/>
              </p:ext>
            </p:extLst>
          </p:nvPr>
        </p:nvGraphicFramePr>
        <p:xfrm>
          <a:off x="3491880" y="2564904"/>
          <a:ext cx="1508444" cy="948298"/>
        </p:xfrm>
        <a:graphic>
          <a:graphicData uri="http://schemas.openxmlformats.org/presentationml/2006/ole">
            <p:oleObj spid="_x0000_s19673" name="Equazione" r:id="rId4" imgW="748975" imgH="431613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3573016"/>
            <a:ext cx="4966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Per un sistema di puro solvente o puro soluto: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22321360"/>
              </p:ext>
            </p:extLst>
          </p:nvPr>
        </p:nvGraphicFramePr>
        <p:xfrm>
          <a:off x="3203848" y="4293096"/>
          <a:ext cx="2606675" cy="947738"/>
        </p:xfrm>
        <a:graphic>
          <a:graphicData uri="http://schemas.openxmlformats.org/presentationml/2006/ole">
            <p:oleObj spid="_x0000_s19674" name="Equazione" r:id="rId5" imgW="12954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987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04664"/>
            <a:ext cx="54983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In accordo con la statistica di </a:t>
            </a:r>
            <a:r>
              <a:rPr lang="it-IT" sz="2000" dirty="0" err="1" smtClean="0">
                <a:solidFill>
                  <a:srgbClr val="170AC6"/>
                </a:solidFill>
              </a:rPr>
              <a:t>Boltzman</a:t>
            </a:r>
            <a:r>
              <a:rPr lang="it-IT" sz="2000" dirty="0" smtClean="0">
                <a:solidFill>
                  <a:srgbClr val="170AC6"/>
                </a:solidFill>
              </a:rPr>
              <a:t>:     </a:t>
            </a:r>
            <a:r>
              <a:rPr lang="it-IT" sz="2000" i="1" dirty="0" smtClean="0">
                <a:solidFill>
                  <a:srgbClr val="C00000"/>
                </a:solidFill>
              </a:rPr>
              <a:t>S = k ln</a:t>
            </a:r>
            <a:r>
              <a:rPr lang="it-IT" sz="2000" i="1" dirty="0" smtClean="0">
                <a:solidFill>
                  <a:srgbClr val="C00000"/>
                </a:solidFill>
                <a:sym typeface="Symbol"/>
              </a:rPr>
              <a:t></a:t>
            </a:r>
          </a:p>
          <a:p>
            <a:r>
              <a:rPr lang="it-IT" sz="2000" i="1" dirty="0" smtClean="0">
                <a:solidFill>
                  <a:srgbClr val="170AC6"/>
                </a:solidFill>
                <a:sym typeface="Symbol"/>
              </a:rPr>
              <a:t>K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= 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cost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di 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Boltzman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(1.38 x 10</a:t>
            </a:r>
            <a:r>
              <a:rPr lang="it-IT" sz="2000" baseline="30000" dirty="0" smtClean="0">
                <a:solidFill>
                  <a:srgbClr val="170AC6"/>
                </a:solidFill>
                <a:sym typeface="Symbol"/>
              </a:rPr>
              <a:t>-23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 J/K molecola).</a:t>
            </a:r>
          </a:p>
          <a:p>
            <a:endParaRPr lang="it-IT" sz="2000" dirty="0" smtClean="0">
              <a:solidFill>
                <a:srgbClr val="170AC6"/>
              </a:solidFill>
              <a:sym typeface="Symbol"/>
            </a:endParaRPr>
          </a:p>
          <a:p>
            <a:r>
              <a:rPr lang="it-IT" sz="2000" dirty="0" smtClean="0">
                <a:solidFill>
                  <a:srgbClr val="170AC6"/>
                </a:solidFill>
                <a:sym typeface="Symbol"/>
              </a:rPr>
              <a:t>L’entropia configurazionale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it-IT" sz="2000" b="1" i="1" baseline="-25000" dirty="0" smtClean="0">
                <a:solidFill>
                  <a:srgbClr val="C00000"/>
                </a:solidFill>
                <a:sym typeface="Symbol"/>
              </a:rPr>
              <a:t>c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è data da:</a:t>
            </a:r>
            <a:endParaRPr lang="en-US" sz="2000" dirty="0">
              <a:solidFill>
                <a:srgbClr val="170AC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asellaDiTesto 2"/>
              <p:cNvSpPr txBox="1"/>
              <p:nvPr/>
            </p:nvSpPr>
            <p:spPr>
              <a:xfrm>
                <a:off x="3360710" y="1916831"/>
                <a:ext cx="2921056" cy="392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𝑚𝑖𝑥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710" y="1916831"/>
                <a:ext cx="2921056" cy="39299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asellaDiTesto 3"/>
              <p:cNvSpPr txBox="1"/>
              <p:nvPr/>
            </p:nvSpPr>
            <p:spPr>
              <a:xfrm>
                <a:off x="2411760" y="2708919"/>
                <a:ext cx="4400499" cy="392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𝑚𝑖𝑥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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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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8919"/>
                <a:ext cx="4400499" cy="39299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asellaDiTesto 4"/>
              <p:cNvSpPr txBox="1"/>
              <p:nvPr/>
            </p:nvSpPr>
            <p:spPr>
              <a:xfrm>
                <a:off x="2210037" y="3515866"/>
                <a:ext cx="4803943" cy="392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𝑚𝑖𝑥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0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  <a:sym typeface="Symbol"/>
                        </a:rPr>
                        <m:t>!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it-IT" sz="2000" i="1">
                          <a:solidFill>
                            <a:srgbClr val="C00000"/>
                          </a:solidFill>
                          <a:latin typeface="Cambria Math"/>
                        </a:rPr>
                        <m:t>!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it-IT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𝑙𝑛𝑁</m:t>
                      </m:r>
                      <m:r>
                        <a:rPr lang="it-IT" sz="2000" b="0" i="1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  <m:r>
                        <a:rPr lang="it-IT" sz="2000" i="1">
                          <a:solidFill>
                            <a:srgbClr val="C00000"/>
                          </a:solidFill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037" y="3515866"/>
                <a:ext cx="4803943" cy="392993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/>
          <p:cNvSpPr txBox="1"/>
          <p:nvPr/>
        </p:nvSpPr>
        <p:spPr>
          <a:xfrm>
            <a:off x="611560" y="4165049"/>
            <a:ext cx="8256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Per risolvere questa equazione dobbiamo usare l’</a:t>
            </a:r>
            <a:r>
              <a:rPr lang="it-IT" sz="2000" b="1" i="1" dirty="0" smtClean="0">
                <a:solidFill>
                  <a:srgbClr val="C00000"/>
                </a:solidFill>
              </a:rPr>
              <a:t>approssimazione di Stirling </a:t>
            </a:r>
            <a:r>
              <a:rPr lang="it-IT" sz="2000" dirty="0" smtClean="0">
                <a:solidFill>
                  <a:srgbClr val="170AC6"/>
                </a:solidFill>
              </a:rPr>
              <a:t>per </a:t>
            </a:r>
            <a:r>
              <a:rPr lang="it-IT" sz="2000" b="1" i="1" dirty="0" smtClean="0">
                <a:solidFill>
                  <a:srgbClr val="C00000"/>
                </a:solidFill>
              </a:rPr>
              <a:t>N molto grandi</a:t>
            </a:r>
            <a:r>
              <a:rPr lang="it-IT" sz="2000" dirty="0" smtClean="0">
                <a:solidFill>
                  <a:srgbClr val="170AC6"/>
                </a:solidFill>
              </a:rPr>
              <a:t>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0177250"/>
              </p:ext>
            </p:extLst>
          </p:nvPr>
        </p:nvGraphicFramePr>
        <p:xfrm>
          <a:off x="2051719" y="5013176"/>
          <a:ext cx="4464497" cy="792088"/>
        </p:xfrm>
        <a:graphic>
          <a:graphicData uri="http://schemas.openxmlformats.org/presentationml/2006/ole">
            <p:oleObj spid="_x0000_s20587" name="Equazione" r:id="rId6" imgW="25273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421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6247958"/>
              </p:ext>
            </p:extLst>
          </p:nvPr>
        </p:nvGraphicFramePr>
        <p:xfrm>
          <a:off x="107504" y="484588"/>
          <a:ext cx="9001000" cy="424131"/>
        </p:xfrm>
        <a:graphic>
          <a:graphicData uri="http://schemas.openxmlformats.org/presentationml/2006/ole">
            <p:oleObj spid="_x0000_s22015" name="Equazione" r:id="rId3" imgW="4851400" imgH="228600" progId="Equation.3">
              <p:embed/>
            </p:oleObj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4818092"/>
              </p:ext>
            </p:extLst>
          </p:nvPr>
        </p:nvGraphicFramePr>
        <p:xfrm>
          <a:off x="612547" y="1268412"/>
          <a:ext cx="7847885" cy="432395"/>
        </p:xfrm>
        <a:graphic>
          <a:graphicData uri="http://schemas.openxmlformats.org/presentationml/2006/ole">
            <p:oleObj spid="_x0000_s22016" name="Equazione" r:id="rId4" imgW="4152900" imgH="228600" progId="Equation.3">
              <p:embed/>
            </p:oleObj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9588273"/>
              </p:ext>
            </p:extLst>
          </p:nvPr>
        </p:nvGraphicFramePr>
        <p:xfrm>
          <a:off x="1907704" y="1916831"/>
          <a:ext cx="5256584" cy="815647"/>
        </p:xfrm>
        <a:graphic>
          <a:graphicData uri="http://schemas.openxmlformats.org/presentationml/2006/ole">
            <p:oleObj spid="_x0000_s22017" name="Equazione" r:id="rId5" imgW="3111500" imgH="482600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2990822"/>
            <a:ext cx="689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Poiché </a:t>
            </a:r>
            <a:r>
              <a:rPr lang="it-IT" sz="2000" b="1" i="1" dirty="0" smtClean="0">
                <a:solidFill>
                  <a:srgbClr val="C00000"/>
                </a:solidFill>
              </a:rPr>
              <a:t>R = 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A  </a:t>
            </a:r>
            <a:r>
              <a:rPr lang="it-IT" sz="2000" b="1" i="1" dirty="0" smtClean="0">
                <a:solidFill>
                  <a:srgbClr val="C00000"/>
                </a:solidFill>
              </a:rPr>
              <a:t>k</a:t>
            </a:r>
            <a:r>
              <a:rPr lang="it-IT" sz="2000" i="1" dirty="0" smtClean="0">
                <a:solidFill>
                  <a:srgbClr val="170AC6"/>
                </a:solidFill>
              </a:rPr>
              <a:t>    </a:t>
            </a:r>
            <a:r>
              <a:rPr lang="it-IT" sz="2000" dirty="0" smtClean="0">
                <a:solidFill>
                  <a:srgbClr val="170AC6"/>
                </a:solidFill>
              </a:rPr>
              <a:t>e  le moli degli </a:t>
            </a:r>
            <a:r>
              <a:rPr lang="it-IT" sz="2000" i="1" dirty="0" smtClean="0">
                <a:solidFill>
                  <a:srgbClr val="170AC6"/>
                </a:solidFill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</a:rPr>
              <a:t>i</a:t>
            </a:r>
            <a:r>
              <a:rPr lang="it-IT" sz="2000" i="1" dirty="0" smtClean="0">
                <a:solidFill>
                  <a:srgbClr val="170AC6"/>
                </a:solidFill>
              </a:rPr>
              <a:t>  </a:t>
            </a:r>
            <a:r>
              <a:rPr lang="it-IT" sz="2000" dirty="0" smtClean="0">
                <a:solidFill>
                  <a:srgbClr val="170AC6"/>
                </a:solidFill>
              </a:rPr>
              <a:t>componenti  </a:t>
            </a:r>
            <a:r>
              <a:rPr lang="it-IT" sz="2000" i="1" dirty="0" smtClean="0">
                <a:solidFill>
                  <a:srgbClr val="170AC6"/>
                </a:solidFill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i</a:t>
            </a:r>
            <a:r>
              <a:rPr lang="it-IT" sz="2000" i="1" dirty="0" smtClean="0">
                <a:solidFill>
                  <a:srgbClr val="170AC6"/>
                </a:solidFill>
              </a:rPr>
              <a:t>   </a:t>
            </a:r>
            <a:r>
              <a:rPr lang="it-IT" sz="2000" dirty="0" smtClean="0">
                <a:solidFill>
                  <a:srgbClr val="170AC6"/>
                </a:solidFill>
              </a:rPr>
              <a:t>sono</a:t>
            </a:r>
            <a:r>
              <a:rPr lang="it-IT" sz="2000" i="1" dirty="0" smtClean="0">
                <a:solidFill>
                  <a:srgbClr val="170AC6"/>
                </a:solidFill>
              </a:rPr>
              <a:t>   </a:t>
            </a:r>
            <a:r>
              <a:rPr lang="it-IT" sz="2000" b="1" i="1" dirty="0" smtClean="0">
                <a:solidFill>
                  <a:srgbClr val="C00000"/>
                </a:solidFill>
              </a:rPr>
              <a:t>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i </a:t>
            </a:r>
            <a:r>
              <a:rPr lang="it-IT" sz="2000" b="1" i="1" dirty="0" smtClean="0">
                <a:solidFill>
                  <a:srgbClr val="C00000"/>
                </a:solidFill>
              </a:rPr>
              <a:t>/N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A</a:t>
            </a:r>
            <a:endParaRPr lang="en-US" sz="2000" b="1" i="1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9982504"/>
              </p:ext>
            </p:extLst>
          </p:nvPr>
        </p:nvGraphicFramePr>
        <p:xfrm>
          <a:off x="2123728" y="3933056"/>
          <a:ext cx="4729695" cy="504056"/>
        </p:xfrm>
        <a:graphic>
          <a:graphicData uri="http://schemas.openxmlformats.org/presentationml/2006/ole">
            <p:oleObj spid="_x0000_s22018" name="Equazione" r:id="rId6" imgW="2146300" imgH="228600" progId="Equation.3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39553" y="472514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La </a:t>
            </a:r>
            <a:r>
              <a:rPr lang="it-IT" sz="2000" b="1" i="1" dirty="0" smtClean="0">
                <a:solidFill>
                  <a:srgbClr val="C00000"/>
                </a:solidFill>
              </a:rPr>
              <a:t>variazione di entropia è &gt; 0 </a:t>
            </a:r>
            <a:r>
              <a:rPr lang="it-IT" sz="2000" dirty="0" smtClean="0">
                <a:solidFill>
                  <a:srgbClr val="170AC6"/>
                </a:solidFill>
              </a:rPr>
              <a:t>e quindi il termine entropico al mescolamento è sempre favorevole: 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0389586"/>
              </p:ext>
            </p:extLst>
          </p:nvPr>
        </p:nvGraphicFramePr>
        <p:xfrm>
          <a:off x="3203848" y="5517232"/>
          <a:ext cx="2759381" cy="447467"/>
        </p:xfrm>
        <a:graphic>
          <a:graphicData uri="http://schemas.openxmlformats.org/presentationml/2006/ole">
            <p:oleObj spid="_x0000_s22019" name="Equazione" r:id="rId7" imgW="14097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636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1634</Words>
  <Application>Microsoft Office PowerPoint</Application>
  <PresentationFormat>Presentazione su schermo (4:3)</PresentationFormat>
  <Paragraphs>194</Paragraphs>
  <Slides>28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Tema di Office</vt:lpstr>
      <vt:lpstr>Equazione</vt:lpstr>
      <vt:lpstr>Microsoft Equation 3.0</vt:lpstr>
      <vt:lpstr>Equation</vt:lpstr>
      <vt:lpstr>Termodinamica di soluzioni di polimeri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Università degli Studi di Trieste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CHIMICA DELLE MACROMOLECOLE</dc:title>
  <dc:creator>Rizzo</dc:creator>
  <cp:lastModifiedBy>Rizzo</cp:lastModifiedBy>
  <cp:revision>334</cp:revision>
  <dcterms:created xsi:type="dcterms:W3CDTF">2013-03-06T13:40:11Z</dcterms:created>
  <dcterms:modified xsi:type="dcterms:W3CDTF">2015-09-17T15:13:20Z</dcterms:modified>
</cp:coreProperties>
</file>