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907" r:id="rId2"/>
    <p:sldId id="926" r:id="rId3"/>
    <p:sldId id="868" r:id="rId4"/>
    <p:sldId id="909" r:id="rId5"/>
    <p:sldId id="910" r:id="rId6"/>
    <p:sldId id="908" r:id="rId7"/>
    <p:sldId id="869" r:id="rId8"/>
    <p:sldId id="911" r:id="rId9"/>
    <p:sldId id="870" r:id="rId10"/>
    <p:sldId id="913" r:id="rId11"/>
    <p:sldId id="914" r:id="rId12"/>
    <p:sldId id="912" r:id="rId13"/>
    <p:sldId id="915" r:id="rId14"/>
    <p:sldId id="876" r:id="rId15"/>
    <p:sldId id="916" r:id="rId16"/>
    <p:sldId id="888" r:id="rId17"/>
    <p:sldId id="917" r:id="rId18"/>
    <p:sldId id="903" r:id="rId19"/>
    <p:sldId id="900" r:id="rId20"/>
  </p:sldIdLst>
  <p:sldSz cx="9144000" cy="6858000" type="screen4x3"/>
  <p:notesSz cx="6858000" cy="9144000"/>
  <p:defaultTextStyle>
    <a:defPPr>
      <a:defRPr lang="zh-TW"/>
    </a:defPPr>
    <a:lvl1pPr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95"/>
    <p:restoredTop sz="94737"/>
  </p:normalViewPr>
  <p:slideViewPr>
    <p:cSldViewPr>
      <p:cViewPr>
        <p:scale>
          <a:sx n="93" d="100"/>
          <a:sy n="93" d="100"/>
        </p:scale>
        <p:origin x="144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3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按一下以編輯母片</a:t>
            </a:r>
          </a:p>
          <a:p>
            <a:pPr lvl="1"/>
            <a:r>
              <a:rPr lang="en-US" noProof="0" smtClean="0"/>
              <a:t>第二層</a:t>
            </a:r>
          </a:p>
          <a:p>
            <a:pPr lvl="2"/>
            <a:r>
              <a:rPr lang="en-US" noProof="0" smtClean="0"/>
              <a:t>第三層</a:t>
            </a:r>
          </a:p>
          <a:p>
            <a:pPr lvl="3"/>
            <a:r>
              <a:rPr lang="en-US" noProof="0" smtClean="0"/>
              <a:t>第四層</a:t>
            </a:r>
          </a:p>
          <a:p>
            <a:pPr lvl="4"/>
            <a:r>
              <a:rPr lang="en-US" noProof="0" smtClean="0"/>
              <a:t>第五層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E039C3-112A-9948-B8A2-CDFEF2D8C5E1}" type="slidenum">
              <a:rPr lang="en-US" altLang="it-IT"/>
              <a:pPr/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701229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45177F-1F15-BB40-8B13-76DCF90E3F6D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2738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5179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30763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3297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174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1347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8174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177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44101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6068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3369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</a:pPr>
            <a:fld id="{30EF10BE-9863-CE47-BE28-5132E672101C}" type="slidenum">
              <a:rPr lang="en-GB" altLang="it-IT">
                <a:latin typeface="Arial Rounded MT Bold" charset="0"/>
              </a:rPr>
              <a:pPr>
                <a:spcBef>
                  <a:spcPct val="0"/>
                </a:spcBef>
              </a:pPr>
              <a:t>2</a:t>
            </a:fld>
            <a:endParaRPr lang="en-GB" altLang="it-IT">
              <a:latin typeface="Arial Rounded MT Bold" charset="0"/>
            </a:endParaRPr>
          </a:p>
        </p:txBody>
      </p:sp>
      <p:sp>
        <p:nvSpPr>
          <p:cNvPr id="15155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GB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408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16579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it-IT" dirty="0" err="1" smtClean="0">
                <a:ea typeface="新細明體" charset="-120"/>
              </a:rPr>
              <a:t>phon</a:t>
            </a:r>
            <a:r>
              <a:rPr lang="en-US" altLang="it-IT" dirty="0" smtClean="0">
                <a:ea typeface="新細明體" charset="-120"/>
              </a:rPr>
              <a:t>: </a:t>
            </a:r>
            <a:r>
              <a:rPr lang="en-US" altLang="it-IT" dirty="0" err="1" smtClean="0">
                <a:ea typeface="新細明體" charset="-120"/>
              </a:rPr>
              <a:t>misura</a:t>
            </a:r>
            <a:r>
              <a:rPr lang="en-US" altLang="it-IT" dirty="0" smtClean="0">
                <a:ea typeface="新細明體" charset="-120"/>
              </a:rPr>
              <a:t> </a:t>
            </a:r>
            <a:r>
              <a:rPr lang="en-US" altLang="it-IT" dirty="0" err="1" smtClean="0">
                <a:ea typeface="新細明體" charset="-120"/>
              </a:rPr>
              <a:t>della</a:t>
            </a:r>
            <a:r>
              <a:rPr lang="en-US" altLang="it-IT" dirty="0" smtClean="0">
                <a:ea typeface="新細明體" charset="-120"/>
              </a:rPr>
              <a:t> </a:t>
            </a:r>
            <a:r>
              <a:rPr lang="en-US" altLang="it-IT" dirty="0" err="1" smtClean="0">
                <a:ea typeface="新細明體" charset="-120"/>
              </a:rPr>
              <a:t>pressione</a:t>
            </a:r>
            <a:r>
              <a:rPr lang="en-US" altLang="it-IT" dirty="0" smtClean="0">
                <a:ea typeface="新細明體" charset="-120"/>
              </a:rPr>
              <a:t> </a:t>
            </a:r>
            <a:r>
              <a:rPr lang="en-US" altLang="it-IT" dirty="0" err="1" smtClean="0">
                <a:ea typeface="新細明體" charset="-120"/>
              </a:rPr>
              <a:t>acustica</a:t>
            </a:r>
            <a:r>
              <a:rPr lang="en-US" altLang="it-IT" dirty="0" smtClean="0">
                <a:ea typeface="新細明體" charset="-120"/>
              </a:rPr>
              <a:t> (dB) al </a:t>
            </a:r>
            <a:r>
              <a:rPr lang="en-US" altLang="it-IT" dirty="0" err="1" smtClean="0">
                <a:ea typeface="新細明體" charset="-120"/>
              </a:rPr>
              <a:t>variare</a:t>
            </a:r>
            <a:r>
              <a:rPr lang="en-US" altLang="it-IT" baseline="0" dirty="0" smtClean="0">
                <a:ea typeface="新細明體" charset="-120"/>
              </a:rPr>
              <a:t> </a:t>
            </a:r>
            <a:r>
              <a:rPr lang="en-US" altLang="it-IT" baseline="0" dirty="0" err="1" smtClean="0">
                <a:ea typeface="新細明體" charset="-120"/>
              </a:rPr>
              <a:t>della</a:t>
            </a:r>
            <a:r>
              <a:rPr lang="en-US" altLang="it-IT" baseline="0" dirty="0" smtClean="0">
                <a:ea typeface="新細明體" charset="-120"/>
              </a:rPr>
              <a:t> </a:t>
            </a:r>
            <a:r>
              <a:rPr lang="en-US" altLang="it-IT" baseline="0" dirty="0" err="1" smtClean="0">
                <a:ea typeface="新細明體" charset="-120"/>
              </a:rPr>
              <a:t>frequenza</a:t>
            </a:r>
            <a:r>
              <a:rPr lang="en-US" altLang="it-IT" baseline="0" dirty="0" smtClean="0">
                <a:ea typeface="新細明體" charset="-120"/>
              </a:rPr>
              <a:t>, </a:t>
            </a:r>
            <a:r>
              <a:rPr kumimoji="1" lang="en-GB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a cui </a:t>
            </a:r>
            <a:r>
              <a:rPr kumimoji="1" lang="en-GB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l'ascoltatore</a:t>
            </a:r>
            <a:r>
              <a:rPr kumimoji="1" lang="en-GB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GB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percepisce</a:t>
            </a:r>
            <a:r>
              <a:rPr kumimoji="1" lang="en-GB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GB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un'intensità</a:t>
            </a:r>
            <a:r>
              <a:rPr kumimoji="1" lang="en-GB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GB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costante</a:t>
            </a:r>
            <a:r>
              <a:rPr kumimoji="1" lang="en-GB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se </a:t>
            </a:r>
            <a:r>
              <a:rPr kumimoji="1" lang="en-GB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sottoposto</a:t>
            </a:r>
            <a:r>
              <a:rPr kumimoji="1" lang="en-GB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a un </a:t>
            </a:r>
            <a:r>
              <a:rPr kumimoji="1" lang="en-GB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impulso</a:t>
            </a:r>
            <a:r>
              <a:rPr kumimoji="1" lang="en-GB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GB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sonoro</a:t>
            </a:r>
            <a:r>
              <a:rPr kumimoji="1" lang="en-GB" sz="1200" kern="1200" dirty="0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 </a:t>
            </a:r>
            <a:r>
              <a:rPr kumimoji="1" lang="en-GB" sz="1200" kern="1200" dirty="0" err="1" smtClean="0">
                <a:solidFill>
                  <a:schemeClr val="tx1"/>
                </a:solidFill>
                <a:latin typeface="Arial" charset="0"/>
                <a:ea typeface="新細明體" pitchFamily="18" charset="-120"/>
                <a:cs typeface="+mn-cs"/>
              </a:rPr>
              <a:t>puro</a:t>
            </a:r>
            <a:endParaRPr lang="en-US" altLang="it-IT" dirty="0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32738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4630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53434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1786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4216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it-IT"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11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BCFAE-43A4-9F4D-B099-F717CA7EC19D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3747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98726-66FC-3E44-A233-E3890522D468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31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A72F91-EB91-8E4B-8CE5-AD9A6C389E0E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6077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5C769-8D98-414D-852D-E4D2561C71CF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61978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21B3E5-DF7A-A046-901E-1C93544FCFCA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9049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23B6B1-19F0-0540-9725-25C21E6E8384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09510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A8EF8-D033-3147-9317-065369EA308F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40869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85083-70FE-5341-8653-3CC316ED23B7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78887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1DF902-8BA0-514B-9C92-34A8E40654C5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725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18218B-CFE0-3A41-9756-4412209EDEFC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3936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94F4AF-683B-7D49-BB76-494ECE6787D5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571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F19ECC-6DBF-5D43-A645-D848C43E7E3F}" type="slidenum">
              <a:rPr lang="en-US" altLang="zh-TW"/>
              <a:pPr/>
              <a:t>‹n.›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664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35F553-2CB1-FD4C-A2C0-85B578FED8D7}" type="slidenum">
              <a:rPr lang="en-US" altLang="zh-TW"/>
              <a:pPr/>
              <a:t>‹n.›</a:t>
            </a:fld>
            <a:endParaRPr lang="en-US" altLang="zh-TW"/>
          </a:p>
        </p:txBody>
      </p:sp>
      <p:grpSp>
        <p:nvGrpSpPr>
          <p:cNvPr id="1031" name="Group 8"/>
          <p:cNvGrpSpPr>
            <a:grpSpLocks/>
          </p:cNvGrpSpPr>
          <p:nvPr userDrawn="1"/>
        </p:nvGrpSpPr>
        <p:grpSpPr bwMode="auto">
          <a:xfrm>
            <a:off x="-7938" y="6586538"/>
            <a:ext cx="9151938" cy="285750"/>
            <a:chOff x="0" y="0"/>
            <a:chExt cx="5765" cy="180"/>
          </a:xfrm>
        </p:grpSpPr>
        <p:pic>
          <p:nvPicPr>
            <p:cNvPr id="1033" name="Picture 9" descr="epaper-logo1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52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 descr="epaper-logo2"/>
            <p:cNvPicPr>
              <a:picLocks noChangeArrowheads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" y="0"/>
              <a:ext cx="3423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4716463" y="6613525"/>
            <a:ext cx="4427537" cy="271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>
              <a:defRPr/>
            </a:pPr>
            <a:r>
              <a:rPr kumimoji="0" lang="en-US" altLang="zh-TW" sz="1200" b="1" i="1">
                <a:solidFill>
                  <a:srgbClr val="3333CC"/>
                </a:solidFill>
                <a:latin typeface="Book Antiqua" pitchFamily="96" charset="0"/>
                <a:ea typeface="新細明體" pitchFamily="96" charset="-120"/>
              </a:rPr>
              <a:t>Copyright © The McGraw-Hill Companies. All rights reserved.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alphaModFix amt="6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008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1259632" y="3429000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Principali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fonti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delle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figure: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05150" y="4149080"/>
            <a:ext cx="4044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Purves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NEUROSCIENZE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Zanichelli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05150" y="4581128"/>
            <a:ext cx="5471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Kandel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PRINCIPI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DI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NEUROSCIENZE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Ambrosiana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09960" y="5826750"/>
            <a:ext cx="4394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Guyton e Hall,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Elsevier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9552" y="6186790"/>
            <a:ext cx="436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05273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NEUROFISIOLOGIA</a:t>
            </a:r>
            <a:r>
              <a:rPr lang="en-GB" sz="2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ea typeface="Arial" charset="0"/>
                <a:cs typeface="Arial" charset="0"/>
              </a:rPr>
              <a:t>DELL’UDITO</a:t>
            </a:r>
            <a:endParaRPr lang="en-GB" sz="24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749353" y="2276872"/>
            <a:ext cx="3838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per le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lezioni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del prof. P. Paolo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Battaglini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11560" y="5157192"/>
            <a:ext cx="6214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Kandel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et al., PRINCIPLES OF NEURAL SCIENCES, Mc </a:t>
            </a:r>
            <a:r>
              <a:rPr lang="en-GB" sz="1600" dirty="0" err="1" smtClean="0">
                <a:latin typeface="Arial" charset="0"/>
                <a:ea typeface="Arial" charset="0"/>
                <a:cs typeface="Arial" charset="0"/>
              </a:rPr>
              <a:t>Graw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 Hill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11560" y="5466710"/>
            <a:ext cx="410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 smtClean="0">
                <a:ea typeface="Arial" charset="0"/>
                <a:cs typeface="Arial" charset="0"/>
              </a:rPr>
              <a:t>Silverthorn</a:t>
            </a:r>
            <a:r>
              <a:rPr lang="en-GB" sz="1600" dirty="0" smtClean="0">
                <a:ea typeface="Arial" charset="0"/>
                <a:cs typeface="Arial" charset="0"/>
              </a:rPr>
              <a:t>, </a:t>
            </a:r>
            <a:r>
              <a:rPr lang="en-GB" sz="1600" dirty="0" err="1" smtClean="0">
                <a:ea typeface="Arial" charset="0"/>
                <a:cs typeface="Arial" charset="0"/>
              </a:rPr>
              <a:t>FISIOLOGIA</a:t>
            </a:r>
            <a:r>
              <a:rPr lang="en-GB" sz="1600" dirty="0" smtClean="0">
                <a:ea typeface="Arial" charset="0"/>
                <a:cs typeface="Arial" charset="0"/>
              </a:rPr>
              <a:t> </a:t>
            </a:r>
            <a:r>
              <a:rPr lang="en-GB" sz="1600" dirty="0" err="1" smtClean="0">
                <a:ea typeface="Arial" charset="0"/>
                <a:cs typeface="Arial" charset="0"/>
              </a:rPr>
              <a:t>UMANA</a:t>
            </a:r>
            <a:r>
              <a:rPr lang="en-GB" sz="1600" dirty="0" smtClean="0">
                <a:latin typeface="Arial" charset="0"/>
                <a:ea typeface="Arial" charset="0"/>
                <a:cs typeface="Arial" charset="0"/>
              </a:rPr>
              <a:t>, Pearson</a:t>
            </a:r>
            <a:endParaRPr lang="en-GB" sz="16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283968" y="3212976"/>
            <a:ext cx="68480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mtClean="0"/>
              <a:t>v 3.1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18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GRADIENTI</a:t>
            </a:r>
            <a:r>
              <a:rPr lang="en-GB" sz="2400" dirty="0" smtClean="0"/>
              <a:t> </a:t>
            </a:r>
            <a:r>
              <a:rPr lang="en-GB" sz="2400" dirty="0" err="1" smtClean="0"/>
              <a:t>ELETTRICI</a:t>
            </a:r>
            <a:endParaRPr lang="en-GB" sz="24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" r="2350" b="14991"/>
          <a:stretch/>
        </p:blipFill>
        <p:spPr>
          <a:xfrm>
            <a:off x="857719" y="495312"/>
            <a:ext cx="5638800" cy="624605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92019" y="6608385"/>
            <a:ext cx="331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108159" y="476672"/>
            <a:ext cx="70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tip</a:t>
            </a:r>
            <a:r>
              <a:rPr lang="it-IT" sz="1400" dirty="0" smtClean="0"/>
              <a:t>-link</a:t>
            </a:r>
            <a:endParaRPr lang="it-IT" sz="1400" dirty="0"/>
          </a:p>
        </p:txBody>
      </p:sp>
      <p:cxnSp>
        <p:nvCxnSpPr>
          <p:cNvPr id="12" name="Connettore 2 11"/>
          <p:cNvCxnSpPr/>
          <p:nvPr/>
        </p:nvCxnSpPr>
        <p:spPr bwMode="auto">
          <a:xfrm>
            <a:off x="3828239" y="620688"/>
            <a:ext cx="720080" cy="216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/>
          <p:cNvCxnSpPr/>
          <p:nvPr/>
        </p:nvCxnSpPr>
        <p:spPr bwMode="auto">
          <a:xfrm>
            <a:off x="3828239" y="620688"/>
            <a:ext cx="144016" cy="7200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CasellaDiTesto 14"/>
          <p:cNvSpPr txBox="1"/>
          <p:nvPr/>
        </p:nvSpPr>
        <p:spPr>
          <a:xfrm>
            <a:off x="1595991" y="4921423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smtClean="0"/>
              <a:t>(perilinfa)</a:t>
            </a:r>
            <a:endParaRPr lang="it-IT" sz="1400"/>
          </a:p>
        </p:txBody>
      </p:sp>
      <p:sp>
        <p:nvSpPr>
          <p:cNvPr id="16" name="CasellaDiTesto 15"/>
          <p:cNvSpPr txBox="1"/>
          <p:nvPr/>
        </p:nvSpPr>
        <p:spPr>
          <a:xfrm>
            <a:off x="947809" y="2719953"/>
            <a:ext cx="338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K</a:t>
            </a:r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925604" y="3152001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smtClean="0"/>
              <a:t>Na</a:t>
            </a:r>
            <a:endParaRPr lang="it-IT" sz="1200"/>
          </a:p>
        </p:txBody>
      </p:sp>
      <p:sp>
        <p:nvSpPr>
          <p:cNvPr id="18" name="CasellaDiTesto 17"/>
          <p:cNvSpPr txBox="1"/>
          <p:nvPr/>
        </p:nvSpPr>
        <p:spPr>
          <a:xfrm>
            <a:off x="827584" y="3717032"/>
            <a:ext cx="479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Na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922397" y="4149080"/>
            <a:ext cx="2872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/>
              <a:t>K</a:t>
            </a:r>
          </a:p>
        </p:txBody>
      </p:sp>
      <p:pic>
        <p:nvPicPr>
          <p:cNvPr id="20" name="Picture 2" descr="30x0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55" b="59630"/>
          <a:stretch/>
        </p:blipFill>
        <p:spPr bwMode="auto">
          <a:xfrm>
            <a:off x="6876256" y="689862"/>
            <a:ext cx="1407536" cy="252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sellaDiTesto 21"/>
          <p:cNvSpPr txBox="1"/>
          <p:nvPr/>
        </p:nvSpPr>
        <p:spPr>
          <a:xfrm>
            <a:off x="6023674" y="4921423"/>
            <a:ext cx="2364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dirty="0" smtClean="0"/>
              <a:t>canale del </a:t>
            </a:r>
            <a:r>
              <a:rPr lang="it-IT" sz="1400" smtClean="0"/>
              <a:t>K attivato dal Ca</a:t>
            </a:r>
            <a:endParaRPr lang="it-IT" sz="1400"/>
          </a:p>
        </p:txBody>
      </p:sp>
      <p:sp>
        <p:nvSpPr>
          <p:cNvPr id="23" name="CasellaDiTesto 22"/>
          <p:cNvSpPr txBox="1"/>
          <p:nvPr/>
        </p:nvSpPr>
        <p:spPr>
          <a:xfrm>
            <a:off x="6012160" y="5713511"/>
            <a:ext cx="2363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dirty="0" smtClean="0"/>
              <a:t>pompa </a:t>
            </a:r>
            <a:r>
              <a:rPr lang="it-IT" sz="1400" smtClean="0"/>
              <a:t>metabolica per il Ca</a:t>
            </a:r>
            <a:endParaRPr lang="it-IT" sz="1400"/>
          </a:p>
        </p:txBody>
      </p:sp>
      <p:cxnSp>
        <p:nvCxnSpPr>
          <p:cNvPr id="25" name="Connettore 2 24"/>
          <p:cNvCxnSpPr/>
          <p:nvPr/>
        </p:nvCxnSpPr>
        <p:spPr bwMode="auto">
          <a:xfrm flipH="1">
            <a:off x="5580112" y="5085184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Connettore 2 25"/>
          <p:cNvCxnSpPr/>
          <p:nvPr/>
        </p:nvCxnSpPr>
        <p:spPr bwMode="auto">
          <a:xfrm flipH="1">
            <a:off x="5580112" y="5877272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CasellaDiTesto 26"/>
          <p:cNvSpPr txBox="1"/>
          <p:nvPr/>
        </p:nvSpPr>
        <p:spPr>
          <a:xfrm>
            <a:off x="6012160" y="4077072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dirty="0" smtClean="0"/>
              <a:t>canale del Ca</a:t>
            </a:r>
            <a:endParaRPr lang="it-IT" sz="1400" dirty="0"/>
          </a:p>
        </p:txBody>
      </p:sp>
      <p:cxnSp>
        <p:nvCxnSpPr>
          <p:cNvPr id="28" name="Connettore 2 27"/>
          <p:cNvCxnSpPr/>
          <p:nvPr/>
        </p:nvCxnSpPr>
        <p:spPr bwMode="auto">
          <a:xfrm flipH="1">
            <a:off x="5580112" y="4221088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CasellaDiTesto 29"/>
          <p:cNvSpPr txBox="1"/>
          <p:nvPr/>
        </p:nvSpPr>
        <p:spPr>
          <a:xfrm>
            <a:off x="2123728" y="1609055"/>
            <a:ext cx="1170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z="1400" smtClean="0"/>
              <a:t>canale del K</a:t>
            </a:r>
            <a:endParaRPr lang="it-IT" sz="1400" dirty="0"/>
          </a:p>
        </p:txBody>
      </p:sp>
      <p:cxnSp>
        <p:nvCxnSpPr>
          <p:cNvPr id="34" name="Connettore 2 33"/>
          <p:cNvCxnSpPr/>
          <p:nvPr/>
        </p:nvCxnSpPr>
        <p:spPr bwMode="auto">
          <a:xfrm>
            <a:off x="3347864" y="1772816"/>
            <a:ext cx="432048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7526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TRASDUZIONE</a:t>
            </a:r>
            <a:endParaRPr lang="en-GB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04664"/>
            <a:ext cx="4248472" cy="639731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92019" y="6608385"/>
            <a:ext cx="331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683568" y="2276872"/>
            <a:ext cx="1526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apertura parziale</a:t>
            </a:r>
            <a:endParaRPr lang="it-IT" sz="1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100347" y="836712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/>
              <a:t>tip</a:t>
            </a:r>
            <a:r>
              <a:rPr lang="it-IT" sz="1400" dirty="0" smtClean="0"/>
              <a:t> link</a:t>
            </a:r>
            <a:endParaRPr lang="it-IT" sz="1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32460" y="1124744"/>
            <a:ext cx="1428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canale per il Ca</a:t>
            </a:r>
            <a:endParaRPr lang="it-IT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821641" y="548680"/>
            <a:ext cx="1319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canale per il K</a:t>
            </a:r>
            <a:endParaRPr lang="it-IT" sz="1400" dirty="0"/>
          </a:p>
        </p:txBody>
      </p:sp>
      <p:cxnSp>
        <p:nvCxnSpPr>
          <p:cNvPr id="10" name="Connettore 2 9"/>
          <p:cNvCxnSpPr>
            <a:stCxn id="9" idx="3"/>
          </p:cNvCxnSpPr>
          <p:nvPr/>
        </p:nvCxnSpPr>
        <p:spPr bwMode="auto">
          <a:xfrm>
            <a:off x="2141233" y="702569"/>
            <a:ext cx="1134623" cy="2781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Connettore 2 11"/>
          <p:cNvCxnSpPr>
            <a:stCxn id="8" idx="3"/>
          </p:cNvCxnSpPr>
          <p:nvPr/>
        </p:nvCxnSpPr>
        <p:spPr bwMode="auto">
          <a:xfrm flipV="1">
            <a:off x="2161057" y="1124744"/>
            <a:ext cx="1114799" cy="15388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Connettore 2 13"/>
          <p:cNvCxnSpPr>
            <a:stCxn id="7" idx="3"/>
          </p:cNvCxnSpPr>
          <p:nvPr/>
        </p:nvCxnSpPr>
        <p:spPr bwMode="auto">
          <a:xfrm>
            <a:off x="1793165" y="990601"/>
            <a:ext cx="1338675" cy="6213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Connettore 2 16"/>
          <p:cNvCxnSpPr>
            <a:stCxn id="4" idx="3"/>
          </p:cNvCxnSpPr>
          <p:nvPr/>
        </p:nvCxnSpPr>
        <p:spPr bwMode="auto">
          <a:xfrm flipV="1">
            <a:off x="2209947" y="980728"/>
            <a:ext cx="2362053" cy="14500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Connettore 2 18"/>
          <p:cNvCxnSpPr>
            <a:stCxn id="4" idx="3"/>
          </p:cNvCxnSpPr>
          <p:nvPr/>
        </p:nvCxnSpPr>
        <p:spPr bwMode="auto">
          <a:xfrm>
            <a:off x="2209947" y="2430761"/>
            <a:ext cx="1137917" cy="15022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9866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18" name="Picture 2" descr="30x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22" b="46552"/>
          <a:stretch/>
        </p:blipFill>
        <p:spPr bwMode="auto">
          <a:xfrm>
            <a:off x="-36512" y="678929"/>
            <a:ext cx="4392488" cy="4910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30x0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2" r="45722"/>
          <a:stretch/>
        </p:blipFill>
        <p:spPr bwMode="auto">
          <a:xfrm>
            <a:off x="4572000" y="1052736"/>
            <a:ext cx="4536504" cy="450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ttore 1 3"/>
          <p:cNvCxnSpPr/>
          <p:nvPr/>
        </p:nvCxnSpPr>
        <p:spPr bwMode="auto">
          <a:xfrm>
            <a:off x="4355976" y="764704"/>
            <a:ext cx="0" cy="60932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asellaDiTesto 4"/>
          <p:cNvSpPr txBox="1"/>
          <p:nvPr/>
        </p:nvSpPr>
        <p:spPr>
          <a:xfrm>
            <a:off x="576664" y="602128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smtClean="0"/>
              <a:t>proprietà meccaniche uniformi</a:t>
            </a:r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60032" y="6021288"/>
            <a:ext cx="396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it-IT" dirty="0" smtClean="0"/>
              <a:t>proprietà </a:t>
            </a:r>
            <a:r>
              <a:rPr lang="it-IT" smtClean="0"/>
              <a:t>meccaniche variabili (reale)</a:t>
            </a:r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367399" y="6608385"/>
            <a:ext cx="4741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Kandel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et al., PRINCIPLES OF NEURAL SCIENCES, Mc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Graw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Hill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VIBRAZIONE</a:t>
            </a:r>
            <a:r>
              <a:rPr lang="en-GB" sz="2400" dirty="0" smtClean="0"/>
              <a:t> DELLA </a:t>
            </a:r>
            <a:r>
              <a:rPr lang="en-GB" sz="2400" dirty="0" err="1" smtClean="0"/>
              <a:t>MEMBRANA</a:t>
            </a:r>
            <a:r>
              <a:rPr lang="en-GB" sz="2400" dirty="0" smtClean="0"/>
              <a:t> </a:t>
            </a:r>
            <a:r>
              <a:rPr lang="en-GB" sz="2400" dirty="0" err="1" smtClean="0"/>
              <a:t>BASALE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8478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VIBRAZIONE</a:t>
            </a:r>
            <a:r>
              <a:rPr lang="en-GB" sz="2400" dirty="0" smtClean="0"/>
              <a:t> DELLA </a:t>
            </a:r>
            <a:r>
              <a:rPr lang="en-GB" sz="2400" dirty="0" err="1" smtClean="0"/>
              <a:t>MEMBRANA</a:t>
            </a:r>
            <a:r>
              <a:rPr lang="en-GB" sz="2400" dirty="0" smtClean="0"/>
              <a:t> </a:t>
            </a:r>
            <a:r>
              <a:rPr lang="en-GB" sz="2400" dirty="0" err="1" smtClean="0"/>
              <a:t>BASALE</a:t>
            </a:r>
            <a:endParaRPr lang="en-GB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48584"/>
            <a:ext cx="7344816" cy="5492784"/>
          </a:xfrm>
          <a:prstGeom prst="rect">
            <a:avLst/>
          </a:prstGeom>
          <a:effectLst>
            <a:glow>
              <a:schemeClr val="tx1"/>
            </a:glow>
            <a:softEdge rad="0"/>
          </a:effectLst>
        </p:spPr>
      </p:pic>
      <p:sp>
        <p:nvSpPr>
          <p:cNvPr id="2" name="CasellaDiTesto 1"/>
          <p:cNvSpPr txBox="1"/>
          <p:nvPr/>
        </p:nvSpPr>
        <p:spPr>
          <a:xfrm>
            <a:off x="412280" y="476672"/>
            <a:ext cx="83365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effetto della posizione per la determinazione della frequenza sonora (</a:t>
            </a:r>
            <a:r>
              <a:rPr lang="it-IT" dirty="0" err="1" smtClean="0"/>
              <a:t>tonotopia</a:t>
            </a:r>
            <a:r>
              <a:rPr lang="it-IT" dirty="0" smtClean="0"/>
              <a:t>).</a:t>
            </a:r>
          </a:p>
          <a:p>
            <a:r>
              <a:rPr lang="it-IT" dirty="0" smtClean="0"/>
              <a:t>(effetto della popolazione per la determinazione della intensità sonora)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31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30x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316185"/>
            <a:ext cx="8383587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367399" y="6608385"/>
            <a:ext cx="4741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Kandel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et al., PRINCIPLES OF NEURAL SCIENCES, Mc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Graw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Hill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MOVIMENTI</a:t>
            </a:r>
            <a:r>
              <a:rPr lang="en-GB" sz="2400" dirty="0" smtClean="0"/>
              <a:t> </a:t>
            </a:r>
            <a:r>
              <a:rPr lang="en-GB" sz="2400" dirty="0" err="1" smtClean="0"/>
              <a:t>DELLE</a:t>
            </a:r>
            <a:r>
              <a:rPr lang="en-GB" sz="2400" dirty="0" smtClean="0"/>
              <a:t> </a:t>
            </a:r>
            <a:r>
              <a:rPr lang="en-GB" sz="2400" dirty="0" err="1" smtClean="0"/>
              <a:t>CIGLIA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AMPLIFICATORE</a:t>
            </a:r>
            <a:r>
              <a:rPr lang="en-GB" sz="2400" dirty="0" smtClean="0"/>
              <a:t> </a:t>
            </a:r>
            <a:r>
              <a:rPr lang="en-GB" sz="2400" dirty="0" err="1" smtClean="0"/>
              <a:t>COCLEARE</a:t>
            </a:r>
            <a:endParaRPr lang="en-GB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76672"/>
            <a:ext cx="6397799" cy="619141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792019" y="6608385"/>
            <a:ext cx="331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9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48" b="-1"/>
          <a:stretch/>
        </p:blipFill>
        <p:spPr>
          <a:xfrm>
            <a:off x="35496" y="1340768"/>
            <a:ext cx="4680520" cy="525701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b="40127"/>
          <a:stretch/>
        </p:blipFill>
        <p:spPr>
          <a:xfrm>
            <a:off x="4772832" y="-27384"/>
            <a:ext cx="4312668" cy="675726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VIE </a:t>
            </a:r>
            <a:r>
              <a:rPr lang="en-GB" sz="2400" dirty="0" err="1" smtClean="0"/>
              <a:t>ACUSTICHE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72" b="36559"/>
          <a:stretch/>
        </p:blipFill>
        <p:spPr>
          <a:xfrm>
            <a:off x="35496" y="836712"/>
            <a:ext cx="6840760" cy="525959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RICOSTRUZIONE</a:t>
            </a:r>
            <a:r>
              <a:rPr lang="en-GB" sz="2400" dirty="0" smtClean="0"/>
              <a:t> </a:t>
            </a:r>
            <a:r>
              <a:rPr lang="en-GB" sz="2400" dirty="0" err="1" smtClean="0"/>
              <a:t>DELLO</a:t>
            </a:r>
            <a:r>
              <a:rPr lang="en-GB" sz="2400" dirty="0" smtClean="0"/>
              <a:t> </a:t>
            </a:r>
            <a:r>
              <a:rPr lang="en-GB" sz="2400" dirty="0" err="1" smtClean="0"/>
              <a:t>SPAZIO</a:t>
            </a:r>
            <a:r>
              <a:rPr lang="en-GB" sz="2400" dirty="0" smtClean="0"/>
              <a:t> </a:t>
            </a:r>
            <a:r>
              <a:rPr lang="en-GB" sz="2400" dirty="0" err="1" smtClean="0"/>
              <a:t>UDITIVO</a:t>
            </a:r>
            <a:endParaRPr lang="en-GB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792019" y="6608385"/>
            <a:ext cx="331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284286" y="2060848"/>
            <a:ext cx="375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 smtClean="0"/>
              <a:t>: sfasamento temporale e variazione di intensità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133086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02" name="Picture 2" descr="31x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709613"/>
            <a:ext cx="8383587" cy="543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VIE </a:t>
            </a:r>
            <a:r>
              <a:rPr lang="en-GB" sz="2400" dirty="0" err="1" smtClean="0"/>
              <a:t>CORTICO-CORTICALI</a:t>
            </a:r>
            <a:endParaRPr lang="en-GB" sz="24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367399" y="6608385"/>
            <a:ext cx="4741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Kandel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et al., PRINCIPLES OF NEURAL SCIENCES, Mc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Graw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Hill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 descr="31x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629369"/>
            <a:ext cx="8383587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367399" y="6608385"/>
            <a:ext cx="47411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Kandel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et al., PRINCIPLES OF NEURAL SCIENCES, Mc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Graw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Hill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MAPPE</a:t>
            </a:r>
            <a:r>
              <a:rPr lang="en-GB" sz="2400" dirty="0" smtClean="0"/>
              <a:t> </a:t>
            </a:r>
            <a:r>
              <a:rPr lang="en-GB" sz="2400" dirty="0" err="1" smtClean="0"/>
              <a:t>VISUO-ACUSTICHE</a:t>
            </a:r>
            <a:r>
              <a:rPr lang="en-GB" sz="2400" dirty="0" smtClean="0"/>
              <a:t> </a:t>
            </a:r>
            <a:r>
              <a:rPr lang="en-GB" sz="2400" dirty="0" err="1" smtClean="0"/>
              <a:t>NEL</a:t>
            </a:r>
            <a:r>
              <a:rPr lang="en-GB" sz="2400" dirty="0" smtClean="0"/>
              <a:t> </a:t>
            </a:r>
            <a:r>
              <a:rPr lang="en-GB" sz="2400" dirty="0" err="1" smtClean="0"/>
              <a:t>COLLICOLO</a:t>
            </a:r>
            <a:r>
              <a:rPr lang="en-GB" sz="2400" dirty="0" smtClean="0"/>
              <a:t> </a:t>
            </a:r>
            <a:r>
              <a:rPr lang="en-GB" sz="2400" dirty="0" err="1" smtClean="0"/>
              <a:t>SUPERIORE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627784" y="476672"/>
            <a:ext cx="3297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smtClean="0">
                <a:solidFill>
                  <a:schemeClr val="accent2"/>
                </a:solidFill>
              </a:rPr>
              <a:t>QUADRO GENERALE</a:t>
            </a:r>
            <a:endParaRPr lang="it-IT" sz="2400">
              <a:solidFill>
                <a:schemeClr val="accent2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702588" y="1556792"/>
            <a:ext cx="24929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</a:rPr>
              <a:t>Suono, toni e rumori</a:t>
            </a:r>
          </a:p>
          <a:p>
            <a:r>
              <a:rPr lang="it-IT" dirty="0" smtClean="0">
                <a:solidFill>
                  <a:schemeClr val="accent2"/>
                </a:solidFill>
              </a:rPr>
              <a:t>struttura dell’orecchio</a:t>
            </a:r>
          </a:p>
          <a:p>
            <a:r>
              <a:rPr lang="it-IT" dirty="0" smtClean="0">
                <a:solidFill>
                  <a:schemeClr val="accent2"/>
                </a:solidFill>
              </a:rPr>
              <a:t>organo del Corti</a:t>
            </a:r>
          </a:p>
          <a:p>
            <a:r>
              <a:rPr lang="it-IT" dirty="0" smtClean="0">
                <a:solidFill>
                  <a:schemeClr val="accent2"/>
                </a:solidFill>
              </a:rPr>
              <a:t>trasduzione sensoriale</a:t>
            </a:r>
          </a:p>
          <a:p>
            <a:r>
              <a:rPr lang="it-IT" dirty="0" smtClean="0">
                <a:solidFill>
                  <a:schemeClr val="accent2"/>
                </a:solidFill>
              </a:rPr>
              <a:t>vie acustiche</a:t>
            </a:r>
            <a:endParaRPr lang="it-IT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38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326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IL </a:t>
            </a:r>
            <a:r>
              <a:rPr lang="en-GB" sz="2400" dirty="0" err="1" smtClean="0"/>
              <a:t>SUONO</a:t>
            </a:r>
            <a:endParaRPr lang="en-GB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4" b="8888"/>
          <a:stretch/>
        </p:blipFill>
        <p:spPr>
          <a:xfrm>
            <a:off x="5269925" y="3789041"/>
            <a:ext cx="3838579" cy="30243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75856" y="5507940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conduzione</a:t>
            </a:r>
            <a:r>
              <a:rPr lang="en-GB" dirty="0" smtClean="0"/>
              <a:t> </a:t>
            </a:r>
            <a:r>
              <a:rPr lang="en-GB" dirty="0" err="1" smtClean="0"/>
              <a:t>aerea</a:t>
            </a:r>
            <a:endParaRPr lang="en-GB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228184" y="3419708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conduzione</a:t>
            </a:r>
            <a:r>
              <a:rPr lang="en-GB" dirty="0" smtClean="0"/>
              <a:t> </a:t>
            </a:r>
            <a:r>
              <a:rPr lang="en-GB" dirty="0" err="1" smtClean="0"/>
              <a:t>ossea</a:t>
            </a:r>
            <a:endParaRPr lang="en-GB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-1" r="26118" b="46004"/>
          <a:stretch/>
        </p:blipFill>
        <p:spPr>
          <a:xfrm>
            <a:off x="35496" y="764703"/>
            <a:ext cx="5983458" cy="352839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251520" y="4489375"/>
            <a:ext cx="35461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 smtClean="0"/>
              <a:t>f (</a:t>
            </a:r>
            <a:r>
              <a:rPr lang="en-GB" sz="1400" dirty="0" err="1" smtClean="0"/>
              <a:t>frequenza</a:t>
            </a:r>
            <a:r>
              <a:rPr lang="en-GB" sz="1400" dirty="0" smtClean="0"/>
              <a:t>) = 1/T (</a:t>
            </a:r>
            <a:r>
              <a:rPr lang="en-GB" sz="1400" dirty="0" err="1" smtClean="0"/>
              <a:t>si</a:t>
            </a:r>
            <a:r>
              <a:rPr lang="en-GB" sz="1400" dirty="0" smtClean="0"/>
              <a:t> </a:t>
            </a:r>
            <a:r>
              <a:rPr lang="en-GB" sz="1400" dirty="0" err="1" smtClean="0"/>
              <a:t>misura</a:t>
            </a:r>
            <a:r>
              <a:rPr lang="en-GB" sz="1400" dirty="0" smtClean="0"/>
              <a:t> in Hertz: HZ)</a:t>
            </a:r>
            <a:endParaRPr lang="en-GB" sz="1400" dirty="0"/>
          </a:p>
        </p:txBody>
      </p:sp>
      <p:sp>
        <p:nvSpPr>
          <p:cNvPr id="10" name="Rettangolo 9"/>
          <p:cNvSpPr/>
          <p:nvPr/>
        </p:nvSpPr>
        <p:spPr bwMode="auto">
          <a:xfrm>
            <a:off x="4355976" y="1844824"/>
            <a:ext cx="792088" cy="86409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cxnSp>
        <p:nvCxnSpPr>
          <p:cNvPr id="9" name="Connettore 2 8"/>
          <p:cNvCxnSpPr/>
          <p:nvPr/>
        </p:nvCxnSpPr>
        <p:spPr bwMode="auto">
          <a:xfrm>
            <a:off x="4499992" y="1844824"/>
            <a:ext cx="0" cy="18722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3" name="CasellaDiTesto 12"/>
          <p:cNvSpPr txBox="1"/>
          <p:nvPr/>
        </p:nvSpPr>
        <p:spPr>
          <a:xfrm>
            <a:off x="4572000" y="2041103"/>
            <a:ext cx="17764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Ampiezza</a:t>
            </a:r>
            <a:r>
              <a:rPr lang="en-GB" sz="1400" dirty="0" smtClean="0"/>
              <a:t> (</a:t>
            </a:r>
            <a:r>
              <a:rPr lang="en-GB" sz="1400" dirty="0" err="1" smtClean="0"/>
              <a:t>potenza</a:t>
            </a:r>
            <a:r>
              <a:rPr lang="en-GB" sz="1400" dirty="0" smtClean="0"/>
              <a:t>)</a:t>
            </a:r>
            <a:endParaRPr lang="en-GB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302346" y="4941168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 err="1" smtClean="0"/>
              <a:t>frequenza</a:t>
            </a:r>
            <a:r>
              <a:rPr lang="en-GB" sz="1600" dirty="0" smtClean="0"/>
              <a:t> = </a:t>
            </a:r>
            <a:r>
              <a:rPr lang="en-GB" sz="1600" dirty="0" err="1" smtClean="0"/>
              <a:t>altezza</a:t>
            </a:r>
            <a:r>
              <a:rPr lang="en-GB" sz="1600" dirty="0" smtClean="0"/>
              <a:t>, </a:t>
            </a:r>
            <a:r>
              <a:rPr lang="en-GB" sz="1600" dirty="0" err="1" smtClean="0"/>
              <a:t>tonalità</a:t>
            </a:r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3326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IL </a:t>
            </a:r>
            <a:r>
              <a:rPr lang="en-GB" sz="2400" dirty="0" err="1" smtClean="0"/>
              <a:t>SUONO</a:t>
            </a:r>
            <a:endParaRPr lang="en-GB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822819"/>
            <a:ext cx="6408712" cy="5636859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418871" y="6444044"/>
            <a:ext cx="2988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da </a:t>
            </a:r>
            <a:r>
              <a:rPr lang="en-GB" sz="1200" dirty="0" err="1"/>
              <a:t>Carrol</a:t>
            </a:r>
            <a:r>
              <a:rPr lang="en-GB" sz="1200" dirty="0"/>
              <a:t>, </a:t>
            </a:r>
            <a:r>
              <a:rPr lang="en-GB" sz="1200" dirty="0" err="1" smtClean="0"/>
              <a:t>FISIOLOGIA</a:t>
            </a:r>
            <a:r>
              <a:rPr lang="en-GB" sz="1200" dirty="0" smtClean="0"/>
              <a:t>, </a:t>
            </a:r>
            <a:r>
              <a:rPr lang="en-GB" sz="1200" dirty="0"/>
              <a:t>Elsevier Masson</a:t>
            </a:r>
          </a:p>
        </p:txBody>
      </p:sp>
    </p:spTree>
    <p:extLst>
      <p:ext uri="{BB962C8B-B14F-4D97-AF65-F5344CB8AC3E}">
        <p14:creationId xmlns:p14="http://schemas.microsoft.com/office/powerpoint/2010/main" val="156102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SUONI</a:t>
            </a:r>
            <a:r>
              <a:rPr lang="en-GB" sz="2400" dirty="0" smtClean="0"/>
              <a:t>, TONI, </a:t>
            </a:r>
            <a:r>
              <a:rPr lang="en-GB" sz="2400" dirty="0" err="1" smtClean="0"/>
              <a:t>RUMORI</a:t>
            </a:r>
            <a:endParaRPr lang="en-GB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9120663" cy="612068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5792019" y="6597352"/>
            <a:ext cx="331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6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/>
          <a:stretch/>
        </p:blipFill>
        <p:spPr>
          <a:xfrm>
            <a:off x="35496" y="404664"/>
            <a:ext cx="7422876" cy="6329831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auto">
          <a:xfrm>
            <a:off x="1979712" y="332656"/>
            <a:ext cx="3600400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新細明體" pitchFamily="18" charset="-12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STRUTTURA</a:t>
            </a:r>
            <a:r>
              <a:rPr lang="en-GB" sz="2400" dirty="0" smtClean="0"/>
              <a:t> </a:t>
            </a:r>
            <a:r>
              <a:rPr lang="en-GB" sz="2400" dirty="0" err="1" smtClean="0"/>
              <a:t>DELL’ORECCHIO</a:t>
            </a:r>
            <a:endParaRPr lang="en-GB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835696" y="5373216"/>
            <a:ext cx="9308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1400" b="1" dirty="0" err="1" smtClean="0"/>
              <a:t>meato</a:t>
            </a:r>
            <a:r>
              <a:rPr lang="en-GB" sz="1400" b="1" dirty="0" smtClean="0"/>
              <a:t> </a:t>
            </a:r>
            <a:r>
              <a:rPr lang="en-GB" sz="1400" b="1" dirty="0" err="1" smtClean="0"/>
              <a:t>acustico</a:t>
            </a:r>
            <a:endParaRPr lang="en-GB" sz="1400" b="1" dirty="0"/>
          </a:p>
        </p:txBody>
      </p:sp>
      <p:cxnSp>
        <p:nvCxnSpPr>
          <p:cNvPr id="8" name="Connettore 2 7"/>
          <p:cNvCxnSpPr/>
          <p:nvPr/>
        </p:nvCxnSpPr>
        <p:spPr bwMode="auto">
          <a:xfrm>
            <a:off x="3203848" y="2060848"/>
            <a:ext cx="216024" cy="122413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CasellaDiTesto 9"/>
          <p:cNvSpPr txBox="1"/>
          <p:nvPr/>
        </p:nvSpPr>
        <p:spPr>
          <a:xfrm>
            <a:off x="3059832" y="184482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*</a:t>
            </a:r>
            <a:endParaRPr lang="en-GB"/>
          </a:p>
        </p:txBody>
      </p:sp>
      <p:cxnSp>
        <p:nvCxnSpPr>
          <p:cNvPr id="11" name="Connettore 2 10"/>
          <p:cNvCxnSpPr/>
          <p:nvPr/>
        </p:nvCxnSpPr>
        <p:spPr bwMode="auto">
          <a:xfrm>
            <a:off x="3779912" y="1916832"/>
            <a:ext cx="72008" cy="12961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CasellaDiTesto 12"/>
          <p:cNvSpPr txBox="1"/>
          <p:nvPr/>
        </p:nvSpPr>
        <p:spPr>
          <a:xfrm>
            <a:off x="3631733" y="1700808"/>
            <a:ext cx="364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**</a:t>
            </a:r>
            <a:endParaRPr lang="en-GB"/>
          </a:p>
        </p:txBody>
      </p:sp>
      <p:sp>
        <p:nvSpPr>
          <p:cNvPr id="15" name="CasellaDiTesto 14"/>
          <p:cNvSpPr txBox="1"/>
          <p:nvPr/>
        </p:nvSpPr>
        <p:spPr>
          <a:xfrm>
            <a:off x="5364089" y="476672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400" dirty="0" smtClean="0"/>
              <a:t>*   attacco del muscolo tensore del timpano</a:t>
            </a:r>
          </a:p>
          <a:p>
            <a:pPr algn="l"/>
            <a:r>
              <a:rPr lang="it-IT" sz="1400" dirty="0" smtClean="0"/>
              <a:t>** attacco del muscolo stapedio</a:t>
            </a:r>
          </a:p>
          <a:p>
            <a:pPr algn="r"/>
            <a:r>
              <a:rPr lang="it-IT" sz="1400" dirty="0" smtClean="0"/>
              <a:t>(la loro contrazione ne avvicina le inserzioni, rendendo più rigida la catena degli ossicini)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5990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4664"/>
            <a:ext cx="8481172" cy="6140966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COCLEA</a:t>
            </a:r>
            <a:endParaRPr lang="en-GB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5792019" y="6597352"/>
            <a:ext cx="331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1" b="12931"/>
          <a:stretch/>
        </p:blipFill>
        <p:spPr>
          <a:xfrm>
            <a:off x="179512" y="0"/>
            <a:ext cx="6257755" cy="688538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err="1" smtClean="0"/>
              <a:t>ORGANO</a:t>
            </a:r>
            <a:r>
              <a:rPr lang="en-GB" sz="2400" dirty="0" smtClean="0"/>
              <a:t> DEL </a:t>
            </a:r>
            <a:r>
              <a:rPr lang="en-GB" sz="2400" dirty="0" err="1" smtClean="0"/>
              <a:t>CORTI</a:t>
            </a:r>
            <a:endParaRPr lang="en-GB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792019" y="6608385"/>
            <a:ext cx="331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4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4462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/>
              <a:t>INNERVAZIONE</a:t>
            </a:r>
            <a:r>
              <a:rPr lang="en-GB" sz="2400" dirty="0" smtClean="0"/>
              <a:t> </a:t>
            </a:r>
            <a:r>
              <a:rPr lang="en-GB" sz="2400" dirty="0" err="1" smtClean="0"/>
              <a:t>DELLE</a:t>
            </a:r>
            <a:r>
              <a:rPr lang="en-GB" sz="2400" dirty="0" smtClean="0"/>
              <a:t> CELLULE CILIATE</a:t>
            </a:r>
            <a:endParaRPr lang="en-GB" sz="2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5" y="908720"/>
            <a:ext cx="9006319" cy="496855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792019" y="6608385"/>
            <a:ext cx="3316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Conti et al.,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FISIOLOGIA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MEDICA</a:t>
            </a:r>
            <a:r>
              <a:rPr lang="en-GB" sz="1200" dirty="0" smtClean="0">
                <a:latin typeface="Arial" charset="0"/>
                <a:ea typeface="Arial" charset="0"/>
                <a:cs typeface="Arial" charset="0"/>
              </a:rPr>
              <a:t>, Edi-</a:t>
            </a:r>
            <a:r>
              <a:rPr lang="en-GB" sz="1200" dirty="0" err="1" smtClean="0">
                <a:latin typeface="Arial" charset="0"/>
                <a:ea typeface="Arial" charset="0"/>
                <a:cs typeface="Arial" charset="0"/>
              </a:rPr>
              <a:t>Ermes</a:t>
            </a:r>
            <a:endParaRPr lang="en-GB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54232" y="2708920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smtClean="0"/>
              <a:t>(95%)</a:t>
            </a:r>
            <a:endParaRPr lang="it-IT" sz="1200"/>
          </a:p>
        </p:txBody>
      </p:sp>
      <p:sp>
        <p:nvSpPr>
          <p:cNvPr id="7" name="CasellaDiTesto 6"/>
          <p:cNvSpPr txBox="1"/>
          <p:nvPr/>
        </p:nvSpPr>
        <p:spPr>
          <a:xfrm>
            <a:off x="1014079" y="3224009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(5%)</a:t>
            </a:r>
            <a:endParaRPr lang="it-IT" sz="1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257008" y="4160113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smtClean="0"/>
              <a:t>(~3.500)</a:t>
            </a:r>
            <a:endParaRPr lang="it-IT" sz="12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305881" y="3212976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(~12.000)</a:t>
            </a:r>
            <a:endParaRPr lang="it-IT" sz="1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329721" y="4880193"/>
            <a:ext cx="8451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(~30.000)</a:t>
            </a:r>
            <a:endParaRPr lang="it-IT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2651</TotalTime>
  <Words>432</Words>
  <Application>Microsoft Macintosh PowerPoint</Application>
  <PresentationFormat>Presentazione su schermo (4:3)</PresentationFormat>
  <Paragraphs>84</Paragraphs>
  <Slides>19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 Rounded MT Bold</vt:lpstr>
      <vt:lpstr>Book Antiqua</vt:lpstr>
      <vt:lpstr>ＭＳ Ｐゴシック</vt:lpstr>
      <vt:lpstr>新細明體</vt:lpstr>
      <vt:lpstr>Arial</vt:lpstr>
      <vt:lpstr>預設簡報設計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COMPANY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</dc:title>
  <dc:creator>twedt_mhe</dc:creator>
  <cp:lastModifiedBy>P. Paolo Battaglini</cp:lastModifiedBy>
  <cp:revision>449</cp:revision>
  <dcterms:created xsi:type="dcterms:W3CDTF">2006-02-15T05:36:08Z</dcterms:created>
  <dcterms:modified xsi:type="dcterms:W3CDTF">2017-10-06T13:07:46Z</dcterms:modified>
</cp:coreProperties>
</file>