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image45.jpg" ContentType="image/png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53" r:id="rId2"/>
    <p:sldId id="376" r:id="rId3"/>
    <p:sldId id="268" r:id="rId4"/>
    <p:sldId id="283" r:id="rId5"/>
    <p:sldId id="337" r:id="rId6"/>
    <p:sldId id="280" r:id="rId7"/>
    <p:sldId id="281" r:id="rId8"/>
    <p:sldId id="291" r:id="rId9"/>
    <p:sldId id="302" r:id="rId10"/>
    <p:sldId id="303" r:id="rId11"/>
    <p:sldId id="286" r:id="rId12"/>
    <p:sldId id="287" r:id="rId13"/>
    <p:sldId id="282" r:id="rId14"/>
    <p:sldId id="354" r:id="rId15"/>
    <p:sldId id="349" r:id="rId16"/>
    <p:sldId id="351" r:id="rId17"/>
    <p:sldId id="297" r:id="rId18"/>
    <p:sldId id="304" r:id="rId19"/>
    <p:sldId id="307" r:id="rId20"/>
    <p:sldId id="308" r:id="rId21"/>
    <p:sldId id="311" r:id="rId22"/>
    <p:sldId id="375" r:id="rId23"/>
    <p:sldId id="323" r:id="rId24"/>
    <p:sldId id="318" r:id="rId25"/>
    <p:sldId id="270" r:id="rId26"/>
    <p:sldId id="259" r:id="rId27"/>
    <p:sldId id="321" r:id="rId28"/>
    <p:sldId id="363" r:id="rId29"/>
    <p:sldId id="317" r:id="rId30"/>
    <p:sldId id="263" r:id="rId31"/>
    <p:sldId id="271" r:id="rId32"/>
    <p:sldId id="279" r:id="rId33"/>
    <p:sldId id="256" r:id="rId34"/>
    <p:sldId id="274" r:id="rId35"/>
    <p:sldId id="325" r:id="rId36"/>
    <p:sldId id="329" r:id="rId37"/>
    <p:sldId id="331" r:id="rId38"/>
    <p:sldId id="355" r:id="rId39"/>
    <p:sldId id="364" r:id="rId40"/>
    <p:sldId id="357" r:id="rId41"/>
    <p:sldId id="365" r:id="rId42"/>
    <p:sldId id="288" r:id="rId43"/>
    <p:sldId id="373" r:id="rId44"/>
    <p:sldId id="372" r:id="rId45"/>
    <p:sldId id="370" r:id="rId46"/>
    <p:sldId id="369" r:id="rId47"/>
    <p:sldId id="374" r:id="rId48"/>
    <p:sldId id="368" r:id="rId4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26"/>
    <p:restoredTop sz="90929"/>
  </p:normalViewPr>
  <p:slideViewPr>
    <p:cSldViewPr>
      <p:cViewPr>
        <p:scale>
          <a:sx n="93" d="100"/>
          <a:sy n="93" d="100"/>
        </p:scale>
        <p:origin x="280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Arial" charset="0"/>
              </a:defRPr>
            </a:lvl1pPr>
          </a:lstStyle>
          <a:p>
            <a:fld id="{D31F049E-5089-D244-8405-4E9E728A0C90}" type="slidenum">
              <a:rPr lang="it-IT" altLang="it-IT" smtClean="0"/>
              <a:pPr/>
              <a:t>‹n.›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8229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7683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82AD2-8223-8F45-B89E-5C9617C8EE4D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4B854E90-4202-8946-B37C-A6F6D4382168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10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76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0CC89-762C-D741-8FC2-A9DF526B9F93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307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2C58B-8732-1F45-A893-5BD9D7AAC420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3952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060B5-41E5-F048-A802-6C783EE73489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6200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060B5-41E5-F048-A802-6C783EE73489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779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8682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7558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D024C-3F7D-7D4A-B48D-9556020844D3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1464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935A6-83F7-354C-BF50-7A70539310F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C9EC12E8-26D5-CE42-AEE6-1F192574B1C6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18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9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D167A-BA70-8949-93FA-BFCDA16DD6F4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D2BF0E69-5193-E749-AC8D-9FE9A4C35893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19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4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119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B696C3-0FF8-184B-97ED-22415AD0B090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D28FFB32-A431-644E-A0EB-21718EA56264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20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694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38DBC-202D-5E4A-AA98-E0B643BE3809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6B08C73-FFD4-3D4F-A660-30493CE8BC7C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21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54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F38DBC-202D-5E4A-AA98-E0B643BE3809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6B08C73-FFD4-3D4F-A660-30493CE8BC7C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22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34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8500C-253F-7949-9084-2492D9C016FD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27DC4CF4-D3A4-C34B-8AF0-4EB33F767C7D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23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23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32FA0-985D-BF44-AD64-07C8CB8EA34C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AE541A85-D6CE-DF4F-874F-CF29963C6B59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24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11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26942F-3389-BD48-B912-5E8C4874B2DA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3263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7AC8C-B627-684E-8408-C047234B13FE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84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320FB-E579-B54F-84F5-EADB0254102A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6E52A100-D144-CF45-A96A-817825C0CAFA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27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57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E8F08-3389-124F-9DAA-43D77D80B74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A28791C9-B50C-3E44-A224-AFEB33E8179C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28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4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AD838-7EDA-6649-A82B-44096189C25D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E2CF1066-A834-2A4F-8531-17FEAB6A12FB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29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3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18999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5A239-ACCE-534B-8A2D-7A32F5236556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9113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0DC26C-21DF-4049-9438-6D06A4412902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863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B76AD-D0E9-EE4D-9C81-11076B029F8E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45761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0BB6E-AA6D-B342-B56C-6F99667C734C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0582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CC294-0B7E-234A-96FD-10F3C3124907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6947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22283-5CB8-0346-97D2-63405B3988F8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6FF198AC-B301-AD4A-870D-C265EBF4917A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35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87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81B48-27D0-3E44-BE60-1B0364A5527C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8D2C4C33-57DC-0145-921C-06BEE3723039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36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28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B2936-9E04-8346-A045-C3ECC6D7121A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09AAE38-CC71-3841-A6A8-5BFAA6CA4B40}" type="slidenum">
              <a:rPr lang="en-GB" altLang="it-IT" sz="1200">
                <a:latin typeface="Arial" charset="0"/>
                <a:ea typeface="ＭＳ Ｐゴシック" charset="-128"/>
              </a:rPr>
              <a:pPr algn="r"/>
              <a:t>37</a:t>
            </a:fld>
            <a:endParaRPr lang="en-GB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33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FD5AC1-F4F0-C643-B398-66EE841671A6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7185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9A8E9-56BA-6348-9A5B-F52A3DA7788E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835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8E79D-23E0-F346-A36C-3C6C4A5CF60F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5893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9A8E9-56BA-6348-9A5B-F52A3DA7788E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9688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9A8E9-56BA-6348-9A5B-F52A3DA7788E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757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FD5AC1-F4F0-C643-B398-66EE841671A6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0682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9223B39-B52E-904E-9AD0-A77BFC8006D5}" type="slidenum">
              <a:rPr lang="it-IT" altLang="it-IT" sz="1200"/>
              <a:pPr/>
              <a:t>43</a:t>
            </a:fld>
            <a:endParaRPr lang="it-IT" altLang="it-IT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751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E0496-6BD3-BA43-8ACA-F8F7056281AD}" type="slidenum">
              <a:rPr lang="it-IT" altLang="it-IT" sz="1200"/>
              <a:pPr/>
              <a:t>47</a:t>
            </a:fld>
            <a:endParaRPr lang="it-IT" altLang="it-IT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066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8E79D-23E0-F346-A36C-3C6C4A5CF60F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591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89EC8-B0BF-0942-A402-A5F27241065E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00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78737-182D-954F-AD53-35AE49CFF9FE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8607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2408D4-A529-1741-8CA0-A5E85D193E67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731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38FAD-BF20-754F-8F15-4C5EE653B16D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29F2E56-9E8C-C84A-B72D-88574BB6E255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9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8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D8DA8-13BB-AE48-AF0B-ADB07739F90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756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45B1B-8CD0-9F43-BEA1-60B9AD9C3057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282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C6715-42C8-3D44-B1C5-2AB3895737FA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82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91F32-30F0-D840-8F37-57F0E16B360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806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7E34E-B386-A24D-955B-D7985D7153DD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525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FA3AF-CB81-044E-A46E-B2AA48AD260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00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72FC6-7BDB-AE4A-AF88-8EE8C838B16C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387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76364-8003-274C-A376-C40F8082CAB3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93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4DC73-9DB3-1246-A197-8BF4220B6238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7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2A38C-F723-DC49-AA1A-5B10BE20104B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95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29720-FA01-3647-AD5A-E4B29E7A5C3E}" type="slidenum">
              <a:rPr lang="it-IT" altLang="it-IT"/>
              <a:pPr/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664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" charset="0"/>
              </a:defRPr>
            </a:lvl1pPr>
          </a:lstStyle>
          <a:p>
            <a:endParaRPr lang="it-IT" alt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" charset="0"/>
              </a:defRPr>
            </a:lvl1pPr>
          </a:lstStyle>
          <a:p>
            <a:fld id="{ABDDC735-C05E-A242-96F7-AE1953A95BDC}" type="slidenum">
              <a:rPr lang="it-IT" altLang="it-IT" smtClean="0"/>
              <a:pPr/>
              <a:t>‹n.›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4221088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figure: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9632" y="5034662"/>
            <a:ext cx="4044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Purves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NEUROSCIENZE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Zanichelli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59632" y="5466710"/>
            <a:ext cx="547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PRINCIPI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NEUROSCIENZE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Ambrosiana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2"/>
            <a:ext cx="9148816" cy="511256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59632" y="5826750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Elsevier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59632" y="6186790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46812" y="1052736"/>
            <a:ext cx="5397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NEUROFISIOLOGIA</a:t>
            </a:r>
            <a:r>
              <a:rPr lang="en-GB" dirty="0" smtClean="0">
                <a:latin typeface="Arial" charset="0"/>
                <a:ea typeface="Arial" charset="0"/>
                <a:cs typeface="Arial" charset="0"/>
              </a:rPr>
              <a:t> DELLA </a:t>
            </a:r>
            <a:r>
              <a:rPr lang="en-GB" dirty="0" err="1" smtClean="0">
                <a:latin typeface="Arial" charset="0"/>
                <a:ea typeface="Arial" charset="0"/>
                <a:cs typeface="Arial" charset="0"/>
              </a:rPr>
              <a:t>VISIONE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49353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99992" y="3284984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dirty="0" smtClean="0">
                <a:latin typeface="Arial" charset="0"/>
                <a:ea typeface="Arial" charset="0"/>
                <a:cs typeface="Arial" charset="0"/>
              </a:rPr>
              <a:t>v </a:t>
            </a:r>
            <a:r>
              <a:rPr lang="it-IT" sz="1800" dirty="0" smtClean="0">
                <a:latin typeface="Arial" charset="0"/>
                <a:ea typeface="Arial" charset="0"/>
                <a:cs typeface="Arial" charset="0"/>
              </a:rPr>
              <a:t>3.2</a:t>
            </a:r>
            <a:endParaRPr lang="it-IT" sz="1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asellaDiTesto 3"/>
          <p:cNvSpPr txBox="1">
            <a:spLocks noChangeArrowheads="1"/>
          </p:cNvSpPr>
          <p:nvPr/>
        </p:nvSpPr>
        <p:spPr bwMode="auto">
          <a:xfrm>
            <a:off x="7056593" y="6597352"/>
            <a:ext cx="19078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Neuroscienze</a:t>
            </a:r>
          </a:p>
        </p:txBody>
      </p:sp>
      <p:pic>
        <p:nvPicPr>
          <p:cNvPr id="92163" name="Immagine 1" descr="fov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3" y="546241"/>
            <a:ext cx="8209607" cy="608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c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8163"/>
            <a:ext cx="7583488" cy="63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968500" y="76200"/>
            <a:ext cx="526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RETINA, FOVEA E FONDO DELL’OCCHIO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914400" y="1066800"/>
            <a:ext cx="7354888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</a:t>
            </a:r>
            <a:r>
              <a:rPr lang="it-IT" altLang="it-IT" sz="1600">
                <a:solidFill>
                  <a:srgbClr val="FF0000"/>
                </a:solidFill>
                <a:latin typeface="Arial Rounded MT Bold" charset="0"/>
              </a:rPr>
              <a:t>o</a:t>
            </a:r>
            <a:r>
              <a:rPr lang="it-IT" altLang="it-IT" sz="1600">
                <a:latin typeface="Arial Rounded MT Bold" charset="0"/>
              </a:rPr>
              <a:t>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 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219200" y="161925"/>
            <a:ext cx="6745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DIMOSTRAZIONE DELLE DIMENSIONI DELLA 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7504" y="44624"/>
            <a:ext cx="89289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cap="all" smtClean="0">
                <a:solidFill>
                  <a:schemeClr val="accent2"/>
                </a:solidFill>
                <a:latin typeface="Arial Rounded MT Bold" charset="0"/>
              </a:rPr>
              <a:t>acuità visiva</a:t>
            </a:r>
            <a:endParaRPr lang="it-IT" altLang="it-IT" sz="2000" cap="all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032" y="476672"/>
            <a:ext cx="6237312" cy="62373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644008" y="3501008"/>
            <a:ext cx="4104455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n oculistica la misurazione della vista (detta anche valutazione del visus o acuità visiva) viene espressa in decimi. Un soggetto ha una vista “normale” quando la sua visione naturale è almeno di 10/10 “dieci decimi” .</a:t>
            </a:r>
          </a:p>
          <a:p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I decimi di riferimento sul tabellone sono ridotti di dimensioni sino a raggiungere il valore “standard” dei più piccoli, che se letti corrispondono appunto ai dieci decimi.</a:t>
            </a:r>
          </a:p>
          <a:p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La distanza di lettura varia da tabellone a tabellone, in base alla dimensione delle lettere.</a:t>
            </a:r>
          </a:p>
          <a:p>
            <a:r>
              <a:rPr lang="it-IT" sz="14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it-IT" sz="1400" dirty="0" smtClean="0">
                <a:latin typeface="Arial" charset="0"/>
                <a:ea typeface="Arial" charset="0"/>
                <a:cs typeface="Arial" charset="0"/>
              </a:rPr>
              <a:t>vere una vista di dieci decimi, significa vedere tutte e dieci le righe del tabellone, 2/10 leggere solo le prime due, 3/10 leggere le prime 3 righe e così via</a:t>
            </a:r>
            <a:endParaRPr lang="it-IT" sz="14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oc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763"/>
            <a:ext cx="91440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676400" y="161925"/>
            <a:ext cx="543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DIMOSTRAZIONE DELLA MACCHIA CIECA</a:t>
            </a:r>
          </a:p>
        </p:txBody>
      </p:sp>
    </p:spTree>
    <p:extLst>
      <p:ext uri="{BB962C8B-B14F-4D97-AF65-F5344CB8AC3E}">
        <p14:creationId xmlns:p14="http://schemas.microsoft.com/office/powerpoint/2010/main" val="7162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17904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26" y="3212976"/>
            <a:ext cx="4894974" cy="3262500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254152" y="116632"/>
            <a:ext cx="24699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mtClean="0">
                <a:solidFill>
                  <a:schemeClr val="accent2"/>
                </a:solidFill>
                <a:latin typeface="Arial Rounded MT Bold" charset="0"/>
              </a:rPr>
              <a:t>CAMPO VISIVO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smtClean="0">
                <a:solidFill>
                  <a:schemeClr val="accent2"/>
                </a:solidFill>
                <a:latin typeface="Arial Rounded MT Bold" charset="0"/>
              </a:rPr>
              <a:t>FOTORECETTORI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9" y="764704"/>
            <a:ext cx="4236403" cy="53012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909840" cy="490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8016240" cy="5273040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err="1" smtClean="0">
                <a:solidFill>
                  <a:schemeClr val="accent2"/>
                </a:solidFill>
                <a:latin typeface="Arial Rounded MT Bold" charset="0"/>
              </a:rPr>
              <a:t>FOTOTRASDUZIONE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1" descr="03c26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1481"/>
          <a:stretch>
            <a:fillRect/>
          </a:stretch>
        </p:blipFill>
        <p:spPr bwMode="auto">
          <a:xfrm>
            <a:off x="774700" y="333201"/>
            <a:ext cx="82565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CasellaDiTesto 3"/>
          <p:cNvSpPr txBox="1">
            <a:spLocks noChangeArrowheads="1"/>
          </p:cNvSpPr>
          <p:nvPr/>
        </p:nvSpPr>
        <p:spPr bwMode="auto">
          <a:xfrm>
            <a:off x="6546584" y="6597352"/>
            <a:ext cx="256192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>
                <a:latin typeface="Arial" charset="0"/>
                <a:ea typeface="ＭＳ Ｐゴシック" charset="-128"/>
              </a:rPr>
              <a:t>Kandel et al., Principi di Neuroscienze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err="1" smtClean="0">
                <a:solidFill>
                  <a:schemeClr val="accent2"/>
                </a:solidFill>
                <a:latin typeface="Arial Rounded MT Bold" charset="0"/>
              </a:rPr>
              <a:t>FOTOTRASDUZIONE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FOTOTRASDUZIONE: COLORI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847"/>
            <a:ext cx="8496944" cy="5544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15816" y="476672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QUADRO GENERALE</a:t>
            </a:r>
            <a:endParaRPr lang="it-IT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212942" y="1628800"/>
            <a:ext cx="496802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Spettro elettromagnetico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ttica fisiologica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sviluppo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organizzazione </a:t>
            </a:r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anatomo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-funzionale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retina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acuità visiva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macchia cieca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campo visivo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fotorecettori e </a:t>
            </a:r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fototrasduzione</a:t>
            </a:r>
            <a:endParaRPr lang="it-IT" sz="1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visione dei colori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campi recettivi visivi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vie visive centrali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aree visiva primaria e associative</a:t>
            </a:r>
          </a:p>
          <a:p>
            <a:pPr algn="ctr"/>
            <a:r>
              <a:rPr lang="it-IT" sz="1800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stereopsi</a:t>
            </a:r>
            <a:endParaRPr lang="it-IT" sz="1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canali funzionali per l’azione e la percezione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motilità intrinseca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riflessi pupillari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movimenti oculari</a:t>
            </a:r>
            <a:endParaRPr lang="it-IT" sz="1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28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" y="252283"/>
            <a:ext cx="8227640" cy="659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4" y="0"/>
            <a:ext cx="911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VIE VISIVE INTRARETINICHE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CasellaDiTesto 3"/>
          <p:cNvSpPr txBox="1">
            <a:spLocks noChangeArrowheads="1"/>
          </p:cNvSpPr>
          <p:nvPr/>
        </p:nvSpPr>
        <p:spPr bwMode="auto">
          <a:xfrm>
            <a:off x="6588224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pic>
        <p:nvPicPr>
          <p:cNvPr id="108548" name="Immagine 1" descr="on-of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995737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504" y="2276872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smtClean="0">
                <a:latin typeface="Arial" charset="0"/>
                <a:ea typeface="Arial" charset="0"/>
                <a:cs typeface="Arial" charset="0"/>
              </a:rPr>
              <a:t>glutammato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683568" y="2636912"/>
            <a:ext cx="1800200" cy="1008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07504" y="2978368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recettore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mGluR6 (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inibitorio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ttore 2 9"/>
          <p:cNvCxnSpPr>
            <a:stCxn id="9" idx="3"/>
          </p:cNvCxnSpPr>
          <p:nvPr/>
        </p:nvCxnSpPr>
        <p:spPr>
          <a:xfrm>
            <a:off x="1115616" y="3347700"/>
            <a:ext cx="1224136" cy="5853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3" idx="1"/>
          </p:cNvCxnSpPr>
          <p:nvPr/>
        </p:nvCxnSpPr>
        <p:spPr>
          <a:xfrm flipH="1">
            <a:off x="2627784" y="3366284"/>
            <a:ext cx="1080120" cy="566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4" descr="off-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60648"/>
            <a:ext cx="4592637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3707904" y="2996952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recettore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AMPA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kainato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eccitatorio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5" y="0"/>
            <a:ext cx="900792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RISPOSTE ON E 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5" y="0"/>
            <a:ext cx="900792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PERCEZIONE DEL CONTRASTO</a:t>
            </a:r>
            <a:endParaRPr lang="it-IT" sz="2000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20888"/>
            <a:ext cx="2540000" cy="1981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0888"/>
            <a:ext cx="254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1" descr="oc23_2s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62" y="1916832"/>
            <a:ext cx="5390042" cy="46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2400" y="15007"/>
            <a:ext cx="88840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VIA RETINO-GENICOLO-STRIATALE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504056"/>
            <a:ext cx="3713060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AREA VISIVA PRIMARIA</a:t>
            </a:r>
          </a:p>
        </p:txBody>
      </p:sp>
      <p:sp>
        <p:nvSpPr>
          <p:cNvPr id="122883" name="Rettangolo 1"/>
          <p:cNvSpPr>
            <a:spLocks noChangeArrowheads="1"/>
          </p:cNvSpPr>
          <p:nvPr/>
        </p:nvSpPr>
        <p:spPr bwMode="auto">
          <a:xfrm>
            <a:off x="2195513" y="2636838"/>
            <a:ext cx="1512887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it-IT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2884" name="Immagine 1" descr="area 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063"/>
            <a:ext cx="91471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308304" y="1268760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Stria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Gennari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Connettore 2 4"/>
          <p:cNvCxnSpPr>
            <a:stCxn id="2" idx="2"/>
          </p:cNvCxnSpPr>
          <p:nvPr/>
        </p:nvCxnSpPr>
        <p:spPr>
          <a:xfrm flipH="1">
            <a:off x="7812360" y="1576537"/>
            <a:ext cx="210242" cy="3364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2" idx="2"/>
          </p:cNvCxnSpPr>
          <p:nvPr/>
        </p:nvCxnSpPr>
        <p:spPr>
          <a:xfrm>
            <a:off x="8022602" y="1576537"/>
            <a:ext cx="731644" cy="2552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6588224" y="6597352"/>
            <a:ext cx="25843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err="1">
                <a:latin typeface="Arial" charset="0"/>
                <a:ea typeface="ＭＳ Ｐゴシック" charset="-128"/>
              </a:rPr>
              <a:t>Purves</a:t>
            </a:r>
            <a:r>
              <a:rPr lang="it-IT" altLang="it-IT" sz="1100" dirty="0">
                <a:latin typeface="Arial" charset="0"/>
                <a:ea typeface="ＭＳ Ｐゴシック" charset="-128"/>
              </a:rPr>
              <a:t> et al., </a:t>
            </a:r>
            <a:r>
              <a:rPr lang="it-IT" altLang="it-IT" sz="1100" dirty="0" smtClean="0">
                <a:latin typeface="Arial" charset="0"/>
                <a:ea typeface="ＭＳ Ｐゴシック" charset="-128"/>
              </a:rPr>
              <a:t>Neuroscienze, Zanichelli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 rot="3112219">
            <a:off x="2857501" y="3352800"/>
            <a:ext cx="1409700" cy="1247775"/>
            <a:chOff x="1800" y="2112"/>
            <a:chExt cx="888" cy="786"/>
          </a:xfrm>
        </p:grpSpPr>
        <p:sp>
          <p:nvSpPr>
            <p:cNvPr id="16387" name="Oval 3"/>
            <p:cNvSpPr>
              <a:spLocks noChangeArrowheads="1"/>
            </p:cNvSpPr>
            <p:nvPr/>
          </p:nvSpPr>
          <p:spPr bwMode="auto">
            <a:xfrm>
              <a:off x="180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6388" name="AutoShape 4"/>
            <p:cNvSpPr>
              <a:spLocks noChangeArrowheads="1"/>
            </p:cNvSpPr>
            <p:nvPr/>
          </p:nvSpPr>
          <p:spPr bwMode="auto">
            <a:xfrm>
              <a:off x="2112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16389" name="Group 5"/>
          <p:cNvGrpSpPr>
            <a:grpSpLocks/>
          </p:cNvGrpSpPr>
          <p:nvPr/>
        </p:nvGrpSpPr>
        <p:grpSpPr bwMode="auto">
          <a:xfrm rot="2432868">
            <a:off x="4686300" y="3352800"/>
            <a:ext cx="1409700" cy="1247775"/>
            <a:chOff x="3000" y="2112"/>
            <a:chExt cx="888" cy="786"/>
          </a:xfrm>
        </p:grpSpPr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 flipH="1">
              <a:off x="312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6391" name="AutoShape 7"/>
            <p:cNvSpPr>
              <a:spLocks noChangeArrowheads="1"/>
            </p:cNvSpPr>
            <p:nvPr/>
          </p:nvSpPr>
          <p:spPr bwMode="auto">
            <a:xfrm flipH="1">
              <a:off x="3000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16392" name="Group 8"/>
          <p:cNvGrpSpPr>
            <a:grpSpLocks/>
          </p:cNvGrpSpPr>
          <p:nvPr/>
        </p:nvGrpSpPr>
        <p:grpSpPr bwMode="auto">
          <a:xfrm rot="-2217741">
            <a:off x="3938588" y="1676400"/>
            <a:ext cx="1143000" cy="1509713"/>
            <a:chOff x="2481" y="1119"/>
            <a:chExt cx="720" cy="951"/>
          </a:xfrm>
        </p:grpSpPr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 rot="-14469276">
              <a:off x="2457" y="1143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 rot="-14469276">
              <a:off x="2611" y="154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RICOSTRUZIONE DELLE FORME: TRIANGOLO DI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KANIZSA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2857500" y="3352800"/>
            <a:ext cx="1409700" cy="1247775"/>
            <a:chOff x="1800" y="2112"/>
            <a:chExt cx="888" cy="786"/>
          </a:xfrm>
        </p:grpSpPr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80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auto">
            <a:xfrm>
              <a:off x="2112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4686300" y="3352800"/>
            <a:ext cx="1409700" cy="1247775"/>
            <a:chOff x="3000" y="2112"/>
            <a:chExt cx="888" cy="786"/>
          </a:xfrm>
        </p:grpSpPr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 flipH="1">
              <a:off x="3120" y="2178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5131" name="AutoShape 11"/>
            <p:cNvSpPr>
              <a:spLocks noChangeArrowheads="1"/>
            </p:cNvSpPr>
            <p:nvPr/>
          </p:nvSpPr>
          <p:spPr bwMode="auto">
            <a:xfrm flipH="1">
              <a:off x="3000" y="211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3938588" y="1676400"/>
            <a:ext cx="1143000" cy="1509713"/>
            <a:chOff x="2481" y="1119"/>
            <a:chExt cx="720" cy="951"/>
          </a:xfrm>
        </p:grpSpPr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 rot="-14469276">
              <a:off x="2457" y="1143"/>
              <a:ext cx="768" cy="7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  <p:sp>
          <p:nvSpPr>
            <p:cNvPr id="5134" name="AutoShape 14"/>
            <p:cNvSpPr>
              <a:spLocks noChangeArrowheads="1"/>
            </p:cNvSpPr>
            <p:nvPr/>
          </p:nvSpPr>
          <p:spPr bwMode="auto">
            <a:xfrm rot="-14469276">
              <a:off x="2611" y="1542"/>
              <a:ext cx="576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latin typeface="Arial" charset="0"/>
              </a:endParaRPr>
            </a:p>
          </p:txBody>
        </p:sp>
      </p:grp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RICOSTRUZIONE DELLE FORME: TRIANGOLO DI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KANIZSA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CasellaDiTesto 1"/>
          <p:cNvSpPr txBox="1">
            <a:spLocks noChangeArrowheads="1"/>
          </p:cNvSpPr>
          <p:nvPr/>
        </p:nvSpPr>
        <p:spPr bwMode="auto">
          <a:xfrm>
            <a:off x="6585056" y="6551766"/>
            <a:ext cx="25234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>
                <a:latin typeface="Arial" charset="0"/>
                <a:ea typeface="ＭＳ Ｐゴシック" charset="-128"/>
              </a:rPr>
              <a:t>Kandel et al, Principi di Neuroscienze</a:t>
            </a:r>
          </a:p>
        </p:txBody>
      </p:sp>
      <p:pic>
        <p:nvPicPr>
          <p:cNvPr id="129027" name="Immagine 2" descr="15c27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37778" r="8328" b="36296"/>
          <a:stretch>
            <a:fillRect/>
          </a:stretch>
        </p:blipFill>
        <p:spPr bwMode="auto">
          <a:xfrm>
            <a:off x="179388" y="1412875"/>
            <a:ext cx="8864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</a:rPr>
              <a:t>BLOBS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asellaDiTesto 1"/>
          <p:cNvSpPr txBox="1">
            <a:spLocks noChangeArrowheads="1"/>
          </p:cNvSpPr>
          <p:nvPr/>
        </p:nvSpPr>
        <p:spPr bwMode="auto">
          <a:xfrm>
            <a:off x="7080385" y="6551766"/>
            <a:ext cx="20281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100" dirty="0" smtClean="0">
                <a:latin typeface="Arial" charset="0"/>
                <a:ea typeface="ＭＳ Ｐゴシック" charset="-128"/>
              </a:rPr>
              <a:t>Conti et al</a:t>
            </a:r>
            <a:r>
              <a:rPr lang="it-IT" altLang="it-IT" sz="1100" smtClean="0">
                <a:latin typeface="Arial" charset="0"/>
                <a:ea typeface="ＭＳ Ｐゴシック" charset="-128"/>
              </a:rPr>
              <a:t>., Fisiologia Medica</a:t>
            </a:r>
            <a:endParaRPr lang="it-IT" altLang="it-IT" sz="1100" dirty="0">
              <a:latin typeface="Arial" charset="0"/>
              <a:ea typeface="ＭＳ Ｐゴシック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08"/>
            <a:ext cx="9144000" cy="5521587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sz="2000" smtClean="0">
                <a:solidFill>
                  <a:schemeClr val="accent2"/>
                </a:solidFill>
                <a:latin typeface="Arial Rounded MT Bold" charset="0"/>
              </a:rPr>
              <a:t>PROGRESSIONE DELL’INFORMAZIONE VISIVA OLTRE V1</a:t>
            </a:r>
            <a:endParaRPr lang="it-IT" sz="2000" dirty="0" smtClean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Senza titolo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 bwMode="auto">
          <a:xfrm>
            <a:off x="152400" y="1226914"/>
            <a:ext cx="87630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07504" y="161925"/>
            <a:ext cx="8988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FORMAZIONE DELL</a:t>
            </a:r>
            <a:r>
              <a:rPr lang="ja-JP" altLang="it-IT" sz="2000" dirty="0">
                <a:solidFill>
                  <a:schemeClr val="accent2"/>
                </a:solidFill>
                <a:latin typeface="Arial" charset="0"/>
                <a:ea typeface="ＭＳ Ｐゴシック" charset="-128"/>
              </a:rPr>
              <a:t>’</a:t>
            </a:r>
            <a:r>
              <a:rPr lang="it-IT" altLang="ja-JP" sz="2000" dirty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IMMAGINE </a:t>
            </a:r>
            <a:r>
              <a:rPr lang="it-IT" altLang="ja-JP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STEREOSCOPICA (</a:t>
            </a:r>
            <a:r>
              <a:rPr lang="it-IT" altLang="ja-JP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stereopsi</a:t>
            </a:r>
            <a:r>
              <a:rPr lang="it-IT" altLang="ja-JP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-128"/>
              </a:rPr>
              <a:t> primaria)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0500"/>
            <a:ext cx="9144000" cy="646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AN_00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038"/>
            <a:ext cx="77724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651125" y="76200"/>
            <a:ext cx="34528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 err="1">
                <a:solidFill>
                  <a:schemeClr val="accent2"/>
                </a:solidFill>
                <a:latin typeface="Arial Rounded MT Bold" charset="0"/>
              </a:rPr>
              <a:t>STEREOPSI</a:t>
            </a:r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 SECONDARIA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65400" y="2895600"/>
            <a:ext cx="1311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00">
                <a:latin typeface="Arial Rounded MT Bold" charset="0"/>
              </a:rPr>
              <a:t>Piano dell’immagine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905000" y="6583363"/>
            <a:ext cx="25908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1200">
                <a:latin typeface="Arial Rounded MT Bold" charset="0"/>
              </a:rPr>
              <a:t>Veduta dal piano dell’immagine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854200" y="142875"/>
          <a:ext cx="5435600" cy="657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Image" r:id="rId4" imgW="10877515" imgH="13152136" progId="Photoshop.Image.5">
                  <p:embed/>
                </p:oleObj>
              </mc:Choice>
              <mc:Fallback>
                <p:oleObj name="Image" r:id="rId4" imgW="10877515" imgH="1315213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42875"/>
                        <a:ext cx="5435600" cy="657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854200" y="142875"/>
          <a:ext cx="5435600" cy="657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6" name="Image" r:id="rId4" imgW="10877515" imgH="13152136" progId="Photoshop.Image.5">
                  <p:embed/>
                </p:oleObj>
              </mc:Choice>
              <mc:Fallback>
                <p:oleObj name="Image" r:id="rId4" imgW="10877515" imgH="1315213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42875"/>
                        <a:ext cx="5435600" cy="657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932363" y="4983163"/>
          <a:ext cx="839787" cy="14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57" name="Image" r:id="rId6" imgW="1677374" imgH="2986234" progId="Photoshop.Image.5">
                  <p:embed/>
                </p:oleObj>
              </mc:Choice>
              <mc:Fallback>
                <p:oleObj name="Image" r:id="rId6" imgW="1677374" imgH="2986234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83163"/>
                        <a:ext cx="839787" cy="149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51125" y="76200"/>
            <a:ext cx="34528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 err="1">
                <a:solidFill>
                  <a:schemeClr val="accent2"/>
                </a:solidFill>
                <a:latin typeface="Arial Rounded MT Bold" charset="0"/>
              </a:rPr>
              <a:t>STEREOPSI</a:t>
            </a:r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 SECONDARIA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3"/>
          <p:cNvSpPr>
            <a:spLocks noChangeShapeType="1"/>
          </p:cNvSpPr>
          <p:nvPr/>
        </p:nvSpPr>
        <p:spPr bwMode="auto">
          <a:xfrm flipH="1">
            <a:off x="2628900" y="1295400"/>
            <a:ext cx="1333500" cy="3305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4648200" y="1295400"/>
            <a:ext cx="13716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771900" y="21336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sp>
        <p:nvSpPr>
          <p:cNvPr id="2054" name="Line 6">
            <a:hlinkClick r:id="" action="ppaction://macro?name=Macro1"/>
          </p:cNvPr>
          <p:cNvSpPr>
            <a:spLocks noChangeShapeType="1"/>
          </p:cNvSpPr>
          <p:nvPr/>
        </p:nvSpPr>
        <p:spPr bwMode="auto">
          <a:xfrm>
            <a:off x="3771900" y="41910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811463" y="161925"/>
            <a:ext cx="2898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ILLUSIONE DI PONZO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2590800" y="2286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259080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  <p:grpSp>
        <p:nvGrpSpPr>
          <p:cNvPr id="20508" name="Group 28"/>
          <p:cNvGrpSpPr>
            <a:grpSpLocks/>
          </p:cNvGrpSpPr>
          <p:nvPr/>
        </p:nvGrpSpPr>
        <p:grpSpPr bwMode="auto">
          <a:xfrm>
            <a:off x="1895475" y="1819275"/>
            <a:ext cx="1371600" cy="3209925"/>
            <a:chOff x="1194" y="1146"/>
            <a:chExt cx="864" cy="2022"/>
          </a:xfrm>
        </p:grpSpPr>
        <p:grpSp>
          <p:nvGrpSpPr>
            <p:cNvPr id="20485" name="Group 5"/>
            <p:cNvGrpSpPr>
              <a:grpSpLocks/>
            </p:cNvGrpSpPr>
            <p:nvPr/>
          </p:nvGrpSpPr>
          <p:grpSpPr bwMode="auto">
            <a:xfrm>
              <a:off x="1194" y="1146"/>
              <a:ext cx="432" cy="576"/>
              <a:chOff x="1248" y="1152"/>
              <a:chExt cx="432" cy="576"/>
            </a:xfrm>
          </p:grpSpPr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 flipH="1" flipV="1">
                <a:off x="1248" y="115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flipH="1">
                <a:off x="1248" y="144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  <p:grpSp>
          <p:nvGrpSpPr>
            <p:cNvPr id="20488" name="Group 8"/>
            <p:cNvGrpSpPr>
              <a:grpSpLocks/>
            </p:cNvGrpSpPr>
            <p:nvPr/>
          </p:nvGrpSpPr>
          <p:grpSpPr bwMode="auto">
            <a:xfrm>
              <a:off x="1626" y="2592"/>
              <a:ext cx="432" cy="576"/>
              <a:chOff x="1632" y="2592"/>
              <a:chExt cx="432" cy="576"/>
            </a:xfrm>
          </p:grpSpPr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 flipH="1" flipV="1">
                <a:off x="1632" y="288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flipH="1">
                <a:off x="1632" y="259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</p:grpSp>
      <p:grpSp>
        <p:nvGrpSpPr>
          <p:cNvPr id="20507" name="Group 27"/>
          <p:cNvGrpSpPr>
            <a:grpSpLocks/>
          </p:cNvGrpSpPr>
          <p:nvPr/>
        </p:nvGrpSpPr>
        <p:grpSpPr bwMode="auto">
          <a:xfrm>
            <a:off x="5334000" y="1828800"/>
            <a:ext cx="1371600" cy="3200400"/>
            <a:chOff x="3360" y="1152"/>
            <a:chExt cx="864" cy="2016"/>
          </a:xfrm>
        </p:grpSpPr>
        <p:grpSp>
          <p:nvGrpSpPr>
            <p:cNvPr id="20492" name="Group 12"/>
            <p:cNvGrpSpPr>
              <a:grpSpLocks/>
            </p:cNvGrpSpPr>
            <p:nvPr/>
          </p:nvGrpSpPr>
          <p:grpSpPr bwMode="auto">
            <a:xfrm>
              <a:off x="3792" y="1152"/>
              <a:ext cx="432" cy="576"/>
              <a:chOff x="3822" y="1152"/>
              <a:chExt cx="432" cy="576"/>
            </a:xfrm>
          </p:grpSpPr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flipH="1" flipV="1">
                <a:off x="3822" y="144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flipH="1">
                <a:off x="3822" y="115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3360" y="2592"/>
              <a:ext cx="432" cy="576"/>
              <a:chOff x="3360" y="2592"/>
              <a:chExt cx="432" cy="57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 flipH="1" flipV="1">
                <a:off x="3360" y="2592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flipH="1">
                <a:off x="3360" y="2880"/>
                <a:ext cx="432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>
                  <a:latin typeface="Arial" charset="0"/>
                </a:endParaRPr>
              </a:p>
            </p:txBody>
          </p:sp>
        </p:grpSp>
      </p:grp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438400" y="161925"/>
            <a:ext cx="378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ILLUSIONE DI MULLER-</a:t>
            </a:r>
            <a:r>
              <a:rPr lang="it-IT" altLang="it-IT" sz="2000" dirty="0" err="1">
                <a:solidFill>
                  <a:schemeClr val="accent2"/>
                </a:solidFill>
                <a:latin typeface="Arial Rounded MT Bold" charset="0"/>
              </a:rPr>
              <a:t>LYER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magine 1" descr="01c28p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3705"/>
          <a:stretch>
            <a:fillRect/>
          </a:stretch>
        </p:blipFill>
        <p:spPr bwMode="auto">
          <a:xfrm>
            <a:off x="6350" y="115888"/>
            <a:ext cx="892492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CasellaDiTesto 2"/>
          <p:cNvSpPr txBox="1">
            <a:spLocks noChangeArrowheads="1"/>
          </p:cNvSpPr>
          <p:nvPr/>
        </p:nvSpPr>
        <p:spPr bwMode="auto">
          <a:xfrm>
            <a:off x="5724525" y="6524625"/>
            <a:ext cx="35782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it-IT" altLang="it-IT" sz="1600" dirty="0">
                <a:latin typeface="Arial" charset="0"/>
                <a:ea typeface="ＭＳ Ｐゴシック" charset="-128"/>
              </a:rPr>
              <a:t>Kandel et al, Principi di Neuroscienze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AREE </a:t>
            </a:r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VISIVE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EXTRASTRIATE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Immagine 1" descr="Visual-Cortex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5"/>
          <a:stretch>
            <a:fillRect/>
          </a:stretch>
        </p:blipFill>
        <p:spPr bwMode="auto">
          <a:xfrm>
            <a:off x="1276350" y="0"/>
            <a:ext cx="649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AREE </a:t>
            </a:r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VISIVE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EXTRASTRIATE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1" descr="Tootell_2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85750"/>
            <a:ext cx="65341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7504" y="44624"/>
            <a:ext cx="892899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>
                <a:solidFill>
                  <a:schemeClr val="accent2"/>
                </a:solidFill>
                <a:latin typeface="Arial Rounded MT Bold" charset="0"/>
              </a:rPr>
              <a:t>AREE </a:t>
            </a:r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VISIVE </a:t>
            </a:r>
            <a:r>
              <a:rPr lang="it-IT" altLang="it-IT" sz="2000" dirty="0" err="1" smtClean="0">
                <a:solidFill>
                  <a:schemeClr val="accent2"/>
                </a:solidFill>
                <a:latin typeface="Arial Rounded MT Bold" charset="0"/>
              </a:rPr>
              <a:t>EXTRASTRIATE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41649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3"/>
          <a:stretch/>
        </p:blipFill>
        <p:spPr>
          <a:xfrm>
            <a:off x="1187624" y="4199284"/>
            <a:ext cx="6754315" cy="2686100"/>
          </a:xfrm>
          <a:prstGeom prst="rect">
            <a:avLst/>
          </a:prstGeom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76200" y="15007"/>
            <a:ext cx="8960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cap="all" dirty="0" err="1" smtClean="0">
                <a:solidFill>
                  <a:schemeClr val="accent2"/>
                </a:solidFill>
                <a:latin typeface="Arial Rounded MT Bold" charset="0"/>
              </a:rPr>
              <a:t>MOTILITà</a:t>
            </a:r>
            <a:r>
              <a:rPr lang="it-IT" altLang="it-IT" cap="all" dirty="0" smtClean="0">
                <a:solidFill>
                  <a:schemeClr val="accent2"/>
                </a:solidFill>
                <a:latin typeface="Arial Rounded MT Bold" charset="0"/>
              </a:rPr>
              <a:t> INTRINSECA DELL’OCCHIO</a:t>
            </a:r>
            <a:endParaRPr lang="it-IT" altLang="it-IT" cap="all" dirty="0">
              <a:solidFill>
                <a:schemeClr val="accent2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4624"/>
            <a:ext cx="8884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dirty="0" smtClean="0">
                <a:solidFill>
                  <a:schemeClr val="accent2"/>
                </a:solidFill>
                <a:latin typeface="Arial Rounded MT Bold" charset="0"/>
              </a:rPr>
              <a:t>RIFLESSI PUPILLARI E ACCOMODAZIONE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1244600" y="692696"/>
            <a:ext cx="6636774" cy="6134100"/>
          </a:xfrm>
          <a:prstGeom prst="rect">
            <a:avLst/>
          </a:prstGeom>
        </p:spPr>
      </p:pic>
      <p:sp>
        <p:nvSpPr>
          <p:cNvPr id="5" name="Smile 4"/>
          <p:cNvSpPr/>
          <p:nvPr/>
        </p:nvSpPr>
        <p:spPr bwMode="auto">
          <a:xfrm>
            <a:off x="8748464" y="44624"/>
            <a:ext cx="360040" cy="360040"/>
          </a:xfrm>
          <a:prstGeom prst="smileyFace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0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17206"/>
          <a:stretch/>
        </p:blipFill>
        <p:spPr>
          <a:xfrm>
            <a:off x="368300" y="946150"/>
            <a:ext cx="8407400" cy="411127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4624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000" dirty="0" smtClean="0">
                <a:solidFill>
                  <a:schemeClr val="accent2"/>
                </a:solidFill>
                <a:latin typeface="Arial Rounded MT Bold" charset="0"/>
              </a:rPr>
              <a:t>OTTICA FISIOLOGICA</a:t>
            </a:r>
            <a:endParaRPr lang="it-IT" altLang="it-IT" sz="2000" dirty="0">
              <a:solidFill>
                <a:schemeClr val="accent2"/>
              </a:solidFill>
              <a:latin typeface="Arial Rounded MT Bold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813653" y="50851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41-45</a:t>
            </a:r>
            <a:endParaRPr lang="en-GB" sz="1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6093296"/>
            <a:ext cx="827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Indici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rifrazione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diottrie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(in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rosso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e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blu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autori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diversi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dell’occhio</a:t>
            </a:r>
            <a:r>
              <a:rPr lang="en-GB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800" dirty="0" err="1" smtClean="0">
                <a:latin typeface="Arial" charset="0"/>
                <a:ea typeface="Arial" charset="0"/>
                <a:cs typeface="Arial" charset="0"/>
              </a:rPr>
              <a:t>emmetrope</a:t>
            </a:r>
            <a:endParaRPr lang="en-GB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43808" y="50851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17-23</a:t>
            </a:r>
            <a:endParaRPr lang="en-GB" sz="1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27984" y="508518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0,5-1</a:t>
            </a:r>
            <a:endParaRPr lang="en-GB" sz="1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75656" y="508518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0,5-1</a:t>
            </a:r>
            <a:endParaRPr lang="en-GB" sz="18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24128" y="1084674"/>
            <a:ext cx="257634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59-70 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GB" sz="20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61-76</a:t>
            </a:r>
            <a:r>
              <a:rPr lang="en-GB" sz="2000" dirty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GB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ea typeface="Arial" charset="0"/>
                <a:cs typeface="Arial" charset="0"/>
              </a:rPr>
              <a:t>diottrie</a:t>
            </a:r>
            <a:endParaRPr lang="en-GB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651134" y="50851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48</a:t>
            </a:r>
            <a:endParaRPr lang="en-GB" sz="18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20072" y="50851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-6</a:t>
            </a:r>
            <a:endParaRPr lang="en-GB" sz="18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635896" y="50851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19-33</a:t>
            </a:r>
            <a:endParaRPr lang="en-GB" sz="18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56176" y="6525344"/>
            <a:ext cx="3020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Da Guyton,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400" dirty="0" smtClean="0">
                <a:latin typeface="Arial" charset="0"/>
                <a:ea typeface="Arial" charset="0"/>
                <a:cs typeface="Arial" charset="0"/>
              </a:rPr>
              <a:t>, 2016</a:t>
            </a:r>
            <a:endParaRPr lang="en-GB" sz="14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5080992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4624"/>
            <a:ext cx="8884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dirty="0" smtClean="0">
                <a:solidFill>
                  <a:schemeClr val="accent2"/>
                </a:solidFill>
                <a:latin typeface="Arial Rounded MT Bold" charset="0"/>
              </a:rPr>
              <a:t>RIFLESSI PUPILLARI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78" y="2564904"/>
            <a:ext cx="462908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0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4624"/>
            <a:ext cx="8884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dirty="0" smtClean="0">
                <a:solidFill>
                  <a:schemeClr val="accent2"/>
                </a:solidFill>
                <a:latin typeface="Arial Rounded MT Bold" charset="0"/>
              </a:rPr>
              <a:t>ACCOMODAZIONE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72"/>
            <a:ext cx="9144000" cy="40057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5" b="47358"/>
          <a:stretch/>
        </p:blipFill>
        <p:spPr>
          <a:xfrm>
            <a:off x="107504" y="5010472"/>
            <a:ext cx="4572000" cy="13081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4"/>
          <a:stretch/>
        </p:blipFill>
        <p:spPr>
          <a:xfrm>
            <a:off x="4536504" y="4950420"/>
            <a:ext cx="4572000" cy="14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9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oc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33" y="476672"/>
            <a:ext cx="6113711" cy="61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6200" y="116632"/>
            <a:ext cx="8960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>
                <a:solidFill>
                  <a:schemeClr val="accent2"/>
                </a:solidFill>
                <a:latin typeface="Arial Rounded MT Bold" charset="0"/>
              </a:rPr>
              <a:t>MOVIMENTI OCULARI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9"/>
          <a:stretch>
            <a:fillRect/>
          </a:stretch>
        </p:blipFill>
        <p:spPr bwMode="auto">
          <a:xfrm>
            <a:off x="107504" y="404813"/>
            <a:ext cx="678656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CasellaDiTesto 2"/>
          <p:cNvSpPr txBox="1">
            <a:spLocks noChangeArrowheads="1"/>
          </p:cNvSpPr>
          <p:nvPr/>
        </p:nvSpPr>
        <p:spPr bwMode="auto">
          <a:xfrm>
            <a:off x="5508625" y="76200"/>
            <a:ext cx="352742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MUSCOLI </a:t>
            </a:r>
            <a:r>
              <a:rPr lang="it-IT" altLang="it-IT" sz="2000" dirty="0" err="1" smtClean="0">
                <a:solidFill>
                  <a:srgbClr val="0070C0"/>
                </a:solidFill>
              </a:rPr>
              <a:t>EXTRAOCULARI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53251" name="CasellaDiTesto 4"/>
          <p:cNvSpPr txBox="1">
            <a:spLocks noChangeArrowheads="1"/>
          </p:cNvSpPr>
          <p:nvPr/>
        </p:nvSpPr>
        <p:spPr bwMode="auto">
          <a:xfrm>
            <a:off x="5592812" y="1052513"/>
            <a:ext cx="3570208" cy="12003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MOVIMENTI OCULARI PICCOLI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tremori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di deriva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micro-</a:t>
            </a:r>
            <a:r>
              <a:rPr lang="it-IT" altLang="it-IT" sz="1800" dirty="0" err="1" smtClean="0"/>
              <a:t>saccadi</a:t>
            </a:r>
            <a:endParaRPr lang="it-IT" altLang="it-IT" sz="1800" dirty="0"/>
          </a:p>
        </p:txBody>
      </p:sp>
      <p:sp>
        <p:nvSpPr>
          <p:cNvPr id="53252" name="CasellaDiTesto 5"/>
          <p:cNvSpPr txBox="1">
            <a:spLocks noChangeArrowheads="1"/>
          </p:cNvSpPr>
          <p:nvPr/>
        </p:nvSpPr>
        <p:spPr bwMode="auto">
          <a:xfrm>
            <a:off x="3635375" y="4202113"/>
            <a:ext cx="11699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oculomotore</a:t>
            </a:r>
          </a:p>
        </p:txBody>
      </p:sp>
      <p:sp>
        <p:nvSpPr>
          <p:cNvPr id="53253" name="CasellaDiTesto 6"/>
          <p:cNvSpPr txBox="1">
            <a:spLocks noChangeArrowheads="1"/>
          </p:cNvSpPr>
          <p:nvPr/>
        </p:nvSpPr>
        <p:spPr bwMode="auto">
          <a:xfrm>
            <a:off x="3708400" y="4992688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trocleare</a:t>
            </a:r>
          </a:p>
        </p:txBody>
      </p:sp>
      <p:sp>
        <p:nvSpPr>
          <p:cNvPr id="53254" name="CasellaDiTesto 7"/>
          <p:cNvSpPr txBox="1">
            <a:spLocks noChangeArrowheads="1"/>
          </p:cNvSpPr>
          <p:nvPr/>
        </p:nvSpPr>
        <p:spPr bwMode="auto">
          <a:xfrm>
            <a:off x="3635375" y="5929313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abducente</a:t>
            </a:r>
          </a:p>
        </p:txBody>
      </p:sp>
      <p:sp>
        <p:nvSpPr>
          <p:cNvPr id="53255" name="Rettangolo 8"/>
          <p:cNvSpPr>
            <a:spLocks noChangeArrowheads="1"/>
          </p:cNvSpPr>
          <p:nvPr/>
        </p:nvSpPr>
        <p:spPr bwMode="auto">
          <a:xfrm>
            <a:off x="5148263" y="3860800"/>
            <a:ext cx="1079500" cy="34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3256" name="CasellaDiTesto 3"/>
          <p:cNvSpPr txBox="1">
            <a:spLocks noChangeArrowheads="1"/>
          </p:cNvSpPr>
          <p:nvPr/>
        </p:nvSpPr>
        <p:spPr bwMode="auto">
          <a:xfrm>
            <a:off x="5580112" y="2511425"/>
            <a:ext cx="3544560" cy="175432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MOVIMENTI OCULARI GRANDI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vestibolari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err="1" smtClean="0"/>
              <a:t>optocinetici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saccadici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di inseguimento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di vergenza</a:t>
            </a:r>
            <a:endParaRPr lang="it-IT" altLang="it-IT" sz="1800" dirty="0"/>
          </a:p>
        </p:txBody>
      </p:sp>
      <p:sp>
        <p:nvSpPr>
          <p:cNvPr id="53257" name="CasellaDiTesto 9"/>
          <p:cNvSpPr txBox="1">
            <a:spLocks noChangeArrowheads="1"/>
          </p:cNvSpPr>
          <p:nvPr/>
        </p:nvSpPr>
        <p:spPr bwMode="auto">
          <a:xfrm>
            <a:off x="6875463" y="6567488"/>
            <a:ext cx="2214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 Guyton e Hall, Fisiologia medica</a:t>
            </a:r>
          </a:p>
        </p:txBody>
      </p:sp>
      <p:sp>
        <p:nvSpPr>
          <p:cNvPr id="11" name="Smile 10"/>
          <p:cNvSpPr/>
          <p:nvPr/>
        </p:nvSpPr>
        <p:spPr bwMode="auto">
          <a:xfrm>
            <a:off x="107504" y="44624"/>
            <a:ext cx="360040" cy="360040"/>
          </a:xfrm>
          <a:prstGeom prst="smileyFace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16632"/>
            <a:ext cx="8960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 smtClean="0">
                <a:solidFill>
                  <a:schemeClr val="accent2"/>
                </a:solidFill>
                <a:latin typeface="Arial Rounded MT Bold" charset="0"/>
              </a:rPr>
              <a:t>MICROMOVIMENTI </a:t>
            </a:r>
            <a:r>
              <a:rPr lang="it-IT" altLang="it-IT" dirty="0">
                <a:solidFill>
                  <a:schemeClr val="accent2"/>
                </a:solidFill>
                <a:latin typeface="Arial Rounded MT Bold" charset="0"/>
              </a:rPr>
              <a:t>OCULARI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73"/>
          <a:stretch/>
        </p:blipFill>
        <p:spPr>
          <a:xfrm>
            <a:off x="755576" y="764704"/>
            <a:ext cx="7680960" cy="508362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508104" y="836712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movimenti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saccadici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4283968" y="1124744"/>
            <a:ext cx="1224136" cy="1224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153899" y="2586390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movimenti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lenti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deriva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Connettore 2 11"/>
          <p:cNvCxnSpPr>
            <a:stCxn id="11" idx="1"/>
          </p:cNvCxnSpPr>
          <p:nvPr/>
        </p:nvCxnSpPr>
        <p:spPr>
          <a:xfrm flipH="1">
            <a:off x="5004049" y="2755667"/>
            <a:ext cx="1149850" cy="673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5724128" y="4293096"/>
            <a:ext cx="2808312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/>
          <p:cNvSpPr txBox="1"/>
          <p:nvPr/>
        </p:nvSpPr>
        <p:spPr>
          <a:xfrm>
            <a:off x="179512" y="6237312"/>
            <a:ext cx="876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Movimenti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dell’immagine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di un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punto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luminoso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sulla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fovea 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cerchio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ea typeface="Arial" charset="0"/>
                <a:cs typeface="Arial" charset="0"/>
              </a:rPr>
              <a:t>rosso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durante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fissazione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619672" y="1700808"/>
            <a:ext cx="3312368" cy="3240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2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16632"/>
            <a:ext cx="8960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>
                <a:solidFill>
                  <a:schemeClr val="accent2"/>
                </a:solidFill>
                <a:latin typeface="Arial Rounded MT Bold" charset="0"/>
              </a:rPr>
              <a:t>MOVIMENTI </a:t>
            </a:r>
            <a:r>
              <a:rPr lang="it-IT" altLang="it-IT" dirty="0" smtClean="0">
                <a:solidFill>
                  <a:schemeClr val="accent2"/>
                </a:solidFill>
                <a:latin typeface="Arial Rounded MT Bold" charset="0"/>
              </a:rPr>
              <a:t>OCULARI DI VERGENZA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116632"/>
            <a:ext cx="8960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dirty="0">
                <a:solidFill>
                  <a:schemeClr val="accent2"/>
                </a:solidFill>
                <a:latin typeface="Arial Rounded MT Bold" charset="0"/>
              </a:rPr>
              <a:t>MOVIMENTI </a:t>
            </a:r>
            <a:r>
              <a:rPr lang="it-IT" altLang="it-IT" dirty="0" smtClean="0">
                <a:solidFill>
                  <a:schemeClr val="accent2"/>
                </a:solidFill>
                <a:latin typeface="Arial Rounded MT Bold" charset="0"/>
              </a:rPr>
              <a:t>OCULARI SACCADICI</a:t>
            </a:r>
            <a:endParaRPr lang="it-IT" altLang="it-IT" dirty="0">
              <a:solidFill>
                <a:schemeClr val="accent2"/>
              </a:solidFill>
              <a:latin typeface="Arial Rounded MT Bold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9" y="663735"/>
            <a:ext cx="8048777" cy="60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14301"/>
          <a:stretch>
            <a:fillRect/>
          </a:stretch>
        </p:blipFill>
        <p:spPr bwMode="auto">
          <a:xfrm>
            <a:off x="623888" y="620713"/>
            <a:ext cx="78359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asellaDiTesto 2"/>
          <p:cNvSpPr txBox="1">
            <a:spLocks noChangeArrowheads="1"/>
          </p:cNvSpPr>
          <p:nvPr/>
        </p:nvSpPr>
        <p:spPr bwMode="auto">
          <a:xfrm>
            <a:off x="6875463" y="6567488"/>
            <a:ext cx="2214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 Guyton e Hall, Fisiologia medica</a:t>
            </a:r>
          </a:p>
        </p:txBody>
      </p:sp>
      <p:sp>
        <p:nvSpPr>
          <p:cNvPr id="55299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564289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VIE NEURONALI PER I MOVIMENTI OCULARI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7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c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49338"/>
            <a:ext cx="7315200" cy="542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429000" y="161925"/>
            <a:ext cx="199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DIFETTI VISIVI</a:t>
            </a:r>
          </a:p>
        </p:txBody>
      </p:sp>
    </p:spTree>
    <p:extLst>
      <p:ext uri="{BB962C8B-B14F-4D97-AF65-F5344CB8AC3E}">
        <p14:creationId xmlns:p14="http://schemas.microsoft.com/office/powerpoint/2010/main" val="6278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o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98463"/>
            <a:ext cx="6715125" cy="6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49688" y="-1588"/>
            <a:ext cx="144462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latin typeface="Arial Rounded MT Bold" charset="0"/>
              </a:rPr>
              <a:t>OCCHIO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oc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5149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505200" y="161925"/>
            <a:ext cx="171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ASSI OTTICI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oc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36588"/>
            <a:ext cx="7391400" cy="61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956050" y="161925"/>
            <a:ext cx="1150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>
                <a:solidFill>
                  <a:schemeClr val="accent2"/>
                </a:solidFill>
                <a:latin typeface="Arial Rounded MT Bold" charset="0"/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_v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1150"/>
            <a:ext cx="901065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1475</Words>
  <Application>Microsoft Macintosh PowerPoint</Application>
  <PresentationFormat>Presentazione su schermo (4:3)</PresentationFormat>
  <Paragraphs>195</Paragraphs>
  <Slides>48</Slides>
  <Notes>44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5" baseType="lpstr">
      <vt:lpstr>Arial</vt:lpstr>
      <vt:lpstr>Arial Rounded MT Bold</vt:lpstr>
      <vt:lpstr>ＭＳ Ｐゴシック</vt:lpstr>
      <vt:lpstr>Times New Roman</vt:lpstr>
      <vt:lpstr>Verdana</vt:lpstr>
      <vt:lpstr>Struttura predefinita</vt:lpstr>
      <vt:lpstr>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Dip. Fisiologia e Patologia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Battaglini</dc:creator>
  <cp:lastModifiedBy>P. Paolo Battaglini</cp:lastModifiedBy>
  <cp:revision>101</cp:revision>
  <dcterms:created xsi:type="dcterms:W3CDTF">2003-04-21T17:32:22Z</dcterms:created>
  <dcterms:modified xsi:type="dcterms:W3CDTF">2017-12-03T14:10:03Z</dcterms:modified>
</cp:coreProperties>
</file>