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DE74-58B9-4664-942E-7C7ECD3DC28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C1512-4054-4E50-A73D-F8FEABA26E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27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DE74-58B9-4664-942E-7C7ECD3DC28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C1512-4054-4E50-A73D-F8FEABA26E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10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DE74-58B9-4664-942E-7C7ECD3DC28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C1512-4054-4E50-A73D-F8FEABA26E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12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DE74-58B9-4664-942E-7C7ECD3DC28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C1512-4054-4E50-A73D-F8FEABA26E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741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DE74-58B9-4664-942E-7C7ECD3DC28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C1512-4054-4E50-A73D-F8FEABA26E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76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DE74-58B9-4664-942E-7C7ECD3DC28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C1512-4054-4E50-A73D-F8FEABA26E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205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DE74-58B9-4664-942E-7C7ECD3DC28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C1512-4054-4E50-A73D-F8FEABA26E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242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DE74-58B9-4664-942E-7C7ECD3DC28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C1512-4054-4E50-A73D-F8FEABA26E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420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DE74-58B9-4664-942E-7C7ECD3DC28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C1512-4054-4E50-A73D-F8FEABA26E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3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DE74-58B9-4664-942E-7C7ECD3DC28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C1512-4054-4E50-A73D-F8FEABA26E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2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9DE74-58B9-4664-942E-7C7ECD3DC28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C1512-4054-4E50-A73D-F8FEABA26E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480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9DE74-58B9-4664-942E-7C7ECD3DC28E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C1512-4054-4E50-A73D-F8FEABA26E00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614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last.ncbi.nlm.nih.gov/Blast.cgi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UTILIZZO DI BLAST PER ALCUNE SEMPLICI APPLICAZIONI IN STUDI GENOMICI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2787869" cy="4351338"/>
          </a:xfrm>
        </p:spPr>
        <p:txBody>
          <a:bodyPr>
            <a:normAutofit/>
          </a:bodyPr>
          <a:lstStyle/>
          <a:p>
            <a:r>
              <a:rPr lang="it-IT" sz="2000" dirty="0" smtClean="0"/>
              <a:t>Come prima cosa diamo un’occhiata alla nostra sequenza di interesse, chiamata «</a:t>
            </a:r>
            <a:r>
              <a:rPr lang="it-IT" sz="2000" dirty="0" err="1" smtClean="0"/>
              <a:t>unknown</a:t>
            </a:r>
            <a:r>
              <a:rPr lang="it-IT" sz="2000" dirty="0" smtClean="0"/>
              <a:t> </a:t>
            </a:r>
            <a:r>
              <a:rPr lang="it-IT" sz="2000" dirty="0" err="1" smtClean="0"/>
              <a:t>sequence</a:t>
            </a:r>
            <a:r>
              <a:rPr lang="it-IT" sz="2000" dirty="0" smtClean="0"/>
              <a:t>»</a:t>
            </a:r>
          </a:p>
          <a:p>
            <a:r>
              <a:rPr lang="it-IT" sz="2000" dirty="0" smtClean="0"/>
              <a:t>Con un doppio click possiamo visualizzarla</a:t>
            </a:r>
          </a:p>
          <a:p>
            <a:r>
              <a:rPr lang="it-IT" sz="2000" dirty="0" smtClean="0"/>
              <a:t>Si tratta di una sequenza </a:t>
            </a:r>
            <a:r>
              <a:rPr lang="it-IT" sz="2000" dirty="0" err="1" smtClean="0"/>
              <a:t>nucletidica</a:t>
            </a:r>
            <a:r>
              <a:rPr lang="it-IT" sz="2000" dirty="0" smtClean="0"/>
              <a:t> lunga poco più di 800 nucleotidi, corrispondente ad un </a:t>
            </a:r>
            <a:r>
              <a:rPr lang="it-IT" sz="2000" dirty="0" err="1" smtClean="0"/>
              <a:t>mRNA</a:t>
            </a:r>
            <a:r>
              <a:rPr lang="it-IT" sz="2000" dirty="0" smtClean="0"/>
              <a:t> di ostrica la cui funzione è ignota</a:t>
            </a:r>
            <a:endParaRPr lang="en-US" sz="2000" dirty="0"/>
          </a:p>
        </p:txBody>
      </p:sp>
      <p:pic>
        <p:nvPicPr>
          <p:cNvPr id="4" name="Segnaposto contenut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571" y="1825625"/>
            <a:ext cx="827739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698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07" y="394550"/>
            <a:ext cx="8602275" cy="5858693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8715482" y="1093076"/>
            <a:ext cx="288793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Lasciamo questi parametri (il cui significato è stato accennato brevemente a lezione) con i valori di default</a:t>
            </a:r>
          </a:p>
          <a:p>
            <a:endParaRPr lang="it-IT" dirty="0"/>
          </a:p>
          <a:p>
            <a:r>
              <a:rPr lang="it-IT" dirty="0" smtClean="0"/>
              <a:t>Un word </a:t>
            </a:r>
            <a:r>
              <a:rPr lang="it-IT" dirty="0" err="1" smtClean="0"/>
              <a:t>size</a:t>
            </a:r>
            <a:r>
              <a:rPr lang="it-IT" dirty="0" smtClean="0"/>
              <a:t> = 32 andrà bene in questo caso perché stiamo cercando una sequenza che deve essere identica al </a:t>
            </a:r>
            <a:r>
              <a:rPr lang="it-IT" dirty="0" err="1" smtClean="0"/>
              <a:t>mRNA</a:t>
            </a:r>
            <a:r>
              <a:rPr lang="it-IT" dirty="0" smtClean="0"/>
              <a:t>, quindi ci basta una bassa sensibilità, ma questo ci aiuterà a rendere la ricerca molto veloce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450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552" y="590451"/>
            <a:ext cx="8411749" cy="1409897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641131" y="2413722"/>
            <a:ext cx="110779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Osserviamo i risultati… la parte grafica è simile a quella che abbiamo visto online, anche se va dal verde chiaro (molto significativo) al nero (poco significativo)</a:t>
            </a:r>
          </a:p>
          <a:p>
            <a:endParaRPr lang="it-IT" dirty="0"/>
          </a:p>
          <a:p>
            <a:pPr marL="342900" indent="-342900">
              <a:buAutoNum type="arabicParenR"/>
            </a:pPr>
            <a:r>
              <a:rPr lang="it-IT" dirty="0" smtClean="0"/>
              <a:t>Gli hit di BLAST sono divisi in due sezioni rispetto alla nostra sequenza ignota, probabile indicazione che l’</a:t>
            </a:r>
            <a:r>
              <a:rPr lang="it-IT" dirty="0" err="1" smtClean="0"/>
              <a:t>mRNA</a:t>
            </a:r>
            <a:r>
              <a:rPr lang="it-IT" dirty="0" smtClean="0"/>
              <a:t> è codificato da un gene con due esoni</a:t>
            </a:r>
          </a:p>
          <a:p>
            <a:pPr marL="342900" indent="-342900">
              <a:buAutoNum type="arabicParenR"/>
            </a:pPr>
            <a:endParaRPr lang="it-IT" dirty="0"/>
          </a:p>
          <a:p>
            <a:pPr marL="342900" indent="-342900">
              <a:buAutoNum type="arabicParenR"/>
            </a:pPr>
            <a:r>
              <a:rPr lang="it-IT" dirty="0" smtClean="0"/>
              <a:t>Tutti gli hit altamente significativi sono localizzati sulla stessa </a:t>
            </a:r>
            <a:r>
              <a:rPr lang="it-IT" dirty="0" err="1" smtClean="0"/>
              <a:t>scaffold</a:t>
            </a:r>
            <a:r>
              <a:rPr lang="it-IT" dirty="0" smtClean="0"/>
              <a:t> (JH816238), che possiamo andare a recuperare dal file «</a:t>
            </a:r>
            <a:r>
              <a:rPr lang="it-IT" dirty="0" err="1" smtClean="0"/>
              <a:t>oyster_genome_scaffold</a:t>
            </a:r>
            <a:r>
              <a:rPr lang="it-IT" dirty="0" smtClean="0"/>
              <a:t>» effettuando una ricerca testuale</a:t>
            </a:r>
          </a:p>
          <a:p>
            <a:pPr marL="342900" indent="-342900">
              <a:buAutoNum type="arabicParenR"/>
            </a:pPr>
            <a:endParaRPr lang="it-IT" dirty="0"/>
          </a:p>
          <a:p>
            <a:pPr marL="342900" indent="-342900">
              <a:buAutoNum type="arabicParenR"/>
            </a:pPr>
            <a:r>
              <a:rPr lang="it-IT" dirty="0" smtClean="0"/>
              <a:t>Come mai troviamo tre hit con la stessa significatività sia per l’esone 1 che per l’esone 2? Questa potrebbe essere un’indicazione che il nostro gene di interesse è presente in 3 copie identiche (geni </a:t>
            </a:r>
            <a:r>
              <a:rPr lang="it-IT" dirty="0" err="1" smtClean="0"/>
              <a:t>paraloghi</a:t>
            </a:r>
            <a:r>
              <a:rPr lang="it-IT" dirty="0" smtClean="0"/>
              <a:t>) sulla stessa </a:t>
            </a:r>
            <a:r>
              <a:rPr lang="it-IT" dirty="0" err="1" smtClean="0"/>
              <a:t>scaffold</a:t>
            </a:r>
            <a:endParaRPr lang="en-US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552" y="5917324"/>
            <a:ext cx="3186214" cy="699863"/>
          </a:xfrm>
          <a:prstGeom prst="rect">
            <a:avLst/>
          </a:prstGeom>
        </p:spPr>
      </p:pic>
      <p:sp>
        <p:nvSpPr>
          <p:cNvPr id="7" name="Freccia in giù 6"/>
          <p:cNvSpPr/>
          <p:nvPr/>
        </p:nvSpPr>
        <p:spPr>
          <a:xfrm>
            <a:off x="2848304" y="5743085"/>
            <a:ext cx="168165" cy="3484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llaDiTesto 7"/>
          <p:cNvSpPr txBox="1"/>
          <p:nvPr/>
        </p:nvSpPr>
        <p:spPr>
          <a:xfrm>
            <a:off x="5433848" y="5966418"/>
            <a:ext cx="53497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Andiamo a vedere il dettaglio dei risultati dall’output tabulare cliccando sul simbolo evidenziato a fianco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92311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444" y="131077"/>
            <a:ext cx="8611802" cy="1581371"/>
          </a:xfrm>
        </p:spPr>
      </p:pic>
      <p:sp>
        <p:nvSpPr>
          <p:cNvPr id="5" name="CasellaDiTesto 4"/>
          <p:cNvSpPr txBox="1"/>
          <p:nvPr/>
        </p:nvSpPr>
        <p:spPr>
          <a:xfrm>
            <a:off x="840828" y="2154621"/>
            <a:ext cx="1076259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Per comodità sono mostrate soltanto alcune delle varie colonne che possono essere selezionate. Notiamo che:</a:t>
            </a:r>
          </a:p>
          <a:p>
            <a:endParaRPr lang="it-IT" dirty="0"/>
          </a:p>
          <a:p>
            <a:pPr marL="342900" indent="-342900">
              <a:buAutoNum type="arabicParenR"/>
            </a:pPr>
            <a:r>
              <a:rPr lang="it-IT" dirty="0" smtClean="0"/>
              <a:t>Tutti gli hit positivi sono sullo </a:t>
            </a:r>
            <a:r>
              <a:rPr lang="it-IT" dirty="0" err="1" smtClean="0"/>
              <a:t>strand</a:t>
            </a:r>
            <a:r>
              <a:rPr lang="it-IT" dirty="0" smtClean="0"/>
              <a:t> </a:t>
            </a:r>
            <a:r>
              <a:rPr lang="it-IT" dirty="0" err="1" smtClean="0"/>
              <a:t>Minus</a:t>
            </a:r>
            <a:r>
              <a:rPr lang="it-IT" dirty="0" smtClean="0"/>
              <a:t> (ultima colonna), HSP = High </a:t>
            </a:r>
            <a:r>
              <a:rPr lang="it-IT" dirty="0" err="1" smtClean="0"/>
              <a:t>Scoring</a:t>
            </a:r>
            <a:r>
              <a:rPr lang="it-IT" dirty="0" smtClean="0"/>
              <a:t> </a:t>
            </a:r>
            <a:r>
              <a:rPr lang="it-IT" dirty="0" err="1" smtClean="0"/>
              <a:t>Pairs</a:t>
            </a:r>
            <a:r>
              <a:rPr lang="it-IT" dirty="0" smtClean="0"/>
              <a:t>, cioè la regione di hit trovata nella </a:t>
            </a:r>
            <a:r>
              <a:rPr lang="it-IT" dirty="0" err="1" smtClean="0"/>
              <a:t>scaffold</a:t>
            </a:r>
            <a:r>
              <a:rPr lang="it-IT" dirty="0" smtClean="0"/>
              <a:t>. Questo significa che </a:t>
            </a:r>
            <a:r>
              <a:rPr lang="it-IT" b="1" dirty="0" smtClean="0"/>
              <a:t>tutti e tre i geni sono localizzati sullo </a:t>
            </a:r>
            <a:r>
              <a:rPr lang="it-IT" b="1" dirty="0" err="1" smtClean="0"/>
              <a:t>strand</a:t>
            </a:r>
            <a:r>
              <a:rPr lang="it-IT" b="1" dirty="0" smtClean="0"/>
              <a:t> reverse </a:t>
            </a:r>
            <a:r>
              <a:rPr lang="it-IT" dirty="0" smtClean="0"/>
              <a:t>e che quindi dovranno essere annotati da destra verso sinistra.</a:t>
            </a:r>
          </a:p>
          <a:p>
            <a:pPr marL="342900" indent="-342900">
              <a:buAutoNum type="arabicParenR"/>
            </a:pPr>
            <a:endParaRPr lang="it-IT" dirty="0"/>
          </a:p>
          <a:p>
            <a:pPr marL="342900" indent="-342900">
              <a:buAutoNum type="arabicParenR"/>
            </a:pPr>
            <a:r>
              <a:rPr lang="it-IT" dirty="0" smtClean="0"/>
              <a:t>Query start/end indicano la posizione di hit nel </a:t>
            </a:r>
            <a:r>
              <a:rPr lang="it-IT" dirty="0" err="1" smtClean="0"/>
              <a:t>mRNA</a:t>
            </a:r>
            <a:r>
              <a:rPr lang="it-IT" dirty="0" smtClean="0"/>
              <a:t>, HSP start/end la posizione dove </a:t>
            </a:r>
            <a:r>
              <a:rPr lang="it-IT" dirty="0" err="1" smtClean="0"/>
              <a:t>inzia</a:t>
            </a:r>
            <a:r>
              <a:rPr lang="it-IT" dirty="0" smtClean="0"/>
              <a:t> e finisce l’hit nella </a:t>
            </a:r>
            <a:r>
              <a:rPr lang="it-IT" dirty="0" err="1" smtClean="0"/>
              <a:t>scaffold</a:t>
            </a:r>
            <a:r>
              <a:rPr lang="it-IT" dirty="0" smtClean="0"/>
              <a:t>. Ovviamente posso supporre che l’esone 1 e 2 più vicini facciano parte dello stesso gene</a:t>
            </a:r>
          </a:p>
          <a:p>
            <a:pPr marL="342900" indent="-342900">
              <a:buAutoNum type="arabicParenR"/>
            </a:pPr>
            <a:endParaRPr lang="it-IT" dirty="0"/>
          </a:p>
          <a:p>
            <a:pPr marL="342900" indent="-342900">
              <a:buAutoNum type="arabicParenR"/>
            </a:pPr>
            <a:r>
              <a:rPr lang="it-IT" dirty="0" smtClean="0"/>
              <a:t>Quindi il gene 1 comprenderà: esone 1 (166107-166473) + esone 2 (165416-165866)</a:t>
            </a:r>
          </a:p>
          <a:p>
            <a:pPr marL="342900" indent="-342900">
              <a:buAutoNum type="arabicParenR"/>
            </a:pPr>
            <a:endParaRPr lang="it-IT" dirty="0"/>
          </a:p>
          <a:p>
            <a:pPr marL="342900" indent="-342900">
              <a:buAutoNum type="arabicParenR"/>
            </a:pPr>
            <a:r>
              <a:rPr lang="it-IT" dirty="0" smtClean="0"/>
              <a:t>Il gene due sarà distante circa 23 Kb ed inizierà in posizione 188478</a:t>
            </a:r>
          </a:p>
          <a:p>
            <a:pPr marL="342900" indent="-342900">
              <a:buAutoNum type="arabicParenR"/>
            </a:pPr>
            <a:endParaRPr lang="it-IT" dirty="0"/>
          </a:p>
          <a:p>
            <a:pPr marL="342900" indent="-342900">
              <a:buAutoNum type="arabicParenR"/>
            </a:pPr>
            <a:r>
              <a:rPr lang="it-IT" dirty="0" smtClean="0"/>
              <a:t>Il terzo gene sarà più vicini al secondo (circa 4 Kb), iniziando in posizione 194497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754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96158" y="50132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Posso aprire la sequenza della </a:t>
            </a:r>
            <a:r>
              <a:rPr lang="it-IT" dirty="0" err="1" smtClean="0"/>
              <a:t>scaffold</a:t>
            </a:r>
            <a:r>
              <a:rPr lang="it-IT" dirty="0" smtClean="0"/>
              <a:t> di interesse con un doppio click e annotare a mano i due esoni del gene 1, come mostrato sotto</a:t>
            </a:r>
            <a:endParaRPr lang="en-US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46" y="1428826"/>
            <a:ext cx="10058400" cy="3173685"/>
          </a:xfrm>
          <a:prstGeom prst="rect">
            <a:avLst/>
          </a:prstGeom>
        </p:spPr>
      </p:pic>
      <p:sp>
        <p:nvSpPr>
          <p:cNvPr id="5" name="Ovale 4"/>
          <p:cNvSpPr/>
          <p:nvPr/>
        </p:nvSpPr>
        <p:spPr>
          <a:xfrm>
            <a:off x="8576441" y="3100552"/>
            <a:ext cx="441435" cy="21020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arrotondato 5"/>
          <p:cNvSpPr/>
          <p:nvPr/>
        </p:nvSpPr>
        <p:spPr>
          <a:xfrm>
            <a:off x="8797158" y="4193628"/>
            <a:ext cx="735725" cy="21020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sellaDiTesto 6"/>
          <p:cNvSpPr txBox="1"/>
          <p:nvPr/>
        </p:nvSpPr>
        <p:spPr>
          <a:xfrm>
            <a:off x="855702" y="4903001"/>
            <a:ext cx="103965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Dal menù a destra cerchiamo «</a:t>
            </a:r>
            <a:r>
              <a:rPr lang="it-IT" dirty="0" err="1" smtClean="0"/>
              <a:t>Find</a:t>
            </a:r>
            <a:r>
              <a:rPr lang="it-IT" dirty="0" smtClean="0"/>
              <a:t>», quindi selezioniamo «position»</a:t>
            </a:r>
          </a:p>
          <a:p>
            <a:endParaRPr lang="it-IT" dirty="0"/>
          </a:p>
          <a:p>
            <a:r>
              <a:rPr lang="it-IT" dirty="0" smtClean="0"/>
              <a:t>Scriviamo a mano le coordinate dell’esone 1 (166107 e 166473, cioè i nucleotidi inziali e finali di hit), attenzione a mettere prima il numero più basso</a:t>
            </a:r>
          </a:p>
          <a:p>
            <a:endParaRPr lang="it-IT" dirty="0"/>
          </a:p>
          <a:p>
            <a:r>
              <a:rPr lang="it-IT" dirty="0" smtClean="0"/>
              <a:t>Clicchiamo si «</a:t>
            </a:r>
            <a:r>
              <a:rPr lang="it-IT" dirty="0" err="1" smtClean="0"/>
              <a:t>Find</a:t>
            </a:r>
            <a:r>
              <a:rPr lang="it-IT" dirty="0" smtClean="0"/>
              <a:t>» e la regione verrà automaticamente evidenziata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898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6745" y="890205"/>
            <a:ext cx="4269829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 smtClean="0"/>
              <a:t>Clicchiamo sulla selezione con il tasto destro e selezioniamo «</a:t>
            </a:r>
            <a:r>
              <a:rPr lang="it-IT" dirty="0" err="1" smtClean="0"/>
              <a:t>add</a:t>
            </a:r>
            <a:r>
              <a:rPr lang="it-IT" dirty="0" smtClean="0"/>
              <a:t> </a:t>
            </a:r>
            <a:r>
              <a:rPr lang="it-IT" dirty="0" err="1" smtClean="0"/>
              <a:t>annotation</a:t>
            </a:r>
            <a:r>
              <a:rPr lang="it-IT" dirty="0" smtClean="0"/>
              <a:t>»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Dal menù a tendina su «</a:t>
            </a:r>
            <a:r>
              <a:rPr lang="it-IT" dirty="0" err="1" smtClean="0"/>
              <a:t>Type</a:t>
            </a:r>
            <a:r>
              <a:rPr lang="it-IT" dirty="0" smtClean="0"/>
              <a:t>» scegliamo </a:t>
            </a:r>
            <a:r>
              <a:rPr lang="it-IT" dirty="0" err="1" smtClean="0"/>
              <a:t>exon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Come «</a:t>
            </a:r>
            <a:r>
              <a:rPr lang="it-IT" dirty="0" err="1" smtClean="0"/>
              <a:t>name</a:t>
            </a:r>
            <a:r>
              <a:rPr lang="it-IT" dirty="0" smtClean="0"/>
              <a:t>» indichiamo «exon1»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/>
              <a:t>Ricordiamoci di selezionare «</a:t>
            </a:r>
            <a:r>
              <a:rPr lang="it-IT" dirty="0" err="1" smtClean="0"/>
              <a:t>Minus</a:t>
            </a:r>
            <a:r>
              <a:rPr lang="it-IT" dirty="0" smtClean="0"/>
              <a:t> per quanto riguarda lo </a:t>
            </a:r>
            <a:r>
              <a:rPr lang="it-IT" dirty="0" err="1" smtClean="0"/>
              <a:t>strand</a:t>
            </a:r>
            <a:r>
              <a:rPr lang="it-IT" dirty="0" smtClean="0"/>
              <a:t>!</a:t>
            </a:r>
            <a:endParaRPr lang="en-US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7560" y="512817"/>
            <a:ext cx="6706536" cy="5106113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756745" y="5812221"/>
            <a:ext cx="10678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Possiamo ripetere la stessa operazione per il secondo esone e, volendo, fare lo stesso per gli altri due geni. Allo stesso modo potremmo inserire le annotazioni degli introni o altri elementi di regolazione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114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2544"/>
          </a:xfrm>
        </p:spPr>
        <p:txBody>
          <a:bodyPr/>
          <a:lstStyle/>
          <a:p>
            <a:r>
              <a:rPr lang="it-IT" dirty="0" smtClean="0"/>
              <a:t>STEP 3: ANALISI COMPARATA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87670"/>
            <a:ext cx="10515600" cy="4989293"/>
          </a:xfrm>
        </p:spPr>
        <p:txBody>
          <a:bodyPr/>
          <a:lstStyle/>
          <a:p>
            <a:r>
              <a:rPr lang="it-IT" dirty="0" smtClean="0"/>
              <a:t>Quanti geni codificanti proteine appartenenti a </a:t>
            </a:r>
            <a:r>
              <a:rPr lang="it-IT" dirty="0" err="1" smtClean="0"/>
              <a:t>uesta</a:t>
            </a:r>
            <a:r>
              <a:rPr lang="it-IT" dirty="0" smtClean="0"/>
              <a:t> famiglia sono presenti in un altro mollusco bivalve?</a:t>
            </a:r>
          </a:p>
          <a:p>
            <a:r>
              <a:rPr lang="it-IT" dirty="0" smtClean="0"/>
              <a:t>Verifichiamolo con un BLAST nella specie </a:t>
            </a:r>
            <a:r>
              <a:rPr lang="it-IT" i="1" dirty="0" err="1" smtClean="0"/>
              <a:t>Mizuhopecten</a:t>
            </a:r>
            <a:r>
              <a:rPr lang="it-IT" i="1" dirty="0" smtClean="0"/>
              <a:t> </a:t>
            </a:r>
            <a:r>
              <a:rPr lang="it-IT" i="1" dirty="0" err="1" smtClean="0"/>
              <a:t>yessoensis</a:t>
            </a:r>
            <a:endParaRPr lang="it-IT" i="1" dirty="0" smtClean="0"/>
          </a:p>
          <a:p>
            <a:r>
              <a:rPr lang="it-IT" dirty="0" smtClean="0"/>
              <a:t>Questo ci permetterà di verificare, grossolanamente, anche quanto le due specie siano divergenti tra loro</a:t>
            </a:r>
          </a:p>
          <a:p>
            <a:r>
              <a:rPr lang="it-IT" dirty="0" smtClean="0"/>
              <a:t>Il </a:t>
            </a:r>
            <a:r>
              <a:rPr lang="it-IT" dirty="0" err="1" smtClean="0"/>
              <a:t>proteoma</a:t>
            </a:r>
            <a:r>
              <a:rPr lang="it-IT" dirty="0" smtClean="0"/>
              <a:t> completo di questa specie è contenuto nel file «</a:t>
            </a:r>
            <a:r>
              <a:rPr lang="it-IT" dirty="0" err="1" smtClean="0"/>
              <a:t>scallop_protein</a:t>
            </a:r>
            <a:r>
              <a:rPr lang="it-IT" dirty="0" smtClean="0"/>
              <a:t>», che potremo utilizzare come database per un altro BLAST locale, partendo dalla nostra sequenza ignota come </a:t>
            </a:r>
            <a:r>
              <a:rPr lang="it-IT" dirty="0" err="1" smtClean="0"/>
              <a:t>query</a:t>
            </a:r>
            <a:endParaRPr lang="it-IT" dirty="0" smtClean="0"/>
          </a:p>
          <a:p>
            <a:r>
              <a:rPr lang="it-IT" dirty="0" smtClean="0"/>
              <a:t>Attenzione al tipo di BLAST in questo caso, perché la combinazione è tra </a:t>
            </a:r>
            <a:r>
              <a:rPr lang="it-IT" dirty="0" err="1" smtClean="0"/>
              <a:t>query</a:t>
            </a:r>
            <a:r>
              <a:rPr lang="it-IT" dirty="0" smtClean="0"/>
              <a:t>  nucleotidica e database proteico, quindi ci servirà un </a:t>
            </a:r>
            <a:r>
              <a:rPr lang="it-IT" dirty="0" err="1" smtClean="0"/>
              <a:t>BLASTx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454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663" y="432655"/>
            <a:ext cx="8526065" cy="578248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9459309" y="3000730"/>
            <a:ext cx="2165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Questi i </a:t>
            </a:r>
            <a:r>
              <a:rPr lang="it-IT" dirty="0" err="1" smtClean="0"/>
              <a:t>settings</a:t>
            </a:r>
            <a:r>
              <a:rPr lang="it-IT" dirty="0" smtClean="0"/>
              <a:t> da selezionare…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118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36" y="440371"/>
            <a:ext cx="8621328" cy="583011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9091448" y="440371"/>
            <a:ext cx="264860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Questa volta i risultati sono moltissimi</a:t>
            </a:r>
          </a:p>
          <a:p>
            <a:endParaRPr lang="it-IT" dirty="0"/>
          </a:p>
          <a:p>
            <a:r>
              <a:rPr lang="it-IT" dirty="0" smtClean="0"/>
              <a:t>Notate gli </a:t>
            </a:r>
            <a:r>
              <a:rPr lang="it-IT" dirty="0" err="1" smtClean="0"/>
              <a:t>accession</a:t>
            </a:r>
            <a:r>
              <a:rPr lang="it-IT" dirty="0" smtClean="0"/>
              <a:t> ID, tutti diversi</a:t>
            </a:r>
          </a:p>
          <a:p>
            <a:endParaRPr lang="it-IT" dirty="0"/>
          </a:p>
          <a:p>
            <a:r>
              <a:rPr lang="it-IT" dirty="0" smtClean="0"/>
              <a:t>Questo significa che sono molte le proteine, tutte diverse, a trovare similarità con quella di ostrica</a:t>
            </a:r>
          </a:p>
          <a:p>
            <a:endParaRPr lang="it-IT" dirty="0"/>
          </a:p>
          <a:p>
            <a:r>
              <a:rPr lang="it-IT" dirty="0" smtClean="0"/>
              <a:t>La famiglia di proteine C1q è pertanto </a:t>
            </a:r>
            <a:r>
              <a:rPr lang="it-IT" dirty="0" err="1" smtClean="0"/>
              <a:t>multigenica</a:t>
            </a:r>
            <a:r>
              <a:rPr lang="it-IT" dirty="0" smtClean="0"/>
              <a:t> in </a:t>
            </a:r>
            <a:r>
              <a:rPr lang="it-IT" i="1" dirty="0" smtClean="0"/>
              <a:t>M. </a:t>
            </a:r>
            <a:r>
              <a:rPr lang="it-IT" i="1" dirty="0" err="1" smtClean="0"/>
              <a:t>yessoensis</a:t>
            </a:r>
            <a:endParaRPr lang="it-IT" i="1" dirty="0" smtClean="0"/>
          </a:p>
          <a:p>
            <a:endParaRPr lang="it-IT" dirty="0"/>
          </a:p>
          <a:p>
            <a:r>
              <a:rPr lang="it-IT" dirty="0" smtClean="0"/>
              <a:t>Ma andiamo a vedere nel dettaglio la tabella…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00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06" y="286808"/>
            <a:ext cx="8640381" cy="601111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8787087" y="472966"/>
            <a:ext cx="279531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L’e-</a:t>
            </a:r>
            <a:r>
              <a:rPr lang="it-IT" dirty="0" err="1" smtClean="0"/>
              <a:t>value</a:t>
            </a:r>
            <a:r>
              <a:rPr lang="it-IT" dirty="0" smtClean="0"/>
              <a:t> migliore è 1.99°-17, certamente significativo ma </a:t>
            </a:r>
            <a:r>
              <a:rPr lang="it-IT" dirty="0" err="1" smtClean="0"/>
              <a:t>comuqnue</a:t>
            </a:r>
            <a:r>
              <a:rPr lang="it-IT" dirty="0" smtClean="0"/>
              <a:t> abbastanza lontano da zero</a:t>
            </a:r>
          </a:p>
          <a:p>
            <a:endParaRPr lang="it-IT" dirty="0"/>
          </a:p>
          <a:p>
            <a:r>
              <a:rPr lang="it-IT" dirty="0" smtClean="0"/>
              <a:t>Interessante è la % di identità, che ci dice che la proteina di M. </a:t>
            </a:r>
            <a:r>
              <a:rPr lang="it-IT" dirty="0" err="1" smtClean="0"/>
              <a:t>yessoensis</a:t>
            </a:r>
            <a:r>
              <a:rPr lang="it-IT" dirty="0" smtClean="0"/>
              <a:t> che più assomiglia a quella di ostrica è identica soltanto per il 25,9%!</a:t>
            </a:r>
          </a:p>
          <a:p>
            <a:endParaRPr lang="it-IT" dirty="0"/>
          </a:p>
          <a:p>
            <a:r>
              <a:rPr lang="it-IT" dirty="0" err="1" smtClean="0"/>
              <a:t>Possimo</a:t>
            </a:r>
            <a:r>
              <a:rPr lang="it-IT" dirty="0" smtClean="0"/>
              <a:t> concludere che la distanza evolutiva tra le due specie sia considerevole, forse più di quanto ci aspettassimo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782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35" y="1386272"/>
            <a:ext cx="5477639" cy="3896269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6737130" y="1492469"/>
            <a:ext cx="39834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Nel dettaglio osservate l’allineamento tra le due proteine</a:t>
            </a:r>
          </a:p>
          <a:p>
            <a:endParaRPr lang="it-IT" dirty="0"/>
          </a:p>
          <a:p>
            <a:r>
              <a:rPr lang="it-IT" dirty="0" smtClean="0"/>
              <a:t>Sebbene la similarità non sia particolarmente elevata, la lunghezza dell’allineamento è sufficiente per portare l’e-</a:t>
            </a:r>
            <a:r>
              <a:rPr lang="it-IT" dirty="0" err="1" smtClean="0"/>
              <a:t>value</a:t>
            </a:r>
            <a:r>
              <a:rPr lang="it-IT" dirty="0" smtClean="0"/>
              <a:t> a livelli di significatività piuttosto elevati</a:t>
            </a:r>
          </a:p>
          <a:p>
            <a:endParaRPr lang="it-IT" dirty="0"/>
          </a:p>
          <a:p>
            <a:r>
              <a:rPr lang="it-IT" dirty="0" smtClean="0"/>
              <a:t>Ricordate che l’e-</a:t>
            </a:r>
            <a:r>
              <a:rPr lang="it-IT" dirty="0" err="1" smtClean="0"/>
              <a:t>value</a:t>
            </a:r>
            <a:r>
              <a:rPr lang="it-IT" dirty="0" smtClean="0"/>
              <a:t> dipende sia dalla similarità che dalla lunghezza dell’allineamento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237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6420"/>
          </a:xfrm>
        </p:spPr>
        <p:txBody>
          <a:bodyPr/>
          <a:lstStyle/>
          <a:p>
            <a:r>
              <a:rPr lang="it-IT" dirty="0" smtClean="0"/>
              <a:t>STEP 1: ANNOTAZIONE FUNZIONALE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838200" y="1061546"/>
            <a:ext cx="10515600" cy="5115417"/>
          </a:xfrm>
        </p:spPr>
        <p:txBody>
          <a:bodyPr/>
          <a:lstStyle/>
          <a:p>
            <a:r>
              <a:rPr lang="it-IT" dirty="0" smtClean="0"/>
              <a:t>Per capire quale può essere la funzione del </a:t>
            </a:r>
            <a:r>
              <a:rPr lang="it-IT" dirty="0" err="1" smtClean="0"/>
              <a:t>mRNA</a:t>
            </a:r>
            <a:r>
              <a:rPr lang="it-IT" dirty="0" smtClean="0"/>
              <a:t> ignoto potrebbe essere utile capire prima di tutto quale sia la proteina da esso codificata</a:t>
            </a:r>
          </a:p>
          <a:p>
            <a:r>
              <a:rPr lang="it-IT" dirty="0" smtClean="0"/>
              <a:t>Questo è possibile grazie ad il confronto con sequenze la cui funzione è nota che sono state precedentemente depositate in un database pubblicamente disponibile sul server dell’</a:t>
            </a:r>
            <a:r>
              <a:rPr lang="it-IT" b="1" u="sng" dirty="0" smtClean="0"/>
              <a:t>NCBI</a:t>
            </a:r>
            <a:r>
              <a:rPr lang="it-IT" dirty="0" smtClean="0"/>
              <a:t>, un grande centro </a:t>
            </a:r>
            <a:r>
              <a:rPr lang="it-IT" dirty="0" err="1" smtClean="0"/>
              <a:t>bioinformatico</a:t>
            </a:r>
            <a:r>
              <a:rPr lang="it-IT" dirty="0" smtClean="0"/>
              <a:t> americano</a:t>
            </a:r>
          </a:p>
          <a:p>
            <a:r>
              <a:rPr lang="it-IT" dirty="0" smtClean="0"/>
              <a:t>Possiamo collegarci all’indirizzo </a:t>
            </a:r>
            <a:r>
              <a:rPr lang="it-IT" dirty="0" smtClean="0">
                <a:hlinkClick r:id="rId2"/>
              </a:rPr>
              <a:t>https://blast.ncbi.nlm.nih.gov/Blast.cgi</a:t>
            </a:r>
            <a:endParaRPr lang="it-IT" dirty="0" smtClean="0"/>
          </a:p>
          <a:p>
            <a:r>
              <a:rPr lang="it-IT" dirty="0" smtClean="0"/>
              <a:t>Come prima cosa dobbiamo selezione il tipo di BLAST più appropriato, nel nostro caso </a:t>
            </a:r>
            <a:r>
              <a:rPr lang="it-IT" b="1" u="sng" dirty="0" err="1" smtClean="0"/>
              <a:t>BLASTx</a:t>
            </a:r>
            <a:r>
              <a:rPr lang="it-IT" dirty="0" smtClean="0"/>
              <a:t> (la sequenza nucleotidica deve essere </a:t>
            </a:r>
            <a:r>
              <a:rPr lang="it-IT" b="1" u="sng" dirty="0" smtClean="0"/>
              <a:t>tradotta</a:t>
            </a:r>
            <a:r>
              <a:rPr lang="it-IT" dirty="0" smtClean="0"/>
              <a:t> per essere confrontata con un database proteico)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521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STEP 4 – IDENTIFICAZIONE DI CONTAMINANTI</a:t>
            </a:r>
            <a:endParaRPr lang="en-US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743606" y="1868707"/>
            <a:ext cx="10515600" cy="49892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Prendiamo in esame il genoma di </a:t>
            </a:r>
            <a:r>
              <a:rPr lang="it-IT" i="1" dirty="0" smtClean="0"/>
              <a:t>Escherichia coli </a:t>
            </a:r>
            <a:r>
              <a:rPr lang="it-IT" dirty="0" smtClean="0"/>
              <a:t>che abbiamo assemblato de novo qualche lezione fa…</a:t>
            </a:r>
          </a:p>
          <a:p>
            <a:r>
              <a:rPr lang="it-IT" dirty="0" smtClean="0"/>
              <a:t>Ricordiamoci brevemente alcune sue caratteristiche, in particolare la mancanza di alcuni geni rispetto al genoma di riferimento, che avevamo verificato grazie all’assenza di </a:t>
            </a:r>
            <a:r>
              <a:rPr lang="it-IT" dirty="0" err="1" smtClean="0"/>
              <a:t>read</a:t>
            </a:r>
            <a:r>
              <a:rPr lang="it-IT" dirty="0" smtClean="0"/>
              <a:t> mappanti</a:t>
            </a:r>
          </a:p>
          <a:p>
            <a:r>
              <a:rPr lang="it-IT" dirty="0" smtClean="0"/>
              <a:t>Uno di questi era il gene </a:t>
            </a:r>
            <a:r>
              <a:rPr lang="it-IT" i="1" dirty="0" err="1" smtClean="0"/>
              <a:t>pta</a:t>
            </a:r>
            <a:r>
              <a:rPr lang="it-IT" dirty="0" smtClean="0"/>
              <a:t>: selezionando la regione genomica che comprende questo gene (file «</a:t>
            </a:r>
            <a:r>
              <a:rPr lang="it-IT" dirty="0" err="1" smtClean="0"/>
              <a:t>pta_gene_region</a:t>
            </a:r>
            <a:r>
              <a:rPr lang="it-IT" dirty="0" smtClean="0"/>
              <a:t>») ed utilizzandola come </a:t>
            </a:r>
            <a:r>
              <a:rPr lang="it-IT" dirty="0" err="1" smtClean="0"/>
              <a:t>query</a:t>
            </a:r>
            <a:r>
              <a:rPr lang="it-IT" dirty="0" smtClean="0"/>
              <a:t> per un’analisi </a:t>
            </a:r>
            <a:r>
              <a:rPr lang="it-IT" dirty="0" err="1" smtClean="0"/>
              <a:t>BLASTn</a:t>
            </a:r>
            <a:r>
              <a:rPr lang="it-IT" dirty="0" smtClean="0"/>
              <a:t> contro il genoma di riferimento, che risultati vi attendereste di ottenere?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828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37685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Quella mostrata sopra è la regione di interesse. Il gene </a:t>
            </a:r>
            <a:r>
              <a:rPr lang="it-IT" dirty="0" err="1" smtClean="0"/>
              <a:t>pta</a:t>
            </a:r>
            <a:r>
              <a:rPr lang="it-IT" dirty="0" smtClean="0"/>
              <a:t> è assente, ma i geni fiancheggianti (sia al 3’ che al 5’) sono presenti -&gt; il BLAST dovrebbe darmi risultati positivi, con un «buco» in corrispondenza del gene </a:t>
            </a:r>
            <a:r>
              <a:rPr lang="it-IT" dirty="0" err="1" smtClean="0"/>
              <a:t>pta</a:t>
            </a:r>
            <a:endParaRPr lang="it-IT" dirty="0" smtClean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837" y="431656"/>
            <a:ext cx="6992326" cy="1286054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630" y="3443949"/>
            <a:ext cx="4473625" cy="2962100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941030" y="3471225"/>
            <a:ext cx="53629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Lanciamo un </a:t>
            </a:r>
            <a:r>
              <a:rPr lang="it-IT" dirty="0" err="1" smtClean="0"/>
              <a:t>BLASTn</a:t>
            </a:r>
            <a:r>
              <a:rPr lang="it-IT" dirty="0" smtClean="0"/>
              <a:t> contro il genoma assemblato</a:t>
            </a:r>
          </a:p>
          <a:p>
            <a:r>
              <a:rPr lang="it-IT" dirty="0" smtClean="0"/>
              <a:t>Come mostrato di fianco, dobbiamo selezionare dal</a:t>
            </a:r>
            <a:r>
              <a:rPr lang="en-US" dirty="0" smtClean="0"/>
              <a:t> menu a </a:t>
            </a:r>
            <a:r>
              <a:rPr lang="en-US" dirty="0" err="1" smtClean="0"/>
              <a:t>tendina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database “SRR7812252_assembly” e </a:t>
            </a:r>
            <a:r>
              <a:rPr lang="en-US" dirty="0" err="1" smtClean="0"/>
              <a:t>assicuratevi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I parametric </a:t>
            </a:r>
            <a:r>
              <a:rPr lang="en-US" dirty="0" err="1" smtClean="0"/>
              <a:t>impostati</a:t>
            </a:r>
            <a:r>
              <a:rPr lang="en-US" dirty="0" smtClean="0"/>
              <a:t> </a:t>
            </a:r>
            <a:r>
              <a:rPr lang="en-US" dirty="0" err="1" smtClean="0"/>
              <a:t>siano</a:t>
            </a:r>
            <a:r>
              <a:rPr lang="en-US" dirty="0" smtClean="0"/>
              <a:t> </a:t>
            </a:r>
            <a:r>
              <a:rPr lang="en-US" dirty="0" err="1" smtClean="0"/>
              <a:t>identici</a:t>
            </a:r>
            <a:r>
              <a:rPr lang="en-US" dirty="0" smtClean="0"/>
              <a:t> a </a:t>
            </a:r>
            <a:r>
              <a:rPr lang="en-US" dirty="0" err="1" smtClean="0"/>
              <a:t>quelli</a:t>
            </a:r>
            <a:r>
              <a:rPr lang="en-US" dirty="0" smtClean="0"/>
              <a:t> </a:t>
            </a:r>
            <a:r>
              <a:rPr lang="en-US" dirty="0" err="1" smtClean="0"/>
              <a:t>mostrati</a:t>
            </a:r>
            <a:r>
              <a:rPr lang="en-US" dirty="0" smtClean="0"/>
              <a:t> sotto</a:t>
            </a:r>
            <a:endParaRPr lang="it-IT" dirty="0" smtClean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7130" y="5378488"/>
            <a:ext cx="4610704" cy="1276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5758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69732" y="2362339"/>
            <a:ext cx="4753302" cy="4049658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Ecco il risultato, che è esattamente identico alle nostre aspettative</a:t>
            </a:r>
          </a:p>
          <a:p>
            <a:r>
              <a:rPr lang="it-IT" dirty="0" smtClean="0"/>
              <a:t>Le barre verdi indicano le regioni dove è stata riscontrata similarità, e naturalmente questa è assente nella regione dove si trova il gene </a:t>
            </a:r>
            <a:r>
              <a:rPr lang="it-IT" i="1" dirty="0" err="1" smtClean="0"/>
              <a:t>pta</a:t>
            </a:r>
            <a:r>
              <a:rPr lang="it-IT" dirty="0" smtClean="0"/>
              <a:t> nel genoma dello </a:t>
            </a:r>
            <a:r>
              <a:rPr lang="it-IT" dirty="0" err="1" smtClean="0"/>
              <a:t>strain</a:t>
            </a:r>
            <a:r>
              <a:rPr lang="it-IT" dirty="0" smtClean="0"/>
              <a:t> di riferimento</a:t>
            </a:r>
          </a:p>
          <a:p>
            <a:r>
              <a:rPr lang="it-IT" dirty="0" smtClean="0"/>
              <a:t>Sulla sinistra è indicato il contig (tra quelli del genoma </a:t>
            </a:r>
            <a:r>
              <a:rPr lang="it-IT" dirty="0" err="1" smtClean="0"/>
              <a:t>riassemblato</a:t>
            </a:r>
            <a:r>
              <a:rPr lang="it-IT" dirty="0" smtClean="0"/>
              <a:t>) che corrisponde a questa regione genomica, il contig 32</a:t>
            </a:r>
          </a:p>
          <a:p>
            <a:r>
              <a:rPr lang="it-IT" dirty="0" smtClean="0"/>
              <a:t>Se fossi interessato ad un’ispezione dettagliata dei risultati del BLAST dovrei cliccare sul tasto per la visualizzazione testuale come mostrato a fianco</a:t>
            </a:r>
          </a:p>
          <a:p>
            <a:pPr marL="0" indent="0">
              <a:buNone/>
            </a:pPr>
            <a:endParaRPr lang="it-IT" dirty="0" smtClean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085" y="744014"/>
            <a:ext cx="8049748" cy="1228896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478" y="2277570"/>
            <a:ext cx="6182588" cy="413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9032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837653"/>
            <a:ext cx="10515600" cy="4102209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Ma cosa potrebbe indicare un caso contrario, ovvero un contig, o parte di un contig ottenuto nel nostro assemblaggio genomico </a:t>
            </a:r>
            <a:r>
              <a:rPr lang="it-IT" i="1" dirty="0" smtClean="0"/>
              <a:t>de novo</a:t>
            </a:r>
            <a:r>
              <a:rPr lang="it-IT" dirty="0" smtClean="0"/>
              <a:t> che no trova alcuna similarità con il genoma di riferimento?</a:t>
            </a:r>
          </a:p>
          <a:p>
            <a:r>
              <a:rPr lang="it-IT" dirty="0" smtClean="0"/>
              <a:t>Potrebbe naturalmente trattarsi di una regione genomica che comprende ulteriori geni che sono presenti solo nello </a:t>
            </a:r>
            <a:r>
              <a:rPr lang="it-IT" dirty="0" err="1" smtClean="0"/>
              <a:t>strain</a:t>
            </a:r>
            <a:r>
              <a:rPr lang="it-IT" dirty="0" smtClean="0"/>
              <a:t> batterico </a:t>
            </a:r>
            <a:r>
              <a:rPr lang="it-IT" dirty="0" err="1" smtClean="0"/>
              <a:t>risequenziato</a:t>
            </a:r>
            <a:r>
              <a:rPr lang="it-IT" dirty="0" smtClean="0"/>
              <a:t>, ma non in quello di riferimento… ovviamente </a:t>
            </a:r>
            <a:r>
              <a:rPr lang="it-IT" dirty="0" err="1" smtClean="0"/>
              <a:t>pta</a:t>
            </a:r>
            <a:r>
              <a:rPr lang="it-IT" dirty="0" smtClean="0"/>
              <a:t> non è un caso isolato</a:t>
            </a:r>
          </a:p>
          <a:p>
            <a:r>
              <a:rPr lang="it-IT" dirty="0" smtClean="0"/>
              <a:t>Ma forse c’è qualche altra ipotesi…</a:t>
            </a:r>
          </a:p>
          <a:p>
            <a:r>
              <a:rPr lang="it-IT" dirty="0" smtClean="0"/>
              <a:t>Prendiamo </a:t>
            </a:r>
            <a:r>
              <a:rPr lang="it-IT" dirty="0"/>
              <a:t>come esempio il contig 7 (file «</a:t>
            </a:r>
            <a:r>
              <a:rPr lang="it-IT" dirty="0" smtClean="0"/>
              <a:t>SRR7812252_contig_7»)</a:t>
            </a:r>
          </a:p>
          <a:p>
            <a:r>
              <a:rPr lang="it-IT" dirty="0" smtClean="0"/>
              <a:t>Proviamo ad effettuare un </a:t>
            </a:r>
            <a:r>
              <a:rPr lang="it-IT" dirty="0" err="1" smtClean="0"/>
              <a:t>BLASTn</a:t>
            </a:r>
            <a:r>
              <a:rPr lang="it-IT" dirty="0" smtClean="0"/>
              <a:t> contro il nostro genoma di riferimento ed osserviamo il risultato</a:t>
            </a:r>
          </a:p>
          <a:p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0784034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039" y="200299"/>
            <a:ext cx="8232382" cy="4445487"/>
          </a:xfrm>
        </p:spPr>
      </p:pic>
      <p:sp>
        <p:nvSpPr>
          <p:cNvPr id="5" name="CasellaDiTesto 4"/>
          <p:cNvSpPr txBox="1"/>
          <p:nvPr/>
        </p:nvSpPr>
        <p:spPr>
          <a:xfrm>
            <a:off x="830317" y="4771696"/>
            <a:ext cx="101109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Notate la parte centrale di questo contig… non trova similarità contro il genoma di riferimento. Ma di che cosa si tratta? Selezioniamo </a:t>
            </a:r>
            <a:r>
              <a:rPr lang="it-IT" b="1" dirty="0" smtClean="0"/>
              <a:t>una piccola parte casuale</a:t>
            </a:r>
            <a:r>
              <a:rPr lang="it-IT" dirty="0" smtClean="0"/>
              <a:t> di questa regione e proviamo ad effettuare un </a:t>
            </a:r>
            <a:r>
              <a:rPr lang="it-IT" dirty="0" err="1" smtClean="0"/>
              <a:t>BLASTx</a:t>
            </a:r>
            <a:r>
              <a:rPr lang="it-IT" dirty="0" smtClean="0"/>
              <a:t> online per verificare quali proteine vi siano codificate. N.B. l’intera regione è molto lunga, fate attenzione a selezionarne solo una piccola porzione. Quali hit troviamo?</a:t>
            </a:r>
          </a:p>
          <a:p>
            <a:r>
              <a:rPr lang="it-IT" dirty="0" smtClean="0"/>
              <a:t>Non soffermiamoci soltanto ai primi risultati, ma scendiamo un po’ nella lista… troviamo qualcosa </a:t>
            </a:r>
            <a:r>
              <a:rPr lang="it-IT" smtClean="0"/>
              <a:t>di insolito?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635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973" y="1109606"/>
            <a:ext cx="10058400" cy="4954234"/>
          </a:xfrm>
          <a:prstGeom prst="rect">
            <a:avLst/>
          </a:prstGeom>
        </p:spPr>
      </p:pic>
      <p:sp>
        <p:nvSpPr>
          <p:cNvPr id="5" name="Ovale 4"/>
          <p:cNvSpPr/>
          <p:nvPr/>
        </p:nvSpPr>
        <p:spPr>
          <a:xfrm>
            <a:off x="5013435" y="3352800"/>
            <a:ext cx="1786759" cy="72521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495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5517"/>
            <a:ext cx="12092350" cy="5838497"/>
          </a:xfrm>
        </p:spPr>
      </p:pic>
      <p:sp>
        <p:nvSpPr>
          <p:cNvPr id="5" name="CasellaDiTesto 4"/>
          <p:cNvSpPr txBox="1"/>
          <p:nvPr/>
        </p:nvSpPr>
        <p:spPr>
          <a:xfrm>
            <a:off x="6022428" y="2133600"/>
            <a:ext cx="5150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u="sng" dirty="0" smtClean="0">
                <a:solidFill>
                  <a:srgbClr val="FF0000"/>
                </a:solidFill>
              </a:rPr>
              <a:t>INCOLLIAMO LA SEQUENZA NUCLEOTIDICA NEL RIQUADRO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6" name="Freccia a destra 5"/>
          <p:cNvSpPr/>
          <p:nvPr/>
        </p:nvSpPr>
        <p:spPr>
          <a:xfrm rot="10800000">
            <a:off x="4067502" y="2257069"/>
            <a:ext cx="2144111" cy="33898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ccia a destra 6"/>
          <p:cNvSpPr/>
          <p:nvPr/>
        </p:nvSpPr>
        <p:spPr>
          <a:xfrm rot="10800000">
            <a:off x="4035971" y="4511483"/>
            <a:ext cx="2144111" cy="33898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llaDiTesto 7"/>
          <p:cNvSpPr txBox="1"/>
          <p:nvPr/>
        </p:nvSpPr>
        <p:spPr>
          <a:xfrm>
            <a:off x="6329955" y="4111806"/>
            <a:ext cx="51500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u="sng" dirty="0" smtClean="0">
                <a:solidFill>
                  <a:srgbClr val="FF0000"/>
                </a:solidFill>
              </a:rPr>
              <a:t>ASSICURIAMOCI DI SELEZIONARE DAL MENU’ A TENDINA IL DATABASE «UNIPROTKB» CHE CONTIENE SEQUENZE PROTEICHE LA CUI FUNZIONE E’STATA DETERMINATA SPERIMENTALMENTE E DI CUI CI POSSIAMO FIDARE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9" name="Freccia a destra 8"/>
          <p:cNvSpPr/>
          <p:nvPr/>
        </p:nvSpPr>
        <p:spPr>
          <a:xfrm rot="10800000">
            <a:off x="1434659" y="5562804"/>
            <a:ext cx="4776953" cy="33898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/>
          <p:cNvSpPr txBox="1"/>
          <p:nvPr/>
        </p:nvSpPr>
        <p:spPr>
          <a:xfrm>
            <a:off x="6329954" y="5704518"/>
            <a:ext cx="5150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u="sng" dirty="0" smtClean="0">
                <a:solidFill>
                  <a:srgbClr val="FF0000"/>
                </a:solidFill>
              </a:rPr>
              <a:t>CLICCHIAMO SUL TASTO «BLAST» PER LANCIARE LA RICERCA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229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39209" y="4490052"/>
            <a:ext cx="10029497" cy="25413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dirty="0" smtClean="0"/>
              <a:t>Nel giro di pochi secondi dovemmo ottenere i risultati, organizzati in tre sezioni</a:t>
            </a:r>
          </a:p>
          <a:p>
            <a:pPr marL="514350" indent="-514350">
              <a:buAutoNum type="arabicParenR"/>
            </a:pPr>
            <a:r>
              <a:rPr lang="it-IT" sz="1800" dirty="0" smtClean="0"/>
              <a:t>Una parte grafica con barre colorate</a:t>
            </a:r>
          </a:p>
          <a:p>
            <a:pPr marL="514350" indent="-514350">
              <a:buAutoNum type="arabicParenR"/>
            </a:pPr>
            <a:r>
              <a:rPr lang="it-IT" sz="1800" dirty="0" smtClean="0"/>
              <a:t>Una tabella con la lista dei risultati</a:t>
            </a:r>
          </a:p>
          <a:p>
            <a:pPr marL="514350" indent="-514350">
              <a:buAutoNum type="arabicParenR"/>
            </a:pPr>
            <a:r>
              <a:rPr lang="it-IT" sz="1800" dirty="0" smtClean="0"/>
              <a:t>Il </a:t>
            </a:r>
            <a:r>
              <a:rPr lang="it-IT" sz="1800" dirty="0" err="1" smtClean="0"/>
              <a:t>detaglio</a:t>
            </a:r>
            <a:r>
              <a:rPr lang="it-IT" sz="1800" dirty="0" smtClean="0"/>
              <a:t> degli </a:t>
            </a:r>
            <a:r>
              <a:rPr lang="it-IT" sz="1800" dirty="0" err="1" smtClean="0"/>
              <a:t>allinementi</a:t>
            </a:r>
            <a:r>
              <a:rPr lang="it-IT" sz="1800" dirty="0" smtClean="0"/>
              <a:t> ottenuti tra la sequenza </a:t>
            </a:r>
            <a:r>
              <a:rPr lang="it-IT" sz="1800" dirty="0" err="1" smtClean="0"/>
              <a:t>query</a:t>
            </a:r>
            <a:r>
              <a:rPr lang="it-IT" sz="1800" dirty="0"/>
              <a:t> </a:t>
            </a:r>
            <a:r>
              <a:rPr lang="it-IT" sz="1800" dirty="0" smtClean="0"/>
              <a:t>(input) e </a:t>
            </a:r>
            <a:r>
              <a:rPr lang="it-IT" sz="1800" dirty="0" err="1" smtClean="0"/>
              <a:t>subject</a:t>
            </a:r>
            <a:r>
              <a:rPr lang="it-IT" sz="1800" dirty="0" smtClean="0"/>
              <a:t> (quelle trovate nel database)</a:t>
            </a:r>
            <a:endParaRPr lang="it-IT" sz="1800" dirty="0"/>
          </a:p>
          <a:p>
            <a:pPr marL="0" indent="0">
              <a:buNone/>
            </a:pPr>
            <a:r>
              <a:rPr lang="it-IT" sz="1800" dirty="0" smtClean="0"/>
              <a:t>I risultati sono ordinati per e-</a:t>
            </a:r>
            <a:r>
              <a:rPr lang="it-IT" sz="1800" dirty="0" err="1" smtClean="0"/>
              <a:t>value</a:t>
            </a:r>
            <a:r>
              <a:rPr lang="it-IT" sz="1800" dirty="0" smtClean="0"/>
              <a:t> dal più significativo al meno significativo</a:t>
            </a:r>
            <a:endParaRPr lang="en-US" sz="18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189" y="0"/>
            <a:ext cx="8697539" cy="436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075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318" y="132613"/>
            <a:ext cx="10058400" cy="4207752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830318" y="4466897"/>
            <a:ext cx="103842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 risultati migliori hanno e-</a:t>
            </a:r>
            <a:r>
              <a:rPr lang="it-IT" dirty="0" err="1" smtClean="0"/>
              <a:t>value</a:t>
            </a:r>
            <a:r>
              <a:rPr lang="it-IT" dirty="0" smtClean="0"/>
              <a:t> = 0,001, non eccezionali (tenderebbero a zero in caso di elevatissima similarità), ma comunque significativi. L’identità tra </a:t>
            </a:r>
            <a:r>
              <a:rPr lang="it-IT" dirty="0" err="1" smtClean="0"/>
              <a:t>query</a:t>
            </a:r>
            <a:r>
              <a:rPr lang="it-IT" dirty="0" smtClean="0"/>
              <a:t> e </a:t>
            </a:r>
            <a:r>
              <a:rPr lang="it-IT" dirty="0" err="1" smtClean="0"/>
              <a:t>subject</a:t>
            </a:r>
            <a:r>
              <a:rPr lang="it-IT" dirty="0" smtClean="0"/>
              <a:t> si aggira attorno al 30% (questo perché probabilmente non ci sono sequenze di ostrica o altri molluschi depositate nel database che abbiamo consultato</a:t>
            </a:r>
          </a:p>
          <a:p>
            <a:endParaRPr lang="it-IT" dirty="0"/>
          </a:p>
          <a:p>
            <a:r>
              <a:rPr lang="it-IT" dirty="0" smtClean="0"/>
              <a:t>Tutti i risultati sembrano ricondurre a proteine legate a «C1q and TNF-</a:t>
            </a:r>
            <a:r>
              <a:rPr lang="it-IT" dirty="0" err="1" smtClean="0"/>
              <a:t>related</a:t>
            </a:r>
            <a:r>
              <a:rPr lang="it-IT" dirty="0" smtClean="0"/>
              <a:t> </a:t>
            </a:r>
            <a:r>
              <a:rPr lang="it-IT" dirty="0" err="1" smtClean="0"/>
              <a:t>proteins</a:t>
            </a:r>
            <a:r>
              <a:rPr lang="it-IT" dirty="0" smtClean="0"/>
              <a:t>», chiara indicazione che anche il </a:t>
            </a:r>
            <a:r>
              <a:rPr lang="it-IT" dirty="0" err="1" smtClean="0"/>
              <a:t>mRNA</a:t>
            </a:r>
            <a:r>
              <a:rPr lang="it-IT" dirty="0" smtClean="0"/>
              <a:t> ignoto di ostrica con ogni probabilità codifica una proteina con una funzione simile, che potrò certamente studiare grazie a dati di letteratura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148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1523"/>
          </a:xfrm>
        </p:spPr>
        <p:txBody>
          <a:bodyPr/>
          <a:lstStyle/>
          <a:p>
            <a:r>
              <a:rPr lang="it-IT" dirty="0" smtClean="0"/>
              <a:t>STEP 2: ANNOTAZIONE STRUTTURALE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66648"/>
            <a:ext cx="10515600" cy="5010315"/>
          </a:xfrm>
        </p:spPr>
        <p:txBody>
          <a:bodyPr>
            <a:normAutofit/>
          </a:bodyPr>
          <a:lstStyle/>
          <a:p>
            <a:r>
              <a:rPr lang="it-IT" sz="2400" dirty="0" smtClean="0"/>
              <a:t>La sequenza nucleotidica del </a:t>
            </a:r>
            <a:r>
              <a:rPr lang="it-IT" sz="2400" dirty="0" err="1" smtClean="0"/>
              <a:t>mRNA</a:t>
            </a:r>
            <a:r>
              <a:rPr lang="it-IT" sz="2400" dirty="0" smtClean="0"/>
              <a:t> può essere confrontata con il genoma di ostrica (se disponibile) per identificare su quale </a:t>
            </a:r>
            <a:r>
              <a:rPr lang="it-IT" sz="2400" dirty="0" err="1" smtClean="0"/>
              <a:t>scaffold</a:t>
            </a:r>
            <a:r>
              <a:rPr lang="it-IT" sz="2400" dirty="0" smtClean="0"/>
              <a:t> sia localizzato il gene che la codifica e da quanti esoni esso sia costituito</a:t>
            </a:r>
          </a:p>
          <a:p>
            <a:r>
              <a:rPr lang="it-IT" sz="2400" dirty="0" smtClean="0"/>
              <a:t>Clicchiamo sul file nominato «</a:t>
            </a:r>
            <a:r>
              <a:rPr lang="it-IT" sz="2400" dirty="0" err="1" smtClean="0"/>
              <a:t>oyster</a:t>
            </a:r>
            <a:r>
              <a:rPr lang="it-IT" sz="2400" dirty="0" smtClean="0"/>
              <a:t> </a:t>
            </a:r>
            <a:r>
              <a:rPr lang="it-IT" sz="2400" dirty="0" err="1" smtClean="0"/>
              <a:t>genome</a:t>
            </a:r>
            <a:r>
              <a:rPr lang="it-IT" sz="2400" dirty="0" smtClean="0"/>
              <a:t> </a:t>
            </a:r>
            <a:r>
              <a:rPr lang="it-IT" sz="2400" dirty="0" err="1" smtClean="0"/>
              <a:t>scaffolds</a:t>
            </a:r>
            <a:r>
              <a:rPr lang="it-IT" sz="2400" dirty="0" smtClean="0"/>
              <a:t>»: si tratta del genoma di ostrica, che potremo utilizzare come database per un </a:t>
            </a:r>
            <a:r>
              <a:rPr lang="it-IT" sz="2400" b="1" dirty="0" smtClean="0"/>
              <a:t>BLAST </a:t>
            </a:r>
            <a:r>
              <a:rPr lang="it-IT" sz="2400" b="1" u="sng" dirty="0" smtClean="0"/>
              <a:t>locale</a:t>
            </a:r>
            <a:r>
              <a:rPr lang="it-IT" sz="2400" b="1" dirty="0" smtClean="0"/>
              <a:t> </a:t>
            </a:r>
            <a:r>
              <a:rPr lang="it-IT" sz="2400" dirty="0" smtClean="0"/>
              <a:t>(cioè con il CLC </a:t>
            </a:r>
            <a:r>
              <a:rPr lang="it-IT" sz="2400" dirty="0" err="1" smtClean="0"/>
              <a:t>Genomics</a:t>
            </a:r>
            <a:r>
              <a:rPr lang="it-IT" sz="2400" dirty="0" smtClean="0"/>
              <a:t> Workbench e non più online come prima).</a:t>
            </a:r>
          </a:p>
          <a:p>
            <a:r>
              <a:rPr lang="it-IT" sz="2400" dirty="0" smtClean="0"/>
              <a:t>Il genoma di ostrica consiste di 7659 </a:t>
            </a:r>
            <a:r>
              <a:rPr lang="it-IT" sz="2400" dirty="0" err="1" smtClean="0"/>
              <a:t>scaffold</a:t>
            </a:r>
            <a:r>
              <a:rPr lang="it-IT" sz="2400" dirty="0" smtClean="0"/>
              <a:t> identificate da un </a:t>
            </a:r>
            <a:r>
              <a:rPr lang="it-IT" sz="2400" dirty="0" err="1" smtClean="0"/>
              <a:t>accession</a:t>
            </a:r>
            <a:r>
              <a:rPr lang="it-IT" sz="2400" dirty="0" smtClean="0"/>
              <a:t> ID come evidenziato sotto, per una dimensione totale di circa 700 milioni di paia di basi</a:t>
            </a:r>
            <a:endParaRPr lang="en-US" sz="24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095859"/>
            <a:ext cx="10058400" cy="261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521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483" y="2280238"/>
            <a:ext cx="10058400" cy="4143579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177159" y="451945"/>
            <a:ext cx="93752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Selezioniamo la sequenza ignota con il tasto destro e lanciamo un BLAST </a:t>
            </a:r>
            <a:r>
              <a:rPr lang="it-IT" dirty="0" err="1" smtClean="0"/>
              <a:t>selezionado</a:t>
            </a:r>
            <a:r>
              <a:rPr lang="it-IT" dirty="0" smtClean="0"/>
              <a:t> Toolbox -&gt; BLAST -&gt; BLAST come mostrato sotto</a:t>
            </a:r>
          </a:p>
          <a:p>
            <a:endParaRPr lang="it-IT" dirty="0"/>
          </a:p>
          <a:p>
            <a:r>
              <a:rPr lang="it-IT" dirty="0" smtClean="0"/>
              <a:t>Vogliamo confrontare la sequenza del </a:t>
            </a:r>
            <a:r>
              <a:rPr lang="it-IT" dirty="0" err="1" smtClean="0"/>
              <a:t>mRNA</a:t>
            </a:r>
            <a:r>
              <a:rPr lang="it-IT" dirty="0" smtClean="0"/>
              <a:t> con il genoma per trovare su quale </a:t>
            </a:r>
            <a:r>
              <a:rPr lang="it-IT" dirty="0" err="1" smtClean="0"/>
              <a:t>scaffold</a:t>
            </a:r>
            <a:r>
              <a:rPr lang="it-IT" dirty="0" smtClean="0"/>
              <a:t> è localizzato il gene e trovare la localizzazione precisa degli esoni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901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362" y="1550174"/>
            <a:ext cx="10058400" cy="5198181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72966" y="472966"/>
            <a:ext cx="11495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Dobbiamo selezionare </a:t>
            </a:r>
            <a:r>
              <a:rPr lang="it-IT" dirty="0" err="1" smtClean="0"/>
              <a:t>BLASTn</a:t>
            </a:r>
            <a:r>
              <a:rPr lang="it-IT" dirty="0" smtClean="0"/>
              <a:t> dal menù a tendina (confronto di sequenza nucleotidica contro database nucleotidico)</a:t>
            </a:r>
          </a:p>
          <a:p>
            <a:endParaRPr lang="it-IT" dirty="0"/>
          </a:p>
          <a:p>
            <a:r>
              <a:rPr lang="it-IT" dirty="0" smtClean="0"/>
              <a:t>Inoltre bisogna selezionare il database «</a:t>
            </a:r>
            <a:r>
              <a:rPr lang="it-IT" dirty="0" err="1" smtClean="0"/>
              <a:t>oyster_genome_scaffolds</a:t>
            </a:r>
            <a:r>
              <a:rPr lang="it-IT" dirty="0" smtClean="0"/>
              <a:t>» sotto «target» cliccando sull’icona indicata dal circolo</a:t>
            </a:r>
            <a:endParaRPr lang="en-US" dirty="0"/>
          </a:p>
        </p:txBody>
      </p:sp>
      <p:sp>
        <p:nvSpPr>
          <p:cNvPr id="6" name="Ovale 5"/>
          <p:cNvSpPr/>
          <p:nvPr/>
        </p:nvSpPr>
        <p:spPr>
          <a:xfrm>
            <a:off x="8429296" y="4201815"/>
            <a:ext cx="420414" cy="43324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ccia in giù 6"/>
          <p:cNvSpPr/>
          <p:nvPr/>
        </p:nvSpPr>
        <p:spPr>
          <a:xfrm>
            <a:off x="7788166" y="2753711"/>
            <a:ext cx="325820" cy="7777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ccia in giù 7"/>
          <p:cNvSpPr/>
          <p:nvPr/>
        </p:nvSpPr>
        <p:spPr>
          <a:xfrm>
            <a:off x="8928538" y="5617780"/>
            <a:ext cx="325820" cy="7777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sellaDiTesto 8"/>
          <p:cNvSpPr txBox="1"/>
          <p:nvPr/>
        </p:nvSpPr>
        <p:spPr>
          <a:xfrm>
            <a:off x="6001562" y="5633546"/>
            <a:ext cx="2911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FATTO QUESTO, CLICCHIAMO SU «NEXT»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5030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1779</Words>
  <Application>Microsoft Office PowerPoint</Application>
  <PresentationFormat>Widescreen</PresentationFormat>
  <Paragraphs>111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Tema di Office</vt:lpstr>
      <vt:lpstr>UTILIZZO DI BLAST PER ALCUNE SEMPLICI APPLICAZIONI IN STUDI GENOMICI</vt:lpstr>
      <vt:lpstr>STEP 1: ANNOTAZIONE FUNZIONALE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STEP 2: ANNOTAZIONE STRUTTURALE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STEP 3: ANALISI COMPARATA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STEP 4 – IDENTIFICAZIONE DI CONTAMINANTI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UTILIZZO DI BLAST PER ALCUNE SEMPLICI APPLICAZIONI IN STUDI GENOMICI</dc:title>
  <dc:creator>marco gerdol</dc:creator>
  <cp:lastModifiedBy>marco gerdol</cp:lastModifiedBy>
  <cp:revision>28</cp:revision>
  <dcterms:created xsi:type="dcterms:W3CDTF">2017-12-03T21:53:45Z</dcterms:created>
  <dcterms:modified xsi:type="dcterms:W3CDTF">2018-12-03T17:58:34Z</dcterms:modified>
</cp:coreProperties>
</file>