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71" r:id="rId2"/>
  </p:sldMasterIdLst>
  <p:notesMasterIdLst>
    <p:notesMasterId r:id="rId22"/>
  </p:notesMasterIdLst>
  <p:sldIdLst>
    <p:sldId id="853" r:id="rId3"/>
    <p:sldId id="1181" r:id="rId4"/>
    <p:sldId id="1103" r:id="rId5"/>
    <p:sldId id="1104" r:id="rId6"/>
    <p:sldId id="1132" r:id="rId7"/>
    <p:sldId id="1133" r:id="rId8"/>
    <p:sldId id="1134" r:id="rId9"/>
    <p:sldId id="1135" r:id="rId10"/>
    <p:sldId id="1136" r:id="rId11"/>
    <p:sldId id="1137" r:id="rId12"/>
    <p:sldId id="1138" r:id="rId13"/>
    <p:sldId id="1139" r:id="rId14"/>
    <p:sldId id="1140" r:id="rId15"/>
    <p:sldId id="1141" r:id="rId16"/>
    <p:sldId id="1142" r:id="rId17"/>
    <p:sldId id="1143" r:id="rId18"/>
    <p:sldId id="1144" r:id="rId19"/>
    <p:sldId id="1145" r:id="rId20"/>
    <p:sldId id="1146" r:id="rId21"/>
  </p:sldIdLst>
  <p:sldSz cx="9144000" cy="6858000" type="screen4x3"/>
  <p:notesSz cx="6858000" cy="9144000"/>
  <p:defaultTextStyle>
    <a:defPPr>
      <a:defRPr lang="it-IT"/>
    </a:defPPr>
    <a:lvl1pPr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6">
          <p15:clr>
            <a:srgbClr val="A4A3A4"/>
          </p15:clr>
        </p15:guide>
        <p15:guide id="2" pos="29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0000"/>
    <a:srgbClr val="33CC33"/>
    <a:srgbClr val="66FF33"/>
    <a:srgbClr val="6600FF"/>
    <a:srgbClr val="DDDDDD"/>
    <a:srgbClr val="0000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281" autoAdjust="0"/>
    <p:restoredTop sz="64151" autoAdjust="0"/>
  </p:normalViewPr>
  <p:slideViewPr>
    <p:cSldViewPr snapToGrid="0">
      <p:cViewPr varScale="1">
        <p:scale>
          <a:sx n="55" d="100"/>
          <a:sy n="55" d="100"/>
        </p:scale>
        <p:origin x="1818" y="108"/>
      </p:cViewPr>
      <p:guideLst>
        <p:guide orient="horz" pos="96"/>
        <p:guide pos="29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1656" y="-108"/>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2880" units="cm"/>
          <inkml:channel name="Y" type="integer" max="900" units="cm"/>
          <inkml:channel name="T" type="integer" max="2.14748E9" units="dev"/>
        </inkml:traceFormat>
        <inkml:channelProperties>
          <inkml:channelProperty channel="X" name="resolution" value="63.71682" units="1/cm"/>
          <inkml:channelProperty channel="Y" name="resolution" value="35.43307" units="1/cm"/>
          <inkml:channelProperty channel="T" name="resolution" value="1" units="1/dev"/>
        </inkml:channelProperties>
      </inkml:inkSource>
      <inkml:timestamp xml:id="ts0" timeString="2018-11-28T10:50:10.150"/>
    </inkml:context>
    <inkml:brush xml:id="br0">
      <inkml:brushProperty name="width" value="0.05292" units="cm"/>
      <inkml:brushProperty name="height" value="0.05292" units="cm"/>
    </inkml:brush>
  </inkml:definitions>
  <inkml:trace contextRef="#ctx0" brushRef="#br0">2281 6473 0,'0'0'46,"0"31"-30,0-31 15,0 31-15,0-31-1,0 30-15,0 94 16,0-1 0,-30-61-1,30 61 1,0-31-1,0 93-15,-31 31 16,31 31 0,-31-62-1,31-62 1,-31 31-1,31 0-15,0 31 16,-31-62 0,31 1-1,0-63 1,0 1-1,0 0-15,0-31 16,0 30 0,0 32-1,0-32 1,0 32-1,0 30-15,0-61 16,0-1 0,0-30-1,0 31 1,0-31-16,0 0 15,0 61 1,0 0 280,0 124-280,0-31 0,0 0-1,0-92-15,0 30 16,0-31-1,0 32 1,0-1 0,0-31-1,0 1-15,0-62 16,0-31-1,0 31 17,0-31-1,0 30-16,0-30 1,0 31 15,0 0 47,0-31-62,0 31 15,0-31 63,31 0 46,62 0-124,-63 0-16,63 0 15,-31 0 1,-32 0-1,32 0 1,-31 0 0,61 0-16,-30 0 15,30 0 1,186 0-1,-93 0 1,-93 0 0,1 0-16,-1 0 15,1 0 1,-1-31-1,1 31 1,61 0 0,-93 0-16,32-31 15,-31 31 1,30 0-1,-61 0 1,61 0 0,32 0-16,61-31 15,-31 31 1,0 0-1,-62 0 1,-30 0 0,61 0-16,-30 0 15,-1 0 1,1 0-1,30 0 1,0 0 0,-61 0-16,-31 0 15,30 0 1,-30 0-1</inkml:trace>
  <inkml:trace contextRef="#ctx0" brushRef="#br0" timeOffset="4171.2386">10450 4068 0,'0'0'93,"0"31"-77,0 93 0,0-1-1,0 31-15,0-31 16,-31 124-1,31 92 1,0-123 0,0 30-1,0 32-15,0 369 16,0-277-1,0-93 1,0-61 0,0 31-1,0 61-15,0-92 16,0-31-1,0-62 1,0 31 0,0-61-1,0 61-15,0-31 16,0 0-1,0 62 1,0 62 0,31-93-1,0 0-15,-31-30 16,31 91-1,-31-61 1,0-92 0,0 0-1,0-31-15,0-31 31,0 0 16,61 0 296,32 0-327,30 0-16,1 0 16,30 0-1,0 0 1,92 0-1,93 0 1,62 0-16,-123 0 16,-32 0-1,93 0 1,-61-31-1,-32 0 1,-61 31-16,0-31 16,-61 31-1,91-31 1,32 0-1,-31 31 1,-31 0-16,-62 0 16,-31 0-1,-30 0 1,0 0-1,30 0 1,-61 0-16,31 0 16,30 0-1,-30 0 1,30 0-1,32 0 1,-32 0-16,1 0 16,-32 0-1,1 0 1,-1 0-1,-30 0 1,31 0-16,-31 0 16,61 0-1,-61 0 1,31 0-1,-1 0 1,1 0-16,-31 0 16,30 0-1,-30 0 1,0 0-1,-31 0 1,31 0-16,-31 0 16,0 0-1,31 0 32,-31 0-16,31 0 0,-1 31 63,-30-31-78,31 0 15</inkml:trace>
  <inkml:trace contextRef="#ctx0" brushRef="#br0" timeOffset="12984.7427">11375 10634 0,'0'0'265,"0"31"-249,0-31-16,0 31 16,0-31-1,0 31 1,0-31-1,0 92 1,0-30 0,0 0-16,0-62 15,0 30 1,0 1 15,0-31 63,0 31 46,0-31-31</inkml:trace>
  <inkml:trace contextRef="#ctx0" brushRef="#br0" timeOffset="15183.8685">12423 10634 0,'0'0'187,"0"31"-171,0-31-1,0 31-15,0-31 16,0 31-1,0 0 1,0 61 0,0-61-1,0 0 1,0-31-1,0 31 17,0-31-17,0 30 1,0-30 93,0 31-47,0-31-30,0 31-17,0-31 1,0 0 109</inkml:trace>
  <inkml:trace contextRef="#ctx0" brushRef="#br0" timeOffset="16973.9708">13317 10573 0,'0'0'63,"0"30"-48,0 1 1,0 0-1,0 0-15,0 0 16,0 0 0,0-31-1,0 30 1,0-30-1,0 31-15,0-31 16,0 31 0,0 0-1,0 0 1,0 0-1,0 30-15,0-30 16,0-31 0,0 31-1,0-31 1,0 31 78,0-31-16,0 0 78</inkml:trace>
  <inkml:trace contextRef="#ctx0" brushRef="#br0" timeOffset="19245.1007">10419 10018 0,'0'0'110,"0"0"-110,0 0 31,-31 0-16,31 0 1,-61 0 0,30 0-16,-61 0 15,30 0 1,0 0-1,1 0 1,30 0 0,0 0-16,31 0 15,-62 0 1,1 0-1,30 0 1,-31 0-16,31 0 16,1 0-1,30 0 1,-31 0-1,0 0 1,31 0 0,0 0-1,0 0 172</inkml:trace>
  <inkml:trace contextRef="#ctx0" brushRef="#br0" timeOffset="21073.2053">10388 9093 0,'0'0'31,"0"0"1,0 0-1,0 0-31,-30 0 15,30 0 1,-62 0 0,31 0-1,-30 0 1,30 0-16,-31 0 15,31 0 1,0 0 0,31 0-1,-30 0 1,-1 0-16,31 0 15,-31 0 1,31 0 15,-31 0-15,31 0-16,-31 0 15,31 0 1,-31 0 0,1 0-1,30 0 1,-31 0-1,0 0-15,31 0 16,0 0 15,-31 0-15,31 0-16,-31 0 31,31 0-15,-30 0 15,30 0-31,-31 0 15,31 0 1,-31 0 0,31 0-1,-31 0 1,31 0 31</inkml:trace>
  <inkml:trace contextRef="#ctx0" brushRef="#br0" timeOffset="23147.3239">10419 7829 0,'-31'0'31,"31"0"1,-30 0-32,30 0 15,-31 0 1,-31 0-1,1 0 1,30 0-16,0 0 16,-31 0-1,31 0 1,1 31-1,-1-31 1,0 0 0,-62 0-16,32 0 15,30 0 1,0 0-1,31 0 1,-31 0-16,31 0 16,-30 0 15,30 0-16,-31 0 1,31 0 0,-31 0-1,31 0 32,0 0-31,-31 0 46</inkml:trace>
  <inkml:trace contextRef="#ctx0" brushRef="#br0" timeOffset="63724.6448">11344 10018 0,'0'0'280,"0"0"-264,0 0 0,0 31-1,0-31 1,0 0-1,0 30 1,0-30-16,0 31 31,0-31-15,0 31 15,0-31-15,0 0-1,-31 0 16,31 0-15,0 0-16,0-31 16,0 0-1,0 1 1,0 30-1,0-31 1,0 31 0,0 0-1,0-31 1,0 31 31,0-31 31,0 31-63,0 0 16,31 0-15,-31 0 0,31 0-1,-31 0 1,31 0-1,-31 0-15,0 0 32,0 0 30,31 0-46,-31 31 15,0-31-16,0 31-15,0-31 16,0 31 0,0-31-1,0 30 1,0-30-1,0 31 17,0-31 14,-31 0-30,31 0 0,0 0-1,-31 0 1,31 0-1,-31 0-15,31 0 16,0 0 0,-31 0-1,31-31 1,0 1 15,0 30-15,0-31 15,0 31-31,0 0 31,0 0 31,0 0-46,31 0 0,-31 0-1,31 0 16,-31 0-15,0 0 15,0 0 32,0 0-32,0 0-16,0 0 17,0 31-1,0-31-16,0 0 1,0 0 0,-31 0-1,31 0 16,0 0-31,-31 0 16,31 0 15,0 0-15,0-31-1,0 31 1,0 0 0,0-31 15,0 31 47,0 0-47,0 0-15,31 0-1,-31 0 32,0 0 31,0 0-47,0 0 0,0 31-15,0-31 31,0 0 15,0 0-31,0 0-15,0 0-16,-31 0 16,31-31-1,0 31 16</inkml:trace>
  <inkml:trace contextRef="#ctx0" brushRef="#br0" timeOffset="84098.8101">12330 9093 0,'0'0'62,"0"0"0,0 0-15,-30 0-31,30 0-16,-31 0 31,31 0 63,0 0-16,0 31-47,0-31-16,0 0 17,0 31-1,0-31-16,0 30 17,0-30-17,0 31 1,0-31-1,-31 0 1,31 0 15,0 0-15,-31 0-1,31-31-15,0 1 16,0 30 0,0-31-1,0 31 1,0-31-1,0 31 1,0 0 0,0 0 15,31 0-16,-31 0-15,31-31 16,0 31 0,-31 0-1,30 0 1,-30 0-1,31 0 1,0 0 0,-31 0 15,0 0-16,0 0 32,0 31-16,0-31 1,0 31-1,0-31-16,0 31-15,0-31 16,0 0 0,0 0-1,0 30 1,-31-30-16,0 31 15,31-31 1,-30 0 0,30 0 15,-31 0-31,31 0 47,0 0-16,0 0-31,0-31 15,0 31 17,0-30-17,0 30 1,0-31 15,0 31 31,0 0-62,0 0 16,31 0 0,-31 0-1,30 0 1,-30 0-1,31 0 32,-31 0 31,0 0-47,0 31 32,0-31-48,0 30 1,0-30 0,0 0 15,-31 0-31,31 0 15,-30 0 1,30 0 0,-31 0-1,31 0 1,-31 0 62,31 0-78,0 0 15,0-30 1,0 30 0,0-31-1,0 31 16,0 0 1,31 0-17,-31 0 1,31 0 15,-31 0 0,0 0 63,0 0-79</inkml:trace>
  <inkml:trace contextRef="#ctx0" brushRef="#br0" timeOffset="94709.4169">13379 7829 0,'0'-31'109,"0"31"-93,0-30-1,0 30 1,0-31 0,0 31-16,0 0 124,0 0-92,0 0-32,30 0 31,-30 0-16,0 0 17,31 0-17,-31 0 1,0 0-1,0 31 17,0-31 46,0 0-32,0 0-14,-31 0-32,31 0 15,0 0 1,-30 0 15,30 0-15,0 0 93,0 0-78,0 0 31,0 0 16,0 0-46,0 0-32,0 0 15,30 0 32,-30 0-31,0 0-1,0 30 1,0 1-1,0-31 1,0 31 0,0-31-1,0 0 32,0 0-31,0 0-1,-30 0 1,30 0-1,0 0 1,-31 0-16,31-31 16,-31 31-1,31-31 1,0 31-1,0-30 1,0-1-16,0 0 16,0 31 15,0 0-16,0-31 17,0 0-1,31 31-16,-31-31 1,31 31 0,-31 0-1,30 0 16,-30 0-15,0 0-16,0 0 16,0 31-1,0-31 1,31 31-1,-31-31 1,0 31 15,0-31 0,0 31-15,0-31 0,0 31-1,0-31 16,0 0-15,0 0 15,0 0 0,-31 0-15,31 0 0,-30 0 15,30 0-16,0 0 17,0 0 14,0-31 1</inkml:trace>
  <inkml:trace contextRef="#ctx0" brushRef="#br0" timeOffset="100880.77">13224 7768 0,'0'0'125,"0"0"-110,0 0 17,0 0-32,0-31 31,0 31 16,0-31-16,31 31 0,-31 0-15,31 0-1,0 0 1,0 0-1,-31-31 1,31 31 0,-31 0-16,30 0 15,-30 0 1,31 0 15,-31 0 0,0 0 0,0 31 1,0-31-1,0 31-16,0-31 1,0 0 0,0 31-1,0-31 16,0 30-15,0-30 0,0 31-1,-31-31 1,1 31-1,30-31 1,-31 0-16,0 0 16,0 0-1,31 0 1,-31 0 15,31 0-31,-31 0 16,31 0-1,-30 0 1,30 0-1,0-31 1,0 0-16,-31 31 16,31-30-1,0 30 1,0-31 15,0 31-15,0 0 46,0 0-46,31 0-1,-31 0 1,0 0-1,30 0 1,-30 0-16,0-31 16,62 31-1,-31 0 1,0 0-1,-31 0 1,31 0-16,-1 0 16,-30 0 15,31 0 16,-31 0-32,0 0 32,0 0-31,0 31-1,0-31 16,0 31-15,0-31 0,0 30 15,0-30-16,0 0 1,-31 0-16,31 0 16,-30 0-1,-1 0 1,0 0-1,0 0 1,-31 0-16,62-30 16,0 30-1,0 0 1,0-31-1,0 0 1,0 0-16,0 0 16,0 0-1,0 31 1,0-30-1,0 30 1,0 0-16,31 0 31,-31 0 0,31 0-15,-31 0-16,0 0 16,0 30-1,31-30 1,-31 0 15,0 0-15,31 0-1,-31 0 1,31 31-1,-31-31 1,0 31 15,0-31 0,0 31-15,0-31 31,0 31-32,0-31 1,0 0 0,0 0-1,-31 0 1,0 0-16,0 0 15,31 0 1,-31 0 0,31 0 15,0 0-31,0 0 15,0-31 1,0 31 15,0-31-15,0 31-1,0 0 1,31 0 0,-31 0-1,31 0 1,-31-31-16,31 31 15,-31 0 1,0 0 0,31 0-1,-31 0 1,30 0-16,-30 0 15,31 0 17,-31 0-1,0 0 0,0 31 0,0-31 0,0 31 16,0-31 16</inkml:trace>
  <inkml:trace contextRef="#ctx0" brushRef="#br0" timeOffset="108682.2161">11344 10172 0,'0'0'93,"0"0"-77,0-31 0,-31 31-1,31 0 1,0-31 31,0 31-47,0-31 31,0 31 16,0-30-47,0 30 46,0-31 17,0 31-48,31-31 1,-31 31 0,31 0-16,0 0 46,0 0-30,-1 0 0,-30 0-16,31 0 15,-31 0 32,31 0-31,-31 0-1,0 0 1,31 0-1,-31 31 1,0-31 15,0 0 16,0 31 0,0-31-16,0 30-15,0-30-16,0 31 15,0 0 1,0-31-1,0 0 1,0 31-16,0-31 16,0 0-1,-31 0 1,-31 31-1,32-31 1,30 0-16,-31 0 16,31 0-1,-31 0 1,31 0-1,0 0 17,-31 0-17,31 0 16,0 0-15,0 0 0,0-31-1,0 31 1,0-31-1,0 31 1,0-31 0,0 31 30,0-31 1,0 31 16,0 0-17,0 0 1,31 0-16,-31 0-31,31 0 16,-31 0 0,31 0-1,-31 31 16,0-31-31,0 0 16,30 0 0,-30 31 15,0-31-16,0 31 17,0-31-17,0 0 1,0 31 15,0-31-15,0 31 30,0-31 17,0 0 46</inkml:trace>
  <inkml:trace contextRef="#ctx0" brushRef="#br0" timeOffset="112575.4389">10697 10573 0,'0'0'16,"0"0"15,0-31 16,0 31-16,0 0 16,0 0-47,31-31 16,-1 31-1,63-62 1,-31 31-1,-32 1 1,1 30-16,-31 0 16,31-31-1,-31 31 1,31 0 0,-31-31-1,0 0-15,31 31 16,-31-31-1,30 1 1,-30 30 0,0 0-1,0-31 1,31-31-16,0 31 15,0 31 1,0-31 0,-31 31-1,0 0 1,123-61 31,31-32-32,-92 32-15,-31 30 16,-31 31-1,31 0 1,-31-31 15,0 31-15,0-31-16,30-30 15,1-1 1,0 31 0,0 0-1,-31 0-15,0 31 16,0 0-1,31-30 32,-1-1-31,32-62 77,0 32-77,-31 30 0,30-62-1,1 32-15,-31-1 16,0 31-1,-31 31 1,0-31 0,30 31-1,-30-30-15,31-1 16,-31 31-1,0-31 391,31 31-390,-31 0-1,31-93-15,61-30 16,32-123-1,-32 122 1,1 32 0,-63 61-1,-30 31-15,31-31 16,-31 31-1,62-123 32,0 61-47,-32 62 16,-30-31-1,0 31 1,0-31 15,31 31-31,-31 0 16,62-92 31,-31 61-32,-1 0-15,32 1 16,-31-1-1,0 0 1,0 0 0,-1 0-1,1 0-15,-31 1 16,31 30-1,0-31 1,0 0 0,0-31-1,-1 1-15,32 30 16,-31-31-1,30 62 1,-61-31 0,0 31-1,31 0 1,31-61-16,-31 30 15,30 0 1,-30 0 0,-31 31-1,62 0 63,-31-31-78,-31 31 16,31 0-1,-1 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it-IT" altLang="it-IT"/>
          </a:p>
        </p:txBody>
      </p:sp>
      <p:sp>
        <p:nvSpPr>
          <p:cNvPr id="256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it-IT" altLang="it-IT"/>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noProof="0" smtClean="0"/>
              <a:t>Click to edit Master text styles</a:t>
            </a:r>
          </a:p>
          <a:p>
            <a:pPr lvl="1"/>
            <a:r>
              <a:rPr lang="it-IT" altLang="it-IT" noProof="0" smtClean="0"/>
              <a:t>Second level</a:t>
            </a:r>
          </a:p>
          <a:p>
            <a:pPr lvl="2"/>
            <a:r>
              <a:rPr lang="it-IT" altLang="it-IT" noProof="0" smtClean="0"/>
              <a:t>Third level</a:t>
            </a:r>
          </a:p>
          <a:p>
            <a:pPr lvl="3"/>
            <a:r>
              <a:rPr lang="it-IT" altLang="it-IT" noProof="0" smtClean="0"/>
              <a:t>Fourth level</a:t>
            </a:r>
          </a:p>
          <a:p>
            <a:pPr lvl="4"/>
            <a:r>
              <a:rPr lang="it-IT" altLang="it-IT" noProof="0"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it-IT" altLang="it-IT"/>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3F223013-8753-4916-9338-B74BE699DA32}" type="slidenum">
              <a:rPr lang="it-IT" altLang="it-IT"/>
              <a:pPr>
                <a:defRPr/>
              </a:pPr>
              <a:t>‹#›</a:t>
            </a:fld>
            <a:endParaRPr lang="it-IT" altLang="it-IT"/>
          </a:p>
        </p:txBody>
      </p:sp>
    </p:spTree>
    <p:extLst>
      <p:ext uri="{BB962C8B-B14F-4D97-AF65-F5344CB8AC3E}">
        <p14:creationId xmlns:p14="http://schemas.microsoft.com/office/powerpoint/2010/main" val="2800212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1600" b="1">
                <a:solidFill>
                  <a:schemeClr val="tx1"/>
                </a:solidFill>
                <a:latin typeface="Arial" panose="020B0604020202020204" pitchFamily="34" charset="0"/>
                <a:cs typeface="Arial" panose="020B0604020202020204" pitchFamily="34" charset="0"/>
              </a:defRPr>
            </a:lvl1pPr>
            <a:lvl2pPr marL="742950" indent="-285750">
              <a:defRPr sz="1600" b="1">
                <a:solidFill>
                  <a:schemeClr val="tx1"/>
                </a:solidFill>
                <a:latin typeface="Arial" panose="020B0604020202020204" pitchFamily="34" charset="0"/>
                <a:cs typeface="Arial" panose="020B0604020202020204" pitchFamily="34" charset="0"/>
              </a:defRPr>
            </a:lvl2pPr>
            <a:lvl3pPr marL="1143000" indent="-228600">
              <a:defRPr sz="1600" b="1">
                <a:solidFill>
                  <a:schemeClr val="tx1"/>
                </a:solidFill>
                <a:latin typeface="Arial" panose="020B0604020202020204" pitchFamily="34" charset="0"/>
                <a:cs typeface="Arial" panose="020B0604020202020204" pitchFamily="34" charset="0"/>
              </a:defRPr>
            </a:lvl3pPr>
            <a:lvl4pPr marL="1600200" indent="-228600">
              <a:defRPr sz="1600" b="1">
                <a:solidFill>
                  <a:schemeClr val="tx1"/>
                </a:solidFill>
                <a:latin typeface="Arial" panose="020B0604020202020204" pitchFamily="34" charset="0"/>
                <a:cs typeface="Arial" panose="020B0604020202020204" pitchFamily="34" charset="0"/>
              </a:defRPr>
            </a:lvl4pPr>
            <a:lvl5pPr marL="2057400" indent="-228600">
              <a:defRPr sz="16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9pPr>
          </a:lstStyle>
          <a:p>
            <a:fld id="{937DA0F3-A126-48AA-AF0C-6A79B393FE40}" type="slidenum">
              <a:rPr lang="it-IT" altLang="it-IT" sz="1200" b="0" smtClean="0"/>
              <a:pPr/>
              <a:t>1</a:t>
            </a:fld>
            <a:endParaRPr lang="it-IT" altLang="it-IT" sz="1200" b="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it-IT" altLang="it-IT" smtClean="0"/>
          </a:p>
        </p:txBody>
      </p:sp>
    </p:spTree>
    <p:extLst>
      <p:ext uri="{BB962C8B-B14F-4D97-AF65-F5344CB8AC3E}">
        <p14:creationId xmlns:p14="http://schemas.microsoft.com/office/powerpoint/2010/main" val="2276519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06B505-0353-45F2-ADDB-ADB42F8ACE70}" type="slidenum">
              <a:rPr lang="it-IT" altLang="it-IT"/>
              <a:pPr/>
              <a:t>10</a:t>
            </a:fld>
            <a:endParaRPr lang="it-IT" altLang="it-IT"/>
          </a:p>
        </p:txBody>
      </p:sp>
      <p:sp>
        <p:nvSpPr>
          <p:cNvPr id="1979394" name="Rectangle 2"/>
          <p:cNvSpPr>
            <a:spLocks noGrp="1" noRot="1" noChangeAspect="1" noChangeArrowheads="1" noTextEdit="1"/>
          </p:cNvSpPr>
          <p:nvPr>
            <p:ph type="sldImg"/>
          </p:nvPr>
        </p:nvSpPr>
        <p:spPr>
          <a:ln/>
        </p:spPr>
      </p:sp>
      <p:sp>
        <p:nvSpPr>
          <p:cNvPr id="1979395" name="Rectangle 3"/>
          <p:cNvSpPr>
            <a:spLocks noGrp="1" noChangeArrowheads="1"/>
          </p:cNvSpPr>
          <p:nvPr>
            <p:ph type="body" idx="1"/>
          </p:nvPr>
        </p:nvSpPr>
        <p:spPr/>
        <p:txBody>
          <a:bodyPr/>
          <a:lstStyle/>
          <a:p>
            <a:r>
              <a:rPr lang="it-IT" altLang="it-IT"/>
              <a:t>La suddivisione in fase privata e pubblica è del flusso scientifico è ad opera di Peters (1991)</a:t>
            </a:r>
          </a:p>
          <a:p>
            <a:endParaRPr lang="it-IT" altLang="it-IT"/>
          </a:p>
        </p:txBody>
      </p:sp>
    </p:spTree>
    <p:extLst>
      <p:ext uri="{BB962C8B-B14F-4D97-AF65-F5344CB8AC3E}">
        <p14:creationId xmlns:p14="http://schemas.microsoft.com/office/powerpoint/2010/main" val="2667597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53342-18E8-42AF-A43D-A62A01904FD5}" type="slidenum">
              <a:rPr lang="it-IT" altLang="it-IT"/>
              <a:pPr/>
              <a:t>11</a:t>
            </a:fld>
            <a:endParaRPr lang="it-IT" altLang="it-IT"/>
          </a:p>
        </p:txBody>
      </p:sp>
      <p:sp>
        <p:nvSpPr>
          <p:cNvPr id="1981442" name="Rectangle 2"/>
          <p:cNvSpPr>
            <a:spLocks noGrp="1" noRot="1" noChangeAspect="1" noChangeArrowheads="1" noTextEdit="1"/>
          </p:cNvSpPr>
          <p:nvPr>
            <p:ph type="sldImg"/>
          </p:nvPr>
        </p:nvSpPr>
        <p:spPr>
          <a:ln/>
        </p:spPr>
      </p:sp>
      <p:sp>
        <p:nvSpPr>
          <p:cNvPr id="1981443"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4245292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38342F-58DF-4945-AAC0-B865797DD849}" type="slidenum">
              <a:rPr lang="it-IT" altLang="it-IT"/>
              <a:pPr/>
              <a:t>12</a:t>
            </a:fld>
            <a:endParaRPr lang="it-IT" altLang="it-IT"/>
          </a:p>
        </p:txBody>
      </p:sp>
      <p:sp>
        <p:nvSpPr>
          <p:cNvPr id="1983490" name="Rectangle 2"/>
          <p:cNvSpPr>
            <a:spLocks noGrp="1" noRot="1" noChangeAspect="1" noChangeArrowheads="1" noTextEdit="1"/>
          </p:cNvSpPr>
          <p:nvPr>
            <p:ph type="sldImg"/>
          </p:nvPr>
        </p:nvSpPr>
        <p:spPr>
          <a:ln/>
        </p:spPr>
      </p:sp>
      <p:sp>
        <p:nvSpPr>
          <p:cNvPr id="1983491" name="Rectangle 3"/>
          <p:cNvSpPr>
            <a:spLocks noGrp="1" noChangeArrowheads="1"/>
          </p:cNvSpPr>
          <p:nvPr>
            <p:ph type="body" idx="1"/>
          </p:nvPr>
        </p:nvSpPr>
        <p:spPr/>
        <p:txBody>
          <a:bodyPr/>
          <a:lstStyle/>
          <a:p>
            <a:r>
              <a:rPr lang="it-IT" altLang="it-IT" dirty="0"/>
              <a:t>Un modello generalmente stabilisce almeno una relazione fra una misura del comportamento del soggetto (Variabile dipendente) ottenuta in seguito a una causa di qualche modificazione del comportamento stesso (variabile indipendente</a:t>
            </a:r>
            <a:r>
              <a:rPr lang="it-IT" altLang="it-IT" dirty="0" smtClean="0"/>
              <a:t>).</a:t>
            </a:r>
            <a:r>
              <a:rPr lang="it-IT" altLang="it-IT" baseline="0" dirty="0" smtClean="0"/>
              <a:t> </a:t>
            </a:r>
            <a:r>
              <a:rPr lang="it-IT" altLang="it-IT" dirty="0" smtClean="0"/>
              <a:t>L’esperimento </a:t>
            </a:r>
            <a:r>
              <a:rPr lang="it-IT" altLang="it-IT" dirty="0"/>
              <a:t>stabilisce se la misura del comportamento del soggetto (Variabile dipendente) ottenuta in seguito a una causa di qualche modificazione del comportamento stesso (variabile indipendente) falsifica l’ipotesi nulla (predetta dalle teorie precedenti) a favore dell’ipotesi sostantiva (predetta dal modello) o meno. </a:t>
            </a:r>
          </a:p>
          <a:p>
            <a:endParaRPr lang="it-IT" altLang="it-IT" dirty="0"/>
          </a:p>
        </p:txBody>
      </p:sp>
    </p:spTree>
    <p:extLst>
      <p:ext uri="{BB962C8B-B14F-4D97-AF65-F5344CB8AC3E}">
        <p14:creationId xmlns:p14="http://schemas.microsoft.com/office/powerpoint/2010/main" val="1026500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99B1FD-49D7-41CE-9F4F-DCDAFE643E0E}" type="slidenum">
              <a:rPr lang="it-IT" altLang="it-IT"/>
              <a:pPr/>
              <a:t>13</a:t>
            </a:fld>
            <a:endParaRPr lang="it-IT" altLang="it-IT"/>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r>
              <a:rPr lang="it-IT" altLang="it-IT"/>
              <a:t>Lo scopo della scienza è comprendere il mondo ossia cercare le cause degli eventi che si osservano….</a:t>
            </a:r>
          </a:p>
          <a:p>
            <a:r>
              <a:rPr lang="it-IT" altLang="it-IT"/>
              <a:t>Ad esempio, se si conoscono le cause della violenza contro i bimbi allora possiamo intervenire al fine di stabilire un maggior benessere e ridurre la violenza stessa</a:t>
            </a:r>
          </a:p>
          <a:p>
            <a:endParaRPr lang="it-IT" altLang="it-IT"/>
          </a:p>
        </p:txBody>
      </p:sp>
    </p:spTree>
    <p:extLst>
      <p:ext uri="{BB962C8B-B14F-4D97-AF65-F5344CB8AC3E}">
        <p14:creationId xmlns:p14="http://schemas.microsoft.com/office/powerpoint/2010/main" val="241507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46D492-EB1F-4A73-8056-C9753E33EF2B}" type="slidenum">
              <a:rPr lang="it-IT" altLang="it-IT"/>
              <a:pPr/>
              <a:t>14</a:t>
            </a:fld>
            <a:endParaRPr lang="it-IT" altLang="it-IT"/>
          </a:p>
        </p:txBody>
      </p:sp>
      <p:sp>
        <p:nvSpPr>
          <p:cNvPr id="1992706" name="Rectangle 2"/>
          <p:cNvSpPr>
            <a:spLocks noGrp="1" noRot="1" noChangeAspect="1" noChangeArrowheads="1" noTextEdit="1"/>
          </p:cNvSpPr>
          <p:nvPr>
            <p:ph type="sldImg"/>
          </p:nvPr>
        </p:nvSpPr>
        <p:spPr>
          <a:ln/>
        </p:spPr>
      </p:sp>
      <p:sp>
        <p:nvSpPr>
          <p:cNvPr id="1992707" name="Rectangle 3"/>
          <p:cNvSpPr>
            <a:spLocks noGrp="1" noChangeArrowheads="1"/>
          </p:cNvSpPr>
          <p:nvPr>
            <p:ph type="body" idx="1"/>
          </p:nvPr>
        </p:nvSpPr>
        <p:spPr/>
        <p:txBody>
          <a:bodyPr/>
          <a:lstStyle/>
          <a:p>
            <a:r>
              <a:rPr lang="it-IT" altLang="it-IT"/>
              <a:t>John Stuart Mill filosofo empirismo logico sviluppa una scolastica del 19 secolo che voleva chiarire come possiamo arrivare a creare nessi causali a partire dall’osservazione dei fenomeni</a:t>
            </a:r>
          </a:p>
        </p:txBody>
      </p:sp>
    </p:spTree>
    <p:extLst>
      <p:ext uri="{BB962C8B-B14F-4D97-AF65-F5344CB8AC3E}">
        <p14:creationId xmlns:p14="http://schemas.microsoft.com/office/powerpoint/2010/main" val="194811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3B9371-3797-46F6-89F7-6719F140459B}" type="slidenum">
              <a:rPr lang="it-IT" altLang="it-IT"/>
              <a:pPr/>
              <a:t>15</a:t>
            </a:fld>
            <a:endParaRPr lang="it-IT" altLang="it-IT"/>
          </a:p>
        </p:txBody>
      </p:sp>
      <p:sp>
        <p:nvSpPr>
          <p:cNvPr id="1994754" name="Rectangle 2"/>
          <p:cNvSpPr>
            <a:spLocks noGrp="1" noRot="1" noChangeAspect="1" noChangeArrowheads="1" noTextEdit="1"/>
          </p:cNvSpPr>
          <p:nvPr>
            <p:ph type="sldImg"/>
          </p:nvPr>
        </p:nvSpPr>
        <p:spPr>
          <a:ln/>
        </p:spPr>
      </p:sp>
      <p:sp>
        <p:nvSpPr>
          <p:cNvPr id="1994755" name="Rectangle 3"/>
          <p:cNvSpPr>
            <a:spLocks noGrp="1" noChangeArrowheads="1"/>
          </p:cNvSpPr>
          <p:nvPr>
            <p:ph type="body" idx="1"/>
          </p:nvPr>
        </p:nvSpPr>
        <p:spPr/>
        <p:txBody>
          <a:bodyPr/>
          <a:lstStyle/>
          <a:p>
            <a:r>
              <a:rPr lang="it-IT" altLang="it-IT"/>
              <a:t>Paul Broca diciannovesimo secolo aveva avuto molti pazienti colpiti da Ictus (cagulo a parte del cervello) e in particolare afasia espressiva (perdità di capacità di parlare).</a:t>
            </a:r>
          </a:p>
          <a:p>
            <a:r>
              <a:rPr lang="it-IT" altLang="it-IT"/>
              <a:t>Tutti i casi riguardavano l’emisfero sinistro ma variavano in localizzazione, grandezza quindi come stabilire la sorgente della causa del danno funzionale?</a:t>
            </a:r>
          </a:p>
          <a:p>
            <a:r>
              <a:rPr lang="it-IT" altLang="it-IT"/>
              <a:t>Prima domanda: che cosa hanno tutti questi casi (con presenza di afasia) in comune?</a:t>
            </a:r>
          </a:p>
          <a:p>
            <a:r>
              <a:rPr lang="it-IT" altLang="it-IT"/>
              <a:t>Non sappiamo ancora se la malattia può essere associata al parietale o temporale, allora applichiamo la differenza</a:t>
            </a:r>
          </a:p>
        </p:txBody>
      </p:sp>
    </p:spTree>
    <p:extLst>
      <p:ext uri="{BB962C8B-B14F-4D97-AF65-F5344CB8AC3E}">
        <p14:creationId xmlns:p14="http://schemas.microsoft.com/office/powerpoint/2010/main" val="4032922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3C8ED-7EA6-4963-B13D-2151D667172D}" type="slidenum">
              <a:rPr lang="it-IT" altLang="it-IT"/>
              <a:pPr/>
              <a:t>16</a:t>
            </a:fld>
            <a:endParaRPr lang="it-IT" altLang="it-IT"/>
          </a:p>
        </p:txBody>
      </p:sp>
      <p:sp>
        <p:nvSpPr>
          <p:cNvPr id="1996802" name="Rectangle 2"/>
          <p:cNvSpPr>
            <a:spLocks noGrp="1" noRot="1" noChangeAspect="1" noChangeArrowheads="1" noTextEdit="1"/>
          </p:cNvSpPr>
          <p:nvPr>
            <p:ph type="sldImg"/>
          </p:nvPr>
        </p:nvSpPr>
        <p:spPr>
          <a:ln/>
        </p:spPr>
      </p:sp>
      <p:sp>
        <p:nvSpPr>
          <p:cNvPr id="1996803" name="Rectangle 3"/>
          <p:cNvSpPr>
            <a:spLocks noGrp="1" noChangeArrowheads="1"/>
          </p:cNvSpPr>
          <p:nvPr>
            <p:ph type="body" idx="1"/>
          </p:nvPr>
        </p:nvSpPr>
        <p:spPr/>
        <p:txBody>
          <a:bodyPr/>
          <a:lstStyle/>
          <a:p>
            <a:r>
              <a:rPr lang="it-IT" altLang="it-IT"/>
              <a:t>In che cosa differiscono questi casi da altri simili?</a:t>
            </a:r>
          </a:p>
          <a:p>
            <a:r>
              <a:rPr lang="it-IT" altLang="it-IT"/>
              <a:t>Vide molti pazienti colpiti da Ictus ma non afasici…..Abbandona l’idea che l’Ictus sinistro causa afasia</a:t>
            </a:r>
          </a:p>
          <a:p>
            <a:r>
              <a:rPr lang="it-IT" altLang="it-IT"/>
              <a:t>L’occipitale non causa afasia</a:t>
            </a:r>
          </a:p>
        </p:txBody>
      </p:sp>
    </p:spTree>
    <p:extLst>
      <p:ext uri="{BB962C8B-B14F-4D97-AF65-F5344CB8AC3E}">
        <p14:creationId xmlns:p14="http://schemas.microsoft.com/office/powerpoint/2010/main" val="1526205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13E51C-903E-4EA5-A69B-EE8641F8246C}" type="slidenum">
              <a:rPr lang="it-IT" altLang="it-IT"/>
              <a:pPr/>
              <a:t>17</a:t>
            </a:fld>
            <a:endParaRPr lang="it-IT" altLang="it-IT"/>
          </a:p>
        </p:txBody>
      </p:sp>
      <p:sp>
        <p:nvSpPr>
          <p:cNvPr id="1998850" name="Rectangle 2"/>
          <p:cNvSpPr>
            <a:spLocks noGrp="1" noRot="1" noChangeAspect="1" noChangeArrowheads="1" noTextEdit="1"/>
          </p:cNvSpPr>
          <p:nvPr>
            <p:ph type="sldImg"/>
          </p:nvPr>
        </p:nvSpPr>
        <p:spPr>
          <a:ln/>
        </p:spPr>
      </p:sp>
      <p:sp>
        <p:nvSpPr>
          <p:cNvPr id="1998851" name="Rectangle 3"/>
          <p:cNvSpPr>
            <a:spLocks noGrp="1" noChangeArrowheads="1"/>
          </p:cNvSpPr>
          <p:nvPr>
            <p:ph type="body" idx="1"/>
          </p:nvPr>
        </p:nvSpPr>
        <p:spPr/>
        <p:txBody>
          <a:bodyPr/>
          <a:lstStyle/>
          <a:p>
            <a:r>
              <a:rPr lang="it-IT" altLang="it-IT"/>
              <a:t>L’effetto varia in concomitanza di qualche altro evento?</a:t>
            </a:r>
          </a:p>
        </p:txBody>
      </p:sp>
    </p:spTree>
    <p:extLst>
      <p:ext uri="{BB962C8B-B14F-4D97-AF65-F5344CB8AC3E}">
        <p14:creationId xmlns:p14="http://schemas.microsoft.com/office/powerpoint/2010/main" val="3767776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4F1D12-5649-4925-B832-FF3DADCE36EB}" type="slidenum">
              <a:rPr lang="it-IT" altLang="it-IT"/>
              <a:pPr/>
              <a:t>18</a:t>
            </a:fld>
            <a:endParaRPr lang="it-IT" altLang="it-IT"/>
          </a:p>
        </p:txBody>
      </p:sp>
      <p:sp>
        <p:nvSpPr>
          <p:cNvPr id="2000898" name="Rectangle 2"/>
          <p:cNvSpPr>
            <a:spLocks noGrp="1" noRot="1" noChangeAspect="1" noChangeArrowheads="1" noTextEdit="1"/>
          </p:cNvSpPr>
          <p:nvPr>
            <p:ph type="sldImg"/>
          </p:nvPr>
        </p:nvSpPr>
        <p:spPr>
          <a:ln/>
        </p:spPr>
      </p:sp>
      <p:sp>
        <p:nvSpPr>
          <p:cNvPr id="2000899" name="Rectangle 3"/>
          <p:cNvSpPr>
            <a:spLocks noGrp="1" noChangeArrowheads="1"/>
          </p:cNvSpPr>
          <p:nvPr>
            <p:ph type="body" idx="1"/>
          </p:nvPr>
        </p:nvSpPr>
        <p:spPr/>
        <p:txBody>
          <a:bodyPr/>
          <a:lstStyle/>
          <a:p>
            <a:r>
              <a:rPr lang="it-IT" altLang="it-IT"/>
              <a:t>Lo stesso problema si potrebbe applicare al caso di Broca…. Se tutti i pazienti con Afasia e danno cerebrale nell’area di broca avessero avuto l’Ictus in seguito ad un litigio. </a:t>
            </a:r>
          </a:p>
          <a:p>
            <a:r>
              <a:rPr lang="it-IT" altLang="it-IT"/>
              <a:t>Broca essendo un medico conosceva anche le basi fisiologiche dell’Ictus e fece autopsie che portavano a sostegno della sua ipotesi. </a:t>
            </a:r>
          </a:p>
          <a:p>
            <a:endParaRPr lang="it-IT" altLang="it-IT"/>
          </a:p>
        </p:txBody>
      </p:sp>
    </p:spTree>
    <p:extLst>
      <p:ext uri="{BB962C8B-B14F-4D97-AF65-F5344CB8AC3E}">
        <p14:creationId xmlns:p14="http://schemas.microsoft.com/office/powerpoint/2010/main" val="2943317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36A249-1AEC-416E-BE06-9895CB683076}" type="slidenum">
              <a:rPr lang="it-IT" altLang="it-IT"/>
              <a:pPr/>
              <a:t>19</a:t>
            </a:fld>
            <a:endParaRPr lang="it-IT" altLang="it-IT"/>
          </a:p>
        </p:txBody>
      </p:sp>
      <p:sp>
        <p:nvSpPr>
          <p:cNvPr id="2002946" name="Rectangle 2"/>
          <p:cNvSpPr>
            <a:spLocks noGrp="1" noRot="1" noChangeAspect="1" noChangeArrowheads="1" noTextEdit="1"/>
          </p:cNvSpPr>
          <p:nvPr>
            <p:ph type="sldImg"/>
          </p:nvPr>
        </p:nvSpPr>
        <p:spPr>
          <a:ln/>
        </p:spPr>
      </p:sp>
      <p:sp>
        <p:nvSpPr>
          <p:cNvPr id="2002947" name="Rectangle 3"/>
          <p:cNvSpPr>
            <a:spLocks noGrp="1" noChangeArrowheads="1"/>
          </p:cNvSpPr>
          <p:nvPr>
            <p:ph type="body" idx="1"/>
          </p:nvPr>
        </p:nvSpPr>
        <p:spPr/>
        <p:txBody>
          <a:bodyPr/>
          <a:lstStyle/>
          <a:p>
            <a:r>
              <a:rPr lang="it-IT" altLang="it-IT" dirty="0"/>
              <a:t>La lotta all’evasione fiscale è diversa nei due paesi</a:t>
            </a:r>
          </a:p>
          <a:p>
            <a:r>
              <a:rPr lang="it-IT" altLang="it-IT" dirty="0"/>
              <a:t>La causa non può verificarsi dopo l’evento</a:t>
            </a:r>
          </a:p>
          <a:p>
            <a:r>
              <a:rPr lang="it-IT" altLang="it-IT"/>
              <a:t>Questo è anche noto come il Problema della terza variabile (third-variable problem).</a:t>
            </a:r>
          </a:p>
        </p:txBody>
      </p:sp>
    </p:spTree>
    <p:extLst>
      <p:ext uri="{BB962C8B-B14F-4D97-AF65-F5344CB8AC3E}">
        <p14:creationId xmlns:p14="http://schemas.microsoft.com/office/powerpoint/2010/main" val="3622777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EF09CA-87A5-4431-8BEE-37B30B9B54D9}" type="slidenum">
              <a:rPr lang="it-IT" altLang="it-IT"/>
              <a:pPr/>
              <a:t>2</a:t>
            </a:fld>
            <a:endParaRPr lang="it-IT" altLang="it-IT"/>
          </a:p>
        </p:txBody>
      </p:sp>
      <p:sp>
        <p:nvSpPr>
          <p:cNvPr id="1958914" name="Rectangle 2"/>
          <p:cNvSpPr>
            <a:spLocks noGrp="1" noRot="1" noChangeAspect="1" noChangeArrowheads="1" noTextEdit="1"/>
          </p:cNvSpPr>
          <p:nvPr>
            <p:ph type="sldImg"/>
          </p:nvPr>
        </p:nvSpPr>
        <p:spPr>
          <a:ln/>
        </p:spPr>
      </p:sp>
      <p:sp>
        <p:nvSpPr>
          <p:cNvPr id="1958915" name="Rectangle 3"/>
          <p:cNvSpPr>
            <a:spLocks noGrp="1" noChangeArrowheads="1"/>
          </p:cNvSpPr>
          <p:nvPr>
            <p:ph type="body" idx="1"/>
          </p:nvPr>
        </p:nvSpPr>
        <p:spPr/>
        <p:txBody>
          <a:bodyPr/>
          <a:lstStyle/>
          <a:p>
            <a:pPr marL="228600" indent="-228600">
              <a:spcBef>
                <a:spcPct val="15000"/>
              </a:spcBef>
              <a:spcAft>
                <a:spcPct val="30000"/>
              </a:spcAft>
              <a:buClr>
                <a:schemeClr val="accent2"/>
              </a:buClr>
              <a:buFont typeface="Wingdings" panose="05000000000000000000" pitchFamily="2" charset="2"/>
              <a:buNone/>
            </a:pPr>
            <a:r>
              <a:rPr lang="it-IT" altLang="it-IT" dirty="0"/>
              <a:t>Attributi: Empirica; oggettiva; autocorreggibile; progressiva; possibilista; parsimoniosa; orientata alla teoria</a:t>
            </a:r>
          </a:p>
          <a:p>
            <a:pPr marL="228600" indent="-228600">
              <a:spcBef>
                <a:spcPct val="15000"/>
              </a:spcBef>
              <a:spcAft>
                <a:spcPct val="30000"/>
              </a:spcAft>
              <a:buClr>
                <a:schemeClr val="accent2"/>
              </a:buClr>
              <a:buFont typeface="Wingdings" panose="05000000000000000000" pitchFamily="2" charset="2"/>
              <a:buNone/>
            </a:pPr>
            <a:r>
              <a:rPr lang="it-IT" altLang="it-IT" dirty="0"/>
              <a:t>Ingredienti: Realismo, razionalità, regolarità, scorpibilità, causalità</a:t>
            </a:r>
          </a:p>
        </p:txBody>
      </p:sp>
    </p:spTree>
    <p:extLst>
      <p:ext uri="{BB962C8B-B14F-4D97-AF65-F5344CB8AC3E}">
        <p14:creationId xmlns:p14="http://schemas.microsoft.com/office/powerpoint/2010/main" val="2039298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C544E2-5238-4865-A412-C8D2874E798C}" type="slidenum">
              <a:rPr lang="it-IT" altLang="it-IT"/>
              <a:pPr/>
              <a:t>3</a:t>
            </a:fld>
            <a:endParaRPr lang="it-IT" altLang="it-IT"/>
          </a:p>
        </p:txBody>
      </p:sp>
      <p:sp>
        <p:nvSpPr>
          <p:cNvPr id="1965058" name="Rectangle 2"/>
          <p:cNvSpPr>
            <a:spLocks noGrp="1" noRot="1" noChangeAspect="1" noChangeArrowheads="1" noTextEdit="1"/>
          </p:cNvSpPr>
          <p:nvPr>
            <p:ph type="sldImg"/>
          </p:nvPr>
        </p:nvSpPr>
        <p:spPr>
          <a:ln/>
        </p:spPr>
      </p:sp>
      <p:sp>
        <p:nvSpPr>
          <p:cNvPr id="1965059" name="Rectangle 3"/>
          <p:cNvSpPr>
            <a:spLocks noGrp="1" noChangeArrowheads="1"/>
          </p:cNvSpPr>
          <p:nvPr>
            <p:ph type="body" idx="1"/>
          </p:nvPr>
        </p:nvSpPr>
        <p:spPr/>
        <p:txBody>
          <a:bodyPr/>
          <a:lstStyle/>
          <a:p>
            <a:r>
              <a:rPr lang="it-IT" altLang="it-IT"/>
              <a:t>Ne consegue che </a:t>
            </a:r>
          </a:p>
        </p:txBody>
      </p:sp>
    </p:spTree>
    <p:extLst>
      <p:ext uri="{BB962C8B-B14F-4D97-AF65-F5344CB8AC3E}">
        <p14:creationId xmlns:p14="http://schemas.microsoft.com/office/powerpoint/2010/main" val="3636175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19E7E-4A98-4BC5-80A8-52D0AE3B6BF0}" type="slidenum">
              <a:rPr lang="it-IT" altLang="it-IT"/>
              <a:pPr/>
              <a:t>4</a:t>
            </a:fld>
            <a:endParaRPr lang="it-IT" altLang="it-IT"/>
          </a:p>
        </p:txBody>
      </p:sp>
      <p:sp>
        <p:nvSpPr>
          <p:cNvPr id="1967106" name="Rectangle 2"/>
          <p:cNvSpPr>
            <a:spLocks noGrp="1" noRot="1" noChangeAspect="1" noChangeArrowheads="1" noTextEdit="1"/>
          </p:cNvSpPr>
          <p:nvPr>
            <p:ph type="sldImg"/>
          </p:nvPr>
        </p:nvSpPr>
        <p:spPr>
          <a:ln/>
        </p:spPr>
      </p:sp>
      <p:sp>
        <p:nvSpPr>
          <p:cNvPr id="1967107" name="Rectangle 3"/>
          <p:cNvSpPr>
            <a:spLocks noGrp="1" noChangeArrowheads="1"/>
          </p:cNvSpPr>
          <p:nvPr>
            <p:ph type="body" idx="1"/>
          </p:nvPr>
        </p:nvSpPr>
        <p:spPr/>
        <p:txBody>
          <a:bodyPr/>
          <a:lstStyle/>
          <a:p>
            <a:r>
              <a:rPr lang="it-IT" altLang="it-IT"/>
              <a:t>Un evidenza migliore sarebbe stata fornita dalla condizione opposta vedere quanti elefanti accorrono in assenza di battito di mani…. Questa sarebbe stata la condizione di controllo in assenza della quale la teoria/legge non può essere verificata. </a:t>
            </a:r>
          </a:p>
        </p:txBody>
      </p:sp>
    </p:spTree>
    <p:extLst>
      <p:ext uri="{BB962C8B-B14F-4D97-AF65-F5344CB8AC3E}">
        <p14:creationId xmlns:p14="http://schemas.microsoft.com/office/powerpoint/2010/main" val="2740627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D647A6-8115-427F-9E14-4CAA14FC40D9}" type="slidenum">
              <a:rPr lang="it-IT" altLang="it-IT"/>
              <a:pPr/>
              <a:t>5</a:t>
            </a:fld>
            <a:endParaRPr lang="it-IT" altLang="it-IT"/>
          </a:p>
        </p:txBody>
      </p:sp>
      <p:sp>
        <p:nvSpPr>
          <p:cNvPr id="1969154" name="Rectangle 2"/>
          <p:cNvSpPr>
            <a:spLocks noGrp="1" noRot="1" noChangeAspect="1" noChangeArrowheads="1" noTextEdit="1"/>
          </p:cNvSpPr>
          <p:nvPr>
            <p:ph type="sldImg"/>
          </p:nvPr>
        </p:nvSpPr>
        <p:spPr>
          <a:ln/>
        </p:spPr>
      </p:sp>
      <p:sp>
        <p:nvSpPr>
          <p:cNvPr id="1969155"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847169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C0960-9C2F-4F34-8EF2-7B82E662F31B}" type="slidenum">
              <a:rPr lang="it-IT" altLang="it-IT"/>
              <a:pPr/>
              <a:t>6</a:t>
            </a:fld>
            <a:endParaRPr lang="it-IT" altLang="it-IT"/>
          </a:p>
        </p:txBody>
      </p:sp>
      <p:sp>
        <p:nvSpPr>
          <p:cNvPr id="1971202" name="Rectangle 2"/>
          <p:cNvSpPr>
            <a:spLocks noGrp="1" noRot="1" noChangeAspect="1" noChangeArrowheads="1" noTextEdit="1"/>
          </p:cNvSpPr>
          <p:nvPr>
            <p:ph type="sldImg"/>
          </p:nvPr>
        </p:nvSpPr>
        <p:spPr>
          <a:ln/>
        </p:spPr>
      </p:sp>
      <p:sp>
        <p:nvSpPr>
          <p:cNvPr id="1971203" name="Rectangle 3"/>
          <p:cNvSpPr>
            <a:spLocks noGrp="1" noChangeArrowheads="1"/>
          </p:cNvSpPr>
          <p:nvPr>
            <p:ph type="body" idx="1"/>
          </p:nvPr>
        </p:nvSpPr>
        <p:spPr/>
        <p:txBody>
          <a:bodyPr/>
          <a:lstStyle/>
          <a:p>
            <a:r>
              <a:rPr lang="it-IT" altLang="it-IT" dirty="0"/>
              <a:t>Obiettivi: scoperta regolarità qualunque fenomeno interessante…. Non basta scoprirlo…</a:t>
            </a:r>
          </a:p>
          <a:p>
            <a:r>
              <a:rPr lang="it-IT" altLang="it-IT" dirty="0"/>
              <a:t>Dobbiamo essere in grado di descriverlo. La descrizione nelle scienze psicologiche è molto importante soprattutto nelle scienze psicologiche dove l’oggetto di studio è immateriale ossia i costrutti non sono tangibili: personalità, emozioni etc….Tante ricerche si fermano a questo livello. </a:t>
            </a:r>
            <a:r>
              <a:rPr lang="it-IT" altLang="it-IT" dirty="0" smtClean="0"/>
              <a:t>Esempi sono le teorie della personalità che si possono distinguere in tipologiche (classificazione qualitativa della personalità e delle persone in tipologie); caratteriologiche (classificazione quantitativa in base ad aspetti vari del carattere delle persone); teorie dell’apprendimento sociale (antepongono cause</a:t>
            </a:r>
            <a:r>
              <a:rPr lang="it-IT" altLang="it-IT" baseline="0" dirty="0" smtClean="0"/>
              <a:t> situazionali del comportamento a quelle personali</a:t>
            </a:r>
            <a:r>
              <a:rPr lang="it-IT" altLang="it-IT" dirty="0" smtClean="0"/>
              <a:t>).</a:t>
            </a:r>
          </a:p>
          <a:p>
            <a:r>
              <a:rPr lang="it-IT" altLang="it-IT" dirty="0" smtClean="0"/>
              <a:t> Un </a:t>
            </a:r>
            <a:r>
              <a:rPr lang="it-IT" altLang="it-IT" dirty="0"/>
              <a:t>altro obiettivo è la ricerca delle cause degli eventi che osservano…. Fare inferenze… Cause della violenza contro i bambini in maniera da poter essere predittivi sul fenomeno quindi scoprire leggi (asserzioni secondo le quali eventi sono regolarmente associati) e teorie (insieme di asserzioni/leggi o spiegazione per una serie di </a:t>
            </a:r>
            <a:r>
              <a:rPr lang="it-IT" altLang="it-IT" dirty="0" smtClean="0"/>
              <a:t>fatti; frustrazione aggressività, ansia)</a:t>
            </a:r>
            <a:endParaRPr lang="it-IT" altLang="it-IT" dirty="0"/>
          </a:p>
        </p:txBody>
      </p:sp>
    </p:spTree>
    <p:extLst>
      <p:ext uri="{BB962C8B-B14F-4D97-AF65-F5344CB8AC3E}">
        <p14:creationId xmlns:p14="http://schemas.microsoft.com/office/powerpoint/2010/main" val="4052813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27F548-B24F-4D46-939E-C897EB854EBE}" type="slidenum">
              <a:rPr lang="it-IT" altLang="it-IT"/>
              <a:pPr/>
              <a:t>7</a:t>
            </a:fld>
            <a:endParaRPr lang="it-IT" altLang="it-IT"/>
          </a:p>
        </p:txBody>
      </p:sp>
      <p:sp>
        <p:nvSpPr>
          <p:cNvPr id="1973250" name="Rectangle 2"/>
          <p:cNvSpPr>
            <a:spLocks noGrp="1" noRot="1" noChangeAspect="1" noChangeArrowheads="1" noTextEdit="1"/>
          </p:cNvSpPr>
          <p:nvPr>
            <p:ph type="sldImg"/>
          </p:nvPr>
        </p:nvSpPr>
        <p:spPr>
          <a:ln/>
        </p:spPr>
      </p:sp>
      <p:sp>
        <p:nvSpPr>
          <p:cNvPr id="1973251"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691474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1F1E26-1145-4D5D-8FAD-4E27B5278F31}" type="slidenum">
              <a:rPr lang="it-IT" altLang="it-IT"/>
              <a:pPr/>
              <a:t>8</a:t>
            </a:fld>
            <a:endParaRPr lang="it-IT" altLang="it-IT"/>
          </a:p>
        </p:txBody>
      </p:sp>
      <p:sp>
        <p:nvSpPr>
          <p:cNvPr id="1975298" name="Rectangle 2"/>
          <p:cNvSpPr>
            <a:spLocks noGrp="1" noRot="1" noChangeAspect="1" noChangeArrowheads="1" noTextEdit="1"/>
          </p:cNvSpPr>
          <p:nvPr>
            <p:ph type="sldImg"/>
          </p:nvPr>
        </p:nvSpPr>
        <p:spPr>
          <a:ln/>
        </p:spPr>
      </p:sp>
      <p:sp>
        <p:nvSpPr>
          <p:cNvPr id="1975299" name="Rectangle 3"/>
          <p:cNvSpPr>
            <a:spLocks noGrp="1" noChangeArrowheads="1"/>
          </p:cNvSpPr>
          <p:nvPr>
            <p:ph type="body" idx="1"/>
          </p:nvPr>
        </p:nvSpPr>
        <p:spPr/>
        <p:txBody>
          <a:bodyPr/>
          <a:lstStyle/>
          <a:p>
            <a:r>
              <a:rPr lang="it-IT" altLang="it-IT"/>
              <a:t>La descrizione è una fase fondamentale, si consideri psicologia della personalità in cui troviamo la Teorie della personalità è suddivisa in teorie tipologiche (classificazione persone in tipi particolari come botanico piante), carattereologiche (differenze quantitative nel carattere) e dell’apprendimento (antepone situazioni/ambiente). Altro esempio è relativo alla percezione e alla percezione olfattiva dove ancora oggi è assente una descrizione univoca (tipologica) delle diverse qualità olfattive del percetto.</a:t>
            </a:r>
          </a:p>
        </p:txBody>
      </p:sp>
    </p:spTree>
    <p:extLst>
      <p:ext uri="{BB962C8B-B14F-4D97-AF65-F5344CB8AC3E}">
        <p14:creationId xmlns:p14="http://schemas.microsoft.com/office/powerpoint/2010/main" val="2986114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7AF2B-7B7D-4F70-8337-08011077E2D8}" type="slidenum">
              <a:rPr lang="it-IT" altLang="it-IT"/>
              <a:pPr/>
              <a:t>9</a:t>
            </a:fld>
            <a:endParaRPr lang="it-IT" altLang="it-IT"/>
          </a:p>
        </p:txBody>
      </p:sp>
      <p:sp>
        <p:nvSpPr>
          <p:cNvPr id="1977346" name="Rectangle 2"/>
          <p:cNvSpPr>
            <a:spLocks noGrp="1" noRot="1" noChangeAspect="1" noChangeArrowheads="1" noTextEdit="1"/>
          </p:cNvSpPr>
          <p:nvPr>
            <p:ph type="sldImg"/>
          </p:nvPr>
        </p:nvSpPr>
        <p:spPr>
          <a:ln/>
        </p:spPr>
      </p:sp>
      <p:sp>
        <p:nvSpPr>
          <p:cNvPr id="1977347" name="Rectangle 3"/>
          <p:cNvSpPr>
            <a:spLocks noGrp="1" noChangeArrowheads="1"/>
          </p:cNvSpPr>
          <p:nvPr>
            <p:ph type="body" idx="1"/>
          </p:nvPr>
        </p:nvSpPr>
        <p:spPr/>
        <p:txBody>
          <a:bodyPr/>
          <a:lstStyle/>
          <a:p>
            <a:r>
              <a:rPr lang="it-IT" altLang="it-IT"/>
              <a:t>Un esempio è stato la scoperta del sonno REM che mentre studiavano l’EEG di persone addormentate avevano osservato periodi di un occasionale tipo di movimento oculare: movimenti rapidi oculari. Queste osservazioni permettono agli autori di entrare nella fase privata del flusso scientifico</a:t>
            </a:r>
          </a:p>
          <a:p>
            <a:endParaRPr lang="it-IT" altLang="it-IT"/>
          </a:p>
        </p:txBody>
      </p:sp>
    </p:spTree>
    <p:extLst>
      <p:ext uri="{BB962C8B-B14F-4D97-AF65-F5344CB8AC3E}">
        <p14:creationId xmlns:p14="http://schemas.microsoft.com/office/powerpoint/2010/main" val="2315571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28E31E9F-4976-4958-95D8-1CB980326CEB}" type="slidenum">
              <a:rPr lang="it-IT" altLang="it-IT"/>
              <a:pPr>
                <a:defRPr/>
              </a:pPr>
              <a:t>‹#›</a:t>
            </a:fld>
            <a:endParaRPr lang="it-IT" altLang="it-IT"/>
          </a:p>
        </p:txBody>
      </p:sp>
    </p:spTree>
    <p:extLst>
      <p:ext uri="{BB962C8B-B14F-4D97-AF65-F5344CB8AC3E}">
        <p14:creationId xmlns:p14="http://schemas.microsoft.com/office/powerpoint/2010/main" val="1019910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717E5987-1FC8-4DD5-8AE9-4232E4A9D7B7}" type="slidenum">
              <a:rPr lang="it-IT" altLang="it-IT"/>
              <a:pPr>
                <a:defRPr/>
              </a:pPr>
              <a:t>‹#›</a:t>
            </a:fld>
            <a:endParaRPr lang="it-IT" altLang="it-IT"/>
          </a:p>
        </p:txBody>
      </p:sp>
    </p:spTree>
    <p:extLst>
      <p:ext uri="{BB962C8B-B14F-4D97-AF65-F5344CB8AC3E}">
        <p14:creationId xmlns:p14="http://schemas.microsoft.com/office/powerpoint/2010/main" val="585972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AC479B2B-A1B7-4A1B-A1E7-BBA0523EEC9B}" type="slidenum">
              <a:rPr lang="it-IT" altLang="it-IT"/>
              <a:pPr>
                <a:defRPr/>
              </a:pPr>
              <a:t>‹#›</a:t>
            </a:fld>
            <a:endParaRPr lang="it-IT" altLang="it-IT"/>
          </a:p>
        </p:txBody>
      </p:sp>
    </p:spTree>
    <p:extLst>
      <p:ext uri="{BB962C8B-B14F-4D97-AF65-F5344CB8AC3E}">
        <p14:creationId xmlns:p14="http://schemas.microsoft.com/office/powerpoint/2010/main" val="1999743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DDCADC-BD5E-45C3-870A-91F06226AE41}"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052798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B00B69E-07C6-4984-96BE-D6A410CD329D}"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047417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BC50FF-199A-4FDD-8B3F-C4E3A09858BF}"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488648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F44D841-7EE4-4503-BA6E-ACA6B0D4241B}"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14170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vl1pPr>
          </a:lstStyle>
          <a:p>
            <a:endParaRPr lang="it-IT" altLang="it-I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it-IT" altLang="it-I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843C738-E84A-4F71-AF6A-373F3B6DC443}"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97601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vl1pPr>
          </a:lstStyle>
          <a:p>
            <a:endParaRPr lang="it-IT" altLang="it-I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it-IT" altLang="it-I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EA2B1DE-0CA7-4B49-8E58-B35B4A987A4E}"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331580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it-IT" altLang="it-I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it-IT" altLang="it-I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EEC2BBF-97AC-42D3-AF5B-2D25B00CE7C6}"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486395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3757B7-4654-429A-831A-3FFBDC1A288A}"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27914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4E20E878-EB4C-4FF4-A6FF-988A454518A4}" type="slidenum">
              <a:rPr lang="it-IT" altLang="it-IT"/>
              <a:pPr>
                <a:defRPr/>
              </a:pPr>
              <a:t>‹#›</a:t>
            </a:fld>
            <a:endParaRPr lang="it-IT" altLang="it-IT"/>
          </a:p>
        </p:txBody>
      </p:sp>
    </p:spTree>
    <p:extLst>
      <p:ext uri="{BB962C8B-B14F-4D97-AF65-F5344CB8AC3E}">
        <p14:creationId xmlns:p14="http://schemas.microsoft.com/office/powerpoint/2010/main" val="138423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C90129F-A9DA-46F3-8E70-B7C5F2FAE943}"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13030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1273E91-3343-407A-A796-BF144F493323}"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454105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A5DDB9B-FCFF-47D5-BC22-7FF283715C36}"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19810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65B608CD-0134-465E-8F9E-28E9ADEA7449}" type="slidenum">
              <a:rPr lang="it-IT" altLang="it-IT"/>
              <a:pPr>
                <a:defRPr/>
              </a:pPr>
              <a:t>‹#›</a:t>
            </a:fld>
            <a:endParaRPr lang="it-IT" altLang="it-IT"/>
          </a:p>
        </p:txBody>
      </p:sp>
    </p:spTree>
    <p:extLst>
      <p:ext uri="{BB962C8B-B14F-4D97-AF65-F5344CB8AC3E}">
        <p14:creationId xmlns:p14="http://schemas.microsoft.com/office/powerpoint/2010/main" val="3639396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E5A3C8BA-1A86-4920-A201-BBA22285FA00}" type="slidenum">
              <a:rPr lang="it-IT" altLang="it-IT"/>
              <a:pPr>
                <a:defRPr/>
              </a:pPr>
              <a:t>‹#›</a:t>
            </a:fld>
            <a:endParaRPr lang="it-IT" altLang="it-IT"/>
          </a:p>
        </p:txBody>
      </p:sp>
    </p:spTree>
    <p:extLst>
      <p:ext uri="{BB962C8B-B14F-4D97-AF65-F5344CB8AC3E}">
        <p14:creationId xmlns:p14="http://schemas.microsoft.com/office/powerpoint/2010/main" val="118236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9FB15236-B3F9-4828-8C48-DCD6FDDF309A}" type="slidenum">
              <a:rPr lang="it-IT" altLang="it-IT"/>
              <a:pPr>
                <a:defRPr/>
              </a:pPr>
              <a:t>‹#›</a:t>
            </a:fld>
            <a:endParaRPr lang="it-IT" altLang="it-IT"/>
          </a:p>
        </p:txBody>
      </p:sp>
    </p:spTree>
    <p:extLst>
      <p:ext uri="{BB962C8B-B14F-4D97-AF65-F5344CB8AC3E}">
        <p14:creationId xmlns:p14="http://schemas.microsoft.com/office/powerpoint/2010/main" val="663085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793C761D-FF5D-4197-B71A-AD4E7FD24809}" type="slidenum">
              <a:rPr lang="it-IT" altLang="it-IT"/>
              <a:pPr>
                <a:defRPr/>
              </a:pPr>
              <a:t>‹#›</a:t>
            </a:fld>
            <a:endParaRPr lang="it-IT" altLang="it-IT"/>
          </a:p>
        </p:txBody>
      </p:sp>
    </p:spTree>
    <p:extLst>
      <p:ext uri="{BB962C8B-B14F-4D97-AF65-F5344CB8AC3E}">
        <p14:creationId xmlns:p14="http://schemas.microsoft.com/office/powerpoint/2010/main" val="2980730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pPr>
              <a:defRPr/>
            </a:pPr>
            <a:fld id="{F0ECC912-28F4-4544-82C9-0104B1392744}" type="slidenum">
              <a:rPr lang="it-IT" altLang="it-IT"/>
              <a:pPr>
                <a:defRPr/>
              </a:pPr>
              <a:t>‹#›</a:t>
            </a:fld>
            <a:endParaRPr lang="it-IT" altLang="it-IT"/>
          </a:p>
        </p:txBody>
      </p:sp>
    </p:spTree>
    <p:extLst>
      <p:ext uri="{BB962C8B-B14F-4D97-AF65-F5344CB8AC3E}">
        <p14:creationId xmlns:p14="http://schemas.microsoft.com/office/powerpoint/2010/main" val="26378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C180DB13-2D44-450D-BE96-0F5FD27E814E}" type="slidenum">
              <a:rPr lang="it-IT" altLang="it-IT"/>
              <a:pPr>
                <a:defRPr/>
              </a:pPr>
              <a:t>‹#›</a:t>
            </a:fld>
            <a:endParaRPr lang="it-IT" altLang="it-IT"/>
          </a:p>
        </p:txBody>
      </p:sp>
    </p:spTree>
    <p:extLst>
      <p:ext uri="{BB962C8B-B14F-4D97-AF65-F5344CB8AC3E}">
        <p14:creationId xmlns:p14="http://schemas.microsoft.com/office/powerpoint/2010/main" val="2712545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F3630779-CA79-4C6B-8427-E76CE5272252}" type="slidenum">
              <a:rPr lang="it-IT" altLang="it-IT"/>
              <a:pPr>
                <a:defRPr/>
              </a:pPr>
              <a:t>‹#›</a:t>
            </a:fld>
            <a:endParaRPr lang="it-IT" altLang="it-IT"/>
          </a:p>
        </p:txBody>
      </p:sp>
    </p:spTree>
    <p:extLst>
      <p:ext uri="{BB962C8B-B14F-4D97-AF65-F5344CB8AC3E}">
        <p14:creationId xmlns:p14="http://schemas.microsoft.com/office/powerpoint/2010/main" val="313907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it-IT" alt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it-IT" alt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B4C5633E-FA15-402F-8C3F-F05B24792292}"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eaLnBrk="1" hangingPunct="1"/>
            <a:endParaRPr lang="it-IT" alt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eaLnBrk="1" hangingPunct="1"/>
            <a:endParaRPr lang="it-IT" alt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eaLnBrk="1" hangingPunct="1"/>
            <a:fld id="{00AD1A81-B3A5-40F2-9EA3-F17154F6AE07}" type="slidenum">
              <a:rPr lang="it-IT" altLang="it-IT">
                <a:solidFill>
                  <a:srgbClr val="000000"/>
                </a:solidFill>
              </a:rPr>
              <a:pPr eaLnBrk="1" hangingPunct="1"/>
              <a:t>‹#›</a:t>
            </a:fld>
            <a:endParaRPr lang="it-IT" altLang="it-IT">
              <a:solidFill>
                <a:srgbClr val="000000"/>
              </a:solidFill>
            </a:endParaRPr>
          </a:p>
        </p:txBody>
      </p:sp>
    </p:spTree>
    <p:extLst>
      <p:ext uri="{BB962C8B-B14F-4D97-AF65-F5344CB8AC3E}">
        <p14:creationId xmlns:p14="http://schemas.microsoft.com/office/powerpoint/2010/main" val="41351543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CAcQjRxqFQoTCIyIq7Xu7McCFcHtFAodsAcDig&amp;url=http://www.scuolapoidomani.com/didattica/materialedidattico/scienze.htm&amp;psig=AFQjCNEJx2YUwCuW1VnfY9J6qwnuhC1Q1A&amp;ust=1441988095211433"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hyperlink" Target="https://moodle2.units.it/pluginfile.php/174200/mod_resource/content/2/aserinsky-kleitman-1953-rem-sleep.pdf" TargetMode="External"/><Relationship Id="rId4" Type="http://schemas.openxmlformats.org/officeDocument/2006/relationships/hyperlink" Target="../../Materiali_lezione2/aserinsky-kleitman-1953-rem-sleep.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ahUKEwj1vIHAtMfTAhUB1xQKHbyfBeoQjRwIBw&amp;url=http://bim.rootiers.it/node/2073&amp;psig=AFQjCNG6PcwKjMk2OvL1-29h8IZLKZyslQ&amp;ust=1493477781676749"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hyperlink" Target="http://www.quadernodiepidemiologia.it/epi/cause/mill.ht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19.emf"/><Relationship Id="rId4" Type="http://schemas.openxmlformats.org/officeDocument/2006/relationships/customXml" Target="../ink/ink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ahUKEwjk2NPh4sHSAhVGcBoKHfqEDh8QjRwIBw&amp;url=http://giphy.com/gifs/Lqsij1GjWKHLy&amp;bvm=bv.148747831,d.d24&amp;psig=AFQjCNHoKbYhq2wVFDdl1GnuDue6QkiCxA&amp;ust=1488885994612898"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hyperlink" Target="http://www.google.it/url?sa=i&amp;rct=j&amp;q=&amp;esrc=s&amp;source=images&amp;cd=&amp;cad=rja&amp;uact=8&amp;ved=0ahUKEwidkvq46MHSAhUCWBoKHeXxCvgQjRwIBw&amp;url=http://www.clipartbest.com/clipart-RiG7apBiL&amp;bvm=bv.148747831,d.d24&amp;psig=AFQjCNEDnKC3NoJ-2n8t4i7LODxlIlFyyQ&amp;ust=1488887533149449"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ahUKEwiTptqgrLHLAhUCXBQKHQjvAQgQjRwIBw&amp;url=http://www.fondazionelodi.org/bando-2015-02-26-progetti-hanno-raggiunto-lobiettivo-di-raccolta/&amp;psig=AFQjCNH8lrPHfg-Rl35apaR6mc1CeviCuw&amp;ust=1457535300789646"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CAcQjRxqFQoTCIyIq7Xu7McCFcHtFAodsAcDig&amp;url=http://www.scuolapoidomani.com/didattica/materialedidattico/scienze.htm&amp;psig=AFQjCNEJx2YUwCuW1VnfY9J6qwnuhC1Q1A&amp;ust=1441988095211433"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hyperlink" Target="https://moodle2.units.it/pluginfile.php/174200/mod_resource/content/2/aserinsky-kleitman-1953-rem-sleep.pdf" TargetMode="External"/><Relationship Id="rId5" Type="http://schemas.openxmlformats.org/officeDocument/2006/relationships/hyperlink" Target="../../Materiali_lezione2/aserinsky-kleitman-1953-rem-sleep.pdf" TargetMode="Externa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3"/>
          <p:cNvGrpSpPr>
            <a:grpSpLocks/>
          </p:cNvGrpSpPr>
          <p:nvPr/>
        </p:nvGrpSpPr>
        <p:grpSpPr bwMode="auto">
          <a:xfrm>
            <a:off x="60325" y="5899150"/>
            <a:ext cx="4324350" cy="1009650"/>
            <a:chOff x="468" y="3786"/>
            <a:chExt cx="2724" cy="636"/>
          </a:xfrm>
        </p:grpSpPr>
        <p:sp>
          <p:nvSpPr>
            <p:cNvPr id="15368" name="Text Box 4"/>
            <p:cNvSpPr txBox="1">
              <a:spLocks noChangeArrowheads="1"/>
            </p:cNvSpPr>
            <p:nvPr/>
          </p:nvSpPr>
          <p:spPr bwMode="auto">
            <a:xfrm>
              <a:off x="516" y="3945"/>
              <a:ext cx="26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en-US" altLang="it-IT" sz="2800">
                  <a:solidFill>
                    <a:schemeClr val="accent2"/>
                  </a:solidFill>
                </a:rPr>
                <a:t>prof. Carlo Fantoni</a:t>
              </a:r>
            </a:p>
          </p:txBody>
        </p:sp>
        <p:pic>
          <p:nvPicPr>
            <p:cNvPr id="15369" name="Picture 12" descr="logo"/>
            <p:cNvPicPr>
              <a:picLocks noChangeAspect="1" noChangeArrowheads="1"/>
            </p:cNvPicPr>
            <p:nvPr/>
          </p:nvPicPr>
          <p:blipFill>
            <a:blip r:embed="rId3">
              <a:extLst>
                <a:ext uri="{28A0092B-C50C-407E-A947-70E740481C1C}">
                  <a14:useLocalDpi xmlns:a14="http://schemas.microsoft.com/office/drawing/2010/main" val="0"/>
                </a:ext>
              </a:extLst>
            </a:blip>
            <a:srcRect r="72050"/>
            <a:stretch>
              <a:fillRect/>
            </a:stretch>
          </p:blipFill>
          <p:spPr bwMode="auto">
            <a:xfrm>
              <a:off x="468" y="3786"/>
              <a:ext cx="507"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3" name="Picture 14"/>
          <p:cNvPicPr>
            <a:picLocks noChangeAspect="1" noChangeArrowheads="1"/>
          </p:cNvPicPr>
          <p:nvPr/>
        </p:nvPicPr>
        <p:blipFill>
          <a:blip r:embed="rId4">
            <a:extLst>
              <a:ext uri="{28A0092B-C50C-407E-A947-70E740481C1C}">
                <a14:useLocalDpi xmlns:a14="http://schemas.microsoft.com/office/drawing/2010/main" val="0"/>
              </a:ext>
            </a:extLst>
          </a:blip>
          <a:srcRect l="18828" r="14221"/>
          <a:stretch>
            <a:fillRect/>
          </a:stretch>
        </p:blipFill>
        <p:spPr bwMode="auto">
          <a:xfrm>
            <a:off x="0" y="2376488"/>
            <a:ext cx="4476750"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5364" name="Rectangle 4"/>
          <p:cNvSpPr>
            <a:spLocks noGrp="1" noChangeArrowheads="1"/>
          </p:cNvSpPr>
          <p:nvPr>
            <p:ph type="ctrTitle"/>
          </p:nvPr>
        </p:nvSpPr>
        <p:spPr>
          <a:xfrm>
            <a:off x="168275" y="473075"/>
            <a:ext cx="8975725" cy="1470025"/>
          </a:xfrm>
        </p:spPr>
        <p:txBody>
          <a:bodyPr anchor="ctr"/>
          <a:lstStyle/>
          <a:p>
            <a:pPr eaLnBrk="1" hangingPunct="1">
              <a:lnSpc>
                <a:spcPct val="85000"/>
              </a:lnSpc>
            </a:pPr>
            <a:r>
              <a:rPr lang="it-IT" altLang="it-IT" sz="4000" smtClean="0">
                <a:solidFill>
                  <a:schemeClr val="accent2"/>
                </a:solidFill>
              </a:rPr>
              <a:t>Elementi di Metodologia</a:t>
            </a:r>
            <a:r>
              <a:rPr lang="it-IT" altLang="it-IT" sz="4000" b="1" smtClean="0">
                <a:solidFill>
                  <a:schemeClr val="accent2"/>
                </a:solidFill>
              </a:rPr>
              <a:t>          </a:t>
            </a:r>
            <a:br>
              <a:rPr lang="it-IT" altLang="it-IT" sz="4000" b="1" smtClean="0">
                <a:solidFill>
                  <a:schemeClr val="accent2"/>
                </a:solidFill>
              </a:rPr>
            </a:br>
            <a:r>
              <a:rPr lang="it-IT" altLang="it-IT" sz="4000" smtClean="0">
                <a:solidFill>
                  <a:schemeClr val="accent2"/>
                </a:solidFill>
              </a:rPr>
              <a:t>della ricerca psicologica</a:t>
            </a:r>
            <a:br>
              <a:rPr lang="it-IT" altLang="it-IT" sz="4000" smtClean="0">
                <a:solidFill>
                  <a:schemeClr val="accent2"/>
                </a:solidFill>
              </a:rPr>
            </a:br>
            <a:r>
              <a:rPr lang="it-IT" altLang="it-IT" sz="4000" b="1" smtClean="0">
                <a:solidFill>
                  <a:schemeClr val="accent2"/>
                </a:solidFill>
              </a:rPr>
              <a:t>EdM2018</a:t>
            </a:r>
            <a:r>
              <a:rPr lang="it-IT" altLang="it-IT" sz="4000" smtClean="0">
                <a:solidFill>
                  <a:schemeClr val="accent2"/>
                </a:solidFill>
              </a:rPr>
              <a:t/>
            </a:r>
            <a:br>
              <a:rPr lang="it-IT" altLang="it-IT" sz="4000" smtClean="0">
                <a:solidFill>
                  <a:schemeClr val="accent2"/>
                </a:solidFill>
              </a:rPr>
            </a:br>
            <a:endParaRPr lang="it-IT" altLang="it-IT" sz="3600" smtClean="0"/>
          </a:p>
        </p:txBody>
      </p:sp>
      <p:sp>
        <p:nvSpPr>
          <p:cNvPr id="15365" name="Text Box 5"/>
          <p:cNvSpPr txBox="1">
            <a:spLocks noChangeArrowheads="1"/>
          </p:cNvSpPr>
          <p:nvPr/>
        </p:nvSpPr>
        <p:spPr bwMode="auto">
          <a:xfrm>
            <a:off x="5757863" y="6498264"/>
            <a:ext cx="338613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90000"/>
              </a:lnSpc>
              <a:buFontTx/>
              <a:buNone/>
            </a:pPr>
            <a:r>
              <a:rPr lang="en-US" altLang="it-IT" sz="2400" dirty="0"/>
              <a:t>2018-2019</a:t>
            </a:r>
            <a:endParaRPr lang="en-GB" altLang="it-IT" sz="2400" dirty="0"/>
          </a:p>
        </p:txBody>
      </p:sp>
      <p:sp>
        <p:nvSpPr>
          <p:cNvPr id="15366" name="Rectangle 6"/>
          <p:cNvSpPr>
            <a:spLocks noChangeArrowheads="1"/>
          </p:cNvSpPr>
          <p:nvPr/>
        </p:nvSpPr>
        <p:spPr bwMode="auto">
          <a:xfrm>
            <a:off x="5106988" y="1455738"/>
            <a:ext cx="4037012" cy="4431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342900" indent="-342900">
              <a:defRPr sz="1600" b="1">
                <a:solidFill>
                  <a:schemeClr val="tx1"/>
                </a:solidFill>
                <a:latin typeface="Arial" panose="020B0604020202020204" pitchFamily="34" charset="0"/>
                <a:cs typeface="Arial" panose="020B0604020202020204" pitchFamily="34" charset="0"/>
              </a:defRPr>
            </a:lvl1pPr>
            <a:lvl2pPr marL="800100" indent="-342900">
              <a:defRPr sz="1600" b="1">
                <a:solidFill>
                  <a:schemeClr val="tx1"/>
                </a:solidFill>
                <a:latin typeface="Arial" panose="020B0604020202020204" pitchFamily="34" charset="0"/>
                <a:cs typeface="Arial" panose="020B0604020202020204" pitchFamily="34" charset="0"/>
              </a:defRPr>
            </a:lvl2pPr>
            <a:lvl3pPr marL="1257300" indent="-342900">
              <a:defRPr sz="1600" b="1">
                <a:solidFill>
                  <a:schemeClr val="tx1"/>
                </a:solidFill>
                <a:latin typeface="Arial" panose="020B0604020202020204" pitchFamily="34" charset="0"/>
                <a:cs typeface="Arial" panose="020B0604020202020204" pitchFamily="34" charset="0"/>
              </a:defRPr>
            </a:lvl3pPr>
            <a:lvl4pPr marL="1714500" indent="-342900">
              <a:defRPr sz="1600" b="1">
                <a:solidFill>
                  <a:schemeClr val="tx1"/>
                </a:solidFill>
                <a:latin typeface="Arial" panose="020B0604020202020204" pitchFamily="34" charset="0"/>
                <a:cs typeface="Arial" panose="020B0604020202020204" pitchFamily="34" charset="0"/>
              </a:defRPr>
            </a:lvl4pPr>
            <a:lvl5pPr marL="2171700" indent="-342900">
              <a:defRPr sz="1600" b="1">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9pPr>
          </a:lstStyle>
          <a:p>
            <a:pPr algn="ctr" eaLnBrk="1" hangingPunct="1"/>
            <a:r>
              <a:rPr lang="it-IT" altLang="it-IT" sz="2400" dirty="0"/>
              <a:t>Lezione </a:t>
            </a:r>
            <a:r>
              <a:rPr lang="it-IT" altLang="it-IT" sz="2400" dirty="0" smtClean="0"/>
              <a:t>11</a:t>
            </a:r>
            <a:endParaRPr lang="it-IT" altLang="it-IT" sz="2400" dirty="0"/>
          </a:p>
          <a:p>
            <a:pPr algn="ctr" eaLnBrk="1" hangingPunct="1"/>
            <a:r>
              <a:rPr lang="it-IT" altLang="it-IT" sz="2400" dirty="0" smtClean="0"/>
              <a:t>28/11/2018</a:t>
            </a:r>
          </a:p>
          <a:p>
            <a:pPr algn="ctr" eaLnBrk="1" hangingPunct="1"/>
            <a:endParaRPr lang="it-IT" altLang="it-IT" sz="2400" dirty="0"/>
          </a:p>
          <a:p>
            <a:pPr>
              <a:buFontTx/>
              <a:buChar char="•"/>
            </a:pPr>
            <a:r>
              <a:rPr lang="it-IT" altLang="it-IT" sz="1800" b="0" dirty="0"/>
              <a:t>Obiettivi della scienza</a:t>
            </a:r>
          </a:p>
          <a:p>
            <a:pPr>
              <a:buFontTx/>
              <a:buChar char="•"/>
            </a:pPr>
            <a:r>
              <a:rPr lang="it-IT" altLang="it-IT" sz="1800" b="0" dirty="0"/>
              <a:t>Flusso scientifico: Il sonno REM (Aserinsky e Kleitman, 1954) come esempio</a:t>
            </a:r>
          </a:p>
          <a:p>
            <a:pPr>
              <a:buFontTx/>
              <a:buChar char="•"/>
            </a:pPr>
            <a:r>
              <a:rPr lang="it-IT" altLang="it-IT" sz="1800" b="0" dirty="0"/>
              <a:t>Metodi di Mill per la ricerca delle cause</a:t>
            </a:r>
          </a:p>
          <a:p>
            <a:pPr>
              <a:buFontTx/>
              <a:buChar char="•"/>
            </a:pPr>
            <a:r>
              <a:rPr lang="it-IT" altLang="it-IT" sz="1800" b="0" dirty="0"/>
              <a:t>Broca e il Locus dell’afasia espressiva</a:t>
            </a:r>
          </a:p>
          <a:p>
            <a:pPr>
              <a:buFontTx/>
              <a:buChar char="•"/>
            </a:pPr>
            <a:r>
              <a:rPr lang="it-IT" altLang="it-IT" sz="1800" b="0" dirty="0"/>
              <a:t>Perché correlazione non significa causazione?</a:t>
            </a:r>
          </a:p>
          <a:p>
            <a:pPr>
              <a:buFontTx/>
              <a:buChar char="•"/>
            </a:pPr>
            <a:endParaRPr lang="it-IT" altLang="it-IT" sz="1800" b="0" dirty="0"/>
          </a:p>
          <a:p>
            <a:pPr>
              <a:buFontTx/>
              <a:buChar char="•"/>
            </a:pPr>
            <a:endParaRPr lang="it-IT" altLang="it-IT" sz="1800" b="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8370" name="Picture 2" descr="Metodo-Scientifico01-mini">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l="43222" t="10120" r="3514" b="58299"/>
          <a:stretch>
            <a:fillRect/>
          </a:stretch>
        </p:blipFill>
        <p:spPr bwMode="auto">
          <a:xfrm>
            <a:off x="7113588" y="19050"/>
            <a:ext cx="2393950" cy="1231900"/>
          </a:xfrm>
          <a:prstGeom prst="rect">
            <a:avLst/>
          </a:prstGeom>
          <a:noFill/>
          <a:extLst>
            <a:ext uri="{909E8E84-426E-40DD-AFC4-6F175D3DCCD1}">
              <a14:hiddenFill xmlns:a14="http://schemas.microsoft.com/office/drawing/2010/main">
                <a:solidFill>
                  <a:srgbClr val="FFFFFF"/>
                </a:solidFill>
              </a14:hiddenFill>
            </a:ext>
          </a:extLst>
        </p:spPr>
      </p:pic>
      <p:sp>
        <p:nvSpPr>
          <p:cNvPr id="1978371" name="Titolo 1"/>
          <p:cNvSpPr>
            <a:spLocks/>
          </p:cNvSpPr>
          <p:nvPr/>
        </p:nvSpPr>
        <p:spPr bwMode="auto">
          <a:xfrm>
            <a:off x="-1905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altLang="it-IT">
                <a:solidFill>
                  <a:schemeClr val="accent2"/>
                </a:solidFill>
              </a:rPr>
              <a:t>flusso scientifico</a:t>
            </a:r>
            <a:br>
              <a:rPr lang="it-IT" altLang="it-IT">
                <a:solidFill>
                  <a:schemeClr val="accent2"/>
                </a:solidFill>
              </a:rPr>
            </a:br>
            <a:r>
              <a:rPr lang="it-IT" altLang="it-IT" sz="4000">
                <a:solidFill>
                  <a:srgbClr val="FF9900"/>
                </a:solidFill>
              </a:rPr>
              <a:t>fase “privata”→ teoria e leggi</a:t>
            </a:r>
          </a:p>
        </p:txBody>
      </p:sp>
      <p:sp>
        <p:nvSpPr>
          <p:cNvPr id="1978372" name="Rectangle 4"/>
          <p:cNvSpPr>
            <a:spLocks noChangeArrowheads="1"/>
          </p:cNvSpPr>
          <p:nvPr/>
        </p:nvSpPr>
        <p:spPr bwMode="auto">
          <a:xfrm>
            <a:off x="200025" y="1754188"/>
            <a:ext cx="8705850" cy="4913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171450" indent="-1714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30000"/>
              </a:spcBef>
              <a:spcAft>
                <a:spcPct val="20000"/>
              </a:spcAft>
              <a:buClr>
                <a:schemeClr val="accent2"/>
              </a:buClr>
              <a:buFont typeface="Wingdings" panose="05000000000000000000" pitchFamily="2" charset="2"/>
              <a:buChar char="§"/>
            </a:pPr>
            <a:r>
              <a:rPr lang="it-IT" altLang="it-IT" sz="2800" b="0"/>
              <a:t> Il problema che viene posto dall’osservazione del fenomeno interagisce con l'intuizione dei ricercatori, le teorie esistenti, le osservazioni precedenti, in modo da produrre dei </a:t>
            </a:r>
            <a:r>
              <a:rPr lang="it-IT" altLang="it-IT" sz="2800" b="0" i="1">
                <a:solidFill>
                  <a:srgbClr val="FF9900"/>
                </a:solidFill>
              </a:rPr>
              <a:t>modelli</a:t>
            </a:r>
            <a:r>
              <a:rPr lang="it-IT" altLang="it-IT" sz="2800" b="0"/>
              <a:t> alternativi a quelli esistenti</a:t>
            </a:r>
          </a:p>
          <a:p>
            <a:pPr algn="just">
              <a:spcBef>
                <a:spcPct val="30000"/>
              </a:spcBef>
              <a:spcAft>
                <a:spcPct val="20000"/>
              </a:spcAft>
              <a:buClr>
                <a:schemeClr val="accent2"/>
              </a:buClr>
              <a:buFont typeface="Wingdings" panose="05000000000000000000" pitchFamily="2" charset="2"/>
              <a:buChar char="§"/>
            </a:pPr>
            <a:r>
              <a:rPr lang="it-IT" altLang="it-IT" sz="2800" b="0"/>
              <a:t>Il fine è quello di creare una </a:t>
            </a:r>
            <a:r>
              <a:rPr lang="it-IT" altLang="it-IT" sz="2800" b="0">
                <a:solidFill>
                  <a:srgbClr val="FF9900"/>
                </a:solidFill>
              </a:rPr>
              <a:t>teoria</a:t>
            </a:r>
            <a:r>
              <a:rPr lang="it-IT" altLang="it-IT" sz="2800" b="0"/>
              <a:t> </a:t>
            </a:r>
            <a:r>
              <a:rPr lang="it-IT" altLang="it-IT" sz="2800" b="0">
                <a:latin typeface="leclq8" charset="0"/>
              </a:rPr>
              <a:t>costituita da una serie di affermazioni (formule o </a:t>
            </a:r>
            <a:r>
              <a:rPr lang="it-IT" altLang="it-IT" sz="2800" b="0">
                <a:solidFill>
                  <a:srgbClr val="FF9900"/>
                </a:solidFill>
                <a:latin typeface="leclq8" charset="0"/>
              </a:rPr>
              <a:t>leggi</a:t>
            </a:r>
            <a:r>
              <a:rPr lang="it-IT" altLang="it-IT" sz="2800" b="0">
                <a:latin typeface="leclq8" charset="0"/>
              </a:rPr>
              <a:t>) che spieghino </a:t>
            </a:r>
            <a:r>
              <a:rPr lang="it-IT" altLang="it-IT" sz="2800" b="0" i="1">
                <a:latin typeface="leclq8" charset="0"/>
              </a:rPr>
              <a:t>perché</a:t>
            </a:r>
            <a:r>
              <a:rPr lang="it-IT" altLang="it-IT" sz="2800" b="0">
                <a:latin typeface="leclq8" charset="0"/>
              </a:rPr>
              <a:t> le osservazioni si sono verificate (</a:t>
            </a:r>
            <a:r>
              <a:rPr lang="it-IT" altLang="it-IT" sz="2800" b="0">
                <a:solidFill>
                  <a:srgbClr val="FF9900"/>
                </a:solidFill>
                <a:latin typeface="leclq8" charset="0"/>
              </a:rPr>
              <a:t>predizione</a:t>
            </a:r>
            <a:r>
              <a:rPr lang="it-IT" altLang="it-IT" sz="2800" b="0">
                <a:latin typeface="leclq8" charset="0"/>
              </a:rPr>
              <a:t>) e che permetta di fare un’ </a:t>
            </a:r>
            <a:r>
              <a:rPr lang="it-IT" altLang="it-IT" sz="2800" b="0">
                <a:solidFill>
                  <a:srgbClr val="FF9900"/>
                </a:solidFill>
                <a:latin typeface="leclq8" charset="0"/>
              </a:rPr>
              <a:t>ipotesi della ricerca</a:t>
            </a:r>
          </a:p>
          <a:p>
            <a:pPr algn="just">
              <a:spcBef>
                <a:spcPct val="30000"/>
              </a:spcBef>
              <a:spcAft>
                <a:spcPct val="20000"/>
              </a:spcAft>
              <a:buClr>
                <a:schemeClr val="accent2"/>
              </a:buClr>
              <a:buFont typeface="Wingdings" panose="05000000000000000000" pitchFamily="2" charset="2"/>
              <a:buChar char="§"/>
            </a:pPr>
            <a:r>
              <a:rPr lang="it-IT" altLang="it-IT" sz="2800" b="0">
                <a:solidFill>
                  <a:srgbClr val="FF9900"/>
                </a:solidFill>
                <a:latin typeface="leclq8" charset="0"/>
              </a:rPr>
              <a:t> </a:t>
            </a:r>
            <a:r>
              <a:rPr lang="it-IT" altLang="it-IT" sz="2800" b="0">
                <a:latin typeface="leclq8" charset="0"/>
              </a:rPr>
              <a:t>forma dell’</a:t>
            </a:r>
            <a:r>
              <a:rPr lang="it-IT" altLang="it-IT" sz="2800" b="0">
                <a:solidFill>
                  <a:srgbClr val="FF9900"/>
                </a:solidFill>
                <a:latin typeface="leclq8" charset="0"/>
              </a:rPr>
              <a:t>ipotesi</a:t>
            </a:r>
            <a:r>
              <a:rPr lang="it-IT" altLang="it-IT" sz="2800" b="0">
                <a:latin typeface="leclq8" charset="0"/>
              </a:rPr>
              <a:t>:  Se A è vero →allora|causa→ B</a:t>
            </a:r>
          </a:p>
          <a:p>
            <a:pPr algn="just">
              <a:spcBef>
                <a:spcPct val="30000"/>
              </a:spcBef>
              <a:spcAft>
                <a:spcPct val="20000"/>
              </a:spcAft>
              <a:buClr>
                <a:schemeClr val="accent2"/>
              </a:buClr>
              <a:buFont typeface="Wingdings" panose="05000000000000000000" pitchFamily="2" charset="2"/>
              <a:buNone/>
            </a:pPr>
            <a:endParaRPr lang="it-IT" altLang="it-IT" sz="2800" b="0">
              <a:solidFill>
                <a:srgbClr val="FF9900"/>
              </a:solidFill>
              <a:latin typeface="leclq8" charset="0"/>
            </a:endParaRPr>
          </a:p>
        </p:txBody>
      </p:sp>
    </p:spTree>
    <p:extLst>
      <p:ext uri="{BB962C8B-B14F-4D97-AF65-F5344CB8AC3E}">
        <p14:creationId xmlns:p14="http://schemas.microsoft.com/office/powerpoint/2010/main" val="1999511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78372">
                                            <p:txEl>
                                              <p:pRg st="0" end="0"/>
                                            </p:txEl>
                                          </p:spTgt>
                                        </p:tgtEl>
                                        <p:attrNameLst>
                                          <p:attrName>style.visibility</p:attrName>
                                        </p:attrNameLst>
                                      </p:cBhvr>
                                      <p:to>
                                        <p:strVal val="visible"/>
                                      </p:to>
                                    </p:set>
                                    <p:animEffect transition="in" filter="wipe(left)">
                                      <p:cBhvr>
                                        <p:cTn id="7" dur="500"/>
                                        <p:tgtEl>
                                          <p:spTgt spid="19783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978372">
                                            <p:txEl>
                                              <p:pRg st="1" end="1"/>
                                            </p:txEl>
                                          </p:spTgt>
                                        </p:tgtEl>
                                        <p:attrNameLst>
                                          <p:attrName>style.visibility</p:attrName>
                                        </p:attrNameLst>
                                      </p:cBhvr>
                                      <p:to>
                                        <p:strVal val="visible"/>
                                      </p:to>
                                    </p:set>
                                    <p:animEffect transition="in" filter="wipe(left)">
                                      <p:cBhvr>
                                        <p:cTn id="12" dur="500"/>
                                        <p:tgtEl>
                                          <p:spTgt spid="197837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978372">
                                            <p:txEl>
                                              <p:pRg st="2" end="2"/>
                                            </p:txEl>
                                          </p:spTgt>
                                        </p:tgtEl>
                                        <p:attrNameLst>
                                          <p:attrName>style.visibility</p:attrName>
                                        </p:attrNameLst>
                                      </p:cBhvr>
                                      <p:to>
                                        <p:strVal val="visible"/>
                                      </p:to>
                                    </p:set>
                                    <p:animEffect transition="in" filter="wipe(left)">
                                      <p:cBhvr>
                                        <p:cTn id="17" dur="500"/>
                                        <p:tgtEl>
                                          <p:spTgt spid="19783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0418" name="Titolo 1"/>
          <p:cNvSpPr>
            <a:spLocks/>
          </p:cNvSpPr>
          <p:nvPr/>
        </p:nvSpPr>
        <p:spPr bwMode="auto">
          <a:xfrm>
            <a:off x="-19050" y="0"/>
            <a:ext cx="965835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altLang="it-IT">
                <a:solidFill>
                  <a:schemeClr val="accent2"/>
                </a:solidFill>
              </a:rPr>
              <a:t>esempio:                                          </a:t>
            </a:r>
            <a:r>
              <a:rPr lang="it-IT" altLang="it-IT">
                <a:solidFill>
                  <a:srgbClr val="FF9900"/>
                </a:solidFill>
              </a:rPr>
              <a:t>ipotesi e predizione (nuova legge)</a:t>
            </a:r>
            <a:endParaRPr lang="it-IT" altLang="it-IT" sz="4000">
              <a:solidFill>
                <a:srgbClr val="FF9900"/>
              </a:solidFill>
            </a:endParaRPr>
          </a:p>
        </p:txBody>
      </p:sp>
      <p:sp>
        <p:nvSpPr>
          <p:cNvPr id="1980419" name="Rectangle 3"/>
          <p:cNvSpPr>
            <a:spLocks noChangeArrowheads="1"/>
          </p:cNvSpPr>
          <p:nvPr/>
        </p:nvSpPr>
        <p:spPr bwMode="auto">
          <a:xfrm>
            <a:off x="38100" y="3870325"/>
            <a:ext cx="9144000" cy="331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spcAft>
                <a:spcPct val="20000"/>
              </a:spcAft>
              <a:buClr>
                <a:schemeClr val="accent2"/>
              </a:buClr>
              <a:buFont typeface="Wingdings" panose="05000000000000000000" pitchFamily="2" charset="2"/>
              <a:buChar char="§"/>
            </a:pPr>
            <a:r>
              <a:rPr lang="it-IT" altLang="it-IT" sz="2200" b="0"/>
              <a:t> E’ possibile che i sogni appartengano ad uno stadio specifico del sonno (fase REM), contraddicendo l’idea dominante (fino ad allora - </a:t>
            </a:r>
            <a:r>
              <a:rPr lang="it-IT" altLang="it-IT" sz="2200" b="0">
                <a:solidFill>
                  <a:srgbClr val="FF9900"/>
                </a:solidFill>
              </a:rPr>
              <a:t>teoria esistente</a:t>
            </a:r>
            <a:r>
              <a:rPr lang="it-IT" altLang="it-IT" sz="2200" b="0"/>
              <a:t> - ), che il sogno è un’attività continua del sonno?</a:t>
            </a:r>
          </a:p>
          <a:p>
            <a:pPr>
              <a:spcAft>
                <a:spcPct val="20000"/>
              </a:spcAft>
              <a:buClr>
                <a:schemeClr val="accent2"/>
              </a:buClr>
              <a:buFont typeface="Wingdings" panose="05000000000000000000" pitchFamily="2" charset="2"/>
              <a:buChar char="§"/>
            </a:pPr>
            <a:r>
              <a:rPr lang="it-IT" altLang="it-IT" sz="2200" b="0"/>
              <a:t> Identifica una possibile </a:t>
            </a:r>
            <a:r>
              <a:rPr lang="it-IT" altLang="it-IT" sz="2200" b="0">
                <a:solidFill>
                  <a:srgbClr val="FF9900"/>
                </a:solidFill>
              </a:rPr>
              <a:t>legge</a:t>
            </a:r>
            <a:r>
              <a:rPr lang="it-IT" altLang="it-IT" sz="2200" b="0"/>
              <a:t> (asserzione secondo la quale certi eventi sono regolarmente associati): associazione </a:t>
            </a:r>
            <a:r>
              <a:rPr lang="it-IT" altLang="it-IT" sz="2200" b="0">
                <a:latin typeface="leclq8" charset="0"/>
              </a:rPr>
              <a:t>sonno REM </a:t>
            </a:r>
            <a:r>
              <a:rPr lang="it-IT" altLang="it-IT" sz="2200" b="0">
                <a:latin typeface="leclq8" charset="0"/>
                <a:sym typeface="Wingdings" panose="05000000000000000000" pitchFamily="2" charset="2"/>
              </a:rPr>
              <a:t> sogno</a:t>
            </a:r>
            <a:endParaRPr lang="it-IT" altLang="it-IT" sz="2200" b="0">
              <a:sym typeface="Wingdings" panose="05000000000000000000" pitchFamily="2" charset="2"/>
            </a:endParaRPr>
          </a:p>
          <a:p>
            <a:pPr>
              <a:spcAft>
                <a:spcPct val="20000"/>
              </a:spcAft>
              <a:buClr>
                <a:schemeClr val="accent2"/>
              </a:buClr>
              <a:buFont typeface="Wingdings" panose="05000000000000000000" pitchFamily="2" charset="2"/>
              <a:buChar char="§"/>
            </a:pPr>
            <a:r>
              <a:rPr lang="it-IT" altLang="it-IT" sz="2200" b="0">
                <a:latin typeface="leclq8" charset="0"/>
              </a:rPr>
              <a:t> se si le persone dovrebbero riportare di aver sognato quando risvegliate durante sonno REM ma non durante sonno n-REM (</a:t>
            </a:r>
            <a:r>
              <a:rPr lang="it-IT" altLang="it-IT" sz="2200" b="0">
                <a:solidFill>
                  <a:srgbClr val="FF9900"/>
                </a:solidFill>
                <a:latin typeface="leclq8" charset="0"/>
              </a:rPr>
              <a:t>predizione – ipotesi della ricerca</a:t>
            </a:r>
            <a:r>
              <a:rPr lang="it-IT" altLang="it-IT" sz="2200" b="0">
                <a:latin typeface="leclq8" charset="0"/>
              </a:rPr>
              <a:t>)</a:t>
            </a:r>
            <a:endParaRPr lang="it-IT" altLang="it-IT" sz="2200" b="0">
              <a:solidFill>
                <a:srgbClr val="FF9900"/>
              </a:solidFill>
              <a:latin typeface="leclq8" charset="0"/>
            </a:endParaRPr>
          </a:p>
          <a:p>
            <a:pPr algn="just">
              <a:spcBef>
                <a:spcPct val="30000"/>
              </a:spcBef>
              <a:spcAft>
                <a:spcPct val="20000"/>
              </a:spcAft>
              <a:buClr>
                <a:schemeClr val="accent2"/>
              </a:buClr>
              <a:buFont typeface="Wingdings" panose="05000000000000000000" pitchFamily="2" charset="2"/>
              <a:buChar char="§"/>
            </a:pPr>
            <a:endParaRPr lang="it-IT" altLang="it-IT" sz="2200" b="0"/>
          </a:p>
        </p:txBody>
      </p:sp>
      <p:pic>
        <p:nvPicPr>
          <p:cNvPr id="19804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1552575"/>
            <a:ext cx="526415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980422" name="Rectangle 6">
            <a:hlinkClick r:id="rId4" action="ppaction://hlinkfile"/>
          </p:cNvPr>
          <p:cNvSpPr>
            <a:spLocks noChangeArrowheads="1"/>
          </p:cNvSpPr>
          <p:nvPr/>
        </p:nvSpPr>
        <p:spPr bwMode="auto">
          <a:xfrm>
            <a:off x="5448300" y="250825"/>
            <a:ext cx="33782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a:solidFill>
                  <a:srgbClr val="6600FF"/>
                </a:solidFill>
                <a:hlinkClick r:id="rId5"/>
              </a:rPr>
              <a:t>aserinsky-kleitman-1953-rem-sleep</a:t>
            </a:r>
            <a:endParaRPr lang="it-IT" altLang="it-IT">
              <a:solidFill>
                <a:srgbClr val="6600FF"/>
              </a:solidFill>
            </a:endParaRPr>
          </a:p>
        </p:txBody>
      </p:sp>
    </p:spTree>
    <p:extLst>
      <p:ext uri="{BB962C8B-B14F-4D97-AF65-F5344CB8AC3E}">
        <p14:creationId xmlns:p14="http://schemas.microsoft.com/office/powerpoint/2010/main" val="755270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80420"/>
                                        </p:tgtEl>
                                        <p:attrNameLst>
                                          <p:attrName>style.visibility</p:attrName>
                                        </p:attrNameLst>
                                      </p:cBhvr>
                                      <p:to>
                                        <p:strVal val="visible"/>
                                      </p:to>
                                    </p:set>
                                    <p:animEffect transition="in" filter="fade">
                                      <p:cBhvr>
                                        <p:cTn id="7" dur="500"/>
                                        <p:tgtEl>
                                          <p:spTgt spid="19804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980419">
                                            <p:txEl>
                                              <p:pRg st="0" end="0"/>
                                            </p:txEl>
                                          </p:spTgt>
                                        </p:tgtEl>
                                        <p:attrNameLst>
                                          <p:attrName>style.visibility</p:attrName>
                                        </p:attrNameLst>
                                      </p:cBhvr>
                                      <p:to>
                                        <p:strVal val="visible"/>
                                      </p:to>
                                    </p:set>
                                    <p:animEffect transition="in" filter="wipe(left)">
                                      <p:cBhvr>
                                        <p:cTn id="12" dur="500"/>
                                        <p:tgtEl>
                                          <p:spTgt spid="19804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980419">
                                            <p:txEl>
                                              <p:pRg st="1" end="1"/>
                                            </p:txEl>
                                          </p:spTgt>
                                        </p:tgtEl>
                                        <p:attrNameLst>
                                          <p:attrName>style.visibility</p:attrName>
                                        </p:attrNameLst>
                                      </p:cBhvr>
                                      <p:to>
                                        <p:strVal val="visible"/>
                                      </p:to>
                                    </p:set>
                                    <p:animEffect transition="in" filter="wipe(left)">
                                      <p:cBhvr>
                                        <p:cTn id="17" dur="500"/>
                                        <p:tgtEl>
                                          <p:spTgt spid="19804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980419">
                                            <p:txEl>
                                              <p:pRg st="2" end="2"/>
                                            </p:txEl>
                                          </p:spTgt>
                                        </p:tgtEl>
                                        <p:attrNameLst>
                                          <p:attrName>style.visibility</p:attrName>
                                        </p:attrNameLst>
                                      </p:cBhvr>
                                      <p:to>
                                        <p:strVal val="visible"/>
                                      </p:to>
                                    </p:set>
                                    <p:animEffect transition="in" filter="wipe(left)">
                                      <p:cBhvr>
                                        <p:cTn id="22" dur="500"/>
                                        <p:tgtEl>
                                          <p:spTgt spid="1980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2466" name="Rectangle 2"/>
          <p:cNvSpPr>
            <a:spLocks noGrp="1" noChangeArrowheads="1"/>
          </p:cNvSpPr>
          <p:nvPr>
            <p:ph type="body" idx="1"/>
          </p:nvPr>
        </p:nvSpPr>
        <p:spPr>
          <a:xfrm>
            <a:off x="0" y="1600200"/>
            <a:ext cx="9144000" cy="4525963"/>
          </a:xfrm>
        </p:spPr>
        <p:txBody>
          <a:bodyPr/>
          <a:lstStyle/>
          <a:p>
            <a:pPr>
              <a:lnSpc>
                <a:spcPct val="80000"/>
              </a:lnSpc>
              <a:spcAft>
                <a:spcPct val="25000"/>
              </a:spcAft>
              <a:buClr>
                <a:schemeClr val="accent2"/>
              </a:buClr>
              <a:buFont typeface="Wingdings" panose="05000000000000000000" pitchFamily="2" charset="2"/>
              <a:buChar char="§"/>
            </a:pPr>
            <a:r>
              <a:rPr lang="it-IT" altLang="it-IT" sz="2800">
                <a:solidFill>
                  <a:srgbClr val="FF9900"/>
                </a:solidFill>
              </a:rPr>
              <a:t>modelli di tipo verbale</a:t>
            </a:r>
            <a:r>
              <a:rPr lang="it-IT" altLang="it-IT" sz="2800"/>
              <a:t> forniscono delle descrizioni non matematiche del fenomeno considerato</a:t>
            </a:r>
          </a:p>
          <a:p>
            <a:pPr>
              <a:lnSpc>
                <a:spcPct val="80000"/>
              </a:lnSpc>
              <a:spcAft>
                <a:spcPct val="25000"/>
              </a:spcAft>
              <a:buClr>
                <a:schemeClr val="accent2"/>
              </a:buClr>
              <a:buFont typeface="Wingdings" panose="05000000000000000000" pitchFamily="2" charset="2"/>
              <a:buChar char="§"/>
            </a:pPr>
            <a:r>
              <a:rPr lang="it-IT" altLang="it-IT" sz="2800"/>
              <a:t>quando un modello verbale è formalizzati in termini matematici fornisce un modello scientifico quantitativo spesso espresse nella forma di un </a:t>
            </a:r>
            <a:r>
              <a:rPr lang="it-IT" altLang="it-IT" sz="2800">
                <a:solidFill>
                  <a:srgbClr val="FF9900"/>
                </a:solidFill>
              </a:rPr>
              <a:t>modello statistico</a:t>
            </a:r>
            <a:r>
              <a:rPr lang="it-IT" altLang="it-IT" sz="2800"/>
              <a:t> </a:t>
            </a:r>
          </a:p>
          <a:p>
            <a:pPr>
              <a:lnSpc>
                <a:spcPct val="80000"/>
              </a:lnSpc>
              <a:spcAft>
                <a:spcPct val="25000"/>
              </a:spcAft>
              <a:buClr>
                <a:schemeClr val="accent2"/>
              </a:buClr>
              <a:buFont typeface="Wingdings" panose="05000000000000000000" pitchFamily="2" charset="2"/>
              <a:buChar char="§"/>
            </a:pPr>
            <a:r>
              <a:rPr lang="it-IT" altLang="it-IT" sz="2800"/>
              <a:t>questo solitamente mette in relazione una risposta, o </a:t>
            </a:r>
            <a:r>
              <a:rPr lang="it-IT" altLang="it-IT" sz="2800">
                <a:solidFill>
                  <a:srgbClr val="FF9900"/>
                </a:solidFill>
              </a:rPr>
              <a:t>variabile dipendente (Y)</a:t>
            </a:r>
            <a:r>
              <a:rPr lang="it-IT" altLang="it-IT" sz="2800"/>
              <a:t> , con uno (legge) o più predittori (teoria), o </a:t>
            </a:r>
            <a:r>
              <a:rPr lang="it-IT" altLang="it-IT" sz="2800">
                <a:solidFill>
                  <a:srgbClr val="FF9900"/>
                </a:solidFill>
              </a:rPr>
              <a:t>variabili indipendenti (X)</a:t>
            </a:r>
          </a:p>
          <a:p>
            <a:pPr>
              <a:lnSpc>
                <a:spcPct val="80000"/>
              </a:lnSpc>
              <a:spcAft>
                <a:spcPct val="25000"/>
              </a:spcAft>
              <a:buClr>
                <a:schemeClr val="accent2"/>
              </a:buClr>
              <a:buFont typeface="Wingdings" panose="05000000000000000000" pitchFamily="2" charset="2"/>
              <a:buChar char="§"/>
            </a:pPr>
            <a:r>
              <a:rPr lang="it-IT" altLang="it-IT" sz="2800"/>
              <a:t>una </a:t>
            </a:r>
            <a:r>
              <a:rPr lang="it-IT" altLang="it-IT" sz="2800">
                <a:solidFill>
                  <a:srgbClr val="FF9900"/>
                </a:solidFill>
              </a:rPr>
              <a:t>teoria</a:t>
            </a:r>
            <a:r>
              <a:rPr lang="it-IT" altLang="it-IT" sz="2800"/>
              <a:t>, comunque essa venga espressa,  deve sempre essere </a:t>
            </a:r>
            <a:r>
              <a:rPr lang="it-IT" altLang="it-IT" sz="2800">
                <a:solidFill>
                  <a:srgbClr val="FF9900"/>
                </a:solidFill>
              </a:rPr>
              <a:t>falsificabile</a:t>
            </a:r>
            <a:r>
              <a:rPr lang="it-IT" altLang="it-IT" sz="2800"/>
              <a:t> (no soggetta a tautologia)</a:t>
            </a:r>
          </a:p>
          <a:p>
            <a:pPr>
              <a:lnSpc>
                <a:spcPct val="80000"/>
              </a:lnSpc>
              <a:spcAft>
                <a:spcPct val="25000"/>
              </a:spcAft>
              <a:buClr>
                <a:schemeClr val="accent2"/>
              </a:buClr>
              <a:buFont typeface="Wingdings" panose="05000000000000000000" pitchFamily="2" charset="2"/>
              <a:buChar char="§"/>
            </a:pPr>
            <a:r>
              <a:rPr lang="it-IT" altLang="it-IT" sz="2800"/>
              <a:t>è inferita dal comportamento/regolarità e in genere non è osservabile/misurabile direttamente (es. </a:t>
            </a:r>
            <a:r>
              <a:rPr lang="it-IT" altLang="it-IT" sz="2800" i="1"/>
              <a:t>teoria della Gestalt</a:t>
            </a:r>
            <a:r>
              <a:rPr lang="it-IT" altLang="it-IT" sz="2800"/>
              <a:t>, </a:t>
            </a:r>
            <a:r>
              <a:rPr lang="it-IT" altLang="it-IT" sz="2800" i="1"/>
              <a:t>memoria di lavoro</a:t>
            </a:r>
            <a:r>
              <a:rPr lang="it-IT" altLang="it-IT" sz="2800"/>
              <a:t>, </a:t>
            </a:r>
            <a:r>
              <a:rPr lang="it-IT" altLang="it-IT" sz="2800" i="1"/>
              <a:t>elettrone</a:t>
            </a:r>
            <a:r>
              <a:rPr lang="it-IT" altLang="it-IT" sz="2800"/>
              <a:t>)  </a:t>
            </a:r>
          </a:p>
        </p:txBody>
      </p:sp>
      <p:sp>
        <p:nvSpPr>
          <p:cNvPr id="1982467" name="Titolo 1"/>
          <p:cNvSpPr>
            <a:spLocks/>
          </p:cNvSpPr>
          <p:nvPr/>
        </p:nvSpPr>
        <p:spPr bwMode="auto">
          <a:xfrm>
            <a:off x="-1905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altLang="it-IT">
                <a:solidFill>
                  <a:schemeClr val="accent2"/>
                </a:solidFill>
              </a:rPr>
              <a:t>flusso scientifico</a:t>
            </a:r>
            <a:br>
              <a:rPr lang="it-IT" altLang="it-IT">
                <a:solidFill>
                  <a:schemeClr val="accent2"/>
                </a:solidFill>
              </a:rPr>
            </a:br>
            <a:r>
              <a:rPr lang="it-IT" altLang="it-IT" sz="4000">
                <a:solidFill>
                  <a:srgbClr val="FF9900"/>
                </a:solidFill>
              </a:rPr>
              <a:t>tipi di leggi/teorie/modelli</a:t>
            </a:r>
          </a:p>
        </p:txBody>
      </p:sp>
      <p:pic>
        <p:nvPicPr>
          <p:cNvPr id="1982468" name="Picture 4" descr="Risultati immagini per Modelli matematic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8575" y="0"/>
            <a:ext cx="1495425"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837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2466">
                                            <p:txEl>
                                              <p:pRg st="0" end="0"/>
                                            </p:txEl>
                                          </p:spTgt>
                                        </p:tgtEl>
                                        <p:attrNameLst>
                                          <p:attrName>style.visibility</p:attrName>
                                        </p:attrNameLst>
                                      </p:cBhvr>
                                      <p:to>
                                        <p:strVal val="visible"/>
                                      </p:to>
                                    </p:set>
                                    <p:animEffect transition="in" filter="wipe(left)">
                                      <p:cBhvr>
                                        <p:cTn id="7" dur="500"/>
                                        <p:tgtEl>
                                          <p:spTgt spid="19824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82466">
                                            <p:txEl>
                                              <p:pRg st="1" end="1"/>
                                            </p:txEl>
                                          </p:spTgt>
                                        </p:tgtEl>
                                        <p:attrNameLst>
                                          <p:attrName>style.visibility</p:attrName>
                                        </p:attrNameLst>
                                      </p:cBhvr>
                                      <p:to>
                                        <p:strVal val="visible"/>
                                      </p:to>
                                    </p:set>
                                    <p:animEffect transition="in" filter="wipe(left)">
                                      <p:cBhvr>
                                        <p:cTn id="12" dur="500"/>
                                        <p:tgtEl>
                                          <p:spTgt spid="19824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82466">
                                            <p:txEl>
                                              <p:pRg st="2" end="2"/>
                                            </p:txEl>
                                          </p:spTgt>
                                        </p:tgtEl>
                                        <p:attrNameLst>
                                          <p:attrName>style.visibility</p:attrName>
                                        </p:attrNameLst>
                                      </p:cBhvr>
                                      <p:to>
                                        <p:strVal val="visible"/>
                                      </p:to>
                                    </p:set>
                                    <p:animEffect transition="in" filter="wipe(left)">
                                      <p:cBhvr>
                                        <p:cTn id="17" dur="500"/>
                                        <p:tgtEl>
                                          <p:spTgt spid="198246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82466">
                                            <p:txEl>
                                              <p:pRg st="3" end="3"/>
                                            </p:txEl>
                                          </p:spTgt>
                                        </p:tgtEl>
                                        <p:attrNameLst>
                                          <p:attrName>style.visibility</p:attrName>
                                        </p:attrNameLst>
                                      </p:cBhvr>
                                      <p:to>
                                        <p:strVal val="visible"/>
                                      </p:to>
                                    </p:set>
                                    <p:animEffect transition="in" filter="wipe(left)">
                                      <p:cBhvr>
                                        <p:cTn id="22" dur="500"/>
                                        <p:tgtEl>
                                          <p:spTgt spid="198246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82466">
                                            <p:txEl>
                                              <p:pRg st="4" end="4"/>
                                            </p:txEl>
                                          </p:spTgt>
                                        </p:tgtEl>
                                        <p:attrNameLst>
                                          <p:attrName>style.visibility</p:attrName>
                                        </p:attrNameLst>
                                      </p:cBhvr>
                                      <p:to>
                                        <p:strVal val="visible"/>
                                      </p:to>
                                    </p:set>
                                    <p:animEffect transition="in" filter="wipe(left)">
                                      <p:cBhvr>
                                        <p:cTn id="27" dur="500"/>
                                        <p:tgtEl>
                                          <p:spTgt spid="19824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246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9634" name="Rectangle 2"/>
          <p:cNvSpPr>
            <a:spLocks noGrp="1" noChangeArrowheads="1"/>
          </p:cNvSpPr>
          <p:nvPr>
            <p:ph type="body" idx="1"/>
          </p:nvPr>
        </p:nvSpPr>
        <p:spPr>
          <a:xfrm>
            <a:off x="0" y="247650"/>
            <a:ext cx="8553450" cy="762000"/>
          </a:xfrm>
          <a:noFill/>
          <a:ln/>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txBody>
          <a:bodyPr>
            <a:spAutoFit/>
          </a:bodyPr>
          <a:lstStyle/>
          <a:p>
            <a:pPr marL="0" indent="0" algn="r">
              <a:spcBef>
                <a:spcPct val="0"/>
              </a:spcBef>
              <a:buFontTx/>
              <a:buNone/>
            </a:pPr>
            <a:r>
              <a:rPr lang="it-IT" altLang="it-IT" sz="4400" b="1">
                <a:solidFill>
                  <a:schemeClr val="accent2"/>
                </a:solidFill>
              </a:rPr>
              <a:t>Se A </a:t>
            </a:r>
            <a:r>
              <a:rPr lang="it-IT" altLang="it-IT" sz="4400" b="1" i="1">
                <a:solidFill>
                  <a:schemeClr val="accent2"/>
                </a:solidFill>
              </a:rPr>
              <a:t>allora</a:t>
            </a:r>
            <a:r>
              <a:rPr lang="it-IT" altLang="it-IT" sz="4400" b="1">
                <a:solidFill>
                  <a:schemeClr val="accent2"/>
                </a:solidFill>
              </a:rPr>
              <a:t> B: </a:t>
            </a:r>
            <a:r>
              <a:rPr lang="it-IT" altLang="it-IT" sz="4400" b="1" i="1">
                <a:solidFill>
                  <a:srgbClr val="FF9900"/>
                </a:solidFill>
              </a:rPr>
              <a:t>problema</a:t>
            </a:r>
          </a:p>
        </p:txBody>
      </p:sp>
      <p:pic>
        <p:nvPicPr>
          <p:cNvPr id="1989635" name="Picture 3" descr="Risultati immagini per problem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3" y="1104900"/>
            <a:ext cx="4314825" cy="5753100"/>
          </a:xfrm>
          <a:prstGeom prst="rect">
            <a:avLst/>
          </a:prstGeom>
          <a:noFill/>
          <a:extLst>
            <a:ext uri="{909E8E84-426E-40DD-AFC4-6F175D3DCCD1}">
              <a14:hiddenFill xmlns:a14="http://schemas.microsoft.com/office/drawing/2010/main">
                <a:solidFill>
                  <a:srgbClr val="FFFFFF"/>
                </a:solidFill>
              </a14:hiddenFill>
            </a:ext>
          </a:extLst>
        </p:spPr>
      </p:pic>
      <p:sp>
        <p:nvSpPr>
          <p:cNvPr id="1989636" name="Rectangle 4"/>
          <p:cNvSpPr>
            <a:spLocks noChangeArrowheads="1"/>
          </p:cNvSpPr>
          <p:nvPr/>
        </p:nvSpPr>
        <p:spPr bwMode="auto">
          <a:xfrm>
            <a:off x="4733925" y="2847975"/>
            <a:ext cx="4283075" cy="109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r>
              <a:rPr lang="it-IT" altLang="it-IT" sz="2400" i="1"/>
              <a:t>come stabilire se “allora” è una relazione causale o meno? </a:t>
            </a:r>
          </a:p>
        </p:txBody>
      </p:sp>
    </p:spTree>
    <p:extLst>
      <p:ext uri="{BB962C8B-B14F-4D97-AF65-F5344CB8AC3E}">
        <p14:creationId xmlns:p14="http://schemas.microsoft.com/office/powerpoint/2010/main" val="2579942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89635"/>
                                        </p:tgtEl>
                                        <p:attrNameLst>
                                          <p:attrName>style.visibility</p:attrName>
                                        </p:attrNameLst>
                                      </p:cBhvr>
                                      <p:to>
                                        <p:strVal val="visible"/>
                                      </p:to>
                                    </p:set>
                                    <p:animEffect transition="in" filter="fade">
                                      <p:cBhvr>
                                        <p:cTn id="7" dur="1000"/>
                                        <p:tgtEl>
                                          <p:spTgt spid="1989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89636"/>
                                        </p:tgtEl>
                                        <p:attrNameLst>
                                          <p:attrName>style.visibility</p:attrName>
                                        </p:attrNameLst>
                                      </p:cBhvr>
                                      <p:to>
                                        <p:strVal val="visible"/>
                                      </p:to>
                                    </p:set>
                                    <p:animEffect transition="in" filter="wipe(left)">
                                      <p:cBhvr>
                                        <p:cTn id="12" dur="500"/>
                                        <p:tgtEl>
                                          <p:spTgt spid="198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1682" name="Titolo 1"/>
          <p:cNvSpPr>
            <a:spLocks/>
          </p:cNvSpPr>
          <p:nvPr/>
        </p:nvSpPr>
        <p:spPr bwMode="auto">
          <a:xfrm>
            <a:off x="-209550" y="76200"/>
            <a:ext cx="958215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it-IT" altLang="it-IT" sz="3900">
                <a:solidFill>
                  <a:schemeClr val="accent2"/>
                </a:solidFill>
              </a:rPr>
              <a:t>Metodi di Mill</a:t>
            </a:r>
            <a:br>
              <a:rPr lang="it-IT" altLang="it-IT" sz="3900">
                <a:solidFill>
                  <a:schemeClr val="accent2"/>
                </a:solidFill>
              </a:rPr>
            </a:br>
            <a:r>
              <a:rPr lang="it-IT" altLang="it-IT" sz="3900">
                <a:solidFill>
                  <a:srgbClr val="FF9900"/>
                </a:solidFill>
              </a:rPr>
              <a:t>per la ricerca delle cause</a:t>
            </a:r>
          </a:p>
        </p:txBody>
      </p:sp>
      <p:pic>
        <p:nvPicPr>
          <p:cNvPr id="19916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3775" y="1447800"/>
            <a:ext cx="2266950" cy="299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991684" name="Rectangle 4"/>
          <p:cNvSpPr>
            <a:spLocks noChangeArrowheads="1"/>
          </p:cNvSpPr>
          <p:nvPr/>
        </p:nvSpPr>
        <p:spPr bwMode="auto">
          <a:xfrm>
            <a:off x="2143125" y="4441825"/>
            <a:ext cx="481965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bodyPr>
          <a:lstStyle/>
          <a:p>
            <a:pPr algn="ctr"/>
            <a:r>
              <a:rPr lang="it-IT" altLang="it-IT">
                <a:solidFill>
                  <a:schemeClr val="bg2"/>
                </a:solidFill>
              </a:rPr>
              <a:t>John Stuart Mill </a:t>
            </a:r>
            <a:r>
              <a:rPr lang="it-IT" altLang="it-IT" b="0">
                <a:solidFill>
                  <a:schemeClr val="bg2"/>
                </a:solidFill>
              </a:rPr>
              <a:t>1843</a:t>
            </a:r>
            <a:r>
              <a:rPr lang="it-IT" altLang="it-IT">
                <a:solidFill>
                  <a:schemeClr val="bg2"/>
                </a:solidFill>
              </a:rPr>
              <a:t>, </a:t>
            </a:r>
          </a:p>
          <a:p>
            <a:pPr algn="ctr"/>
            <a:r>
              <a:rPr lang="it-IT" altLang="it-IT" b="0" i="1">
                <a:solidFill>
                  <a:schemeClr val="bg2"/>
                </a:solidFill>
              </a:rPr>
              <a:t>Principi di logica induttiva e deduttiva, System of logic</a:t>
            </a:r>
          </a:p>
        </p:txBody>
      </p:sp>
      <p:sp>
        <p:nvSpPr>
          <p:cNvPr id="1991685" name="Rectangle 5"/>
          <p:cNvSpPr>
            <a:spLocks noChangeArrowheads="1"/>
          </p:cNvSpPr>
          <p:nvPr/>
        </p:nvSpPr>
        <p:spPr bwMode="auto">
          <a:xfrm>
            <a:off x="133350" y="5432425"/>
            <a:ext cx="9144000" cy="1071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266700" indent="-2667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buClr>
                <a:schemeClr val="accent2"/>
              </a:buClr>
              <a:buFont typeface="Wingdings" panose="05000000000000000000" pitchFamily="2" charset="2"/>
              <a:buChar char="§"/>
            </a:pPr>
            <a:r>
              <a:rPr lang="it-IT" altLang="it-IT" sz="2200" b="0"/>
              <a:t>una serie di regole su cui basare la dimostrazione della causalità</a:t>
            </a:r>
          </a:p>
          <a:p>
            <a:pPr>
              <a:spcAft>
                <a:spcPct val="20000"/>
              </a:spcAft>
              <a:buClr>
                <a:schemeClr val="accent2"/>
              </a:buClr>
              <a:buFont typeface="Wingdings" panose="05000000000000000000" pitchFamily="2" charset="2"/>
              <a:buChar char="§"/>
            </a:pPr>
            <a:r>
              <a:rPr lang="it-IT" altLang="it-IT" sz="2200" b="0"/>
              <a:t>princìpi di ragionamento </a:t>
            </a:r>
            <a:r>
              <a:rPr lang="it-IT" altLang="it-IT" sz="2200" b="0" i="1"/>
              <a:t>induttivo</a:t>
            </a:r>
            <a:r>
              <a:rPr lang="it-IT" altLang="it-IT" sz="2200" b="0"/>
              <a:t> che si applicano agli eventi sperimentali in genere e per la definizione di </a:t>
            </a:r>
            <a:r>
              <a:rPr lang="it-IT" altLang="it-IT" sz="2200" b="0" i="1"/>
              <a:t>leggi</a:t>
            </a:r>
          </a:p>
        </p:txBody>
      </p:sp>
      <p:sp>
        <p:nvSpPr>
          <p:cNvPr id="1991686" name="Rectangle 6"/>
          <p:cNvSpPr>
            <a:spLocks noChangeArrowheads="1"/>
          </p:cNvSpPr>
          <p:nvPr/>
        </p:nvSpPr>
        <p:spPr bwMode="auto">
          <a:xfrm>
            <a:off x="1803400" y="1268413"/>
            <a:ext cx="557688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a:hlinkClick r:id="rId4"/>
              </a:rPr>
              <a:t>http://www.quadernodiepidemiologia.it/epi/cause/mill.htm</a:t>
            </a:r>
            <a:endParaRPr lang="it-IT" altLang="it-IT"/>
          </a:p>
        </p:txBody>
      </p:sp>
    </p:spTree>
    <p:extLst>
      <p:ext uri="{BB962C8B-B14F-4D97-AF65-F5344CB8AC3E}">
        <p14:creationId xmlns:p14="http://schemas.microsoft.com/office/powerpoint/2010/main" val="3238439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91683"/>
                                        </p:tgtEl>
                                        <p:attrNameLst>
                                          <p:attrName>style.visibility</p:attrName>
                                        </p:attrNameLst>
                                      </p:cBhvr>
                                      <p:to>
                                        <p:strVal val="visible"/>
                                      </p:to>
                                    </p:set>
                                    <p:animEffect transition="in" filter="fade">
                                      <p:cBhvr>
                                        <p:cTn id="7" dur="2000"/>
                                        <p:tgtEl>
                                          <p:spTgt spid="19916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91684"/>
                                        </p:tgtEl>
                                        <p:attrNameLst>
                                          <p:attrName>style.visibility</p:attrName>
                                        </p:attrNameLst>
                                      </p:cBhvr>
                                      <p:to>
                                        <p:strVal val="visible"/>
                                      </p:to>
                                    </p:set>
                                    <p:animEffect transition="in" filter="fade">
                                      <p:cBhvr>
                                        <p:cTn id="10" dur="2000"/>
                                        <p:tgtEl>
                                          <p:spTgt spid="199168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1991685">
                                            <p:txEl>
                                              <p:pRg st="0" end="0"/>
                                            </p:txEl>
                                          </p:spTgt>
                                        </p:tgtEl>
                                        <p:attrNameLst>
                                          <p:attrName>style.visibility</p:attrName>
                                        </p:attrNameLst>
                                      </p:cBhvr>
                                      <p:to>
                                        <p:strVal val="visible"/>
                                      </p:to>
                                    </p:set>
                                    <p:animEffect transition="in" filter="wipe(left)">
                                      <p:cBhvr>
                                        <p:cTn id="15" dur="500"/>
                                        <p:tgtEl>
                                          <p:spTgt spid="1991685">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1991685">
                                            <p:txEl>
                                              <p:pRg st="1" end="1"/>
                                            </p:txEl>
                                          </p:spTgt>
                                        </p:tgtEl>
                                        <p:attrNameLst>
                                          <p:attrName>style.visibility</p:attrName>
                                        </p:attrNameLst>
                                      </p:cBhvr>
                                      <p:to>
                                        <p:strVal val="visible"/>
                                      </p:to>
                                    </p:set>
                                    <p:animEffect transition="in" filter="wipe(left)">
                                      <p:cBhvr>
                                        <p:cTn id="20" dur="500"/>
                                        <p:tgtEl>
                                          <p:spTgt spid="19916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168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3730" name="Titolo 1"/>
          <p:cNvSpPr>
            <a:spLocks/>
          </p:cNvSpPr>
          <p:nvPr/>
        </p:nvSpPr>
        <p:spPr bwMode="auto">
          <a:xfrm>
            <a:off x="-209550" y="76200"/>
            <a:ext cx="958215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it-IT" altLang="it-IT" sz="3900">
                <a:solidFill>
                  <a:schemeClr val="accent2"/>
                </a:solidFill>
              </a:rPr>
              <a:t>Metodi di Mill</a:t>
            </a:r>
            <a:br>
              <a:rPr lang="it-IT" altLang="it-IT" sz="3900">
                <a:solidFill>
                  <a:schemeClr val="accent2"/>
                </a:solidFill>
              </a:rPr>
            </a:br>
            <a:r>
              <a:rPr lang="it-IT" altLang="it-IT" sz="3900">
                <a:solidFill>
                  <a:srgbClr val="FF9900"/>
                </a:solidFill>
              </a:rPr>
              <a:t>per la ricerca della causa</a:t>
            </a:r>
          </a:p>
        </p:txBody>
      </p:sp>
      <p:pic>
        <p:nvPicPr>
          <p:cNvPr id="19937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38" y="2452688"/>
            <a:ext cx="6770687" cy="170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993732" name="Rectangle 4"/>
          <p:cNvSpPr>
            <a:spLocks noChangeArrowheads="1"/>
          </p:cNvSpPr>
          <p:nvPr/>
        </p:nvSpPr>
        <p:spPr bwMode="auto">
          <a:xfrm>
            <a:off x="2876550" y="1800225"/>
            <a:ext cx="341788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sz="2400">
                <a:solidFill>
                  <a:schemeClr val="accent2"/>
                </a:solidFill>
              </a:rPr>
              <a:t>(1) Metodo dell’accordo</a:t>
            </a:r>
          </a:p>
        </p:txBody>
      </p:sp>
      <p:sp>
        <p:nvSpPr>
          <p:cNvPr id="1993733" name="Rectangle 5"/>
          <p:cNvSpPr>
            <a:spLocks noChangeArrowheads="1"/>
          </p:cNvSpPr>
          <p:nvPr/>
        </p:nvSpPr>
        <p:spPr bwMode="auto">
          <a:xfrm>
            <a:off x="266700" y="5119688"/>
            <a:ext cx="86296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171450" indent="-1714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chemeClr val="accent2"/>
              </a:buClr>
              <a:buFont typeface="Wingdings" panose="05000000000000000000" pitchFamily="2" charset="2"/>
              <a:buChar char="§"/>
            </a:pPr>
            <a:r>
              <a:rPr lang="it-IT" altLang="it-IT" sz="2000" b="0"/>
              <a:t>singola circostanza comune a tutte le situazioni in cui si presenta l’ evento</a:t>
            </a:r>
          </a:p>
          <a:p>
            <a:pPr>
              <a:buClr>
                <a:schemeClr val="accent2"/>
              </a:buClr>
              <a:buFont typeface="Wingdings" panose="05000000000000000000" pitchFamily="2" charset="2"/>
              <a:buChar char="§"/>
            </a:pPr>
            <a:r>
              <a:rPr lang="it-IT" altLang="it-IT" sz="2000" b="0"/>
              <a:t>Il danno frontale è sempre associato alla presenza di afasia</a:t>
            </a:r>
          </a:p>
          <a:p>
            <a:pPr>
              <a:buClr>
                <a:schemeClr val="accent2"/>
              </a:buClr>
              <a:buFont typeface="Wingdings" panose="05000000000000000000" pitchFamily="2" charset="2"/>
              <a:buChar char="§"/>
            </a:pPr>
            <a:r>
              <a:rPr lang="it-IT" altLang="it-IT" sz="2000" b="0"/>
              <a:t>Allora il danno frontale può essere la causa della malattia</a:t>
            </a:r>
          </a:p>
        </p:txBody>
      </p:sp>
      <p:grpSp>
        <p:nvGrpSpPr>
          <p:cNvPr id="1993734" name="Group 6"/>
          <p:cNvGrpSpPr>
            <a:grpSpLocks/>
          </p:cNvGrpSpPr>
          <p:nvPr/>
        </p:nvGrpSpPr>
        <p:grpSpPr bwMode="auto">
          <a:xfrm>
            <a:off x="2187575" y="2781300"/>
            <a:ext cx="4545013" cy="1033463"/>
            <a:chOff x="1378" y="1752"/>
            <a:chExt cx="2863" cy="651"/>
          </a:xfrm>
        </p:grpSpPr>
        <p:sp>
          <p:nvSpPr>
            <p:cNvPr id="1993735" name="Rectangle 7"/>
            <p:cNvSpPr>
              <a:spLocks noChangeArrowheads="1"/>
            </p:cNvSpPr>
            <p:nvPr/>
          </p:nvSpPr>
          <p:spPr bwMode="auto">
            <a:xfrm>
              <a:off x="2640" y="1752"/>
              <a:ext cx="492" cy="120"/>
            </a:xfrm>
            <a:prstGeom prst="rect">
              <a:avLst/>
            </a:prstGeom>
            <a:solidFill>
              <a:srgbClr val="FF9900">
                <a:alpha val="39000"/>
              </a:srgbClr>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bodyPr>
            <a:lstStyle/>
            <a:p>
              <a:endParaRPr lang="it-IT"/>
            </a:p>
          </p:txBody>
        </p:sp>
        <p:sp>
          <p:nvSpPr>
            <p:cNvPr id="1993736" name="Rectangle 8"/>
            <p:cNvSpPr>
              <a:spLocks noChangeArrowheads="1"/>
            </p:cNvSpPr>
            <p:nvPr/>
          </p:nvSpPr>
          <p:spPr bwMode="auto">
            <a:xfrm>
              <a:off x="2052" y="1937"/>
              <a:ext cx="492" cy="120"/>
            </a:xfrm>
            <a:prstGeom prst="rect">
              <a:avLst/>
            </a:prstGeom>
            <a:solidFill>
              <a:srgbClr val="FF9900">
                <a:alpha val="39000"/>
              </a:srgbClr>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bodyPr>
            <a:lstStyle/>
            <a:p>
              <a:endParaRPr lang="it-IT"/>
            </a:p>
          </p:txBody>
        </p:sp>
        <p:sp>
          <p:nvSpPr>
            <p:cNvPr id="1993737" name="Rectangle 9"/>
            <p:cNvSpPr>
              <a:spLocks noChangeArrowheads="1"/>
            </p:cNvSpPr>
            <p:nvPr/>
          </p:nvSpPr>
          <p:spPr bwMode="auto">
            <a:xfrm>
              <a:off x="1397" y="2122"/>
              <a:ext cx="492" cy="120"/>
            </a:xfrm>
            <a:prstGeom prst="rect">
              <a:avLst/>
            </a:prstGeom>
            <a:solidFill>
              <a:srgbClr val="FF9900">
                <a:alpha val="39000"/>
              </a:srgbClr>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bodyPr>
            <a:lstStyle/>
            <a:p>
              <a:endParaRPr lang="it-IT"/>
            </a:p>
          </p:txBody>
        </p:sp>
        <p:sp>
          <p:nvSpPr>
            <p:cNvPr id="1993738" name="Rectangle 10"/>
            <p:cNvSpPr>
              <a:spLocks noChangeArrowheads="1"/>
            </p:cNvSpPr>
            <p:nvPr/>
          </p:nvSpPr>
          <p:spPr bwMode="auto">
            <a:xfrm>
              <a:off x="1378" y="2283"/>
              <a:ext cx="492" cy="120"/>
            </a:xfrm>
            <a:prstGeom prst="rect">
              <a:avLst/>
            </a:prstGeom>
            <a:solidFill>
              <a:srgbClr val="FF9900">
                <a:alpha val="39000"/>
              </a:srgbClr>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bodyPr>
            <a:lstStyle/>
            <a:p>
              <a:endParaRPr lang="it-IT"/>
            </a:p>
          </p:txBody>
        </p:sp>
        <p:sp>
          <p:nvSpPr>
            <p:cNvPr id="1993739" name="Line 11"/>
            <p:cNvSpPr>
              <a:spLocks noChangeShapeType="1"/>
            </p:cNvSpPr>
            <p:nvPr/>
          </p:nvSpPr>
          <p:spPr bwMode="auto">
            <a:xfrm>
              <a:off x="3204" y="1812"/>
              <a:ext cx="984" cy="0"/>
            </a:xfrm>
            <a:prstGeom prst="line">
              <a:avLst/>
            </a:prstGeom>
            <a:noFill/>
            <a:ln w="9525">
              <a:solidFill>
                <a:srgbClr val="FF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93740" name="Line 12"/>
            <p:cNvSpPr>
              <a:spLocks noChangeShapeType="1"/>
            </p:cNvSpPr>
            <p:nvPr/>
          </p:nvSpPr>
          <p:spPr bwMode="auto">
            <a:xfrm>
              <a:off x="2705" y="1997"/>
              <a:ext cx="1536" cy="0"/>
            </a:xfrm>
            <a:prstGeom prst="line">
              <a:avLst/>
            </a:prstGeom>
            <a:noFill/>
            <a:ln w="9525">
              <a:solidFill>
                <a:srgbClr val="FF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93741" name="Line 13"/>
            <p:cNvSpPr>
              <a:spLocks noChangeShapeType="1"/>
            </p:cNvSpPr>
            <p:nvPr/>
          </p:nvSpPr>
          <p:spPr bwMode="auto">
            <a:xfrm>
              <a:off x="2052" y="2170"/>
              <a:ext cx="2160" cy="0"/>
            </a:xfrm>
            <a:prstGeom prst="line">
              <a:avLst/>
            </a:prstGeom>
            <a:noFill/>
            <a:ln w="9525">
              <a:solidFill>
                <a:srgbClr val="FF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93742" name="Line 14"/>
            <p:cNvSpPr>
              <a:spLocks noChangeShapeType="1"/>
            </p:cNvSpPr>
            <p:nvPr/>
          </p:nvSpPr>
          <p:spPr bwMode="auto">
            <a:xfrm>
              <a:off x="2052" y="2331"/>
              <a:ext cx="2172" cy="0"/>
            </a:xfrm>
            <a:prstGeom prst="line">
              <a:avLst/>
            </a:prstGeom>
            <a:noFill/>
            <a:ln w="9525">
              <a:solidFill>
                <a:srgbClr val="FF9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grpSp>
    </p:spTree>
    <p:extLst>
      <p:ext uri="{BB962C8B-B14F-4D97-AF65-F5344CB8AC3E}">
        <p14:creationId xmlns:p14="http://schemas.microsoft.com/office/powerpoint/2010/main" val="3137571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93733">
                                            <p:txEl>
                                              <p:pRg st="0" end="0"/>
                                            </p:txEl>
                                          </p:spTgt>
                                        </p:tgtEl>
                                        <p:attrNameLst>
                                          <p:attrName>style.visibility</p:attrName>
                                        </p:attrNameLst>
                                      </p:cBhvr>
                                      <p:to>
                                        <p:strVal val="visible"/>
                                      </p:to>
                                    </p:set>
                                    <p:animEffect transition="in" filter="wipe(left)">
                                      <p:cBhvr>
                                        <p:cTn id="7" dur="500"/>
                                        <p:tgtEl>
                                          <p:spTgt spid="19937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93733">
                                            <p:txEl>
                                              <p:pRg st="1" end="1"/>
                                            </p:txEl>
                                          </p:spTgt>
                                        </p:tgtEl>
                                        <p:attrNameLst>
                                          <p:attrName>style.visibility</p:attrName>
                                        </p:attrNameLst>
                                      </p:cBhvr>
                                      <p:to>
                                        <p:strVal val="visible"/>
                                      </p:to>
                                    </p:set>
                                    <p:animEffect transition="in" filter="wipe(left)">
                                      <p:cBhvr>
                                        <p:cTn id="12" dur="500"/>
                                        <p:tgtEl>
                                          <p:spTgt spid="19937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93733">
                                            <p:txEl>
                                              <p:pRg st="2" end="2"/>
                                            </p:txEl>
                                          </p:spTgt>
                                        </p:tgtEl>
                                        <p:attrNameLst>
                                          <p:attrName>style.visibility</p:attrName>
                                        </p:attrNameLst>
                                      </p:cBhvr>
                                      <p:to>
                                        <p:strVal val="visible"/>
                                      </p:to>
                                    </p:set>
                                    <p:animEffect transition="in" filter="wipe(left)">
                                      <p:cBhvr>
                                        <p:cTn id="17" dur="500"/>
                                        <p:tgtEl>
                                          <p:spTgt spid="19937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993734"/>
                                        </p:tgtEl>
                                        <p:attrNameLst>
                                          <p:attrName>style.visibility</p:attrName>
                                        </p:attrNameLst>
                                      </p:cBhvr>
                                      <p:to>
                                        <p:strVal val="visible"/>
                                      </p:to>
                                    </p:set>
                                    <p:animEffect transition="in" filter="wipe(left)">
                                      <p:cBhvr>
                                        <p:cTn id="22" dur="500"/>
                                        <p:tgtEl>
                                          <p:spTgt spid="1993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373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5778" name="Titolo 1"/>
          <p:cNvSpPr>
            <a:spLocks/>
          </p:cNvSpPr>
          <p:nvPr/>
        </p:nvSpPr>
        <p:spPr bwMode="auto">
          <a:xfrm>
            <a:off x="-209550" y="76200"/>
            <a:ext cx="958215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it-IT" altLang="it-IT" sz="3900">
                <a:solidFill>
                  <a:schemeClr val="accent2"/>
                </a:solidFill>
              </a:rPr>
              <a:t>Metodi di Mill</a:t>
            </a:r>
            <a:br>
              <a:rPr lang="it-IT" altLang="it-IT" sz="3900">
                <a:solidFill>
                  <a:schemeClr val="accent2"/>
                </a:solidFill>
              </a:rPr>
            </a:br>
            <a:r>
              <a:rPr lang="it-IT" altLang="it-IT" sz="3900">
                <a:solidFill>
                  <a:srgbClr val="FF9900"/>
                </a:solidFill>
              </a:rPr>
              <a:t>per la ricerca della causa</a:t>
            </a:r>
          </a:p>
        </p:txBody>
      </p:sp>
      <p:pic>
        <p:nvPicPr>
          <p:cNvPr id="19957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38" y="2452688"/>
            <a:ext cx="6770687" cy="170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995780" name="Rectangle 4"/>
          <p:cNvSpPr>
            <a:spLocks noChangeArrowheads="1"/>
          </p:cNvSpPr>
          <p:nvPr/>
        </p:nvSpPr>
        <p:spPr bwMode="auto">
          <a:xfrm>
            <a:off x="2628900" y="1800225"/>
            <a:ext cx="38417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sz="2400">
                <a:solidFill>
                  <a:schemeClr val="accent2"/>
                </a:solidFill>
              </a:rPr>
              <a:t>(2) Metodo della differenza</a:t>
            </a:r>
          </a:p>
        </p:txBody>
      </p:sp>
      <p:sp>
        <p:nvSpPr>
          <p:cNvPr id="1995781" name="Rectangle 5"/>
          <p:cNvSpPr>
            <a:spLocks noChangeArrowheads="1"/>
          </p:cNvSpPr>
          <p:nvPr/>
        </p:nvSpPr>
        <p:spPr bwMode="auto">
          <a:xfrm>
            <a:off x="304800" y="4681538"/>
            <a:ext cx="8629650"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171450" indent="-1714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chemeClr val="accent2"/>
              </a:buClr>
              <a:buFont typeface="Wingdings" panose="05000000000000000000" pitchFamily="2" charset="2"/>
              <a:buChar char="§"/>
            </a:pPr>
            <a:r>
              <a:rPr lang="it-IT" altLang="it-IT" sz="2000" b="0"/>
              <a:t>Singola differenza tra casi che hanno una certa caratteristica e casi che non ce l’anno</a:t>
            </a:r>
          </a:p>
          <a:p>
            <a:pPr>
              <a:buClr>
                <a:schemeClr val="accent2"/>
              </a:buClr>
              <a:buFont typeface="Wingdings" panose="05000000000000000000" pitchFamily="2" charset="2"/>
              <a:buChar char="§"/>
            </a:pPr>
            <a:r>
              <a:rPr lang="it-IT" altLang="it-IT" sz="2000" b="0"/>
              <a:t>cosa c’e di diverso fra questi due pazienti ?</a:t>
            </a:r>
          </a:p>
          <a:p>
            <a:pPr>
              <a:buClr>
                <a:schemeClr val="accent2"/>
              </a:buClr>
              <a:buFont typeface="Wingdings" panose="05000000000000000000" pitchFamily="2" charset="2"/>
              <a:buChar char="§"/>
            </a:pPr>
            <a:r>
              <a:rPr lang="it-IT" altLang="it-IT" sz="2000" b="0"/>
              <a:t>Uno ha una lesione frontale e l’altro no</a:t>
            </a:r>
          </a:p>
          <a:p>
            <a:pPr>
              <a:buClr>
                <a:schemeClr val="accent2"/>
              </a:buClr>
              <a:buFont typeface="Wingdings" panose="05000000000000000000" pitchFamily="2" charset="2"/>
              <a:buChar char="§"/>
            </a:pPr>
            <a:r>
              <a:rPr lang="it-IT" altLang="it-IT" sz="2000" b="0"/>
              <a:t>Solo quello con lesione frontale è afasico </a:t>
            </a:r>
          </a:p>
          <a:p>
            <a:pPr>
              <a:buClr>
                <a:schemeClr val="accent2"/>
              </a:buClr>
              <a:buFont typeface="Wingdings" panose="05000000000000000000" pitchFamily="2" charset="2"/>
              <a:buChar char="§"/>
            </a:pPr>
            <a:r>
              <a:rPr lang="it-IT" altLang="it-IT" sz="2000" b="0"/>
              <a:t>Non tutte le lesioni (ictus) causano afasia: occipitale no</a:t>
            </a:r>
          </a:p>
          <a:p>
            <a:pPr>
              <a:buClr>
                <a:schemeClr val="accent2"/>
              </a:buClr>
              <a:buFont typeface="Wingdings" panose="05000000000000000000" pitchFamily="2" charset="2"/>
              <a:buChar char="§"/>
            </a:pPr>
            <a:r>
              <a:rPr lang="it-IT" altLang="it-IT" sz="2000" b="0"/>
              <a:t>Ulteriore prova che il danno frontale può essere responsabile dell’afasia</a:t>
            </a:r>
          </a:p>
        </p:txBody>
      </p:sp>
      <p:sp>
        <p:nvSpPr>
          <p:cNvPr id="1995782" name="Rectangle 6"/>
          <p:cNvSpPr>
            <a:spLocks noChangeArrowheads="1"/>
          </p:cNvSpPr>
          <p:nvPr/>
        </p:nvSpPr>
        <p:spPr bwMode="auto">
          <a:xfrm>
            <a:off x="1123950" y="3562350"/>
            <a:ext cx="6762750" cy="590550"/>
          </a:xfrm>
          <a:prstGeom prst="rect">
            <a:avLst/>
          </a:prstGeom>
          <a:solidFill>
            <a:srgbClr val="FF9900">
              <a:alpha val="25000"/>
            </a:srgbClr>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nchor="ctr">
            <a:spAutoFit/>
          </a:bodyPr>
          <a:lstStyle/>
          <a:p>
            <a:endParaRPr lang="it-IT"/>
          </a:p>
        </p:txBody>
      </p:sp>
    </p:spTree>
    <p:extLst>
      <p:ext uri="{BB962C8B-B14F-4D97-AF65-F5344CB8AC3E}">
        <p14:creationId xmlns:p14="http://schemas.microsoft.com/office/powerpoint/2010/main" val="358785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95781">
                                            <p:txEl>
                                              <p:pRg st="0" end="0"/>
                                            </p:txEl>
                                          </p:spTgt>
                                        </p:tgtEl>
                                        <p:attrNameLst>
                                          <p:attrName>style.visibility</p:attrName>
                                        </p:attrNameLst>
                                      </p:cBhvr>
                                      <p:to>
                                        <p:strVal val="visible"/>
                                      </p:to>
                                    </p:set>
                                    <p:animEffect transition="in" filter="wipe(left)">
                                      <p:cBhvr>
                                        <p:cTn id="7" dur="500"/>
                                        <p:tgtEl>
                                          <p:spTgt spid="199578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95782"/>
                                        </p:tgtEl>
                                        <p:attrNameLst>
                                          <p:attrName>style.visibility</p:attrName>
                                        </p:attrNameLst>
                                      </p:cBhvr>
                                      <p:to>
                                        <p:strVal val="visible"/>
                                      </p:to>
                                    </p:set>
                                    <p:animEffect transition="in" filter="fade">
                                      <p:cBhvr>
                                        <p:cTn id="12" dur="2000"/>
                                        <p:tgtEl>
                                          <p:spTgt spid="19957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95781">
                                            <p:txEl>
                                              <p:pRg st="1" end="1"/>
                                            </p:txEl>
                                          </p:spTgt>
                                        </p:tgtEl>
                                        <p:attrNameLst>
                                          <p:attrName>style.visibility</p:attrName>
                                        </p:attrNameLst>
                                      </p:cBhvr>
                                      <p:to>
                                        <p:strVal val="visible"/>
                                      </p:to>
                                    </p:set>
                                    <p:animEffect transition="in" filter="wipe(left)">
                                      <p:cBhvr>
                                        <p:cTn id="17" dur="500"/>
                                        <p:tgtEl>
                                          <p:spTgt spid="199578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95781">
                                            <p:txEl>
                                              <p:pRg st="2" end="2"/>
                                            </p:txEl>
                                          </p:spTgt>
                                        </p:tgtEl>
                                        <p:attrNameLst>
                                          <p:attrName>style.visibility</p:attrName>
                                        </p:attrNameLst>
                                      </p:cBhvr>
                                      <p:to>
                                        <p:strVal val="visible"/>
                                      </p:to>
                                    </p:set>
                                    <p:animEffect transition="in" filter="wipe(left)">
                                      <p:cBhvr>
                                        <p:cTn id="22" dur="500"/>
                                        <p:tgtEl>
                                          <p:spTgt spid="199578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95781">
                                            <p:txEl>
                                              <p:pRg st="3" end="3"/>
                                            </p:txEl>
                                          </p:spTgt>
                                        </p:tgtEl>
                                        <p:attrNameLst>
                                          <p:attrName>style.visibility</p:attrName>
                                        </p:attrNameLst>
                                      </p:cBhvr>
                                      <p:to>
                                        <p:strVal val="visible"/>
                                      </p:to>
                                    </p:set>
                                    <p:animEffect transition="in" filter="wipe(left)">
                                      <p:cBhvr>
                                        <p:cTn id="27" dur="500"/>
                                        <p:tgtEl>
                                          <p:spTgt spid="199578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95781">
                                            <p:txEl>
                                              <p:pRg st="4" end="4"/>
                                            </p:txEl>
                                          </p:spTgt>
                                        </p:tgtEl>
                                        <p:attrNameLst>
                                          <p:attrName>style.visibility</p:attrName>
                                        </p:attrNameLst>
                                      </p:cBhvr>
                                      <p:to>
                                        <p:strVal val="visible"/>
                                      </p:to>
                                    </p:set>
                                    <p:animEffect transition="in" filter="wipe(left)">
                                      <p:cBhvr>
                                        <p:cTn id="32" dur="500"/>
                                        <p:tgtEl>
                                          <p:spTgt spid="199578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95781">
                                            <p:txEl>
                                              <p:pRg st="5" end="5"/>
                                            </p:txEl>
                                          </p:spTgt>
                                        </p:tgtEl>
                                        <p:attrNameLst>
                                          <p:attrName>style.visibility</p:attrName>
                                        </p:attrNameLst>
                                      </p:cBhvr>
                                      <p:to>
                                        <p:strVal val="visible"/>
                                      </p:to>
                                    </p:set>
                                    <p:animEffect transition="in" filter="wipe(left)">
                                      <p:cBhvr>
                                        <p:cTn id="37" dur="500"/>
                                        <p:tgtEl>
                                          <p:spTgt spid="199578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5781" grpId="0" build="p"/>
      <p:bldP spid="199578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7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2366963"/>
            <a:ext cx="6759575" cy="172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997827" name="Titolo 1"/>
          <p:cNvSpPr>
            <a:spLocks/>
          </p:cNvSpPr>
          <p:nvPr/>
        </p:nvSpPr>
        <p:spPr bwMode="auto">
          <a:xfrm>
            <a:off x="-209550" y="76200"/>
            <a:ext cx="958215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it-IT" altLang="it-IT" sz="3900">
                <a:solidFill>
                  <a:schemeClr val="accent2"/>
                </a:solidFill>
              </a:rPr>
              <a:t>Metodi di Mill</a:t>
            </a:r>
            <a:br>
              <a:rPr lang="it-IT" altLang="it-IT" sz="3900">
                <a:solidFill>
                  <a:schemeClr val="accent2"/>
                </a:solidFill>
              </a:rPr>
            </a:br>
            <a:r>
              <a:rPr lang="it-IT" altLang="it-IT" sz="3900">
                <a:solidFill>
                  <a:srgbClr val="FF9900"/>
                </a:solidFill>
              </a:rPr>
              <a:t>per la ricerca della causa</a:t>
            </a:r>
          </a:p>
        </p:txBody>
      </p:sp>
      <p:sp>
        <p:nvSpPr>
          <p:cNvPr id="1997828" name="Rectangle 4"/>
          <p:cNvSpPr>
            <a:spLocks noChangeArrowheads="1"/>
          </p:cNvSpPr>
          <p:nvPr/>
        </p:nvSpPr>
        <p:spPr bwMode="auto">
          <a:xfrm>
            <a:off x="1581150" y="1819275"/>
            <a:ext cx="595788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sz="2400">
                <a:solidFill>
                  <a:schemeClr val="accent2"/>
                </a:solidFill>
              </a:rPr>
              <a:t>(3) Metodo della variazione concomitante</a:t>
            </a:r>
          </a:p>
        </p:txBody>
      </p:sp>
      <p:sp>
        <p:nvSpPr>
          <p:cNvPr id="1997829" name="Rectangle 5"/>
          <p:cNvSpPr>
            <a:spLocks noChangeArrowheads="1"/>
          </p:cNvSpPr>
          <p:nvPr/>
        </p:nvSpPr>
        <p:spPr bwMode="auto">
          <a:xfrm>
            <a:off x="304800" y="4681538"/>
            <a:ext cx="8629650"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171450" indent="-1714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Clr>
                <a:schemeClr val="accent2"/>
              </a:buClr>
              <a:buFont typeface="Wingdings" panose="05000000000000000000" pitchFamily="2" charset="2"/>
              <a:buChar char="§"/>
            </a:pPr>
            <a:r>
              <a:rPr lang="it-IT" altLang="it-IT" sz="2000" b="0"/>
              <a:t>Si cercano alcune caratteristiche che variano insieme al grado in cui si manifesta l’evento</a:t>
            </a:r>
          </a:p>
          <a:p>
            <a:pPr algn="just">
              <a:buClr>
                <a:schemeClr val="accent2"/>
              </a:buClr>
              <a:buFont typeface="Wingdings" panose="05000000000000000000" pitchFamily="2" charset="2"/>
              <a:buChar char="§"/>
            </a:pPr>
            <a:r>
              <a:rPr lang="it-IT" altLang="it-IT" sz="2000" b="0"/>
              <a:t>Solo la dimensione della lesione frontale covaria con il livello di perdita del linguaggio, no la dimensione della lesione occipitale o la presenza di influenza</a:t>
            </a:r>
          </a:p>
          <a:p>
            <a:pPr algn="just">
              <a:buClr>
                <a:schemeClr val="accent2"/>
              </a:buClr>
              <a:buFont typeface="Wingdings" panose="05000000000000000000" pitchFamily="2" charset="2"/>
              <a:buChar char="§"/>
            </a:pPr>
            <a:r>
              <a:rPr lang="it-IT" altLang="it-IT" sz="2000" b="0"/>
              <a:t>Ancora, la lesione frontale può essere la causa della malattia (afasia)</a:t>
            </a:r>
          </a:p>
          <a:p>
            <a:pPr algn="just">
              <a:buClr>
                <a:schemeClr val="accent2"/>
              </a:buClr>
              <a:buFont typeface="Wingdings" panose="05000000000000000000" pitchFamily="2" charset="2"/>
              <a:buChar char="§"/>
            </a:pPr>
            <a:r>
              <a:rPr lang="it-IT" altLang="it-IT" sz="2000" b="0"/>
              <a:t>Corrisponde al metodo della correlazione</a:t>
            </a:r>
          </a:p>
        </p:txBody>
      </p:sp>
      <p:sp>
        <p:nvSpPr>
          <p:cNvPr id="1997830" name="Rectangle 6"/>
          <p:cNvSpPr>
            <a:spLocks noChangeArrowheads="1"/>
          </p:cNvSpPr>
          <p:nvPr/>
        </p:nvSpPr>
        <p:spPr bwMode="auto">
          <a:xfrm>
            <a:off x="1943100" y="2381250"/>
            <a:ext cx="1409700" cy="1657350"/>
          </a:xfrm>
          <a:prstGeom prst="rect">
            <a:avLst/>
          </a:prstGeom>
          <a:solidFill>
            <a:srgbClr val="FF9900">
              <a:alpha val="25000"/>
            </a:srgbClr>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endParaRPr lang="it-IT"/>
          </a:p>
        </p:txBody>
      </p:sp>
      <p:grpSp>
        <p:nvGrpSpPr>
          <p:cNvPr id="1997831" name="Group 7"/>
          <p:cNvGrpSpPr>
            <a:grpSpLocks/>
          </p:cNvGrpSpPr>
          <p:nvPr/>
        </p:nvGrpSpPr>
        <p:grpSpPr bwMode="auto">
          <a:xfrm>
            <a:off x="3371850" y="3017838"/>
            <a:ext cx="1379538" cy="1020762"/>
            <a:chOff x="2124" y="1901"/>
            <a:chExt cx="869" cy="643"/>
          </a:xfrm>
        </p:grpSpPr>
        <p:sp>
          <p:nvSpPr>
            <p:cNvPr id="1997832" name="Line 8"/>
            <p:cNvSpPr>
              <a:spLocks noChangeShapeType="1"/>
            </p:cNvSpPr>
            <p:nvPr/>
          </p:nvSpPr>
          <p:spPr bwMode="auto">
            <a:xfrm flipV="1">
              <a:off x="2124" y="1908"/>
              <a:ext cx="816" cy="63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97833" name="Line 9"/>
            <p:cNvSpPr>
              <a:spLocks noChangeShapeType="1"/>
            </p:cNvSpPr>
            <p:nvPr/>
          </p:nvSpPr>
          <p:spPr bwMode="auto">
            <a:xfrm flipH="1" flipV="1">
              <a:off x="2177" y="1901"/>
              <a:ext cx="816" cy="63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grpSp>
      <p:grpSp>
        <p:nvGrpSpPr>
          <p:cNvPr id="1997834" name="Group 10"/>
          <p:cNvGrpSpPr>
            <a:grpSpLocks/>
          </p:cNvGrpSpPr>
          <p:nvPr/>
        </p:nvGrpSpPr>
        <p:grpSpPr bwMode="auto">
          <a:xfrm>
            <a:off x="4914900" y="3025775"/>
            <a:ext cx="1379538" cy="1020763"/>
            <a:chOff x="2124" y="1901"/>
            <a:chExt cx="869" cy="643"/>
          </a:xfrm>
        </p:grpSpPr>
        <p:sp>
          <p:nvSpPr>
            <p:cNvPr id="1997835" name="Line 11"/>
            <p:cNvSpPr>
              <a:spLocks noChangeShapeType="1"/>
            </p:cNvSpPr>
            <p:nvPr/>
          </p:nvSpPr>
          <p:spPr bwMode="auto">
            <a:xfrm flipV="1">
              <a:off x="2124" y="1908"/>
              <a:ext cx="816" cy="63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97836" name="Line 12"/>
            <p:cNvSpPr>
              <a:spLocks noChangeShapeType="1"/>
            </p:cNvSpPr>
            <p:nvPr/>
          </p:nvSpPr>
          <p:spPr bwMode="auto">
            <a:xfrm flipH="1" flipV="1">
              <a:off x="2177" y="1901"/>
              <a:ext cx="816" cy="63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grpSp>
      <p:sp>
        <p:nvSpPr>
          <p:cNvPr id="1997837" name="Rectangle 13"/>
          <p:cNvSpPr>
            <a:spLocks noChangeArrowheads="1"/>
          </p:cNvSpPr>
          <p:nvPr/>
        </p:nvSpPr>
        <p:spPr bwMode="auto">
          <a:xfrm>
            <a:off x="6523038" y="2370138"/>
            <a:ext cx="1409700" cy="1657350"/>
          </a:xfrm>
          <a:prstGeom prst="rect">
            <a:avLst/>
          </a:prstGeom>
          <a:solidFill>
            <a:schemeClr val="folHlink">
              <a:alpha val="25000"/>
            </a:schemeClr>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endParaRPr lang="it-IT"/>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765720" y="1464480"/>
              <a:ext cx="5338080" cy="2641680"/>
            </p14:xfrm>
          </p:contentPart>
        </mc:Choice>
        <mc:Fallback xmlns="">
          <p:pic>
            <p:nvPicPr>
              <p:cNvPr id="2" name="Ink 1"/>
              <p:cNvPicPr/>
              <p:nvPr/>
            </p:nvPicPr>
            <p:blipFill>
              <a:blip r:embed="rId5"/>
              <a:stretch>
                <a:fillRect/>
              </a:stretch>
            </p:blipFill>
            <p:spPr>
              <a:xfrm>
                <a:off x="756360" y="1455120"/>
                <a:ext cx="5356800" cy="2660400"/>
              </a:xfrm>
              <a:prstGeom prst="rect">
                <a:avLst/>
              </a:prstGeom>
            </p:spPr>
          </p:pic>
        </mc:Fallback>
      </mc:AlternateContent>
    </p:spTree>
    <p:extLst>
      <p:ext uri="{BB962C8B-B14F-4D97-AF65-F5344CB8AC3E}">
        <p14:creationId xmlns:p14="http://schemas.microsoft.com/office/powerpoint/2010/main" val="4088169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97829">
                                            <p:txEl>
                                              <p:pRg st="0" end="0"/>
                                            </p:txEl>
                                          </p:spTgt>
                                        </p:tgtEl>
                                        <p:attrNameLst>
                                          <p:attrName>style.visibility</p:attrName>
                                        </p:attrNameLst>
                                      </p:cBhvr>
                                      <p:to>
                                        <p:strVal val="visible"/>
                                      </p:to>
                                    </p:set>
                                    <p:animEffect transition="in" filter="wipe(left)">
                                      <p:cBhvr>
                                        <p:cTn id="7" dur="500"/>
                                        <p:tgtEl>
                                          <p:spTgt spid="199782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97829">
                                            <p:txEl>
                                              <p:pRg st="1" end="1"/>
                                            </p:txEl>
                                          </p:spTgt>
                                        </p:tgtEl>
                                        <p:attrNameLst>
                                          <p:attrName>style.visibility</p:attrName>
                                        </p:attrNameLst>
                                      </p:cBhvr>
                                      <p:to>
                                        <p:strVal val="visible"/>
                                      </p:to>
                                    </p:set>
                                    <p:animEffect transition="in" filter="wipe(left)">
                                      <p:cBhvr>
                                        <p:cTn id="12" dur="500"/>
                                        <p:tgtEl>
                                          <p:spTgt spid="199782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97830"/>
                                        </p:tgtEl>
                                        <p:attrNameLst>
                                          <p:attrName>style.visibility</p:attrName>
                                        </p:attrNameLst>
                                      </p:cBhvr>
                                      <p:to>
                                        <p:strVal val="visible"/>
                                      </p:to>
                                    </p:set>
                                    <p:animEffect transition="in" filter="fade">
                                      <p:cBhvr>
                                        <p:cTn id="17" dur="1000"/>
                                        <p:tgtEl>
                                          <p:spTgt spid="199783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97837"/>
                                        </p:tgtEl>
                                        <p:attrNameLst>
                                          <p:attrName>style.visibility</p:attrName>
                                        </p:attrNameLst>
                                      </p:cBhvr>
                                      <p:to>
                                        <p:strVal val="visible"/>
                                      </p:to>
                                    </p:set>
                                    <p:animEffect transition="in" filter="fade">
                                      <p:cBhvr>
                                        <p:cTn id="20" dur="1000"/>
                                        <p:tgtEl>
                                          <p:spTgt spid="1997837"/>
                                        </p:tgtEl>
                                      </p:cBhvr>
                                    </p:animEffect>
                                  </p:childTnLst>
                                </p:cTn>
                              </p:par>
                            </p:childTnLst>
                          </p:cTn>
                        </p:par>
                        <p:par>
                          <p:cTn id="21" fill="hold" nodeType="afterGroup">
                            <p:stCondLst>
                              <p:cond delay="1000"/>
                            </p:stCondLst>
                            <p:childTnLst>
                              <p:par>
                                <p:cTn id="22" presetID="10" presetClass="entr" presetSubtype="0" fill="hold" nodeType="afterEffect">
                                  <p:stCondLst>
                                    <p:cond delay="0"/>
                                  </p:stCondLst>
                                  <p:childTnLst>
                                    <p:set>
                                      <p:cBhvr>
                                        <p:cTn id="23" dur="1" fill="hold">
                                          <p:stCondLst>
                                            <p:cond delay="0"/>
                                          </p:stCondLst>
                                        </p:cTn>
                                        <p:tgtEl>
                                          <p:spTgt spid="1997831"/>
                                        </p:tgtEl>
                                        <p:attrNameLst>
                                          <p:attrName>style.visibility</p:attrName>
                                        </p:attrNameLst>
                                      </p:cBhvr>
                                      <p:to>
                                        <p:strVal val="visible"/>
                                      </p:to>
                                    </p:set>
                                    <p:animEffect transition="in" filter="fade">
                                      <p:cBhvr>
                                        <p:cTn id="24" dur="500"/>
                                        <p:tgtEl>
                                          <p:spTgt spid="1997831"/>
                                        </p:tgtEl>
                                      </p:cBhvr>
                                    </p:animEffect>
                                  </p:childTnLst>
                                </p:cTn>
                              </p:par>
                            </p:childTnLst>
                          </p:cTn>
                        </p:par>
                        <p:par>
                          <p:cTn id="25" fill="hold" nodeType="afterGroup">
                            <p:stCondLst>
                              <p:cond delay="1500"/>
                            </p:stCondLst>
                            <p:childTnLst>
                              <p:par>
                                <p:cTn id="26" presetID="10" presetClass="entr" presetSubtype="0" fill="hold" nodeType="afterEffect">
                                  <p:stCondLst>
                                    <p:cond delay="0"/>
                                  </p:stCondLst>
                                  <p:childTnLst>
                                    <p:set>
                                      <p:cBhvr>
                                        <p:cTn id="27" dur="1" fill="hold">
                                          <p:stCondLst>
                                            <p:cond delay="0"/>
                                          </p:stCondLst>
                                        </p:cTn>
                                        <p:tgtEl>
                                          <p:spTgt spid="1997834"/>
                                        </p:tgtEl>
                                        <p:attrNameLst>
                                          <p:attrName>style.visibility</p:attrName>
                                        </p:attrNameLst>
                                      </p:cBhvr>
                                      <p:to>
                                        <p:strVal val="visible"/>
                                      </p:to>
                                    </p:set>
                                    <p:animEffect transition="in" filter="fade">
                                      <p:cBhvr>
                                        <p:cTn id="28" dur="500"/>
                                        <p:tgtEl>
                                          <p:spTgt spid="199783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97829">
                                            <p:txEl>
                                              <p:pRg st="2" end="2"/>
                                            </p:txEl>
                                          </p:spTgt>
                                        </p:tgtEl>
                                        <p:attrNameLst>
                                          <p:attrName>style.visibility</p:attrName>
                                        </p:attrNameLst>
                                      </p:cBhvr>
                                      <p:to>
                                        <p:strVal val="visible"/>
                                      </p:to>
                                    </p:set>
                                    <p:animEffect transition="in" filter="wipe(left)">
                                      <p:cBhvr>
                                        <p:cTn id="33" dur="500"/>
                                        <p:tgtEl>
                                          <p:spTgt spid="1997829">
                                            <p:txEl>
                                              <p:pRg st="2" end="2"/>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97829">
                                            <p:txEl>
                                              <p:pRg st="3" end="3"/>
                                            </p:txEl>
                                          </p:spTgt>
                                        </p:tgtEl>
                                        <p:attrNameLst>
                                          <p:attrName>style.visibility</p:attrName>
                                        </p:attrNameLst>
                                      </p:cBhvr>
                                      <p:to>
                                        <p:strVal val="visible"/>
                                      </p:to>
                                    </p:set>
                                    <p:animEffect transition="in" filter="wipe(left)">
                                      <p:cBhvr>
                                        <p:cTn id="38" dur="500"/>
                                        <p:tgtEl>
                                          <p:spTgt spid="19978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829" grpId="0" build="p"/>
      <p:bldP spid="1997830" grpId="0" animBg="1"/>
      <p:bldP spid="19978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9874" name="Rectangle 2"/>
          <p:cNvSpPr>
            <a:spLocks noGrp="1" noChangeArrowheads="1"/>
          </p:cNvSpPr>
          <p:nvPr>
            <p:ph type="title"/>
          </p:nvPr>
        </p:nvSpPr>
        <p:spPr>
          <a:xfrm>
            <a:off x="457200" y="-87313"/>
            <a:ext cx="8229600" cy="13398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t">
            <a:spAutoFit/>
          </a:bodyPr>
          <a:lstStyle/>
          <a:p>
            <a:pPr eaLnBrk="0" hangingPunct="0"/>
            <a:r>
              <a:rPr lang="it-IT" altLang="it-IT" b="1">
                <a:solidFill>
                  <a:schemeClr val="accent2"/>
                </a:solidFill>
              </a:rPr>
              <a:t>attenzione (1)</a:t>
            </a:r>
            <a:br>
              <a:rPr lang="it-IT" altLang="it-IT" b="1">
                <a:solidFill>
                  <a:schemeClr val="accent2"/>
                </a:solidFill>
              </a:rPr>
            </a:br>
            <a:r>
              <a:rPr lang="it-IT" altLang="it-IT" b="1">
                <a:solidFill>
                  <a:srgbClr val="FF9900"/>
                </a:solidFill>
              </a:rPr>
              <a:t>coincidenze</a:t>
            </a:r>
          </a:p>
        </p:txBody>
      </p:sp>
      <p:sp>
        <p:nvSpPr>
          <p:cNvPr id="1999875" name="Rectangle 3"/>
          <p:cNvSpPr>
            <a:spLocks noChangeArrowheads="1"/>
          </p:cNvSpPr>
          <p:nvPr/>
        </p:nvSpPr>
        <p:spPr bwMode="auto">
          <a:xfrm>
            <a:off x="304800" y="1195388"/>
            <a:ext cx="855345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30000"/>
              </a:spcBef>
            </a:pPr>
            <a:r>
              <a:rPr lang="it-IT" altLang="it-IT" sz="2600" b="0"/>
              <a:t>Martina per tre giorni di seguito si sveglia coi postumi della sbornia. Il primo giorno beve wisky e soda, il secondo campari e soda, il terzo martini e soda. </a:t>
            </a:r>
          </a:p>
        </p:txBody>
      </p:sp>
      <p:sp>
        <p:nvSpPr>
          <p:cNvPr id="1999876" name="Rectangle 4"/>
          <p:cNvSpPr>
            <a:spLocks noChangeArrowheads="1"/>
          </p:cNvSpPr>
          <p:nvPr/>
        </p:nvSpPr>
        <p:spPr bwMode="auto">
          <a:xfrm>
            <a:off x="236538" y="4968875"/>
            <a:ext cx="9174162"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15000"/>
              </a:spcBef>
              <a:buClr>
                <a:schemeClr val="accent2"/>
              </a:buClr>
              <a:buFont typeface="Wingdings" panose="05000000000000000000" pitchFamily="2" charset="2"/>
              <a:buChar char="§"/>
            </a:pPr>
            <a:r>
              <a:rPr lang="it-IT" altLang="it-IT" sz="2800">
                <a:solidFill>
                  <a:srgbClr val="FF9900"/>
                </a:solidFill>
              </a:rPr>
              <a:t>sbagliato</a:t>
            </a:r>
            <a:r>
              <a:rPr lang="it-IT" altLang="it-IT" sz="2800" b="0"/>
              <a:t> </a:t>
            </a:r>
          </a:p>
          <a:p>
            <a:pPr>
              <a:spcBef>
                <a:spcPct val="15000"/>
              </a:spcBef>
              <a:buClr>
                <a:schemeClr val="accent2"/>
              </a:buClr>
              <a:buFont typeface="Wingdings" panose="05000000000000000000" pitchFamily="2" charset="2"/>
              <a:buChar char="§"/>
            </a:pPr>
            <a:r>
              <a:rPr lang="it-IT" altLang="it-IT" sz="2800" b="0"/>
              <a:t>la soda è solo una </a:t>
            </a:r>
            <a:r>
              <a:rPr lang="it-IT" altLang="it-IT" sz="2800" b="0" i="1"/>
              <a:t>coincidenza</a:t>
            </a:r>
            <a:r>
              <a:rPr lang="it-IT" altLang="it-IT" sz="2800" b="0"/>
              <a:t> non la </a:t>
            </a:r>
            <a:r>
              <a:rPr lang="it-IT" altLang="it-IT" sz="2800" b="0" i="1"/>
              <a:t>causa</a:t>
            </a:r>
            <a:endParaRPr lang="it-IT" altLang="it-IT" sz="2800" i="1">
              <a:solidFill>
                <a:srgbClr val="FF9900"/>
              </a:solidFill>
            </a:endParaRPr>
          </a:p>
          <a:p>
            <a:pPr>
              <a:spcBef>
                <a:spcPct val="15000"/>
              </a:spcBef>
              <a:buClr>
                <a:schemeClr val="accent2"/>
              </a:buClr>
              <a:buFont typeface="Wingdings" panose="05000000000000000000" pitchFamily="2" charset="2"/>
              <a:buChar char="§"/>
            </a:pPr>
            <a:r>
              <a:rPr lang="it-IT" altLang="it-IT" sz="2800" b="0"/>
              <a:t>ha trascurato </a:t>
            </a:r>
            <a:r>
              <a:rPr lang="it-IT" altLang="it-IT" sz="2800" b="0" i="1"/>
              <a:t>fattore causale comune</a:t>
            </a:r>
            <a:r>
              <a:rPr lang="it-IT" altLang="it-IT" sz="2800" b="0"/>
              <a:t> a tutte e tre le sostanze: l’alcol</a:t>
            </a:r>
            <a:endParaRPr lang="it-IT" altLang="it-IT" sz="2800" b="0" i="1">
              <a:solidFill>
                <a:srgbClr val="FF9900"/>
              </a:solidFill>
            </a:endParaRPr>
          </a:p>
        </p:txBody>
      </p:sp>
      <p:pic>
        <p:nvPicPr>
          <p:cNvPr id="19998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7550" y="2705100"/>
            <a:ext cx="2362200"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nvGrpSpPr>
          <p:cNvPr id="1999878" name="Group 6"/>
          <p:cNvGrpSpPr>
            <a:grpSpLocks/>
          </p:cNvGrpSpPr>
          <p:nvPr/>
        </p:nvGrpSpPr>
        <p:grpSpPr bwMode="auto">
          <a:xfrm>
            <a:off x="5753100" y="2381250"/>
            <a:ext cx="2628900" cy="2628900"/>
            <a:chOff x="3624" y="1500"/>
            <a:chExt cx="1656" cy="1656"/>
          </a:xfrm>
        </p:grpSpPr>
        <p:pic>
          <p:nvPicPr>
            <p:cNvPr id="1999879" name="Picture 7" descr="15680-illustration-of-a-cartoon-speech-bubble-pv[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 y="1500"/>
              <a:ext cx="1656" cy="1656"/>
            </a:xfrm>
            <a:prstGeom prst="rect">
              <a:avLst/>
            </a:prstGeom>
            <a:noFill/>
            <a:extLst>
              <a:ext uri="{909E8E84-426E-40DD-AFC4-6F175D3DCCD1}">
                <a14:hiddenFill xmlns:a14="http://schemas.microsoft.com/office/drawing/2010/main">
                  <a:solidFill>
                    <a:srgbClr val="FFFFFF"/>
                  </a:solidFill>
                </a14:hiddenFill>
              </a:ext>
            </a:extLst>
          </p:spPr>
        </p:pic>
        <p:sp>
          <p:nvSpPr>
            <p:cNvPr id="1999880" name="Text Box 8"/>
            <p:cNvSpPr txBox="1">
              <a:spLocks noChangeArrowheads="1"/>
            </p:cNvSpPr>
            <p:nvPr/>
          </p:nvSpPr>
          <p:spPr bwMode="auto">
            <a:xfrm>
              <a:off x="3868" y="1825"/>
              <a:ext cx="1168" cy="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algn="ctr"/>
              <a:r>
                <a:rPr lang="it-IT" altLang="it-IT" sz="2600">
                  <a:solidFill>
                    <a:srgbClr val="FF9900"/>
                  </a:solidFill>
                </a:rPr>
                <a:t>Tutta colpa </a:t>
              </a:r>
            </a:p>
            <a:p>
              <a:pPr algn="ctr"/>
              <a:r>
                <a:rPr lang="it-IT" altLang="it-IT" sz="2600">
                  <a:solidFill>
                    <a:srgbClr val="FF9900"/>
                  </a:solidFill>
                </a:rPr>
                <a:t>della soda!</a:t>
              </a:r>
            </a:p>
          </p:txBody>
        </p:sp>
      </p:grpSp>
    </p:spTree>
    <p:extLst>
      <p:ext uri="{BB962C8B-B14F-4D97-AF65-F5344CB8AC3E}">
        <p14:creationId xmlns:p14="http://schemas.microsoft.com/office/powerpoint/2010/main" val="1940037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99875"/>
                                        </p:tgtEl>
                                        <p:attrNameLst>
                                          <p:attrName>style.visibility</p:attrName>
                                        </p:attrNameLst>
                                      </p:cBhvr>
                                      <p:to>
                                        <p:strVal val="visible"/>
                                      </p:to>
                                    </p:set>
                                    <p:animEffect transition="in" filter="wipe(left)">
                                      <p:cBhvr>
                                        <p:cTn id="7" dur="500"/>
                                        <p:tgtEl>
                                          <p:spTgt spid="19998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99878"/>
                                        </p:tgtEl>
                                        <p:attrNameLst>
                                          <p:attrName>style.visibility</p:attrName>
                                        </p:attrNameLst>
                                      </p:cBhvr>
                                      <p:to>
                                        <p:strVal val="visible"/>
                                      </p:to>
                                    </p:set>
                                    <p:animEffect transition="in" filter="fade">
                                      <p:cBhvr>
                                        <p:cTn id="12" dur="2000"/>
                                        <p:tgtEl>
                                          <p:spTgt spid="19998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99876">
                                            <p:txEl>
                                              <p:pRg st="0" end="0"/>
                                            </p:txEl>
                                          </p:spTgt>
                                        </p:tgtEl>
                                        <p:attrNameLst>
                                          <p:attrName>style.visibility</p:attrName>
                                        </p:attrNameLst>
                                      </p:cBhvr>
                                      <p:to>
                                        <p:strVal val="visible"/>
                                      </p:to>
                                    </p:set>
                                    <p:animEffect transition="in" filter="wipe(left)">
                                      <p:cBhvr>
                                        <p:cTn id="17" dur="500"/>
                                        <p:tgtEl>
                                          <p:spTgt spid="199987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99876">
                                            <p:txEl>
                                              <p:pRg st="1" end="1"/>
                                            </p:txEl>
                                          </p:spTgt>
                                        </p:tgtEl>
                                        <p:attrNameLst>
                                          <p:attrName>style.visibility</p:attrName>
                                        </p:attrNameLst>
                                      </p:cBhvr>
                                      <p:to>
                                        <p:strVal val="visible"/>
                                      </p:to>
                                    </p:set>
                                    <p:animEffect transition="in" filter="wipe(left)">
                                      <p:cBhvr>
                                        <p:cTn id="22" dur="500"/>
                                        <p:tgtEl>
                                          <p:spTgt spid="1999876">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99876">
                                            <p:txEl>
                                              <p:pRg st="2" end="2"/>
                                            </p:txEl>
                                          </p:spTgt>
                                        </p:tgtEl>
                                        <p:attrNameLst>
                                          <p:attrName>style.visibility</p:attrName>
                                        </p:attrNameLst>
                                      </p:cBhvr>
                                      <p:to>
                                        <p:strVal val="visible"/>
                                      </p:to>
                                    </p:set>
                                    <p:animEffect transition="in" filter="wipe(left)">
                                      <p:cBhvr>
                                        <p:cTn id="27" dur="500"/>
                                        <p:tgtEl>
                                          <p:spTgt spid="19998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9875" grpId="0"/>
      <p:bldP spid="1999876"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1922" name="Rectangle 2"/>
          <p:cNvSpPr>
            <a:spLocks noGrp="1" noChangeArrowheads="1"/>
          </p:cNvSpPr>
          <p:nvPr>
            <p:ph type="title"/>
          </p:nvPr>
        </p:nvSpPr>
        <p:spPr>
          <a:xfrm>
            <a:off x="457200" y="-87313"/>
            <a:ext cx="8229600" cy="13398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t">
            <a:spAutoFit/>
          </a:bodyPr>
          <a:lstStyle/>
          <a:p>
            <a:pPr eaLnBrk="0" hangingPunct="0"/>
            <a:r>
              <a:rPr lang="it-IT" altLang="it-IT" b="1">
                <a:solidFill>
                  <a:schemeClr val="accent2"/>
                </a:solidFill>
              </a:rPr>
              <a:t>attenzione (2)</a:t>
            </a:r>
            <a:br>
              <a:rPr lang="it-IT" altLang="it-IT" b="1">
                <a:solidFill>
                  <a:schemeClr val="accent2"/>
                </a:solidFill>
              </a:rPr>
            </a:br>
            <a:r>
              <a:rPr lang="it-IT" altLang="it-IT" b="1">
                <a:solidFill>
                  <a:srgbClr val="FF9900"/>
                </a:solidFill>
              </a:rPr>
              <a:t>satira e falsa causazione</a:t>
            </a:r>
          </a:p>
        </p:txBody>
      </p:sp>
      <p:sp>
        <p:nvSpPr>
          <p:cNvPr id="2001923" name="Rectangle 3"/>
          <p:cNvSpPr>
            <a:spLocks noChangeArrowheads="1"/>
          </p:cNvSpPr>
          <p:nvPr/>
        </p:nvSpPr>
        <p:spPr bwMode="auto">
          <a:xfrm>
            <a:off x="666750" y="1176338"/>
            <a:ext cx="763905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30000"/>
              </a:spcBef>
            </a:pPr>
            <a:r>
              <a:rPr lang="it-IT" altLang="it-IT" sz="3000" b="0"/>
              <a:t>In Italia 230 evasori fiscali in carcere. In Germania 8000. Che piaga l’evasione fiscale in germania</a:t>
            </a:r>
          </a:p>
        </p:txBody>
      </p:sp>
      <p:sp>
        <p:nvSpPr>
          <p:cNvPr id="2001924" name="Rectangle 4"/>
          <p:cNvSpPr>
            <a:spLocks noChangeArrowheads="1"/>
          </p:cNvSpPr>
          <p:nvPr/>
        </p:nvSpPr>
        <p:spPr bwMode="auto">
          <a:xfrm>
            <a:off x="236538" y="4968875"/>
            <a:ext cx="9174162"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15000"/>
              </a:spcBef>
              <a:buClr>
                <a:schemeClr val="accent2"/>
              </a:buClr>
              <a:buFont typeface="Wingdings" panose="05000000000000000000" pitchFamily="2" charset="2"/>
              <a:buChar char="§"/>
            </a:pPr>
            <a:r>
              <a:rPr lang="it-IT" altLang="it-IT" sz="3000">
                <a:solidFill>
                  <a:srgbClr val="FF9900"/>
                </a:solidFill>
              </a:rPr>
              <a:t>sbagliato</a:t>
            </a:r>
            <a:r>
              <a:rPr lang="it-IT" altLang="it-IT" sz="3000" b="0"/>
              <a:t> </a:t>
            </a:r>
          </a:p>
          <a:p>
            <a:pPr>
              <a:spcBef>
                <a:spcPct val="15000"/>
              </a:spcBef>
              <a:buClr>
                <a:schemeClr val="accent2"/>
              </a:buClr>
              <a:buFont typeface="Wingdings" panose="05000000000000000000" pitchFamily="2" charset="2"/>
              <a:buChar char="§"/>
            </a:pPr>
            <a:r>
              <a:rPr lang="it-IT" altLang="it-IT" sz="3000" b="0"/>
              <a:t>non si è considerata una terza </a:t>
            </a:r>
            <a:r>
              <a:rPr lang="it-IT" altLang="it-IT" sz="3000" i="1">
                <a:solidFill>
                  <a:srgbClr val="FF9900"/>
                </a:solidFill>
              </a:rPr>
              <a:t>variabile</a:t>
            </a:r>
          </a:p>
          <a:p>
            <a:pPr>
              <a:spcBef>
                <a:spcPct val="15000"/>
              </a:spcBef>
              <a:buClr>
                <a:schemeClr val="accent2"/>
              </a:buClr>
              <a:buFont typeface="Wingdings" panose="05000000000000000000" pitchFamily="2" charset="2"/>
              <a:buChar char="§"/>
            </a:pPr>
            <a:r>
              <a:rPr lang="it-IT" altLang="it-IT" sz="3000" b="0"/>
              <a:t>lotta all’evasione diversa nei due paesi</a:t>
            </a:r>
            <a:endParaRPr lang="it-IT" altLang="it-IT" sz="3000" b="0" i="1">
              <a:solidFill>
                <a:srgbClr val="FF9900"/>
              </a:solidFill>
            </a:endParaRPr>
          </a:p>
        </p:txBody>
      </p:sp>
      <p:grpSp>
        <p:nvGrpSpPr>
          <p:cNvPr id="2001925" name="Group 5"/>
          <p:cNvGrpSpPr>
            <a:grpSpLocks/>
          </p:cNvGrpSpPr>
          <p:nvPr/>
        </p:nvGrpSpPr>
        <p:grpSpPr bwMode="auto">
          <a:xfrm>
            <a:off x="3514725" y="2705100"/>
            <a:ext cx="3976688" cy="2209800"/>
            <a:chOff x="2214" y="1704"/>
            <a:chExt cx="2505" cy="1392"/>
          </a:xfrm>
        </p:grpSpPr>
        <p:pic>
          <p:nvPicPr>
            <p:cNvPr id="20019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 y="1704"/>
              <a:ext cx="1308" cy="13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001927" name="Text Box 7"/>
            <p:cNvSpPr txBox="1">
              <a:spLocks noChangeArrowheads="1"/>
            </p:cNvSpPr>
            <p:nvPr/>
          </p:nvSpPr>
          <p:spPr bwMode="auto">
            <a:xfrm>
              <a:off x="3624" y="2875"/>
              <a:ext cx="1095"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a:solidFill>
                    <a:schemeClr val="bg2"/>
                  </a:solidFill>
                </a:rPr>
                <a:t>Crozza 27/02/2015</a:t>
              </a:r>
            </a:p>
          </p:txBody>
        </p:sp>
      </p:grpSp>
    </p:spTree>
    <p:extLst>
      <p:ext uri="{BB962C8B-B14F-4D97-AF65-F5344CB8AC3E}">
        <p14:creationId xmlns:p14="http://schemas.microsoft.com/office/powerpoint/2010/main" val="3655618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01923"/>
                                        </p:tgtEl>
                                        <p:attrNameLst>
                                          <p:attrName>style.visibility</p:attrName>
                                        </p:attrNameLst>
                                      </p:cBhvr>
                                      <p:to>
                                        <p:strVal val="visible"/>
                                      </p:to>
                                    </p:set>
                                    <p:animEffect transition="in" filter="wipe(left)">
                                      <p:cBhvr>
                                        <p:cTn id="7" dur="500"/>
                                        <p:tgtEl>
                                          <p:spTgt spid="200192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001925"/>
                                        </p:tgtEl>
                                        <p:attrNameLst>
                                          <p:attrName>style.visibility</p:attrName>
                                        </p:attrNameLst>
                                      </p:cBhvr>
                                      <p:to>
                                        <p:strVal val="visible"/>
                                      </p:to>
                                    </p:set>
                                    <p:animEffect transition="in" filter="fade">
                                      <p:cBhvr>
                                        <p:cTn id="11" dur="1000"/>
                                        <p:tgtEl>
                                          <p:spTgt spid="200192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01924">
                                            <p:txEl>
                                              <p:pRg st="0" end="0"/>
                                            </p:txEl>
                                          </p:spTgt>
                                        </p:tgtEl>
                                        <p:attrNameLst>
                                          <p:attrName>style.visibility</p:attrName>
                                        </p:attrNameLst>
                                      </p:cBhvr>
                                      <p:to>
                                        <p:strVal val="visible"/>
                                      </p:to>
                                    </p:set>
                                    <p:animEffect transition="in" filter="wipe(left)">
                                      <p:cBhvr>
                                        <p:cTn id="16" dur="500"/>
                                        <p:tgtEl>
                                          <p:spTgt spid="2001924">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01924">
                                            <p:txEl>
                                              <p:pRg st="1" end="1"/>
                                            </p:txEl>
                                          </p:spTgt>
                                        </p:tgtEl>
                                        <p:attrNameLst>
                                          <p:attrName>style.visibility</p:attrName>
                                        </p:attrNameLst>
                                      </p:cBhvr>
                                      <p:to>
                                        <p:strVal val="visible"/>
                                      </p:to>
                                    </p:set>
                                    <p:animEffect transition="in" filter="wipe(left)">
                                      <p:cBhvr>
                                        <p:cTn id="21" dur="500"/>
                                        <p:tgtEl>
                                          <p:spTgt spid="2001924">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01924">
                                            <p:txEl>
                                              <p:pRg st="2" end="2"/>
                                            </p:txEl>
                                          </p:spTgt>
                                        </p:tgtEl>
                                        <p:attrNameLst>
                                          <p:attrName>style.visibility</p:attrName>
                                        </p:attrNameLst>
                                      </p:cBhvr>
                                      <p:to>
                                        <p:strVal val="visible"/>
                                      </p:to>
                                    </p:set>
                                    <p:animEffect transition="in" filter="wipe(left)">
                                      <p:cBhvr>
                                        <p:cTn id="26" dur="500"/>
                                        <p:tgtEl>
                                          <p:spTgt spid="20019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1923" grpId="0"/>
      <p:bldP spid="200192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7890" name="Titolo 1"/>
          <p:cNvSpPr>
            <a:spLocks noGrp="1"/>
          </p:cNvSpPr>
          <p:nvPr>
            <p:ph type="title" idx="4294967295"/>
          </p:nvPr>
        </p:nvSpPr>
        <p:spPr>
          <a:xfrm>
            <a:off x="342900" y="255588"/>
            <a:ext cx="7105650" cy="762000"/>
          </a:xfrm>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t">
            <a:spAutoFit/>
          </a:bodyPr>
          <a:lstStyle/>
          <a:p>
            <a:pPr algn="r"/>
            <a:r>
              <a:rPr lang="it-IT" altLang="it-IT" b="1">
                <a:solidFill>
                  <a:schemeClr val="accent2"/>
                </a:solidFill>
              </a:rPr>
              <a:t>riassumendo</a:t>
            </a:r>
          </a:p>
        </p:txBody>
      </p:sp>
      <p:sp>
        <p:nvSpPr>
          <p:cNvPr id="3" name="Segnaposto contenuto 2"/>
          <p:cNvSpPr>
            <a:spLocks noGrp="1"/>
          </p:cNvSpPr>
          <p:nvPr>
            <p:ph idx="4294967295"/>
          </p:nvPr>
        </p:nvSpPr>
        <p:spPr>
          <a:xfrm>
            <a:off x="333375" y="2027238"/>
            <a:ext cx="8401050" cy="2917825"/>
          </a:xfrm>
        </p:spPr>
        <p:txBody>
          <a:bodyPr/>
          <a:lstStyle/>
          <a:p>
            <a:pPr>
              <a:spcBef>
                <a:spcPct val="15000"/>
              </a:spcBef>
              <a:spcAft>
                <a:spcPct val="25000"/>
              </a:spcAft>
              <a:buClr>
                <a:schemeClr val="accent2"/>
              </a:buClr>
              <a:buFont typeface="Wingdings" panose="05000000000000000000" pitchFamily="2" charset="2"/>
              <a:buChar char="§"/>
            </a:pPr>
            <a:r>
              <a:rPr lang="it-IT" altLang="it-IT" dirty="0"/>
              <a:t>Cosa caratterizza la scienza: 7 attributi</a:t>
            </a:r>
          </a:p>
          <a:p>
            <a:pPr>
              <a:spcBef>
                <a:spcPct val="15000"/>
              </a:spcBef>
              <a:spcAft>
                <a:spcPct val="25000"/>
              </a:spcAft>
              <a:buClr>
                <a:schemeClr val="accent2"/>
              </a:buClr>
              <a:buFont typeface="Wingdings" panose="05000000000000000000" pitchFamily="2" charset="2"/>
              <a:buChar char="§"/>
            </a:pPr>
            <a:r>
              <a:rPr lang="it-IT" altLang="it-IT" dirty="0"/>
              <a:t>Ingredienti della scienza: 5</a:t>
            </a:r>
          </a:p>
          <a:p>
            <a:pPr>
              <a:spcBef>
                <a:spcPct val="15000"/>
              </a:spcBef>
              <a:spcAft>
                <a:spcPct val="25000"/>
              </a:spcAft>
              <a:buClr>
                <a:schemeClr val="accent2"/>
              </a:buClr>
              <a:buFont typeface="Wingdings" panose="05000000000000000000" pitchFamily="2" charset="2"/>
              <a:buChar char="§"/>
            </a:pPr>
            <a:r>
              <a:rPr lang="it-IT" altLang="it-IT" dirty="0"/>
              <a:t>Metodo deduttivo vs. induttivo → Aristotele vs. </a:t>
            </a:r>
            <a:r>
              <a:rPr lang="it-IT" altLang="it-IT" dirty="0" smtClean="0"/>
              <a:t>Galileo</a:t>
            </a:r>
          </a:p>
          <a:p>
            <a:pPr>
              <a:spcBef>
                <a:spcPct val="15000"/>
              </a:spcBef>
              <a:spcAft>
                <a:spcPct val="25000"/>
              </a:spcAft>
              <a:buClr>
                <a:schemeClr val="accent2"/>
              </a:buClr>
              <a:buFont typeface="Wingdings" panose="05000000000000000000" pitchFamily="2" charset="2"/>
              <a:buChar char="§"/>
            </a:pPr>
            <a:r>
              <a:rPr lang="it-IT" altLang="it-IT" dirty="0" smtClean="0"/>
              <a:t>Falsificazionismo ipotetico-deduttivo</a:t>
            </a:r>
            <a:endParaRPr lang="it-IT" altLang="it-IT" dirty="0"/>
          </a:p>
        </p:txBody>
      </p:sp>
      <p:pic>
        <p:nvPicPr>
          <p:cNvPr id="195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1524000" cy="124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Tree>
    <p:extLst>
      <p:ext uri="{BB962C8B-B14F-4D97-AF65-F5344CB8AC3E}">
        <p14:creationId xmlns:p14="http://schemas.microsoft.com/office/powerpoint/2010/main" val="3096936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4034" name="Rectangle 2"/>
          <p:cNvSpPr>
            <a:spLocks noChangeArrowheads="1"/>
          </p:cNvSpPr>
          <p:nvPr/>
        </p:nvSpPr>
        <p:spPr bwMode="auto">
          <a:xfrm>
            <a:off x="334963" y="5481638"/>
            <a:ext cx="8361362" cy="1281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just">
              <a:spcBef>
                <a:spcPct val="30000"/>
              </a:spcBef>
            </a:pPr>
            <a:r>
              <a:rPr lang="it-IT" altLang="it-IT" sz="2800" b="0"/>
              <a:t>Le conoscenze positive (confermatorie) sono sempre provvisorie e soggette a revisione, solo le confutazioni sono </a:t>
            </a:r>
            <a:r>
              <a:rPr lang="it-IT" altLang="it-IT" sz="2800" b="0" i="1"/>
              <a:t>logicamente</a:t>
            </a:r>
            <a:r>
              <a:rPr lang="it-IT" altLang="it-IT" sz="2800" b="0"/>
              <a:t> convincenti</a:t>
            </a:r>
          </a:p>
        </p:txBody>
      </p:sp>
      <p:sp>
        <p:nvSpPr>
          <p:cNvPr id="1964035" name="Titolo 1"/>
          <p:cNvSpPr>
            <a:spLocks/>
          </p:cNvSpPr>
          <p:nvPr/>
        </p:nvSpPr>
        <p:spPr bwMode="auto">
          <a:xfrm>
            <a:off x="38100" y="198438"/>
            <a:ext cx="9144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it-IT" altLang="it-IT">
                <a:solidFill>
                  <a:schemeClr val="accent2"/>
                </a:solidFill>
              </a:rPr>
              <a:t>confutazione vs. conferma </a:t>
            </a:r>
            <a:br>
              <a:rPr lang="it-IT" altLang="it-IT">
                <a:solidFill>
                  <a:schemeClr val="accent2"/>
                </a:solidFill>
              </a:rPr>
            </a:br>
            <a:r>
              <a:rPr lang="it-IT" altLang="it-IT">
                <a:solidFill>
                  <a:srgbClr val="FF9900"/>
                </a:solidFill>
              </a:rPr>
              <a:t>1 a 0</a:t>
            </a:r>
          </a:p>
        </p:txBody>
      </p:sp>
      <p:pic>
        <p:nvPicPr>
          <p:cNvPr id="1964036" name="Picture 4" descr="Risultati immagini per Goal">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90650" y="1771650"/>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958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64034"/>
                                        </p:tgtEl>
                                        <p:attrNameLst>
                                          <p:attrName>style.visibility</p:attrName>
                                        </p:attrNameLst>
                                      </p:cBhvr>
                                      <p:to>
                                        <p:strVal val="visible"/>
                                      </p:to>
                                    </p:set>
                                    <p:animEffect transition="in" filter="wipe(left)">
                                      <p:cBhvr>
                                        <p:cTn id="7" dur="500"/>
                                        <p:tgtEl>
                                          <p:spTgt spid="196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40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0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87525"/>
            <a:ext cx="5153025" cy="289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966083" name="Rectangle 3"/>
          <p:cNvSpPr>
            <a:spLocks noChangeArrowheads="1"/>
          </p:cNvSpPr>
          <p:nvPr/>
        </p:nvSpPr>
        <p:spPr bwMode="auto">
          <a:xfrm>
            <a:off x="0" y="947738"/>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Clr>
                <a:schemeClr val="accent2"/>
              </a:buClr>
              <a:buFont typeface="Wingdings" panose="05000000000000000000" pitchFamily="2" charset="2"/>
              <a:buNone/>
            </a:pPr>
            <a:r>
              <a:rPr lang="it-IT" altLang="it-IT" sz="3200">
                <a:solidFill>
                  <a:srgbClr val="FF9900"/>
                </a:solidFill>
              </a:rPr>
              <a:t>tutto ciò che è </a:t>
            </a:r>
            <a:r>
              <a:rPr lang="it-IT" altLang="it-IT" sz="3200" i="1">
                <a:solidFill>
                  <a:srgbClr val="FF9900"/>
                </a:solidFill>
              </a:rPr>
              <a:t>confutabile</a:t>
            </a:r>
          </a:p>
        </p:txBody>
      </p:sp>
      <p:sp>
        <p:nvSpPr>
          <p:cNvPr id="1966084" name="Titolo 1"/>
          <p:cNvSpPr>
            <a:spLocks/>
          </p:cNvSpPr>
          <p:nvPr/>
        </p:nvSpPr>
        <p:spPr bwMode="auto">
          <a:xfrm>
            <a:off x="38100" y="198438"/>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it-IT" altLang="it-IT">
                <a:solidFill>
                  <a:schemeClr val="accent2"/>
                </a:solidFill>
              </a:rPr>
              <a:t>razionalmente è scientifico</a:t>
            </a:r>
            <a:endParaRPr lang="it-IT" altLang="it-IT">
              <a:solidFill>
                <a:srgbClr val="FF9900"/>
              </a:solidFill>
            </a:endParaRPr>
          </a:p>
        </p:txBody>
      </p:sp>
      <p:pic>
        <p:nvPicPr>
          <p:cNvPr id="1966085" name="Picture 5" descr="Risultati immagini per clap hand  .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8513" y="2105025"/>
            <a:ext cx="1646237" cy="1724025"/>
          </a:xfrm>
          <a:prstGeom prst="rect">
            <a:avLst/>
          </a:prstGeom>
          <a:noFill/>
          <a:extLst>
            <a:ext uri="{909E8E84-426E-40DD-AFC4-6F175D3DCCD1}">
              <a14:hiddenFill xmlns:a14="http://schemas.microsoft.com/office/drawing/2010/main">
                <a:solidFill>
                  <a:srgbClr val="FFFFFF"/>
                </a:solidFill>
              </a14:hiddenFill>
            </a:ext>
          </a:extLst>
        </p:spPr>
      </p:pic>
      <p:sp>
        <p:nvSpPr>
          <p:cNvPr id="1966086" name="Rectangle 6"/>
          <p:cNvSpPr>
            <a:spLocks noChangeArrowheads="1"/>
          </p:cNvSpPr>
          <p:nvPr/>
        </p:nvSpPr>
        <p:spPr bwMode="auto">
          <a:xfrm>
            <a:off x="5181600" y="1668463"/>
            <a:ext cx="3905250" cy="3651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171450" indent="-1714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Clr>
                <a:schemeClr val="accent2"/>
              </a:buClr>
              <a:buFont typeface="Wingdings" panose="05000000000000000000" pitchFamily="2" charset="2"/>
              <a:buChar char="§"/>
            </a:pPr>
            <a:r>
              <a:rPr lang="it-IT" altLang="it-IT" sz="2400" b="0"/>
              <a:t>Mario e Giovanni sono in antartide</a:t>
            </a:r>
          </a:p>
          <a:p>
            <a:pPr algn="just">
              <a:buClr>
                <a:schemeClr val="accent2"/>
              </a:buClr>
              <a:buFont typeface="Wingdings" panose="05000000000000000000" pitchFamily="2" charset="2"/>
              <a:buChar char="§"/>
            </a:pPr>
            <a:r>
              <a:rPr lang="it-IT" altLang="it-IT" sz="2400" b="0"/>
              <a:t>Mario sostiene che “battere le mani tiene lontani gli elefanti”</a:t>
            </a:r>
          </a:p>
          <a:p>
            <a:pPr algn="just">
              <a:buClr>
                <a:schemeClr val="accent2"/>
              </a:buClr>
              <a:buFont typeface="Wingdings" panose="05000000000000000000" pitchFamily="2" charset="2"/>
              <a:buChar char="§"/>
            </a:pPr>
            <a:r>
              <a:rPr lang="it-IT" altLang="it-IT" sz="2400" b="0"/>
              <a:t>Giovanni obietta che mentre Mario batte le mani “non ci sono elefanti”</a:t>
            </a:r>
          </a:p>
          <a:p>
            <a:pPr algn="just">
              <a:buClr>
                <a:schemeClr val="accent2"/>
              </a:buClr>
              <a:buFont typeface="Wingdings" panose="05000000000000000000" pitchFamily="2" charset="2"/>
              <a:buChar char="§"/>
            </a:pPr>
            <a:r>
              <a:rPr lang="it-IT" altLang="it-IT" sz="2400" b="0"/>
              <a:t>Mario risponde “Hai visto, che ho ragione”</a:t>
            </a:r>
          </a:p>
        </p:txBody>
      </p:sp>
      <p:sp>
        <p:nvSpPr>
          <p:cNvPr id="1966087" name="Text Box 7"/>
          <p:cNvSpPr txBox="1">
            <a:spLocks noChangeArrowheads="1"/>
          </p:cNvSpPr>
          <p:nvPr/>
        </p:nvSpPr>
        <p:spPr bwMode="auto">
          <a:xfrm>
            <a:off x="0" y="5383213"/>
            <a:ext cx="9144000" cy="146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171450" indent="-1714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Clr>
                <a:schemeClr val="accent2"/>
              </a:buClr>
              <a:buFont typeface="Wingdings" panose="05000000000000000000" pitchFamily="2" charset="2"/>
              <a:buChar char="§"/>
            </a:pPr>
            <a:r>
              <a:rPr lang="it-IT" altLang="it-IT" sz="2400" b="0"/>
              <a:t>All’evidenza delle prove fornite da Mario la </a:t>
            </a:r>
            <a:r>
              <a:rPr lang="it-IT" altLang="it-IT" sz="2400" b="0" i="1"/>
              <a:t>teoria</a:t>
            </a:r>
            <a:r>
              <a:rPr lang="it-IT" altLang="it-IT" sz="2400" b="0"/>
              <a:t> può essere ritenuta scientifica?</a:t>
            </a:r>
          </a:p>
          <a:p>
            <a:pPr algn="just">
              <a:buClr>
                <a:schemeClr val="accent2"/>
              </a:buClr>
              <a:buFont typeface="Wingdings" panose="05000000000000000000" pitchFamily="2" charset="2"/>
              <a:buChar char="§"/>
            </a:pPr>
            <a:r>
              <a:rPr lang="it-IT" altLang="it-IT" sz="2400"/>
              <a:t>No:</a:t>
            </a:r>
            <a:r>
              <a:rPr lang="it-IT" altLang="it-IT" sz="2400" b="0"/>
              <a:t> anche se Mario non avesse battuto le mani non ci sarebbero stati elefanti il che avrebbe confutato la teoria</a:t>
            </a:r>
          </a:p>
        </p:txBody>
      </p:sp>
    </p:spTree>
    <p:extLst>
      <p:ext uri="{BB962C8B-B14F-4D97-AF65-F5344CB8AC3E}">
        <p14:creationId xmlns:p14="http://schemas.microsoft.com/office/powerpoint/2010/main" val="3157572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66083"/>
                                        </p:tgtEl>
                                        <p:attrNameLst>
                                          <p:attrName>style.visibility</p:attrName>
                                        </p:attrNameLst>
                                      </p:cBhvr>
                                      <p:to>
                                        <p:strVal val="visible"/>
                                      </p:to>
                                    </p:set>
                                    <p:animEffect transition="in" filter="wipe(left)">
                                      <p:cBhvr>
                                        <p:cTn id="7" dur="500"/>
                                        <p:tgtEl>
                                          <p:spTgt spid="19660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66082"/>
                                        </p:tgtEl>
                                        <p:attrNameLst>
                                          <p:attrName>style.visibility</p:attrName>
                                        </p:attrNameLst>
                                      </p:cBhvr>
                                      <p:to>
                                        <p:strVal val="visible"/>
                                      </p:to>
                                    </p:set>
                                    <p:animEffect transition="in" filter="fade">
                                      <p:cBhvr>
                                        <p:cTn id="12" dur="2000"/>
                                        <p:tgtEl>
                                          <p:spTgt spid="1966082"/>
                                        </p:tgtEl>
                                      </p:cBhvr>
                                    </p:animEffect>
                                  </p:childTnLst>
                                </p:cTn>
                              </p:par>
                            </p:childTnLst>
                          </p:cTn>
                        </p:par>
                        <p:par>
                          <p:cTn id="13" fill="hold" nodeType="afterGroup">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966086">
                                            <p:txEl>
                                              <p:pRg st="0" end="0"/>
                                            </p:txEl>
                                          </p:spTgt>
                                        </p:tgtEl>
                                        <p:attrNameLst>
                                          <p:attrName>style.visibility</p:attrName>
                                        </p:attrNameLst>
                                      </p:cBhvr>
                                      <p:to>
                                        <p:strVal val="visible"/>
                                      </p:to>
                                    </p:set>
                                    <p:animEffect transition="in" filter="wipe(left)">
                                      <p:cBhvr>
                                        <p:cTn id="16" dur="500"/>
                                        <p:tgtEl>
                                          <p:spTgt spid="196608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66086">
                                            <p:txEl>
                                              <p:pRg st="1" end="1"/>
                                            </p:txEl>
                                          </p:spTgt>
                                        </p:tgtEl>
                                        <p:attrNameLst>
                                          <p:attrName>style.visibility</p:attrName>
                                        </p:attrNameLst>
                                      </p:cBhvr>
                                      <p:to>
                                        <p:strVal val="visible"/>
                                      </p:to>
                                    </p:set>
                                    <p:animEffect transition="in" filter="wipe(left)">
                                      <p:cBhvr>
                                        <p:cTn id="21" dur="500"/>
                                        <p:tgtEl>
                                          <p:spTgt spid="1966086">
                                            <p:txEl>
                                              <p:pRg st="1" end="1"/>
                                            </p:txEl>
                                          </p:spTgt>
                                        </p:tgtEl>
                                      </p:cBhvr>
                                    </p:animEffect>
                                  </p:childTnLst>
                                </p:cTn>
                              </p:par>
                            </p:childTnLst>
                          </p:cTn>
                        </p:par>
                        <p:par>
                          <p:cTn id="22" fill="hold" nodeType="afterGroup">
                            <p:stCondLst>
                              <p:cond delay="500"/>
                            </p:stCondLst>
                            <p:childTnLst>
                              <p:par>
                                <p:cTn id="23" presetID="10" presetClass="entr" presetSubtype="0" fill="hold" nodeType="afterEffect">
                                  <p:stCondLst>
                                    <p:cond delay="0"/>
                                  </p:stCondLst>
                                  <p:childTnLst>
                                    <p:set>
                                      <p:cBhvr>
                                        <p:cTn id="24" dur="1" fill="hold">
                                          <p:stCondLst>
                                            <p:cond delay="0"/>
                                          </p:stCondLst>
                                        </p:cTn>
                                        <p:tgtEl>
                                          <p:spTgt spid="1966085"/>
                                        </p:tgtEl>
                                        <p:attrNameLst>
                                          <p:attrName>style.visibility</p:attrName>
                                        </p:attrNameLst>
                                      </p:cBhvr>
                                      <p:to>
                                        <p:strVal val="visible"/>
                                      </p:to>
                                    </p:set>
                                    <p:animEffect transition="in" filter="fade">
                                      <p:cBhvr>
                                        <p:cTn id="25" dur="2000"/>
                                        <p:tgtEl>
                                          <p:spTgt spid="196608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66086">
                                            <p:txEl>
                                              <p:pRg st="2" end="2"/>
                                            </p:txEl>
                                          </p:spTgt>
                                        </p:tgtEl>
                                        <p:attrNameLst>
                                          <p:attrName>style.visibility</p:attrName>
                                        </p:attrNameLst>
                                      </p:cBhvr>
                                      <p:to>
                                        <p:strVal val="visible"/>
                                      </p:to>
                                    </p:set>
                                    <p:animEffect transition="in" filter="wipe(left)">
                                      <p:cBhvr>
                                        <p:cTn id="30" dur="500"/>
                                        <p:tgtEl>
                                          <p:spTgt spid="1966086">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66086">
                                            <p:txEl>
                                              <p:pRg st="3" end="3"/>
                                            </p:txEl>
                                          </p:spTgt>
                                        </p:tgtEl>
                                        <p:attrNameLst>
                                          <p:attrName>style.visibility</p:attrName>
                                        </p:attrNameLst>
                                      </p:cBhvr>
                                      <p:to>
                                        <p:strVal val="visible"/>
                                      </p:to>
                                    </p:set>
                                    <p:animEffect transition="in" filter="wipe(left)">
                                      <p:cBhvr>
                                        <p:cTn id="35" dur="500"/>
                                        <p:tgtEl>
                                          <p:spTgt spid="1966086">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66087">
                                            <p:txEl>
                                              <p:pRg st="0" end="0"/>
                                            </p:txEl>
                                          </p:spTgt>
                                        </p:tgtEl>
                                        <p:attrNameLst>
                                          <p:attrName>style.visibility</p:attrName>
                                        </p:attrNameLst>
                                      </p:cBhvr>
                                      <p:to>
                                        <p:strVal val="visible"/>
                                      </p:to>
                                    </p:set>
                                    <p:animEffect transition="in" filter="wipe(left)">
                                      <p:cBhvr>
                                        <p:cTn id="40" dur="500"/>
                                        <p:tgtEl>
                                          <p:spTgt spid="1966087">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66087">
                                            <p:txEl>
                                              <p:pRg st="1" end="1"/>
                                            </p:txEl>
                                          </p:spTgt>
                                        </p:tgtEl>
                                        <p:attrNameLst>
                                          <p:attrName>style.visibility</p:attrName>
                                        </p:attrNameLst>
                                      </p:cBhvr>
                                      <p:to>
                                        <p:strVal val="visible"/>
                                      </p:to>
                                    </p:set>
                                    <p:animEffect transition="in" filter="wipe(left)">
                                      <p:cBhvr>
                                        <p:cTn id="45" dur="500"/>
                                        <p:tgtEl>
                                          <p:spTgt spid="19660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083" grpId="0"/>
      <p:bldP spid="1966086" grpId="0" build="p"/>
      <p:bldP spid="196608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8130" name="Titolo 1"/>
          <p:cNvSpPr>
            <a:spLocks/>
          </p:cNvSpPr>
          <p:nvPr/>
        </p:nvSpPr>
        <p:spPr bwMode="auto">
          <a:xfrm>
            <a:off x="114300" y="0"/>
            <a:ext cx="91440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it-IT" altLang="it-IT">
                <a:solidFill>
                  <a:schemeClr val="accent2"/>
                </a:solidFill>
              </a:rPr>
              <a:t>Obiettivi della scienza</a:t>
            </a:r>
            <a:br>
              <a:rPr lang="it-IT" altLang="it-IT">
                <a:solidFill>
                  <a:schemeClr val="accent2"/>
                </a:solidFill>
              </a:rPr>
            </a:br>
            <a:r>
              <a:rPr lang="it-IT" altLang="it-IT" sz="2800">
                <a:solidFill>
                  <a:srgbClr val="FF9900"/>
                </a:solidFill>
              </a:rPr>
              <a:t>Mc Burney &amp; White, p. 27</a:t>
            </a:r>
          </a:p>
        </p:txBody>
      </p:sp>
      <p:pic>
        <p:nvPicPr>
          <p:cNvPr id="1968131" name="Picture 3" descr="Obiettivi-300x22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563" y="1776413"/>
            <a:ext cx="4141787"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278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68131"/>
                                        </p:tgtEl>
                                        <p:attrNameLst>
                                          <p:attrName>style.visibility</p:attrName>
                                        </p:attrNameLst>
                                      </p:cBhvr>
                                      <p:to>
                                        <p:strVal val="visible"/>
                                      </p:to>
                                    </p:set>
                                    <p:animEffect transition="in" filter="fade">
                                      <p:cBhvr>
                                        <p:cTn id="7" dur="500"/>
                                        <p:tgtEl>
                                          <p:spTgt spid="196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0178" name="Line 2"/>
          <p:cNvSpPr>
            <a:spLocks noChangeShapeType="1"/>
          </p:cNvSpPr>
          <p:nvPr/>
        </p:nvSpPr>
        <p:spPr bwMode="auto">
          <a:xfrm>
            <a:off x="4667250" y="1752600"/>
            <a:ext cx="0" cy="367665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endParaRPr lang="it-IT"/>
          </a:p>
        </p:txBody>
      </p:sp>
      <p:sp>
        <p:nvSpPr>
          <p:cNvPr id="1970179" name="Titolo 1"/>
          <p:cNvSpPr>
            <a:spLocks/>
          </p:cNvSpPr>
          <p:nvPr/>
        </p:nvSpPr>
        <p:spPr bwMode="auto">
          <a:xfrm>
            <a:off x="11430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it-IT" altLang="it-IT">
                <a:solidFill>
                  <a:schemeClr val="accent2"/>
                </a:solidFill>
              </a:rPr>
              <a:t>Obiettivi della scienza</a:t>
            </a:r>
            <a:endParaRPr lang="it-IT" altLang="it-IT" sz="4000">
              <a:solidFill>
                <a:srgbClr val="FF9900"/>
              </a:solidFill>
            </a:endParaRPr>
          </a:p>
        </p:txBody>
      </p:sp>
      <p:sp>
        <p:nvSpPr>
          <p:cNvPr id="1970180" name="Text Box 4"/>
          <p:cNvSpPr txBox="1">
            <a:spLocks noChangeArrowheads="1"/>
          </p:cNvSpPr>
          <p:nvPr/>
        </p:nvSpPr>
        <p:spPr bwMode="auto">
          <a:xfrm>
            <a:off x="2543175" y="1185863"/>
            <a:ext cx="4254500" cy="569912"/>
          </a:xfrm>
          <a:prstGeom prst="rect">
            <a:avLst/>
          </a:prstGeom>
          <a:noFill/>
          <a:ln w="9525" algn="ctr">
            <a:solidFill>
              <a:srgbClr val="FF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36000" tIns="36000" rIns="36000" bIns="36000">
            <a:spAutoFit/>
          </a:bodyPr>
          <a:lstStyle/>
          <a:p>
            <a:r>
              <a:rPr lang="it-IT" altLang="it-IT" sz="3200"/>
              <a:t>Scoperta di regolarità</a:t>
            </a:r>
          </a:p>
        </p:txBody>
      </p:sp>
      <p:sp>
        <p:nvSpPr>
          <p:cNvPr id="1970181" name="Text Box 5"/>
          <p:cNvSpPr txBox="1">
            <a:spLocks noChangeArrowheads="1"/>
          </p:cNvSpPr>
          <p:nvPr/>
        </p:nvSpPr>
        <p:spPr bwMode="auto">
          <a:xfrm>
            <a:off x="2970213" y="2051050"/>
            <a:ext cx="3392487" cy="560388"/>
          </a:xfrm>
          <a:prstGeom prst="rect">
            <a:avLst/>
          </a:prstGeom>
          <a:solidFill>
            <a:schemeClr val="bg1"/>
          </a:solidFill>
          <a:ln>
            <a:noFill/>
          </a:ln>
          <a:effectLst/>
          <a:extLst>
            <a:ext uri="{91240B29-F687-4F45-9708-019B960494DF}">
              <a14:hiddenLine xmlns:a14="http://schemas.microsoft.com/office/drawing/2010/main" w="9525" algn="ctr">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36000" tIns="36000" rIns="36000" bIns="36000">
            <a:spAutoFit/>
          </a:bodyPr>
          <a:lstStyle/>
          <a:p>
            <a:pPr algn="ctr"/>
            <a:r>
              <a:rPr lang="it-IT" altLang="it-IT" sz="3200" b="0"/>
              <a:t>descrizione</a:t>
            </a:r>
          </a:p>
        </p:txBody>
      </p:sp>
      <p:sp>
        <p:nvSpPr>
          <p:cNvPr id="1970182" name="Text Box 6"/>
          <p:cNvSpPr txBox="1">
            <a:spLocks noChangeArrowheads="1"/>
          </p:cNvSpPr>
          <p:nvPr/>
        </p:nvSpPr>
        <p:spPr bwMode="auto">
          <a:xfrm>
            <a:off x="2970213" y="4230688"/>
            <a:ext cx="3392487" cy="1047750"/>
          </a:xfrm>
          <a:prstGeom prst="rect">
            <a:avLst/>
          </a:prstGeom>
          <a:solidFill>
            <a:schemeClr val="bg1"/>
          </a:solidFill>
          <a:ln>
            <a:noFill/>
          </a:ln>
          <a:effectLst/>
          <a:extLst>
            <a:ext uri="{91240B29-F687-4F45-9708-019B960494DF}">
              <a14:hiddenLine xmlns:a14="http://schemas.microsoft.com/office/drawing/2010/main" w="9525" algn="ctr">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36000" tIns="36000" rIns="36000" bIns="36000">
            <a:spAutoFit/>
          </a:bodyPr>
          <a:lstStyle/>
          <a:p>
            <a:pPr algn="ctr"/>
            <a:r>
              <a:rPr lang="it-IT" altLang="it-IT" sz="3200" b="0"/>
              <a:t>scoperta delle leggi</a:t>
            </a:r>
          </a:p>
        </p:txBody>
      </p:sp>
      <p:sp>
        <p:nvSpPr>
          <p:cNvPr id="1970183" name="Text Box 7"/>
          <p:cNvSpPr txBox="1">
            <a:spLocks noChangeArrowheads="1"/>
          </p:cNvSpPr>
          <p:nvPr/>
        </p:nvSpPr>
        <p:spPr bwMode="auto">
          <a:xfrm>
            <a:off x="2970213" y="2973388"/>
            <a:ext cx="3392487" cy="1047750"/>
          </a:xfrm>
          <a:prstGeom prst="rect">
            <a:avLst/>
          </a:prstGeom>
          <a:solidFill>
            <a:schemeClr val="bg1"/>
          </a:solidFill>
          <a:ln>
            <a:noFill/>
          </a:ln>
          <a:effectLst/>
          <a:extLst>
            <a:ext uri="{91240B29-F687-4F45-9708-019B960494DF}">
              <a14:hiddenLine xmlns:a14="http://schemas.microsoft.com/office/drawing/2010/main" w="9525" algn="ctr">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36000" tIns="36000" rIns="36000" bIns="36000">
            <a:spAutoFit/>
          </a:bodyPr>
          <a:lstStyle/>
          <a:p>
            <a:pPr algn="ctr"/>
            <a:r>
              <a:rPr lang="it-IT" altLang="it-IT" sz="3200" b="0"/>
              <a:t>ricerca delle cause</a:t>
            </a:r>
          </a:p>
        </p:txBody>
      </p:sp>
      <p:sp>
        <p:nvSpPr>
          <p:cNvPr id="1970184" name="Text Box 8"/>
          <p:cNvSpPr txBox="1">
            <a:spLocks noChangeArrowheads="1"/>
          </p:cNvSpPr>
          <p:nvPr/>
        </p:nvSpPr>
        <p:spPr bwMode="auto">
          <a:xfrm>
            <a:off x="2970213" y="5495925"/>
            <a:ext cx="3392487" cy="1057275"/>
          </a:xfrm>
          <a:prstGeom prst="rect">
            <a:avLst/>
          </a:prstGeom>
          <a:solidFill>
            <a:schemeClr val="bg1"/>
          </a:solidFill>
          <a:ln w="9525"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lIns="36000" tIns="36000" rIns="36000" bIns="36000">
            <a:spAutoFit/>
          </a:bodyPr>
          <a:lstStyle/>
          <a:p>
            <a:pPr algn="ctr"/>
            <a:r>
              <a:rPr lang="it-IT" altLang="it-IT" sz="3200"/>
              <a:t>Sviluppo delle teorie</a:t>
            </a:r>
          </a:p>
        </p:txBody>
      </p:sp>
      <p:pic>
        <p:nvPicPr>
          <p:cNvPr id="1970185" name="Picture 9"/>
          <p:cNvPicPr>
            <a:picLocks noChangeAspect="1" noChangeArrowheads="1"/>
          </p:cNvPicPr>
          <p:nvPr/>
        </p:nvPicPr>
        <p:blipFill>
          <a:blip r:embed="rId3">
            <a:extLst>
              <a:ext uri="{28A0092B-C50C-407E-A947-70E740481C1C}">
                <a14:useLocalDpi xmlns:a14="http://schemas.microsoft.com/office/drawing/2010/main" val="0"/>
              </a:ext>
            </a:extLst>
          </a:blip>
          <a:srcRect l="25084" t="26593" r="23541" b="38092"/>
          <a:stretch>
            <a:fillRect/>
          </a:stretch>
        </p:blipFill>
        <p:spPr bwMode="auto">
          <a:xfrm>
            <a:off x="441325" y="1756263"/>
            <a:ext cx="7829550" cy="302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Tree>
    <p:extLst>
      <p:ext uri="{BB962C8B-B14F-4D97-AF65-F5344CB8AC3E}">
        <p14:creationId xmlns:p14="http://schemas.microsoft.com/office/powerpoint/2010/main" val="3073892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70185"/>
                                        </p:tgtEl>
                                        <p:attrNameLst>
                                          <p:attrName>style.visibility</p:attrName>
                                        </p:attrNameLst>
                                      </p:cBhvr>
                                      <p:to>
                                        <p:strVal val="visible"/>
                                      </p:to>
                                    </p:set>
                                    <p:animEffect transition="in" filter="fade">
                                      <p:cBhvr>
                                        <p:cTn id="7" dur="500"/>
                                        <p:tgtEl>
                                          <p:spTgt spid="19701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70180"/>
                                        </p:tgtEl>
                                        <p:attrNameLst>
                                          <p:attrName>style.visibility</p:attrName>
                                        </p:attrNameLst>
                                      </p:cBhvr>
                                      <p:to>
                                        <p:strVal val="visible"/>
                                      </p:to>
                                    </p:set>
                                    <p:animEffect transition="in" filter="wipe(up)">
                                      <p:cBhvr>
                                        <p:cTn id="12" dur="500"/>
                                        <p:tgtEl>
                                          <p:spTgt spid="1970180"/>
                                        </p:tgtEl>
                                      </p:cBhvr>
                                    </p:animEffect>
                                  </p:childTnLst>
                                </p:cTn>
                              </p:par>
                              <p:par>
                                <p:cTn id="13" presetID="1" presetClass="exit" presetSubtype="0" fill="hold" nodeType="withEffect">
                                  <p:stCondLst>
                                    <p:cond delay="0"/>
                                  </p:stCondLst>
                                  <p:childTnLst>
                                    <p:set>
                                      <p:cBhvr>
                                        <p:cTn id="14" dur="1" fill="hold">
                                          <p:stCondLst>
                                            <p:cond delay="0"/>
                                          </p:stCondLst>
                                        </p:cTn>
                                        <p:tgtEl>
                                          <p:spTgt spid="1970185"/>
                                        </p:tgtEl>
                                        <p:attrNameLst>
                                          <p:attrName>style.visibility</p:attrName>
                                        </p:attrNameLst>
                                      </p:cBhvr>
                                      <p:to>
                                        <p:strVal val="hidden"/>
                                      </p:to>
                                    </p:set>
                                  </p:childTnLst>
                                </p:cTn>
                              </p:par>
                            </p:childTnLst>
                          </p:cTn>
                        </p:par>
                        <p:par>
                          <p:cTn id="15" fill="hold" nodeType="afterGroup">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970178"/>
                                        </p:tgtEl>
                                        <p:attrNameLst>
                                          <p:attrName>style.visibility</p:attrName>
                                        </p:attrNameLst>
                                      </p:cBhvr>
                                      <p:to>
                                        <p:strVal val="visible"/>
                                      </p:to>
                                    </p:set>
                                    <p:animEffect transition="in" filter="wipe(up)">
                                      <p:cBhvr>
                                        <p:cTn id="18" dur="500"/>
                                        <p:tgtEl>
                                          <p:spTgt spid="1970178"/>
                                        </p:tgtEl>
                                      </p:cBhvr>
                                    </p:animEffect>
                                  </p:childTnLst>
                                </p:cTn>
                              </p:par>
                            </p:childTnLst>
                          </p:cTn>
                        </p:par>
                        <p:par>
                          <p:cTn id="19" fill="hold" nodeType="afterGroup">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1970181"/>
                                        </p:tgtEl>
                                        <p:attrNameLst>
                                          <p:attrName>style.visibility</p:attrName>
                                        </p:attrNameLst>
                                      </p:cBhvr>
                                      <p:to>
                                        <p:strVal val="visible"/>
                                      </p:to>
                                    </p:set>
                                    <p:animEffect transition="in" filter="wipe(up)">
                                      <p:cBhvr>
                                        <p:cTn id="22" dur="500"/>
                                        <p:tgtEl>
                                          <p:spTgt spid="1970181"/>
                                        </p:tgtEl>
                                      </p:cBhvr>
                                    </p:animEffect>
                                  </p:childTnLst>
                                </p:cTn>
                              </p:par>
                            </p:childTnLst>
                          </p:cTn>
                        </p:par>
                        <p:par>
                          <p:cTn id="23" fill="hold" nodeType="afterGroup">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1970183"/>
                                        </p:tgtEl>
                                        <p:attrNameLst>
                                          <p:attrName>style.visibility</p:attrName>
                                        </p:attrNameLst>
                                      </p:cBhvr>
                                      <p:to>
                                        <p:strVal val="visible"/>
                                      </p:to>
                                    </p:set>
                                    <p:animEffect transition="in" filter="wipe(up)">
                                      <p:cBhvr>
                                        <p:cTn id="26" dur="500"/>
                                        <p:tgtEl>
                                          <p:spTgt spid="1970183"/>
                                        </p:tgtEl>
                                      </p:cBhvr>
                                    </p:animEffect>
                                  </p:childTnLst>
                                </p:cTn>
                              </p:par>
                            </p:childTnLst>
                          </p:cTn>
                        </p:par>
                        <p:par>
                          <p:cTn id="27" fill="hold" nodeType="afterGroup">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970182"/>
                                        </p:tgtEl>
                                        <p:attrNameLst>
                                          <p:attrName>style.visibility</p:attrName>
                                        </p:attrNameLst>
                                      </p:cBhvr>
                                      <p:to>
                                        <p:strVal val="visible"/>
                                      </p:to>
                                    </p:set>
                                    <p:animEffect transition="in" filter="wipe(up)">
                                      <p:cBhvr>
                                        <p:cTn id="30" dur="500"/>
                                        <p:tgtEl>
                                          <p:spTgt spid="1970182"/>
                                        </p:tgtEl>
                                      </p:cBhvr>
                                    </p:animEffect>
                                  </p:childTnLst>
                                </p:cTn>
                              </p:par>
                            </p:childTnLst>
                          </p:cTn>
                        </p:par>
                        <p:par>
                          <p:cTn id="31" fill="hold" nodeType="afterGroup">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1970184"/>
                                        </p:tgtEl>
                                        <p:attrNameLst>
                                          <p:attrName>style.visibility</p:attrName>
                                        </p:attrNameLst>
                                      </p:cBhvr>
                                      <p:to>
                                        <p:strVal val="visible"/>
                                      </p:to>
                                    </p:set>
                                    <p:animEffect transition="in" filter="wipe(up)">
                                      <p:cBhvr>
                                        <p:cTn id="34" dur="500"/>
                                        <p:tgtEl>
                                          <p:spTgt spid="197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0178" grpId="0" animBg="1"/>
      <p:bldP spid="1970180" grpId="0" animBg="1"/>
      <p:bldP spid="1970181" grpId="0" animBg="1"/>
      <p:bldP spid="1970182" grpId="0" animBg="1"/>
      <p:bldP spid="1970183" grpId="0" animBg="1"/>
      <p:bldP spid="19701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2226" name="Titolo 1"/>
          <p:cNvSpPr>
            <a:spLocks/>
          </p:cNvSpPr>
          <p:nvPr/>
        </p:nvSpPr>
        <p:spPr bwMode="auto">
          <a:xfrm>
            <a:off x="11430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altLang="it-IT">
                <a:solidFill>
                  <a:schemeClr val="accent2"/>
                </a:solidFill>
              </a:rPr>
              <a:t>flusso scientifico</a:t>
            </a:r>
            <a:endParaRPr lang="it-IT" altLang="it-IT" sz="4000">
              <a:solidFill>
                <a:srgbClr val="FF9900"/>
              </a:solidFill>
            </a:endParaRPr>
          </a:p>
        </p:txBody>
      </p:sp>
      <p:sp>
        <p:nvSpPr>
          <p:cNvPr id="1972227" name="Text Box 3"/>
          <p:cNvSpPr txBox="1">
            <a:spLocks noChangeArrowheads="1"/>
          </p:cNvSpPr>
          <p:nvPr/>
        </p:nvSpPr>
        <p:spPr bwMode="auto">
          <a:xfrm>
            <a:off x="1323975" y="942975"/>
            <a:ext cx="352901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sz="2400" b="0"/>
              <a:t>Descrizione del fenomeno</a:t>
            </a:r>
          </a:p>
        </p:txBody>
      </p:sp>
      <p:sp>
        <p:nvSpPr>
          <p:cNvPr id="1972228" name="Text Box 4"/>
          <p:cNvSpPr txBox="1">
            <a:spLocks noChangeArrowheads="1"/>
          </p:cNvSpPr>
          <p:nvPr/>
        </p:nvSpPr>
        <p:spPr bwMode="auto">
          <a:xfrm>
            <a:off x="1282700" y="2360613"/>
            <a:ext cx="36131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sz="2400" b="0"/>
              <a:t>Formulazione di una teoria</a:t>
            </a:r>
          </a:p>
        </p:txBody>
      </p:sp>
      <p:sp>
        <p:nvSpPr>
          <p:cNvPr id="1972229" name="Text Box 5"/>
          <p:cNvSpPr txBox="1">
            <a:spLocks noChangeArrowheads="1"/>
          </p:cNvSpPr>
          <p:nvPr/>
        </p:nvSpPr>
        <p:spPr bwMode="auto">
          <a:xfrm>
            <a:off x="1636713" y="1427163"/>
            <a:ext cx="29019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algn="ctr"/>
            <a:r>
              <a:rPr lang="it-IT" altLang="it-IT" sz="2400" b="0"/>
              <a:t>regolarità/leggi/cause</a:t>
            </a:r>
          </a:p>
        </p:txBody>
      </p:sp>
      <p:sp>
        <p:nvSpPr>
          <p:cNvPr id="1972230" name="Text Box 6"/>
          <p:cNvSpPr txBox="1">
            <a:spLocks noChangeArrowheads="1"/>
          </p:cNvSpPr>
          <p:nvPr/>
        </p:nvSpPr>
        <p:spPr bwMode="auto">
          <a:xfrm>
            <a:off x="2638425" y="3255963"/>
            <a:ext cx="8985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sz="2400" b="0"/>
              <a:t>Ipotesi</a:t>
            </a:r>
          </a:p>
        </p:txBody>
      </p:sp>
      <p:sp>
        <p:nvSpPr>
          <p:cNvPr id="1972231" name="Text Box 7"/>
          <p:cNvSpPr txBox="1">
            <a:spLocks noChangeArrowheads="1"/>
          </p:cNvSpPr>
          <p:nvPr/>
        </p:nvSpPr>
        <p:spPr bwMode="auto">
          <a:xfrm>
            <a:off x="2206625" y="4064000"/>
            <a:ext cx="1763713"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algn="ctr"/>
            <a:r>
              <a:rPr lang="it-IT" altLang="it-IT" sz="2400" b="0"/>
              <a:t>Raccolta dati</a:t>
            </a:r>
          </a:p>
          <a:p>
            <a:pPr algn="ctr"/>
            <a:r>
              <a:rPr lang="it-IT" altLang="it-IT" sz="2400" b="0"/>
              <a:t>Analisi</a:t>
            </a:r>
          </a:p>
        </p:txBody>
      </p:sp>
      <p:sp>
        <p:nvSpPr>
          <p:cNvPr id="1972232" name="Text Box 8"/>
          <p:cNvSpPr txBox="1">
            <a:spLocks noChangeArrowheads="1"/>
          </p:cNvSpPr>
          <p:nvPr/>
        </p:nvSpPr>
        <p:spPr bwMode="auto">
          <a:xfrm>
            <a:off x="2097088" y="5264150"/>
            <a:ext cx="1982787"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algn="ctr"/>
            <a:r>
              <a:rPr lang="it-IT" altLang="it-IT" sz="2400" b="0"/>
              <a:t>Risultati</a:t>
            </a:r>
          </a:p>
          <a:p>
            <a:pPr algn="ctr"/>
            <a:r>
              <a:rPr lang="it-IT" altLang="it-IT" sz="2400" b="0"/>
              <a:t>(test di ipotesi)</a:t>
            </a:r>
          </a:p>
        </p:txBody>
      </p:sp>
      <p:sp>
        <p:nvSpPr>
          <p:cNvPr id="1972233" name="Text Box 9"/>
          <p:cNvSpPr txBox="1">
            <a:spLocks noChangeArrowheads="1"/>
          </p:cNvSpPr>
          <p:nvPr/>
        </p:nvSpPr>
        <p:spPr bwMode="auto">
          <a:xfrm>
            <a:off x="2630488" y="6321425"/>
            <a:ext cx="91598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algn="ctr"/>
            <a:r>
              <a:rPr lang="it-IT" altLang="it-IT" sz="2400" b="0"/>
              <a:t>Report</a:t>
            </a:r>
          </a:p>
        </p:txBody>
      </p:sp>
      <p:cxnSp>
        <p:nvCxnSpPr>
          <p:cNvPr id="1972234" name="AutoShape 10"/>
          <p:cNvCxnSpPr>
            <a:cxnSpLocks noChangeShapeType="1"/>
            <a:stCxn id="1972229" idx="2"/>
            <a:endCxn id="1972228" idx="0"/>
          </p:cNvCxnSpPr>
          <p:nvPr/>
        </p:nvCxnSpPr>
        <p:spPr bwMode="auto">
          <a:xfrm>
            <a:off x="3087688" y="1792288"/>
            <a:ext cx="1587" cy="5683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cxnSp>
        <p:nvCxnSpPr>
          <p:cNvPr id="1972235" name="AutoShape 11"/>
          <p:cNvCxnSpPr>
            <a:cxnSpLocks noChangeShapeType="1"/>
            <a:stCxn id="1972228" idx="2"/>
            <a:endCxn id="1972230" idx="0"/>
          </p:cNvCxnSpPr>
          <p:nvPr/>
        </p:nvCxnSpPr>
        <p:spPr bwMode="auto">
          <a:xfrm flipH="1">
            <a:off x="3087688" y="2725738"/>
            <a:ext cx="1587" cy="5302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cxnSp>
        <p:nvCxnSpPr>
          <p:cNvPr id="1972236" name="AutoShape 12"/>
          <p:cNvCxnSpPr>
            <a:cxnSpLocks noChangeShapeType="1"/>
            <a:stCxn id="1972230" idx="2"/>
            <a:endCxn id="1972231" idx="0"/>
          </p:cNvCxnSpPr>
          <p:nvPr/>
        </p:nvCxnSpPr>
        <p:spPr bwMode="auto">
          <a:xfrm>
            <a:off x="3087688" y="3621088"/>
            <a:ext cx="1587" cy="442912"/>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cxnSp>
        <p:nvCxnSpPr>
          <p:cNvPr id="1972237" name="AutoShape 13"/>
          <p:cNvCxnSpPr>
            <a:cxnSpLocks noChangeShapeType="1"/>
            <a:stCxn id="1972231" idx="2"/>
            <a:endCxn id="1972232" idx="0"/>
          </p:cNvCxnSpPr>
          <p:nvPr/>
        </p:nvCxnSpPr>
        <p:spPr bwMode="auto">
          <a:xfrm>
            <a:off x="3089275" y="4794250"/>
            <a:ext cx="0" cy="46990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cxnSp>
        <p:nvCxnSpPr>
          <p:cNvPr id="1972238" name="AutoShape 14"/>
          <p:cNvCxnSpPr>
            <a:cxnSpLocks noChangeShapeType="1"/>
            <a:stCxn id="1972232" idx="2"/>
            <a:endCxn id="1972233" idx="0"/>
          </p:cNvCxnSpPr>
          <p:nvPr/>
        </p:nvCxnSpPr>
        <p:spPr bwMode="auto">
          <a:xfrm>
            <a:off x="3089275" y="5994400"/>
            <a:ext cx="0" cy="3270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cxnSp>
        <p:nvCxnSpPr>
          <p:cNvPr id="1972239" name="AutoShape 15"/>
          <p:cNvCxnSpPr>
            <a:cxnSpLocks noChangeShapeType="1"/>
            <a:stCxn id="1972232" idx="2"/>
            <a:endCxn id="1972227" idx="0"/>
          </p:cNvCxnSpPr>
          <p:nvPr/>
        </p:nvCxnSpPr>
        <p:spPr bwMode="auto">
          <a:xfrm rot="5400000" flipH="1" flipV="1">
            <a:off x="564356" y="3467894"/>
            <a:ext cx="5051425" cy="1588"/>
          </a:xfrm>
          <a:prstGeom prst="bentConnector5">
            <a:avLst>
              <a:gd name="adj1" fmla="val -2644"/>
              <a:gd name="adj2" fmla="val -137300000"/>
              <a:gd name="adj3" fmla="val 104523"/>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972240" name="Text Box 16"/>
          <p:cNvSpPr txBox="1">
            <a:spLocks noChangeArrowheads="1"/>
          </p:cNvSpPr>
          <p:nvPr/>
        </p:nvSpPr>
        <p:spPr bwMode="auto">
          <a:xfrm rot="16200000">
            <a:off x="-380205" y="3228181"/>
            <a:ext cx="2468562" cy="365125"/>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sz="2400"/>
              <a:t>metodo induttivo</a:t>
            </a:r>
          </a:p>
        </p:txBody>
      </p:sp>
      <p:sp>
        <p:nvSpPr>
          <p:cNvPr id="1972241" name="Text Box 17"/>
          <p:cNvSpPr txBox="1">
            <a:spLocks noChangeArrowheads="1"/>
          </p:cNvSpPr>
          <p:nvPr/>
        </p:nvSpPr>
        <p:spPr bwMode="auto">
          <a:xfrm rot="5400000">
            <a:off x="3875882" y="3102769"/>
            <a:ext cx="2554287" cy="365125"/>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sz="2400"/>
              <a:t>metodo deduttivo</a:t>
            </a:r>
          </a:p>
        </p:txBody>
      </p:sp>
      <p:sp>
        <p:nvSpPr>
          <p:cNvPr id="1972242" name="Text Box 18"/>
          <p:cNvSpPr txBox="1">
            <a:spLocks noChangeArrowheads="1"/>
          </p:cNvSpPr>
          <p:nvPr/>
        </p:nvSpPr>
        <p:spPr bwMode="auto">
          <a:xfrm>
            <a:off x="1616075" y="3579813"/>
            <a:ext cx="2995613" cy="350837"/>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sz="2300"/>
              <a:t>disegno sperimentale</a:t>
            </a:r>
          </a:p>
        </p:txBody>
      </p:sp>
      <p:grpSp>
        <p:nvGrpSpPr>
          <p:cNvPr id="1972243" name="Group 19"/>
          <p:cNvGrpSpPr>
            <a:grpSpLocks/>
          </p:cNvGrpSpPr>
          <p:nvPr/>
        </p:nvGrpSpPr>
        <p:grpSpPr bwMode="auto">
          <a:xfrm>
            <a:off x="5756275" y="817563"/>
            <a:ext cx="2528888" cy="2238375"/>
            <a:chOff x="3609" y="762"/>
            <a:chExt cx="1593" cy="1410"/>
          </a:xfrm>
        </p:grpSpPr>
        <p:sp>
          <p:nvSpPr>
            <p:cNvPr id="1972244" name="Text Box 20"/>
            <p:cNvSpPr txBox="1">
              <a:spLocks noChangeArrowheads="1"/>
            </p:cNvSpPr>
            <p:nvPr/>
          </p:nvSpPr>
          <p:spPr bwMode="auto">
            <a:xfrm>
              <a:off x="4052" y="810"/>
              <a:ext cx="1150"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sz="2400"/>
                <a:t>Introduzione</a:t>
              </a:r>
            </a:p>
          </p:txBody>
        </p:sp>
        <p:sp>
          <p:nvSpPr>
            <p:cNvPr id="1972245" name="AutoShape 21"/>
            <p:cNvSpPr>
              <a:spLocks/>
            </p:cNvSpPr>
            <p:nvPr/>
          </p:nvSpPr>
          <p:spPr bwMode="auto">
            <a:xfrm>
              <a:off x="3609" y="762"/>
              <a:ext cx="221" cy="1410"/>
            </a:xfrm>
            <a:prstGeom prst="rightBrace">
              <a:avLst>
                <a:gd name="adj1" fmla="val 53167"/>
                <a:gd name="adj2" fmla="val 50000"/>
              </a:avLst>
            </a:pr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grpSp>
      <p:grpSp>
        <p:nvGrpSpPr>
          <p:cNvPr id="1972246" name="Group 22"/>
          <p:cNvGrpSpPr>
            <a:grpSpLocks/>
          </p:cNvGrpSpPr>
          <p:nvPr/>
        </p:nvGrpSpPr>
        <p:grpSpPr bwMode="auto">
          <a:xfrm>
            <a:off x="5773738" y="3055938"/>
            <a:ext cx="3397250" cy="1350962"/>
            <a:chOff x="3620" y="2172"/>
            <a:chExt cx="2140" cy="851"/>
          </a:xfrm>
        </p:grpSpPr>
        <p:sp>
          <p:nvSpPr>
            <p:cNvPr id="1972247" name="Text Box 23"/>
            <p:cNvSpPr txBox="1">
              <a:spLocks noChangeArrowheads="1"/>
            </p:cNvSpPr>
            <p:nvPr/>
          </p:nvSpPr>
          <p:spPr bwMode="auto">
            <a:xfrm>
              <a:off x="4074" y="2177"/>
              <a:ext cx="1686" cy="3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nSpc>
                  <a:spcPct val="85000"/>
                </a:lnSpc>
              </a:pPr>
              <a:r>
                <a:rPr lang="it-IT" altLang="it-IT" sz="2400"/>
                <a:t>Metodo sperimentale</a:t>
              </a:r>
            </a:p>
          </p:txBody>
        </p:sp>
        <p:sp>
          <p:nvSpPr>
            <p:cNvPr id="1972248" name="AutoShape 24"/>
            <p:cNvSpPr>
              <a:spLocks/>
            </p:cNvSpPr>
            <p:nvPr/>
          </p:nvSpPr>
          <p:spPr bwMode="auto">
            <a:xfrm>
              <a:off x="3620" y="2172"/>
              <a:ext cx="238" cy="851"/>
            </a:xfrm>
            <a:prstGeom prst="rightBrace">
              <a:avLst>
                <a:gd name="adj1" fmla="val 29797"/>
                <a:gd name="adj2" fmla="val 50000"/>
              </a:avLst>
            </a:pr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grpSp>
      <p:grpSp>
        <p:nvGrpSpPr>
          <p:cNvPr id="1972249" name="Group 25"/>
          <p:cNvGrpSpPr>
            <a:grpSpLocks/>
          </p:cNvGrpSpPr>
          <p:nvPr/>
        </p:nvGrpSpPr>
        <p:grpSpPr bwMode="auto">
          <a:xfrm>
            <a:off x="5697538" y="4446588"/>
            <a:ext cx="3473450" cy="1081087"/>
            <a:chOff x="3572" y="3048"/>
            <a:chExt cx="2188" cy="681"/>
          </a:xfrm>
        </p:grpSpPr>
        <p:sp>
          <p:nvSpPr>
            <p:cNvPr id="1972250" name="AutoShape 26"/>
            <p:cNvSpPr>
              <a:spLocks/>
            </p:cNvSpPr>
            <p:nvPr/>
          </p:nvSpPr>
          <p:spPr bwMode="auto">
            <a:xfrm>
              <a:off x="3572" y="3048"/>
              <a:ext cx="204" cy="681"/>
            </a:xfrm>
            <a:prstGeom prst="rightBrace">
              <a:avLst>
                <a:gd name="adj1" fmla="val 27819"/>
                <a:gd name="adj2" fmla="val 50000"/>
              </a:avLst>
            </a:pr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1972251" name="Text Box 27"/>
            <p:cNvSpPr txBox="1">
              <a:spLocks noChangeArrowheads="1"/>
            </p:cNvSpPr>
            <p:nvPr/>
          </p:nvSpPr>
          <p:spPr bwMode="auto">
            <a:xfrm>
              <a:off x="4074" y="3157"/>
              <a:ext cx="1686"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r>
                <a:rPr lang="it-IT" altLang="it-IT" sz="2400"/>
                <a:t>Risultati</a:t>
              </a:r>
            </a:p>
          </p:txBody>
        </p:sp>
      </p:grpSp>
      <p:grpSp>
        <p:nvGrpSpPr>
          <p:cNvPr id="1972252" name="Group 28"/>
          <p:cNvGrpSpPr>
            <a:grpSpLocks/>
          </p:cNvGrpSpPr>
          <p:nvPr/>
        </p:nvGrpSpPr>
        <p:grpSpPr bwMode="auto">
          <a:xfrm>
            <a:off x="5719763" y="5534025"/>
            <a:ext cx="3406775" cy="931863"/>
            <a:chOff x="3586" y="3733"/>
            <a:chExt cx="2146" cy="587"/>
          </a:xfrm>
        </p:grpSpPr>
        <p:sp>
          <p:nvSpPr>
            <p:cNvPr id="1972253" name="AutoShape 29"/>
            <p:cNvSpPr>
              <a:spLocks/>
            </p:cNvSpPr>
            <p:nvPr/>
          </p:nvSpPr>
          <p:spPr bwMode="auto">
            <a:xfrm>
              <a:off x="3586" y="3758"/>
              <a:ext cx="204" cy="562"/>
            </a:xfrm>
            <a:prstGeom prst="rightBrace">
              <a:avLst>
                <a:gd name="adj1" fmla="val 22958"/>
                <a:gd name="adj2" fmla="val 50000"/>
              </a:avLst>
            </a:pr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a:p>
          </p:txBody>
        </p:sp>
        <p:sp>
          <p:nvSpPr>
            <p:cNvPr id="1972254" name="Text Box 30"/>
            <p:cNvSpPr txBox="1">
              <a:spLocks noChangeArrowheads="1"/>
            </p:cNvSpPr>
            <p:nvPr/>
          </p:nvSpPr>
          <p:spPr bwMode="auto">
            <a:xfrm>
              <a:off x="4046" y="3733"/>
              <a:ext cx="1686"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r>
                <a:rPr lang="it-IT" altLang="it-IT" sz="2400"/>
                <a:t>Discussione</a:t>
              </a:r>
            </a:p>
          </p:txBody>
        </p:sp>
      </p:grpSp>
      <p:sp>
        <p:nvSpPr>
          <p:cNvPr id="1972255" name="Text Box 31"/>
          <p:cNvSpPr txBox="1">
            <a:spLocks noChangeArrowheads="1"/>
          </p:cNvSpPr>
          <p:nvPr/>
        </p:nvSpPr>
        <p:spPr bwMode="auto">
          <a:xfrm>
            <a:off x="6157913" y="1320800"/>
            <a:ext cx="3013075" cy="165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80000"/>
              </a:lnSpc>
              <a:buClr>
                <a:schemeClr val="accent2"/>
              </a:buClr>
              <a:buFont typeface="Wingdings" panose="05000000000000000000" pitchFamily="2" charset="2"/>
              <a:buChar char="§"/>
            </a:pPr>
            <a:r>
              <a:rPr lang="it-IT" altLang="it-IT" b="0"/>
              <a:t>Perché è importante studiare il problema ?</a:t>
            </a:r>
          </a:p>
          <a:p>
            <a:pPr algn="just">
              <a:lnSpc>
                <a:spcPct val="80000"/>
              </a:lnSpc>
              <a:buClr>
                <a:schemeClr val="accent2"/>
              </a:buClr>
              <a:buFont typeface="Wingdings" panose="05000000000000000000" pitchFamily="2" charset="2"/>
              <a:buChar char="§"/>
            </a:pPr>
            <a:r>
              <a:rPr lang="it-IT" altLang="it-IT" b="0"/>
              <a:t>Come è relato con ciò che già si sa?</a:t>
            </a:r>
          </a:p>
          <a:p>
            <a:pPr algn="just">
              <a:lnSpc>
                <a:spcPct val="80000"/>
              </a:lnSpc>
              <a:buClr>
                <a:schemeClr val="accent2"/>
              </a:buClr>
              <a:buFont typeface="Wingdings" panose="05000000000000000000" pitchFamily="2" charset="2"/>
              <a:buChar char="§"/>
            </a:pPr>
            <a:r>
              <a:rPr lang="it-IT" altLang="it-IT" b="0"/>
              <a:t>Quali sono le ipotesi e obiettivi e come questi si relano con il disegno sperimentale?</a:t>
            </a:r>
          </a:p>
        </p:txBody>
      </p:sp>
      <p:sp>
        <p:nvSpPr>
          <p:cNvPr id="1972256" name="Text Box 32"/>
          <p:cNvSpPr txBox="1">
            <a:spLocks noChangeArrowheads="1"/>
          </p:cNvSpPr>
          <p:nvPr/>
        </p:nvSpPr>
        <p:spPr bwMode="auto">
          <a:xfrm>
            <a:off x="6218238" y="3625850"/>
            <a:ext cx="2930525"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buClr>
                <a:schemeClr val="accent2"/>
              </a:buClr>
              <a:buFont typeface="Wingdings" panose="05000000000000000000" pitchFamily="2" charset="2"/>
              <a:buChar char="§"/>
            </a:pPr>
            <a:r>
              <a:rPr lang="it-IT" altLang="it-IT" b="0"/>
              <a:t>operazionalizzazione delle variabili;</a:t>
            </a:r>
          </a:p>
          <a:p>
            <a:pPr>
              <a:lnSpc>
                <a:spcPct val="80000"/>
              </a:lnSpc>
              <a:buClr>
                <a:schemeClr val="accent2"/>
              </a:buClr>
              <a:buFont typeface="Wingdings" panose="05000000000000000000" pitchFamily="2" charset="2"/>
              <a:buChar char="§"/>
            </a:pPr>
            <a:r>
              <a:rPr lang="it-IT" altLang="it-IT" b="0"/>
              <a:t> disegno sperimentale,</a:t>
            </a:r>
          </a:p>
          <a:p>
            <a:pPr>
              <a:lnSpc>
                <a:spcPct val="80000"/>
              </a:lnSpc>
              <a:buClr>
                <a:schemeClr val="accent2"/>
              </a:buClr>
              <a:buFont typeface="Wingdings" panose="05000000000000000000" pitchFamily="2" charset="2"/>
              <a:buChar char="§"/>
            </a:pPr>
            <a:r>
              <a:rPr lang="it-IT" altLang="it-IT" b="0"/>
              <a:t>Campionamento e partecipanti</a:t>
            </a:r>
          </a:p>
        </p:txBody>
      </p:sp>
      <p:sp>
        <p:nvSpPr>
          <p:cNvPr id="1972257" name="Text Box 33"/>
          <p:cNvSpPr txBox="1">
            <a:spLocks noChangeArrowheads="1"/>
          </p:cNvSpPr>
          <p:nvPr/>
        </p:nvSpPr>
        <p:spPr bwMode="auto">
          <a:xfrm>
            <a:off x="6262688" y="4987925"/>
            <a:ext cx="293052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buClr>
                <a:schemeClr val="accent2"/>
              </a:buClr>
              <a:buFont typeface="Wingdings" panose="05000000000000000000" pitchFamily="2" charset="2"/>
              <a:buChar char="§"/>
            </a:pPr>
            <a:r>
              <a:rPr lang="it-IT" altLang="it-IT" b="0"/>
              <a:t>Analisi statistiche</a:t>
            </a:r>
          </a:p>
          <a:p>
            <a:pPr>
              <a:lnSpc>
                <a:spcPct val="80000"/>
              </a:lnSpc>
              <a:buClr>
                <a:schemeClr val="accent2"/>
              </a:buClr>
              <a:buFont typeface="Wingdings" panose="05000000000000000000" pitchFamily="2" charset="2"/>
              <a:buChar char="§"/>
            </a:pPr>
            <a:r>
              <a:rPr lang="it-IT" altLang="it-IT" b="0"/>
              <a:t>Test di ipotesi</a:t>
            </a:r>
          </a:p>
        </p:txBody>
      </p:sp>
      <p:sp>
        <p:nvSpPr>
          <p:cNvPr id="1972258" name="Text Box 34"/>
          <p:cNvSpPr txBox="1">
            <a:spLocks noChangeArrowheads="1"/>
          </p:cNvSpPr>
          <p:nvPr/>
        </p:nvSpPr>
        <p:spPr bwMode="auto">
          <a:xfrm>
            <a:off x="6262688" y="5837238"/>
            <a:ext cx="2930525"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buClr>
                <a:schemeClr val="accent2"/>
              </a:buClr>
              <a:buFont typeface="Wingdings" panose="05000000000000000000" pitchFamily="2" charset="2"/>
              <a:buChar char="§"/>
            </a:pPr>
            <a:r>
              <a:rPr lang="it-IT" altLang="it-IT" b="0"/>
              <a:t>Inferenze e conclusioni in relazione a ipotesi originali e stato dell’arte</a:t>
            </a:r>
          </a:p>
        </p:txBody>
      </p:sp>
    </p:spTree>
    <p:extLst>
      <p:ext uri="{BB962C8B-B14F-4D97-AF65-F5344CB8AC3E}">
        <p14:creationId xmlns:p14="http://schemas.microsoft.com/office/powerpoint/2010/main" val="1361326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72241"/>
                                        </p:tgtEl>
                                        <p:attrNameLst>
                                          <p:attrName>style.visibility</p:attrName>
                                        </p:attrNameLst>
                                      </p:cBhvr>
                                      <p:to>
                                        <p:strVal val="visible"/>
                                      </p:to>
                                    </p:set>
                                    <p:animEffect transition="in" filter="wipe(up)">
                                      <p:cBhvr>
                                        <p:cTn id="7" dur="500"/>
                                        <p:tgtEl>
                                          <p:spTgt spid="19722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72242"/>
                                        </p:tgtEl>
                                        <p:attrNameLst>
                                          <p:attrName>style.visibility</p:attrName>
                                        </p:attrNameLst>
                                      </p:cBhvr>
                                      <p:to>
                                        <p:strVal val="visible"/>
                                      </p:to>
                                    </p:set>
                                    <p:animEffect transition="in" filter="wipe(left)">
                                      <p:cBhvr>
                                        <p:cTn id="12" dur="500"/>
                                        <p:tgtEl>
                                          <p:spTgt spid="19722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72240"/>
                                        </p:tgtEl>
                                        <p:attrNameLst>
                                          <p:attrName>style.visibility</p:attrName>
                                        </p:attrNameLst>
                                      </p:cBhvr>
                                      <p:to>
                                        <p:strVal val="visible"/>
                                      </p:to>
                                    </p:set>
                                    <p:animEffect transition="in" filter="wipe(down)">
                                      <p:cBhvr>
                                        <p:cTn id="17" dur="500"/>
                                        <p:tgtEl>
                                          <p:spTgt spid="19722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972243"/>
                                        </p:tgtEl>
                                        <p:attrNameLst>
                                          <p:attrName>style.visibility</p:attrName>
                                        </p:attrNameLst>
                                      </p:cBhvr>
                                      <p:to>
                                        <p:strVal val="visible"/>
                                      </p:to>
                                    </p:set>
                                    <p:animEffect transition="in" filter="wipe(left)">
                                      <p:cBhvr>
                                        <p:cTn id="22" dur="500"/>
                                        <p:tgtEl>
                                          <p:spTgt spid="19722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72255">
                                            <p:txEl>
                                              <p:pRg st="0" end="0"/>
                                            </p:txEl>
                                          </p:spTgt>
                                        </p:tgtEl>
                                        <p:attrNameLst>
                                          <p:attrName>style.visibility</p:attrName>
                                        </p:attrNameLst>
                                      </p:cBhvr>
                                      <p:to>
                                        <p:strVal val="visible"/>
                                      </p:to>
                                    </p:set>
                                    <p:animEffect transition="in" filter="wipe(left)">
                                      <p:cBhvr>
                                        <p:cTn id="27" dur="500"/>
                                        <p:tgtEl>
                                          <p:spTgt spid="197225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72255">
                                            <p:txEl>
                                              <p:pRg st="1" end="1"/>
                                            </p:txEl>
                                          </p:spTgt>
                                        </p:tgtEl>
                                        <p:attrNameLst>
                                          <p:attrName>style.visibility</p:attrName>
                                        </p:attrNameLst>
                                      </p:cBhvr>
                                      <p:to>
                                        <p:strVal val="visible"/>
                                      </p:to>
                                    </p:set>
                                    <p:animEffect transition="in" filter="wipe(left)">
                                      <p:cBhvr>
                                        <p:cTn id="32" dur="500"/>
                                        <p:tgtEl>
                                          <p:spTgt spid="1972255">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72255">
                                            <p:txEl>
                                              <p:pRg st="2" end="2"/>
                                            </p:txEl>
                                          </p:spTgt>
                                        </p:tgtEl>
                                        <p:attrNameLst>
                                          <p:attrName>style.visibility</p:attrName>
                                        </p:attrNameLst>
                                      </p:cBhvr>
                                      <p:to>
                                        <p:strVal val="visible"/>
                                      </p:to>
                                    </p:set>
                                    <p:animEffect transition="in" filter="wipe(left)">
                                      <p:cBhvr>
                                        <p:cTn id="37" dur="500"/>
                                        <p:tgtEl>
                                          <p:spTgt spid="1972255">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972246"/>
                                        </p:tgtEl>
                                        <p:attrNameLst>
                                          <p:attrName>style.visibility</p:attrName>
                                        </p:attrNameLst>
                                      </p:cBhvr>
                                      <p:to>
                                        <p:strVal val="visible"/>
                                      </p:to>
                                    </p:set>
                                    <p:animEffect transition="in" filter="wipe(left)">
                                      <p:cBhvr>
                                        <p:cTn id="42" dur="500"/>
                                        <p:tgtEl>
                                          <p:spTgt spid="197224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72256">
                                            <p:txEl>
                                              <p:pRg st="0" end="0"/>
                                            </p:txEl>
                                          </p:spTgt>
                                        </p:tgtEl>
                                        <p:attrNameLst>
                                          <p:attrName>style.visibility</p:attrName>
                                        </p:attrNameLst>
                                      </p:cBhvr>
                                      <p:to>
                                        <p:strVal val="visible"/>
                                      </p:to>
                                    </p:set>
                                    <p:animEffect transition="in" filter="wipe(left)">
                                      <p:cBhvr>
                                        <p:cTn id="47" dur="500"/>
                                        <p:tgtEl>
                                          <p:spTgt spid="1972256">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72256">
                                            <p:txEl>
                                              <p:pRg st="1" end="1"/>
                                            </p:txEl>
                                          </p:spTgt>
                                        </p:tgtEl>
                                        <p:attrNameLst>
                                          <p:attrName>style.visibility</p:attrName>
                                        </p:attrNameLst>
                                      </p:cBhvr>
                                      <p:to>
                                        <p:strVal val="visible"/>
                                      </p:to>
                                    </p:set>
                                    <p:animEffect transition="in" filter="wipe(left)">
                                      <p:cBhvr>
                                        <p:cTn id="52" dur="500"/>
                                        <p:tgtEl>
                                          <p:spTgt spid="1972256">
                                            <p:txEl>
                                              <p:pRg st="1" end="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72256">
                                            <p:txEl>
                                              <p:pRg st="2" end="2"/>
                                            </p:txEl>
                                          </p:spTgt>
                                        </p:tgtEl>
                                        <p:attrNameLst>
                                          <p:attrName>style.visibility</p:attrName>
                                        </p:attrNameLst>
                                      </p:cBhvr>
                                      <p:to>
                                        <p:strVal val="visible"/>
                                      </p:to>
                                    </p:set>
                                    <p:animEffect transition="in" filter="wipe(left)">
                                      <p:cBhvr>
                                        <p:cTn id="57" dur="500"/>
                                        <p:tgtEl>
                                          <p:spTgt spid="1972256">
                                            <p:txEl>
                                              <p:pRg st="2" end="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1972249"/>
                                        </p:tgtEl>
                                        <p:attrNameLst>
                                          <p:attrName>style.visibility</p:attrName>
                                        </p:attrNameLst>
                                      </p:cBhvr>
                                      <p:to>
                                        <p:strVal val="visible"/>
                                      </p:to>
                                    </p:set>
                                    <p:animEffect transition="in" filter="wipe(left)">
                                      <p:cBhvr>
                                        <p:cTn id="62" dur="500"/>
                                        <p:tgtEl>
                                          <p:spTgt spid="197224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972257">
                                            <p:txEl>
                                              <p:pRg st="0" end="0"/>
                                            </p:txEl>
                                          </p:spTgt>
                                        </p:tgtEl>
                                        <p:attrNameLst>
                                          <p:attrName>style.visibility</p:attrName>
                                        </p:attrNameLst>
                                      </p:cBhvr>
                                      <p:to>
                                        <p:strVal val="visible"/>
                                      </p:to>
                                    </p:set>
                                    <p:animEffect transition="in" filter="wipe(left)">
                                      <p:cBhvr>
                                        <p:cTn id="67" dur="500"/>
                                        <p:tgtEl>
                                          <p:spTgt spid="1972257">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972257">
                                            <p:txEl>
                                              <p:pRg st="1" end="1"/>
                                            </p:txEl>
                                          </p:spTgt>
                                        </p:tgtEl>
                                        <p:attrNameLst>
                                          <p:attrName>style.visibility</p:attrName>
                                        </p:attrNameLst>
                                      </p:cBhvr>
                                      <p:to>
                                        <p:strVal val="visible"/>
                                      </p:to>
                                    </p:set>
                                    <p:animEffect transition="in" filter="wipe(left)">
                                      <p:cBhvr>
                                        <p:cTn id="72" dur="500"/>
                                        <p:tgtEl>
                                          <p:spTgt spid="1972257">
                                            <p:txEl>
                                              <p:pRg st="1" end="1"/>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1972252"/>
                                        </p:tgtEl>
                                        <p:attrNameLst>
                                          <p:attrName>style.visibility</p:attrName>
                                        </p:attrNameLst>
                                      </p:cBhvr>
                                      <p:to>
                                        <p:strVal val="visible"/>
                                      </p:to>
                                    </p:set>
                                    <p:animEffect transition="in" filter="wipe(left)">
                                      <p:cBhvr>
                                        <p:cTn id="77" dur="500"/>
                                        <p:tgtEl>
                                          <p:spTgt spid="197225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972258">
                                            <p:txEl>
                                              <p:pRg st="0" end="0"/>
                                            </p:txEl>
                                          </p:spTgt>
                                        </p:tgtEl>
                                        <p:attrNameLst>
                                          <p:attrName>style.visibility</p:attrName>
                                        </p:attrNameLst>
                                      </p:cBhvr>
                                      <p:to>
                                        <p:strVal val="visible"/>
                                      </p:to>
                                    </p:set>
                                    <p:animEffect transition="in" filter="wipe(left)">
                                      <p:cBhvr>
                                        <p:cTn id="82" dur="500"/>
                                        <p:tgtEl>
                                          <p:spTgt spid="19722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2240" grpId="0" animBg="1"/>
      <p:bldP spid="1972241" grpId="0" animBg="1"/>
      <p:bldP spid="1972242" grpId="0" animBg="1"/>
      <p:bldP spid="1972255" grpId="0" build="p"/>
      <p:bldP spid="1972256" grpId="0" build="p"/>
      <p:bldP spid="1972257" grpId="0" build="p"/>
      <p:bldP spid="197225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4274" name="Picture 2" descr="Metodo-Scientifico01-mini">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812" t="14169" r="54465" b="60324"/>
          <a:stretch>
            <a:fillRect/>
          </a:stretch>
        </p:blipFill>
        <p:spPr bwMode="auto">
          <a:xfrm>
            <a:off x="6827838" y="0"/>
            <a:ext cx="2316162" cy="1200150"/>
          </a:xfrm>
          <a:prstGeom prst="rect">
            <a:avLst/>
          </a:prstGeom>
          <a:noFill/>
          <a:extLst>
            <a:ext uri="{909E8E84-426E-40DD-AFC4-6F175D3DCCD1}">
              <a14:hiddenFill xmlns:a14="http://schemas.microsoft.com/office/drawing/2010/main">
                <a:solidFill>
                  <a:srgbClr val="FFFFFF"/>
                </a:solidFill>
              </a14:hiddenFill>
            </a:ext>
          </a:extLst>
        </p:spPr>
      </p:pic>
      <p:sp>
        <p:nvSpPr>
          <p:cNvPr id="1974275" name="Titolo 1"/>
          <p:cNvSpPr>
            <a:spLocks/>
          </p:cNvSpPr>
          <p:nvPr/>
        </p:nvSpPr>
        <p:spPr bwMode="auto">
          <a:xfrm>
            <a:off x="-1905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altLang="it-IT">
                <a:solidFill>
                  <a:schemeClr val="accent2"/>
                </a:solidFill>
              </a:rPr>
              <a:t>flusso scientifico</a:t>
            </a:r>
            <a:br>
              <a:rPr lang="it-IT" altLang="it-IT">
                <a:solidFill>
                  <a:schemeClr val="accent2"/>
                </a:solidFill>
              </a:rPr>
            </a:br>
            <a:r>
              <a:rPr lang="it-IT" altLang="it-IT" sz="4000">
                <a:solidFill>
                  <a:srgbClr val="FF9900"/>
                </a:solidFill>
              </a:rPr>
              <a:t>osservazione delle regolarità</a:t>
            </a:r>
          </a:p>
        </p:txBody>
      </p:sp>
      <p:sp>
        <p:nvSpPr>
          <p:cNvPr id="1974276" name="Rectangle 4"/>
          <p:cNvSpPr>
            <a:spLocks noChangeArrowheads="1"/>
          </p:cNvSpPr>
          <p:nvPr/>
        </p:nvSpPr>
        <p:spPr bwMode="auto">
          <a:xfrm>
            <a:off x="400050" y="1525588"/>
            <a:ext cx="8420100" cy="529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171450" indent="-1714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ct val="10000"/>
              </a:spcAft>
              <a:buClr>
                <a:schemeClr val="accent2"/>
              </a:buClr>
              <a:buFont typeface="Wingdings" panose="05000000000000000000" pitchFamily="2" charset="2"/>
              <a:buChar char="§"/>
            </a:pPr>
            <a:r>
              <a:rPr lang="it-IT" altLang="it-IT" sz="2800" b="0" dirty="0"/>
              <a:t>Il metodo scientico inizia con il processo dell' </a:t>
            </a:r>
            <a:r>
              <a:rPr lang="it-IT" altLang="it-IT" sz="2800" b="0" dirty="0">
                <a:solidFill>
                  <a:srgbClr val="FF9900"/>
                </a:solidFill>
              </a:rPr>
              <a:t>osservazione di una regolarità</a:t>
            </a:r>
            <a:r>
              <a:rPr lang="it-IT" altLang="it-IT" sz="2800" b="0" dirty="0"/>
              <a:t> in natura</a:t>
            </a:r>
          </a:p>
          <a:p>
            <a:pPr algn="just">
              <a:spcAft>
                <a:spcPct val="10000"/>
              </a:spcAft>
              <a:buClr>
                <a:schemeClr val="accent2"/>
              </a:buClr>
              <a:buFont typeface="Wingdings" panose="05000000000000000000" pitchFamily="2" charset="2"/>
              <a:buChar char="§"/>
            </a:pPr>
            <a:r>
              <a:rPr lang="it-IT" altLang="it-IT" sz="2800" b="0" dirty="0"/>
              <a:t>La </a:t>
            </a:r>
            <a:r>
              <a:rPr lang="it-IT" altLang="it-IT" sz="2800" b="0" i="1" dirty="0">
                <a:solidFill>
                  <a:srgbClr val="FF9900"/>
                </a:solidFill>
              </a:rPr>
              <a:t>descrizione</a:t>
            </a:r>
            <a:r>
              <a:rPr lang="it-IT" altLang="it-IT" sz="2800" b="0" dirty="0"/>
              <a:t> quantitativa e non distorta delle regolarità dei fenomeni è, quindi, un aspetto cruciale del metodo scientico</a:t>
            </a:r>
          </a:p>
          <a:p>
            <a:pPr algn="just">
              <a:spcAft>
                <a:spcPct val="10000"/>
              </a:spcAft>
              <a:buClr>
                <a:schemeClr val="accent2"/>
              </a:buClr>
              <a:buFont typeface="Wingdings" panose="05000000000000000000" pitchFamily="2" charset="2"/>
              <a:buChar char="§"/>
            </a:pPr>
            <a:r>
              <a:rPr lang="it-IT" altLang="it-IT" sz="2800" b="0" dirty="0"/>
              <a:t>Talvolta esso è chiamato </a:t>
            </a:r>
            <a:r>
              <a:rPr lang="it-IT" altLang="it-IT" sz="2800" b="0" i="1" dirty="0">
                <a:solidFill>
                  <a:srgbClr val="FF9900"/>
                </a:solidFill>
              </a:rPr>
              <a:t>studio osservazionale</a:t>
            </a:r>
            <a:r>
              <a:rPr lang="it-IT" altLang="it-IT" sz="2800" b="0" dirty="0"/>
              <a:t> (Manly, 1992)</a:t>
            </a:r>
          </a:p>
          <a:p>
            <a:pPr algn="just">
              <a:spcAft>
                <a:spcPct val="10000"/>
              </a:spcAft>
              <a:buClr>
                <a:schemeClr val="accent2"/>
              </a:buClr>
              <a:buFont typeface="Wingdings" panose="05000000000000000000" pitchFamily="2" charset="2"/>
              <a:buChar char="§"/>
            </a:pPr>
            <a:r>
              <a:rPr lang="it-IT" altLang="it-IT" sz="2800" b="0" dirty="0"/>
              <a:t>la descizione del fenomeno può determinare le modalità di misura del comportamento </a:t>
            </a:r>
          </a:p>
          <a:p>
            <a:pPr algn="just">
              <a:spcAft>
                <a:spcPct val="10000"/>
              </a:spcAft>
              <a:buClr>
                <a:schemeClr val="accent2"/>
              </a:buClr>
              <a:buFont typeface="Wingdings" panose="05000000000000000000" pitchFamily="2" charset="2"/>
              <a:buChar char="§"/>
            </a:pPr>
            <a:r>
              <a:rPr lang="it-IT" altLang="it-IT" sz="2800" b="0" dirty="0"/>
              <a:t>Shergill et all. 2003: fMRI dimostra aumento del flusso sanguigno in aree del cervello deputate alla percezione durante allucinazioni (es. p. 28)</a:t>
            </a:r>
          </a:p>
        </p:txBody>
      </p:sp>
    </p:spTree>
    <p:extLst>
      <p:ext uri="{BB962C8B-B14F-4D97-AF65-F5344CB8AC3E}">
        <p14:creationId xmlns:p14="http://schemas.microsoft.com/office/powerpoint/2010/main" val="1527794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74276">
                                            <p:txEl>
                                              <p:pRg st="0" end="0"/>
                                            </p:txEl>
                                          </p:spTgt>
                                        </p:tgtEl>
                                        <p:attrNameLst>
                                          <p:attrName>style.visibility</p:attrName>
                                        </p:attrNameLst>
                                      </p:cBhvr>
                                      <p:to>
                                        <p:strVal val="visible"/>
                                      </p:to>
                                    </p:set>
                                    <p:animEffect transition="in" filter="wipe(left)">
                                      <p:cBhvr>
                                        <p:cTn id="7" dur="500"/>
                                        <p:tgtEl>
                                          <p:spTgt spid="19742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974276">
                                            <p:txEl>
                                              <p:pRg st="1" end="1"/>
                                            </p:txEl>
                                          </p:spTgt>
                                        </p:tgtEl>
                                        <p:attrNameLst>
                                          <p:attrName>style.visibility</p:attrName>
                                        </p:attrNameLst>
                                      </p:cBhvr>
                                      <p:to>
                                        <p:strVal val="visible"/>
                                      </p:to>
                                    </p:set>
                                    <p:animEffect transition="in" filter="wipe(left)">
                                      <p:cBhvr>
                                        <p:cTn id="12" dur="500"/>
                                        <p:tgtEl>
                                          <p:spTgt spid="197427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974276">
                                            <p:txEl>
                                              <p:pRg st="2" end="2"/>
                                            </p:txEl>
                                          </p:spTgt>
                                        </p:tgtEl>
                                        <p:attrNameLst>
                                          <p:attrName>style.visibility</p:attrName>
                                        </p:attrNameLst>
                                      </p:cBhvr>
                                      <p:to>
                                        <p:strVal val="visible"/>
                                      </p:to>
                                    </p:set>
                                    <p:animEffect transition="in" filter="wipe(left)">
                                      <p:cBhvr>
                                        <p:cTn id="17" dur="500"/>
                                        <p:tgtEl>
                                          <p:spTgt spid="197427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974276">
                                            <p:txEl>
                                              <p:pRg st="3" end="3"/>
                                            </p:txEl>
                                          </p:spTgt>
                                        </p:tgtEl>
                                        <p:attrNameLst>
                                          <p:attrName>style.visibility</p:attrName>
                                        </p:attrNameLst>
                                      </p:cBhvr>
                                      <p:to>
                                        <p:strVal val="visible"/>
                                      </p:to>
                                    </p:set>
                                    <p:animEffect transition="in" filter="wipe(left)">
                                      <p:cBhvr>
                                        <p:cTn id="22" dur="500"/>
                                        <p:tgtEl>
                                          <p:spTgt spid="197427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974276">
                                            <p:txEl>
                                              <p:pRg st="4" end="4"/>
                                            </p:txEl>
                                          </p:spTgt>
                                        </p:tgtEl>
                                        <p:attrNameLst>
                                          <p:attrName>style.visibility</p:attrName>
                                        </p:attrNameLst>
                                      </p:cBhvr>
                                      <p:to>
                                        <p:strVal val="visible"/>
                                      </p:to>
                                    </p:set>
                                    <p:animEffect transition="in" filter="wipe(left)">
                                      <p:cBhvr>
                                        <p:cTn id="27" dur="500"/>
                                        <p:tgtEl>
                                          <p:spTgt spid="19742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22" name="Titolo 1"/>
          <p:cNvSpPr>
            <a:spLocks/>
          </p:cNvSpPr>
          <p:nvPr/>
        </p:nvSpPr>
        <p:spPr bwMode="auto">
          <a:xfrm>
            <a:off x="-19050" y="0"/>
            <a:ext cx="9144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it-IT" altLang="it-IT">
                <a:solidFill>
                  <a:schemeClr val="accent2"/>
                </a:solidFill>
              </a:rPr>
              <a:t>esempio:                                          </a:t>
            </a:r>
            <a:r>
              <a:rPr lang="it-IT" altLang="it-IT">
                <a:solidFill>
                  <a:srgbClr val="FF9900"/>
                </a:solidFill>
              </a:rPr>
              <a:t>sonno REM e sogno</a:t>
            </a:r>
            <a:endParaRPr lang="it-IT" altLang="it-IT" sz="4000">
              <a:solidFill>
                <a:srgbClr val="FF9900"/>
              </a:solidFill>
            </a:endParaRPr>
          </a:p>
        </p:txBody>
      </p:sp>
      <p:sp>
        <p:nvSpPr>
          <p:cNvPr id="1976323" name="Rectangle 3"/>
          <p:cNvSpPr>
            <a:spLocks noChangeArrowheads="1"/>
          </p:cNvSpPr>
          <p:nvPr/>
        </p:nvSpPr>
        <p:spPr bwMode="auto">
          <a:xfrm>
            <a:off x="4572000" y="1552575"/>
            <a:ext cx="4095750" cy="456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buClr>
                <a:schemeClr val="accent2"/>
              </a:buClr>
              <a:buFont typeface="Wingdings" panose="05000000000000000000" pitchFamily="2" charset="2"/>
              <a:buChar char="§"/>
            </a:pPr>
            <a:r>
              <a:rPr lang="it-IT" altLang="it-IT" sz="2300" b="0">
                <a:solidFill>
                  <a:srgbClr val="FF9900"/>
                </a:solidFill>
              </a:rPr>
              <a:t> Fenomeno:</a:t>
            </a:r>
            <a:r>
              <a:rPr lang="it-IT" altLang="it-IT" sz="2300" b="0"/>
              <a:t> Aserinsky e Kleitman (1953) studiando l’EEG di persone addormentare si accorsero di tipi particolari di movimenti oculari (</a:t>
            </a:r>
            <a:r>
              <a:rPr lang="it-IT" altLang="it-IT" sz="2300" b="0" i="1"/>
              <a:t>rapid eye movements</a:t>
            </a:r>
            <a:r>
              <a:rPr lang="it-IT" altLang="it-IT" sz="2300" b="0"/>
              <a:t>) associati ad un particolare tipo di EEG e ritmo respiratorio</a:t>
            </a:r>
          </a:p>
          <a:p>
            <a:pPr>
              <a:buClr>
                <a:schemeClr val="accent2"/>
              </a:buClr>
              <a:buFont typeface="Wingdings" panose="05000000000000000000" pitchFamily="2" charset="2"/>
              <a:buNone/>
            </a:pPr>
            <a:endParaRPr lang="it-IT" altLang="it-IT" sz="2300" b="0"/>
          </a:p>
          <a:p>
            <a:pPr>
              <a:buClr>
                <a:schemeClr val="accent2"/>
              </a:buClr>
              <a:buFont typeface="Wingdings" panose="05000000000000000000" pitchFamily="2" charset="2"/>
              <a:buChar char="§"/>
            </a:pPr>
            <a:r>
              <a:rPr lang="it-IT" altLang="it-IT" sz="2300" b="0"/>
              <a:t> </a:t>
            </a:r>
            <a:r>
              <a:rPr lang="it-IT" altLang="it-IT" sz="2300" b="0">
                <a:solidFill>
                  <a:srgbClr val="FF9900"/>
                </a:solidFill>
              </a:rPr>
              <a:t>Descrizione</a:t>
            </a:r>
            <a:r>
              <a:rPr lang="it-IT" altLang="it-IT" sz="2300" b="0"/>
              <a:t> </a:t>
            </a:r>
            <a:r>
              <a:rPr lang="it-IT" altLang="it-IT" sz="2300" b="0">
                <a:solidFill>
                  <a:srgbClr val="FF9900"/>
                </a:solidFill>
              </a:rPr>
              <a:t>quantitativa</a:t>
            </a:r>
            <a:r>
              <a:rPr lang="it-IT" altLang="it-IT" sz="2300" b="0"/>
              <a:t> basata su evidenze convergenti: EEG, movimenti oculari, ritmo respiratorio</a:t>
            </a:r>
          </a:p>
        </p:txBody>
      </p:sp>
      <p:pic>
        <p:nvPicPr>
          <p:cNvPr id="19763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2947988"/>
            <a:ext cx="4214813"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19763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13" y="1454150"/>
            <a:ext cx="4002087" cy="158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976326" name="Rectangle 6">
            <a:hlinkClick r:id="rId5" action="ppaction://hlinkfile"/>
          </p:cNvPr>
          <p:cNvSpPr>
            <a:spLocks noChangeArrowheads="1"/>
          </p:cNvSpPr>
          <p:nvPr/>
        </p:nvSpPr>
        <p:spPr bwMode="auto">
          <a:xfrm>
            <a:off x="5448300" y="250825"/>
            <a:ext cx="33782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r>
              <a:rPr lang="it-IT" altLang="it-IT">
                <a:solidFill>
                  <a:srgbClr val="6600FF"/>
                </a:solidFill>
                <a:hlinkClick r:id="rId6"/>
              </a:rPr>
              <a:t>aserinsky-kleitman-1953-rem-sleep</a:t>
            </a:r>
            <a:endParaRPr lang="it-IT" altLang="it-IT">
              <a:solidFill>
                <a:srgbClr val="6600FF"/>
              </a:solidFill>
            </a:endParaRPr>
          </a:p>
        </p:txBody>
      </p:sp>
    </p:spTree>
    <p:extLst>
      <p:ext uri="{BB962C8B-B14F-4D97-AF65-F5344CB8AC3E}">
        <p14:creationId xmlns:p14="http://schemas.microsoft.com/office/powerpoint/2010/main" val="1910120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76325"/>
                                        </p:tgtEl>
                                        <p:attrNameLst>
                                          <p:attrName>style.visibility</p:attrName>
                                        </p:attrNameLst>
                                      </p:cBhvr>
                                      <p:to>
                                        <p:strVal val="visible"/>
                                      </p:to>
                                    </p:set>
                                    <p:animEffect transition="in" filter="fade">
                                      <p:cBhvr>
                                        <p:cTn id="7" dur="500"/>
                                        <p:tgtEl>
                                          <p:spTgt spid="19763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76323">
                                            <p:txEl>
                                              <p:pRg st="0" end="0"/>
                                            </p:txEl>
                                          </p:spTgt>
                                        </p:tgtEl>
                                        <p:attrNameLst>
                                          <p:attrName>style.visibility</p:attrName>
                                        </p:attrNameLst>
                                      </p:cBhvr>
                                      <p:to>
                                        <p:strVal val="visible"/>
                                      </p:to>
                                    </p:set>
                                    <p:animEffect transition="in" filter="wipe(left)">
                                      <p:cBhvr>
                                        <p:cTn id="12" dur="500"/>
                                        <p:tgtEl>
                                          <p:spTgt spid="19763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76323">
                                            <p:txEl>
                                              <p:pRg st="2" end="2"/>
                                            </p:txEl>
                                          </p:spTgt>
                                        </p:tgtEl>
                                        <p:attrNameLst>
                                          <p:attrName>style.visibility</p:attrName>
                                        </p:attrNameLst>
                                      </p:cBhvr>
                                      <p:to>
                                        <p:strVal val="visible"/>
                                      </p:to>
                                    </p:set>
                                    <p:animEffect transition="in" filter="wipe(left)">
                                      <p:cBhvr>
                                        <p:cTn id="17" dur="500"/>
                                        <p:tgtEl>
                                          <p:spTgt spid="19763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76324"/>
                                        </p:tgtEl>
                                        <p:attrNameLst>
                                          <p:attrName>style.visibility</p:attrName>
                                        </p:attrNameLst>
                                      </p:cBhvr>
                                      <p:to>
                                        <p:strVal val="visible"/>
                                      </p:to>
                                    </p:set>
                                    <p:animEffect transition="in" filter="fade">
                                      <p:cBhvr>
                                        <p:cTn id="22" dur="1000"/>
                                        <p:tgtEl>
                                          <p:spTgt spid="197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23"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123710</TotalTime>
  <Words>1852</Words>
  <Application>Microsoft Office PowerPoint</Application>
  <PresentationFormat>On-screen Show (4:3)</PresentationFormat>
  <Paragraphs>171</Paragraphs>
  <Slides>19</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leclq8</vt:lpstr>
      <vt:lpstr>Wingdings</vt:lpstr>
      <vt:lpstr>Default Design</vt:lpstr>
      <vt:lpstr>2_Default Design</vt:lpstr>
      <vt:lpstr>Elementi di Metodologia           della ricerca psicologica EdM2018 </vt:lpstr>
      <vt:lpstr>riassumendo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attenzione (1) coincidenze</vt:lpstr>
      <vt:lpstr>attenzione (2) satira e falsa causazione</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Writing  to maximize paper acceptance rate</dc:title>
  <dc:creator>Carlo</dc:creator>
  <cp:lastModifiedBy>Carlo</cp:lastModifiedBy>
  <cp:revision>1247</cp:revision>
  <dcterms:created xsi:type="dcterms:W3CDTF">2013-01-26T09:25:23Z</dcterms:created>
  <dcterms:modified xsi:type="dcterms:W3CDTF">2018-12-04T13:55:54Z</dcterms:modified>
</cp:coreProperties>
</file>