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8" r:id="rId1"/>
  </p:sldMasterIdLst>
  <p:sldIdLst>
    <p:sldId id="262" r:id="rId2"/>
    <p:sldId id="263" r:id="rId3"/>
    <p:sldId id="264" r:id="rId4"/>
    <p:sldId id="265" r:id="rId5"/>
    <p:sldId id="274" r:id="rId6"/>
    <p:sldId id="275" r:id="rId7"/>
    <p:sldId id="270" r:id="rId8"/>
    <p:sldId id="271" r:id="rId9"/>
    <p:sldId id="272" r:id="rId10"/>
    <p:sldId id="273" r:id="rId11"/>
    <p:sldId id="261" r:id="rId12"/>
    <p:sldId id="258" r:id="rId13"/>
    <p:sldId id="259" r:id="rId14"/>
    <p:sldId id="260" r:id="rId15"/>
    <p:sldId id="266" r:id="rId16"/>
    <p:sldId id="267" r:id="rId17"/>
    <p:sldId id="268" r:id="rId18"/>
    <p:sldId id="269" r:id="rId19"/>
  </p:sldIdLst>
  <p:sldSz cx="9671050" cy="6858000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macaluso97@gmail.com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687" autoAdjust="0"/>
    <p:restoredTop sz="94648"/>
  </p:normalViewPr>
  <p:slideViewPr>
    <p:cSldViewPr snapToGrid="0" snapToObjects="1">
      <p:cViewPr varScale="1">
        <p:scale>
          <a:sx n="65" d="100"/>
          <a:sy n="65" d="100"/>
        </p:scale>
        <p:origin x="-920" y="-60"/>
      </p:cViewPr>
      <p:guideLst>
        <p:guide orient="horz" pos="2160"/>
        <p:guide pos="30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12-03T16:27:46.576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327" y="2386744"/>
            <a:ext cx="71324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909" y="4352545"/>
            <a:ext cx="5395237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050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6832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3903" y="937260"/>
            <a:ext cx="1030094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69804" y="937260"/>
            <a:ext cx="4916822" cy="498348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24372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73264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9327" y="2386744"/>
            <a:ext cx="71324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7909" y="4352465"/>
            <a:ext cx="5395237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15837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4823" y="2638044"/>
            <a:ext cx="3388493" cy="310198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739" y="2638044"/>
            <a:ext cx="3387284" cy="310198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9617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6029" y="2313437"/>
            <a:ext cx="338728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6029" y="3143250"/>
            <a:ext cx="3387284" cy="25967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7738" y="3143250"/>
            <a:ext cx="3373988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27739" y="2313437"/>
            <a:ext cx="338728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415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07481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59470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835525" y="0"/>
            <a:ext cx="48355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91" y="2243832"/>
            <a:ext cx="355894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255" y="804672"/>
            <a:ext cx="3820065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4902" y="3549918"/>
            <a:ext cx="3010115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38291" y="6236208"/>
            <a:ext cx="4065140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7533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343" y="2243828"/>
            <a:ext cx="3565564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5528" y="0"/>
            <a:ext cx="4840360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4902" y="3549922"/>
            <a:ext cx="3010115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38291" y="6236208"/>
            <a:ext cx="4065140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30212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9804" y="964692"/>
            <a:ext cx="6131446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9804" y="2638048"/>
            <a:ext cx="613144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04187" y="6238816"/>
            <a:ext cx="2184352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6DEFB67-ABEC-9241-BF61-BEB30A9D6D5E}" type="datetimeFigureOut">
              <a:rPr lang="it-IT" smtClean="0"/>
              <a:pPr/>
              <a:t>03/12/2018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9327" y="6236208"/>
            <a:ext cx="46809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292" y="6217920"/>
            <a:ext cx="290132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9EE2CB8-C913-6B4C-AC2A-FB8DD555114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1888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9967" y="2373549"/>
            <a:ext cx="8220393" cy="1470025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Il processo di valutazione: costruire visioni condivise.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9967" y="4426085"/>
            <a:ext cx="6045438" cy="202335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it-IT" sz="2300" dirty="0" smtClean="0">
                <a:solidFill>
                  <a:schemeClr val="tx1"/>
                </a:solidFill>
              </a:rPr>
              <a:t>Presentazione svolta da:  </a:t>
            </a:r>
          </a:p>
          <a:p>
            <a:pPr algn="l">
              <a:buFont typeface="Arial" pitchFamily="34" charset="0"/>
              <a:buChar char="•"/>
            </a:pPr>
            <a:r>
              <a:rPr lang="it-IT" sz="2300" dirty="0" smtClean="0">
                <a:solidFill>
                  <a:schemeClr val="tx1"/>
                </a:solidFill>
              </a:rPr>
              <a:t> Bianchin Francesca</a:t>
            </a:r>
          </a:p>
          <a:p>
            <a:pPr algn="l">
              <a:buFont typeface="Arial" pitchFamily="34" charset="0"/>
              <a:buChar char="•"/>
            </a:pPr>
            <a:r>
              <a:rPr lang="it-IT" sz="2300" dirty="0" smtClean="0">
                <a:solidFill>
                  <a:schemeClr val="tx1"/>
                </a:solidFill>
              </a:rPr>
              <a:t> Macaluso Sara</a:t>
            </a:r>
          </a:p>
          <a:p>
            <a:pPr algn="l">
              <a:buFont typeface="Arial" pitchFamily="34" charset="0"/>
              <a:buChar char="•"/>
            </a:pPr>
            <a:r>
              <a:rPr lang="it-IT" sz="2300" dirty="0" smtClean="0">
                <a:solidFill>
                  <a:schemeClr val="tx1"/>
                </a:solidFill>
              </a:rPr>
              <a:t> Pellegrino Agnese</a:t>
            </a:r>
          </a:p>
          <a:p>
            <a:pPr algn="l">
              <a:buFont typeface="Arial" pitchFamily="34" charset="0"/>
              <a:buChar char="•"/>
            </a:pPr>
            <a:r>
              <a:rPr lang="it-IT" sz="2300" dirty="0" smtClean="0">
                <a:solidFill>
                  <a:schemeClr val="tx1"/>
                </a:solidFill>
              </a:rPr>
              <a:t> Terlizzi Martina</a:t>
            </a:r>
          </a:p>
          <a:p>
            <a:pPr algn="l">
              <a:buFont typeface="Arial" pitchFamily="34" charset="0"/>
              <a:buChar char="•"/>
            </a:pPr>
            <a:r>
              <a:rPr lang="it-IT" sz="2300" dirty="0" smtClean="0">
                <a:solidFill>
                  <a:schemeClr val="tx1"/>
                </a:solidFill>
              </a:rPr>
              <a:t> Sulimain Ali Emad</a:t>
            </a:r>
          </a:p>
          <a:p>
            <a:pPr algn="l">
              <a:buFont typeface="Arial" pitchFamily="34" charset="0"/>
              <a:buChar char="•"/>
            </a:pPr>
            <a:endParaRPr lang="it-IT" sz="1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Risultati immagini per units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736" y="448365"/>
            <a:ext cx="5023001" cy="118588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437313" y="5097294"/>
            <a:ext cx="3463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Corso di Laurea in Servizio Sociale</a:t>
            </a:r>
          </a:p>
          <a:p>
            <a:r>
              <a:rPr lang="it-IT" dirty="0" smtClean="0"/>
              <a:t>AA 2018-2019</a:t>
            </a:r>
          </a:p>
          <a:p>
            <a:r>
              <a:rPr lang="it-IT" dirty="0" smtClean="0"/>
              <a:t>Insegnamento di Metodi e Tecniche del Servizio Sociale 3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23D6189-68E7-48DB-BA68-CB7D03FAE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323" y="1926077"/>
            <a:ext cx="7851472" cy="2586251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2800" b="1" dirty="0" smtClean="0"/>
              <a:t>Hill</a:t>
            </a:r>
            <a:r>
              <a:rPr lang="it-IT" sz="2800" dirty="0" smtClean="0"/>
              <a:t>(2002</a:t>
            </a:r>
            <a:r>
              <a:rPr lang="it-IT" sz="2800" dirty="0"/>
              <a:t>), ha individuato quattro </a:t>
            </a:r>
            <a:r>
              <a:rPr lang="it-IT" sz="2800" dirty="0" smtClean="0"/>
              <a:t>fondamentali   </a:t>
            </a:r>
          </a:p>
          <a:p>
            <a:pPr algn="just">
              <a:buNone/>
            </a:pPr>
            <a:r>
              <a:rPr lang="it-IT" sz="2800" dirty="0" smtClean="0"/>
              <a:t>     dimensioni </a:t>
            </a:r>
            <a:r>
              <a:rPr lang="it-IT" sz="2800" dirty="0"/>
              <a:t>di analisi: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dirty="0" smtClean="0"/>
              <a:t>la struttura (</a:t>
            </a:r>
            <a:r>
              <a:rPr lang="it-IT" sz="2800" dirty="0"/>
              <a:t>forma);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dirty="0" smtClean="0"/>
              <a:t>le </a:t>
            </a:r>
            <a:r>
              <a:rPr lang="it-IT" sz="2800" dirty="0"/>
              <a:t>caratteristiche dei confini;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dirty="0" smtClean="0"/>
              <a:t>processi </a:t>
            </a:r>
            <a:r>
              <a:rPr lang="it-IT" sz="2800" dirty="0"/>
              <a:t>di scambio di comunicazioni;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800" dirty="0" smtClean="0"/>
              <a:t>le </a:t>
            </a:r>
            <a:r>
              <a:rPr lang="it-IT" sz="2800" dirty="0"/>
              <a:t>relazione sociali.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083EFEC0-85CA-46B2-B3AB-DB7C9A504A94}"/>
              </a:ext>
            </a:extLst>
          </p:cNvPr>
          <p:cNvSpPr txBox="1">
            <a:spLocks/>
          </p:cNvSpPr>
          <p:nvPr/>
        </p:nvSpPr>
        <p:spPr>
          <a:xfrm>
            <a:off x="1653702" y="554477"/>
            <a:ext cx="6527206" cy="992221"/>
          </a:xfrm>
          <a:prstGeom prst="rect">
            <a:avLst/>
          </a:prstGeom>
          <a:solidFill>
            <a:schemeClr val="accent2"/>
          </a:solidFill>
          <a:ln w="31750" cap="sq">
            <a:solidFill>
              <a:schemeClr val="bg1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NETWORK  ANALYSIS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74322" y="1955419"/>
            <a:ext cx="661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</a:t>
            </a:r>
          </a:p>
          <a:p>
            <a:endParaRPr lang="it-IT" dirty="0" smtClean="0">
              <a:sym typeface="Wingdings" pitchFamily="2" charset="2"/>
            </a:endParaRPr>
          </a:p>
          <a:p>
            <a:endParaRPr lang="it-IT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256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9EB5AF0A-9F9B-3448-8FCE-F469FC4B1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29" y="1173898"/>
            <a:ext cx="8115840" cy="53628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dirty="0"/>
              <a:t>Punto di partenza della valutazione </a:t>
            </a:r>
            <a:r>
              <a:rPr lang="it-IT" sz="2800" dirty="0">
                <a:sym typeface="Wingdings" pitchFamily="2" charset="2"/>
              </a:rPr>
              <a:t> PROSPETTIVA DELLA PERSONA</a:t>
            </a:r>
          </a:p>
          <a:p>
            <a:pPr algn="ctr"/>
            <a:endParaRPr lang="it-IT" sz="2800" dirty="0">
              <a:sym typeface="Wingdings" pitchFamily="2" charset="2"/>
            </a:endParaRPr>
          </a:p>
          <a:p>
            <a:pPr algn="ctr"/>
            <a:endParaRPr lang="it-IT" sz="2800" dirty="0">
              <a:sym typeface="Wingdings" pitchFamily="2" charset="2"/>
            </a:endParaRPr>
          </a:p>
          <a:p>
            <a:pPr marL="0" indent="0" algn="ctr">
              <a:buNone/>
            </a:pPr>
            <a:r>
              <a:rPr lang="it-IT" sz="2800" dirty="0">
                <a:sym typeface="Wingdings" pitchFamily="2" charset="2"/>
              </a:rPr>
              <a:t>Tre concetti chiave della valutazione:</a:t>
            </a:r>
          </a:p>
          <a:p>
            <a:pPr marL="457200" indent="-457200" algn="ctr">
              <a:buAutoNum type="arabicPeriod"/>
            </a:pPr>
            <a:r>
              <a:rPr lang="it-IT" sz="2800" b="1" dirty="0">
                <a:sym typeface="Wingdings" pitchFamily="2" charset="2"/>
              </a:rPr>
              <a:t>I BISOGNI</a:t>
            </a:r>
          </a:p>
          <a:p>
            <a:pPr marL="457200" indent="-457200" algn="ctr">
              <a:buAutoNum type="arabicPeriod"/>
            </a:pPr>
            <a:r>
              <a:rPr lang="it-IT" sz="2800" b="1" dirty="0">
                <a:sym typeface="Wingdings" pitchFamily="2" charset="2"/>
              </a:rPr>
              <a:t>LE RISORSE</a:t>
            </a:r>
          </a:p>
          <a:p>
            <a:pPr marL="457200" indent="-457200" algn="ctr">
              <a:buAutoNum type="arabicPeriod"/>
            </a:pPr>
            <a:r>
              <a:rPr lang="it-IT" sz="2800" b="1" dirty="0">
                <a:sym typeface="Wingdings" pitchFamily="2" charset="2"/>
              </a:rPr>
              <a:t>LA RESILIENZA</a:t>
            </a:r>
            <a:endParaRPr lang="it-IT" sz="2800" dirty="0">
              <a:sym typeface="Wingdings" pitchFamily="2" charset="2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73663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6D5F768-F315-4949-B67C-D1DDC0677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208" y="2708804"/>
            <a:ext cx="2933997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2400" b="1">
                <a:solidFill>
                  <a:schemeClr val="tx1"/>
                </a:solidFill>
              </a:rPr>
              <a:t>PARTIRE DAI BISOGNI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B403EBD-907E-4D59-98D4-A72CD1063C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16062" y="-2"/>
            <a:ext cx="5454988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95E4D61-ED85-DE47-AB6C-5806C8E37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389" y="802638"/>
            <a:ext cx="4290335" cy="5252722"/>
          </a:xfrm>
        </p:spPr>
        <p:txBody>
          <a:bodyPr anchor="ctr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dirty="0">
                <a:solidFill>
                  <a:schemeClr val="bg1"/>
                </a:solidFill>
              </a:rPr>
              <a:t>Il termine «bisogno» denota una mancanza di determinate risorse sia materiali che non materiali. Tali risorse devono essere necessarie per raggiungere uno stato di maggior benessere o efficienza o funzionalità (di minor malessere o inefficienza o disfunzionalità) rispetto allo stato attuale. I bisogni possono essere definiti oggettivamente in relazione a standard o soggettivamente percepiti come necessari a persone o collettività.</a:t>
            </a:r>
            <a:r>
              <a:rPr lang="it-IT" sz="1600" dirty="0">
                <a:solidFill>
                  <a:schemeClr val="bg1"/>
                </a:solidFill>
                <a:effectLst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6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dirty="0">
                <a:solidFill>
                  <a:schemeClr val="bg1"/>
                </a:solidFill>
              </a:rPr>
              <a:t>Fondamentale identificare i soggetti che producono la definizione dei bisogni: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600" dirty="0">
                <a:solidFill>
                  <a:schemeClr val="bg1"/>
                </a:solidFill>
              </a:rPr>
              <a:t>L’esperto </a:t>
            </a:r>
            <a:r>
              <a:rPr lang="it-IT" sz="1600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t-IT" sz="1600" b="1" dirty="0">
                <a:solidFill>
                  <a:schemeClr val="bg1"/>
                </a:solidFill>
                <a:sym typeface="Wingdings" pitchFamily="2" charset="2"/>
              </a:rPr>
              <a:t>bisogni normativi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600" dirty="0">
                <a:solidFill>
                  <a:schemeClr val="bg1"/>
                </a:solidFill>
              </a:rPr>
              <a:t>Il soggetto stesso </a:t>
            </a:r>
            <a:r>
              <a:rPr lang="it-IT" sz="1600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t-IT" sz="1600" b="1" dirty="0">
                <a:solidFill>
                  <a:schemeClr val="bg1"/>
                </a:solidFill>
                <a:sym typeface="Wingdings" pitchFamily="2" charset="2"/>
              </a:rPr>
              <a:t>bisogni percepiti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600" b="1" dirty="0">
                <a:solidFill>
                  <a:schemeClr val="bg1"/>
                </a:solidFill>
              </a:rPr>
              <a:t>Bisogni definiti per comparazione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it-IT" sz="16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600" dirty="0">
                <a:solidFill>
                  <a:schemeClr val="bg1"/>
                </a:solidFill>
              </a:rPr>
              <a:t>Tre dimensioni che sono contemporaneamente presenti nel </a:t>
            </a:r>
            <a:r>
              <a:rPr lang="it-IT" sz="1600" u="sng" dirty="0">
                <a:solidFill>
                  <a:schemeClr val="bg1"/>
                </a:solidFill>
              </a:rPr>
              <a:t>bisogno</a:t>
            </a:r>
            <a:r>
              <a:rPr lang="it-IT" sz="1600" dirty="0">
                <a:solidFill>
                  <a:schemeClr val="bg1"/>
                </a:solidFill>
              </a:rPr>
              <a:t>: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600" dirty="0">
                <a:solidFill>
                  <a:schemeClr val="bg1"/>
                </a:solidFill>
              </a:rPr>
              <a:t>Dimensione soggettiva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600" dirty="0">
                <a:solidFill>
                  <a:schemeClr val="bg1"/>
                </a:solidFill>
              </a:rPr>
              <a:t>Caratteristica della globalità della persona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1600" dirty="0">
                <a:solidFill>
                  <a:schemeClr val="bg1"/>
                </a:solidFill>
              </a:rPr>
              <a:t>Storicità del bisogno e dimensione culturale e sociale</a:t>
            </a:r>
          </a:p>
        </p:txBody>
      </p:sp>
    </p:spTree>
    <p:extLst>
      <p:ext uri="{BB962C8B-B14F-4D97-AF65-F5344CB8AC3E}">
        <p14:creationId xmlns="" xmlns:p14="http://schemas.microsoft.com/office/powerpoint/2010/main" val="1257409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C452B6C-8C3B-BF49-8BF4-2B7A0A06B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208" y="2708804"/>
            <a:ext cx="2933997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2400" b="1">
                <a:solidFill>
                  <a:schemeClr val="tx1"/>
                </a:solidFill>
              </a:rPr>
              <a:t>DAI BISOGNI ALLE RISORSE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="" xmlns:a16="http://schemas.microsoft.com/office/drawing/2014/main" id="{FB403EBD-907E-4D59-98D4-A72CD1063C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16062" y="-2"/>
            <a:ext cx="5454988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7F289CE-51DB-EB40-80C1-8E51ECF64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389" y="802638"/>
            <a:ext cx="4290335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Il termine “risorsa” è utilizzato nel servizio sociale per indicare la caratteristica, capacità, elemento a cui viene attribuito da parte dell'operatore sociale il valore di potenzialità, mezzo, strumento capace di </a:t>
            </a:r>
            <a:r>
              <a:rPr lang="it-IT" u="sng" dirty="0">
                <a:solidFill>
                  <a:schemeClr val="bg1"/>
                </a:solidFill>
              </a:rPr>
              <a:t>far risorgere una persona</a:t>
            </a:r>
            <a:r>
              <a:rPr lang="it-IT" dirty="0">
                <a:solidFill>
                  <a:schemeClr val="bg1"/>
                </a:solidFill>
              </a:rPr>
              <a:t>, di innescare un cambiamento, di risolvere un problema. Usato in relazione con i concetti di necessità, esigenza, problema, carenza, indica le possibili leve su cui fare forza per trovare le vie di uscita, le risposte, le soluzioni.</a:t>
            </a:r>
          </a:p>
          <a:p>
            <a:pPr marL="0" indent="0">
              <a:buNone/>
            </a:pPr>
            <a:endParaRPr lang="it-IT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  <a:sym typeface="Wingdings" pitchFamily="2" charset="2"/>
              </a:rPr>
              <a:t> Approccio della </a:t>
            </a:r>
            <a:r>
              <a:rPr lang="it-IT" b="1" i="1" dirty="0">
                <a:solidFill>
                  <a:schemeClr val="bg1"/>
                </a:solidFill>
                <a:sym typeface="Wingdings" pitchFamily="2" charset="2"/>
              </a:rPr>
              <a:t>Strenghts Perspective</a:t>
            </a:r>
            <a:r>
              <a:rPr lang="it-IT" b="1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dirty="0">
                <a:solidFill>
                  <a:schemeClr val="bg1"/>
                </a:solidFill>
                <a:sym typeface="Wingdings" pitchFamily="2" charset="2"/>
              </a:rPr>
              <a:t>(prospettiva centrata sui punti di forza).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625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DB77DCE-5102-C640-9B2B-64DB3FB98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208" y="2708804"/>
            <a:ext cx="2933997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it-IT" sz="1900" b="1">
                <a:solidFill>
                  <a:schemeClr val="tx1"/>
                </a:solidFill>
              </a:rPr>
              <a:t>DALLE RISORSE ALLE CAPACITà RISOLUTIVE DELLE PERSONE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="" xmlns:a16="http://schemas.microsoft.com/office/drawing/2014/main" id="{FB403EBD-907E-4D59-98D4-A72CD1063C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216062" y="-2"/>
            <a:ext cx="5454988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7FE4ED2E-DB3E-6844-A52B-550C56EA0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389" y="802638"/>
            <a:ext cx="4290335" cy="525272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b="1" i="1" dirty="0">
                <a:solidFill>
                  <a:schemeClr val="bg1"/>
                </a:solidFill>
              </a:rPr>
              <a:t>Resilience</a:t>
            </a:r>
            <a:r>
              <a:rPr lang="it-IT" dirty="0">
                <a:solidFill>
                  <a:schemeClr val="bg1"/>
                </a:solidFill>
              </a:rPr>
              <a:t> </a:t>
            </a:r>
            <a:r>
              <a:rPr lang="it-IT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it-IT" dirty="0">
                <a:solidFill>
                  <a:schemeClr val="bg1"/>
                </a:solidFill>
              </a:rPr>
              <a:t>fronteggiamento di crisi o eventi imprevisti. Riguarda la capacità di un soggetto o gruppo di affrontare il rischio ed è connesso con la presenza di “fattori protettivi”; viene quindi collegato alle capacità di adattamento di una persona o di un sistema.</a:t>
            </a:r>
            <a:r>
              <a:rPr lang="it-IT" dirty="0">
                <a:solidFill>
                  <a:schemeClr val="bg1"/>
                </a:solidFill>
                <a:effectLst/>
              </a:rPr>
              <a:t> </a:t>
            </a:r>
          </a:p>
          <a:p>
            <a:pPr marL="0" indent="0">
              <a:buNone/>
            </a:pPr>
            <a:endParaRPr lang="it-IT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</a:rPr>
              <a:t>Due ordini di fattori:</a:t>
            </a:r>
          </a:p>
          <a:p>
            <a:r>
              <a:rPr lang="it-IT" dirty="0">
                <a:solidFill>
                  <a:schemeClr val="bg1"/>
                </a:solidFill>
              </a:rPr>
              <a:t>Fattori di rischio </a:t>
            </a:r>
          </a:p>
          <a:p>
            <a:r>
              <a:rPr lang="it-IT" dirty="0">
                <a:solidFill>
                  <a:schemeClr val="bg1"/>
                </a:solidFill>
              </a:rPr>
              <a:t>Fattori di protezione</a:t>
            </a:r>
          </a:p>
        </p:txBody>
      </p:sp>
    </p:spTree>
    <p:extLst>
      <p:ext uri="{BB962C8B-B14F-4D97-AF65-F5344CB8AC3E}">
        <p14:creationId xmlns="" xmlns:p14="http://schemas.microsoft.com/office/powerpoint/2010/main" val="2427645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59149" y="370332"/>
            <a:ext cx="6799634" cy="1040179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La questione del rischio: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3660" y="1559052"/>
            <a:ext cx="8667345" cy="247082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2800" dirty="0" smtClean="0"/>
              <a:t>  </a:t>
            </a:r>
            <a:r>
              <a:rPr lang="it-IT" sz="2400" dirty="0" smtClean="0"/>
              <a:t>Il concetto di rischio </a:t>
            </a:r>
            <a:r>
              <a:rPr lang="it-IT" sz="2400" dirty="0" smtClean="0">
                <a:sym typeface="Wingdings" pitchFamily="2" charset="2"/>
              </a:rPr>
              <a:t></a:t>
            </a:r>
            <a:r>
              <a:rPr lang="it-IT" sz="2400" dirty="0" smtClean="0"/>
              <a:t> Stalker ricostruisce le diverse interpretazioni del concetto in sociologia e nel servizio sociale. L’autrice rileva come negli ultimi decenni l’idea di rischio abbia assunto una connotazione pesantemente negativa e come il termine venga utilizzato come sinonimo di pericolo e vulnerabilità e potenziale pericolosità. </a:t>
            </a:r>
          </a:p>
          <a:p>
            <a:pPr algn="just"/>
            <a:r>
              <a:rPr lang="it-IT" sz="2400" dirty="0" smtClean="0"/>
              <a:t>Nel contesto della sociologia: Beck e Giddens;</a:t>
            </a:r>
          </a:p>
          <a:p>
            <a:pPr algn="just"/>
            <a:r>
              <a:rPr lang="it-IT" sz="2400" dirty="0" smtClean="0"/>
              <a:t>Nel contesto antropologico: Douglas;</a:t>
            </a:r>
          </a:p>
          <a:p>
            <a:pPr algn="just"/>
            <a:r>
              <a:rPr lang="it-IT" sz="2400" dirty="0" smtClean="0"/>
              <a:t>Parton;</a:t>
            </a:r>
          </a:p>
          <a:p>
            <a:pPr algn="just"/>
            <a:r>
              <a:rPr lang="it-IT" sz="2400" dirty="0" smtClean="0"/>
              <a:t>Stanford;</a:t>
            </a:r>
          </a:p>
          <a:p>
            <a:pPr algn="just"/>
            <a:r>
              <a:rPr lang="it-IT" sz="2400" dirty="0" smtClean="0"/>
              <a:t>Nel contesto del  servizio sociale </a:t>
            </a:r>
            <a:r>
              <a:rPr lang="it-IT" sz="2400" dirty="0" smtClean="0">
                <a:sym typeface="Wingdings" pitchFamily="2" charset="2"/>
              </a:rPr>
              <a:t></a:t>
            </a:r>
            <a:r>
              <a:rPr lang="it-IT" sz="2400" dirty="0" smtClean="0"/>
              <a:t> costruzione di check list, liste di indicatori ecc.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0859" y="544749"/>
            <a:ext cx="7784518" cy="1188720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I vincoli e il quadro normativo: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5489" y="2315183"/>
            <a:ext cx="8093413" cy="310198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2800" dirty="0" smtClean="0"/>
              <a:t>  Ogni volta che si avvia una valutazione è importante considerare anche il quadro normativo rilevante. </a:t>
            </a:r>
          </a:p>
          <a:p>
            <a:pPr algn="just"/>
            <a:r>
              <a:rPr lang="it-IT" sz="2800" dirty="0" smtClean="0"/>
              <a:t>Quali sono le opportunità?</a:t>
            </a:r>
          </a:p>
          <a:p>
            <a:pPr algn="just"/>
            <a:r>
              <a:rPr lang="it-IT" sz="2800" dirty="0" smtClean="0"/>
              <a:t>Quli sono i diritti riconosciuti?</a:t>
            </a:r>
          </a:p>
          <a:p>
            <a:pPr algn="just"/>
            <a:r>
              <a:rPr lang="it-IT" sz="2800" dirty="0" smtClean="0"/>
              <a:t>Quali sono i limiti operativi del servizio sociale?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9804" y="651753"/>
            <a:ext cx="6131446" cy="1188720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Risorse e territorio: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dirty="0" smtClean="0"/>
              <a:t>Ottica contestuale;</a:t>
            </a:r>
          </a:p>
          <a:p>
            <a:pPr algn="just">
              <a:buNone/>
            </a:pPr>
            <a:endParaRPr lang="it-IT" sz="2800" dirty="0" smtClean="0"/>
          </a:p>
          <a:p>
            <a:pPr algn="just"/>
            <a:r>
              <a:rPr lang="it-IT" sz="2800" dirty="0" smtClean="0"/>
              <a:t>Conoscenza approfondita.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9804" y="612843"/>
            <a:ext cx="6131446" cy="1188720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Gli strumentI: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Genogramma;</a:t>
            </a:r>
          </a:p>
          <a:p>
            <a:pPr>
              <a:buNone/>
            </a:pPr>
            <a:endParaRPr lang="it-IT" sz="2800" dirty="0" smtClean="0"/>
          </a:p>
          <a:p>
            <a:r>
              <a:rPr lang="it-IT" sz="2800" dirty="0" smtClean="0"/>
              <a:t>Ecomappa;</a:t>
            </a:r>
          </a:p>
          <a:p>
            <a:pPr>
              <a:buNone/>
            </a:pPr>
            <a:endParaRPr lang="it-IT" sz="2800" dirty="0" smtClean="0"/>
          </a:p>
          <a:p>
            <a:r>
              <a:rPr lang="it-IT" sz="2800" dirty="0" smtClean="0"/>
              <a:t>Il diario.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9804" y="382893"/>
            <a:ext cx="6131446" cy="1188720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chemeClr val="bg1"/>
                </a:solidFill>
                <a:latin typeface="Arial Rounded MT Bold" pitchFamily="34" charset="0"/>
              </a:rPr>
              <a:t>LA VALUTAZIONE</a:t>
            </a:r>
            <a:r>
              <a:rPr lang="it-IT" sz="4000" dirty="0" smtClean="0">
                <a:solidFill>
                  <a:schemeClr val="bg1"/>
                </a:solidFill>
              </a:rPr>
              <a:t>:</a:t>
            </a: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9574" y="1571616"/>
            <a:ext cx="8201007" cy="452596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it-IT" dirty="0" smtClean="0"/>
              <a:t>    </a:t>
            </a:r>
          </a:p>
          <a:p>
            <a:pPr algn="just">
              <a:buNone/>
            </a:pPr>
            <a:r>
              <a:rPr lang="it-IT" sz="3000" dirty="0" smtClean="0"/>
              <a:t>  Secondo </a:t>
            </a:r>
            <a:r>
              <a:rPr lang="it-IT" sz="3000" b="1" dirty="0" smtClean="0"/>
              <a:t>il costruttivismo </a:t>
            </a:r>
            <a:r>
              <a:rPr lang="it-IT" sz="3000" dirty="0" smtClean="0"/>
              <a:t>il processo di valutazione è già parte integrante dell'intervento ed è un elemento costante nell'intervento.          </a:t>
            </a:r>
          </a:p>
          <a:p>
            <a:pPr algn="just">
              <a:buNone/>
            </a:pPr>
            <a:endParaRPr lang="it-IT" sz="3000" dirty="0" smtClean="0"/>
          </a:p>
          <a:p>
            <a:pPr algn="just">
              <a:buNone/>
            </a:pPr>
            <a:r>
              <a:rPr lang="it-IT" sz="3000" dirty="0" smtClean="0"/>
              <a:t>  </a:t>
            </a:r>
            <a:r>
              <a:rPr lang="it-IT" sz="3000" u="sng" dirty="0" smtClean="0"/>
              <a:t>La valutazione può essere definita come</a:t>
            </a:r>
            <a:r>
              <a:rPr lang="it-IT" sz="3000" dirty="0" smtClean="0"/>
              <a:t>: </a:t>
            </a:r>
          </a:p>
          <a:p>
            <a:pPr algn="just">
              <a:buNone/>
            </a:pPr>
            <a:r>
              <a:rPr lang="it-IT" sz="3000" dirty="0" smtClean="0"/>
              <a:t>  ''</a:t>
            </a:r>
            <a:r>
              <a:rPr lang="it-IT" sz="3000" i="1" dirty="0" smtClean="0"/>
              <a:t>un processo continuo che porta a delle comprensioni e a delle ipotesi che loro volta contribuiscono allo sviluppo della relazione tra assistente sociale e utente, nel momento in cui entrambi riflettono sulla situazione e aumentano la loro comprensione delle questioni</a:t>
            </a:r>
            <a:r>
              <a:rPr lang="it-IT" sz="3000" dirty="0" smtClean="0"/>
              <a:t>.'‘ </a:t>
            </a:r>
            <a:r>
              <a:rPr lang="it-IT" sz="2800" dirty="0" smtClean="0"/>
              <a:t>(Dean e Poorvu, 2008)</a:t>
            </a:r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3115" y="2140085"/>
            <a:ext cx="82940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800" dirty="0" smtClean="0"/>
              <a:t>   Il </a:t>
            </a:r>
            <a:r>
              <a:rPr lang="it-IT" sz="2800" dirty="0"/>
              <a:t>processo di valutazione è una </a:t>
            </a:r>
            <a:r>
              <a:rPr lang="it-IT" sz="2800" b="1" dirty="0"/>
              <a:t>raccolta </a:t>
            </a:r>
            <a:r>
              <a:rPr lang="it-IT" sz="2800" b="1" dirty="0" smtClean="0"/>
              <a:t>selettiva </a:t>
            </a:r>
            <a:r>
              <a:rPr lang="it-IT" sz="2800" dirty="0" smtClean="0"/>
              <a:t>di </a:t>
            </a:r>
            <a:r>
              <a:rPr lang="it-IT" sz="2800" dirty="0"/>
              <a:t>informazioni mirata a produrre una comprensione della </a:t>
            </a:r>
            <a:r>
              <a:rPr lang="it-IT" sz="2800" dirty="0" smtClean="0"/>
              <a:t>situazione per poi poter intervenire. </a:t>
            </a:r>
            <a:r>
              <a:rPr lang="it-IT" sz="2800" dirty="0"/>
              <a:t>È un </a:t>
            </a:r>
            <a:r>
              <a:rPr lang="it-IT" sz="2800" b="1" dirty="0"/>
              <a:t>quadro dinamico</a:t>
            </a:r>
            <a:r>
              <a:rPr lang="it-IT" sz="2800" dirty="0"/>
              <a:t> delle situazioni con cui si agisce e rappresenta la base in divenire su cui si costruisce un intervento.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3302" y="357166"/>
            <a:ext cx="8703945" cy="1143000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chemeClr val="bg1"/>
                </a:solidFill>
                <a:latin typeface="Arial Rounded MT Bold" pitchFamily="34" charset="0"/>
              </a:rPr>
              <a:t>TRE PRINCIPALI TIPI DI VALUTAZIONE INIZIALE</a:t>
            </a:r>
            <a:r>
              <a:rPr lang="it-IT" sz="3200" dirty="0" smtClean="0">
                <a:solidFill>
                  <a:schemeClr val="bg1"/>
                </a:solidFill>
              </a:rPr>
              <a:t>: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77747" y="1785926"/>
            <a:ext cx="8703945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3200" dirty="0" smtClean="0"/>
              <a:t>    </a:t>
            </a:r>
            <a:r>
              <a:rPr lang="it-IT" sz="2800" dirty="0" smtClean="0"/>
              <a:t>Milner </a:t>
            </a:r>
            <a:r>
              <a:rPr lang="it-IT" sz="2800" dirty="0" smtClean="0"/>
              <a:t>e O’Byrne hanno identificato tre tipi </a:t>
            </a:r>
            <a:r>
              <a:rPr lang="it-IT" sz="2800" dirty="0" smtClean="0"/>
              <a:t>di    </a:t>
            </a:r>
          </a:p>
          <a:p>
            <a:pPr algn="just">
              <a:buNone/>
            </a:pPr>
            <a:r>
              <a:rPr lang="it-IT" sz="2800" dirty="0" smtClean="0"/>
              <a:t> </a:t>
            </a:r>
            <a:r>
              <a:rPr lang="it-IT" sz="2800" dirty="0" smtClean="0"/>
              <a:t>    valutazione </a:t>
            </a:r>
            <a:r>
              <a:rPr lang="it-IT" sz="2800" dirty="0" smtClean="0"/>
              <a:t>iniziale (assessment):                </a:t>
            </a:r>
            <a:endParaRPr lang="it-IT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t-IT" sz="2800" u="sng" dirty="0" smtClean="0"/>
              <a:t>Il modello dell’</a:t>
            </a:r>
            <a:r>
              <a:rPr lang="it-IT" sz="2800" b="1" u="sng" dirty="0" smtClean="0"/>
              <a:t>INDAGINE</a:t>
            </a:r>
            <a:r>
              <a:rPr lang="it-IT" sz="2800" dirty="0" smtClean="0"/>
              <a:t>:  detto ‘’diagnosi’’</a:t>
            </a:r>
            <a:r>
              <a:rPr lang="it-IT" sz="2800" dirty="0" smtClean="0">
                <a:sym typeface="Wingdings" pitchFamily="2" charset="2"/>
              </a:rPr>
              <a:t>                         ‘</a:t>
            </a:r>
            <a:r>
              <a:rPr lang="it-IT" sz="2800" i="1" dirty="0" smtClean="0">
                <a:sym typeface="Wingdings" pitchFamily="2" charset="2"/>
              </a:rPr>
              <a:t>’conoscenza specialistica</a:t>
            </a:r>
            <a:r>
              <a:rPr lang="it-IT" sz="2800" dirty="0" smtClean="0">
                <a:sym typeface="Wingdings" pitchFamily="2" charset="2"/>
              </a:rPr>
              <a:t>’’ dell’assistente sociale;</a:t>
            </a:r>
            <a:endParaRPr lang="it-IT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t-IT" sz="2800" u="sng" dirty="0" smtClean="0"/>
              <a:t>Il modello </a:t>
            </a:r>
            <a:r>
              <a:rPr lang="it-IT" sz="2800" b="1" u="sng" dirty="0" smtClean="0"/>
              <a:t>PROCEDUALE</a:t>
            </a:r>
            <a:r>
              <a:rPr lang="it-IT" sz="2800" dirty="0" smtClean="0"/>
              <a:t>:  standardizzato, meccanico, spersonalizzato </a:t>
            </a:r>
            <a:r>
              <a:rPr lang="it-IT" sz="2800" dirty="0" smtClean="0">
                <a:sym typeface="Wingdings" pitchFamily="2" charset="2"/>
              </a:rPr>
              <a:t> ‘’</a:t>
            </a:r>
            <a:r>
              <a:rPr lang="it-IT" sz="2800" i="1" dirty="0" smtClean="0">
                <a:sym typeface="Wingdings" pitchFamily="2" charset="2"/>
              </a:rPr>
              <a:t>deresponsabilizzazione</a:t>
            </a:r>
            <a:r>
              <a:rPr lang="it-IT" sz="2800" dirty="0" smtClean="0">
                <a:sym typeface="Wingdings" pitchFamily="2" charset="2"/>
              </a:rPr>
              <a:t>’’ dell’assistente sociale;</a:t>
            </a:r>
            <a:endParaRPr lang="it-IT" sz="28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t-IT" sz="2800" u="sng" dirty="0" smtClean="0"/>
              <a:t>Il modello della </a:t>
            </a:r>
            <a:r>
              <a:rPr lang="it-IT" sz="2800" b="1" u="sng" dirty="0" smtClean="0"/>
              <a:t>RECIPROCITÀ</a:t>
            </a:r>
            <a:r>
              <a:rPr lang="it-IT" sz="2800" dirty="0" smtClean="0"/>
              <a:t>:  </a:t>
            </a:r>
            <a:r>
              <a:rPr lang="it-IT" sz="2800" i="1" dirty="0" smtClean="0"/>
              <a:t>collaboratività </a:t>
            </a:r>
            <a:r>
              <a:rPr lang="it-IT" sz="2800" dirty="0" smtClean="0"/>
              <a:t> tra utenti e operatori.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4956B23-537E-C943-A8CF-5F9ABBFC1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502" y="517088"/>
            <a:ext cx="7412478" cy="1156069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sz="2800" dirty="0">
                <a:solidFill>
                  <a:schemeClr val="bg1"/>
                </a:solidFill>
              </a:rPr>
              <a:t>Costruttivismo e partnership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F9D311B7-42DA-084A-9917-029942248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0043" y="2149813"/>
            <a:ext cx="7538937" cy="3988340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/>
              <a:t>Realtà dipendente dai </a:t>
            </a:r>
            <a:r>
              <a:rPr lang="it-IT" sz="2800" dirty="0" smtClean="0"/>
              <a:t>soggetti;</a:t>
            </a:r>
            <a:endParaRPr lang="it-IT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/>
              <a:t>Significati attribuiti alle </a:t>
            </a:r>
            <a:r>
              <a:rPr lang="it-IT" sz="2800" dirty="0" smtClean="0"/>
              <a:t>azioni;</a:t>
            </a:r>
            <a:endParaRPr lang="it-IT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/>
              <a:t>Parametri non assoluti per organizzazione </a:t>
            </a:r>
            <a:r>
              <a:rPr lang="it-IT" sz="2800" dirty="0" smtClean="0"/>
              <a:t>conoscenza;</a:t>
            </a:r>
            <a:endParaRPr lang="it-IT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 smtClean="0"/>
              <a:t>Conoscenza </a:t>
            </a:r>
            <a:r>
              <a:rPr lang="it-IT" sz="2800" dirty="0" smtClean="0">
                <a:sym typeface="Wingdings" pitchFamily="2" charset="2"/>
              </a:rPr>
              <a:t></a:t>
            </a:r>
            <a:r>
              <a:rPr lang="it-IT" sz="2800" dirty="0" smtClean="0"/>
              <a:t> </a:t>
            </a:r>
            <a:r>
              <a:rPr lang="it-IT" sz="2800" dirty="0"/>
              <a:t>costruisce la </a:t>
            </a:r>
            <a:r>
              <a:rPr lang="it-IT" sz="2800" dirty="0" smtClean="0"/>
              <a:t>realtà.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2016271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01D18FC-08FF-D741-A8C8-9D525854A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425" y="671209"/>
            <a:ext cx="6714476" cy="1031131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it-IT" dirty="0">
                <a:solidFill>
                  <a:schemeClr val="bg1"/>
                </a:solidFill>
              </a:rPr>
              <a:t>Approccio antioppressivo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9DFF8BC-AAFC-7344-AFC3-D5A1BDE4C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421" y="2638048"/>
            <a:ext cx="6821480" cy="3101983"/>
          </a:xfrm>
        </p:spPr>
        <p:txBody>
          <a:bodyPr>
            <a:normAutofit/>
          </a:bodyPr>
          <a:lstStyle/>
          <a:p>
            <a:pPr algn="just"/>
            <a:r>
              <a:rPr lang="it-IT" sz="2800" dirty="0"/>
              <a:t>Valorizzare potenzialità e capacità</a:t>
            </a:r>
          </a:p>
          <a:p>
            <a:pPr algn="just"/>
            <a:r>
              <a:rPr lang="it-IT" sz="2800" dirty="0"/>
              <a:t>Cogliere i limiti</a:t>
            </a:r>
          </a:p>
          <a:p>
            <a:pPr algn="just"/>
            <a:r>
              <a:rPr lang="it-IT" sz="2800" dirty="0"/>
              <a:t> Attenzione al contesto e alle politiche</a:t>
            </a:r>
          </a:p>
        </p:txBody>
      </p:sp>
    </p:spTree>
    <p:extLst>
      <p:ext uri="{BB962C8B-B14F-4D97-AF65-F5344CB8AC3E}">
        <p14:creationId xmlns:p14="http://schemas.microsoft.com/office/powerpoint/2010/main" xmlns="" val="320473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83EFEC0-85CA-46B2-B3AB-DB7C9A504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3702" y="680936"/>
            <a:ext cx="6527206" cy="992221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sz="2800" dirty="0">
                <a:solidFill>
                  <a:schemeClr val="bg1"/>
                </a:solidFill>
              </a:rPr>
              <a:t>PROSPETTIVA DI RETE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CD7960FA-84A4-4ACE-B89B-0C050931E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966" y="2344366"/>
            <a:ext cx="6945495" cy="1364776"/>
          </a:xfrm>
        </p:spPr>
        <p:txBody>
          <a:bodyPr>
            <a:noAutofit/>
          </a:bodyPr>
          <a:lstStyle/>
          <a:p>
            <a:pPr marL="514350" indent="-514350" algn="just"/>
            <a:r>
              <a:rPr lang="it-IT" sz="2800" dirty="0"/>
              <a:t>Il conetto di rete dal punto di vista metodologico richiama due approcci: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800" b="1" dirty="0" smtClean="0"/>
              <a:t>Folgheraiter</a:t>
            </a:r>
            <a:r>
              <a:rPr lang="it-IT" sz="2800" dirty="0" smtClean="0"/>
              <a:t>: la </a:t>
            </a:r>
            <a:r>
              <a:rPr lang="it-IT" sz="2800" dirty="0"/>
              <a:t>rete come teoria di riferimento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800" b="1" dirty="0" smtClean="0"/>
              <a:t>Ferrario</a:t>
            </a:r>
            <a:r>
              <a:rPr lang="it-IT" sz="2800" dirty="0"/>
              <a:t>: </a:t>
            </a:r>
            <a:r>
              <a:rPr lang="it-IT" sz="2800" dirty="0" smtClean="0"/>
              <a:t>assunzione </a:t>
            </a:r>
            <a:r>
              <a:rPr lang="it-IT" sz="2800" dirty="0"/>
              <a:t>del concetto in una logica più ampia</a:t>
            </a:r>
          </a:p>
        </p:txBody>
      </p:sp>
    </p:spTree>
    <p:extLst>
      <p:ext uri="{BB962C8B-B14F-4D97-AF65-F5344CB8AC3E}">
        <p14:creationId xmlns:p14="http://schemas.microsoft.com/office/powerpoint/2010/main" xmlns="" val="394145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4187F38-831B-4B24-9C89-98745E57C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038" y="1809345"/>
            <a:ext cx="7587574" cy="22450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Ferrario</a:t>
            </a:r>
            <a:r>
              <a:rPr lang="it-IT" sz="2800" dirty="0"/>
              <a:t>, relativamente alla lettura della realtà e dell’operatività del S.S vede la rete come:</a:t>
            </a:r>
          </a:p>
          <a:p>
            <a:pPr algn="just"/>
            <a:r>
              <a:rPr lang="it-IT" sz="2800" dirty="0"/>
              <a:t>Modo di guardare alla </a:t>
            </a:r>
            <a:r>
              <a:rPr lang="it-IT" sz="2800" u="sng" dirty="0"/>
              <a:t>realtà delle persone</a:t>
            </a:r>
            <a:r>
              <a:rPr lang="it-IT" sz="2800" dirty="0"/>
              <a:t>;</a:t>
            </a:r>
          </a:p>
          <a:p>
            <a:pPr algn="just"/>
            <a:r>
              <a:rPr lang="it-IT" sz="2800" dirty="0"/>
              <a:t>Introduce </a:t>
            </a:r>
            <a:r>
              <a:rPr lang="it-IT" sz="2800" u="sng" dirty="0"/>
              <a:t>piste di ricerca </a:t>
            </a:r>
            <a:r>
              <a:rPr lang="it-IT" sz="2800" dirty="0"/>
              <a:t>e di </a:t>
            </a:r>
            <a:r>
              <a:rPr lang="it-IT" sz="2800" u="sng" dirty="0" smtClean="0"/>
              <a:t>intervento</a:t>
            </a:r>
            <a:r>
              <a:rPr lang="it-IT" sz="2800" dirty="0" smtClean="0"/>
              <a:t>: non </a:t>
            </a:r>
            <a:r>
              <a:rPr lang="it-IT" sz="2800" dirty="0"/>
              <a:t>è un modello esplicativo totale e chiuso, ma si coniuga bene con altri modelli teorici.</a:t>
            </a:r>
          </a:p>
          <a:p>
            <a:pPr marL="0" indent="0" algn="just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986377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B32E8F7-A35F-4137-9C6C-1535E6502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314" y="1673157"/>
            <a:ext cx="7811311" cy="322125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800" dirty="0"/>
          </a:p>
          <a:p>
            <a:pPr algn="just">
              <a:buFontTx/>
              <a:buChar char="-"/>
            </a:pPr>
            <a:r>
              <a:rPr lang="it-IT" sz="2800" dirty="0" smtClean="0"/>
              <a:t>Ci </a:t>
            </a:r>
            <a:r>
              <a:rPr lang="it-IT" sz="2800" dirty="0"/>
              <a:t>permette di tradurre operativamente il modello unitario e la tridimensionalità della prospettiva;</a:t>
            </a:r>
          </a:p>
          <a:p>
            <a:pPr algn="just">
              <a:buFontTx/>
              <a:buChar char="-"/>
            </a:pPr>
            <a:r>
              <a:rPr lang="it-IT" sz="2800" dirty="0"/>
              <a:t>Può essere vista come il luogo in cui si può vedere interazione tra struttura e agency individuale;</a:t>
            </a:r>
          </a:p>
          <a:p>
            <a:pPr algn="just">
              <a:buFontTx/>
              <a:buChar char="-"/>
            </a:pPr>
            <a:r>
              <a:rPr lang="it-IT" sz="2800" dirty="0"/>
              <a:t>Rappresenta lo spazio di vita di ciascuno di noi, l’origine dei problemi e la loro soluzione.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xmlns="" id="{083EFEC0-85CA-46B2-B3AB-DB7C9A504A94}"/>
              </a:ext>
            </a:extLst>
          </p:cNvPr>
          <p:cNvSpPr txBox="1">
            <a:spLocks/>
          </p:cNvSpPr>
          <p:nvPr/>
        </p:nvSpPr>
        <p:spPr>
          <a:xfrm>
            <a:off x="1060314" y="584881"/>
            <a:ext cx="7811311" cy="1234191"/>
          </a:xfrm>
          <a:prstGeom prst="rect">
            <a:avLst/>
          </a:prstGeom>
          <a:solidFill>
            <a:schemeClr val="accent2"/>
          </a:solidFill>
          <a:ln w="31750" cap="sq">
            <a:solidFill>
              <a:schemeClr val="bg1"/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LA RETE COME PROSPETTIVA PORTANTE DEL SERVIZIO  SOCIALE: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0566645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cco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c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co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923</Words>
  <Application>Microsoft Macintosh PowerPoint</Application>
  <PresentationFormat>Personalizzato</PresentationFormat>
  <Paragraphs>103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Pacco</vt:lpstr>
      <vt:lpstr>Il processo di valutazione: costruire visioni condivise.</vt:lpstr>
      <vt:lpstr>LA VALUTAZIONE:</vt:lpstr>
      <vt:lpstr>Diapositiva 3</vt:lpstr>
      <vt:lpstr>TRE PRINCIPALI TIPI DI VALUTAZIONE INIZIALE:</vt:lpstr>
      <vt:lpstr>Costruttivismo e partnership</vt:lpstr>
      <vt:lpstr>Approccio antioppressivo</vt:lpstr>
      <vt:lpstr>PROSPETTIVA DI RETE</vt:lpstr>
      <vt:lpstr>Diapositiva 8</vt:lpstr>
      <vt:lpstr>Diapositiva 9</vt:lpstr>
      <vt:lpstr>Diapositiva 10</vt:lpstr>
      <vt:lpstr>Diapositiva 11</vt:lpstr>
      <vt:lpstr>PARTIRE DAI BISOGNI</vt:lpstr>
      <vt:lpstr>DAI BISOGNI ALLE RISORSE</vt:lpstr>
      <vt:lpstr>DALLE RISORSE ALLE CAPACITà RISOLUTIVE DELLE PERSONE</vt:lpstr>
      <vt:lpstr>La questione del rischio:</vt:lpstr>
      <vt:lpstr>I vincoli e il quadro normativo:</vt:lpstr>
      <vt:lpstr>Risorse e territorio:</vt:lpstr>
      <vt:lpstr>Gli strumentI: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BIANCHIN FRANCESCA [SF0300533]</dc:creator>
  <cp:lastModifiedBy>HP</cp:lastModifiedBy>
  <cp:revision>26</cp:revision>
  <dcterms:created xsi:type="dcterms:W3CDTF">2018-12-01T17:50:23Z</dcterms:created>
  <dcterms:modified xsi:type="dcterms:W3CDTF">2018-12-03T18:14:37Z</dcterms:modified>
</cp:coreProperties>
</file>