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89" r:id="rId5"/>
    <p:sldId id="290" r:id="rId6"/>
    <p:sldId id="291" r:id="rId7"/>
    <p:sldId id="292" r:id="rId8"/>
    <p:sldId id="293" r:id="rId9"/>
    <p:sldId id="294" r:id="rId10"/>
    <p:sldId id="296" r:id="rId11"/>
    <p:sldId id="297" r:id="rId12"/>
    <p:sldId id="259" r:id="rId13"/>
    <p:sldId id="260" r:id="rId14"/>
    <p:sldId id="267" r:id="rId15"/>
    <p:sldId id="261" r:id="rId16"/>
    <p:sldId id="262" r:id="rId17"/>
    <p:sldId id="265" r:id="rId18"/>
    <p:sldId id="266" r:id="rId19"/>
    <p:sldId id="263" r:id="rId20"/>
    <p:sldId id="268" r:id="rId21"/>
    <p:sldId id="269" r:id="rId22"/>
    <p:sldId id="270" r:id="rId23"/>
    <p:sldId id="271" r:id="rId24"/>
    <p:sldId id="298" r:id="rId25"/>
    <p:sldId id="305" r:id="rId26"/>
    <p:sldId id="303" r:id="rId27"/>
    <p:sldId id="304" r:id="rId28"/>
    <p:sldId id="302" r:id="rId29"/>
    <p:sldId id="299" r:id="rId30"/>
    <p:sldId id="300" r:id="rId31"/>
    <p:sldId id="306" r:id="rId32"/>
    <p:sldId id="272" r:id="rId33"/>
    <p:sldId id="307" r:id="rId34"/>
    <p:sldId id="288" r:id="rId35"/>
    <p:sldId id="276" r:id="rId36"/>
    <p:sldId id="277" r:id="rId37"/>
    <p:sldId id="278" r:id="rId38"/>
    <p:sldId id="273" r:id="rId39"/>
    <p:sldId id="274" r:id="rId40"/>
    <p:sldId id="275" r:id="rId41"/>
    <p:sldId id="280" r:id="rId42"/>
    <p:sldId id="279" r:id="rId43"/>
    <p:sldId id="281" r:id="rId44"/>
    <p:sldId id="282" r:id="rId45"/>
    <p:sldId id="283" r:id="rId46"/>
    <p:sldId id="284" r:id="rId47"/>
    <p:sldId id="285" r:id="rId48"/>
    <p:sldId id="286" r:id="rId49"/>
    <p:sldId id="287" r:id="rId5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339119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312081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177375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221183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161116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3502300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402700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220010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149360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3959401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4CD0BDD-E3AC-684D-BBB0-0DB2B13FE98F}" type="datetimeFigureOut">
              <a:rPr lang="it-IT" smtClean="0"/>
              <a:pPr/>
              <a:t>07/12/2018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248555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D0BDD-E3AC-684D-BBB0-0DB2B13FE98F}" type="datetimeFigureOut">
              <a:rPr lang="it-IT" smtClean="0"/>
              <a:pPr/>
              <a:t>07/12/2018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58B3E-41AD-8E46-9E4D-2AF425F6E7F3}" type="slidenum">
              <a:rPr lang="it-IT" smtClean="0"/>
              <a:pPr/>
              <a:t>‹N›</a:t>
            </a:fld>
            <a:endParaRPr lang="it-IT"/>
          </a:p>
        </p:txBody>
      </p:sp>
    </p:spTree>
    <p:extLst>
      <p:ext uri="{BB962C8B-B14F-4D97-AF65-F5344CB8AC3E}">
        <p14:creationId xmlns="" xmlns:p14="http://schemas.microsoft.com/office/powerpoint/2010/main" val="1766494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t>6 </a:t>
            </a:r>
            <a:r>
              <a:rPr lang="it-IT" dirty="0" smtClean="0"/>
              <a:t>dic</a:t>
            </a:r>
            <a:r>
              <a:rPr lang="it-IT" dirty="0" smtClean="0"/>
              <a:t>embre 2018</a:t>
            </a:r>
            <a:r>
              <a:rPr lang="it-IT" dirty="0" smtClean="0"/>
              <a:t/>
            </a:r>
            <a:br>
              <a:rPr lang="it-IT" dirty="0" smtClean="0"/>
            </a:br>
            <a:r>
              <a:rPr lang="it-IT" dirty="0" smtClean="0"/>
              <a:t>Principi - postulati di bilancio</a:t>
            </a:r>
            <a:endParaRPr lang="it-IT" dirty="0"/>
          </a:p>
        </p:txBody>
      </p:sp>
    </p:spTree>
    <p:extLst>
      <p:ext uri="{BB962C8B-B14F-4D97-AF65-F5344CB8AC3E}">
        <p14:creationId xmlns="" xmlns:p14="http://schemas.microsoft.com/office/powerpoint/2010/main" val="2334617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1914"/>
          </a:xfrm>
        </p:spPr>
        <p:txBody>
          <a:bodyPr>
            <a:normAutofit fontScale="90000"/>
          </a:bodyPr>
          <a:lstStyle/>
          <a:p>
            <a:r>
              <a:rPr lang="it-IT" dirty="0" smtClean="0"/>
              <a:t>Postulati o Principi</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276547379"/>
              </p:ext>
            </p:extLst>
          </p:nvPr>
        </p:nvGraphicFramePr>
        <p:xfrm>
          <a:off x="457200" y="1145593"/>
          <a:ext cx="8229600" cy="5441575"/>
        </p:xfrm>
        <a:graphic>
          <a:graphicData uri="http://schemas.openxmlformats.org/drawingml/2006/table">
            <a:tbl>
              <a:tblPr firstRow="1" bandRow="1">
                <a:tableStyleId>{5C22544A-7EE6-4342-B048-85BDC9FD1C3A}</a:tableStyleId>
              </a:tblPr>
              <a:tblGrid>
                <a:gridCol w="2244755"/>
                <a:gridCol w="5984845"/>
              </a:tblGrid>
              <a:tr h="1045048">
                <a:tc>
                  <a:txBody>
                    <a:bodyPr/>
                    <a:lstStyle/>
                    <a:p>
                      <a:pPr>
                        <a:spcAft>
                          <a:spcPts val="750"/>
                        </a:spcAft>
                      </a:pPr>
                      <a:r>
                        <a:rPr lang="it-IT" sz="1500" b="0" dirty="0">
                          <a:solidFill>
                            <a:srgbClr val="333333"/>
                          </a:solidFill>
                          <a:effectLst/>
                          <a:latin typeface="Helvetica"/>
                          <a:ea typeface="ＭＳ 明朝"/>
                          <a:cs typeface="Times New Roman"/>
                        </a:rPr>
                        <a:t>Periodicità della misurazione del risultato economico e del patrimonio aziendale</a:t>
                      </a:r>
                      <a:endParaRPr lang="it-IT" sz="1500" b="0" dirty="0">
                        <a:effectLst/>
                        <a:latin typeface="Cambria"/>
                        <a:ea typeface="ＭＳ 明朝"/>
                        <a:cs typeface="Times New Roman"/>
                      </a:endParaRPr>
                    </a:p>
                  </a:txBody>
                  <a:tcPr marL="0" marR="0" marT="0" marB="0"/>
                </a:tc>
                <a:tc>
                  <a:txBody>
                    <a:bodyPr/>
                    <a:lstStyle/>
                    <a:p>
                      <a:pPr>
                        <a:spcAft>
                          <a:spcPts val="750"/>
                        </a:spcAft>
                      </a:pPr>
                      <a:r>
                        <a:rPr lang="it-IT" sz="1500" b="0" dirty="0">
                          <a:solidFill>
                            <a:srgbClr val="333333"/>
                          </a:solidFill>
                          <a:effectLst/>
                          <a:latin typeface="Helvetica"/>
                          <a:ea typeface="ＭＳ 明朝"/>
                          <a:cs typeface="Times New Roman"/>
                        </a:rPr>
                        <a:t>Si riferisce ad un periodo amministrativo (o esercizio) e non all'intera vita aziendale.</a:t>
                      </a:r>
                      <a:endParaRPr lang="it-IT" sz="1500" b="0" dirty="0">
                        <a:effectLst/>
                        <a:latin typeface="Cambria"/>
                        <a:ea typeface="ＭＳ 明朝"/>
                        <a:cs typeface="Times New Roman"/>
                      </a:endParaRPr>
                    </a:p>
                    <a:p>
                      <a:pPr>
                        <a:spcAft>
                          <a:spcPts val="750"/>
                        </a:spcAft>
                      </a:pPr>
                      <a:r>
                        <a:rPr lang="it-IT" sz="1500" dirty="0">
                          <a:solidFill>
                            <a:srgbClr val="333333"/>
                          </a:solidFill>
                          <a:effectLst/>
                          <a:latin typeface="Helvetica"/>
                          <a:ea typeface="ＭＳ 明朝"/>
                          <a:cs typeface="Times New Roman"/>
                        </a:rPr>
                        <a:t> </a:t>
                      </a:r>
                      <a:endParaRPr lang="it-IT" sz="1500" dirty="0">
                        <a:effectLst/>
                        <a:latin typeface="Cambria"/>
                        <a:ea typeface="ＭＳ 明朝"/>
                        <a:cs typeface="Times New Roman"/>
                      </a:endParaRPr>
                    </a:p>
                  </a:txBody>
                  <a:tcPr marL="0" marR="0" marT="0" marB="0"/>
                </a:tc>
              </a:tr>
              <a:tr h="905950">
                <a:tc>
                  <a:txBody>
                    <a:bodyPr/>
                    <a:lstStyle/>
                    <a:p>
                      <a:pPr>
                        <a:spcAft>
                          <a:spcPts val="750"/>
                        </a:spcAft>
                      </a:pPr>
                      <a:r>
                        <a:rPr lang="it-IT" sz="1500">
                          <a:solidFill>
                            <a:srgbClr val="333333"/>
                          </a:solidFill>
                          <a:effectLst/>
                          <a:latin typeface="Helvetica"/>
                          <a:ea typeface="ＭＳ 明朝"/>
                          <a:cs typeface="Times New Roman"/>
                        </a:rPr>
                        <a:t>Comparabilità</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La forma di presentazione deve essere costante, i criteri di valutazione adottati devono essere mantenuti costanti, i mutamenti strutturali e gli eventi di natura straordinaria devono essere chiaramente evidenziati.</a:t>
                      </a:r>
                      <a:endParaRPr lang="it-IT" sz="1500">
                        <a:effectLst/>
                        <a:latin typeface="Cambria"/>
                        <a:ea typeface="ＭＳ 明朝"/>
                        <a:cs typeface="Times New Roman"/>
                      </a:endParaRPr>
                    </a:p>
                  </a:txBody>
                  <a:tcPr marL="0" marR="0" marT="0" marB="0"/>
                </a:tc>
              </a:tr>
              <a:tr h="905950">
                <a:tc>
                  <a:txBody>
                    <a:bodyPr/>
                    <a:lstStyle/>
                    <a:p>
                      <a:pPr>
                        <a:spcAft>
                          <a:spcPts val="750"/>
                        </a:spcAft>
                      </a:pPr>
                      <a:r>
                        <a:rPr lang="it-IT" sz="1500">
                          <a:solidFill>
                            <a:srgbClr val="333333"/>
                          </a:solidFill>
                          <a:effectLst/>
                          <a:latin typeface="Helvetica"/>
                          <a:ea typeface="ＭＳ 明朝"/>
                          <a:cs typeface="Times New Roman"/>
                        </a:rPr>
                        <a:t>Omogeneità</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L'omogeneità riguarda l'unità di moneta nella quale i vari componenti attivi e passivi del capitale d'impresa devono essere espressi, ossia la moneta di conto.</a:t>
                      </a:r>
                      <a:endParaRPr lang="it-IT" sz="1500">
                        <a:effectLst/>
                        <a:latin typeface="Cambria"/>
                        <a:ea typeface="ＭＳ 明朝"/>
                        <a:cs typeface="Times New Roman"/>
                      </a:endParaRPr>
                    </a:p>
                  </a:txBody>
                  <a:tcPr marL="0" marR="0" marT="0" marB="0"/>
                </a:tc>
              </a:tr>
              <a:tr h="1422944">
                <a:tc>
                  <a:txBody>
                    <a:bodyPr/>
                    <a:lstStyle/>
                    <a:p>
                      <a:pPr>
                        <a:spcAft>
                          <a:spcPts val="750"/>
                        </a:spcAft>
                      </a:pPr>
                      <a:r>
                        <a:rPr lang="it-IT" sz="1500" dirty="0">
                          <a:solidFill>
                            <a:srgbClr val="333333"/>
                          </a:solidFill>
                          <a:effectLst/>
                          <a:latin typeface="Helvetica"/>
                          <a:ea typeface="ＭＳ 明朝"/>
                          <a:cs typeface="Times New Roman"/>
                        </a:rPr>
                        <a:t>Continuità (costanza) di applicazione dei principi contabili e dei criteri di </a:t>
                      </a:r>
                      <a:r>
                        <a:rPr lang="it-IT" sz="1500" dirty="0" smtClean="0">
                          <a:solidFill>
                            <a:srgbClr val="333333"/>
                          </a:solidFill>
                          <a:effectLst/>
                          <a:latin typeface="Helvetica"/>
                          <a:ea typeface="ＭＳ 明朝"/>
                          <a:cs typeface="Times New Roman"/>
                        </a:rPr>
                        <a:t>valutazione</a:t>
                      </a:r>
                      <a:r>
                        <a:rPr lang="it-IT" sz="1500" dirty="0">
                          <a:solidFill>
                            <a:srgbClr val="333333"/>
                          </a:solidFill>
                          <a:effectLst/>
                          <a:latin typeface="Helvetica"/>
                          <a:ea typeface="ＭＳ 明朝"/>
                          <a:cs typeface="Times New Roman"/>
                        </a:rPr>
                        <a:t> </a:t>
                      </a:r>
                      <a:endParaRPr lang="it-IT" sz="1500" dirty="0">
                        <a:effectLst/>
                        <a:latin typeface="Cambria"/>
                        <a:ea typeface="ＭＳ 明朝"/>
                        <a:cs typeface="Times New Roman"/>
                      </a:endParaRPr>
                    </a:p>
                  </a:txBody>
                  <a:tcPr marL="0" marR="0" marT="0" marB="0"/>
                </a:tc>
                <a:tc>
                  <a:txBody>
                    <a:bodyPr/>
                    <a:lstStyle/>
                    <a:p>
                      <a:pPr>
                        <a:spcAft>
                          <a:spcPts val="750"/>
                        </a:spcAft>
                      </a:pPr>
                      <a:r>
                        <a:rPr lang="it-IT" sz="1500" dirty="0">
                          <a:solidFill>
                            <a:srgbClr val="333333"/>
                          </a:solidFill>
                          <a:effectLst/>
                          <a:latin typeface="Helvetica"/>
                          <a:ea typeface="ＭＳ 明朝"/>
                          <a:cs typeface="Times New Roman"/>
                        </a:rPr>
                        <a:t>La continuità di applicazione dei principi contabili, come definiti in precedenza, è una condizione essenziale della comparabilità dei bilanci.</a:t>
                      </a:r>
                      <a:endParaRPr lang="it-IT" sz="1500" dirty="0">
                        <a:effectLst/>
                        <a:latin typeface="Cambria"/>
                        <a:ea typeface="ＭＳ 明朝"/>
                        <a:cs typeface="Times New Roman"/>
                      </a:endParaRPr>
                    </a:p>
                  </a:txBody>
                  <a:tcPr marL="0" marR="0" marT="0" marB="0"/>
                </a:tc>
              </a:tr>
              <a:tr h="1161683">
                <a:tc>
                  <a:txBody>
                    <a:bodyPr/>
                    <a:lstStyle/>
                    <a:p>
                      <a:pPr>
                        <a:spcAft>
                          <a:spcPts val="750"/>
                        </a:spcAft>
                      </a:pPr>
                      <a:r>
                        <a:rPr lang="it-IT" sz="1500" dirty="0">
                          <a:solidFill>
                            <a:srgbClr val="333333"/>
                          </a:solidFill>
                          <a:effectLst/>
                          <a:latin typeface="Helvetica"/>
                          <a:ea typeface="ＭＳ 明朝"/>
                          <a:cs typeface="Times New Roman"/>
                        </a:rPr>
                        <a:t>Competenza</a:t>
                      </a:r>
                      <a:endParaRPr lang="it-IT" sz="1500" dirty="0">
                        <a:effectLst/>
                        <a:latin typeface="Cambria"/>
                        <a:ea typeface="ＭＳ 明朝"/>
                        <a:cs typeface="Times New Roman"/>
                      </a:endParaRPr>
                    </a:p>
                  </a:txBody>
                  <a:tcPr marL="0" marR="0" marT="0" marB="0"/>
                </a:tc>
                <a:tc>
                  <a:txBody>
                    <a:bodyPr/>
                    <a:lstStyle/>
                    <a:p>
                      <a:pPr>
                        <a:spcAft>
                          <a:spcPts val="750"/>
                        </a:spcAft>
                      </a:pPr>
                      <a:r>
                        <a:rPr lang="it-IT" sz="1500" dirty="0">
                          <a:solidFill>
                            <a:srgbClr val="333333"/>
                          </a:solidFill>
                          <a:effectLst/>
                          <a:latin typeface="Helvetica"/>
                          <a:ea typeface="ＭＳ 明朝"/>
                          <a:cs typeface="Times New Roman"/>
                        </a:rPr>
                        <a:t>L'effetto delle operazioni e degli altri eventi deve essere rilevato contabilmente ed attribuito all'esercizio al quale tali operazioni ed eventi si riferiscono e non a quello in cui vi sono i </a:t>
                      </a:r>
                      <a:r>
                        <a:rPr lang="it-IT" sz="1500" dirty="0" smtClean="0">
                          <a:solidFill>
                            <a:srgbClr val="333333"/>
                          </a:solidFill>
                          <a:effectLst/>
                          <a:latin typeface="Helvetica"/>
                          <a:ea typeface="ＭＳ 明朝"/>
                          <a:cs typeface="Times New Roman"/>
                        </a:rPr>
                        <a:t>relativi</a:t>
                      </a:r>
                      <a:r>
                        <a:rPr lang="it-IT" sz="1500" baseline="0" dirty="0" smtClean="0">
                          <a:solidFill>
                            <a:schemeClr val="dk1"/>
                          </a:solidFill>
                          <a:effectLst/>
                          <a:latin typeface="Cambria"/>
                          <a:ea typeface="ＭＳ 明朝"/>
                          <a:cs typeface="Times New Roman"/>
                        </a:rPr>
                        <a:t> </a:t>
                      </a:r>
                      <a:r>
                        <a:rPr lang="it-IT" sz="1500" dirty="0" smtClean="0">
                          <a:solidFill>
                            <a:srgbClr val="333333"/>
                          </a:solidFill>
                          <a:effectLst/>
                          <a:latin typeface="Helvetica"/>
                          <a:ea typeface="ＭＳ 明朝"/>
                          <a:cs typeface="Times New Roman"/>
                        </a:rPr>
                        <a:t>movimenti finanziari</a:t>
                      </a:r>
                      <a:endParaRPr lang="it-IT" sz="1500" dirty="0">
                        <a:effectLst/>
                        <a:latin typeface="Cambria"/>
                        <a:ea typeface="ＭＳ 明朝"/>
                        <a:cs typeface="Times New Roman"/>
                      </a:endParaRPr>
                    </a:p>
                  </a:txBody>
                  <a:tcPr marL="0" marR="0" marT="0" marB="0"/>
                </a:tc>
              </a:tr>
            </a:tbl>
          </a:graphicData>
        </a:graphic>
      </p:graphicFrame>
    </p:spTree>
    <p:extLst>
      <p:ext uri="{BB962C8B-B14F-4D97-AF65-F5344CB8AC3E}">
        <p14:creationId xmlns="" xmlns:p14="http://schemas.microsoft.com/office/powerpoint/2010/main" val="2109337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1914"/>
          </a:xfrm>
        </p:spPr>
        <p:txBody>
          <a:bodyPr>
            <a:normAutofit fontScale="90000"/>
          </a:bodyPr>
          <a:lstStyle/>
          <a:p>
            <a:r>
              <a:rPr lang="it-IT" dirty="0" smtClean="0"/>
              <a:t>Postulati o Principi</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802480472"/>
              </p:ext>
            </p:extLst>
          </p:nvPr>
        </p:nvGraphicFramePr>
        <p:xfrm>
          <a:off x="457200" y="1083334"/>
          <a:ext cx="8130767" cy="5600774"/>
        </p:xfrm>
        <a:graphic>
          <a:graphicData uri="http://schemas.openxmlformats.org/drawingml/2006/table">
            <a:tbl>
              <a:tblPr firstRow="1" bandRow="1">
                <a:tableStyleId>{5C22544A-7EE6-4342-B048-85BDC9FD1C3A}</a:tableStyleId>
              </a:tblPr>
              <a:tblGrid>
                <a:gridCol w="2215279"/>
                <a:gridCol w="5915488"/>
              </a:tblGrid>
              <a:tr h="996273">
                <a:tc>
                  <a:txBody>
                    <a:bodyPr/>
                    <a:lstStyle/>
                    <a:p>
                      <a:pPr>
                        <a:spcAft>
                          <a:spcPts val="750"/>
                        </a:spcAft>
                      </a:pPr>
                      <a:r>
                        <a:rPr lang="it-IT" sz="1500" b="0" dirty="0">
                          <a:solidFill>
                            <a:srgbClr val="333333"/>
                          </a:solidFill>
                          <a:effectLst/>
                          <a:latin typeface="Helvetica"/>
                          <a:ea typeface="ＭＳ 明朝"/>
                          <a:cs typeface="Times New Roman"/>
                        </a:rPr>
                        <a:t>Significatività e rilevanza dei fatti economici ai fini della loro presentazione in </a:t>
                      </a:r>
                      <a:r>
                        <a:rPr lang="it-IT" sz="1500" b="0" dirty="0" smtClean="0">
                          <a:solidFill>
                            <a:srgbClr val="333333"/>
                          </a:solidFill>
                          <a:effectLst/>
                          <a:latin typeface="Helvetica"/>
                          <a:ea typeface="ＭＳ 明朝"/>
                          <a:cs typeface="Times New Roman"/>
                        </a:rPr>
                        <a:t>bilancio</a:t>
                      </a:r>
                      <a:endParaRPr lang="it-IT" sz="1500" b="0" dirty="0">
                        <a:effectLst/>
                        <a:latin typeface="Cambria"/>
                        <a:ea typeface="ＭＳ 明朝"/>
                        <a:cs typeface="Times New Roman"/>
                      </a:endParaRPr>
                    </a:p>
                  </a:txBody>
                  <a:tcPr marL="0" marR="0" marT="0" marB="0"/>
                </a:tc>
                <a:tc>
                  <a:txBody>
                    <a:bodyPr/>
                    <a:lstStyle/>
                    <a:p>
                      <a:pPr>
                        <a:spcAft>
                          <a:spcPts val="750"/>
                        </a:spcAft>
                      </a:pPr>
                      <a:r>
                        <a:rPr lang="it-IT" sz="1500" b="0" dirty="0">
                          <a:solidFill>
                            <a:srgbClr val="333333"/>
                          </a:solidFill>
                          <a:effectLst/>
                          <a:latin typeface="Helvetica"/>
                          <a:ea typeface="ＭＳ 明朝"/>
                          <a:cs typeface="Times New Roman"/>
                        </a:rPr>
                        <a:t>Il bilancio d'esercizio deve esporre solo quelle informazioni che hanno un effetto significativo e rilevante sui dati di bilancio o sul processo decisionale dei destinatari.</a:t>
                      </a:r>
                      <a:endParaRPr lang="it-IT" sz="1500" b="0" dirty="0">
                        <a:effectLst/>
                        <a:latin typeface="Cambria"/>
                        <a:ea typeface="ＭＳ 明朝"/>
                        <a:cs typeface="Times New Roman"/>
                      </a:endParaRPr>
                    </a:p>
                  </a:txBody>
                  <a:tcPr marL="0" marR="0" marT="0" marB="0"/>
                </a:tc>
              </a:tr>
              <a:tr h="541898">
                <a:tc>
                  <a:txBody>
                    <a:bodyPr/>
                    <a:lstStyle/>
                    <a:p>
                      <a:pPr>
                        <a:spcAft>
                          <a:spcPts val="750"/>
                        </a:spcAft>
                      </a:pPr>
                      <a:r>
                        <a:rPr lang="it-IT" sz="1500" dirty="0">
                          <a:solidFill>
                            <a:srgbClr val="333333"/>
                          </a:solidFill>
                          <a:effectLst/>
                          <a:latin typeface="Helvetica"/>
                          <a:ea typeface="ＭＳ 明朝"/>
                          <a:cs typeface="Times New Roman"/>
                        </a:rPr>
                        <a:t>Il costo come criterio base delle valutazioni di bilancio</a:t>
                      </a:r>
                      <a:endParaRPr lang="it-IT" sz="1500" dirty="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Il costo costituisce il criterio base delle valutazioni di bilancio dell'impresa in funzionamento.</a:t>
                      </a:r>
                      <a:endParaRPr lang="it-IT" sz="1500">
                        <a:effectLst/>
                        <a:latin typeface="Cambria"/>
                        <a:ea typeface="ＭＳ 明朝"/>
                        <a:cs typeface="Times New Roman"/>
                      </a:endParaRPr>
                    </a:p>
                  </a:txBody>
                  <a:tcPr marL="0" marR="0" marT="0" marB="0"/>
                </a:tc>
              </a:tr>
              <a:tr h="1219326">
                <a:tc>
                  <a:txBody>
                    <a:bodyPr/>
                    <a:lstStyle/>
                    <a:p>
                      <a:pPr>
                        <a:spcAft>
                          <a:spcPts val="750"/>
                        </a:spcAft>
                      </a:pPr>
                      <a:r>
                        <a:rPr lang="it-IT" sz="1500" dirty="0">
                          <a:solidFill>
                            <a:srgbClr val="333333"/>
                          </a:solidFill>
                          <a:effectLst/>
                          <a:latin typeface="Helvetica"/>
                          <a:ea typeface="ＭＳ 明朝"/>
                          <a:cs typeface="Times New Roman"/>
                        </a:rPr>
                        <a:t>Conformità del complessivo procedimento di formazione del bilancio ai principi contabili</a:t>
                      </a:r>
                      <a:endParaRPr lang="it-IT" sz="1500" dirty="0">
                        <a:effectLst/>
                        <a:latin typeface="Cambria"/>
                        <a:ea typeface="ＭＳ 明朝"/>
                        <a:cs typeface="Times New Roman"/>
                      </a:endParaRPr>
                    </a:p>
                  </a:txBody>
                  <a:tcPr marL="0" marR="0" marT="0" marB="0"/>
                </a:tc>
                <a:tc>
                  <a:txBody>
                    <a:bodyPr/>
                    <a:lstStyle/>
                    <a:p>
                      <a:pPr marL="0" marR="0" indent="0" algn="l" defTabSz="457200" rtl="0" eaLnBrk="1" fontAlgn="auto" latinLnBrk="0" hangingPunct="1">
                        <a:lnSpc>
                          <a:spcPct val="100000"/>
                        </a:lnSpc>
                        <a:spcBef>
                          <a:spcPts val="0"/>
                        </a:spcBef>
                        <a:spcAft>
                          <a:spcPts val="750"/>
                        </a:spcAft>
                        <a:buClrTx/>
                        <a:buSzTx/>
                        <a:buFontTx/>
                        <a:buNone/>
                        <a:tabLst/>
                        <a:defRPr/>
                      </a:pPr>
                      <a:r>
                        <a:rPr lang="it-IT" sz="1500" dirty="0">
                          <a:solidFill>
                            <a:srgbClr val="333333"/>
                          </a:solidFill>
                          <a:effectLst/>
                          <a:latin typeface="Helvetica"/>
                          <a:ea typeface="ＭＳ 明朝"/>
                          <a:cs typeface="Times New Roman"/>
                        </a:rPr>
                        <a:t> </a:t>
                      </a:r>
                      <a:r>
                        <a:rPr lang="it-IT" sz="1500" kern="1200" dirty="0" smtClean="0">
                          <a:solidFill>
                            <a:schemeClr val="dk1"/>
                          </a:solidFill>
                          <a:effectLst/>
                          <a:latin typeface="+mn-lt"/>
                          <a:ea typeface="+mn-ea"/>
                          <a:cs typeface="+mn-cs"/>
                        </a:rPr>
                        <a:t>Il bilancio d'esercizio è il risultato delle funzioni di ragioneria e presuppone alcuni procedimenti contabili e ne richiede altri per la sua formazione:</a:t>
                      </a:r>
                      <a:r>
                        <a:rPr lang="it-IT" sz="1500" kern="1200" baseline="0" dirty="0" smtClean="0">
                          <a:solidFill>
                            <a:schemeClr val="dk1"/>
                          </a:solidFill>
                          <a:effectLst/>
                          <a:latin typeface="+mn-lt"/>
                          <a:ea typeface="+mn-ea"/>
                          <a:cs typeface="+mn-cs"/>
                        </a:rPr>
                        <a:t> </a:t>
                      </a:r>
                      <a:r>
                        <a:rPr lang="it-IT" sz="1500" kern="1200" dirty="0" smtClean="0">
                          <a:solidFill>
                            <a:schemeClr val="dk1"/>
                          </a:solidFill>
                          <a:effectLst/>
                          <a:latin typeface="+mn-lt"/>
                          <a:ea typeface="+mn-ea"/>
                          <a:cs typeface="+mn-cs"/>
                        </a:rPr>
                        <a:t>di rilevazione (</a:t>
                      </a:r>
                      <a:r>
                        <a:rPr lang="it-IT" sz="1500" kern="1200" dirty="0" err="1" smtClean="0">
                          <a:solidFill>
                            <a:schemeClr val="dk1"/>
                          </a:solidFill>
                          <a:effectLst/>
                          <a:latin typeface="+mn-lt"/>
                          <a:ea typeface="+mn-ea"/>
                          <a:cs typeface="+mn-cs"/>
                        </a:rPr>
                        <a:t>p</a:t>
                      </a:r>
                      <a:r>
                        <a:rPr lang="it-IT" sz="1500" kern="1200" dirty="0" smtClean="0">
                          <a:solidFill>
                            <a:schemeClr val="dk1"/>
                          </a:solidFill>
                          <a:effectLst/>
                          <a:latin typeface="+mn-lt"/>
                          <a:ea typeface="+mn-ea"/>
                          <a:cs typeface="+mn-cs"/>
                        </a:rPr>
                        <a:t>/d); di ricognizione dei componenti attivi e passivi (inventario); Procedimenti di rappresentazione o esposizione della situazione patrimoniale- finanziaria e dei risultati conseguiti nell'esercizio (prospetti componenti il bilancio</a:t>
                      </a:r>
                      <a:r>
                        <a:rPr lang="it-IT" sz="1500" dirty="0" smtClean="0"/>
                        <a:t>)</a:t>
                      </a:r>
                      <a:endParaRPr lang="it-IT" sz="1500" dirty="0">
                        <a:effectLst/>
                        <a:latin typeface="Cambria"/>
                        <a:ea typeface="ＭＳ 明朝"/>
                        <a:cs typeface="Times New Roman"/>
                      </a:endParaRPr>
                    </a:p>
                  </a:txBody>
                  <a:tcPr marL="0" marR="0" marT="0" marB="0"/>
                </a:tc>
              </a:tr>
              <a:tr h="1219326">
                <a:tc>
                  <a:txBody>
                    <a:bodyPr/>
                    <a:lstStyle/>
                    <a:p>
                      <a:pPr>
                        <a:spcAft>
                          <a:spcPts val="750"/>
                        </a:spcAft>
                      </a:pPr>
                      <a:r>
                        <a:rPr lang="it-IT" sz="1500" dirty="0">
                          <a:solidFill>
                            <a:srgbClr val="333333"/>
                          </a:solidFill>
                          <a:effectLst/>
                          <a:latin typeface="Helvetica"/>
                          <a:ea typeface="ＭＳ 明朝"/>
                          <a:cs typeface="Times New Roman"/>
                        </a:rPr>
                        <a:t>Funzione informativa e completezza della nota integrativa al bilancio e delle altre informazioni </a:t>
                      </a:r>
                      <a:r>
                        <a:rPr lang="it-IT" sz="1500" dirty="0" smtClean="0">
                          <a:solidFill>
                            <a:srgbClr val="333333"/>
                          </a:solidFill>
                          <a:effectLst/>
                          <a:latin typeface="Helvetica"/>
                          <a:ea typeface="ＭＳ 明朝"/>
                          <a:cs typeface="Times New Roman"/>
                        </a:rPr>
                        <a:t>necessarie</a:t>
                      </a:r>
                      <a:endParaRPr lang="it-IT" sz="1500" dirty="0">
                        <a:effectLst/>
                        <a:latin typeface="Cambria"/>
                        <a:ea typeface="ＭＳ 明朝"/>
                        <a:cs typeface="Times New Roman"/>
                      </a:endParaRPr>
                    </a:p>
                  </a:txBody>
                  <a:tcPr marL="0" marR="0" marT="0" marB="0"/>
                </a:tc>
                <a:tc>
                  <a:txBody>
                    <a:bodyPr/>
                    <a:lstStyle/>
                    <a:p>
                      <a:pPr marL="0" marR="0" indent="0" algn="l" defTabSz="457200" rtl="0" eaLnBrk="1" fontAlgn="auto" latinLnBrk="0" hangingPunct="1">
                        <a:lnSpc>
                          <a:spcPct val="100000"/>
                        </a:lnSpc>
                        <a:spcBef>
                          <a:spcPts val="0"/>
                        </a:spcBef>
                        <a:spcAft>
                          <a:spcPts val="750"/>
                        </a:spcAft>
                        <a:buClrTx/>
                        <a:buSzTx/>
                        <a:buFontTx/>
                        <a:buNone/>
                        <a:tabLst/>
                        <a:defRPr/>
                      </a:pPr>
                      <a:r>
                        <a:rPr lang="it-IT" sz="1500" dirty="0">
                          <a:solidFill>
                            <a:srgbClr val="333333"/>
                          </a:solidFill>
                          <a:effectLst/>
                          <a:latin typeface="Helvetica"/>
                          <a:ea typeface="ＭＳ 明朝"/>
                          <a:cs typeface="Times New Roman"/>
                        </a:rPr>
                        <a:t> </a:t>
                      </a:r>
                      <a:r>
                        <a:rPr lang="it-IT" sz="1500" kern="1200" dirty="0" smtClean="0">
                          <a:solidFill>
                            <a:schemeClr val="dk1"/>
                          </a:solidFill>
                          <a:effectLst/>
                          <a:latin typeface="+mn-lt"/>
                          <a:ea typeface="+mn-ea"/>
                          <a:cs typeface="+mn-cs"/>
                        </a:rPr>
                        <a:t>rendere comprensibile la schematica simbologia contabile, ossia i valori iscritti in bilancio che altrimenti sarebbero muti, sia la funzione di fornire informazioni complementari di carattere patrimoniale, finanziario ed economico </a:t>
                      </a:r>
                      <a:endParaRPr lang="it-IT" sz="1500" dirty="0" smtClean="0"/>
                    </a:p>
                  </a:txBody>
                  <a:tcPr marL="0" marR="0" marT="0" marB="0"/>
                </a:tc>
              </a:tr>
              <a:tr h="1327775">
                <a:tc>
                  <a:txBody>
                    <a:bodyPr/>
                    <a:lstStyle/>
                    <a:p>
                      <a:pPr>
                        <a:spcAft>
                          <a:spcPts val="750"/>
                        </a:spcAft>
                      </a:pPr>
                      <a:r>
                        <a:rPr lang="it-IT" sz="1500" dirty="0">
                          <a:solidFill>
                            <a:srgbClr val="333333"/>
                          </a:solidFill>
                          <a:effectLst/>
                          <a:latin typeface="Helvetica"/>
                          <a:ea typeface="ＭＳ 明朝"/>
                          <a:cs typeface="Times New Roman"/>
                        </a:rPr>
                        <a:t>Verificabilità </a:t>
                      </a:r>
                      <a:r>
                        <a:rPr lang="it-IT" sz="1500" dirty="0" smtClean="0">
                          <a:solidFill>
                            <a:srgbClr val="333333"/>
                          </a:solidFill>
                          <a:effectLst/>
                          <a:latin typeface="Helvetica"/>
                          <a:ea typeface="ＭＳ 明朝"/>
                          <a:cs typeface="Times New Roman"/>
                        </a:rPr>
                        <a:t>dell'informazione</a:t>
                      </a:r>
                      <a:endParaRPr lang="it-IT" sz="1500" dirty="0">
                        <a:effectLst/>
                        <a:latin typeface="Cambria"/>
                        <a:ea typeface="ＭＳ 明朝"/>
                        <a:cs typeface="Times New Roman"/>
                      </a:endParaRPr>
                    </a:p>
                  </a:txBody>
                  <a:tcPr marL="0" marR="0" marT="0" marB="0"/>
                </a:tc>
                <a:tc>
                  <a:txBody>
                    <a:bodyPr/>
                    <a:lstStyle/>
                    <a:p>
                      <a:pPr>
                        <a:spcAft>
                          <a:spcPts val="750"/>
                        </a:spcAft>
                      </a:pPr>
                      <a:r>
                        <a:rPr lang="it-IT" sz="1500" dirty="0">
                          <a:solidFill>
                            <a:srgbClr val="333333"/>
                          </a:solidFill>
                          <a:effectLst/>
                          <a:latin typeface="Helvetica"/>
                          <a:ea typeface="ＭＳ 明朝"/>
                          <a:cs typeface="Times New Roman"/>
                        </a:rPr>
                        <a:t>L'informazione patrimoniale, economica e finanziaria fornita dal bilancio deve </a:t>
                      </a:r>
                      <a:r>
                        <a:rPr lang="it-IT" sz="1500" dirty="0" smtClean="0">
                          <a:solidFill>
                            <a:srgbClr val="333333"/>
                          </a:solidFill>
                          <a:effectLst/>
                          <a:latin typeface="Helvetica"/>
                          <a:ea typeface="ＭＳ 明朝"/>
                          <a:cs typeface="Times New Roman"/>
                        </a:rPr>
                        <a:t>essere</a:t>
                      </a:r>
                      <a:r>
                        <a:rPr lang="it-IT" sz="1500" baseline="0" dirty="0" smtClean="0">
                          <a:solidFill>
                            <a:schemeClr val="dk1"/>
                          </a:solidFill>
                          <a:effectLst/>
                          <a:latin typeface="Cambria"/>
                          <a:ea typeface="ＭＳ 明朝"/>
                          <a:cs typeface="Times New Roman"/>
                        </a:rPr>
                        <a:t> </a:t>
                      </a:r>
                      <a:r>
                        <a:rPr lang="it-IT" sz="1500" dirty="0" smtClean="0">
                          <a:solidFill>
                            <a:srgbClr val="333333"/>
                          </a:solidFill>
                          <a:effectLst/>
                          <a:latin typeface="Helvetica"/>
                          <a:ea typeface="ＭＳ 明朝"/>
                          <a:cs typeface="Times New Roman"/>
                        </a:rPr>
                        <a:t>verificabile </a:t>
                      </a:r>
                      <a:r>
                        <a:rPr lang="it-IT" sz="1500" dirty="0">
                          <a:solidFill>
                            <a:srgbClr val="333333"/>
                          </a:solidFill>
                          <a:effectLst/>
                          <a:latin typeface="Helvetica"/>
                          <a:ea typeface="ＭＳ 明朝"/>
                          <a:cs typeface="Times New Roman"/>
                        </a:rPr>
                        <a:t>attraverso un'indipendente ricostruzione del procedimento contabile, </a:t>
                      </a:r>
                      <a:r>
                        <a:rPr lang="it-IT" sz="1500" dirty="0" smtClean="0">
                          <a:solidFill>
                            <a:srgbClr val="333333"/>
                          </a:solidFill>
                          <a:effectLst/>
                          <a:latin typeface="Helvetica"/>
                          <a:ea typeface="ＭＳ 明朝"/>
                          <a:cs typeface="Times New Roman"/>
                        </a:rPr>
                        <a:t>tenendo</a:t>
                      </a:r>
                      <a:r>
                        <a:rPr lang="it-IT" sz="1500" baseline="0" dirty="0" smtClean="0">
                          <a:solidFill>
                            <a:schemeClr val="dk1"/>
                          </a:solidFill>
                          <a:effectLst/>
                          <a:latin typeface="Cambria"/>
                          <a:ea typeface="ＭＳ 明朝"/>
                          <a:cs typeface="Times New Roman"/>
                        </a:rPr>
                        <a:t> </a:t>
                      </a:r>
                      <a:r>
                        <a:rPr lang="it-IT" sz="1500" dirty="0" smtClean="0">
                          <a:solidFill>
                            <a:srgbClr val="333333"/>
                          </a:solidFill>
                          <a:effectLst/>
                          <a:latin typeface="Helvetica"/>
                          <a:ea typeface="ＭＳ 明朝"/>
                          <a:cs typeface="Times New Roman"/>
                        </a:rPr>
                        <a:t>conto </a:t>
                      </a:r>
                      <a:r>
                        <a:rPr lang="it-IT" sz="1500" dirty="0">
                          <a:solidFill>
                            <a:srgbClr val="333333"/>
                          </a:solidFill>
                          <a:effectLst/>
                          <a:latin typeface="Helvetica"/>
                          <a:ea typeface="ＭＳ 明朝"/>
                          <a:cs typeface="Times New Roman"/>
                        </a:rPr>
                        <a:t>anche degli elementi </a:t>
                      </a:r>
                      <a:r>
                        <a:rPr lang="it-IT" sz="1500" dirty="0" smtClean="0">
                          <a:solidFill>
                            <a:srgbClr val="333333"/>
                          </a:solidFill>
                          <a:effectLst/>
                          <a:latin typeface="Helvetica"/>
                          <a:ea typeface="ＭＳ 明朝"/>
                          <a:cs typeface="Times New Roman"/>
                        </a:rPr>
                        <a:t>soggettivi</a:t>
                      </a:r>
                      <a:endParaRPr lang="it-IT" sz="1500" dirty="0">
                        <a:effectLst/>
                        <a:latin typeface="Cambria"/>
                        <a:ea typeface="ＭＳ 明朝"/>
                        <a:cs typeface="Times New Roman"/>
                      </a:endParaRPr>
                    </a:p>
                  </a:txBody>
                  <a:tcPr marL="0" marR="0" marT="0" marB="0"/>
                </a:tc>
              </a:tr>
            </a:tbl>
          </a:graphicData>
        </a:graphic>
      </p:graphicFrame>
    </p:spTree>
    <p:extLst>
      <p:ext uri="{BB962C8B-B14F-4D97-AF65-F5344CB8AC3E}">
        <p14:creationId xmlns="" xmlns:p14="http://schemas.microsoft.com/office/powerpoint/2010/main" val="256796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sistema dei postulati funzionali all’utilità cognitiva del bilancio</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b="1" i="1" dirty="0" err="1"/>
              <a:t>g</a:t>
            </a:r>
            <a:r>
              <a:rPr lang="it-IT" b="1" i="1" dirty="0" err="1" smtClean="0"/>
              <a:t>oing</a:t>
            </a:r>
            <a:r>
              <a:rPr lang="it-IT" b="1" i="1" dirty="0" smtClean="0"/>
              <a:t> </a:t>
            </a:r>
            <a:r>
              <a:rPr lang="it-IT" b="1" i="1" dirty="0" err="1" smtClean="0"/>
              <a:t>concern</a:t>
            </a:r>
            <a:r>
              <a:rPr lang="it-IT" b="1" i="1" dirty="0"/>
              <a:t> </a:t>
            </a:r>
            <a:r>
              <a:rPr lang="mr-IN" dirty="0" smtClean="0"/>
              <a:t>–</a:t>
            </a:r>
            <a:r>
              <a:rPr lang="it-IT" dirty="0" smtClean="0"/>
              <a:t> letteralmente è la prospettiva della continuità aziendale</a:t>
            </a:r>
          </a:p>
          <a:p>
            <a:r>
              <a:rPr lang="it-IT" dirty="0" smtClean="0"/>
              <a:t>il bilancio d'esercizio comprende </a:t>
            </a:r>
            <a:r>
              <a:rPr lang="it-IT" dirty="0" smtClean="0"/>
              <a:t>inoltre valori </a:t>
            </a:r>
            <a:r>
              <a:rPr lang="it-IT" dirty="0" smtClean="0"/>
              <a:t>stimati e congetturati, valutati anche operando previsioni sullo svolgimento della gestione futura</a:t>
            </a:r>
          </a:p>
          <a:p>
            <a:r>
              <a:rPr lang="it-IT" dirty="0"/>
              <a:t>s</a:t>
            </a:r>
            <a:r>
              <a:rPr lang="it-IT" dirty="0" smtClean="0"/>
              <a:t>e non sussiste la ragionevole certezza che l'impresa avrà un futuro di normale funzionamento, ha senso la redazione non del bilancio d’esercizio, bensì quello di liquidazione dell’impresa</a:t>
            </a:r>
            <a:endParaRPr lang="it-IT" dirty="0"/>
          </a:p>
        </p:txBody>
      </p:sp>
    </p:spTree>
    <p:extLst>
      <p:ext uri="{BB962C8B-B14F-4D97-AF65-F5344CB8AC3E}">
        <p14:creationId xmlns="" xmlns:p14="http://schemas.microsoft.com/office/powerpoint/2010/main" val="13625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0" indent="0"/>
            <a:r>
              <a:rPr lang="it-IT" dirty="0"/>
              <a:t>correttezza metodologica e principio di competenza economica </a:t>
            </a:r>
          </a:p>
        </p:txBody>
      </p:sp>
      <p:sp>
        <p:nvSpPr>
          <p:cNvPr id="3" name="Segnaposto contenuto 2"/>
          <p:cNvSpPr>
            <a:spLocks noGrp="1"/>
          </p:cNvSpPr>
          <p:nvPr>
            <p:ph idx="1"/>
          </p:nvPr>
        </p:nvSpPr>
        <p:spPr>
          <a:xfrm>
            <a:off x="235857" y="1600200"/>
            <a:ext cx="8708571" cy="5058229"/>
          </a:xfrm>
        </p:spPr>
        <p:txBody>
          <a:bodyPr>
            <a:normAutofit fontScale="92500" lnSpcReduction="10000"/>
          </a:bodyPr>
          <a:lstStyle/>
          <a:p>
            <a:r>
              <a:rPr lang="it-IT" dirty="0" smtClean="0"/>
              <a:t>il bilancio è composto e redatto nel rispetto di tutti i postulati, dei principi cardinali della metodologia contabile e delle regole di classificazione, rilevazione, valutazione e rappresentazione dei valori enunciate dai principi contabili (in Italia fissati dal c.c., dai principi contabili OIC e dai principi contabili internazionali IAS-IFRS)</a:t>
            </a:r>
          </a:p>
          <a:p>
            <a:r>
              <a:rPr lang="it-IT" dirty="0" smtClean="0"/>
              <a:t>Per specifici settori economici (banche-assicurazioni) si devono applicare appositi regolamenti</a:t>
            </a:r>
          </a:p>
          <a:p>
            <a:r>
              <a:rPr lang="it-IT" dirty="0"/>
              <a:t>la competenza economica </a:t>
            </a:r>
            <a:r>
              <a:rPr lang="it-IT" dirty="0" smtClean="0"/>
              <a:t>(</a:t>
            </a:r>
            <a:r>
              <a:rPr lang="it-IT" dirty="0"/>
              <a:t>e non il principio di </a:t>
            </a:r>
            <a:r>
              <a:rPr lang="it-IT" dirty="0" smtClean="0"/>
              <a:t>cassa) rappresenta il principio guida</a:t>
            </a:r>
            <a:endParaRPr lang="it-IT" dirty="0"/>
          </a:p>
        </p:txBody>
      </p:sp>
    </p:spTree>
    <p:extLst>
      <p:ext uri="{BB962C8B-B14F-4D97-AF65-F5344CB8AC3E}">
        <p14:creationId xmlns="" xmlns:p14="http://schemas.microsoft.com/office/powerpoint/2010/main" val="3793277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Veridicità, aderenza al vero e congruità delle ipotesi assunte per la composizione </a:t>
            </a:r>
          </a:p>
        </p:txBody>
      </p:sp>
      <p:sp>
        <p:nvSpPr>
          <p:cNvPr id="3" name="Segnaposto contenuto 2"/>
          <p:cNvSpPr>
            <a:spLocks noGrp="1"/>
          </p:cNvSpPr>
          <p:nvPr>
            <p:ph idx="1"/>
          </p:nvPr>
        </p:nvSpPr>
        <p:spPr>
          <a:xfrm>
            <a:off x="1" y="1417638"/>
            <a:ext cx="9144000" cy="5440362"/>
          </a:xfrm>
        </p:spPr>
        <p:txBody>
          <a:bodyPr>
            <a:normAutofit fontScale="70000" lnSpcReduction="20000"/>
          </a:bodyPr>
          <a:lstStyle/>
          <a:p>
            <a:r>
              <a:rPr lang="it-IT" sz="3400" dirty="0" smtClean="0"/>
              <a:t>È la presentazione </a:t>
            </a:r>
            <a:r>
              <a:rPr lang="it-IT" sz="3400" b="1" dirty="0" smtClean="0"/>
              <a:t>attendibile </a:t>
            </a:r>
            <a:r>
              <a:rPr lang="it-IT" sz="3400" dirty="0"/>
              <a:t>(verosimiglianza, fondatezza) </a:t>
            </a:r>
            <a:r>
              <a:rPr lang="it-IT" sz="3400" b="1" dirty="0" smtClean="0"/>
              <a:t>e credibile </a:t>
            </a:r>
            <a:r>
              <a:rPr lang="it-IT" sz="3400" dirty="0" smtClean="0"/>
              <a:t>(possibilità di essere creduto vero)</a:t>
            </a:r>
            <a:r>
              <a:rPr lang="it-IT" sz="3400" b="1" dirty="0" smtClean="0"/>
              <a:t> </a:t>
            </a:r>
            <a:r>
              <a:rPr lang="it-IT" sz="3400" dirty="0" smtClean="0"/>
              <a:t>del documento di bilancio redatto</a:t>
            </a:r>
          </a:p>
          <a:p>
            <a:r>
              <a:rPr lang="it-IT" sz="3400" dirty="0" smtClean="0"/>
              <a:t>Nella composizione del bilancio va garantita la effettiva rispondenza tra le informazioni esposte e gli aspetti quali-quantitativi relativi agli accadimenti</a:t>
            </a:r>
          </a:p>
          <a:p>
            <a:r>
              <a:rPr lang="it-IT" sz="3400" dirty="0" smtClean="0"/>
              <a:t>Le </a:t>
            </a:r>
            <a:r>
              <a:rPr lang="it-IT" sz="3400" b="1" dirty="0" smtClean="0"/>
              <a:t>stime e congetture </a:t>
            </a:r>
            <a:r>
              <a:rPr lang="it-IT" sz="3400" dirty="0" smtClean="0"/>
              <a:t>di bilancio si fondano su ipotesi ragionevolmente attendibili, oltreché credibili: </a:t>
            </a:r>
            <a:r>
              <a:rPr lang="it-IT" sz="3400" dirty="0"/>
              <a:t>u</a:t>
            </a:r>
            <a:r>
              <a:rPr lang="it-IT" sz="3400" dirty="0" smtClean="0"/>
              <a:t>n bilancio potrebbe anche essere credibile per i terzi, ma non è attendibile in caso di inadeguatezza o erroneità delle ipotesi su cui si fondono le valutazioni di bilancio</a:t>
            </a:r>
          </a:p>
          <a:p>
            <a:r>
              <a:rPr lang="it-IT" sz="3400" dirty="0" smtClean="0"/>
              <a:t>Alle stime e congetture si ricorre solo se è indispensabile, mentre negli altri casi i valori rappresentano elementi oggettivamente e storicamente accertati e riscontrabili: maggiore è il peso dei valori stimati e congetturati, minori sono credibilità e attendibilità</a:t>
            </a:r>
          </a:p>
          <a:p>
            <a:r>
              <a:rPr lang="it-IT" sz="3400" dirty="0" smtClean="0"/>
              <a:t>Informazioni non attendibili sono potenzialmente ingannevoli, piuttosto che inutili</a:t>
            </a:r>
          </a:p>
          <a:p>
            <a:pPr marL="0" indent="0">
              <a:buNone/>
            </a:pPr>
            <a:endParaRPr lang="it-IT" dirty="0" smtClean="0"/>
          </a:p>
          <a:p>
            <a:pPr marL="0" indent="0">
              <a:buNone/>
            </a:pPr>
            <a:endParaRPr lang="it-IT" dirty="0"/>
          </a:p>
        </p:txBody>
      </p:sp>
    </p:spTree>
    <p:extLst>
      <p:ext uri="{BB962C8B-B14F-4D97-AF65-F5344CB8AC3E}">
        <p14:creationId xmlns="" xmlns:p14="http://schemas.microsoft.com/office/powerpoint/2010/main" val="1871379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743296"/>
          </a:xfrm>
        </p:spPr>
        <p:txBody>
          <a:bodyPr>
            <a:noAutofit/>
          </a:bodyPr>
          <a:lstStyle/>
          <a:p>
            <a:pPr marL="0" indent="0"/>
            <a:r>
              <a:rPr lang="it-IT" dirty="0"/>
              <a:t>Esaustività comunicazionale della redazione </a:t>
            </a:r>
          </a:p>
        </p:txBody>
      </p:sp>
      <p:sp>
        <p:nvSpPr>
          <p:cNvPr id="3" name="Segnaposto contenuto 2"/>
          <p:cNvSpPr>
            <a:spLocks noGrp="1"/>
          </p:cNvSpPr>
          <p:nvPr>
            <p:ph idx="1"/>
          </p:nvPr>
        </p:nvSpPr>
        <p:spPr>
          <a:xfrm>
            <a:off x="235857" y="1763703"/>
            <a:ext cx="8708571" cy="5094297"/>
          </a:xfrm>
        </p:spPr>
        <p:txBody>
          <a:bodyPr>
            <a:normAutofit lnSpcReduction="10000"/>
          </a:bodyPr>
          <a:lstStyle/>
          <a:p>
            <a:pPr algn="just"/>
            <a:r>
              <a:rPr lang="it-IT" sz="3600" dirty="0" smtClean="0"/>
              <a:t>il bilancio è redatto tenendo presenti le principali istanze conoscitive degli </a:t>
            </a:r>
            <a:r>
              <a:rPr lang="it-IT" sz="3600" i="1" dirty="0" err="1" smtClean="0"/>
              <a:t>stakeholders</a:t>
            </a:r>
            <a:r>
              <a:rPr lang="it-IT" sz="3600" dirty="0" smtClean="0"/>
              <a:t>, anche se tali informazioni non sono richieste espressamente e obbligatoriamente per legge</a:t>
            </a:r>
          </a:p>
          <a:p>
            <a:pPr algn="just"/>
            <a:r>
              <a:rPr lang="it-IT" sz="3600" dirty="0"/>
              <a:t>V</a:t>
            </a:r>
            <a:r>
              <a:rPr lang="it-IT" sz="3600" dirty="0" smtClean="0"/>
              <a:t>a tenuto conto dei limiti posti dalle normali esigenze di riservatezza nei confronti dei competitori e in generale dell’ambiente esterno</a:t>
            </a:r>
            <a:endParaRPr lang="it-IT" sz="3600" dirty="0"/>
          </a:p>
        </p:txBody>
      </p:sp>
    </p:spTree>
    <p:extLst>
      <p:ext uri="{BB962C8B-B14F-4D97-AF65-F5344CB8AC3E}">
        <p14:creationId xmlns="" xmlns:p14="http://schemas.microsoft.com/office/powerpoint/2010/main" val="882229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9426"/>
            <a:ext cx="8229600" cy="896552"/>
          </a:xfrm>
        </p:spPr>
        <p:txBody>
          <a:bodyPr>
            <a:normAutofit/>
          </a:bodyPr>
          <a:lstStyle/>
          <a:p>
            <a:pPr marL="0" indent="0"/>
            <a:r>
              <a:rPr lang="it-IT" dirty="0"/>
              <a:t>Chiarezza del documento redatto</a:t>
            </a:r>
          </a:p>
        </p:txBody>
      </p:sp>
      <p:sp>
        <p:nvSpPr>
          <p:cNvPr id="3" name="Segnaposto contenuto 2"/>
          <p:cNvSpPr>
            <a:spLocks noGrp="1"/>
          </p:cNvSpPr>
          <p:nvPr>
            <p:ph idx="1"/>
          </p:nvPr>
        </p:nvSpPr>
        <p:spPr>
          <a:xfrm>
            <a:off x="1" y="1083334"/>
            <a:ext cx="9144000" cy="5774665"/>
          </a:xfrm>
        </p:spPr>
        <p:txBody>
          <a:bodyPr>
            <a:normAutofit lnSpcReduction="10000"/>
          </a:bodyPr>
          <a:lstStyle/>
          <a:p>
            <a:pPr marL="0" indent="0">
              <a:buNone/>
            </a:pPr>
            <a:r>
              <a:rPr lang="it-IT" dirty="0" smtClean="0"/>
              <a:t>la </a:t>
            </a:r>
            <a:r>
              <a:rPr lang="it-IT" b="1" dirty="0" smtClean="0"/>
              <a:t>chiarezza</a:t>
            </a:r>
            <a:r>
              <a:rPr lang="it-IT" dirty="0" smtClean="0"/>
              <a:t> del bilancio richiede di essere tale dal punto di vista </a:t>
            </a:r>
          </a:p>
          <a:p>
            <a:pPr>
              <a:buFontTx/>
              <a:buChar char="-"/>
            </a:pPr>
            <a:r>
              <a:rPr lang="it-IT" b="1" dirty="0" smtClean="0"/>
              <a:t>morfologico</a:t>
            </a:r>
            <a:r>
              <a:rPr lang="it-IT" dirty="0" smtClean="0"/>
              <a:t>: riassumere la sincerità delle forme espositive e la completezza ed incisività dell’informativa</a:t>
            </a:r>
          </a:p>
          <a:p>
            <a:pPr>
              <a:buFontTx/>
              <a:buChar char="-"/>
            </a:pPr>
            <a:r>
              <a:rPr lang="it-IT" b="1" dirty="0"/>
              <a:t>l</a:t>
            </a:r>
            <a:r>
              <a:rPr lang="it-IT" b="1" dirty="0" smtClean="0"/>
              <a:t>essicale</a:t>
            </a:r>
            <a:r>
              <a:rPr lang="it-IT" dirty="0" smtClean="0"/>
              <a:t>: eliminare ambiguità terminologiche e genericità nell’uso della lingua, che con ermetismo potrebbero agevolare la dissimulazione della realtà aziendale</a:t>
            </a:r>
          </a:p>
          <a:p>
            <a:pPr>
              <a:buFontTx/>
              <a:buChar char="-"/>
            </a:pPr>
            <a:r>
              <a:rPr lang="it-IT" b="1" dirty="0"/>
              <a:t>s</a:t>
            </a:r>
            <a:r>
              <a:rPr lang="it-IT" b="1" dirty="0" smtClean="0"/>
              <a:t>intattico</a:t>
            </a:r>
            <a:r>
              <a:rPr lang="it-IT" dirty="0" smtClean="0"/>
              <a:t>: il linguaggio contabile è strutturato per massimizzare la capacità informativa del bilancio e non per occultare informazioni</a:t>
            </a:r>
          </a:p>
          <a:p>
            <a:pPr marL="0" indent="0">
              <a:buNone/>
            </a:pPr>
            <a:endParaRPr lang="it-IT" dirty="0"/>
          </a:p>
        </p:txBody>
      </p:sp>
    </p:spTree>
    <p:extLst>
      <p:ext uri="{BB962C8B-B14F-4D97-AF65-F5344CB8AC3E}">
        <p14:creationId xmlns="" xmlns:p14="http://schemas.microsoft.com/office/powerpoint/2010/main" val="176209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0" indent="0"/>
            <a:r>
              <a:rPr lang="it-IT" dirty="0"/>
              <a:t>Completezza del documento redatto</a:t>
            </a:r>
          </a:p>
        </p:txBody>
      </p:sp>
      <p:sp>
        <p:nvSpPr>
          <p:cNvPr id="3" name="Segnaposto contenuto 2"/>
          <p:cNvSpPr>
            <a:spLocks noGrp="1"/>
          </p:cNvSpPr>
          <p:nvPr>
            <p:ph idx="1"/>
          </p:nvPr>
        </p:nvSpPr>
        <p:spPr>
          <a:xfrm>
            <a:off x="1" y="1417638"/>
            <a:ext cx="9144000" cy="5240791"/>
          </a:xfrm>
        </p:spPr>
        <p:txBody>
          <a:bodyPr>
            <a:normAutofit/>
          </a:bodyPr>
          <a:lstStyle/>
          <a:p>
            <a:pPr marL="0" indent="0">
              <a:buNone/>
            </a:pPr>
            <a:r>
              <a:rPr lang="it-IT" dirty="0" smtClean="0"/>
              <a:t>La </a:t>
            </a:r>
            <a:r>
              <a:rPr lang="it-IT" b="1" dirty="0" smtClean="0"/>
              <a:t>completezza</a:t>
            </a:r>
            <a:r>
              <a:rPr lang="it-IT" dirty="0" smtClean="0"/>
              <a:t> del bilancio è tale dal punto di vista</a:t>
            </a:r>
          </a:p>
          <a:p>
            <a:pPr>
              <a:buFontTx/>
              <a:buChar char="-"/>
            </a:pPr>
            <a:r>
              <a:rPr lang="it-IT" dirty="0"/>
              <a:t>d</a:t>
            </a:r>
            <a:r>
              <a:rPr lang="it-IT" dirty="0" smtClean="0"/>
              <a:t>ella </a:t>
            </a:r>
            <a:r>
              <a:rPr lang="it-IT" b="1" dirty="0" smtClean="0"/>
              <a:t>struttura</a:t>
            </a:r>
            <a:r>
              <a:rPr lang="it-IT" dirty="0" smtClean="0"/>
              <a:t>: il bilancio deve essere composto da tutte le parti, contabili o meno, la cui cognizione sinottica permette efficacemente la conoscenza del divenire il gestionale</a:t>
            </a:r>
          </a:p>
          <a:p>
            <a:pPr>
              <a:buFontTx/>
              <a:buChar char="-"/>
            </a:pPr>
            <a:r>
              <a:rPr lang="it-IT" dirty="0"/>
              <a:t>d</a:t>
            </a:r>
            <a:r>
              <a:rPr lang="it-IT" dirty="0" smtClean="0"/>
              <a:t>el </a:t>
            </a:r>
            <a:r>
              <a:rPr lang="it-IT" b="1" dirty="0" smtClean="0"/>
              <a:t>contenuto</a:t>
            </a:r>
            <a:r>
              <a:rPr lang="it-IT" dirty="0" smtClean="0"/>
              <a:t>: non si possono omettere dati e informazioni che hanno caratterizzato o influenzato il sistema dei valori di bilancio e risultano critici per i processi decisionali dei destinatari del bilancio</a:t>
            </a:r>
            <a:endParaRPr lang="it-IT" dirty="0"/>
          </a:p>
        </p:txBody>
      </p:sp>
    </p:spTree>
    <p:extLst>
      <p:ext uri="{BB962C8B-B14F-4D97-AF65-F5344CB8AC3E}">
        <p14:creationId xmlns="" xmlns:p14="http://schemas.microsoft.com/office/powerpoint/2010/main" val="1840886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3999" cy="1143000"/>
          </a:xfrm>
        </p:spPr>
        <p:txBody>
          <a:bodyPr>
            <a:normAutofit fontScale="90000"/>
          </a:bodyPr>
          <a:lstStyle/>
          <a:p>
            <a:pPr marL="0" indent="0"/>
            <a:r>
              <a:rPr lang="it-IT" dirty="0"/>
              <a:t>comprensibilità del documento di bilancio</a:t>
            </a:r>
          </a:p>
        </p:txBody>
      </p:sp>
      <p:sp>
        <p:nvSpPr>
          <p:cNvPr id="3" name="Segnaposto contenuto 2"/>
          <p:cNvSpPr>
            <a:spLocks noGrp="1"/>
          </p:cNvSpPr>
          <p:nvPr>
            <p:ph idx="1"/>
          </p:nvPr>
        </p:nvSpPr>
        <p:spPr>
          <a:xfrm>
            <a:off x="1" y="1417638"/>
            <a:ext cx="9144000" cy="5058229"/>
          </a:xfrm>
        </p:spPr>
        <p:txBody>
          <a:bodyPr>
            <a:normAutofit/>
          </a:bodyPr>
          <a:lstStyle/>
          <a:p>
            <a:r>
              <a:rPr lang="it-IT" dirty="0" smtClean="0"/>
              <a:t>È redatto nel presupposto che gli utilizzatori abbiano una adeguata conoscenza dell'attività economica e </a:t>
            </a:r>
            <a:r>
              <a:rPr lang="it-IT" dirty="0" err="1" smtClean="0"/>
              <a:t>dell'</a:t>
            </a:r>
            <a:r>
              <a:rPr lang="it-IT" i="1" dirty="0" err="1" smtClean="0"/>
              <a:t>accounting</a:t>
            </a:r>
            <a:r>
              <a:rPr lang="it-IT" dirty="0" smtClean="0"/>
              <a:t> e che abbiano intenzione di esaminare il bilancio con normale diligenza</a:t>
            </a:r>
          </a:p>
          <a:p>
            <a:r>
              <a:rPr lang="it-IT" dirty="0" smtClean="0"/>
              <a:t>il fatto che taluni eventi gestionali siano relativamente complessi non costituisce una giustificazione per evitarne la considerazione o banalizzarne la rappresentazione</a:t>
            </a:r>
            <a:endParaRPr lang="it-IT" dirty="0"/>
          </a:p>
        </p:txBody>
      </p:sp>
    </p:spTree>
    <p:extLst>
      <p:ext uri="{BB962C8B-B14F-4D97-AF65-F5344CB8AC3E}">
        <p14:creationId xmlns="" xmlns:p14="http://schemas.microsoft.com/office/powerpoint/2010/main" val="3572748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2345"/>
          </a:xfrm>
        </p:spPr>
        <p:txBody>
          <a:bodyPr>
            <a:normAutofit/>
          </a:bodyPr>
          <a:lstStyle/>
          <a:p>
            <a:pPr marL="0" indent="0"/>
            <a:r>
              <a:rPr lang="it-IT" dirty="0"/>
              <a:t>Neutralità</a:t>
            </a:r>
          </a:p>
        </p:txBody>
      </p:sp>
      <p:sp>
        <p:nvSpPr>
          <p:cNvPr id="3" name="Segnaposto contenuto 2"/>
          <p:cNvSpPr>
            <a:spLocks noGrp="1"/>
          </p:cNvSpPr>
          <p:nvPr>
            <p:ph idx="1"/>
          </p:nvPr>
        </p:nvSpPr>
        <p:spPr>
          <a:xfrm>
            <a:off x="245797" y="1146984"/>
            <a:ext cx="8725803" cy="5420858"/>
          </a:xfrm>
        </p:spPr>
        <p:txBody>
          <a:bodyPr>
            <a:normAutofit/>
          </a:bodyPr>
          <a:lstStyle/>
          <a:p>
            <a:r>
              <a:rPr lang="it-IT" dirty="0" smtClean="0"/>
              <a:t>criteri di valutazione e modalità di rappresentazione dei valori non sono funzionali al soddisfacimento dell'interesse di parte degli amministratori o di una categoria di </a:t>
            </a:r>
            <a:r>
              <a:rPr lang="it-IT" i="1" dirty="0" smtClean="0"/>
              <a:t>stakeholder</a:t>
            </a:r>
          </a:p>
          <a:p>
            <a:r>
              <a:rPr lang="it-IT" dirty="0" smtClean="0"/>
              <a:t>le informazioni devono</a:t>
            </a:r>
          </a:p>
          <a:p>
            <a:pPr lvl="1"/>
            <a:r>
              <a:rPr lang="it-IT" dirty="0" smtClean="0"/>
              <a:t>essere prive di distorsioni finalizzate alla perpetrazione di politiche di bilancio</a:t>
            </a:r>
          </a:p>
          <a:p>
            <a:pPr lvl="1"/>
            <a:r>
              <a:rPr lang="it-IT" dirty="0"/>
              <a:t>n</a:t>
            </a:r>
            <a:r>
              <a:rPr lang="it-IT" dirty="0" smtClean="0"/>
              <a:t>on essere strumentali a favorire e/o evitare il prodursi di specifiche reazioni da parte degli </a:t>
            </a:r>
            <a:r>
              <a:rPr lang="it-IT" i="1" dirty="0" smtClean="0"/>
              <a:t>stakeholder</a:t>
            </a:r>
            <a:r>
              <a:rPr lang="it-IT" dirty="0" smtClean="0"/>
              <a:t> e in generale da parte dell’ambiente esterno all’impresa</a:t>
            </a:r>
            <a:endParaRPr lang="it-IT" dirty="0"/>
          </a:p>
        </p:txBody>
      </p:sp>
    </p:spTree>
    <p:extLst>
      <p:ext uri="{BB962C8B-B14F-4D97-AF65-F5344CB8AC3E}">
        <p14:creationId xmlns="" xmlns:p14="http://schemas.microsoft.com/office/powerpoint/2010/main" val="25520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Principi (o postulati) di bilancio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Sono gli </a:t>
            </a:r>
            <a:r>
              <a:rPr lang="it-IT" b="1" dirty="0" smtClean="0"/>
              <a:t>elementi strutturali </a:t>
            </a:r>
            <a:r>
              <a:rPr lang="it-IT" dirty="0" smtClean="0"/>
              <a:t>del bilancio di esercizio</a:t>
            </a:r>
          </a:p>
          <a:p>
            <a:r>
              <a:rPr lang="it-IT" dirty="0" smtClean="0"/>
              <a:t>Non sono regole </a:t>
            </a:r>
            <a:r>
              <a:rPr lang="it-IT" dirty="0" smtClean="0"/>
              <a:t>metodologiche, </a:t>
            </a:r>
            <a:r>
              <a:rPr lang="it-IT" dirty="0" smtClean="0"/>
              <a:t>ma attributi morali da rispettare nella </a:t>
            </a:r>
            <a:r>
              <a:rPr lang="it-IT" b="1" dirty="0" smtClean="0"/>
              <a:t>composizione</a:t>
            </a:r>
            <a:r>
              <a:rPr lang="it-IT" dirty="0" smtClean="0"/>
              <a:t> e </a:t>
            </a:r>
            <a:r>
              <a:rPr lang="it-IT" b="1" dirty="0" smtClean="0"/>
              <a:t>redazione</a:t>
            </a:r>
            <a:r>
              <a:rPr lang="it-IT" dirty="0" smtClean="0"/>
              <a:t> del documento, per favorirne il fine ultimo di utilità cognitiva</a:t>
            </a:r>
          </a:p>
          <a:p>
            <a:r>
              <a:rPr lang="it-IT" b="1" dirty="0" smtClean="0"/>
              <a:t>composizione</a:t>
            </a:r>
            <a:r>
              <a:rPr lang="it-IT" dirty="0" smtClean="0"/>
              <a:t>: fa scaturire la conoscenza del divenire gestionale, nella consapevolezza che dovrà poi essere divulgata e utilizzata</a:t>
            </a:r>
          </a:p>
          <a:p>
            <a:r>
              <a:rPr lang="it-IT" b="1" dirty="0"/>
              <a:t>r</a:t>
            </a:r>
            <a:r>
              <a:rPr lang="it-IT" b="1" dirty="0" smtClean="0"/>
              <a:t>edazione</a:t>
            </a:r>
            <a:r>
              <a:rPr lang="it-IT" dirty="0" smtClean="0"/>
              <a:t>: formalizza a livello documentale la conoscenza emersa per soddisfare fabbisogni informativi e obblighi comunicazionali</a:t>
            </a:r>
          </a:p>
        </p:txBody>
      </p:sp>
    </p:spTree>
    <p:extLst>
      <p:ext uri="{BB962C8B-B14F-4D97-AF65-F5344CB8AC3E}">
        <p14:creationId xmlns="" xmlns:p14="http://schemas.microsoft.com/office/powerpoint/2010/main" val="2492137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0" indent="0"/>
            <a:r>
              <a:rPr lang="it-IT" dirty="0"/>
              <a:t>Evidenziazione e neutralizzazione delle eventuali interferenze fiscali</a:t>
            </a:r>
          </a:p>
        </p:txBody>
      </p:sp>
      <p:sp>
        <p:nvSpPr>
          <p:cNvPr id="3" name="Segnaposto contenuto 2"/>
          <p:cNvSpPr>
            <a:spLocks noGrp="1"/>
          </p:cNvSpPr>
          <p:nvPr>
            <p:ph idx="1"/>
          </p:nvPr>
        </p:nvSpPr>
        <p:spPr/>
        <p:txBody>
          <a:bodyPr>
            <a:normAutofit fontScale="92500" lnSpcReduction="10000"/>
          </a:bodyPr>
          <a:lstStyle/>
          <a:p>
            <a:r>
              <a:rPr lang="it-IT" dirty="0" smtClean="0"/>
              <a:t>Se norme tributarie richiedono tassativamente che nel bilancio si adottino determinati criteri di valutazione o rappresentazione dei valori, affinché l'impresa possa lecitamente conseguire definiti benefici di tipo fiscale, e se tali criteri non fossero stati altrimenti adottati dall’impresa, ciò va menzionato nel bilancio</a:t>
            </a:r>
            <a:endParaRPr lang="it-IT" dirty="0"/>
          </a:p>
          <a:p>
            <a:r>
              <a:rPr lang="it-IT" dirty="0" smtClean="0"/>
              <a:t>Può ricorrersi alla ricostruzione extracontabile di come sarebbe invece stato il bilancio privo di tali contaminazioni tributarie </a:t>
            </a:r>
            <a:endParaRPr lang="it-IT" dirty="0"/>
          </a:p>
        </p:txBody>
      </p:sp>
    </p:spTree>
    <p:extLst>
      <p:ext uri="{BB962C8B-B14F-4D97-AF65-F5344CB8AC3E}">
        <p14:creationId xmlns="" xmlns:p14="http://schemas.microsoft.com/office/powerpoint/2010/main" val="2470152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997857"/>
          </a:xfrm>
        </p:spPr>
        <p:txBody>
          <a:bodyPr>
            <a:normAutofit/>
          </a:bodyPr>
          <a:lstStyle/>
          <a:p>
            <a:r>
              <a:rPr lang="it-IT" dirty="0" smtClean="0"/>
              <a:t>Prudenza </a:t>
            </a:r>
            <a:r>
              <a:rPr lang="it-IT" dirty="0"/>
              <a:t>(</a:t>
            </a:r>
            <a:r>
              <a:rPr lang="it-IT" i="1" dirty="0" err="1"/>
              <a:t>Conservatism</a:t>
            </a:r>
            <a:r>
              <a:rPr lang="it-IT" dirty="0"/>
              <a:t>) 	</a:t>
            </a:r>
          </a:p>
        </p:txBody>
      </p:sp>
      <p:sp>
        <p:nvSpPr>
          <p:cNvPr id="3" name="Segnaposto contenuto 2"/>
          <p:cNvSpPr>
            <a:spLocks noGrp="1"/>
          </p:cNvSpPr>
          <p:nvPr>
            <p:ph idx="1"/>
          </p:nvPr>
        </p:nvSpPr>
        <p:spPr>
          <a:xfrm>
            <a:off x="0" y="997857"/>
            <a:ext cx="9144000" cy="5860143"/>
          </a:xfrm>
        </p:spPr>
        <p:txBody>
          <a:bodyPr>
            <a:normAutofit fontScale="77500" lnSpcReduction="20000"/>
          </a:bodyPr>
          <a:lstStyle/>
          <a:p>
            <a:r>
              <a:rPr lang="it-IT" dirty="0" smtClean="0"/>
              <a:t>Va tenuto conto anche dei </a:t>
            </a:r>
            <a:r>
              <a:rPr lang="it-IT" dirty="0"/>
              <a:t>componenti negativi di reddito e </a:t>
            </a:r>
            <a:r>
              <a:rPr lang="it-IT" dirty="0" smtClean="0"/>
              <a:t>di tutte </a:t>
            </a:r>
            <a:r>
              <a:rPr lang="it-IT" dirty="0"/>
              <a:t>le </a:t>
            </a:r>
            <a:r>
              <a:rPr lang="it-IT" dirty="0" smtClean="0"/>
              <a:t>perdite, anche se </a:t>
            </a:r>
            <a:r>
              <a:rPr lang="it-IT" dirty="0"/>
              <a:t>non ancora </a:t>
            </a:r>
            <a:r>
              <a:rPr lang="it-IT" dirty="0" smtClean="0"/>
              <a:t>formalizzate in via definitiva (non </a:t>
            </a:r>
            <a:r>
              <a:rPr lang="it-IT" dirty="0"/>
              <a:t>ancora liquidate o iscritte nelle rilevazioni sistematiche di conto, ma tuttavia già certe o quantomeno </a:t>
            </a:r>
            <a:r>
              <a:rPr lang="it-IT" dirty="0" smtClean="0"/>
              <a:t>probabili) </a:t>
            </a:r>
            <a:endParaRPr lang="it-IT" dirty="0"/>
          </a:p>
          <a:p>
            <a:r>
              <a:rPr lang="it-IT" dirty="0" smtClean="0"/>
              <a:t>Al contrario, </a:t>
            </a:r>
            <a:r>
              <a:rPr lang="it-IT" dirty="0"/>
              <a:t>non </a:t>
            </a:r>
            <a:r>
              <a:rPr lang="it-IT" dirty="0" smtClean="0"/>
              <a:t>vanno considerati </a:t>
            </a:r>
            <a:r>
              <a:rPr lang="it-IT" dirty="0"/>
              <a:t>i componenti positivi di reddito e </a:t>
            </a:r>
            <a:r>
              <a:rPr lang="it-IT" dirty="0" smtClean="0"/>
              <a:t>gli utili, se non ancora realizzati </a:t>
            </a:r>
            <a:r>
              <a:rPr lang="it-IT" dirty="0"/>
              <a:t>in </a:t>
            </a:r>
            <a:r>
              <a:rPr lang="it-IT" dirty="0" smtClean="0"/>
              <a:t>via definitiva</a:t>
            </a:r>
          </a:p>
          <a:p>
            <a:r>
              <a:rPr lang="it-IT" dirty="0" smtClean="0"/>
              <a:t>si </a:t>
            </a:r>
            <a:r>
              <a:rPr lang="it-IT" dirty="0"/>
              <a:t>deve considerare </a:t>
            </a:r>
            <a:r>
              <a:rPr lang="it-IT" dirty="0" smtClean="0"/>
              <a:t>in particolare che </a:t>
            </a:r>
            <a:r>
              <a:rPr lang="it-IT" dirty="0"/>
              <a:t>un ricavo non è realizzato </a:t>
            </a:r>
            <a:r>
              <a:rPr lang="it-IT" dirty="0" smtClean="0"/>
              <a:t>(anche se liquidato </a:t>
            </a:r>
            <a:r>
              <a:rPr lang="it-IT" dirty="0"/>
              <a:t>e incassato) se ad esso è correlata una garanzia che eccede la normale prassi dei mercati di riferimento </a:t>
            </a:r>
            <a:r>
              <a:rPr lang="it-IT" dirty="0" smtClean="0"/>
              <a:t>dell’impresa: </a:t>
            </a:r>
            <a:r>
              <a:rPr lang="it-IT" dirty="0"/>
              <a:t>i crediti assistiti da garanzia </a:t>
            </a:r>
            <a:r>
              <a:rPr lang="it-IT" dirty="0" smtClean="0"/>
              <a:t>assicurativa non sono svalutati </a:t>
            </a:r>
            <a:r>
              <a:rPr lang="it-IT" dirty="0"/>
              <a:t>(i crediti assicurati parzialmente, in percentuale, concorrono per la parte non </a:t>
            </a:r>
            <a:r>
              <a:rPr lang="it-IT" dirty="0" smtClean="0"/>
              <a:t>assicurata allo 0,50% del fondo)</a:t>
            </a:r>
            <a:endParaRPr lang="it-IT" dirty="0"/>
          </a:p>
          <a:p>
            <a:r>
              <a:rPr lang="it-IT" dirty="0" smtClean="0"/>
              <a:t>il </a:t>
            </a:r>
            <a:r>
              <a:rPr lang="it-IT" dirty="0"/>
              <a:t>bilancio deve </a:t>
            </a:r>
            <a:r>
              <a:rPr lang="it-IT" dirty="0" smtClean="0"/>
              <a:t>sempre, per </a:t>
            </a:r>
            <a:r>
              <a:rPr lang="it-IT" dirty="0"/>
              <a:t>quanto </a:t>
            </a:r>
            <a:r>
              <a:rPr lang="it-IT" dirty="0" smtClean="0"/>
              <a:t>possibile, tenere conto dei </a:t>
            </a:r>
            <a:r>
              <a:rPr lang="it-IT" dirty="0"/>
              <a:t>rischi particolari e </a:t>
            </a:r>
            <a:r>
              <a:rPr lang="it-IT" dirty="0" smtClean="0"/>
              <a:t>delle </a:t>
            </a:r>
            <a:r>
              <a:rPr lang="it-IT" dirty="0"/>
              <a:t>situazioni di incertezza </a:t>
            </a:r>
            <a:r>
              <a:rPr lang="it-IT" dirty="0" smtClean="0"/>
              <a:t>in grado di </a:t>
            </a:r>
            <a:r>
              <a:rPr lang="it-IT" dirty="0"/>
              <a:t>condizionare </a:t>
            </a:r>
            <a:r>
              <a:rPr lang="it-IT" dirty="0" smtClean="0"/>
              <a:t>il futuro </a:t>
            </a:r>
            <a:r>
              <a:rPr lang="it-IT" dirty="0"/>
              <a:t>della </a:t>
            </a:r>
            <a:r>
              <a:rPr lang="it-IT" dirty="0" smtClean="0"/>
              <a:t>gestione</a:t>
            </a:r>
            <a:endParaRPr lang="it-IT" dirty="0"/>
          </a:p>
        </p:txBody>
      </p:sp>
    </p:spTree>
    <p:extLst>
      <p:ext uri="{BB962C8B-B14F-4D97-AF65-F5344CB8AC3E}">
        <p14:creationId xmlns="" xmlns:p14="http://schemas.microsoft.com/office/powerpoint/2010/main" val="1233730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Principio </a:t>
            </a:r>
            <a:r>
              <a:rPr lang="it-IT" i="1" dirty="0"/>
              <a:t>del costo e del reddito realizzato </a:t>
            </a:r>
            <a:endParaRPr lang="it-IT" dirty="0"/>
          </a:p>
        </p:txBody>
      </p:sp>
      <p:sp>
        <p:nvSpPr>
          <p:cNvPr id="3" name="Segnaposto contenuto 2"/>
          <p:cNvSpPr>
            <a:spLocks noGrp="1"/>
          </p:cNvSpPr>
          <p:nvPr>
            <p:ph idx="1"/>
          </p:nvPr>
        </p:nvSpPr>
        <p:spPr>
          <a:xfrm>
            <a:off x="217713" y="1600200"/>
            <a:ext cx="8794853" cy="5058229"/>
          </a:xfrm>
        </p:spPr>
        <p:txBody>
          <a:bodyPr>
            <a:normAutofit fontScale="92500" lnSpcReduction="20000"/>
          </a:bodyPr>
          <a:lstStyle/>
          <a:p>
            <a:pPr marL="0" indent="0">
              <a:buNone/>
            </a:pPr>
            <a:r>
              <a:rPr lang="it-IT" dirty="0" smtClean="0"/>
              <a:t>I </a:t>
            </a:r>
            <a:r>
              <a:rPr lang="it-IT" dirty="0"/>
              <a:t>valori </a:t>
            </a:r>
            <a:r>
              <a:rPr lang="it-IT" dirty="0" smtClean="0"/>
              <a:t>vanno considerati </a:t>
            </a:r>
            <a:r>
              <a:rPr lang="it-IT" dirty="0"/>
              <a:t>secondo l’accezione di </a:t>
            </a:r>
            <a:r>
              <a:rPr lang="it-IT" dirty="0" smtClean="0"/>
              <a:t>indicata </a:t>
            </a:r>
            <a:r>
              <a:rPr lang="it-IT" dirty="0"/>
              <a:t>dai principi contabili di riferimento (costo storico, valore corrente minore del costo storico, costo rideterminato a </a:t>
            </a:r>
            <a:r>
              <a:rPr lang="it-IT" dirty="0" smtClean="0"/>
              <a:t>“</a:t>
            </a:r>
            <a:r>
              <a:rPr lang="it-IT" i="1" dirty="0" smtClean="0"/>
              <a:t>fair </a:t>
            </a:r>
            <a:r>
              <a:rPr lang="it-IT" i="1" dirty="0" err="1" smtClean="0"/>
              <a:t>value</a:t>
            </a:r>
            <a:r>
              <a:rPr lang="it-IT" dirty="0" smtClean="0"/>
              <a:t>” o giusto valore, </a:t>
            </a:r>
            <a:r>
              <a:rPr lang="it-IT" i="1" dirty="0" err="1"/>
              <a:t>amortized</a:t>
            </a:r>
            <a:r>
              <a:rPr lang="it-IT" i="1" dirty="0"/>
              <a:t> </a:t>
            </a:r>
            <a:r>
              <a:rPr lang="it-IT" i="1" dirty="0" err="1"/>
              <a:t>cost</a:t>
            </a:r>
            <a:r>
              <a:rPr lang="it-IT" dirty="0"/>
              <a:t>, </a:t>
            </a:r>
            <a:r>
              <a:rPr lang="it-IT" dirty="0" err="1"/>
              <a:t>etc</a:t>
            </a:r>
            <a:r>
              <a:rPr lang="it-IT" dirty="0" smtClean="0"/>
              <a:t>)</a:t>
            </a:r>
            <a:endParaRPr lang="it-IT" dirty="0"/>
          </a:p>
          <a:p>
            <a:pPr marL="0" indent="0">
              <a:buNone/>
            </a:pPr>
            <a:r>
              <a:rPr lang="it-IT" dirty="0" smtClean="0"/>
              <a:t>non </a:t>
            </a:r>
            <a:r>
              <a:rPr lang="it-IT" dirty="0"/>
              <a:t>si </a:t>
            </a:r>
            <a:r>
              <a:rPr lang="it-IT" dirty="0" smtClean="0"/>
              <a:t>può mai </a:t>
            </a:r>
            <a:r>
              <a:rPr lang="it-IT" dirty="0"/>
              <a:t>ricorrere a valutazioni e rappresentazioni </a:t>
            </a:r>
            <a:r>
              <a:rPr lang="it-IT" dirty="0" smtClean="0"/>
              <a:t>basate su costi </a:t>
            </a:r>
            <a:r>
              <a:rPr lang="it-IT" dirty="0"/>
              <a:t>futuri di sostituzione o a ricavi futuri meramente ipotizzati/</a:t>
            </a:r>
            <a:r>
              <a:rPr lang="it-IT" dirty="0" smtClean="0"/>
              <a:t>sperati</a:t>
            </a:r>
          </a:p>
          <a:p>
            <a:pPr marL="0" indent="0">
              <a:buNone/>
            </a:pPr>
            <a:r>
              <a:rPr lang="it-IT" dirty="0" smtClean="0"/>
              <a:t>il </a:t>
            </a:r>
            <a:r>
              <a:rPr lang="it-IT" dirty="0"/>
              <a:t>reddito d’esercizio </a:t>
            </a:r>
            <a:r>
              <a:rPr lang="it-IT" dirty="0" smtClean="0"/>
              <a:t>nel </a:t>
            </a:r>
            <a:r>
              <a:rPr lang="it-IT" dirty="0"/>
              <a:t>bilancio deve essere stato effettivamente “già realizzato” </a:t>
            </a:r>
            <a:r>
              <a:rPr lang="it-IT" dirty="0" smtClean="0"/>
              <a:t>(costi </a:t>
            </a:r>
            <a:r>
              <a:rPr lang="it-IT" dirty="0"/>
              <a:t>e </a:t>
            </a:r>
            <a:r>
              <a:rPr lang="it-IT" dirty="0" smtClean="0"/>
              <a:t>ricavi debbono </a:t>
            </a:r>
            <a:r>
              <a:rPr lang="it-IT" dirty="0"/>
              <a:t>riflettere il rispetto per il postulato della </a:t>
            </a:r>
            <a:r>
              <a:rPr lang="it-IT" dirty="0" smtClean="0"/>
              <a:t>prudenza) e non </a:t>
            </a:r>
            <a:r>
              <a:rPr lang="it-IT" dirty="0"/>
              <a:t>può </a:t>
            </a:r>
            <a:r>
              <a:rPr lang="it-IT" dirty="0" smtClean="0"/>
              <a:t>mai includere </a:t>
            </a:r>
            <a:r>
              <a:rPr lang="it-IT" dirty="0"/>
              <a:t>anche quote di redditi che si ipotizza di conseguire nei successivi </a:t>
            </a:r>
            <a:r>
              <a:rPr lang="it-IT" dirty="0" smtClean="0"/>
              <a:t>esercizi</a:t>
            </a:r>
            <a:endParaRPr lang="it-IT" dirty="0"/>
          </a:p>
          <a:p>
            <a:endParaRPr lang="it-IT" dirty="0"/>
          </a:p>
        </p:txBody>
      </p:sp>
    </p:spTree>
    <p:extLst>
      <p:ext uri="{BB962C8B-B14F-4D97-AF65-F5344CB8AC3E}">
        <p14:creationId xmlns="" xmlns:p14="http://schemas.microsoft.com/office/powerpoint/2010/main" val="3298293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normAutofit fontScale="90000"/>
          </a:bodyPr>
          <a:lstStyle/>
          <a:p>
            <a:r>
              <a:rPr lang="it-IT" i="1" dirty="0" smtClean="0"/>
              <a:t>Prevalenza </a:t>
            </a:r>
            <a:r>
              <a:rPr lang="it-IT" i="1" dirty="0"/>
              <a:t>della sostanza sulla forma </a:t>
            </a:r>
            <a:endParaRPr lang="it-IT" dirty="0"/>
          </a:p>
        </p:txBody>
      </p:sp>
      <p:sp>
        <p:nvSpPr>
          <p:cNvPr id="3" name="Segnaposto contenuto 2"/>
          <p:cNvSpPr>
            <a:spLocks noGrp="1"/>
          </p:cNvSpPr>
          <p:nvPr>
            <p:ph idx="1"/>
          </p:nvPr>
        </p:nvSpPr>
        <p:spPr/>
        <p:txBody>
          <a:bodyPr/>
          <a:lstStyle/>
          <a:p>
            <a:r>
              <a:rPr lang="it-IT" dirty="0" smtClean="0"/>
              <a:t>I </a:t>
            </a:r>
            <a:r>
              <a:rPr lang="it-IT" dirty="0"/>
              <a:t>valori </a:t>
            </a:r>
            <a:r>
              <a:rPr lang="it-IT" dirty="0" smtClean="0"/>
              <a:t>sono classificati</a:t>
            </a:r>
            <a:r>
              <a:rPr lang="it-IT" dirty="0"/>
              <a:t>, rilevati, valutati e rappresentati tenendo conto della effettiva “sostanza economica” degli accadimenti a cui essi si </a:t>
            </a:r>
            <a:r>
              <a:rPr lang="it-IT" dirty="0" smtClean="0"/>
              <a:t>riferiscono</a:t>
            </a:r>
            <a:endParaRPr lang="it-IT" dirty="0"/>
          </a:p>
          <a:p>
            <a:r>
              <a:rPr lang="it-IT" dirty="0" smtClean="0"/>
              <a:t>Non rileva pertanto in alcun modo la forma </a:t>
            </a:r>
            <a:r>
              <a:rPr lang="it-IT" dirty="0"/>
              <a:t>giuridica degli </a:t>
            </a:r>
            <a:r>
              <a:rPr lang="it-IT" dirty="0" smtClean="0"/>
              <a:t>scambi</a:t>
            </a:r>
            <a:endParaRPr lang="it-IT" dirty="0"/>
          </a:p>
          <a:p>
            <a:endParaRPr lang="it-IT" dirty="0"/>
          </a:p>
        </p:txBody>
      </p:sp>
    </p:spTree>
    <p:extLst>
      <p:ext uri="{BB962C8B-B14F-4D97-AF65-F5344CB8AC3E}">
        <p14:creationId xmlns="" xmlns:p14="http://schemas.microsoft.com/office/powerpoint/2010/main" val="195255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a:t>
            </a:r>
            <a:r>
              <a:rPr lang="it-IT" i="1" dirty="0" err="1" smtClean="0"/>
              <a:t>lease</a:t>
            </a:r>
            <a:r>
              <a:rPr lang="it-IT" i="1" dirty="0" smtClean="0"/>
              <a:t> back</a:t>
            </a:r>
            <a:endParaRPr lang="it-IT" i="1" dirty="0"/>
          </a:p>
        </p:txBody>
      </p:sp>
      <p:sp>
        <p:nvSpPr>
          <p:cNvPr id="3" name="Segnaposto contenuto 2"/>
          <p:cNvSpPr>
            <a:spLocks noGrp="1"/>
          </p:cNvSpPr>
          <p:nvPr>
            <p:ph idx="1"/>
          </p:nvPr>
        </p:nvSpPr>
        <p:spPr/>
        <p:txBody>
          <a:bodyPr>
            <a:normAutofit/>
          </a:bodyPr>
          <a:lstStyle/>
          <a:p>
            <a:r>
              <a:rPr lang="it-IT" dirty="0" smtClean="0"/>
              <a:t>“sale </a:t>
            </a:r>
            <a:r>
              <a:rPr lang="it-IT" dirty="0"/>
              <a:t>and </a:t>
            </a:r>
            <a:r>
              <a:rPr lang="it-IT" dirty="0" err="1"/>
              <a:t>lease</a:t>
            </a:r>
            <a:r>
              <a:rPr lang="it-IT" dirty="0"/>
              <a:t>-</a:t>
            </a:r>
            <a:r>
              <a:rPr lang="it-IT" dirty="0" smtClean="0"/>
              <a:t>back” variante </a:t>
            </a:r>
            <a:r>
              <a:rPr lang="it-IT" dirty="0"/>
              <a:t>del contratto di leasing </a:t>
            </a:r>
            <a:r>
              <a:rPr lang="it-IT" dirty="0" smtClean="0"/>
              <a:t>quando </a:t>
            </a:r>
            <a:r>
              <a:rPr lang="it-IT" dirty="0"/>
              <a:t>si ha la necessità di smobilizzare temporaneamente il valore di un bene strumentale</a:t>
            </a:r>
            <a:r>
              <a:rPr lang="it-IT" dirty="0" smtClean="0"/>
              <a:t>, mantenendone </a:t>
            </a:r>
            <a:r>
              <a:rPr lang="it-IT" dirty="0"/>
              <a:t>l’uso e fissando un termine entro il quale riacquisire la proprietà del </a:t>
            </a:r>
            <a:r>
              <a:rPr lang="it-IT" dirty="0" smtClean="0"/>
              <a:t>bene</a:t>
            </a:r>
            <a:endParaRPr lang="it-IT" dirty="0"/>
          </a:p>
          <a:p>
            <a:r>
              <a:rPr lang="it-IT" dirty="0" smtClean="0"/>
              <a:t>cessione </a:t>
            </a:r>
            <a:r>
              <a:rPr lang="it-IT" dirty="0"/>
              <a:t>di beni strumentali con </a:t>
            </a:r>
            <a:r>
              <a:rPr lang="it-IT" dirty="0" err="1" smtClean="0"/>
              <a:t>retrolocazione</a:t>
            </a:r>
            <a:endParaRPr lang="it-IT" dirty="0"/>
          </a:p>
        </p:txBody>
      </p:sp>
    </p:spTree>
    <p:extLst>
      <p:ext uri="{BB962C8B-B14F-4D97-AF65-F5344CB8AC3E}">
        <p14:creationId xmlns="" xmlns:p14="http://schemas.microsoft.com/office/powerpoint/2010/main" val="558781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leasing </a:t>
            </a:r>
            <a:r>
              <a:rPr lang="it-IT" sz="3600" dirty="0"/>
              <a:t>operativo e </a:t>
            </a:r>
            <a:r>
              <a:rPr lang="it-IT" sz="3600" dirty="0" smtClean="0"/>
              <a:t>di </a:t>
            </a:r>
            <a:r>
              <a:rPr lang="it-IT" sz="3600" dirty="0"/>
              <a:t>ritorno </a:t>
            </a:r>
            <a:r>
              <a:rPr lang="it-IT" sz="3600" dirty="0" smtClean="0"/>
              <a:t>o </a:t>
            </a:r>
            <a:r>
              <a:rPr lang="it-IT" sz="3600" dirty="0" err="1" smtClean="0"/>
              <a:t>lease</a:t>
            </a:r>
            <a:r>
              <a:rPr lang="it-IT" sz="3600" dirty="0"/>
              <a:t>-</a:t>
            </a:r>
            <a:r>
              <a:rPr lang="it-IT" sz="3600" dirty="0" smtClean="0"/>
              <a:t>back</a:t>
            </a:r>
            <a:endParaRPr lang="it-IT" sz="3600" dirty="0"/>
          </a:p>
        </p:txBody>
      </p:sp>
      <p:sp>
        <p:nvSpPr>
          <p:cNvPr id="3" name="Segnaposto contenuto 2"/>
          <p:cNvSpPr>
            <a:spLocks noGrp="1"/>
          </p:cNvSpPr>
          <p:nvPr>
            <p:ph idx="1"/>
          </p:nvPr>
        </p:nvSpPr>
        <p:spPr/>
        <p:txBody>
          <a:bodyPr>
            <a:normAutofit fontScale="85000" lnSpcReduction="20000"/>
          </a:bodyPr>
          <a:lstStyle/>
          <a:p>
            <a:r>
              <a:rPr lang="it-IT" dirty="0" smtClean="0"/>
              <a:t>L. operativo: </a:t>
            </a:r>
            <a:r>
              <a:rPr lang="it-IT" dirty="0"/>
              <a:t>i beni sono concessi in godimento direttamente dal produttore, </a:t>
            </a:r>
            <a:r>
              <a:rPr lang="it-IT" dirty="0" smtClean="0"/>
              <a:t>obbligato </a:t>
            </a:r>
            <a:r>
              <a:rPr lang="it-IT" dirty="0"/>
              <a:t>anche a fornire una serie di servizi collaterali. </a:t>
            </a:r>
            <a:r>
              <a:rPr lang="it-IT" dirty="0" smtClean="0"/>
              <a:t>Ha </a:t>
            </a:r>
            <a:r>
              <a:rPr lang="it-IT" dirty="0"/>
              <a:t>per oggetto </a:t>
            </a:r>
            <a:r>
              <a:rPr lang="it-IT" dirty="0" smtClean="0"/>
              <a:t>di solito beni </a:t>
            </a:r>
            <a:r>
              <a:rPr lang="it-IT" dirty="0"/>
              <a:t>strumentali standardizzati </a:t>
            </a:r>
            <a:r>
              <a:rPr lang="it-IT" dirty="0" smtClean="0"/>
              <a:t>(auto, camion ecc.)</a:t>
            </a:r>
          </a:p>
          <a:p>
            <a:r>
              <a:rPr lang="it-IT" dirty="0"/>
              <a:t>leasing di ritorno (</a:t>
            </a:r>
            <a:r>
              <a:rPr lang="it-IT" dirty="0" err="1"/>
              <a:t>lease</a:t>
            </a:r>
            <a:r>
              <a:rPr lang="it-IT" dirty="0"/>
              <a:t>-</a:t>
            </a:r>
            <a:r>
              <a:rPr lang="it-IT" dirty="0" smtClean="0"/>
              <a:t>back:) l’imprenditore </a:t>
            </a:r>
            <a:r>
              <a:rPr lang="it-IT" dirty="0"/>
              <a:t>vende propri beni ad una società di leasing che ne paga il prezzo. </a:t>
            </a:r>
            <a:r>
              <a:rPr lang="it-IT" dirty="0" smtClean="0"/>
              <a:t>Quest'ultima </a:t>
            </a:r>
            <a:r>
              <a:rPr lang="it-IT" dirty="0"/>
              <a:t>stipula </a:t>
            </a:r>
            <a:r>
              <a:rPr lang="it-IT" dirty="0" smtClean="0"/>
              <a:t>contestualmente con </a:t>
            </a:r>
            <a:r>
              <a:rPr lang="it-IT" dirty="0"/>
              <a:t>il venditore un contratto di leasing avente ad oggetto gli stessi beni (che </a:t>
            </a:r>
            <a:r>
              <a:rPr lang="it-IT" dirty="0" smtClean="0"/>
              <a:t>continuano a restare nella </a:t>
            </a:r>
            <a:r>
              <a:rPr lang="it-IT" dirty="0"/>
              <a:t>disponibilità del venditore</a:t>
            </a:r>
            <a:r>
              <a:rPr lang="it-IT" dirty="0" smtClean="0"/>
              <a:t>). È strumento </a:t>
            </a:r>
            <a:r>
              <a:rPr lang="it-IT" dirty="0"/>
              <a:t>di finanziamento alternativo per un imprenditore che si </a:t>
            </a:r>
            <a:r>
              <a:rPr lang="it-IT" dirty="0" smtClean="0"/>
              <a:t>trovi </a:t>
            </a:r>
            <a:r>
              <a:rPr lang="it-IT" dirty="0"/>
              <a:t>in </a:t>
            </a:r>
            <a:r>
              <a:rPr lang="it-IT" dirty="0" smtClean="0"/>
              <a:t>momentanea difficoltà </a:t>
            </a:r>
            <a:r>
              <a:rPr lang="it-IT" dirty="0"/>
              <a:t>economica </a:t>
            </a:r>
          </a:p>
        </p:txBody>
      </p:sp>
    </p:spTree>
    <p:extLst>
      <p:ext uri="{BB962C8B-B14F-4D97-AF65-F5344CB8AC3E}">
        <p14:creationId xmlns="" xmlns:p14="http://schemas.microsoft.com/office/powerpoint/2010/main" val="3876354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contrattuali </a:t>
            </a:r>
            <a:r>
              <a:rPr lang="it-IT" i="1" dirty="0" err="1" smtClean="0"/>
              <a:t>lease</a:t>
            </a:r>
            <a:r>
              <a:rPr lang="it-IT" i="1" dirty="0" smtClean="0"/>
              <a:t> back</a:t>
            </a:r>
            <a:endParaRPr lang="it-IT" i="1" dirty="0"/>
          </a:p>
        </p:txBody>
      </p:sp>
      <p:sp>
        <p:nvSpPr>
          <p:cNvPr id="3" name="Segnaposto contenuto 2"/>
          <p:cNvSpPr>
            <a:spLocks noGrp="1"/>
          </p:cNvSpPr>
          <p:nvPr>
            <p:ph idx="1"/>
          </p:nvPr>
        </p:nvSpPr>
        <p:spPr>
          <a:xfrm>
            <a:off x="457200" y="1295020"/>
            <a:ext cx="8229600" cy="5167625"/>
          </a:xfrm>
        </p:spPr>
        <p:txBody>
          <a:bodyPr>
            <a:normAutofit/>
          </a:bodyPr>
          <a:lstStyle/>
          <a:p>
            <a:pPr marL="514350" indent="-514350">
              <a:buFont typeface="+mj-lt"/>
              <a:buAutoNum type="arabicPeriod"/>
            </a:pPr>
            <a:r>
              <a:rPr lang="it-IT" dirty="0" smtClean="0"/>
              <a:t>cessione di un bene strumentale da parte di un’impresa industriale o commerciale ad una società finanziaria</a:t>
            </a:r>
            <a:r>
              <a:rPr lang="it-IT" dirty="0"/>
              <a:t> </a:t>
            </a:r>
          </a:p>
          <a:p>
            <a:pPr marL="0" indent="0">
              <a:buNone/>
            </a:pPr>
            <a:r>
              <a:rPr lang="it-IT" dirty="0" smtClean="0"/>
              <a:t>	Con </a:t>
            </a:r>
            <a:r>
              <a:rPr lang="it-IT" dirty="0"/>
              <a:t>il contratto di </a:t>
            </a:r>
            <a:r>
              <a:rPr lang="it-IT" dirty="0" smtClean="0"/>
              <a:t>compravendita, nella prima 	fase, viene </a:t>
            </a:r>
            <a:r>
              <a:rPr lang="it-IT" dirty="0"/>
              <a:t>ceduto alla società </a:t>
            </a:r>
            <a:r>
              <a:rPr lang="it-IT" dirty="0" smtClean="0"/>
              <a:t>di </a:t>
            </a:r>
            <a:r>
              <a:rPr lang="it-IT" i="1" dirty="0" smtClean="0"/>
              <a:t>leasing</a:t>
            </a:r>
            <a:r>
              <a:rPr lang="it-IT" dirty="0" smtClean="0"/>
              <a:t> </a:t>
            </a:r>
            <a:r>
              <a:rPr lang="it-IT" dirty="0"/>
              <a:t>il </a:t>
            </a:r>
            <a:r>
              <a:rPr lang="it-IT" dirty="0" smtClean="0"/>
              <a:t>	bene </a:t>
            </a:r>
            <a:r>
              <a:rPr lang="it-IT" dirty="0"/>
              <a:t>strumentale</a:t>
            </a:r>
            <a:r>
              <a:rPr lang="it-IT" dirty="0" smtClean="0"/>
              <a:t>, allo scopo di </a:t>
            </a:r>
            <a:r>
              <a:rPr lang="it-IT" dirty="0"/>
              <a:t>ottenere </a:t>
            </a:r>
            <a:r>
              <a:rPr lang="it-IT" dirty="0" smtClean="0"/>
              <a:t>un 	finanziamento</a:t>
            </a:r>
          </a:p>
          <a:p>
            <a:pPr marL="0" indent="0">
              <a:buNone/>
            </a:pPr>
            <a:r>
              <a:rPr lang="it-IT" dirty="0"/>
              <a:t>	I</a:t>
            </a:r>
            <a:r>
              <a:rPr lang="it-IT" dirty="0" smtClean="0"/>
              <a:t>n altri termini, il cedente non riceve il 	pagamento ma un finanziamento</a:t>
            </a:r>
            <a:endParaRPr lang="it-IT" dirty="0"/>
          </a:p>
        </p:txBody>
      </p:sp>
    </p:spTree>
    <p:extLst>
      <p:ext uri="{BB962C8B-B14F-4D97-AF65-F5344CB8AC3E}">
        <p14:creationId xmlns="" xmlns:p14="http://schemas.microsoft.com/office/powerpoint/2010/main" val="979919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contrattuali</a:t>
            </a:r>
            <a:endParaRPr lang="it-IT" dirty="0"/>
          </a:p>
        </p:txBody>
      </p:sp>
      <p:sp>
        <p:nvSpPr>
          <p:cNvPr id="3" name="Segnaposto contenuto 2"/>
          <p:cNvSpPr>
            <a:spLocks noGrp="1"/>
          </p:cNvSpPr>
          <p:nvPr>
            <p:ph idx="1"/>
          </p:nvPr>
        </p:nvSpPr>
        <p:spPr>
          <a:xfrm>
            <a:off x="457200" y="1295020"/>
            <a:ext cx="8229600" cy="5167625"/>
          </a:xfrm>
        </p:spPr>
        <p:txBody>
          <a:bodyPr>
            <a:normAutofit fontScale="85000" lnSpcReduction="10000"/>
          </a:bodyPr>
          <a:lstStyle/>
          <a:p>
            <a:pPr marL="514350" indent="-514350">
              <a:spcBef>
                <a:spcPts val="1320"/>
              </a:spcBef>
              <a:buFont typeface="+mj-lt"/>
              <a:buAutoNum type="arabicPeriod" startAt="2"/>
            </a:pPr>
            <a:r>
              <a:rPr lang="it-IT" dirty="0"/>
              <a:t>L</a:t>
            </a:r>
            <a:r>
              <a:rPr lang="it-IT" dirty="0" smtClean="0"/>
              <a:t>a società finanziaria acquirente stipula un contratto di leasing con l’impresa cedente </a:t>
            </a:r>
            <a:r>
              <a:rPr lang="it-IT" dirty="0" err="1" smtClean="0"/>
              <a:t>retrolocando</a:t>
            </a:r>
            <a:r>
              <a:rPr lang="it-IT" dirty="0" smtClean="0"/>
              <a:t> il bene strumentale all’impresa cedente</a:t>
            </a:r>
          </a:p>
          <a:p>
            <a:pPr marL="0" indent="0">
              <a:buNone/>
            </a:pPr>
            <a:r>
              <a:rPr lang="it-IT" dirty="0" smtClean="0"/>
              <a:t>	Con  </a:t>
            </a:r>
            <a:r>
              <a:rPr lang="it-IT" dirty="0"/>
              <a:t>il contratto di locazione </a:t>
            </a:r>
            <a:r>
              <a:rPr lang="it-IT" dirty="0" smtClean="0"/>
              <a:t>finanziaria</a:t>
            </a:r>
            <a:r>
              <a:rPr lang="it-IT" dirty="0"/>
              <a:t> </a:t>
            </a:r>
            <a:r>
              <a:rPr lang="it-IT" dirty="0" smtClean="0"/>
              <a:t>l’ex-	proprietario (il primo cedente)</a:t>
            </a:r>
            <a:r>
              <a:rPr lang="it-IT" dirty="0"/>
              <a:t> </a:t>
            </a:r>
            <a:r>
              <a:rPr lang="it-IT" dirty="0" smtClean="0"/>
              <a:t>mantiene </a:t>
            </a:r>
            <a:r>
              <a:rPr lang="it-IT" dirty="0"/>
              <a:t>l’uso </a:t>
            </a:r>
            <a:r>
              <a:rPr lang="it-IT" dirty="0" smtClean="0"/>
              <a:t>del 	bene </a:t>
            </a:r>
            <a:r>
              <a:rPr lang="it-IT" dirty="0"/>
              <a:t>con l’obbligo di </a:t>
            </a:r>
            <a:r>
              <a:rPr lang="it-IT" dirty="0" smtClean="0"/>
              <a:t>corrispondere 	periodicamente 	un </a:t>
            </a:r>
            <a:r>
              <a:rPr lang="it-IT" dirty="0"/>
              <a:t>canone di locazione, che è </a:t>
            </a:r>
            <a:r>
              <a:rPr lang="it-IT" dirty="0" smtClean="0"/>
              <a:t>	calcolato in base 	all’ammontare </a:t>
            </a:r>
            <a:r>
              <a:rPr lang="it-IT" dirty="0"/>
              <a:t>del </a:t>
            </a:r>
            <a:r>
              <a:rPr lang="it-IT" dirty="0" smtClean="0"/>
              <a:t>	finanziamento, </a:t>
            </a:r>
            <a:r>
              <a:rPr lang="it-IT" dirty="0"/>
              <a:t>a</a:t>
            </a:r>
            <a:r>
              <a:rPr lang="it-IT" dirty="0" smtClean="0"/>
              <a:t>lla </a:t>
            </a:r>
            <a:r>
              <a:rPr lang="it-IT" dirty="0"/>
              <a:t>durata e a</a:t>
            </a:r>
            <a:r>
              <a:rPr lang="it-IT" dirty="0" smtClean="0"/>
              <a:t>l 	tasso </a:t>
            </a:r>
            <a:r>
              <a:rPr lang="it-IT" dirty="0"/>
              <a:t>al quale </a:t>
            </a:r>
            <a:r>
              <a:rPr lang="it-IT" dirty="0" smtClean="0"/>
              <a:t>	viene concesso</a:t>
            </a:r>
          </a:p>
          <a:p>
            <a:pPr marL="0" indent="0">
              <a:buNone/>
            </a:pPr>
            <a:r>
              <a:rPr lang="it-IT" dirty="0"/>
              <a:t>	L</a:t>
            </a:r>
            <a:r>
              <a:rPr lang="it-IT" dirty="0" smtClean="0"/>
              <a:t>’ex- cedente </a:t>
            </a:r>
            <a:r>
              <a:rPr lang="it-IT" dirty="0"/>
              <a:t>prende in </a:t>
            </a:r>
            <a:r>
              <a:rPr lang="it-IT" dirty="0" smtClean="0"/>
              <a:t>uso il bene, </a:t>
            </a:r>
            <a:r>
              <a:rPr lang="it-IT" dirty="0"/>
              <a:t>corrispondendo il </a:t>
            </a:r>
            <a:r>
              <a:rPr lang="it-IT" dirty="0" smtClean="0"/>
              <a:t>	canone periodico, e ne diventa conduttore. Continua 	in pratica ad usare il bene, ma non più come 	proprietario</a:t>
            </a:r>
            <a:endParaRPr lang="it-IT" dirty="0"/>
          </a:p>
        </p:txBody>
      </p:sp>
    </p:spTree>
    <p:extLst>
      <p:ext uri="{BB962C8B-B14F-4D97-AF65-F5344CB8AC3E}">
        <p14:creationId xmlns="" xmlns:p14="http://schemas.microsoft.com/office/powerpoint/2010/main" val="2321278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contrattuali</a:t>
            </a:r>
            <a:endParaRPr lang="it-IT" dirty="0"/>
          </a:p>
        </p:txBody>
      </p:sp>
      <p:sp>
        <p:nvSpPr>
          <p:cNvPr id="3" name="Segnaposto contenuto 2"/>
          <p:cNvSpPr>
            <a:spLocks noGrp="1"/>
          </p:cNvSpPr>
          <p:nvPr>
            <p:ph idx="1"/>
          </p:nvPr>
        </p:nvSpPr>
        <p:spPr>
          <a:xfrm>
            <a:off x="457200" y="1295020"/>
            <a:ext cx="8229600" cy="5167625"/>
          </a:xfrm>
        </p:spPr>
        <p:txBody>
          <a:bodyPr>
            <a:normAutofit/>
          </a:bodyPr>
          <a:lstStyle/>
          <a:p>
            <a:pPr marL="514350" indent="-514350" algn="just">
              <a:spcBef>
                <a:spcPts val="1320"/>
              </a:spcBef>
              <a:buFont typeface="+mj-lt"/>
              <a:buAutoNum type="arabicPeriod" startAt="3"/>
            </a:pPr>
            <a:r>
              <a:rPr lang="it-IT" dirty="0"/>
              <a:t>A</a:t>
            </a:r>
            <a:r>
              <a:rPr lang="it-IT" dirty="0" smtClean="0"/>
              <a:t>lla scadenza il conduttore esercita con la clausola il diritto di riscatto</a:t>
            </a:r>
          </a:p>
          <a:p>
            <a:pPr marL="0" indent="0" algn="just">
              <a:spcBef>
                <a:spcPts val="1320"/>
              </a:spcBef>
              <a:buNone/>
            </a:pPr>
            <a:r>
              <a:rPr lang="it-IT" dirty="0"/>
              <a:t>	</a:t>
            </a:r>
            <a:r>
              <a:rPr lang="it-IT" dirty="0" smtClean="0"/>
              <a:t>Riacquisisce così la proprietà del bene, che 	fino a quel momento aveva utilizzato in 	leasing</a:t>
            </a:r>
          </a:p>
          <a:p>
            <a:pPr marL="0" indent="0" algn="just">
              <a:spcBef>
                <a:spcPts val="1320"/>
              </a:spcBef>
              <a:buNone/>
            </a:pPr>
            <a:r>
              <a:rPr lang="it-IT" dirty="0" smtClean="0"/>
              <a:t>	</a:t>
            </a:r>
            <a:r>
              <a:rPr lang="it-IT" dirty="0"/>
              <a:t>L</a:t>
            </a:r>
            <a:r>
              <a:rPr lang="it-IT" dirty="0" smtClean="0"/>
              <a:t>’operazione </a:t>
            </a:r>
            <a:r>
              <a:rPr lang="it-IT" dirty="0"/>
              <a:t>di cessione con </a:t>
            </a:r>
            <a:r>
              <a:rPr lang="it-IT" dirty="0" err="1"/>
              <a:t>retrolocazione</a:t>
            </a:r>
            <a:r>
              <a:rPr lang="it-IT" dirty="0"/>
              <a:t> </a:t>
            </a:r>
            <a:r>
              <a:rPr lang="it-IT" dirty="0" smtClean="0"/>
              <a:t>	finanziaria </a:t>
            </a:r>
            <a:r>
              <a:rPr lang="it-IT" dirty="0"/>
              <a:t>del bene, in un ottica di </a:t>
            </a:r>
            <a:r>
              <a:rPr lang="it-IT" dirty="0" smtClean="0"/>
              <a:t>	“</a:t>
            </a:r>
            <a:r>
              <a:rPr lang="it-IT" dirty="0" err="1"/>
              <a:t>substance</a:t>
            </a:r>
            <a:r>
              <a:rPr lang="it-IT" dirty="0"/>
              <a:t> over the </a:t>
            </a:r>
            <a:r>
              <a:rPr lang="it-IT" dirty="0" err="1"/>
              <a:t>form</a:t>
            </a:r>
            <a:r>
              <a:rPr lang="it-IT" dirty="0"/>
              <a:t>” è un operazione di </a:t>
            </a:r>
            <a:r>
              <a:rPr lang="it-IT" dirty="0" smtClean="0"/>
              <a:t>	finanziamento</a:t>
            </a:r>
            <a:endParaRPr lang="it-IT" dirty="0"/>
          </a:p>
        </p:txBody>
      </p:sp>
    </p:spTree>
    <p:extLst>
      <p:ext uri="{BB962C8B-B14F-4D97-AF65-F5344CB8AC3E}">
        <p14:creationId xmlns="" xmlns:p14="http://schemas.microsoft.com/office/powerpoint/2010/main" val="3904596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Perché ricorro al </a:t>
            </a:r>
            <a:r>
              <a:rPr lang="it-IT" i="1" dirty="0" err="1" smtClean="0"/>
              <a:t>lease</a:t>
            </a:r>
            <a:r>
              <a:rPr lang="it-IT" i="1" dirty="0" smtClean="0"/>
              <a:t> back</a:t>
            </a:r>
            <a:endParaRPr lang="it-IT" i="1" dirty="0"/>
          </a:p>
        </p:txBody>
      </p:sp>
      <p:sp>
        <p:nvSpPr>
          <p:cNvPr id="3" name="Segnaposto contenuto 2"/>
          <p:cNvSpPr>
            <a:spLocks noGrp="1"/>
          </p:cNvSpPr>
          <p:nvPr>
            <p:ph idx="1"/>
          </p:nvPr>
        </p:nvSpPr>
        <p:spPr>
          <a:xfrm>
            <a:off x="457200" y="1319924"/>
            <a:ext cx="8229600" cy="4806239"/>
          </a:xfrm>
        </p:spPr>
        <p:txBody>
          <a:bodyPr>
            <a:normAutofit fontScale="85000" lnSpcReduction="20000"/>
          </a:bodyPr>
          <a:lstStyle/>
          <a:p>
            <a:pPr>
              <a:spcBef>
                <a:spcPts val="1848"/>
              </a:spcBef>
            </a:pPr>
            <a:r>
              <a:rPr lang="it-IT" dirty="0" smtClean="0"/>
              <a:t>operazione </a:t>
            </a:r>
            <a:r>
              <a:rPr lang="it-IT" dirty="0"/>
              <a:t>di smobilizzo di beni materiali ammortizzabili </a:t>
            </a:r>
            <a:r>
              <a:rPr lang="it-IT" dirty="0" smtClean="0"/>
              <a:t>che, di solito, hanno </a:t>
            </a:r>
            <a:r>
              <a:rPr lang="it-IT" dirty="0"/>
              <a:t>valore di mercato superiore al valore </a:t>
            </a:r>
            <a:r>
              <a:rPr lang="it-IT" dirty="0" smtClean="0"/>
              <a:t>contabile (fabbricati </a:t>
            </a:r>
            <a:r>
              <a:rPr lang="it-IT" dirty="0"/>
              <a:t>e </a:t>
            </a:r>
            <a:r>
              <a:rPr lang="it-IT" dirty="0" smtClean="0"/>
              <a:t>impianti </a:t>
            </a:r>
            <a:r>
              <a:rPr lang="it-IT" dirty="0"/>
              <a:t>industriali e/o commerciali </a:t>
            </a:r>
            <a:r>
              <a:rPr lang="it-IT" dirty="0" smtClean="0"/>
              <a:t>che talora possono </a:t>
            </a:r>
            <a:r>
              <a:rPr lang="it-IT" dirty="0"/>
              <a:t>subire </a:t>
            </a:r>
            <a:r>
              <a:rPr lang="it-IT" dirty="0" smtClean="0"/>
              <a:t>rivalutazioni per l’andamento del mercato)</a:t>
            </a:r>
          </a:p>
          <a:p>
            <a:pPr>
              <a:spcBef>
                <a:spcPts val="1848"/>
              </a:spcBef>
            </a:pPr>
            <a:r>
              <a:rPr lang="it-IT" dirty="0" smtClean="0"/>
              <a:t>Il proprietario del bene</a:t>
            </a:r>
            <a:r>
              <a:rPr lang="it-IT" dirty="0"/>
              <a:t> </a:t>
            </a:r>
            <a:r>
              <a:rPr lang="it-IT" dirty="0" smtClean="0"/>
              <a:t>lo </a:t>
            </a:r>
            <a:r>
              <a:rPr lang="it-IT" dirty="0"/>
              <a:t>cede </a:t>
            </a:r>
            <a:r>
              <a:rPr lang="it-IT" dirty="0" smtClean="0"/>
              <a:t>a </a:t>
            </a:r>
            <a:r>
              <a:rPr lang="it-IT" dirty="0"/>
              <a:t>una </a:t>
            </a:r>
            <a:r>
              <a:rPr lang="it-IT" dirty="0" smtClean="0"/>
              <a:t>società di </a:t>
            </a:r>
            <a:r>
              <a:rPr lang="it-IT" i="1" dirty="0"/>
              <a:t>leasing</a:t>
            </a:r>
            <a:r>
              <a:rPr lang="it-IT" dirty="0"/>
              <a:t> che, </a:t>
            </a:r>
            <a:r>
              <a:rPr lang="it-IT" dirty="0" smtClean="0"/>
              <a:t>seduta stante, </a:t>
            </a:r>
            <a:r>
              <a:rPr lang="it-IT" dirty="0"/>
              <a:t>glielo assegna in leasing</a:t>
            </a:r>
            <a:endParaRPr lang="it-IT" dirty="0" smtClean="0"/>
          </a:p>
          <a:p>
            <a:pPr>
              <a:spcBef>
                <a:spcPts val="1848"/>
              </a:spcBef>
            </a:pPr>
            <a:r>
              <a:rPr lang="it-IT" dirty="0"/>
              <a:t>c</a:t>
            </a:r>
            <a:r>
              <a:rPr lang="it-IT" dirty="0" smtClean="0"/>
              <a:t>on il “</a:t>
            </a:r>
            <a:r>
              <a:rPr lang="it-IT" i="1" dirty="0" smtClean="0"/>
              <a:t>sale </a:t>
            </a:r>
            <a:r>
              <a:rPr lang="it-IT" i="1" dirty="0"/>
              <a:t>and </a:t>
            </a:r>
            <a:r>
              <a:rPr lang="it-IT" i="1" dirty="0" err="1"/>
              <a:t>lease</a:t>
            </a:r>
            <a:r>
              <a:rPr lang="it-IT" i="1" dirty="0"/>
              <a:t>-</a:t>
            </a:r>
            <a:r>
              <a:rPr lang="it-IT" i="1" dirty="0" smtClean="0"/>
              <a:t>back</a:t>
            </a:r>
            <a:r>
              <a:rPr lang="it-IT" dirty="0" smtClean="0"/>
              <a:t>” si può </a:t>
            </a:r>
            <a:r>
              <a:rPr lang="it-IT" i="1" dirty="0" smtClean="0"/>
              <a:t>monetizzare</a:t>
            </a:r>
            <a:r>
              <a:rPr lang="it-IT" dirty="0" smtClean="0"/>
              <a:t> </a:t>
            </a:r>
            <a:r>
              <a:rPr lang="it-IT" dirty="0"/>
              <a:t>il plusvalore esistente tra il valore corrente </a:t>
            </a:r>
            <a:r>
              <a:rPr lang="it-IT" dirty="0" smtClean="0"/>
              <a:t>del bene </a:t>
            </a:r>
            <a:r>
              <a:rPr lang="it-IT" dirty="0"/>
              <a:t>e il suo valore contabile, quest’ultimo pari alla differenza tra il costo storico di acquisto </a:t>
            </a:r>
            <a:r>
              <a:rPr lang="it-IT" dirty="0" smtClean="0"/>
              <a:t>e il </a:t>
            </a:r>
            <a:r>
              <a:rPr lang="it-IT" dirty="0"/>
              <a:t>valore degli ammortamenti pregressi contabilizzati nel </a:t>
            </a:r>
            <a:r>
              <a:rPr lang="it-IT" dirty="0" smtClean="0"/>
              <a:t>fondo</a:t>
            </a:r>
            <a:endParaRPr lang="it-IT" dirty="0"/>
          </a:p>
        </p:txBody>
      </p:sp>
    </p:spTree>
    <p:extLst>
      <p:ext uri="{BB962C8B-B14F-4D97-AF65-F5344CB8AC3E}">
        <p14:creationId xmlns="" xmlns:p14="http://schemas.microsoft.com/office/powerpoint/2010/main" val="751949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Rapporto tra principi di bilancio e principi contabili</a:t>
            </a:r>
            <a:endParaRPr lang="it-IT" dirty="0"/>
          </a:p>
        </p:txBody>
      </p:sp>
      <p:sp>
        <p:nvSpPr>
          <p:cNvPr id="3" name="Segnaposto contenuto 2"/>
          <p:cNvSpPr>
            <a:spLocks noGrp="1"/>
          </p:cNvSpPr>
          <p:nvPr>
            <p:ph idx="1"/>
          </p:nvPr>
        </p:nvSpPr>
        <p:spPr>
          <a:xfrm>
            <a:off x="254000" y="1600200"/>
            <a:ext cx="8672286" cy="5040086"/>
          </a:xfrm>
        </p:spPr>
        <p:txBody>
          <a:bodyPr>
            <a:normAutofit fontScale="85000" lnSpcReduction="20000"/>
          </a:bodyPr>
          <a:lstStyle/>
          <a:p>
            <a:r>
              <a:rPr lang="it-IT" dirty="0" smtClean="0"/>
              <a:t>I </a:t>
            </a:r>
            <a:r>
              <a:rPr lang="it-IT" b="1" dirty="0" smtClean="0"/>
              <a:t>PRINCIPI DI BILANCIO </a:t>
            </a:r>
            <a:r>
              <a:rPr lang="it-IT" dirty="0" smtClean="0"/>
              <a:t>sono attributi morali sovraordinati alle regole metodologiche, e cioè ai principi contabili: questi ultimi si devono pertanto conformare ai principi contabili </a:t>
            </a:r>
          </a:p>
          <a:p>
            <a:r>
              <a:rPr lang="it-IT" dirty="0" smtClean="0"/>
              <a:t>I </a:t>
            </a:r>
            <a:r>
              <a:rPr lang="it-IT" b="1" dirty="0" smtClean="0"/>
              <a:t>PRINCIPI CONTABILI </a:t>
            </a:r>
            <a:r>
              <a:rPr lang="it-IT" dirty="0" smtClean="0"/>
              <a:t>vanno osservati nella composizione e nella redazione del bilancio</a:t>
            </a:r>
          </a:p>
          <a:p>
            <a:r>
              <a:rPr lang="it-IT" dirty="0" smtClean="0"/>
              <a:t>Il Codice civile menziona esplicitamente solo alcuni principi di bilancio, che però vanno tutti rispettati affinché sia effettivamente soddisfatta la clausola generale del bilancio (2423 2° </a:t>
            </a:r>
            <a:r>
              <a:rPr lang="it-IT" dirty="0" err="1" smtClean="0"/>
              <a:t>cpv</a:t>
            </a:r>
            <a:r>
              <a:rPr lang="it-IT" dirty="0" smtClean="0"/>
              <a:t> - </a:t>
            </a:r>
            <a:r>
              <a:rPr lang="it-IT" dirty="0"/>
              <a:t>Il bilancio deve essere redatto con </a:t>
            </a:r>
            <a:r>
              <a:rPr lang="it-IT" b="1" dirty="0"/>
              <a:t>chiarezza</a:t>
            </a:r>
            <a:r>
              <a:rPr lang="it-IT" dirty="0"/>
              <a:t> e deve rappresentare in </a:t>
            </a:r>
            <a:r>
              <a:rPr lang="it-IT" dirty="0" smtClean="0"/>
              <a:t>modo </a:t>
            </a:r>
            <a:r>
              <a:rPr lang="it-IT" b="1" dirty="0" smtClean="0"/>
              <a:t>veritiero</a:t>
            </a:r>
            <a:r>
              <a:rPr lang="it-IT" dirty="0" smtClean="0"/>
              <a:t> e </a:t>
            </a:r>
            <a:r>
              <a:rPr lang="it-IT" b="1" dirty="0"/>
              <a:t>corretto</a:t>
            </a:r>
            <a:r>
              <a:rPr lang="it-IT" dirty="0"/>
              <a:t> la situazione patrimoniale e finanziaria della società e il risultato economico dell’esercizio</a:t>
            </a:r>
            <a:r>
              <a:rPr lang="it-IT" dirty="0" smtClean="0"/>
              <a:t>)</a:t>
            </a:r>
            <a:endParaRPr lang="it-IT" dirty="0"/>
          </a:p>
        </p:txBody>
      </p:sp>
    </p:spTree>
    <p:extLst>
      <p:ext uri="{BB962C8B-B14F-4D97-AF65-F5344CB8AC3E}">
        <p14:creationId xmlns="" xmlns:p14="http://schemas.microsoft.com/office/powerpoint/2010/main" val="3568084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5379"/>
            <a:ext cx="8229600" cy="1143000"/>
          </a:xfrm>
        </p:spPr>
        <p:txBody>
          <a:bodyPr>
            <a:normAutofit fontScale="90000"/>
          </a:bodyPr>
          <a:lstStyle/>
          <a:p>
            <a:r>
              <a:rPr lang="it-IT" dirty="0" smtClean="0"/>
              <a:t>Trattamento contabile del </a:t>
            </a:r>
            <a:r>
              <a:rPr lang="it-IT" dirty="0" err="1" smtClean="0"/>
              <a:t>lease</a:t>
            </a:r>
            <a:r>
              <a:rPr lang="it-IT" dirty="0" smtClean="0"/>
              <a:t> back</a:t>
            </a:r>
            <a:endParaRPr lang="it-IT" dirty="0"/>
          </a:p>
        </p:txBody>
      </p:sp>
      <p:sp>
        <p:nvSpPr>
          <p:cNvPr id="3" name="Segnaposto contenuto 2"/>
          <p:cNvSpPr>
            <a:spLocks noGrp="1"/>
          </p:cNvSpPr>
          <p:nvPr>
            <p:ph idx="1"/>
          </p:nvPr>
        </p:nvSpPr>
        <p:spPr/>
        <p:txBody>
          <a:bodyPr>
            <a:normAutofit fontScale="92500" lnSpcReduction="20000"/>
          </a:bodyPr>
          <a:lstStyle/>
          <a:p>
            <a:pPr marL="514350" indent="-514350" algn="just">
              <a:buFont typeface="+mj-lt"/>
              <a:buAutoNum type="arabicPeriod"/>
            </a:pPr>
            <a:r>
              <a:rPr lang="it-IT" dirty="0" smtClean="0"/>
              <a:t>le </a:t>
            </a:r>
            <a:r>
              <a:rPr lang="it-IT" dirty="0"/>
              <a:t>plusvalenze vanno ripartite sull’intero arco contrattuale della </a:t>
            </a:r>
            <a:r>
              <a:rPr lang="it-IT" dirty="0" err="1" smtClean="0"/>
              <a:t>retrolocazione</a:t>
            </a:r>
            <a:r>
              <a:rPr lang="it-IT" dirty="0" smtClean="0"/>
              <a:t> (co</a:t>
            </a:r>
            <a:r>
              <a:rPr lang="it-IT" dirty="0"/>
              <a:t>. 4, </a:t>
            </a:r>
            <a:r>
              <a:rPr lang="it-IT" dirty="0" smtClean="0"/>
              <a:t>art</a:t>
            </a:r>
            <a:r>
              <a:rPr lang="it-IT" dirty="0"/>
              <a:t>. 2425-</a:t>
            </a:r>
            <a:r>
              <a:rPr lang="it-IT" i="1" dirty="0" smtClean="0"/>
              <a:t>bis</a:t>
            </a:r>
            <a:r>
              <a:rPr lang="it-IT" dirty="0" smtClean="0"/>
              <a:t> </a:t>
            </a:r>
            <a:r>
              <a:rPr lang="it-IT" dirty="0"/>
              <a:t>c.c</a:t>
            </a:r>
            <a:r>
              <a:rPr lang="it-IT" dirty="0" smtClean="0"/>
              <a:t>.) </a:t>
            </a:r>
            <a:r>
              <a:rPr lang="it-IT" dirty="0"/>
              <a:t>utilizzando la tecnica dei risconti </a:t>
            </a:r>
            <a:r>
              <a:rPr lang="it-IT" dirty="0" smtClean="0"/>
              <a:t>contabili e considerando la </a:t>
            </a:r>
            <a:r>
              <a:rPr lang="it-IT" dirty="0"/>
              <a:t>plusvalenza come ricavo a formazione temporalmente </a:t>
            </a:r>
            <a:r>
              <a:rPr lang="it-IT" dirty="0" smtClean="0"/>
              <a:t>ripartita</a:t>
            </a:r>
          </a:p>
          <a:p>
            <a:pPr marL="0" indent="0" algn="just">
              <a:buNone/>
            </a:pPr>
            <a:r>
              <a:rPr lang="it-IT" dirty="0"/>
              <a:t>	</a:t>
            </a:r>
            <a:r>
              <a:rPr lang="it-IT" dirty="0" smtClean="0"/>
              <a:t>PREVALENZA DELLA SOSTANZA SULLA FORMA</a:t>
            </a:r>
            <a:endParaRPr lang="it-IT" dirty="0"/>
          </a:p>
          <a:p>
            <a:pPr marL="514350" indent="-514350" algn="just">
              <a:buFont typeface="+mj-lt"/>
              <a:buAutoNum type="arabicPeriod"/>
            </a:pPr>
            <a:r>
              <a:rPr lang="it-IT" dirty="0" smtClean="0"/>
              <a:t>le </a:t>
            </a:r>
            <a:r>
              <a:rPr lang="it-IT" dirty="0"/>
              <a:t>minusvalenze vanno </a:t>
            </a:r>
            <a:r>
              <a:rPr lang="it-IT" dirty="0" smtClean="0"/>
              <a:t>al contrario attribuite </a:t>
            </a:r>
            <a:r>
              <a:rPr lang="it-IT" dirty="0"/>
              <a:t>per intero all’esercizio di sostenimento, </a:t>
            </a:r>
            <a:r>
              <a:rPr lang="it-IT" dirty="0" smtClean="0"/>
              <a:t>in quanto la </a:t>
            </a:r>
            <a:r>
              <a:rPr lang="it-IT" dirty="0"/>
              <a:t>perdita rilevata sulla base del confronto tra valori di mercato e </a:t>
            </a:r>
            <a:r>
              <a:rPr lang="it-IT" dirty="0" smtClean="0"/>
              <a:t>valori storici va per forza di cose considerata definitiva</a:t>
            </a:r>
            <a:endParaRPr lang="it-IT" dirty="0"/>
          </a:p>
        </p:txBody>
      </p:sp>
    </p:spTree>
    <p:extLst>
      <p:ext uri="{BB962C8B-B14F-4D97-AF65-F5344CB8AC3E}">
        <p14:creationId xmlns="" xmlns:p14="http://schemas.microsoft.com/office/powerpoint/2010/main" val="1753089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contraddizione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A differenza di ciò che accade nell’ambito dei principi contabili internazionali, la normativa nazionale non consente l’iscrizione nello stato patrimoniale di un bene se non si è realizzato il passaggio di </a:t>
            </a:r>
            <a:r>
              <a:rPr lang="it-IT" dirty="0" smtClean="0"/>
              <a:t>proprietà</a:t>
            </a:r>
            <a:endParaRPr lang="it-IT" dirty="0"/>
          </a:p>
          <a:p>
            <a:r>
              <a:rPr lang="it-IT" dirty="0"/>
              <a:t>L</a:t>
            </a:r>
            <a:r>
              <a:rPr lang="it-IT" dirty="0" smtClean="0"/>
              <a:t>a </a:t>
            </a:r>
            <a:r>
              <a:rPr lang="it-IT" dirty="0"/>
              <a:t>disciplina civilistica e i principi contabili nazionali riconoscono </a:t>
            </a:r>
            <a:r>
              <a:rPr lang="it-IT" dirty="0" smtClean="0"/>
              <a:t>pertanto un unico metodo </a:t>
            </a:r>
            <a:r>
              <a:rPr lang="it-IT" dirty="0"/>
              <a:t>di contabilizzazione delle operazioni di leasing, il metodo </a:t>
            </a:r>
            <a:r>
              <a:rPr lang="it-IT" dirty="0" smtClean="0"/>
              <a:t>patrimoniale, </a:t>
            </a:r>
            <a:r>
              <a:rPr lang="it-IT" dirty="0"/>
              <a:t>a prescindere dal tipo di contratto sottostante </a:t>
            </a:r>
            <a:r>
              <a:rPr lang="it-IT" dirty="0" smtClean="0"/>
              <a:t>(operativo </a:t>
            </a:r>
            <a:r>
              <a:rPr lang="it-IT" dirty="0"/>
              <a:t>o </a:t>
            </a:r>
            <a:r>
              <a:rPr lang="it-IT" dirty="0" smtClean="0"/>
              <a:t>finanziario</a:t>
            </a:r>
            <a:r>
              <a:rPr lang="it-IT" dirty="0"/>
              <a:t>), </a:t>
            </a:r>
            <a:r>
              <a:rPr lang="it-IT" dirty="0" smtClean="0"/>
              <a:t>con la </a:t>
            </a:r>
            <a:r>
              <a:rPr lang="it-IT" dirty="0"/>
              <a:t>logica della </a:t>
            </a:r>
            <a:r>
              <a:rPr lang="it-IT" u="sng" dirty="0"/>
              <a:t>prevalenza della forma giuridica rispetto all’aspetto sostanziale dell’operazione</a:t>
            </a:r>
            <a:r>
              <a:rPr lang="it-IT" dirty="0"/>
              <a:t> (fino al momento del riscatto del bene, infatti, il locatore conserva la proprietà dello stesso, pur non godendo del possesso</a:t>
            </a:r>
            <a:r>
              <a:rPr lang="it-IT" dirty="0" smtClean="0"/>
              <a:t>) </a:t>
            </a:r>
            <a:endParaRPr lang="it-IT" dirty="0"/>
          </a:p>
          <a:p>
            <a:endParaRPr lang="it-IT" dirty="0"/>
          </a:p>
        </p:txBody>
      </p:sp>
    </p:spTree>
    <p:extLst>
      <p:ext uri="{BB962C8B-B14F-4D97-AF65-F5344CB8AC3E}">
        <p14:creationId xmlns="" xmlns:p14="http://schemas.microsoft.com/office/powerpoint/2010/main" val="4049397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49425"/>
            <a:ext cx="9069917" cy="574268"/>
          </a:xfrm>
        </p:spPr>
        <p:txBody>
          <a:bodyPr>
            <a:noAutofit/>
          </a:bodyPr>
          <a:lstStyle/>
          <a:p>
            <a:r>
              <a:rPr lang="it-IT" sz="3400" dirty="0" smtClean="0"/>
              <a:t>Divieto del compenso di partite</a:t>
            </a:r>
            <a:endParaRPr lang="it-IT" sz="3400" dirty="0"/>
          </a:p>
        </p:txBody>
      </p:sp>
      <p:sp>
        <p:nvSpPr>
          <p:cNvPr id="3" name="Segnaposto contenuto 2"/>
          <p:cNvSpPr>
            <a:spLocks noGrp="1"/>
          </p:cNvSpPr>
          <p:nvPr>
            <p:ph idx="1"/>
          </p:nvPr>
        </p:nvSpPr>
        <p:spPr>
          <a:xfrm>
            <a:off x="0" y="860236"/>
            <a:ext cx="9144000" cy="5997764"/>
          </a:xfrm>
        </p:spPr>
        <p:txBody>
          <a:bodyPr>
            <a:normAutofit/>
          </a:bodyPr>
          <a:lstStyle/>
          <a:p>
            <a:r>
              <a:rPr lang="it-IT" dirty="0" smtClean="0"/>
              <a:t>In linea di principio non si possono compensare tra </a:t>
            </a:r>
            <a:r>
              <a:rPr lang="it-IT" dirty="0"/>
              <a:t>loro </a:t>
            </a:r>
            <a:r>
              <a:rPr lang="it-IT" dirty="0" smtClean="0"/>
              <a:t>valori di natura</a:t>
            </a:r>
            <a:r>
              <a:rPr lang="it-IT" dirty="0"/>
              <a:t> </a:t>
            </a:r>
            <a:r>
              <a:rPr lang="it-IT" dirty="0" smtClean="0"/>
              <a:t>o destinazione non simile </a:t>
            </a:r>
            <a:r>
              <a:rPr lang="it-IT" dirty="0"/>
              <a:t>e opposto </a:t>
            </a:r>
            <a:r>
              <a:rPr lang="it-IT" dirty="0" smtClean="0"/>
              <a:t>saldo contabile (“</a:t>
            </a:r>
            <a:r>
              <a:rPr lang="it-IT" dirty="0"/>
              <a:t>compensazioni orizzontali di partite</a:t>
            </a:r>
            <a:r>
              <a:rPr lang="it-IT" dirty="0" smtClean="0"/>
              <a:t>” tra </a:t>
            </a:r>
            <a:r>
              <a:rPr lang="it-IT" dirty="0"/>
              <a:t>un c/c passivo e un credito commerciale</a:t>
            </a:r>
            <a:r>
              <a:rPr lang="it-IT" dirty="0" smtClean="0"/>
              <a:t>)</a:t>
            </a:r>
          </a:p>
          <a:p>
            <a:r>
              <a:rPr lang="it-IT" dirty="0" smtClean="0"/>
              <a:t>non </a:t>
            </a:r>
            <a:r>
              <a:rPr lang="it-IT" dirty="0"/>
              <a:t>si devono </a:t>
            </a:r>
            <a:r>
              <a:rPr lang="it-IT" dirty="0" smtClean="0"/>
              <a:t>creare commistioni </a:t>
            </a:r>
            <a:r>
              <a:rPr lang="it-IT" dirty="0"/>
              <a:t>tra </a:t>
            </a:r>
            <a:r>
              <a:rPr lang="it-IT" dirty="0" smtClean="0"/>
              <a:t>valori il cui saldo si trova nella </a:t>
            </a:r>
            <a:r>
              <a:rPr lang="it-IT" dirty="0"/>
              <a:t>medesima sezione contabile </a:t>
            </a:r>
            <a:r>
              <a:rPr lang="it-IT" dirty="0" smtClean="0"/>
              <a:t>(in Dare </a:t>
            </a:r>
            <a:r>
              <a:rPr lang="it-IT" dirty="0"/>
              <a:t>o </a:t>
            </a:r>
            <a:r>
              <a:rPr lang="it-IT" dirty="0" smtClean="0"/>
              <a:t>in Avere), </a:t>
            </a:r>
            <a:r>
              <a:rPr lang="it-IT" dirty="0"/>
              <a:t>ma </a:t>
            </a:r>
            <a:r>
              <a:rPr lang="it-IT" dirty="0" smtClean="0"/>
              <a:t>che hanno differente natura</a:t>
            </a:r>
            <a:r>
              <a:rPr lang="it-IT" dirty="0"/>
              <a:t>/destinazione </a:t>
            </a:r>
            <a:r>
              <a:rPr lang="it-IT" dirty="0" smtClean="0"/>
              <a:t>(</a:t>
            </a:r>
            <a:r>
              <a:rPr lang="it-IT" dirty="0"/>
              <a:t>cd “commistioni verticali di partite”, ad esempio tra titoli in portafoglio e crediti vs società controllante</a:t>
            </a:r>
            <a:r>
              <a:rPr lang="it-IT" dirty="0" smtClean="0"/>
              <a:t>)</a:t>
            </a:r>
            <a:endParaRPr lang="it-IT" dirty="0"/>
          </a:p>
        </p:txBody>
      </p:sp>
    </p:spTree>
    <p:extLst>
      <p:ext uri="{BB962C8B-B14F-4D97-AF65-F5344CB8AC3E}">
        <p14:creationId xmlns="" xmlns:p14="http://schemas.microsoft.com/office/powerpoint/2010/main" val="883509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63854"/>
            <a:ext cx="9069917" cy="696382"/>
          </a:xfrm>
        </p:spPr>
        <p:txBody>
          <a:bodyPr>
            <a:noAutofit/>
          </a:bodyPr>
          <a:lstStyle/>
          <a:p>
            <a:r>
              <a:rPr lang="it-IT" sz="3400" dirty="0" smtClean="0"/>
              <a:t>(</a:t>
            </a:r>
            <a:r>
              <a:rPr lang="it-IT" sz="3400" dirty="0"/>
              <a:t>principio di “autonomia semantica” dei </a:t>
            </a:r>
            <a:r>
              <a:rPr lang="it-IT" sz="3400" dirty="0" smtClean="0"/>
              <a:t>valori)</a:t>
            </a:r>
            <a:endParaRPr lang="it-IT" sz="3400" dirty="0"/>
          </a:p>
        </p:txBody>
      </p:sp>
      <p:sp>
        <p:nvSpPr>
          <p:cNvPr id="3" name="Segnaposto contenuto 2"/>
          <p:cNvSpPr>
            <a:spLocks noGrp="1"/>
          </p:cNvSpPr>
          <p:nvPr>
            <p:ph idx="1"/>
          </p:nvPr>
        </p:nvSpPr>
        <p:spPr>
          <a:xfrm>
            <a:off x="0" y="1022114"/>
            <a:ext cx="9144000" cy="5997764"/>
          </a:xfrm>
        </p:spPr>
        <p:txBody>
          <a:bodyPr>
            <a:normAutofit/>
          </a:bodyPr>
          <a:lstStyle/>
          <a:p>
            <a:r>
              <a:rPr lang="it-IT" dirty="0" smtClean="0"/>
              <a:t>i </a:t>
            </a:r>
            <a:r>
              <a:rPr lang="it-IT" dirty="0"/>
              <a:t>valori devono essere esposti nel bilancio in maniera distinta </a:t>
            </a:r>
            <a:r>
              <a:rPr lang="it-IT" dirty="0" smtClean="0"/>
              <a:t>in ragione della </a:t>
            </a:r>
            <a:r>
              <a:rPr lang="it-IT" dirty="0"/>
              <a:t>loro differente natura e funzione/</a:t>
            </a:r>
            <a:r>
              <a:rPr lang="it-IT" dirty="0" smtClean="0"/>
              <a:t>destinazione</a:t>
            </a:r>
            <a:endParaRPr lang="it-IT" dirty="0"/>
          </a:p>
          <a:p>
            <a:r>
              <a:rPr lang="it-IT" dirty="0" smtClean="0"/>
              <a:t>per </a:t>
            </a:r>
            <a:r>
              <a:rPr lang="it-IT" dirty="0"/>
              <a:t>esigenze di </a:t>
            </a:r>
            <a:r>
              <a:rPr lang="it-IT" dirty="0" smtClean="0"/>
              <a:t>chiarezza, </a:t>
            </a:r>
            <a:r>
              <a:rPr lang="it-IT" dirty="0"/>
              <a:t>è possibile un loro accorpamento per categorie omogenee nei prospetti contabili di </a:t>
            </a:r>
            <a:r>
              <a:rPr lang="it-IT" dirty="0" smtClean="0"/>
              <a:t>CE, SP e </a:t>
            </a:r>
            <a:r>
              <a:rPr lang="it-IT" dirty="0"/>
              <a:t>rendiconto </a:t>
            </a:r>
            <a:r>
              <a:rPr lang="it-IT" dirty="0" smtClean="0"/>
              <a:t>finanziario</a:t>
            </a:r>
          </a:p>
          <a:p>
            <a:r>
              <a:rPr lang="it-IT" dirty="0" smtClean="0"/>
              <a:t>Nelle </a:t>
            </a:r>
            <a:r>
              <a:rPr lang="it-IT" dirty="0"/>
              <a:t>note extracontabili del bilancio </a:t>
            </a:r>
            <a:r>
              <a:rPr lang="it-IT" dirty="0" smtClean="0"/>
              <a:t>sono sempre esplicitate </a:t>
            </a:r>
            <a:r>
              <a:rPr lang="it-IT" dirty="0"/>
              <a:t>le ragioni di tale accorpamento e la descrizione analitica dei valori </a:t>
            </a:r>
            <a:r>
              <a:rPr lang="it-IT" dirty="0" smtClean="0"/>
              <a:t>accorpati</a:t>
            </a:r>
            <a:endParaRPr lang="it-IT" dirty="0"/>
          </a:p>
        </p:txBody>
      </p:sp>
    </p:spTree>
    <p:extLst>
      <p:ext uri="{BB962C8B-B14F-4D97-AF65-F5344CB8AC3E}">
        <p14:creationId xmlns="" xmlns:p14="http://schemas.microsoft.com/office/powerpoint/2010/main" val="987255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68805"/>
            <a:ext cx="9069917" cy="1143000"/>
          </a:xfrm>
        </p:spPr>
        <p:txBody>
          <a:bodyPr>
            <a:noAutofit/>
          </a:bodyPr>
          <a:lstStyle/>
          <a:p>
            <a:r>
              <a:rPr lang="it-IT" sz="3400" dirty="0" smtClean="0"/>
              <a:t>Divieto del compenso di partite</a:t>
            </a:r>
            <a:br>
              <a:rPr lang="it-IT" sz="3400" dirty="0" smtClean="0"/>
            </a:br>
            <a:r>
              <a:rPr lang="it-IT" sz="2600" dirty="0" smtClean="0"/>
              <a:t>e principio generale di valutazione </a:t>
            </a:r>
            <a:r>
              <a:rPr lang="it-IT" sz="2600" dirty="0"/>
              <a:t>separata delle poste di bilancio </a:t>
            </a:r>
          </a:p>
        </p:txBody>
      </p:sp>
      <p:sp>
        <p:nvSpPr>
          <p:cNvPr id="3" name="Segnaposto contenuto 2"/>
          <p:cNvSpPr>
            <a:spLocks noGrp="1"/>
          </p:cNvSpPr>
          <p:nvPr>
            <p:ph idx="1"/>
          </p:nvPr>
        </p:nvSpPr>
        <p:spPr>
          <a:xfrm>
            <a:off x="306917" y="1448859"/>
            <a:ext cx="8688916" cy="5144558"/>
          </a:xfrm>
        </p:spPr>
        <p:txBody>
          <a:bodyPr>
            <a:normAutofit fontScale="85000" lnSpcReduction="10000"/>
          </a:bodyPr>
          <a:lstStyle/>
          <a:p>
            <a:pPr marL="0" indent="0">
              <a:buNone/>
            </a:pPr>
            <a:r>
              <a:rPr lang="it-IT" i="1" dirty="0" smtClean="0"/>
              <a:t>Gli </a:t>
            </a:r>
            <a:r>
              <a:rPr lang="it-IT" i="1" dirty="0"/>
              <a:t>elementi eterogenei ricompresi nelle singole voci devono essere valutati </a:t>
            </a:r>
            <a:r>
              <a:rPr lang="it-IT" i="1" dirty="0" smtClean="0"/>
              <a:t>separatamente</a:t>
            </a:r>
            <a:endParaRPr lang="it-IT" dirty="0"/>
          </a:p>
          <a:p>
            <a:r>
              <a:rPr lang="it-IT" dirty="0"/>
              <a:t>Questo principio vieta di compensare la mancata svalutazione di alcune voci di bilancio, imposta dal Codice civile in applicazione del principio di prudenza, con la mancata rivalutazione di altre voci, non ammessa dal Codice civile sempre in applicazione al medesimo principio di </a:t>
            </a:r>
            <a:r>
              <a:rPr lang="it-IT" dirty="0" smtClean="0"/>
              <a:t>prudenza</a:t>
            </a:r>
          </a:p>
          <a:p>
            <a:r>
              <a:rPr lang="it-IT" dirty="0" smtClean="0"/>
              <a:t>Qualora </a:t>
            </a:r>
            <a:r>
              <a:rPr lang="it-IT" dirty="0"/>
              <a:t>una merce in magazzino venga svalutata di un dato importo non è quindi ammesso compensare tale svalutazione con la rivalutazione (non consentita) di un’altra merce presente in magazzino. Occorre pertanto svalutare la prima merce e non rivalutare la </a:t>
            </a:r>
            <a:r>
              <a:rPr lang="it-IT" dirty="0" smtClean="0"/>
              <a:t>seconda</a:t>
            </a:r>
            <a:endParaRPr lang="it-IT" dirty="0"/>
          </a:p>
        </p:txBody>
      </p:sp>
    </p:spTree>
    <p:extLst>
      <p:ext uri="{BB962C8B-B14F-4D97-AF65-F5344CB8AC3E}">
        <p14:creationId xmlns="" xmlns:p14="http://schemas.microsoft.com/office/powerpoint/2010/main" val="25512045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68805"/>
            <a:ext cx="9144001" cy="923559"/>
          </a:xfrm>
        </p:spPr>
        <p:txBody>
          <a:bodyPr>
            <a:noAutofit/>
          </a:bodyPr>
          <a:lstStyle/>
          <a:p>
            <a:r>
              <a:rPr lang="it-IT" sz="3400" dirty="0" smtClean="0"/>
              <a:t>Divieto del compenso di partite - approfondimento</a:t>
            </a:r>
            <a:endParaRPr lang="it-IT" sz="3400" dirty="0"/>
          </a:p>
        </p:txBody>
      </p:sp>
      <p:sp>
        <p:nvSpPr>
          <p:cNvPr id="3" name="Segnaposto contenuto 2"/>
          <p:cNvSpPr>
            <a:spLocks noGrp="1"/>
          </p:cNvSpPr>
          <p:nvPr>
            <p:ph idx="1"/>
          </p:nvPr>
        </p:nvSpPr>
        <p:spPr>
          <a:xfrm>
            <a:off x="0" y="1092364"/>
            <a:ext cx="9143999" cy="5765636"/>
          </a:xfrm>
        </p:spPr>
        <p:txBody>
          <a:bodyPr>
            <a:normAutofit fontScale="92500" lnSpcReduction="20000"/>
          </a:bodyPr>
          <a:lstStyle/>
          <a:p>
            <a:r>
              <a:rPr lang="it-IT" dirty="0"/>
              <a:t>L’art. 2423-ter </a:t>
            </a:r>
            <a:r>
              <a:rPr lang="it-IT" dirty="0" smtClean="0"/>
              <a:t>vieta </a:t>
            </a:r>
            <a:r>
              <a:rPr lang="it-IT" dirty="0"/>
              <a:t>espressamente le compensazioni di </a:t>
            </a:r>
            <a:r>
              <a:rPr lang="it-IT" dirty="0" smtClean="0"/>
              <a:t>partite, cioè di </a:t>
            </a:r>
            <a:r>
              <a:rPr lang="it-IT" dirty="0"/>
              <a:t>valori di segno </a:t>
            </a:r>
            <a:r>
              <a:rPr lang="it-IT" dirty="0" smtClean="0"/>
              <a:t>opposto (crediti </a:t>
            </a:r>
            <a:r>
              <a:rPr lang="it-IT" dirty="0"/>
              <a:t>diversi e debiti diversi, banche attive con banche passive, interessi attivi con interessi passivi, ecc.) </a:t>
            </a:r>
            <a:r>
              <a:rPr lang="it-IT" dirty="0" smtClean="0"/>
              <a:t>o </a:t>
            </a:r>
            <a:r>
              <a:rPr lang="it-IT" dirty="0"/>
              <a:t>di </a:t>
            </a:r>
            <a:r>
              <a:rPr lang="it-IT" dirty="0" smtClean="0"/>
              <a:t>ben differente significato (ricavi </a:t>
            </a:r>
            <a:r>
              <a:rPr lang="it-IT" dirty="0"/>
              <a:t>di vendita con perdite su crediti</a:t>
            </a:r>
            <a:r>
              <a:rPr lang="it-IT" dirty="0" smtClean="0"/>
              <a:t>)</a:t>
            </a:r>
            <a:endParaRPr lang="it-IT" dirty="0"/>
          </a:p>
          <a:p>
            <a:r>
              <a:rPr lang="it-IT" dirty="0"/>
              <a:t>Le compensazioni vietate sono quelle che eliminano voci per le quali è prevista obbligatoriamente l’esposizione negli schemi di bilancio, mentre le compensazioni di carattere meramente contabile o finanziario non solo sono ammesse, ma anzi, a volte, addirittura imposte ai fini della chiarezza del </a:t>
            </a:r>
            <a:r>
              <a:rPr lang="it-IT" dirty="0" smtClean="0"/>
              <a:t>bilancio:</a:t>
            </a:r>
          </a:p>
          <a:p>
            <a:pPr lvl="1"/>
            <a:r>
              <a:rPr lang="it-IT" dirty="0" smtClean="0"/>
              <a:t>l’art</a:t>
            </a:r>
            <a:r>
              <a:rPr lang="it-IT" dirty="0"/>
              <a:t>. 2425-bis </a:t>
            </a:r>
            <a:r>
              <a:rPr lang="it-IT" dirty="0" smtClean="0"/>
              <a:t>c.c</a:t>
            </a:r>
            <a:r>
              <a:rPr lang="it-IT" dirty="0"/>
              <a:t>. impone l’iscrizione di ricavi e costi al netto di resi, sconti, abbuoni e </a:t>
            </a:r>
            <a:r>
              <a:rPr lang="it-IT" dirty="0" smtClean="0"/>
              <a:t>premi</a:t>
            </a:r>
            <a:endParaRPr lang="it-IT" dirty="0"/>
          </a:p>
          <a:p>
            <a:pPr lvl="1"/>
            <a:r>
              <a:rPr lang="it-IT" dirty="0"/>
              <a:t>fondi ammortamenti e </a:t>
            </a:r>
            <a:r>
              <a:rPr lang="it-IT" dirty="0" smtClean="0"/>
              <a:t>svalutazioni</a:t>
            </a:r>
            <a:endParaRPr lang="it-IT" dirty="0"/>
          </a:p>
        </p:txBody>
      </p:sp>
    </p:spTree>
    <p:extLst>
      <p:ext uri="{BB962C8B-B14F-4D97-AF65-F5344CB8AC3E}">
        <p14:creationId xmlns="" xmlns:p14="http://schemas.microsoft.com/office/powerpoint/2010/main" val="934562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68806"/>
            <a:ext cx="9144001" cy="746050"/>
          </a:xfrm>
        </p:spPr>
        <p:txBody>
          <a:bodyPr>
            <a:noAutofit/>
          </a:bodyPr>
          <a:lstStyle/>
          <a:p>
            <a:r>
              <a:rPr lang="it-IT" sz="3400" dirty="0" smtClean="0"/>
              <a:t>Divieto del compenso di partite - approfondimento</a:t>
            </a:r>
            <a:endParaRPr lang="it-IT" sz="3400" dirty="0"/>
          </a:p>
        </p:txBody>
      </p:sp>
      <p:sp>
        <p:nvSpPr>
          <p:cNvPr id="3" name="Segnaposto contenuto 2"/>
          <p:cNvSpPr>
            <a:spLocks noGrp="1"/>
          </p:cNvSpPr>
          <p:nvPr>
            <p:ph idx="1"/>
          </p:nvPr>
        </p:nvSpPr>
        <p:spPr>
          <a:xfrm>
            <a:off x="0" y="1146983"/>
            <a:ext cx="9069917" cy="5446434"/>
          </a:xfrm>
        </p:spPr>
        <p:txBody>
          <a:bodyPr>
            <a:normAutofit fontScale="85000" lnSpcReduction="10000"/>
          </a:bodyPr>
          <a:lstStyle/>
          <a:p>
            <a:r>
              <a:rPr lang="it-IT" dirty="0" smtClean="0"/>
              <a:t>diversa </a:t>
            </a:r>
            <a:r>
              <a:rPr lang="it-IT" dirty="0"/>
              <a:t>è </a:t>
            </a:r>
            <a:r>
              <a:rPr lang="it-IT" dirty="0" smtClean="0"/>
              <a:t>la </a:t>
            </a:r>
            <a:r>
              <a:rPr lang="it-IT" dirty="0"/>
              <a:t>compensazione legale o volontaria di crediti e debiti verso clienti </a:t>
            </a:r>
            <a:r>
              <a:rPr lang="it-IT" dirty="0" smtClean="0"/>
              <a:t>che, </a:t>
            </a:r>
            <a:r>
              <a:rPr lang="it-IT" dirty="0"/>
              <a:t>nei confronti del medesimo </a:t>
            </a:r>
            <a:r>
              <a:rPr lang="it-IT" dirty="0" smtClean="0"/>
              <a:t>soggetto, </a:t>
            </a:r>
            <a:r>
              <a:rPr lang="it-IT" dirty="0"/>
              <a:t>assumono anche la veste di </a:t>
            </a:r>
            <a:r>
              <a:rPr lang="it-IT" dirty="0" smtClean="0"/>
              <a:t>fornitori </a:t>
            </a:r>
            <a:endParaRPr lang="it-IT" dirty="0"/>
          </a:p>
          <a:p>
            <a:r>
              <a:rPr lang="it-IT" dirty="0"/>
              <a:t>Gli artt. 1241 </a:t>
            </a:r>
            <a:r>
              <a:rPr lang="it-IT" dirty="0" err="1" smtClean="0"/>
              <a:t>ss</a:t>
            </a:r>
            <a:r>
              <a:rPr lang="it-IT" dirty="0" smtClean="0"/>
              <a:t> consentono l’estinzione </a:t>
            </a:r>
            <a:r>
              <a:rPr lang="it-IT" dirty="0"/>
              <a:t>per compensazione di debiti reciproci, </a:t>
            </a:r>
            <a:r>
              <a:rPr lang="it-IT" dirty="0" smtClean="0"/>
              <a:t>se tali debiti</a:t>
            </a:r>
          </a:p>
          <a:p>
            <a:pPr lvl="1"/>
            <a:r>
              <a:rPr lang="it-IT" dirty="0" smtClean="0"/>
              <a:t>hanno </a:t>
            </a:r>
            <a:r>
              <a:rPr lang="it-IT" dirty="0"/>
              <a:t>per oggetto una somma di danaro o una </a:t>
            </a:r>
            <a:r>
              <a:rPr lang="it-IT" dirty="0" smtClean="0"/>
              <a:t>quantità </a:t>
            </a:r>
            <a:r>
              <a:rPr lang="it-IT" dirty="0"/>
              <a:t>di cose fungibili dello stesso </a:t>
            </a:r>
            <a:r>
              <a:rPr lang="it-IT" dirty="0" smtClean="0"/>
              <a:t>genere</a:t>
            </a:r>
            <a:endParaRPr lang="it-IT" dirty="0"/>
          </a:p>
          <a:p>
            <a:pPr lvl="1"/>
            <a:r>
              <a:rPr lang="it-IT" dirty="0" smtClean="0"/>
              <a:t>sono entrambi liquidi (determinati </a:t>
            </a:r>
            <a:r>
              <a:rPr lang="it-IT" dirty="0"/>
              <a:t>con precisione nel loro ammontare) ed esigibili </a:t>
            </a:r>
            <a:r>
              <a:rPr lang="it-IT" dirty="0" smtClean="0"/>
              <a:t>(non sottoposti </a:t>
            </a:r>
            <a:r>
              <a:rPr lang="it-IT" dirty="0"/>
              <a:t>a termine o a condizione</a:t>
            </a:r>
            <a:r>
              <a:rPr lang="it-IT" dirty="0" smtClean="0"/>
              <a:t>)</a:t>
            </a:r>
            <a:endParaRPr lang="it-IT" dirty="0"/>
          </a:p>
          <a:p>
            <a:r>
              <a:rPr lang="it-IT" dirty="0"/>
              <a:t>È </a:t>
            </a:r>
            <a:r>
              <a:rPr lang="it-IT" dirty="0" smtClean="0"/>
              <a:t>facoltà </a:t>
            </a:r>
            <a:r>
              <a:rPr lang="it-IT" dirty="0"/>
              <a:t>delle parti, pur se non ricorrono le condizioni </a:t>
            </a:r>
            <a:r>
              <a:rPr lang="it-IT" dirty="0" smtClean="0"/>
              <a:t>di cui sopra</a:t>
            </a:r>
            <a:r>
              <a:rPr lang="it-IT" dirty="0"/>
              <a:t>, procedere a compensazione volontaria </a:t>
            </a:r>
            <a:r>
              <a:rPr lang="it-IT" dirty="0" smtClean="0"/>
              <a:t>ex art</a:t>
            </a:r>
            <a:r>
              <a:rPr lang="it-IT" dirty="0"/>
              <a:t>. </a:t>
            </a:r>
            <a:r>
              <a:rPr lang="it-IT" dirty="0" smtClean="0"/>
              <a:t>1252 </a:t>
            </a:r>
            <a:endParaRPr lang="it-IT" dirty="0"/>
          </a:p>
          <a:p>
            <a:r>
              <a:rPr lang="it-IT" dirty="0"/>
              <a:t>In questo caso </a:t>
            </a:r>
            <a:r>
              <a:rPr lang="it-IT" dirty="0" smtClean="0"/>
              <a:t>è opportuno </a:t>
            </a:r>
            <a:r>
              <a:rPr lang="it-IT" dirty="0"/>
              <a:t>che le parti </a:t>
            </a:r>
            <a:r>
              <a:rPr lang="it-IT" dirty="0" smtClean="0"/>
              <a:t>formalizzino </a:t>
            </a:r>
            <a:r>
              <a:rPr lang="it-IT" dirty="0"/>
              <a:t>tale loro </a:t>
            </a:r>
            <a:r>
              <a:rPr lang="it-IT" dirty="0" smtClean="0"/>
              <a:t>volontà, con scambio </a:t>
            </a:r>
            <a:r>
              <a:rPr lang="it-IT" dirty="0"/>
              <a:t>delle </a:t>
            </a:r>
            <a:r>
              <a:rPr lang="it-IT" dirty="0" smtClean="0"/>
              <a:t>cd lettere </a:t>
            </a:r>
            <a:r>
              <a:rPr lang="it-IT" dirty="0"/>
              <a:t>di </a:t>
            </a:r>
            <a:r>
              <a:rPr lang="it-IT" dirty="0" smtClean="0"/>
              <a:t>compensazione</a:t>
            </a:r>
            <a:endParaRPr lang="it-IT" dirty="0"/>
          </a:p>
        </p:txBody>
      </p:sp>
    </p:spTree>
    <p:extLst>
      <p:ext uri="{BB962C8B-B14F-4D97-AF65-F5344CB8AC3E}">
        <p14:creationId xmlns="" xmlns:p14="http://schemas.microsoft.com/office/powerpoint/2010/main" val="20397315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68805"/>
            <a:ext cx="9144001" cy="1143000"/>
          </a:xfrm>
        </p:spPr>
        <p:txBody>
          <a:bodyPr>
            <a:noAutofit/>
          </a:bodyPr>
          <a:lstStyle/>
          <a:p>
            <a:r>
              <a:rPr lang="it-IT" sz="3400" dirty="0" smtClean="0"/>
              <a:t>Divieto del compenso di partite - approfondimento</a:t>
            </a:r>
            <a:endParaRPr lang="it-IT" sz="3400" dirty="0"/>
          </a:p>
        </p:txBody>
      </p:sp>
      <p:sp>
        <p:nvSpPr>
          <p:cNvPr id="3" name="Segnaposto contenuto 2"/>
          <p:cNvSpPr>
            <a:spLocks noGrp="1"/>
          </p:cNvSpPr>
          <p:nvPr>
            <p:ph idx="1"/>
          </p:nvPr>
        </p:nvSpPr>
        <p:spPr>
          <a:xfrm>
            <a:off x="0" y="1448859"/>
            <a:ext cx="9069917" cy="5144558"/>
          </a:xfrm>
        </p:spPr>
        <p:txBody>
          <a:bodyPr>
            <a:normAutofit fontScale="92500" lnSpcReduction="20000"/>
          </a:bodyPr>
          <a:lstStyle/>
          <a:p>
            <a:r>
              <a:rPr lang="it-IT" dirty="0" smtClean="0"/>
              <a:t>il </a:t>
            </a:r>
            <a:r>
              <a:rPr lang="it-IT" dirty="0"/>
              <a:t>Documento OIC </a:t>
            </a:r>
            <a:r>
              <a:rPr lang="it-IT" dirty="0" smtClean="0"/>
              <a:t>1 segnala </a:t>
            </a:r>
            <a:r>
              <a:rPr lang="it-IT" dirty="0"/>
              <a:t>che alcune operazioni di </a:t>
            </a:r>
            <a:r>
              <a:rPr lang="it-IT" dirty="0" smtClean="0"/>
              <a:t>carattere </a:t>
            </a:r>
            <a:r>
              <a:rPr lang="it-IT" dirty="0"/>
              <a:t>finanziario possono comportare effetti </a:t>
            </a:r>
            <a:r>
              <a:rPr lang="it-IT" dirty="0" smtClean="0"/>
              <a:t>compensativi</a:t>
            </a:r>
          </a:p>
          <a:p>
            <a:r>
              <a:rPr lang="it-IT" dirty="0" smtClean="0"/>
              <a:t>Sono le operazioni regolate </a:t>
            </a:r>
            <a:r>
              <a:rPr lang="it-IT" dirty="0"/>
              <a:t>in stanza di compensazione presso i mercati finanziari </a:t>
            </a:r>
            <a:r>
              <a:rPr lang="it-IT" dirty="0" smtClean="0"/>
              <a:t>regolamentati  </a:t>
            </a:r>
          </a:p>
          <a:p>
            <a:r>
              <a:rPr lang="it-IT" dirty="0" smtClean="0"/>
              <a:t>Trattandosi </a:t>
            </a:r>
            <a:r>
              <a:rPr lang="it-IT" dirty="0"/>
              <a:t>di operazioni </a:t>
            </a:r>
            <a:r>
              <a:rPr lang="it-IT" dirty="0" smtClean="0"/>
              <a:t>simultanee</a:t>
            </a:r>
            <a:r>
              <a:rPr lang="it-IT" dirty="0"/>
              <a:t>, nelle quali la compensazione è elemento intrinseco dell’operazione stessa, il divieto di compensazione di partite, in questo caso, non trova </a:t>
            </a:r>
            <a:r>
              <a:rPr lang="it-IT" dirty="0" smtClean="0"/>
              <a:t>applicazione</a:t>
            </a:r>
          </a:p>
          <a:p>
            <a:r>
              <a:rPr lang="it-IT" dirty="0" smtClean="0"/>
              <a:t>Ad </a:t>
            </a:r>
            <a:r>
              <a:rPr lang="it-IT" dirty="0"/>
              <a:t>esclusione di tali casi, il divieto di cui all’art. 2423-</a:t>
            </a:r>
            <a:r>
              <a:rPr lang="it-IT" i="1" dirty="0"/>
              <a:t>ter</a:t>
            </a:r>
            <a:r>
              <a:rPr lang="it-IT" dirty="0"/>
              <a:t> </a:t>
            </a:r>
            <a:r>
              <a:rPr lang="it-IT" dirty="0" smtClean="0"/>
              <a:t>c.c</a:t>
            </a:r>
            <a:r>
              <a:rPr lang="it-IT" dirty="0"/>
              <a:t>. è formulato in via </a:t>
            </a:r>
            <a:r>
              <a:rPr lang="it-IT" dirty="0" smtClean="0"/>
              <a:t>assoluta</a:t>
            </a:r>
            <a:endParaRPr lang="it-IT" dirty="0"/>
          </a:p>
        </p:txBody>
      </p:sp>
    </p:spTree>
    <p:extLst>
      <p:ext uri="{BB962C8B-B14F-4D97-AF65-F5344CB8AC3E}">
        <p14:creationId xmlns="" xmlns:p14="http://schemas.microsoft.com/office/powerpoint/2010/main" val="16516971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7779"/>
          </a:xfrm>
        </p:spPr>
        <p:txBody>
          <a:bodyPr>
            <a:normAutofit/>
          </a:bodyPr>
          <a:lstStyle/>
          <a:p>
            <a:r>
              <a:rPr lang="it-IT" sz="3600" dirty="0"/>
              <a:t>stanza di </a:t>
            </a:r>
            <a:r>
              <a:rPr lang="it-IT" sz="3600" dirty="0" smtClean="0"/>
              <a:t>compensazione (</a:t>
            </a:r>
            <a:r>
              <a:rPr lang="it-IT" sz="3600" i="1" dirty="0"/>
              <a:t>clearing </a:t>
            </a:r>
            <a:r>
              <a:rPr lang="it-IT" sz="3600" i="1" dirty="0" err="1"/>
              <a:t>house</a:t>
            </a:r>
            <a:r>
              <a:rPr lang="it-IT" sz="3600" dirty="0"/>
              <a:t>) </a:t>
            </a:r>
          </a:p>
        </p:txBody>
      </p:sp>
      <p:sp>
        <p:nvSpPr>
          <p:cNvPr id="3" name="Segnaposto contenuto 2"/>
          <p:cNvSpPr>
            <a:spLocks noGrp="1"/>
          </p:cNvSpPr>
          <p:nvPr>
            <p:ph idx="1"/>
          </p:nvPr>
        </p:nvSpPr>
        <p:spPr>
          <a:xfrm>
            <a:off x="457200" y="1132417"/>
            <a:ext cx="8229600" cy="5397499"/>
          </a:xfrm>
        </p:spPr>
        <p:txBody>
          <a:bodyPr>
            <a:normAutofit fontScale="77500" lnSpcReduction="20000"/>
          </a:bodyPr>
          <a:lstStyle/>
          <a:p>
            <a:r>
              <a:rPr lang="it-IT" dirty="0" smtClean="0"/>
              <a:t>Organismo </a:t>
            </a:r>
            <a:r>
              <a:rPr lang="it-IT" dirty="0"/>
              <a:t>indipendente, operante sotto il controllo della Banca d’Italia, cui spetta la responsabilità di garantire l’equilibrato funzionamento di una borsa </a:t>
            </a:r>
            <a:r>
              <a:rPr lang="it-IT" i="1" dirty="0" smtClean="0"/>
              <a:t>future</a:t>
            </a:r>
            <a:endParaRPr lang="it-IT" dirty="0"/>
          </a:p>
          <a:p>
            <a:r>
              <a:rPr lang="it-IT" dirty="0" smtClean="0"/>
              <a:t>La </a:t>
            </a:r>
            <a:r>
              <a:rPr lang="it-IT" dirty="0"/>
              <a:t>stanza di c. assume il ruolo di controparte delle operazioni concluse, facendosi garante del buon fine delle stesse anche in caso d’inadempienza di una delle due </a:t>
            </a:r>
            <a:r>
              <a:rPr lang="it-IT" dirty="0" smtClean="0"/>
              <a:t>parti</a:t>
            </a:r>
          </a:p>
          <a:p>
            <a:r>
              <a:rPr lang="it-IT" dirty="0" smtClean="0"/>
              <a:t>subordina </a:t>
            </a:r>
            <a:r>
              <a:rPr lang="it-IT" dirty="0"/>
              <a:t>l’accettazione di ciascun contratto proposto al versamento iniziale e al successivo mantenimento da parte delle controparti dei cosiddetti </a:t>
            </a:r>
            <a:r>
              <a:rPr lang="it-IT" dirty="0" smtClean="0"/>
              <a:t>“margini </a:t>
            </a:r>
            <a:r>
              <a:rPr lang="it-IT" dirty="0"/>
              <a:t>di </a:t>
            </a:r>
            <a:r>
              <a:rPr lang="it-IT" dirty="0" smtClean="0"/>
              <a:t>garanzia”, </a:t>
            </a:r>
            <a:r>
              <a:rPr lang="it-IT" dirty="0"/>
              <a:t>somme di denaro o titoli equivalenti depositati presso la stanza di c., che giocano il ruolo di collaterale a garanzia del buon esito </a:t>
            </a:r>
            <a:r>
              <a:rPr lang="it-IT" dirty="0" smtClean="0"/>
              <a:t>dell’operazione</a:t>
            </a:r>
          </a:p>
          <a:p>
            <a:r>
              <a:rPr lang="it-IT" i="1" dirty="0" err="1" smtClean="0"/>
              <a:t>Futures</a:t>
            </a:r>
            <a:r>
              <a:rPr lang="it-IT" dirty="0" smtClean="0"/>
              <a:t>: nel </a:t>
            </a:r>
            <a:r>
              <a:rPr lang="it-IT" dirty="0"/>
              <a:t>linguaggio finanziario, </a:t>
            </a:r>
            <a:r>
              <a:rPr lang="it-IT" dirty="0" smtClean="0"/>
              <a:t>ellisse di </a:t>
            </a:r>
            <a:r>
              <a:rPr lang="it-IT" i="1" dirty="0" smtClean="0"/>
              <a:t>future </a:t>
            </a:r>
            <a:r>
              <a:rPr lang="it-IT" i="1" dirty="0" err="1"/>
              <a:t>contracts</a:t>
            </a:r>
            <a:r>
              <a:rPr lang="it-IT" dirty="0"/>
              <a:t>, contratti a termine che prevedono la consegna di un bene a una data stabilita e al prezzo convenuto al momento della stipula</a:t>
            </a:r>
          </a:p>
        </p:txBody>
      </p:sp>
    </p:spTree>
    <p:extLst>
      <p:ext uri="{BB962C8B-B14F-4D97-AF65-F5344CB8AC3E}">
        <p14:creationId xmlns="" xmlns:p14="http://schemas.microsoft.com/office/powerpoint/2010/main" val="1234700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Significatività e rilevanza</a:t>
            </a:r>
            <a:endParaRPr lang="it-IT" dirty="0"/>
          </a:p>
        </p:txBody>
      </p:sp>
      <p:sp>
        <p:nvSpPr>
          <p:cNvPr id="3" name="Segnaposto contenuto 2"/>
          <p:cNvSpPr>
            <a:spLocks noGrp="1"/>
          </p:cNvSpPr>
          <p:nvPr>
            <p:ph idx="1"/>
          </p:nvPr>
        </p:nvSpPr>
        <p:spPr/>
        <p:txBody>
          <a:bodyPr>
            <a:normAutofit fontScale="92500"/>
          </a:bodyPr>
          <a:lstStyle/>
          <a:p>
            <a:r>
              <a:rPr lang="it-IT" dirty="0" smtClean="0"/>
              <a:t>Significatività: </a:t>
            </a:r>
            <a:r>
              <a:rPr lang="it-IT" dirty="0"/>
              <a:t>i</a:t>
            </a:r>
            <a:r>
              <a:rPr lang="it-IT" dirty="0" smtClean="0"/>
              <a:t> valori e le informazioni che, anche se non quantitativamente rilevanti, sono qualitativamente sensibili per i processi decisionali dei destinatari del bilancio, vanno esposti distintamente e ragionatamente</a:t>
            </a:r>
          </a:p>
          <a:p>
            <a:r>
              <a:rPr lang="it-IT" dirty="0" smtClean="0"/>
              <a:t>Rilevanza: </a:t>
            </a:r>
            <a:r>
              <a:rPr lang="it-IT" dirty="0"/>
              <a:t>i</a:t>
            </a:r>
            <a:r>
              <a:rPr lang="it-IT" dirty="0" smtClean="0"/>
              <a:t> valori e le informazioni che emergono in termini di dimensione quantitativa vanno sempre esposti distintamente e ragionatamente</a:t>
            </a:r>
          </a:p>
          <a:p>
            <a:r>
              <a:rPr lang="it-IT" dirty="0" smtClean="0"/>
              <a:t>Un valore rilevante è sempre anche significativo</a:t>
            </a:r>
            <a:endParaRPr lang="it-IT" dirty="0"/>
          </a:p>
        </p:txBody>
      </p:sp>
    </p:spTree>
    <p:extLst>
      <p:ext uri="{BB962C8B-B14F-4D97-AF65-F5344CB8AC3E}">
        <p14:creationId xmlns="" xmlns:p14="http://schemas.microsoft.com/office/powerpoint/2010/main" val="2517941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funzioni dei principi contabili</a:t>
            </a:r>
          </a:p>
        </p:txBody>
      </p:sp>
      <p:sp>
        <p:nvSpPr>
          <p:cNvPr id="3" name="Segnaposto contenuto 2"/>
          <p:cNvSpPr>
            <a:spLocks noGrp="1"/>
          </p:cNvSpPr>
          <p:nvPr>
            <p:ph idx="1"/>
          </p:nvPr>
        </p:nvSpPr>
        <p:spPr>
          <a:xfrm>
            <a:off x="457200" y="1600200"/>
            <a:ext cx="8229600" cy="4812637"/>
          </a:xfrm>
        </p:spPr>
        <p:txBody>
          <a:bodyPr>
            <a:normAutofit fontScale="77500" lnSpcReduction="20000"/>
          </a:bodyPr>
          <a:lstStyle/>
          <a:p>
            <a:pPr marL="0" indent="0">
              <a:buNone/>
            </a:pPr>
            <a:r>
              <a:rPr lang="it-IT" dirty="0"/>
              <a:t>Le norme del Codice Civile individuano i principi generali e fissano le regole di base per la redazione del bilancio</a:t>
            </a:r>
          </a:p>
          <a:p>
            <a:pPr marL="0" indent="0">
              <a:buNone/>
            </a:pPr>
            <a:r>
              <a:rPr lang="it-IT" dirty="0"/>
              <a:t>il Bilancio è un documento </a:t>
            </a:r>
            <a:r>
              <a:rPr lang="it-IT" b="1" dirty="0"/>
              <a:t>sintetico</a:t>
            </a:r>
            <a:r>
              <a:rPr lang="it-IT" dirty="0"/>
              <a:t> che riepiloga la situazione patrimoniale ed economica dell’impresa </a:t>
            </a:r>
            <a:endParaRPr lang="it-IT" dirty="0" smtClean="0"/>
          </a:p>
          <a:p>
            <a:pPr marL="0" indent="0">
              <a:buNone/>
            </a:pPr>
            <a:r>
              <a:rPr lang="it-IT" dirty="0" smtClean="0"/>
              <a:t>il </a:t>
            </a:r>
            <a:r>
              <a:rPr lang="it-IT" dirty="0"/>
              <a:t>c.c. non può disciplinare completamente l’ampia casistica di aspetti racchiusi dal documento  </a:t>
            </a:r>
          </a:p>
          <a:p>
            <a:pPr marL="0" indent="0">
              <a:buNone/>
            </a:pPr>
            <a:r>
              <a:rPr lang="it-IT" dirty="0"/>
              <a:t>funzioni dei principi contabili:</a:t>
            </a:r>
          </a:p>
          <a:p>
            <a:pPr marL="514350" indent="-514350">
              <a:buFont typeface="+mj-lt"/>
              <a:buAutoNum type="arabicPeriod"/>
            </a:pPr>
            <a:r>
              <a:rPr lang="it-IT" dirty="0"/>
              <a:t>interpretare in chiave tecnica le norme di legge in materia di bilancio. La legge fissa alcuni principi generali sulla formazione del bilancio e rinvia implicitamente a regole tecniche (principi contabili) per dettagliare e interpretare a fini applicativi</a:t>
            </a:r>
          </a:p>
          <a:p>
            <a:pPr marL="514350" indent="-514350">
              <a:buFont typeface="+mj-lt"/>
              <a:buAutoNum type="arabicPeriod"/>
            </a:pPr>
            <a:r>
              <a:rPr lang="it-IT" dirty="0"/>
              <a:t>integrare le norme di legge, </a:t>
            </a:r>
            <a:r>
              <a:rPr lang="it-IT" dirty="0" smtClean="0"/>
              <a:t>se incomplete </a:t>
            </a:r>
            <a:r>
              <a:rPr lang="it-IT" dirty="0"/>
              <a:t>o insufficienti </a:t>
            </a:r>
          </a:p>
        </p:txBody>
      </p:sp>
    </p:spTree>
    <p:extLst>
      <p:ext uri="{BB962C8B-B14F-4D97-AF65-F5344CB8AC3E}">
        <p14:creationId xmlns="" xmlns:p14="http://schemas.microsoft.com/office/powerpoint/2010/main" val="3308886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17562"/>
          </a:xfrm>
        </p:spPr>
        <p:txBody>
          <a:bodyPr>
            <a:normAutofit/>
          </a:bodyPr>
          <a:lstStyle/>
          <a:p>
            <a:r>
              <a:rPr lang="it-IT" i="1" dirty="0" smtClean="0"/>
              <a:t>Omogeneità </a:t>
            </a:r>
            <a:r>
              <a:rPr lang="it-IT" i="1" dirty="0"/>
              <a:t>monetaria </a:t>
            </a:r>
            <a:r>
              <a:rPr lang="it-IT" dirty="0"/>
              <a:t>	</a:t>
            </a:r>
          </a:p>
        </p:txBody>
      </p:sp>
      <p:sp>
        <p:nvSpPr>
          <p:cNvPr id="3" name="Segnaposto contenuto 2"/>
          <p:cNvSpPr>
            <a:spLocks noGrp="1"/>
          </p:cNvSpPr>
          <p:nvPr>
            <p:ph idx="1"/>
          </p:nvPr>
        </p:nvSpPr>
        <p:spPr>
          <a:xfrm>
            <a:off x="457200" y="1092200"/>
            <a:ext cx="8229600" cy="5562600"/>
          </a:xfrm>
        </p:spPr>
        <p:txBody>
          <a:bodyPr>
            <a:normAutofit fontScale="77500" lnSpcReduction="20000"/>
          </a:bodyPr>
          <a:lstStyle/>
          <a:p>
            <a:r>
              <a:rPr lang="it-IT" dirty="0" smtClean="0"/>
              <a:t>Il </a:t>
            </a:r>
            <a:r>
              <a:rPr lang="it-IT" dirty="0"/>
              <a:t>bilancio </a:t>
            </a:r>
            <a:r>
              <a:rPr lang="it-IT" dirty="0" smtClean="0"/>
              <a:t>viene </a:t>
            </a:r>
            <a:r>
              <a:rPr lang="it-IT" dirty="0"/>
              <a:t>espresso in un’unica divisa monetaria </a:t>
            </a:r>
            <a:r>
              <a:rPr lang="it-IT" dirty="0" smtClean="0"/>
              <a:t>(valuta “funzionale</a:t>
            </a:r>
            <a:r>
              <a:rPr lang="it-IT" dirty="0"/>
              <a:t>”, </a:t>
            </a:r>
            <a:r>
              <a:rPr lang="it-IT" dirty="0" smtClean="0"/>
              <a:t>la </a:t>
            </a:r>
            <a:r>
              <a:rPr lang="it-IT" dirty="0"/>
              <a:t>divisa </a:t>
            </a:r>
            <a:r>
              <a:rPr lang="it-IT" dirty="0" smtClean="0"/>
              <a:t>più caratterizzante </a:t>
            </a:r>
            <a:r>
              <a:rPr lang="it-IT" dirty="0"/>
              <a:t>la gestione </a:t>
            </a:r>
            <a:r>
              <a:rPr lang="it-IT" dirty="0" smtClean="0"/>
              <a:t>aziendale, detta anche “moneta </a:t>
            </a:r>
            <a:r>
              <a:rPr lang="it-IT" dirty="0"/>
              <a:t>di </a:t>
            </a:r>
            <a:r>
              <a:rPr lang="it-IT" dirty="0" smtClean="0"/>
              <a:t>presentazione” )</a:t>
            </a:r>
          </a:p>
          <a:p>
            <a:r>
              <a:rPr lang="it-IT" dirty="0" smtClean="0"/>
              <a:t>Se </a:t>
            </a:r>
            <a:r>
              <a:rPr lang="it-IT" dirty="0"/>
              <a:t>la “valuta legale” del </a:t>
            </a:r>
            <a:r>
              <a:rPr lang="it-IT" dirty="0" smtClean="0"/>
              <a:t>Paese </a:t>
            </a:r>
            <a:r>
              <a:rPr lang="it-IT" dirty="0"/>
              <a:t>in cui ha sede </a:t>
            </a:r>
            <a:r>
              <a:rPr lang="it-IT" dirty="0" smtClean="0"/>
              <a:t>l’impresa non </a:t>
            </a:r>
            <a:r>
              <a:rPr lang="it-IT" dirty="0"/>
              <a:t>coincide </a:t>
            </a:r>
            <a:r>
              <a:rPr lang="it-IT" dirty="0" smtClean="0"/>
              <a:t>con la </a:t>
            </a:r>
            <a:r>
              <a:rPr lang="it-IT" dirty="0"/>
              <a:t>valuta </a:t>
            </a:r>
            <a:r>
              <a:rPr lang="it-IT" dirty="0" smtClean="0"/>
              <a:t>funzionale, </a:t>
            </a:r>
            <a:r>
              <a:rPr lang="it-IT" dirty="0"/>
              <a:t>il bilancio </a:t>
            </a:r>
            <a:r>
              <a:rPr lang="it-IT" dirty="0" smtClean="0"/>
              <a:t>da pubblicare è redatto </a:t>
            </a:r>
            <a:r>
              <a:rPr lang="it-IT" dirty="0"/>
              <a:t>con riferimento a entrambe le divise e la “valuta legale” </a:t>
            </a:r>
            <a:r>
              <a:rPr lang="it-IT" dirty="0" smtClean="0"/>
              <a:t>è considerata </a:t>
            </a:r>
            <a:r>
              <a:rPr lang="it-IT" dirty="0"/>
              <a:t>contabilmente </a:t>
            </a:r>
            <a:r>
              <a:rPr lang="it-IT" dirty="0" smtClean="0"/>
              <a:t>come </a:t>
            </a:r>
            <a:r>
              <a:rPr lang="it-IT" dirty="0"/>
              <a:t>una “valuta estera</a:t>
            </a:r>
            <a:r>
              <a:rPr lang="it-IT" dirty="0" smtClean="0"/>
              <a:t>”</a:t>
            </a:r>
          </a:p>
          <a:p>
            <a:r>
              <a:rPr lang="it-IT" dirty="0" smtClean="0"/>
              <a:t>caso tipico: bilancio consolidato (o di gruppo), ove la moneta </a:t>
            </a:r>
            <a:r>
              <a:rPr lang="it-IT" dirty="0"/>
              <a:t>di presentazione del bilancio </a:t>
            </a:r>
            <a:r>
              <a:rPr lang="it-IT" dirty="0" smtClean="0"/>
              <a:t>è differente </a:t>
            </a:r>
            <a:r>
              <a:rPr lang="it-IT" dirty="0"/>
              <a:t>dalla valuta funzionale di una </a:t>
            </a:r>
            <a:r>
              <a:rPr lang="it-IT" dirty="0" smtClean="0"/>
              <a:t>controllata</a:t>
            </a:r>
            <a:endParaRPr lang="it-IT" dirty="0"/>
          </a:p>
          <a:p>
            <a:r>
              <a:rPr lang="it-IT" dirty="0" smtClean="0"/>
              <a:t>È necessario </a:t>
            </a:r>
            <a:r>
              <a:rPr lang="it-IT" dirty="0"/>
              <a:t>procedere alla conversione o traduzione dei suoi saldi nella valuta di presentazione, prima di procedere ad aggregarli a quelli delle altre società controllate </a:t>
            </a:r>
          </a:p>
          <a:p>
            <a:pPr marL="0" indent="0">
              <a:buNone/>
            </a:pPr>
            <a:endParaRPr lang="it-IT" dirty="0"/>
          </a:p>
        </p:txBody>
      </p:sp>
    </p:spTree>
    <p:extLst>
      <p:ext uri="{BB962C8B-B14F-4D97-AF65-F5344CB8AC3E}">
        <p14:creationId xmlns="" xmlns:p14="http://schemas.microsoft.com/office/powerpoint/2010/main" val="3340355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0200"/>
            <a:ext cx="8229600" cy="587146"/>
          </a:xfrm>
        </p:spPr>
        <p:txBody>
          <a:bodyPr>
            <a:normAutofit fontScale="90000"/>
          </a:bodyPr>
          <a:lstStyle/>
          <a:p>
            <a:r>
              <a:rPr lang="it-IT" i="1" dirty="0" smtClean="0"/>
              <a:t>Omogeneità </a:t>
            </a:r>
            <a:r>
              <a:rPr lang="it-IT" i="1" dirty="0"/>
              <a:t>monetaria </a:t>
            </a:r>
            <a:r>
              <a:rPr lang="it-IT" dirty="0"/>
              <a:t>	</a:t>
            </a:r>
          </a:p>
        </p:txBody>
      </p:sp>
      <p:sp>
        <p:nvSpPr>
          <p:cNvPr id="3" name="Segnaposto contenuto 2"/>
          <p:cNvSpPr>
            <a:spLocks noGrp="1"/>
          </p:cNvSpPr>
          <p:nvPr>
            <p:ph idx="1"/>
          </p:nvPr>
        </p:nvSpPr>
        <p:spPr>
          <a:xfrm>
            <a:off x="457200" y="846582"/>
            <a:ext cx="8473434" cy="6011418"/>
          </a:xfrm>
        </p:spPr>
        <p:txBody>
          <a:bodyPr>
            <a:normAutofit fontScale="77500" lnSpcReduction="20000"/>
          </a:bodyPr>
          <a:lstStyle/>
          <a:p>
            <a:pPr marL="0" indent="0">
              <a:buNone/>
            </a:pPr>
            <a:r>
              <a:rPr lang="it-IT" dirty="0"/>
              <a:t>Lo IAS </a:t>
            </a:r>
            <a:r>
              <a:rPr lang="it-IT" dirty="0" smtClean="0"/>
              <a:t>21, corrispondente all’OIC 17, indica i </a:t>
            </a:r>
            <a:r>
              <a:rPr lang="it-IT" dirty="0"/>
              <a:t>cambi con i quali deve essere effettuata la conversione:</a:t>
            </a:r>
          </a:p>
          <a:p>
            <a:r>
              <a:rPr lang="it-IT" dirty="0"/>
              <a:t>Le attività e le passività sono convertite al cambio in essere alla data di bilancio </a:t>
            </a:r>
            <a:r>
              <a:rPr lang="it-IT" dirty="0" smtClean="0"/>
              <a:t>(termine dell'esercizio)</a:t>
            </a:r>
            <a:endParaRPr lang="it-IT" dirty="0"/>
          </a:p>
          <a:p>
            <a:r>
              <a:rPr lang="it-IT" dirty="0"/>
              <a:t>Le poste di </a:t>
            </a:r>
            <a:r>
              <a:rPr lang="it-IT" dirty="0" smtClean="0"/>
              <a:t>C/E sono </a:t>
            </a:r>
            <a:r>
              <a:rPr lang="it-IT" dirty="0"/>
              <a:t>convertite al cambio in essere alla data di ogni operazione (o, per </a:t>
            </a:r>
            <a:r>
              <a:rPr lang="it-IT" dirty="0" smtClean="0"/>
              <a:t>praticità, </a:t>
            </a:r>
            <a:r>
              <a:rPr lang="it-IT" dirty="0"/>
              <a:t>al cambio medio del periodo, </a:t>
            </a:r>
            <a:r>
              <a:rPr lang="it-IT" dirty="0" smtClean="0"/>
              <a:t>ad es. il </a:t>
            </a:r>
            <a:r>
              <a:rPr lang="it-IT" dirty="0"/>
              <a:t>cambio medio </a:t>
            </a:r>
            <a:r>
              <a:rPr lang="it-IT" dirty="0" smtClean="0"/>
              <a:t>dell'anno)</a:t>
            </a:r>
            <a:endParaRPr lang="it-IT" dirty="0"/>
          </a:p>
          <a:p>
            <a:r>
              <a:rPr lang="it-IT" dirty="0"/>
              <a:t>Le voci di PN sono iscritte ai cambi storici in essere alla data in cui l'operazione ha interessato il </a:t>
            </a:r>
            <a:r>
              <a:rPr lang="it-IT" dirty="0" smtClean="0"/>
              <a:t>PN</a:t>
            </a:r>
            <a:endParaRPr lang="it-IT" dirty="0"/>
          </a:p>
          <a:p>
            <a:r>
              <a:rPr lang="it-IT" dirty="0" smtClean="0"/>
              <a:t>“Cambi storici”: le voci non variano al successivo variare </a:t>
            </a:r>
            <a:r>
              <a:rPr lang="it-IT" dirty="0"/>
              <a:t>del </a:t>
            </a:r>
            <a:r>
              <a:rPr lang="it-IT" dirty="0" smtClean="0"/>
              <a:t>cambio</a:t>
            </a:r>
            <a:endParaRPr lang="it-IT" dirty="0"/>
          </a:p>
          <a:p>
            <a:pPr marL="0" indent="0">
              <a:buNone/>
            </a:pPr>
            <a:r>
              <a:rPr lang="it-IT" dirty="0"/>
              <a:t>La differenza derivante</a:t>
            </a:r>
          </a:p>
          <a:p>
            <a:r>
              <a:rPr lang="it-IT" dirty="0" smtClean="0"/>
              <a:t>dai </a:t>
            </a:r>
            <a:r>
              <a:rPr lang="it-IT" dirty="0"/>
              <a:t>differenti cambi utilizzati per i saldi economici e patrimoniali e</a:t>
            </a:r>
          </a:p>
          <a:p>
            <a:r>
              <a:rPr lang="it-IT" dirty="0" smtClean="0"/>
              <a:t>dalla </a:t>
            </a:r>
            <a:r>
              <a:rPr lang="it-IT" dirty="0"/>
              <a:t>rivalutazione/svalutazione dei saldi di PN</a:t>
            </a:r>
          </a:p>
          <a:p>
            <a:pPr marL="0" indent="0">
              <a:buNone/>
            </a:pPr>
            <a:r>
              <a:rPr lang="it-IT" dirty="0"/>
              <a:t>è iscritta in una apposita voce del PN </a:t>
            </a:r>
            <a:r>
              <a:rPr lang="it-IT" dirty="0" smtClean="0"/>
              <a:t>denominata “riserva </a:t>
            </a:r>
            <a:r>
              <a:rPr lang="it-IT" dirty="0"/>
              <a:t>di </a:t>
            </a:r>
            <a:r>
              <a:rPr lang="it-IT" dirty="0" smtClean="0"/>
              <a:t>traduzione” </a:t>
            </a:r>
            <a:r>
              <a:rPr lang="it-IT" dirty="0"/>
              <a:t>(CTA Cumulative </a:t>
            </a:r>
            <a:r>
              <a:rPr lang="it-IT" dirty="0" err="1"/>
              <a:t>T</a:t>
            </a:r>
            <a:r>
              <a:rPr lang="it-IT" dirty="0" err="1" smtClean="0"/>
              <a:t>ranslation</a:t>
            </a:r>
            <a:r>
              <a:rPr lang="it-IT" dirty="0" smtClean="0"/>
              <a:t> </a:t>
            </a:r>
            <a:r>
              <a:rPr lang="it-IT" dirty="0" err="1"/>
              <a:t>A</a:t>
            </a:r>
            <a:r>
              <a:rPr lang="it-IT" dirty="0" err="1" smtClean="0"/>
              <a:t>djustment</a:t>
            </a:r>
            <a:r>
              <a:rPr lang="it-IT" dirty="0" smtClean="0"/>
              <a:t>)</a:t>
            </a:r>
            <a:endParaRPr lang="it-IT" dirty="0"/>
          </a:p>
        </p:txBody>
      </p:sp>
    </p:spTree>
    <p:extLst>
      <p:ext uri="{BB962C8B-B14F-4D97-AF65-F5344CB8AC3E}">
        <p14:creationId xmlns="" xmlns:p14="http://schemas.microsoft.com/office/powerpoint/2010/main" val="41730764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68362"/>
          </a:xfrm>
        </p:spPr>
        <p:txBody>
          <a:bodyPr>
            <a:normAutofit/>
          </a:bodyPr>
          <a:lstStyle/>
          <a:p>
            <a:r>
              <a:rPr lang="it-IT" i="1" dirty="0" smtClean="0"/>
              <a:t>Costanza </a:t>
            </a:r>
            <a:r>
              <a:rPr lang="it-IT" dirty="0"/>
              <a:t>	</a:t>
            </a:r>
          </a:p>
        </p:txBody>
      </p:sp>
      <p:sp>
        <p:nvSpPr>
          <p:cNvPr id="3" name="Segnaposto contenuto 2"/>
          <p:cNvSpPr>
            <a:spLocks noGrp="1"/>
          </p:cNvSpPr>
          <p:nvPr>
            <p:ph idx="1"/>
          </p:nvPr>
        </p:nvSpPr>
        <p:spPr>
          <a:xfrm>
            <a:off x="457200" y="1143000"/>
            <a:ext cx="8229600" cy="4983163"/>
          </a:xfrm>
        </p:spPr>
        <p:txBody>
          <a:bodyPr>
            <a:normAutofit fontScale="85000" lnSpcReduction="10000"/>
          </a:bodyPr>
          <a:lstStyle/>
          <a:p>
            <a:pPr marL="0" indent="0">
              <a:buNone/>
            </a:pPr>
            <a:r>
              <a:rPr lang="it-IT" dirty="0" smtClean="0"/>
              <a:t>Non si possono cambiare </a:t>
            </a:r>
            <a:r>
              <a:rPr lang="it-IT" dirty="0"/>
              <a:t>da un periodo </a:t>
            </a:r>
            <a:r>
              <a:rPr lang="it-IT" dirty="0" smtClean="0"/>
              <a:t>all’altro i criteri </a:t>
            </a:r>
            <a:r>
              <a:rPr lang="it-IT" dirty="0"/>
              <a:t>di classificazione, rilevazione, valutazione e rappresentazione dei </a:t>
            </a:r>
            <a:r>
              <a:rPr lang="it-IT" dirty="0" smtClean="0"/>
              <a:t>valori</a:t>
            </a:r>
          </a:p>
          <a:p>
            <a:pPr marL="0" indent="0">
              <a:buNone/>
            </a:pPr>
            <a:r>
              <a:rPr lang="it-IT" dirty="0" smtClean="0"/>
              <a:t>Si possono mutare se intervengano </a:t>
            </a:r>
            <a:r>
              <a:rPr lang="it-IT" dirty="0"/>
              <a:t>ragioni tali per cui</a:t>
            </a:r>
            <a:r>
              <a:rPr lang="it-IT" dirty="0" smtClean="0"/>
              <a:t>, non </a:t>
            </a:r>
            <a:r>
              <a:rPr lang="it-IT" dirty="0"/>
              <a:t>operando una data </a:t>
            </a:r>
            <a:r>
              <a:rPr lang="it-IT" dirty="0" smtClean="0"/>
              <a:t>modificazione, </a:t>
            </a:r>
            <a:r>
              <a:rPr lang="it-IT" dirty="0"/>
              <a:t>l’utilità del bilancio </a:t>
            </a:r>
            <a:r>
              <a:rPr lang="it-IT" dirty="0" smtClean="0"/>
              <a:t>sarebbe diminuita. </a:t>
            </a:r>
            <a:r>
              <a:rPr lang="it-IT" dirty="0"/>
              <a:t>In tal </a:t>
            </a:r>
            <a:r>
              <a:rPr lang="it-IT" dirty="0" smtClean="0"/>
              <a:t>caso si deve dare: </a:t>
            </a:r>
          </a:p>
          <a:p>
            <a:pPr marL="28800" lvl="1" indent="817200">
              <a:spcBef>
                <a:spcPts val="1824"/>
              </a:spcBef>
            </a:pPr>
            <a:r>
              <a:rPr lang="it-IT" dirty="0" smtClean="0"/>
              <a:t>opportuna </a:t>
            </a:r>
            <a:r>
              <a:rPr lang="it-IT" dirty="0"/>
              <a:t>enfasi alla modificazione </a:t>
            </a:r>
            <a:r>
              <a:rPr lang="it-IT" dirty="0" smtClean="0"/>
              <a:t>adottata, fornendo  giustificazione delle motivazioni addotte</a:t>
            </a:r>
            <a:endParaRPr lang="it-IT" dirty="0"/>
          </a:p>
          <a:p>
            <a:pPr marL="28800" lvl="1" indent="817200">
              <a:spcBef>
                <a:spcPts val="1824"/>
              </a:spcBef>
            </a:pPr>
            <a:r>
              <a:rPr lang="it-IT" dirty="0" smtClean="0"/>
              <a:t>evidenza </a:t>
            </a:r>
            <a:r>
              <a:rPr lang="it-IT" dirty="0"/>
              <a:t>di quale sarebbe stata la rappresentazione dei valori e degli esiti del bilancio se non si fosse proceduto alla modificazione </a:t>
            </a:r>
            <a:r>
              <a:rPr lang="it-IT" dirty="0" smtClean="0"/>
              <a:t>( “</a:t>
            </a:r>
            <a:r>
              <a:rPr lang="it-IT" dirty="0" err="1" smtClean="0"/>
              <a:t>what</a:t>
            </a:r>
            <a:r>
              <a:rPr lang="it-IT" dirty="0" smtClean="0"/>
              <a:t> </a:t>
            </a:r>
            <a:r>
              <a:rPr lang="it-IT" dirty="0" err="1" smtClean="0"/>
              <a:t>if</a:t>
            </a:r>
            <a:r>
              <a:rPr lang="it-IT" dirty="0" smtClean="0"/>
              <a:t> </a:t>
            </a:r>
            <a:r>
              <a:rPr lang="it-IT" dirty="0"/>
              <a:t>accounts” </a:t>
            </a:r>
            <a:r>
              <a:rPr lang="mr-IN" dirty="0" smtClean="0"/>
              <a:t>–</a:t>
            </a:r>
            <a:r>
              <a:rPr lang="it-IT" dirty="0" smtClean="0"/>
              <a:t> cosa succede se </a:t>
            </a:r>
            <a:r>
              <a:rPr lang="mr-IN" dirty="0" smtClean="0"/>
              <a:t>…</a:t>
            </a:r>
            <a:r>
              <a:rPr lang="it-IT" dirty="0" smtClean="0"/>
              <a:t>, o </a:t>
            </a:r>
            <a:r>
              <a:rPr lang="it-IT" dirty="0"/>
              <a:t>“</a:t>
            </a:r>
            <a:r>
              <a:rPr lang="it-IT" dirty="0" err="1"/>
              <a:t>shadow</a:t>
            </a:r>
            <a:r>
              <a:rPr lang="it-IT" dirty="0"/>
              <a:t> </a:t>
            </a:r>
            <a:r>
              <a:rPr lang="it-IT" dirty="0" smtClean="0"/>
              <a:t>accounts” </a:t>
            </a:r>
            <a:r>
              <a:rPr lang="mr-IN" dirty="0" smtClean="0"/>
              <a:t>–</a:t>
            </a:r>
            <a:r>
              <a:rPr lang="it-IT" dirty="0" smtClean="0"/>
              <a:t> conti “ombra”)</a:t>
            </a:r>
            <a:r>
              <a:rPr lang="it-IT" dirty="0"/>
              <a:t>	</a:t>
            </a:r>
          </a:p>
          <a:p>
            <a:endParaRPr lang="it-IT" dirty="0"/>
          </a:p>
        </p:txBody>
      </p:sp>
    </p:spTree>
    <p:extLst>
      <p:ext uri="{BB962C8B-B14F-4D97-AF65-F5344CB8AC3E}">
        <p14:creationId xmlns="" xmlns:p14="http://schemas.microsoft.com/office/powerpoint/2010/main" val="37236049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Comparabilità</a:t>
            </a:r>
            <a:endParaRPr lang="it-IT" dirty="0"/>
          </a:p>
        </p:txBody>
      </p:sp>
      <p:sp>
        <p:nvSpPr>
          <p:cNvPr id="3" name="Segnaposto contenuto 2"/>
          <p:cNvSpPr>
            <a:spLocks noGrp="1"/>
          </p:cNvSpPr>
          <p:nvPr>
            <p:ph idx="1"/>
          </p:nvPr>
        </p:nvSpPr>
        <p:spPr/>
        <p:txBody>
          <a:bodyPr/>
          <a:lstStyle/>
          <a:p>
            <a:r>
              <a:rPr lang="it-IT" dirty="0" smtClean="0"/>
              <a:t>Il </a:t>
            </a:r>
            <a:r>
              <a:rPr lang="it-IT" dirty="0"/>
              <a:t>bilancio di un dato esercizio deve essere raffrontabile nel tempo con i bilanci </a:t>
            </a:r>
            <a:r>
              <a:rPr lang="it-IT" dirty="0" smtClean="0"/>
              <a:t>pregressi</a:t>
            </a:r>
          </a:p>
          <a:p>
            <a:r>
              <a:rPr lang="it-IT" dirty="0" smtClean="0"/>
              <a:t>La comparabilità deve riguardare quantomeno i dati del bilancio </a:t>
            </a:r>
            <a:r>
              <a:rPr lang="it-IT" dirty="0"/>
              <a:t>dell’esercizio </a:t>
            </a:r>
            <a:r>
              <a:rPr lang="it-IT" dirty="0" smtClean="0"/>
              <a:t>precedente</a:t>
            </a:r>
            <a:endParaRPr lang="it-IT" dirty="0"/>
          </a:p>
          <a:p>
            <a:r>
              <a:rPr lang="it-IT" dirty="0" smtClean="0"/>
              <a:t>I dati </a:t>
            </a:r>
            <a:r>
              <a:rPr lang="it-IT" dirty="0"/>
              <a:t>dell’esercizio </a:t>
            </a:r>
            <a:r>
              <a:rPr lang="it-IT" dirty="0" smtClean="0"/>
              <a:t>precedente devono essere </a:t>
            </a:r>
            <a:r>
              <a:rPr lang="it-IT" dirty="0"/>
              <a:t>riportati nel bilancio dell’esercizio </a:t>
            </a:r>
            <a:r>
              <a:rPr lang="it-IT" dirty="0" smtClean="0"/>
              <a:t>considerato</a:t>
            </a:r>
            <a:endParaRPr lang="it-IT" dirty="0"/>
          </a:p>
          <a:p>
            <a:endParaRPr lang="it-IT" dirty="0"/>
          </a:p>
        </p:txBody>
      </p:sp>
    </p:spTree>
    <p:extLst>
      <p:ext uri="{BB962C8B-B14F-4D97-AF65-F5344CB8AC3E}">
        <p14:creationId xmlns="" xmlns:p14="http://schemas.microsoft.com/office/powerpoint/2010/main" val="15292127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0262"/>
          </a:xfrm>
        </p:spPr>
        <p:txBody>
          <a:bodyPr/>
          <a:lstStyle/>
          <a:p>
            <a:r>
              <a:rPr lang="it-IT" dirty="0" smtClean="0"/>
              <a:t>Tempestività</a:t>
            </a:r>
            <a:endParaRPr lang="it-IT" dirty="0"/>
          </a:p>
        </p:txBody>
      </p:sp>
      <p:sp>
        <p:nvSpPr>
          <p:cNvPr id="3" name="Segnaposto contenuto 2"/>
          <p:cNvSpPr>
            <a:spLocks noGrp="1"/>
          </p:cNvSpPr>
          <p:nvPr>
            <p:ph idx="1"/>
          </p:nvPr>
        </p:nvSpPr>
        <p:spPr>
          <a:xfrm>
            <a:off x="457200" y="1219200"/>
            <a:ext cx="8229600" cy="5184786"/>
          </a:xfrm>
        </p:spPr>
        <p:txBody>
          <a:bodyPr>
            <a:normAutofit lnSpcReduction="10000"/>
          </a:bodyPr>
          <a:lstStyle/>
          <a:p>
            <a:r>
              <a:rPr lang="it-IT" dirty="0" smtClean="0"/>
              <a:t>il bilancio è divulgato entro un lasso di tempo dalla chiusura dell'esercizio</a:t>
            </a:r>
          </a:p>
          <a:p>
            <a:r>
              <a:rPr lang="it-IT" dirty="0" smtClean="0"/>
              <a:t>tale intervallo deve permettere che le informazioni siano proficuamente utilizzabili dai destinatari per elaborare i propri processi decisionali</a:t>
            </a:r>
          </a:p>
          <a:p>
            <a:r>
              <a:rPr lang="it-IT" dirty="0" smtClean="0"/>
              <a:t>in ogni caso il bilancio, destinato a pubblicazione, </a:t>
            </a:r>
            <a:r>
              <a:rPr lang="it-IT" dirty="0"/>
              <a:t>d</a:t>
            </a:r>
            <a:r>
              <a:rPr lang="it-IT" dirty="0" smtClean="0"/>
              <a:t>eve evidenziare gli eventi significativi intervenuti nel periodo di gestione tra la chiusura dell’esercizio e la data di sua divulgazione (approvazione entro il 30 aprile)</a:t>
            </a:r>
            <a:endParaRPr lang="it-IT" dirty="0"/>
          </a:p>
        </p:txBody>
      </p:sp>
    </p:spTree>
    <p:extLst>
      <p:ext uri="{BB962C8B-B14F-4D97-AF65-F5344CB8AC3E}">
        <p14:creationId xmlns="" xmlns:p14="http://schemas.microsoft.com/office/powerpoint/2010/main" val="1813016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Periodicità</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Il </a:t>
            </a:r>
            <a:r>
              <a:rPr lang="it-IT" dirty="0"/>
              <a:t>bilancio </a:t>
            </a:r>
            <a:r>
              <a:rPr lang="it-IT" dirty="0" smtClean="0"/>
              <a:t>va sempre </a:t>
            </a:r>
            <a:r>
              <a:rPr lang="it-IT" dirty="0"/>
              <a:t>riferito a un lasso temporale costante in termini di inizio e di fine del periodo amministrativo, </a:t>
            </a:r>
            <a:r>
              <a:rPr lang="it-IT" dirty="0" smtClean="0"/>
              <a:t>non superiore nel massimo all’arco di </a:t>
            </a:r>
            <a:r>
              <a:rPr lang="it-IT" dirty="0"/>
              <a:t>12 </a:t>
            </a:r>
            <a:r>
              <a:rPr lang="it-IT" dirty="0" smtClean="0"/>
              <a:t>mesi</a:t>
            </a:r>
            <a:endParaRPr lang="it-IT" dirty="0"/>
          </a:p>
          <a:p>
            <a:pPr marL="0" indent="0">
              <a:buNone/>
            </a:pPr>
            <a:r>
              <a:rPr lang="it-IT" dirty="0"/>
              <a:t>Per </a:t>
            </a:r>
            <a:r>
              <a:rPr lang="it-IT" dirty="0" smtClean="0"/>
              <a:t>alcune imprese </a:t>
            </a:r>
            <a:r>
              <a:rPr lang="it-IT" dirty="0"/>
              <a:t>– ad </a:t>
            </a:r>
            <a:r>
              <a:rPr lang="it-IT" dirty="0" smtClean="0"/>
              <a:t>esempio </a:t>
            </a:r>
            <a:r>
              <a:rPr lang="it-IT" dirty="0"/>
              <a:t>per le società quotate presso una Borsa Valori - </a:t>
            </a:r>
            <a:r>
              <a:rPr lang="it-IT" dirty="0" smtClean="0"/>
              <a:t>c’è anche l’obbligo </a:t>
            </a:r>
            <a:r>
              <a:rPr lang="it-IT" dirty="0"/>
              <a:t>dell’informativa contabile “integrativa” di periodicità trimestrale e semestrale (cd “bilanci </a:t>
            </a:r>
            <a:r>
              <a:rPr lang="it-IT" dirty="0" err="1"/>
              <a:t>infrannuali</a:t>
            </a:r>
            <a:r>
              <a:rPr lang="it-IT" dirty="0"/>
              <a:t>”</a:t>
            </a:r>
            <a:r>
              <a:rPr lang="it-IT" dirty="0" smtClean="0"/>
              <a:t>)</a:t>
            </a:r>
            <a:endParaRPr lang="it-IT" dirty="0"/>
          </a:p>
          <a:p>
            <a:endParaRPr lang="it-IT" dirty="0"/>
          </a:p>
        </p:txBody>
      </p:sp>
    </p:spTree>
    <p:extLst>
      <p:ext uri="{BB962C8B-B14F-4D97-AF65-F5344CB8AC3E}">
        <p14:creationId xmlns="" xmlns:p14="http://schemas.microsoft.com/office/powerpoint/2010/main" val="41153306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i="1" dirty="0" smtClean="0"/>
              <a:t>Equilibrio </a:t>
            </a:r>
            <a:r>
              <a:rPr lang="it-IT" sz="3200" i="1" dirty="0"/>
              <a:t>tra costi e benefici di un’informazione contabile </a:t>
            </a:r>
            <a:r>
              <a:rPr lang="it-IT" sz="3200" i="1" dirty="0" smtClean="0"/>
              <a:t>e nell’applicazione </a:t>
            </a:r>
            <a:r>
              <a:rPr lang="it-IT" sz="3200" i="1" dirty="0"/>
              <a:t>dei </a:t>
            </a:r>
            <a:r>
              <a:rPr lang="it-IT" sz="3200" i="1" dirty="0" smtClean="0"/>
              <a:t>postulati</a:t>
            </a:r>
            <a:endParaRPr lang="it-IT" sz="3200" dirty="0"/>
          </a:p>
        </p:txBody>
      </p:sp>
      <p:sp>
        <p:nvSpPr>
          <p:cNvPr id="3" name="Segnaposto contenuto 2"/>
          <p:cNvSpPr>
            <a:spLocks noGrp="1"/>
          </p:cNvSpPr>
          <p:nvPr>
            <p:ph idx="1"/>
          </p:nvPr>
        </p:nvSpPr>
        <p:spPr>
          <a:xfrm>
            <a:off x="457200" y="1511300"/>
            <a:ext cx="8407400" cy="5194300"/>
          </a:xfrm>
        </p:spPr>
        <p:txBody>
          <a:bodyPr>
            <a:normAutofit fontScale="77500" lnSpcReduction="20000"/>
          </a:bodyPr>
          <a:lstStyle/>
          <a:p>
            <a:r>
              <a:rPr lang="it-IT" dirty="0" smtClean="0"/>
              <a:t>I benefici, in termini di accrescimento della conoscenza, che derivano dalla disponibilità di una informazione devono risultare ragionevolmente superiori ai costi necessari per elaborare tale informazione</a:t>
            </a:r>
            <a:endParaRPr lang="it-IT" dirty="0"/>
          </a:p>
          <a:p>
            <a:r>
              <a:rPr lang="it-IT" dirty="0" smtClean="0"/>
              <a:t>potrebbe verificarsi che </a:t>
            </a:r>
            <a:r>
              <a:rPr lang="it-IT" dirty="0"/>
              <a:t>l’applicazione “radicale-ortodossa” di un </a:t>
            </a:r>
            <a:r>
              <a:rPr lang="it-IT" dirty="0" smtClean="0"/>
              <a:t>postulato </a:t>
            </a:r>
            <a:r>
              <a:rPr lang="it-IT" dirty="0"/>
              <a:t>vanifichi </a:t>
            </a:r>
            <a:r>
              <a:rPr lang="it-IT" dirty="0" smtClean="0"/>
              <a:t>l’applicazione corretta di un </a:t>
            </a:r>
            <a:r>
              <a:rPr lang="it-IT" dirty="0"/>
              <a:t>altro </a:t>
            </a:r>
            <a:r>
              <a:rPr lang="it-IT" dirty="0" smtClean="0"/>
              <a:t>postulato: </a:t>
            </a:r>
          </a:p>
          <a:p>
            <a:pPr lvl="1"/>
            <a:r>
              <a:rPr lang="it-IT" dirty="0" smtClean="0"/>
              <a:t>con </a:t>
            </a:r>
            <a:r>
              <a:rPr lang="it-IT" dirty="0"/>
              <a:t>riguardo alla valutazione del magazzino, l’applicazione ortodossa del principio di competenza economica potrebbe </a:t>
            </a:r>
            <a:r>
              <a:rPr lang="it-IT" dirty="0" smtClean="0"/>
              <a:t>non essere armonica con il postulato </a:t>
            </a:r>
            <a:r>
              <a:rPr lang="it-IT" dirty="0"/>
              <a:t>della </a:t>
            </a:r>
            <a:r>
              <a:rPr lang="it-IT" dirty="0" smtClean="0"/>
              <a:t>prudenza</a:t>
            </a:r>
          </a:p>
          <a:p>
            <a:pPr lvl="1"/>
            <a:r>
              <a:rPr lang="it-IT" dirty="0" smtClean="0"/>
              <a:t>la </a:t>
            </a:r>
            <a:r>
              <a:rPr lang="it-IT" dirty="0"/>
              <a:t>tempestività delle informazioni fornite </a:t>
            </a:r>
            <a:r>
              <a:rPr lang="it-IT" dirty="0" smtClean="0"/>
              <a:t>potrebbe confliggere </a:t>
            </a:r>
            <a:r>
              <a:rPr lang="it-IT" dirty="0"/>
              <a:t>con la loro attendibilità e </a:t>
            </a:r>
            <a:r>
              <a:rPr lang="it-IT" dirty="0" smtClean="0"/>
              <a:t>credibilità</a:t>
            </a:r>
          </a:p>
          <a:p>
            <a:pPr marL="360000" indent="0">
              <a:buNone/>
            </a:pPr>
            <a:r>
              <a:rPr lang="it-IT" dirty="0" smtClean="0"/>
              <a:t>In </a:t>
            </a:r>
            <a:r>
              <a:rPr lang="it-IT" dirty="0"/>
              <a:t>tali casi, chi è responsabile del bilancio deve esplicitare tale “conflitto” illustrandone le motivazioni e redigere il bilancio in maniera “equilibrata”, </a:t>
            </a:r>
            <a:r>
              <a:rPr lang="it-IT" dirty="0" smtClean="0"/>
              <a:t>con un </a:t>
            </a:r>
            <a:r>
              <a:rPr lang="it-IT" dirty="0"/>
              <a:t>ragionevole compromesso tra i significati dei postulati in </a:t>
            </a:r>
            <a:r>
              <a:rPr lang="it-IT" dirty="0" smtClean="0"/>
              <a:t>antitesi</a:t>
            </a:r>
            <a:r>
              <a:rPr lang="it-IT" dirty="0"/>
              <a:t>	</a:t>
            </a:r>
          </a:p>
        </p:txBody>
      </p:sp>
    </p:spTree>
    <p:extLst>
      <p:ext uri="{BB962C8B-B14F-4D97-AF65-F5344CB8AC3E}">
        <p14:creationId xmlns="" xmlns:p14="http://schemas.microsoft.com/office/powerpoint/2010/main" val="33407242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esempi della prevalenza della prudenza sulla competenza economica</a:t>
            </a:r>
            <a:endParaRPr lang="it-IT" dirty="0"/>
          </a:p>
        </p:txBody>
      </p:sp>
      <p:sp>
        <p:nvSpPr>
          <p:cNvPr id="3" name="Segnaposto contenuto 2"/>
          <p:cNvSpPr>
            <a:spLocks noGrp="1"/>
          </p:cNvSpPr>
          <p:nvPr>
            <p:ph idx="1"/>
          </p:nvPr>
        </p:nvSpPr>
        <p:spPr>
          <a:xfrm>
            <a:off x="215900" y="1600200"/>
            <a:ext cx="8750300" cy="5118100"/>
          </a:xfrm>
        </p:spPr>
        <p:txBody>
          <a:bodyPr>
            <a:normAutofit fontScale="62500" lnSpcReduction="20000"/>
          </a:bodyPr>
          <a:lstStyle/>
          <a:p>
            <a:pPr marL="0" indent="0" algn="ctr">
              <a:buNone/>
            </a:pPr>
            <a:r>
              <a:rPr lang="it-IT" dirty="0" smtClean="0"/>
              <a:t>postulato </a:t>
            </a:r>
            <a:r>
              <a:rPr lang="it-IT" dirty="0"/>
              <a:t>della </a:t>
            </a:r>
            <a:r>
              <a:rPr lang="it-IT" b="1" dirty="0" smtClean="0"/>
              <a:t>prudenza</a:t>
            </a:r>
            <a:r>
              <a:rPr lang="it-IT" dirty="0"/>
              <a:t>:</a:t>
            </a:r>
            <a:r>
              <a:rPr lang="it-IT" dirty="0" smtClean="0"/>
              <a:t> </a:t>
            </a:r>
          </a:p>
          <a:p>
            <a:r>
              <a:rPr lang="it-IT" dirty="0" smtClean="0"/>
              <a:t>i </a:t>
            </a:r>
            <a:r>
              <a:rPr lang="it-IT" dirty="0"/>
              <a:t>profitti non realizzati non devono essere contabilizzati, fino al momento del loro effettivo </a:t>
            </a:r>
            <a:r>
              <a:rPr lang="it-IT" dirty="0" smtClean="0"/>
              <a:t>realizzo</a:t>
            </a:r>
          </a:p>
          <a:p>
            <a:r>
              <a:rPr lang="it-IT" dirty="0" smtClean="0"/>
              <a:t>tutte </a:t>
            </a:r>
            <a:r>
              <a:rPr lang="it-IT" dirty="0"/>
              <a:t>le perdite, anche se non definitivamente realizzate, devono essere riflesse in </a:t>
            </a:r>
            <a:r>
              <a:rPr lang="it-IT" dirty="0" smtClean="0"/>
              <a:t>bilancio</a:t>
            </a:r>
            <a:endParaRPr lang="it-IT" dirty="0"/>
          </a:p>
          <a:p>
            <a:pPr marL="0" indent="0">
              <a:buNone/>
            </a:pPr>
            <a:r>
              <a:rPr lang="it-IT" dirty="0" smtClean="0"/>
              <a:t>Gamma </a:t>
            </a:r>
            <a:r>
              <a:rPr lang="it-IT" dirty="0"/>
              <a:t>S.r.l. è proprietaria di un immobile, del valore netto contabile – al 31 dicembre </a:t>
            </a:r>
            <a:r>
              <a:rPr lang="it-IT" dirty="0" smtClean="0"/>
              <a:t>2014 </a:t>
            </a:r>
            <a:r>
              <a:rPr lang="it-IT" dirty="0"/>
              <a:t>– di </a:t>
            </a:r>
            <a:r>
              <a:rPr lang="it-IT" dirty="0" smtClean="0"/>
              <a:t>€ 150.000. Il </a:t>
            </a:r>
            <a:r>
              <a:rPr lang="it-IT" dirty="0"/>
              <a:t>valore di mercato dell’immobile, alla data, è pari ad </a:t>
            </a:r>
            <a:r>
              <a:rPr lang="it-IT" dirty="0" smtClean="0"/>
              <a:t>€ 230.000</a:t>
            </a:r>
          </a:p>
          <a:p>
            <a:pPr marL="0" indent="0">
              <a:buNone/>
            </a:pPr>
            <a:r>
              <a:rPr lang="it-IT" dirty="0" smtClean="0"/>
              <a:t>La </a:t>
            </a:r>
            <a:r>
              <a:rPr lang="it-IT" dirty="0"/>
              <a:t>plusvalenza – non realizzata – di Euro 80.000 </a:t>
            </a:r>
            <a:r>
              <a:rPr lang="it-IT" dirty="0" smtClean="0"/>
              <a:t>non può </a:t>
            </a:r>
            <a:r>
              <a:rPr lang="it-IT" dirty="0"/>
              <a:t>essere contabilizzata al dicembre </a:t>
            </a:r>
            <a:r>
              <a:rPr lang="it-IT" dirty="0" smtClean="0"/>
              <a:t>2014 (secondo </a:t>
            </a:r>
            <a:r>
              <a:rPr lang="it-IT" dirty="0"/>
              <a:t>il postulato della prudenza, la plusvalenza non </a:t>
            </a:r>
            <a:r>
              <a:rPr lang="it-IT" dirty="0" smtClean="0"/>
              <a:t>può </a:t>
            </a:r>
            <a:r>
              <a:rPr lang="it-IT" dirty="0"/>
              <a:t>essere contabilizzata fintanto che non è realizzata, ovvero fino alla data di effettiva cessione </a:t>
            </a:r>
            <a:r>
              <a:rPr lang="it-IT" dirty="0" smtClean="0"/>
              <a:t>dell’immobile</a:t>
            </a:r>
            <a:r>
              <a:rPr lang="it-IT" dirty="0"/>
              <a:t>)</a:t>
            </a:r>
          </a:p>
          <a:p>
            <a:pPr marL="0" indent="0">
              <a:buNone/>
            </a:pPr>
            <a:r>
              <a:rPr lang="it-IT" dirty="0" smtClean="0"/>
              <a:t>Gamma </a:t>
            </a:r>
            <a:r>
              <a:rPr lang="it-IT" dirty="0"/>
              <a:t>S.r.l. è proprietaria di un immobile, del valore netto contabile – al 31 dicembre </a:t>
            </a:r>
            <a:r>
              <a:rPr lang="it-IT" dirty="0" smtClean="0"/>
              <a:t>2014 </a:t>
            </a:r>
            <a:r>
              <a:rPr lang="it-IT" dirty="0"/>
              <a:t>– di </a:t>
            </a:r>
            <a:r>
              <a:rPr lang="it-IT" dirty="0" smtClean="0"/>
              <a:t>€ 150.000 </a:t>
            </a:r>
            <a:r>
              <a:rPr lang="it-IT" dirty="0"/>
              <a:t>e detenuto per la vendita sul </a:t>
            </a:r>
            <a:r>
              <a:rPr lang="it-IT" dirty="0" smtClean="0"/>
              <a:t>mercato. A </a:t>
            </a:r>
            <a:r>
              <a:rPr lang="it-IT" dirty="0"/>
              <a:t>fine </a:t>
            </a:r>
            <a:r>
              <a:rPr lang="it-IT" dirty="0" smtClean="0"/>
              <a:t>2014 </a:t>
            </a:r>
            <a:r>
              <a:rPr lang="it-IT" dirty="0"/>
              <a:t>emergono i primi segnali di una forte flessione nel mercato immobiliare; </a:t>
            </a:r>
            <a:r>
              <a:rPr lang="it-IT" dirty="0" smtClean="0"/>
              <a:t>nei </a:t>
            </a:r>
            <a:r>
              <a:rPr lang="it-IT" dirty="0"/>
              <a:t>primi mesi del </a:t>
            </a:r>
            <a:r>
              <a:rPr lang="it-IT" dirty="0" smtClean="0"/>
              <a:t>2015 il </a:t>
            </a:r>
            <a:r>
              <a:rPr lang="it-IT" dirty="0"/>
              <a:t>valore corrente dell’immobile </a:t>
            </a:r>
            <a:r>
              <a:rPr lang="it-IT" dirty="0" smtClean="0"/>
              <a:t>scende ad € 110.000</a:t>
            </a:r>
            <a:endParaRPr lang="it-IT" dirty="0"/>
          </a:p>
          <a:p>
            <a:pPr marL="0" indent="0">
              <a:buNone/>
            </a:pPr>
            <a:r>
              <a:rPr lang="it-IT" dirty="0"/>
              <a:t>La minusvalenza – non realizzata – di </a:t>
            </a:r>
            <a:r>
              <a:rPr lang="it-IT" dirty="0" smtClean="0"/>
              <a:t>€ 40.000 </a:t>
            </a:r>
            <a:r>
              <a:rPr lang="it-IT" dirty="0"/>
              <a:t>deve essere contabilizzata al 31 dicembre </a:t>
            </a:r>
            <a:r>
              <a:rPr lang="it-IT" dirty="0" smtClean="0"/>
              <a:t>2014 (per il </a:t>
            </a:r>
            <a:r>
              <a:rPr lang="it-IT" dirty="0"/>
              <a:t>postulato della prudenza, la minusvalenza </a:t>
            </a:r>
            <a:r>
              <a:rPr lang="it-IT" dirty="0" smtClean="0"/>
              <a:t>va contabilizzata </a:t>
            </a:r>
            <a:r>
              <a:rPr lang="it-IT" dirty="0"/>
              <a:t>al 31 dicembre </a:t>
            </a:r>
            <a:r>
              <a:rPr lang="it-IT" dirty="0" smtClean="0"/>
              <a:t>2014, </a:t>
            </a:r>
            <a:r>
              <a:rPr lang="it-IT" dirty="0"/>
              <a:t>in quanto </a:t>
            </a:r>
            <a:r>
              <a:rPr lang="it-IT" dirty="0" smtClean="0"/>
              <a:t>perdita </a:t>
            </a:r>
            <a:r>
              <a:rPr lang="it-IT" dirty="0"/>
              <a:t>di competenza </a:t>
            </a:r>
            <a:r>
              <a:rPr lang="it-IT" dirty="0" smtClean="0"/>
              <a:t>dell’esercizio</a:t>
            </a:r>
            <a:r>
              <a:rPr lang="it-IT" dirty="0"/>
              <a:t>)</a:t>
            </a:r>
          </a:p>
        </p:txBody>
      </p:sp>
    </p:spTree>
    <p:extLst>
      <p:ext uri="{BB962C8B-B14F-4D97-AF65-F5344CB8AC3E}">
        <p14:creationId xmlns="" xmlns:p14="http://schemas.microsoft.com/office/powerpoint/2010/main" val="20788512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Controllabilità</a:t>
            </a:r>
            <a:endParaRPr lang="it-IT" dirty="0"/>
          </a:p>
        </p:txBody>
      </p:sp>
      <p:sp>
        <p:nvSpPr>
          <p:cNvPr id="3" name="Segnaposto contenuto 2"/>
          <p:cNvSpPr>
            <a:spLocks noGrp="1"/>
          </p:cNvSpPr>
          <p:nvPr>
            <p:ph idx="1"/>
          </p:nvPr>
        </p:nvSpPr>
        <p:spPr/>
        <p:txBody>
          <a:bodyPr/>
          <a:lstStyle/>
          <a:p>
            <a:r>
              <a:rPr lang="it-IT" dirty="0" smtClean="0"/>
              <a:t>I singoli valori e le singole informazioni che vanno esposti nel bilancio devono essere verificabili in termini di correttezza, adeguatezza e completezza da parte degli organi di controllo</a:t>
            </a:r>
            <a:endParaRPr lang="it-IT" dirty="0"/>
          </a:p>
          <a:p>
            <a:r>
              <a:rPr lang="it-IT" dirty="0" smtClean="0"/>
              <a:t>I controlli sono spesso obbligatori per legge (controllo legale dei conti ad opera dei revisori legali o società di revisione)</a:t>
            </a:r>
            <a:endParaRPr lang="it-IT" dirty="0"/>
          </a:p>
        </p:txBody>
      </p:sp>
    </p:spTree>
    <p:extLst>
      <p:ext uri="{BB962C8B-B14F-4D97-AF65-F5344CB8AC3E}">
        <p14:creationId xmlns="" xmlns:p14="http://schemas.microsoft.com/office/powerpoint/2010/main" val="13178120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sz="3800" dirty="0" smtClean="0"/>
              <a:t>True and Fair </a:t>
            </a:r>
            <a:r>
              <a:rPr lang="it-IT" sz="3800" dirty="0" err="1" smtClean="0"/>
              <a:t>View</a:t>
            </a:r>
            <a:r>
              <a:rPr lang="it-IT" sz="3800" dirty="0" smtClean="0"/>
              <a:t> dell’informativa di bilancio (quadro leale, trasparente e fedele</a:t>
            </a:r>
            <a:r>
              <a:rPr lang="it-IT" sz="3800" dirty="0"/>
              <a:t>)	</a:t>
            </a:r>
            <a:br>
              <a:rPr lang="it-IT" sz="3800" dirty="0"/>
            </a:br>
            <a:r>
              <a:rPr lang="it-IT" dirty="0" smtClean="0"/>
              <a:t> </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il </a:t>
            </a:r>
            <a:r>
              <a:rPr lang="it-IT" dirty="0"/>
              <a:t>bilancio redatto è un sistema </a:t>
            </a:r>
            <a:r>
              <a:rPr lang="it-IT" dirty="0" smtClean="0"/>
              <a:t>a “</a:t>
            </a:r>
            <a:r>
              <a:rPr lang="it-IT" dirty="0"/>
              <a:t>prospetti contabili – altre parti descrittive redatte</a:t>
            </a:r>
            <a:r>
              <a:rPr lang="it-IT" dirty="0" smtClean="0"/>
              <a:t>” </a:t>
            </a:r>
          </a:p>
          <a:p>
            <a:r>
              <a:rPr lang="it-IT" dirty="0" smtClean="0"/>
              <a:t>le </a:t>
            </a:r>
            <a:r>
              <a:rPr lang="it-IT" dirty="0"/>
              <a:t>scelte di redazione </a:t>
            </a:r>
            <a:r>
              <a:rPr lang="it-IT" dirty="0" smtClean="0"/>
              <a:t>devono consentire </a:t>
            </a:r>
            <a:r>
              <a:rPr lang="it-IT" dirty="0"/>
              <a:t>“lealmente” ai suoi fruitori di potere disporre di una “visione” </a:t>
            </a:r>
            <a:r>
              <a:rPr lang="it-IT" dirty="0" smtClean="0"/>
              <a:t>nella sostanza completa, </a:t>
            </a:r>
            <a:r>
              <a:rPr lang="it-IT" dirty="0"/>
              <a:t>corretta e veritiera del divenire aziendale, </a:t>
            </a:r>
            <a:r>
              <a:rPr lang="it-IT" dirty="0" smtClean="0"/>
              <a:t>realmente </a:t>
            </a:r>
            <a:r>
              <a:rPr lang="it-IT" dirty="0"/>
              <a:t>“utile” ai loro fini </a:t>
            </a:r>
            <a:r>
              <a:rPr lang="it-IT" dirty="0" smtClean="0"/>
              <a:t>conoscitivi</a:t>
            </a:r>
          </a:p>
          <a:p>
            <a:r>
              <a:rPr lang="it-IT" dirty="0" smtClean="0"/>
              <a:t>Il bilancio, visto come entità organica, deve rappresentare un </a:t>
            </a:r>
            <a:r>
              <a:rPr lang="it-IT" dirty="0"/>
              <a:t>“quadro leale, trasparente e fedele” della realtà </a:t>
            </a:r>
            <a:r>
              <a:rPr lang="it-IT" dirty="0" smtClean="0"/>
              <a:t>aziendale</a:t>
            </a:r>
          </a:p>
          <a:p>
            <a:r>
              <a:rPr lang="it-IT" dirty="0" smtClean="0"/>
              <a:t>chi </a:t>
            </a:r>
            <a:r>
              <a:rPr lang="it-IT" dirty="0"/>
              <a:t>redige il bilancio ha il “dovere morale” di dare sempre e comunque opportuna enfasi agli aspetti di incertezza e/o di indeterminatezza che aleggiano sulle valutazioni di bilancio e/o sulle scelte di rappresentazione dei </a:t>
            </a:r>
            <a:r>
              <a:rPr lang="it-IT" dirty="0" smtClean="0"/>
              <a:t>valori</a:t>
            </a:r>
            <a:endParaRPr lang="it-IT" dirty="0"/>
          </a:p>
        </p:txBody>
      </p:sp>
    </p:spTree>
    <p:extLst>
      <p:ext uri="{BB962C8B-B14F-4D97-AF65-F5344CB8AC3E}">
        <p14:creationId xmlns="" xmlns:p14="http://schemas.microsoft.com/office/powerpoint/2010/main" val="923876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 contabili. In pratica: </a:t>
            </a:r>
            <a:endParaRPr lang="it-IT" dirty="0"/>
          </a:p>
        </p:txBody>
      </p:sp>
      <p:sp>
        <p:nvSpPr>
          <p:cNvPr id="3" name="Segnaposto contenuto 2"/>
          <p:cNvSpPr>
            <a:spLocks noGrp="1"/>
          </p:cNvSpPr>
          <p:nvPr>
            <p:ph idx="1"/>
          </p:nvPr>
        </p:nvSpPr>
        <p:spPr/>
        <p:txBody>
          <a:bodyPr>
            <a:normAutofit/>
          </a:bodyPr>
          <a:lstStyle/>
          <a:p>
            <a:pPr lvl="0"/>
            <a:r>
              <a:rPr lang="it-IT" dirty="0"/>
              <a:t>principi di dettaglio che permettono di definire i termini adottati dal legislatore</a:t>
            </a:r>
          </a:p>
          <a:p>
            <a:pPr lvl="0"/>
            <a:r>
              <a:rPr lang="it-IT" dirty="0"/>
              <a:t>criteri, metodi e procedure di applicazione per fattispecie, previste o meno dalla legge</a:t>
            </a:r>
          </a:p>
          <a:p>
            <a:pPr lvl="0"/>
            <a:r>
              <a:rPr lang="it-IT" dirty="0"/>
              <a:t>criteri da utilizzare nei casi definiti “eccezionali” dall'art. 2423 cc</a:t>
            </a:r>
          </a:p>
          <a:p>
            <a:pPr lvl="0"/>
            <a:r>
              <a:rPr lang="it-IT" dirty="0" smtClean="0"/>
              <a:t>informazioni complementari</a:t>
            </a:r>
            <a:endParaRPr lang="it-IT" dirty="0"/>
          </a:p>
        </p:txBody>
      </p:sp>
    </p:spTree>
    <p:extLst>
      <p:ext uri="{BB962C8B-B14F-4D97-AF65-F5344CB8AC3E}">
        <p14:creationId xmlns="" xmlns:p14="http://schemas.microsoft.com/office/powerpoint/2010/main" val="12769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Informazioni complementari</a:t>
            </a:r>
            <a:endParaRPr lang="it-IT" dirty="0"/>
          </a:p>
        </p:txBody>
      </p:sp>
      <p:sp>
        <p:nvSpPr>
          <p:cNvPr id="3" name="Segnaposto contenuto 2"/>
          <p:cNvSpPr>
            <a:spLocks noGrp="1"/>
          </p:cNvSpPr>
          <p:nvPr>
            <p:ph idx="1"/>
          </p:nvPr>
        </p:nvSpPr>
        <p:spPr>
          <a:xfrm>
            <a:off x="457200" y="1417638"/>
            <a:ext cx="8229600" cy="4708525"/>
          </a:xfrm>
        </p:spPr>
        <p:txBody>
          <a:bodyPr>
            <a:normAutofit fontScale="92500" lnSpcReduction="10000"/>
          </a:bodyPr>
          <a:lstStyle/>
          <a:p>
            <a:pPr lvl="0"/>
            <a:r>
              <a:rPr lang="it-IT" dirty="0" smtClean="0"/>
              <a:t>elementi </a:t>
            </a:r>
            <a:r>
              <a:rPr lang="it-IT" dirty="0"/>
              <a:t>e dati </a:t>
            </a:r>
            <a:r>
              <a:rPr lang="it-IT" dirty="0" smtClean="0"/>
              <a:t>da </a:t>
            </a:r>
            <a:r>
              <a:rPr lang="it-IT" dirty="0"/>
              <a:t>inserire nella nota </a:t>
            </a:r>
            <a:r>
              <a:rPr lang="it-IT" dirty="0" smtClean="0"/>
              <a:t>integrativa</a:t>
            </a:r>
            <a:endParaRPr lang="it-IT" dirty="0"/>
          </a:p>
          <a:p>
            <a:pPr lvl="0"/>
            <a:r>
              <a:rPr lang="it-IT" dirty="0" smtClean="0"/>
              <a:t>indispensabili </a:t>
            </a:r>
            <a:r>
              <a:rPr lang="it-IT" dirty="0"/>
              <a:t>per garantire una rappresentazione veritiera e corretta della situazione patrimoniale e finanziaria e del risultato economico dell'esercizio, nel rispetto dei postulati del </a:t>
            </a:r>
            <a:r>
              <a:rPr lang="it-IT" dirty="0" smtClean="0"/>
              <a:t>bilancio</a:t>
            </a:r>
          </a:p>
          <a:p>
            <a:pPr lvl="0"/>
            <a:r>
              <a:rPr lang="it-IT" dirty="0" smtClean="0"/>
              <a:t>In esse rientrano </a:t>
            </a:r>
            <a:r>
              <a:rPr lang="it-IT" dirty="0"/>
              <a:t>anche, </a:t>
            </a:r>
            <a:r>
              <a:rPr lang="it-IT" dirty="0" smtClean="0"/>
              <a:t>se appropriato</a:t>
            </a:r>
            <a:r>
              <a:rPr lang="it-IT" dirty="0"/>
              <a:t>, gli effetti </a:t>
            </a:r>
            <a:r>
              <a:rPr lang="it-IT" dirty="0" smtClean="0"/>
              <a:t>di una </a:t>
            </a:r>
            <a:r>
              <a:rPr lang="it-IT" dirty="0"/>
              <a:t>diversa contabilizzazione </a:t>
            </a:r>
            <a:r>
              <a:rPr lang="it-IT" dirty="0" smtClean="0"/>
              <a:t>sulla </a:t>
            </a:r>
            <a:r>
              <a:rPr lang="it-IT" dirty="0"/>
              <a:t>situazione patrimoniale-finanziaria, sul patrimonio netto e sul risultato </a:t>
            </a:r>
            <a:r>
              <a:rPr lang="it-IT" dirty="0" smtClean="0"/>
              <a:t>d'esercizio</a:t>
            </a:r>
            <a:endParaRPr lang="it-IT" dirty="0"/>
          </a:p>
        </p:txBody>
      </p:sp>
    </p:spTree>
    <p:extLst>
      <p:ext uri="{BB962C8B-B14F-4D97-AF65-F5344CB8AC3E}">
        <p14:creationId xmlns="" xmlns:p14="http://schemas.microsoft.com/office/powerpoint/2010/main" val="103424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che serve il bilancio</a:t>
            </a:r>
            <a:endParaRPr lang="it-IT" dirty="0"/>
          </a:p>
        </p:txBody>
      </p:sp>
      <p:sp>
        <p:nvSpPr>
          <p:cNvPr id="3" name="Segnaposto contenuto 2"/>
          <p:cNvSpPr>
            <a:spLocks noGrp="1"/>
          </p:cNvSpPr>
          <p:nvPr>
            <p:ph idx="1"/>
          </p:nvPr>
        </p:nvSpPr>
        <p:spPr>
          <a:xfrm>
            <a:off x="457200" y="1417638"/>
            <a:ext cx="8229600" cy="5119720"/>
          </a:xfrm>
        </p:spPr>
        <p:txBody>
          <a:bodyPr>
            <a:normAutofit fontScale="77500" lnSpcReduction="20000"/>
          </a:bodyPr>
          <a:lstStyle/>
          <a:p>
            <a:pPr marL="0" indent="0">
              <a:buNone/>
            </a:pPr>
            <a:r>
              <a:rPr lang="it-IT" dirty="0"/>
              <a:t>Il bilancio d’esercizio è un rendiconto delle operazioni di gestione riferite a un periodo amministrativo, </a:t>
            </a:r>
            <a:r>
              <a:rPr lang="it-IT" dirty="0" smtClean="0"/>
              <a:t>di </a:t>
            </a:r>
            <a:r>
              <a:rPr lang="it-IT" dirty="0"/>
              <a:t>solito </a:t>
            </a:r>
            <a:r>
              <a:rPr lang="it-IT" dirty="0" smtClean="0"/>
              <a:t>di durata annuale</a:t>
            </a:r>
            <a:endParaRPr lang="it-IT" sz="4000" dirty="0"/>
          </a:p>
          <a:p>
            <a:pPr marL="0" indent="0">
              <a:buNone/>
            </a:pPr>
            <a:r>
              <a:rPr lang="it-IT" dirty="0"/>
              <a:t>La periodica rendicontazione dei risultati dell’attività d’impresa, attraverso il bilancio d’esercizio, risponde a finalità:</a:t>
            </a:r>
            <a:endParaRPr lang="it-IT" sz="4000" dirty="0"/>
          </a:p>
          <a:p>
            <a:r>
              <a:rPr lang="it-IT" b="1" dirty="0"/>
              <a:t>interne</a:t>
            </a:r>
            <a:r>
              <a:rPr lang="it-IT" dirty="0"/>
              <a:t>: controllo, valutazione e programmazione della gestione (controllo di gestione, supporto ai piani), per le relazioni tra soci (rapporti sostanziali)</a:t>
            </a:r>
            <a:endParaRPr lang="it-IT" sz="4000" dirty="0"/>
          </a:p>
          <a:p>
            <a:r>
              <a:rPr lang="it-IT" b="1" dirty="0"/>
              <a:t>esterne</a:t>
            </a:r>
            <a:r>
              <a:rPr lang="it-IT" dirty="0"/>
              <a:t>:</a:t>
            </a:r>
            <a:endParaRPr lang="it-IT" sz="4000" dirty="0"/>
          </a:p>
          <a:p>
            <a:pPr lvl="1"/>
            <a:r>
              <a:rPr lang="it-IT" dirty="0"/>
              <a:t>obbligo legale (il bilancio in una forma codificata è obbligatorio per le società di capitale e cooperative, a fini fiscali per le imprese in contabilità ordinaria)</a:t>
            </a:r>
            <a:endParaRPr lang="it-IT" sz="3600" dirty="0"/>
          </a:p>
          <a:p>
            <a:pPr lvl="1"/>
            <a:r>
              <a:rPr lang="it-IT" dirty="0"/>
              <a:t>valutazione giuridica dell'operato degli </a:t>
            </a:r>
            <a:r>
              <a:rPr lang="it-IT" dirty="0" smtClean="0"/>
              <a:t>amministratori</a:t>
            </a:r>
            <a:endParaRPr lang="it-IT" sz="3600" dirty="0"/>
          </a:p>
          <a:p>
            <a:pPr lvl="1"/>
            <a:r>
              <a:rPr lang="it-IT" dirty="0" smtClean="0"/>
              <a:t>necessità </a:t>
            </a:r>
            <a:r>
              <a:rPr lang="it-IT" dirty="0"/>
              <a:t>informative commerciali (clienti, fornitori, banche) </a:t>
            </a:r>
          </a:p>
        </p:txBody>
      </p:sp>
    </p:spTree>
    <p:extLst>
      <p:ext uri="{BB962C8B-B14F-4D97-AF65-F5344CB8AC3E}">
        <p14:creationId xmlns="" xmlns:p14="http://schemas.microsoft.com/office/powerpoint/2010/main" val="75596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Finalità civilistica del bilancio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l'art </a:t>
            </a:r>
            <a:r>
              <a:rPr lang="it-IT" dirty="0"/>
              <a:t>2423 c.2 </a:t>
            </a:r>
            <a:r>
              <a:rPr lang="it-IT" dirty="0" err="1"/>
              <a:t>c.c</a:t>
            </a:r>
            <a:r>
              <a:rPr lang="it-IT" dirty="0"/>
              <a:t> detta la finalità primaria del bilancio di esercizio: rappresentare in modo veritiero e corretto la situazione patrimoniale e finanziaria della società e il risultato economico dell'esercizio (il che sottende l’esigenza di chiarezza nella redazione)</a:t>
            </a:r>
          </a:p>
          <a:p>
            <a:r>
              <a:rPr lang="it-IT" dirty="0"/>
              <a:t>se le informazioni richieste da specifiche disposizioni di legge non sono sufficienti a dare una rappresentazione veritiera e corretta si devono fornire le informazioni complementari necessarie allo scopo (stesso comma) </a:t>
            </a:r>
          </a:p>
        </p:txBody>
      </p:sp>
    </p:spTree>
    <p:extLst>
      <p:ext uri="{BB962C8B-B14F-4D97-AF65-F5344CB8AC3E}">
        <p14:creationId xmlns="" xmlns:p14="http://schemas.microsoft.com/office/powerpoint/2010/main" val="9572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1877"/>
            <a:ext cx="8229600" cy="759579"/>
          </a:xfrm>
        </p:spPr>
        <p:txBody>
          <a:bodyPr>
            <a:normAutofit fontScale="90000"/>
          </a:bodyPr>
          <a:lstStyle/>
          <a:p>
            <a:r>
              <a:rPr lang="it-IT" dirty="0" smtClean="0"/>
              <a:t>Postulati o Principi</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877291082"/>
              </p:ext>
            </p:extLst>
          </p:nvPr>
        </p:nvGraphicFramePr>
        <p:xfrm>
          <a:off x="457200" y="990046"/>
          <a:ext cx="8229600" cy="5604936"/>
        </p:xfrm>
        <a:graphic>
          <a:graphicData uri="http://schemas.openxmlformats.org/drawingml/2006/table">
            <a:tbl>
              <a:tblPr firstRow="1" bandRow="1">
                <a:tableStyleId>{5C22544A-7EE6-4342-B048-85BDC9FD1C3A}</a:tableStyleId>
              </a:tblPr>
              <a:tblGrid>
                <a:gridCol w="3103902"/>
                <a:gridCol w="5125698"/>
              </a:tblGrid>
              <a:tr h="945233">
                <a:tc>
                  <a:txBody>
                    <a:bodyPr/>
                    <a:lstStyle/>
                    <a:p>
                      <a:pPr>
                        <a:spcAft>
                          <a:spcPts val="750"/>
                        </a:spcAft>
                      </a:pPr>
                      <a:r>
                        <a:rPr lang="it-IT" sz="1500" b="0" dirty="0">
                          <a:solidFill>
                            <a:srgbClr val="333333"/>
                          </a:solidFill>
                          <a:effectLst/>
                          <a:latin typeface="Helvetica"/>
                          <a:ea typeface="ＭＳ 明朝"/>
                          <a:cs typeface="Times New Roman"/>
                        </a:rPr>
                        <a:t>Utilità del bilancio d'esercizio per i destinatari e completezza dell'informazione</a:t>
                      </a:r>
                      <a:endParaRPr lang="it-IT" sz="1500" b="0" dirty="0">
                        <a:effectLst/>
                        <a:latin typeface="Cambria"/>
                        <a:ea typeface="ＭＳ 明朝"/>
                        <a:cs typeface="Times New Roman"/>
                      </a:endParaRPr>
                    </a:p>
                  </a:txBody>
                  <a:tcPr marL="0" marR="0" marT="0" marB="0"/>
                </a:tc>
                <a:tc>
                  <a:txBody>
                    <a:bodyPr/>
                    <a:lstStyle/>
                    <a:p>
                      <a:pPr>
                        <a:spcAft>
                          <a:spcPts val="750"/>
                        </a:spcAft>
                      </a:pPr>
                      <a:r>
                        <a:rPr lang="it-IT" sz="1500" b="0" dirty="0">
                          <a:solidFill>
                            <a:srgbClr val="333333"/>
                          </a:solidFill>
                          <a:effectLst/>
                          <a:latin typeface="Helvetica"/>
                          <a:ea typeface="ＭＳ 明朝"/>
                          <a:cs typeface="Times New Roman"/>
                        </a:rPr>
                        <a:t>Deve essere predisposto in maniera da essere di concreta utilità per il maggior numero di destinatari, che in esso devono trovare la base comune per la composizione degli interessi </a:t>
                      </a:r>
                      <a:r>
                        <a:rPr lang="it-IT" sz="1500" b="0" dirty="0" smtClean="0">
                          <a:solidFill>
                            <a:srgbClr val="333333"/>
                          </a:solidFill>
                          <a:effectLst/>
                          <a:latin typeface="Helvetica"/>
                          <a:ea typeface="ＭＳ 明朝"/>
                          <a:cs typeface="Times New Roman"/>
                        </a:rPr>
                        <a:t>contrapposti</a:t>
                      </a:r>
                      <a:endParaRPr lang="it-IT" sz="1500" b="0" dirty="0">
                        <a:effectLst/>
                        <a:latin typeface="Cambria"/>
                        <a:ea typeface="ＭＳ 明朝"/>
                        <a:cs typeface="Times New Roman"/>
                      </a:endParaRPr>
                    </a:p>
                  </a:txBody>
                  <a:tcPr marL="0" marR="0" marT="0" marB="0"/>
                </a:tc>
              </a:tr>
              <a:tr h="819422">
                <a:tc>
                  <a:txBody>
                    <a:bodyPr/>
                    <a:lstStyle/>
                    <a:p>
                      <a:pPr>
                        <a:spcAft>
                          <a:spcPts val="750"/>
                        </a:spcAft>
                      </a:pPr>
                      <a:r>
                        <a:rPr lang="it-IT" sz="1500">
                          <a:solidFill>
                            <a:srgbClr val="333333"/>
                          </a:solidFill>
                          <a:effectLst/>
                          <a:latin typeface="Helvetica"/>
                          <a:ea typeface="ＭＳ 明朝"/>
                          <a:cs typeface="Times New Roman"/>
                        </a:rPr>
                        <a:t>Prevalenza degli aspetti sostanziali su quelli formali</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E’ necessario determinare e comprendere gli aspetti sostanziali di ognuno di tali eventi e non solo i suoi aspetti formali</a:t>
                      </a:r>
                      <a:endParaRPr lang="it-IT" sz="1500">
                        <a:effectLst/>
                        <a:latin typeface="Cambria"/>
                        <a:ea typeface="ＭＳ 明朝"/>
                        <a:cs typeface="Times New Roman"/>
                      </a:endParaRPr>
                    </a:p>
                  </a:txBody>
                  <a:tcPr marL="0" marR="0" marT="0" marB="0"/>
                </a:tc>
              </a:tr>
              <a:tr h="819422">
                <a:tc>
                  <a:txBody>
                    <a:bodyPr/>
                    <a:lstStyle/>
                    <a:p>
                      <a:pPr>
                        <a:spcAft>
                          <a:spcPts val="750"/>
                        </a:spcAft>
                      </a:pPr>
                      <a:r>
                        <a:rPr lang="it-IT" sz="1500">
                          <a:solidFill>
                            <a:srgbClr val="333333"/>
                          </a:solidFill>
                          <a:effectLst/>
                          <a:latin typeface="Helvetica"/>
                          <a:ea typeface="ＭＳ 明朝"/>
                          <a:cs typeface="Times New Roman"/>
                        </a:rPr>
                        <a:t>Comprensibilità (chiarezza)</a:t>
                      </a:r>
                      <a:endParaRPr lang="it-IT" sz="1500">
                        <a:effectLst/>
                        <a:latin typeface="Cambria"/>
                        <a:ea typeface="ＭＳ 明朝"/>
                        <a:cs typeface="Times New Roman"/>
                      </a:endParaRPr>
                    </a:p>
                    <a:p>
                      <a:pPr>
                        <a:spcAft>
                          <a:spcPts val="750"/>
                        </a:spcAft>
                      </a:pPr>
                      <a:r>
                        <a:rPr lang="it-IT" sz="1500">
                          <a:solidFill>
                            <a:srgbClr val="333333"/>
                          </a:solidFill>
                          <a:effectLst/>
                          <a:latin typeface="Helvetica"/>
                          <a:ea typeface="ＭＳ 明朝"/>
                          <a:cs typeface="Times New Roman"/>
                        </a:rPr>
                        <a:t> </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Deve essere analitico e corredato dalla nota integrativa che faciliti la comprensione e l'intelligibilità della schematica simbologia contabile. Ma  l'informativa fornita non deve essere eccessiva e superflua</a:t>
                      </a:r>
                      <a:endParaRPr lang="it-IT" sz="1500">
                        <a:effectLst/>
                        <a:latin typeface="Cambria"/>
                        <a:ea typeface="ＭＳ 明朝"/>
                        <a:cs typeface="Times New Roman"/>
                      </a:endParaRPr>
                    </a:p>
                  </a:txBody>
                  <a:tcPr marL="0" marR="0" marT="0" marB="0"/>
                </a:tc>
              </a:tr>
              <a:tr h="819422">
                <a:tc>
                  <a:txBody>
                    <a:bodyPr/>
                    <a:lstStyle/>
                    <a:p>
                      <a:pPr>
                        <a:spcAft>
                          <a:spcPts val="750"/>
                        </a:spcAft>
                      </a:pPr>
                      <a:r>
                        <a:rPr lang="it-IT" sz="1500">
                          <a:solidFill>
                            <a:srgbClr val="333333"/>
                          </a:solidFill>
                          <a:effectLst/>
                          <a:latin typeface="Helvetica"/>
                          <a:ea typeface="ＭＳ 明朝"/>
                          <a:cs typeface="Times New Roman"/>
                        </a:rPr>
                        <a:t>Neutralità (imparzialità)</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Deve fondarsi pertanto su principi contabili indipendenti ed imparziali verso tutti i destinatari, senza servire o favorire gli interessi o le esigenze di particolari gruppi.</a:t>
                      </a:r>
                      <a:endParaRPr lang="it-IT" sz="1500">
                        <a:effectLst/>
                        <a:latin typeface="Cambria"/>
                        <a:ea typeface="ＭＳ 明朝"/>
                        <a:cs typeface="Times New Roman"/>
                      </a:endParaRPr>
                    </a:p>
                  </a:txBody>
                  <a:tcPr marL="0" marR="0" marT="0" marB="0"/>
                </a:tc>
              </a:tr>
              <a:tr h="1287037">
                <a:tc>
                  <a:txBody>
                    <a:bodyPr/>
                    <a:lstStyle/>
                    <a:p>
                      <a:pPr>
                        <a:spcAft>
                          <a:spcPts val="750"/>
                        </a:spcAft>
                      </a:pPr>
                      <a:r>
                        <a:rPr lang="it-IT" sz="1500">
                          <a:solidFill>
                            <a:srgbClr val="333333"/>
                          </a:solidFill>
                          <a:effectLst/>
                          <a:latin typeface="Helvetica"/>
                          <a:ea typeface="ＭＳ 明朝"/>
                          <a:cs typeface="Times New Roman"/>
                        </a:rPr>
                        <a:t>Incompatibilità delle finalità del bilancio d'esercizio con l'inclusione delle valutazioni prospettiche dell’investitore</a:t>
                      </a:r>
                      <a:endParaRPr lang="it-IT" sz="1500">
                        <a:effectLst/>
                        <a:latin typeface="Cambria"/>
                        <a:ea typeface="ＭＳ 明朝"/>
                        <a:cs typeface="Times New Roman"/>
                      </a:endParaRPr>
                    </a:p>
                    <a:p>
                      <a:pPr>
                        <a:spcAft>
                          <a:spcPts val="750"/>
                        </a:spcAft>
                      </a:pPr>
                      <a:r>
                        <a:rPr lang="it-IT" sz="1500">
                          <a:solidFill>
                            <a:srgbClr val="333333"/>
                          </a:solidFill>
                          <a:effectLst/>
                          <a:latin typeface="Helvetica"/>
                          <a:ea typeface="ＭＳ 明朝"/>
                          <a:cs typeface="Times New Roman"/>
                        </a:rPr>
                        <a:t> </a:t>
                      </a:r>
                      <a:endParaRPr lang="it-IT" sz="1500">
                        <a:effectLst/>
                        <a:latin typeface="Cambria"/>
                        <a:ea typeface="ＭＳ 明朝"/>
                        <a:cs typeface="Times New Roman"/>
                      </a:endParaRPr>
                    </a:p>
                  </a:txBody>
                  <a:tcPr marL="0" marR="0" marT="0" marB="0"/>
                </a:tc>
                <a:tc>
                  <a:txBody>
                    <a:bodyPr/>
                    <a:lstStyle/>
                    <a:p>
                      <a:pPr>
                        <a:spcAft>
                          <a:spcPts val="750"/>
                        </a:spcAft>
                      </a:pPr>
                      <a:r>
                        <a:rPr lang="it-IT" sz="1500">
                          <a:solidFill>
                            <a:srgbClr val="333333"/>
                          </a:solidFill>
                          <a:effectLst/>
                          <a:latin typeface="Helvetica"/>
                          <a:ea typeface="ＭＳ 明朝"/>
                          <a:cs typeface="Times New Roman"/>
                        </a:rPr>
                        <a:t>Non rientra tra le finalità del bilancio d'esercizio esporre valutazioni di cessione o riflettere le conclusioni dell'acquirente</a:t>
                      </a:r>
                      <a:endParaRPr lang="it-IT" sz="1500">
                        <a:effectLst/>
                        <a:latin typeface="Cambria"/>
                        <a:ea typeface="ＭＳ 明朝"/>
                        <a:cs typeface="Times New Roman"/>
                      </a:endParaRPr>
                    </a:p>
                  </a:txBody>
                  <a:tcPr marL="0" marR="0" marT="0" marB="0"/>
                </a:tc>
              </a:tr>
              <a:tr h="819422">
                <a:tc>
                  <a:txBody>
                    <a:bodyPr/>
                    <a:lstStyle/>
                    <a:p>
                      <a:pPr>
                        <a:spcAft>
                          <a:spcPts val="750"/>
                        </a:spcAft>
                      </a:pPr>
                      <a:r>
                        <a:rPr lang="it-IT" sz="1500">
                          <a:solidFill>
                            <a:srgbClr val="333333"/>
                          </a:solidFill>
                          <a:effectLst/>
                          <a:latin typeface="Helvetica"/>
                          <a:ea typeface="ＭＳ 明朝"/>
                          <a:cs typeface="Times New Roman"/>
                        </a:rPr>
                        <a:t>Prudenza</a:t>
                      </a:r>
                      <a:endParaRPr lang="it-IT" sz="1500">
                        <a:effectLst/>
                        <a:latin typeface="Cambria"/>
                        <a:ea typeface="ＭＳ 明朝"/>
                        <a:cs typeface="Times New Roman"/>
                      </a:endParaRPr>
                    </a:p>
                  </a:txBody>
                  <a:tcPr marL="0" marR="0" marT="0" marB="0"/>
                </a:tc>
                <a:tc>
                  <a:txBody>
                    <a:bodyPr/>
                    <a:lstStyle/>
                    <a:p>
                      <a:pPr>
                        <a:spcAft>
                          <a:spcPts val="750"/>
                        </a:spcAft>
                      </a:pPr>
                      <a:r>
                        <a:rPr lang="it-IT" sz="1500" dirty="0">
                          <a:solidFill>
                            <a:srgbClr val="333333"/>
                          </a:solidFill>
                          <a:effectLst/>
                          <a:latin typeface="Helvetica"/>
                          <a:ea typeface="ＭＳ 明朝"/>
                          <a:cs typeface="Times New Roman"/>
                        </a:rPr>
                        <a:t>Profitti non realizzati non devono essere contabilizzati, mentre tutte le perdite anche se non definitivamente realizzate devono essere riflesse in bilancio</a:t>
                      </a:r>
                      <a:endParaRPr lang="it-IT" sz="1500" dirty="0">
                        <a:effectLst/>
                        <a:latin typeface="Cambria"/>
                        <a:ea typeface="ＭＳ 明朝"/>
                        <a:cs typeface="Times New Roman"/>
                      </a:endParaRPr>
                    </a:p>
                  </a:txBody>
                  <a:tcPr marL="0" marR="0" marT="0" marB="0"/>
                </a:tc>
              </a:tr>
            </a:tbl>
          </a:graphicData>
        </a:graphic>
      </p:graphicFrame>
    </p:spTree>
    <p:extLst>
      <p:ext uri="{BB962C8B-B14F-4D97-AF65-F5344CB8AC3E}">
        <p14:creationId xmlns="" xmlns:p14="http://schemas.microsoft.com/office/powerpoint/2010/main" val="174349809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1627</TotalTime>
  <Words>4396</Words>
  <Application>Microsoft Office PowerPoint</Application>
  <PresentationFormat>Presentazione su schermo (4:3)</PresentationFormat>
  <Paragraphs>243</Paragraphs>
  <Slides>49</Slides>
  <Notes>0</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Tema di Office</vt:lpstr>
      <vt:lpstr>6 dicembre 2018 Principi - postulati di bilancio</vt:lpstr>
      <vt:lpstr>Principi (o postulati) di bilancio</vt:lpstr>
      <vt:lpstr>Rapporto tra principi di bilancio e principi contabili</vt:lpstr>
      <vt:lpstr>funzioni dei principi contabili</vt:lpstr>
      <vt:lpstr>Principi contabili. In pratica: </vt:lpstr>
      <vt:lpstr>Informazioni complementari</vt:lpstr>
      <vt:lpstr>A che serve il bilancio</vt:lpstr>
      <vt:lpstr>Finalità civilistica del bilancio</vt:lpstr>
      <vt:lpstr>Postulati o Principi</vt:lpstr>
      <vt:lpstr>Postulati o Principi</vt:lpstr>
      <vt:lpstr>Postulati o Principi</vt:lpstr>
      <vt:lpstr>il sistema dei postulati funzionali all’utilità cognitiva del bilancio</vt:lpstr>
      <vt:lpstr>correttezza metodologica e principio di competenza economica </vt:lpstr>
      <vt:lpstr>Veridicità, aderenza al vero e congruità delle ipotesi assunte per la composizione </vt:lpstr>
      <vt:lpstr>Esaustività comunicazionale della redazione </vt:lpstr>
      <vt:lpstr>Chiarezza del documento redatto</vt:lpstr>
      <vt:lpstr>Completezza del documento redatto</vt:lpstr>
      <vt:lpstr>comprensibilità del documento di bilancio</vt:lpstr>
      <vt:lpstr>Neutralità</vt:lpstr>
      <vt:lpstr>Evidenziazione e neutralizzazione delle eventuali interferenze fiscali</vt:lpstr>
      <vt:lpstr>Prudenza (Conservatism)  </vt:lpstr>
      <vt:lpstr>Principio del costo e del reddito realizzato </vt:lpstr>
      <vt:lpstr>Prevalenza della sostanza sulla forma </vt:lpstr>
      <vt:lpstr>Esempio: lease back</vt:lpstr>
      <vt:lpstr>leasing operativo e di ritorno o lease-back</vt:lpstr>
      <vt:lpstr>Fasi contrattuali lease back</vt:lpstr>
      <vt:lpstr>Fasi contrattuali</vt:lpstr>
      <vt:lpstr>Fasi contrattuali</vt:lpstr>
      <vt:lpstr>Perché ricorro al lease back</vt:lpstr>
      <vt:lpstr>Trattamento contabile del lease back</vt:lpstr>
      <vt:lpstr>contraddizione</vt:lpstr>
      <vt:lpstr>Divieto del compenso di partite</vt:lpstr>
      <vt:lpstr>(principio di “autonomia semantica” dei valori)</vt:lpstr>
      <vt:lpstr>Divieto del compenso di partite e principio generale di valutazione separata delle poste di bilancio </vt:lpstr>
      <vt:lpstr>Divieto del compenso di partite - approfondimento</vt:lpstr>
      <vt:lpstr>Divieto del compenso di partite - approfondimento</vt:lpstr>
      <vt:lpstr>Divieto del compenso di partite - approfondimento</vt:lpstr>
      <vt:lpstr>stanza di compensazione (clearing house) </vt:lpstr>
      <vt:lpstr>Significatività e rilevanza</vt:lpstr>
      <vt:lpstr>Omogeneità monetaria  </vt:lpstr>
      <vt:lpstr>Omogeneità monetaria  </vt:lpstr>
      <vt:lpstr>Costanza  </vt:lpstr>
      <vt:lpstr>Comparabilità</vt:lpstr>
      <vt:lpstr>Tempestività</vt:lpstr>
      <vt:lpstr>Periodicità</vt:lpstr>
      <vt:lpstr>Equilibrio tra costi e benefici di un’informazione contabile e nell’applicazione dei postulati</vt:lpstr>
      <vt:lpstr>esempi della prevalenza della prudenza sulla competenza economica</vt:lpstr>
      <vt:lpstr>Controllabilità</vt:lpstr>
      <vt:lpstr> True and Fair View dell’informativa di bilancio (quadro leale, trasparente e fedele)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 - postulati di bilancio</dc:title>
  <dc:creator>giorgio pani</dc:creator>
  <cp:lastModifiedBy>Gianfranco</cp:lastModifiedBy>
  <cp:revision>72</cp:revision>
  <dcterms:created xsi:type="dcterms:W3CDTF">2016-10-10T14:10:04Z</dcterms:created>
  <dcterms:modified xsi:type="dcterms:W3CDTF">2018-12-07T07:59:42Z</dcterms:modified>
</cp:coreProperties>
</file>