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36"/>
  </p:notesMasterIdLst>
  <p:sldIdLst>
    <p:sldId id="853" r:id="rId3"/>
    <p:sldId id="1260" r:id="rId4"/>
    <p:sldId id="1259" r:id="rId5"/>
    <p:sldId id="1150" r:id="rId6"/>
    <p:sldId id="1151" r:id="rId7"/>
    <p:sldId id="1152" r:id="rId8"/>
    <p:sldId id="1153" r:id="rId9"/>
    <p:sldId id="1154" r:id="rId10"/>
    <p:sldId id="1155" r:id="rId11"/>
    <p:sldId id="1156" r:id="rId12"/>
    <p:sldId id="1157" r:id="rId13"/>
    <p:sldId id="1158" r:id="rId14"/>
    <p:sldId id="1159" r:id="rId15"/>
    <p:sldId id="1160" r:id="rId16"/>
    <p:sldId id="1161" r:id="rId17"/>
    <p:sldId id="1162" r:id="rId18"/>
    <p:sldId id="1163" r:id="rId19"/>
    <p:sldId id="1164" r:id="rId20"/>
    <p:sldId id="1165" r:id="rId21"/>
    <p:sldId id="1166" r:id="rId22"/>
    <p:sldId id="1167" r:id="rId23"/>
    <p:sldId id="1168" r:id="rId24"/>
    <p:sldId id="1169" r:id="rId25"/>
    <p:sldId id="1170" r:id="rId26"/>
    <p:sldId id="1171" r:id="rId27"/>
    <p:sldId id="1172" r:id="rId28"/>
    <p:sldId id="1173" r:id="rId29"/>
    <p:sldId id="1174" r:id="rId30"/>
    <p:sldId id="1175" r:id="rId31"/>
    <p:sldId id="1176" r:id="rId32"/>
    <p:sldId id="1177" r:id="rId33"/>
    <p:sldId id="1178" r:id="rId34"/>
    <p:sldId id="1179" r:id="rId35"/>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81" autoAdjust="0"/>
    <p:restoredTop sz="64151" autoAdjust="0"/>
  </p:normalViewPr>
  <p:slideViewPr>
    <p:cSldViewPr snapToGrid="0">
      <p:cViewPr varScale="1">
        <p:scale>
          <a:sx n="55" d="100"/>
          <a:sy n="55" d="100"/>
        </p:scale>
        <p:origin x="1818" y="60"/>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227651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9DAF8-BA17-4EC8-B0A5-DC8E0CFAB5A1}" type="slidenum">
              <a:rPr lang="it-IT" altLang="it-IT"/>
              <a:pPr/>
              <a:t>10</a:t>
            </a:fld>
            <a:endParaRPr lang="it-IT" altLang="it-IT"/>
          </a:p>
        </p:txBody>
      </p:sp>
      <p:sp>
        <p:nvSpPr>
          <p:cNvPr id="2022402" name="Rectangle 2"/>
          <p:cNvSpPr>
            <a:spLocks noGrp="1" noRot="1" noChangeAspect="1" noChangeArrowheads="1" noTextEdit="1"/>
          </p:cNvSpPr>
          <p:nvPr>
            <p:ph type="sldImg"/>
          </p:nvPr>
        </p:nvSpPr>
        <p:spPr>
          <a:ln/>
        </p:spPr>
      </p:sp>
      <p:sp>
        <p:nvSpPr>
          <p:cNvPr id="2022403" name="Rectangle 3"/>
          <p:cNvSpPr>
            <a:spLocks noGrp="1" noChangeArrowheads="1"/>
          </p:cNvSpPr>
          <p:nvPr>
            <p:ph type="body" idx="1"/>
          </p:nvPr>
        </p:nvSpPr>
        <p:spPr/>
        <p:txBody>
          <a:bodyPr/>
          <a:lstStyle/>
          <a:p>
            <a:pPr algn="just"/>
            <a:endParaRPr lang="it-IT" altLang="it-IT"/>
          </a:p>
        </p:txBody>
      </p:sp>
    </p:spTree>
    <p:extLst>
      <p:ext uri="{BB962C8B-B14F-4D97-AF65-F5344CB8AC3E}">
        <p14:creationId xmlns:p14="http://schemas.microsoft.com/office/powerpoint/2010/main" val="207752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7C270-A764-473E-AB02-354C61EDAC70}" type="slidenum">
              <a:rPr lang="it-IT" altLang="it-IT"/>
              <a:pPr/>
              <a:t>11</a:t>
            </a:fld>
            <a:endParaRPr lang="it-IT" altLang="it-IT"/>
          </a:p>
        </p:txBody>
      </p:sp>
      <p:sp>
        <p:nvSpPr>
          <p:cNvPr id="2024450" name="Rectangle 2"/>
          <p:cNvSpPr>
            <a:spLocks noGrp="1" noRot="1" noChangeAspect="1" noChangeArrowheads="1" noTextEdit="1"/>
          </p:cNvSpPr>
          <p:nvPr>
            <p:ph type="sldImg"/>
          </p:nvPr>
        </p:nvSpPr>
        <p:spPr>
          <a:ln/>
        </p:spPr>
      </p:sp>
      <p:sp>
        <p:nvSpPr>
          <p:cNvPr id="2024451" name="Rectangle 3"/>
          <p:cNvSpPr>
            <a:spLocks noGrp="1" noChangeArrowheads="1"/>
          </p:cNvSpPr>
          <p:nvPr>
            <p:ph type="body" idx="1"/>
          </p:nvPr>
        </p:nvSpPr>
        <p:spPr/>
        <p:txBody>
          <a:bodyPr/>
          <a:lstStyle/>
          <a:p>
            <a:pPr algn="just"/>
            <a:r>
              <a:rPr lang="it-IT" altLang="it-IT"/>
              <a:t>Per elaborare una teoria a partire da dati osservati questi dati devono costituire delle conoscenze oggettive. I concetti scientifici devono essere oggettivi come i dati scientifici. Quindi il concetto teorico deve essere connesso a operazioni osservabili che qualsiasi persona può verificare e falsificare (replicare). </a:t>
            </a:r>
          </a:p>
        </p:txBody>
      </p:sp>
    </p:spTree>
    <p:extLst>
      <p:ext uri="{BB962C8B-B14F-4D97-AF65-F5344CB8AC3E}">
        <p14:creationId xmlns:p14="http://schemas.microsoft.com/office/powerpoint/2010/main" val="288818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73E6F-5088-4A51-B973-55C82D3CDDB2}" type="slidenum">
              <a:rPr lang="it-IT" altLang="it-IT"/>
              <a:pPr/>
              <a:t>12</a:t>
            </a:fld>
            <a:endParaRPr lang="it-IT" altLang="it-IT"/>
          </a:p>
        </p:txBody>
      </p:sp>
      <p:sp>
        <p:nvSpPr>
          <p:cNvPr id="2026498" name="Rectangle 2"/>
          <p:cNvSpPr>
            <a:spLocks noGrp="1" noRot="1" noChangeAspect="1" noChangeArrowheads="1" noTextEdit="1"/>
          </p:cNvSpPr>
          <p:nvPr>
            <p:ph type="sldImg"/>
          </p:nvPr>
        </p:nvSpPr>
        <p:spPr>
          <a:ln/>
        </p:spPr>
      </p:sp>
      <p:sp>
        <p:nvSpPr>
          <p:cNvPr id="2026499" name="Rectangle 3"/>
          <p:cNvSpPr>
            <a:spLocks noGrp="1" noChangeArrowheads="1"/>
          </p:cNvSpPr>
          <p:nvPr>
            <p:ph type="body" idx="1"/>
          </p:nvPr>
        </p:nvSpPr>
        <p:spPr/>
        <p:txBody>
          <a:bodyPr/>
          <a:lstStyle/>
          <a:p>
            <a:pPr algn="just"/>
            <a:r>
              <a:rPr lang="it-IT" altLang="it-IT"/>
              <a:t>Bridgeman delimita il campo di applicazione della scienza psicologica</a:t>
            </a:r>
          </a:p>
        </p:txBody>
      </p:sp>
    </p:spTree>
    <p:extLst>
      <p:ext uri="{BB962C8B-B14F-4D97-AF65-F5344CB8AC3E}">
        <p14:creationId xmlns:p14="http://schemas.microsoft.com/office/powerpoint/2010/main" val="152289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12F10-DB1E-40DF-93B4-F3756D28B3B1}" type="slidenum">
              <a:rPr lang="it-IT" altLang="it-IT"/>
              <a:pPr/>
              <a:t>13</a:t>
            </a:fld>
            <a:endParaRPr lang="it-IT" altLang="it-IT"/>
          </a:p>
        </p:txBody>
      </p:sp>
      <p:sp>
        <p:nvSpPr>
          <p:cNvPr id="2028546" name="Rectangle 2"/>
          <p:cNvSpPr>
            <a:spLocks noGrp="1" noRot="1" noChangeAspect="1" noChangeArrowheads="1" noTextEdit="1"/>
          </p:cNvSpPr>
          <p:nvPr>
            <p:ph type="sldImg"/>
          </p:nvPr>
        </p:nvSpPr>
        <p:spPr>
          <a:ln/>
        </p:spPr>
      </p:sp>
      <p:sp>
        <p:nvSpPr>
          <p:cNvPr id="2028547" name="Rectangle 3"/>
          <p:cNvSpPr>
            <a:spLocks noGrp="1" noChangeArrowheads="1"/>
          </p:cNvSpPr>
          <p:nvPr>
            <p:ph type="body" idx="1"/>
          </p:nvPr>
        </p:nvSpPr>
        <p:spPr/>
        <p:txBody>
          <a:bodyPr/>
          <a:lstStyle/>
          <a:p>
            <a:r>
              <a:rPr lang="it-IT" altLang="it-IT" dirty="0"/>
              <a:t>Percezione extrasensoriale: Non si conoscono ancora bene condizioni favorevoli o sfavorevoli al menifestarsi di capacità psichiche paranormali: ossia non esistono operazioni che aumentano o diminuiscono in maniera sistematica la probabilità di un evento che possa essere considerato come indicativo di capacità psichica paranormale. Le percezioni extrasensoriali solitamente non avvengono in risposta ad operazioni sistematiche.  </a:t>
            </a:r>
          </a:p>
        </p:txBody>
      </p:sp>
    </p:spTree>
    <p:extLst>
      <p:ext uri="{BB962C8B-B14F-4D97-AF65-F5344CB8AC3E}">
        <p14:creationId xmlns:p14="http://schemas.microsoft.com/office/powerpoint/2010/main" val="261241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B5677-D7B7-43D1-9D63-C624521870E3}" type="slidenum">
              <a:rPr lang="it-IT" altLang="it-IT"/>
              <a:pPr/>
              <a:t>14</a:t>
            </a:fld>
            <a:endParaRPr lang="it-IT" altLang="it-IT"/>
          </a:p>
        </p:txBody>
      </p:sp>
      <p:sp>
        <p:nvSpPr>
          <p:cNvPr id="2030594" name="Rectangle 2"/>
          <p:cNvSpPr>
            <a:spLocks noGrp="1" noRot="1" noChangeAspect="1" noChangeArrowheads="1" noTextEdit="1"/>
          </p:cNvSpPr>
          <p:nvPr>
            <p:ph type="sldImg"/>
          </p:nvPr>
        </p:nvSpPr>
        <p:spPr>
          <a:ln/>
        </p:spPr>
      </p:sp>
      <p:sp>
        <p:nvSpPr>
          <p:cNvPr id="2030595" name="Rectangle 3"/>
          <p:cNvSpPr>
            <a:spLocks noGrp="1" noChangeArrowheads="1"/>
          </p:cNvSpPr>
          <p:nvPr>
            <p:ph type="body" idx="1"/>
          </p:nvPr>
        </p:nvSpPr>
        <p:spPr/>
        <p:txBody>
          <a:bodyPr/>
          <a:lstStyle/>
          <a:p>
            <a:r>
              <a:rPr lang="it-IT" altLang="it-IT" b="1"/>
              <a:t>NB: attenzione ai cattivi usi delle definizioni operazionali. Operazionalizzare non significa definire in qualunque maniera un concetto…..</a:t>
            </a:r>
          </a:p>
          <a:p>
            <a:r>
              <a:rPr lang="it-IT" altLang="it-IT" b="1"/>
              <a:t>La definizione basata sul mangiarsi le unghie probabilmente è valida ma sarebbe molto variabile (poco affidabile) e comunque poco relata al costrutto di ansia</a:t>
            </a:r>
          </a:p>
          <a:p>
            <a:pPr algn="just"/>
            <a:endParaRPr lang="it-IT" altLang="it-IT"/>
          </a:p>
          <a:p>
            <a:r>
              <a:rPr lang="it-IT" altLang="it-IT"/>
              <a:t>Quindi i concetti teorici devono avere significato</a:t>
            </a:r>
          </a:p>
          <a:p>
            <a:r>
              <a:rPr lang="it-IT" altLang="it-IT"/>
              <a:t>operativo, cioe essere legati ad operazioni che chiunque</a:t>
            </a:r>
          </a:p>
          <a:p>
            <a:r>
              <a:rPr lang="it-IT" altLang="it-IT"/>
              <a:t>puo esaminare ed eseguire (Bridgman).</a:t>
            </a:r>
          </a:p>
          <a:p>
            <a:r>
              <a:rPr lang="it-IT" altLang="it-IT"/>
              <a:t>Se non vi e modo di definire il concetto tramite operazioni</a:t>
            </a:r>
          </a:p>
          <a:p>
            <a:r>
              <a:rPr lang="it-IT" altLang="it-IT"/>
              <a:t>osservabili, tale concetto deve venire </a:t>
            </a:r>
            <a:r>
              <a:rPr lang="it-IT" altLang="it-IT" i="1"/>
              <a:t>escluso </a:t>
            </a:r>
            <a:r>
              <a:rPr lang="it-IT" altLang="it-IT"/>
              <a:t>dalla</a:t>
            </a:r>
          </a:p>
          <a:p>
            <a:r>
              <a:rPr lang="it-IT" altLang="it-IT"/>
              <a:t>scienza. Una definizione piu ristretta prevede che:</a:t>
            </a:r>
          </a:p>
          <a:p>
            <a:r>
              <a:rPr lang="it-IT" altLang="it-IT" b="1"/>
              <a:t>i concetti scientifici vengono definiti tramite le</a:t>
            </a:r>
          </a:p>
          <a:p>
            <a:r>
              <a:rPr lang="it-IT" altLang="it-IT" b="1"/>
              <a:t>operazioni con cui sono misurati</a:t>
            </a:r>
            <a:r>
              <a:rPr lang="it-IT" altLang="it-IT"/>
              <a:t>. </a:t>
            </a:r>
            <a:r>
              <a:rPr lang="it-IT" altLang="it-IT" b="1"/>
              <a:t>Definizione di concetti teorici</a:t>
            </a:r>
          </a:p>
          <a:p>
            <a:r>
              <a:rPr lang="it-IT" altLang="it-IT" b="1"/>
              <a:t>(</a:t>
            </a:r>
            <a:r>
              <a:rPr lang="it-IT" altLang="it-IT" b="1" i="1"/>
              <a:t>operazionismo</a:t>
            </a:r>
            <a:r>
              <a:rPr lang="it-IT" altLang="it-IT" b="1"/>
              <a:t>)</a:t>
            </a:r>
          </a:p>
          <a:p>
            <a:endParaRPr lang="it-IT" altLang="it-IT"/>
          </a:p>
          <a:p>
            <a:r>
              <a:rPr lang="it-IT" altLang="it-IT"/>
              <a:t>L’ottenimento di risultati uguali a partire da definizioni</a:t>
            </a:r>
          </a:p>
          <a:p>
            <a:r>
              <a:rPr lang="it-IT" altLang="it-IT"/>
              <a:t>operazionali diverse dello stesso concetto (</a:t>
            </a:r>
            <a:r>
              <a:rPr lang="it-IT" altLang="it-IT" b="1" i="1"/>
              <a:t>operazioni</a:t>
            </a:r>
          </a:p>
          <a:p>
            <a:r>
              <a:rPr lang="it-IT" altLang="it-IT" b="1" i="1"/>
              <a:t>convergenti</a:t>
            </a:r>
            <a:r>
              <a:rPr lang="it-IT" altLang="it-IT"/>
              <a:t>) rafforza la teoria sottostante.</a:t>
            </a:r>
          </a:p>
          <a:p>
            <a:r>
              <a:rPr lang="it-IT" altLang="it-IT"/>
              <a:t>I termini che usiamo devono essere definiti</a:t>
            </a:r>
          </a:p>
          <a:p>
            <a:r>
              <a:rPr lang="it-IT" altLang="it-IT"/>
              <a:t>accuratamente, in modo che il loro significato sia chiaro</a:t>
            </a:r>
          </a:p>
          <a:p>
            <a:r>
              <a:rPr lang="it-IT" altLang="it-IT"/>
              <a:t>rispetto a eventi della realta osservabili oggettivamente e</a:t>
            </a:r>
          </a:p>
          <a:p>
            <a:r>
              <a:rPr lang="it-IT" altLang="it-IT"/>
              <a:t>rispetto alle teorie sviluppate per spiegare tali eventi.</a:t>
            </a:r>
          </a:p>
        </p:txBody>
      </p:sp>
    </p:spTree>
    <p:extLst>
      <p:ext uri="{BB962C8B-B14F-4D97-AF65-F5344CB8AC3E}">
        <p14:creationId xmlns:p14="http://schemas.microsoft.com/office/powerpoint/2010/main" val="3522103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9294A-9FFC-4F51-885A-4235DAC50061}" type="slidenum">
              <a:rPr lang="it-IT" altLang="it-IT"/>
              <a:pPr/>
              <a:t>15</a:t>
            </a:fld>
            <a:endParaRPr lang="it-IT" altLang="it-IT"/>
          </a:p>
        </p:txBody>
      </p:sp>
      <p:sp>
        <p:nvSpPr>
          <p:cNvPr id="2032642" name="Rectangle 2"/>
          <p:cNvSpPr>
            <a:spLocks noGrp="1" noRot="1" noChangeAspect="1" noChangeArrowheads="1" noTextEdit="1"/>
          </p:cNvSpPr>
          <p:nvPr>
            <p:ph type="sldImg"/>
          </p:nvPr>
        </p:nvSpPr>
        <p:spPr>
          <a:ln/>
        </p:spPr>
      </p:sp>
      <p:sp>
        <p:nvSpPr>
          <p:cNvPr id="2032643" name="Rectangle 3"/>
          <p:cNvSpPr>
            <a:spLocks noGrp="1" noChangeArrowheads="1"/>
          </p:cNvSpPr>
          <p:nvPr>
            <p:ph type="body" idx="1"/>
          </p:nvPr>
        </p:nvSpPr>
        <p:spPr/>
        <p:txBody>
          <a:bodyPr/>
          <a:lstStyle/>
          <a:p>
            <a:r>
              <a:rPr lang="it-IT" altLang="it-IT"/>
              <a:t>Riduzione del test a 38 item dai 50 originali</a:t>
            </a:r>
          </a:p>
        </p:txBody>
      </p:sp>
    </p:spTree>
    <p:extLst>
      <p:ext uri="{BB962C8B-B14F-4D97-AF65-F5344CB8AC3E}">
        <p14:creationId xmlns:p14="http://schemas.microsoft.com/office/powerpoint/2010/main" val="213404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184C-671A-49D6-8D98-D1ED6085DAB7}" type="slidenum">
              <a:rPr lang="it-IT" altLang="it-IT"/>
              <a:pPr/>
              <a:t>16</a:t>
            </a:fld>
            <a:endParaRPr lang="it-IT" altLang="it-IT"/>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53581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B2EE4-918B-4564-BC61-1E0DCC48F4F9}" type="slidenum">
              <a:rPr lang="it-IT" altLang="it-IT"/>
              <a:pPr/>
              <a:t>17</a:t>
            </a:fld>
            <a:endParaRPr lang="it-IT" altLang="it-IT"/>
          </a:p>
        </p:txBody>
      </p:sp>
      <p:sp>
        <p:nvSpPr>
          <p:cNvPr id="2036738"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51617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27EF9-1EB6-4887-9DE4-283B7CD67613}" type="slidenum">
              <a:rPr lang="it-IT" altLang="it-IT"/>
              <a:pPr/>
              <a:t>18</a:t>
            </a:fld>
            <a:endParaRPr lang="it-IT" altLang="it-IT"/>
          </a:p>
        </p:txBody>
      </p:sp>
      <p:sp>
        <p:nvSpPr>
          <p:cNvPr id="2038786" name="Rectangle 2"/>
          <p:cNvSpPr>
            <a:spLocks noGrp="1" noRot="1" noChangeAspect="1" noChangeArrowheads="1" noTextEdit="1"/>
          </p:cNvSpPr>
          <p:nvPr>
            <p:ph type="sldImg"/>
          </p:nvPr>
        </p:nvSpPr>
        <p:spPr>
          <a:ln/>
        </p:spPr>
      </p:sp>
      <p:sp>
        <p:nvSpPr>
          <p:cNvPr id="20387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26133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186E0-E379-48D9-AAE4-E7113C264DA6}" type="slidenum">
              <a:rPr lang="it-IT" altLang="it-IT"/>
              <a:pPr/>
              <a:t>19</a:t>
            </a:fld>
            <a:endParaRPr lang="it-IT" altLang="it-IT"/>
          </a:p>
        </p:txBody>
      </p:sp>
      <p:sp>
        <p:nvSpPr>
          <p:cNvPr id="2040834" name="Rectangle 2"/>
          <p:cNvSpPr>
            <a:spLocks noGrp="1" noRot="1" noChangeAspect="1" noChangeArrowheads="1" noTextEdit="1"/>
          </p:cNvSpPr>
          <p:nvPr>
            <p:ph type="sldImg"/>
          </p:nvPr>
        </p:nvSpPr>
        <p:spPr>
          <a:ln/>
        </p:spPr>
      </p:sp>
      <p:sp>
        <p:nvSpPr>
          <p:cNvPr id="204083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03464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65A8-6B02-4F20-AC12-4C67550647C8}" type="slidenum">
              <a:rPr lang="it-IT" altLang="it-IT"/>
              <a:pPr/>
              <a:t>2</a:t>
            </a:fld>
            <a:endParaRPr lang="it-IT" altLang="it-IT"/>
          </a:p>
        </p:txBody>
      </p:sp>
      <p:sp>
        <p:nvSpPr>
          <p:cNvPr id="2100226" name="Rectangle 2"/>
          <p:cNvSpPr>
            <a:spLocks noGrp="1" noRot="1" noChangeAspect="1" noChangeArrowheads="1" noTextEdit="1"/>
          </p:cNvSpPr>
          <p:nvPr>
            <p:ph type="sldImg"/>
          </p:nvPr>
        </p:nvSpPr>
        <p:spPr>
          <a:ln/>
        </p:spPr>
      </p:sp>
      <p:sp>
        <p:nvSpPr>
          <p:cNvPr id="2100227" name="Rectangle 3"/>
          <p:cNvSpPr>
            <a:spLocks noGrp="1" noChangeArrowheads="1"/>
          </p:cNvSpPr>
          <p:nvPr>
            <p:ph type="body" idx="1"/>
          </p:nvPr>
        </p:nvSpPr>
        <p:spPr/>
        <p:txBody>
          <a:bodyPr/>
          <a:lstStyle/>
          <a:p>
            <a:r>
              <a:rPr lang="it-IT" dirty="0" smtClean="0">
                <a:effectLst/>
              </a:rPr>
              <a:t>I miei risultati sono in accordo/disaccordo con:</a:t>
            </a:r>
            <a:br>
              <a:rPr lang="it-IT" dirty="0" smtClean="0">
                <a:effectLst/>
              </a:rPr>
            </a:br>
            <a:r>
              <a:rPr lang="it-IT" dirty="0" smtClean="0">
                <a:effectLst/>
              </a:rPr>
              <a:t>1 un effetto di congruenza spaziale</a:t>
            </a:r>
            <a:br>
              <a:rPr lang="it-IT" dirty="0" smtClean="0">
                <a:effectLst/>
              </a:rPr>
            </a:br>
            <a:r>
              <a:rPr lang="it-IT" dirty="0" smtClean="0">
                <a:effectLst/>
              </a:rPr>
              <a:t>2 un effetto inversione</a:t>
            </a:r>
            <a:br>
              <a:rPr lang="it-IT" dirty="0" smtClean="0">
                <a:effectLst/>
              </a:rPr>
            </a:br>
            <a:r>
              <a:rPr lang="it-IT" dirty="0" smtClean="0">
                <a:effectLst/>
              </a:rPr>
              <a:t>3 un effetto di tipo SNARC</a:t>
            </a:r>
            <a:endParaRPr lang="it-IT" altLang="it-IT" dirty="0" smtClean="0"/>
          </a:p>
          <a:p>
            <a:endParaRPr lang="it-IT" altLang="it-IT" dirty="0" smtClean="0"/>
          </a:p>
          <a:p>
            <a:r>
              <a:rPr lang="it-IT" altLang="it-IT" dirty="0" smtClean="0"/>
              <a:t>Effetto congruenza: Più veloce se posizione spaziale delle</a:t>
            </a:r>
            <a:r>
              <a:rPr lang="it-IT" altLang="it-IT" baseline="0" dirty="0" smtClean="0"/>
              <a:t> coppie di emozioni congruente con rappresentazione mentale attesa in base all’ipotesi della valenza (angry a destra happy a sinistra)</a:t>
            </a:r>
          </a:p>
          <a:p>
            <a:r>
              <a:rPr lang="it-IT" altLang="it-IT" baseline="0" dirty="0" smtClean="0"/>
              <a:t>Effetto inversione: Velocità di risposta globalmente diverse quando la faccia è sottosopra piuttosto che orientata in maniera canonica</a:t>
            </a:r>
          </a:p>
          <a:p>
            <a:r>
              <a:rPr lang="it-IT" altLang="it-IT" dirty="0" smtClean="0"/>
              <a:t>Effetto SNARC: Più veloce con mano destra per coppie di faccie con valenza emotiva</a:t>
            </a:r>
            <a:r>
              <a:rPr lang="it-IT" altLang="it-IT" baseline="0" dirty="0" smtClean="0"/>
              <a:t> media positiva, viceversa per faccie con valenza emotiva negativa. </a:t>
            </a:r>
            <a:endParaRPr lang="it-IT" altLang="it-IT" dirty="0" smtClean="0"/>
          </a:p>
          <a:p>
            <a:endParaRPr lang="it-IT" altLang="it-IT" dirty="0"/>
          </a:p>
        </p:txBody>
      </p:sp>
    </p:spTree>
    <p:extLst>
      <p:ext uri="{BB962C8B-B14F-4D97-AF65-F5344CB8AC3E}">
        <p14:creationId xmlns:p14="http://schemas.microsoft.com/office/powerpoint/2010/main" val="289929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EBA74-8F62-4378-8161-F07EF52B44CA}" type="slidenum">
              <a:rPr lang="it-IT" altLang="it-IT"/>
              <a:pPr/>
              <a:t>20</a:t>
            </a:fld>
            <a:endParaRPr lang="it-IT" altLang="it-IT"/>
          </a:p>
        </p:txBody>
      </p:sp>
      <p:sp>
        <p:nvSpPr>
          <p:cNvPr id="2042882" name="Rectangle 2"/>
          <p:cNvSpPr>
            <a:spLocks noGrp="1" noRot="1" noChangeAspect="1" noChangeArrowheads="1" noTextEdit="1"/>
          </p:cNvSpPr>
          <p:nvPr>
            <p:ph type="sldImg"/>
          </p:nvPr>
        </p:nvSpPr>
        <p:spPr>
          <a:ln/>
        </p:spPr>
      </p:sp>
      <p:sp>
        <p:nvSpPr>
          <p:cNvPr id="20428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68927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21DAF-226B-47E0-AA74-C25CC91A20C6}" type="slidenum">
              <a:rPr lang="it-IT" altLang="it-IT"/>
              <a:pPr/>
              <a:t>21</a:t>
            </a:fld>
            <a:endParaRPr lang="it-IT" altLang="it-IT"/>
          </a:p>
        </p:txBody>
      </p:sp>
      <p:sp>
        <p:nvSpPr>
          <p:cNvPr id="2044930" name="Rectangle 2"/>
          <p:cNvSpPr>
            <a:spLocks noGrp="1" noRot="1" noChangeAspect="1" noChangeArrowheads="1" noTextEdit="1"/>
          </p:cNvSpPr>
          <p:nvPr>
            <p:ph type="sldImg"/>
          </p:nvPr>
        </p:nvSpPr>
        <p:spPr>
          <a:ln/>
        </p:spPr>
      </p:sp>
      <p:sp>
        <p:nvSpPr>
          <p:cNvPr id="20449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442720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7E9EC-2078-4898-B355-5C02B9EDD303}" type="slidenum">
              <a:rPr lang="it-IT" altLang="it-IT"/>
              <a:pPr/>
              <a:t>22</a:t>
            </a:fld>
            <a:endParaRPr lang="it-IT" altLang="it-IT"/>
          </a:p>
        </p:txBody>
      </p:sp>
      <p:sp>
        <p:nvSpPr>
          <p:cNvPr id="2046978" name="Rectangle 2"/>
          <p:cNvSpPr>
            <a:spLocks noGrp="1" noRot="1" noChangeAspect="1" noChangeArrowheads="1" noTextEdit="1"/>
          </p:cNvSpPr>
          <p:nvPr>
            <p:ph type="sldImg"/>
          </p:nvPr>
        </p:nvSpPr>
        <p:spPr>
          <a:ln/>
        </p:spPr>
      </p:sp>
      <p:sp>
        <p:nvSpPr>
          <p:cNvPr id="204697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495407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1AFD1-18E0-4A0E-ABAE-EAC14CED7A5B}" type="slidenum">
              <a:rPr lang="it-IT" altLang="it-IT"/>
              <a:pPr/>
              <a:t>23</a:t>
            </a:fld>
            <a:endParaRPr lang="it-IT" altLang="it-IT"/>
          </a:p>
        </p:txBody>
      </p:sp>
      <p:sp>
        <p:nvSpPr>
          <p:cNvPr id="2049026" name="Rectangle 2"/>
          <p:cNvSpPr>
            <a:spLocks noGrp="1" noRot="1" noChangeAspect="1" noChangeArrowheads="1" noTextEdit="1"/>
          </p:cNvSpPr>
          <p:nvPr>
            <p:ph type="sldImg"/>
          </p:nvPr>
        </p:nvSpPr>
        <p:spPr>
          <a:ln/>
        </p:spPr>
      </p:sp>
      <p:sp>
        <p:nvSpPr>
          <p:cNvPr id="204902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90466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6744B-8880-4977-9FF6-742EAEB1E609}" type="slidenum">
              <a:rPr lang="it-IT" altLang="it-IT"/>
              <a:pPr/>
              <a:t>24</a:t>
            </a:fld>
            <a:endParaRPr lang="it-IT" altLang="it-IT"/>
          </a:p>
        </p:txBody>
      </p:sp>
      <p:sp>
        <p:nvSpPr>
          <p:cNvPr id="2051074" name="Rectangle 2"/>
          <p:cNvSpPr>
            <a:spLocks noGrp="1" noRot="1" noChangeAspect="1" noChangeArrowheads="1" noTextEdit="1"/>
          </p:cNvSpPr>
          <p:nvPr>
            <p:ph type="sldImg"/>
          </p:nvPr>
        </p:nvSpPr>
        <p:spPr>
          <a:ln/>
        </p:spPr>
      </p:sp>
      <p:sp>
        <p:nvSpPr>
          <p:cNvPr id="205107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75411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91AE2-84B6-45DB-8F4A-F6F57FC60F6A}" type="slidenum">
              <a:rPr lang="it-IT" altLang="it-IT"/>
              <a:pPr/>
              <a:t>25</a:t>
            </a:fld>
            <a:endParaRPr lang="it-IT" altLang="it-IT"/>
          </a:p>
        </p:txBody>
      </p:sp>
      <p:sp>
        <p:nvSpPr>
          <p:cNvPr id="2053122" name="Rectangle 2"/>
          <p:cNvSpPr>
            <a:spLocks noGrp="1" noRot="1" noChangeAspect="1" noChangeArrowheads="1" noTextEdit="1"/>
          </p:cNvSpPr>
          <p:nvPr>
            <p:ph type="sldImg"/>
          </p:nvPr>
        </p:nvSpPr>
        <p:spPr>
          <a:ln/>
        </p:spPr>
      </p:sp>
      <p:sp>
        <p:nvSpPr>
          <p:cNvPr id="205312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8872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25F9D-6C9B-4D86-B96B-F132DE4C064F}" type="slidenum">
              <a:rPr lang="it-IT" altLang="it-IT"/>
              <a:pPr/>
              <a:t>26</a:t>
            </a:fld>
            <a:endParaRPr lang="it-IT" altLang="it-IT"/>
          </a:p>
        </p:txBody>
      </p:sp>
      <p:sp>
        <p:nvSpPr>
          <p:cNvPr id="2055170" name="Rectangle 2"/>
          <p:cNvSpPr>
            <a:spLocks noGrp="1" noRot="1" noChangeAspect="1" noChangeArrowheads="1" noTextEdit="1"/>
          </p:cNvSpPr>
          <p:nvPr>
            <p:ph type="sldImg"/>
          </p:nvPr>
        </p:nvSpPr>
        <p:spPr>
          <a:ln/>
        </p:spPr>
      </p:sp>
      <p:sp>
        <p:nvSpPr>
          <p:cNvPr id="2055171" name="Rectangle 3"/>
          <p:cNvSpPr>
            <a:spLocks noGrp="1" noChangeArrowheads="1"/>
          </p:cNvSpPr>
          <p:nvPr>
            <p:ph type="body" idx="1"/>
          </p:nvPr>
        </p:nvSpPr>
        <p:spPr/>
        <p:txBody>
          <a:bodyPr/>
          <a:lstStyle/>
          <a:p>
            <a:r>
              <a:rPr lang="it-IT" altLang="it-IT"/>
              <a:t>Alcuni esempi di Teoria discussi con la classe:</a:t>
            </a:r>
          </a:p>
          <a:p>
            <a:r>
              <a:rPr lang="it-IT" altLang="it-IT"/>
              <a:t>Teoria del condizionamento operante, effetti di vari programmi di rinforzo (rinforzo positivo, negativo, punizione, associativo, intermittenti) su frequenza di risposta: l’organismo apprende dalle conseguenze del suo comportamento (positive, negative). Riflesso condizionato: il cane che ha imparato ad associare al campanello lo stimolo cibo allora comincierà a salivare quando sente il campanello. </a:t>
            </a:r>
          </a:p>
          <a:p>
            <a:r>
              <a:rPr lang="it-IT" altLang="it-IT"/>
              <a:t>Teoria della Gestalt (Leggi di organizzazione percettiva), </a:t>
            </a:r>
          </a:p>
          <a:p>
            <a:r>
              <a:rPr lang="it-IT" altLang="it-IT"/>
              <a:t>Memoria di Lavoro e a Breve termine; </a:t>
            </a:r>
          </a:p>
          <a:p>
            <a:r>
              <a:rPr lang="it-IT" altLang="it-IT"/>
              <a:t>nella fisica l’elettrone, nessuno lo ha mai visto ne vediamo gli effetti per spiegare leggi della fisica. </a:t>
            </a:r>
          </a:p>
        </p:txBody>
      </p:sp>
    </p:spTree>
    <p:extLst>
      <p:ext uri="{BB962C8B-B14F-4D97-AF65-F5344CB8AC3E}">
        <p14:creationId xmlns:p14="http://schemas.microsoft.com/office/powerpoint/2010/main" val="44747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CE236-EABE-4062-BA3D-F1DA37E3FB64}" type="slidenum">
              <a:rPr lang="it-IT" altLang="it-IT"/>
              <a:pPr/>
              <a:t>27</a:t>
            </a:fld>
            <a:endParaRPr lang="it-IT" altLang="it-IT"/>
          </a:p>
        </p:txBody>
      </p:sp>
      <p:sp>
        <p:nvSpPr>
          <p:cNvPr id="2057218" name="Rectangle 2"/>
          <p:cNvSpPr>
            <a:spLocks noGrp="1" noRot="1" noChangeAspect="1" noChangeArrowheads="1" noTextEdit="1"/>
          </p:cNvSpPr>
          <p:nvPr>
            <p:ph type="sldImg"/>
          </p:nvPr>
        </p:nvSpPr>
        <p:spPr>
          <a:ln/>
        </p:spPr>
      </p:sp>
      <p:sp>
        <p:nvSpPr>
          <p:cNvPr id="2057219" name="Rectangle 3"/>
          <p:cNvSpPr>
            <a:spLocks noGrp="1" noChangeArrowheads="1"/>
          </p:cNvSpPr>
          <p:nvPr>
            <p:ph type="body" idx="1"/>
          </p:nvPr>
        </p:nvSpPr>
        <p:spPr/>
        <p:txBody>
          <a:bodyPr/>
          <a:lstStyle/>
          <a:p>
            <a:r>
              <a:rPr lang="it-IT" altLang="it-IT"/>
              <a:t>Numero 4 </a:t>
            </a:r>
          </a:p>
        </p:txBody>
      </p:sp>
    </p:spTree>
    <p:extLst>
      <p:ext uri="{BB962C8B-B14F-4D97-AF65-F5344CB8AC3E}">
        <p14:creationId xmlns:p14="http://schemas.microsoft.com/office/powerpoint/2010/main" val="1495944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F6415-D375-4DAA-B79F-E6B6F01D7516}" type="slidenum">
              <a:rPr lang="it-IT" altLang="it-IT"/>
              <a:pPr/>
              <a:t>28</a:t>
            </a:fld>
            <a:endParaRPr lang="it-IT" altLang="it-IT"/>
          </a:p>
        </p:txBody>
      </p:sp>
      <p:sp>
        <p:nvSpPr>
          <p:cNvPr id="2059266" name="Rectangle 2"/>
          <p:cNvSpPr>
            <a:spLocks noGrp="1" noRot="1" noChangeAspect="1" noChangeArrowheads="1" noTextEdit="1"/>
          </p:cNvSpPr>
          <p:nvPr>
            <p:ph type="sldImg"/>
          </p:nvPr>
        </p:nvSpPr>
        <p:spPr>
          <a:ln/>
        </p:spPr>
      </p:sp>
      <p:sp>
        <p:nvSpPr>
          <p:cNvPr id="20592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81277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3B17F-191B-4764-8E4C-E1EAF2A213FC}" type="slidenum">
              <a:rPr lang="it-IT" altLang="it-IT"/>
              <a:pPr/>
              <a:t>29</a:t>
            </a:fld>
            <a:endParaRPr lang="it-IT" altLang="it-IT"/>
          </a:p>
        </p:txBody>
      </p:sp>
      <p:sp>
        <p:nvSpPr>
          <p:cNvPr id="2061314" name="Rectangle 2"/>
          <p:cNvSpPr>
            <a:spLocks noGrp="1" noRot="1" noChangeAspect="1" noChangeArrowheads="1" noTextEdit="1"/>
          </p:cNvSpPr>
          <p:nvPr>
            <p:ph type="sldImg"/>
          </p:nvPr>
        </p:nvSpPr>
        <p:spPr>
          <a:ln/>
        </p:spPr>
      </p:sp>
      <p:sp>
        <p:nvSpPr>
          <p:cNvPr id="2061315" name="Rectangle 3"/>
          <p:cNvSpPr>
            <a:spLocks noGrp="1" noChangeArrowheads="1"/>
          </p:cNvSpPr>
          <p:nvPr>
            <p:ph type="body" idx="1"/>
          </p:nvPr>
        </p:nvSpPr>
        <p:spPr/>
        <p:txBody>
          <a:bodyPr/>
          <a:lstStyle/>
          <a:p>
            <a:r>
              <a:rPr lang="it-IT" altLang="it-IT"/>
              <a:t>La 3</a:t>
            </a:r>
          </a:p>
        </p:txBody>
      </p:sp>
    </p:spTree>
    <p:extLst>
      <p:ext uri="{BB962C8B-B14F-4D97-AF65-F5344CB8AC3E}">
        <p14:creationId xmlns:p14="http://schemas.microsoft.com/office/powerpoint/2010/main" val="4735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65A8-6B02-4F20-AC12-4C67550647C8}" type="slidenum">
              <a:rPr lang="it-IT" altLang="it-IT"/>
              <a:pPr/>
              <a:t>3</a:t>
            </a:fld>
            <a:endParaRPr lang="it-IT" altLang="it-IT"/>
          </a:p>
        </p:txBody>
      </p:sp>
      <p:sp>
        <p:nvSpPr>
          <p:cNvPr id="2100226" name="Rectangle 2"/>
          <p:cNvSpPr>
            <a:spLocks noGrp="1" noRot="1" noChangeAspect="1" noChangeArrowheads="1" noTextEdit="1"/>
          </p:cNvSpPr>
          <p:nvPr>
            <p:ph type="sldImg"/>
          </p:nvPr>
        </p:nvSpPr>
        <p:spPr>
          <a:ln/>
        </p:spPr>
      </p:sp>
      <p:sp>
        <p:nvSpPr>
          <p:cNvPr id="2100227" name="Rectangle 3"/>
          <p:cNvSpPr>
            <a:spLocks noGrp="1" noChangeArrowheads="1"/>
          </p:cNvSpPr>
          <p:nvPr>
            <p:ph type="body" idx="1"/>
          </p:nvPr>
        </p:nvSpPr>
        <p:spPr/>
        <p:txBody>
          <a:bodyPr/>
          <a:lstStyle/>
          <a:p>
            <a:r>
              <a:rPr lang="it-IT" altLang="it-IT" dirty="0" smtClean="0"/>
              <a:t>1) Scoperta di regolarità,</a:t>
            </a:r>
          </a:p>
          <a:p>
            <a:r>
              <a:rPr lang="it-IT" altLang="it-IT" dirty="0" smtClean="0"/>
              <a:t>2) descrizione,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3)</a:t>
            </a:r>
            <a:r>
              <a:rPr lang="it-IT" altLang="it-IT" baseline="0" dirty="0" smtClean="0"/>
              <a:t> Ricerca delle cause,</a:t>
            </a:r>
            <a:endParaRPr lang="it-IT" altLang="it-IT" dirty="0" smtClean="0"/>
          </a:p>
          <a:p>
            <a:r>
              <a:rPr lang="it-IT" altLang="it-IT" dirty="0" smtClean="0"/>
              <a:t>4) Scoperta di leggi,</a:t>
            </a:r>
          </a:p>
          <a:p>
            <a:r>
              <a:rPr lang="it-IT" altLang="it-IT" baseline="0" dirty="0" smtClean="0"/>
              <a:t>5) Sviluppo di una teoria,</a:t>
            </a:r>
            <a:endParaRPr lang="it-IT" altLang="it-IT" dirty="0"/>
          </a:p>
        </p:txBody>
      </p:sp>
    </p:spTree>
    <p:extLst>
      <p:ext uri="{BB962C8B-B14F-4D97-AF65-F5344CB8AC3E}">
        <p14:creationId xmlns:p14="http://schemas.microsoft.com/office/powerpoint/2010/main" val="1760732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AAEA7-7940-4A05-967C-1D2C5D58DA1F}" type="slidenum">
              <a:rPr lang="it-IT" altLang="it-IT"/>
              <a:pPr/>
              <a:t>30</a:t>
            </a:fld>
            <a:endParaRPr lang="it-IT" altLang="it-IT"/>
          </a:p>
        </p:txBody>
      </p:sp>
      <p:sp>
        <p:nvSpPr>
          <p:cNvPr id="2063362" name="Rectangle 2"/>
          <p:cNvSpPr>
            <a:spLocks noGrp="1" noRot="1" noChangeAspect="1" noChangeArrowheads="1" noTextEdit="1"/>
          </p:cNvSpPr>
          <p:nvPr>
            <p:ph type="sldImg"/>
          </p:nvPr>
        </p:nvSpPr>
        <p:spPr>
          <a:ln/>
        </p:spPr>
      </p:sp>
      <p:sp>
        <p:nvSpPr>
          <p:cNvPr id="2063363" name="Rectangle 3"/>
          <p:cNvSpPr>
            <a:spLocks noGrp="1" noChangeArrowheads="1"/>
          </p:cNvSpPr>
          <p:nvPr>
            <p:ph type="body" idx="1"/>
          </p:nvPr>
        </p:nvSpPr>
        <p:spPr/>
        <p:txBody>
          <a:bodyPr/>
          <a:lstStyle/>
          <a:p>
            <a:r>
              <a:rPr lang="it-IT" altLang="it-IT"/>
              <a:t>La 1</a:t>
            </a:r>
          </a:p>
          <a:p>
            <a:r>
              <a:rPr lang="it-IT" altLang="it-IT"/>
              <a:t>Postulato: Principio indimostrato la cui validità si ammette a priori per evidenza o convenzione allo scopo di fornire la spiegazione di determinati fatti o di costruire una teoria</a:t>
            </a:r>
          </a:p>
          <a:p>
            <a:r>
              <a:rPr lang="it-IT" altLang="it-IT"/>
              <a:t>Assioma: Principio evidente per sé, e che perciò non ha bisogno di esser dimostrato, posto a fondamento di una teoria deduttiva; </a:t>
            </a:r>
            <a:r>
              <a:rPr lang="it-IT" altLang="it-IT" i="1"/>
              <a:t>com.</a:t>
            </a:r>
            <a:r>
              <a:rPr lang="it-IT" altLang="it-IT"/>
              <a:t>, principio, massima</a:t>
            </a:r>
          </a:p>
          <a:p>
            <a:r>
              <a:rPr lang="it-IT" altLang="it-IT"/>
              <a:t>Le credenze per gli scienziati sono le ipotesi nulle (senso comune)</a:t>
            </a:r>
          </a:p>
        </p:txBody>
      </p:sp>
    </p:spTree>
    <p:extLst>
      <p:ext uri="{BB962C8B-B14F-4D97-AF65-F5344CB8AC3E}">
        <p14:creationId xmlns:p14="http://schemas.microsoft.com/office/powerpoint/2010/main" val="2855659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B3C25-6B59-41FC-BF64-0E0711C43890}" type="slidenum">
              <a:rPr lang="it-IT" altLang="it-IT"/>
              <a:pPr/>
              <a:t>31</a:t>
            </a:fld>
            <a:endParaRPr lang="it-IT" altLang="it-IT"/>
          </a:p>
        </p:txBody>
      </p:sp>
      <p:sp>
        <p:nvSpPr>
          <p:cNvPr id="2065410" name="Rectangle 2"/>
          <p:cNvSpPr>
            <a:spLocks noGrp="1" noRot="1" noChangeAspect="1" noChangeArrowheads="1" noTextEdit="1"/>
          </p:cNvSpPr>
          <p:nvPr>
            <p:ph type="sldImg"/>
          </p:nvPr>
        </p:nvSpPr>
        <p:spPr>
          <a:ln/>
        </p:spPr>
      </p:sp>
      <p:sp>
        <p:nvSpPr>
          <p:cNvPr id="2065411" name="Rectangle 3"/>
          <p:cNvSpPr>
            <a:spLocks noGrp="1" noChangeArrowheads="1"/>
          </p:cNvSpPr>
          <p:nvPr>
            <p:ph type="body" idx="1"/>
          </p:nvPr>
        </p:nvSpPr>
        <p:spPr/>
        <p:txBody>
          <a:bodyPr/>
          <a:lstStyle/>
          <a:p>
            <a:r>
              <a:rPr lang="it-IT" altLang="it-IT"/>
              <a:t>La 1 Si rigetta l’ipotesi nulla a favore dell’ipotesi sostantiva</a:t>
            </a:r>
          </a:p>
          <a:p>
            <a:r>
              <a:rPr lang="it-IT" altLang="it-IT"/>
              <a:t>La plausibilità della 5 può essere discussa</a:t>
            </a:r>
          </a:p>
        </p:txBody>
      </p:sp>
    </p:spTree>
    <p:extLst>
      <p:ext uri="{BB962C8B-B14F-4D97-AF65-F5344CB8AC3E}">
        <p14:creationId xmlns:p14="http://schemas.microsoft.com/office/powerpoint/2010/main" val="351521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C29E9-01AB-46B9-957D-F1A195792559}" type="slidenum">
              <a:rPr lang="it-IT" altLang="it-IT"/>
              <a:pPr/>
              <a:t>32</a:t>
            </a:fld>
            <a:endParaRPr lang="it-IT" altLang="it-IT"/>
          </a:p>
        </p:txBody>
      </p:sp>
      <p:sp>
        <p:nvSpPr>
          <p:cNvPr id="2067458" name="Rectangle 2"/>
          <p:cNvSpPr>
            <a:spLocks noGrp="1" noRot="1" noChangeAspect="1" noChangeArrowheads="1" noTextEdit="1"/>
          </p:cNvSpPr>
          <p:nvPr>
            <p:ph type="sldImg"/>
          </p:nvPr>
        </p:nvSpPr>
        <p:spPr>
          <a:ln/>
        </p:spPr>
      </p:sp>
      <p:sp>
        <p:nvSpPr>
          <p:cNvPr id="2067459" name="Rectangle 3"/>
          <p:cNvSpPr>
            <a:spLocks noGrp="1" noChangeArrowheads="1"/>
          </p:cNvSpPr>
          <p:nvPr>
            <p:ph type="body" idx="1"/>
          </p:nvPr>
        </p:nvSpPr>
        <p:spPr/>
        <p:txBody>
          <a:bodyPr/>
          <a:lstStyle/>
          <a:p>
            <a:r>
              <a:rPr lang="it-IT" altLang="it-IT"/>
              <a:t>La 4</a:t>
            </a:r>
          </a:p>
        </p:txBody>
      </p:sp>
    </p:spTree>
    <p:extLst>
      <p:ext uri="{BB962C8B-B14F-4D97-AF65-F5344CB8AC3E}">
        <p14:creationId xmlns:p14="http://schemas.microsoft.com/office/powerpoint/2010/main" val="793790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7BFA-6E8B-4650-8A50-14676603627C}" type="slidenum">
              <a:rPr lang="it-IT" altLang="it-IT"/>
              <a:pPr/>
              <a:t>33</a:t>
            </a:fld>
            <a:endParaRPr lang="it-IT" altLang="it-IT"/>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r>
              <a:rPr lang="it-IT" altLang="it-IT"/>
              <a:t>La 5</a:t>
            </a:r>
          </a:p>
        </p:txBody>
      </p:sp>
    </p:spTree>
    <p:extLst>
      <p:ext uri="{BB962C8B-B14F-4D97-AF65-F5344CB8AC3E}">
        <p14:creationId xmlns:p14="http://schemas.microsoft.com/office/powerpoint/2010/main" val="34200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F1A4-34EE-4E5D-9F88-08AF52DB8C2B}" type="slidenum">
              <a:rPr lang="it-IT" altLang="it-IT"/>
              <a:pPr/>
              <a:t>4</a:t>
            </a:fld>
            <a:endParaRPr lang="it-IT" altLang="it-IT"/>
          </a:p>
        </p:txBody>
      </p:sp>
      <p:sp>
        <p:nvSpPr>
          <p:cNvPr id="2004994" name="Rectangle 2"/>
          <p:cNvSpPr>
            <a:spLocks noGrp="1" noRot="1" noChangeAspect="1" noChangeArrowheads="1" noTextEdit="1"/>
          </p:cNvSpPr>
          <p:nvPr>
            <p:ph type="sldImg"/>
          </p:nvPr>
        </p:nvSpPr>
        <p:spPr>
          <a:ln/>
        </p:spPr>
      </p:sp>
      <p:sp>
        <p:nvSpPr>
          <p:cNvPr id="2004995" name="Rectangle 3"/>
          <p:cNvSpPr>
            <a:spLocks noGrp="1" noChangeArrowheads="1"/>
          </p:cNvSpPr>
          <p:nvPr>
            <p:ph type="body" idx="1"/>
          </p:nvPr>
        </p:nvSpPr>
        <p:spPr/>
        <p:txBody>
          <a:bodyPr/>
          <a:lstStyle/>
          <a:p>
            <a:r>
              <a:rPr lang="it-IT" altLang="it-IT" dirty="0"/>
              <a:t>Peters (1991</a:t>
            </a:r>
            <a:r>
              <a:rPr lang="it-IT" altLang="it-IT" dirty="0" smtClean="0"/>
              <a:t>) ecologo </a:t>
            </a:r>
            <a:endParaRPr lang="it-IT" altLang="it-IT" dirty="0"/>
          </a:p>
          <a:p>
            <a:endParaRPr lang="it-IT" altLang="it-IT" dirty="0"/>
          </a:p>
        </p:txBody>
      </p:sp>
    </p:spTree>
    <p:extLst>
      <p:ext uri="{BB962C8B-B14F-4D97-AF65-F5344CB8AC3E}">
        <p14:creationId xmlns:p14="http://schemas.microsoft.com/office/powerpoint/2010/main" val="149060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A5356-A7C9-4860-85B9-21C90F3E4AD4}" type="slidenum">
              <a:rPr lang="it-IT" altLang="it-IT"/>
              <a:pPr/>
              <a:t>5</a:t>
            </a:fld>
            <a:endParaRPr lang="it-IT" altLang="it-IT"/>
          </a:p>
        </p:txBody>
      </p:sp>
      <p:sp>
        <p:nvSpPr>
          <p:cNvPr id="2007042" name="Rectangle 2"/>
          <p:cNvSpPr>
            <a:spLocks noGrp="1" noRot="1" noChangeAspect="1" noChangeArrowheads="1" noTextEdit="1"/>
          </p:cNvSpPr>
          <p:nvPr>
            <p:ph type="sldImg"/>
          </p:nvPr>
        </p:nvSpPr>
        <p:spPr>
          <a:ln/>
        </p:spPr>
      </p:sp>
      <p:sp>
        <p:nvSpPr>
          <p:cNvPr id="2007043" name="Rectangle 3"/>
          <p:cNvSpPr>
            <a:spLocks noGrp="1" noChangeArrowheads="1"/>
          </p:cNvSpPr>
          <p:nvPr>
            <p:ph type="body" idx="1"/>
          </p:nvPr>
        </p:nvSpPr>
        <p:spPr/>
        <p:txBody>
          <a:bodyPr/>
          <a:lstStyle/>
          <a:p>
            <a:pPr algn="just">
              <a:lnSpc>
                <a:spcPct val="90000"/>
              </a:lnSpc>
            </a:pPr>
            <a:r>
              <a:rPr lang="it-IT" altLang="it-IT" dirty="0"/>
              <a:t>Il test di falsificazione può determinare l’accettazione dell’ipotesi nulla oppure il rigetto di questa. Nel primo caso l’ipotesi originaria non è supportata dai dati e quindi il modello da cui essa deriva è rigettato. Ciò suggerisce l’esistenza di altri processi alla base dell’osservazione iniziale. Il procedimento deve quindi ricominciare attraverso la proposta di altre spiegazioni plausibili e testabili. È da rilevare che le risorse profuse nel primo test non sono andate perse. L’esperimento avrà infatti fornito ulteriori osservazioni su cui basare la formulazione di un nuovo modello.</a:t>
            </a:r>
          </a:p>
          <a:p>
            <a:pPr algn="just">
              <a:lnSpc>
                <a:spcPct val="90000"/>
              </a:lnSpc>
            </a:pPr>
            <a:r>
              <a:rPr lang="it-IT" altLang="it-IT" dirty="0"/>
              <a:t>La ricerca ha dato un esito positivo senza la pretesa di aver dimostrato alcunché. La conclusione effettiva è che il modello proposto è stato corroborato. Esso ha passato una verifica sperimentale e rappresenta al momento attuale la migliore spiegazione che possiamo fornire del fenomeno in esame. Ciò non pregiudica il fatto che il test possa fallire in un altro contesto spaziale e/o temporale o che un altro modello possa spiegare il fenomeno in modo più accurato. Secondo il criterio ipotetico-deduttivo ogni spiegazione è parziale ed effimera e bisogna essere pronti a sostituirla quando un modello più robusto avanza. Un modello che è sopravvissuto ad un test sperimentale aumenta comunque il livello di conoscenza sia perché siamo in grado di fornire una spiegazione oggettiva di un fenomeno, sia perché spiegazioni alternative in origine altrettanto plausibili appaiono meno verosimili. Il risultato ottenuto non è comunque generalizzabile, esso è limitato al contesto spazio-temporale in cui l’esperimento è stato condotto.</a:t>
            </a:r>
          </a:p>
          <a:p>
            <a:pPr>
              <a:lnSpc>
                <a:spcPct val="90000"/>
              </a:lnSpc>
            </a:pPr>
            <a:endParaRPr lang="it-IT" altLang="it-IT" dirty="0"/>
          </a:p>
        </p:txBody>
      </p:sp>
    </p:spTree>
    <p:extLst>
      <p:ext uri="{BB962C8B-B14F-4D97-AF65-F5344CB8AC3E}">
        <p14:creationId xmlns:p14="http://schemas.microsoft.com/office/powerpoint/2010/main" val="168501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CDF53-ED31-4A27-958A-102AEE10E483}" type="slidenum">
              <a:rPr lang="it-IT" altLang="it-IT"/>
              <a:pPr/>
              <a:t>6</a:t>
            </a:fld>
            <a:endParaRPr lang="it-IT" altLang="it-IT"/>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2277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869E1-EBA8-44B2-A555-DBCDEF1C3C92}" type="slidenum">
              <a:rPr lang="it-IT" altLang="it-IT"/>
              <a:pPr/>
              <a:t>7</a:t>
            </a:fld>
            <a:endParaRPr lang="it-IT" altLang="it-IT"/>
          </a:p>
        </p:txBody>
      </p:sp>
      <p:sp>
        <p:nvSpPr>
          <p:cNvPr id="2011138" name="Rectangle 2"/>
          <p:cNvSpPr>
            <a:spLocks noGrp="1" noRot="1" noChangeAspect="1" noChangeArrowheads="1" noTextEdit="1"/>
          </p:cNvSpPr>
          <p:nvPr>
            <p:ph type="sldImg"/>
          </p:nvPr>
        </p:nvSpPr>
        <p:spPr>
          <a:ln/>
        </p:spPr>
      </p:sp>
      <p:sp>
        <p:nvSpPr>
          <p:cNvPr id="20111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9274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37762-796C-4AC4-9BC8-0989611F3CAE}" type="slidenum">
              <a:rPr lang="it-IT" altLang="it-IT"/>
              <a:pPr/>
              <a:t>8</a:t>
            </a:fld>
            <a:endParaRPr lang="it-IT" altLang="it-IT"/>
          </a:p>
        </p:txBody>
      </p:sp>
      <p:sp>
        <p:nvSpPr>
          <p:cNvPr id="2013186" name="Rectangle 2"/>
          <p:cNvSpPr>
            <a:spLocks noGrp="1" noRot="1" noChangeAspect="1" noChangeArrowheads="1" noTextEdit="1"/>
          </p:cNvSpPr>
          <p:nvPr>
            <p:ph type="sldImg"/>
          </p:nvPr>
        </p:nvSpPr>
        <p:spPr>
          <a:ln/>
        </p:spPr>
      </p:sp>
      <p:sp>
        <p:nvSpPr>
          <p:cNvPr id="2013187" name="Rectangle 3"/>
          <p:cNvSpPr>
            <a:spLocks noGrp="1" noChangeArrowheads="1"/>
          </p:cNvSpPr>
          <p:nvPr>
            <p:ph type="body" idx="1"/>
          </p:nvPr>
        </p:nvSpPr>
        <p:spPr/>
        <p:txBody>
          <a:bodyPr/>
          <a:lstStyle/>
          <a:p>
            <a:pPr algn="just"/>
            <a:r>
              <a:rPr lang="it-IT" altLang="it-IT"/>
              <a:t>L’uso di mezzi diversi per arrivare ad un concetto tramite definizioni operazionali diverse è chiamato uso di operazioni convergenti ed è un potente strumento per definire in maniera larga e ampia un costrutto</a:t>
            </a:r>
          </a:p>
        </p:txBody>
      </p:sp>
    </p:spTree>
    <p:extLst>
      <p:ext uri="{BB962C8B-B14F-4D97-AF65-F5344CB8AC3E}">
        <p14:creationId xmlns:p14="http://schemas.microsoft.com/office/powerpoint/2010/main" val="57134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86E36-5457-4C76-9E46-633CFBE47209}" type="slidenum">
              <a:rPr lang="it-IT" altLang="it-IT"/>
              <a:pPr/>
              <a:t>9</a:t>
            </a:fld>
            <a:endParaRPr lang="it-IT" altLang="it-IT"/>
          </a:p>
        </p:txBody>
      </p:sp>
      <p:sp>
        <p:nvSpPr>
          <p:cNvPr id="2015234" name="Rectangle 2"/>
          <p:cNvSpPr>
            <a:spLocks noGrp="1" noRot="1" noChangeAspect="1" noChangeArrowheads="1" noTextEdit="1"/>
          </p:cNvSpPr>
          <p:nvPr>
            <p:ph type="sldImg"/>
          </p:nvPr>
        </p:nvSpPr>
        <p:spPr>
          <a:ln/>
        </p:spPr>
      </p:sp>
      <p:sp>
        <p:nvSpPr>
          <p:cNvPr id="2015235" name="Rectangle 3"/>
          <p:cNvSpPr>
            <a:spLocks noGrp="1" noChangeArrowheads="1"/>
          </p:cNvSpPr>
          <p:nvPr>
            <p:ph type="body" idx="1"/>
          </p:nvPr>
        </p:nvSpPr>
        <p:spPr/>
        <p:txBody>
          <a:bodyPr/>
          <a:lstStyle/>
          <a:p>
            <a:r>
              <a:rPr lang="it-IT" altLang="it-IT" b="1"/>
              <a:t>La natura del progresso scientifico</a:t>
            </a:r>
          </a:p>
          <a:p>
            <a:r>
              <a:rPr lang="it-IT" altLang="it-IT"/>
              <a:t>Ogni branca della scienza si organizza in </a:t>
            </a:r>
            <a:r>
              <a:rPr lang="it-IT" altLang="it-IT" b="1" i="1"/>
              <a:t>paradigmi </a:t>
            </a:r>
            <a:r>
              <a:rPr lang="it-IT" altLang="it-IT"/>
              <a:t>(Kuhn): tutti gli assunti e le teorie accettate come vere da un gruppo di scienziati.</a:t>
            </a:r>
          </a:p>
          <a:p>
            <a:r>
              <a:rPr lang="it-IT" altLang="it-IT"/>
              <a:t>La scienza non procede in linea retta ma evolve per rivoluzioni di passaggio a nuovi paradigmi:</a:t>
            </a:r>
          </a:p>
          <a:p>
            <a:r>
              <a:rPr lang="it-IT" altLang="it-IT" b="1" i="1"/>
              <a:t>scienza normale (accettazione di un paradigma)</a:t>
            </a:r>
            <a:r>
              <a:rPr lang="it-IT" altLang="it-IT" i="1"/>
              <a:t> </a:t>
            </a:r>
            <a:r>
              <a:rPr lang="it-IT" altLang="it-IT" b="1" i="1"/>
              <a:t>problemi e crisi del paradigma nuovi paradigmi che competono con quello attuale accettazione del nuovo paradigma che spiega i dati empirici nel modo migliore</a:t>
            </a:r>
          </a:p>
          <a:p>
            <a:r>
              <a:rPr lang="it-IT" altLang="it-IT"/>
              <a:t>Solo i dati empirici possono essere usati per valutare le teorie, preferenze personali sono irrazionali.</a:t>
            </a:r>
          </a:p>
        </p:txBody>
      </p:sp>
    </p:spTree>
    <p:extLst>
      <p:ext uri="{BB962C8B-B14F-4D97-AF65-F5344CB8AC3E}">
        <p14:creationId xmlns:p14="http://schemas.microsoft.com/office/powerpoint/2010/main" val="294347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DDCADC-BD5E-45C3-870A-91F06226AE4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5279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00B69E-07C6-4984-96BE-D6A410CD32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4741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C50FF-199A-4FDD-8B3F-C4E3A09858B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864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44D841-7EE4-4503-BA6E-ACA6B0D424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1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3C738-E84A-4F71-AF6A-373F3B6DC4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A2B1DE-0CA7-4B49-8E58-B35B4A987A4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3315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EEC2BBF-97AC-42D3-AF5B-2D25B00CE7C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639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57B7-4654-429A-831A-3FFBDC1A288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2791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90129F-A9DA-46F3-8E70-B7C5F2FAE9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3030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273E91-3343-407A-A796-BF144F49332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5410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DDB9B-FCFF-47D5-BC22-7FF283715C3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198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00AD1A81-B3A5-40F2-9EA3-F17154F6AE07}" type="slidenum">
              <a:rPr lang="it-IT" altLang="it-IT">
                <a:solidFill>
                  <a:srgbClr val="000000"/>
                </a:solidFill>
              </a:rPr>
              <a:pPr eaLnBrk="1" hangingPunct="1"/>
              <a:t>‹#›</a:t>
            </a:fld>
            <a:endParaRPr lang="it-IT" altLang="it-IT">
              <a:solidFill>
                <a:srgbClr val="000000"/>
              </a:solidFill>
            </a:endParaRPr>
          </a:p>
        </p:txBody>
      </p:sp>
    </p:spTree>
    <p:extLst>
      <p:ext uri="{BB962C8B-B14F-4D97-AF65-F5344CB8AC3E}">
        <p14:creationId xmlns:p14="http://schemas.microsoft.com/office/powerpoint/2010/main" val="4135154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psychology-tools.com/taylor-manifest-anxiety-scale/"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giulio.baldassi@phd.units.i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IyIq7Xu7McCFcHtFAodsAcDig&amp;url=http://www.scuolapoidomani.com/didattica/materialedidattico/scienze.htm&amp;psig=AFQjCNEJx2YUwCuW1VnfY9J6qwnuhC1Q1A&amp;ust=1441988095211433"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IyIq7Xu7McCFcHtFAodsAcDig&amp;url=http://www.scuolapoidomani.com/didattica/materialedidattico/scienze.htm&amp;psig=AFQjCNEJx2YUwCuW1VnfY9J6qwnuhC1Q1A&amp;ust=1441988095211433"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moodle2.units.it/pluginfile.php/174200/mod_resource/content/2/aserinsky-kleitman-1953-rem-sleep.pdf" TargetMode="External"/><Relationship Id="rId5" Type="http://schemas.openxmlformats.org/officeDocument/2006/relationships/hyperlink" Target="../../Materiali_lezione2/aserinsky-kleitman-1953-rem-sleep.pdf" TargetMode="Externa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hyperlink" Target="https://moodle2.units.it/pluginfile.php/174200/mod_resource/content/2/aserinsky-kleitman-1953-rem-sleep.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Materiali_lezione2/aserinsky-kleitman-1953-rem-sleep.pdf" TargetMode="External"/><Relationship Id="rId5" Type="http://schemas.openxmlformats.org/officeDocument/2006/relationships/image" Target="../media/image8.pn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moodle2.units.it/pluginfile.php/174200/mod_resource/content/2/aserinsky-kleitman-1953-rem-sleep.pdf" TargetMode="External"/><Relationship Id="rId5" Type="http://schemas.openxmlformats.org/officeDocument/2006/relationships/hyperlink" Target="../../Materiali_lezione2/aserinsky-kleitman-1953-rem-sleep.pdf" TargetMode="Externa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49826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276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a:t>
            </a:r>
            <a:r>
              <a:rPr lang="it-IT" altLang="it-IT" sz="2400" dirty="0" smtClean="0"/>
              <a:t>12</a:t>
            </a:r>
            <a:endParaRPr lang="it-IT" altLang="it-IT" sz="2400" dirty="0"/>
          </a:p>
          <a:p>
            <a:pPr algn="ctr" eaLnBrk="1" hangingPunct="1"/>
            <a:r>
              <a:rPr lang="it-IT" altLang="it-IT" sz="2400" dirty="0" smtClean="0"/>
              <a:t>05</a:t>
            </a:r>
            <a:r>
              <a:rPr lang="it-IT" altLang="it-IT" sz="2400" dirty="0" smtClean="0"/>
              <a:t>/12/2018</a:t>
            </a:r>
            <a:endParaRPr lang="it-IT" altLang="it-IT" sz="2400" dirty="0" smtClean="0"/>
          </a:p>
          <a:p>
            <a:pPr algn="ctr" eaLnBrk="1" hangingPunct="1"/>
            <a:endParaRPr lang="it-IT" altLang="it-IT" sz="2400" dirty="0"/>
          </a:p>
          <a:p>
            <a:pPr>
              <a:buFontTx/>
              <a:buChar char="•"/>
            </a:pPr>
            <a:r>
              <a:rPr lang="it-IT" altLang="it-IT" sz="1800" b="0" dirty="0"/>
              <a:t>Flusso scientifico parte 2</a:t>
            </a:r>
          </a:p>
          <a:p>
            <a:pPr>
              <a:buFontTx/>
              <a:buChar char="•"/>
            </a:pPr>
            <a:r>
              <a:rPr lang="it-IT" altLang="it-IT" sz="1800" b="0" dirty="0"/>
              <a:t>fase pubblica</a:t>
            </a:r>
          </a:p>
          <a:p>
            <a:pPr>
              <a:buFontTx/>
              <a:buChar char="•"/>
            </a:pPr>
            <a:r>
              <a:rPr lang="it-IT" altLang="it-IT" sz="1800" b="0" dirty="0"/>
              <a:t>fase finale</a:t>
            </a:r>
          </a:p>
          <a:p>
            <a:pPr>
              <a:buFontTx/>
              <a:buChar char="•"/>
            </a:pPr>
            <a:r>
              <a:rPr lang="it-IT" altLang="it-IT" sz="1800" b="0" dirty="0"/>
              <a:t>La statistica non basta</a:t>
            </a:r>
          </a:p>
          <a:p>
            <a:pPr>
              <a:buFontTx/>
              <a:buChar char="•"/>
            </a:pPr>
            <a:r>
              <a:rPr lang="it-IT" altLang="it-IT" sz="1800" b="0" dirty="0"/>
              <a:t>Operazionismo di Bridgman</a:t>
            </a:r>
          </a:p>
          <a:p>
            <a:pPr>
              <a:buFontTx/>
              <a:buChar char="•"/>
            </a:pPr>
            <a:r>
              <a:rPr lang="it-IT" altLang="it-IT" sz="1800" b="0" dirty="0"/>
              <a:t>Tempo </a:t>
            </a:r>
            <a:r>
              <a:rPr lang="it-IT" altLang="it-IT" sz="1800" b="0"/>
              <a:t>di </a:t>
            </a:r>
            <a:r>
              <a:rPr lang="it-IT" altLang="it-IT" sz="1800" b="0" smtClean="0"/>
              <a:t>Quiz</a:t>
            </a:r>
            <a:endParaRPr lang="it-IT" altLang="it-IT"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Titolo 1"/>
          <p:cNvSpPr>
            <a:spLocks/>
          </p:cNvSpPr>
          <p:nvPr/>
        </p:nvSpPr>
        <p:spPr bwMode="auto">
          <a:xfrm>
            <a:off x="95250" y="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dirty="0">
                <a:solidFill>
                  <a:schemeClr val="accent2"/>
                </a:solidFill>
              </a:rPr>
              <a:t>scienza e </a:t>
            </a:r>
            <a:r>
              <a:rPr lang="it-IT" altLang="it-IT" dirty="0" smtClean="0">
                <a:solidFill>
                  <a:srgbClr val="FF9900"/>
                </a:solidFill>
              </a:rPr>
              <a:t>test dell’ipotesi</a:t>
            </a:r>
            <a:endParaRPr lang="it-IT" altLang="it-IT" sz="4000" dirty="0">
              <a:solidFill>
                <a:srgbClr val="FF9900"/>
              </a:solidFill>
            </a:endParaRPr>
          </a:p>
        </p:txBody>
      </p:sp>
      <p:sp>
        <p:nvSpPr>
          <p:cNvPr id="2021379" name="Rectangle 3"/>
          <p:cNvSpPr>
            <a:spLocks noChangeArrowheads="1"/>
          </p:cNvSpPr>
          <p:nvPr/>
        </p:nvSpPr>
        <p:spPr bwMode="auto">
          <a:xfrm>
            <a:off x="114300" y="1830388"/>
            <a:ext cx="8705850" cy="3500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spcAft>
                <a:spcPct val="5000"/>
              </a:spcAft>
              <a:buClr>
                <a:schemeClr val="accent2"/>
              </a:buClr>
              <a:buFont typeface="Wingdings" panose="05000000000000000000" pitchFamily="2" charset="2"/>
              <a:buChar char="§"/>
            </a:pPr>
            <a:r>
              <a:rPr lang="it-IT" altLang="it-IT" sz="2600" b="0" dirty="0"/>
              <a:t>Il test dell'ipotesi nulla avviene sia attraverso una procedura sperimentale, che porta alla raccolta dei dati, sia attraverso metodi statistici che consentono, tramite l'analisi dei dati, di respingere o meno l'ipotesi nulla.</a:t>
            </a:r>
          </a:p>
          <a:p>
            <a:pPr algn="just">
              <a:spcBef>
                <a:spcPct val="20000"/>
              </a:spcBef>
              <a:spcAft>
                <a:spcPct val="5000"/>
              </a:spcAft>
              <a:buClr>
                <a:schemeClr val="accent2"/>
              </a:buClr>
              <a:buFont typeface="Wingdings" panose="05000000000000000000" pitchFamily="2" charset="2"/>
              <a:buChar char="§"/>
            </a:pPr>
            <a:r>
              <a:rPr lang="it-IT" altLang="it-IT" sz="2600" b="0" dirty="0"/>
              <a:t>Si noti dunque l'importanza </a:t>
            </a:r>
            <a:r>
              <a:rPr lang="it-IT" altLang="it-IT" sz="2600" b="0" dirty="0" smtClean="0"/>
              <a:t>del test dell’ipotesi nell'ambito </a:t>
            </a:r>
            <a:r>
              <a:rPr lang="it-IT" altLang="it-IT" sz="2600" b="0" dirty="0"/>
              <a:t>del metodo scientifico.</a:t>
            </a:r>
          </a:p>
          <a:p>
            <a:pPr algn="just">
              <a:spcBef>
                <a:spcPct val="20000"/>
              </a:spcBef>
              <a:spcAft>
                <a:spcPct val="5000"/>
              </a:spcAft>
              <a:buClr>
                <a:schemeClr val="accent2"/>
              </a:buClr>
              <a:buFont typeface="Wingdings" panose="05000000000000000000" pitchFamily="2" charset="2"/>
              <a:buChar char="§"/>
            </a:pPr>
            <a:r>
              <a:rPr lang="it-IT" altLang="it-IT" sz="2600" b="0" dirty="0"/>
              <a:t>Per quanto importante, tuttavia, </a:t>
            </a:r>
            <a:r>
              <a:rPr lang="it-IT" altLang="it-IT" sz="2600" b="0" dirty="0" smtClean="0"/>
              <a:t>esso non è sufficiente</a:t>
            </a:r>
            <a:r>
              <a:rPr lang="it-IT" altLang="it-IT" sz="2600" b="0" dirty="0"/>
              <a:t>.</a:t>
            </a:r>
          </a:p>
          <a:p>
            <a:pPr algn="just">
              <a:spcBef>
                <a:spcPct val="20000"/>
              </a:spcBef>
              <a:spcAft>
                <a:spcPct val="5000"/>
              </a:spcAft>
              <a:buClr>
                <a:schemeClr val="accent2"/>
              </a:buClr>
              <a:buFont typeface="Wingdings" panose="05000000000000000000" pitchFamily="2" charset="2"/>
              <a:buNone/>
            </a:pPr>
            <a:endParaRPr lang="it-IT" altLang="it-IT" sz="2600" b="0" dirty="0"/>
          </a:p>
        </p:txBody>
      </p:sp>
    </p:spTree>
    <p:extLst>
      <p:ext uri="{BB962C8B-B14F-4D97-AF65-F5344CB8AC3E}">
        <p14:creationId xmlns:p14="http://schemas.microsoft.com/office/powerpoint/2010/main" val="412920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1379">
                                            <p:txEl>
                                              <p:pRg st="0" end="0"/>
                                            </p:txEl>
                                          </p:spTgt>
                                        </p:tgtEl>
                                        <p:attrNameLst>
                                          <p:attrName>style.visibility</p:attrName>
                                        </p:attrNameLst>
                                      </p:cBhvr>
                                      <p:to>
                                        <p:strVal val="visible"/>
                                      </p:to>
                                    </p:set>
                                    <p:animEffect transition="in" filter="wipe(left)">
                                      <p:cBhvr>
                                        <p:cTn id="7" dur="500"/>
                                        <p:tgtEl>
                                          <p:spTgt spid="202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1379">
                                            <p:txEl>
                                              <p:pRg st="1" end="1"/>
                                            </p:txEl>
                                          </p:spTgt>
                                        </p:tgtEl>
                                        <p:attrNameLst>
                                          <p:attrName>style.visibility</p:attrName>
                                        </p:attrNameLst>
                                      </p:cBhvr>
                                      <p:to>
                                        <p:strVal val="visible"/>
                                      </p:to>
                                    </p:set>
                                    <p:animEffect transition="in" filter="wipe(left)">
                                      <p:cBhvr>
                                        <p:cTn id="12" dur="500"/>
                                        <p:tgtEl>
                                          <p:spTgt spid="202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1379">
                                            <p:txEl>
                                              <p:pRg st="2" end="2"/>
                                            </p:txEl>
                                          </p:spTgt>
                                        </p:tgtEl>
                                        <p:attrNameLst>
                                          <p:attrName>style.visibility</p:attrName>
                                        </p:attrNameLst>
                                      </p:cBhvr>
                                      <p:to>
                                        <p:strVal val="visible"/>
                                      </p:to>
                                    </p:set>
                                    <p:animEffect transition="in" filter="wipe(left)">
                                      <p:cBhvr>
                                        <p:cTn id="17" dur="500"/>
                                        <p:tgtEl>
                                          <p:spTgt spid="202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Titolo 1"/>
          <p:cNvSpPr>
            <a:spLocks/>
          </p:cNvSpPr>
          <p:nvPr/>
        </p:nvSpPr>
        <p:spPr bwMode="auto">
          <a:xfrm>
            <a:off x="95250" y="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oltre l’</a:t>
            </a:r>
            <a:r>
              <a:rPr lang="it-IT" altLang="it-IT">
                <a:solidFill>
                  <a:srgbClr val="FF9900"/>
                </a:solidFill>
              </a:rPr>
              <a:t>analisi statistica</a:t>
            </a:r>
            <a:endParaRPr lang="it-IT" altLang="it-IT" sz="4000">
              <a:solidFill>
                <a:srgbClr val="FF9900"/>
              </a:solidFill>
            </a:endParaRPr>
          </a:p>
        </p:txBody>
      </p:sp>
      <p:sp>
        <p:nvSpPr>
          <p:cNvPr id="2023427" name="Rectangle 3"/>
          <p:cNvSpPr>
            <a:spLocks noChangeArrowheads="1"/>
          </p:cNvSpPr>
          <p:nvPr/>
        </p:nvSpPr>
        <p:spPr bwMode="auto">
          <a:xfrm>
            <a:off x="114300" y="992188"/>
            <a:ext cx="8705850" cy="459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5000"/>
              </a:lnSpc>
              <a:spcAft>
                <a:spcPct val="5000"/>
              </a:spcAft>
              <a:buClr>
                <a:schemeClr val="accent2"/>
              </a:buClr>
              <a:buFont typeface="Wingdings" panose="05000000000000000000" pitchFamily="2" charset="2"/>
              <a:buChar char="§"/>
            </a:pPr>
            <a:r>
              <a:rPr lang="it-IT" altLang="it-IT" sz="2600" b="0"/>
              <a:t>La descrizione delle regolarità dei fenomeni deve essere fatta in maniera rigorosa (</a:t>
            </a:r>
            <a:r>
              <a:rPr lang="it-IT" altLang="it-IT" sz="2600" b="0" i="1"/>
              <a:t>operazionismo</a:t>
            </a:r>
            <a:r>
              <a:rPr lang="it-IT" altLang="it-IT" sz="2600" b="0"/>
              <a:t> Bridgman) in maniera che gli stessi fenomeni siano osservabili e replicabili da altre persone (siano </a:t>
            </a:r>
            <a:r>
              <a:rPr lang="it-IT" altLang="it-IT" sz="2600" b="0" i="1"/>
              <a:t>oggettivi</a:t>
            </a:r>
            <a:r>
              <a:rPr lang="it-IT" altLang="it-IT" sz="2600" b="0"/>
              <a:t>)</a:t>
            </a:r>
          </a:p>
          <a:p>
            <a:pPr algn="just">
              <a:lnSpc>
                <a:spcPct val="95000"/>
              </a:lnSpc>
              <a:spcAft>
                <a:spcPct val="5000"/>
              </a:spcAft>
              <a:buClr>
                <a:schemeClr val="accent2"/>
              </a:buClr>
              <a:buFont typeface="Wingdings" panose="05000000000000000000" pitchFamily="2" charset="2"/>
              <a:buChar char="§"/>
            </a:pPr>
            <a:r>
              <a:rPr lang="it-IT" altLang="it-IT" sz="2600" b="0"/>
              <a:t>Il disegno della ricerca che conduce al test dell'ipotesi della ricerca è cruciale</a:t>
            </a:r>
          </a:p>
          <a:p>
            <a:pPr algn="just">
              <a:lnSpc>
                <a:spcPct val="95000"/>
              </a:lnSpc>
              <a:spcAft>
                <a:spcPct val="5000"/>
              </a:spcAft>
              <a:buClr>
                <a:schemeClr val="accent2"/>
              </a:buClr>
              <a:buFont typeface="Wingdings" panose="05000000000000000000" pitchFamily="2" charset="2"/>
              <a:buChar char="§"/>
            </a:pPr>
            <a:r>
              <a:rPr lang="it-IT" altLang="it-IT" sz="2600" b="0"/>
              <a:t>descrizione concisa e chiara, in modo da rendere esplicita l'ipotesi della ricerca e le procedure/metodi utilizzati per analizzare i dati</a:t>
            </a:r>
          </a:p>
          <a:p>
            <a:pPr algn="just">
              <a:lnSpc>
                <a:spcPct val="95000"/>
              </a:lnSpc>
              <a:spcAft>
                <a:spcPct val="5000"/>
              </a:spcAft>
              <a:buClr>
                <a:schemeClr val="accent2"/>
              </a:buClr>
              <a:buFont typeface="Wingdings" panose="05000000000000000000" pitchFamily="2" charset="2"/>
              <a:buChar char="§"/>
            </a:pPr>
            <a:r>
              <a:rPr lang="it-IT" altLang="it-IT" sz="2600" b="0"/>
              <a:t>tali metodi giocano un ruolo importante nella fase di esplorazione dei dati e di verifica delle assunzioni delle procedure statistiche</a:t>
            </a:r>
          </a:p>
        </p:txBody>
      </p:sp>
    </p:spTree>
    <p:extLst>
      <p:ext uri="{BB962C8B-B14F-4D97-AF65-F5344CB8AC3E}">
        <p14:creationId xmlns:p14="http://schemas.microsoft.com/office/powerpoint/2010/main" val="2791117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3427">
                                            <p:txEl>
                                              <p:pRg st="0" end="0"/>
                                            </p:txEl>
                                          </p:spTgt>
                                        </p:tgtEl>
                                        <p:attrNameLst>
                                          <p:attrName>style.visibility</p:attrName>
                                        </p:attrNameLst>
                                      </p:cBhvr>
                                      <p:to>
                                        <p:strVal val="visible"/>
                                      </p:to>
                                    </p:set>
                                    <p:animEffect transition="in" filter="wipe(left)">
                                      <p:cBhvr>
                                        <p:cTn id="7" dur="500"/>
                                        <p:tgtEl>
                                          <p:spTgt spid="202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3427">
                                            <p:txEl>
                                              <p:pRg st="1" end="1"/>
                                            </p:txEl>
                                          </p:spTgt>
                                        </p:tgtEl>
                                        <p:attrNameLst>
                                          <p:attrName>style.visibility</p:attrName>
                                        </p:attrNameLst>
                                      </p:cBhvr>
                                      <p:to>
                                        <p:strVal val="visible"/>
                                      </p:to>
                                    </p:set>
                                    <p:animEffect transition="in" filter="wipe(left)">
                                      <p:cBhvr>
                                        <p:cTn id="12" dur="500"/>
                                        <p:tgtEl>
                                          <p:spTgt spid="202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3427">
                                            <p:txEl>
                                              <p:pRg st="2" end="2"/>
                                            </p:txEl>
                                          </p:spTgt>
                                        </p:tgtEl>
                                        <p:attrNameLst>
                                          <p:attrName>style.visibility</p:attrName>
                                        </p:attrNameLst>
                                      </p:cBhvr>
                                      <p:to>
                                        <p:strVal val="visible"/>
                                      </p:to>
                                    </p:set>
                                    <p:animEffect transition="in" filter="wipe(left)">
                                      <p:cBhvr>
                                        <p:cTn id="17" dur="500"/>
                                        <p:tgtEl>
                                          <p:spTgt spid="2023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3427">
                                            <p:txEl>
                                              <p:pRg st="3" end="3"/>
                                            </p:txEl>
                                          </p:spTgt>
                                        </p:tgtEl>
                                        <p:attrNameLst>
                                          <p:attrName>style.visibility</p:attrName>
                                        </p:attrNameLst>
                                      </p:cBhvr>
                                      <p:to>
                                        <p:strVal val="visible"/>
                                      </p:to>
                                    </p:set>
                                    <p:animEffect transition="in" filter="wipe(left)">
                                      <p:cBhvr>
                                        <p:cTn id="22" dur="500"/>
                                        <p:tgtEl>
                                          <p:spTgt spid="202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4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474" name="Titolo 1"/>
          <p:cNvSpPr>
            <a:spLocks/>
          </p:cNvSpPr>
          <p:nvPr/>
        </p:nvSpPr>
        <p:spPr bwMode="auto">
          <a:xfrm>
            <a:off x="228600" y="3086100"/>
            <a:ext cx="89154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Un concetto teorico deve essere legato a </a:t>
            </a:r>
            <a:r>
              <a:rPr lang="it-IT" altLang="it-IT" i="1">
                <a:solidFill>
                  <a:srgbClr val="FF9900"/>
                </a:solidFill>
              </a:rPr>
              <a:t>eventi osservabili</a:t>
            </a:r>
            <a:r>
              <a:rPr lang="it-IT" altLang="it-IT">
                <a:solidFill>
                  <a:schemeClr val="accent2"/>
                </a:solidFill>
              </a:rPr>
              <a:t>, misurabili e quindi trasformabili in forma di </a:t>
            </a:r>
            <a:r>
              <a:rPr lang="it-IT" altLang="it-IT" i="1">
                <a:solidFill>
                  <a:srgbClr val="FF9900"/>
                </a:solidFill>
              </a:rPr>
              <a:t>dati</a:t>
            </a:r>
            <a:r>
              <a:rPr lang="it-IT" altLang="it-IT">
                <a:solidFill>
                  <a:schemeClr val="accent2"/>
                </a:solidFill>
              </a:rPr>
              <a:t> e pertanto </a:t>
            </a:r>
            <a:r>
              <a:rPr lang="it-IT" altLang="it-IT" i="1">
                <a:solidFill>
                  <a:srgbClr val="FF9900"/>
                </a:solidFill>
              </a:rPr>
              <a:t>replicabili</a:t>
            </a:r>
            <a:endParaRPr lang="it-IT" altLang="it-IT" sz="4000" i="1">
              <a:solidFill>
                <a:srgbClr val="FF9900"/>
              </a:solidFill>
            </a:endParaRPr>
          </a:p>
        </p:txBody>
      </p:sp>
      <p:sp>
        <p:nvSpPr>
          <p:cNvPr id="2025475" name="Rectangle 3"/>
          <p:cNvSpPr>
            <a:spLocks noChangeArrowheads="1"/>
          </p:cNvSpPr>
          <p:nvPr/>
        </p:nvSpPr>
        <p:spPr bwMode="auto">
          <a:xfrm>
            <a:off x="288925" y="565150"/>
            <a:ext cx="837406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4400">
                <a:solidFill>
                  <a:schemeClr val="accent2"/>
                </a:solidFill>
              </a:rPr>
              <a:t>È </a:t>
            </a:r>
            <a:r>
              <a:rPr lang="it-IT" altLang="it-IT" sz="4400">
                <a:solidFill>
                  <a:srgbClr val="FF9900"/>
                </a:solidFill>
              </a:rPr>
              <a:t>scienza</a:t>
            </a:r>
            <a:r>
              <a:rPr lang="it-IT" altLang="it-IT" sz="4400">
                <a:solidFill>
                  <a:schemeClr val="accent2"/>
                </a:solidFill>
              </a:rPr>
              <a:t> tutto ciò che può essere </a:t>
            </a:r>
            <a:r>
              <a:rPr lang="it-IT" altLang="it-IT" sz="4400">
                <a:solidFill>
                  <a:srgbClr val="FF9900"/>
                </a:solidFill>
              </a:rPr>
              <a:t>operazionalizzato</a:t>
            </a:r>
            <a:r>
              <a:rPr lang="it-IT" altLang="it-IT" sz="4400">
                <a:solidFill>
                  <a:schemeClr val="accent2"/>
                </a:solidFill>
              </a:rPr>
              <a:t>, quindi …</a:t>
            </a:r>
          </a:p>
        </p:txBody>
      </p:sp>
    </p:spTree>
    <p:extLst>
      <p:ext uri="{BB962C8B-B14F-4D97-AF65-F5344CB8AC3E}">
        <p14:creationId xmlns:p14="http://schemas.microsoft.com/office/powerpoint/2010/main" val="340029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25474"/>
                                        </p:tgtEl>
                                        <p:attrNameLst>
                                          <p:attrName>style.visibility</p:attrName>
                                        </p:attrNameLst>
                                      </p:cBhvr>
                                      <p:to>
                                        <p:strVal val="visible"/>
                                      </p:to>
                                    </p:set>
                                    <p:animEffect transition="in" filter="fade">
                                      <p:cBhvr>
                                        <p:cTn id="7" dur="1000"/>
                                        <p:tgtEl>
                                          <p:spTgt spid="2025474"/>
                                        </p:tgtEl>
                                      </p:cBhvr>
                                    </p:animEffect>
                                    <p:anim calcmode="lin" valueType="num">
                                      <p:cBhvr>
                                        <p:cTn id="8" dur="1000" fill="hold"/>
                                        <p:tgtEl>
                                          <p:spTgt spid="2025474"/>
                                        </p:tgtEl>
                                        <p:attrNameLst>
                                          <p:attrName>ppt_x</p:attrName>
                                        </p:attrNameLst>
                                      </p:cBhvr>
                                      <p:tavLst>
                                        <p:tav tm="0">
                                          <p:val>
                                            <p:strVal val="#ppt_x"/>
                                          </p:val>
                                        </p:tav>
                                        <p:tav tm="100000">
                                          <p:val>
                                            <p:strVal val="#ppt_x"/>
                                          </p:val>
                                        </p:tav>
                                      </p:tavLst>
                                    </p:anim>
                                    <p:anim calcmode="lin" valueType="num">
                                      <p:cBhvr>
                                        <p:cTn id="9" dur="1000" fill="hold"/>
                                        <p:tgtEl>
                                          <p:spTgt spid="20254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4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918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27523" name="Titolo 1"/>
          <p:cNvSpPr>
            <a:spLocks/>
          </p:cNvSpPr>
          <p:nvPr/>
        </p:nvSpPr>
        <p:spPr bwMode="auto">
          <a:xfrm>
            <a:off x="-19050" y="-68263"/>
            <a:ext cx="8801100" cy="143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bg1"/>
                </a:solidFill>
              </a:rPr>
              <a:t>parapsicologia e psicologia scienza o no?</a:t>
            </a:r>
          </a:p>
        </p:txBody>
      </p:sp>
      <p:sp>
        <p:nvSpPr>
          <p:cNvPr id="2027524" name="Rectangle 4"/>
          <p:cNvSpPr>
            <a:spLocks noChangeArrowheads="1"/>
          </p:cNvSpPr>
          <p:nvPr/>
        </p:nvSpPr>
        <p:spPr bwMode="auto">
          <a:xfrm>
            <a:off x="0" y="4406900"/>
            <a:ext cx="8915400"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90000"/>
              </a:lnSpc>
              <a:spcBef>
                <a:spcPts val="600"/>
              </a:spcBef>
              <a:buClr>
                <a:schemeClr val="accent2"/>
              </a:buClr>
              <a:buFont typeface="Wingdings" panose="05000000000000000000" pitchFamily="2" charset="2"/>
              <a:buChar char="§"/>
            </a:pPr>
            <a:r>
              <a:rPr lang="it-IT" altLang="it-IT" sz="2800">
                <a:solidFill>
                  <a:srgbClr val="FF9900"/>
                </a:solidFill>
              </a:rPr>
              <a:t>Parapsicologia no:</a:t>
            </a:r>
            <a:r>
              <a:rPr lang="it-IT" altLang="it-IT" sz="2800" b="0">
                <a:solidFill>
                  <a:schemeClr val="bg1"/>
                </a:solidFill>
              </a:rPr>
              <a:t> la definizione delle capacità paranormali è basata sul verificarsi di eventi improbabili come la percezione extrasensoriale (inosservabili) </a:t>
            </a:r>
          </a:p>
          <a:p>
            <a:pPr algn="just">
              <a:lnSpc>
                <a:spcPct val="90000"/>
              </a:lnSpc>
              <a:spcBef>
                <a:spcPts val="600"/>
              </a:spcBef>
              <a:buClr>
                <a:schemeClr val="accent2"/>
              </a:buClr>
              <a:buFont typeface="Wingdings" panose="05000000000000000000" pitchFamily="2" charset="2"/>
              <a:buChar char="§"/>
            </a:pPr>
            <a:r>
              <a:rPr lang="it-IT" altLang="it-IT" sz="2800">
                <a:solidFill>
                  <a:srgbClr val="FF9900"/>
                </a:solidFill>
              </a:rPr>
              <a:t>Psicologia si</a:t>
            </a:r>
            <a:r>
              <a:rPr lang="it-IT" altLang="it-IT" sz="2800" b="0">
                <a:solidFill>
                  <a:srgbClr val="FF9900"/>
                </a:solidFill>
              </a:rPr>
              <a:t>:</a:t>
            </a:r>
            <a:r>
              <a:rPr lang="it-IT" altLang="it-IT" sz="2800" b="0">
                <a:solidFill>
                  <a:schemeClr val="bg1"/>
                </a:solidFill>
              </a:rPr>
              <a:t> le sue teorie possono essere falsificate mediante l’osservazione di eventi tangibili (i.e., relazioni causa-effetto su comportamenti)</a:t>
            </a:r>
          </a:p>
        </p:txBody>
      </p:sp>
    </p:spTree>
    <p:extLst>
      <p:ext uri="{BB962C8B-B14F-4D97-AF65-F5344CB8AC3E}">
        <p14:creationId xmlns:p14="http://schemas.microsoft.com/office/powerpoint/2010/main" val="234407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524">
                                            <p:txEl>
                                              <p:pRg st="0" end="0"/>
                                            </p:txEl>
                                          </p:spTgt>
                                        </p:tgtEl>
                                        <p:attrNameLst>
                                          <p:attrName>style.visibility</p:attrName>
                                        </p:attrNameLst>
                                      </p:cBhvr>
                                      <p:to>
                                        <p:strVal val="visible"/>
                                      </p:to>
                                    </p:set>
                                    <p:animEffect transition="in" filter="wipe(left)">
                                      <p:cBhvr>
                                        <p:cTn id="7" dur="500"/>
                                        <p:tgtEl>
                                          <p:spTgt spid="20275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24">
                                            <p:txEl>
                                              <p:pRg st="1" end="1"/>
                                            </p:txEl>
                                          </p:spTgt>
                                        </p:tgtEl>
                                        <p:attrNameLst>
                                          <p:attrName>style.visibility</p:attrName>
                                        </p:attrNameLst>
                                      </p:cBhvr>
                                      <p:to>
                                        <p:strVal val="visible"/>
                                      </p:to>
                                    </p:set>
                                    <p:animEffect transition="in" filter="wipe(left)">
                                      <p:cBhvr>
                                        <p:cTn id="12" dur="500"/>
                                        <p:tgtEl>
                                          <p:spTgt spid="20275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70" name="Titolo 1"/>
          <p:cNvSpPr>
            <a:spLocks/>
          </p:cNvSpPr>
          <p:nvPr/>
        </p:nvSpPr>
        <p:spPr bwMode="auto">
          <a:xfrm>
            <a:off x="95250" y="-7620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i="1">
                <a:solidFill>
                  <a:schemeClr val="accent2"/>
                </a:solidFill>
              </a:rPr>
              <a:t>Attenzione alle definizioni banali</a:t>
            </a:r>
            <a:endParaRPr lang="it-IT" altLang="it-IT" sz="4000" i="1">
              <a:solidFill>
                <a:srgbClr val="FF9900"/>
              </a:solidFill>
            </a:endParaRPr>
          </a:p>
        </p:txBody>
      </p:sp>
      <p:sp>
        <p:nvSpPr>
          <p:cNvPr id="2029571" name="Rectangle 3"/>
          <p:cNvSpPr>
            <a:spLocks noChangeArrowheads="1"/>
          </p:cNvSpPr>
          <p:nvPr/>
        </p:nvSpPr>
        <p:spPr bwMode="auto">
          <a:xfrm>
            <a:off x="5410200" y="1182688"/>
            <a:ext cx="3505200" cy="598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5000"/>
              </a:spcAft>
              <a:buClr>
                <a:schemeClr val="accent2"/>
              </a:buClr>
              <a:buFont typeface="Wingdings" panose="05000000000000000000" pitchFamily="2" charset="2"/>
              <a:buChar char="§"/>
            </a:pPr>
            <a:r>
              <a:rPr lang="it-IT" altLang="it-IT" sz="2300" b="0" dirty="0"/>
              <a:t>Probabilmente questa non sarebbe una misura altrettanto valida della risposta cutanea Galvanica o della </a:t>
            </a:r>
            <a:r>
              <a:rPr lang="it-IT" altLang="it-IT" sz="2300" b="0" i="1" dirty="0"/>
              <a:t>Scala per l’ansia manifesta</a:t>
            </a:r>
            <a:r>
              <a:rPr lang="it-IT" altLang="it-IT" sz="2300" b="0" dirty="0"/>
              <a:t> di Taylor </a:t>
            </a:r>
          </a:p>
          <a:p>
            <a:pPr>
              <a:spcBef>
                <a:spcPct val="20000"/>
              </a:spcBef>
              <a:spcAft>
                <a:spcPct val="5000"/>
              </a:spcAft>
              <a:buClr>
                <a:schemeClr val="accent2"/>
              </a:buClr>
              <a:buFont typeface="Wingdings" panose="05000000000000000000" pitchFamily="2" charset="2"/>
              <a:buNone/>
            </a:pPr>
            <a:r>
              <a:rPr lang="it-IT" altLang="it-IT" b="0" dirty="0"/>
              <a:t>	</a:t>
            </a:r>
            <a:r>
              <a:rPr lang="it-IT" altLang="it-IT" b="0" dirty="0">
                <a:hlinkClick r:id="rId3"/>
              </a:rPr>
              <a:t>https://psychology-tools.com/taylor-manifest-anxiety-scale/</a:t>
            </a:r>
            <a:endParaRPr lang="it-IT" altLang="it-IT" sz="2300" b="0" dirty="0"/>
          </a:p>
          <a:p>
            <a:pPr>
              <a:spcBef>
                <a:spcPct val="20000"/>
              </a:spcBef>
              <a:spcAft>
                <a:spcPct val="5000"/>
              </a:spcAft>
              <a:buClr>
                <a:schemeClr val="accent2"/>
              </a:buClr>
              <a:buFont typeface="Wingdings" panose="05000000000000000000" pitchFamily="2" charset="2"/>
              <a:buChar char="§"/>
            </a:pPr>
            <a:r>
              <a:rPr lang="it-IT" altLang="it-IT" sz="2300" b="0" dirty="0"/>
              <a:t>Devono essere identificati strumenti di misura efficaci che permettano di dare una corretta definizione </a:t>
            </a:r>
            <a:r>
              <a:rPr lang="it-IT" altLang="it-IT" sz="2300" b="0" i="1" dirty="0"/>
              <a:t>operazionale</a:t>
            </a:r>
            <a:r>
              <a:rPr lang="it-IT" altLang="it-IT" sz="2300" b="0" dirty="0"/>
              <a:t> dei </a:t>
            </a:r>
            <a:r>
              <a:rPr lang="it-IT" altLang="it-IT" sz="2300" dirty="0">
                <a:solidFill>
                  <a:srgbClr val="FF9900"/>
                </a:solidFill>
              </a:rPr>
              <a:t>costrutti</a:t>
            </a:r>
            <a:r>
              <a:rPr lang="it-IT" altLang="it-IT" sz="2300" b="0" dirty="0"/>
              <a:t> (ansia)</a:t>
            </a:r>
          </a:p>
          <a:p>
            <a:pPr>
              <a:spcBef>
                <a:spcPct val="20000"/>
              </a:spcBef>
              <a:spcAft>
                <a:spcPct val="5000"/>
              </a:spcAft>
              <a:buClr>
                <a:schemeClr val="accent2"/>
              </a:buClr>
              <a:buFont typeface="Wingdings" panose="05000000000000000000" pitchFamily="2" charset="2"/>
              <a:buChar char="§"/>
            </a:pPr>
            <a:endParaRPr lang="it-IT" altLang="it-IT" sz="2300" b="0" dirty="0"/>
          </a:p>
        </p:txBody>
      </p:sp>
      <p:pic>
        <p:nvPicPr>
          <p:cNvPr id="2029572" name="Picture 4"/>
          <p:cNvPicPr>
            <a:picLocks noChangeAspect="1" noChangeArrowheads="1"/>
          </p:cNvPicPr>
          <p:nvPr/>
        </p:nvPicPr>
        <p:blipFill>
          <a:blip r:embed="rId4">
            <a:extLst>
              <a:ext uri="{28A0092B-C50C-407E-A947-70E740481C1C}">
                <a14:useLocalDpi xmlns:a14="http://schemas.microsoft.com/office/drawing/2010/main" val="0"/>
              </a:ext>
            </a:extLst>
          </a:blip>
          <a:srcRect l="19084" r="31567"/>
          <a:stretch>
            <a:fillRect/>
          </a:stretch>
        </p:blipFill>
        <p:spPr bwMode="auto">
          <a:xfrm>
            <a:off x="0" y="1454150"/>
            <a:ext cx="5167313"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9573" name="Rectangle 5"/>
          <p:cNvSpPr>
            <a:spLocks noChangeArrowheads="1"/>
          </p:cNvSpPr>
          <p:nvPr/>
        </p:nvSpPr>
        <p:spPr bwMode="auto">
          <a:xfrm>
            <a:off x="114300" y="647700"/>
            <a:ext cx="8742363"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spcBef>
                <a:spcPct val="20000"/>
              </a:spcBef>
              <a:spcAft>
                <a:spcPct val="5000"/>
              </a:spcAft>
              <a:buClr>
                <a:schemeClr val="accent2"/>
              </a:buClr>
              <a:buFont typeface="Wingdings" panose="05000000000000000000" pitchFamily="2" charset="2"/>
              <a:buNone/>
            </a:pPr>
            <a:r>
              <a:rPr lang="it-IT" altLang="it-IT" sz="2600" b="0"/>
              <a:t>Potete dire con ragionevole certezza che mangiarsi le unghie sia un segno di ansia?</a:t>
            </a:r>
          </a:p>
        </p:txBody>
      </p:sp>
    </p:spTree>
    <p:extLst>
      <p:ext uri="{BB962C8B-B14F-4D97-AF65-F5344CB8AC3E}">
        <p14:creationId xmlns:p14="http://schemas.microsoft.com/office/powerpoint/2010/main" val="4162220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29573"/>
                                        </p:tgtEl>
                                        <p:attrNameLst>
                                          <p:attrName>style.visibility</p:attrName>
                                        </p:attrNameLst>
                                      </p:cBhvr>
                                      <p:to>
                                        <p:strVal val="visible"/>
                                      </p:to>
                                    </p:set>
                                    <p:animEffect transition="in" filter="wipe(down)">
                                      <p:cBhvr>
                                        <p:cTn id="7" dur="500"/>
                                        <p:tgtEl>
                                          <p:spTgt spid="202957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29572"/>
                                        </p:tgtEl>
                                        <p:attrNameLst>
                                          <p:attrName>style.visibility</p:attrName>
                                        </p:attrNameLst>
                                      </p:cBhvr>
                                      <p:to>
                                        <p:strVal val="visible"/>
                                      </p:to>
                                    </p:set>
                                    <p:animEffect transition="in" filter="fade">
                                      <p:cBhvr>
                                        <p:cTn id="11" dur="500"/>
                                        <p:tgtEl>
                                          <p:spTgt spid="20295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29571">
                                            <p:txEl>
                                              <p:pRg st="0" end="0"/>
                                            </p:txEl>
                                          </p:spTgt>
                                        </p:tgtEl>
                                        <p:attrNameLst>
                                          <p:attrName>style.visibility</p:attrName>
                                        </p:attrNameLst>
                                      </p:cBhvr>
                                      <p:to>
                                        <p:strVal val="visible"/>
                                      </p:to>
                                    </p:set>
                                    <p:animEffect transition="in" filter="wipe(left)">
                                      <p:cBhvr>
                                        <p:cTn id="16" dur="500"/>
                                        <p:tgtEl>
                                          <p:spTgt spid="2029571">
                                            <p:txEl>
                                              <p:pRg st="0" end="0"/>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29571">
                                            <p:txEl>
                                              <p:pRg st="1" end="1"/>
                                            </p:txEl>
                                          </p:spTgt>
                                        </p:tgtEl>
                                        <p:attrNameLst>
                                          <p:attrName>style.visibility</p:attrName>
                                        </p:attrNameLst>
                                      </p:cBhvr>
                                      <p:to>
                                        <p:strVal val="visible"/>
                                      </p:to>
                                    </p:set>
                                    <p:animEffect transition="in" filter="wipe(left)">
                                      <p:cBhvr>
                                        <p:cTn id="20" dur="500"/>
                                        <p:tgtEl>
                                          <p:spTgt spid="20295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29571">
                                            <p:txEl>
                                              <p:pRg st="2" end="2"/>
                                            </p:txEl>
                                          </p:spTgt>
                                        </p:tgtEl>
                                        <p:attrNameLst>
                                          <p:attrName>style.visibility</p:attrName>
                                        </p:attrNameLst>
                                      </p:cBhvr>
                                      <p:to>
                                        <p:strVal val="visible"/>
                                      </p:to>
                                    </p:set>
                                    <p:animEffect transition="in" filter="wipe(left)">
                                      <p:cBhvr>
                                        <p:cTn id="25" dur="500"/>
                                        <p:tgtEl>
                                          <p:spTgt spid="202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9571" grpId="0" build="p"/>
      <p:bldP spid="20295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1618" name="Picture 2"/>
          <p:cNvPicPr>
            <a:picLocks noChangeAspect="1" noChangeArrowheads="1"/>
          </p:cNvPicPr>
          <p:nvPr/>
        </p:nvPicPr>
        <p:blipFill>
          <a:blip r:embed="rId3">
            <a:extLst>
              <a:ext uri="{28A0092B-C50C-407E-A947-70E740481C1C}">
                <a14:useLocalDpi xmlns:a14="http://schemas.microsoft.com/office/drawing/2010/main" val="0"/>
              </a:ext>
            </a:extLst>
          </a:blip>
          <a:srcRect l="8250" t="19112" r="42500" b="62222"/>
          <a:stretch>
            <a:fillRect/>
          </a:stretch>
        </p:blipFill>
        <p:spPr bwMode="auto">
          <a:xfrm>
            <a:off x="228600" y="2419350"/>
            <a:ext cx="8743950" cy="186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27631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031618"/>
                                        </p:tgtEl>
                                        <p:attrNameLst>
                                          <p:attrName>style.visibility</p:attrName>
                                        </p:attrNameLst>
                                      </p:cBhvr>
                                      <p:to>
                                        <p:strVal val="visible"/>
                                      </p:to>
                                    </p:set>
                                    <p:animEffect transition="in" filter="slide(fromBottom)">
                                      <p:cBhvr>
                                        <p:cTn id="7" dur="500"/>
                                        <p:tgtEl>
                                          <p:spTgt spid="203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290859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spcBef>
                <a:spcPct val="10000"/>
              </a:spcBef>
            </a:pPr>
            <a:r>
              <a:rPr lang="it-IT" altLang="it-IT" sz="4000" b="0">
                <a:solidFill>
                  <a:srgbClr val="FF9900"/>
                </a:solidFill>
              </a:rPr>
              <a:t>a pag. 43 del Mc Burney</a:t>
            </a:r>
          </a:p>
        </p:txBody>
      </p:sp>
      <p:sp>
        <p:nvSpPr>
          <p:cNvPr id="2035715"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t>Secondo una teoria motivazionale della fame, il nostro cervello è un sistema a retroazione. Questo sistema ha un </a:t>
            </a:r>
            <a:r>
              <a:rPr lang="it-IT" altLang="it-IT" sz="2000" i="1"/>
              <a:t>peso ideale</a:t>
            </a:r>
            <a:r>
              <a:rPr lang="it-IT" altLang="it-IT" sz="2000"/>
              <a:t> che il nostro organismo si sforza di mantenere.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35716" name="Rectangle 4"/>
          <p:cNvSpPr>
            <a:spLocks noChangeArrowheads="1"/>
          </p:cNvSpPr>
          <p:nvPr/>
        </p:nvSpPr>
        <p:spPr bwMode="auto">
          <a:xfrm>
            <a:off x="533400" y="4370388"/>
            <a:ext cx="8229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AutoNum type="arabicPeriod"/>
            </a:pPr>
            <a:r>
              <a:rPr lang="it-IT" altLang="it-IT" sz="2400" b="0"/>
              <a:t>Individua almeno una asserzione che si riferisce ad una </a:t>
            </a:r>
            <a:r>
              <a:rPr lang="it-IT" altLang="it-IT" sz="2400"/>
              <a:t>teoria</a:t>
            </a:r>
          </a:p>
          <a:p>
            <a:pPr algn="just">
              <a:lnSpc>
                <a:spcPct val="90000"/>
              </a:lnSpc>
              <a:buClr>
                <a:schemeClr val="accent2"/>
              </a:buClr>
              <a:buFontTx/>
              <a:buAutoNum type="arabicPeriod"/>
            </a:pPr>
            <a:r>
              <a:rPr lang="it-IT" altLang="it-IT" sz="2400" b="0"/>
              <a:t>Individua almeno una asserzione che si riferisce ad una </a:t>
            </a:r>
            <a:r>
              <a:rPr lang="it-IT" altLang="it-IT" sz="2400"/>
              <a:t>legge</a:t>
            </a:r>
          </a:p>
          <a:p>
            <a:pPr algn="just">
              <a:lnSpc>
                <a:spcPct val="90000"/>
              </a:lnSpc>
              <a:buClr>
                <a:schemeClr val="accent2"/>
              </a:buClr>
              <a:buFontTx/>
              <a:buAutoNum type="arabicPeriod"/>
            </a:pPr>
            <a:r>
              <a:rPr lang="it-IT" altLang="it-IT" sz="2400" b="0"/>
              <a:t>Individua il </a:t>
            </a:r>
            <a:r>
              <a:rPr lang="it-IT" altLang="it-IT" sz="2400"/>
              <a:t>fatto</a:t>
            </a:r>
            <a:r>
              <a:rPr lang="it-IT" altLang="it-IT" sz="2400" b="0"/>
              <a:t> e come esso viene spiegato dalla </a:t>
            </a:r>
            <a:r>
              <a:rPr lang="it-IT" altLang="it-IT" sz="2400"/>
              <a:t>legge</a:t>
            </a:r>
          </a:p>
        </p:txBody>
      </p:sp>
    </p:spTree>
    <p:extLst>
      <p:ext uri="{BB962C8B-B14F-4D97-AF65-F5344CB8AC3E}">
        <p14:creationId xmlns:p14="http://schemas.microsoft.com/office/powerpoint/2010/main" val="2400853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5715">
                                            <p:txEl>
                                              <p:pRg st="0" end="0"/>
                                            </p:txEl>
                                          </p:spTgt>
                                        </p:tgtEl>
                                        <p:attrNameLst>
                                          <p:attrName>style.visibility</p:attrName>
                                        </p:attrNameLst>
                                      </p:cBhvr>
                                      <p:to>
                                        <p:strVal val="visible"/>
                                      </p:to>
                                    </p:set>
                                    <p:animEffect transition="in" filter="wipe(down)">
                                      <p:cBhvr>
                                        <p:cTn id="7" dur="500"/>
                                        <p:tgtEl>
                                          <p:spTgt spid="203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35716">
                                            <p:txEl>
                                              <p:pRg st="0" end="0"/>
                                            </p:txEl>
                                          </p:spTgt>
                                        </p:tgtEl>
                                        <p:attrNameLst>
                                          <p:attrName>style.visibility</p:attrName>
                                        </p:attrNameLst>
                                      </p:cBhvr>
                                      <p:to>
                                        <p:strVal val="visible"/>
                                      </p:to>
                                    </p:set>
                                    <p:animEffect transition="in" filter="wipe(down)">
                                      <p:cBhvr>
                                        <p:cTn id="12" dur="500"/>
                                        <p:tgtEl>
                                          <p:spTgt spid="20357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35716">
                                            <p:txEl>
                                              <p:pRg st="1" end="1"/>
                                            </p:txEl>
                                          </p:spTgt>
                                        </p:tgtEl>
                                        <p:attrNameLst>
                                          <p:attrName>style.visibility</p:attrName>
                                        </p:attrNameLst>
                                      </p:cBhvr>
                                      <p:to>
                                        <p:strVal val="visible"/>
                                      </p:to>
                                    </p:set>
                                    <p:animEffect transition="in" filter="wipe(down)">
                                      <p:cBhvr>
                                        <p:cTn id="17" dur="500"/>
                                        <p:tgtEl>
                                          <p:spTgt spid="203571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35716">
                                            <p:txEl>
                                              <p:pRg st="2" end="2"/>
                                            </p:txEl>
                                          </p:spTgt>
                                        </p:tgtEl>
                                        <p:attrNameLst>
                                          <p:attrName>style.visibility</p:attrName>
                                        </p:attrNameLst>
                                      </p:cBhvr>
                                      <p:to>
                                        <p:strVal val="visible"/>
                                      </p:to>
                                    </p:set>
                                    <p:animEffect transition="in" filter="wipe(down)">
                                      <p:cBhvr>
                                        <p:cTn id="22" dur="500"/>
                                        <p:tgtEl>
                                          <p:spTgt spid="20357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5715" grpId="0" build="p"/>
      <p:bldP spid="20357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37763"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t>Secondo una teoria motivazionale della fame, il nostro cervello è un sistema a retroazione. Questo sistema ha un </a:t>
            </a:r>
            <a:r>
              <a:rPr lang="it-IT" altLang="it-IT" sz="2000" i="1"/>
              <a:t>peso ideale</a:t>
            </a:r>
            <a:r>
              <a:rPr lang="it-IT" altLang="it-IT" sz="2000"/>
              <a:t> che il nostro organismo si sforza di mantenere.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37764" name="Rectangle 4"/>
          <p:cNvSpPr>
            <a:spLocks noChangeArrowheads="1"/>
          </p:cNvSpPr>
          <p:nvPr/>
        </p:nvSpPr>
        <p:spPr bwMode="auto">
          <a:xfrm>
            <a:off x="533400" y="4370388"/>
            <a:ext cx="8229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AutoNum type="arabicPeriod"/>
            </a:pPr>
            <a:r>
              <a:rPr lang="it-IT" altLang="it-IT" sz="2400" b="0"/>
              <a:t>Individua almeno una asserzione che si riferisce ad una </a:t>
            </a:r>
            <a:r>
              <a:rPr lang="it-IT" altLang="it-IT" sz="2400">
                <a:solidFill>
                  <a:srgbClr val="FF9900"/>
                </a:solidFill>
              </a:rPr>
              <a:t>teoria</a:t>
            </a:r>
          </a:p>
          <a:p>
            <a:pPr algn="just">
              <a:lnSpc>
                <a:spcPct val="90000"/>
              </a:lnSpc>
              <a:buClr>
                <a:schemeClr val="accent2"/>
              </a:buClr>
              <a:buFontTx/>
              <a:buAutoNum type="arabicPeriod"/>
            </a:pPr>
            <a:r>
              <a:rPr lang="it-IT" altLang="it-IT" sz="2400" b="0"/>
              <a:t>Individua almeno una asserzione che si riferisce ad una </a:t>
            </a:r>
            <a:r>
              <a:rPr lang="it-IT" altLang="it-IT" sz="2400">
                <a:solidFill>
                  <a:schemeClr val="accent2"/>
                </a:solidFill>
              </a:rPr>
              <a:t>legge</a:t>
            </a:r>
          </a:p>
          <a:p>
            <a:pPr algn="just">
              <a:lnSpc>
                <a:spcPct val="90000"/>
              </a:lnSpc>
              <a:buClr>
                <a:schemeClr val="accent2"/>
              </a:buClr>
              <a:buFontTx/>
              <a:buAutoNum type="arabicPeriod"/>
            </a:pPr>
            <a:r>
              <a:rPr lang="it-IT" altLang="it-IT" sz="2400" b="0"/>
              <a:t>Individua il </a:t>
            </a:r>
            <a:r>
              <a:rPr lang="it-IT" altLang="it-IT" sz="2400">
                <a:solidFill>
                  <a:schemeClr val="folHlink"/>
                </a:solidFill>
              </a:rPr>
              <a:t>fatto</a:t>
            </a:r>
            <a:r>
              <a:rPr lang="it-IT" altLang="it-IT" sz="2400" b="0"/>
              <a:t> e come esso viene spiegato dalla </a:t>
            </a:r>
            <a:r>
              <a:rPr lang="it-IT" altLang="it-IT" sz="2400">
                <a:solidFill>
                  <a:schemeClr val="accent2"/>
                </a:solidFill>
              </a:rPr>
              <a:t>legge</a:t>
            </a:r>
          </a:p>
        </p:txBody>
      </p:sp>
    </p:spTree>
    <p:extLst>
      <p:ext uri="{BB962C8B-B14F-4D97-AF65-F5344CB8AC3E}">
        <p14:creationId xmlns:p14="http://schemas.microsoft.com/office/powerpoint/2010/main" val="171322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39811"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t>Secondo una teoria motivazionale della fame, il nostro cervello è un sistema a retroazione. Questo sistema ha un </a:t>
            </a:r>
            <a:r>
              <a:rPr lang="it-IT" altLang="it-IT" sz="2000" i="1"/>
              <a:t>peso ideale</a:t>
            </a:r>
            <a:r>
              <a:rPr lang="it-IT" altLang="it-IT" sz="2000"/>
              <a:t> che il nostro organismo si sforza di mantenere.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39812"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Due asserzioni si riferiscono alla </a:t>
            </a:r>
            <a:r>
              <a:rPr lang="it-IT" altLang="it-IT" sz="2400">
                <a:solidFill>
                  <a:srgbClr val="FF9900"/>
                </a:solidFill>
              </a:rPr>
              <a:t>teoria</a:t>
            </a:r>
            <a:r>
              <a:rPr lang="it-IT" altLang="it-IT" sz="2400" b="0"/>
              <a:t>:</a:t>
            </a:r>
          </a:p>
        </p:txBody>
      </p:sp>
    </p:spTree>
    <p:extLst>
      <p:ext uri="{BB962C8B-B14F-4D97-AF65-F5344CB8AC3E}">
        <p14:creationId xmlns:p14="http://schemas.microsoft.com/office/powerpoint/2010/main" val="1864414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39812">
                                            <p:txEl>
                                              <p:pRg st="0" end="0"/>
                                            </p:txEl>
                                          </p:spTgt>
                                        </p:tgtEl>
                                        <p:attrNameLst>
                                          <p:attrName>style.visibility</p:attrName>
                                        </p:attrNameLst>
                                      </p:cBhvr>
                                      <p:to>
                                        <p:strVal val="visible"/>
                                      </p:to>
                                    </p:set>
                                    <p:animEffect transition="in" filter="wipe(left)">
                                      <p:cBhvr>
                                        <p:cTn id="7" dur="500"/>
                                        <p:tgtEl>
                                          <p:spTgt spid="20398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23095" y="808036"/>
            <a:ext cx="9267095" cy="2990241"/>
          </a:xfrm>
        </p:spPr>
        <p:txBody>
          <a:bodyPr>
            <a:noAutofit/>
          </a:bodyPr>
          <a:lstStyle/>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dirty="0" smtClean="0"/>
              <a:t>Mandare </a:t>
            </a:r>
            <a:r>
              <a:rPr lang="it-IT" altLang="it-IT" sz="2500" i="1" dirty="0" smtClean="0"/>
              <a:t>email</a:t>
            </a:r>
            <a:r>
              <a:rPr lang="it-IT" altLang="it-IT" sz="2500" dirty="0" smtClean="0"/>
              <a:t> (userID istituzionale) a Giulio Baldassi: </a:t>
            </a:r>
            <a:r>
              <a:rPr lang="it-IT" altLang="it-IT" sz="2500" dirty="0" smtClean="0">
                <a:hlinkClick r:id="rId3"/>
              </a:rPr>
              <a:t>giulio.baldassi@phd.units.it</a:t>
            </a:r>
            <a:endParaRPr lang="it-IT" altLang="it-IT" sz="2500" dirty="0" smtClean="0"/>
          </a:p>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dirty="0" smtClean="0"/>
              <a:t>Affinchè possa inoltrarvi i file .txt con i vostri dati grezzi (Esperimento A e B) raccolti durante il Lab</a:t>
            </a:r>
          </a:p>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b="1" dirty="0"/>
              <a:t>Oggetto: </a:t>
            </a:r>
            <a:r>
              <a:rPr lang="it-IT" altLang="it-IT" sz="2500" i="1" dirty="0"/>
              <a:t>Richiesta dati grezzi Esperimento EdM2018 – Nome Cognome </a:t>
            </a:r>
            <a:endParaRPr lang="it-IT" altLang="it-IT" sz="2500" i="1" dirty="0" smtClean="0"/>
          </a:p>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b="1" dirty="0" smtClean="0"/>
              <a:t>Compito: </a:t>
            </a:r>
            <a:r>
              <a:rPr lang="it-IT" altLang="it-IT" sz="2500" dirty="0" smtClean="0"/>
              <a:t>usare la maschera su moodle2 per ottenere una sintesi del dato grezzo e visualizzare il risultato saliente</a:t>
            </a:r>
          </a:p>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dirty="0"/>
              <a:t>I</a:t>
            </a:r>
            <a:r>
              <a:rPr lang="it-IT" altLang="it-IT" sz="2500" dirty="0" smtClean="0"/>
              <a:t>noltrare a Baldassi la Maschera rispondendo a 3 domande sull’ accordo/disaccordo dei vostri risultati individuali con alcuni effetti discussi durante il lab e disponibili sulle Slide del lab </a:t>
            </a:r>
          </a:p>
          <a:p>
            <a:pPr marL="609600" indent="-609600" algn="just">
              <a:spcBef>
                <a:spcPts val="600"/>
              </a:spcBef>
              <a:spcAft>
                <a:spcPts val="600"/>
              </a:spcAft>
              <a:buClr>
                <a:schemeClr val="accent2"/>
              </a:buClr>
              <a:buFont typeface="Wingdings" panose="05000000000000000000" pitchFamily="2" charset="2"/>
              <a:buChar char="è"/>
              <a:tabLst>
                <a:tab pos="6362700" algn="l"/>
              </a:tabLst>
            </a:pPr>
            <a:r>
              <a:rPr lang="it-IT" altLang="it-IT" sz="2500" dirty="0" smtClean="0"/>
              <a:t>Slides del Lab e tutorial disponibili da lunedì 10</a:t>
            </a:r>
          </a:p>
        </p:txBody>
      </p:sp>
      <p:sp>
        <p:nvSpPr>
          <p:cNvPr id="2099203" name="Titolo 1"/>
          <p:cNvSpPr>
            <a:spLocks/>
          </p:cNvSpPr>
          <p:nvPr/>
        </p:nvSpPr>
        <p:spPr bwMode="auto">
          <a:xfrm>
            <a:off x="1837593" y="-118088"/>
            <a:ext cx="71056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altLang="it-IT" dirty="0">
                <a:solidFill>
                  <a:schemeClr val="accent2"/>
                </a:solidFill>
              </a:rPr>
              <a:t>c</a:t>
            </a:r>
            <a:r>
              <a:rPr lang="it-IT" altLang="it-IT" dirty="0" smtClean="0">
                <a:solidFill>
                  <a:schemeClr val="accent2"/>
                </a:solidFill>
              </a:rPr>
              <a:t>omunicazione su </a:t>
            </a:r>
            <a:r>
              <a:rPr lang="it-IT" altLang="it-IT" i="1" dirty="0" smtClean="0">
                <a:solidFill>
                  <a:srgbClr val="FFC000"/>
                </a:solidFill>
              </a:rPr>
              <a:t>Lab</a:t>
            </a:r>
            <a:endParaRPr lang="it-IT" altLang="it-IT" i="1" dirty="0">
              <a:solidFill>
                <a:srgbClr val="FFC000"/>
              </a:solidFill>
            </a:endParaRPr>
          </a:p>
        </p:txBody>
      </p:sp>
    </p:spTree>
    <p:extLst>
      <p:ext uri="{BB962C8B-B14F-4D97-AF65-F5344CB8AC3E}">
        <p14:creationId xmlns:p14="http://schemas.microsoft.com/office/powerpoint/2010/main" val="104509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41859"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sistema a retroazione.</a:t>
            </a:r>
            <a:r>
              <a:rPr lang="it-IT" altLang="it-IT" sz="2000"/>
              <a:t> Questo sistema ha un </a:t>
            </a:r>
            <a:r>
              <a:rPr lang="it-IT" altLang="it-IT" sz="2000" i="1"/>
              <a:t>peso ideale</a:t>
            </a:r>
            <a:r>
              <a:rPr lang="it-IT" altLang="it-IT" sz="2000"/>
              <a:t> che il nostro organismo si sforza di mantenere.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41860"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Due asserzioni si riferiscono alla </a:t>
            </a:r>
            <a:r>
              <a:rPr lang="it-IT" altLang="it-IT" sz="2400">
                <a:solidFill>
                  <a:srgbClr val="FF9900"/>
                </a:solidFill>
              </a:rPr>
              <a:t>teoria</a:t>
            </a:r>
            <a:r>
              <a:rPr lang="it-IT" altLang="it-IT" sz="2400" b="0"/>
              <a:t>:</a:t>
            </a:r>
          </a:p>
          <a:p>
            <a:pPr algn="just">
              <a:lnSpc>
                <a:spcPct val="90000"/>
              </a:lnSpc>
              <a:buClr>
                <a:schemeClr val="accent2"/>
              </a:buClr>
              <a:buFontTx/>
              <a:buNone/>
            </a:pPr>
            <a:r>
              <a:rPr lang="it-IT" altLang="it-IT" sz="2400" b="0"/>
              <a:t>Una la enuncia:</a:t>
            </a:r>
            <a:r>
              <a:rPr lang="it-IT" altLang="it-IT" sz="2400" b="0">
                <a:solidFill>
                  <a:schemeClr val="accent2"/>
                </a:solidFill>
              </a:rPr>
              <a:t> “</a:t>
            </a:r>
            <a:r>
              <a:rPr lang="it-IT" altLang="it-IT" sz="2400" b="0"/>
              <a:t>Secondo …. è un sistema a retroazione”</a:t>
            </a:r>
          </a:p>
        </p:txBody>
      </p:sp>
    </p:spTree>
    <p:extLst>
      <p:ext uri="{BB962C8B-B14F-4D97-AF65-F5344CB8AC3E}">
        <p14:creationId xmlns:p14="http://schemas.microsoft.com/office/powerpoint/2010/main" val="182267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1860">
                                            <p:txEl>
                                              <p:pRg st="1" end="1"/>
                                            </p:txEl>
                                          </p:spTgt>
                                        </p:tgtEl>
                                        <p:attrNameLst>
                                          <p:attrName>style.visibility</p:attrName>
                                        </p:attrNameLst>
                                      </p:cBhvr>
                                      <p:to>
                                        <p:strVal val="visible"/>
                                      </p:to>
                                    </p:set>
                                    <p:animEffect transition="in" filter="wipe(left)">
                                      <p:cBhvr>
                                        <p:cTn id="7" dur="500"/>
                                        <p:tgtEl>
                                          <p:spTgt spid="2041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186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43907"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sistema a retroazione.</a:t>
            </a:r>
            <a:r>
              <a:rPr lang="it-IT" altLang="it-IT" sz="2000"/>
              <a:t> </a:t>
            </a:r>
            <a:r>
              <a:rPr lang="it-IT" altLang="it-IT" sz="2000">
                <a:solidFill>
                  <a:srgbClr val="FF9900"/>
                </a:solidFill>
              </a:rPr>
              <a:t>Questo sistema ha un </a:t>
            </a:r>
            <a:r>
              <a:rPr lang="it-IT" altLang="it-IT" sz="2000" i="1">
                <a:solidFill>
                  <a:srgbClr val="FF9900"/>
                </a:solidFill>
              </a:rPr>
              <a:t>peso ideale</a:t>
            </a:r>
            <a:r>
              <a:rPr lang="it-IT" altLang="it-IT" sz="2000">
                <a:solidFill>
                  <a:srgbClr val="FF9900"/>
                </a:solidFill>
              </a:rPr>
              <a:t> che il nostro organismo si sforza di mantenere.</a:t>
            </a:r>
            <a:r>
              <a:rPr lang="it-IT" altLang="it-IT" sz="2000"/>
              <a:t>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43908"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Due asserzioni si riferiscono alla </a:t>
            </a:r>
            <a:r>
              <a:rPr lang="it-IT" altLang="it-IT" sz="2400">
                <a:solidFill>
                  <a:srgbClr val="FF9900"/>
                </a:solidFill>
              </a:rPr>
              <a:t>teoria</a:t>
            </a:r>
            <a:r>
              <a:rPr lang="it-IT" altLang="it-IT" sz="2400" b="0"/>
              <a:t>:</a:t>
            </a:r>
          </a:p>
          <a:p>
            <a:pPr algn="just">
              <a:lnSpc>
                <a:spcPct val="90000"/>
              </a:lnSpc>
              <a:buClr>
                <a:schemeClr val="accent2"/>
              </a:buClr>
              <a:buFontTx/>
              <a:buNone/>
            </a:pPr>
            <a:r>
              <a:rPr lang="it-IT" altLang="it-IT" sz="2400" b="0"/>
              <a:t>Una la enuncia:</a:t>
            </a:r>
            <a:r>
              <a:rPr lang="it-IT" altLang="it-IT" sz="2400" b="0">
                <a:solidFill>
                  <a:schemeClr val="accent2"/>
                </a:solidFill>
              </a:rPr>
              <a:t> “</a:t>
            </a:r>
            <a:r>
              <a:rPr lang="it-IT" altLang="it-IT" sz="2400" b="0"/>
              <a:t>Secondo …. è un sistema a retroazione”</a:t>
            </a:r>
          </a:p>
          <a:p>
            <a:pPr algn="just">
              <a:lnSpc>
                <a:spcPct val="90000"/>
              </a:lnSpc>
              <a:buClr>
                <a:schemeClr val="accent2"/>
              </a:buClr>
              <a:buFontTx/>
              <a:buNone/>
            </a:pPr>
            <a:r>
              <a:rPr lang="it-IT" altLang="it-IT" sz="2400" b="0"/>
              <a:t>L’altra</a:t>
            </a:r>
            <a:r>
              <a:rPr lang="it-IT" altLang="it-IT" sz="2400">
                <a:solidFill>
                  <a:schemeClr val="accent2"/>
                </a:solidFill>
              </a:rPr>
              <a:t> </a:t>
            </a:r>
            <a:r>
              <a:rPr lang="it-IT" altLang="it-IT" sz="2400" b="0"/>
              <a:t>la specifica: “Questo sistema ha un </a:t>
            </a:r>
            <a:r>
              <a:rPr lang="it-IT" altLang="it-IT" sz="2400" b="0" i="1"/>
              <a:t>peso ideale</a:t>
            </a:r>
            <a:r>
              <a:rPr lang="it-IT" altLang="it-IT" sz="2400" b="0"/>
              <a:t> …”</a:t>
            </a:r>
          </a:p>
        </p:txBody>
      </p:sp>
    </p:spTree>
    <p:extLst>
      <p:ext uri="{BB962C8B-B14F-4D97-AF65-F5344CB8AC3E}">
        <p14:creationId xmlns:p14="http://schemas.microsoft.com/office/powerpoint/2010/main" val="3749648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3908">
                                            <p:txEl>
                                              <p:pRg st="2" end="2"/>
                                            </p:txEl>
                                          </p:spTgt>
                                        </p:tgtEl>
                                        <p:attrNameLst>
                                          <p:attrName>style.visibility</p:attrName>
                                        </p:attrNameLst>
                                      </p:cBhvr>
                                      <p:to>
                                        <p:strVal val="visible"/>
                                      </p:to>
                                    </p:set>
                                    <p:animEffect transition="in" filter="wipe(left)">
                                      <p:cBhvr>
                                        <p:cTn id="7" dur="500"/>
                                        <p:tgtEl>
                                          <p:spTgt spid="20439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390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45955"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a:t>
            </a:r>
            <a:r>
              <a:rPr lang="it-IT" altLang="it-IT" sz="2000" b="1">
                <a:solidFill>
                  <a:srgbClr val="FF9900"/>
                </a:solidFill>
              </a:rPr>
              <a:t>sistema a retroazione</a:t>
            </a:r>
            <a:r>
              <a:rPr lang="it-IT" altLang="it-IT" sz="2000">
                <a:solidFill>
                  <a:srgbClr val="FF9900"/>
                </a:solidFill>
              </a:rPr>
              <a:t>. </a:t>
            </a:r>
            <a:r>
              <a:rPr lang="it-IT" altLang="it-IT" sz="2000" b="1">
                <a:solidFill>
                  <a:srgbClr val="FF9900"/>
                </a:solidFill>
              </a:rPr>
              <a:t>Questo sistema</a:t>
            </a:r>
            <a:r>
              <a:rPr lang="it-IT" altLang="it-IT" sz="2000">
                <a:solidFill>
                  <a:srgbClr val="FF9900"/>
                </a:solidFill>
              </a:rPr>
              <a:t> ha un </a:t>
            </a:r>
            <a:r>
              <a:rPr lang="it-IT" altLang="it-IT" sz="2000" i="1">
                <a:solidFill>
                  <a:srgbClr val="FF9900"/>
                </a:solidFill>
              </a:rPr>
              <a:t>peso ideale</a:t>
            </a:r>
            <a:r>
              <a:rPr lang="it-IT" altLang="it-IT" sz="2000">
                <a:solidFill>
                  <a:srgbClr val="FF9900"/>
                </a:solidFill>
              </a:rPr>
              <a:t> che il nostro organismo si sforza di mantenere.</a:t>
            </a:r>
            <a:r>
              <a:rPr lang="it-IT" altLang="it-IT" sz="2000"/>
              <a:t> Per esempio, ratti privati del cibo e che quindi sono sotto peso, nel momento in cui riprendono a mangiare ritornerebbero velocemente al loro </a:t>
            </a:r>
            <a:r>
              <a:rPr lang="it-IT" altLang="it-IT" sz="2000" i="1"/>
              <a:t>peso ideale</a:t>
            </a:r>
            <a:r>
              <a:rPr lang="it-IT" altLang="it-IT" sz="2000"/>
              <a:t>, ossia a quello precedente al periodo di digiuno. Marco dopo aver letto questa teoria nel suo libro di psicologia, si ricorda che i chili in più che aveva acquisito durante le vacanze natalizie erano scomparsi subito dopo il rientro all’ Università.</a:t>
            </a:r>
          </a:p>
        </p:txBody>
      </p:sp>
      <p:sp>
        <p:nvSpPr>
          <p:cNvPr id="2045956"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Due asserzioni si riferiscono alla </a:t>
            </a:r>
            <a:r>
              <a:rPr lang="it-IT" altLang="it-IT" sz="2400">
                <a:solidFill>
                  <a:srgbClr val="FF9900"/>
                </a:solidFill>
              </a:rPr>
              <a:t>teoria</a:t>
            </a:r>
            <a:r>
              <a:rPr lang="it-IT" altLang="it-IT" sz="2400" b="0"/>
              <a:t>:</a:t>
            </a:r>
          </a:p>
          <a:p>
            <a:pPr algn="just">
              <a:lnSpc>
                <a:spcPct val="90000"/>
              </a:lnSpc>
              <a:buClr>
                <a:schemeClr val="accent2"/>
              </a:buClr>
              <a:buFontTx/>
              <a:buNone/>
            </a:pPr>
            <a:r>
              <a:rPr lang="it-IT" altLang="it-IT" sz="2400" b="0"/>
              <a:t>Una la enuncia:</a:t>
            </a:r>
            <a:r>
              <a:rPr lang="it-IT" altLang="it-IT" sz="2400" b="0">
                <a:solidFill>
                  <a:schemeClr val="accent2"/>
                </a:solidFill>
              </a:rPr>
              <a:t> “</a:t>
            </a:r>
            <a:r>
              <a:rPr lang="it-IT" altLang="it-IT" sz="2400" b="0"/>
              <a:t>Secondo …. è un sistema a retroazione”</a:t>
            </a:r>
          </a:p>
          <a:p>
            <a:pPr algn="just">
              <a:lnSpc>
                <a:spcPct val="90000"/>
              </a:lnSpc>
              <a:buClr>
                <a:schemeClr val="accent2"/>
              </a:buClr>
              <a:buFontTx/>
              <a:buNone/>
            </a:pPr>
            <a:r>
              <a:rPr lang="it-IT" altLang="it-IT" sz="2400" b="0"/>
              <a:t>L’altra</a:t>
            </a:r>
            <a:r>
              <a:rPr lang="it-IT" altLang="it-IT" sz="2400">
                <a:solidFill>
                  <a:schemeClr val="accent2"/>
                </a:solidFill>
              </a:rPr>
              <a:t> </a:t>
            </a:r>
            <a:r>
              <a:rPr lang="it-IT" altLang="it-IT" sz="2400" b="0"/>
              <a:t>la specifica: “Questo sistema ha un </a:t>
            </a:r>
            <a:r>
              <a:rPr lang="it-IT" altLang="it-IT" sz="2400" b="0" i="1"/>
              <a:t>peso ideale</a:t>
            </a:r>
            <a:r>
              <a:rPr lang="it-IT" altLang="it-IT" sz="2400" b="0"/>
              <a:t> …”</a:t>
            </a:r>
          </a:p>
          <a:p>
            <a:pPr algn="just">
              <a:lnSpc>
                <a:spcPct val="90000"/>
              </a:lnSpc>
              <a:buClr>
                <a:schemeClr val="accent2"/>
              </a:buClr>
              <a:buFontTx/>
              <a:buNone/>
            </a:pPr>
            <a:r>
              <a:rPr lang="it-IT" altLang="it-IT" sz="2400" b="0"/>
              <a:t>Entrambe costituiscono infatti un </a:t>
            </a:r>
            <a:r>
              <a:rPr lang="it-IT" altLang="it-IT" sz="2400" b="0" i="1"/>
              <a:t>insieme di asserzioni che esprimo una relazione tra variabili che includono almeno un concetto non direttamente osservato (</a:t>
            </a:r>
            <a:r>
              <a:rPr lang="it-IT" altLang="it-IT" sz="2400" i="1">
                <a:solidFill>
                  <a:srgbClr val="FF9900"/>
                </a:solidFill>
              </a:rPr>
              <a:t>sistema a retroazione</a:t>
            </a:r>
            <a:r>
              <a:rPr lang="it-IT" altLang="it-IT" sz="2400" b="0" i="1"/>
              <a:t>)</a:t>
            </a:r>
          </a:p>
          <a:p>
            <a:pPr algn="just">
              <a:lnSpc>
                <a:spcPct val="90000"/>
              </a:lnSpc>
              <a:buClr>
                <a:schemeClr val="accent2"/>
              </a:buClr>
              <a:buFontTx/>
              <a:buNone/>
            </a:pPr>
            <a:endParaRPr lang="it-IT" altLang="it-IT" sz="2400" b="0"/>
          </a:p>
        </p:txBody>
      </p:sp>
    </p:spTree>
    <p:extLst>
      <p:ext uri="{BB962C8B-B14F-4D97-AF65-F5344CB8AC3E}">
        <p14:creationId xmlns:p14="http://schemas.microsoft.com/office/powerpoint/2010/main" val="2952474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5956">
                                            <p:txEl>
                                              <p:pRg st="3" end="3"/>
                                            </p:txEl>
                                          </p:spTgt>
                                        </p:tgtEl>
                                        <p:attrNameLst>
                                          <p:attrName>style.visibility</p:attrName>
                                        </p:attrNameLst>
                                      </p:cBhvr>
                                      <p:to>
                                        <p:strVal val="visible"/>
                                      </p:to>
                                    </p:set>
                                    <p:animEffect transition="in" filter="wipe(left)">
                                      <p:cBhvr>
                                        <p:cTn id="7" dur="500"/>
                                        <p:tgtEl>
                                          <p:spTgt spid="20459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95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48003"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a:t>
            </a:r>
            <a:r>
              <a:rPr lang="it-IT" altLang="it-IT" sz="2000" b="1">
                <a:solidFill>
                  <a:srgbClr val="FF9900"/>
                </a:solidFill>
              </a:rPr>
              <a:t>sistema a retroazione</a:t>
            </a:r>
            <a:r>
              <a:rPr lang="it-IT" altLang="it-IT" sz="2000">
                <a:solidFill>
                  <a:srgbClr val="FF9900"/>
                </a:solidFill>
              </a:rPr>
              <a:t>. </a:t>
            </a:r>
            <a:r>
              <a:rPr lang="it-IT" altLang="it-IT" sz="2000" b="1">
                <a:solidFill>
                  <a:srgbClr val="FF9900"/>
                </a:solidFill>
              </a:rPr>
              <a:t>Questo sistema</a:t>
            </a:r>
            <a:r>
              <a:rPr lang="it-IT" altLang="it-IT" sz="2000">
                <a:solidFill>
                  <a:srgbClr val="FF9900"/>
                </a:solidFill>
              </a:rPr>
              <a:t> ha un </a:t>
            </a:r>
            <a:r>
              <a:rPr lang="it-IT" altLang="it-IT" sz="2000" i="1">
                <a:solidFill>
                  <a:srgbClr val="FF9900"/>
                </a:solidFill>
              </a:rPr>
              <a:t>peso ideale</a:t>
            </a:r>
            <a:r>
              <a:rPr lang="it-IT" altLang="it-IT" sz="2000">
                <a:solidFill>
                  <a:srgbClr val="FF9900"/>
                </a:solidFill>
              </a:rPr>
              <a:t> che il nostro organismo si sforza di mantenere.</a:t>
            </a:r>
            <a:r>
              <a:rPr lang="it-IT" altLang="it-IT" sz="2000"/>
              <a:t> </a:t>
            </a:r>
            <a:r>
              <a:rPr lang="it-IT" altLang="it-IT" sz="2000">
                <a:solidFill>
                  <a:schemeClr val="accent2"/>
                </a:solidFill>
              </a:rPr>
              <a:t>Per esempio, ratti privati del cibo e che quindi sono sotto peso, nel momento in cui riprendono a mangiare ritornerebbero velocemente al loro </a:t>
            </a:r>
            <a:r>
              <a:rPr lang="it-IT" altLang="it-IT" sz="2000" i="1">
                <a:solidFill>
                  <a:schemeClr val="accent2"/>
                </a:solidFill>
              </a:rPr>
              <a:t>peso ideale</a:t>
            </a:r>
            <a:r>
              <a:rPr lang="it-IT" altLang="it-IT" sz="2000">
                <a:solidFill>
                  <a:schemeClr val="accent2"/>
                </a:solidFill>
              </a:rPr>
              <a:t>, ossia a quello precedente al periodo di digiuno.</a:t>
            </a:r>
            <a:r>
              <a:rPr lang="it-IT" altLang="it-IT" sz="2000"/>
              <a:t> Marco dopo aver letto questa teoria nel suo libro di psicologia, si ricorda che i chili in più che aveva acquisito durante le vacanze natalizie erano scomparsi subito dopo il rientro all’ Università.</a:t>
            </a:r>
          </a:p>
        </p:txBody>
      </p:sp>
      <p:sp>
        <p:nvSpPr>
          <p:cNvPr id="2048004"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Un’ asserzione (senza dubbio) si riferisce alla </a:t>
            </a:r>
            <a:r>
              <a:rPr lang="it-IT" altLang="it-IT" sz="2400">
                <a:solidFill>
                  <a:schemeClr val="accent2"/>
                </a:solidFill>
              </a:rPr>
              <a:t>legge</a:t>
            </a:r>
            <a:endParaRPr lang="it-IT" altLang="it-IT" sz="2400" b="0"/>
          </a:p>
        </p:txBody>
      </p:sp>
    </p:spTree>
    <p:extLst>
      <p:ext uri="{BB962C8B-B14F-4D97-AF65-F5344CB8AC3E}">
        <p14:creationId xmlns:p14="http://schemas.microsoft.com/office/powerpoint/2010/main" val="302998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8004">
                                            <p:txEl>
                                              <p:pRg st="0" end="0"/>
                                            </p:txEl>
                                          </p:spTgt>
                                        </p:tgtEl>
                                        <p:attrNameLst>
                                          <p:attrName>style.visibility</p:attrName>
                                        </p:attrNameLst>
                                      </p:cBhvr>
                                      <p:to>
                                        <p:strVal val="visible"/>
                                      </p:to>
                                    </p:set>
                                    <p:animEffect transition="in" filter="wipe(left)">
                                      <p:cBhvr>
                                        <p:cTn id="7" dur="500"/>
                                        <p:tgtEl>
                                          <p:spTgt spid="20480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0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50051"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a:t>
            </a:r>
            <a:r>
              <a:rPr lang="it-IT" altLang="it-IT" sz="2000" b="1">
                <a:solidFill>
                  <a:srgbClr val="FF9900"/>
                </a:solidFill>
              </a:rPr>
              <a:t>sistema a retroazione</a:t>
            </a:r>
            <a:r>
              <a:rPr lang="it-IT" altLang="it-IT" sz="2000">
                <a:solidFill>
                  <a:srgbClr val="FF9900"/>
                </a:solidFill>
              </a:rPr>
              <a:t>. </a:t>
            </a:r>
            <a:r>
              <a:rPr lang="it-IT" altLang="it-IT" sz="2000" b="1">
                <a:solidFill>
                  <a:srgbClr val="FF9900"/>
                </a:solidFill>
              </a:rPr>
              <a:t>Questo sistema</a:t>
            </a:r>
            <a:r>
              <a:rPr lang="it-IT" altLang="it-IT" sz="2000">
                <a:solidFill>
                  <a:srgbClr val="FF9900"/>
                </a:solidFill>
              </a:rPr>
              <a:t> ha un </a:t>
            </a:r>
            <a:r>
              <a:rPr lang="it-IT" altLang="it-IT" sz="2000" i="1">
                <a:solidFill>
                  <a:srgbClr val="FF9900"/>
                </a:solidFill>
              </a:rPr>
              <a:t>peso ideale</a:t>
            </a:r>
            <a:r>
              <a:rPr lang="it-IT" altLang="it-IT" sz="2000">
                <a:solidFill>
                  <a:srgbClr val="FF9900"/>
                </a:solidFill>
              </a:rPr>
              <a:t> che il nostro organismo si sforza di mantenere.</a:t>
            </a:r>
            <a:r>
              <a:rPr lang="it-IT" altLang="it-IT" sz="2000"/>
              <a:t> </a:t>
            </a:r>
            <a:r>
              <a:rPr lang="it-IT" altLang="it-IT" sz="2000">
                <a:solidFill>
                  <a:schemeClr val="accent2"/>
                </a:solidFill>
              </a:rPr>
              <a:t>Per esempio, ratti privati del cibo e che quindi sono sotto peso, nel momento in cui riprendono a mangiare ritornerebbero velocemente al loro </a:t>
            </a:r>
            <a:r>
              <a:rPr lang="it-IT" altLang="it-IT" sz="2000" i="1">
                <a:solidFill>
                  <a:schemeClr val="accent2"/>
                </a:solidFill>
              </a:rPr>
              <a:t>peso ideale</a:t>
            </a:r>
            <a:r>
              <a:rPr lang="it-IT" altLang="it-IT" sz="2000">
                <a:solidFill>
                  <a:schemeClr val="accent2"/>
                </a:solidFill>
              </a:rPr>
              <a:t>, ossia a quello precedente al periodo di digiuno.</a:t>
            </a:r>
            <a:r>
              <a:rPr lang="it-IT" altLang="it-IT" sz="2000"/>
              <a:t> Marco dopo aver letto questa teoria nel suo libro di psicologia, si ricorda che i chili in più che aveva acquisito durante le vacanze natalizie erano scomparsi subito dopo il rientro all’ Università.</a:t>
            </a:r>
          </a:p>
        </p:txBody>
      </p:sp>
      <p:sp>
        <p:nvSpPr>
          <p:cNvPr id="2050052"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a:t>
            </a:r>
            <a:r>
              <a:rPr lang="it-IT" altLang="it-IT" sz="2400" b="0"/>
              <a:t>Un’ asserzione (senza dubbio) si riferisce alla </a:t>
            </a:r>
            <a:r>
              <a:rPr lang="it-IT" altLang="it-IT" sz="2400">
                <a:solidFill>
                  <a:schemeClr val="accent2"/>
                </a:solidFill>
              </a:rPr>
              <a:t>legge</a:t>
            </a:r>
            <a:endParaRPr lang="it-IT" altLang="it-IT" sz="2400" b="0"/>
          </a:p>
          <a:p>
            <a:pPr algn="just">
              <a:lnSpc>
                <a:spcPct val="90000"/>
              </a:lnSpc>
              <a:buClr>
                <a:schemeClr val="accent2"/>
              </a:buClr>
              <a:buFontTx/>
              <a:buNone/>
            </a:pPr>
            <a:r>
              <a:rPr lang="it-IT" altLang="it-IT" sz="2400" b="0"/>
              <a:t>E’ infatti </a:t>
            </a:r>
            <a:r>
              <a:rPr lang="it-IT" altLang="it-IT" sz="2400" b="0" i="1"/>
              <a:t>un’ asserzione che ha validità generale (riguarda tutti i topi in condizioni simili) su una specifica regolarità statistica</a:t>
            </a:r>
          </a:p>
          <a:p>
            <a:pPr algn="just">
              <a:lnSpc>
                <a:spcPct val="90000"/>
              </a:lnSpc>
              <a:buClr>
                <a:schemeClr val="accent2"/>
              </a:buClr>
              <a:buFontTx/>
              <a:buNone/>
            </a:pPr>
            <a:r>
              <a:rPr lang="it-IT" altLang="it-IT" sz="2400" b="0"/>
              <a:t>una dieta normale dopo una variazioni anomala del peso dovuta ad una dieta irregolare </a:t>
            </a:r>
            <a:r>
              <a:rPr lang="it-IT" altLang="it-IT" sz="2400" i="1">
                <a:solidFill>
                  <a:schemeClr val="accent2"/>
                </a:solidFill>
              </a:rPr>
              <a:t>causa</a:t>
            </a:r>
            <a:r>
              <a:rPr lang="it-IT" altLang="it-IT" sz="2400" b="0"/>
              <a:t> una ripresa del peso ideale</a:t>
            </a:r>
          </a:p>
        </p:txBody>
      </p:sp>
    </p:spTree>
    <p:extLst>
      <p:ext uri="{BB962C8B-B14F-4D97-AF65-F5344CB8AC3E}">
        <p14:creationId xmlns:p14="http://schemas.microsoft.com/office/powerpoint/2010/main" val="108013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0052">
                                            <p:txEl>
                                              <p:pRg st="1" end="1"/>
                                            </p:txEl>
                                          </p:spTgt>
                                        </p:tgtEl>
                                        <p:attrNameLst>
                                          <p:attrName>style.visibility</p:attrName>
                                        </p:attrNameLst>
                                      </p:cBhvr>
                                      <p:to>
                                        <p:strVal val="visible"/>
                                      </p:to>
                                    </p:set>
                                    <p:animEffect transition="in" filter="wipe(left)">
                                      <p:cBhvr>
                                        <p:cTn id="7" dur="500"/>
                                        <p:tgtEl>
                                          <p:spTgt spid="20500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0052">
                                            <p:txEl>
                                              <p:pRg st="2" end="2"/>
                                            </p:txEl>
                                          </p:spTgt>
                                        </p:tgtEl>
                                        <p:attrNameLst>
                                          <p:attrName>style.visibility</p:attrName>
                                        </p:attrNameLst>
                                      </p:cBhvr>
                                      <p:to>
                                        <p:strVal val="visible"/>
                                      </p:to>
                                    </p:set>
                                    <p:animEffect transition="in" filter="wipe(left)">
                                      <p:cBhvr>
                                        <p:cTn id="12" dur="500"/>
                                        <p:tgtEl>
                                          <p:spTgt spid="2050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5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p:cNvSpPr>
            <a:spLocks noChangeArrowheads="1"/>
          </p:cNvSpPr>
          <p:nvPr/>
        </p:nvSpPr>
        <p:spPr bwMode="auto">
          <a:xfrm>
            <a:off x="882650" y="400050"/>
            <a:ext cx="7567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b="0">
                <a:solidFill>
                  <a:srgbClr val="FF9900"/>
                </a:solidFill>
              </a:rPr>
              <a:t>Teoria, </a:t>
            </a:r>
            <a:r>
              <a:rPr lang="it-IT" altLang="it-IT" sz="4000" b="0">
                <a:solidFill>
                  <a:schemeClr val="accent2"/>
                </a:solidFill>
              </a:rPr>
              <a:t>Legge,</a:t>
            </a:r>
            <a:r>
              <a:rPr lang="it-IT" altLang="it-IT" sz="4000" b="0">
                <a:solidFill>
                  <a:srgbClr val="FF9900"/>
                </a:solidFill>
              </a:rPr>
              <a:t> </a:t>
            </a:r>
            <a:r>
              <a:rPr lang="it-IT" altLang="it-IT" sz="4000" b="0">
                <a:solidFill>
                  <a:schemeClr val="folHlink"/>
                </a:solidFill>
              </a:rPr>
              <a:t>Fatto</a:t>
            </a:r>
          </a:p>
        </p:txBody>
      </p:sp>
      <p:sp>
        <p:nvSpPr>
          <p:cNvPr id="2052099" name="Rectangle 3"/>
          <p:cNvSpPr>
            <a:spLocks noGrp="1" noChangeArrowheads="1"/>
          </p:cNvSpPr>
          <p:nvPr>
            <p:ph type="body" idx="1"/>
          </p:nvPr>
        </p:nvSpPr>
        <p:spPr>
          <a:xfrm>
            <a:off x="552450" y="1284288"/>
            <a:ext cx="8229600" cy="2887662"/>
          </a:xfrm>
          <a:noFill/>
          <a:ln/>
        </p:spPr>
        <p:txBody>
          <a:bodyPr/>
          <a:lstStyle/>
          <a:p>
            <a:pPr marL="0" indent="0" algn="just">
              <a:buFontTx/>
              <a:buNone/>
            </a:pPr>
            <a:r>
              <a:rPr lang="it-IT" altLang="it-IT" sz="2000">
                <a:solidFill>
                  <a:srgbClr val="FF9900"/>
                </a:solidFill>
              </a:rPr>
              <a:t>Secondo una teoria motivazionale della fame, il nostro cervello è un </a:t>
            </a:r>
            <a:r>
              <a:rPr lang="it-IT" altLang="it-IT" sz="2000" b="1">
                <a:solidFill>
                  <a:srgbClr val="FF9900"/>
                </a:solidFill>
              </a:rPr>
              <a:t>sistema a retroazione</a:t>
            </a:r>
            <a:r>
              <a:rPr lang="it-IT" altLang="it-IT" sz="2000">
                <a:solidFill>
                  <a:srgbClr val="FF9900"/>
                </a:solidFill>
              </a:rPr>
              <a:t>. </a:t>
            </a:r>
            <a:r>
              <a:rPr lang="it-IT" altLang="it-IT" sz="2000" b="1">
                <a:solidFill>
                  <a:srgbClr val="FF9900"/>
                </a:solidFill>
              </a:rPr>
              <a:t>Questo sistema</a:t>
            </a:r>
            <a:r>
              <a:rPr lang="it-IT" altLang="it-IT" sz="2000">
                <a:solidFill>
                  <a:srgbClr val="FF9900"/>
                </a:solidFill>
              </a:rPr>
              <a:t> ha un </a:t>
            </a:r>
            <a:r>
              <a:rPr lang="it-IT" altLang="it-IT" sz="2000" i="1">
                <a:solidFill>
                  <a:srgbClr val="FF9900"/>
                </a:solidFill>
              </a:rPr>
              <a:t>peso ideale</a:t>
            </a:r>
            <a:r>
              <a:rPr lang="it-IT" altLang="it-IT" sz="2000">
                <a:solidFill>
                  <a:srgbClr val="FF9900"/>
                </a:solidFill>
              </a:rPr>
              <a:t> che il nostro organismo si sforza di mantenere.</a:t>
            </a:r>
            <a:r>
              <a:rPr lang="it-IT" altLang="it-IT" sz="2000"/>
              <a:t> </a:t>
            </a:r>
            <a:r>
              <a:rPr lang="it-IT" altLang="it-IT" sz="2000">
                <a:solidFill>
                  <a:schemeClr val="accent2"/>
                </a:solidFill>
              </a:rPr>
              <a:t>Per esempio, ratti privati del cibo e che quindi sono sotto peso, nel momento in cui riprendono a mangiare ritornerebbero velocemente al loro </a:t>
            </a:r>
            <a:r>
              <a:rPr lang="it-IT" altLang="it-IT" sz="2000" i="1">
                <a:solidFill>
                  <a:schemeClr val="accent2"/>
                </a:solidFill>
              </a:rPr>
              <a:t>peso ideale</a:t>
            </a:r>
            <a:r>
              <a:rPr lang="it-IT" altLang="it-IT" sz="2000">
                <a:solidFill>
                  <a:schemeClr val="accent2"/>
                </a:solidFill>
              </a:rPr>
              <a:t>, ossia a quello precedente al periodo di digiuno.</a:t>
            </a:r>
            <a:r>
              <a:rPr lang="it-IT" altLang="it-IT" sz="2000"/>
              <a:t> </a:t>
            </a:r>
            <a:r>
              <a:rPr lang="it-IT" altLang="it-IT" sz="2000">
                <a:solidFill>
                  <a:schemeClr val="folHlink"/>
                </a:solidFill>
              </a:rPr>
              <a:t>Marco dopo aver letto questa teoria nel suo libro di psicologia, si ricorda che i chili in più che aveva acquisito durante le vacanze natalizie erano scomparsi subito dopo il rientro all’ Università.</a:t>
            </a:r>
          </a:p>
        </p:txBody>
      </p:sp>
      <p:sp>
        <p:nvSpPr>
          <p:cNvPr id="2052100" name="Rectangle 4"/>
          <p:cNvSpPr>
            <a:spLocks noChangeArrowheads="1"/>
          </p:cNvSpPr>
          <p:nvPr/>
        </p:nvSpPr>
        <p:spPr bwMode="auto">
          <a:xfrm>
            <a:off x="533400" y="4179888"/>
            <a:ext cx="8610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buClr>
                <a:schemeClr val="accent2"/>
              </a:buClr>
              <a:buFontTx/>
              <a:buNone/>
            </a:pPr>
            <a:r>
              <a:rPr lang="it-IT" altLang="it-IT" sz="2400" b="0">
                <a:solidFill>
                  <a:schemeClr val="accent2"/>
                </a:solidFill>
                <a:sym typeface="Wingdings" panose="05000000000000000000" pitchFamily="2" charset="2"/>
              </a:rPr>
              <a:t></a:t>
            </a:r>
            <a:r>
              <a:rPr lang="it-IT" altLang="it-IT" sz="2400" b="0">
                <a:sym typeface="Wingdings" panose="05000000000000000000" pitchFamily="2" charset="2"/>
              </a:rPr>
              <a:t> Infine </a:t>
            </a:r>
            <a:r>
              <a:rPr lang="it-IT" altLang="it-IT" sz="2400" b="0"/>
              <a:t>un’ asserzione si riferisce ad un </a:t>
            </a:r>
            <a:r>
              <a:rPr lang="it-IT" altLang="it-IT" sz="2400">
                <a:solidFill>
                  <a:schemeClr val="folHlink"/>
                </a:solidFill>
              </a:rPr>
              <a:t>Fatto</a:t>
            </a:r>
            <a:endParaRPr lang="it-IT" altLang="it-IT" sz="2400" b="0">
              <a:solidFill>
                <a:schemeClr val="folHlink"/>
              </a:solidFill>
            </a:endParaRPr>
          </a:p>
          <a:p>
            <a:pPr algn="just">
              <a:lnSpc>
                <a:spcPct val="90000"/>
              </a:lnSpc>
              <a:buClr>
                <a:schemeClr val="accent2"/>
              </a:buClr>
              <a:buFontTx/>
              <a:buNone/>
            </a:pPr>
            <a:r>
              <a:rPr lang="it-IT" altLang="it-IT" sz="2400" b="0"/>
              <a:t>E’ infatti </a:t>
            </a:r>
            <a:r>
              <a:rPr lang="it-IT" altLang="it-IT" sz="2400" b="0" i="1"/>
              <a:t>un’ insieme specifico di osservazioni eseguite su una singola persona (Marco) in un determinato tempo in condizioni particolari</a:t>
            </a:r>
          </a:p>
          <a:p>
            <a:pPr algn="just">
              <a:lnSpc>
                <a:spcPct val="90000"/>
              </a:lnSpc>
              <a:buClr>
                <a:schemeClr val="accent2"/>
              </a:buClr>
              <a:buFontTx/>
              <a:buNone/>
            </a:pPr>
            <a:r>
              <a:rPr lang="it-IT" altLang="it-IT" sz="2400" b="0"/>
              <a:t>Quindi a differenza della legge non ha validità generale</a:t>
            </a:r>
          </a:p>
        </p:txBody>
      </p:sp>
    </p:spTree>
    <p:extLst>
      <p:ext uri="{BB962C8B-B14F-4D97-AF65-F5344CB8AC3E}">
        <p14:creationId xmlns:p14="http://schemas.microsoft.com/office/powerpoint/2010/main" val="1883141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2100">
                                            <p:txEl>
                                              <p:pRg st="0" end="0"/>
                                            </p:txEl>
                                          </p:spTgt>
                                        </p:tgtEl>
                                        <p:attrNameLst>
                                          <p:attrName>style.visibility</p:attrName>
                                        </p:attrNameLst>
                                      </p:cBhvr>
                                      <p:to>
                                        <p:strVal val="visible"/>
                                      </p:to>
                                    </p:set>
                                    <p:animEffect transition="in" filter="wipe(left)">
                                      <p:cBhvr>
                                        <p:cTn id="7" dur="500"/>
                                        <p:tgtEl>
                                          <p:spTgt spid="2052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2100">
                                            <p:txEl>
                                              <p:pRg st="1" end="1"/>
                                            </p:txEl>
                                          </p:spTgt>
                                        </p:tgtEl>
                                        <p:attrNameLst>
                                          <p:attrName>style.visibility</p:attrName>
                                        </p:attrNameLst>
                                      </p:cBhvr>
                                      <p:to>
                                        <p:strVal val="visible"/>
                                      </p:to>
                                    </p:set>
                                    <p:animEffect transition="in" filter="wipe(left)">
                                      <p:cBhvr>
                                        <p:cTn id="12" dur="500"/>
                                        <p:tgtEl>
                                          <p:spTgt spid="2052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2100">
                                            <p:txEl>
                                              <p:pRg st="2" end="2"/>
                                            </p:txEl>
                                          </p:spTgt>
                                        </p:tgtEl>
                                        <p:attrNameLst>
                                          <p:attrName>style.visibility</p:attrName>
                                        </p:attrNameLst>
                                      </p:cBhvr>
                                      <p:to>
                                        <p:strVal val="visible"/>
                                      </p:to>
                                    </p:set>
                                    <p:animEffect transition="in" filter="wipe(left)">
                                      <p:cBhvr>
                                        <p:cTn id="17" dur="500"/>
                                        <p:tgtEl>
                                          <p:spTgt spid="2052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10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p:cNvSpPr>
            <a:spLocks noChangeArrowheads="1"/>
          </p:cNvSpPr>
          <p:nvPr/>
        </p:nvSpPr>
        <p:spPr bwMode="auto">
          <a:xfrm>
            <a:off x="882650" y="2647950"/>
            <a:ext cx="756761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10000"/>
              </a:spcBef>
            </a:pPr>
            <a:r>
              <a:rPr lang="it-IT" altLang="it-IT" sz="4000">
                <a:solidFill>
                  <a:schemeClr val="accent2"/>
                </a:solidFill>
              </a:rPr>
              <a:t>Fate un esempio di teoria, legge e fatto</a:t>
            </a:r>
          </a:p>
        </p:txBody>
      </p:sp>
    </p:spTree>
    <p:extLst>
      <p:ext uri="{BB962C8B-B14F-4D97-AF65-F5344CB8AC3E}">
        <p14:creationId xmlns:p14="http://schemas.microsoft.com/office/powerpoint/2010/main" val="4075614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body" idx="1"/>
          </p:nvPr>
        </p:nvSpPr>
        <p:spPr>
          <a:xfrm>
            <a:off x="438150" y="2255838"/>
            <a:ext cx="8229600" cy="4525962"/>
          </a:xfrm>
        </p:spPr>
        <p:txBody>
          <a:bodyPr/>
          <a:lstStyle/>
          <a:p>
            <a:pPr marL="533400" indent="-533400">
              <a:lnSpc>
                <a:spcPct val="90000"/>
              </a:lnSpc>
              <a:buFontTx/>
              <a:buNone/>
            </a:pPr>
            <a:endParaRPr lang="it-IT" altLang="it-IT" sz="2800">
              <a:solidFill>
                <a:schemeClr val="accent2"/>
              </a:solidFill>
            </a:endParaRPr>
          </a:p>
          <a:p>
            <a:pPr marL="533400" indent="-533400">
              <a:lnSpc>
                <a:spcPct val="90000"/>
              </a:lnSpc>
              <a:buFontTx/>
              <a:buAutoNum type="arabicPeriod"/>
            </a:pPr>
            <a:r>
              <a:rPr lang="it-IT" altLang="it-IT" sz="2800"/>
              <a:t>è basato su procedure intuitive</a:t>
            </a:r>
          </a:p>
          <a:p>
            <a:pPr marL="533400" indent="-533400">
              <a:lnSpc>
                <a:spcPct val="90000"/>
              </a:lnSpc>
              <a:buFontTx/>
              <a:buAutoNum type="arabicPeriod"/>
            </a:pPr>
            <a:r>
              <a:rPr lang="it-IT" altLang="it-IT" sz="2800"/>
              <a:t>richiede la deduzione da assiomi che sono certamente veri</a:t>
            </a:r>
          </a:p>
          <a:p>
            <a:pPr marL="533400" indent="-533400">
              <a:lnSpc>
                <a:spcPct val="90000"/>
              </a:lnSpc>
              <a:buFontTx/>
              <a:buAutoNum type="arabicPeriod"/>
            </a:pPr>
            <a:r>
              <a:rPr lang="it-IT" altLang="it-IT" sz="2800"/>
              <a:t>è basato su procedure di stampo soggettivo</a:t>
            </a:r>
          </a:p>
          <a:p>
            <a:pPr marL="533400" indent="-533400">
              <a:lnSpc>
                <a:spcPct val="90000"/>
              </a:lnSpc>
              <a:buFontTx/>
              <a:buAutoNum type="arabicPeriod"/>
            </a:pPr>
            <a:r>
              <a:rPr lang="it-IT" altLang="it-IT" sz="2800"/>
              <a:t>richiede l'osservazione e l'interpretazione di dati empirici alla luce di teorie generali</a:t>
            </a:r>
          </a:p>
          <a:p>
            <a:pPr marL="533400" indent="-533400">
              <a:lnSpc>
                <a:spcPct val="90000"/>
              </a:lnSpc>
              <a:buFontTx/>
              <a:buAutoNum type="arabicPeriod"/>
            </a:pPr>
            <a:r>
              <a:rPr lang="it-IT" altLang="it-IT" sz="2800"/>
              <a:t>richiede unicamente l'uso di dati empirici, dato che le teorie sono sempre contaminate dal punto di vista soggettivo del ricercatore</a:t>
            </a:r>
          </a:p>
        </p:txBody>
      </p:sp>
      <p:sp>
        <p:nvSpPr>
          <p:cNvPr id="2056195" name="Rectangle 3"/>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rgbClr val="FF9900"/>
                </a:solidFill>
              </a:rPr>
              <a:t>Quale è verà</a:t>
            </a:r>
          </a:p>
        </p:txBody>
      </p:sp>
      <p:sp>
        <p:nvSpPr>
          <p:cNvPr id="2056196" name="Rectangle 4"/>
          <p:cNvSpPr>
            <a:spLocks noChangeArrowheads="1"/>
          </p:cNvSpPr>
          <p:nvPr/>
        </p:nvSpPr>
        <p:spPr bwMode="auto">
          <a:xfrm>
            <a:off x="768350" y="1500188"/>
            <a:ext cx="7567613"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a:solidFill>
                  <a:schemeClr val="accent2"/>
                </a:solidFill>
              </a:rPr>
              <a:t>nella ricerca relativa ai fenomeni empirici, il metodo scientico</a:t>
            </a:r>
          </a:p>
        </p:txBody>
      </p:sp>
    </p:spTree>
    <p:extLst>
      <p:ext uri="{BB962C8B-B14F-4D97-AF65-F5344CB8AC3E}">
        <p14:creationId xmlns:p14="http://schemas.microsoft.com/office/powerpoint/2010/main" val="642668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6196"/>
                                        </p:tgtEl>
                                        <p:attrNameLst>
                                          <p:attrName>style.visibility</p:attrName>
                                        </p:attrNameLst>
                                      </p:cBhvr>
                                      <p:to>
                                        <p:strVal val="visible"/>
                                      </p:to>
                                    </p:set>
                                    <p:animEffect transition="in" filter="fade">
                                      <p:cBhvr>
                                        <p:cTn id="7" dur="2000"/>
                                        <p:tgtEl>
                                          <p:spTgt spid="205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6194">
                                            <p:txEl>
                                              <p:pRg st="1" end="1"/>
                                            </p:txEl>
                                          </p:spTgt>
                                        </p:tgtEl>
                                        <p:attrNameLst>
                                          <p:attrName>style.visibility</p:attrName>
                                        </p:attrNameLst>
                                      </p:cBhvr>
                                      <p:to>
                                        <p:strVal val="visible"/>
                                      </p:to>
                                    </p:set>
                                    <p:animEffect transition="in" filter="wipe(down)">
                                      <p:cBhvr>
                                        <p:cTn id="12" dur="500"/>
                                        <p:tgtEl>
                                          <p:spTgt spid="2056194">
                                            <p:txEl>
                                              <p:pRg st="1" end="1"/>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56194">
                                            <p:txEl>
                                              <p:pRg st="2" end="2"/>
                                            </p:txEl>
                                          </p:spTgt>
                                        </p:tgtEl>
                                        <p:attrNameLst>
                                          <p:attrName>style.visibility</p:attrName>
                                        </p:attrNameLst>
                                      </p:cBhvr>
                                      <p:to>
                                        <p:strVal val="visible"/>
                                      </p:to>
                                    </p:set>
                                    <p:animEffect transition="in" filter="wipe(down)">
                                      <p:cBhvr>
                                        <p:cTn id="16" dur="500"/>
                                        <p:tgtEl>
                                          <p:spTgt spid="2056194">
                                            <p:txEl>
                                              <p:pRg st="2" end="2"/>
                                            </p:txEl>
                                          </p:spTgt>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056194">
                                            <p:txEl>
                                              <p:pRg st="3" end="3"/>
                                            </p:txEl>
                                          </p:spTgt>
                                        </p:tgtEl>
                                        <p:attrNameLst>
                                          <p:attrName>style.visibility</p:attrName>
                                        </p:attrNameLst>
                                      </p:cBhvr>
                                      <p:to>
                                        <p:strVal val="visible"/>
                                      </p:to>
                                    </p:set>
                                    <p:animEffect transition="in" filter="wipe(down)">
                                      <p:cBhvr>
                                        <p:cTn id="20" dur="500"/>
                                        <p:tgtEl>
                                          <p:spTgt spid="2056194">
                                            <p:txEl>
                                              <p:pRg st="3" end="3"/>
                                            </p:txEl>
                                          </p:spTgt>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056194">
                                            <p:txEl>
                                              <p:pRg st="4" end="4"/>
                                            </p:txEl>
                                          </p:spTgt>
                                        </p:tgtEl>
                                        <p:attrNameLst>
                                          <p:attrName>style.visibility</p:attrName>
                                        </p:attrNameLst>
                                      </p:cBhvr>
                                      <p:to>
                                        <p:strVal val="visible"/>
                                      </p:to>
                                    </p:set>
                                    <p:animEffect transition="in" filter="wipe(down)">
                                      <p:cBhvr>
                                        <p:cTn id="24" dur="500"/>
                                        <p:tgtEl>
                                          <p:spTgt spid="2056194">
                                            <p:txEl>
                                              <p:pRg st="4" end="4"/>
                                            </p:txEl>
                                          </p:spTgt>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056194">
                                            <p:txEl>
                                              <p:pRg st="5" end="5"/>
                                            </p:txEl>
                                          </p:spTgt>
                                        </p:tgtEl>
                                        <p:attrNameLst>
                                          <p:attrName>style.visibility</p:attrName>
                                        </p:attrNameLst>
                                      </p:cBhvr>
                                      <p:to>
                                        <p:strVal val="visible"/>
                                      </p:to>
                                    </p:set>
                                    <p:animEffect transition="in" filter="wipe(down)">
                                      <p:cBhvr>
                                        <p:cTn id="28" dur="500"/>
                                        <p:tgtEl>
                                          <p:spTgt spid="2056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194" grpId="0" build="p"/>
      <p:bldP spid="20561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rgbClr val="FF9900"/>
                </a:solidFill>
              </a:rPr>
              <a:t>vero/falso</a:t>
            </a:r>
          </a:p>
        </p:txBody>
      </p:sp>
      <p:sp>
        <p:nvSpPr>
          <p:cNvPr id="2058243" name="Rectangle 3"/>
          <p:cNvSpPr>
            <a:spLocks noChangeArrowheads="1"/>
          </p:cNvSpPr>
          <p:nvPr/>
        </p:nvSpPr>
        <p:spPr bwMode="auto">
          <a:xfrm>
            <a:off x="768350" y="1500188"/>
            <a:ext cx="7567613"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0000"/>
              </a:lnSpc>
              <a:spcBef>
                <a:spcPct val="20000"/>
              </a:spcBef>
              <a:spcAft>
                <a:spcPct val="15000"/>
              </a:spcAft>
              <a:buFontTx/>
              <a:buAutoNum type="arabicPeriod"/>
            </a:pPr>
            <a:r>
              <a:rPr lang="it-IT" altLang="it-IT" sz="2800" b="0"/>
              <a:t>La scienza è basata su evidenze piuttosto che sul consenso </a:t>
            </a:r>
          </a:p>
          <a:p>
            <a:pPr algn="just">
              <a:lnSpc>
                <a:spcPct val="90000"/>
              </a:lnSpc>
              <a:spcBef>
                <a:spcPct val="20000"/>
              </a:spcBef>
              <a:spcAft>
                <a:spcPct val="15000"/>
              </a:spcAft>
              <a:buFontTx/>
              <a:buAutoNum type="arabicPeriod"/>
            </a:pPr>
            <a:r>
              <a:rPr lang="it-IT" altLang="it-IT" sz="2800" b="0"/>
              <a:t>Gli scienziati cercano i fatti, ma alle volte si devono accontentare delle teorie </a:t>
            </a:r>
          </a:p>
        </p:txBody>
      </p:sp>
    </p:spTree>
    <p:extLst>
      <p:ext uri="{BB962C8B-B14F-4D97-AF65-F5344CB8AC3E}">
        <p14:creationId xmlns:p14="http://schemas.microsoft.com/office/powerpoint/2010/main" val="2813419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243">
                                            <p:txEl>
                                              <p:pRg st="0" end="0"/>
                                            </p:txEl>
                                          </p:spTgt>
                                        </p:tgtEl>
                                        <p:attrNameLst>
                                          <p:attrName>style.visibility</p:attrName>
                                        </p:attrNameLst>
                                      </p:cBhvr>
                                      <p:to>
                                        <p:strVal val="visible"/>
                                      </p:to>
                                    </p:set>
                                    <p:animEffect transition="in" filter="wipe(left)">
                                      <p:cBhvr>
                                        <p:cTn id="7" dur="500"/>
                                        <p:tgtEl>
                                          <p:spTgt spid="205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243">
                                            <p:txEl>
                                              <p:pRg st="1" end="1"/>
                                            </p:txEl>
                                          </p:spTgt>
                                        </p:tgtEl>
                                        <p:attrNameLst>
                                          <p:attrName>style.visibility</p:attrName>
                                        </p:attrNameLst>
                                      </p:cBhvr>
                                      <p:to>
                                        <p:strVal val="visible"/>
                                      </p:to>
                                    </p:set>
                                    <p:animEffect transition="in" filter="wipe(left)">
                                      <p:cBhvr>
                                        <p:cTn id="12" dur="500"/>
                                        <p:tgtEl>
                                          <p:spTgt spid="2058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ChangeArrowheads="1"/>
          </p:cNvSpPr>
          <p:nvPr>
            <p:ph type="body" idx="1"/>
          </p:nvPr>
        </p:nvSpPr>
        <p:spPr>
          <a:xfrm>
            <a:off x="438150" y="2255838"/>
            <a:ext cx="8229600" cy="4525962"/>
          </a:xfrm>
        </p:spPr>
        <p:txBody>
          <a:bodyPr/>
          <a:lstStyle/>
          <a:p>
            <a:pPr marL="533400" indent="-533400">
              <a:buFontTx/>
              <a:buNone/>
            </a:pPr>
            <a:endParaRPr lang="it-IT" altLang="it-IT">
              <a:solidFill>
                <a:schemeClr val="accent2"/>
              </a:solidFill>
            </a:endParaRPr>
          </a:p>
          <a:p>
            <a:pPr marL="533400" indent="-533400">
              <a:buFontTx/>
              <a:buAutoNum type="arabicPeriod"/>
            </a:pPr>
            <a:r>
              <a:rPr lang="it-IT" altLang="it-IT"/>
              <a:t>solo il ragionamento deduttivo viene usato</a:t>
            </a:r>
          </a:p>
          <a:p>
            <a:pPr marL="533400" indent="-533400">
              <a:buFontTx/>
              <a:buAutoNum type="arabicPeriod"/>
            </a:pPr>
            <a:r>
              <a:rPr lang="it-IT" altLang="it-IT"/>
              <a:t>solo il ragionamento induttivo viene usato</a:t>
            </a:r>
          </a:p>
          <a:p>
            <a:pPr marL="533400" indent="-533400">
              <a:buFontTx/>
              <a:buAutoNum type="arabicPeriod"/>
            </a:pPr>
            <a:r>
              <a:rPr lang="it-IT" altLang="it-IT"/>
              <a:t>vengono utilizzati sia il ragionamento induttivo che quello deduttivo</a:t>
            </a:r>
          </a:p>
        </p:txBody>
      </p:sp>
      <p:sp>
        <p:nvSpPr>
          <p:cNvPr id="2060291" name="Rectangle 3"/>
          <p:cNvSpPr>
            <a:spLocks noChangeArrowheads="1"/>
          </p:cNvSpPr>
          <p:nvPr/>
        </p:nvSpPr>
        <p:spPr bwMode="auto">
          <a:xfrm>
            <a:off x="768350" y="1500188"/>
            <a:ext cx="7567613"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a:solidFill>
                  <a:schemeClr val="accent2"/>
                </a:solidFill>
              </a:rPr>
              <a:t>Nella scienza</a:t>
            </a:r>
          </a:p>
        </p:txBody>
      </p:sp>
      <p:sp>
        <p:nvSpPr>
          <p:cNvPr id="2060292"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rgbClr val="FF9900"/>
                </a:solidFill>
              </a:rPr>
              <a:t>Quale è verà</a:t>
            </a:r>
          </a:p>
        </p:txBody>
      </p:sp>
    </p:spTree>
    <p:extLst>
      <p:ext uri="{BB962C8B-B14F-4D97-AF65-F5344CB8AC3E}">
        <p14:creationId xmlns:p14="http://schemas.microsoft.com/office/powerpoint/2010/main" val="1437017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0291"/>
                                        </p:tgtEl>
                                        <p:attrNameLst>
                                          <p:attrName>style.visibility</p:attrName>
                                        </p:attrNameLst>
                                      </p:cBhvr>
                                      <p:to>
                                        <p:strVal val="visible"/>
                                      </p:to>
                                    </p:set>
                                    <p:animEffect transition="in" filter="fade">
                                      <p:cBhvr>
                                        <p:cTn id="7" dur="2000"/>
                                        <p:tgtEl>
                                          <p:spTgt spid="206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0290">
                                            <p:txEl>
                                              <p:pRg st="1" end="1"/>
                                            </p:txEl>
                                          </p:spTgt>
                                        </p:tgtEl>
                                        <p:attrNameLst>
                                          <p:attrName>style.visibility</p:attrName>
                                        </p:attrNameLst>
                                      </p:cBhvr>
                                      <p:to>
                                        <p:strVal val="visible"/>
                                      </p:to>
                                    </p:set>
                                    <p:animEffect transition="in" filter="wipe(down)">
                                      <p:cBhvr>
                                        <p:cTn id="12" dur="500"/>
                                        <p:tgtEl>
                                          <p:spTgt spid="2060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60290">
                                            <p:txEl>
                                              <p:pRg st="2" end="2"/>
                                            </p:txEl>
                                          </p:spTgt>
                                        </p:tgtEl>
                                        <p:attrNameLst>
                                          <p:attrName>style.visibility</p:attrName>
                                        </p:attrNameLst>
                                      </p:cBhvr>
                                      <p:to>
                                        <p:strVal val="visible"/>
                                      </p:to>
                                    </p:set>
                                    <p:animEffect transition="in" filter="wipe(down)">
                                      <p:cBhvr>
                                        <p:cTn id="17" dur="500"/>
                                        <p:tgtEl>
                                          <p:spTgt spid="2060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60290">
                                            <p:txEl>
                                              <p:pRg st="3" end="3"/>
                                            </p:txEl>
                                          </p:spTgt>
                                        </p:tgtEl>
                                        <p:attrNameLst>
                                          <p:attrName>style.visibility</p:attrName>
                                        </p:attrNameLst>
                                      </p:cBhvr>
                                      <p:to>
                                        <p:strVal val="visible"/>
                                      </p:to>
                                    </p:set>
                                    <p:animEffect transition="in" filter="wipe(down)">
                                      <p:cBhvr>
                                        <p:cTn id="22" dur="500"/>
                                        <p:tgtEl>
                                          <p:spTgt spid="2060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290" grpId="0" build="p"/>
      <p:bldP spid="2060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04042" y="998538"/>
            <a:ext cx="9039958" cy="3028950"/>
          </a:xfrm>
        </p:spPr>
        <p:txBody>
          <a:bodyPr>
            <a:noAutofit/>
          </a:bodyPr>
          <a:lstStyle/>
          <a:p>
            <a:pPr marL="609600" indent="-609600" algn="just">
              <a:spcBef>
                <a:spcPts val="600"/>
              </a:spcBef>
              <a:buClr>
                <a:schemeClr val="accent2"/>
              </a:buClr>
              <a:buFont typeface="Wingdings" panose="05000000000000000000" pitchFamily="2" charset="2"/>
              <a:buChar char="è"/>
              <a:tabLst>
                <a:tab pos="6362700" algn="l"/>
              </a:tabLst>
            </a:pPr>
            <a:r>
              <a:rPr lang="it-IT" altLang="it-IT" sz="3000" dirty="0" smtClean="0"/>
              <a:t>3 Fasi </a:t>
            </a:r>
            <a:r>
              <a:rPr lang="it-IT" altLang="it-IT" sz="3000" dirty="0"/>
              <a:t>del metodo </a:t>
            </a:r>
            <a:r>
              <a:rPr lang="it-IT" altLang="it-IT" sz="3000" dirty="0" smtClean="0"/>
              <a:t>scientifico in relazione ai 5 obiettivi della scienza </a:t>
            </a:r>
            <a:endParaRPr lang="it-IT" altLang="it-IT" sz="3000" dirty="0"/>
          </a:p>
          <a:p>
            <a:pPr marL="609600" indent="-609600" algn="just">
              <a:spcBef>
                <a:spcPts val="600"/>
              </a:spcBef>
              <a:buClr>
                <a:schemeClr val="accent2"/>
              </a:buClr>
              <a:buFontTx/>
              <a:buAutoNum type="arabicParenR"/>
              <a:tabLst>
                <a:tab pos="6362700" algn="l"/>
              </a:tabLst>
            </a:pPr>
            <a:r>
              <a:rPr lang="it-IT" altLang="it-IT" sz="3000" dirty="0"/>
              <a:t>Identificazione del “Problema”</a:t>
            </a:r>
            <a:r>
              <a:rPr lang="it-IT" altLang="it-IT" sz="3000" dirty="0">
                <a:solidFill>
                  <a:srgbClr val="FF9900"/>
                </a:solidFill>
              </a:rPr>
              <a:t>→</a:t>
            </a:r>
            <a:r>
              <a:rPr lang="it-IT" altLang="it-IT" sz="3000" dirty="0"/>
              <a:t> 	</a:t>
            </a:r>
            <a:r>
              <a:rPr lang="it-IT" altLang="it-IT" sz="3000" dirty="0" smtClean="0"/>
              <a:t>privata (regolarità e descrizione)</a:t>
            </a:r>
            <a:endParaRPr lang="it-IT" altLang="it-IT" sz="3000" dirty="0"/>
          </a:p>
          <a:p>
            <a:pPr marL="609600" indent="-609600" algn="just">
              <a:spcBef>
                <a:spcPts val="600"/>
              </a:spcBef>
              <a:buClr>
                <a:schemeClr val="accent2"/>
              </a:buClr>
              <a:buFontTx/>
              <a:buAutoNum type="arabicParenR"/>
              <a:tabLst>
                <a:tab pos="6362700" algn="l"/>
              </a:tabLst>
            </a:pPr>
            <a:r>
              <a:rPr lang="it-IT" altLang="it-IT" sz="3000" dirty="0"/>
              <a:t>Ipotesi </a:t>
            </a:r>
            <a:r>
              <a:rPr lang="it-IT" altLang="it-IT" sz="3000" dirty="0">
                <a:solidFill>
                  <a:srgbClr val="FF9900"/>
                </a:solidFill>
              </a:rPr>
              <a:t>→</a:t>
            </a:r>
            <a:r>
              <a:rPr lang="it-IT" altLang="it-IT" sz="3000" dirty="0"/>
              <a:t>	</a:t>
            </a:r>
            <a:r>
              <a:rPr lang="it-IT" altLang="it-IT" sz="3000" dirty="0" smtClean="0"/>
              <a:t>pubblica (cause, predizioni)</a:t>
            </a:r>
            <a:endParaRPr lang="it-IT" altLang="it-IT" sz="3000" dirty="0"/>
          </a:p>
          <a:p>
            <a:pPr marL="609600" indent="-609600" algn="just">
              <a:spcBef>
                <a:spcPts val="600"/>
              </a:spcBef>
              <a:spcAft>
                <a:spcPct val="30000"/>
              </a:spcAft>
              <a:buClr>
                <a:schemeClr val="accent2"/>
              </a:buClr>
              <a:buFontTx/>
              <a:buAutoNum type="arabicParenR"/>
              <a:tabLst>
                <a:tab pos="6362700" algn="l"/>
              </a:tabLst>
            </a:pPr>
            <a:r>
              <a:rPr lang="it-IT" altLang="it-IT" sz="3000" dirty="0"/>
              <a:t>Confutazione delle ipotesi </a:t>
            </a:r>
            <a:r>
              <a:rPr lang="it-IT" altLang="it-IT" sz="3000" dirty="0">
                <a:solidFill>
                  <a:srgbClr val="FF9900"/>
                </a:solidFill>
              </a:rPr>
              <a:t>→</a:t>
            </a:r>
            <a:r>
              <a:rPr lang="it-IT" altLang="it-IT" sz="3000" dirty="0"/>
              <a:t>	</a:t>
            </a:r>
            <a:r>
              <a:rPr lang="it-IT" altLang="it-IT" sz="3000" dirty="0" smtClean="0"/>
              <a:t>finale        (leggi e teoria)</a:t>
            </a:r>
            <a:endParaRPr lang="it-IT" altLang="it-IT" sz="3000" dirty="0"/>
          </a:p>
        </p:txBody>
      </p:sp>
      <p:sp>
        <p:nvSpPr>
          <p:cNvPr id="2099203" name="Titolo 1"/>
          <p:cNvSpPr>
            <a:spLocks/>
          </p:cNvSpPr>
          <p:nvPr/>
        </p:nvSpPr>
        <p:spPr bwMode="auto">
          <a:xfrm>
            <a:off x="342900" y="236538"/>
            <a:ext cx="710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altLang="it-IT">
                <a:solidFill>
                  <a:schemeClr val="accent2"/>
                </a:solidFill>
              </a:rPr>
              <a:t>riassumendo</a:t>
            </a:r>
          </a:p>
        </p:txBody>
      </p:sp>
      <p:pic>
        <p:nvPicPr>
          <p:cNvPr id="209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25084" t="26593" r="23541" b="38092"/>
          <a:stretch>
            <a:fillRect/>
          </a:stretch>
        </p:blipFill>
        <p:spPr bwMode="auto">
          <a:xfrm>
            <a:off x="1170110" y="4990856"/>
            <a:ext cx="7235337" cy="2797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046655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xit" presetSubtype="0" fill="hold"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body" idx="1"/>
          </p:nvPr>
        </p:nvSpPr>
        <p:spPr>
          <a:xfrm>
            <a:off x="438150" y="2255838"/>
            <a:ext cx="8229600" cy="4525962"/>
          </a:xfrm>
        </p:spPr>
        <p:txBody>
          <a:bodyPr/>
          <a:lstStyle/>
          <a:p>
            <a:pPr marL="533400" indent="-533400">
              <a:buFontTx/>
              <a:buNone/>
            </a:pPr>
            <a:endParaRPr lang="it-IT" altLang="it-IT">
              <a:solidFill>
                <a:schemeClr val="accent2"/>
              </a:solidFill>
            </a:endParaRPr>
          </a:p>
          <a:p>
            <a:pPr marL="533400" indent="-533400">
              <a:buFontTx/>
              <a:buAutoNum type="arabicPeriod"/>
            </a:pPr>
            <a:r>
              <a:rPr lang="it-IT" altLang="it-IT"/>
              <a:t>ipotesi</a:t>
            </a:r>
          </a:p>
          <a:p>
            <a:pPr marL="533400" indent="-533400">
              <a:buFontTx/>
              <a:buAutoNum type="arabicPeriod"/>
            </a:pPr>
            <a:r>
              <a:rPr lang="it-IT" altLang="it-IT"/>
              <a:t>postulati</a:t>
            </a:r>
          </a:p>
          <a:p>
            <a:pPr marL="533400" indent="-533400">
              <a:buFontTx/>
              <a:buAutoNum type="arabicPeriod"/>
            </a:pPr>
            <a:r>
              <a:rPr lang="it-IT" altLang="it-IT"/>
              <a:t>euristiche</a:t>
            </a:r>
          </a:p>
          <a:p>
            <a:pPr marL="533400" indent="-533400">
              <a:buFontTx/>
              <a:buAutoNum type="arabicPeriod"/>
            </a:pPr>
            <a:r>
              <a:rPr lang="it-IT" altLang="it-IT"/>
              <a:t>assiomi</a:t>
            </a:r>
          </a:p>
          <a:p>
            <a:pPr marL="533400" indent="-533400">
              <a:buFontTx/>
              <a:buAutoNum type="arabicPeriod"/>
            </a:pPr>
            <a:r>
              <a:rPr lang="it-IT" altLang="it-IT"/>
              <a:t>credenze</a:t>
            </a:r>
          </a:p>
        </p:txBody>
      </p:sp>
      <p:sp>
        <p:nvSpPr>
          <p:cNvPr id="2062339" name="Rectangle 3"/>
          <p:cNvSpPr>
            <a:spLocks noChangeArrowheads="1"/>
          </p:cNvSpPr>
          <p:nvPr/>
        </p:nvSpPr>
        <p:spPr bwMode="auto">
          <a:xfrm>
            <a:off x="768350" y="1500188"/>
            <a:ext cx="7567613"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a:solidFill>
                  <a:schemeClr val="accent2"/>
                </a:solidFill>
              </a:rPr>
              <a:t>Le spiegazioni provvisorie e, in principio falsificabili, che gli scienziati usano per spiegare i fenomeni si chiamano</a:t>
            </a:r>
          </a:p>
        </p:txBody>
      </p:sp>
      <p:sp>
        <p:nvSpPr>
          <p:cNvPr id="2062340"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rgbClr val="FF9900"/>
                </a:solidFill>
              </a:rPr>
              <a:t>Quale è verà</a:t>
            </a:r>
          </a:p>
        </p:txBody>
      </p:sp>
    </p:spTree>
    <p:extLst>
      <p:ext uri="{BB962C8B-B14F-4D97-AF65-F5344CB8AC3E}">
        <p14:creationId xmlns:p14="http://schemas.microsoft.com/office/powerpoint/2010/main" val="77278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2339"/>
                                        </p:tgtEl>
                                        <p:attrNameLst>
                                          <p:attrName>style.visibility</p:attrName>
                                        </p:attrNameLst>
                                      </p:cBhvr>
                                      <p:to>
                                        <p:strVal val="visible"/>
                                      </p:to>
                                    </p:set>
                                    <p:animEffect transition="in" filter="fade">
                                      <p:cBhvr>
                                        <p:cTn id="7" dur="2000"/>
                                        <p:tgtEl>
                                          <p:spTgt spid="206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2338">
                                            <p:txEl>
                                              <p:pRg st="1" end="1"/>
                                            </p:txEl>
                                          </p:spTgt>
                                        </p:tgtEl>
                                        <p:attrNameLst>
                                          <p:attrName>style.visibility</p:attrName>
                                        </p:attrNameLst>
                                      </p:cBhvr>
                                      <p:to>
                                        <p:strVal val="visible"/>
                                      </p:to>
                                    </p:set>
                                    <p:animEffect transition="in" filter="wipe(down)">
                                      <p:cBhvr>
                                        <p:cTn id="12" dur="500"/>
                                        <p:tgtEl>
                                          <p:spTgt spid="2062338">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62338">
                                            <p:txEl>
                                              <p:pRg st="2" end="2"/>
                                            </p:txEl>
                                          </p:spTgt>
                                        </p:tgtEl>
                                        <p:attrNameLst>
                                          <p:attrName>style.visibility</p:attrName>
                                        </p:attrNameLst>
                                      </p:cBhvr>
                                      <p:to>
                                        <p:strVal val="visible"/>
                                      </p:to>
                                    </p:set>
                                    <p:animEffect transition="in" filter="wipe(left)">
                                      <p:cBhvr>
                                        <p:cTn id="16" dur="500"/>
                                        <p:tgtEl>
                                          <p:spTgt spid="2062338">
                                            <p:txEl>
                                              <p:pRg st="2" end="2"/>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62338">
                                            <p:txEl>
                                              <p:pRg st="3" end="3"/>
                                            </p:txEl>
                                          </p:spTgt>
                                        </p:tgtEl>
                                        <p:attrNameLst>
                                          <p:attrName>style.visibility</p:attrName>
                                        </p:attrNameLst>
                                      </p:cBhvr>
                                      <p:to>
                                        <p:strVal val="visible"/>
                                      </p:to>
                                    </p:set>
                                    <p:animEffect transition="in" filter="wipe(left)">
                                      <p:cBhvr>
                                        <p:cTn id="20" dur="500"/>
                                        <p:tgtEl>
                                          <p:spTgt spid="2062338">
                                            <p:txEl>
                                              <p:pRg st="3" end="3"/>
                                            </p:txEl>
                                          </p:spTgt>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062338">
                                            <p:txEl>
                                              <p:pRg st="4" end="4"/>
                                            </p:txEl>
                                          </p:spTgt>
                                        </p:tgtEl>
                                        <p:attrNameLst>
                                          <p:attrName>style.visibility</p:attrName>
                                        </p:attrNameLst>
                                      </p:cBhvr>
                                      <p:to>
                                        <p:strVal val="visible"/>
                                      </p:to>
                                    </p:set>
                                    <p:animEffect transition="in" filter="wipe(left)">
                                      <p:cBhvr>
                                        <p:cTn id="24" dur="500"/>
                                        <p:tgtEl>
                                          <p:spTgt spid="2062338">
                                            <p:txEl>
                                              <p:pRg st="4" end="4"/>
                                            </p:txEl>
                                          </p:spTgt>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062338">
                                            <p:txEl>
                                              <p:pRg st="5" end="5"/>
                                            </p:txEl>
                                          </p:spTgt>
                                        </p:tgtEl>
                                        <p:attrNameLst>
                                          <p:attrName>style.visibility</p:attrName>
                                        </p:attrNameLst>
                                      </p:cBhvr>
                                      <p:to>
                                        <p:strVal val="visible"/>
                                      </p:to>
                                    </p:set>
                                    <p:animEffect transition="in" filter="wipe(left)">
                                      <p:cBhvr>
                                        <p:cTn id="28" dur="500"/>
                                        <p:tgtEl>
                                          <p:spTgt spid="2062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338" grpId="0" build="p"/>
      <p:bldP spid="20623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body" idx="1"/>
          </p:nvPr>
        </p:nvSpPr>
        <p:spPr>
          <a:xfrm>
            <a:off x="438150" y="2255838"/>
            <a:ext cx="8229600" cy="4525962"/>
          </a:xfrm>
        </p:spPr>
        <p:txBody>
          <a:bodyPr/>
          <a:lstStyle/>
          <a:p>
            <a:pPr marL="609600" indent="-609600">
              <a:buFontTx/>
              <a:buAutoNum type="arabicPeriod"/>
            </a:pPr>
            <a:endParaRPr lang="it-IT" altLang="it-IT">
              <a:solidFill>
                <a:schemeClr val="accent2"/>
              </a:solidFill>
            </a:endParaRPr>
          </a:p>
          <a:p>
            <a:pPr marL="609600" indent="-609600">
              <a:buFontTx/>
              <a:buAutoNum type="arabicPeriod"/>
            </a:pPr>
            <a:r>
              <a:rPr lang="it-IT" altLang="it-IT"/>
              <a:t>rigettare una o più ipotesi</a:t>
            </a:r>
          </a:p>
          <a:p>
            <a:pPr marL="609600" indent="-609600">
              <a:buFontTx/>
              <a:buAutoNum type="arabicPeriod"/>
            </a:pPr>
            <a:r>
              <a:rPr lang="it-IT" altLang="it-IT"/>
              <a:t>confermare un'ipotesi</a:t>
            </a:r>
          </a:p>
          <a:p>
            <a:pPr marL="609600" indent="-609600">
              <a:buFontTx/>
              <a:buAutoNum type="arabicPeriod"/>
            </a:pPr>
            <a:r>
              <a:rPr lang="it-IT" altLang="it-IT"/>
              <a:t>accettare molte ipotesi</a:t>
            </a:r>
          </a:p>
          <a:p>
            <a:pPr marL="609600" indent="-609600">
              <a:buFontTx/>
              <a:buAutoNum type="arabicPeriod"/>
            </a:pPr>
            <a:r>
              <a:rPr lang="it-IT" altLang="it-IT"/>
              <a:t>confermare le predizioni</a:t>
            </a:r>
          </a:p>
          <a:p>
            <a:pPr marL="609600" indent="-609600">
              <a:buFontTx/>
              <a:buAutoNum type="arabicPeriod"/>
            </a:pPr>
            <a:r>
              <a:rPr lang="it-IT" altLang="it-IT"/>
              <a:t>vericare una teoria</a:t>
            </a:r>
          </a:p>
        </p:txBody>
      </p:sp>
      <p:sp>
        <p:nvSpPr>
          <p:cNvPr id="2064387" name="Rectangle 3"/>
          <p:cNvSpPr>
            <a:spLocks noChangeArrowheads="1"/>
          </p:cNvSpPr>
          <p:nvPr/>
        </p:nvSpPr>
        <p:spPr bwMode="auto">
          <a:xfrm>
            <a:off x="768350" y="1500188"/>
            <a:ext cx="7567613"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a:solidFill>
                  <a:schemeClr val="accent2"/>
                </a:solidFill>
              </a:rPr>
              <a:t>Un esperimento scientifico che produce un risultato utile porta a</a:t>
            </a:r>
          </a:p>
        </p:txBody>
      </p:sp>
      <p:sp>
        <p:nvSpPr>
          <p:cNvPr id="2064388"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rgbClr val="FF9900"/>
                </a:solidFill>
              </a:rPr>
              <a:t>Quale è verà</a:t>
            </a:r>
          </a:p>
        </p:txBody>
      </p:sp>
    </p:spTree>
    <p:extLst>
      <p:ext uri="{BB962C8B-B14F-4D97-AF65-F5344CB8AC3E}">
        <p14:creationId xmlns:p14="http://schemas.microsoft.com/office/powerpoint/2010/main" val="320201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4387"/>
                                        </p:tgtEl>
                                        <p:attrNameLst>
                                          <p:attrName>style.visibility</p:attrName>
                                        </p:attrNameLst>
                                      </p:cBhvr>
                                      <p:to>
                                        <p:strVal val="visible"/>
                                      </p:to>
                                    </p:set>
                                    <p:animEffect transition="in" filter="fade">
                                      <p:cBhvr>
                                        <p:cTn id="7" dur="2000"/>
                                        <p:tgtEl>
                                          <p:spTgt spid="2064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4386">
                                            <p:txEl>
                                              <p:pRg st="1" end="1"/>
                                            </p:txEl>
                                          </p:spTgt>
                                        </p:tgtEl>
                                        <p:attrNameLst>
                                          <p:attrName>style.visibility</p:attrName>
                                        </p:attrNameLst>
                                      </p:cBhvr>
                                      <p:to>
                                        <p:strVal val="visible"/>
                                      </p:to>
                                    </p:set>
                                    <p:animEffect transition="in" filter="wipe(down)">
                                      <p:cBhvr>
                                        <p:cTn id="12" dur="500"/>
                                        <p:tgtEl>
                                          <p:spTgt spid="2064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64386">
                                            <p:txEl>
                                              <p:pRg st="2" end="2"/>
                                            </p:txEl>
                                          </p:spTgt>
                                        </p:tgtEl>
                                        <p:attrNameLst>
                                          <p:attrName>style.visibility</p:attrName>
                                        </p:attrNameLst>
                                      </p:cBhvr>
                                      <p:to>
                                        <p:strVal val="visible"/>
                                      </p:to>
                                    </p:set>
                                    <p:animEffect transition="in" filter="wipe(down)">
                                      <p:cBhvr>
                                        <p:cTn id="17" dur="500"/>
                                        <p:tgtEl>
                                          <p:spTgt spid="2064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64386">
                                            <p:txEl>
                                              <p:pRg st="3" end="3"/>
                                            </p:txEl>
                                          </p:spTgt>
                                        </p:tgtEl>
                                        <p:attrNameLst>
                                          <p:attrName>style.visibility</p:attrName>
                                        </p:attrNameLst>
                                      </p:cBhvr>
                                      <p:to>
                                        <p:strVal val="visible"/>
                                      </p:to>
                                    </p:set>
                                    <p:animEffect transition="in" filter="wipe(down)">
                                      <p:cBhvr>
                                        <p:cTn id="22" dur="500"/>
                                        <p:tgtEl>
                                          <p:spTgt spid="20643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64386">
                                            <p:txEl>
                                              <p:pRg st="4" end="4"/>
                                            </p:txEl>
                                          </p:spTgt>
                                        </p:tgtEl>
                                        <p:attrNameLst>
                                          <p:attrName>style.visibility</p:attrName>
                                        </p:attrNameLst>
                                      </p:cBhvr>
                                      <p:to>
                                        <p:strVal val="visible"/>
                                      </p:to>
                                    </p:set>
                                    <p:animEffect transition="in" filter="wipe(down)">
                                      <p:cBhvr>
                                        <p:cTn id="27" dur="500"/>
                                        <p:tgtEl>
                                          <p:spTgt spid="206438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64386">
                                            <p:txEl>
                                              <p:pRg st="5" end="5"/>
                                            </p:txEl>
                                          </p:spTgt>
                                        </p:tgtEl>
                                        <p:attrNameLst>
                                          <p:attrName>style.visibility</p:attrName>
                                        </p:attrNameLst>
                                      </p:cBhvr>
                                      <p:to>
                                        <p:strVal val="visible"/>
                                      </p:to>
                                    </p:set>
                                    <p:animEffect transition="in" filter="wipe(down)">
                                      <p:cBhvr>
                                        <p:cTn id="32" dur="500"/>
                                        <p:tgtEl>
                                          <p:spTgt spid="2064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386" grpId="0" build="p"/>
      <p:bldP spid="20643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4" name="Rectangle 2"/>
          <p:cNvSpPr>
            <a:spLocks noGrp="1" noChangeArrowheads="1"/>
          </p:cNvSpPr>
          <p:nvPr>
            <p:ph type="body" idx="1"/>
          </p:nvPr>
        </p:nvSpPr>
        <p:spPr>
          <a:xfrm>
            <a:off x="438150" y="2255838"/>
            <a:ext cx="8229600" cy="4525962"/>
          </a:xfrm>
        </p:spPr>
        <p:txBody>
          <a:bodyPr/>
          <a:lstStyle/>
          <a:p>
            <a:pPr marL="609600" indent="-609600">
              <a:buFontTx/>
              <a:buAutoNum type="arabicPeriod"/>
            </a:pPr>
            <a:endParaRPr lang="it-IT" altLang="it-IT">
              <a:solidFill>
                <a:schemeClr val="accent2"/>
              </a:solidFill>
            </a:endParaRPr>
          </a:p>
          <a:p>
            <a:pPr marL="609600" indent="-609600">
              <a:buFontTx/>
              <a:buAutoNum type="arabicPeriod"/>
            </a:pPr>
            <a:r>
              <a:rPr lang="it-IT" altLang="it-IT"/>
              <a:t>fare delle predizioni</a:t>
            </a:r>
          </a:p>
          <a:p>
            <a:pPr marL="609600" indent="-609600">
              <a:buFontTx/>
              <a:buAutoNum type="arabicPeriod"/>
            </a:pPr>
            <a:r>
              <a:rPr lang="it-IT" altLang="it-IT"/>
              <a:t>formulare delle domande</a:t>
            </a:r>
          </a:p>
          <a:p>
            <a:pPr marL="609600" indent="-609600">
              <a:buFontTx/>
              <a:buAutoNum type="arabicPeriod"/>
            </a:pPr>
            <a:r>
              <a:rPr lang="it-IT" altLang="it-IT"/>
              <a:t>usare le proprie intuizioni e la propria creatività</a:t>
            </a:r>
          </a:p>
          <a:p>
            <a:pPr marL="609600" indent="-609600">
              <a:buFontTx/>
              <a:buAutoNum type="arabicPeriod"/>
            </a:pPr>
            <a:r>
              <a:rPr lang="it-IT" altLang="it-IT"/>
              <a:t>provare la verità di una teoria</a:t>
            </a:r>
          </a:p>
          <a:p>
            <a:pPr marL="609600" indent="-609600">
              <a:buFontTx/>
              <a:buAutoNum type="arabicPeriod"/>
            </a:pPr>
            <a:r>
              <a:rPr lang="it-IT" altLang="it-IT"/>
              <a:t>raccogliere dei dati empirici</a:t>
            </a:r>
          </a:p>
        </p:txBody>
      </p:sp>
      <p:sp>
        <p:nvSpPr>
          <p:cNvPr id="2066435" name="Rectangle 3"/>
          <p:cNvSpPr>
            <a:spLocks noChangeArrowheads="1"/>
          </p:cNvSpPr>
          <p:nvPr/>
        </p:nvSpPr>
        <p:spPr bwMode="auto">
          <a:xfrm>
            <a:off x="882650" y="585788"/>
            <a:ext cx="7567613"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4000" b="0">
                <a:solidFill>
                  <a:srgbClr val="FF9900"/>
                </a:solidFill>
              </a:rPr>
              <a:t>Quale aspetto dei seguenti non fa parte del metodo scientifico?</a:t>
            </a:r>
          </a:p>
        </p:txBody>
      </p:sp>
    </p:spTree>
    <p:extLst>
      <p:ext uri="{BB962C8B-B14F-4D97-AF65-F5344CB8AC3E}">
        <p14:creationId xmlns:p14="http://schemas.microsoft.com/office/powerpoint/2010/main" val="4121308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6435"/>
                                        </p:tgtEl>
                                        <p:attrNameLst>
                                          <p:attrName>style.visibility</p:attrName>
                                        </p:attrNameLst>
                                      </p:cBhvr>
                                      <p:to>
                                        <p:strVal val="visible"/>
                                      </p:to>
                                    </p:set>
                                    <p:animEffect transition="in" filter="fade">
                                      <p:cBhvr>
                                        <p:cTn id="7" dur="2000"/>
                                        <p:tgtEl>
                                          <p:spTgt spid="206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6434">
                                            <p:txEl>
                                              <p:pRg st="1" end="1"/>
                                            </p:txEl>
                                          </p:spTgt>
                                        </p:tgtEl>
                                        <p:attrNameLst>
                                          <p:attrName>style.visibility</p:attrName>
                                        </p:attrNameLst>
                                      </p:cBhvr>
                                      <p:to>
                                        <p:strVal val="visible"/>
                                      </p:to>
                                    </p:set>
                                    <p:animEffect transition="in" filter="wipe(down)">
                                      <p:cBhvr>
                                        <p:cTn id="12" dur="500"/>
                                        <p:tgtEl>
                                          <p:spTgt spid="2066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66434">
                                            <p:txEl>
                                              <p:pRg st="2" end="2"/>
                                            </p:txEl>
                                          </p:spTgt>
                                        </p:tgtEl>
                                        <p:attrNameLst>
                                          <p:attrName>style.visibility</p:attrName>
                                        </p:attrNameLst>
                                      </p:cBhvr>
                                      <p:to>
                                        <p:strVal val="visible"/>
                                      </p:to>
                                    </p:set>
                                    <p:animEffect transition="in" filter="wipe(down)">
                                      <p:cBhvr>
                                        <p:cTn id="17" dur="500"/>
                                        <p:tgtEl>
                                          <p:spTgt spid="20664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66434">
                                            <p:txEl>
                                              <p:pRg st="3" end="3"/>
                                            </p:txEl>
                                          </p:spTgt>
                                        </p:tgtEl>
                                        <p:attrNameLst>
                                          <p:attrName>style.visibility</p:attrName>
                                        </p:attrNameLst>
                                      </p:cBhvr>
                                      <p:to>
                                        <p:strVal val="visible"/>
                                      </p:to>
                                    </p:set>
                                    <p:animEffect transition="in" filter="wipe(down)">
                                      <p:cBhvr>
                                        <p:cTn id="22" dur="500"/>
                                        <p:tgtEl>
                                          <p:spTgt spid="20664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66434">
                                            <p:txEl>
                                              <p:pRg st="4" end="4"/>
                                            </p:txEl>
                                          </p:spTgt>
                                        </p:tgtEl>
                                        <p:attrNameLst>
                                          <p:attrName>style.visibility</p:attrName>
                                        </p:attrNameLst>
                                      </p:cBhvr>
                                      <p:to>
                                        <p:strVal val="visible"/>
                                      </p:to>
                                    </p:set>
                                    <p:animEffect transition="in" filter="wipe(down)">
                                      <p:cBhvr>
                                        <p:cTn id="27" dur="500"/>
                                        <p:tgtEl>
                                          <p:spTgt spid="20664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66434">
                                            <p:txEl>
                                              <p:pRg st="5" end="5"/>
                                            </p:txEl>
                                          </p:spTgt>
                                        </p:tgtEl>
                                        <p:attrNameLst>
                                          <p:attrName>style.visibility</p:attrName>
                                        </p:attrNameLst>
                                      </p:cBhvr>
                                      <p:to>
                                        <p:strVal val="visible"/>
                                      </p:to>
                                    </p:set>
                                    <p:animEffect transition="in" filter="wipe(down)">
                                      <p:cBhvr>
                                        <p:cTn id="32" dur="500"/>
                                        <p:tgtEl>
                                          <p:spTgt spid="2066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434" grpId="0" build="p"/>
      <p:bldP spid="20664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Rectangle 2"/>
          <p:cNvSpPr>
            <a:spLocks noGrp="1" noChangeArrowheads="1"/>
          </p:cNvSpPr>
          <p:nvPr>
            <p:ph type="body" idx="1"/>
          </p:nvPr>
        </p:nvSpPr>
        <p:spPr>
          <a:xfrm>
            <a:off x="438150" y="2122488"/>
            <a:ext cx="8229600" cy="4525962"/>
          </a:xfrm>
        </p:spPr>
        <p:txBody>
          <a:bodyPr/>
          <a:lstStyle/>
          <a:p>
            <a:pPr marL="609600" indent="-609600">
              <a:lnSpc>
                <a:spcPct val="90000"/>
              </a:lnSpc>
              <a:buFontTx/>
              <a:buAutoNum type="arabicPeriod"/>
            </a:pPr>
            <a:endParaRPr lang="it-IT" altLang="it-IT">
              <a:solidFill>
                <a:schemeClr val="accent2"/>
              </a:solidFill>
            </a:endParaRPr>
          </a:p>
          <a:p>
            <a:pPr marL="609600" indent="-609600">
              <a:lnSpc>
                <a:spcPct val="90000"/>
              </a:lnSpc>
              <a:buFontTx/>
              <a:buAutoNum type="arabicPeriod"/>
            </a:pPr>
            <a:r>
              <a:rPr lang="it-IT" altLang="it-IT"/>
              <a:t>Le conseguenze delle ipotesi possono essere verificate da ricercatori diversi</a:t>
            </a:r>
          </a:p>
          <a:p>
            <a:pPr marL="609600" indent="-609600">
              <a:lnSpc>
                <a:spcPct val="90000"/>
              </a:lnSpc>
              <a:buFontTx/>
              <a:buAutoNum type="arabicPeriod"/>
            </a:pPr>
            <a:r>
              <a:rPr lang="it-IT" altLang="it-IT"/>
              <a:t>Le ipotesi possono essere usate per fare delle predizioni</a:t>
            </a:r>
          </a:p>
          <a:p>
            <a:pPr marL="609600" indent="-609600">
              <a:lnSpc>
                <a:spcPct val="90000"/>
              </a:lnSpc>
              <a:buFontTx/>
              <a:buAutoNum type="arabicPeriod"/>
            </a:pPr>
            <a:r>
              <a:rPr lang="it-IT" altLang="it-IT"/>
              <a:t>Le ipotesi non sono sempre corrette</a:t>
            </a:r>
          </a:p>
          <a:p>
            <a:pPr marL="609600" indent="-609600">
              <a:lnSpc>
                <a:spcPct val="90000"/>
              </a:lnSpc>
              <a:buFontTx/>
              <a:buAutoNum type="arabicPeriod"/>
            </a:pPr>
            <a:r>
              <a:rPr lang="it-IT" altLang="it-IT"/>
              <a:t>Le ipotesi si identificano con le teorie</a:t>
            </a:r>
          </a:p>
          <a:p>
            <a:pPr marL="609600" indent="-609600">
              <a:lnSpc>
                <a:spcPct val="90000"/>
              </a:lnSpc>
              <a:buFontTx/>
              <a:buAutoNum type="arabicPeriod"/>
            </a:pPr>
            <a:r>
              <a:rPr lang="it-IT" altLang="it-IT"/>
              <a:t>Le ipotesi sono formulate sulla base delle osservazioni</a:t>
            </a:r>
          </a:p>
        </p:txBody>
      </p:sp>
      <p:sp>
        <p:nvSpPr>
          <p:cNvPr id="2068483" name="Rectangle 3"/>
          <p:cNvSpPr>
            <a:spLocks noChangeArrowheads="1"/>
          </p:cNvSpPr>
          <p:nvPr/>
        </p:nvSpPr>
        <p:spPr bwMode="auto">
          <a:xfrm>
            <a:off x="882650" y="585788"/>
            <a:ext cx="7567613"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4000" b="0">
                <a:solidFill>
                  <a:srgbClr val="FF9900"/>
                </a:solidFill>
              </a:rPr>
              <a:t>Quale delle seguenti affermazioni riguardanti le ipotesi scientifiche è falsa?</a:t>
            </a:r>
          </a:p>
        </p:txBody>
      </p:sp>
    </p:spTree>
    <p:extLst>
      <p:ext uri="{BB962C8B-B14F-4D97-AF65-F5344CB8AC3E}">
        <p14:creationId xmlns:p14="http://schemas.microsoft.com/office/powerpoint/2010/main" val="154694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483"/>
                                        </p:tgtEl>
                                        <p:attrNameLst>
                                          <p:attrName>style.visibility</p:attrName>
                                        </p:attrNameLst>
                                      </p:cBhvr>
                                      <p:to>
                                        <p:strVal val="visible"/>
                                      </p:to>
                                    </p:set>
                                    <p:animEffect transition="in" filter="fade">
                                      <p:cBhvr>
                                        <p:cTn id="7" dur="2000"/>
                                        <p:tgtEl>
                                          <p:spTgt spid="206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8482">
                                            <p:txEl>
                                              <p:pRg st="1" end="1"/>
                                            </p:txEl>
                                          </p:spTgt>
                                        </p:tgtEl>
                                        <p:attrNameLst>
                                          <p:attrName>style.visibility</p:attrName>
                                        </p:attrNameLst>
                                      </p:cBhvr>
                                      <p:to>
                                        <p:strVal val="visible"/>
                                      </p:to>
                                    </p:set>
                                    <p:animEffect transition="in" filter="wipe(down)">
                                      <p:cBhvr>
                                        <p:cTn id="12" dur="500"/>
                                        <p:tgtEl>
                                          <p:spTgt spid="20684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68482">
                                            <p:txEl>
                                              <p:pRg st="2" end="2"/>
                                            </p:txEl>
                                          </p:spTgt>
                                        </p:tgtEl>
                                        <p:attrNameLst>
                                          <p:attrName>style.visibility</p:attrName>
                                        </p:attrNameLst>
                                      </p:cBhvr>
                                      <p:to>
                                        <p:strVal val="visible"/>
                                      </p:to>
                                    </p:set>
                                    <p:animEffect transition="in" filter="wipe(down)">
                                      <p:cBhvr>
                                        <p:cTn id="17" dur="500"/>
                                        <p:tgtEl>
                                          <p:spTgt spid="20684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68482">
                                            <p:txEl>
                                              <p:pRg st="3" end="3"/>
                                            </p:txEl>
                                          </p:spTgt>
                                        </p:tgtEl>
                                        <p:attrNameLst>
                                          <p:attrName>style.visibility</p:attrName>
                                        </p:attrNameLst>
                                      </p:cBhvr>
                                      <p:to>
                                        <p:strVal val="visible"/>
                                      </p:to>
                                    </p:set>
                                    <p:animEffect transition="in" filter="wipe(down)">
                                      <p:cBhvr>
                                        <p:cTn id="22" dur="500"/>
                                        <p:tgtEl>
                                          <p:spTgt spid="20684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68482">
                                            <p:txEl>
                                              <p:pRg st="4" end="4"/>
                                            </p:txEl>
                                          </p:spTgt>
                                        </p:tgtEl>
                                        <p:attrNameLst>
                                          <p:attrName>style.visibility</p:attrName>
                                        </p:attrNameLst>
                                      </p:cBhvr>
                                      <p:to>
                                        <p:strVal val="visible"/>
                                      </p:to>
                                    </p:set>
                                    <p:animEffect transition="in" filter="wipe(down)">
                                      <p:cBhvr>
                                        <p:cTn id="27" dur="500"/>
                                        <p:tgtEl>
                                          <p:spTgt spid="20684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68482">
                                            <p:txEl>
                                              <p:pRg st="5" end="5"/>
                                            </p:txEl>
                                          </p:spTgt>
                                        </p:tgtEl>
                                        <p:attrNameLst>
                                          <p:attrName>style.visibility</p:attrName>
                                        </p:attrNameLst>
                                      </p:cBhvr>
                                      <p:to>
                                        <p:strVal val="visible"/>
                                      </p:to>
                                    </p:set>
                                    <p:animEffect transition="in" filter="wipe(down)">
                                      <p:cBhvr>
                                        <p:cTn id="32" dur="500"/>
                                        <p:tgtEl>
                                          <p:spTgt spid="2068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482" grpId="0" build="p"/>
      <p:bldP spid="20684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3970" name="Picture 2" descr="Metodo-Scientifico01-min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516" t="47369" r="64772" b="15382"/>
          <a:stretch>
            <a:fillRect/>
          </a:stretch>
        </p:blipFill>
        <p:spPr bwMode="auto">
          <a:xfrm>
            <a:off x="7424738" y="-95250"/>
            <a:ext cx="1719262" cy="1752600"/>
          </a:xfrm>
          <a:prstGeom prst="rect">
            <a:avLst/>
          </a:prstGeom>
          <a:noFill/>
          <a:extLst>
            <a:ext uri="{909E8E84-426E-40DD-AFC4-6F175D3DCCD1}">
              <a14:hiddenFill xmlns:a14="http://schemas.microsoft.com/office/drawing/2010/main">
                <a:solidFill>
                  <a:srgbClr val="FFFFFF"/>
                </a:solidFill>
              </a14:hiddenFill>
            </a:ext>
          </a:extLst>
        </p:spPr>
      </p:pic>
      <p:sp>
        <p:nvSpPr>
          <p:cNvPr id="2003971" name="Titolo 1"/>
          <p:cNvSpPr>
            <a:spLocks/>
          </p:cNvSpPr>
          <p:nvPr/>
        </p:nvSpPr>
        <p:spPr bwMode="auto">
          <a:xfrm>
            <a:off x="-1905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br>
              <a:rPr lang="it-IT" altLang="it-IT">
                <a:solidFill>
                  <a:schemeClr val="accent2"/>
                </a:solidFill>
              </a:rPr>
            </a:br>
            <a:r>
              <a:rPr lang="it-IT" altLang="it-IT" sz="4000">
                <a:solidFill>
                  <a:srgbClr val="FF9900"/>
                </a:solidFill>
              </a:rPr>
              <a:t>fase “pubblica” o Popperiana</a:t>
            </a:r>
          </a:p>
        </p:txBody>
      </p:sp>
      <p:sp>
        <p:nvSpPr>
          <p:cNvPr id="2003972" name="Rectangle 4"/>
          <p:cNvSpPr>
            <a:spLocks noChangeArrowheads="1"/>
          </p:cNvSpPr>
          <p:nvPr/>
        </p:nvSpPr>
        <p:spPr bwMode="auto">
          <a:xfrm>
            <a:off x="200025" y="1582738"/>
            <a:ext cx="8705850" cy="468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30000"/>
              </a:spcBef>
              <a:spcAft>
                <a:spcPct val="10000"/>
              </a:spcAft>
              <a:buClr>
                <a:schemeClr val="accent2"/>
              </a:buClr>
              <a:buFont typeface="Wingdings" panose="05000000000000000000" pitchFamily="2" charset="2"/>
              <a:buChar char="§"/>
            </a:pPr>
            <a:r>
              <a:rPr lang="it-IT" altLang="it-IT" sz="2600" b="0" dirty="0"/>
              <a:t>Test formali vengono utilizzati per valutare i modelli e per falsificare le ipotesi (Peters, 1991).</a:t>
            </a:r>
          </a:p>
          <a:p>
            <a:pPr algn="just">
              <a:spcBef>
                <a:spcPct val="30000"/>
              </a:spcBef>
              <a:spcAft>
                <a:spcPct val="10000"/>
              </a:spcAft>
              <a:buClr>
                <a:schemeClr val="accent2"/>
              </a:buClr>
              <a:buFont typeface="Wingdings" panose="05000000000000000000" pitchFamily="2" charset="2"/>
              <a:buChar char="§"/>
            </a:pPr>
            <a:r>
              <a:rPr lang="it-IT" altLang="it-IT" sz="2600" b="0" dirty="0"/>
              <a:t>Per ipotesi si intende una affermazione che viene sottoposta ad un test empirico in contrasto ad un modello o teoria allo scopo di modificare un aspetto del modello esistente o di sviluppare un modello nuovo.</a:t>
            </a:r>
          </a:p>
          <a:p>
            <a:pPr algn="just">
              <a:spcBef>
                <a:spcPct val="30000"/>
              </a:spcBef>
              <a:spcAft>
                <a:spcPct val="10000"/>
              </a:spcAft>
              <a:buClr>
                <a:schemeClr val="accent2"/>
              </a:buClr>
              <a:buFont typeface="Wingdings" panose="05000000000000000000" pitchFamily="2" charset="2"/>
              <a:buChar char="§"/>
            </a:pPr>
            <a:r>
              <a:rPr lang="it-IT" altLang="it-IT" sz="2600" b="0" dirty="0"/>
              <a:t>La necessità di falsificare le ipotesi ci porta al passo successivo del metodo scientifico che è quello della formulazione dell' ipotesi nulla che dovrebbe includere tutte le possibilità tranne quella dell'ipotesi sperimentale o della ricerca.</a:t>
            </a:r>
          </a:p>
        </p:txBody>
      </p:sp>
    </p:spTree>
    <p:extLst>
      <p:ext uri="{BB962C8B-B14F-4D97-AF65-F5344CB8AC3E}">
        <p14:creationId xmlns:p14="http://schemas.microsoft.com/office/powerpoint/2010/main" val="410773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3972">
                                            <p:txEl>
                                              <p:pRg st="0" end="0"/>
                                            </p:txEl>
                                          </p:spTgt>
                                        </p:tgtEl>
                                        <p:attrNameLst>
                                          <p:attrName>style.visibility</p:attrName>
                                        </p:attrNameLst>
                                      </p:cBhvr>
                                      <p:to>
                                        <p:strVal val="visible"/>
                                      </p:to>
                                    </p:set>
                                    <p:animEffect transition="in" filter="wipe(left)">
                                      <p:cBhvr>
                                        <p:cTn id="7" dur="500"/>
                                        <p:tgtEl>
                                          <p:spTgt spid="200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3972">
                                            <p:txEl>
                                              <p:pRg st="1" end="1"/>
                                            </p:txEl>
                                          </p:spTgt>
                                        </p:tgtEl>
                                        <p:attrNameLst>
                                          <p:attrName>style.visibility</p:attrName>
                                        </p:attrNameLst>
                                      </p:cBhvr>
                                      <p:to>
                                        <p:strVal val="visible"/>
                                      </p:to>
                                    </p:set>
                                    <p:animEffect transition="in" filter="wipe(left)">
                                      <p:cBhvr>
                                        <p:cTn id="12" dur="500"/>
                                        <p:tgtEl>
                                          <p:spTgt spid="20039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3972">
                                            <p:txEl>
                                              <p:pRg st="2" end="2"/>
                                            </p:txEl>
                                          </p:spTgt>
                                        </p:tgtEl>
                                        <p:attrNameLst>
                                          <p:attrName>style.visibility</p:attrName>
                                        </p:attrNameLst>
                                      </p:cBhvr>
                                      <p:to>
                                        <p:strVal val="visible"/>
                                      </p:to>
                                    </p:set>
                                    <p:animEffect transition="in" filter="wipe(left)">
                                      <p:cBhvr>
                                        <p:cTn id="17" dur="500"/>
                                        <p:tgtEl>
                                          <p:spTgt spid="20039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39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6018" name="Picture 2" descr="Metodo-Scientifico01-min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3032" t="52228" r="3983" b="16193"/>
          <a:stretch>
            <a:fillRect/>
          </a:stretch>
        </p:blipFill>
        <p:spPr bwMode="auto">
          <a:xfrm>
            <a:off x="5729288" y="0"/>
            <a:ext cx="3414712" cy="1485900"/>
          </a:xfrm>
          <a:prstGeom prst="rect">
            <a:avLst/>
          </a:prstGeom>
          <a:noFill/>
          <a:extLst>
            <a:ext uri="{909E8E84-426E-40DD-AFC4-6F175D3DCCD1}">
              <a14:hiddenFill xmlns:a14="http://schemas.microsoft.com/office/drawing/2010/main">
                <a:solidFill>
                  <a:srgbClr val="FFFFFF"/>
                </a:solidFill>
              </a14:hiddenFill>
            </a:ext>
          </a:extLst>
        </p:spPr>
      </p:pic>
      <p:sp>
        <p:nvSpPr>
          <p:cNvPr id="2006019" name="Titolo 1"/>
          <p:cNvSpPr>
            <a:spLocks/>
          </p:cNvSpPr>
          <p:nvPr/>
        </p:nvSpPr>
        <p:spPr bwMode="auto">
          <a:xfrm>
            <a:off x="-1905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br>
              <a:rPr lang="it-IT" altLang="it-IT">
                <a:solidFill>
                  <a:schemeClr val="accent2"/>
                </a:solidFill>
              </a:rPr>
            </a:br>
            <a:r>
              <a:rPr lang="it-IT" altLang="it-IT" sz="4000">
                <a:solidFill>
                  <a:srgbClr val="FF9900"/>
                </a:solidFill>
              </a:rPr>
              <a:t>fase finale</a:t>
            </a:r>
          </a:p>
        </p:txBody>
      </p:sp>
      <p:sp>
        <p:nvSpPr>
          <p:cNvPr id="2006020" name="Rectangle 4"/>
          <p:cNvSpPr>
            <a:spLocks noChangeArrowheads="1"/>
          </p:cNvSpPr>
          <p:nvPr/>
        </p:nvSpPr>
        <p:spPr bwMode="auto">
          <a:xfrm>
            <a:off x="200025" y="1639888"/>
            <a:ext cx="8705850" cy="516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spcAft>
                <a:spcPct val="5000"/>
              </a:spcAft>
              <a:buClr>
                <a:schemeClr val="accent2"/>
              </a:buClr>
              <a:buFont typeface="Wingdings" panose="05000000000000000000" pitchFamily="2" charset="2"/>
              <a:buChar char="§"/>
            </a:pPr>
            <a:r>
              <a:rPr lang="it-IT" altLang="it-IT" sz="2600" b="0"/>
              <a:t>Test sperimentale delle ipotesi</a:t>
            </a:r>
          </a:p>
          <a:p>
            <a:pPr algn="just">
              <a:spcBef>
                <a:spcPct val="20000"/>
              </a:spcBef>
              <a:spcAft>
                <a:spcPct val="5000"/>
              </a:spcAft>
              <a:buClr>
                <a:schemeClr val="accent2"/>
              </a:buClr>
              <a:buFont typeface="Wingdings" panose="05000000000000000000" pitchFamily="2" charset="2"/>
              <a:buChar char="§"/>
            </a:pPr>
            <a:r>
              <a:rPr lang="it-IT" altLang="it-IT" sz="2600" b="0"/>
              <a:t>Se l'ipotesi nulla è rigettata, l'ipotesi della ricerca viene supportata.</a:t>
            </a:r>
          </a:p>
          <a:p>
            <a:pPr algn="just">
              <a:spcBef>
                <a:spcPct val="20000"/>
              </a:spcBef>
              <a:spcAft>
                <a:spcPct val="5000"/>
              </a:spcAft>
              <a:buClr>
                <a:schemeClr val="accent2"/>
              </a:buClr>
              <a:buFont typeface="Wingdings" panose="05000000000000000000" pitchFamily="2" charset="2"/>
              <a:buChar char="§"/>
            </a:pPr>
            <a:r>
              <a:rPr lang="it-IT" altLang="it-IT" sz="2600" b="0"/>
              <a:t>In questo caso, il nuovo modello è corroborato e il vecchio deve essere rifinito o modificato alla luce del nuovo.</a:t>
            </a:r>
          </a:p>
          <a:p>
            <a:pPr algn="just">
              <a:spcBef>
                <a:spcPct val="20000"/>
              </a:spcBef>
              <a:spcAft>
                <a:spcPct val="5000"/>
              </a:spcAft>
              <a:buClr>
                <a:schemeClr val="accent2"/>
              </a:buClr>
              <a:buFont typeface="Wingdings" panose="05000000000000000000" pitchFamily="2" charset="2"/>
              <a:buChar char="§"/>
            </a:pPr>
            <a:r>
              <a:rPr lang="it-IT" altLang="it-IT" sz="2600" b="0"/>
              <a:t>Il nuovo modello costituirà la migliore spiegazione che possiamo fornire del fenomeno in esame ma non la </a:t>
            </a:r>
            <a:r>
              <a:rPr lang="it-IT" altLang="it-IT" sz="2600" b="0">
                <a:solidFill>
                  <a:srgbClr val="FF9900"/>
                </a:solidFill>
              </a:rPr>
              <a:t>verità</a:t>
            </a:r>
            <a:r>
              <a:rPr lang="it-IT" altLang="it-IT" sz="2600" b="0"/>
              <a:t>.</a:t>
            </a:r>
          </a:p>
          <a:p>
            <a:pPr algn="just">
              <a:spcBef>
                <a:spcPct val="20000"/>
              </a:spcBef>
              <a:spcAft>
                <a:spcPct val="5000"/>
              </a:spcAft>
              <a:buClr>
                <a:schemeClr val="accent2"/>
              </a:buClr>
              <a:buFont typeface="Wingdings" panose="05000000000000000000" pitchFamily="2" charset="2"/>
              <a:buChar char="§"/>
            </a:pPr>
            <a:r>
              <a:rPr lang="it-IT" altLang="it-IT" sz="2600" b="0"/>
              <a:t>Se l'ipotesi nulla non è rigettata il ricercatore sospende il giudizio perché tale risultato può essere dovuto al fatto che il modello corrente è adeguato, oppure per il fatto che non sono state esaminate le condizioni opportune per falsificarlo.</a:t>
            </a:r>
          </a:p>
        </p:txBody>
      </p:sp>
    </p:spTree>
    <p:extLst>
      <p:ext uri="{BB962C8B-B14F-4D97-AF65-F5344CB8AC3E}">
        <p14:creationId xmlns:p14="http://schemas.microsoft.com/office/powerpoint/2010/main" val="345978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6020">
                                            <p:txEl>
                                              <p:pRg st="0" end="0"/>
                                            </p:txEl>
                                          </p:spTgt>
                                        </p:tgtEl>
                                        <p:attrNameLst>
                                          <p:attrName>style.visibility</p:attrName>
                                        </p:attrNameLst>
                                      </p:cBhvr>
                                      <p:to>
                                        <p:strVal val="visible"/>
                                      </p:to>
                                    </p:set>
                                    <p:animEffect transition="in" filter="wipe(left)">
                                      <p:cBhvr>
                                        <p:cTn id="7" dur="500"/>
                                        <p:tgtEl>
                                          <p:spTgt spid="2006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6020">
                                            <p:txEl>
                                              <p:pRg st="1" end="1"/>
                                            </p:txEl>
                                          </p:spTgt>
                                        </p:tgtEl>
                                        <p:attrNameLst>
                                          <p:attrName>style.visibility</p:attrName>
                                        </p:attrNameLst>
                                      </p:cBhvr>
                                      <p:to>
                                        <p:strVal val="visible"/>
                                      </p:to>
                                    </p:set>
                                    <p:animEffect transition="in" filter="wipe(left)">
                                      <p:cBhvr>
                                        <p:cTn id="12" dur="500"/>
                                        <p:tgtEl>
                                          <p:spTgt spid="20060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6020">
                                            <p:txEl>
                                              <p:pRg st="2" end="2"/>
                                            </p:txEl>
                                          </p:spTgt>
                                        </p:tgtEl>
                                        <p:attrNameLst>
                                          <p:attrName>style.visibility</p:attrName>
                                        </p:attrNameLst>
                                      </p:cBhvr>
                                      <p:to>
                                        <p:strVal val="visible"/>
                                      </p:to>
                                    </p:set>
                                    <p:animEffect transition="in" filter="wipe(left)">
                                      <p:cBhvr>
                                        <p:cTn id="17" dur="500"/>
                                        <p:tgtEl>
                                          <p:spTgt spid="20060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06020">
                                            <p:txEl>
                                              <p:pRg st="3" end="3"/>
                                            </p:txEl>
                                          </p:spTgt>
                                        </p:tgtEl>
                                        <p:attrNameLst>
                                          <p:attrName>style.visibility</p:attrName>
                                        </p:attrNameLst>
                                      </p:cBhvr>
                                      <p:to>
                                        <p:strVal val="visible"/>
                                      </p:to>
                                    </p:set>
                                    <p:animEffect transition="in" filter="wipe(left)">
                                      <p:cBhvr>
                                        <p:cTn id="22" dur="500"/>
                                        <p:tgtEl>
                                          <p:spTgt spid="20060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06020">
                                            <p:txEl>
                                              <p:pRg st="4" end="4"/>
                                            </p:txEl>
                                          </p:spTgt>
                                        </p:tgtEl>
                                        <p:attrNameLst>
                                          <p:attrName>style.visibility</p:attrName>
                                        </p:attrNameLst>
                                      </p:cBhvr>
                                      <p:to>
                                        <p:strVal val="visible"/>
                                      </p:to>
                                    </p:set>
                                    <p:animEffect transition="in" filter="wipe(left)">
                                      <p:cBhvr>
                                        <p:cTn id="27" dur="500"/>
                                        <p:tgtEl>
                                          <p:spTgt spid="20060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Titolo 1"/>
          <p:cNvSpPr>
            <a:spLocks/>
          </p:cNvSpPr>
          <p:nvPr/>
        </p:nvSpPr>
        <p:spPr bwMode="auto">
          <a:xfrm>
            <a:off x="-19050" y="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esempio:                                          </a:t>
            </a:r>
            <a:r>
              <a:rPr lang="it-IT" altLang="it-IT">
                <a:solidFill>
                  <a:srgbClr val="FF9900"/>
                </a:solidFill>
              </a:rPr>
              <a:t>test di ipotesi</a:t>
            </a:r>
            <a:endParaRPr lang="it-IT" altLang="it-IT" sz="4000">
              <a:solidFill>
                <a:srgbClr val="FF9900"/>
              </a:solidFill>
            </a:endParaRPr>
          </a:p>
        </p:txBody>
      </p:sp>
      <p:pic>
        <p:nvPicPr>
          <p:cNvPr id="2008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549400"/>
            <a:ext cx="4573588" cy="166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08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1568450"/>
            <a:ext cx="4554537"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08070" name="Rectangle 6"/>
          <p:cNvSpPr>
            <a:spLocks noChangeArrowheads="1"/>
          </p:cNvSpPr>
          <p:nvPr/>
        </p:nvSpPr>
        <p:spPr bwMode="auto">
          <a:xfrm>
            <a:off x="228600" y="3600450"/>
            <a:ext cx="8820150" cy="298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spcBef>
                <a:spcPct val="30000"/>
              </a:spcBef>
            </a:pPr>
            <a:r>
              <a:rPr lang="it-IT" altLang="it-IT" sz="2400" b="0" i="1" dirty="0">
                <a:solidFill>
                  <a:schemeClr val="accent2"/>
                </a:solidFill>
              </a:rPr>
              <a:t>Generazione di due ipotesi mutuamente esclusive:</a:t>
            </a:r>
          </a:p>
          <a:p>
            <a:pPr algn="just">
              <a:spcBef>
                <a:spcPct val="30000"/>
              </a:spcBef>
            </a:pPr>
            <a:r>
              <a:rPr lang="it-IT" altLang="it-IT" sz="2600" dirty="0">
                <a:solidFill>
                  <a:srgbClr val="FF9900"/>
                </a:solidFill>
              </a:rPr>
              <a:t>H0:</a:t>
            </a:r>
            <a:r>
              <a:rPr lang="it-IT" altLang="it-IT" sz="2600" b="0" dirty="0"/>
              <a:t> Ipotesi nulla: la probabilità di sognare durante il sonno REM è uguale alla probabilità di sognare durante il sonno n-REM </a:t>
            </a:r>
            <a:r>
              <a:rPr lang="it-IT" altLang="it-IT" sz="2600" b="0" dirty="0">
                <a:solidFill>
                  <a:srgbClr val="FF9900"/>
                </a:solidFill>
                <a:sym typeface="Wingdings" panose="05000000000000000000" pitchFamily="2" charset="2"/>
              </a:rPr>
              <a:t></a:t>
            </a:r>
            <a:r>
              <a:rPr lang="it-IT" altLang="it-IT" sz="2600" b="0" dirty="0">
                <a:solidFill>
                  <a:srgbClr val="FF9900"/>
                </a:solidFill>
              </a:rPr>
              <a:t> </a:t>
            </a:r>
            <a:r>
              <a:rPr lang="it-IT" altLang="it-IT" sz="2600" dirty="0">
                <a:solidFill>
                  <a:srgbClr val="FF9900"/>
                </a:solidFill>
              </a:rPr>
              <a:t>H0:</a:t>
            </a:r>
            <a:r>
              <a:rPr lang="it-IT" altLang="it-IT" sz="2600" b="0" dirty="0">
                <a:solidFill>
                  <a:srgbClr val="FF9900"/>
                </a:solidFill>
              </a:rPr>
              <a:t> P(S</a:t>
            </a:r>
            <a:r>
              <a:rPr lang="it-IT" altLang="it-IT" sz="2600" b="0" baseline="-25000" dirty="0">
                <a:solidFill>
                  <a:srgbClr val="FF9900"/>
                </a:solidFill>
              </a:rPr>
              <a:t>REM</a:t>
            </a:r>
            <a:r>
              <a:rPr lang="it-IT" altLang="it-IT" sz="2600" b="0" dirty="0">
                <a:solidFill>
                  <a:srgbClr val="FF9900"/>
                </a:solidFill>
              </a:rPr>
              <a:t>) = P(S</a:t>
            </a:r>
            <a:r>
              <a:rPr lang="it-IT" altLang="it-IT" sz="2600" b="0" baseline="-25000" dirty="0">
                <a:solidFill>
                  <a:srgbClr val="FF9900"/>
                </a:solidFill>
              </a:rPr>
              <a:t>n_REM</a:t>
            </a:r>
            <a:r>
              <a:rPr lang="it-IT" altLang="it-IT" sz="2600" b="0" dirty="0">
                <a:solidFill>
                  <a:srgbClr val="FF9900"/>
                </a:solidFill>
              </a:rPr>
              <a:t>) = 1/2</a:t>
            </a:r>
          </a:p>
          <a:p>
            <a:pPr algn="just">
              <a:spcBef>
                <a:spcPct val="30000"/>
              </a:spcBef>
            </a:pPr>
            <a:r>
              <a:rPr lang="it-IT" altLang="it-IT" sz="2600" dirty="0">
                <a:solidFill>
                  <a:schemeClr val="folHlink"/>
                </a:solidFill>
              </a:rPr>
              <a:t>H1:</a:t>
            </a:r>
            <a:r>
              <a:rPr lang="it-IT" altLang="it-IT" sz="2600" b="0" dirty="0"/>
              <a:t> Ipotesi alternativa: la probabilità di sognare durante il sonno REM è diversa </a:t>
            </a:r>
            <a:r>
              <a:rPr lang="it-IT" altLang="it-IT" sz="2600" b="0" dirty="0" smtClean="0"/>
              <a:t>dalla </a:t>
            </a:r>
            <a:r>
              <a:rPr lang="it-IT" altLang="it-IT" sz="2600" b="0" dirty="0"/>
              <a:t>probabilità di sognare durante il sonno n-REM </a:t>
            </a:r>
            <a:r>
              <a:rPr lang="it-IT" altLang="it-IT" sz="2600" b="0" dirty="0">
                <a:solidFill>
                  <a:schemeClr val="folHlink"/>
                </a:solidFill>
                <a:sym typeface="Wingdings" panose="05000000000000000000" pitchFamily="2" charset="2"/>
              </a:rPr>
              <a:t></a:t>
            </a:r>
            <a:r>
              <a:rPr lang="it-IT" altLang="it-IT" sz="2600" b="0" dirty="0">
                <a:solidFill>
                  <a:schemeClr val="folHlink"/>
                </a:solidFill>
              </a:rPr>
              <a:t> </a:t>
            </a:r>
            <a:r>
              <a:rPr lang="it-IT" altLang="it-IT" sz="2600" dirty="0">
                <a:solidFill>
                  <a:schemeClr val="folHlink"/>
                </a:solidFill>
              </a:rPr>
              <a:t>H1:</a:t>
            </a:r>
            <a:r>
              <a:rPr lang="it-IT" altLang="it-IT" sz="2600" b="0" dirty="0">
                <a:solidFill>
                  <a:schemeClr val="folHlink"/>
                </a:solidFill>
              </a:rPr>
              <a:t> P(S</a:t>
            </a:r>
            <a:r>
              <a:rPr lang="it-IT" altLang="it-IT" sz="2600" b="0" baseline="-25000" dirty="0">
                <a:solidFill>
                  <a:schemeClr val="folHlink"/>
                </a:solidFill>
              </a:rPr>
              <a:t>REM</a:t>
            </a:r>
            <a:r>
              <a:rPr lang="it-IT" altLang="it-IT" sz="2600" b="0" dirty="0">
                <a:solidFill>
                  <a:schemeClr val="folHlink"/>
                </a:solidFill>
              </a:rPr>
              <a:t>) ≠ P(S</a:t>
            </a:r>
            <a:r>
              <a:rPr lang="it-IT" altLang="it-IT" sz="2600" b="0" baseline="-25000" dirty="0">
                <a:solidFill>
                  <a:schemeClr val="folHlink"/>
                </a:solidFill>
              </a:rPr>
              <a:t>n-REM</a:t>
            </a:r>
            <a:r>
              <a:rPr lang="it-IT" altLang="it-IT" sz="2600" b="0" dirty="0">
                <a:solidFill>
                  <a:schemeClr val="folHlink"/>
                </a:solidFill>
              </a:rPr>
              <a:t>) ≠ 1/2</a:t>
            </a:r>
          </a:p>
        </p:txBody>
      </p:sp>
      <p:sp>
        <p:nvSpPr>
          <p:cNvPr id="2008071" name="Rectangle 7">
            <a:hlinkClick r:id="rId5" action="ppaction://hlinkfile"/>
          </p:cNvPr>
          <p:cNvSpPr>
            <a:spLocks noChangeArrowheads="1"/>
          </p:cNvSpPr>
          <p:nvPr/>
        </p:nvSpPr>
        <p:spPr bwMode="auto">
          <a:xfrm>
            <a:off x="5448300" y="250825"/>
            <a:ext cx="33782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6600FF"/>
                </a:solidFill>
                <a:hlinkClick r:id="rId6"/>
              </a:rPr>
              <a:t>aserinsky-kleitman-1953-rem-sleep</a:t>
            </a:r>
            <a:endParaRPr lang="it-IT" altLang="it-IT">
              <a:solidFill>
                <a:srgbClr val="6600FF"/>
              </a:solidFill>
            </a:endParaRPr>
          </a:p>
        </p:txBody>
      </p:sp>
    </p:spTree>
    <p:extLst>
      <p:ext uri="{BB962C8B-B14F-4D97-AF65-F5344CB8AC3E}">
        <p14:creationId xmlns:p14="http://schemas.microsoft.com/office/powerpoint/2010/main" val="3263721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8070">
                                            <p:txEl>
                                              <p:pRg st="0" end="0"/>
                                            </p:txEl>
                                          </p:spTgt>
                                        </p:tgtEl>
                                        <p:attrNameLst>
                                          <p:attrName>style.visibility</p:attrName>
                                        </p:attrNameLst>
                                      </p:cBhvr>
                                      <p:to>
                                        <p:strVal val="visible"/>
                                      </p:to>
                                    </p:set>
                                    <p:animEffect transition="in" filter="wipe(left)">
                                      <p:cBhvr>
                                        <p:cTn id="7" dur="500"/>
                                        <p:tgtEl>
                                          <p:spTgt spid="20080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8070">
                                            <p:txEl>
                                              <p:pRg st="1" end="1"/>
                                            </p:txEl>
                                          </p:spTgt>
                                        </p:tgtEl>
                                        <p:attrNameLst>
                                          <p:attrName>style.visibility</p:attrName>
                                        </p:attrNameLst>
                                      </p:cBhvr>
                                      <p:to>
                                        <p:strVal val="visible"/>
                                      </p:to>
                                    </p:set>
                                    <p:animEffect transition="in" filter="wipe(left)">
                                      <p:cBhvr>
                                        <p:cTn id="12" dur="500"/>
                                        <p:tgtEl>
                                          <p:spTgt spid="20080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8070">
                                            <p:txEl>
                                              <p:pRg st="2" end="2"/>
                                            </p:txEl>
                                          </p:spTgt>
                                        </p:tgtEl>
                                        <p:attrNameLst>
                                          <p:attrName>style.visibility</p:attrName>
                                        </p:attrNameLst>
                                      </p:cBhvr>
                                      <p:to>
                                        <p:strVal val="visible"/>
                                      </p:to>
                                    </p:set>
                                    <p:animEffect transition="in" filter="wipe(left)">
                                      <p:cBhvr>
                                        <p:cTn id="17" dur="500"/>
                                        <p:tgtEl>
                                          <p:spTgt spid="20080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807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Titolo 1"/>
          <p:cNvSpPr>
            <a:spLocks/>
          </p:cNvSpPr>
          <p:nvPr/>
        </p:nvSpPr>
        <p:spPr bwMode="auto">
          <a:xfrm>
            <a:off x="-19050" y="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esempio:                                          </a:t>
            </a:r>
            <a:r>
              <a:rPr lang="it-IT" altLang="it-IT">
                <a:solidFill>
                  <a:srgbClr val="FF9900"/>
                </a:solidFill>
              </a:rPr>
              <a:t>risultato</a:t>
            </a:r>
            <a:endParaRPr lang="it-IT" altLang="it-IT" sz="4000">
              <a:solidFill>
                <a:srgbClr val="FF9900"/>
              </a:solidFill>
            </a:endParaRPr>
          </a:p>
        </p:txBody>
      </p:sp>
      <p:pic>
        <p:nvPicPr>
          <p:cNvPr id="201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549400"/>
            <a:ext cx="4573588" cy="166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101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1568450"/>
            <a:ext cx="4554537"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10118" name="Picture 6"/>
          <p:cNvPicPr>
            <a:picLocks noChangeAspect="1" noChangeArrowheads="1"/>
          </p:cNvPicPr>
          <p:nvPr/>
        </p:nvPicPr>
        <p:blipFill>
          <a:blip r:embed="rId5">
            <a:extLst>
              <a:ext uri="{28A0092B-C50C-407E-A947-70E740481C1C}">
                <a14:useLocalDpi xmlns:a14="http://schemas.microsoft.com/office/drawing/2010/main" val="0"/>
              </a:ext>
            </a:extLst>
          </a:blip>
          <a:srcRect l="2892" t="11650" r="21068" b="19806"/>
          <a:stretch>
            <a:fillRect/>
          </a:stretch>
        </p:blipFill>
        <p:spPr bwMode="auto">
          <a:xfrm>
            <a:off x="319088" y="3759200"/>
            <a:ext cx="4846637"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10119" name="Rectangle 7"/>
          <p:cNvSpPr>
            <a:spLocks noChangeArrowheads="1"/>
          </p:cNvSpPr>
          <p:nvPr/>
        </p:nvSpPr>
        <p:spPr bwMode="auto">
          <a:xfrm>
            <a:off x="4648200" y="2571750"/>
            <a:ext cx="4495800" cy="876300"/>
          </a:xfrm>
          <a:prstGeom prst="rect">
            <a:avLst/>
          </a:prstGeom>
          <a:solidFill>
            <a:srgbClr val="FF9900">
              <a:alpha val="42999"/>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2010120" name="Rectangle 8"/>
          <p:cNvSpPr>
            <a:spLocks noChangeArrowheads="1"/>
          </p:cNvSpPr>
          <p:nvPr/>
        </p:nvSpPr>
        <p:spPr bwMode="auto">
          <a:xfrm>
            <a:off x="4987925" y="4064000"/>
            <a:ext cx="4079875"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5000"/>
              </a:spcAft>
              <a:buClr>
                <a:schemeClr val="accent2"/>
              </a:buClr>
              <a:buFont typeface="Wingdings" panose="05000000000000000000" pitchFamily="2" charset="2"/>
              <a:buChar char="§"/>
            </a:pPr>
            <a:r>
              <a:rPr lang="it-IT" altLang="it-IT" sz="1800" b="0"/>
              <a:t>l'ipotesi nulla può essere rigettata, </a:t>
            </a:r>
          </a:p>
          <a:p>
            <a:pPr>
              <a:spcAft>
                <a:spcPct val="25000"/>
              </a:spcAft>
              <a:buClr>
                <a:schemeClr val="accent2"/>
              </a:buClr>
              <a:buFont typeface="Wingdings" panose="05000000000000000000" pitchFamily="2" charset="2"/>
              <a:buChar char="§"/>
            </a:pPr>
            <a:r>
              <a:rPr lang="it-IT" altLang="it-IT" sz="1800" b="0"/>
              <a:t>l'ipotesi della ricerca viene supportata</a:t>
            </a:r>
          </a:p>
          <a:p>
            <a:pPr>
              <a:spcAft>
                <a:spcPct val="25000"/>
              </a:spcAft>
              <a:buClr>
                <a:schemeClr val="accent2"/>
              </a:buClr>
              <a:buFont typeface="Wingdings" panose="05000000000000000000" pitchFamily="2" charset="2"/>
              <a:buChar char="§"/>
            </a:pPr>
            <a:r>
              <a:rPr lang="it-IT" altLang="it-IT" sz="1800" b="0"/>
              <a:t>deve essere quindi rivisto il modello esistente dei sogni che prevedeva che i sogni fossero un’attività continua del sonno </a:t>
            </a:r>
          </a:p>
        </p:txBody>
      </p:sp>
      <p:sp>
        <p:nvSpPr>
          <p:cNvPr id="2010121" name="Rectangle 9">
            <a:hlinkClick r:id="rId6" action="ppaction://hlinkfile"/>
          </p:cNvPr>
          <p:cNvSpPr>
            <a:spLocks noChangeArrowheads="1"/>
          </p:cNvSpPr>
          <p:nvPr/>
        </p:nvSpPr>
        <p:spPr bwMode="auto">
          <a:xfrm>
            <a:off x="5448300" y="250825"/>
            <a:ext cx="33782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6600FF"/>
                </a:solidFill>
                <a:hlinkClick r:id="rId7"/>
              </a:rPr>
              <a:t>aserinsky-kleitman-1953-rem-sleep</a:t>
            </a:r>
            <a:endParaRPr lang="it-IT" altLang="it-IT">
              <a:solidFill>
                <a:srgbClr val="6600FF"/>
              </a:solidFill>
            </a:endParaRPr>
          </a:p>
        </p:txBody>
      </p:sp>
    </p:spTree>
    <p:extLst>
      <p:ext uri="{BB962C8B-B14F-4D97-AF65-F5344CB8AC3E}">
        <p14:creationId xmlns:p14="http://schemas.microsoft.com/office/powerpoint/2010/main" val="372892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10118"/>
                                        </p:tgtEl>
                                        <p:attrNameLst>
                                          <p:attrName>style.visibility</p:attrName>
                                        </p:attrNameLst>
                                      </p:cBhvr>
                                      <p:to>
                                        <p:strVal val="visible"/>
                                      </p:to>
                                    </p:set>
                                    <p:animEffect transition="in" filter="fade">
                                      <p:cBhvr>
                                        <p:cTn id="7" dur="2000"/>
                                        <p:tgtEl>
                                          <p:spTgt spid="2010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0119"/>
                                        </p:tgtEl>
                                        <p:attrNameLst>
                                          <p:attrName>style.visibility</p:attrName>
                                        </p:attrNameLst>
                                      </p:cBhvr>
                                      <p:to>
                                        <p:strVal val="visible"/>
                                      </p:to>
                                    </p:set>
                                    <p:animEffect transition="in" filter="fade">
                                      <p:cBhvr>
                                        <p:cTn id="12" dur="2000"/>
                                        <p:tgtEl>
                                          <p:spTgt spid="20101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10120">
                                            <p:txEl>
                                              <p:pRg st="0" end="0"/>
                                            </p:txEl>
                                          </p:spTgt>
                                        </p:tgtEl>
                                        <p:attrNameLst>
                                          <p:attrName>style.visibility</p:attrName>
                                        </p:attrNameLst>
                                      </p:cBhvr>
                                      <p:to>
                                        <p:strVal val="visible"/>
                                      </p:to>
                                    </p:set>
                                    <p:animEffect transition="in" filter="wipe(left)">
                                      <p:cBhvr>
                                        <p:cTn id="17" dur="500"/>
                                        <p:tgtEl>
                                          <p:spTgt spid="201012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10120">
                                            <p:txEl>
                                              <p:pRg st="1" end="1"/>
                                            </p:txEl>
                                          </p:spTgt>
                                        </p:tgtEl>
                                        <p:attrNameLst>
                                          <p:attrName>style.visibility</p:attrName>
                                        </p:attrNameLst>
                                      </p:cBhvr>
                                      <p:to>
                                        <p:strVal val="visible"/>
                                      </p:to>
                                    </p:set>
                                    <p:animEffect transition="in" filter="wipe(left)">
                                      <p:cBhvr>
                                        <p:cTn id="22" dur="500"/>
                                        <p:tgtEl>
                                          <p:spTgt spid="201012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10120">
                                            <p:txEl>
                                              <p:pRg st="2" end="2"/>
                                            </p:txEl>
                                          </p:spTgt>
                                        </p:tgtEl>
                                        <p:attrNameLst>
                                          <p:attrName>style.visibility</p:attrName>
                                        </p:attrNameLst>
                                      </p:cBhvr>
                                      <p:to>
                                        <p:strVal val="visible"/>
                                      </p:to>
                                    </p:set>
                                    <p:animEffect transition="in" filter="wipe(left)">
                                      <p:cBhvr>
                                        <p:cTn id="27" dur="500"/>
                                        <p:tgtEl>
                                          <p:spTgt spid="2010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119" grpId="0" animBg="1"/>
      <p:bldP spid="20101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Titolo 1"/>
          <p:cNvSpPr>
            <a:spLocks/>
          </p:cNvSpPr>
          <p:nvPr/>
        </p:nvSpPr>
        <p:spPr bwMode="auto">
          <a:xfrm>
            <a:off x="-19050" y="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esempio:                                          </a:t>
            </a:r>
            <a:r>
              <a:rPr lang="it-IT" altLang="it-IT">
                <a:solidFill>
                  <a:srgbClr val="FF9900"/>
                </a:solidFill>
              </a:rPr>
              <a:t>conclusione</a:t>
            </a:r>
            <a:endParaRPr lang="it-IT" altLang="it-IT" sz="4000">
              <a:solidFill>
                <a:srgbClr val="FF9900"/>
              </a:solidFill>
            </a:endParaRPr>
          </a:p>
        </p:txBody>
      </p:sp>
      <p:grpSp>
        <p:nvGrpSpPr>
          <p:cNvPr id="2012164" name="Group 4"/>
          <p:cNvGrpSpPr>
            <a:grpSpLocks/>
          </p:cNvGrpSpPr>
          <p:nvPr/>
        </p:nvGrpSpPr>
        <p:grpSpPr bwMode="auto">
          <a:xfrm>
            <a:off x="1384300" y="1619250"/>
            <a:ext cx="6464300" cy="3905250"/>
            <a:chOff x="872" y="1020"/>
            <a:chExt cx="4072" cy="2460"/>
          </a:xfrm>
        </p:grpSpPr>
        <p:pic>
          <p:nvPicPr>
            <p:cNvPr id="2012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 y="1020"/>
              <a:ext cx="4072" cy="1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121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 y="2304"/>
              <a:ext cx="4035" cy="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sp>
        <p:nvSpPr>
          <p:cNvPr id="2012167" name="Rectangle 7"/>
          <p:cNvSpPr>
            <a:spLocks noChangeArrowheads="1"/>
          </p:cNvSpPr>
          <p:nvPr/>
        </p:nvSpPr>
        <p:spPr bwMode="auto">
          <a:xfrm>
            <a:off x="320675" y="5645150"/>
            <a:ext cx="882332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5000"/>
              </a:spcAft>
              <a:buClr>
                <a:schemeClr val="accent2"/>
              </a:buClr>
              <a:buFont typeface="Wingdings" panose="05000000000000000000" pitchFamily="2" charset="2"/>
              <a:buChar char="§"/>
            </a:pPr>
            <a:r>
              <a:rPr lang="it-IT" altLang="it-IT" sz="1800" b="0"/>
              <a:t>uso di evidenze diverse e convergenti (comportamentali, EEG, frequenza resporatoria, movimenti oculari) a sostegno di un fenomeno</a:t>
            </a:r>
          </a:p>
          <a:p>
            <a:pPr>
              <a:spcAft>
                <a:spcPct val="25000"/>
              </a:spcAft>
              <a:buClr>
                <a:schemeClr val="accent2"/>
              </a:buClr>
              <a:buFont typeface="Wingdings" panose="05000000000000000000" pitchFamily="2" charset="2"/>
              <a:buChar char="§"/>
            </a:pPr>
            <a:r>
              <a:rPr lang="it-IT" altLang="it-IT" sz="1800" b="0"/>
              <a:t>definizioni operazionali diverse per un unico concetto → </a:t>
            </a:r>
            <a:r>
              <a:rPr lang="it-IT" altLang="it-IT" sz="1800" b="0" i="1"/>
              <a:t>operazioni convergenti</a:t>
            </a:r>
          </a:p>
        </p:txBody>
      </p:sp>
      <p:sp>
        <p:nvSpPr>
          <p:cNvPr id="2012168" name="Rectangle 8">
            <a:hlinkClick r:id="rId5" action="ppaction://hlinkfile"/>
          </p:cNvPr>
          <p:cNvSpPr>
            <a:spLocks noChangeArrowheads="1"/>
          </p:cNvSpPr>
          <p:nvPr/>
        </p:nvSpPr>
        <p:spPr bwMode="auto">
          <a:xfrm>
            <a:off x="5448300" y="250825"/>
            <a:ext cx="33782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6600FF"/>
                </a:solidFill>
                <a:hlinkClick r:id="rId6"/>
              </a:rPr>
              <a:t>aserinsky-kleitman-1953-rem-sleep</a:t>
            </a:r>
            <a:endParaRPr lang="it-IT" altLang="it-IT">
              <a:solidFill>
                <a:srgbClr val="6600FF"/>
              </a:solidFill>
            </a:endParaRPr>
          </a:p>
        </p:txBody>
      </p:sp>
    </p:spTree>
    <p:extLst>
      <p:ext uri="{BB962C8B-B14F-4D97-AF65-F5344CB8AC3E}">
        <p14:creationId xmlns:p14="http://schemas.microsoft.com/office/powerpoint/2010/main" val="2524973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12164"/>
                                        </p:tgtEl>
                                        <p:attrNameLst>
                                          <p:attrName>style.visibility</p:attrName>
                                        </p:attrNameLst>
                                      </p:cBhvr>
                                      <p:to>
                                        <p:strVal val="visible"/>
                                      </p:to>
                                    </p:set>
                                    <p:animEffect transition="in" filter="fade">
                                      <p:cBhvr>
                                        <p:cTn id="7" dur="500"/>
                                        <p:tgtEl>
                                          <p:spTgt spid="201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12167">
                                            <p:txEl>
                                              <p:pRg st="0" end="0"/>
                                            </p:txEl>
                                          </p:spTgt>
                                        </p:tgtEl>
                                        <p:attrNameLst>
                                          <p:attrName>style.visibility</p:attrName>
                                        </p:attrNameLst>
                                      </p:cBhvr>
                                      <p:to>
                                        <p:strVal val="visible"/>
                                      </p:to>
                                    </p:set>
                                    <p:animEffect transition="in" filter="wipe(left)">
                                      <p:cBhvr>
                                        <p:cTn id="12" dur="500"/>
                                        <p:tgtEl>
                                          <p:spTgt spid="20121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12167">
                                            <p:txEl>
                                              <p:pRg st="1" end="1"/>
                                            </p:txEl>
                                          </p:spTgt>
                                        </p:tgtEl>
                                        <p:attrNameLst>
                                          <p:attrName>style.visibility</p:attrName>
                                        </p:attrNameLst>
                                      </p:cBhvr>
                                      <p:to>
                                        <p:strVal val="visible"/>
                                      </p:to>
                                    </p:set>
                                    <p:animEffect transition="in" filter="wipe(left)">
                                      <p:cBhvr>
                                        <p:cTn id="17" dur="500"/>
                                        <p:tgtEl>
                                          <p:spTgt spid="2012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21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Titolo 1"/>
          <p:cNvSpPr>
            <a:spLocks/>
          </p:cNvSpPr>
          <p:nvPr/>
        </p:nvSpPr>
        <p:spPr bwMode="auto">
          <a:xfrm>
            <a:off x="-19050" y="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precauzioni → </a:t>
            </a:r>
            <a:br>
              <a:rPr lang="it-IT" altLang="it-IT">
                <a:solidFill>
                  <a:schemeClr val="accent2"/>
                </a:solidFill>
              </a:rPr>
            </a:br>
            <a:r>
              <a:rPr lang="it-IT" altLang="it-IT">
                <a:solidFill>
                  <a:srgbClr val="FF9900"/>
                </a:solidFill>
              </a:rPr>
              <a:t>la scienza è possibilista</a:t>
            </a:r>
            <a:endParaRPr lang="it-IT" altLang="it-IT" sz="4000">
              <a:solidFill>
                <a:srgbClr val="FF9900"/>
              </a:solidFill>
            </a:endParaRPr>
          </a:p>
        </p:txBody>
      </p:sp>
      <p:sp>
        <p:nvSpPr>
          <p:cNvPr id="2014211" name="Rectangle 3"/>
          <p:cNvSpPr>
            <a:spLocks noChangeArrowheads="1"/>
          </p:cNvSpPr>
          <p:nvPr/>
        </p:nvSpPr>
        <p:spPr bwMode="auto">
          <a:xfrm>
            <a:off x="114300" y="1716088"/>
            <a:ext cx="8705850" cy="545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spcAft>
                <a:spcPct val="5000"/>
              </a:spcAft>
              <a:buClr>
                <a:schemeClr val="accent2"/>
              </a:buClr>
              <a:buFont typeface="Wingdings" panose="05000000000000000000" pitchFamily="2" charset="2"/>
              <a:buChar char="§"/>
            </a:pPr>
            <a:r>
              <a:rPr lang="it-IT" altLang="it-IT" sz="2600" b="0"/>
              <a:t>Il risultato aumenta il livello di conoscenza sia perché siamo in grado di fornire una spiegazione oggettiva di un fenomeno, sia perché spiegazioni alternative in origine altrettanto plausibili appaiono meno verosimili (secondo Kuhn un </a:t>
            </a:r>
            <a:r>
              <a:rPr lang="it-IT" altLang="it-IT" sz="2600" b="0" i="1">
                <a:solidFill>
                  <a:srgbClr val="FF9900"/>
                </a:solidFill>
              </a:rPr>
              <a:t>cambio di paradigma</a:t>
            </a:r>
            <a:r>
              <a:rPr lang="it-IT" altLang="it-IT" sz="2600" b="0"/>
              <a:t>) tuttavia</a:t>
            </a:r>
          </a:p>
          <a:p>
            <a:pPr algn="just">
              <a:spcBef>
                <a:spcPct val="20000"/>
              </a:spcBef>
              <a:spcAft>
                <a:spcPct val="5000"/>
              </a:spcAft>
              <a:buClr>
                <a:schemeClr val="accent2"/>
              </a:buClr>
              <a:buFont typeface="Wingdings" panose="05000000000000000000" pitchFamily="2" charset="2"/>
              <a:buChar char="§"/>
            </a:pPr>
            <a:r>
              <a:rPr lang="it-IT" altLang="it-IT" sz="2600" b="0"/>
              <a:t>non è generalizzabile in termini assoluti, esso è limitato al contesto spazio-temporale in cui l’esperimento è stato condotto</a:t>
            </a:r>
          </a:p>
          <a:p>
            <a:pPr algn="just">
              <a:spcBef>
                <a:spcPct val="20000"/>
              </a:spcBef>
              <a:spcAft>
                <a:spcPct val="5000"/>
              </a:spcAft>
              <a:buClr>
                <a:schemeClr val="accent2"/>
              </a:buClr>
              <a:buFont typeface="Wingdings" panose="05000000000000000000" pitchFamily="2" charset="2"/>
              <a:buChar char="§"/>
            </a:pPr>
            <a:r>
              <a:rPr lang="it-IT" altLang="it-IT" sz="2600" b="0"/>
              <a:t> ogni spiegazione è parziale ed effimera e bisogna essere pronti a sostituirla quando un modello più robusto avanza (ci sono sempre nuovi </a:t>
            </a:r>
            <a:r>
              <a:rPr lang="it-IT" altLang="it-IT" sz="2600" b="0">
                <a:solidFill>
                  <a:srgbClr val="FF9900"/>
                </a:solidFill>
              </a:rPr>
              <a:t>paradigmi</a:t>
            </a:r>
            <a:r>
              <a:rPr lang="it-IT" altLang="it-IT" sz="2600" b="0"/>
              <a:t> che competono con quello attuale)</a:t>
            </a:r>
          </a:p>
          <a:p>
            <a:pPr algn="just">
              <a:spcBef>
                <a:spcPct val="20000"/>
              </a:spcBef>
              <a:spcAft>
                <a:spcPct val="5000"/>
              </a:spcAft>
              <a:buClr>
                <a:schemeClr val="accent2"/>
              </a:buClr>
              <a:buFont typeface="Wingdings" panose="05000000000000000000" pitchFamily="2" charset="2"/>
              <a:buNone/>
            </a:pPr>
            <a:endParaRPr lang="it-IT" altLang="it-IT" sz="2600" b="0"/>
          </a:p>
        </p:txBody>
      </p:sp>
    </p:spTree>
    <p:extLst>
      <p:ext uri="{BB962C8B-B14F-4D97-AF65-F5344CB8AC3E}">
        <p14:creationId xmlns:p14="http://schemas.microsoft.com/office/powerpoint/2010/main" val="370859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14211">
                                            <p:txEl>
                                              <p:pRg st="0" end="0"/>
                                            </p:txEl>
                                          </p:spTgt>
                                        </p:tgtEl>
                                        <p:attrNameLst>
                                          <p:attrName>style.visibility</p:attrName>
                                        </p:attrNameLst>
                                      </p:cBhvr>
                                      <p:to>
                                        <p:strVal val="visible"/>
                                      </p:to>
                                    </p:set>
                                    <p:animEffect transition="in" filter="wipe(left)">
                                      <p:cBhvr>
                                        <p:cTn id="7" dur="500"/>
                                        <p:tgtEl>
                                          <p:spTgt spid="201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14211">
                                            <p:txEl>
                                              <p:pRg st="1" end="1"/>
                                            </p:txEl>
                                          </p:spTgt>
                                        </p:tgtEl>
                                        <p:attrNameLst>
                                          <p:attrName>style.visibility</p:attrName>
                                        </p:attrNameLst>
                                      </p:cBhvr>
                                      <p:to>
                                        <p:strVal val="visible"/>
                                      </p:to>
                                    </p:set>
                                    <p:animEffect transition="in" filter="wipe(left)">
                                      <p:cBhvr>
                                        <p:cTn id="12" dur="500"/>
                                        <p:tgtEl>
                                          <p:spTgt spid="201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14211">
                                            <p:txEl>
                                              <p:pRg st="2" end="2"/>
                                            </p:txEl>
                                          </p:spTgt>
                                        </p:tgtEl>
                                        <p:attrNameLst>
                                          <p:attrName>style.visibility</p:attrName>
                                        </p:attrNameLst>
                                      </p:cBhvr>
                                      <p:to>
                                        <p:strVal val="visible"/>
                                      </p:to>
                                    </p:set>
                                    <p:animEffect transition="in" filter="wipe(left)">
                                      <p:cBhvr>
                                        <p:cTn id="17" dur="500"/>
                                        <p:tgtEl>
                                          <p:spTgt spid="201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132285</TotalTime>
  <Words>3374</Words>
  <Application>Microsoft Office PowerPoint</Application>
  <PresentationFormat>On-screen Show (4:3)</PresentationFormat>
  <Paragraphs>251</Paragraphs>
  <Slides>33</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Wingdings</vt:lpstr>
      <vt:lpstr>Default Design</vt:lpstr>
      <vt:lpstr>2_Default Design</vt:lpstr>
      <vt:lpstr>Elementi di Metodologia           della ricerca psicologica EdM2018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Quale è verà</vt:lpstr>
      <vt:lpstr>vero/falso</vt:lpstr>
      <vt:lpstr>Quale è verà</vt:lpstr>
      <vt:lpstr>Quale è verà</vt:lpstr>
      <vt:lpstr>Quale è verà</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1262</cp:revision>
  <dcterms:created xsi:type="dcterms:W3CDTF">2013-01-26T09:25:23Z</dcterms:created>
  <dcterms:modified xsi:type="dcterms:W3CDTF">2018-12-07T13:18:26Z</dcterms:modified>
</cp:coreProperties>
</file>