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72" r:id="rId2"/>
    <p:sldMasterId id="2147483660" r:id="rId3"/>
  </p:sldMasterIdLst>
  <p:notesMasterIdLst>
    <p:notesMasterId r:id="rId62"/>
  </p:notesMasterIdLst>
  <p:sldIdLst>
    <p:sldId id="261" r:id="rId4"/>
    <p:sldId id="256" r:id="rId5"/>
    <p:sldId id="257" r:id="rId6"/>
    <p:sldId id="258" r:id="rId7"/>
    <p:sldId id="259" r:id="rId8"/>
    <p:sldId id="260"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2" r:id="rId29"/>
    <p:sldId id="283" r:id="rId30"/>
    <p:sldId id="284" r:id="rId31"/>
    <p:sldId id="285" r:id="rId32"/>
    <p:sldId id="286" r:id="rId33"/>
    <p:sldId id="289" r:id="rId34"/>
    <p:sldId id="290" r:id="rId35"/>
    <p:sldId id="291" r:id="rId36"/>
    <p:sldId id="292"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7" r:id="rId50"/>
    <p:sldId id="308" r:id="rId51"/>
    <p:sldId id="309" r:id="rId52"/>
    <p:sldId id="310" r:id="rId53"/>
    <p:sldId id="311" r:id="rId54"/>
    <p:sldId id="312" r:id="rId55"/>
    <p:sldId id="313" r:id="rId56"/>
    <p:sldId id="314" r:id="rId57"/>
    <p:sldId id="315" r:id="rId58"/>
    <p:sldId id="316" r:id="rId59"/>
    <p:sldId id="317" r:id="rId60"/>
    <p:sldId id="318" r:id="rId6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showGuides="1">
      <p:cViewPr varScale="1">
        <p:scale>
          <a:sx n="50" d="100"/>
          <a:sy n="50" d="100"/>
        </p:scale>
        <p:origin x="928" y="36"/>
      </p:cViewPr>
      <p:guideLst>
        <p:guide orient="horz" pos="2160"/>
        <p:guide pos="2880"/>
      </p:guideLst>
    </p:cSldViewPr>
  </p:slideViewPr>
  <p:outlineViewPr>
    <p:cViewPr>
      <p:scale>
        <a:sx n="33" d="100"/>
        <a:sy n="33" d="100"/>
      </p:scale>
      <p:origin x="54" y="1218"/>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presProps" Target="pres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tableStyles" Target="tableStyles.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2DCC93-4C87-4BD8-9A9C-82D68550D999}" type="datetimeFigureOut">
              <a:rPr lang="it-IT" smtClean="0"/>
              <a:pPr/>
              <a:t>09/12/2018</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D238C4-E7D2-4D28-81C2-4FBF8080DFE8}" type="slidenum">
              <a:rPr lang="it-IT" smtClean="0"/>
              <a:pPr/>
              <a:t>‹#›</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E2D238C4-E7D2-4D28-81C2-4FBF8080DFE8}" type="slidenum">
              <a:rPr lang="it-IT" smtClean="0"/>
              <a:pPr/>
              <a:t>3</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E2D238C4-E7D2-4D28-81C2-4FBF8080DFE8}" type="slidenum">
              <a:rPr lang="it-IT" smtClean="0"/>
              <a:pPr/>
              <a:t>37</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hasCustomPrompt="1"/>
          </p:nvPr>
        </p:nvSpPr>
        <p:spPr>
          <a:xfrm>
            <a:off x="685800" y="2130425"/>
            <a:ext cx="7772400" cy="1470025"/>
          </a:xfrm>
        </p:spPr>
        <p:txBody>
          <a:bodyPr/>
          <a:lstStyle>
            <a:lvl1pPr>
              <a:defRPr lang="it-IT" sz="4000" b="1" i="0" baseline="0" smtClean="0">
                <a:solidFill>
                  <a:schemeClr val="tx2"/>
                </a:solidFill>
              </a:defRPr>
            </a:lvl1pPr>
          </a:lstStyle>
          <a:p>
            <a:r>
              <a:rPr lang="it-IT" sz="4000" dirty="0" smtClean="0"/>
              <a:t>GLI STATI UNITI NEL CONTESTO GLOBALE</a:t>
            </a:r>
            <a:endParaRPr lang="it-IT" dirty="0"/>
          </a:p>
        </p:txBody>
      </p:sp>
      <p:sp>
        <p:nvSpPr>
          <p:cNvPr id="3" name="Sottotitolo 2"/>
          <p:cNvSpPr>
            <a:spLocks noGrp="1"/>
          </p:cNvSpPr>
          <p:nvPr>
            <p:ph type="subTitle" idx="1" hasCustomPrompt="1"/>
          </p:nvPr>
        </p:nvSpPr>
        <p:spPr>
          <a:xfrm>
            <a:off x="1371600" y="3886200"/>
            <a:ext cx="6400800" cy="1752600"/>
          </a:xfrm>
        </p:spPr>
        <p:txBody>
          <a:bodyPr>
            <a:normAutofit/>
          </a:bodyPr>
          <a:lstStyle>
            <a:lvl1pPr marL="0" indent="0" algn="ctr">
              <a:buNone/>
              <a:defRPr sz="20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z="2000" dirty="0" smtClean="0">
                <a:solidFill>
                  <a:schemeClr val="tx2"/>
                </a:solidFill>
              </a:rPr>
              <a:t>Docente Professoressa Elisabetta Vezzosi</a:t>
            </a:r>
          </a:p>
          <a:p>
            <a:r>
              <a:rPr lang="it-IT" sz="2000" dirty="0" smtClean="0">
                <a:solidFill>
                  <a:schemeClr val="tx2"/>
                </a:solidFill>
              </a:rPr>
              <a:t>Relatore Giovanni Fonda</a:t>
            </a:r>
          </a:p>
          <a:p>
            <a:endParaRPr lang="it-IT" dirty="0"/>
          </a:p>
        </p:txBody>
      </p:sp>
      <p:sp>
        <p:nvSpPr>
          <p:cNvPr id="4" name="Segnaposto data 3"/>
          <p:cNvSpPr>
            <a:spLocks noGrp="1"/>
          </p:cNvSpPr>
          <p:nvPr>
            <p:ph type="dt" sz="half" idx="10"/>
          </p:nvPr>
        </p:nvSpPr>
        <p:spPr/>
        <p:txBody>
          <a:bodyPr/>
          <a:lstStyle/>
          <a:p>
            <a:fld id="{22957B15-DC0B-439F-9E34-DF0F81491DC1}" type="datetime1">
              <a:rPr lang="it-IT" smtClean="0"/>
              <a:pPr/>
              <a:t>09/12/2018</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9E8AF33B-98A5-4D71-AA9F-0122235D619E}" type="slidenum">
              <a:rPr lang="it-IT" smtClean="0"/>
              <a:pPr/>
              <a:t>‹#›</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2E63854-69DC-45AE-87D7-7C4D7FD220BF}" type="datetime1">
              <a:rPr lang="it-IT" smtClean="0"/>
              <a:pPr/>
              <a:t>09/12/2018</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9E8AF33B-98A5-4D71-AA9F-0122235D619E}" type="slidenum">
              <a:rPr lang="it-IT" smtClean="0"/>
              <a:pPr/>
              <a:t>‹#›</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5B7C092-4BEB-45DF-8601-0178AAFEF980}" type="datetime1">
              <a:rPr lang="it-IT" smtClean="0"/>
              <a:pPr/>
              <a:t>09/12/2018</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9E8AF33B-98A5-4D71-AA9F-0122235D619E}" type="slidenum">
              <a:rPr lang="it-IT" smtClean="0"/>
              <a:pPr/>
              <a:t>‹#›</a:t>
            </a:fld>
            <a:endParaRPr lang="it-IT"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AA00C70-CB58-4888-95A3-0B3D4902034C}" type="datetime1">
              <a:rPr lang="it-IT" smtClean="0"/>
              <a:pPr/>
              <a:t>09/12/2018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9E28571-ACB6-4D51-BA73-232C14C583FC}" type="slidenum">
              <a:rPr lang="it-IT" smtClean="0"/>
              <a:pPr/>
              <a:t>‹#›</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B198BF6-752A-44F7-B10C-52426C343B21}" type="datetime1">
              <a:rPr lang="it-IT" smtClean="0"/>
              <a:pPr/>
              <a:t>09/12/2018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9E28571-ACB6-4D51-BA73-232C14C583FC}" type="slidenum">
              <a:rPr lang="it-IT" smtClean="0"/>
              <a:pPr/>
              <a:t>‹#›</a:t>
            </a:fld>
            <a:endParaRPr lang="it-IT"/>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976BBA4-63B0-449A-97DB-E88C711BB711}" type="datetime1">
              <a:rPr lang="it-IT" smtClean="0"/>
              <a:pPr/>
              <a:t>09/12/2018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9E28571-ACB6-4D51-BA73-232C14C583FC}" type="slidenum">
              <a:rPr lang="it-IT" smtClean="0"/>
              <a:pPr/>
              <a:t>‹#›</a:t>
            </a:fld>
            <a:endParaRPr lang="it-IT"/>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107BA46-3881-4E5E-9AE1-293641BD444C}" type="datetime1">
              <a:rPr lang="it-IT" smtClean="0"/>
              <a:pPr/>
              <a:t>09/12/2018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9E28571-ACB6-4D51-BA73-232C14C583FC}" type="slidenum">
              <a:rPr lang="it-IT" smtClean="0"/>
              <a:pPr/>
              <a:t>‹#›</a:t>
            </a:fld>
            <a:endParaRPr lang="it-IT"/>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C61C4456-CC6F-4EB5-BBC9-361DC6EE7036}" type="datetime1">
              <a:rPr lang="it-IT" smtClean="0"/>
              <a:pPr/>
              <a:t>09/12/2018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9E28571-ACB6-4D51-BA73-232C14C583FC}" type="slidenum">
              <a:rPr lang="it-IT" smtClean="0"/>
              <a:pPr/>
              <a:t>‹#›</a:t>
            </a:fld>
            <a:endParaRPr lang="it-IT"/>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3ABC21D-3977-40C0-9885-225F1A7DA773}" type="datetime1">
              <a:rPr lang="it-IT" smtClean="0"/>
              <a:pPr/>
              <a:t>09/12/2018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9E28571-ACB6-4D51-BA73-232C14C583FC}" type="slidenum">
              <a:rPr lang="it-IT" smtClean="0"/>
              <a:pPr/>
              <a:t>‹#›</a:t>
            </a:fld>
            <a:endParaRPr lang="it-IT"/>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DD54684-01B7-409F-865A-693320D6E454}" type="datetime1">
              <a:rPr lang="it-IT" smtClean="0"/>
              <a:pPr/>
              <a:t>09/12/2018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9E28571-ACB6-4D51-BA73-232C14C583FC}" type="slidenum">
              <a:rPr lang="it-IT" smtClean="0"/>
              <a:pPr/>
              <a:t>‹#›</a:t>
            </a:fld>
            <a:endParaRPr lang="it-IT"/>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014D161-1C3E-4CCE-9383-213BDD515DC6}" type="datetime1">
              <a:rPr lang="it-IT" smtClean="0"/>
              <a:pPr/>
              <a:t>09/12/2018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9E28571-ACB6-4D51-BA73-232C14C583FC}" type="slidenum">
              <a:rPr lang="it-IT" smtClean="0"/>
              <a:pPr/>
              <a:t>‹#›</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29CFDED-4A45-4B2F-B91C-B891072CF15F}" type="datetime1">
              <a:rPr lang="it-IT" smtClean="0"/>
              <a:pPr/>
              <a:t>09/12/2018</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9E8AF33B-98A5-4D71-AA9F-0122235D619E}" type="slidenum">
              <a:rPr lang="it-IT" smtClean="0"/>
              <a:pPr/>
              <a:t>‹#›</a:t>
            </a:fld>
            <a:endParaRPr lang="it-IT"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ACAD188-23FB-4830-9224-64FB075002A2}" type="datetime1">
              <a:rPr lang="it-IT" smtClean="0"/>
              <a:pPr/>
              <a:t>09/12/2018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9E28571-ACB6-4D51-BA73-232C14C583FC}" type="slidenum">
              <a:rPr lang="it-IT" smtClean="0"/>
              <a:pPr/>
              <a:t>‹#›</a:t>
            </a:fld>
            <a:endParaRPr lang="it-IT"/>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0925B41-2446-4E79-BF70-489BB8DFF697}" type="datetime1">
              <a:rPr lang="it-IT" smtClean="0"/>
              <a:pPr/>
              <a:t>09/12/2018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9E28571-ACB6-4D51-BA73-232C14C583FC}" type="slidenum">
              <a:rPr lang="it-IT" smtClean="0"/>
              <a:pPr/>
              <a:t>‹#›</a:t>
            </a:fld>
            <a:endParaRPr lang="it-IT"/>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5546ABF-A8C8-434B-AAB6-EA4B4436ECEE}" type="datetime1">
              <a:rPr lang="it-IT" smtClean="0"/>
              <a:pPr/>
              <a:t>09/12/2018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9E28571-ACB6-4D51-BA73-232C14C583FC}" type="slidenum">
              <a:rPr lang="it-IT" smtClean="0"/>
              <a:pPr/>
              <a:t>‹#›</a:t>
            </a:fld>
            <a:endParaRPr lang="it-IT"/>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21CCFD8-A067-48E0-9CAA-6E2B570634AA}" type="datetime1">
              <a:rPr lang="it-IT" smtClean="0"/>
              <a:pPr/>
              <a:t>09/12/2018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780B4DF-0450-48B7-AFFC-515C310148AC}" type="slidenum">
              <a:rPr lang="it-IT" smtClean="0"/>
              <a:pPr/>
              <a:t>‹#›</a:t>
            </a:fld>
            <a:endParaRPr lang="it-IT"/>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F0AC5C7-8B6E-4521-AAA3-80C6C0BFC7C8}" type="datetime1">
              <a:rPr lang="it-IT" smtClean="0"/>
              <a:pPr/>
              <a:t>09/12/2018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780B4DF-0450-48B7-AFFC-515C310148AC}" type="slidenum">
              <a:rPr lang="it-IT" smtClean="0"/>
              <a:pPr/>
              <a:t>‹#›</a:t>
            </a:fld>
            <a:endParaRPr lang="it-IT"/>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02ADCA3-1D34-481A-ACD7-5522A6171460}" type="datetime1">
              <a:rPr lang="it-IT" smtClean="0"/>
              <a:pPr/>
              <a:t>09/12/2018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780B4DF-0450-48B7-AFFC-515C310148AC}" type="slidenum">
              <a:rPr lang="it-IT" smtClean="0"/>
              <a:pPr/>
              <a:t>‹#›</a:t>
            </a:fld>
            <a:endParaRPr lang="it-IT"/>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C8F7ED3-08A6-46C0-B77D-13A801D0A129}" type="datetime1">
              <a:rPr lang="it-IT" smtClean="0"/>
              <a:pPr/>
              <a:t>09/12/2018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780B4DF-0450-48B7-AFFC-515C310148AC}" type="slidenum">
              <a:rPr lang="it-IT" smtClean="0"/>
              <a:pPr/>
              <a:t>‹#›</a:t>
            </a:fld>
            <a:endParaRPr lang="it-IT"/>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BC7131C-21F0-4005-88E7-177602F95846}" type="datetime1">
              <a:rPr lang="it-IT" smtClean="0"/>
              <a:pPr/>
              <a:t>09/12/2018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780B4DF-0450-48B7-AFFC-515C310148AC}" type="slidenum">
              <a:rPr lang="it-IT" smtClean="0"/>
              <a:pPr/>
              <a:t>‹#›</a:t>
            </a:fld>
            <a:endParaRPr lang="it-IT"/>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716F092F-AFB8-49C6-8DD6-EA8FEB41E9EB}" type="datetime1">
              <a:rPr lang="it-IT" smtClean="0"/>
              <a:pPr/>
              <a:t>09/12/2018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780B4DF-0450-48B7-AFFC-515C310148AC}" type="slidenum">
              <a:rPr lang="it-IT" smtClean="0"/>
              <a:pPr/>
              <a:t>‹#›</a:t>
            </a:fld>
            <a:endParaRPr lang="it-IT"/>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0C65CA1-76C6-418F-BA31-6A41FBE7B6F8}" type="datetime1">
              <a:rPr lang="it-IT" smtClean="0"/>
              <a:pPr/>
              <a:t>09/12/2018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780B4DF-0450-48B7-AFFC-515C310148AC}" type="slidenum">
              <a:rPr lang="it-IT" smtClean="0"/>
              <a:pPr/>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8F03690E-158B-4205-AD94-82B01FB6325A}" type="datetime1">
              <a:rPr lang="it-IT" smtClean="0"/>
              <a:pPr/>
              <a:t>09/12/2018</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9E8AF33B-98A5-4D71-AA9F-0122235D619E}" type="slidenum">
              <a:rPr lang="it-IT" smtClean="0"/>
              <a:pPr/>
              <a:t>‹#›</a:t>
            </a:fld>
            <a:endParaRPr lang="it-IT"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189A960-E408-420A-9B90-5018F8965ED9}" type="datetime1">
              <a:rPr lang="it-IT" smtClean="0"/>
              <a:pPr/>
              <a:t>09/12/2018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780B4DF-0450-48B7-AFFC-515C310148AC}" type="slidenum">
              <a:rPr lang="it-IT" smtClean="0"/>
              <a:pPr/>
              <a:t>‹#›</a:t>
            </a:fld>
            <a:endParaRPr lang="it-IT"/>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FE2DF56-6691-4FC0-8A6B-60EA956AE77C}" type="datetime1">
              <a:rPr lang="it-IT" smtClean="0"/>
              <a:pPr/>
              <a:t>09/12/2018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780B4DF-0450-48B7-AFFC-515C310148AC}" type="slidenum">
              <a:rPr lang="it-IT" smtClean="0"/>
              <a:pPr/>
              <a:t>‹#›</a:t>
            </a:fld>
            <a:endParaRPr lang="it-IT"/>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9E50A2D-E89B-4198-977D-629DA24DF4DF}" type="datetime1">
              <a:rPr lang="it-IT" smtClean="0"/>
              <a:pPr/>
              <a:t>09/12/2018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780B4DF-0450-48B7-AFFC-515C310148AC}" type="slidenum">
              <a:rPr lang="it-IT" smtClean="0"/>
              <a:pPr/>
              <a:t>‹#›</a:t>
            </a:fld>
            <a:endParaRPr lang="it-IT"/>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3CD57AE-A6E6-4247-9123-B4DDA8366A1C}" type="datetime1">
              <a:rPr lang="it-IT" smtClean="0"/>
              <a:pPr/>
              <a:t>09/12/2018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780B4DF-0450-48B7-AFFC-515C310148AC}" type="slidenum">
              <a:rPr lang="it-IT" smtClean="0"/>
              <a:pPr/>
              <a:t>‹#›</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0D10D2C-0DA5-4084-8563-9EE364100E86}" type="datetime1">
              <a:rPr lang="it-IT" smtClean="0"/>
              <a:pPr/>
              <a:t>09/12/2018</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9E8AF33B-98A5-4D71-AA9F-0122235D619E}" type="slidenum">
              <a:rPr lang="it-IT" smtClean="0"/>
              <a:pPr/>
              <a:t>‹#›</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9357616-99D1-44B8-BEF3-38C0EA4FC676}" type="datetime1">
              <a:rPr lang="it-IT" smtClean="0"/>
              <a:pPr/>
              <a:t>09/12/2018</a:t>
            </a:fld>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9E8AF33B-98A5-4D71-AA9F-0122235D619E}" type="slidenum">
              <a:rPr lang="it-IT" smtClean="0"/>
              <a:pPr/>
              <a:t>‹#›</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936653C3-F153-46DD-BD0E-CDBAF19B0087}" type="datetime1">
              <a:rPr lang="it-IT" smtClean="0"/>
              <a:pPr/>
              <a:t>09/12/2018</a:t>
            </a:fld>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9E8AF33B-98A5-4D71-AA9F-0122235D619E}" type="slidenum">
              <a:rPr lang="it-IT" smtClean="0"/>
              <a:pPr/>
              <a:t>‹#›</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CC97F27-3E6D-46EB-8531-CB884C258EB4}" type="datetime1">
              <a:rPr lang="it-IT" smtClean="0"/>
              <a:pPr/>
              <a:t>09/12/2018</a:t>
            </a:fld>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9E8AF33B-98A5-4D71-AA9F-0122235D619E}" type="slidenum">
              <a:rPr lang="it-IT" smtClean="0"/>
              <a:pPr/>
              <a:t>‹#›</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F2BEB97-54CD-4992-A74D-EA2298C0CC6B}" type="datetime1">
              <a:rPr lang="it-IT" smtClean="0"/>
              <a:pPr/>
              <a:t>09/12/2018</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9E8AF33B-98A5-4D71-AA9F-0122235D619E}" type="slidenum">
              <a:rPr lang="it-IT" smtClean="0"/>
              <a:pPr/>
              <a:t>‹#›</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0A9EBCD-1613-4D69-B20D-7167E96C6EE5}" type="datetime1">
              <a:rPr lang="it-IT" smtClean="0"/>
              <a:pPr/>
              <a:t>09/12/2018</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9E8AF33B-98A5-4D71-AA9F-0122235D619E}" type="slidenum">
              <a:rPr lang="it-IT" smtClean="0"/>
              <a:pPr/>
              <a:t>‹#›</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300E2A-7BE1-43D6-9A83-C8FC9E6E2638}" type="datetime1">
              <a:rPr lang="it-IT" smtClean="0"/>
              <a:pPr/>
              <a:t>09/12/2018</a:t>
            </a:fld>
            <a:endParaRPr lang="it-IT" dirty="0"/>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8AF33B-98A5-4D71-AA9F-0122235D619E}" type="slidenum">
              <a:rPr lang="it-IT" smtClean="0"/>
              <a:pPr/>
              <a:t>‹#›</a:t>
            </a:fld>
            <a:endParaRPr 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167AE3-817C-4B12-A60F-523B288C84EB}" type="datetime1">
              <a:rPr lang="it-IT" smtClean="0"/>
              <a:pPr/>
              <a:t>09/12/2018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E28571-ACB6-4D51-BA73-232C14C583FC}" type="slidenum">
              <a:rPr lang="it-IT" smtClean="0"/>
              <a:pPr/>
              <a:t>‹#›</a:t>
            </a:fld>
            <a:endParaRPr lang="it-IT"/>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E1D263-B56E-4F2C-A29D-445383A85D49}" type="datetime1">
              <a:rPr lang="it-IT" smtClean="0"/>
              <a:pPr/>
              <a:t>09/12/2018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80B4DF-0450-48B7-AFFC-515C310148AC}" type="slidenum">
              <a:rPr lang="it-IT" smtClean="0"/>
              <a:pPr/>
              <a:t>‹#›</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42898" y="2286000"/>
            <a:ext cx="8258204" cy="1143000"/>
          </a:xfrm>
        </p:spPr>
        <p:txBody>
          <a:bodyPr>
            <a:normAutofit fontScale="90000"/>
          </a:bodyPr>
          <a:lstStyle/>
          <a:p>
            <a:r>
              <a:rPr lang="it-IT" sz="4000" b="1" dirty="0" smtClean="0">
                <a:solidFill>
                  <a:schemeClr val="tx2"/>
                </a:solidFill>
              </a:rPr>
              <a:t>GLI STATI UNITI NEL CONTESTO GLOBALE</a:t>
            </a:r>
            <a:endParaRPr lang="it-IT" sz="4000" b="1" dirty="0">
              <a:solidFill>
                <a:schemeClr val="tx2"/>
              </a:solidFill>
            </a:endParaRPr>
          </a:p>
        </p:txBody>
      </p:sp>
      <p:sp>
        <p:nvSpPr>
          <p:cNvPr id="3" name="Segnaposto contenuto 2"/>
          <p:cNvSpPr>
            <a:spLocks noGrp="1"/>
          </p:cNvSpPr>
          <p:nvPr>
            <p:ph idx="1"/>
          </p:nvPr>
        </p:nvSpPr>
        <p:spPr>
          <a:xfrm>
            <a:off x="457200" y="3429000"/>
            <a:ext cx="8229600" cy="2697163"/>
          </a:xfrm>
        </p:spPr>
        <p:txBody>
          <a:bodyPr>
            <a:normAutofit/>
          </a:bodyPr>
          <a:lstStyle/>
          <a:p>
            <a:pPr algn="ctr">
              <a:buNone/>
            </a:pPr>
            <a:r>
              <a:rPr lang="it-IT" sz="2800" dirty="0" smtClean="0">
                <a:solidFill>
                  <a:schemeClr val="tx2"/>
                </a:solidFill>
              </a:rPr>
              <a:t>Docente Professoressa Elisabetta Vezzosi</a:t>
            </a:r>
          </a:p>
          <a:p>
            <a:pPr algn="ctr">
              <a:buNone/>
            </a:pPr>
            <a:endParaRPr lang="it-IT"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br>
              <a:rPr lang="it-IT" sz="1400" dirty="0" smtClean="0">
                <a:solidFill>
                  <a:schemeClr val="tx2"/>
                </a:solidFill>
              </a:rPr>
            </a:br>
            <a:r>
              <a:rPr lang="it-IT" sz="2400" dirty="0" smtClean="0">
                <a:solidFill>
                  <a:schemeClr val="tx2"/>
                </a:solidFill>
              </a:rPr>
              <a:t>1)  </a:t>
            </a:r>
            <a:r>
              <a:rPr lang="it-IT" sz="2400" b="1" dirty="0" smtClean="0">
                <a:solidFill>
                  <a:schemeClr val="tx2"/>
                </a:solidFill>
              </a:rPr>
              <a:t>IL PROBLEMA IRRISOLTO </a:t>
            </a:r>
            <a:r>
              <a:rPr lang="it-IT" sz="2400" b="1" dirty="0" err="1" smtClean="0">
                <a:solidFill>
                  <a:schemeClr val="tx2"/>
                </a:solidFill>
              </a:rPr>
              <a:t>DI</a:t>
            </a:r>
            <a:r>
              <a:rPr lang="it-IT" sz="2400" b="1" dirty="0" smtClean="0">
                <a:solidFill>
                  <a:schemeClr val="tx2"/>
                </a:solidFill>
              </a:rPr>
              <a:t> TAIWAN</a:t>
            </a:r>
            <a:endParaRPr lang="it-IT" sz="1400" b="1" dirty="0"/>
          </a:p>
        </p:txBody>
      </p:sp>
      <p:sp>
        <p:nvSpPr>
          <p:cNvPr id="8" name="Segnaposto contenuto 7"/>
          <p:cNvSpPr>
            <a:spLocks noGrp="1"/>
          </p:cNvSpPr>
          <p:nvPr>
            <p:ph idx="1"/>
          </p:nvPr>
        </p:nvSpPr>
        <p:spPr/>
        <p:txBody>
          <a:bodyPr>
            <a:normAutofit fontScale="92500"/>
          </a:bodyPr>
          <a:lstStyle/>
          <a:p>
            <a:pPr>
              <a:buFont typeface="Wingdings" pitchFamily="2" charset="2"/>
              <a:buChar char="§"/>
            </a:pPr>
            <a:r>
              <a:rPr lang="it-IT" sz="2400" dirty="0" smtClean="0">
                <a:solidFill>
                  <a:schemeClr val="tx2"/>
                </a:solidFill>
              </a:rPr>
              <a:t>Dal 1949 , </a:t>
            </a:r>
            <a:r>
              <a:rPr lang="it-IT" sz="2400" b="1" dirty="0" smtClean="0">
                <a:solidFill>
                  <a:schemeClr val="tx2"/>
                </a:solidFill>
              </a:rPr>
              <a:t>Taiwan</a:t>
            </a:r>
            <a:r>
              <a:rPr lang="it-IT" sz="2400" dirty="0" smtClean="0">
                <a:solidFill>
                  <a:schemeClr val="tx2"/>
                </a:solidFill>
              </a:rPr>
              <a:t> (“Repubblica di Cina”)</a:t>
            </a:r>
            <a:r>
              <a:rPr lang="it-IT" sz="2400" b="1" dirty="0" smtClean="0">
                <a:solidFill>
                  <a:schemeClr val="tx2"/>
                </a:solidFill>
              </a:rPr>
              <a:t> è </a:t>
            </a:r>
            <a:r>
              <a:rPr lang="it-IT" sz="2400" dirty="0" smtClean="0">
                <a:solidFill>
                  <a:schemeClr val="tx2"/>
                </a:solidFill>
              </a:rPr>
              <a:t>uno </a:t>
            </a:r>
            <a:r>
              <a:rPr lang="it-IT" sz="2400" b="1" dirty="0" smtClean="0">
                <a:solidFill>
                  <a:schemeClr val="tx2"/>
                </a:solidFill>
              </a:rPr>
              <a:t>stato</a:t>
            </a:r>
            <a:r>
              <a:rPr lang="it-IT" sz="2400" dirty="0" smtClean="0">
                <a:solidFill>
                  <a:schemeClr val="tx2"/>
                </a:solidFill>
              </a:rPr>
              <a:t> </a:t>
            </a:r>
          </a:p>
          <a:p>
            <a:pPr>
              <a:buNone/>
            </a:pPr>
            <a:r>
              <a:rPr lang="it-IT" sz="2400" b="1" dirty="0" smtClean="0">
                <a:solidFill>
                  <a:schemeClr val="tx2"/>
                </a:solidFill>
              </a:rPr>
              <a:t>indipendente de facto </a:t>
            </a:r>
            <a:r>
              <a:rPr lang="it-IT" sz="2400" dirty="0" smtClean="0">
                <a:solidFill>
                  <a:schemeClr val="tx2"/>
                </a:solidFill>
              </a:rPr>
              <a:t>(non de </a:t>
            </a:r>
            <a:r>
              <a:rPr lang="it-IT" sz="2400" dirty="0" err="1" smtClean="0">
                <a:solidFill>
                  <a:schemeClr val="tx2"/>
                </a:solidFill>
              </a:rPr>
              <a:t>jure</a:t>
            </a:r>
            <a:r>
              <a:rPr lang="it-IT" sz="2400" dirty="0" smtClean="0">
                <a:solidFill>
                  <a:schemeClr val="tx2"/>
                </a:solidFill>
              </a:rPr>
              <a:t>), riconosciuto da pochi paesi </a:t>
            </a:r>
          </a:p>
          <a:p>
            <a:pPr>
              <a:buNone/>
            </a:pPr>
            <a:r>
              <a:rPr lang="it-IT" sz="2400" dirty="0" smtClean="0">
                <a:solidFill>
                  <a:schemeClr val="tx2"/>
                </a:solidFill>
              </a:rPr>
              <a:t>al mondo, </a:t>
            </a:r>
            <a:r>
              <a:rPr lang="it-IT" sz="2400" b="1" dirty="0" smtClean="0">
                <a:solidFill>
                  <a:schemeClr val="tx2"/>
                </a:solidFill>
              </a:rPr>
              <a:t>senza seggio </a:t>
            </a:r>
            <a:r>
              <a:rPr lang="it-IT" sz="2400" dirty="0" smtClean="0">
                <a:solidFill>
                  <a:schemeClr val="tx2"/>
                </a:solidFill>
              </a:rPr>
              <a:t>all</a:t>
            </a:r>
            <a:r>
              <a:rPr lang="it-IT" sz="2400" b="1" dirty="0" smtClean="0">
                <a:solidFill>
                  <a:schemeClr val="tx2"/>
                </a:solidFill>
              </a:rPr>
              <a:t>’ONU</a:t>
            </a:r>
            <a:r>
              <a:rPr lang="it-IT" sz="2400" dirty="0" smtClean="0">
                <a:solidFill>
                  <a:schemeClr val="tx2"/>
                </a:solidFill>
              </a:rPr>
              <a:t>, </a:t>
            </a:r>
            <a:r>
              <a:rPr lang="it-IT" sz="2400" b="1" dirty="0" smtClean="0">
                <a:solidFill>
                  <a:schemeClr val="tx2"/>
                </a:solidFill>
              </a:rPr>
              <a:t>membro di </a:t>
            </a:r>
            <a:r>
              <a:rPr lang="it-IT" sz="2400" dirty="0" smtClean="0">
                <a:solidFill>
                  <a:schemeClr val="tx2"/>
                </a:solidFill>
              </a:rPr>
              <a:t>poche</a:t>
            </a:r>
          </a:p>
          <a:p>
            <a:pPr>
              <a:buNone/>
            </a:pPr>
            <a:r>
              <a:rPr lang="it-IT" sz="2400" b="1" dirty="0" smtClean="0">
                <a:solidFill>
                  <a:schemeClr val="tx2"/>
                </a:solidFill>
              </a:rPr>
              <a:t>Organizzazioni Internazionali</a:t>
            </a:r>
            <a:r>
              <a:rPr lang="it-IT" sz="2400" dirty="0" smtClean="0">
                <a:solidFill>
                  <a:schemeClr val="tx2"/>
                </a:solidFill>
              </a:rPr>
              <a:t>.</a:t>
            </a:r>
          </a:p>
          <a:p>
            <a:pPr>
              <a:buFont typeface="Wingdings" pitchFamily="2" charset="2"/>
              <a:buChar char="§"/>
            </a:pPr>
            <a:r>
              <a:rPr lang="it-IT" sz="2400" b="1" dirty="0" smtClean="0">
                <a:solidFill>
                  <a:schemeClr val="tx2"/>
                </a:solidFill>
              </a:rPr>
              <a:t>Pechino</a:t>
            </a:r>
            <a:r>
              <a:rPr lang="it-IT" sz="2400" dirty="0" smtClean="0">
                <a:solidFill>
                  <a:schemeClr val="tx2"/>
                </a:solidFill>
              </a:rPr>
              <a:t> considera </a:t>
            </a:r>
            <a:r>
              <a:rPr lang="it-IT" sz="2400" b="1" dirty="0" smtClean="0">
                <a:solidFill>
                  <a:schemeClr val="tx2"/>
                </a:solidFill>
              </a:rPr>
              <a:t>Taiwan</a:t>
            </a:r>
            <a:r>
              <a:rPr lang="it-IT" sz="2400" dirty="0" smtClean="0">
                <a:solidFill>
                  <a:schemeClr val="tx2"/>
                </a:solidFill>
              </a:rPr>
              <a:t> una </a:t>
            </a:r>
            <a:r>
              <a:rPr lang="it-IT" sz="2400" b="1" dirty="0" smtClean="0">
                <a:solidFill>
                  <a:schemeClr val="tx2"/>
                </a:solidFill>
              </a:rPr>
              <a:t>provincia</a:t>
            </a:r>
            <a:r>
              <a:rPr lang="it-IT" sz="2400" dirty="0" smtClean="0">
                <a:solidFill>
                  <a:schemeClr val="tx2"/>
                </a:solidFill>
              </a:rPr>
              <a:t> </a:t>
            </a:r>
            <a:r>
              <a:rPr lang="it-IT" sz="2400" b="1" dirty="0" smtClean="0">
                <a:solidFill>
                  <a:schemeClr val="tx2"/>
                </a:solidFill>
              </a:rPr>
              <a:t>ribelle</a:t>
            </a:r>
            <a:r>
              <a:rPr lang="it-IT" sz="2400" dirty="0" smtClean="0">
                <a:solidFill>
                  <a:schemeClr val="tx2"/>
                </a:solidFill>
              </a:rPr>
              <a:t> dell’unico </a:t>
            </a:r>
          </a:p>
          <a:p>
            <a:pPr>
              <a:buNone/>
            </a:pPr>
            <a:r>
              <a:rPr lang="it-IT" sz="2400" dirty="0" smtClean="0">
                <a:solidFill>
                  <a:schemeClr val="tx2"/>
                </a:solidFill>
              </a:rPr>
              <a:t>stato cinese. Una </a:t>
            </a:r>
            <a:r>
              <a:rPr lang="it-IT" sz="2400" b="1" dirty="0" smtClean="0">
                <a:solidFill>
                  <a:schemeClr val="tx2"/>
                </a:solidFill>
              </a:rPr>
              <a:t>proclamazione</a:t>
            </a:r>
            <a:r>
              <a:rPr lang="it-IT" sz="2400" dirty="0" smtClean="0">
                <a:solidFill>
                  <a:schemeClr val="tx2"/>
                </a:solidFill>
              </a:rPr>
              <a:t> di </a:t>
            </a:r>
            <a:r>
              <a:rPr lang="it-IT" sz="2400" b="1" dirty="0" smtClean="0">
                <a:solidFill>
                  <a:schemeClr val="tx2"/>
                </a:solidFill>
              </a:rPr>
              <a:t>indipendenza</a:t>
            </a:r>
            <a:r>
              <a:rPr lang="it-IT" sz="2400" dirty="0" smtClean="0">
                <a:solidFill>
                  <a:schemeClr val="tx2"/>
                </a:solidFill>
              </a:rPr>
              <a:t> de </a:t>
            </a:r>
            <a:r>
              <a:rPr lang="it-IT" sz="2400" dirty="0" err="1" smtClean="0">
                <a:solidFill>
                  <a:schemeClr val="tx2"/>
                </a:solidFill>
              </a:rPr>
              <a:t>jure</a:t>
            </a:r>
            <a:endParaRPr lang="it-IT" sz="2400" dirty="0" smtClean="0">
              <a:solidFill>
                <a:schemeClr val="tx2"/>
              </a:solidFill>
            </a:endParaRPr>
          </a:p>
          <a:p>
            <a:pPr>
              <a:buNone/>
            </a:pPr>
            <a:r>
              <a:rPr lang="it-IT" sz="2400" dirty="0" smtClean="0">
                <a:solidFill>
                  <a:schemeClr val="tx2"/>
                </a:solidFill>
              </a:rPr>
              <a:t>determinerebbe un </a:t>
            </a:r>
            <a:r>
              <a:rPr lang="it-IT" sz="2400" b="1" dirty="0" smtClean="0">
                <a:solidFill>
                  <a:schemeClr val="tx2"/>
                </a:solidFill>
              </a:rPr>
              <a:t>intervento</a:t>
            </a:r>
            <a:r>
              <a:rPr lang="it-IT" sz="2400" dirty="0" smtClean="0">
                <a:solidFill>
                  <a:schemeClr val="tx2"/>
                </a:solidFill>
              </a:rPr>
              <a:t> </a:t>
            </a:r>
            <a:r>
              <a:rPr lang="it-IT" sz="2400" b="1" dirty="0" smtClean="0">
                <a:solidFill>
                  <a:schemeClr val="tx2"/>
                </a:solidFill>
              </a:rPr>
              <a:t>cinese</a:t>
            </a:r>
            <a:r>
              <a:rPr lang="it-IT" sz="2400" dirty="0" smtClean="0">
                <a:solidFill>
                  <a:schemeClr val="tx2"/>
                </a:solidFill>
              </a:rPr>
              <a:t> </a:t>
            </a:r>
            <a:r>
              <a:rPr lang="it-IT" sz="2400" b="1" dirty="0" smtClean="0">
                <a:solidFill>
                  <a:schemeClr val="tx2"/>
                </a:solidFill>
              </a:rPr>
              <a:t>contro</a:t>
            </a:r>
            <a:r>
              <a:rPr lang="it-IT" sz="2400" dirty="0" smtClean="0">
                <a:solidFill>
                  <a:schemeClr val="tx2"/>
                </a:solidFill>
              </a:rPr>
              <a:t> e </a:t>
            </a:r>
            <a:r>
              <a:rPr lang="it-IT" sz="2400" b="1" dirty="0" smtClean="0">
                <a:solidFill>
                  <a:schemeClr val="tx2"/>
                </a:solidFill>
              </a:rPr>
              <a:t>USA</a:t>
            </a:r>
            <a:r>
              <a:rPr lang="it-IT" sz="2400" dirty="0" smtClean="0">
                <a:solidFill>
                  <a:schemeClr val="tx2"/>
                </a:solidFill>
              </a:rPr>
              <a:t> a </a:t>
            </a:r>
            <a:r>
              <a:rPr lang="it-IT" sz="2400" b="1" dirty="0" smtClean="0">
                <a:solidFill>
                  <a:schemeClr val="tx2"/>
                </a:solidFill>
              </a:rPr>
              <a:t>difesa</a:t>
            </a:r>
            <a:r>
              <a:rPr lang="it-IT" sz="2400" dirty="0" smtClean="0">
                <a:solidFill>
                  <a:schemeClr val="tx2"/>
                </a:solidFill>
              </a:rPr>
              <a:t>. </a:t>
            </a:r>
          </a:p>
          <a:p>
            <a:pPr>
              <a:buFont typeface="Wingdings" pitchFamily="2" charset="2"/>
              <a:buChar char="§"/>
            </a:pPr>
            <a:r>
              <a:rPr lang="it-IT" sz="2400" dirty="0" smtClean="0">
                <a:solidFill>
                  <a:schemeClr val="tx2"/>
                </a:solidFill>
              </a:rPr>
              <a:t>I rapporti tra USA e Taiwan sono regolati dal </a:t>
            </a:r>
            <a:r>
              <a:rPr lang="it-IT" sz="2400" b="1" dirty="0" smtClean="0">
                <a:solidFill>
                  <a:schemeClr val="tx2"/>
                </a:solidFill>
              </a:rPr>
              <a:t>Taiwan</a:t>
            </a:r>
            <a:r>
              <a:rPr lang="it-IT" sz="2400" dirty="0" smtClean="0">
                <a:solidFill>
                  <a:schemeClr val="tx2"/>
                </a:solidFill>
              </a:rPr>
              <a:t> </a:t>
            </a:r>
            <a:r>
              <a:rPr lang="it-IT" sz="2400" b="1" dirty="0" smtClean="0">
                <a:solidFill>
                  <a:schemeClr val="tx2"/>
                </a:solidFill>
              </a:rPr>
              <a:t>Relations</a:t>
            </a:r>
            <a:r>
              <a:rPr lang="it-IT" sz="2400" dirty="0" smtClean="0">
                <a:solidFill>
                  <a:schemeClr val="tx2"/>
                </a:solidFill>
              </a:rPr>
              <a:t> </a:t>
            </a:r>
          </a:p>
          <a:p>
            <a:pPr>
              <a:buNone/>
            </a:pPr>
            <a:r>
              <a:rPr lang="it-IT" sz="2400" b="1" dirty="0" err="1" smtClean="0">
                <a:solidFill>
                  <a:schemeClr val="tx2"/>
                </a:solidFill>
              </a:rPr>
              <a:t>Act</a:t>
            </a:r>
            <a:r>
              <a:rPr lang="it-IT" sz="2400" dirty="0" smtClean="0">
                <a:solidFill>
                  <a:schemeClr val="tx2"/>
                </a:solidFill>
              </a:rPr>
              <a:t> (1979) con cui </a:t>
            </a:r>
            <a:r>
              <a:rPr lang="it-IT" sz="2400" b="1" dirty="0" smtClean="0">
                <a:solidFill>
                  <a:schemeClr val="tx2"/>
                </a:solidFill>
              </a:rPr>
              <a:t>Washington</a:t>
            </a:r>
            <a:r>
              <a:rPr lang="it-IT" sz="2400" dirty="0" smtClean="0">
                <a:solidFill>
                  <a:schemeClr val="tx2"/>
                </a:solidFill>
              </a:rPr>
              <a:t> </a:t>
            </a:r>
            <a:r>
              <a:rPr lang="it-IT" sz="2400" b="1" dirty="0" smtClean="0">
                <a:solidFill>
                  <a:schemeClr val="tx2"/>
                </a:solidFill>
              </a:rPr>
              <a:t>si impegna a fornire armi </a:t>
            </a:r>
            <a:r>
              <a:rPr lang="it-IT" sz="2400" dirty="0" smtClean="0">
                <a:solidFill>
                  <a:schemeClr val="tx2"/>
                </a:solidFill>
              </a:rPr>
              <a:t>in caso</a:t>
            </a:r>
          </a:p>
          <a:p>
            <a:pPr>
              <a:buNone/>
            </a:pPr>
            <a:r>
              <a:rPr lang="it-IT" sz="2400" dirty="0" smtClean="0">
                <a:solidFill>
                  <a:schemeClr val="tx2"/>
                </a:solidFill>
              </a:rPr>
              <a:t>di attacco esterno </a:t>
            </a:r>
            <a:r>
              <a:rPr lang="it-IT" sz="2400" b="1" dirty="0" smtClean="0">
                <a:solidFill>
                  <a:schemeClr val="tx2"/>
                </a:solidFill>
              </a:rPr>
              <a:t>senza specificare se interverrebbero direttamente </a:t>
            </a:r>
          </a:p>
          <a:p>
            <a:pPr>
              <a:buNone/>
            </a:pPr>
            <a:r>
              <a:rPr lang="it-IT" sz="2400" dirty="0" smtClean="0">
                <a:solidFill>
                  <a:schemeClr val="tx2"/>
                </a:solidFill>
              </a:rPr>
              <a:t>in caso di conflitto.</a:t>
            </a:r>
            <a:endParaRPr lang="it-IT" sz="2800" dirty="0" smtClean="0">
              <a:solidFill>
                <a:schemeClr val="tx2"/>
              </a:solidFill>
            </a:endParaRPr>
          </a:p>
          <a:p>
            <a:pPr>
              <a:buNone/>
            </a:pPr>
            <a:endParaRPr lang="it-IT" sz="2400" b="1"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10</a:t>
            </a:fld>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dirty="0" smtClean="0">
                <a:solidFill>
                  <a:schemeClr val="tx2"/>
                </a:solidFill>
              </a:rPr>
              <a:t>Nel 2001 e 2006 il governo USA ha approvato importanti </a:t>
            </a:r>
          </a:p>
          <a:p>
            <a:pPr>
              <a:buNone/>
            </a:pPr>
            <a:r>
              <a:rPr lang="it-IT" sz="2400" b="1" dirty="0" smtClean="0">
                <a:solidFill>
                  <a:schemeClr val="tx2"/>
                </a:solidFill>
              </a:rPr>
              <a:t>vendite di armi sofisticate </a:t>
            </a:r>
            <a:r>
              <a:rPr lang="it-IT" sz="2400" dirty="0" smtClean="0">
                <a:solidFill>
                  <a:schemeClr val="tx2"/>
                </a:solidFill>
              </a:rPr>
              <a:t>a Taiwan che però non ha ancora </a:t>
            </a:r>
          </a:p>
          <a:p>
            <a:pPr>
              <a:buNone/>
            </a:pPr>
            <a:r>
              <a:rPr lang="it-IT" sz="2400" dirty="0" smtClean="0">
                <a:solidFill>
                  <a:schemeClr val="tx2"/>
                </a:solidFill>
              </a:rPr>
              <a:t>approvato i contratti.</a:t>
            </a:r>
          </a:p>
          <a:p>
            <a:pPr>
              <a:buFont typeface="Wingdings" pitchFamily="2" charset="2"/>
              <a:buChar char="§"/>
            </a:pPr>
            <a:r>
              <a:rPr lang="it-IT" sz="2400" dirty="0" smtClean="0">
                <a:solidFill>
                  <a:schemeClr val="tx2"/>
                </a:solidFill>
              </a:rPr>
              <a:t>Nel 2005 </a:t>
            </a:r>
            <a:r>
              <a:rPr lang="it-IT" sz="2400" b="1" dirty="0" smtClean="0">
                <a:solidFill>
                  <a:schemeClr val="tx2"/>
                </a:solidFill>
              </a:rPr>
              <a:t>USA</a:t>
            </a:r>
            <a:r>
              <a:rPr lang="it-IT" sz="2400" dirty="0" smtClean="0">
                <a:solidFill>
                  <a:schemeClr val="tx2"/>
                </a:solidFill>
              </a:rPr>
              <a:t> e</a:t>
            </a:r>
            <a:r>
              <a:rPr lang="it-IT" sz="2400" b="1" dirty="0" smtClean="0">
                <a:solidFill>
                  <a:schemeClr val="tx2"/>
                </a:solidFill>
              </a:rPr>
              <a:t> Giappone </a:t>
            </a:r>
            <a:r>
              <a:rPr lang="it-IT" sz="2400" dirty="0" smtClean="0">
                <a:solidFill>
                  <a:schemeClr val="tx2"/>
                </a:solidFill>
              </a:rPr>
              <a:t>hanno dichiarati il distretto di</a:t>
            </a:r>
          </a:p>
          <a:p>
            <a:pPr>
              <a:buNone/>
            </a:pPr>
            <a:r>
              <a:rPr lang="it-IT" sz="2400" b="1" dirty="0" smtClean="0">
                <a:solidFill>
                  <a:schemeClr val="tx2"/>
                </a:solidFill>
              </a:rPr>
              <a:t>Formosa</a:t>
            </a:r>
            <a:r>
              <a:rPr lang="it-IT" sz="2400" dirty="0" smtClean="0">
                <a:solidFill>
                  <a:schemeClr val="tx2"/>
                </a:solidFill>
              </a:rPr>
              <a:t> “</a:t>
            </a:r>
            <a:r>
              <a:rPr lang="it-IT" sz="2400" b="1" dirty="0" smtClean="0">
                <a:solidFill>
                  <a:schemeClr val="tx2"/>
                </a:solidFill>
              </a:rPr>
              <a:t>obiettivo strategico comune</a:t>
            </a:r>
            <a:r>
              <a:rPr lang="it-IT" sz="2400" dirty="0" smtClean="0">
                <a:solidFill>
                  <a:schemeClr val="tx2"/>
                </a:solidFill>
              </a:rPr>
              <a:t>.”</a:t>
            </a:r>
          </a:p>
          <a:p>
            <a:pPr>
              <a:buNone/>
            </a:pPr>
            <a:r>
              <a:rPr lang="it-IT" sz="2400" dirty="0" smtClean="0">
                <a:solidFill>
                  <a:schemeClr val="tx2"/>
                </a:solidFill>
              </a:rPr>
              <a:t>L’ Assemblea nazionale popolare cinese ha promulgato la </a:t>
            </a:r>
            <a:r>
              <a:rPr lang="it-IT" sz="2400" b="1" dirty="0" smtClean="0">
                <a:solidFill>
                  <a:schemeClr val="tx2"/>
                </a:solidFill>
              </a:rPr>
              <a:t>legge</a:t>
            </a:r>
          </a:p>
          <a:p>
            <a:pPr>
              <a:buNone/>
            </a:pPr>
            <a:r>
              <a:rPr lang="it-IT" sz="2400" b="1" dirty="0" smtClean="0">
                <a:solidFill>
                  <a:schemeClr val="tx2"/>
                </a:solidFill>
              </a:rPr>
              <a:t>antisecessione</a:t>
            </a:r>
            <a:r>
              <a:rPr lang="it-IT" sz="2400" dirty="0" smtClean="0">
                <a:solidFill>
                  <a:schemeClr val="tx2"/>
                </a:solidFill>
              </a:rPr>
              <a:t> che </a:t>
            </a:r>
            <a:r>
              <a:rPr lang="it-IT" sz="2400" b="1" dirty="0" smtClean="0">
                <a:solidFill>
                  <a:schemeClr val="tx2"/>
                </a:solidFill>
              </a:rPr>
              <a:t>legittima</a:t>
            </a:r>
            <a:r>
              <a:rPr lang="it-IT" sz="2400" dirty="0" smtClean="0">
                <a:solidFill>
                  <a:schemeClr val="tx2"/>
                </a:solidFill>
              </a:rPr>
              <a:t> un </a:t>
            </a:r>
            <a:r>
              <a:rPr lang="it-IT" sz="2400" b="1" dirty="0" smtClean="0">
                <a:solidFill>
                  <a:schemeClr val="tx2"/>
                </a:solidFill>
              </a:rPr>
              <a:t>intervento armato</a:t>
            </a:r>
            <a:r>
              <a:rPr lang="it-IT" sz="2400" dirty="0" smtClean="0">
                <a:solidFill>
                  <a:schemeClr val="tx2"/>
                </a:solidFill>
              </a:rPr>
              <a:t>.</a:t>
            </a:r>
          </a:p>
          <a:p>
            <a:pPr>
              <a:buFont typeface="Wingdings" pitchFamily="2" charset="2"/>
              <a:buChar char="§"/>
            </a:pPr>
            <a:r>
              <a:rPr lang="it-IT" sz="2400" dirty="0" smtClean="0">
                <a:solidFill>
                  <a:schemeClr val="tx2"/>
                </a:solidFill>
              </a:rPr>
              <a:t>Nel luglio 2006 il generale cinese </a:t>
            </a:r>
            <a:r>
              <a:rPr lang="it-IT" sz="2400" dirty="0" err="1" smtClean="0">
                <a:solidFill>
                  <a:schemeClr val="tx2"/>
                </a:solidFill>
              </a:rPr>
              <a:t>Zhu</a:t>
            </a:r>
            <a:r>
              <a:rPr lang="it-IT" sz="2400" dirty="0" smtClean="0">
                <a:solidFill>
                  <a:schemeClr val="tx2"/>
                </a:solidFill>
              </a:rPr>
              <a:t> </a:t>
            </a:r>
            <a:r>
              <a:rPr lang="it-IT" sz="2400" dirty="0" err="1" smtClean="0">
                <a:solidFill>
                  <a:schemeClr val="tx2"/>
                </a:solidFill>
              </a:rPr>
              <a:t>Chengu</a:t>
            </a:r>
            <a:r>
              <a:rPr lang="it-IT" sz="2400" dirty="0" smtClean="0">
                <a:solidFill>
                  <a:schemeClr val="tx2"/>
                </a:solidFill>
              </a:rPr>
              <a:t> ha minacciato </a:t>
            </a:r>
          </a:p>
          <a:p>
            <a:pPr>
              <a:buNone/>
            </a:pPr>
            <a:r>
              <a:rPr lang="it-IT" sz="2400" dirty="0" smtClean="0">
                <a:solidFill>
                  <a:schemeClr val="tx2"/>
                </a:solidFill>
              </a:rPr>
              <a:t>gli USA di </a:t>
            </a:r>
            <a:r>
              <a:rPr lang="it-IT" sz="2400" b="1" dirty="0" smtClean="0">
                <a:solidFill>
                  <a:schemeClr val="tx2"/>
                </a:solidFill>
              </a:rPr>
              <a:t>rappresaglie</a:t>
            </a:r>
            <a:r>
              <a:rPr lang="it-IT" sz="2400" dirty="0" smtClean="0">
                <a:solidFill>
                  <a:schemeClr val="tx2"/>
                </a:solidFill>
              </a:rPr>
              <a:t> </a:t>
            </a:r>
            <a:r>
              <a:rPr lang="it-IT" sz="2400" b="1" dirty="0" smtClean="0">
                <a:solidFill>
                  <a:schemeClr val="tx2"/>
                </a:solidFill>
              </a:rPr>
              <a:t>nucleari</a:t>
            </a:r>
            <a:r>
              <a:rPr lang="it-IT" sz="2400" dirty="0" smtClean="0">
                <a:solidFill>
                  <a:schemeClr val="tx2"/>
                </a:solidFill>
              </a:rPr>
              <a:t> in caso di intervento contro la </a:t>
            </a:r>
          </a:p>
          <a:p>
            <a:pPr>
              <a:buNone/>
            </a:pPr>
            <a:r>
              <a:rPr lang="it-IT" sz="2400" dirty="0" smtClean="0">
                <a:solidFill>
                  <a:schemeClr val="tx2"/>
                </a:solidFill>
              </a:rPr>
              <a:t>RPC in difesa di Taiwan.</a:t>
            </a:r>
          </a:p>
          <a:p>
            <a:pPr>
              <a:buFont typeface="Wingdings" pitchFamily="2" charset="2"/>
              <a:buChar char="§"/>
            </a:pP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11</a:t>
            </a:fld>
            <a:endParaRPr lang="it-I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b="1" dirty="0" smtClean="0">
                <a:solidFill>
                  <a:schemeClr val="tx2"/>
                </a:solidFill>
              </a:rPr>
              <a:t>Taiwan</a:t>
            </a:r>
            <a:r>
              <a:rPr lang="it-IT" sz="2400" dirty="0" smtClean="0">
                <a:solidFill>
                  <a:schemeClr val="tx2"/>
                </a:solidFill>
              </a:rPr>
              <a:t> ha:</a:t>
            </a:r>
          </a:p>
          <a:p>
            <a:pPr>
              <a:buFont typeface="Wingdings" pitchFamily="2" charset="2"/>
              <a:buChar char="§"/>
            </a:pPr>
            <a:endParaRPr lang="it-IT" sz="2400" dirty="0" smtClean="0">
              <a:solidFill>
                <a:schemeClr val="tx2"/>
              </a:solidFill>
            </a:endParaRPr>
          </a:p>
          <a:p>
            <a:pPr>
              <a:buNone/>
            </a:pPr>
            <a:r>
              <a:rPr lang="it-IT" sz="2400" dirty="0" smtClean="0">
                <a:solidFill>
                  <a:schemeClr val="tx2"/>
                </a:solidFill>
              </a:rPr>
              <a:t>     - </a:t>
            </a:r>
            <a:r>
              <a:rPr lang="it-IT" sz="2400" b="1" dirty="0" smtClean="0">
                <a:solidFill>
                  <a:schemeClr val="tx2"/>
                </a:solidFill>
              </a:rPr>
              <a:t>23 milioni </a:t>
            </a:r>
            <a:r>
              <a:rPr lang="it-IT" sz="2400" dirty="0" smtClean="0">
                <a:solidFill>
                  <a:schemeClr val="tx2"/>
                </a:solidFill>
              </a:rPr>
              <a:t>di abitanti</a:t>
            </a:r>
          </a:p>
          <a:p>
            <a:pPr>
              <a:buNone/>
            </a:pPr>
            <a:endParaRPr lang="it-IT" sz="2400" dirty="0" smtClean="0">
              <a:solidFill>
                <a:schemeClr val="tx2"/>
              </a:solidFill>
            </a:endParaRPr>
          </a:p>
          <a:p>
            <a:pPr>
              <a:buNone/>
            </a:pPr>
            <a:r>
              <a:rPr lang="it-IT" sz="2400" dirty="0" smtClean="0">
                <a:solidFill>
                  <a:schemeClr val="tx2"/>
                </a:solidFill>
              </a:rPr>
              <a:t>     - </a:t>
            </a:r>
            <a:r>
              <a:rPr lang="it-IT" sz="2400" b="1" dirty="0" smtClean="0">
                <a:solidFill>
                  <a:schemeClr val="tx2"/>
                </a:solidFill>
              </a:rPr>
              <a:t>Produzione</a:t>
            </a:r>
            <a:r>
              <a:rPr lang="it-IT" sz="2400" dirty="0" smtClean="0">
                <a:solidFill>
                  <a:schemeClr val="tx2"/>
                </a:solidFill>
              </a:rPr>
              <a:t> pari ad un </a:t>
            </a:r>
            <a:r>
              <a:rPr lang="it-IT" sz="2400" b="1" dirty="0" smtClean="0">
                <a:solidFill>
                  <a:schemeClr val="tx2"/>
                </a:solidFill>
              </a:rPr>
              <a:t>quinto del PIL </a:t>
            </a:r>
            <a:r>
              <a:rPr lang="it-IT" sz="2400" dirty="0" smtClean="0">
                <a:solidFill>
                  <a:schemeClr val="tx2"/>
                </a:solidFill>
              </a:rPr>
              <a:t>cinese</a:t>
            </a:r>
          </a:p>
          <a:p>
            <a:pPr>
              <a:buNone/>
            </a:pPr>
            <a:endParaRPr lang="it-IT" sz="2400" dirty="0" smtClean="0">
              <a:solidFill>
                <a:schemeClr val="tx2"/>
              </a:solidFill>
            </a:endParaRPr>
          </a:p>
          <a:p>
            <a:pPr>
              <a:buNone/>
            </a:pPr>
            <a:r>
              <a:rPr lang="it-IT" sz="2400" dirty="0" smtClean="0">
                <a:solidFill>
                  <a:schemeClr val="tx2"/>
                </a:solidFill>
              </a:rPr>
              <a:t>     - </a:t>
            </a:r>
            <a:r>
              <a:rPr lang="it-IT" sz="2400" b="1" dirty="0" smtClean="0">
                <a:solidFill>
                  <a:schemeClr val="tx2"/>
                </a:solidFill>
              </a:rPr>
              <a:t>Primo investitore in Cina </a:t>
            </a:r>
            <a:r>
              <a:rPr lang="it-IT" sz="2400" dirty="0" smtClean="0">
                <a:solidFill>
                  <a:schemeClr val="tx2"/>
                </a:solidFill>
              </a:rPr>
              <a:t>– 3 milioni di posti di lavoro</a:t>
            </a:r>
          </a:p>
          <a:p>
            <a:pPr>
              <a:buNone/>
            </a:pPr>
            <a:endParaRPr lang="it-IT" sz="2400" dirty="0" smtClean="0">
              <a:solidFill>
                <a:schemeClr val="tx2"/>
              </a:solidFill>
            </a:endParaRPr>
          </a:p>
          <a:p>
            <a:pPr>
              <a:buNone/>
            </a:pPr>
            <a:r>
              <a:rPr lang="it-IT" sz="2400" dirty="0" smtClean="0">
                <a:solidFill>
                  <a:schemeClr val="tx2"/>
                </a:solidFill>
              </a:rPr>
              <a:t>     - </a:t>
            </a:r>
            <a:r>
              <a:rPr lang="it-IT" sz="2400" b="1" dirty="0" smtClean="0">
                <a:solidFill>
                  <a:schemeClr val="tx2"/>
                </a:solidFill>
              </a:rPr>
              <a:t>Taiwanesi</a:t>
            </a:r>
            <a:r>
              <a:rPr lang="it-IT" sz="2400" dirty="0" smtClean="0">
                <a:solidFill>
                  <a:schemeClr val="tx2"/>
                </a:solidFill>
              </a:rPr>
              <a:t> in Cina più di</a:t>
            </a:r>
            <a:r>
              <a:rPr lang="it-IT" sz="2400" b="1" dirty="0" smtClean="0">
                <a:solidFill>
                  <a:schemeClr val="tx2"/>
                </a:solidFill>
              </a:rPr>
              <a:t> 500.000 </a:t>
            </a:r>
            <a:r>
              <a:rPr lang="it-IT" sz="2400" dirty="0" smtClean="0">
                <a:solidFill>
                  <a:schemeClr val="tx2"/>
                </a:solidFill>
              </a:rPr>
              <a:t>(8% popolazione Taiwan)</a:t>
            </a:r>
          </a:p>
          <a:p>
            <a:pPr>
              <a:buNone/>
            </a:pPr>
            <a:r>
              <a:rPr lang="it-IT" sz="2400" dirty="0" smtClean="0">
                <a:solidFill>
                  <a:schemeClr val="tx2"/>
                </a:solidFill>
              </a:rPr>
              <a:t>     </a:t>
            </a: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12</a:t>
            </a:fld>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dirty="0" smtClean="0">
                <a:solidFill>
                  <a:schemeClr val="tx2"/>
                </a:solidFill>
              </a:rPr>
              <a:t>Il </a:t>
            </a:r>
            <a:r>
              <a:rPr lang="it-IT" sz="2400" b="1" dirty="0" smtClean="0">
                <a:solidFill>
                  <a:schemeClr val="tx2"/>
                </a:solidFill>
              </a:rPr>
              <a:t>caso di Taiwan </a:t>
            </a:r>
            <a:r>
              <a:rPr lang="it-IT" sz="2400" dirty="0" smtClean="0">
                <a:solidFill>
                  <a:schemeClr val="tx2"/>
                </a:solidFill>
              </a:rPr>
              <a:t>è, insomma, di un </a:t>
            </a:r>
            <a:r>
              <a:rPr lang="it-IT" sz="2400" b="1" dirty="0" smtClean="0">
                <a:solidFill>
                  <a:schemeClr val="tx2"/>
                </a:solidFill>
              </a:rPr>
              <a:t>ambiguità evidente</a:t>
            </a:r>
            <a:r>
              <a:rPr lang="it-IT" sz="2400" dirty="0" smtClean="0">
                <a:solidFill>
                  <a:schemeClr val="tx2"/>
                </a:solidFill>
              </a:rPr>
              <a:t>:</a:t>
            </a:r>
          </a:p>
          <a:p>
            <a:pPr>
              <a:buNone/>
            </a:pPr>
            <a:r>
              <a:rPr lang="it-IT" sz="2400" dirty="0" smtClean="0">
                <a:solidFill>
                  <a:schemeClr val="tx2"/>
                </a:solidFill>
              </a:rPr>
              <a:t> </a:t>
            </a:r>
          </a:p>
          <a:p>
            <a:pPr>
              <a:buNone/>
            </a:pPr>
            <a:r>
              <a:rPr lang="it-IT" sz="2400" dirty="0" smtClean="0">
                <a:solidFill>
                  <a:schemeClr val="tx2"/>
                </a:solidFill>
              </a:rPr>
              <a:t>     - gli </a:t>
            </a:r>
            <a:r>
              <a:rPr lang="it-IT" sz="2400" b="1" dirty="0" smtClean="0">
                <a:solidFill>
                  <a:schemeClr val="tx2"/>
                </a:solidFill>
              </a:rPr>
              <a:t>USA</a:t>
            </a:r>
            <a:r>
              <a:rPr lang="it-IT" sz="2400" dirty="0" smtClean="0">
                <a:solidFill>
                  <a:schemeClr val="tx2"/>
                </a:solidFill>
              </a:rPr>
              <a:t> </a:t>
            </a:r>
            <a:r>
              <a:rPr lang="it-IT" sz="2400" b="1" dirty="0" smtClean="0">
                <a:solidFill>
                  <a:schemeClr val="tx2"/>
                </a:solidFill>
              </a:rPr>
              <a:t>difenderanno</a:t>
            </a:r>
            <a:r>
              <a:rPr lang="it-IT" sz="2400" dirty="0" smtClean="0">
                <a:solidFill>
                  <a:schemeClr val="tx2"/>
                </a:solidFill>
              </a:rPr>
              <a:t> </a:t>
            </a:r>
            <a:r>
              <a:rPr lang="it-IT" sz="2400" b="1" dirty="0" smtClean="0">
                <a:solidFill>
                  <a:schemeClr val="tx2"/>
                </a:solidFill>
              </a:rPr>
              <a:t>Taiwan anche con la forza </a:t>
            </a:r>
            <a:endParaRPr lang="it-IT" sz="2400" dirty="0" smtClean="0">
              <a:solidFill>
                <a:schemeClr val="tx2"/>
              </a:solidFill>
            </a:endParaRPr>
          </a:p>
          <a:p>
            <a:pPr>
              <a:buNone/>
            </a:pPr>
            <a:r>
              <a:rPr lang="it-IT" sz="2400" dirty="0" smtClean="0">
                <a:solidFill>
                  <a:schemeClr val="tx2"/>
                </a:solidFill>
              </a:rPr>
              <a:t>   </a:t>
            </a:r>
          </a:p>
          <a:p>
            <a:pPr>
              <a:buNone/>
            </a:pPr>
            <a:r>
              <a:rPr lang="it-IT" sz="2400" dirty="0" smtClean="0">
                <a:solidFill>
                  <a:schemeClr val="tx2"/>
                </a:solidFill>
              </a:rPr>
              <a:t>     - </a:t>
            </a:r>
            <a:r>
              <a:rPr lang="it-IT" sz="2400" b="1" dirty="0" smtClean="0">
                <a:solidFill>
                  <a:schemeClr val="tx2"/>
                </a:solidFill>
              </a:rPr>
              <a:t>ma non</a:t>
            </a:r>
            <a:r>
              <a:rPr lang="it-IT" sz="2400" b="1" i="1" dirty="0" smtClean="0">
                <a:solidFill>
                  <a:schemeClr val="tx2"/>
                </a:solidFill>
              </a:rPr>
              <a:t> </a:t>
            </a:r>
            <a:r>
              <a:rPr lang="it-IT" sz="2400" dirty="0" smtClean="0">
                <a:solidFill>
                  <a:schemeClr val="tx2"/>
                </a:solidFill>
              </a:rPr>
              <a:t>correranno in suo aiuto </a:t>
            </a:r>
            <a:r>
              <a:rPr lang="it-IT" sz="2400" b="1" dirty="0" smtClean="0">
                <a:solidFill>
                  <a:schemeClr val="tx2"/>
                </a:solidFill>
              </a:rPr>
              <a:t>se vi sarà provocazione </a:t>
            </a:r>
            <a:endParaRPr lang="it-IT" sz="2400" dirty="0" smtClean="0">
              <a:solidFill>
                <a:schemeClr val="tx2"/>
              </a:solidFill>
            </a:endParaRPr>
          </a:p>
          <a:p>
            <a:pPr>
              <a:buNone/>
            </a:pPr>
            <a:r>
              <a:rPr lang="it-IT" sz="2400" dirty="0" smtClean="0">
                <a:solidFill>
                  <a:schemeClr val="tx2"/>
                </a:solidFill>
              </a:rPr>
              <a:t>       </a:t>
            </a:r>
            <a:r>
              <a:rPr lang="it-IT" sz="2400" b="1" dirty="0" smtClean="0">
                <a:solidFill>
                  <a:schemeClr val="tx2"/>
                </a:solidFill>
              </a:rPr>
              <a:t>verso Pechino     </a:t>
            </a:r>
            <a:endParaRPr lang="it-IT" sz="2400" b="1"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13</a:t>
            </a:fld>
            <a:endParaRPr lang="it-IT"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r>
              <a:rPr lang="it-IT" sz="2400" dirty="0" smtClean="0">
                <a:solidFill>
                  <a:schemeClr val="tx2"/>
                </a:solidFill>
              </a:rPr>
              <a:t/>
            </a:r>
            <a:br>
              <a:rPr lang="it-IT" sz="2400" dirty="0" smtClean="0">
                <a:solidFill>
                  <a:schemeClr val="tx2"/>
                </a:solidFill>
              </a:rPr>
            </a:br>
            <a:r>
              <a:rPr lang="it-IT" sz="2400" dirty="0" smtClean="0">
                <a:solidFill>
                  <a:schemeClr val="tx2"/>
                </a:solidFill>
              </a:rPr>
              <a:t>2) </a:t>
            </a:r>
            <a:r>
              <a:rPr lang="it-IT" sz="2400" b="1" dirty="0" smtClean="0">
                <a:solidFill>
                  <a:schemeClr val="tx2"/>
                </a:solidFill>
              </a:rPr>
              <a:t>LA CONTRAPPOSIZIONE STRATEGICA</a:t>
            </a:r>
            <a:endParaRPr lang="it-IT" sz="1400" b="1" dirty="0"/>
          </a:p>
        </p:txBody>
      </p:sp>
      <p:sp>
        <p:nvSpPr>
          <p:cNvPr id="8" name="Segnaposto contenuto 7"/>
          <p:cNvSpPr>
            <a:spLocks noGrp="1"/>
          </p:cNvSpPr>
          <p:nvPr>
            <p:ph idx="1"/>
          </p:nvPr>
        </p:nvSpPr>
        <p:spPr/>
        <p:txBody>
          <a:bodyPr>
            <a:normAutofit lnSpcReduction="10000"/>
          </a:bodyPr>
          <a:lstStyle/>
          <a:p>
            <a:pPr>
              <a:buFont typeface="Wingdings" pitchFamily="2" charset="2"/>
              <a:buChar char="§"/>
            </a:pPr>
            <a:r>
              <a:rPr lang="it-IT" sz="2400" b="1" dirty="0" smtClean="0">
                <a:solidFill>
                  <a:schemeClr val="tx2"/>
                </a:solidFill>
              </a:rPr>
              <a:t>USA</a:t>
            </a:r>
            <a:r>
              <a:rPr lang="it-IT" sz="2400" dirty="0" smtClean="0">
                <a:solidFill>
                  <a:schemeClr val="tx2"/>
                </a:solidFill>
              </a:rPr>
              <a:t> </a:t>
            </a:r>
            <a:r>
              <a:rPr lang="it-IT" sz="2400" b="1" dirty="0" smtClean="0">
                <a:solidFill>
                  <a:schemeClr val="tx2"/>
                </a:solidFill>
              </a:rPr>
              <a:t>centro</a:t>
            </a:r>
            <a:r>
              <a:rPr lang="it-IT" sz="2400" dirty="0" smtClean="0">
                <a:solidFill>
                  <a:schemeClr val="tx2"/>
                </a:solidFill>
              </a:rPr>
              <a:t> del </a:t>
            </a:r>
            <a:r>
              <a:rPr lang="it-IT" sz="2400" b="1" dirty="0" smtClean="0">
                <a:solidFill>
                  <a:schemeClr val="tx2"/>
                </a:solidFill>
              </a:rPr>
              <a:t>sistema</a:t>
            </a:r>
            <a:r>
              <a:rPr lang="it-IT" sz="2400" dirty="0" smtClean="0">
                <a:solidFill>
                  <a:schemeClr val="tx2"/>
                </a:solidFill>
              </a:rPr>
              <a:t> di </a:t>
            </a:r>
            <a:r>
              <a:rPr lang="it-IT" sz="2400" b="1" dirty="0" smtClean="0">
                <a:solidFill>
                  <a:schemeClr val="tx2"/>
                </a:solidFill>
              </a:rPr>
              <a:t>sicurezza</a:t>
            </a:r>
            <a:r>
              <a:rPr lang="it-IT" sz="2400" dirty="0" smtClean="0">
                <a:solidFill>
                  <a:schemeClr val="tx2"/>
                </a:solidFill>
              </a:rPr>
              <a:t> dell’ Asia Orientale per:</a:t>
            </a:r>
          </a:p>
          <a:p>
            <a:pPr>
              <a:buFont typeface="Wingdings" pitchFamily="2" charset="2"/>
              <a:buChar char="§"/>
            </a:pPr>
            <a:endParaRPr lang="it-IT" sz="2400" dirty="0" smtClean="0">
              <a:solidFill>
                <a:schemeClr val="tx2"/>
              </a:solidFill>
            </a:endParaRPr>
          </a:p>
          <a:p>
            <a:pPr>
              <a:buNone/>
            </a:pPr>
            <a:r>
              <a:rPr lang="it-IT" sz="2400" dirty="0" smtClean="0">
                <a:solidFill>
                  <a:schemeClr val="tx2"/>
                </a:solidFill>
              </a:rPr>
              <a:t>     - Indiscussa </a:t>
            </a:r>
            <a:r>
              <a:rPr lang="it-IT" sz="2400" b="1" dirty="0" smtClean="0">
                <a:solidFill>
                  <a:schemeClr val="tx2"/>
                </a:solidFill>
              </a:rPr>
              <a:t>superiorità militare</a:t>
            </a:r>
          </a:p>
          <a:p>
            <a:pPr>
              <a:buNone/>
            </a:pPr>
            <a:endParaRPr lang="it-IT" sz="2400" dirty="0" smtClean="0">
              <a:solidFill>
                <a:schemeClr val="tx2"/>
              </a:solidFill>
            </a:endParaRPr>
          </a:p>
          <a:p>
            <a:pPr>
              <a:buNone/>
            </a:pPr>
            <a:r>
              <a:rPr lang="it-IT" sz="2400" dirty="0" smtClean="0">
                <a:solidFill>
                  <a:schemeClr val="tx2"/>
                </a:solidFill>
              </a:rPr>
              <a:t>     - </a:t>
            </a:r>
            <a:r>
              <a:rPr lang="it-IT" sz="2400" b="1" dirty="0" smtClean="0">
                <a:solidFill>
                  <a:schemeClr val="tx2"/>
                </a:solidFill>
              </a:rPr>
              <a:t>Alleanza</a:t>
            </a:r>
            <a:r>
              <a:rPr lang="it-IT" sz="2400" dirty="0" smtClean="0">
                <a:solidFill>
                  <a:schemeClr val="tx2"/>
                </a:solidFill>
              </a:rPr>
              <a:t> con </a:t>
            </a:r>
            <a:r>
              <a:rPr lang="it-IT" sz="2400" b="1" dirty="0" smtClean="0">
                <a:solidFill>
                  <a:schemeClr val="tx2"/>
                </a:solidFill>
              </a:rPr>
              <a:t>Giappone</a:t>
            </a:r>
            <a:r>
              <a:rPr lang="it-IT" sz="2400" dirty="0" smtClean="0">
                <a:solidFill>
                  <a:schemeClr val="tx2"/>
                </a:solidFill>
              </a:rPr>
              <a:t> e </a:t>
            </a:r>
            <a:r>
              <a:rPr lang="it-IT" sz="2400" b="1" dirty="0" smtClean="0">
                <a:solidFill>
                  <a:schemeClr val="tx2"/>
                </a:solidFill>
              </a:rPr>
              <a:t>Corea del Sud</a:t>
            </a:r>
          </a:p>
          <a:p>
            <a:pPr>
              <a:buNone/>
            </a:pPr>
            <a:endParaRPr lang="it-IT" sz="2400" dirty="0" smtClean="0">
              <a:solidFill>
                <a:schemeClr val="tx2"/>
              </a:solidFill>
            </a:endParaRPr>
          </a:p>
          <a:p>
            <a:pPr>
              <a:buNone/>
            </a:pPr>
            <a:r>
              <a:rPr lang="it-IT" sz="2400" dirty="0" smtClean="0">
                <a:solidFill>
                  <a:schemeClr val="tx2"/>
                </a:solidFill>
              </a:rPr>
              <a:t>     - </a:t>
            </a:r>
            <a:r>
              <a:rPr lang="it-IT" sz="2400" b="1" dirty="0" smtClean="0">
                <a:solidFill>
                  <a:schemeClr val="tx2"/>
                </a:solidFill>
              </a:rPr>
              <a:t>Legami</a:t>
            </a:r>
            <a:r>
              <a:rPr lang="it-IT" sz="2400" dirty="0" smtClean="0">
                <a:solidFill>
                  <a:schemeClr val="tx2"/>
                </a:solidFill>
              </a:rPr>
              <a:t> bilaterali con </a:t>
            </a:r>
            <a:r>
              <a:rPr lang="it-IT" sz="2400" b="1" dirty="0" smtClean="0">
                <a:solidFill>
                  <a:schemeClr val="tx2"/>
                </a:solidFill>
              </a:rPr>
              <a:t>Vietnam</a:t>
            </a:r>
            <a:r>
              <a:rPr lang="it-IT" sz="2400" dirty="0" smtClean="0">
                <a:solidFill>
                  <a:schemeClr val="tx2"/>
                </a:solidFill>
              </a:rPr>
              <a:t> e </a:t>
            </a:r>
            <a:r>
              <a:rPr lang="it-IT" sz="2400" b="1" dirty="0" smtClean="0">
                <a:solidFill>
                  <a:schemeClr val="tx2"/>
                </a:solidFill>
              </a:rPr>
              <a:t>India</a:t>
            </a:r>
          </a:p>
          <a:p>
            <a:pPr>
              <a:buNone/>
            </a:pPr>
            <a:endParaRPr lang="it-IT" sz="2400" dirty="0" smtClean="0">
              <a:solidFill>
                <a:schemeClr val="tx2"/>
              </a:solidFill>
            </a:endParaRPr>
          </a:p>
          <a:p>
            <a:pPr>
              <a:buNone/>
            </a:pPr>
            <a:r>
              <a:rPr lang="it-IT" sz="2400" dirty="0" smtClean="0">
                <a:solidFill>
                  <a:schemeClr val="tx2"/>
                </a:solidFill>
              </a:rPr>
              <a:t>     -  </a:t>
            </a:r>
            <a:r>
              <a:rPr lang="it-IT" sz="2400" b="1" dirty="0" smtClean="0">
                <a:solidFill>
                  <a:schemeClr val="tx2"/>
                </a:solidFill>
              </a:rPr>
              <a:t>patto militare </a:t>
            </a:r>
            <a:r>
              <a:rPr lang="it-IT" sz="2400" b="1" dirty="0" err="1" smtClean="0">
                <a:solidFill>
                  <a:schemeClr val="tx2"/>
                </a:solidFill>
              </a:rPr>
              <a:t>Anzus</a:t>
            </a:r>
            <a:r>
              <a:rPr lang="it-IT" sz="2400" b="1" dirty="0" smtClean="0">
                <a:solidFill>
                  <a:schemeClr val="tx2"/>
                </a:solidFill>
              </a:rPr>
              <a:t> </a:t>
            </a:r>
            <a:r>
              <a:rPr lang="it-IT" sz="2400" dirty="0" smtClean="0">
                <a:solidFill>
                  <a:schemeClr val="tx2"/>
                </a:solidFill>
              </a:rPr>
              <a:t>(Australia, Nuova Zelanda, USA)</a:t>
            </a:r>
          </a:p>
          <a:p>
            <a:pPr>
              <a:buNone/>
            </a:pPr>
            <a:r>
              <a:rPr lang="it-IT" sz="2400" dirty="0" smtClean="0">
                <a:solidFill>
                  <a:schemeClr val="tx2"/>
                </a:solidFill>
              </a:rPr>
              <a:t>      </a:t>
            </a:r>
          </a:p>
          <a:p>
            <a:pPr>
              <a:buNone/>
            </a:pPr>
            <a:r>
              <a:rPr lang="it-IT" sz="2400" dirty="0" smtClean="0">
                <a:solidFill>
                  <a:schemeClr val="tx2"/>
                </a:solidFill>
              </a:rPr>
              <a:t>      </a:t>
            </a: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14</a:t>
            </a:fld>
            <a:endParaRPr lang="it-IT"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dirty="0" smtClean="0">
                <a:solidFill>
                  <a:schemeClr val="tx2"/>
                </a:solidFill>
              </a:rPr>
              <a:t>In  termini di </a:t>
            </a:r>
            <a:r>
              <a:rPr lang="it-IT" sz="2400" b="1" dirty="0" smtClean="0">
                <a:solidFill>
                  <a:schemeClr val="tx2"/>
                </a:solidFill>
              </a:rPr>
              <a:t>geopolitica classica</a:t>
            </a:r>
            <a:r>
              <a:rPr lang="it-IT" sz="2400" dirty="0" smtClean="0">
                <a:solidFill>
                  <a:schemeClr val="tx2"/>
                </a:solidFill>
              </a:rPr>
              <a:t>:</a:t>
            </a:r>
          </a:p>
          <a:p>
            <a:pPr>
              <a:buNone/>
            </a:pPr>
            <a:endParaRPr lang="it-IT" sz="2400" dirty="0" smtClean="0">
              <a:solidFill>
                <a:schemeClr val="tx2"/>
              </a:solidFill>
            </a:endParaRPr>
          </a:p>
          <a:p>
            <a:pPr>
              <a:buNone/>
            </a:pPr>
            <a:r>
              <a:rPr lang="it-IT" sz="2400" dirty="0" smtClean="0">
                <a:solidFill>
                  <a:schemeClr val="tx2"/>
                </a:solidFill>
              </a:rPr>
              <a:t>      - </a:t>
            </a:r>
            <a:r>
              <a:rPr lang="it-IT" sz="2400" b="1" dirty="0" err="1" smtClean="0">
                <a:solidFill>
                  <a:schemeClr val="tx2"/>
                </a:solidFill>
              </a:rPr>
              <a:t>Rimland</a:t>
            </a:r>
            <a:r>
              <a:rPr lang="it-IT" sz="2400" dirty="0" smtClean="0">
                <a:solidFill>
                  <a:schemeClr val="tx2"/>
                </a:solidFill>
              </a:rPr>
              <a:t> ( zona di sponda)   = “potenza di mare” (</a:t>
            </a:r>
            <a:r>
              <a:rPr lang="it-IT" sz="2400" b="1" dirty="0" smtClean="0">
                <a:solidFill>
                  <a:schemeClr val="tx2"/>
                </a:solidFill>
              </a:rPr>
              <a:t>USA</a:t>
            </a:r>
            <a:r>
              <a:rPr lang="it-IT" sz="2400" dirty="0" smtClean="0">
                <a:solidFill>
                  <a:schemeClr val="tx2"/>
                </a:solidFill>
              </a:rPr>
              <a:t>)</a:t>
            </a:r>
          </a:p>
          <a:p>
            <a:pPr>
              <a:buNone/>
            </a:pPr>
            <a:endParaRPr lang="it-IT" sz="2400" dirty="0" smtClean="0">
              <a:solidFill>
                <a:schemeClr val="tx2"/>
              </a:solidFill>
            </a:endParaRPr>
          </a:p>
          <a:p>
            <a:pPr>
              <a:buNone/>
            </a:pPr>
            <a:r>
              <a:rPr lang="it-IT" sz="2400" dirty="0" smtClean="0">
                <a:solidFill>
                  <a:schemeClr val="tx2"/>
                </a:solidFill>
              </a:rPr>
              <a:t>     - </a:t>
            </a:r>
            <a:r>
              <a:rPr lang="it-IT" sz="2400" b="1" dirty="0" err="1" smtClean="0">
                <a:solidFill>
                  <a:schemeClr val="tx2"/>
                </a:solidFill>
              </a:rPr>
              <a:t>Hearthland</a:t>
            </a:r>
            <a:r>
              <a:rPr lang="it-IT" sz="2400" dirty="0" smtClean="0">
                <a:solidFill>
                  <a:schemeClr val="tx2"/>
                </a:solidFill>
              </a:rPr>
              <a:t> (cuore di terra) = “potenza di terra” (</a:t>
            </a:r>
            <a:r>
              <a:rPr lang="it-IT" sz="2400" b="1" dirty="0" smtClean="0">
                <a:solidFill>
                  <a:schemeClr val="tx2"/>
                </a:solidFill>
              </a:rPr>
              <a:t>RPC</a:t>
            </a:r>
            <a:r>
              <a:rPr lang="it-IT" sz="2400" dirty="0" smtClean="0">
                <a:solidFill>
                  <a:schemeClr val="tx2"/>
                </a:solidFill>
              </a:rPr>
              <a:t>)</a:t>
            </a:r>
          </a:p>
          <a:p>
            <a:pPr>
              <a:buNone/>
            </a:pPr>
            <a:endParaRPr lang="it-IT" sz="2400" dirty="0" smtClean="0">
              <a:solidFill>
                <a:schemeClr val="tx2"/>
              </a:solidFill>
            </a:endParaRPr>
          </a:p>
          <a:p>
            <a:pPr>
              <a:buNone/>
            </a:pPr>
            <a:r>
              <a:rPr lang="it-IT" sz="2000" dirty="0" smtClean="0">
                <a:solidFill>
                  <a:schemeClr val="tx2"/>
                </a:solidFill>
              </a:rPr>
              <a:t>Il determinismo di questa teoria offre un’interpretazione rigida della realtà</a:t>
            </a:r>
          </a:p>
          <a:p>
            <a:pPr>
              <a:buNone/>
            </a:pPr>
            <a:r>
              <a:rPr lang="it-IT" sz="2000" dirty="0" smtClean="0">
                <a:solidFill>
                  <a:schemeClr val="tx2"/>
                </a:solidFill>
              </a:rPr>
              <a:t>ma evidenzia le </a:t>
            </a:r>
            <a:r>
              <a:rPr lang="it-IT" sz="2000" b="1" dirty="0" smtClean="0">
                <a:solidFill>
                  <a:schemeClr val="tx2"/>
                </a:solidFill>
              </a:rPr>
              <a:t>permanenti</a:t>
            </a:r>
            <a:r>
              <a:rPr lang="it-IT" sz="2000" dirty="0" smtClean="0">
                <a:solidFill>
                  <a:schemeClr val="tx2"/>
                </a:solidFill>
              </a:rPr>
              <a:t> </a:t>
            </a:r>
            <a:r>
              <a:rPr lang="it-IT" sz="2000" b="1" dirty="0" smtClean="0">
                <a:solidFill>
                  <a:schemeClr val="tx2"/>
                </a:solidFill>
              </a:rPr>
              <a:t>geografiche</a:t>
            </a:r>
            <a:r>
              <a:rPr lang="it-IT" sz="2000" dirty="0" smtClean="0">
                <a:solidFill>
                  <a:schemeClr val="tx2"/>
                </a:solidFill>
              </a:rPr>
              <a:t> rilevanti nei rapporti USA-RPC. </a:t>
            </a:r>
          </a:p>
          <a:p>
            <a:pPr>
              <a:buNone/>
            </a:pPr>
            <a:r>
              <a:rPr lang="it-IT" sz="2000" dirty="0" smtClean="0">
                <a:solidFill>
                  <a:schemeClr val="tx2"/>
                </a:solidFill>
              </a:rPr>
              <a:t>La </a:t>
            </a:r>
            <a:r>
              <a:rPr lang="it-IT" sz="2000" b="1" dirty="0" smtClean="0">
                <a:solidFill>
                  <a:schemeClr val="tx2"/>
                </a:solidFill>
              </a:rPr>
              <a:t>RPC percepisce l’egemonia USA </a:t>
            </a:r>
            <a:r>
              <a:rPr lang="it-IT" sz="2000" dirty="0" smtClean="0">
                <a:solidFill>
                  <a:schemeClr val="tx2"/>
                </a:solidFill>
              </a:rPr>
              <a:t>come </a:t>
            </a:r>
            <a:r>
              <a:rPr lang="it-IT" sz="2000" b="1" dirty="0" smtClean="0">
                <a:solidFill>
                  <a:schemeClr val="tx2"/>
                </a:solidFill>
              </a:rPr>
              <a:t>pericolosa</a:t>
            </a:r>
            <a:r>
              <a:rPr lang="it-IT" sz="2000" dirty="0" smtClean="0">
                <a:solidFill>
                  <a:schemeClr val="tx2"/>
                </a:solidFill>
              </a:rPr>
              <a:t>, tesa al suo </a:t>
            </a:r>
          </a:p>
          <a:p>
            <a:pPr>
              <a:buNone/>
            </a:pPr>
            <a:r>
              <a:rPr lang="it-IT" sz="2000" b="1" dirty="0" smtClean="0">
                <a:solidFill>
                  <a:schemeClr val="tx2"/>
                </a:solidFill>
              </a:rPr>
              <a:t>accerchiamento diplomatico-militare </a:t>
            </a:r>
            <a:r>
              <a:rPr lang="it-IT" sz="2000" dirty="0" smtClean="0">
                <a:solidFill>
                  <a:schemeClr val="tx2"/>
                </a:solidFill>
              </a:rPr>
              <a:t>completato dopo l’ 11 settembre con lo</a:t>
            </a:r>
          </a:p>
          <a:p>
            <a:pPr>
              <a:buNone/>
            </a:pPr>
            <a:r>
              <a:rPr lang="it-IT" sz="2000" dirty="0" smtClean="0">
                <a:solidFill>
                  <a:schemeClr val="tx2"/>
                </a:solidFill>
              </a:rPr>
              <a:t>stanziamento di truppe americane in Asia Centrale per la lotta antiterrorismo.</a:t>
            </a:r>
          </a:p>
          <a:p>
            <a:pPr>
              <a:buNone/>
            </a:pPr>
            <a:endParaRPr lang="it-IT" sz="2400" dirty="0" smtClean="0">
              <a:solidFill>
                <a:schemeClr val="tx2"/>
              </a:solidFill>
            </a:endParaRPr>
          </a:p>
          <a:p>
            <a:pPr>
              <a:buNone/>
            </a:pP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15</a:t>
            </a:fld>
            <a:endParaRPr lang="it-I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dirty="0" smtClean="0">
                <a:solidFill>
                  <a:schemeClr val="tx2"/>
                </a:solidFill>
              </a:rPr>
              <a:t>La </a:t>
            </a:r>
            <a:r>
              <a:rPr lang="it-IT" sz="2400" b="1" dirty="0" smtClean="0">
                <a:solidFill>
                  <a:schemeClr val="tx2"/>
                </a:solidFill>
              </a:rPr>
              <a:t>strategia cinese </a:t>
            </a:r>
            <a:r>
              <a:rPr lang="it-IT" sz="2400" dirty="0" smtClean="0">
                <a:solidFill>
                  <a:schemeClr val="tx2"/>
                </a:solidFill>
              </a:rPr>
              <a:t>di fronte alla </a:t>
            </a:r>
            <a:r>
              <a:rPr lang="it-IT" sz="2400" b="1" dirty="0" smtClean="0">
                <a:solidFill>
                  <a:schemeClr val="tx2"/>
                </a:solidFill>
              </a:rPr>
              <a:t>politica egemonica USA </a:t>
            </a:r>
          </a:p>
          <a:p>
            <a:pPr>
              <a:buFont typeface="Wingdings" pitchFamily="2" charset="2"/>
              <a:buChar char="§"/>
            </a:pPr>
            <a:endParaRPr lang="it-IT" sz="2400" b="1" dirty="0" smtClean="0">
              <a:solidFill>
                <a:schemeClr val="tx2"/>
              </a:solidFill>
            </a:endParaRPr>
          </a:p>
          <a:p>
            <a:pPr>
              <a:buNone/>
            </a:pPr>
            <a:r>
              <a:rPr lang="it-IT" sz="2400" b="1" dirty="0" smtClean="0">
                <a:solidFill>
                  <a:schemeClr val="tx2"/>
                </a:solidFill>
              </a:rPr>
              <a:t>     - Sviluppo pacifico</a:t>
            </a:r>
          </a:p>
          <a:p>
            <a:pPr>
              <a:buNone/>
            </a:pPr>
            <a:endParaRPr lang="it-IT" sz="2400" b="1" dirty="0" smtClean="0">
              <a:solidFill>
                <a:schemeClr val="tx2"/>
              </a:solidFill>
            </a:endParaRPr>
          </a:p>
          <a:p>
            <a:pPr>
              <a:buNone/>
            </a:pPr>
            <a:r>
              <a:rPr lang="it-IT" sz="2400" b="1" dirty="0" smtClean="0">
                <a:solidFill>
                  <a:schemeClr val="tx2"/>
                </a:solidFill>
              </a:rPr>
              <a:t>    - Ampliamento dei programmi militari di difesa</a:t>
            </a:r>
          </a:p>
          <a:p>
            <a:pPr>
              <a:buNone/>
            </a:pPr>
            <a:endParaRPr lang="it-IT" sz="2400" b="1" dirty="0" smtClean="0">
              <a:solidFill>
                <a:schemeClr val="tx2"/>
              </a:solidFill>
            </a:endParaRPr>
          </a:p>
          <a:p>
            <a:pPr>
              <a:buNone/>
            </a:pPr>
            <a:r>
              <a:rPr lang="it-IT" sz="2400" b="1" dirty="0" smtClean="0">
                <a:solidFill>
                  <a:schemeClr val="tx2"/>
                </a:solidFill>
              </a:rPr>
              <a:t>         </a:t>
            </a:r>
            <a:r>
              <a:rPr lang="it-IT" sz="1400" b="1" dirty="0" smtClean="0">
                <a:solidFill>
                  <a:schemeClr val="tx2"/>
                </a:solidFill>
              </a:rPr>
              <a:t>sono aspetti integrati di una stessa strategia che si</a:t>
            </a:r>
            <a:r>
              <a:rPr lang="it-IT" sz="2400" b="1" dirty="0" smtClean="0">
                <a:solidFill>
                  <a:schemeClr val="tx2"/>
                </a:solidFill>
              </a:rPr>
              <a:t> </a:t>
            </a:r>
            <a:r>
              <a:rPr lang="it-IT" sz="1400" b="1" dirty="0" smtClean="0">
                <a:solidFill>
                  <a:schemeClr val="tx2"/>
                </a:solidFill>
              </a:rPr>
              <a:t>riallaccia al principio della Cina classica</a:t>
            </a:r>
          </a:p>
          <a:p>
            <a:pPr>
              <a:buNone/>
            </a:pPr>
            <a:r>
              <a:rPr lang="it-IT" sz="2400" b="1" dirty="0" smtClean="0">
                <a:solidFill>
                  <a:schemeClr val="tx2"/>
                </a:solidFill>
              </a:rPr>
              <a:t>U N  P A E S E  R I C </a:t>
            </a:r>
            <a:r>
              <a:rPr lang="it-IT" sz="2400" b="1" dirty="0" err="1" smtClean="0">
                <a:solidFill>
                  <a:schemeClr val="tx2"/>
                </a:solidFill>
              </a:rPr>
              <a:t>C</a:t>
            </a:r>
            <a:r>
              <a:rPr lang="it-IT" sz="2400" b="1" dirty="0" smtClean="0">
                <a:solidFill>
                  <a:schemeClr val="tx2"/>
                </a:solidFill>
              </a:rPr>
              <a:t> O  P E R  U N  E S E R C I T O   P O T E N T E</a:t>
            </a:r>
          </a:p>
          <a:p>
            <a:pPr>
              <a:buNone/>
            </a:pPr>
            <a:r>
              <a:rPr lang="it-IT" sz="1400" b="1" dirty="0" smtClean="0">
                <a:solidFill>
                  <a:schemeClr val="tx2"/>
                </a:solidFill>
              </a:rPr>
              <a:t>                                                                  e che possono essere così sintetizzati:</a:t>
            </a:r>
            <a:r>
              <a:rPr lang="it-IT" sz="2400" b="1" dirty="0" smtClean="0">
                <a:solidFill>
                  <a:schemeClr val="tx2"/>
                </a:solidFill>
              </a:rPr>
              <a:t>  </a:t>
            </a:r>
            <a:endParaRPr lang="it-IT" sz="2400" b="1"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16</a:t>
            </a:fld>
            <a:endParaRPr lang="it-IT"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fontScale="92500" lnSpcReduction="20000"/>
          </a:bodyPr>
          <a:lstStyle/>
          <a:p>
            <a:pPr>
              <a:buFont typeface="Wingdings" pitchFamily="2" charset="2"/>
              <a:buChar char="§"/>
            </a:pPr>
            <a:r>
              <a:rPr lang="it-IT" sz="2400" dirty="0" smtClean="0">
                <a:solidFill>
                  <a:schemeClr val="tx2"/>
                </a:solidFill>
              </a:rPr>
              <a:t>a) </a:t>
            </a:r>
            <a:r>
              <a:rPr lang="it-IT" sz="2400" b="1" dirty="0" smtClean="0">
                <a:solidFill>
                  <a:schemeClr val="tx2"/>
                </a:solidFill>
              </a:rPr>
              <a:t>Aspetto economico         </a:t>
            </a:r>
          </a:p>
          <a:p>
            <a:pPr>
              <a:buFont typeface="Wingdings" pitchFamily="2" charset="2"/>
              <a:buChar char="§"/>
            </a:pPr>
            <a:endParaRPr lang="it-IT" sz="2400" b="1" dirty="0" smtClean="0">
              <a:solidFill>
                <a:schemeClr val="tx2"/>
              </a:solidFill>
            </a:endParaRPr>
          </a:p>
          <a:p>
            <a:pPr>
              <a:buNone/>
            </a:pPr>
            <a:r>
              <a:rPr lang="it-IT" sz="2400" b="1" dirty="0" smtClean="0">
                <a:solidFill>
                  <a:schemeClr val="tx2"/>
                </a:solidFill>
              </a:rPr>
              <a:t>       - Assolutamente prioritario </a:t>
            </a:r>
            <a:r>
              <a:rPr lang="it-IT" sz="2400" dirty="0" smtClean="0">
                <a:solidFill>
                  <a:schemeClr val="tx2"/>
                </a:solidFill>
              </a:rPr>
              <a:t>essendo in larga misura </a:t>
            </a:r>
            <a:r>
              <a:rPr lang="it-IT" sz="2400" b="1" dirty="0" smtClean="0">
                <a:solidFill>
                  <a:schemeClr val="tx2"/>
                </a:solidFill>
              </a:rPr>
              <a:t>export-led</a:t>
            </a:r>
          </a:p>
          <a:p>
            <a:pPr>
              <a:buNone/>
            </a:pPr>
            <a:r>
              <a:rPr lang="it-IT" sz="2400" b="1" dirty="0" smtClean="0">
                <a:solidFill>
                  <a:schemeClr val="tx2"/>
                </a:solidFill>
              </a:rPr>
              <a:t>         </a:t>
            </a:r>
            <a:r>
              <a:rPr lang="it-IT" sz="2400" dirty="0" smtClean="0">
                <a:solidFill>
                  <a:schemeClr val="tx2"/>
                </a:solidFill>
              </a:rPr>
              <a:t>impone la </a:t>
            </a:r>
            <a:r>
              <a:rPr lang="it-IT" sz="2400" b="1" dirty="0" smtClean="0">
                <a:solidFill>
                  <a:schemeClr val="tx2"/>
                </a:solidFill>
              </a:rPr>
              <a:t>stabilità </a:t>
            </a:r>
            <a:r>
              <a:rPr lang="it-IT" sz="2400" dirty="0" smtClean="0">
                <a:solidFill>
                  <a:schemeClr val="tx2"/>
                </a:solidFill>
              </a:rPr>
              <a:t>de</a:t>
            </a:r>
            <a:r>
              <a:rPr lang="it-IT" sz="2400" b="1" dirty="0" smtClean="0">
                <a:solidFill>
                  <a:schemeClr val="tx2"/>
                </a:solidFill>
              </a:rPr>
              <a:t>l quadro geopolitico </a:t>
            </a:r>
            <a:r>
              <a:rPr lang="it-IT" sz="2400" dirty="0" smtClean="0">
                <a:solidFill>
                  <a:schemeClr val="tx2"/>
                </a:solidFill>
              </a:rPr>
              <a:t>dell’area.</a:t>
            </a:r>
          </a:p>
          <a:p>
            <a:pPr>
              <a:buNone/>
            </a:pPr>
            <a:endParaRPr lang="it-IT" sz="2400" dirty="0" smtClean="0">
              <a:solidFill>
                <a:schemeClr val="tx2"/>
              </a:solidFill>
            </a:endParaRPr>
          </a:p>
          <a:p>
            <a:pPr>
              <a:buNone/>
            </a:pPr>
            <a:r>
              <a:rPr lang="it-IT" sz="2400" dirty="0" smtClean="0">
                <a:solidFill>
                  <a:schemeClr val="tx2"/>
                </a:solidFill>
              </a:rPr>
              <a:t>       - Quindi il collegamento tra </a:t>
            </a:r>
            <a:r>
              <a:rPr lang="it-IT" sz="2400" b="1" dirty="0" smtClean="0">
                <a:solidFill>
                  <a:schemeClr val="tx2"/>
                </a:solidFill>
              </a:rPr>
              <a:t>crescita economica </a:t>
            </a:r>
            <a:r>
              <a:rPr lang="it-IT" sz="2400" dirty="0" smtClean="0">
                <a:solidFill>
                  <a:schemeClr val="tx2"/>
                </a:solidFill>
              </a:rPr>
              <a:t>e </a:t>
            </a:r>
            <a:r>
              <a:rPr lang="it-IT" sz="2400" b="1" dirty="0" smtClean="0">
                <a:solidFill>
                  <a:schemeClr val="tx2"/>
                </a:solidFill>
              </a:rPr>
              <a:t>integrazione</a:t>
            </a:r>
          </a:p>
          <a:p>
            <a:pPr>
              <a:buNone/>
            </a:pPr>
            <a:r>
              <a:rPr lang="it-IT" sz="2400" b="1" dirty="0" smtClean="0">
                <a:solidFill>
                  <a:schemeClr val="tx2"/>
                </a:solidFill>
              </a:rPr>
              <a:t>         internazionale</a:t>
            </a:r>
            <a:r>
              <a:rPr lang="it-IT" sz="2400" dirty="0" smtClean="0">
                <a:solidFill>
                  <a:schemeClr val="tx2"/>
                </a:solidFill>
              </a:rPr>
              <a:t> risulta </a:t>
            </a:r>
            <a:r>
              <a:rPr lang="it-IT" sz="2400" b="1" dirty="0" smtClean="0">
                <a:solidFill>
                  <a:schemeClr val="tx2"/>
                </a:solidFill>
              </a:rPr>
              <a:t>vincolante</a:t>
            </a:r>
            <a:r>
              <a:rPr lang="it-IT" sz="2400" dirty="0" smtClean="0">
                <a:solidFill>
                  <a:schemeClr val="tx2"/>
                </a:solidFill>
              </a:rPr>
              <a:t> per la sua </a:t>
            </a:r>
            <a:r>
              <a:rPr lang="it-IT" sz="2400" b="1" dirty="0" smtClean="0">
                <a:solidFill>
                  <a:schemeClr val="tx2"/>
                </a:solidFill>
              </a:rPr>
              <a:t>politica estera.</a:t>
            </a:r>
          </a:p>
          <a:p>
            <a:pPr>
              <a:buNone/>
            </a:pPr>
            <a:endParaRPr lang="it-IT" sz="2400" b="1" dirty="0" smtClean="0">
              <a:solidFill>
                <a:schemeClr val="tx2"/>
              </a:solidFill>
            </a:endParaRPr>
          </a:p>
          <a:p>
            <a:pPr>
              <a:buNone/>
            </a:pPr>
            <a:r>
              <a:rPr lang="it-IT" sz="2400" b="1" dirty="0" smtClean="0">
                <a:solidFill>
                  <a:schemeClr val="tx2"/>
                </a:solidFill>
              </a:rPr>
              <a:t>        - </a:t>
            </a:r>
            <a:r>
              <a:rPr lang="it-IT" sz="2400" dirty="0" smtClean="0">
                <a:solidFill>
                  <a:schemeClr val="tx2"/>
                </a:solidFill>
              </a:rPr>
              <a:t>La politica dello </a:t>
            </a:r>
            <a:r>
              <a:rPr lang="it-IT" sz="2400" b="1" dirty="0" smtClean="0">
                <a:solidFill>
                  <a:schemeClr val="tx2"/>
                </a:solidFill>
              </a:rPr>
              <a:t>“sviluppo pacifico” </a:t>
            </a:r>
            <a:r>
              <a:rPr lang="it-IT" sz="2400" dirty="0" smtClean="0">
                <a:solidFill>
                  <a:schemeClr val="tx2"/>
                </a:solidFill>
              </a:rPr>
              <a:t>vede nella Cina il </a:t>
            </a:r>
            <a:r>
              <a:rPr lang="it-IT" sz="2400" b="1" dirty="0" smtClean="0">
                <a:solidFill>
                  <a:schemeClr val="tx2"/>
                </a:solidFill>
              </a:rPr>
              <a:t>motore</a:t>
            </a:r>
            <a:r>
              <a:rPr lang="it-IT" sz="2400" dirty="0" smtClean="0">
                <a:solidFill>
                  <a:schemeClr val="tx2"/>
                </a:solidFill>
              </a:rPr>
              <a:t> </a:t>
            </a:r>
          </a:p>
          <a:p>
            <a:pPr>
              <a:buNone/>
            </a:pPr>
            <a:r>
              <a:rPr lang="it-IT" sz="2400" dirty="0" smtClean="0">
                <a:solidFill>
                  <a:schemeClr val="tx2"/>
                </a:solidFill>
              </a:rPr>
              <a:t>          </a:t>
            </a:r>
            <a:r>
              <a:rPr lang="it-IT" sz="2400" b="1" dirty="0" smtClean="0">
                <a:solidFill>
                  <a:schemeClr val="tx2"/>
                </a:solidFill>
              </a:rPr>
              <a:t>economico</a:t>
            </a:r>
            <a:r>
              <a:rPr lang="it-IT" sz="2400" dirty="0" smtClean="0">
                <a:solidFill>
                  <a:schemeClr val="tx2"/>
                </a:solidFill>
              </a:rPr>
              <a:t> e la potenza stabilizzatrice dello </a:t>
            </a:r>
            <a:r>
              <a:rPr lang="it-IT" sz="2400" b="1" dirty="0" smtClean="0">
                <a:solidFill>
                  <a:schemeClr val="tx2"/>
                </a:solidFill>
              </a:rPr>
              <a:t>status</a:t>
            </a:r>
            <a:r>
              <a:rPr lang="it-IT" sz="2400" dirty="0" smtClean="0">
                <a:solidFill>
                  <a:schemeClr val="tx2"/>
                </a:solidFill>
              </a:rPr>
              <a:t> </a:t>
            </a:r>
            <a:r>
              <a:rPr lang="it-IT" sz="2400" b="1" dirty="0" smtClean="0">
                <a:solidFill>
                  <a:schemeClr val="tx2"/>
                </a:solidFill>
              </a:rPr>
              <a:t>quo </a:t>
            </a:r>
            <a:r>
              <a:rPr lang="it-IT" sz="2400" dirty="0" smtClean="0">
                <a:solidFill>
                  <a:schemeClr val="tx2"/>
                </a:solidFill>
              </a:rPr>
              <a:t>che però</a:t>
            </a:r>
          </a:p>
          <a:p>
            <a:pPr>
              <a:buNone/>
            </a:pPr>
            <a:r>
              <a:rPr lang="it-IT" sz="2400" dirty="0" smtClean="0">
                <a:solidFill>
                  <a:schemeClr val="tx2"/>
                </a:solidFill>
              </a:rPr>
              <a:t>          non significa inazione.</a:t>
            </a:r>
            <a:endParaRPr lang="it-IT" sz="2400" b="1" dirty="0" smtClean="0">
              <a:solidFill>
                <a:schemeClr val="tx2"/>
              </a:solidFill>
            </a:endParaRPr>
          </a:p>
          <a:p>
            <a:pPr>
              <a:buNone/>
            </a:pPr>
            <a:endParaRPr lang="it-IT" sz="2400" b="1" dirty="0" smtClean="0">
              <a:solidFill>
                <a:schemeClr val="tx2"/>
              </a:solidFill>
            </a:endParaRPr>
          </a:p>
          <a:p>
            <a:pPr>
              <a:buNone/>
            </a:pPr>
            <a:r>
              <a:rPr lang="it-IT" sz="2400" dirty="0" smtClean="0">
                <a:solidFill>
                  <a:schemeClr val="tx2"/>
                </a:solidFill>
              </a:rPr>
              <a:t>     </a:t>
            </a: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17</a:t>
            </a:fld>
            <a:endParaRPr lang="it-IT"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b="1" dirty="0" smtClean="0">
                <a:solidFill>
                  <a:schemeClr val="tx2"/>
                </a:solidFill>
              </a:rPr>
              <a:t>L’adesione</a:t>
            </a:r>
            <a:r>
              <a:rPr lang="it-IT" sz="2400" dirty="0" smtClean="0">
                <a:solidFill>
                  <a:schemeClr val="tx2"/>
                </a:solidFill>
              </a:rPr>
              <a:t> della </a:t>
            </a:r>
            <a:r>
              <a:rPr lang="it-IT" sz="2400" b="1" dirty="0" smtClean="0">
                <a:solidFill>
                  <a:schemeClr val="tx2"/>
                </a:solidFill>
              </a:rPr>
              <a:t>RPC</a:t>
            </a:r>
            <a:r>
              <a:rPr lang="it-IT" sz="2400" dirty="0" smtClean="0">
                <a:solidFill>
                  <a:schemeClr val="tx2"/>
                </a:solidFill>
              </a:rPr>
              <a:t> a numerosi </a:t>
            </a:r>
            <a:r>
              <a:rPr lang="it-IT" sz="2400" b="1" dirty="0" smtClean="0">
                <a:solidFill>
                  <a:schemeClr val="tx2"/>
                </a:solidFill>
              </a:rPr>
              <a:t>trattati</a:t>
            </a:r>
            <a:r>
              <a:rPr lang="it-IT" sz="2400" dirty="0" smtClean="0">
                <a:solidFill>
                  <a:schemeClr val="tx2"/>
                </a:solidFill>
              </a:rPr>
              <a:t> e regimi </a:t>
            </a:r>
            <a:r>
              <a:rPr lang="it-IT" sz="2400" b="1" dirty="0" smtClean="0">
                <a:solidFill>
                  <a:schemeClr val="tx2"/>
                </a:solidFill>
              </a:rPr>
              <a:t>commerciali</a:t>
            </a:r>
            <a:r>
              <a:rPr lang="it-IT" sz="2400" dirty="0" smtClean="0">
                <a:solidFill>
                  <a:schemeClr val="tx2"/>
                </a:solidFill>
              </a:rPr>
              <a:t> internazionali , i trattati </a:t>
            </a:r>
            <a:r>
              <a:rPr lang="it-IT" sz="2400" b="1" dirty="0" smtClean="0">
                <a:solidFill>
                  <a:schemeClr val="tx2"/>
                </a:solidFill>
              </a:rPr>
              <a:t>bilaterali</a:t>
            </a:r>
            <a:r>
              <a:rPr lang="it-IT" sz="2400" dirty="0" smtClean="0">
                <a:solidFill>
                  <a:schemeClr val="tx2"/>
                </a:solidFill>
              </a:rPr>
              <a:t> con i principali paesi de Sud-Est asiatico, l’adesione all’ </a:t>
            </a:r>
            <a:r>
              <a:rPr lang="it-IT" sz="2400" b="1" dirty="0" smtClean="0">
                <a:solidFill>
                  <a:schemeClr val="tx2"/>
                </a:solidFill>
              </a:rPr>
              <a:t>Organizzazione Mondiale </a:t>
            </a:r>
            <a:r>
              <a:rPr lang="it-IT" sz="2400" dirty="0" smtClean="0">
                <a:solidFill>
                  <a:schemeClr val="tx2"/>
                </a:solidFill>
              </a:rPr>
              <a:t>del </a:t>
            </a:r>
            <a:r>
              <a:rPr lang="it-IT" sz="2400" b="1" dirty="0" smtClean="0">
                <a:solidFill>
                  <a:schemeClr val="tx2"/>
                </a:solidFill>
              </a:rPr>
              <a:t>Commercio</a:t>
            </a:r>
            <a:r>
              <a:rPr lang="it-IT" sz="2400" dirty="0" smtClean="0">
                <a:solidFill>
                  <a:schemeClr val="tx2"/>
                </a:solidFill>
              </a:rPr>
              <a:t> (</a:t>
            </a:r>
            <a:r>
              <a:rPr lang="it-IT" sz="2400" b="1" dirty="0" smtClean="0">
                <a:solidFill>
                  <a:schemeClr val="tx2"/>
                </a:solidFill>
              </a:rPr>
              <a:t>WTO</a:t>
            </a:r>
            <a:r>
              <a:rPr lang="it-IT" sz="2400" dirty="0" smtClean="0">
                <a:solidFill>
                  <a:schemeClr val="tx2"/>
                </a:solidFill>
              </a:rPr>
              <a:t>), la proposta di un </a:t>
            </a:r>
            <a:r>
              <a:rPr lang="it-IT" sz="2400" b="1" dirty="0" smtClean="0">
                <a:solidFill>
                  <a:schemeClr val="tx2"/>
                </a:solidFill>
              </a:rPr>
              <a:t>accordo</a:t>
            </a:r>
            <a:r>
              <a:rPr lang="it-IT" sz="2400" dirty="0" smtClean="0">
                <a:solidFill>
                  <a:schemeClr val="tx2"/>
                </a:solidFill>
              </a:rPr>
              <a:t> di </a:t>
            </a:r>
            <a:r>
              <a:rPr lang="it-IT" sz="2400" b="1" dirty="0" smtClean="0">
                <a:solidFill>
                  <a:schemeClr val="tx2"/>
                </a:solidFill>
              </a:rPr>
              <a:t>libero</a:t>
            </a:r>
            <a:r>
              <a:rPr lang="it-IT" sz="2400" dirty="0" smtClean="0">
                <a:solidFill>
                  <a:schemeClr val="tx2"/>
                </a:solidFill>
              </a:rPr>
              <a:t> </a:t>
            </a:r>
            <a:r>
              <a:rPr lang="it-IT" sz="2400" b="1" dirty="0" smtClean="0">
                <a:solidFill>
                  <a:schemeClr val="tx2"/>
                </a:solidFill>
              </a:rPr>
              <a:t>scambio</a:t>
            </a:r>
            <a:r>
              <a:rPr lang="it-IT" sz="2400" dirty="0" smtClean="0">
                <a:solidFill>
                  <a:schemeClr val="tx2"/>
                </a:solidFill>
              </a:rPr>
              <a:t> con i paesi dell’ </a:t>
            </a:r>
            <a:r>
              <a:rPr lang="it-IT" sz="2400" b="1" dirty="0" smtClean="0">
                <a:solidFill>
                  <a:schemeClr val="tx2"/>
                </a:solidFill>
              </a:rPr>
              <a:t>ASEAN</a:t>
            </a:r>
            <a:r>
              <a:rPr lang="it-IT" sz="2400" dirty="0" smtClean="0">
                <a:solidFill>
                  <a:schemeClr val="tx2"/>
                </a:solidFill>
              </a:rPr>
              <a:t> entro il 2010 e la </a:t>
            </a:r>
            <a:r>
              <a:rPr lang="it-IT" sz="2400" b="1" dirty="0" smtClean="0">
                <a:solidFill>
                  <a:schemeClr val="tx2"/>
                </a:solidFill>
              </a:rPr>
              <a:t>guida</a:t>
            </a:r>
            <a:r>
              <a:rPr lang="it-IT" sz="2400" dirty="0" smtClean="0">
                <a:solidFill>
                  <a:schemeClr val="tx2"/>
                </a:solidFill>
              </a:rPr>
              <a:t> che sta assumendo </a:t>
            </a:r>
            <a:r>
              <a:rPr lang="it-IT" sz="2400" b="1" dirty="0" smtClean="0">
                <a:solidFill>
                  <a:schemeClr val="tx2"/>
                </a:solidFill>
              </a:rPr>
              <a:t>col Giappone </a:t>
            </a:r>
            <a:r>
              <a:rPr lang="it-IT" sz="2400" dirty="0" smtClean="0">
                <a:solidFill>
                  <a:schemeClr val="tx2"/>
                </a:solidFill>
              </a:rPr>
              <a:t>dell’ </a:t>
            </a:r>
            <a:r>
              <a:rPr lang="it-IT" sz="2400" b="1" dirty="0" smtClean="0">
                <a:solidFill>
                  <a:schemeClr val="tx2"/>
                </a:solidFill>
              </a:rPr>
              <a:t>ASEAN</a:t>
            </a:r>
            <a:r>
              <a:rPr lang="it-IT" sz="2400" dirty="0" smtClean="0">
                <a:solidFill>
                  <a:schemeClr val="tx2"/>
                </a:solidFill>
              </a:rPr>
              <a:t>+</a:t>
            </a:r>
            <a:r>
              <a:rPr lang="it-IT" sz="2400" b="1" dirty="0" smtClean="0">
                <a:solidFill>
                  <a:schemeClr val="tx2"/>
                </a:solidFill>
              </a:rPr>
              <a:t>3</a:t>
            </a:r>
            <a:r>
              <a:rPr lang="it-IT" sz="2400" dirty="0" smtClean="0">
                <a:solidFill>
                  <a:schemeClr val="tx2"/>
                </a:solidFill>
              </a:rPr>
              <a:t> (</a:t>
            </a:r>
            <a:r>
              <a:rPr lang="it-IT" sz="2400" b="1" dirty="0" smtClean="0">
                <a:solidFill>
                  <a:schemeClr val="tx2"/>
                </a:solidFill>
              </a:rPr>
              <a:t>Giappone</a:t>
            </a:r>
            <a:r>
              <a:rPr lang="it-IT" sz="2400" dirty="0" smtClean="0">
                <a:solidFill>
                  <a:schemeClr val="tx2"/>
                </a:solidFill>
              </a:rPr>
              <a:t>, </a:t>
            </a:r>
            <a:r>
              <a:rPr lang="it-IT" sz="2400" b="1" dirty="0" smtClean="0">
                <a:solidFill>
                  <a:schemeClr val="tx2"/>
                </a:solidFill>
              </a:rPr>
              <a:t>RPC</a:t>
            </a:r>
            <a:r>
              <a:rPr lang="it-IT" sz="2400" dirty="0" smtClean="0">
                <a:solidFill>
                  <a:schemeClr val="tx2"/>
                </a:solidFill>
              </a:rPr>
              <a:t> e </a:t>
            </a:r>
            <a:r>
              <a:rPr lang="it-IT" sz="2400" b="1" dirty="0" smtClean="0">
                <a:solidFill>
                  <a:schemeClr val="tx2"/>
                </a:solidFill>
              </a:rPr>
              <a:t>Corea del Sud</a:t>
            </a:r>
            <a:r>
              <a:rPr lang="it-IT" sz="2400" dirty="0" smtClean="0">
                <a:solidFill>
                  <a:schemeClr val="tx2"/>
                </a:solidFill>
              </a:rPr>
              <a:t>), le dichiarazioni favorevoli ad un’ </a:t>
            </a:r>
            <a:r>
              <a:rPr lang="it-IT" sz="2400" b="1" dirty="0" smtClean="0">
                <a:solidFill>
                  <a:schemeClr val="tx2"/>
                </a:solidFill>
              </a:rPr>
              <a:t>area</a:t>
            </a:r>
            <a:r>
              <a:rPr lang="it-IT" sz="2400" dirty="0" smtClean="0">
                <a:solidFill>
                  <a:schemeClr val="tx2"/>
                </a:solidFill>
              </a:rPr>
              <a:t> </a:t>
            </a:r>
            <a:r>
              <a:rPr lang="it-IT" sz="2400" b="1" dirty="0" smtClean="0">
                <a:solidFill>
                  <a:schemeClr val="tx2"/>
                </a:solidFill>
              </a:rPr>
              <a:t>monetaria asiatica </a:t>
            </a:r>
            <a:r>
              <a:rPr lang="it-IT" sz="2400" dirty="0" smtClean="0">
                <a:solidFill>
                  <a:schemeClr val="tx2"/>
                </a:solidFill>
              </a:rPr>
              <a:t>alternativa al </a:t>
            </a:r>
            <a:r>
              <a:rPr lang="it-IT" sz="2400" b="1" dirty="0" smtClean="0">
                <a:solidFill>
                  <a:schemeClr val="tx2"/>
                </a:solidFill>
              </a:rPr>
              <a:t>FMI </a:t>
            </a:r>
            <a:r>
              <a:rPr lang="it-IT" sz="2400" dirty="0" smtClean="0">
                <a:solidFill>
                  <a:schemeClr val="tx2"/>
                </a:solidFill>
              </a:rPr>
              <a:t>e soprattutto </a:t>
            </a:r>
            <a:r>
              <a:rPr lang="it-IT" sz="2400" b="1" dirty="0" smtClean="0">
                <a:solidFill>
                  <a:schemeClr val="tx2"/>
                </a:solidFill>
              </a:rPr>
              <a:t>l’altissimo</a:t>
            </a:r>
            <a:r>
              <a:rPr lang="it-IT" sz="2400" dirty="0" smtClean="0">
                <a:solidFill>
                  <a:schemeClr val="tx2"/>
                </a:solidFill>
              </a:rPr>
              <a:t> </a:t>
            </a:r>
            <a:r>
              <a:rPr lang="it-IT" sz="2400" b="1" dirty="0" smtClean="0">
                <a:solidFill>
                  <a:schemeClr val="tx2"/>
                </a:solidFill>
              </a:rPr>
              <a:t>aumento dell’ interscambio </a:t>
            </a:r>
            <a:r>
              <a:rPr lang="it-IT" sz="2400" dirty="0" smtClean="0">
                <a:solidFill>
                  <a:schemeClr val="tx2"/>
                </a:solidFill>
              </a:rPr>
              <a:t>regionale e della crescita di prestigio della RPC vista, sopratutto nel Sud-Est asiatico, come </a:t>
            </a:r>
            <a:r>
              <a:rPr lang="it-IT" sz="2400" b="1" dirty="0" smtClean="0">
                <a:solidFill>
                  <a:schemeClr val="tx2"/>
                </a:solidFill>
              </a:rPr>
              <a:t>modello di sviluppo economico </a:t>
            </a:r>
            <a:r>
              <a:rPr lang="it-IT" sz="2400" dirty="0" smtClean="0">
                <a:solidFill>
                  <a:schemeClr val="tx2"/>
                </a:solidFill>
              </a:rPr>
              <a:t>e come “</a:t>
            </a:r>
            <a:r>
              <a:rPr lang="it-IT" sz="2400" b="1" dirty="0" smtClean="0">
                <a:solidFill>
                  <a:schemeClr val="tx2"/>
                </a:solidFill>
              </a:rPr>
              <a:t>potenza benigna</a:t>
            </a:r>
            <a:r>
              <a:rPr lang="it-IT" sz="2400" dirty="0" smtClean="0">
                <a:solidFill>
                  <a:schemeClr val="tx2"/>
                </a:solidFill>
              </a:rPr>
              <a:t>” modifica la mappa del potere in tutta la facciata del Pacifico.</a:t>
            </a: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18</a:t>
            </a:fld>
            <a:endParaRPr lang="it-IT"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lnSpcReduction="10000"/>
          </a:bodyPr>
          <a:lstStyle/>
          <a:p>
            <a:pPr>
              <a:buFont typeface="Wingdings" pitchFamily="2" charset="2"/>
              <a:buChar char="§"/>
            </a:pPr>
            <a:r>
              <a:rPr lang="it-IT" sz="2400" dirty="0" smtClean="0">
                <a:solidFill>
                  <a:schemeClr val="tx2"/>
                </a:solidFill>
              </a:rPr>
              <a:t>L’ influenza cinese in Asia Centrale</a:t>
            </a:r>
          </a:p>
          <a:p>
            <a:pPr>
              <a:buFont typeface="Wingdings" pitchFamily="2" charset="2"/>
              <a:buChar char="§"/>
            </a:pPr>
            <a:endParaRPr lang="it-IT" sz="2400" dirty="0" smtClean="0">
              <a:solidFill>
                <a:schemeClr val="tx2"/>
              </a:solidFill>
            </a:endParaRPr>
          </a:p>
          <a:p>
            <a:pPr>
              <a:buNone/>
            </a:pPr>
            <a:r>
              <a:rPr lang="it-IT" sz="2400" dirty="0" smtClean="0">
                <a:solidFill>
                  <a:schemeClr val="tx2"/>
                </a:solidFill>
              </a:rPr>
              <a:t>   - nel 1996 si costituisce l’ </a:t>
            </a:r>
            <a:r>
              <a:rPr lang="it-IT" sz="2400" b="1" dirty="0" smtClean="0">
                <a:solidFill>
                  <a:schemeClr val="tx2"/>
                </a:solidFill>
              </a:rPr>
              <a:t>Organizzazione per la Cooperazione</a:t>
            </a:r>
          </a:p>
          <a:p>
            <a:pPr>
              <a:buNone/>
            </a:pPr>
            <a:r>
              <a:rPr lang="it-IT" sz="2400" b="1" dirty="0" smtClean="0">
                <a:solidFill>
                  <a:schemeClr val="tx2"/>
                </a:solidFill>
              </a:rPr>
              <a:t>     di Shanghai</a:t>
            </a:r>
            <a:r>
              <a:rPr lang="it-IT" sz="2400" dirty="0" smtClean="0">
                <a:solidFill>
                  <a:schemeClr val="tx2"/>
                </a:solidFill>
              </a:rPr>
              <a:t> (Russia, Cina, Kazakistan, Tagikistan e Kirghizistan)  </a:t>
            </a:r>
          </a:p>
          <a:p>
            <a:pPr>
              <a:buNone/>
            </a:pPr>
            <a:r>
              <a:rPr lang="it-IT" sz="2400" dirty="0" smtClean="0">
                <a:solidFill>
                  <a:schemeClr val="tx2"/>
                </a:solidFill>
              </a:rPr>
              <a:t>     in funzione di </a:t>
            </a:r>
            <a:r>
              <a:rPr lang="it-IT" sz="2400" b="1" dirty="0" smtClean="0">
                <a:solidFill>
                  <a:schemeClr val="tx2"/>
                </a:solidFill>
              </a:rPr>
              <a:t>lotta all’estremismo islamico</a:t>
            </a:r>
            <a:r>
              <a:rPr lang="it-IT" sz="2400" dirty="0" smtClean="0">
                <a:solidFill>
                  <a:schemeClr val="tx2"/>
                </a:solidFill>
              </a:rPr>
              <a:t>, stimolo alla</a:t>
            </a:r>
          </a:p>
          <a:p>
            <a:pPr>
              <a:buNone/>
            </a:pPr>
            <a:r>
              <a:rPr lang="it-IT" sz="2400" dirty="0" smtClean="0">
                <a:solidFill>
                  <a:schemeClr val="tx2"/>
                </a:solidFill>
              </a:rPr>
              <a:t>     </a:t>
            </a:r>
            <a:r>
              <a:rPr lang="it-IT" sz="2400" b="1" dirty="0" smtClean="0">
                <a:solidFill>
                  <a:schemeClr val="tx2"/>
                </a:solidFill>
              </a:rPr>
              <a:t>cooperazione economica </a:t>
            </a:r>
            <a:r>
              <a:rPr lang="it-IT" sz="2400" dirty="0" smtClean="0">
                <a:solidFill>
                  <a:schemeClr val="tx2"/>
                </a:solidFill>
              </a:rPr>
              <a:t>e contro l’</a:t>
            </a:r>
            <a:r>
              <a:rPr lang="it-IT" sz="2400" b="1" dirty="0" smtClean="0">
                <a:solidFill>
                  <a:schemeClr val="tx2"/>
                </a:solidFill>
              </a:rPr>
              <a:t>interferenza di potenze</a:t>
            </a:r>
          </a:p>
          <a:p>
            <a:pPr>
              <a:buNone/>
            </a:pPr>
            <a:r>
              <a:rPr lang="it-IT" sz="2400" b="1" dirty="0" smtClean="0">
                <a:solidFill>
                  <a:schemeClr val="tx2"/>
                </a:solidFill>
              </a:rPr>
              <a:t>     straniere</a:t>
            </a:r>
            <a:r>
              <a:rPr lang="it-IT" sz="2400" dirty="0" smtClean="0">
                <a:solidFill>
                  <a:schemeClr val="tx2"/>
                </a:solidFill>
              </a:rPr>
              <a:t> (leggi USA).</a:t>
            </a:r>
          </a:p>
          <a:p>
            <a:pPr>
              <a:buNone/>
            </a:pPr>
            <a:endParaRPr lang="it-IT" sz="2400" dirty="0" smtClean="0">
              <a:solidFill>
                <a:schemeClr val="tx2"/>
              </a:solidFill>
            </a:endParaRPr>
          </a:p>
          <a:p>
            <a:pPr>
              <a:buNone/>
            </a:pPr>
            <a:r>
              <a:rPr lang="it-IT" sz="2400" dirty="0" smtClean="0">
                <a:solidFill>
                  <a:schemeClr val="tx2"/>
                </a:solidFill>
              </a:rPr>
              <a:t>   - </a:t>
            </a:r>
            <a:r>
              <a:rPr lang="it-IT" sz="2400" b="1" dirty="0" smtClean="0">
                <a:solidFill>
                  <a:schemeClr val="tx2"/>
                </a:solidFill>
              </a:rPr>
              <a:t>CAREC </a:t>
            </a:r>
            <a:r>
              <a:rPr lang="it-IT" sz="2400" dirty="0" smtClean="0">
                <a:solidFill>
                  <a:schemeClr val="tx2"/>
                </a:solidFill>
              </a:rPr>
              <a:t>area di </a:t>
            </a:r>
            <a:r>
              <a:rPr lang="it-IT" sz="2400" b="1" dirty="0" smtClean="0">
                <a:solidFill>
                  <a:schemeClr val="tx2"/>
                </a:solidFill>
              </a:rPr>
              <a:t>cooperazione economica </a:t>
            </a:r>
            <a:r>
              <a:rPr lang="it-IT" sz="2400" dirty="0" smtClean="0">
                <a:solidFill>
                  <a:schemeClr val="tx2"/>
                </a:solidFill>
              </a:rPr>
              <a:t>con otto paesi dell’</a:t>
            </a:r>
            <a:r>
              <a:rPr lang="it-IT" sz="2400" b="1" dirty="0" smtClean="0">
                <a:solidFill>
                  <a:schemeClr val="tx2"/>
                </a:solidFill>
              </a:rPr>
              <a:t>Asia Centrale.</a:t>
            </a:r>
          </a:p>
          <a:p>
            <a:pPr>
              <a:buNone/>
            </a:pPr>
            <a:r>
              <a:rPr lang="it-IT" sz="2400" b="1" dirty="0" smtClean="0">
                <a:solidFill>
                  <a:schemeClr val="tx2"/>
                </a:solidFill>
              </a:rPr>
              <a:t>      </a:t>
            </a:r>
            <a:r>
              <a:rPr lang="it-IT" sz="2400" dirty="0" smtClean="0">
                <a:solidFill>
                  <a:schemeClr val="tx2"/>
                </a:solidFill>
              </a:rPr>
              <a:t> </a:t>
            </a: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19</a:t>
            </a:fld>
            <a:endParaRPr lang="it-I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928803"/>
            <a:ext cx="7772400" cy="1671648"/>
          </a:xfrm>
        </p:spPr>
        <p:txBody>
          <a:bodyPr>
            <a:normAutofit fontScale="90000"/>
          </a:bodyPr>
          <a:lstStyle/>
          <a:p>
            <a:r>
              <a:rPr lang="it-IT" sz="4000" dirty="0" smtClean="0"/>
              <a:t>LE RELAZIONI USA - CINA</a:t>
            </a:r>
            <a:br>
              <a:rPr lang="it-IT" sz="4000" dirty="0" smtClean="0"/>
            </a:br>
            <a:r>
              <a:rPr lang="it-IT" sz="4000" dirty="0" smtClean="0"/>
              <a:t>UN DIFFICILE EQUILIBRIO</a:t>
            </a:r>
            <a:br>
              <a:rPr lang="it-IT" sz="4000" dirty="0" smtClean="0"/>
            </a:br>
            <a:endParaRPr lang="it-IT" sz="4000" dirty="0"/>
          </a:p>
        </p:txBody>
      </p:sp>
      <p:sp>
        <p:nvSpPr>
          <p:cNvPr id="3" name="Sottotitolo 2"/>
          <p:cNvSpPr>
            <a:spLocks noGrp="1"/>
          </p:cNvSpPr>
          <p:nvPr>
            <p:ph type="subTitle" idx="1"/>
          </p:nvPr>
        </p:nvSpPr>
        <p:spPr/>
        <p:txBody>
          <a:bodyPr>
            <a:normAutofit/>
          </a:bodyPr>
          <a:lstStyle/>
          <a:p>
            <a:r>
              <a:rPr lang="it-IT" sz="2800" dirty="0" smtClean="0"/>
              <a:t>Relazione di </a:t>
            </a:r>
            <a:r>
              <a:rPr lang="it-IT" sz="2800" smtClean="0"/>
              <a:t>Giovanni Fonda</a:t>
            </a:r>
          </a:p>
          <a:p>
            <a:endParaRPr lang="it-IT" sz="2800" dirty="0" smtClean="0"/>
          </a:p>
          <a:p>
            <a:r>
              <a:rPr lang="it-IT" dirty="0" smtClean="0"/>
              <a:t>da Giovanni </a:t>
            </a:r>
            <a:r>
              <a:rPr lang="it-IT" dirty="0" err="1" smtClean="0"/>
              <a:t>Salvini</a:t>
            </a:r>
            <a:endParaRPr lang="it-IT" dirty="0" smtClean="0"/>
          </a:p>
          <a:p>
            <a:r>
              <a:rPr lang="it-IT" sz="1600" dirty="0" smtClean="0"/>
              <a:t>IL POLITICO (</a:t>
            </a:r>
            <a:r>
              <a:rPr lang="it-IT" sz="1600" dirty="0" err="1" smtClean="0"/>
              <a:t>Univ</a:t>
            </a:r>
            <a:r>
              <a:rPr lang="it-IT" sz="1600" dirty="0" smtClean="0"/>
              <a:t>. Pavia) 2006, anno LXXI, n.3 pp.109-128</a:t>
            </a:r>
          </a:p>
          <a:p>
            <a:endParaRPr lang="it-IT"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b="1" dirty="0" smtClean="0">
                <a:solidFill>
                  <a:schemeClr val="tx2"/>
                </a:solidFill>
              </a:rPr>
              <a:t>Lee </a:t>
            </a:r>
            <a:r>
              <a:rPr lang="it-IT" sz="2400" b="1" dirty="0" err="1" smtClean="0">
                <a:solidFill>
                  <a:schemeClr val="tx2"/>
                </a:solidFill>
              </a:rPr>
              <a:t>Kwan</a:t>
            </a:r>
            <a:r>
              <a:rPr lang="it-IT" sz="2400" b="1" dirty="0" smtClean="0">
                <a:solidFill>
                  <a:schemeClr val="tx2"/>
                </a:solidFill>
              </a:rPr>
              <a:t> </a:t>
            </a:r>
            <a:r>
              <a:rPr lang="it-IT" sz="2400" b="1" dirty="0" err="1" smtClean="0">
                <a:solidFill>
                  <a:schemeClr val="tx2"/>
                </a:solidFill>
              </a:rPr>
              <a:t>Yew</a:t>
            </a:r>
            <a:r>
              <a:rPr lang="it-IT" sz="2400" dirty="0" smtClean="0">
                <a:solidFill>
                  <a:schemeClr val="tx2"/>
                </a:solidFill>
              </a:rPr>
              <a:t>, padre della nazione di Singapore, afferma:</a:t>
            </a:r>
          </a:p>
          <a:p>
            <a:pPr>
              <a:buNone/>
            </a:pPr>
            <a:endParaRPr lang="it-IT" sz="2400" dirty="0" smtClean="0">
              <a:solidFill>
                <a:schemeClr val="tx2"/>
              </a:solidFill>
            </a:endParaRPr>
          </a:p>
          <a:p>
            <a:pPr>
              <a:buNone/>
            </a:pPr>
            <a:r>
              <a:rPr lang="it-IT" sz="2400" dirty="0" smtClean="0">
                <a:solidFill>
                  <a:schemeClr val="tx2"/>
                </a:solidFill>
              </a:rPr>
              <a:t>   - Lo sconvolgimento che la </a:t>
            </a:r>
            <a:r>
              <a:rPr lang="it-IT" sz="2400" b="1" dirty="0" smtClean="0">
                <a:solidFill>
                  <a:schemeClr val="tx2"/>
                </a:solidFill>
              </a:rPr>
              <a:t>Cina</a:t>
            </a:r>
            <a:r>
              <a:rPr lang="it-IT" sz="2400" dirty="0" smtClean="0">
                <a:solidFill>
                  <a:schemeClr val="tx2"/>
                </a:solidFill>
              </a:rPr>
              <a:t> sta provocando è tale che sarà necessario trovare un </a:t>
            </a:r>
            <a:r>
              <a:rPr lang="it-IT" sz="2400" b="1" dirty="0" smtClean="0">
                <a:solidFill>
                  <a:schemeClr val="tx2"/>
                </a:solidFill>
              </a:rPr>
              <a:t>nuovo equilibrio </a:t>
            </a:r>
            <a:r>
              <a:rPr lang="it-IT" sz="2400" dirty="0" smtClean="0">
                <a:solidFill>
                  <a:schemeClr val="tx2"/>
                </a:solidFill>
              </a:rPr>
              <a:t>tra trenta o quarant’anni.</a:t>
            </a:r>
          </a:p>
          <a:p>
            <a:pPr>
              <a:buNone/>
            </a:pPr>
            <a:endParaRPr lang="it-IT" sz="2400" dirty="0" smtClean="0">
              <a:solidFill>
                <a:schemeClr val="tx2"/>
              </a:solidFill>
            </a:endParaRPr>
          </a:p>
          <a:p>
            <a:pPr>
              <a:buNone/>
            </a:pPr>
            <a:r>
              <a:rPr lang="it-IT" sz="2400" dirty="0" smtClean="0">
                <a:solidFill>
                  <a:schemeClr val="tx2"/>
                </a:solidFill>
              </a:rPr>
              <a:t>   - Non è solo un nuovo importante attore sulla scena internazionale è il più </a:t>
            </a:r>
            <a:r>
              <a:rPr lang="it-IT" sz="2400" b="1" dirty="0" smtClean="0">
                <a:solidFill>
                  <a:schemeClr val="tx2"/>
                </a:solidFill>
              </a:rPr>
              <a:t>grande attore mondiale </a:t>
            </a:r>
            <a:r>
              <a:rPr lang="it-IT" sz="2400" dirty="0" smtClean="0">
                <a:solidFill>
                  <a:schemeClr val="tx2"/>
                </a:solidFill>
              </a:rPr>
              <a:t>della storia dell’umanità</a:t>
            </a:r>
          </a:p>
          <a:p>
            <a:pPr>
              <a:buNone/>
            </a:pPr>
            <a:r>
              <a:rPr lang="it-IT" sz="2400" dirty="0" smtClean="0">
                <a:solidFill>
                  <a:schemeClr val="tx2"/>
                </a:solidFill>
              </a:rPr>
              <a:t>     </a:t>
            </a: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20</a:t>
            </a:fld>
            <a:endParaRPr lang="it-IT"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dirty="0" smtClean="0">
                <a:solidFill>
                  <a:schemeClr val="tx2"/>
                </a:solidFill>
              </a:rPr>
              <a:t>b) </a:t>
            </a:r>
            <a:r>
              <a:rPr lang="it-IT" sz="2400" b="1" dirty="0" smtClean="0">
                <a:solidFill>
                  <a:schemeClr val="tx2"/>
                </a:solidFill>
              </a:rPr>
              <a:t>Aspetto militare</a:t>
            </a:r>
          </a:p>
          <a:p>
            <a:pPr>
              <a:buFont typeface="Wingdings" pitchFamily="2" charset="2"/>
              <a:buChar char="§"/>
            </a:pPr>
            <a:endParaRPr lang="it-IT" sz="2400" b="1" dirty="0" smtClean="0">
              <a:solidFill>
                <a:schemeClr val="tx2"/>
              </a:solidFill>
            </a:endParaRPr>
          </a:p>
          <a:p>
            <a:pPr>
              <a:buNone/>
            </a:pPr>
            <a:r>
              <a:rPr lang="it-IT" sz="2400" b="1" dirty="0" smtClean="0">
                <a:solidFill>
                  <a:schemeClr val="tx2"/>
                </a:solidFill>
              </a:rPr>
              <a:t>       - </a:t>
            </a:r>
            <a:r>
              <a:rPr lang="it-IT" sz="2400" dirty="0" smtClean="0">
                <a:solidFill>
                  <a:schemeClr val="tx2"/>
                </a:solidFill>
              </a:rPr>
              <a:t>dal 1990 </a:t>
            </a:r>
            <a:r>
              <a:rPr lang="it-IT" sz="2400" b="1" dirty="0" smtClean="0">
                <a:solidFill>
                  <a:schemeClr val="tx2"/>
                </a:solidFill>
              </a:rPr>
              <a:t>spese militari RPC </a:t>
            </a:r>
            <a:r>
              <a:rPr lang="it-IT" sz="2400" dirty="0" smtClean="0">
                <a:solidFill>
                  <a:schemeClr val="tx2"/>
                </a:solidFill>
              </a:rPr>
              <a:t>aumento medio annuo + </a:t>
            </a:r>
            <a:r>
              <a:rPr lang="it-IT" sz="2400" b="1" dirty="0" smtClean="0">
                <a:solidFill>
                  <a:schemeClr val="tx2"/>
                </a:solidFill>
              </a:rPr>
              <a:t>10%</a:t>
            </a:r>
          </a:p>
          <a:p>
            <a:pPr>
              <a:buNone/>
            </a:pPr>
            <a:r>
              <a:rPr lang="it-IT" sz="2400" b="1" dirty="0" smtClean="0">
                <a:solidFill>
                  <a:schemeClr val="tx2"/>
                </a:solidFill>
              </a:rPr>
              <a:t>      </a:t>
            </a:r>
            <a:r>
              <a:rPr lang="it-IT" sz="2400" dirty="0" smtClean="0">
                <a:solidFill>
                  <a:schemeClr val="tx2"/>
                </a:solidFill>
              </a:rPr>
              <a:t> - dal 2000 </a:t>
            </a:r>
            <a:r>
              <a:rPr lang="it-IT" sz="2400" b="1" dirty="0" smtClean="0">
                <a:solidFill>
                  <a:schemeClr val="tx2"/>
                </a:solidFill>
              </a:rPr>
              <a:t>spese militari </a:t>
            </a:r>
            <a:r>
              <a:rPr lang="it-IT" sz="2400" dirty="0" smtClean="0">
                <a:solidFill>
                  <a:schemeClr val="tx2"/>
                </a:solidFill>
              </a:rPr>
              <a:t>aumento medio annuo </a:t>
            </a:r>
            <a:r>
              <a:rPr lang="it-IT" sz="2400" b="1" dirty="0" smtClean="0">
                <a:solidFill>
                  <a:schemeClr val="tx2"/>
                </a:solidFill>
              </a:rPr>
              <a:t>+13%,+15</a:t>
            </a:r>
          </a:p>
          <a:p>
            <a:pPr>
              <a:buNone/>
            </a:pPr>
            <a:r>
              <a:rPr lang="it-IT" sz="2400" b="1" dirty="0" smtClean="0">
                <a:solidFill>
                  <a:schemeClr val="tx2"/>
                </a:solidFill>
              </a:rPr>
              <a:t>       - </a:t>
            </a:r>
            <a:r>
              <a:rPr lang="it-IT" sz="2400" dirty="0" smtClean="0">
                <a:solidFill>
                  <a:schemeClr val="tx2"/>
                </a:solidFill>
              </a:rPr>
              <a:t>nel 2006 </a:t>
            </a:r>
            <a:r>
              <a:rPr lang="it-IT" sz="2400" b="1" dirty="0" smtClean="0">
                <a:solidFill>
                  <a:schemeClr val="tx2"/>
                </a:solidFill>
              </a:rPr>
              <a:t>bilancio militare RPC</a:t>
            </a:r>
            <a:r>
              <a:rPr lang="it-IT" sz="2400" dirty="0" smtClean="0">
                <a:solidFill>
                  <a:schemeClr val="tx2"/>
                </a:solidFill>
              </a:rPr>
              <a:t> </a:t>
            </a:r>
            <a:r>
              <a:rPr lang="it-IT" sz="2400" b="1" dirty="0" smtClean="0">
                <a:solidFill>
                  <a:schemeClr val="tx2"/>
                </a:solidFill>
              </a:rPr>
              <a:t>35 miliardi di dollari +14,7%</a:t>
            </a:r>
          </a:p>
          <a:p>
            <a:pPr>
              <a:buNone/>
            </a:pPr>
            <a:r>
              <a:rPr lang="it-IT" sz="2400" b="1" dirty="0" smtClean="0">
                <a:solidFill>
                  <a:schemeClr val="tx2"/>
                </a:solidFill>
              </a:rPr>
              <a:t>         </a:t>
            </a:r>
            <a:r>
              <a:rPr lang="it-IT" sz="2400" dirty="0" smtClean="0">
                <a:solidFill>
                  <a:schemeClr val="tx2"/>
                </a:solidFill>
              </a:rPr>
              <a:t>stimato da USA </a:t>
            </a:r>
            <a:r>
              <a:rPr lang="it-IT" sz="2400" b="1" dirty="0" smtClean="0">
                <a:solidFill>
                  <a:schemeClr val="tx2"/>
                </a:solidFill>
              </a:rPr>
              <a:t>90 miliardi di dollari </a:t>
            </a:r>
            <a:r>
              <a:rPr lang="it-IT" sz="2400" dirty="0" smtClean="0">
                <a:solidFill>
                  <a:schemeClr val="tx2"/>
                </a:solidFill>
              </a:rPr>
              <a:t>(considerando gli    </a:t>
            </a:r>
          </a:p>
          <a:p>
            <a:pPr>
              <a:buNone/>
            </a:pPr>
            <a:r>
              <a:rPr lang="it-IT" sz="2400" dirty="0" smtClean="0">
                <a:solidFill>
                  <a:schemeClr val="tx2"/>
                </a:solidFill>
              </a:rPr>
              <a:t>         acquisti militari all’estero e le spese di ricerca e sviluppo)</a:t>
            </a:r>
          </a:p>
          <a:p>
            <a:pPr>
              <a:buNone/>
            </a:pPr>
            <a:r>
              <a:rPr lang="it-IT" sz="2400" dirty="0" smtClean="0">
                <a:solidFill>
                  <a:schemeClr val="tx2"/>
                </a:solidFill>
              </a:rPr>
              <a:t>   </a:t>
            </a:r>
          </a:p>
          <a:p>
            <a:pPr>
              <a:buNone/>
            </a:pPr>
            <a:r>
              <a:rPr lang="it-IT" sz="2400" b="1" dirty="0" smtClean="0">
                <a:solidFill>
                  <a:schemeClr val="tx2"/>
                </a:solidFill>
              </a:rPr>
              <a:t>       </a:t>
            </a:r>
            <a:r>
              <a:rPr lang="it-IT" sz="2400" dirty="0" smtClean="0">
                <a:solidFill>
                  <a:schemeClr val="tx2"/>
                </a:solidFill>
              </a:rPr>
              <a:t>- nel 2006 </a:t>
            </a:r>
            <a:r>
              <a:rPr lang="it-IT" sz="2400" b="1" dirty="0" smtClean="0">
                <a:solidFill>
                  <a:schemeClr val="tx2"/>
                </a:solidFill>
              </a:rPr>
              <a:t>bilancio militare USA 455 miliardi di dollari</a:t>
            </a: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21</a:t>
            </a:fld>
            <a:endParaRPr lang="it-IT"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fontScale="70000" lnSpcReduction="20000"/>
          </a:bodyPr>
          <a:lstStyle/>
          <a:p>
            <a:pPr>
              <a:buFont typeface="Wingdings" pitchFamily="2" charset="2"/>
              <a:buChar char="§"/>
            </a:pPr>
            <a:r>
              <a:rPr lang="it-IT" sz="3400" dirty="0" smtClean="0">
                <a:solidFill>
                  <a:schemeClr val="tx2"/>
                </a:solidFill>
              </a:rPr>
              <a:t>Il </a:t>
            </a:r>
            <a:r>
              <a:rPr lang="it-IT" sz="3400" b="1" dirty="0" smtClean="0">
                <a:solidFill>
                  <a:schemeClr val="tx2"/>
                </a:solidFill>
              </a:rPr>
              <a:t>primo</a:t>
            </a:r>
            <a:r>
              <a:rPr lang="it-IT" sz="3400" dirty="0" smtClean="0">
                <a:solidFill>
                  <a:schemeClr val="tx2"/>
                </a:solidFill>
              </a:rPr>
              <a:t> </a:t>
            </a:r>
            <a:r>
              <a:rPr lang="it-IT" sz="3400" b="1" dirty="0" smtClean="0">
                <a:solidFill>
                  <a:schemeClr val="tx2"/>
                </a:solidFill>
              </a:rPr>
              <a:t>obiettivo cinese </a:t>
            </a:r>
            <a:r>
              <a:rPr lang="it-IT" sz="3400" dirty="0" smtClean="0">
                <a:solidFill>
                  <a:schemeClr val="tx2"/>
                </a:solidFill>
              </a:rPr>
              <a:t>e di recuperare il </a:t>
            </a:r>
            <a:r>
              <a:rPr lang="it-IT" sz="3400" b="1" dirty="0" smtClean="0">
                <a:solidFill>
                  <a:schemeClr val="tx2"/>
                </a:solidFill>
              </a:rPr>
              <a:t>ritardo</a:t>
            </a:r>
          </a:p>
          <a:p>
            <a:pPr>
              <a:buNone/>
            </a:pPr>
            <a:r>
              <a:rPr lang="it-IT" sz="3400" b="1" dirty="0" smtClean="0">
                <a:solidFill>
                  <a:schemeClr val="tx2"/>
                </a:solidFill>
              </a:rPr>
              <a:t>    tecnologico </a:t>
            </a:r>
            <a:r>
              <a:rPr lang="it-IT" sz="3400" dirty="0" smtClean="0">
                <a:solidFill>
                  <a:schemeClr val="tx2"/>
                </a:solidFill>
              </a:rPr>
              <a:t>rispetto alle forze armate occidentali valutato in</a:t>
            </a:r>
          </a:p>
          <a:p>
            <a:pPr>
              <a:buNone/>
            </a:pPr>
            <a:r>
              <a:rPr lang="it-IT" sz="3400" b="1" dirty="0" smtClean="0">
                <a:solidFill>
                  <a:schemeClr val="tx2"/>
                </a:solidFill>
              </a:rPr>
              <a:t>    20 anni </a:t>
            </a:r>
            <a:r>
              <a:rPr lang="it-IT" sz="3400" dirty="0" smtClean="0">
                <a:solidFill>
                  <a:schemeClr val="tx2"/>
                </a:solidFill>
              </a:rPr>
              <a:t>con:</a:t>
            </a:r>
          </a:p>
          <a:p>
            <a:pPr>
              <a:buNone/>
            </a:pPr>
            <a:r>
              <a:rPr lang="it-IT" sz="4000" dirty="0" smtClean="0">
                <a:solidFill>
                  <a:schemeClr val="tx2"/>
                </a:solidFill>
              </a:rPr>
              <a:t>     - </a:t>
            </a:r>
            <a:r>
              <a:rPr lang="it-IT" sz="4000" b="1" dirty="0" smtClean="0">
                <a:solidFill>
                  <a:schemeClr val="tx2"/>
                </a:solidFill>
              </a:rPr>
              <a:t>10 anni </a:t>
            </a:r>
            <a:r>
              <a:rPr lang="it-IT" sz="4000" dirty="0" smtClean="0">
                <a:solidFill>
                  <a:schemeClr val="tx2"/>
                </a:solidFill>
              </a:rPr>
              <a:t>per </a:t>
            </a:r>
            <a:r>
              <a:rPr lang="it-IT" sz="4000" b="1" dirty="0" smtClean="0">
                <a:solidFill>
                  <a:schemeClr val="tx2"/>
                </a:solidFill>
              </a:rPr>
              <a:t>nucleare</a:t>
            </a:r>
            <a:r>
              <a:rPr lang="it-IT" sz="4000" dirty="0" smtClean="0">
                <a:solidFill>
                  <a:schemeClr val="tx2"/>
                </a:solidFill>
              </a:rPr>
              <a:t> e </a:t>
            </a:r>
            <a:r>
              <a:rPr lang="it-IT" sz="4000" b="1" dirty="0" smtClean="0">
                <a:solidFill>
                  <a:schemeClr val="tx2"/>
                </a:solidFill>
              </a:rPr>
              <a:t>missili intercontinentali</a:t>
            </a:r>
          </a:p>
          <a:p>
            <a:pPr>
              <a:buNone/>
            </a:pPr>
            <a:r>
              <a:rPr lang="it-IT" sz="4000" dirty="0" smtClean="0">
                <a:solidFill>
                  <a:schemeClr val="tx2"/>
                </a:solidFill>
              </a:rPr>
              <a:t>     - </a:t>
            </a:r>
            <a:r>
              <a:rPr lang="it-IT" sz="4000" b="1" dirty="0" smtClean="0">
                <a:solidFill>
                  <a:schemeClr val="tx2"/>
                </a:solidFill>
              </a:rPr>
              <a:t>13 anni </a:t>
            </a:r>
            <a:r>
              <a:rPr lang="it-IT" sz="4000" dirty="0" smtClean="0">
                <a:solidFill>
                  <a:schemeClr val="tx2"/>
                </a:solidFill>
              </a:rPr>
              <a:t>per le </a:t>
            </a:r>
            <a:r>
              <a:rPr lang="it-IT" sz="4000" b="1" dirty="0" smtClean="0">
                <a:solidFill>
                  <a:schemeClr val="tx2"/>
                </a:solidFill>
              </a:rPr>
              <a:t>forze terrestri</a:t>
            </a:r>
          </a:p>
          <a:p>
            <a:pPr>
              <a:buNone/>
            </a:pPr>
            <a:r>
              <a:rPr lang="it-IT" sz="4000" dirty="0" smtClean="0">
                <a:solidFill>
                  <a:schemeClr val="tx2"/>
                </a:solidFill>
              </a:rPr>
              <a:t>     - </a:t>
            </a:r>
            <a:r>
              <a:rPr lang="it-IT" sz="4000" b="1" dirty="0" smtClean="0">
                <a:solidFill>
                  <a:schemeClr val="tx2"/>
                </a:solidFill>
              </a:rPr>
              <a:t>20 anni </a:t>
            </a:r>
            <a:r>
              <a:rPr lang="it-IT" sz="4000" dirty="0" smtClean="0">
                <a:solidFill>
                  <a:schemeClr val="tx2"/>
                </a:solidFill>
              </a:rPr>
              <a:t>per l’ </a:t>
            </a:r>
            <a:r>
              <a:rPr lang="it-IT" sz="4000" b="1" dirty="0" smtClean="0">
                <a:solidFill>
                  <a:schemeClr val="tx2"/>
                </a:solidFill>
              </a:rPr>
              <a:t>aviazione</a:t>
            </a:r>
          </a:p>
          <a:p>
            <a:pPr>
              <a:buNone/>
            </a:pPr>
            <a:r>
              <a:rPr lang="it-IT" sz="4000" dirty="0" smtClean="0">
                <a:solidFill>
                  <a:schemeClr val="tx2"/>
                </a:solidFill>
              </a:rPr>
              <a:t>     - </a:t>
            </a:r>
            <a:r>
              <a:rPr lang="it-IT" sz="4000" b="1" dirty="0" smtClean="0">
                <a:solidFill>
                  <a:schemeClr val="tx2"/>
                </a:solidFill>
              </a:rPr>
              <a:t>25 anni </a:t>
            </a:r>
            <a:r>
              <a:rPr lang="it-IT" sz="4000" dirty="0" smtClean="0">
                <a:solidFill>
                  <a:schemeClr val="tx2"/>
                </a:solidFill>
              </a:rPr>
              <a:t>per la</a:t>
            </a:r>
            <a:r>
              <a:rPr lang="it-IT" sz="4000" b="1" dirty="0" smtClean="0">
                <a:solidFill>
                  <a:schemeClr val="tx2"/>
                </a:solidFill>
              </a:rPr>
              <a:t> marina</a:t>
            </a:r>
          </a:p>
          <a:p>
            <a:pPr>
              <a:buNone/>
            </a:pPr>
            <a:r>
              <a:rPr lang="it-IT" sz="4000" b="1" dirty="0" smtClean="0">
                <a:solidFill>
                  <a:schemeClr val="tx2"/>
                </a:solidFill>
              </a:rPr>
              <a:t>     </a:t>
            </a:r>
            <a:r>
              <a:rPr lang="it-IT" sz="3400" dirty="0" smtClean="0">
                <a:solidFill>
                  <a:schemeClr val="tx2"/>
                </a:solidFill>
              </a:rPr>
              <a:t>Si valuta che la Cina sarà a livello di Taiwan fra 10 anni e dei paesi occidentali tra 20 anni. </a:t>
            </a:r>
          </a:p>
          <a:p>
            <a:pPr>
              <a:buNone/>
            </a:pPr>
            <a:r>
              <a:rPr lang="it-IT" sz="2400" b="1" dirty="0" smtClean="0">
                <a:solidFill>
                  <a:schemeClr val="tx2"/>
                </a:solidFill>
              </a:rPr>
              <a:t> </a:t>
            </a:r>
          </a:p>
          <a:p>
            <a:pPr>
              <a:buNone/>
            </a:pPr>
            <a:r>
              <a:rPr lang="it-IT" sz="2400" dirty="0" smtClean="0">
                <a:solidFill>
                  <a:schemeClr val="tx2"/>
                </a:solidFill>
              </a:rPr>
              <a:t>   </a:t>
            </a:r>
          </a:p>
          <a:p>
            <a:pPr>
              <a:buNone/>
            </a:pPr>
            <a:r>
              <a:rPr lang="it-IT" sz="2400" dirty="0" smtClean="0">
                <a:solidFill>
                  <a:schemeClr val="tx2"/>
                </a:solidFill>
              </a:rPr>
              <a:t>      </a:t>
            </a: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22</a:t>
            </a:fld>
            <a:endParaRPr lang="it-IT"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dirty="0" smtClean="0">
                <a:solidFill>
                  <a:schemeClr val="tx2"/>
                </a:solidFill>
              </a:rPr>
              <a:t>La modernizzazione della marina militare cinese è ben rappresentata dalla costruzione del </a:t>
            </a:r>
            <a:r>
              <a:rPr lang="it-IT" sz="2400" b="1" dirty="0" smtClean="0">
                <a:solidFill>
                  <a:schemeClr val="tx2"/>
                </a:solidFill>
              </a:rPr>
              <a:t>primo</a:t>
            </a:r>
            <a:r>
              <a:rPr lang="it-IT" sz="2400" dirty="0" smtClean="0">
                <a:solidFill>
                  <a:schemeClr val="tx2"/>
                </a:solidFill>
              </a:rPr>
              <a:t> </a:t>
            </a:r>
            <a:r>
              <a:rPr lang="it-IT" sz="2400" b="1" dirty="0" smtClean="0">
                <a:solidFill>
                  <a:schemeClr val="tx2"/>
                </a:solidFill>
              </a:rPr>
              <a:t>sottomarino</a:t>
            </a:r>
            <a:r>
              <a:rPr lang="it-IT" sz="2400" dirty="0" smtClean="0">
                <a:solidFill>
                  <a:schemeClr val="tx2"/>
                </a:solidFill>
              </a:rPr>
              <a:t> </a:t>
            </a:r>
            <a:r>
              <a:rPr lang="it-IT" sz="2400" b="1" dirty="0" smtClean="0">
                <a:solidFill>
                  <a:schemeClr val="tx2"/>
                </a:solidFill>
              </a:rPr>
              <a:t>nucleare</a:t>
            </a:r>
            <a:r>
              <a:rPr lang="it-IT" sz="2400" dirty="0" smtClean="0">
                <a:solidFill>
                  <a:schemeClr val="tx2"/>
                </a:solidFill>
              </a:rPr>
              <a:t> dotato di missili di nuova generazione (</a:t>
            </a:r>
            <a:r>
              <a:rPr lang="it-IT" sz="2400" b="1" dirty="0" smtClean="0">
                <a:solidFill>
                  <a:schemeClr val="tx2"/>
                </a:solidFill>
              </a:rPr>
              <a:t>2004</a:t>
            </a:r>
            <a:r>
              <a:rPr lang="it-IT" sz="2400" dirty="0" smtClean="0">
                <a:solidFill>
                  <a:schemeClr val="tx2"/>
                </a:solidFill>
              </a:rPr>
              <a:t>) e </a:t>
            </a:r>
            <a:r>
              <a:rPr lang="it-IT" sz="2400" b="1" dirty="0" smtClean="0">
                <a:solidFill>
                  <a:schemeClr val="tx2"/>
                </a:solidFill>
              </a:rPr>
              <a:t>missili strategici </a:t>
            </a:r>
            <a:r>
              <a:rPr lang="it-IT" sz="2400" dirty="0" smtClean="0">
                <a:solidFill>
                  <a:schemeClr val="tx2"/>
                </a:solidFill>
              </a:rPr>
              <a:t>(</a:t>
            </a:r>
            <a:r>
              <a:rPr lang="it-IT" sz="2400" b="1" dirty="0" smtClean="0">
                <a:solidFill>
                  <a:schemeClr val="tx2"/>
                </a:solidFill>
              </a:rPr>
              <a:t>2007</a:t>
            </a:r>
            <a:r>
              <a:rPr lang="it-IT" sz="2400" dirty="0" smtClean="0">
                <a:solidFill>
                  <a:schemeClr val="tx2"/>
                </a:solidFill>
              </a:rPr>
              <a:t>) sia della messa in cantiere della </a:t>
            </a:r>
            <a:r>
              <a:rPr lang="it-IT" sz="2400" b="1" dirty="0" smtClean="0">
                <a:solidFill>
                  <a:schemeClr val="tx2"/>
                </a:solidFill>
              </a:rPr>
              <a:t>prima</a:t>
            </a:r>
            <a:r>
              <a:rPr lang="it-IT" sz="2400" dirty="0" smtClean="0">
                <a:solidFill>
                  <a:schemeClr val="tx2"/>
                </a:solidFill>
              </a:rPr>
              <a:t> </a:t>
            </a:r>
            <a:r>
              <a:rPr lang="it-IT" sz="2400" b="1" dirty="0" smtClean="0">
                <a:solidFill>
                  <a:schemeClr val="tx2"/>
                </a:solidFill>
              </a:rPr>
              <a:t>portaerei</a:t>
            </a:r>
            <a:r>
              <a:rPr lang="it-IT" sz="2400" dirty="0" smtClean="0">
                <a:solidFill>
                  <a:schemeClr val="tx2"/>
                </a:solidFill>
              </a:rPr>
              <a:t>.</a:t>
            </a:r>
          </a:p>
          <a:p>
            <a:pPr>
              <a:buFont typeface="Wingdings" pitchFamily="2" charset="2"/>
              <a:buChar char="§"/>
            </a:pPr>
            <a:r>
              <a:rPr lang="it-IT" sz="2400" dirty="0" smtClean="0">
                <a:solidFill>
                  <a:schemeClr val="tx2"/>
                </a:solidFill>
              </a:rPr>
              <a:t> Gli USA sanno che entro 10 anni la Cina acquisirà una capacità di “secondo colpo” nucleare con missili di 8.000 Km di gittata. Gli USA non potranno avere una ragionevole sicurezza di distruggere gran parte con un attacco a sorpresa e di intercettare il resto con lo scudo spaziale che stanno sviluppando.</a:t>
            </a: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23</a:t>
            </a:fld>
            <a:endParaRPr lang="it-IT"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dirty="0" smtClean="0">
                <a:solidFill>
                  <a:schemeClr val="tx2"/>
                </a:solidFill>
              </a:rPr>
              <a:t>Una </a:t>
            </a:r>
            <a:r>
              <a:rPr lang="it-IT" sz="2400" b="1" dirty="0" smtClean="0">
                <a:solidFill>
                  <a:schemeClr val="tx2"/>
                </a:solidFill>
              </a:rPr>
              <a:t>guerra totale </a:t>
            </a:r>
            <a:r>
              <a:rPr lang="it-IT" sz="2400" dirty="0" smtClean="0">
                <a:solidFill>
                  <a:schemeClr val="tx2"/>
                </a:solidFill>
              </a:rPr>
              <a:t>è ritenuta per il momento </a:t>
            </a:r>
            <a:r>
              <a:rPr lang="it-IT" sz="2400" b="1" dirty="0" smtClean="0">
                <a:solidFill>
                  <a:schemeClr val="tx2"/>
                </a:solidFill>
              </a:rPr>
              <a:t>improbabile</a:t>
            </a:r>
          </a:p>
          <a:p>
            <a:pPr>
              <a:buNone/>
            </a:pPr>
            <a:r>
              <a:rPr lang="it-IT" sz="2400" dirty="0" smtClean="0">
                <a:solidFill>
                  <a:schemeClr val="tx2"/>
                </a:solidFill>
              </a:rPr>
              <a:t>     anche per la crescente complementarietà fra le due economie</a:t>
            </a:r>
          </a:p>
          <a:p>
            <a:pPr>
              <a:buNone/>
            </a:pPr>
            <a:endParaRPr lang="it-IT" sz="2400" dirty="0" smtClean="0">
              <a:solidFill>
                <a:schemeClr val="tx2"/>
              </a:solidFill>
            </a:endParaRPr>
          </a:p>
          <a:p>
            <a:pPr>
              <a:buFont typeface="Wingdings" pitchFamily="2" charset="2"/>
              <a:buChar char="§"/>
            </a:pPr>
            <a:r>
              <a:rPr lang="it-IT" sz="2400" dirty="0" smtClean="0">
                <a:solidFill>
                  <a:schemeClr val="tx2"/>
                </a:solidFill>
              </a:rPr>
              <a:t> Più possibile è un </a:t>
            </a:r>
            <a:r>
              <a:rPr lang="it-IT" sz="2400" b="1" dirty="0" smtClean="0">
                <a:solidFill>
                  <a:schemeClr val="tx2"/>
                </a:solidFill>
              </a:rPr>
              <a:t>conflitto limitato </a:t>
            </a:r>
            <a:r>
              <a:rPr lang="it-IT" sz="2400" dirty="0" smtClean="0">
                <a:solidFill>
                  <a:schemeClr val="tx2"/>
                </a:solidFill>
              </a:rPr>
              <a:t>in cui gli </a:t>
            </a:r>
            <a:r>
              <a:rPr lang="it-IT" sz="2400" b="1" dirty="0" smtClean="0">
                <a:solidFill>
                  <a:schemeClr val="tx2"/>
                </a:solidFill>
              </a:rPr>
              <a:t>USA </a:t>
            </a:r>
            <a:r>
              <a:rPr lang="it-IT" sz="2400" dirty="0" smtClean="0">
                <a:solidFill>
                  <a:schemeClr val="tx2"/>
                </a:solidFill>
              </a:rPr>
              <a:t>userebbero</a:t>
            </a:r>
          </a:p>
          <a:p>
            <a:pPr>
              <a:buNone/>
            </a:pPr>
            <a:r>
              <a:rPr lang="it-IT" sz="2400" dirty="0" smtClean="0">
                <a:solidFill>
                  <a:schemeClr val="tx2"/>
                </a:solidFill>
              </a:rPr>
              <a:t>      la </a:t>
            </a:r>
            <a:r>
              <a:rPr lang="it-IT" sz="2400" b="1" dirty="0" smtClean="0">
                <a:solidFill>
                  <a:schemeClr val="tx2"/>
                </a:solidFill>
              </a:rPr>
              <a:t>superiorità navale </a:t>
            </a:r>
            <a:r>
              <a:rPr lang="it-IT" sz="2400" dirty="0" smtClean="0">
                <a:solidFill>
                  <a:schemeClr val="tx2"/>
                </a:solidFill>
              </a:rPr>
              <a:t>nel Pacifico Occidentale (per bloccare i </a:t>
            </a:r>
          </a:p>
          <a:p>
            <a:pPr>
              <a:buNone/>
            </a:pPr>
            <a:r>
              <a:rPr lang="it-IT" sz="2400" dirty="0" smtClean="0">
                <a:solidFill>
                  <a:schemeClr val="tx2"/>
                </a:solidFill>
              </a:rPr>
              <a:t>      traffici marittimi indispensabili alla Cina). Per </a:t>
            </a:r>
            <a:r>
              <a:rPr lang="it-IT" sz="2400" b="1" dirty="0" smtClean="0">
                <a:solidFill>
                  <a:schemeClr val="tx2"/>
                </a:solidFill>
              </a:rPr>
              <a:t>Pechino</a:t>
            </a:r>
            <a:r>
              <a:rPr lang="it-IT" sz="2400" dirty="0" smtClean="0">
                <a:solidFill>
                  <a:schemeClr val="tx2"/>
                </a:solidFill>
              </a:rPr>
              <a:t> la </a:t>
            </a:r>
          </a:p>
          <a:p>
            <a:pPr>
              <a:buNone/>
            </a:pPr>
            <a:r>
              <a:rPr lang="it-IT" sz="2400" dirty="0" smtClean="0">
                <a:solidFill>
                  <a:schemeClr val="tx2"/>
                </a:solidFill>
              </a:rPr>
              <a:t>      priorità consiste nel dotarsi della </a:t>
            </a:r>
            <a:r>
              <a:rPr lang="it-IT" sz="2400" b="1" dirty="0" smtClean="0">
                <a:solidFill>
                  <a:schemeClr val="tx2"/>
                </a:solidFill>
              </a:rPr>
              <a:t>capacità</a:t>
            </a:r>
            <a:r>
              <a:rPr lang="it-IT" sz="2400" dirty="0" smtClean="0">
                <a:solidFill>
                  <a:schemeClr val="tx2"/>
                </a:solidFill>
              </a:rPr>
              <a:t> di </a:t>
            </a:r>
            <a:r>
              <a:rPr lang="it-IT" sz="2400" b="1" dirty="0" smtClean="0">
                <a:solidFill>
                  <a:schemeClr val="tx2"/>
                </a:solidFill>
              </a:rPr>
              <a:t>rompere</a:t>
            </a:r>
            <a:r>
              <a:rPr lang="it-IT" sz="2400" dirty="0" smtClean="0">
                <a:solidFill>
                  <a:schemeClr val="tx2"/>
                </a:solidFill>
              </a:rPr>
              <a:t> tale </a:t>
            </a:r>
          </a:p>
          <a:p>
            <a:pPr>
              <a:buNone/>
            </a:pPr>
            <a:r>
              <a:rPr lang="it-IT" sz="2400" dirty="0" smtClean="0">
                <a:solidFill>
                  <a:schemeClr val="tx2"/>
                </a:solidFill>
              </a:rPr>
              <a:t>      eventuale </a:t>
            </a:r>
            <a:r>
              <a:rPr lang="it-IT" sz="2400" b="1" dirty="0" smtClean="0">
                <a:solidFill>
                  <a:schemeClr val="tx2"/>
                </a:solidFill>
              </a:rPr>
              <a:t>blocco</a:t>
            </a:r>
            <a:r>
              <a:rPr lang="it-IT" sz="2400" dirty="0" smtClean="0">
                <a:solidFill>
                  <a:schemeClr val="tx2"/>
                </a:solidFill>
              </a:rPr>
              <a:t>. </a:t>
            </a: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24</a:t>
            </a:fld>
            <a:endParaRPr lang="it-IT"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br>
              <a:rPr lang="it-IT" sz="1400" dirty="0" smtClean="0">
                <a:solidFill>
                  <a:schemeClr val="tx2"/>
                </a:solidFill>
              </a:rPr>
            </a:br>
            <a:r>
              <a:rPr lang="it-IT" sz="2400" dirty="0" smtClean="0">
                <a:solidFill>
                  <a:schemeClr val="tx2"/>
                </a:solidFill>
              </a:rPr>
              <a:t>3) </a:t>
            </a:r>
            <a:r>
              <a:rPr lang="it-IT" sz="2400" b="1" dirty="0" smtClean="0">
                <a:solidFill>
                  <a:schemeClr val="tx2"/>
                </a:solidFill>
              </a:rPr>
              <a:t>LA COMPETIZIONE PER L’ACQUISIZIONE </a:t>
            </a:r>
            <a:r>
              <a:rPr lang="it-IT" sz="2400" b="1" dirty="0" err="1" smtClean="0">
                <a:solidFill>
                  <a:schemeClr val="tx2"/>
                </a:solidFill>
              </a:rPr>
              <a:t>DI</a:t>
            </a:r>
            <a:r>
              <a:rPr lang="it-IT" sz="2400" b="1" dirty="0" smtClean="0">
                <a:solidFill>
                  <a:schemeClr val="tx2"/>
                </a:solidFill>
              </a:rPr>
              <a:t> RISORSE ENERGETICHE</a:t>
            </a:r>
            <a:endParaRPr lang="it-IT" sz="2400" b="1"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b="1" dirty="0" smtClean="0">
                <a:solidFill>
                  <a:schemeClr val="tx2"/>
                </a:solidFill>
              </a:rPr>
              <a:t>Le vie del petrolio</a:t>
            </a:r>
          </a:p>
          <a:p>
            <a:pPr>
              <a:buFont typeface="Wingdings" pitchFamily="2" charset="2"/>
              <a:buChar char="§"/>
            </a:pPr>
            <a:endParaRPr lang="it-IT" sz="2400" b="1" dirty="0" smtClean="0">
              <a:solidFill>
                <a:schemeClr val="tx2"/>
              </a:solidFill>
            </a:endParaRPr>
          </a:p>
          <a:p>
            <a:pPr>
              <a:buNone/>
            </a:pPr>
            <a:r>
              <a:rPr lang="it-IT" sz="2400" b="1" dirty="0" smtClean="0">
                <a:solidFill>
                  <a:schemeClr val="tx2"/>
                </a:solidFill>
              </a:rPr>
              <a:t>     </a:t>
            </a:r>
            <a:r>
              <a:rPr lang="it-IT" sz="2400" dirty="0" smtClean="0">
                <a:solidFill>
                  <a:schemeClr val="tx2"/>
                </a:solidFill>
              </a:rPr>
              <a:t>Principali elementi di tensione </a:t>
            </a:r>
            <a:r>
              <a:rPr lang="it-IT" sz="2400" b="1" dirty="0" smtClean="0">
                <a:solidFill>
                  <a:schemeClr val="tx2"/>
                </a:solidFill>
              </a:rPr>
              <a:t>USA</a:t>
            </a:r>
            <a:r>
              <a:rPr lang="it-IT" sz="2400" dirty="0" smtClean="0">
                <a:solidFill>
                  <a:schemeClr val="tx2"/>
                </a:solidFill>
              </a:rPr>
              <a:t> e </a:t>
            </a:r>
            <a:r>
              <a:rPr lang="it-IT" sz="2400" b="1" dirty="0" smtClean="0">
                <a:solidFill>
                  <a:schemeClr val="tx2"/>
                </a:solidFill>
              </a:rPr>
              <a:t>RPC</a:t>
            </a:r>
            <a:r>
              <a:rPr lang="it-IT" sz="2400" dirty="0" smtClean="0">
                <a:solidFill>
                  <a:schemeClr val="tx2"/>
                </a:solidFill>
              </a:rPr>
              <a:t>:</a:t>
            </a:r>
          </a:p>
          <a:p>
            <a:pPr>
              <a:buNone/>
            </a:pPr>
            <a:endParaRPr lang="it-IT" sz="2400" dirty="0" smtClean="0">
              <a:solidFill>
                <a:schemeClr val="tx2"/>
              </a:solidFill>
            </a:endParaRPr>
          </a:p>
          <a:p>
            <a:pPr>
              <a:buNone/>
            </a:pPr>
            <a:r>
              <a:rPr lang="it-IT" sz="2400" dirty="0" smtClean="0">
                <a:solidFill>
                  <a:schemeClr val="tx2"/>
                </a:solidFill>
              </a:rPr>
              <a:t>     - </a:t>
            </a:r>
            <a:r>
              <a:rPr lang="it-IT" sz="2400" b="1" dirty="0" smtClean="0">
                <a:solidFill>
                  <a:schemeClr val="tx2"/>
                </a:solidFill>
              </a:rPr>
              <a:t>Accerchiamento diplomatico </a:t>
            </a:r>
          </a:p>
          <a:p>
            <a:pPr>
              <a:buNone/>
            </a:pPr>
            <a:endParaRPr lang="it-IT" sz="2400" b="1" dirty="0" smtClean="0">
              <a:solidFill>
                <a:schemeClr val="tx2"/>
              </a:solidFill>
            </a:endParaRPr>
          </a:p>
          <a:p>
            <a:pPr>
              <a:buNone/>
            </a:pPr>
            <a:r>
              <a:rPr lang="it-IT" sz="2400" b="1" dirty="0" smtClean="0">
                <a:solidFill>
                  <a:schemeClr val="tx2"/>
                </a:solidFill>
              </a:rPr>
              <a:t>     -  Morsa petrolifera </a:t>
            </a:r>
            <a:endParaRPr lang="it-IT" sz="2400" b="1"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25</a:t>
            </a:fld>
            <a:endParaRPr lang="it-IT"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None/>
            </a:pPr>
            <a:r>
              <a:rPr lang="it-IT" sz="2400" b="1" dirty="0" smtClean="0">
                <a:solidFill>
                  <a:schemeClr val="tx2"/>
                </a:solidFill>
              </a:rPr>
              <a:t>   -  2006</a:t>
            </a:r>
            <a:r>
              <a:rPr lang="it-IT" sz="2400" dirty="0" smtClean="0">
                <a:solidFill>
                  <a:schemeClr val="tx2"/>
                </a:solidFill>
              </a:rPr>
              <a:t>  la Cina importa il </a:t>
            </a:r>
            <a:r>
              <a:rPr lang="it-IT" sz="2400" b="1" dirty="0" smtClean="0">
                <a:solidFill>
                  <a:schemeClr val="tx2"/>
                </a:solidFill>
              </a:rPr>
              <a:t>40% </a:t>
            </a:r>
            <a:r>
              <a:rPr lang="it-IT" sz="2400" dirty="0" smtClean="0">
                <a:solidFill>
                  <a:schemeClr val="tx2"/>
                </a:solidFill>
              </a:rPr>
              <a:t>del suo fabbisogno di petrolio</a:t>
            </a:r>
          </a:p>
          <a:p>
            <a:pPr>
              <a:buNone/>
            </a:pPr>
            <a:endParaRPr lang="it-IT" sz="2400" dirty="0" smtClean="0">
              <a:solidFill>
                <a:schemeClr val="tx2"/>
              </a:solidFill>
            </a:endParaRPr>
          </a:p>
          <a:p>
            <a:pPr>
              <a:buNone/>
            </a:pPr>
            <a:endParaRPr lang="it-IT" sz="2400" dirty="0" smtClean="0">
              <a:solidFill>
                <a:schemeClr val="tx2"/>
              </a:solidFill>
            </a:endParaRPr>
          </a:p>
          <a:p>
            <a:pPr>
              <a:buNone/>
            </a:pPr>
            <a:r>
              <a:rPr lang="it-IT" sz="2400" b="1" dirty="0" smtClean="0">
                <a:solidFill>
                  <a:schemeClr val="tx2"/>
                </a:solidFill>
              </a:rPr>
              <a:t>   -  2030</a:t>
            </a:r>
            <a:r>
              <a:rPr lang="it-IT" sz="2400" dirty="0" smtClean="0">
                <a:solidFill>
                  <a:schemeClr val="tx2"/>
                </a:solidFill>
              </a:rPr>
              <a:t>  prevede di arrivare all’ </a:t>
            </a:r>
            <a:r>
              <a:rPr lang="it-IT" sz="2400" b="1" dirty="0" smtClean="0">
                <a:solidFill>
                  <a:schemeClr val="tx2"/>
                </a:solidFill>
              </a:rPr>
              <a:t>80%</a:t>
            </a:r>
          </a:p>
          <a:p>
            <a:pPr>
              <a:buNone/>
            </a:pPr>
            <a:endParaRPr lang="it-IT" sz="2400" b="1" dirty="0" smtClean="0">
              <a:solidFill>
                <a:schemeClr val="tx2"/>
              </a:solidFill>
            </a:endParaRPr>
          </a:p>
          <a:p>
            <a:pPr>
              <a:buNone/>
            </a:pPr>
            <a:endParaRPr lang="it-IT" sz="2400" b="1" dirty="0" smtClean="0">
              <a:solidFill>
                <a:schemeClr val="tx2"/>
              </a:solidFill>
            </a:endParaRPr>
          </a:p>
          <a:p>
            <a:pPr>
              <a:buNone/>
            </a:pPr>
            <a:r>
              <a:rPr lang="it-IT" sz="2400" b="1" dirty="0" smtClean="0">
                <a:solidFill>
                  <a:schemeClr val="tx2"/>
                </a:solidFill>
              </a:rPr>
              <a:t>   -    2/3</a:t>
            </a:r>
            <a:r>
              <a:rPr lang="it-IT" sz="2400" dirty="0" smtClean="0">
                <a:solidFill>
                  <a:schemeClr val="tx2"/>
                </a:solidFill>
              </a:rPr>
              <a:t>   dal </a:t>
            </a:r>
            <a:r>
              <a:rPr lang="it-IT" sz="2400" b="1" dirty="0" smtClean="0">
                <a:solidFill>
                  <a:schemeClr val="tx2"/>
                </a:solidFill>
              </a:rPr>
              <a:t>Medio Oriente </a:t>
            </a:r>
            <a:r>
              <a:rPr lang="it-IT" sz="2400" dirty="0" smtClean="0">
                <a:solidFill>
                  <a:schemeClr val="tx2"/>
                </a:solidFill>
              </a:rPr>
              <a:t>(10.000 Km </a:t>
            </a:r>
            <a:r>
              <a:rPr lang="it-IT" sz="2400" dirty="0" err="1" smtClean="0">
                <a:solidFill>
                  <a:schemeClr val="tx2"/>
                </a:solidFill>
              </a:rPr>
              <a:t>Ormuz-Shanghai</a:t>
            </a:r>
            <a:r>
              <a:rPr lang="it-IT" sz="2400" dirty="0" smtClean="0">
                <a:solidFill>
                  <a:schemeClr val="tx2"/>
                </a:solidFill>
              </a:rPr>
              <a:t> )</a:t>
            </a:r>
          </a:p>
          <a:p>
            <a:pPr>
              <a:buNone/>
            </a:pPr>
            <a:endParaRPr lang="it-IT" sz="2400" dirty="0" smtClean="0">
              <a:solidFill>
                <a:schemeClr val="tx2"/>
              </a:solidFill>
            </a:endParaRPr>
          </a:p>
          <a:p>
            <a:pPr>
              <a:buNone/>
            </a:pPr>
            <a:r>
              <a:rPr lang="it-IT" sz="2400" dirty="0" smtClean="0">
                <a:solidFill>
                  <a:schemeClr val="tx2"/>
                </a:solidFill>
              </a:rPr>
              <a:t>    </a:t>
            </a:r>
            <a:r>
              <a:rPr lang="it-IT" sz="2400" b="1" dirty="0" smtClean="0">
                <a:solidFill>
                  <a:schemeClr val="tx2"/>
                </a:solidFill>
              </a:rPr>
              <a:t> “necessità di diversificare l’approvvigionamento di petrolio”</a:t>
            </a:r>
          </a:p>
          <a:p>
            <a:pPr>
              <a:buNone/>
            </a:pPr>
            <a:r>
              <a:rPr lang="it-IT" sz="2400" dirty="0" smtClean="0">
                <a:solidFill>
                  <a:schemeClr val="tx2"/>
                </a:solidFill>
              </a:rPr>
              <a:t>  </a:t>
            </a:r>
          </a:p>
          <a:p>
            <a:pPr>
              <a:buNone/>
            </a:pPr>
            <a:endParaRPr lang="it-IT" sz="2400" dirty="0" smtClean="0">
              <a:solidFill>
                <a:schemeClr val="tx2"/>
              </a:solidFill>
            </a:endParaRPr>
          </a:p>
          <a:p>
            <a:pPr>
              <a:buNone/>
            </a:pPr>
            <a:endParaRPr lang="it-IT" sz="2400" dirty="0" smtClean="0">
              <a:solidFill>
                <a:schemeClr val="tx2"/>
              </a:solidFill>
            </a:endParaRPr>
          </a:p>
          <a:p>
            <a:pPr>
              <a:buNone/>
            </a:pPr>
            <a:endParaRPr lang="it-IT" sz="2400" dirty="0" smtClean="0">
              <a:solidFill>
                <a:schemeClr val="tx2"/>
              </a:solidFill>
            </a:endParaRPr>
          </a:p>
          <a:p>
            <a:pPr>
              <a:buNone/>
            </a:pPr>
            <a:endParaRPr lang="it-IT" sz="2400" dirty="0" smtClean="0">
              <a:solidFill>
                <a:schemeClr val="tx2"/>
              </a:solidFill>
            </a:endParaRPr>
          </a:p>
          <a:p>
            <a:pPr>
              <a:buFont typeface="Wingdings" pitchFamily="2" charset="2"/>
              <a:buChar char="§"/>
            </a:pPr>
            <a:endParaRPr lang="it-IT" sz="2400" b="1" dirty="0" smtClean="0">
              <a:solidFill>
                <a:schemeClr val="tx2"/>
              </a:solidFill>
            </a:endParaRPr>
          </a:p>
          <a:p>
            <a:pPr>
              <a:buFont typeface="Wingdings" pitchFamily="2" charset="2"/>
              <a:buChar char="§"/>
            </a:pPr>
            <a:endParaRPr lang="it-IT" sz="2400" b="1"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26</a:t>
            </a:fld>
            <a:endParaRPr lang="it-IT"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None/>
            </a:pPr>
            <a:r>
              <a:rPr lang="it-IT" sz="2400" dirty="0" smtClean="0">
                <a:solidFill>
                  <a:schemeClr val="tx2"/>
                </a:solidFill>
              </a:rPr>
              <a:t>  -  La </a:t>
            </a:r>
            <a:r>
              <a:rPr lang="it-IT" sz="2400" b="1" dirty="0" smtClean="0">
                <a:solidFill>
                  <a:schemeClr val="tx2"/>
                </a:solidFill>
              </a:rPr>
              <a:t>diplomazia del petrolio </a:t>
            </a:r>
            <a:r>
              <a:rPr lang="it-IT" sz="2400" dirty="0" smtClean="0">
                <a:solidFill>
                  <a:schemeClr val="tx2"/>
                </a:solidFill>
              </a:rPr>
              <a:t>condiziona la </a:t>
            </a:r>
            <a:r>
              <a:rPr lang="it-IT" sz="2400" b="1" dirty="0" smtClean="0">
                <a:solidFill>
                  <a:schemeClr val="tx2"/>
                </a:solidFill>
              </a:rPr>
              <a:t>politica estera </a:t>
            </a:r>
            <a:r>
              <a:rPr lang="it-IT" sz="2400" dirty="0" smtClean="0">
                <a:solidFill>
                  <a:schemeClr val="tx2"/>
                </a:solidFill>
              </a:rPr>
              <a:t>cinese</a:t>
            </a:r>
          </a:p>
          <a:p>
            <a:pPr>
              <a:buNone/>
            </a:pPr>
            <a:endParaRPr lang="it-IT" sz="2400" dirty="0" smtClean="0">
              <a:solidFill>
                <a:schemeClr val="tx2"/>
              </a:solidFill>
            </a:endParaRPr>
          </a:p>
          <a:p>
            <a:pPr>
              <a:buNone/>
            </a:pPr>
            <a:endParaRPr lang="it-IT" sz="2400" dirty="0" smtClean="0">
              <a:solidFill>
                <a:schemeClr val="tx2"/>
              </a:solidFill>
            </a:endParaRPr>
          </a:p>
          <a:p>
            <a:pPr>
              <a:buNone/>
            </a:pPr>
            <a:r>
              <a:rPr lang="it-IT" sz="2400" dirty="0" smtClean="0">
                <a:solidFill>
                  <a:schemeClr val="tx2"/>
                </a:solidFill>
              </a:rPr>
              <a:t>  -  </a:t>
            </a:r>
            <a:r>
              <a:rPr lang="it-IT" sz="2400" b="1" dirty="0" smtClean="0">
                <a:solidFill>
                  <a:schemeClr val="tx2"/>
                </a:solidFill>
              </a:rPr>
              <a:t>Crescente</a:t>
            </a:r>
            <a:r>
              <a:rPr lang="it-IT" sz="2400" dirty="0" smtClean="0">
                <a:solidFill>
                  <a:schemeClr val="tx2"/>
                </a:solidFill>
              </a:rPr>
              <a:t> e complessa </a:t>
            </a:r>
            <a:r>
              <a:rPr lang="it-IT" sz="2400" b="1" dirty="0" smtClean="0">
                <a:solidFill>
                  <a:schemeClr val="tx2"/>
                </a:solidFill>
              </a:rPr>
              <a:t>esposizione</a:t>
            </a:r>
            <a:r>
              <a:rPr lang="it-IT" sz="2400" dirty="0" smtClean="0">
                <a:solidFill>
                  <a:schemeClr val="tx2"/>
                </a:solidFill>
              </a:rPr>
              <a:t> sui </a:t>
            </a:r>
            <a:r>
              <a:rPr lang="it-IT" sz="2400" b="1" dirty="0" smtClean="0">
                <a:solidFill>
                  <a:schemeClr val="tx2"/>
                </a:solidFill>
              </a:rPr>
              <a:t>mercati internazionali</a:t>
            </a:r>
          </a:p>
          <a:p>
            <a:pPr>
              <a:buNone/>
            </a:pPr>
            <a:endParaRPr lang="it-IT" sz="2400" b="1" dirty="0" smtClean="0">
              <a:solidFill>
                <a:schemeClr val="tx2"/>
              </a:solidFill>
            </a:endParaRPr>
          </a:p>
          <a:p>
            <a:pPr>
              <a:buNone/>
            </a:pPr>
            <a:endParaRPr lang="it-IT" sz="2400" b="1" dirty="0" smtClean="0">
              <a:solidFill>
                <a:schemeClr val="tx2"/>
              </a:solidFill>
            </a:endParaRPr>
          </a:p>
          <a:p>
            <a:pPr>
              <a:buNone/>
            </a:pPr>
            <a:r>
              <a:rPr lang="it-IT" sz="2400" dirty="0" smtClean="0">
                <a:solidFill>
                  <a:schemeClr val="tx2"/>
                </a:solidFill>
              </a:rPr>
              <a:t>  -  </a:t>
            </a:r>
            <a:r>
              <a:rPr lang="it-IT" sz="2400" b="1" dirty="0" smtClean="0">
                <a:solidFill>
                  <a:schemeClr val="tx2"/>
                </a:solidFill>
              </a:rPr>
              <a:t>2005</a:t>
            </a:r>
            <a:r>
              <a:rPr lang="it-IT" sz="2400" dirty="0" smtClean="0">
                <a:solidFill>
                  <a:schemeClr val="tx2"/>
                </a:solidFill>
              </a:rPr>
              <a:t> </a:t>
            </a:r>
            <a:r>
              <a:rPr lang="it-IT" sz="2400" b="1" dirty="0" smtClean="0">
                <a:solidFill>
                  <a:schemeClr val="tx2"/>
                </a:solidFill>
              </a:rPr>
              <a:t>investimenti</a:t>
            </a:r>
            <a:r>
              <a:rPr lang="it-IT" sz="2400" dirty="0" smtClean="0">
                <a:solidFill>
                  <a:schemeClr val="tx2"/>
                </a:solidFill>
              </a:rPr>
              <a:t> diretti all’</a:t>
            </a:r>
            <a:r>
              <a:rPr lang="it-IT" sz="2400" b="1" dirty="0" smtClean="0">
                <a:solidFill>
                  <a:schemeClr val="tx2"/>
                </a:solidFill>
              </a:rPr>
              <a:t>estero</a:t>
            </a:r>
            <a:r>
              <a:rPr lang="it-IT" sz="2400" dirty="0" smtClean="0">
                <a:solidFill>
                  <a:schemeClr val="tx2"/>
                </a:solidFill>
              </a:rPr>
              <a:t> più di </a:t>
            </a:r>
            <a:r>
              <a:rPr lang="it-IT" sz="2400" b="1" dirty="0" smtClean="0">
                <a:solidFill>
                  <a:schemeClr val="tx2"/>
                </a:solidFill>
              </a:rPr>
              <a:t>$ 12,5 miliardi</a:t>
            </a:r>
          </a:p>
          <a:p>
            <a:pPr>
              <a:buNone/>
            </a:pPr>
            <a:r>
              <a:rPr lang="it-IT" sz="2400" dirty="0" smtClean="0">
                <a:solidFill>
                  <a:schemeClr val="tx2"/>
                </a:solidFill>
              </a:rPr>
              <a:t>      </a:t>
            </a:r>
            <a:r>
              <a:rPr lang="it-IT" sz="2400" b="1" dirty="0" smtClean="0">
                <a:solidFill>
                  <a:schemeClr val="tx2"/>
                </a:solidFill>
              </a:rPr>
              <a:t>metà</a:t>
            </a:r>
            <a:r>
              <a:rPr lang="it-IT" sz="2400" dirty="0" smtClean="0">
                <a:solidFill>
                  <a:schemeClr val="tx2"/>
                </a:solidFill>
              </a:rPr>
              <a:t> per </a:t>
            </a:r>
            <a:r>
              <a:rPr lang="it-IT" sz="2400" b="1" dirty="0" smtClean="0">
                <a:solidFill>
                  <a:schemeClr val="tx2"/>
                </a:solidFill>
              </a:rPr>
              <a:t>energia</a:t>
            </a:r>
            <a:r>
              <a:rPr lang="it-IT" sz="2400" dirty="0" smtClean="0">
                <a:solidFill>
                  <a:schemeClr val="tx2"/>
                </a:solidFill>
              </a:rPr>
              <a:t> e </a:t>
            </a:r>
            <a:r>
              <a:rPr lang="it-IT" sz="2400" b="1" dirty="0" smtClean="0">
                <a:solidFill>
                  <a:schemeClr val="tx2"/>
                </a:solidFill>
              </a:rPr>
              <a:t>materie prime</a:t>
            </a:r>
            <a:endParaRPr lang="it-IT" sz="2400" b="1"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27</a:t>
            </a:fld>
            <a:endParaRPr lang="it-IT"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lnSpcReduction="10000"/>
          </a:bodyPr>
          <a:lstStyle/>
          <a:p>
            <a:pPr>
              <a:buNone/>
            </a:pPr>
            <a:r>
              <a:rPr lang="it-IT" sz="2400" dirty="0" smtClean="0">
                <a:solidFill>
                  <a:schemeClr val="tx2"/>
                </a:solidFill>
              </a:rPr>
              <a:t>   </a:t>
            </a:r>
            <a:r>
              <a:rPr lang="it-IT" sz="2400" b="1" dirty="0" smtClean="0">
                <a:solidFill>
                  <a:schemeClr val="tx2"/>
                </a:solidFill>
              </a:rPr>
              <a:t>   La strategia cinese: meno rotte marittime più rotte continentali</a:t>
            </a:r>
          </a:p>
          <a:p>
            <a:pPr>
              <a:buNone/>
            </a:pPr>
            <a:endParaRPr lang="it-IT" sz="2400" b="1" dirty="0" smtClean="0">
              <a:solidFill>
                <a:schemeClr val="tx2"/>
              </a:solidFill>
            </a:endParaRPr>
          </a:p>
          <a:p>
            <a:pPr>
              <a:buNone/>
            </a:pPr>
            <a:r>
              <a:rPr lang="it-IT" sz="2400" b="1" dirty="0" smtClean="0">
                <a:solidFill>
                  <a:schemeClr val="tx2"/>
                </a:solidFill>
              </a:rPr>
              <a:t>   -  Russia</a:t>
            </a:r>
            <a:r>
              <a:rPr lang="it-IT" sz="2400" dirty="0" smtClean="0">
                <a:solidFill>
                  <a:schemeClr val="tx2"/>
                </a:solidFill>
              </a:rPr>
              <a:t>: progetto </a:t>
            </a:r>
            <a:r>
              <a:rPr lang="it-IT" sz="2400" b="1" dirty="0" smtClean="0">
                <a:solidFill>
                  <a:schemeClr val="tx2"/>
                </a:solidFill>
              </a:rPr>
              <a:t>oleodotto </a:t>
            </a:r>
            <a:r>
              <a:rPr lang="it-IT" sz="2400" b="1" dirty="0" err="1" smtClean="0">
                <a:solidFill>
                  <a:schemeClr val="tx2"/>
                </a:solidFill>
              </a:rPr>
              <a:t>Siberia-Manciuria</a:t>
            </a:r>
            <a:r>
              <a:rPr lang="it-IT" sz="2400" b="1" dirty="0" smtClean="0">
                <a:solidFill>
                  <a:schemeClr val="tx2"/>
                </a:solidFill>
              </a:rPr>
              <a:t> </a:t>
            </a:r>
            <a:r>
              <a:rPr lang="it-IT" sz="2400" dirty="0" smtClean="0">
                <a:solidFill>
                  <a:schemeClr val="tx2"/>
                </a:solidFill>
              </a:rPr>
              <a:t>(incerto)</a:t>
            </a:r>
          </a:p>
          <a:p>
            <a:pPr>
              <a:buNone/>
            </a:pPr>
            <a:r>
              <a:rPr lang="it-IT" sz="2400" b="1" dirty="0" smtClean="0">
                <a:solidFill>
                  <a:schemeClr val="tx2"/>
                </a:solidFill>
              </a:rPr>
              <a:t>  -  Kazakistan</a:t>
            </a:r>
            <a:r>
              <a:rPr lang="it-IT" sz="2400" dirty="0" smtClean="0">
                <a:solidFill>
                  <a:schemeClr val="tx2"/>
                </a:solidFill>
              </a:rPr>
              <a:t>:</a:t>
            </a:r>
            <a:r>
              <a:rPr lang="it-IT" sz="2400" b="1" dirty="0" smtClean="0">
                <a:solidFill>
                  <a:schemeClr val="tx2"/>
                </a:solidFill>
              </a:rPr>
              <a:t> </a:t>
            </a:r>
            <a:r>
              <a:rPr lang="it-IT" sz="2400" dirty="0" smtClean="0">
                <a:solidFill>
                  <a:schemeClr val="tx2"/>
                </a:solidFill>
              </a:rPr>
              <a:t>aumento esportazioni in Cina </a:t>
            </a:r>
          </a:p>
          <a:p>
            <a:pPr>
              <a:buNone/>
            </a:pPr>
            <a:r>
              <a:rPr lang="it-IT" sz="2400" b="1" dirty="0" smtClean="0">
                <a:solidFill>
                  <a:schemeClr val="tx2"/>
                </a:solidFill>
              </a:rPr>
              <a:t>  -  Iran</a:t>
            </a:r>
            <a:r>
              <a:rPr lang="it-IT" sz="2400" dirty="0" smtClean="0">
                <a:solidFill>
                  <a:schemeClr val="tx2"/>
                </a:solidFill>
              </a:rPr>
              <a:t>: accordo trentennale </a:t>
            </a:r>
            <a:r>
              <a:rPr lang="it-IT" sz="2400" b="1" dirty="0" smtClean="0">
                <a:solidFill>
                  <a:schemeClr val="tx2"/>
                </a:solidFill>
              </a:rPr>
              <a:t>massiccio  acquisto </a:t>
            </a:r>
            <a:r>
              <a:rPr lang="it-IT" sz="2400" dirty="0" smtClean="0">
                <a:solidFill>
                  <a:schemeClr val="tx2"/>
                </a:solidFill>
              </a:rPr>
              <a:t>petrolio e gas e</a:t>
            </a:r>
          </a:p>
          <a:p>
            <a:pPr>
              <a:buNone/>
            </a:pPr>
            <a:r>
              <a:rPr lang="it-IT" sz="2400" dirty="0" smtClean="0">
                <a:solidFill>
                  <a:schemeClr val="tx2"/>
                </a:solidFill>
              </a:rPr>
              <a:t>     </a:t>
            </a:r>
            <a:r>
              <a:rPr lang="it-IT" sz="2400" b="1" dirty="0" smtClean="0">
                <a:solidFill>
                  <a:schemeClr val="tx2"/>
                </a:solidFill>
              </a:rPr>
              <a:t>sfruttamento diretto </a:t>
            </a:r>
            <a:r>
              <a:rPr lang="it-IT" sz="2400" dirty="0" smtClean="0">
                <a:solidFill>
                  <a:schemeClr val="tx2"/>
                </a:solidFill>
              </a:rPr>
              <a:t>pozz</a:t>
            </a:r>
            <a:r>
              <a:rPr lang="it-IT" sz="2400" b="1" dirty="0" smtClean="0">
                <a:solidFill>
                  <a:schemeClr val="tx2"/>
                </a:solidFill>
              </a:rPr>
              <a:t>i </a:t>
            </a:r>
            <a:r>
              <a:rPr lang="it-IT" sz="2400" dirty="0" smtClean="0">
                <a:solidFill>
                  <a:schemeClr val="tx2"/>
                </a:solidFill>
              </a:rPr>
              <a:t>petroliferi iraniani.</a:t>
            </a:r>
          </a:p>
          <a:p>
            <a:pPr>
              <a:buNone/>
            </a:pPr>
            <a:r>
              <a:rPr lang="it-IT" sz="2400" dirty="0" smtClean="0">
                <a:solidFill>
                  <a:schemeClr val="tx2"/>
                </a:solidFill>
              </a:rPr>
              <a:t>     </a:t>
            </a:r>
            <a:r>
              <a:rPr lang="it-IT" sz="2400" b="1" dirty="0" smtClean="0">
                <a:solidFill>
                  <a:schemeClr val="tx2"/>
                </a:solidFill>
              </a:rPr>
              <a:t>Pechino </a:t>
            </a:r>
            <a:r>
              <a:rPr lang="it-IT" sz="2400" dirty="0" smtClean="0">
                <a:solidFill>
                  <a:schemeClr val="tx2"/>
                </a:solidFill>
              </a:rPr>
              <a:t>spera</a:t>
            </a:r>
            <a:r>
              <a:rPr lang="it-IT" sz="2400" b="1" dirty="0" smtClean="0">
                <a:solidFill>
                  <a:schemeClr val="tx2"/>
                </a:solidFill>
              </a:rPr>
              <a:t> </a:t>
            </a:r>
            <a:r>
              <a:rPr lang="it-IT" sz="2400" dirty="0" smtClean="0">
                <a:solidFill>
                  <a:schemeClr val="tx2"/>
                </a:solidFill>
              </a:rPr>
              <a:t>di associarsi al progetto di oleodotto </a:t>
            </a:r>
            <a:r>
              <a:rPr lang="it-IT" sz="2400" dirty="0" err="1" smtClean="0">
                <a:solidFill>
                  <a:schemeClr val="tx2"/>
                </a:solidFill>
              </a:rPr>
              <a:t>Iran-mar</a:t>
            </a:r>
            <a:r>
              <a:rPr lang="it-IT" sz="2400" dirty="0" smtClean="0">
                <a:solidFill>
                  <a:schemeClr val="tx2"/>
                </a:solidFill>
              </a:rPr>
              <a:t> </a:t>
            </a:r>
          </a:p>
          <a:p>
            <a:pPr>
              <a:buNone/>
            </a:pPr>
            <a:r>
              <a:rPr lang="it-IT" sz="2400" dirty="0" smtClean="0">
                <a:solidFill>
                  <a:schemeClr val="tx2"/>
                </a:solidFill>
              </a:rPr>
              <a:t>     Caspio dove si collegherà con un altro </a:t>
            </a:r>
            <a:r>
              <a:rPr lang="it-IT" sz="2400" b="1" dirty="0" smtClean="0">
                <a:solidFill>
                  <a:schemeClr val="tx2"/>
                </a:solidFill>
              </a:rPr>
              <a:t>oleodotto </a:t>
            </a:r>
            <a:r>
              <a:rPr lang="it-IT" sz="2400" b="1" dirty="0" err="1" smtClean="0">
                <a:solidFill>
                  <a:schemeClr val="tx2"/>
                </a:solidFill>
              </a:rPr>
              <a:t>Kazakistan-</a:t>
            </a:r>
            <a:endParaRPr lang="it-IT" sz="2400" b="1" dirty="0" smtClean="0">
              <a:solidFill>
                <a:schemeClr val="tx2"/>
              </a:solidFill>
            </a:endParaRPr>
          </a:p>
          <a:p>
            <a:pPr>
              <a:buNone/>
            </a:pPr>
            <a:r>
              <a:rPr lang="it-IT" sz="2400" b="1" dirty="0" smtClean="0">
                <a:solidFill>
                  <a:schemeClr val="tx2"/>
                </a:solidFill>
              </a:rPr>
              <a:t>     Cina Occidentale.</a:t>
            </a:r>
            <a:endParaRPr lang="it-IT" sz="2400" dirty="0" smtClean="0">
              <a:solidFill>
                <a:schemeClr val="tx2"/>
              </a:solidFill>
            </a:endParaRPr>
          </a:p>
          <a:p>
            <a:pPr>
              <a:buNone/>
            </a:pPr>
            <a:r>
              <a:rPr lang="it-IT" sz="2400" b="1" dirty="0" smtClean="0">
                <a:solidFill>
                  <a:schemeClr val="tx2"/>
                </a:solidFill>
              </a:rPr>
              <a:t>       </a:t>
            </a: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28</a:t>
            </a:fld>
            <a:endParaRPr lang="it-IT"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dirty="0" smtClean="0">
                <a:solidFill>
                  <a:schemeClr val="tx2"/>
                </a:solidFill>
              </a:rPr>
              <a:t>Nell’area si rinnova il “</a:t>
            </a:r>
            <a:r>
              <a:rPr lang="it-IT" sz="2400" b="1" dirty="0" smtClean="0">
                <a:solidFill>
                  <a:schemeClr val="tx2"/>
                </a:solidFill>
              </a:rPr>
              <a:t>grande gioco</a:t>
            </a:r>
            <a:r>
              <a:rPr lang="it-IT" sz="2400" dirty="0" smtClean="0">
                <a:solidFill>
                  <a:schemeClr val="tx2"/>
                </a:solidFill>
              </a:rPr>
              <a:t>” del secolo XIX:</a:t>
            </a:r>
          </a:p>
          <a:p>
            <a:pPr>
              <a:buNone/>
            </a:pPr>
            <a:r>
              <a:rPr lang="it-IT" sz="2400" dirty="0" smtClean="0">
                <a:solidFill>
                  <a:schemeClr val="tx2"/>
                </a:solidFill>
              </a:rPr>
              <a:t>     </a:t>
            </a:r>
            <a:r>
              <a:rPr lang="it-IT" sz="2400" b="1" dirty="0" smtClean="0">
                <a:solidFill>
                  <a:schemeClr val="tx2"/>
                </a:solidFill>
              </a:rPr>
              <a:t>Inghilterra</a:t>
            </a:r>
            <a:r>
              <a:rPr lang="it-IT" sz="2400" dirty="0" smtClean="0">
                <a:solidFill>
                  <a:schemeClr val="tx2"/>
                </a:solidFill>
              </a:rPr>
              <a:t> (impero dei mari) contro</a:t>
            </a:r>
            <a:r>
              <a:rPr lang="it-IT" sz="2400" b="1" dirty="0" smtClean="0">
                <a:solidFill>
                  <a:schemeClr val="tx2"/>
                </a:solidFill>
              </a:rPr>
              <a:t> Russia </a:t>
            </a:r>
            <a:r>
              <a:rPr lang="it-IT" sz="2400" dirty="0" smtClean="0">
                <a:solidFill>
                  <a:schemeClr val="tx2"/>
                </a:solidFill>
              </a:rPr>
              <a:t>(impero di terra)</a:t>
            </a:r>
          </a:p>
          <a:p>
            <a:pPr>
              <a:buNone/>
            </a:pPr>
            <a:endParaRPr lang="it-IT" sz="2400" dirty="0" smtClean="0">
              <a:solidFill>
                <a:schemeClr val="tx2"/>
              </a:solidFill>
            </a:endParaRPr>
          </a:p>
          <a:p>
            <a:pPr>
              <a:buFont typeface="Wingdings" pitchFamily="2" charset="2"/>
              <a:buChar char="§"/>
            </a:pPr>
            <a:r>
              <a:rPr lang="it-IT" sz="2400" dirty="0" smtClean="0">
                <a:solidFill>
                  <a:schemeClr val="tx2"/>
                </a:solidFill>
              </a:rPr>
              <a:t>Oggi </a:t>
            </a:r>
            <a:r>
              <a:rPr lang="it-IT" sz="2400" b="1" dirty="0" smtClean="0">
                <a:solidFill>
                  <a:schemeClr val="tx2"/>
                </a:solidFill>
              </a:rPr>
              <a:t>RUSSIA</a:t>
            </a:r>
            <a:r>
              <a:rPr lang="it-IT" sz="2400" dirty="0" smtClean="0">
                <a:solidFill>
                  <a:schemeClr val="tx2"/>
                </a:solidFill>
              </a:rPr>
              <a:t>, </a:t>
            </a:r>
            <a:r>
              <a:rPr lang="it-IT" sz="2400" b="1" dirty="0" smtClean="0">
                <a:solidFill>
                  <a:schemeClr val="tx2"/>
                </a:solidFill>
              </a:rPr>
              <a:t>RPC</a:t>
            </a:r>
            <a:r>
              <a:rPr lang="it-IT" sz="2400" dirty="0" smtClean="0">
                <a:solidFill>
                  <a:schemeClr val="tx2"/>
                </a:solidFill>
              </a:rPr>
              <a:t>, </a:t>
            </a:r>
            <a:r>
              <a:rPr lang="it-IT" sz="2400" b="1" dirty="0" smtClean="0">
                <a:solidFill>
                  <a:schemeClr val="tx2"/>
                </a:solidFill>
              </a:rPr>
              <a:t>USA</a:t>
            </a:r>
            <a:r>
              <a:rPr lang="it-IT" sz="2400" dirty="0" smtClean="0">
                <a:solidFill>
                  <a:schemeClr val="tx2"/>
                </a:solidFill>
              </a:rPr>
              <a:t>, </a:t>
            </a:r>
            <a:r>
              <a:rPr lang="it-IT" sz="2400" b="1" dirty="0" smtClean="0">
                <a:solidFill>
                  <a:schemeClr val="tx2"/>
                </a:solidFill>
              </a:rPr>
              <a:t>Stati della regione </a:t>
            </a:r>
            <a:r>
              <a:rPr lang="it-IT" sz="2400" dirty="0" smtClean="0">
                <a:solidFill>
                  <a:schemeClr val="tx2"/>
                </a:solidFill>
              </a:rPr>
              <a:t>contrapposti non solo per l’</a:t>
            </a:r>
            <a:r>
              <a:rPr lang="it-IT" sz="2400" b="1" dirty="0" smtClean="0">
                <a:solidFill>
                  <a:schemeClr val="tx2"/>
                </a:solidFill>
              </a:rPr>
              <a:t>accesso al petrolio</a:t>
            </a:r>
            <a:r>
              <a:rPr lang="it-IT" sz="2400" dirty="0" smtClean="0">
                <a:solidFill>
                  <a:schemeClr val="tx2"/>
                </a:solidFill>
              </a:rPr>
              <a:t> ma anche per il </a:t>
            </a:r>
            <a:r>
              <a:rPr lang="it-IT" sz="2400" b="1" dirty="0" smtClean="0">
                <a:solidFill>
                  <a:schemeClr val="tx2"/>
                </a:solidFill>
              </a:rPr>
              <a:t>controllo</a:t>
            </a:r>
            <a:r>
              <a:rPr lang="it-IT" sz="2400" dirty="0" smtClean="0">
                <a:solidFill>
                  <a:schemeClr val="tx2"/>
                </a:solidFill>
              </a:rPr>
              <a:t> di un </a:t>
            </a:r>
            <a:r>
              <a:rPr lang="it-IT" sz="2400" b="1" dirty="0" smtClean="0">
                <a:solidFill>
                  <a:schemeClr val="tx2"/>
                </a:solidFill>
              </a:rPr>
              <a:t>area</a:t>
            </a:r>
            <a:r>
              <a:rPr lang="it-IT" sz="2400" dirty="0" smtClean="0">
                <a:solidFill>
                  <a:schemeClr val="tx2"/>
                </a:solidFill>
              </a:rPr>
              <a:t> instabile dopo la fine dell’Unione Sovietica e strategicamente molto importante soprattutto per la Cina.</a:t>
            </a:r>
          </a:p>
          <a:p>
            <a:pPr>
              <a:buFont typeface="Wingdings" pitchFamily="2" charset="2"/>
              <a:buChar char="§"/>
            </a:pPr>
            <a:endParaRPr lang="it-IT" sz="2400" dirty="0" smtClean="0">
              <a:solidFill>
                <a:schemeClr val="tx2"/>
              </a:solidFill>
            </a:endParaRPr>
          </a:p>
          <a:p>
            <a:pPr>
              <a:buNone/>
            </a:pP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29</a:t>
            </a:fld>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solidFill>
                <a:schemeClr val="tx2"/>
              </a:solidFill>
            </a:endParaRPr>
          </a:p>
        </p:txBody>
      </p:sp>
      <p:sp>
        <p:nvSpPr>
          <p:cNvPr id="3" name="Segnaposto contenuto 2"/>
          <p:cNvSpPr>
            <a:spLocks noGrp="1"/>
          </p:cNvSpPr>
          <p:nvPr>
            <p:ph idx="1"/>
          </p:nvPr>
        </p:nvSpPr>
        <p:spPr/>
        <p:txBody>
          <a:bodyPr>
            <a:noAutofit/>
          </a:bodyPr>
          <a:lstStyle/>
          <a:p>
            <a:pPr>
              <a:buFont typeface="Wingdings" pitchFamily="2" charset="2"/>
              <a:buChar char="§"/>
            </a:pPr>
            <a:r>
              <a:rPr lang="it-IT" sz="2400" dirty="0" smtClean="0">
                <a:solidFill>
                  <a:schemeClr val="tx2"/>
                </a:solidFill>
              </a:rPr>
              <a:t>I </a:t>
            </a:r>
            <a:r>
              <a:rPr lang="it-IT" sz="2400" b="1" dirty="0" smtClean="0">
                <a:solidFill>
                  <a:schemeClr val="tx2"/>
                </a:solidFill>
              </a:rPr>
              <a:t>rapporti</a:t>
            </a:r>
            <a:r>
              <a:rPr lang="it-IT" sz="2400" dirty="0" smtClean="0">
                <a:solidFill>
                  <a:schemeClr val="tx2"/>
                </a:solidFill>
              </a:rPr>
              <a:t> tra </a:t>
            </a:r>
            <a:r>
              <a:rPr lang="it-IT" sz="2400" b="1" dirty="0" smtClean="0">
                <a:solidFill>
                  <a:schemeClr val="tx2"/>
                </a:solidFill>
              </a:rPr>
              <a:t>Repubblica Popolare Cinese </a:t>
            </a:r>
            <a:r>
              <a:rPr lang="it-IT" sz="2400" dirty="0" smtClean="0">
                <a:solidFill>
                  <a:schemeClr val="tx2"/>
                </a:solidFill>
              </a:rPr>
              <a:t>(RPC) e gli </a:t>
            </a:r>
            <a:r>
              <a:rPr lang="it-IT" sz="2400" b="1" dirty="0" smtClean="0">
                <a:solidFill>
                  <a:schemeClr val="tx2"/>
                </a:solidFill>
              </a:rPr>
              <a:t>Stati Uniti </a:t>
            </a:r>
            <a:r>
              <a:rPr lang="it-IT" sz="2400" dirty="0" smtClean="0">
                <a:solidFill>
                  <a:schemeClr val="tx2"/>
                </a:solidFill>
              </a:rPr>
              <a:t>(USA), dopo la guerra fredda ,sono caratterizzati da:</a:t>
            </a:r>
          </a:p>
          <a:p>
            <a:pPr>
              <a:buNone/>
            </a:pPr>
            <a:r>
              <a:rPr lang="it-IT" sz="2400" dirty="0">
                <a:solidFill>
                  <a:schemeClr val="tx2"/>
                </a:solidFill>
              </a:rPr>
              <a:t> </a:t>
            </a:r>
            <a:r>
              <a:rPr lang="it-IT" sz="2400" dirty="0" smtClean="0">
                <a:solidFill>
                  <a:schemeClr val="tx2"/>
                </a:solidFill>
              </a:rPr>
              <a:t>   -  </a:t>
            </a:r>
            <a:r>
              <a:rPr lang="it-IT" sz="2400" b="1" dirty="0" smtClean="0">
                <a:solidFill>
                  <a:schemeClr val="tx2"/>
                </a:solidFill>
              </a:rPr>
              <a:t>rivalità strategica </a:t>
            </a:r>
          </a:p>
          <a:p>
            <a:pPr>
              <a:buNone/>
            </a:pPr>
            <a:r>
              <a:rPr lang="it-IT" sz="2400" dirty="0">
                <a:solidFill>
                  <a:schemeClr val="tx2"/>
                </a:solidFill>
              </a:rPr>
              <a:t> </a:t>
            </a:r>
            <a:r>
              <a:rPr lang="it-IT" sz="2400" dirty="0" smtClean="0">
                <a:solidFill>
                  <a:schemeClr val="tx2"/>
                </a:solidFill>
              </a:rPr>
              <a:t>   -  </a:t>
            </a:r>
            <a:r>
              <a:rPr lang="it-IT" sz="2400" b="1" dirty="0" smtClean="0">
                <a:solidFill>
                  <a:schemeClr val="tx2"/>
                </a:solidFill>
              </a:rPr>
              <a:t>forti legami economici</a:t>
            </a:r>
          </a:p>
          <a:p>
            <a:pPr>
              <a:buNone/>
            </a:pPr>
            <a:endParaRPr lang="it-IT" sz="2400" b="1" dirty="0" smtClean="0">
              <a:solidFill>
                <a:schemeClr val="tx2"/>
              </a:solidFill>
            </a:endParaRPr>
          </a:p>
          <a:p>
            <a:pPr>
              <a:buFont typeface="Wingdings" pitchFamily="2" charset="2"/>
              <a:buChar char="§"/>
            </a:pPr>
            <a:endParaRPr lang="it-IT" sz="2400" dirty="0" smtClean="0">
              <a:solidFill>
                <a:schemeClr val="tx2"/>
              </a:solidFill>
            </a:endParaRPr>
          </a:p>
          <a:p>
            <a:pPr>
              <a:buFont typeface="Wingdings" pitchFamily="2" charset="2"/>
              <a:buChar char="§"/>
            </a:pPr>
            <a:r>
              <a:rPr lang="it-IT" sz="2400" dirty="0" smtClean="0">
                <a:solidFill>
                  <a:schemeClr val="tx2"/>
                </a:solidFill>
              </a:rPr>
              <a:t> L’inedito  intreccio di interessi  sembra inaugurare un </a:t>
            </a:r>
            <a:r>
              <a:rPr lang="it-IT" sz="2400" b="1" dirty="0" smtClean="0">
                <a:solidFill>
                  <a:schemeClr val="tx2"/>
                </a:solidFill>
              </a:rPr>
              <a:t>nuovo paradigma di convivenza internazionale</a:t>
            </a:r>
            <a:r>
              <a:rPr lang="it-IT" sz="2400" dirty="0" smtClean="0">
                <a:solidFill>
                  <a:schemeClr val="tx2"/>
                </a:solidFill>
              </a:rPr>
              <a:t>.</a:t>
            </a:r>
          </a:p>
        </p:txBody>
      </p:sp>
      <p:sp>
        <p:nvSpPr>
          <p:cNvPr id="5" name="Segnaposto numero diapositiva 4"/>
          <p:cNvSpPr>
            <a:spLocks noGrp="1"/>
          </p:cNvSpPr>
          <p:nvPr>
            <p:ph type="sldNum" sz="quarter" idx="12"/>
          </p:nvPr>
        </p:nvSpPr>
        <p:spPr/>
        <p:txBody>
          <a:bodyPr/>
          <a:lstStyle/>
          <a:p>
            <a:r>
              <a:rPr lang="it-IT" dirty="0" smtClean="0"/>
              <a:t>3</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None/>
            </a:pPr>
            <a:r>
              <a:rPr lang="it-IT" sz="2400" dirty="0" smtClean="0">
                <a:solidFill>
                  <a:schemeClr val="tx2"/>
                </a:solidFill>
              </a:rPr>
              <a:t>     Da questo naturale retroterra la </a:t>
            </a:r>
            <a:r>
              <a:rPr lang="it-IT" sz="2400" b="1" dirty="0" smtClean="0">
                <a:solidFill>
                  <a:schemeClr val="tx2"/>
                </a:solidFill>
              </a:rPr>
              <a:t>politica energetica cinese </a:t>
            </a:r>
            <a:r>
              <a:rPr lang="it-IT" sz="2400" dirty="0" smtClean="0">
                <a:solidFill>
                  <a:schemeClr val="tx2"/>
                </a:solidFill>
              </a:rPr>
              <a:t>si e sviluppata verso l’ </a:t>
            </a:r>
            <a:r>
              <a:rPr lang="it-IT" sz="2400" b="1" dirty="0" smtClean="0">
                <a:solidFill>
                  <a:schemeClr val="tx2"/>
                </a:solidFill>
              </a:rPr>
              <a:t>America Latina </a:t>
            </a:r>
            <a:r>
              <a:rPr lang="it-IT" sz="2400" dirty="0" smtClean="0">
                <a:solidFill>
                  <a:schemeClr val="tx2"/>
                </a:solidFill>
              </a:rPr>
              <a:t>e l’ </a:t>
            </a:r>
            <a:r>
              <a:rPr lang="it-IT" sz="2400" b="1" dirty="0" smtClean="0">
                <a:solidFill>
                  <a:schemeClr val="tx2"/>
                </a:solidFill>
              </a:rPr>
              <a:t>Africa</a:t>
            </a:r>
            <a:r>
              <a:rPr lang="it-IT" sz="2400" dirty="0" smtClean="0">
                <a:solidFill>
                  <a:schemeClr val="tx2"/>
                </a:solidFill>
              </a:rPr>
              <a:t> mettendosi direttamente </a:t>
            </a:r>
            <a:r>
              <a:rPr lang="it-IT" sz="2400" b="1" dirty="0" smtClean="0">
                <a:solidFill>
                  <a:schemeClr val="tx2"/>
                </a:solidFill>
              </a:rPr>
              <a:t>in competizione </a:t>
            </a:r>
            <a:r>
              <a:rPr lang="it-IT" sz="2400" dirty="0" smtClean="0">
                <a:solidFill>
                  <a:schemeClr val="tx2"/>
                </a:solidFill>
              </a:rPr>
              <a:t>con gli </a:t>
            </a:r>
            <a:r>
              <a:rPr lang="it-IT" sz="2400" b="1" dirty="0" smtClean="0">
                <a:solidFill>
                  <a:schemeClr val="tx2"/>
                </a:solidFill>
              </a:rPr>
              <a:t>interessi</a:t>
            </a:r>
            <a:r>
              <a:rPr lang="it-IT" sz="2400" dirty="0" smtClean="0">
                <a:solidFill>
                  <a:schemeClr val="tx2"/>
                </a:solidFill>
              </a:rPr>
              <a:t> </a:t>
            </a:r>
            <a:r>
              <a:rPr lang="it-IT" sz="2400" b="1" dirty="0" smtClean="0">
                <a:solidFill>
                  <a:schemeClr val="tx2"/>
                </a:solidFill>
              </a:rPr>
              <a:t>occidentali</a:t>
            </a:r>
            <a:r>
              <a:rPr lang="it-IT" sz="2400" dirty="0" smtClean="0">
                <a:solidFill>
                  <a:schemeClr val="tx2"/>
                </a:solidFill>
              </a:rPr>
              <a:t> e particolarmente </a:t>
            </a:r>
            <a:r>
              <a:rPr lang="it-IT" sz="2400" b="1" dirty="0" smtClean="0">
                <a:solidFill>
                  <a:schemeClr val="tx2"/>
                </a:solidFill>
              </a:rPr>
              <a:t>americani</a:t>
            </a:r>
            <a:r>
              <a:rPr lang="it-IT" sz="2400" dirty="0" smtClean="0">
                <a:solidFill>
                  <a:schemeClr val="tx2"/>
                </a:solidFill>
              </a:rPr>
              <a:t>.</a:t>
            </a:r>
            <a:endParaRPr lang="it-IT" sz="2400" dirty="0">
              <a:solidFill>
                <a:schemeClr val="tx2"/>
              </a:solidFill>
            </a:endParaRPr>
          </a:p>
          <a:p>
            <a:pPr>
              <a:buNone/>
            </a:pPr>
            <a:r>
              <a:rPr lang="it-IT" sz="2400" dirty="0" smtClean="0">
                <a:solidFill>
                  <a:schemeClr val="tx2"/>
                </a:solidFill>
              </a:rPr>
              <a:t>  - </a:t>
            </a:r>
            <a:r>
              <a:rPr lang="it-IT" sz="2400" b="1" dirty="0" smtClean="0">
                <a:solidFill>
                  <a:schemeClr val="tx2"/>
                </a:solidFill>
              </a:rPr>
              <a:t> Cile</a:t>
            </a:r>
            <a:r>
              <a:rPr lang="it-IT" sz="2400" dirty="0" smtClean="0">
                <a:solidFill>
                  <a:schemeClr val="tx2"/>
                </a:solidFill>
              </a:rPr>
              <a:t>: </a:t>
            </a:r>
            <a:r>
              <a:rPr lang="it-IT" sz="2400" b="1" dirty="0" smtClean="0">
                <a:solidFill>
                  <a:schemeClr val="tx2"/>
                </a:solidFill>
              </a:rPr>
              <a:t>accordi di libero </a:t>
            </a:r>
            <a:r>
              <a:rPr lang="it-IT" sz="2400" dirty="0" smtClean="0">
                <a:solidFill>
                  <a:schemeClr val="tx2"/>
                </a:solidFill>
              </a:rPr>
              <a:t>scambio ed estrazione del </a:t>
            </a:r>
            <a:r>
              <a:rPr lang="it-IT" sz="2400" b="1" dirty="0" smtClean="0">
                <a:solidFill>
                  <a:schemeClr val="tx2"/>
                </a:solidFill>
              </a:rPr>
              <a:t>rame</a:t>
            </a:r>
          </a:p>
          <a:p>
            <a:pPr>
              <a:buNone/>
            </a:pPr>
            <a:r>
              <a:rPr lang="it-IT" sz="2400" b="1" dirty="0" smtClean="0">
                <a:solidFill>
                  <a:schemeClr val="tx2"/>
                </a:solidFill>
              </a:rPr>
              <a:t>  </a:t>
            </a:r>
            <a:r>
              <a:rPr lang="it-IT" sz="2400" dirty="0" smtClean="0">
                <a:solidFill>
                  <a:schemeClr val="tx2"/>
                </a:solidFill>
              </a:rPr>
              <a:t>-</a:t>
            </a:r>
            <a:r>
              <a:rPr lang="it-IT" sz="2400" b="1" dirty="0" smtClean="0">
                <a:solidFill>
                  <a:schemeClr val="tx2"/>
                </a:solidFill>
              </a:rPr>
              <a:t>  Brasile</a:t>
            </a:r>
            <a:r>
              <a:rPr lang="it-IT" sz="2400" dirty="0" smtClean="0">
                <a:solidFill>
                  <a:schemeClr val="tx2"/>
                </a:solidFill>
              </a:rPr>
              <a:t>: cooperazione nel settore dell’ </a:t>
            </a:r>
            <a:r>
              <a:rPr lang="it-IT" sz="2400" b="1" dirty="0" smtClean="0">
                <a:solidFill>
                  <a:schemeClr val="tx2"/>
                </a:solidFill>
              </a:rPr>
              <a:t>acciaio</a:t>
            </a:r>
          </a:p>
          <a:p>
            <a:pPr>
              <a:buNone/>
            </a:pPr>
            <a:r>
              <a:rPr lang="it-IT" sz="2400" dirty="0" smtClean="0">
                <a:solidFill>
                  <a:schemeClr val="tx2"/>
                </a:solidFill>
              </a:rPr>
              <a:t>  -  </a:t>
            </a:r>
            <a:r>
              <a:rPr lang="it-IT" sz="2400" b="1" dirty="0" smtClean="0">
                <a:solidFill>
                  <a:schemeClr val="tx2"/>
                </a:solidFill>
              </a:rPr>
              <a:t>Venezuela</a:t>
            </a:r>
            <a:r>
              <a:rPr lang="it-IT" sz="2400" dirty="0" smtClean="0">
                <a:solidFill>
                  <a:schemeClr val="tx2"/>
                </a:solidFill>
              </a:rPr>
              <a:t>:</a:t>
            </a:r>
            <a:r>
              <a:rPr lang="it-IT" sz="2400" b="1" dirty="0" smtClean="0">
                <a:solidFill>
                  <a:schemeClr val="tx2"/>
                </a:solidFill>
              </a:rPr>
              <a:t> petrolio </a:t>
            </a:r>
            <a:r>
              <a:rPr lang="it-IT" sz="2400" dirty="0" smtClean="0">
                <a:solidFill>
                  <a:schemeClr val="tx2"/>
                </a:solidFill>
              </a:rPr>
              <a:t>e infrastrutture</a:t>
            </a:r>
          </a:p>
          <a:p>
            <a:pPr>
              <a:buNone/>
            </a:pPr>
            <a:r>
              <a:rPr lang="it-IT" sz="2400" b="1" dirty="0" smtClean="0">
                <a:solidFill>
                  <a:schemeClr val="tx2"/>
                </a:solidFill>
              </a:rPr>
              <a:t>  </a:t>
            </a:r>
            <a:r>
              <a:rPr lang="it-IT" sz="2400" dirty="0" smtClean="0">
                <a:solidFill>
                  <a:schemeClr val="tx2"/>
                </a:solidFill>
              </a:rPr>
              <a:t>-  </a:t>
            </a:r>
            <a:r>
              <a:rPr lang="it-IT" sz="2400" b="1" dirty="0" smtClean="0">
                <a:solidFill>
                  <a:schemeClr val="tx2"/>
                </a:solidFill>
              </a:rPr>
              <a:t>Cuba</a:t>
            </a:r>
            <a:r>
              <a:rPr lang="it-IT" sz="2400" dirty="0" smtClean="0">
                <a:solidFill>
                  <a:schemeClr val="tx2"/>
                </a:solidFill>
              </a:rPr>
              <a:t>: </a:t>
            </a:r>
            <a:r>
              <a:rPr lang="it-IT" sz="2400" b="1" dirty="0" smtClean="0">
                <a:solidFill>
                  <a:schemeClr val="tx2"/>
                </a:solidFill>
              </a:rPr>
              <a:t>nichel e cobalto</a:t>
            </a:r>
          </a:p>
          <a:p>
            <a:pPr>
              <a:buNone/>
            </a:pPr>
            <a:r>
              <a:rPr lang="it-IT" sz="2400" b="1" dirty="0" smtClean="0">
                <a:solidFill>
                  <a:schemeClr val="tx2"/>
                </a:solidFill>
              </a:rPr>
              <a:t>      </a:t>
            </a:r>
            <a:r>
              <a:rPr lang="it-IT" sz="2400" dirty="0" smtClean="0">
                <a:solidFill>
                  <a:schemeClr val="tx2"/>
                </a:solidFill>
              </a:rPr>
              <a:t>Commercio </a:t>
            </a:r>
            <a:r>
              <a:rPr lang="it-IT" sz="2400" dirty="0" err="1" smtClean="0">
                <a:solidFill>
                  <a:schemeClr val="tx2"/>
                </a:solidFill>
              </a:rPr>
              <a:t>Cina-America</a:t>
            </a:r>
            <a:r>
              <a:rPr lang="it-IT" sz="2400" dirty="0" smtClean="0">
                <a:solidFill>
                  <a:schemeClr val="tx2"/>
                </a:solidFill>
              </a:rPr>
              <a:t> Latina dal </a:t>
            </a:r>
            <a:r>
              <a:rPr lang="it-IT" sz="2400" b="1" dirty="0" smtClean="0">
                <a:solidFill>
                  <a:schemeClr val="tx2"/>
                </a:solidFill>
              </a:rPr>
              <a:t>2001</a:t>
            </a:r>
            <a:r>
              <a:rPr lang="it-IT" sz="2400" dirty="0" smtClean="0">
                <a:solidFill>
                  <a:schemeClr val="tx2"/>
                </a:solidFill>
              </a:rPr>
              <a:t> al </a:t>
            </a:r>
            <a:r>
              <a:rPr lang="it-IT" sz="2400" b="1" dirty="0" smtClean="0">
                <a:solidFill>
                  <a:schemeClr val="tx2"/>
                </a:solidFill>
              </a:rPr>
              <a:t>2005</a:t>
            </a:r>
            <a:r>
              <a:rPr lang="it-IT" sz="2400" dirty="0" smtClean="0">
                <a:solidFill>
                  <a:schemeClr val="tx2"/>
                </a:solidFill>
              </a:rPr>
              <a:t> è passato da </a:t>
            </a:r>
            <a:r>
              <a:rPr lang="it-IT" sz="2400" b="1" dirty="0" smtClean="0">
                <a:solidFill>
                  <a:schemeClr val="tx2"/>
                </a:solidFill>
              </a:rPr>
              <a:t>15</a:t>
            </a:r>
            <a:r>
              <a:rPr lang="it-IT" sz="2400" dirty="0" smtClean="0">
                <a:solidFill>
                  <a:schemeClr val="tx2"/>
                </a:solidFill>
              </a:rPr>
              <a:t> a</a:t>
            </a:r>
            <a:r>
              <a:rPr lang="it-IT" sz="2400" b="1" dirty="0" smtClean="0">
                <a:solidFill>
                  <a:schemeClr val="tx2"/>
                </a:solidFill>
              </a:rPr>
              <a:t> 50 miliardi di dollari</a:t>
            </a:r>
            <a:r>
              <a:rPr lang="it-IT" sz="2400" dirty="0" smtClean="0">
                <a:solidFill>
                  <a:schemeClr val="tx2"/>
                </a:solidFill>
              </a:rPr>
              <a:t>.</a:t>
            </a:r>
            <a:endParaRPr lang="it-IT" sz="2400" b="1" dirty="0" smtClean="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30</a:t>
            </a:fld>
            <a:endParaRPr lang="it-IT"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None/>
            </a:pPr>
            <a:r>
              <a:rPr lang="it-IT" sz="2400" b="1" dirty="0" smtClean="0">
                <a:solidFill>
                  <a:schemeClr val="tx2"/>
                </a:solidFill>
              </a:rPr>
              <a:t> Pechino 2006</a:t>
            </a:r>
            <a:r>
              <a:rPr lang="it-IT" sz="2400" dirty="0" smtClean="0">
                <a:solidFill>
                  <a:schemeClr val="tx2"/>
                </a:solidFill>
              </a:rPr>
              <a:t>:</a:t>
            </a:r>
            <a:r>
              <a:rPr lang="it-IT" sz="2400" b="1" dirty="0" smtClean="0">
                <a:solidFill>
                  <a:schemeClr val="tx2"/>
                </a:solidFill>
              </a:rPr>
              <a:t> partnership strategica</a:t>
            </a:r>
            <a:r>
              <a:rPr lang="it-IT" sz="2400" dirty="0" smtClean="0">
                <a:solidFill>
                  <a:schemeClr val="tx2"/>
                </a:solidFill>
              </a:rPr>
              <a:t> (</a:t>
            </a:r>
            <a:r>
              <a:rPr lang="it-IT" sz="2400" b="1" dirty="0" smtClean="0">
                <a:solidFill>
                  <a:schemeClr val="tx2"/>
                </a:solidFill>
              </a:rPr>
              <a:t>41 paesi africani </a:t>
            </a:r>
            <a:r>
              <a:rPr lang="it-IT" sz="2400" dirty="0" smtClean="0">
                <a:solidFill>
                  <a:schemeClr val="tx2"/>
                </a:solidFill>
              </a:rPr>
              <a:t>su 48)</a:t>
            </a:r>
          </a:p>
          <a:p>
            <a:pPr>
              <a:buNone/>
            </a:pPr>
            <a:endParaRPr lang="it-IT" sz="2400" dirty="0" smtClean="0">
              <a:solidFill>
                <a:schemeClr val="tx2"/>
              </a:solidFill>
            </a:endParaRPr>
          </a:p>
          <a:p>
            <a:pPr>
              <a:buNone/>
            </a:pPr>
            <a:r>
              <a:rPr lang="it-IT" sz="2400" dirty="0" smtClean="0">
                <a:solidFill>
                  <a:schemeClr val="tx2"/>
                </a:solidFill>
              </a:rPr>
              <a:t>  -  </a:t>
            </a:r>
            <a:r>
              <a:rPr lang="it-IT" sz="2400" b="1" dirty="0" smtClean="0">
                <a:solidFill>
                  <a:schemeClr val="tx2"/>
                </a:solidFill>
              </a:rPr>
              <a:t>aiuti gratuiti</a:t>
            </a:r>
          </a:p>
          <a:p>
            <a:pPr>
              <a:buNone/>
            </a:pPr>
            <a:endParaRPr lang="it-IT" sz="2400" b="1" dirty="0" smtClean="0">
              <a:solidFill>
                <a:schemeClr val="tx2"/>
              </a:solidFill>
            </a:endParaRPr>
          </a:p>
          <a:p>
            <a:pPr>
              <a:buNone/>
            </a:pPr>
            <a:r>
              <a:rPr lang="it-IT" sz="2400" dirty="0" smtClean="0">
                <a:solidFill>
                  <a:schemeClr val="tx2"/>
                </a:solidFill>
              </a:rPr>
              <a:t>  -  </a:t>
            </a:r>
            <a:r>
              <a:rPr lang="it-IT" sz="2400" b="1" dirty="0" smtClean="0">
                <a:solidFill>
                  <a:schemeClr val="tx2"/>
                </a:solidFill>
              </a:rPr>
              <a:t>prestiti agevolati </a:t>
            </a:r>
            <a:r>
              <a:rPr lang="it-IT" sz="2400" dirty="0" smtClean="0">
                <a:solidFill>
                  <a:schemeClr val="tx2"/>
                </a:solidFill>
              </a:rPr>
              <a:t>( Cina </a:t>
            </a:r>
            <a:r>
              <a:rPr lang="it-IT" sz="2400" b="1" dirty="0" smtClean="0">
                <a:solidFill>
                  <a:schemeClr val="tx2"/>
                </a:solidFill>
              </a:rPr>
              <a:t>8 miliardi </a:t>
            </a:r>
            <a:r>
              <a:rPr lang="it-IT" sz="2400" dirty="0" smtClean="0">
                <a:solidFill>
                  <a:schemeClr val="tx2"/>
                </a:solidFill>
              </a:rPr>
              <a:t>contro 3,5 USA. 2,5 Banca Mondiale, 3 Francia)</a:t>
            </a:r>
          </a:p>
          <a:p>
            <a:pPr>
              <a:buNone/>
            </a:pPr>
            <a:endParaRPr lang="it-IT" sz="2400" dirty="0" smtClean="0">
              <a:solidFill>
                <a:schemeClr val="tx2"/>
              </a:solidFill>
            </a:endParaRPr>
          </a:p>
          <a:p>
            <a:pPr>
              <a:buNone/>
            </a:pPr>
            <a:r>
              <a:rPr lang="it-IT" sz="2400" dirty="0" smtClean="0">
                <a:solidFill>
                  <a:schemeClr val="tx2"/>
                </a:solidFill>
              </a:rPr>
              <a:t>  -  </a:t>
            </a:r>
            <a:r>
              <a:rPr lang="it-IT" sz="2400" b="1" dirty="0" smtClean="0">
                <a:solidFill>
                  <a:schemeClr val="tx2"/>
                </a:solidFill>
              </a:rPr>
              <a:t>commercio</a:t>
            </a:r>
            <a:r>
              <a:rPr lang="it-IT" sz="2400" dirty="0" smtClean="0">
                <a:solidFill>
                  <a:schemeClr val="tx2"/>
                </a:solidFill>
              </a:rPr>
              <a:t> da </a:t>
            </a:r>
            <a:r>
              <a:rPr lang="it-IT" sz="2400" b="1" dirty="0" smtClean="0">
                <a:solidFill>
                  <a:schemeClr val="tx2"/>
                </a:solidFill>
              </a:rPr>
              <a:t>50</a:t>
            </a:r>
            <a:r>
              <a:rPr lang="it-IT" sz="2400" dirty="0" smtClean="0">
                <a:solidFill>
                  <a:schemeClr val="tx2"/>
                </a:solidFill>
              </a:rPr>
              <a:t> a </a:t>
            </a:r>
            <a:r>
              <a:rPr lang="it-IT" sz="2400" b="1" dirty="0" smtClean="0">
                <a:solidFill>
                  <a:schemeClr val="tx2"/>
                </a:solidFill>
              </a:rPr>
              <a:t>100 miliardi </a:t>
            </a:r>
            <a:r>
              <a:rPr lang="it-IT" sz="2400" dirty="0" smtClean="0">
                <a:solidFill>
                  <a:schemeClr val="tx2"/>
                </a:solidFill>
              </a:rPr>
              <a:t>dal </a:t>
            </a:r>
            <a:r>
              <a:rPr lang="it-IT" sz="2400" b="1" dirty="0" smtClean="0">
                <a:solidFill>
                  <a:schemeClr val="tx2"/>
                </a:solidFill>
              </a:rPr>
              <a:t>2005</a:t>
            </a:r>
            <a:r>
              <a:rPr lang="it-IT" sz="2400" dirty="0" smtClean="0">
                <a:solidFill>
                  <a:schemeClr val="tx2"/>
                </a:solidFill>
              </a:rPr>
              <a:t> al </a:t>
            </a:r>
            <a:r>
              <a:rPr lang="it-IT" sz="2400" b="1" dirty="0" smtClean="0">
                <a:solidFill>
                  <a:schemeClr val="tx2"/>
                </a:solidFill>
              </a:rPr>
              <a:t>2010</a:t>
            </a:r>
          </a:p>
          <a:p>
            <a:pPr>
              <a:buNone/>
            </a:pPr>
            <a:r>
              <a:rPr lang="it-IT" sz="2400" dirty="0" smtClean="0">
                <a:solidFill>
                  <a:schemeClr val="tx2"/>
                </a:solidFill>
              </a:rPr>
              <a:t>    </a:t>
            </a:r>
          </a:p>
          <a:p>
            <a:pPr>
              <a:buNone/>
            </a:pPr>
            <a:endParaRPr lang="it-IT" sz="2400" b="1" dirty="0" smtClean="0">
              <a:solidFill>
                <a:schemeClr val="tx2"/>
              </a:solidFill>
            </a:endParaRPr>
          </a:p>
          <a:p>
            <a:pPr>
              <a:buNone/>
            </a:pPr>
            <a:endParaRPr lang="it-IT" sz="2400" b="1"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31</a:t>
            </a:fld>
            <a:endParaRPr lang="it-IT"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dirty="0" smtClean="0">
                <a:solidFill>
                  <a:schemeClr val="tx2"/>
                </a:solidFill>
              </a:rPr>
              <a:t> Il “</a:t>
            </a:r>
            <a:r>
              <a:rPr lang="it-IT" sz="2400" b="1" dirty="0" smtClean="0">
                <a:solidFill>
                  <a:schemeClr val="tx2"/>
                </a:solidFill>
              </a:rPr>
              <a:t>consenso di Pechino</a:t>
            </a:r>
            <a:r>
              <a:rPr lang="it-IT" sz="2400" dirty="0" smtClean="0">
                <a:solidFill>
                  <a:schemeClr val="tx2"/>
                </a:solidFill>
              </a:rPr>
              <a:t>” derivato da </a:t>
            </a:r>
            <a:r>
              <a:rPr lang="it-IT" sz="2400" b="1" dirty="0" smtClean="0">
                <a:solidFill>
                  <a:schemeClr val="tx2"/>
                </a:solidFill>
              </a:rPr>
              <a:t>rispetto della sovranità </a:t>
            </a:r>
            <a:r>
              <a:rPr lang="it-IT" sz="2400" dirty="0" smtClean="0">
                <a:solidFill>
                  <a:schemeClr val="tx2"/>
                </a:solidFill>
              </a:rPr>
              <a:t>e </a:t>
            </a:r>
            <a:r>
              <a:rPr lang="it-IT" sz="2400" b="1" dirty="0" smtClean="0">
                <a:solidFill>
                  <a:schemeClr val="tx2"/>
                </a:solidFill>
              </a:rPr>
              <a:t>non interferenza negli affari interni </a:t>
            </a:r>
            <a:r>
              <a:rPr lang="it-IT" sz="2400" dirty="0" smtClean="0">
                <a:solidFill>
                  <a:schemeClr val="tx2"/>
                </a:solidFill>
              </a:rPr>
              <a:t>caratterizza la politica cinese ed è più attraente del “</a:t>
            </a:r>
            <a:r>
              <a:rPr lang="it-IT" sz="2400" b="1" dirty="0" smtClean="0">
                <a:solidFill>
                  <a:schemeClr val="tx2"/>
                </a:solidFill>
              </a:rPr>
              <a:t>Washington </a:t>
            </a:r>
            <a:r>
              <a:rPr lang="it-IT" sz="2400" b="1" dirty="0" err="1" smtClean="0">
                <a:solidFill>
                  <a:schemeClr val="tx2"/>
                </a:solidFill>
              </a:rPr>
              <a:t>Consensus</a:t>
            </a:r>
            <a:r>
              <a:rPr lang="it-IT" sz="2400" dirty="0" smtClean="0">
                <a:solidFill>
                  <a:schemeClr val="tx2"/>
                </a:solidFill>
              </a:rPr>
              <a:t>” caratterizzato da insistenza su </a:t>
            </a:r>
            <a:r>
              <a:rPr lang="it-IT" sz="2400" b="1" dirty="0" err="1" smtClean="0">
                <a:solidFill>
                  <a:schemeClr val="tx2"/>
                </a:solidFill>
              </a:rPr>
              <a:t>liberalizzazioni-privatizzazioni</a:t>
            </a:r>
            <a:r>
              <a:rPr lang="it-IT" sz="2400" b="1" dirty="0" smtClean="0">
                <a:solidFill>
                  <a:schemeClr val="tx2"/>
                </a:solidFill>
              </a:rPr>
              <a:t> </a:t>
            </a:r>
            <a:r>
              <a:rPr lang="it-IT" sz="2400" dirty="0" smtClean="0">
                <a:solidFill>
                  <a:schemeClr val="tx2"/>
                </a:solidFill>
              </a:rPr>
              <a:t>in campo economico e</a:t>
            </a:r>
            <a:r>
              <a:rPr lang="it-IT" sz="2400" b="1" dirty="0" smtClean="0">
                <a:solidFill>
                  <a:schemeClr val="tx2"/>
                </a:solidFill>
              </a:rPr>
              <a:t> regime democratico</a:t>
            </a:r>
            <a:r>
              <a:rPr lang="it-IT" sz="2400" dirty="0" smtClean="0">
                <a:solidFill>
                  <a:schemeClr val="tx2"/>
                </a:solidFill>
              </a:rPr>
              <a:t> in campo politico. </a:t>
            </a:r>
          </a:p>
          <a:p>
            <a:pPr>
              <a:buNone/>
            </a:pPr>
            <a:endParaRPr lang="it-IT" sz="2400" dirty="0" smtClean="0">
              <a:solidFill>
                <a:schemeClr val="tx2"/>
              </a:solidFill>
            </a:endParaRPr>
          </a:p>
          <a:p>
            <a:pPr>
              <a:buNone/>
            </a:pPr>
            <a:r>
              <a:rPr lang="it-IT" sz="2400" dirty="0" smtClean="0">
                <a:solidFill>
                  <a:schemeClr val="tx2"/>
                </a:solidFill>
              </a:rPr>
              <a:t>     </a:t>
            </a:r>
            <a:r>
              <a:rPr lang="it-IT" sz="2400" b="1" dirty="0" smtClean="0">
                <a:solidFill>
                  <a:schemeClr val="tx2"/>
                </a:solidFill>
              </a:rPr>
              <a:t>Sudan</a:t>
            </a:r>
            <a:r>
              <a:rPr lang="it-IT" sz="2400" dirty="0" smtClean="0">
                <a:solidFill>
                  <a:schemeClr val="tx2"/>
                </a:solidFill>
              </a:rPr>
              <a:t> e </a:t>
            </a:r>
            <a:r>
              <a:rPr lang="it-IT" sz="2400" b="1" dirty="0" smtClean="0">
                <a:solidFill>
                  <a:schemeClr val="tx2"/>
                </a:solidFill>
              </a:rPr>
              <a:t>Angola</a:t>
            </a:r>
            <a:r>
              <a:rPr lang="it-IT" sz="2400" dirty="0" smtClean="0">
                <a:solidFill>
                  <a:schemeClr val="tx2"/>
                </a:solidFill>
              </a:rPr>
              <a:t> hanno ottenuto </a:t>
            </a:r>
            <a:r>
              <a:rPr lang="it-IT" sz="2400" b="1" dirty="0" smtClean="0">
                <a:solidFill>
                  <a:schemeClr val="tx2"/>
                </a:solidFill>
              </a:rPr>
              <a:t>prestiti a condizioni favorevoli</a:t>
            </a:r>
            <a:r>
              <a:rPr lang="it-IT" sz="2400" dirty="0" smtClean="0">
                <a:solidFill>
                  <a:schemeClr val="tx2"/>
                </a:solidFill>
              </a:rPr>
              <a:t> non vincolati a riforme strutturali (come quelle del FMI) in cambio di </a:t>
            </a:r>
            <a:r>
              <a:rPr lang="it-IT" sz="2400" b="1" dirty="0" smtClean="0">
                <a:solidFill>
                  <a:schemeClr val="tx2"/>
                </a:solidFill>
              </a:rPr>
              <a:t>appalti</a:t>
            </a:r>
            <a:r>
              <a:rPr lang="it-IT" sz="2400" dirty="0" smtClean="0">
                <a:solidFill>
                  <a:schemeClr val="tx2"/>
                </a:solidFill>
              </a:rPr>
              <a:t> e </a:t>
            </a:r>
            <a:r>
              <a:rPr lang="it-IT" sz="2400" b="1" dirty="0" smtClean="0">
                <a:solidFill>
                  <a:schemeClr val="tx2"/>
                </a:solidFill>
              </a:rPr>
              <a:t>concessioni</a:t>
            </a:r>
            <a:r>
              <a:rPr lang="it-IT" sz="2400" dirty="0" smtClean="0">
                <a:solidFill>
                  <a:schemeClr val="tx2"/>
                </a:solidFill>
              </a:rPr>
              <a:t> per lo </a:t>
            </a:r>
            <a:r>
              <a:rPr lang="it-IT" sz="2400" b="1" dirty="0" smtClean="0">
                <a:solidFill>
                  <a:schemeClr val="tx2"/>
                </a:solidFill>
              </a:rPr>
              <a:t>sfruttamento</a:t>
            </a:r>
            <a:r>
              <a:rPr lang="it-IT" sz="2400" dirty="0" smtClean="0">
                <a:solidFill>
                  <a:schemeClr val="tx2"/>
                </a:solidFill>
              </a:rPr>
              <a:t> delle </a:t>
            </a:r>
            <a:r>
              <a:rPr lang="it-IT" sz="2400" b="1" dirty="0" smtClean="0">
                <a:solidFill>
                  <a:schemeClr val="tx2"/>
                </a:solidFill>
              </a:rPr>
              <a:t>risorse</a:t>
            </a:r>
            <a:r>
              <a:rPr lang="it-IT" sz="2400" dirty="0" smtClean="0">
                <a:solidFill>
                  <a:schemeClr val="tx2"/>
                </a:solidFill>
              </a:rPr>
              <a:t> </a:t>
            </a:r>
            <a:r>
              <a:rPr lang="it-IT" sz="2400" b="1" dirty="0" smtClean="0">
                <a:solidFill>
                  <a:schemeClr val="tx2"/>
                </a:solidFill>
              </a:rPr>
              <a:t>naturali</a:t>
            </a:r>
            <a:r>
              <a:rPr lang="it-IT" sz="2400" dirty="0" smtClean="0">
                <a:solidFill>
                  <a:schemeClr val="tx2"/>
                </a:solidFill>
              </a:rPr>
              <a:t>, ove la presenza di tecnici cinesi è crescente.</a:t>
            </a: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32</a:t>
            </a:fld>
            <a:endParaRPr lang="it-IT"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dirty="0" smtClean="0">
                <a:solidFill>
                  <a:schemeClr val="tx2"/>
                </a:solidFill>
              </a:rPr>
              <a:t>Il rapporto </a:t>
            </a:r>
            <a:r>
              <a:rPr lang="it-IT" sz="2400" b="1" dirty="0" smtClean="0">
                <a:solidFill>
                  <a:schemeClr val="tx2"/>
                </a:solidFill>
              </a:rPr>
              <a:t>National Security </a:t>
            </a:r>
            <a:r>
              <a:rPr lang="it-IT" sz="2400" b="1" dirty="0" err="1" smtClean="0">
                <a:solidFill>
                  <a:schemeClr val="tx2"/>
                </a:solidFill>
              </a:rPr>
              <a:t>Strategy</a:t>
            </a:r>
            <a:r>
              <a:rPr lang="it-IT" sz="2400" b="1" dirty="0" smtClean="0">
                <a:solidFill>
                  <a:schemeClr val="tx2"/>
                </a:solidFill>
              </a:rPr>
              <a:t> </a:t>
            </a:r>
            <a:r>
              <a:rPr lang="it-IT" sz="2400" dirty="0" smtClean="0">
                <a:solidFill>
                  <a:schemeClr val="tx2"/>
                </a:solidFill>
              </a:rPr>
              <a:t>della Casa Bianca del </a:t>
            </a:r>
            <a:r>
              <a:rPr lang="it-IT" sz="2400" b="1" dirty="0" smtClean="0">
                <a:solidFill>
                  <a:schemeClr val="tx2"/>
                </a:solidFill>
              </a:rPr>
              <a:t>2006 </a:t>
            </a:r>
            <a:r>
              <a:rPr lang="it-IT" sz="2400" dirty="0" smtClean="0">
                <a:solidFill>
                  <a:schemeClr val="tx2"/>
                </a:solidFill>
              </a:rPr>
              <a:t>afferma che la Cina non potrà avere uno sviluppo pacifico con le pratiche dei tre “</a:t>
            </a:r>
            <a:r>
              <a:rPr lang="it-IT" sz="2400" b="1" dirty="0" smtClean="0">
                <a:solidFill>
                  <a:schemeClr val="tx2"/>
                </a:solidFill>
              </a:rPr>
              <a:t>vecchi modi</a:t>
            </a:r>
            <a:r>
              <a:rPr lang="it-IT" sz="2400" dirty="0" smtClean="0">
                <a:solidFill>
                  <a:schemeClr val="tx2"/>
                </a:solidFill>
              </a:rPr>
              <a:t>”:</a:t>
            </a:r>
          </a:p>
          <a:p>
            <a:pPr>
              <a:buFont typeface="Wingdings" pitchFamily="2" charset="2"/>
              <a:buChar char="§"/>
            </a:pPr>
            <a:endParaRPr lang="it-IT" sz="2400" dirty="0" smtClean="0">
              <a:solidFill>
                <a:schemeClr val="tx2"/>
              </a:solidFill>
            </a:endParaRPr>
          </a:p>
          <a:p>
            <a:pPr>
              <a:buNone/>
            </a:pPr>
            <a:r>
              <a:rPr lang="it-IT" sz="2400" b="1" dirty="0" smtClean="0">
                <a:solidFill>
                  <a:schemeClr val="tx2"/>
                </a:solidFill>
              </a:rPr>
              <a:t>  -  espansione militare non trasparente</a:t>
            </a:r>
          </a:p>
          <a:p>
            <a:pPr>
              <a:buNone/>
            </a:pPr>
            <a:endParaRPr lang="it-IT" sz="2400" b="1" dirty="0" smtClean="0">
              <a:solidFill>
                <a:schemeClr val="tx2"/>
              </a:solidFill>
            </a:endParaRPr>
          </a:p>
          <a:p>
            <a:pPr>
              <a:buNone/>
            </a:pPr>
            <a:r>
              <a:rPr lang="it-IT" sz="2400" b="1" dirty="0" smtClean="0">
                <a:solidFill>
                  <a:schemeClr val="tx2"/>
                </a:solidFill>
              </a:rPr>
              <a:t>  -  espandere il commercio </a:t>
            </a:r>
            <a:r>
              <a:rPr lang="it-IT" sz="2400" dirty="0" smtClean="0">
                <a:solidFill>
                  <a:schemeClr val="tx2"/>
                </a:solidFill>
              </a:rPr>
              <a:t>dirigendo i mercati invece di aprirli</a:t>
            </a:r>
          </a:p>
          <a:p>
            <a:pPr>
              <a:buNone/>
            </a:pPr>
            <a:endParaRPr lang="it-IT" sz="2400" dirty="0" smtClean="0">
              <a:solidFill>
                <a:schemeClr val="tx2"/>
              </a:solidFill>
            </a:endParaRPr>
          </a:p>
          <a:p>
            <a:pPr>
              <a:buNone/>
            </a:pPr>
            <a:r>
              <a:rPr lang="it-IT" sz="2400" b="1" dirty="0" smtClean="0">
                <a:solidFill>
                  <a:schemeClr val="tx2"/>
                </a:solidFill>
              </a:rPr>
              <a:t>  -  sostenere i paesi ricchi di risorse </a:t>
            </a:r>
            <a:r>
              <a:rPr lang="it-IT" sz="2400" dirty="0" smtClean="0">
                <a:solidFill>
                  <a:schemeClr val="tx2"/>
                </a:solidFill>
              </a:rPr>
              <a:t>senza considerare il loro malgoverno interno o il cattivo comportamento all’ estero</a:t>
            </a:r>
            <a:endParaRPr lang="it-IT" sz="2400" b="1"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33</a:t>
            </a:fld>
            <a:endParaRPr lang="it-IT"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85728"/>
            <a:ext cx="8229600" cy="1143000"/>
          </a:xfrm>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a:xfrm>
            <a:off x="457200" y="1500174"/>
            <a:ext cx="8258204" cy="4525963"/>
          </a:xfrm>
        </p:spPr>
        <p:txBody>
          <a:bodyPr>
            <a:normAutofit/>
          </a:bodyPr>
          <a:lstStyle/>
          <a:p>
            <a:pPr>
              <a:buFont typeface="Wingdings" pitchFamily="2" charset="2"/>
              <a:buChar char="§"/>
            </a:pPr>
            <a:r>
              <a:rPr lang="it-IT" sz="2400" b="1" dirty="0" err="1" smtClean="0">
                <a:solidFill>
                  <a:schemeClr val="tx2"/>
                </a:solidFill>
              </a:rPr>
              <a:t>Zhu</a:t>
            </a:r>
            <a:r>
              <a:rPr lang="it-IT" sz="2400" b="1" dirty="0" smtClean="0">
                <a:solidFill>
                  <a:schemeClr val="tx2"/>
                </a:solidFill>
              </a:rPr>
              <a:t> </a:t>
            </a:r>
            <a:r>
              <a:rPr lang="it-IT" sz="2400" b="1" dirty="0" err="1" smtClean="0">
                <a:solidFill>
                  <a:schemeClr val="tx2"/>
                </a:solidFill>
              </a:rPr>
              <a:t>Feng</a:t>
            </a:r>
            <a:r>
              <a:rPr lang="it-IT" sz="2400" dirty="0" smtClean="0">
                <a:solidFill>
                  <a:schemeClr val="tx2"/>
                </a:solidFill>
              </a:rPr>
              <a:t>, dell’Università di Pechino sostiene che la </a:t>
            </a:r>
            <a:r>
              <a:rPr lang="it-IT" sz="2400" b="1" dirty="0" smtClean="0">
                <a:solidFill>
                  <a:schemeClr val="tx2"/>
                </a:solidFill>
              </a:rPr>
              <a:t>Cin</a:t>
            </a:r>
            <a:r>
              <a:rPr lang="it-IT" sz="2400" dirty="0" smtClean="0">
                <a:solidFill>
                  <a:schemeClr val="tx2"/>
                </a:solidFill>
              </a:rPr>
              <a:t>a è di fronte ad uno </a:t>
            </a:r>
            <a:r>
              <a:rPr lang="it-IT" sz="2400" b="1" dirty="0" smtClean="0">
                <a:solidFill>
                  <a:schemeClr val="tx2"/>
                </a:solidFill>
              </a:rPr>
              <a:t>squilibrio</a:t>
            </a:r>
            <a:r>
              <a:rPr lang="it-IT" sz="2400" dirty="0" smtClean="0">
                <a:solidFill>
                  <a:schemeClr val="tx2"/>
                </a:solidFill>
              </a:rPr>
              <a:t> tra la sua </a:t>
            </a:r>
            <a:r>
              <a:rPr lang="it-IT" sz="2400" b="1" dirty="0" smtClean="0">
                <a:solidFill>
                  <a:schemeClr val="tx2"/>
                </a:solidFill>
              </a:rPr>
              <a:t>economia manifatturiera </a:t>
            </a:r>
            <a:r>
              <a:rPr lang="it-IT" sz="2400" dirty="0" smtClean="0">
                <a:solidFill>
                  <a:schemeClr val="tx2"/>
                </a:solidFill>
              </a:rPr>
              <a:t>in rapida espansione e la sua </a:t>
            </a:r>
            <a:r>
              <a:rPr lang="it-IT" sz="2400" b="1" dirty="0" smtClean="0">
                <a:solidFill>
                  <a:schemeClr val="tx2"/>
                </a:solidFill>
              </a:rPr>
              <a:t>carenza di risorse</a:t>
            </a:r>
            <a:r>
              <a:rPr lang="it-IT" sz="2400" dirty="0" smtClean="0">
                <a:solidFill>
                  <a:schemeClr val="tx2"/>
                </a:solidFill>
              </a:rPr>
              <a:t>.</a:t>
            </a:r>
          </a:p>
          <a:p>
            <a:pPr>
              <a:buNone/>
            </a:pPr>
            <a:endParaRPr lang="it-IT" sz="2400" dirty="0" smtClean="0">
              <a:solidFill>
                <a:schemeClr val="tx2"/>
              </a:solidFill>
            </a:endParaRPr>
          </a:p>
          <a:p>
            <a:pPr>
              <a:buNone/>
            </a:pPr>
            <a:r>
              <a:rPr lang="it-IT" sz="2400" b="1" dirty="0" smtClean="0">
                <a:solidFill>
                  <a:schemeClr val="tx2"/>
                </a:solidFill>
              </a:rPr>
              <a:t>     </a:t>
            </a:r>
            <a:r>
              <a:rPr lang="it-IT" sz="2400" dirty="0" smtClean="0">
                <a:solidFill>
                  <a:schemeClr val="tx2"/>
                </a:solidFill>
              </a:rPr>
              <a:t>Ne consegue che la </a:t>
            </a:r>
            <a:r>
              <a:rPr lang="it-IT" sz="2400" b="1" dirty="0" smtClean="0">
                <a:solidFill>
                  <a:schemeClr val="tx2"/>
                </a:solidFill>
              </a:rPr>
              <a:t>diplomazia delle risorse </a:t>
            </a:r>
            <a:r>
              <a:rPr lang="it-IT" sz="2400" dirty="0" smtClean="0">
                <a:solidFill>
                  <a:schemeClr val="tx2"/>
                </a:solidFill>
              </a:rPr>
              <a:t>(buone relazioni con i paesi ricchi di risorse) è una </a:t>
            </a:r>
            <a:r>
              <a:rPr lang="it-IT" sz="2400" b="1" dirty="0" smtClean="0">
                <a:solidFill>
                  <a:schemeClr val="tx2"/>
                </a:solidFill>
              </a:rPr>
              <a:t>logica estensione </a:t>
            </a:r>
            <a:r>
              <a:rPr lang="it-IT" sz="2400" dirty="0" smtClean="0">
                <a:solidFill>
                  <a:schemeClr val="tx2"/>
                </a:solidFill>
              </a:rPr>
              <a:t>degli </a:t>
            </a:r>
            <a:r>
              <a:rPr lang="it-IT" sz="2400" b="1" dirty="0" smtClean="0">
                <a:solidFill>
                  <a:schemeClr val="tx2"/>
                </a:solidFill>
              </a:rPr>
              <a:t>interessi nazionali cinesi </a:t>
            </a:r>
            <a:r>
              <a:rPr lang="it-IT" sz="2400" dirty="0" smtClean="0">
                <a:solidFill>
                  <a:schemeClr val="tx2"/>
                </a:solidFill>
              </a:rPr>
              <a:t>.</a:t>
            </a:r>
            <a:endParaRPr lang="it-IT" sz="2400" b="1" dirty="0" smtClean="0">
              <a:solidFill>
                <a:schemeClr val="tx2"/>
              </a:solidFill>
            </a:endParaRPr>
          </a:p>
          <a:p>
            <a:pPr>
              <a:buFont typeface="Wingdings" pitchFamily="2" charset="2"/>
              <a:buChar char="§"/>
            </a:pPr>
            <a:endParaRPr lang="it-IT" sz="2400" dirty="0" smtClean="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34</a:t>
            </a:fld>
            <a:endParaRPr lang="it-IT"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lvl="5" indent="-2514600">
              <a:buNone/>
            </a:pPr>
            <a:r>
              <a:rPr lang="it-IT" sz="2400" dirty="0" smtClean="0">
                <a:solidFill>
                  <a:schemeClr val="tx2"/>
                </a:solidFill>
              </a:rPr>
              <a:t> Gli elementi sinora considerati sembrano far </a:t>
            </a:r>
            <a:r>
              <a:rPr lang="it-IT" sz="2400" b="1" dirty="0" smtClean="0">
                <a:solidFill>
                  <a:schemeClr val="tx2"/>
                </a:solidFill>
              </a:rPr>
              <a:t>prevalere</a:t>
            </a:r>
            <a:r>
              <a:rPr lang="it-IT" sz="2400" dirty="0" smtClean="0">
                <a:solidFill>
                  <a:schemeClr val="tx2"/>
                </a:solidFill>
              </a:rPr>
              <a:t>, nei</a:t>
            </a:r>
          </a:p>
          <a:p>
            <a:pPr lvl="5" indent="-2514600">
              <a:buNone/>
            </a:pPr>
            <a:r>
              <a:rPr lang="it-IT" sz="2400" dirty="0" smtClean="0">
                <a:solidFill>
                  <a:schemeClr val="tx2"/>
                </a:solidFill>
              </a:rPr>
              <a:t> </a:t>
            </a:r>
            <a:r>
              <a:rPr lang="it-IT" sz="2400" b="1" dirty="0" smtClean="0">
                <a:solidFill>
                  <a:schemeClr val="tx2"/>
                </a:solidFill>
              </a:rPr>
              <a:t>USA</a:t>
            </a:r>
            <a:r>
              <a:rPr lang="it-IT" sz="2400" dirty="0" smtClean="0">
                <a:solidFill>
                  <a:schemeClr val="tx2"/>
                </a:solidFill>
              </a:rPr>
              <a:t> e </a:t>
            </a:r>
            <a:r>
              <a:rPr lang="it-IT" sz="2400" b="1" dirty="0" smtClean="0">
                <a:solidFill>
                  <a:schemeClr val="tx2"/>
                </a:solidFill>
              </a:rPr>
              <a:t>RPC</a:t>
            </a:r>
            <a:r>
              <a:rPr lang="it-IT" sz="2400" dirty="0" smtClean="0">
                <a:solidFill>
                  <a:schemeClr val="tx2"/>
                </a:solidFill>
              </a:rPr>
              <a:t>, gli </a:t>
            </a:r>
            <a:r>
              <a:rPr lang="it-IT" sz="2400" b="1" dirty="0" smtClean="0">
                <a:solidFill>
                  <a:schemeClr val="tx2"/>
                </a:solidFill>
              </a:rPr>
              <a:t>aspetti conflittuali</a:t>
            </a:r>
            <a:r>
              <a:rPr lang="it-IT" sz="2400" dirty="0" smtClean="0">
                <a:solidFill>
                  <a:schemeClr val="tx2"/>
                </a:solidFill>
              </a:rPr>
              <a:t>.</a:t>
            </a:r>
          </a:p>
          <a:p>
            <a:pPr lvl="5" indent="-2514600">
              <a:buNone/>
            </a:pPr>
            <a:endParaRPr lang="it-IT" sz="2400" dirty="0" smtClean="0">
              <a:solidFill>
                <a:schemeClr val="tx2"/>
              </a:solidFill>
            </a:endParaRPr>
          </a:p>
          <a:p>
            <a:pPr lvl="5" indent="-2514600">
              <a:buNone/>
            </a:pPr>
            <a:endParaRPr lang="it-IT" sz="2400" dirty="0" smtClean="0">
              <a:solidFill>
                <a:schemeClr val="tx2"/>
              </a:solidFill>
            </a:endParaRPr>
          </a:p>
          <a:p>
            <a:pPr lvl="5" indent="-2514600">
              <a:buNone/>
            </a:pPr>
            <a:r>
              <a:rPr lang="it-IT" sz="2400" dirty="0" smtClean="0">
                <a:solidFill>
                  <a:schemeClr val="tx2"/>
                </a:solidFill>
              </a:rPr>
              <a:t> Negli </a:t>
            </a:r>
            <a:r>
              <a:rPr lang="it-IT" sz="2400" b="1" dirty="0" smtClean="0">
                <a:solidFill>
                  <a:schemeClr val="tx2"/>
                </a:solidFill>
              </a:rPr>
              <a:t>USA</a:t>
            </a:r>
            <a:r>
              <a:rPr lang="it-IT" sz="2400" dirty="0" smtClean="0">
                <a:solidFill>
                  <a:schemeClr val="tx2"/>
                </a:solidFill>
              </a:rPr>
              <a:t> alcuni analisti interpretano in temi definiti di</a:t>
            </a:r>
          </a:p>
          <a:p>
            <a:pPr lvl="5" indent="-2514600">
              <a:buNone/>
            </a:pPr>
            <a:r>
              <a:rPr lang="it-IT" sz="2400" dirty="0" smtClean="0">
                <a:solidFill>
                  <a:schemeClr val="tx2"/>
                </a:solidFill>
              </a:rPr>
              <a:t> “</a:t>
            </a:r>
            <a:r>
              <a:rPr lang="it-IT" sz="2400" b="1" dirty="0" smtClean="0">
                <a:solidFill>
                  <a:schemeClr val="tx2"/>
                </a:solidFill>
              </a:rPr>
              <a:t>realismo pessimista</a:t>
            </a:r>
            <a:r>
              <a:rPr lang="it-IT" sz="2400" dirty="0" smtClean="0">
                <a:solidFill>
                  <a:schemeClr val="tx2"/>
                </a:solidFill>
              </a:rPr>
              <a:t>” i rapporti con la </a:t>
            </a:r>
            <a:r>
              <a:rPr lang="it-IT" sz="2400" b="1" dirty="0" smtClean="0">
                <a:solidFill>
                  <a:schemeClr val="tx2"/>
                </a:solidFill>
              </a:rPr>
              <a:t>RPC</a:t>
            </a:r>
            <a:r>
              <a:rPr lang="it-IT" sz="2400" dirty="0" smtClean="0">
                <a:solidFill>
                  <a:schemeClr val="tx2"/>
                </a:solidFill>
              </a:rPr>
              <a:t> e paventano il </a:t>
            </a:r>
          </a:p>
          <a:p>
            <a:pPr lvl="5" indent="-2514600">
              <a:buNone/>
            </a:pPr>
            <a:r>
              <a:rPr lang="it-IT" sz="2400" dirty="0" smtClean="0">
                <a:solidFill>
                  <a:schemeClr val="tx2"/>
                </a:solidFill>
              </a:rPr>
              <a:t> ritorno di una nuova </a:t>
            </a:r>
            <a:r>
              <a:rPr lang="it-IT" sz="2400" b="1" dirty="0" smtClean="0">
                <a:solidFill>
                  <a:schemeClr val="tx2"/>
                </a:solidFill>
              </a:rPr>
              <a:t>guerra fredda</a:t>
            </a:r>
            <a:r>
              <a:rPr lang="it-IT" sz="2400" dirty="0" smtClean="0">
                <a:solidFill>
                  <a:schemeClr val="tx2"/>
                </a:solidFill>
              </a:rPr>
              <a:t>.</a:t>
            </a:r>
          </a:p>
          <a:p>
            <a:pPr lvl="5" indent="-2514600">
              <a:buFont typeface="Wingdings" pitchFamily="2" charset="2"/>
              <a:buChar char="§"/>
            </a:pPr>
            <a:endParaRPr lang="it-IT" sz="2400" dirty="0" smtClean="0">
              <a:solidFill>
                <a:schemeClr val="tx2"/>
              </a:solidFill>
            </a:endParaRPr>
          </a:p>
          <a:p>
            <a:pPr lvl="5" indent="-2514600">
              <a:buFont typeface="Wingdings" pitchFamily="2" charset="2"/>
              <a:buChar char="§"/>
            </a:pPr>
            <a:endParaRPr lang="it-IT" sz="2400" dirty="0" smtClean="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35</a:t>
            </a:fld>
            <a:endParaRPr lang="it-IT"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None/>
            </a:pPr>
            <a:endParaRPr lang="it-IT" sz="2400" dirty="0" smtClean="0">
              <a:solidFill>
                <a:schemeClr val="tx2"/>
              </a:solidFill>
            </a:endParaRPr>
          </a:p>
          <a:p>
            <a:pPr>
              <a:buNone/>
            </a:pP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36</a:t>
            </a:fld>
            <a:endParaRPr lang="it-IT" dirty="0"/>
          </a:p>
        </p:txBody>
      </p:sp>
      <p:sp>
        <p:nvSpPr>
          <p:cNvPr id="6" name="Rettangolo 5"/>
          <p:cNvSpPr/>
          <p:nvPr/>
        </p:nvSpPr>
        <p:spPr>
          <a:xfrm>
            <a:off x="321438" y="1571612"/>
            <a:ext cx="8822561" cy="4154984"/>
          </a:xfrm>
          <a:prstGeom prst="rect">
            <a:avLst/>
          </a:prstGeom>
        </p:spPr>
        <p:txBody>
          <a:bodyPr wrap="square">
            <a:spAutoFit/>
          </a:bodyPr>
          <a:lstStyle/>
          <a:p>
            <a:pPr>
              <a:buNone/>
            </a:pPr>
            <a:r>
              <a:rPr lang="it-IT" sz="2400" dirty="0" smtClean="0">
                <a:solidFill>
                  <a:schemeClr val="tx2"/>
                </a:solidFill>
              </a:rPr>
              <a:t> 1) Dal </a:t>
            </a:r>
            <a:r>
              <a:rPr lang="it-IT" sz="2400" b="1" dirty="0" smtClean="0">
                <a:solidFill>
                  <a:schemeClr val="tx2"/>
                </a:solidFill>
              </a:rPr>
              <a:t>1978</a:t>
            </a:r>
            <a:r>
              <a:rPr lang="it-IT" sz="2400" dirty="0" smtClean="0">
                <a:solidFill>
                  <a:schemeClr val="tx2"/>
                </a:solidFill>
              </a:rPr>
              <a:t> (inizio riforme economiche) il </a:t>
            </a:r>
            <a:r>
              <a:rPr lang="it-IT" sz="2400" b="1" dirty="0" smtClean="0">
                <a:solidFill>
                  <a:schemeClr val="tx2"/>
                </a:solidFill>
              </a:rPr>
              <a:t>PIL</a:t>
            </a:r>
            <a:r>
              <a:rPr lang="it-IT" sz="2400" dirty="0" smtClean="0">
                <a:solidFill>
                  <a:schemeClr val="tx2"/>
                </a:solidFill>
              </a:rPr>
              <a:t> è</a:t>
            </a:r>
            <a:r>
              <a:rPr lang="it-IT" sz="2400" b="1" dirty="0" smtClean="0">
                <a:solidFill>
                  <a:schemeClr val="tx2"/>
                </a:solidFill>
              </a:rPr>
              <a:t> aumentato </a:t>
            </a:r>
            <a:r>
              <a:rPr lang="it-IT" sz="2400" dirty="0" smtClean="0">
                <a:solidFill>
                  <a:schemeClr val="tx2"/>
                </a:solidFill>
              </a:rPr>
              <a:t>di </a:t>
            </a:r>
            <a:r>
              <a:rPr lang="it-IT" sz="2400" b="1" dirty="0" smtClean="0">
                <a:solidFill>
                  <a:schemeClr val="tx2"/>
                </a:solidFill>
              </a:rPr>
              <a:t>quattro volte </a:t>
            </a:r>
            <a:r>
              <a:rPr lang="it-IT" sz="2400" dirty="0" smtClean="0">
                <a:solidFill>
                  <a:schemeClr val="tx2"/>
                </a:solidFill>
              </a:rPr>
              <a:t>e potrebbe </a:t>
            </a:r>
            <a:r>
              <a:rPr lang="it-IT" sz="2400" b="1" dirty="0" smtClean="0">
                <a:solidFill>
                  <a:schemeClr val="tx2"/>
                </a:solidFill>
              </a:rPr>
              <a:t>raddoppiare</a:t>
            </a:r>
            <a:r>
              <a:rPr lang="it-IT" sz="2400" dirty="0" smtClean="0">
                <a:solidFill>
                  <a:schemeClr val="tx2"/>
                </a:solidFill>
              </a:rPr>
              <a:t> entro il</a:t>
            </a:r>
            <a:r>
              <a:rPr lang="it-IT" sz="2400" b="1" dirty="0" smtClean="0">
                <a:solidFill>
                  <a:schemeClr val="tx2"/>
                </a:solidFill>
              </a:rPr>
              <a:t> 2015. </a:t>
            </a:r>
            <a:r>
              <a:rPr lang="it-IT" sz="2400" dirty="0" smtClean="0">
                <a:solidFill>
                  <a:schemeClr val="tx2"/>
                </a:solidFill>
              </a:rPr>
              <a:t>Data la dimensione della popolazione e la crescita della produttività del lavoro la Cina sarà presto l’economia più grande del mondo.</a:t>
            </a:r>
          </a:p>
          <a:p>
            <a:pPr>
              <a:buNone/>
            </a:pPr>
            <a:endParaRPr lang="it-IT" sz="2400" b="1" dirty="0" smtClean="0">
              <a:solidFill>
                <a:schemeClr val="tx2"/>
              </a:solidFill>
            </a:endParaRPr>
          </a:p>
          <a:p>
            <a:pPr>
              <a:buNone/>
            </a:pPr>
            <a:r>
              <a:rPr lang="it-IT" sz="2400" dirty="0" smtClean="0">
                <a:solidFill>
                  <a:schemeClr val="tx2"/>
                </a:solidFill>
              </a:rPr>
              <a:t> 2) Le </a:t>
            </a:r>
            <a:r>
              <a:rPr lang="it-IT" sz="2400" b="1" dirty="0" smtClean="0">
                <a:solidFill>
                  <a:schemeClr val="tx2"/>
                </a:solidFill>
              </a:rPr>
              <a:t>spese militari </a:t>
            </a:r>
            <a:r>
              <a:rPr lang="it-IT" sz="2400" dirty="0" smtClean="0">
                <a:solidFill>
                  <a:schemeClr val="tx2"/>
                </a:solidFill>
              </a:rPr>
              <a:t>sono </a:t>
            </a:r>
            <a:r>
              <a:rPr lang="it-IT" sz="2400" b="1" dirty="0" smtClean="0">
                <a:solidFill>
                  <a:schemeClr val="tx2"/>
                </a:solidFill>
              </a:rPr>
              <a:t>aumentate</a:t>
            </a:r>
            <a:r>
              <a:rPr lang="it-IT" sz="2400" dirty="0" smtClean="0">
                <a:solidFill>
                  <a:schemeClr val="tx2"/>
                </a:solidFill>
              </a:rPr>
              <a:t> negli ultimi </a:t>
            </a:r>
            <a:r>
              <a:rPr lang="it-IT" sz="2400" b="1" dirty="0" smtClean="0">
                <a:solidFill>
                  <a:schemeClr val="tx2"/>
                </a:solidFill>
              </a:rPr>
              <a:t>15 anni </a:t>
            </a:r>
            <a:r>
              <a:rPr lang="it-IT" sz="2400" dirty="0" smtClean="0">
                <a:solidFill>
                  <a:schemeClr val="tx2"/>
                </a:solidFill>
              </a:rPr>
              <a:t>ad un tasso medio del </a:t>
            </a:r>
            <a:r>
              <a:rPr lang="it-IT" sz="2400" b="1" dirty="0" smtClean="0">
                <a:solidFill>
                  <a:schemeClr val="tx2"/>
                </a:solidFill>
              </a:rPr>
              <a:t>15% </a:t>
            </a:r>
            <a:r>
              <a:rPr lang="it-IT" sz="2400" dirty="0" smtClean="0">
                <a:solidFill>
                  <a:schemeClr val="tx2"/>
                </a:solidFill>
              </a:rPr>
              <a:t>annuo</a:t>
            </a:r>
          </a:p>
          <a:p>
            <a:pPr>
              <a:buNone/>
            </a:pPr>
            <a:endParaRPr lang="it-IT" sz="2400" dirty="0" smtClean="0">
              <a:solidFill>
                <a:schemeClr val="tx2"/>
              </a:solidFill>
            </a:endParaRPr>
          </a:p>
          <a:p>
            <a:pPr>
              <a:buNone/>
            </a:pPr>
            <a:r>
              <a:rPr lang="it-IT" sz="2400" b="1" dirty="0" smtClean="0">
                <a:solidFill>
                  <a:schemeClr val="tx2"/>
                </a:solidFill>
              </a:rPr>
              <a:t> </a:t>
            </a:r>
            <a:r>
              <a:rPr lang="it-IT" sz="2400" dirty="0" smtClean="0">
                <a:solidFill>
                  <a:schemeClr val="tx2"/>
                </a:solidFill>
              </a:rPr>
              <a:t>3) L’</a:t>
            </a:r>
            <a:r>
              <a:rPr lang="it-IT" sz="2400" b="1" dirty="0" smtClean="0">
                <a:solidFill>
                  <a:schemeClr val="tx2"/>
                </a:solidFill>
              </a:rPr>
              <a:t>esperienza storica </a:t>
            </a:r>
            <a:r>
              <a:rPr lang="it-IT" sz="2400" dirty="0" smtClean="0">
                <a:solidFill>
                  <a:schemeClr val="tx2"/>
                </a:solidFill>
              </a:rPr>
              <a:t>indica che i </a:t>
            </a:r>
            <a:r>
              <a:rPr lang="it-IT" sz="2400" b="1" dirty="0" smtClean="0">
                <a:solidFill>
                  <a:schemeClr val="tx2"/>
                </a:solidFill>
              </a:rPr>
              <a:t>paesi economicamente </a:t>
            </a:r>
            <a:r>
              <a:rPr lang="it-IT" sz="2400" dirty="0" smtClean="0">
                <a:solidFill>
                  <a:schemeClr val="tx2"/>
                </a:solidFill>
              </a:rPr>
              <a:t>e </a:t>
            </a:r>
            <a:r>
              <a:rPr lang="it-IT" sz="2400" b="1" dirty="0" smtClean="0">
                <a:solidFill>
                  <a:schemeClr val="tx2"/>
                </a:solidFill>
              </a:rPr>
              <a:t>militarmente emergenti </a:t>
            </a:r>
            <a:r>
              <a:rPr lang="it-IT" sz="2400" dirty="0" smtClean="0">
                <a:solidFill>
                  <a:schemeClr val="tx2"/>
                </a:solidFill>
              </a:rPr>
              <a:t>assumono </a:t>
            </a:r>
            <a:r>
              <a:rPr lang="it-IT" sz="2400" b="1" dirty="0" smtClean="0">
                <a:solidFill>
                  <a:schemeClr val="tx2"/>
                </a:solidFill>
              </a:rPr>
              <a:t>posizioni espansive </a:t>
            </a:r>
            <a:r>
              <a:rPr lang="it-IT" sz="2400" dirty="0" smtClean="0">
                <a:solidFill>
                  <a:schemeClr val="tx2"/>
                </a:solidFill>
              </a:rPr>
              <a:t>per acquisire un ruolo adeguato nel contesto internazionale.</a:t>
            </a:r>
            <a:endParaRPr lang="it-IT" sz="2400" b="1" dirty="0">
              <a:solidFill>
                <a:schemeClr val="tx2"/>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None/>
            </a:pPr>
            <a:r>
              <a:rPr lang="it-IT" sz="2400" dirty="0" smtClean="0">
                <a:solidFill>
                  <a:schemeClr val="tx2"/>
                </a:solidFill>
              </a:rPr>
              <a:t>- E’ </a:t>
            </a:r>
            <a:r>
              <a:rPr lang="it-IT" sz="2400" b="1" dirty="0" smtClean="0">
                <a:solidFill>
                  <a:schemeClr val="tx2"/>
                </a:solidFill>
              </a:rPr>
              <a:t>stato vero </a:t>
            </a:r>
            <a:r>
              <a:rPr lang="it-IT" sz="2400" dirty="0" smtClean="0">
                <a:solidFill>
                  <a:schemeClr val="tx2"/>
                </a:solidFill>
              </a:rPr>
              <a:t>sia per paesi democratici come gli </a:t>
            </a:r>
            <a:r>
              <a:rPr lang="it-IT" sz="2400" b="1" dirty="0" smtClean="0">
                <a:solidFill>
                  <a:schemeClr val="tx2"/>
                </a:solidFill>
              </a:rPr>
              <a:t>USA</a:t>
            </a:r>
            <a:r>
              <a:rPr lang="it-IT" sz="2400" dirty="0" smtClean="0">
                <a:solidFill>
                  <a:schemeClr val="tx2"/>
                </a:solidFill>
              </a:rPr>
              <a:t> che per</a:t>
            </a:r>
          </a:p>
          <a:p>
            <a:pPr>
              <a:buNone/>
            </a:pPr>
            <a:r>
              <a:rPr lang="it-IT" sz="2400" dirty="0" smtClean="0">
                <a:solidFill>
                  <a:schemeClr val="tx2"/>
                </a:solidFill>
              </a:rPr>
              <a:t>  l’autocratica </a:t>
            </a:r>
            <a:r>
              <a:rPr lang="it-IT" sz="2400" b="1" dirty="0" smtClean="0">
                <a:solidFill>
                  <a:schemeClr val="tx2"/>
                </a:solidFill>
              </a:rPr>
              <a:t>Germania</a:t>
            </a:r>
            <a:r>
              <a:rPr lang="it-IT" sz="2400" dirty="0" smtClean="0">
                <a:solidFill>
                  <a:schemeClr val="tx2"/>
                </a:solidFill>
              </a:rPr>
              <a:t>. </a:t>
            </a:r>
          </a:p>
          <a:p>
            <a:pPr>
              <a:buNone/>
            </a:pPr>
            <a:r>
              <a:rPr lang="it-IT" sz="2400" dirty="0" smtClean="0">
                <a:solidFill>
                  <a:schemeClr val="tx2"/>
                </a:solidFill>
              </a:rPr>
              <a:t>- Come Samuel </a:t>
            </a:r>
            <a:r>
              <a:rPr lang="it-IT" sz="2400" dirty="0" err="1" smtClean="0">
                <a:solidFill>
                  <a:schemeClr val="tx2"/>
                </a:solidFill>
              </a:rPr>
              <a:t>Huntington</a:t>
            </a:r>
            <a:r>
              <a:rPr lang="it-IT" sz="2400" dirty="0" smtClean="0">
                <a:solidFill>
                  <a:schemeClr val="tx2"/>
                </a:solidFill>
              </a:rPr>
              <a:t> ha sottolineato, l’</a:t>
            </a:r>
            <a:r>
              <a:rPr lang="it-IT" sz="2400" b="1" dirty="0" smtClean="0">
                <a:solidFill>
                  <a:schemeClr val="tx2"/>
                </a:solidFill>
              </a:rPr>
              <a:t>espansione esterna</a:t>
            </a:r>
          </a:p>
          <a:p>
            <a:pPr>
              <a:buNone/>
            </a:pPr>
            <a:r>
              <a:rPr lang="it-IT" sz="2400" dirty="0" smtClean="0">
                <a:solidFill>
                  <a:schemeClr val="tx2"/>
                </a:solidFill>
              </a:rPr>
              <a:t>  di </a:t>
            </a:r>
            <a:r>
              <a:rPr lang="it-IT" sz="2400" b="1" dirty="0" smtClean="0">
                <a:solidFill>
                  <a:schemeClr val="tx2"/>
                </a:solidFill>
              </a:rPr>
              <a:t>Gran Bretagna </a:t>
            </a:r>
            <a:r>
              <a:rPr lang="it-IT" sz="2400" dirty="0" smtClean="0">
                <a:solidFill>
                  <a:schemeClr val="tx2"/>
                </a:solidFill>
              </a:rPr>
              <a:t>e </a:t>
            </a:r>
            <a:r>
              <a:rPr lang="it-IT" sz="2400" b="1" dirty="0" smtClean="0">
                <a:solidFill>
                  <a:schemeClr val="tx2"/>
                </a:solidFill>
              </a:rPr>
              <a:t>Francia</a:t>
            </a:r>
            <a:r>
              <a:rPr lang="it-IT" sz="2400" dirty="0" smtClean="0">
                <a:solidFill>
                  <a:schemeClr val="tx2"/>
                </a:solidFill>
              </a:rPr>
              <a:t>, della </a:t>
            </a:r>
            <a:r>
              <a:rPr lang="it-IT" sz="2400" b="1" dirty="0" smtClean="0">
                <a:solidFill>
                  <a:schemeClr val="tx2"/>
                </a:solidFill>
              </a:rPr>
              <a:t>Germania</a:t>
            </a:r>
            <a:r>
              <a:rPr lang="it-IT" sz="2400" dirty="0" smtClean="0">
                <a:solidFill>
                  <a:schemeClr val="tx2"/>
                </a:solidFill>
              </a:rPr>
              <a:t> e del </a:t>
            </a:r>
            <a:r>
              <a:rPr lang="it-IT" sz="2400" b="1" dirty="0" smtClean="0">
                <a:solidFill>
                  <a:schemeClr val="tx2"/>
                </a:solidFill>
              </a:rPr>
              <a:t>Giappone</a:t>
            </a:r>
            <a:r>
              <a:rPr lang="it-IT" sz="2400" dirty="0" smtClean="0">
                <a:solidFill>
                  <a:schemeClr val="tx2"/>
                </a:solidFill>
              </a:rPr>
              <a:t>,</a:t>
            </a:r>
          </a:p>
          <a:p>
            <a:pPr>
              <a:buNone/>
            </a:pPr>
            <a:r>
              <a:rPr lang="it-IT" sz="2400" dirty="0" smtClean="0">
                <a:solidFill>
                  <a:schemeClr val="tx2"/>
                </a:solidFill>
              </a:rPr>
              <a:t>  dell’</a:t>
            </a:r>
            <a:r>
              <a:rPr lang="it-IT" sz="2400" b="1" dirty="0" smtClean="0">
                <a:solidFill>
                  <a:schemeClr val="tx2"/>
                </a:solidFill>
              </a:rPr>
              <a:t>Unione Sovietica </a:t>
            </a:r>
            <a:r>
              <a:rPr lang="it-IT" sz="2400" dirty="0" smtClean="0">
                <a:solidFill>
                  <a:schemeClr val="tx2"/>
                </a:solidFill>
              </a:rPr>
              <a:t>e degli </a:t>
            </a:r>
            <a:r>
              <a:rPr lang="it-IT" sz="2400" b="1" dirty="0" smtClean="0">
                <a:solidFill>
                  <a:schemeClr val="tx2"/>
                </a:solidFill>
              </a:rPr>
              <a:t>USA</a:t>
            </a:r>
            <a:r>
              <a:rPr lang="it-IT" sz="2400" dirty="0" smtClean="0">
                <a:solidFill>
                  <a:schemeClr val="tx2"/>
                </a:solidFill>
              </a:rPr>
              <a:t> coincise con una fase di </a:t>
            </a:r>
          </a:p>
          <a:p>
            <a:pPr>
              <a:buNone/>
            </a:pPr>
            <a:r>
              <a:rPr lang="it-IT" sz="2400" dirty="0" smtClean="0">
                <a:solidFill>
                  <a:schemeClr val="tx2"/>
                </a:solidFill>
              </a:rPr>
              <a:t>  intensa</a:t>
            </a:r>
            <a:r>
              <a:rPr lang="it-IT" sz="2400" b="1" dirty="0" smtClean="0">
                <a:solidFill>
                  <a:schemeClr val="tx2"/>
                </a:solidFill>
              </a:rPr>
              <a:t> industrializzazione </a:t>
            </a:r>
            <a:r>
              <a:rPr lang="it-IT" sz="2400" dirty="0" smtClean="0">
                <a:solidFill>
                  <a:schemeClr val="tx2"/>
                </a:solidFill>
              </a:rPr>
              <a:t>e di </a:t>
            </a:r>
            <a:r>
              <a:rPr lang="it-IT" sz="2400" b="1" dirty="0" smtClean="0">
                <a:solidFill>
                  <a:schemeClr val="tx2"/>
                </a:solidFill>
              </a:rPr>
              <a:t>sviluppo economico</a:t>
            </a:r>
            <a:r>
              <a:rPr lang="it-IT" sz="2400" dirty="0" smtClean="0">
                <a:solidFill>
                  <a:schemeClr val="tx2"/>
                </a:solidFill>
              </a:rPr>
              <a:t>.</a:t>
            </a:r>
          </a:p>
          <a:p>
            <a:pPr>
              <a:buNone/>
            </a:pPr>
            <a:r>
              <a:rPr lang="it-IT" sz="2400" dirty="0" smtClean="0">
                <a:solidFill>
                  <a:schemeClr val="tx2"/>
                </a:solidFill>
              </a:rPr>
              <a:t>- Il </a:t>
            </a:r>
            <a:r>
              <a:rPr lang="it-IT" sz="2400" b="1" dirty="0" smtClean="0">
                <a:solidFill>
                  <a:schemeClr val="tx2"/>
                </a:solidFill>
              </a:rPr>
              <a:t>nazionalismo cinese </a:t>
            </a:r>
            <a:r>
              <a:rPr lang="it-IT" sz="2400" dirty="0" smtClean="0">
                <a:solidFill>
                  <a:schemeClr val="tx2"/>
                </a:solidFill>
              </a:rPr>
              <a:t>vede nel crescente </a:t>
            </a:r>
            <a:r>
              <a:rPr lang="it-IT" sz="2400" b="1" dirty="0" smtClean="0">
                <a:solidFill>
                  <a:schemeClr val="tx2"/>
                </a:solidFill>
              </a:rPr>
              <a:t>peso economico </a:t>
            </a:r>
            <a:r>
              <a:rPr lang="it-IT" sz="2400" dirty="0" smtClean="0">
                <a:solidFill>
                  <a:schemeClr val="tx2"/>
                </a:solidFill>
              </a:rPr>
              <a:t>il</a:t>
            </a:r>
          </a:p>
          <a:p>
            <a:pPr>
              <a:buNone/>
            </a:pPr>
            <a:r>
              <a:rPr lang="it-IT" sz="2400" dirty="0" smtClean="0">
                <a:solidFill>
                  <a:schemeClr val="tx2"/>
                </a:solidFill>
              </a:rPr>
              <a:t>  riscatto dal </a:t>
            </a:r>
            <a:r>
              <a:rPr lang="it-IT" sz="2400" b="1" dirty="0" smtClean="0">
                <a:solidFill>
                  <a:schemeClr val="tx2"/>
                </a:solidFill>
              </a:rPr>
              <a:t>secolo di umiliazione </a:t>
            </a:r>
            <a:r>
              <a:rPr lang="it-IT" sz="2400" dirty="0" smtClean="0">
                <a:solidFill>
                  <a:schemeClr val="tx2"/>
                </a:solidFill>
              </a:rPr>
              <a:t>e la sicurezza di avere i </a:t>
            </a:r>
            <a:r>
              <a:rPr lang="it-IT" sz="2400" b="1" dirty="0" smtClean="0">
                <a:solidFill>
                  <a:schemeClr val="tx2"/>
                </a:solidFill>
              </a:rPr>
              <a:t>mezzi</a:t>
            </a:r>
          </a:p>
          <a:p>
            <a:pPr>
              <a:buNone/>
            </a:pPr>
            <a:r>
              <a:rPr lang="it-IT" sz="2400" b="1" dirty="0" smtClean="0">
                <a:solidFill>
                  <a:schemeClr val="tx2"/>
                </a:solidFill>
              </a:rPr>
              <a:t>  </a:t>
            </a:r>
            <a:r>
              <a:rPr lang="it-IT" sz="2400" dirty="0" smtClean="0">
                <a:solidFill>
                  <a:schemeClr val="tx2"/>
                </a:solidFill>
              </a:rPr>
              <a:t>per acquisire una </a:t>
            </a:r>
            <a:r>
              <a:rPr lang="it-IT" sz="2400" b="1" dirty="0" smtClean="0">
                <a:solidFill>
                  <a:schemeClr val="tx2"/>
                </a:solidFill>
              </a:rPr>
              <a:t>sfera di influenza </a:t>
            </a:r>
            <a:r>
              <a:rPr lang="it-IT" sz="2400" dirty="0" smtClean="0">
                <a:solidFill>
                  <a:schemeClr val="tx2"/>
                </a:solidFill>
              </a:rPr>
              <a:t>o </a:t>
            </a:r>
            <a:r>
              <a:rPr lang="it-IT" sz="2400" b="1" dirty="0" smtClean="0">
                <a:solidFill>
                  <a:schemeClr val="tx2"/>
                </a:solidFill>
              </a:rPr>
              <a:t>zona di controllo </a:t>
            </a:r>
            <a:r>
              <a:rPr lang="it-IT" sz="2400" dirty="0" smtClean="0">
                <a:solidFill>
                  <a:schemeClr val="tx2"/>
                </a:solidFill>
              </a:rPr>
              <a:t>che</a:t>
            </a:r>
          </a:p>
          <a:p>
            <a:pPr>
              <a:buNone/>
            </a:pPr>
            <a:r>
              <a:rPr lang="it-IT" sz="2400" dirty="0" smtClean="0">
                <a:solidFill>
                  <a:schemeClr val="tx2"/>
                </a:solidFill>
              </a:rPr>
              <a:t>  metta al </a:t>
            </a:r>
            <a:r>
              <a:rPr lang="it-IT" sz="2400" b="1" dirty="0" smtClean="0">
                <a:solidFill>
                  <a:schemeClr val="tx2"/>
                </a:solidFill>
              </a:rPr>
              <a:t>riparo da minacce </a:t>
            </a:r>
            <a:r>
              <a:rPr lang="it-IT" sz="2400" dirty="0" smtClean="0">
                <a:solidFill>
                  <a:schemeClr val="tx2"/>
                </a:solidFill>
              </a:rPr>
              <a:t>future.</a:t>
            </a:r>
          </a:p>
          <a:p>
            <a:pPr>
              <a:buFont typeface="Wingdings" pitchFamily="2" charset="2"/>
              <a:buChar char="§"/>
            </a:pP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37</a:t>
            </a:fld>
            <a:endParaRPr lang="it-IT"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marL="457200" indent="-457200">
              <a:buNone/>
            </a:pPr>
            <a:r>
              <a:rPr lang="it-IT" sz="2400" dirty="0" smtClean="0">
                <a:solidFill>
                  <a:schemeClr val="tx2"/>
                </a:solidFill>
              </a:rPr>
              <a:t>4) - Gli </a:t>
            </a:r>
            <a:r>
              <a:rPr lang="it-IT" sz="2400" b="1" dirty="0" smtClean="0">
                <a:solidFill>
                  <a:schemeClr val="tx2"/>
                </a:solidFill>
              </a:rPr>
              <a:t>USA</a:t>
            </a:r>
            <a:r>
              <a:rPr lang="it-IT" sz="2400" dirty="0" smtClean="0">
                <a:solidFill>
                  <a:schemeClr val="tx2"/>
                </a:solidFill>
              </a:rPr>
              <a:t> stanno affrontando il più complesso gioco diplomatico dalla fine della </a:t>
            </a:r>
            <a:r>
              <a:rPr lang="it-IT" sz="2400" b="1" dirty="0" smtClean="0">
                <a:solidFill>
                  <a:schemeClr val="tx2"/>
                </a:solidFill>
              </a:rPr>
              <a:t>guerra fredda </a:t>
            </a:r>
            <a:r>
              <a:rPr lang="it-IT" sz="2400" dirty="0" smtClean="0">
                <a:solidFill>
                  <a:schemeClr val="tx2"/>
                </a:solidFill>
              </a:rPr>
              <a:t>(</a:t>
            </a:r>
            <a:r>
              <a:rPr lang="it-IT" sz="2400" b="1" dirty="0" smtClean="0">
                <a:solidFill>
                  <a:schemeClr val="tx2"/>
                </a:solidFill>
              </a:rPr>
              <a:t>sicurezza</a:t>
            </a:r>
            <a:r>
              <a:rPr lang="it-IT" sz="2400" dirty="0" smtClean="0">
                <a:solidFill>
                  <a:schemeClr val="tx2"/>
                </a:solidFill>
              </a:rPr>
              <a:t>).</a:t>
            </a:r>
          </a:p>
          <a:p>
            <a:pPr marL="457200" indent="-457200">
              <a:buNone/>
            </a:pPr>
            <a:r>
              <a:rPr lang="it-IT" sz="2400" dirty="0" smtClean="0">
                <a:solidFill>
                  <a:schemeClr val="tx2"/>
                </a:solidFill>
              </a:rPr>
              <a:t>       Con la </a:t>
            </a:r>
            <a:r>
              <a:rPr lang="it-IT" sz="2400" b="1" dirty="0" smtClean="0">
                <a:solidFill>
                  <a:schemeClr val="tx2"/>
                </a:solidFill>
              </a:rPr>
              <a:t>RPC</a:t>
            </a:r>
            <a:r>
              <a:rPr lang="it-IT" sz="2400" dirty="0" smtClean="0">
                <a:solidFill>
                  <a:schemeClr val="tx2"/>
                </a:solidFill>
              </a:rPr>
              <a:t> conta forse anche di più l’</a:t>
            </a:r>
            <a:r>
              <a:rPr lang="it-IT" sz="2400" b="1" dirty="0" smtClean="0">
                <a:solidFill>
                  <a:schemeClr val="tx2"/>
                </a:solidFill>
              </a:rPr>
              <a:t>aspetto economico</a:t>
            </a:r>
            <a:r>
              <a:rPr lang="it-IT" sz="2400" dirty="0" smtClean="0">
                <a:solidFill>
                  <a:schemeClr val="tx2"/>
                </a:solidFill>
              </a:rPr>
              <a:t>, in un area che sta diventando il baricentro economico mondiale anche per il preminente apporto cinese.</a:t>
            </a:r>
          </a:p>
          <a:p>
            <a:pPr marL="457200" indent="-457200">
              <a:buNone/>
            </a:pPr>
            <a:r>
              <a:rPr lang="it-IT" sz="2400" dirty="0" smtClean="0">
                <a:solidFill>
                  <a:schemeClr val="tx2"/>
                </a:solidFill>
              </a:rPr>
              <a:t>    -  Se “l’</a:t>
            </a:r>
            <a:r>
              <a:rPr lang="it-IT" sz="2400" b="1" dirty="0" smtClean="0">
                <a:solidFill>
                  <a:schemeClr val="tx2"/>
                </a:solidFill>
              </a:rPr>
              <a:t>obiettivo geopolitico </a:t>
            </a:r>
            <a:r>
              <a:rPr lang="it-IT" sz="2400" dirty="0" smtClean="0">
                <a:solidFill>
                  <a:schemeClr val="tx2"/>
                </a:solidFill>
              </a:rPr>
              <a:t>dell’ America è di </a:t>
            </a:r>
            <a:r>
              <a:rPr lang="it-IT" sz="2400" b="1" dirty="0" smtClean="0">
                <a:solidFill>
                  <a:schemeClr val="tx2"/>
                </a:solidFill>
              </a:rPr>
              <a:t>evitare</a:t>
            </a:r>
            <a:r>
              <a:rPr lang="it-IT" sz="2400" dirty="0" smtClean="0">
                <a:solidFill>
                  <a:schemeClr val="tx2"/>
                </a:solidFill>
              </a:rPr>
              <a:t> il </a:t>
            </a:r>
            <a:r>
              <a:rPr lang="it-IT" sz="2400" b="1" dirty="0" smtClean="0">
                <a:solidFill>
                  <a:schemeClr val="tx2"/>
                </a:solidFill>
              </a:rPr>
              <a:t>dominio dell’ Asia </a:t>
            </a:r>
            <a:r>
              <a:rPr lang="it-IT" sz="2400" dirty="0" smtClean="0">
                <a:solidFill>
                  <a:schemeClr val="tx2"/>
                </a:solidFill>
              </a:rPr>
              <a:t>da parte di una </a:t>
            </a:r>
            <a:r>
              <a:rPr lang="it-IT" sz="2400" b="1" dirty="0" smtClean="0">
                <a:solidFill>
                  <a:schemeClr val="tx2"/>
                </a:solidFill>
              </a:rPr>
              <a:t>singola potenza</a:t>
            </a:r>
            <a:r>
              <a:rPr lang="it-IT" sz="2400" dirty="0" smtClean="0">
                <a:solidFill>
                  <a:schemeClr val="tx2"/>
                </a:solidFill>
              </a:rPr>
              <a:t> o di una coalizione in un </a:t>
            </a:r>
            <a:r>
              <a:rPr lang="it-IT" sz="2400" b="1" dirty="0" smtClean="0">
                <a:solidFill>
                  <a:schemeClr val="tx2"/>
                </a:solidFill>
              </a:rPr>
              <a:t>blocco non amichevole</a:t>
            </a:r>
            <a:r>
              <a:rPr lang="it-IT" sz="2400" dirty="0" smtClean="0">
                <a:solidFill>
                  <a:schemeClr val="tx2"/>
                </a:solidFill>
              </a:rPr>
              <a:t>” avremo una intensa e probabilmente lunga </a:t>
            </a:r>
            <a:r>
              <a:rPr lang="it-IT" sz="2400" b="1" dirty="0" smtClean="0">
                <a:solidFill>
                  <a:schemeClr val="tx2"/>
                </a:solidFill>
              </a:rPr>
              <a:t>competizione strategica </a:t>
            </a:r>
            <a:r>
              <a:rPr lang="it-IT" sz="2400" dirty="0" smtClean="0">
                <a:solidFill>
                  <a:schemeClr val="tx2"/>
                </a:solidFill>
              </a:rPr>
              <a:t>tra </a:t>
            </a:r>
            <a:r>
              <a:rPr lang="it-IT" sz="2400" b="1" dirty="0" smtClean="0">
                <a:solidFill>
                  <a:schemeClr val="tx2"/>
                </a:solidFill>
              </a:rPr>
              <a:t>Stati Uniti </a:t>
            </a:r>
            <a:r>
              <a:rPr lang="it-IT" sz="2400" dirty="0" smtClean="0">
                <a:solidFill>
                  <a:schemeClr val="tx2"/>
                </a:solidFill>
              </a:rPr>
              <a:t>e </a:t>
            </a:r>
            <a:r>
              <a:rPr lang="it-IT" sz="2400" b="1" dirty="0" smtClean="0">
                <a:solidFill>
                  <a:schemeClr val="tx2"/>
                </a:solidFill>
              </a:rPr>
              <a:t>Repubblica Popolare Cinese</a:t>
            </a:r>
            <a:r>
              <a:rPr lang="it-IT" sz="2400" dirty="0" smtClean="0">
                <a:solidFill>
                  <a:schemeClr val="tx2"/>
                </a:solidFill>
              </a:rPr>
              <a:t>.</a:t>
            </a:r>
          </a:p>
          <a:p>
            <a:pPr marL="457200" indent="-457200">
              <a:buNone/>
            </a:pPr>
            <a:r>
              <a:rPr lang="it-IT" sz="2400" b="1" dirty="0" smtClean="0">
                <a:solidFill>
                  <a:schemeClr val="tx2"/>
                </a:solidFill>
              </a:rPr>
              <a:t>       </a:t>
            </a:r>
          </a:p>
          <a:p>
            <a:pPr marL="457200" indent="-457200">
              <a:buAutoNum type="arabicParenR" startAt="4"/>
            </a:pPr>
            <a:endParaRPr lang="it-IT" sz="2400" dirty="0" smtClean="0">
              <a:solidFill>
                <a:schemeClr val="tx2"/>
              </a:solidFill>
            </a:endParaRPr>
          </a:p>
          <a:p>
            <a:pPr marL="457200" indent="-457200">
              <a:buAutoNum type="arabicParenR" startAt="4"/>
            </a:pPr>
            <a:endParaRPr lang="it-IT" sz="2400" dirty="0" smtClean="0">
              <a:solidFill>
                <a:schemeClr val="tx2"/>
              </a:solidFill>
            </a:endParaRPr>
          </a:p>
          <a:p>
            <a:pPr marL="457200" indent="-457200">
              <a:buAutoNum type="arabicParenR" startAt="4"/>
            </a:pP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38</a:t>
            </a:fld>
            <a:endParaRPr lang="it-IT"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lnSpcReduction="10000"/>
          </a:bodyPr>
          <a:lstStyle/>
          <a:p>
            <a:pPr marL="457200" indent="-457200">
              <a:buNone/>
            </a:pPr>
            <a:r>
              <a:rPr lang="it-IT" sz="2400" dirty="0" smtClean="0">
                <a:solidFill>
                  <a:schemeClr val="tx2"/>
                </a:solidFill>
              </a:rPr>
              <a:t>5) - La notevole </a:t>
            </a:r>
            <a:r>
              <a:rPr lang="it-IT" sz="2400" b="1" dirty="0" smtClean="0">
                <a:solidFill>
                  <a:schemeClr val="tx2"/>
                </a:solidFill>
              </a:rPr>
              <a:t>difficoltà</a:t>
            </a:r>
            <a:r>
              <a:rPr lang="it-IT" sz="2400" dirty="0" smtClean="0">
                <a:solidFill>
                  <a:schemeClr val="tx2"/>
                </a:solidFill>
              </a:rPr>
              <a:t> se non l’impossibilità, di un</a:t>
            </a:r>
            <a:r>
              <a:rPr lang="it-IT" sz="2400" b="1" dirty="0" smtClean="0">
                <a:solidFill>
                  <a:schemeClr val="tx2"/>
                </a:solidFill>
              </a:rPr>
              <a:t> sistema </a:t>
            </a:r>
            <a:r>
              <a:rPr lang="it-IT" sz="2400" dirty="0" smtClean="0">
                <a:solidFill>
                  <a:schemeClr val="tx2"/>
                </a:solidFill>
              </a:rPr>
              <a:t>politico come quello della </a:t>
            </a:r>
            <a:r>
              <a:rPr lang="it-IT" sz="2400" b="1" dirty="0" smtClean="0">
                <a:solidFill>
                  <a:schemeClr val="tx2"/>
                </a:solidFill>
              </a:rPr>
              <a:t>RPC</a:t>
            </a:r>
            <a:r>
              <a:rPr lang="it-IT" sz="2400" dirty="0" smtClean="0">
                <a:solidFill>
                  <a:schemeClr val="tx2"/>
                </a:solidFill>
              </a:rPr>
              <a:t>, caratterizzato da un </a:t>
            </a:r>
            <a:r>
              <a:rPr lang="it-IT" sz="2400" b="1" dirty="0" smtClean="0">
                <a:solidFill>
                  <a:schemeClr val="tx2"/>
                </a:solidFill>
              </a:rPr>
              <a:t>forte</a:t>
            </a:r>
            <a:r>
              <a:rPr lang="it-IT" sz="2400" dirty="0" smtClean="0">
                <a:solidFill>
                  <a:schemeClr val="tx2"/>
                </a:solidFill>
              </a:rPr>
              <a:t> </a:t>
            </a:r>
            <a:r>
              <a:rPr lang="it-IT" sz="2400" b="1" dirty="0" smtClean="0">
                <a:solidFill>
                  <a:schemeClr val="tx2"/>
                </a:solidFill>
              </a:rPr>
              <a:t>autoritarismo</a:t>
            </a:r>
            <a:r>
              <a:rPr lang="it-IT" sz="2400" dirty="0" smtClean="0">
                <a:solidFill>
                  <a:schemeClr val="tx2"/>
                </a:solidFill>
              </a:rPr>
              <a:t>, di </a:t>
            </a:r>
            <a:r>
              <a:rPr lang="it-IT" sz="2400" b="1" dirty="0" smtClean="0">
                <a:solidFill>
                  <a:schemeClr val="tx2"/>
                </a:solidFill>
              </a:rPr>
              <a:t>inserirsi</a:t>
            </a:r>
            <a:r>
              <a:rPr lang="it-IT" sz="2400" dirty="0" smtClean="0">
                <a:solidFill>
                  <a:schemeClr val="tx2"/>
                </a:solidFill>
              </a:rPr>
              <a:t> in un </a:t>
            </a:r>
            <a:r>
              <a:rPr lang="it-IT" sz="2400" b="1" dirty="0" smtClean="0">
                <a:solidFill>
                  <a:schemeClr val="tx2"/>
                </a:solidFill>
              </a:rPr>
              <a:t>sistema</a:t>
            </a:r>
            <a:r>
              <a:rPr lang="it-IT" sz="2400" dirty="0" smtClean="0">
                <a:solidFill>
                  <a:schemeClr val="tx2"/>
                </a:solidFill>
              </a:rPr>
              <a:t> internazionale </a:t>
            </a:r>
            <a:r>
              <a:rPr lang="it-IT" sz="2400" b="1" dirty="0" smtClean="0">
                <a:solidFill>
                  <a:schemeClr val="tx2"/>
                </a:solidFill>
              </a:rPr>
              <a:t>liberale</a:t>
            </a:r>
            <a:r>
              <a:rPr lang="it-IT" sz="2400" dirty="0" smtClean="0">
                <a:solidFill>
                  <a:schemeClr val="tx2"/>
                </a:solidFill>
              </a:rPr>
              <a:t>, in una “</a:t>
            </a:r>
            <a:r>
              <a:rPr lang="it-IT" sz="2400" b="1" dirty="0" smtClean="0">
                <a:solidFill>
                  <a:schemeClr val="tx2"/>
                </a:solidFill>
              </a:rPr>
              <a:t>società aperta</a:t>
            </a:r>
            <a:r>
              <a:rPr lang="it-IT" sz="2400" dirty="0" smtClean="0">
                <a:solidFill>
                  <a:schemeClr val="tx2"/>
                </a:solidFill>
              </a:rPr>
              <a:t>”.</a:t>
            </a:r>
          </a:p>
          <a:p>
            <a:pPr marL="457200" indent="-457200">
              <a:buNone/>
            </a:pPr>
            <a:r>
              <a:rPr lang="it-IT" sz="2400" dirty="0" smtClean="0">
                <a:solidFill>
                  <a:schemeClr val="tx2"/>
                </a:solidFill>
              </a:rPr>
              <a:t>     - </a:t>
            </a:r>
            <a:r>
              <a:rPr lang="it-IT" sz="2400" b="1" dirty="0" err="1" smtClean="0">
                <a:solidFill>
                  <a:schemeClr val="tx2"/>
                </a:solidFill>
              </a:rPr>
              <a:t>Minxin</a:t>
            </a:r>
            <a:r>
              <a:rPr lang="it-IT" sz="2400" b="1" dirty="0" smtClean="0">
                <a:solidFill>
                  <a:schemeClr val="tx2"/>
                </a:solidFill>
              </a:rPr>
              <a:t> Pei </a:t>
            </a:r>
            <a:r>
              <a:rPr lang="it-IT" sz="2400" dirty="0" smtClean="0">
                <a:solidFill>
                  <a:schemeClr val="tx2"/>
                </a:solidFill>
              </a:rPr>
              <a:t>ritiene che il </a:t>
            </a:r>
            <a:r>
              <a:rPr lang="it-IT" sz="2400" b="1" dirty="0" smtClean="0">
                <a:solidFill>
                  <a:schemeClr val="tx2"/>
                </a:solidFill>
              </a:rPr>
              <a:t>tratto dominante </a:t>
            </a:r>
            <a:r>
              <a:rPr lang="it-IT" sz="2400" dirty="0" smtClean="0">
                <a:solidFill>
                  <a:schemeClr val="tx2"/>
                </a:solidFill>
              </a:rPr>
              <a:t>della politica estera cinese sia il “</a:t>
            </a:r>
            <a:r>
              <a:rPr lang="it-IT" sz="2400" b="1" dirty="0" smtClean="0">
                <a:solidFill>
                  <a:schemeClr val="tx2"/>
                </a:solidFill>
              </a:rPr>
              <a:t>pragmatismo assertivo</a:t>
            </a:r>
            <a:r>
              <a:rPr lang="it-IT" sz="2400" dirty="0" smtClean="0">
                <a:solidFill>
                  <a:schemeClr val="tx2"/>
                </a:solidFill>
              </a:rPr>
              <a:t>” inteso come compromesso di </a:t>
            </a:r>
            <a:r>
              <a:rPr lang="it-IT" sz="2400" b="1" dirty="0" smtClean="0">
                <a:solidFill>
                  <a:schemeClr val="tx2"/>
                </a:solidFill>
              </a:rPr>
              <a:t>tre</a:t>
            </a:r>
            <a:r>
              <a:rPr lang="it-IT" sz="2400" dirty="0" smtClean="0">
                <a:solidFill>
                  <a:schemeClr val="tx2"/>
                </a:solidFill>
              </a:rPr>
              <a:t> “</a:t>
            </a:r>
            <a:r>
              <a:rPr lang="it-IT" sz="2400" b="1" dirty="0" smtClean="0">
                <a:solidFill>
                  <a:schemeClr val="tx2"/>
                </a:solidFill>
              </a:rPr>
              <a:t>demoni</a:t>
            </a:r>
            <a:r>
              <a:rPr lang="it-IT" sz="2400" dirty="0" smtClean="0">
                <a:solidFill>
                  <a:schemeClr val="tx2"/>
                </a:solidFill>
              </a:rPr>
              <a:t>” presenti nel suo sistema politico: l’ </a:t>
            </a:r>
            <a:r>
              <a:rPr lang="it-IT" sz="2400" b="1" dirty="0" smtClean="0">
                <a:solidFill>
                  <a:schemeClr val="tx2"/>
                </a:solidFill>
              </a:rPr>
              <a:t>autoritarismo</a:t>
            </a:r>
            <a:r>
              <a:rPr lang="it-IT" sz="2400" dirty="0" smtClean="0">
                <a:solidFill>
                  <a:schemeClr val="tx2"/>
                </a:solidFill>
              </a:rPr>
              <a:t>, il </a:t>
            </a:r>
            <a:r>
              <a:rPr lang="it-IT" sz="2400" b="1" dirty="0" smtClean="0">
                <a:solidFill>
                  <a:schemeClr val="tx2"/>
                </a:solidFill>
              </a:rPr>
              <a:t>realismo</a:t>
            </a:r>
            <a:r>
              <a:rPr lang="it-IT" sz="2400" dirty="0" smtClean="0">
                <a:solidFill>
                  <a:schemeClr val="tx2"/>
                </a:solidFill>
              </a:rPr>
              <a:t>, e il </a:t>
            </a:r>
            <a:r>
              <a:rPr lang="it-IT" sz="2400" b="1" dirty="0" smtClean="0">
                <a:solidFill>
                  <a:schemeClr val="tx2"/>
                </a:solidFill>
              </a:rPr>
              <a:t>nazionalismo</a:t>
            </a:r>
            <a:r>
              <a:rPr lang="it-IT" sz="2400" dirty="0" smtClean="0">
                <a:solidFill>
                  <a:schemeClr val="tx2"/>
                </a:solidFill>
              </a:rPr>
              <a:t>.</a:t>
            </a:r>
          </a:p>
          <a:p>
            <a:pPr marL="457200" indent="-457200">
              <a:buNone/>
            </a:pPr>
            <a:r>
              <a:rPr lang="it-IT" sz="2400" dirty="0" smtClean="0">
                <a:solidFill>
                  <a:schemeClr val="tx2"/>
                </a:solidFill>
              </a:rPr>
              <a:t>     - Il </a:t>
            </a:r>
            <a:r>
              <a:rPr lang="it-IT" sz="2400" b="1" dirty="0" smtClean="0">
                <a:solidFill>
                  <a:schemeClr val="tx2"/>
                </a:solidFill>
              </a:rPr>
              <a:t>sistema politico autoritario </a:t>
            </a:r>
            <a:r>
              <a:rPr lang="it-IT" sz="2400" dirty="0" smtClean="0">
                <a:solidFill>
                  <a:schemeClr val="tx2"/>
                </a:solidFill>
              </a:rPr>
              <a:t>della </a:t>
            </a:r>
            <a:r>
              <a:rPr lang="it-IT" sz="2400" b="1" dirty="0" smtClean="0">
                <a:solidFill>
                  <a:schemeClr val="tx2"/>
                </a:solidFill>
              </a:rPr>
              <a:t>RPC</a:t>
            </a:r>
            <a:r>
              <a:rPr lang="it-IT" sz="2400" dirty="0" smtClean="0">
                <a:solidFill>
                  <a:schemeClr val="tx2"/>
                </a:solidFill>
              </a:rPr>
              <a:t> rende </a:t>
            </a:r>
            <a:r>
              <a:rPr lang="it-IT" sz="2400" b="1" dirty="0" smtClean="0">
                <a:solidFill>
                  <a:schemeClr val="tx2"/>
                </a:solidFill>
              </a:rPr>
              <a:t>difficile</a:t>
            </a:r>
            <a:r>
              <a:rPr lang="it-IT" sz="2400" dirty="0" smtClean="0">
                <a:solidFill>
                  <a:schemeClr val="tx2"/>
                </a:solidFill>
              </a:rPr>
              <a:t> una </a:t>
            </a:r>
            <a:r>
              <a:rPr lang="it-IT" sz="2400" b="1" dirty="0" smtClean="0">
                <a:solidFill>
                  <a:schemeClr val="tx2"/>
                </a:solidFill>
              </a:rPr>
              <a:t>partnership strategica </a:t>
            </a:r>
            <a:r>
              <a:rPr lang="it-IT" sz="2400" dirty="0" smtClean="0">
                <a:solidFill>
                  <a:schemeClr val="tx2"/>
                </a:solidFill>
              </a:rPr>
              <a:t>basata anche su </a:t>
            </a:r>
            <a:r>
              <a:rPr lang="it-IT" sz="2400" b="1" dirty="0" smtClean="0">
                <a:solidFill>
                  <a:schemeClr val="tx2"/>
                </a:solidFill>
              </a:rPr>
              <a:t>valori comuni</a:t>
            </a:r>
            <a:r>
              <a:rPr lang="it-IT" sz="2400" dirty="0" smtClean="0">
                <a:solidFill>
                  <a:schemeClr val="tx2"/>
                </a:solidFill>
              </a:rPr>
              <a:t>.</a:t>
            </a:r>
          </a:p>
          <a:p>
            <a:pPr marL="457200" indent="-457200">
              <a:buNone/>
            </a:pPr>
            <a:r>
              <a:rPr lang="it-IT" sz="2400" dirty="0" smtClean="0">
                <a:solidFill>
                  <a:schemeClr val="tx2"/>
                </a:solidFill>
              </a:rPr>
              <a:t>     </a:t>
            </a:r>
          </a:p>
          <a:p>
            <a:pPr marL="457200" indent="-457200">
              <a:buNone/>
            </a:pPr>
            <a:r>
              <a:rPr lang="it-IT" sz="2400" dirty="0" smtClean="0">
                <a:solidFill>
                  <a:schemeClr val="tx2"/>
                </a:solidFill>
              </a:rPr>
              <a:t>    </a:t>
            </a: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39</a:t>
            </a:fld>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solidFill>
                <a:schemeClr val="tx2"/>
              </a:solidFill>
            </a:endParaRPr>
          </a:p>
        </p:txBody>
      </p:sp>
      <p:sp>
        <p:nvSpPr>
          <p:cNvPr id="3" name="Segnaposto contenuto 2"/>
          <p:cNvSpPr>
            <a:spLocks noGrp="1"/>
          </p:cNvSpPr>
          <p:nvPr>
            <p:ph idx="1"/>
          </p:nvPr>
        </p:nvSpPr>
        <p:spPr/>
        <p:txBody>
          <a:bodyPr>
            <a:normAutofit lnSpcReduction="10000"/>
          </a:bodyPr>
          <a:lstStyle/>
          <a:p>
            <a:pPr>
              <a:buFont typeface="Wingdings" pitchFamily="2" charset="2"/>
              <a:buChar char="§"/>
            </a:pPr>
            <a:r>
              <a:rPr lang="it-IT" sz="2400" i="1" dirty="0" smtClean="0">
                <a:solidFill>
                  <a:schemeClr val="tx2"/>
                </a:solidFill>
                <a:cs typeface="Arial" pitchFamily="34" charset="0"/>
              </a:rPr>
              <a:t>La</a:t>
            </a:r>
            <a:r>
              <a:rPr lang="it-IT" sz="2400" b="1" i="1" dirty="0" smtClean="0">
                <a:solidFill>
                  <a:schemeClr val="tx2"/>
                </a:solidFill>
                <a:cs typeface="Arial" pitchFamily="34" charset="0"/>
              </a:rPr>
              <a:t> CINA </a:t>
            </a:r>
            <a:r>
              <a:rPr lang="it-IT" sz="2400" i="1" dirty="0" smtClean="0">
                <a:solidFill>
                  <a:schemeClr val="tx2"/>
                </a:solidFill>
                <a:cs typeface="Arial" pitchFamily="34" charset="0"/>
              </a:rPr>
              <a:t>evidenzia, in campo internazionale,  il  ruolo positivo del suo </a:t>
            </a:r>
            <a:r>
              <a:rPr lang="it-IT" sz="2400" b="1" i="1" dirty="0" smtClean="0">
                <a:solidFill>
                  <a:schemeClr val="tx2"/>
                </a:solidFill>
                <a:cs typeface="Arial" pitchFamily="34" charset="0"/>
              </a:rPr>
              <a:t>“sviluppo pacifico”  </a:t>
            </a:r>
            <a:r>
              <a:rPr lang="it-IT" sz="2400" i="1" dirty="0" smtClean="0">
                <a:solidFill>
                  <a:schemeClr val="tx2"/>
                </a:solidFill>
                <a:cs typeface="Arial" pitchFamily="34" charset="0"/>
              </a:rPr>
              <a:t>e la volontà di </a:t>
            </a:r>
            <a:r>
              <a:rPr lang="it-IT" sz="2400" b="1" i="1" dirty="0" smtClean="0">
                <a:solidFill>
                  <a:schemeClr val="tx2"/>
                </a:solidFill>
                <a:cs typeface="Arial" pitchFamily="34" charset="0"/>
              </a:rPr>
              <a:t>“integrarsi  nel mercato internazionale”</a:t>
            </a:r>
            <a:r>
              <a:rPr lang="it-IT" sz="2400" i="1" dirty="0" smtClean="0">
                <a:solidFill>
                  <a:schemeClr val="tx2"/>
                </a:solidFill>
                <a:cs typeface="Arial" pitchFamily="34" charset="0"/>
              </a:rPr>
              <a:t>, soprattutto asiatico.</a:t>
            </a:r>
          </a:p>
          <a:p>
            <a:pPr>
              <a:buFont typeface="Wingdings" pitchFamily="2" charset="2"/>
              <a:buChar char="§"/>
            </a:pPr>
            <a:endParaRPr lang="it-IT" sz="2400" i="1" dirty="0" smtClean="0">
              <a:solidFill>
                <a:schemeClr val="tx2"/>
              </a:solidFill>
              <a:cs typeface="Arial" pitchFamily="34" charset="0"/>
            </a:endParaRPr>
          </a:p>
          <a:p>
            <a:pPr>
              <a:buFont typeface="Wingdings" pitchFamily="2" charset="2"/>
              <a:buChar char="§"/>
            </a:pPr>
            <a:r>
              <a:rPr lang="it-IT" sz="2400" i="1" dirty="0" smtClean="0">
                <a:solidFill>
                  <a:schemeClr val="tx2"/>
                </a:solidFill>
                <a:cs typeface="Arial" pitchFamily="34" charset="0"/>
              </a:rPr>
              <a:t>La</a:t>
            </a:r>
            <a:r>
              <a:rPr lang="it-IT" sz="2400" b="1" i="1" dirty="0" smtClean="0">
                <a:solidFill>
                  <a:schemeClr val="tx2"/>
                </a:solidFill>
                <a:cs typeface="Arial" pitchFamily="34" charset="0"/>
              </a:rPr>
              <a:t> RPC cerca, </a:t>
            </a:r>
            <a:r>
              <a:rPr lang="it-IT" sz="2400" i="1" dirty="0" smtClean="0">
                <a:solidFill>
                  <a:schemeClr val="tx2"/>
                </a:solidFill>
                <a:cs typeface="Arial" pitchFamily="34" charset="0"/>
              </a:rPr>
              <a:t>in un mondo multipolare, di creare un </a:t>
            </a:r>
            <a:r>
              <a:rPr lang="it-IT" sz="2400" b="1" i="1" dirty="0" smtClean="0">
                <a:solidFill>
                  <a:schemeClr val="tx2"/>
                </a:solidFill>
                <a:cs typeface="Arial" pitchFamily="34" charset="0"/>
              </a:rPr>
              <a:t>nuovo equilibrio </a:t>
            </a:r>
            <a:r>
              <a:rPr lang="it-IT" sz="2400" i="1" dirty="0" smtClean="0">
                <a:solidFill>
                  <a:schemeClr val="tx2"/>
                </a:solidFill>
                <a:cs typeface="Arial" pitchFamily="34" charset="0"/>
              </a:rPr>
              <a:t>nel suo spazio storico e </a:t>
            </a:r>
            <a:r>
              <a:rPr lang="it-IT" sz="2400" b="1" i="1" dirty="0" smtClean="0">
                <a:solidFill>
                  <a:schemeClr val="tx2"/>
                </a:solidFill>
                <a:cs typeface="Arial" pitchFamily="34" charset="0"/>
              </a:rPr>
              <a:t>di respingere l’accerchiamento diplomatico e militare degli USA, </a:t>
            </a:r>
            <a:r>
              <a:rPr lang="it-IT" sz="2400" i="1" dirty="0" smtClean="0">
                <a:solidFill>
                  <a:schemeClr val="tx2"/>
                </a:solidFill>
                <a:cs typeface="Arial" pitchFamily="34" charset="0"/>
              </a:rPr>
              <a:t>superpotenza egemonica, di cui si sente vittima.  </a:t>
            </a:r>
          </a:p>
          <a:p>
            <a:pPr>
              <a:buNone/>
            </a:pPr>
            <a:r>
              <a:rPr lang="it-IT" sz="2400" b="1" i="1" dirty="0" smtClean="0">
                <a:solidFill>
                  <a:schemeClr val="tx2"/>
                </a:solidFill>
                <a:cs typeface="Arial" pitchFamily="34" charset="0"/>
              </a:rPr>
              <a:t>      </a:t>
            </a:r>
            <a:r>
              <a:rPr lang="it-IT" sz="2400" i="1" dirty="0" smtClean="0">
                <a:solidFill>
                  <a:schemeClr val="tx2"/>
                </a:solidFill>
                <a:cs typeface="Arial" pitchFamily="34" charset="0"/>
              </a:rPr>
              <a:t>Punta a</a:t>
            </a:r>
            <a:r>
              <a:rPr lang="it-IT" sz="2400" b="1" i="1" dirty="0" smtClean="0">
                <a:solidFill>
                  <a:schemeClr val="tx2"/>
                </a:solidFill>
                <a:cs typeface="Arial" pitchFamily="34" charset="0"/>
              </a:rPr>
              <a:t> guadagnare tempo </a:t>
            </a:r>
            <a:r>
              <a:rPr lang="it-IT" sz="2400" i="1" dirty="0" smtClean="0">
                <a:solidFill>
                  <a:schemeClr val="tx2"/>
                </a:solidFill>
                <a:cs typeface="Arial" pitchFamily="34" charset="0"/>
              </a:rPr>
              <a:t>non avendo alternative, almeno per qualche decennio, alla collaborazione-coesistenza con gli Stati Uniti  e a</a:t>
            </a:r>
            <a:r>
              <a:rPr lang="it-IT" sz="2400" b="1" i="1" dirty="0" smtClean="0">
                <a:solidFill>
                  <a:schemeClr val="tx2"/>
                </a:solidFill>
                <a:cs typeface="Arial" pitchFamily="34" charset="0"/>
              </a:rPr>
              <a:t> modificare il quadro geopolitico</a:t>
            </a:r>
            <a:r>
              <a:rPr lang="it-IT" sz="2400" i="1" dirty="0" smtClean="0">
                <a:solidFill>
                  <a:schemeClr val="tx2"/>
                </a:solidFill>
                <a:cs typeface="Arial" pitchFamily="34" charset="0"/>
              </a:rPr>
              <a:t> contemporaneamente  ai </a:t>
            </a:r>
            <a:r>
              <a:rPr lang="it-IT" sz="2400" b="1" i="1" dirty="0" smtClean="0">
                <a:solidFill>
                  <a:schemeClr val="tx2"/>
                </a:solidFill>
                <a:cs typeface="Arial" pitchFamily="34" charset="0"/>
              </a:rPr>
              <a:t>risultati economici.</a:t>
            </a:r>
            <a:endParaRPr lang="it-IT" sz="2400" b="1" i="1" dirty="0">
              <a:solidFill>
                <a:schemeClr val="tx2"/>
              </a:solidFill>
              <a:cs typeface="Arial" pitchFamily="34" charset="0"/>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4</a:t>
            </a:fld>
            <a:endParaRPr lang="it-IT"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b="1" dirty="0" smtClean="0">
                <a:solidFill>
                  <a:schemeClr val="tx2"/>
                </a:solidFill>
              </a:rPr>
              <a:t>Il realismo </a:t>
            </a:r>
            <a:r>
              <a:rPr lang="it-IT" sz="2400" dirty="0" smtClean="0">
                <a:solidFill>
                  <a:schemeClr val="tx2"/>
                </a:solidFill>
              </a:rPr>
              <a:t>cinese nasce della </a:t>
            </a:r>
            <a:r>
              <a:rPr lang="it-IT" sz="2400" b="1" dirty="0" smtClean="0">
                <a:solidFill>
                  <a:schemeClr val="tx2"/>
                </a:solidFill>
              </a:rPr>
              <a:t>diffidenza</a:t>
            </a:r>
            <a:r>
              <a:rPr lang="it-IT" sz="2400" dirty="0" smtClean="0">
                <a:solidFill>
                  <a:schemeClr val="tx2"/>
                </a:solidFill>
              </a:rPr>
              <a:t> verso le </a:t>
            </a:r>
            <a:r>
              <a:rPr lang="it-IT" sz="2400" b="1" dirty="0" smtClean="0">
                <a:solidFill>
                  <a:schemeClr val="tx2"/>
                </a:solidFill>
              </a:rPr>
              <a:t>organizzazioni internazionali </a:t>
            </a:r>
            <a:r>
              <a:rPr lang="it-IT" sz="2400" dirty="0" smtClean="0">
                <a:solidFill>
                  <a:schemeClr val="tx2"/>
                </a:solidFill>
              </a:rPr>
              <a:t>viste come </a:t>
            </a:r>
            <a:r>
              <a:rPr lang="it-IT" sz="2400" b="1" dirty="0" smtClean="0">
                <a:solidFill>
                  <a:schemeClr val="tx2"/>
                </a:solidFill>
              </a:rPr>
              <a:t>strumento di potere </a:t>
            </a:r>
            <a:r>
              <a:rPr lang="it-IT" sz="2400" dirty="0" smtClean="0">
                <a:solidFill>
                  <a:schemeClr val="tx2"/>
                </a:solidFill>
              </a:rPr>
              <a:t>degli stati di </a:t>
            </a:r>
            <a:r>
              <a:rPr lang="it-IT" sz="2400" b="1" dirty="0" smtClean="0">
                <a:solidFill>
                  <a:schemeClr val="tx2"/>
                </a:solidFill>
              </a:rPr>
              <a:t>capitalismo</a:t>
            </a:r>
            <a:r>
              <a:rPr lang="it-IT" sz="2400" dirty="0" smtClean="0">
                <a:solidFill>
                  <a:schemeClr val="tx2"/>
                </a:solidFill>
              </a:rPr>
              <a:t> avanzato. </a:t>
            </a:r>
            <a:r>
              <a:rPr lang="it-IT" sz="2400" b="1" dirty="0" smtClean="0">
                <a:solidFill>
                  <a:schemeClr val="tx2"/>
                </a:solidFill>
              </a:rPr>
              <a:t>Recentemente</a:t>
            </a:r>
            <a:r>
              <a:rPr lang="it-IT" sz="2400" dirty="0" smtClean="0">
                <a:solidFill>
                  <a:schemeClr val="tx2"/>
                </a:solidFill>
              </a:rPr>
              <a:t> si assiste a qualche forma di </a:t>
            </a:r>
            <a:r>
              <a:rPr lang="it-IT" sz="2400" b="1" dirty="0" smtClean="0">
                <a:solidFill>
                  <a:schemeClr val="tx2"/>
                </a:solidFill>
              </a:rPr>
              <a:t>internazionalismo</a:t>
            </a:r>
            <a:r>
              <a:rPr lang="it-IT" sz="2400" dirty="0" smtClean="0">
                <a:solidFill>
                  <a:schemeClr val="tx2"/>
                </a:solidFill>
              </a:rPr>
              <a:t> ma è </a:t>
            </a:r>
            <a:r>
              <a:rPr lang="it-IT" sz="2400" b="1" dirty="0" smtClean="0">
                <a:solidFill>
                  <a:schemeClr val="tx2"/>
                </a:solidFill>
              </a:rPr>
              <a:t>difficile</a:t>
            </a:r>
            <a:r>
              <a:rPr lang="it-IT" sz="2400" dirty="0" smtClean="0">
                <a:solidFill>
                  <a:schemeClr val="tx2"/>
                </a:solidFill>
              </a:rPr>
              <a:t> praticare il </a:t>
            </a:r>
            <a:r>
              <a:rPr lang="it-IT" sz="2400" b="1" dirty="0" smtClean="0">
                <a:solidFill>
                  <a:schemeClr val="tx2"/>
                </a:solidFill>
              </a:rPr>
              <a:t>liberalismo all’esterno </a:t>
            </a:r>
            <a:r>
              <a:rPr lang="it-IT" sz="2400" dirty="0" smtClean="0">
                <a:solidFill>
                  <a:schemeClr val="tx2"/>
                </a:solidFill>
              </a:rPr>
              <a:t>e mantenere un</a:t>
            </a:r>
            <a:r>
              <a:rPr lang="it-IT" sz="2400" b="1" dirty="0" smtClean="0">
                <a:solidFill>
                  <a:schemeClr val="tx2"/>
                </a:solidFill>
              </a:rPr>
              <a:t> sistema autoritario </a:t>
            </a:r>
            <a:r>
              <a:rPr lang="it-IT" sz="2400" dirty="0" smtClean="0">
                <a:solidFill>
                  <a:schemeClr val="tx2"/>
                </a:solidFill>
              </a:rPr>
              <a:t>all’</a:t>
            </a:r>
            <a:r>
              <a:rPr lang="it-IT" sz="2400" b="1" dirty="0" smtClean="0">
                <a:solidFill>
                  <a:schemeClr val="tx2"/>
                </a:solidFill>
              </a:rPr>
              <a:t>interno</a:t>
            </a:r>
            <a:r>
              <a:rPr lang="it-IT" sz="2400" dirty="0" smtClean="0">
                <a:solidFill>
                  <a:schemeClr val="tx2"/>
                </a:solidFill>
              </a:rPr>
              <a:t>.</a:t>
            </a:r>
          </a:p>
          <a:p>
            <a:pPr>
              <a:buFont typeface="Wingdings" pitchFamily="2" charset="2"/>
              <a:buChar char="§"/>
            </a:pPr>
            <a:r>
              <a:rPr lang="it-IT" sz="2400" b="1" dirty="0" smtClean="0">
                <a:solidFill>
                  <a:schemeClr val="tx2"/>
                </a:solidFill>
              </a:rPr>
              <a:t>Il nazionalismo </a:t>
            </a:r>
            <a:r>
              <a:rPr lang="it-IT" sz="2400" dirty="0" smtClean="0">
                <a:solidFill>
                  <a:schemeClr val="tx2"/>
                </a:solidFill>
              </a:rPr>
              <a:t>cinese, di origine difensiva in quanto reazione alle umiliazioni passate, come il realismo </a:t>
            </a:r>
            <a:r>
              <a:rPr lang="it-IT" sz="2400" b="1" dirty="0" smtClean="0">
                <a:solidFill>
                  <a:schemeClr val="tx2"/>
                </a:solidFill>
              </a:rPr>
              <a:t>proietta sospetti </a:t>
            </a:r>
            <a:r>
              <a:rPr lang="it-IT" sz="2400" dirty="0" smtClean="0">
                <a:solidFill>
                  <a:schemeClr val="tx2"/>
                </a:solidFill>
              </a:rPr>
              <a:t>e paure </a:t>
            </a:r>
            <a:r>
              <a:rPr lang="it-IT" sz="2400" b="1" dirty="0" smtClean="0">
                <a:solidFill>
                  <a:schemeClr val="tx2"/>
                </a:solidFill>
              </a:rPr>
              <a:t>verso il mondo esterno</a:t>
            </a:r>
            <a:r>
              <a:rPr lang="it-IT" sz="2400" dirty="0" smtClean="0">
                <a:solidFill>
                  <a:schemeClr val="tx2"/>
                </a:solidFill>
              </a:rPr>
              <a:t>. In campo economico,</a:t>
            </a:r>
            <a:r>
              <a:rPr lang="it-IT" sz="2400" b="1" dirty="0" smtClean="0">
                <a:solidFill>
                  <a:schemeClr val="tx2"/>
                </a:solidFill>
              </a:rPr>
              <a:t> legittima </a:t>
            </a:r>
            <a:r>
              <a:rPr lang="it-IT" sz="2400" dirty="0" smtClean="0">
                <a:solidFill>
                  <a:schemeClr val="tx2"/>
                </a:solidFill>
              </a:rPr>
              <a:t>il </a:t>
            </a:r>
            <a:r>
              <a:rPr lang="it-IT" sz="2400" b="1" dirty="0" smtClean="0">
                <a:solidFill>
                  <a:schemeClr val="tx2"/>
                </a:solidFill>
              </a:rPr>
              <a:t>protezionismo</a:t>
            </a:r>
            <a:r>
              <a:rPr lang="it-IT" sz="2400" dirty="0" smtClean="0">
                <a:solidFill>
                  <a:schemeClr val="tx2"/>
                </a:solidFill>
              </a:rPr>
              <a:t>, </a:t>
            </a:r>
            <a:r>
              <a:rPr lang="it-IT" sz="2400" b="1" dirty="0" smtClean="0">
                <a:solidFill>
                  <a:schemeClr val="tx2"/>
                </a:solidFill>
              </a:rPr>
              <a:t>limita</a:t>
            </a:r>
            <a:r>
              <a:rPr lang="it-IT" sz="2400" dirty="0" smtClean="0">
                <a:solidFill>
                  <a:schemeClr val="tx2"/>
                </a:solidFill>
              </a:rPr>
              <a:t> le </a:t>
            </a:r>
            <a:r>
              <a:rPr lang="it-IT" sz="2400" b="1" dirty="0" smtClean="0">
                <a:solidFill>
                  <a:schemeClr val="tx2"/>
                </a:solidFill>
              </a:rPr>
              <a:t>liberalizzazioni</a:t>
            </a:r>
            <a:r>
              <a:rPr lang="it-IT" sz="2400" dirty="0" smtClean="0">
                <a:solidFill>
                  <a:schemeClr val="tx2"/>
                </a:solidFill>
              </a:rPr>
              <a:t> e </a:t>
            </a:r>
            <a:r>
              <a:rPr lang="it-IT" sz="2400" b="1" dirty="0" smtClean="0">
                <a:solidFill>
                  <a:schemeClr val="tx2"/>
                </a:solidFill>
              </a:rPr>
              <a:t>giustifica</a:t>
            </a:r>
            <a:r>
              <a:rPr lang="it-IT" sz="2400" dirty="0" smtClean="0">
                <a:solidFill>
                  <a:schemeClr val="tx2"/>
                </a:solidFill>
              </a:rPr>
              <a:t> le </a:t>
            </a:r>
            <a:r>
              <a:rPr lang="it-IT" sz="2400" b="1" dirty="0" smtClean="0">
                <a:solidFill>
                  <a:schemeClr val="tx2"/>
                </a:solidFill>
              </a:rPr>
              <a:t>pratiche illegali</a:t>
            </a:r>
            <a:r>
              <a:rPr lang="it-IT" sz="2400" dirty="0" smtClean="0">
                <a:solidFill>
                  <a:schemeClr val="tx2"/>
                </a:solidFill>
              </a:rPr>
              <a:t>. </a:t>
            </a:r>
            <a:endParaRPr lang="it-IT" sz="2400" b="1"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40</a:t>
            </a:fld>
            <a:endParaRPr lang="it-IT"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dirty="0" smtClean="0">
                <a:solidFill>
                  <a:schemeClr val="tx2"/>
                </a:solidFill>
              </a:rPr>
              <a:t>Il</a:t>
            </a:r>
            <a:r>
              <a:rPr lang="it-IT" sz="2400" b="1" dirty="0" smtClean="0">
                <a:solidFill>
                  <a:schemeClr val="tx2"/>
                </a:solidFill>
              </a:rPr>
              <a:t> pragmatismo </a:t>
            </a:r>
            <a:r>
              <a:rPr lang="it-IT" sz="2400" dirty="0" smtClean="0">
                <a:solidFill>
                  <a:schemeClr val="tx2"/>
                </a:solidFill>
              </a:rPr>
              <a:t>porta la </a:t>
            </a:r>
            <a:r>
              <a:rPr lang="it-IT" sz="2400" b="1" dirty="0" smtClean="0">
                <a:solidFill>
                  <a:schemeClr val="tx2"/>
                </a:solidFill>
              </a:rPr>
              <a:t>Cina</a:t>
            </a:r>
            <a:r>
              <a:rPr lang="it-IT" sz="2400" dirty="0" smtClean="0">
                <a:solidFill>
                  <a:schemeClr val="tx2"/>
                </a:solidFill>
              </a:rPr>
              <a:t> a </a:t>
            </a:r>
            <a:r>
              <a:rPr lang="it-IT" sz="2400" b="1" dirty="0" smtClean="0">
                <a:solidFill>
                  <a:schemeClr val="tx2"/>
                </a:solidFill>
              </a:rPr>
              <a:t>rispettare</a:t>
            </a:r>
            <a:r>
              <a:rPr lang="it-IT" sz="2400" dirty="0" smtClean="0">
                <a:solidFill>
                  <a:schemeClr val="tx2"/>
                </a:solidFill>
              </a:rPr>
              <a:t>, occasionalmente,  certi </a:t>
            </a:r>
            <a:r>
              <a:rPr lang="it-IT" sz="2400" b="1" dirty="0" smtClean="0">
                <a:solidFill>
                  <a:schemeClr val="tx2"/>
                </a:solidFill>
              </a:rPr>
              <a:t>principi internazionali </a:t>
            </a:r>
            <a:r>
              <a:rPr lang="it-IT" sz="2400" dirty="0" smtClean="0">
                <a:solidFill>
                  <a:schemeClr val="tx2"/>
                </a:solidFill>
              </a:rPr>
              <a:t>subordinando i suoi interessi nazionali a quelli della comunità internazionale ma i suoi “</a:t>
            </a:r>
            <a:r>
              <a:rPr lang="it-IT" sz="2400" b="1" dirty="0" smtClean="0">
                <a:solidFill>
                  <a:schemeClr val="tx2"/>
                </a:solidFill>
              </a:rPr>
              <a:t>tre</a:t>
            </a:r>
            <a:r>
              <a:rPr lang="it-IT" sz="2400" dirty="0" smtClean="0">
                <a:solidFill>
                  <a:schemeClr val="tx2"/>
                </a:solidFill>
              </a:rPr>
              <a:t> </a:t>
            </a:r>
            <a:r>
              <a:rPr lang="it-IT" sz="2400" b="1" dirty="0" smtClean="0">
                <a:solidFill>
                  <a:schemeClr val="tx2"/>
                </a:solidFill>
              </a:rPr>
              <a:t>demoni</a:t>
            </a:r>
            <a:r>
              <a:rPr lang="it-IT" sz="2400" dirty="0" smtClean="0">
                <a:solidFill>
                  <a:schemeClr val="tx2"/>
                </a:solidFill>
              </a:rPr>
              <a:t>” impongono la </a:t>
            </a:r>
            <a:r>
              <a:rPr lang="it-IT" sz="2400" b="1" dirty="0" smtClean="0">
                <a:solidFill>
                  <a:schemeClr val="tx2"/>
                </a:solidFill>
              </a:rPr>
              <a:t>difesa</a:t>
            </a:r>
            <a:r>
              <a:rPr lang="it-IT" sz="2400" dirty="0" smtClean="0">
                <a:solidFill>
                  <a:schemeClr val="tx2"/>
                </a:solidFill>
              </a:rPr>
              <a:t> delle sue </a:t>
            </a:r>
            <a:r>
              <a:rPr lang="it-IT" sz="2400" b="1" dirty="0" smtClean="0">
                <a:solidFill>
                  <a:schemeClr val="tx2"/>
                </a:solidFill>
              </a:rPr>
              <a:t>prerogative nazionali</a:t>
            </a:r>
            <a:r>
              <a:rPr lang="it-IT" sz="2400" dirty="0" smtClean="0">
                <a:solidFill>
                  <a:schemeClr val="tx2"/>
                </a:solidFill>
              </a:rPr>
              <a:t>.</a:t>
            </a:r>
            <a:endParaRPr lang="it-IT" sz="2400" b="1" dirty="0" smtClean="0">
              <a:solidFill>
                <a:schemeClr val="tx2"/>
              </a:solidFill>
            </a:endParaRPr>
          </a:p>
          <a:p>
            <a:pPr>
              <a:buNone/>
            </a:pPr>
            <a:r>
              <a:rPr lang="it-IT" sz="2400" b="1" dirty="0" smtClean="0">
                <a:solidFill>
                  <a:schemeClr val="tx2"/>
                </a:solidFill>
              </a:rPr>
              <a:t>      </a:t>
            </a:r>
            <a:r>
              <a:rPr lang="it-IT" sz="2400" dirty="0" smtClean="0">
                <a:solidFill>
                  <a:schemeClr val="tx2"/>
                </a:solidFill>
              </a:rPr>
              <a:t>Nella crisi con la </a:t>
            </a:r>
            <a:r>
              <a:rPr lang="it-IT" sz="2400" b="1" dirty="0" smtClean="0">
                <a:solidFill>
                  <a:schemeClr val="tx2"/>
                </a:solidFill>
              </a:rPr>
              <a:t>Corea del Nord </a:t>
            </a:r>
            <a:r>
              <a:rPr lang="it-IT" sz="2400" dirty="0" smtClean="0">
                <a:solidFill>
                  <a:schemeClr val="tx2"/>
                </a:solidFill>
              </a:rPr>
              <a:t>(ottobre 2006) e con l’ </a:t>
            </a:r>
            <a:r>
              <a:rPr lang="it-IT" sz="2400" b="1" dirty="0" smtClean="0">
                <a:solidFill>
                  <a:schemeClr val="tx2"/>
                </a:solidFill>
              </a:rPr>
              <a:t>Iran</a:t>
            </a:r>
          </a:p>
          <a:p>
            <a:pPr>
              <a:buNone/>
            </a:pPr>
            <a:r>
              <a:rPr lang="it-IT" sz="2400" dirty="0" smtClean="0">
                <a:solidFill>
                  <a:schemeClr val="tx2"/>
                </a:solidFill>
              </a:rPr>
              <a:t>      per il Trattato di non proliferazione (TNP) ha </a:t>
            </a:r>
            <a:r>
              <a:rPr lang="it-IT" sz="2400" b="1" dirty="0" smtClean="0">
                <a:solidFill>
                  <a:schemeClr val="tx2"/>
                </a:solidFill>
              </a:rPr>
              <a:t>prevalso</a:t>
            </a:r>
          </a:p>
          <a:p>
            <a:pPr>
              <a:buNone/>
            </a:pPr>
            <a:r>
              <a:rPr lang="it-IT" sz="2400" dirty="0" smtClean="0">
                <a:solidFill>
                  <a:schemeClr val="tx2"/>
                </a:solidFill>
              </a:rPr>
              <a:t>      </a:t>
            </a:r>
            <a:r>
              <a:rPr lang="it-IT" sz="2400" b="1" dirty="0" smtClean="0">
                <a:solidFill>
                  <a:schemeClr val="tx2"/>
                </a:solidFill>
              </a:rPr>
              <a:t>l’interesse nazionale </a:t>
            </a:r>
            <a:r>
              <a:rPr lang="it-IT" sz="2400" dirty="0" smtClean="0">
                <a:solidFill>
                  <a:schemeClr val="tx2"/>
                </a:solidFill>
              </a:rPr>
              <a:t>per contro l’invito al</a:t>
            </a:r>
            <a:r>
              <a:rPr lang="it-IT" sz="2400" b="1" dirty="0" smtClean="0">
                <a:solidFill>
                  <a:schemeClr val="tx2"/>
                </a:solidFill>
              </a:rPr>
              <a:t> Sudan </a:t>
            </a:r>
            <a:r>
              <a:rPr lang="it-IT" sz="2400" dirty="0" smtClean="0">
                <a:solidFill>
                  <a:schemeClr val="tx2"/>
                </a:solidFill>
              </a:rPr>
              <a:t>di accettare</a:t>
            </a:r>
          </a:p>
          <a:p>
            <a:pPr>
              <a:buNone/>
            </a:pPr>
            <a:r>
              <a:rPr lang="it-IT" sz="2400" dirty="0" smtClean="0">
                <a:solidFill>
                  <a:schemeClr val="tx2"/>
                </a:solidFill>
              </a:rPr>
              <a:t>      l’intervento dell’ONU per il </a:t>
            </a:r>
            <a:r>
              <a:rPr lang="it-IT" sz="2400" b="1" dirty="0" err="1" smtClean="0">
                <a:solidFill>
                  <a:schemeClr val="tx2"/>
                </a:solidFill>
              </a:rPr>
              <a:t>Darfur</a:t>
            </a:r>
            <a:r>
              <a:rPr lang="it-IT" sz="2400" dirty="0" smtClean="0">
                <a:solidFill>
                  <a:schemeClr val="tx2"/>
                </a:solidFill>
              </a:rPr>
              <a:t>, l’offerta di inviare un  </a:t>
            </a:r>
          </a:p>
          <a:p>
            <a:pPr>
              <a:buNone/>
            </a:pPr>
            <a:r>
              <a:rPr lang="it-IT" sz="2400" dirty="0" smtClean="0">
                <a:solidFill>
                  <a:schemeClr val="tx2"/>
                </a:solidFill>
              </a:rPr>
              <a:t>      </a:t>
            </a:r>
            <a:r>
              <a:rPr lang="it-IT" sz="2400" b="1" dirty="0" smtClean="0">
                <a:solidFill>
                  <a:schemeClr val="tx2"/>
                </a:solidFill>
              </a:rPr>
              <a:t>contingente militare cinese </a:t>
            </a:r>
            <a:r>
              <a:rPr lang="it-IT" sz="2400" dirty="0" smtClean="0">
                <a:solidFill>
                  <a:schemeClr val="tx2"/>
                </a:solidFill>
              </a:rPr>
              <a:t>in </a:t>
            </a:r>
            <a:r>
              <a:rPr lang="it-IT" sz="2400" b="1" dirty="0" smtClean="0">
                <a:solidFill>
                  <a:schemeClr val="tx2"/>
                </a:solidFill>
              </a:rPr>
              <a:t>Libano</a:t>
            </a:r>
            <a:r>
              <a:rPr lang="it-IT" sz="2400" dirty="0" smtClean="0">
                <a:solidFill>
                  <a:schemeClr val="tx2"/>
                </a:solidFill>
              </a:rPr>
              <a:t> e la disponibilità sulle </a:t>
            </a:r>
          </a:p>
          <a:p>
            <a:pPr>
              <a:buNone/>
            </a:pPr>
            <a:r>
              <a:rPr lang="it-IT" sz="2400" dirty="0" smtClean="0">
                <a:solidFill>
                  <a:schemeClr val="tx2"/>
                </a:solidFill>
              </a:rPr>
              <a:t>      </a:t>
            </a:r>
            <a:r>
              <a:rPr lang="it-IT" sz="2400" b="1" dirty="0" smtClean="0">
                <a:solidFill>
                  <a:schemeClr val="tx2"/>
                </a:solidFill>
              </a:rPr>
              <a:t>sanzioni</a:t>
            </a:r>
            <a:r>
              <a:rPr lang="it-IT" sz="2400" dirty="0" smtClean="0">
                <a:solidFill>
                  <a:schemeClr val="tx2"/>
                </a:solidFill>
              </a:rPr>
              <a:t> all’ </a:t>
            </a:r>
            <a:r>
              <a:rPr lang="it-IT" sz="2400" b="1" dirty="0" smtClean="0">
                <a:solidFill>
                  <a:schemeClr val="tx2"/>
                </a:solidFill>
              </a:rPr>
              <a:t>Iran</a:t>
            </a:r>
            <a:r>
              <a:rPr lang="it-IT" sz="2400" dirty="0" smtClean="0">
                <a:solidFill>
                  <a:schemeClr val="tx2"/>
                </a:solidFill>
              </a:rPr>
              <a:t> la vede in linea con i </a:t>
            </a:r>
            <a:r>
              <a:rPr lang="it-IT" sz="2400" b="1" dirty="0" smtClean="0">
                <a:solidFill>
                  <a:schemeClr val="tx2"/>
                </a:solidFill>
              </a:rPr>
              <a:t>principi internazionali</a:t>
            </a:r>
            <a:r>
              <a:rPr lang="it-IT" sz="2400" dirty="0" smtClean="0">
                <a:solidFill>
                  <a:schemeClr val="tx2"/>
                </a:solidFill>
              </a:rPr>
              <a:t>. </a:t>
            </a: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41</a:t>
            </a:fld>
            <a:endParaRPr lang="it-IT"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dirty="0" smtClean="0">
                <a:solidFill>
                  <a:schemeClr val="tx2"/>
                </a:solidFill>
              </a:rPr>
              <a:t>Questi </a:t>
            </a:r>
            <a:r>
              <a:rPr lang="it-IT" sz="2400" b="1" dirty="0" smtClean="0">
                <a:solidFill>
                  <a:schemeClr val="tx2"/>
                </a:solidFill>
              </a:rPr>
              <a:t>fattori</a:t>
            </a:r>
            <a:r>
              <a:rPr lang="it-IT" sz="2400" dirty="0" smtClean="0">
                <a:solidFill>
                  <a:schemeClr val="tx2"/>
                </a:solidFill>
              </a:rPr>
              <a:t> di </a:t>
            </a:r>
            <a:r>
              <a:rPr lang="it-IT" sz="2400" b="1" dirty="0" smtClean="0">
                <a:solidFill>
                  <a:schemeClr val="tx2"/>
                </a:solidFill>
              </a:rPr>
              <a:t>divergenza</a:t>
            </a:r>
            <a:r>
              <a:rPr lang="it-IT" sz="2400" dirty="0" smtClean="0">
                <a:solidFill>
                  <a:schemeClr val="tx2"/>
                </a:solidFill>
              </a:rPr>
              <a:t> portano </a:t>
            </a:r>
            <a:r>
              <a:rPr lang="it-IT" sz="2400" b="1" dirty="0" smtClean="0">
                <a:solidFill>
                  <a:schemeClr val="tx2"/>
                </a:solidFill>
              </a:rPr>
              <a:t>USA</a:t>
            </a:r>
            <a:r>
              <a:rPr lang="it-IT" sz="2400" dirty="0" smtClean="0">
                <a:solidFill>
                  <a:schemeClr val="tx2"/>
                </a:solidFill>
              </a:rPr>
              <a:t> e </a:t>
            </a:r>
            <a:r>
              <a:rPr lang="it-IT" sz="2400" b="1" dirty="0" smtClean="0">
                <a:solidFill>
                  <a:schemeClr val="tx2"/>
                </a:solidFill>
              </a:rPr>
              <a:t>RPC</a:t>
            </a:r>
            <a:r>
              <a:rPr lang="it-IT" sz="2400" dirty="0" smtClean="0">
                <a:solidFill>
                  <a:schemeClr val="tx2"/>
                </a:solidFill>
              </a:rPr>
              <a:t> a divenire sempre più </a:t>
            </a:r>
            <a:r>
              <a:rPr lang="it-IT" sz="2400" b="1" dirty="0" err="1" smtClean="0">
                <a:solidFill>
                  <a:schemeClr val="tx2"/>
                </a:solidFill>
              </a:rPr>
              <a:t>strategic</a:t>
            </a:r>
            <a:r>
              <a:rPr lang="it-IT" sz="2400" b="1" dirty="0" smtClean="0">
                <a:solidFill>
                  <a:schemeClr val="tx2"/>
                </a:solidFill>
              </a:rPr>
              <a:t> competitor </a:t>
            </a:r>
            <a:r>
              <a:rPr lang="it-IT" sz="2400" dirty="0" smtClean="0">
                <a:solidFill>
                  <a:schemeClr val="tx2"/>
                </a:solidFill>
              </a:rPr>
              <a:t>prefigurando una nuova “</a:t>
            </a:r>
            <a:r>
              <a:rPr lang="it-IT" sz="2400" b="1" dirty="0" smtClean="0">
                <a:solidFill>
                  <a:schemeClr val="tx2"/>
                </a:solidFill>
              </a:rPr>
              <a:t>guerra fredda</a:t>
            </a:r>
            <a:r>
              <a:rPr lang="it-IT" sz="2400" dirty="0" smtClean="0">
                <a:solidFill>
                  <a:schemeClr val="tx2"/>
                </a:solidFill>
              </a:rPr>
              <a:t>”.</a:t>
            </a:r>
          </a:p>
          <a:p>
            <a:pPr>
              <a:buNone/>
            </a:pPr>
            <a:r>
              <a:rPr lang="it-IT" sz="2400" dirty="0" smtClean="0">
                <a:solidFill>
                  <a:schemeClr val="tx2"/>
                </a:solidFill>
              </a:rPr>
              <a:t>    </a:t>
            </a:r>
          </a:p>
          <a:p>
            <a:pPr>
              <a:buFont typeface="Wingdings" pitchFamily="2" charset="2"/>
              <a:buChar char="§"/>
            </a:pPr>
            <a:r>
              <a:rPr lang="it-IT" sz="2400" dirty="0" smtClean="0">
                <a:solidFill>
                  <a:schemeClr val="tx2"/>
                </a:solidFill>
              </a:rPr>
              <a:t>Contemporaneamente l’ </a:t>
            </a:r>
            <a:r>
              <a:rPr lang="it-IT" sz="2400" b="1" dirty="0" smtClean="0">
                <a:solidFill>
                  <a:schemeClr val="tx2"/>
                </a:solidFill>
              </a:rPr>
              <a:t>intreccio economico equilibra </a:t>
            </a:r>
            <a:r>
              <a:rPr lang="it-IT" sz="2400" dirty="0" smtClean="0">
                <a:solidFill>
                  <a:schemeClr val="tx2"/>
                </a:solidFill>
              </a:rPr>
              <a:t>e</a:t>
            </a:r>
            <a:r>
              <a:rPr lang="it-IT" sz="2400" b="1" dirty="0" smtClean="0">
                <a:solidFill>
                  <a:schemeClr val="tx2"/>
                </a:solidFill>
              </a:rPr>
              <a:t> vincola le loro scelte.</a:t>
            </a:r>
            <a:r>
              <a:rPr lang="it-IT" sz="2400" dirty="0" smtClean="0">
                <a:solidFill>
                  <a:schemeClr val="tx2"/>
                </a:solidFill>
              </a:rPr>
              <a:t> L’ intreccio economico si è </a:t>
            </a:r>
            <a:r>
              <a:rPr lang="it-IT" sz="2400" b="1" dirty="0" smtClean="0">
                <a:solidFill>
                  <a:schemeClr val="tx2"/>
                </a:solidFill>
              </a:rPr>
              <a:t>sviluppato</a:t>
            </a:r>
            <a:r>
              <a:rPr lang="it-IT" sz="2400" dirty="0" smtClean="0">
                <a:solidFill>
                  <a:schemeClr val="tx2"/>
                </a:solidFill>
              </a:rPr>
              <a:t> sotto gli </a:t>
            </a:r>
            <a:r>
              <a:rPr lang="it-IT" sz="2400" b="1" dirty="0" smtClean="0">
                <a:solidFill>
                  <a:schemeClr val="tx2"/>
                </a:solidFill>
              </a:rPr>
              <a:t>impulsi autonomi di mercato </a:t>
            </a:r>
            <a:r>
              <a:rPr lang="it-IT" sz="2400" dirty="0" smtClean="0">
                <a:solidFill>
                  <a:schemeClr val="tx2"/>
                </a:solidFill>
              </a:rPr>
              <a:t>raggiungendo </a:t>
            </a:r>
            <a:r>
              <a:rPr lang="it-IT" sz="2400" b="1" dirty="0" smtClean="0">
                <a:solidFill>
                  <a:schemeClr val="tx2"/>
                </a:solidFill>
              </a:rPr>
              <a:t>dimensioni</a:t>
            </a:r>
            <a:r>
              <a:rPr lang="it-IT" sz="2400" dirty="0" smtClean="0">
                <a:solidFill>
                  <a:schemeClr val="tx2"/>
                </a:solidFill>
              </a:rPr>
              <a:t> e forme </a:t>
            </a:r>
            <a:r>
              <a:rPr lang="it-IT" sz="2400" b="1" dirty="0" smtClean="0">
                <a:solidFill>
                  <a:schemeClr val="tx2"/>
                </a:solidFill>
              </a:rPr>
              <a:t>determinanti</a:t>
            </a:r>
            <a:r>
              <a:rPr lang="it-IT" sz="2400" dirty="0" smtClean="0">
                <a:solidFill>
                  <a:schemeClr val="tx2"/>
                </a:solidFill>
              </a:rPr>
              <a:t> per le </a:t>
            </a:r>
            <a:r>
              <a:rPr lang="it-IT" sz="2400" b="1" dirty="0" smtClean="0">
                <a:solidFill>
                  <a:schemeClr val="tx2"/>
                </a:solidFill>
              </a:rPr>
              <a:t>scelte</a:t>
            </a:r>
            <a:r>
              <a:rPr lang="it-IT" sz="2400" dirty="0" smtClean="0">
                <a:solidFill>
                  <a:schemeClr val="tx2"/>
                </a:solidFill>
              </a:rPr>
              <a:t> </a:t>
            </a:r>
            <a:r>
              <a:rPr lang="it-IT" sz="2400" b="1" dirty="0" smtClean="0">
                <a:solidFill>
                  <a:schemeClr val="tx2"/>
                </a:solidFill>
              </a:rPr>
              <a:t>geopolitiche</a:t>
            </a:r>
            <a:r>
              <a:rPr lang="it-IT" sz="2400" dirty="0" smtClean="0">
                <a:solidFill>
                  <a:schemeClr val="tx2"/>
                </a:solidFill>
              </a:rPr>
              <a:t> dei due paesi e per </a:t>
            </a:r>
            <a:r>
              <a:rPr lang="it-IT" sz="2400" b="1" dirty="0" smtClean="0">
                <a:solidFill>
                  <a:schemeClr val="tx2"/>
                </a:solidFill>
              </a:rPr>
              <a:t>l’assetto economico globale. </a:t>
            </a:r>
          </a:p>
          <a:p>
            <a:pPr>
              <a:buNone/>
            </a:pPr>
            <a:r>
              <a:rPr lang="it-IT" sz="2400" b="1" dirty="0" smtClean="0">
                <a:solidFill>
                  <a:schemeClr val="tx2"/>
                </a:solidFill>
              </a:rPr>
              <a:t> </a:t>
            </a:r>
            <a:endParaRPr lang="it-IT" sz="2400" dirty="0" smtClean="0">
              <a:solidFill>
                <a:schemeClr val="tx2"/>
              </a:solidFill>
            </a:endParaRPr>
          </a:p>
          <a:p>
            <a:pPr>
              <a:buNone/>
            </a:pPr>
            <a:r>
              <a:rPr lang="it-IT" sz="2400" dirty="0" smtClean="0">
                <a:solidFill>
                  <a:schemeClr val="tx2"/>
                </a:solidFill>
              </a:rPr>
              <a:t>     </a:t>
            </a: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42</a:t>
            </a:fld>
            <a:endParaRPr lang="it-IT"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dirty="0" smtClean="0">
                <a:solidFill>
                  <a:schemeClr val="tx2"/>
                </a:solidFill>
              </a:rPr>
              <a:t>La crescita economica cinese  è in buona parte </a:t>
            </a:r>
            <a:r>
              <a:rPr lang="it-IT" sz="2400" b="1" dirty="0" smtClean="0">
                <a:solidFill>
                  <a:schemeClr val="tx2"/>
                </a:solidFill>
              </a:rPr>
              <a:t>export-led </a:t>
            </a:r>
            <a:r>
              <a:rPr lang="it-IT" sz="2400" dirty="0" smtClean="0">
                <a:solidFill>
                  <a:schemeClr val="tx2"/>
                </a:solidFill>
              </a:rPr>
              <a:t>e</a:t>
            </a:r>
            <a:r>
              <a:rPr lang="it-IT" sz="2400" b="1" dirty="0" smtClean="0">
                <a:solidFill>
                  <a:schemeClr val="tx2"/>
                </a:solidFill>
              </a:rPr>
              <a:t> </a:t>
            </a:r>
            <a:r>
              <a:rPr lang="it-IT" sz="2400" dirty="0" smtClean="0">
                <a:solidFill>
                  <a:schemeClr val="tx2"/>
                </a:solidFill>
              </a:rPr>
              <a:t>dovuta a imprese straniere che contribuiscono per:</a:t>
            </a:r>
          </a:p>
          <a:p>
            <a:pPr>
              <a:buNone/>
            </a:pPr>
            <a:endParaRPr lang="it-IT" sz="2400" dirty="0" smtClean="0">
              <a:solidFill>
                <a:schemeClr val="tx2"/>
              </a:solidFill>
            </a:endParaRPr>
          </a:p>
          <a:p>
            <a:pPr>
              <a:buNone/>
            </a:pPr>
            <a:r>
              <a:rPr lang="it-IT" sz="2400" b="1" dirty="0">
                <a:solidFill>
                  <a:schemeClr val="tx2"/>
                </a:solidFill>
              </a:rPr>
              <a:t> </a:t>
            </a:r>
            <a:r>
              <a:rPr lang="it-IT" sz="2400" b="1" dirty="0" smtClean="0">
                <a:solidFill>
                  <a:schemeClr val="tx2"/>
                </a:solidFill>
              </a:rPr>
              <a:t>  - 50% delle esportazioni</a:t>
            </a:r>
          </a:p>
          <a:p>
            <a:pPr>
              <a:buNone/>
            </a:pPr>
            <a:endParaRPr lang="it-IT" sz="2400" b="1" dirty="0" smtClean="0">
              <a:solidFill>
                <a:schemeClr val="tx2"/>
              </a:solidFill>
            </a:endParaRPr>
          </a:p>
          <a:p>
            <a:pPr>
              <a:buNone/>
            </a:pPr>
            <a:r>
              <a:rPr lang="it-IT" sz="2400" b="1" dirty="0" smtClean="0">
                <a:solidFill>
                  <a:schemeClr val="tx2"/>
                </a:solidFill>
              </a:rPr>
              <a:t>   -  25  milioni di occupati</a:t>
            </a:r>
          </a:p>
          <a:p>
            <a:pPr>
              <a:buNone/>
            </a:pPr>
            <a:endParaRPr lang="it-IT" sz="2400" b="1" dirty="0" smtClean="0">
              <a:solidFill>
                <a:schemeClr val="tx2"/>
              </a:solidFill>
            </a:endParaRPr>
          </a:p>
          <a:p>
            <a:pPr>
              <a:buNone/>
            </a:pPr>
            <a:r>
              <a:rPr lang="it-IT" sz="2400" b="1" dirty="0" smtClean="0">
                <a:solidFill>
                  <a:schemeClr val="tx2"/>
                </a:solidFill>
              </a:rPr>
              <a:t>   - 21% delle entrate fiscali</a:t>
            </a: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43</a:t>
            </a:fld>
            <a:endParaRPr lang="it-IT"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dirty="0" smtClean="0">
                <a:solidFill>
                  <a:schemeClr val="tx2"/>
                </a:solidFill>
              </a:rPr>
              <a:t>La </a:t>
            </a:r>
            <a:r>
              <a:rPr lang="it-IT" sz="2400" b="1" dirty="0" smtClean="0">
                <a:solidFill>
                  <a:schemeClr val="tx2"/>
                </a:solidFill>
              </a:rPr>
              <a:t>Cina</a:t>
            </a:r>
            <a:r>
              <a:rPr lang="it-IT" sz="2400" dirty="0" smtClean="0">
                <a:solidFill>
                  <a:schemeClr val="tx2"/>
                </a:solidFill>
              </a:rPr>
              <a:t>:</a:t>
            </a:r>
          </a:p>
          <a:p>
            <a:pPr>
              <a:buNone/>
            </a:pPr>
            <a:endParaRPr lang="it-IT" sz="2400" dirty="0" smtClean="0">
              <a:solidFill>
                <a:schemeClr val="tx2"/>
              </a:solidFill>
            </a:endParaRPr>
          </a:p>
          <a:p>
            <a:pPr>
              <a:buNone/>
            </a:pPr>
            <a:r>
              <a:rPr lang="it-IT" sz="2400" dirty="0" smtClean="0">
                <a:solidFill>
                  <a:schemeClr val="tx2"/>
                </a:solidFill>
              </a:rPr>
              <a:t>   - </a:t>
            </a:r>
            <a:r>
              <a:rPr lang="it-IT" sz="2400" b="1" dirty="0" smtClean="0">
                <a:solidFill>
                  <a:schemeClr val="tx2"/>
                </a:solidFill>
              </a:rPr>
              <a:t>Terzo esportatore </a:t>
            </a:r>
            <a:r>
              <a:rPr lang="it-IT" sz="2400" dirty="0" smtClean="0">
                <a:solidFill>
                  <a:schemeClr val="tx2"/>
                </a:solidFill>
              </a:rPr>
              <a:t>mondiale</a:t>
            </a:r>
          </a:p>
          <a:p>
            <a:pPr>
              <a:buNone/>
            </a:pPr>
            <a:endParaRPr lang="it-IT" sz="2400" dirty="0" smtClean="0">
              <a:solidFill>
                <a:schemeClr val="tx2"/>
              </a:solidFill>
            </a:endParaRPr>
          </a:p>
          <a:p>
            <a:pPr>
              <a:buNone/>
            </a:pPr>
            <a:r>
              <a:rPr lang="it-IT" sz="2400" dirty="0" smtClean="0">
                <a:solidFill>
                  <a:schemeClr val="tx2"/>
                </a:solidFill>
              </a:rPr>
              <a:t>   - Esporta il </a:t>
            </a:r>
            <a:r>
              <a:rPr lang="it-IT" sz="2400" b="1" dirty="0" smtClean="0">
                <a:solidFill>
                  <a:schemeClr val="tx2"/>
                </a:solidFill>
              </a:rPr>
              <a:t>40% </a:t>
            </a:r>
            <a:r>
              <a:rPr lang="it-IT" sz="2400" dirty="0" smtClean="0">
                <a:solidFill>
                  <a:schemeClr val="tx2"/>
                </a:solidFill>
              </a:rPr>
              <a:t>del </a:t>
            </a:r>
            <a:r>
              <a:rPr lang="it-IT" sz="2400" b="1" dirty="0" smtClean="0">
                <a:solidFill>
                  <a:schemeClr val="tx2"/>
                </a:solidFill>
              </a:rPr>
              <a:t>PIL</a:t>
            </a:r>
          </a:p>
          <a:p>
            <a:pPr>
              <a:buNone/>
            </a:pPr>
            <a:endParaRPr lang="it-IT" sz="2400" dirty="0" smtClean="0">
              <a:solidFill>
                <a:schemeClr val="tx2"/>
              </a:solidFill>
            </a:endParaRPr>
          </a:p>
          <a:p>
            <a:pPr>
              <a:buNone/>
            </a:pPr>
            <a:r>
              <a:rPr lang="it-IT" sz="2400" dirty="0" smtClean="0">
                <a:solidFill>
                  <a:schemeClr val="tx2"/>
                </a:solidFill>
              </a:rPr>
              <a:t>   - Il </a:t>
            </a:r>
            <a:r>
              <a:rPr lang="it-IT" sz="2400" b="1" dirty="0" smtClean="0">
                <a:solidFill>
                  <a:schemeClr val="tx2"/>
                </a:solidFill>
              </a:rPr>
              <a:t>mercato americano </a:t>
            </a:r>
            <a:r>
              <a:rPr lang="it-IT" sz="2400" dirty="0" smtClean="0">
                <a:solidFill>
                  <a:schemeClr val="tx2"/>
                </a:solidFill>
              </a:rPr>
              <a:t>assorbe un </a:t>
            </a:r>
            <a:r>
              <a:rPr lang="it-IT" sz="2400" b="1" dirty="0" smtClean="0">
                <a:solidFill>
                  <a:schemeClr val="tx2"/>
                </a:solidFill>
              </a:rPr>
              <a:t>quinto</a:t>
            </a:r>
            <a:r>
              <a:rPr lang="it-IT" sz="2400" dirty="0" smtClean="0">
                <a:solidFill>
                  <a:schemeClr val="tx2"/>
                </a:solidFill>
              </a:rPr>
              <a:t> delle esportazioni</a:t>
            </a: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44</a:t>
            </a:fld>
            <a:endParaRPr lang="it-IT"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lnSpcReduction="10000"/>
          </a:bodyPr>
          <a:lstStyle/>
          <a:p>
            <a:r>
              <a:rPr lang="it-IT" sz="2400" dirty="0" smtClean="0">
                <a:solidFill>
                  <a:schemeClr val="tx2"/>
                </a:solidFill>
              </a:rPr>
              <a:t>Una </a:t>
            </a:r>
            <a:r>
              <a:rPr lang="it-IT" sz="2400" b="1" dirty="0" smtClean="0">
                <a:solidFill>
                  <a:schemeClr val="tx2"/>
                </a:solidFill>
              </a:rPr>
              <a:t>crisi con gli Stati uniti </a:t>
            </a:r>
            <a:r>
              <a:rPr lang="it-IT" sz="2400" dirty="0" smtClean="0">
                <a:solidFill>
                  <a:schemeClr val="tx2"/>
                </a:solidFill>
              </a:rPr>
              <a:t>colpirebbe in modo </a:t>
            </a:r>
            <a:r>
              <a:rPr lang="it-IT" sz="2400" b="1" dirty="0" smtClean="0">
                <a:solidFill>
                  <a:schemeClr val="tx2"/>
                </a:solidFill>
              </a:rPr>
              <a:t>drammatico</a:t>
            </a:r>
            <a:r>
              <a:rPr lang="it-IT" sz="2400" dirty="0" smtClean="0">
                <a:solidFill>
                  <a:schemeClr val="tx2"/>
                </a:solidFill>
              </a:rPr>
              <a:t> la</a:t>
            </a:r>
          </a:p>
          <a:p>
            <a:pPr>
              <a:buNone/>
            </a:pPr>
            <a:r>
              <a:rPr lang="it-IT" sz="2400" dirty="0" smtClean="0">
                <a:solidFill>
                  <a:schemeClr val="tx2"/>
                </a:solidFill>
              </a:rPr>
              <a:t>     </a:t>
            </a:r>
            <a:r>
              <a:rPr lang="it-IT" sz="2400" b="1" dirty="0" smtClean="0">
                <a:solidFill>
                  <a:schemeClr val="tx2"/>
                </a:solidFill>
              </a:rPr>
              <a:t>Cina</a:t>
            </a:r>
            <a:r>
              <a:rPr lang="it-IT" sz="2400" dirty="0" smtClean="0">
                <a:solidFill>
                  <a:schemeClr val="tx2"/>
                </a:solidFill>
              </a:rPr>
              <a:t>. L’ impatto sarebbe aggravato dal </a:t>
            </a:r>
            <a:r>
              <a:rPr lang="it-IT" sz="2400" b="1" dirty="0" smtClean="0">
                <a:solidFill>
                  <a:schemeClr val="tx2"/>
                </a:solidFill>
              </a:rPr>
              <a:t>collegamento</a:t>
            </a:r>
            <a:r>
              <a:rPr lang="it-IT" sz="2400" dirty="0" smtClean="0">
                <a:solidFill>
                  <a:schemeClr val="tx2"/>
                </a:solidFill>
              </a:rPr>
              <a:t> del- </a:t>
            </a:r>
          </a:p>
          <a:p>
            <a:pPr>
              <a:buNone/>
            </a:pPr>
            <a:r>
              <a:rPr lang="it-IT" sz="2400" dirty="0" smtClean="0">
                <a:solidFill>
                  <a:schemeClr val="tx2"/>
                </a:solidFill>
              </a:rPr>
              <a:t>     l’economia cinese al “</a:t>
            </a:r>
            <a:r>
              <a:rPr lang="it-IT" sz="2400" b="1" dirty="0" smtClean="0">
                <a:solidFill>
                  <a:schemeClr val="tx2"/>
                </a:solidFill>
              </a:rPr>
              <a:t>circuito asiatico” </a:t>
            </a:r>
            <a:r>
              <a:rPr lang="it-IT" sz="2400" dirty="0" smtClean="0">
                <a:solidFill>
                  <a:schemeClr val="tx2"/>
                </a:solidFill>
              </a:rPr>
              <a:t>integrato o “</a:t>
            </a:r>
            <a:r>
              <a:rPr lang="it-IT" sz="2400" b="1" dirty="0" smtClean="0">
                <a:solidFill>
                  <a:schemeClr val="tx2"/>
                </a:solidFill>
              </a:rPr>
              <a:t>triangolo</a:t>
            </a:r>
            <a:r>
              <a:rPr lang="it-IT" sz="2400" dirty="0" smtClean="0">
                <a:solidFill>
                  <a:schemeClr val="tx2"/>
                </a:solidFill>
              </a:rPr>
              <a:t> </a:t>
            </a:r>
            <a:r>
              <a:rPr lang="it-IT" sz="2400" b="1" dirty="0" smtClean="0">
                <a:solidFill>
                  <a:schemeClr val="tx2"/>
                </a:solidFill>
              </a:rPr>
              <a:t>asiatico</a:t>
            </a:r>
            <a:r>
              <a:rPr lang="it-IT" sz="2400" dirty="0" smtClean="0">
                <a:solidFill>
                  <a:schemeClr val="tx2"/>
                </a:solidFill>
              </a:rPr>
              <a:t>”.</a:t>
            </a:r>
          </a:p>
          <a:p>
            <a:pPr>
              <a:buNone/>
            </a:pPr>
            <a:r>
              <a:rPr lang="it-IT" sz="2400" dirty="0" smtClean="0">
                <a:solidFill>
                  <a:schemeClr val="tx2"/>
                </a:solidFill>
              </a:rPr>
              <a:t>  - La </a:t>
            </a:r>
            <a:r>
              <a:rPr lang="it-IT" sz="2400" b="1" dirty="0" smtClean="0">
                <a:solidFill>
                  <a:schemeClr val="tx2"/>
                </a:solidFill>
              </a:rPr>
              <a:t>Cina importa </a:t>
            </a:r>
            <a:r>
              <a:rPr lang="it-IT" sz="2400" dirty="0" smtClean="0">
                <a:solidFill>
                  <a:schemeClr val="tx2"/>
                </a:solidFill>
              </a:rPr>
              <a:t>dal </a:t>
            </a:r>
            <a:r>
              <a:rPr lang="it-IT" sz="2400" b="1" dirty="0" smtClean="0">
                <a:solidFill>
                  <a:schemeClr val="tx2"/>
                </a:solidFill>
              </a:rPr>
              <a:t>Giappone</a:t>
            </a:r>
            <a:r>
              <a:rPr lang="it-IT" sz="2400" dirty="0" smtClean="0">
                <a:solidFill>
                  <a:schemeClr val="tx2"/>
                </a:solidFill>
              </a:rPr>
              <a:t>, </a:t>
            </a:r>
            <a:r>
              <a:rPr lang="it-IT" sz="2400" b="1" dirty="0" smtClean="0">
                <a:solidFill>
                  <a:schemeClr val="tx2"/>
                </a:solidFill>
              </a:rPr>
              <a:t>Corea</a:t>
            </a:r>
            <a:r>
              <a:rPr lang="it-IT" sz="2400" dirty="0" smtClean="0">
                <a:solidFill>
                  <a:schemeClr val="tx2"/>
                </a:solidFill>
              </a:rPr>
              <a:t> del </a:t>
            </a:r>
            <a:r>
              <a:rPr lang="it-IT" sz="2400" b="1" dirty="0" smtClean="0">
                <a:solidFill>
                  <a:schemeClr val="tx2"/>
                </a:solidFill>
              </a:rPr>
              <a:t>Sud</a:t>
            </a:r>
            <a:r>
              <a:rPr lang="it-IT" sz="2400" dirty="0" smtClean="0">
                <a:solidFill>
                  <a:schemeClr val="tx2"/>
                </a:solidFill>
              </a:rPr>
              <a:t> e da </a:t>
            </a:r>
            <a:r>
              <a:rPr lang="it-IT" sz="2400" b="1" dirty="0" smtClean="0">
                <a:solidFill>
                  <a:schemeClr val="tx2"/>
                </a:solidFill>
              </a:rPr>
              <a:t>Taiwan</a:t>
            </a:r>
          </a:p>
          <a:p>
            <a:pPr>
              <a:buNone/>
            </a:pPr>
            <a:r>
              <a:rPr lang="it-IT" sz="2400" b="1" dirty="0" smtClean="0">
                <a:solidFill>
                  <a:schemeClr val="tx2"/>
                </a:solidFill>
              </a:rPr>
              <a:t>    componenti</a:t>
            </a:r>
            <a:r>
              <a:rPr lang="it-IT" sz="2400" dirty="0" smtClean="0">
                <a:solidFill>
                  <a:schemeClr val="tx2"/>
                </a:solidFill>
              </a:rPr>
              <a:t> di </a:t>
            </a:r>
            <a:r>
              <a:rPr lang="it-IT" sz="2400" b="1" dirty="0" smtClean="0">
                <a:solidFill>
                  <a:schemeClr val="tx2"/>
                </a:solidFill>
              </a:rPr>
              <a:t>alto</a:t>
            </a:r>
            <a:r>
              <a:rPr lang="it-IT" sz="2400" dirty="0" smtClean="0">
                <a:solidFill>
                  <a:schemeClr val="tx2"/>
                </a:solidFill>
              </a:rPr>
              <a:t> </a:t>
            </a:r>
            <a:r>
              <a:rPr lang="it-IT" sz="2400" b="1" dirty="0" smtClean="0">
                <a:solidFill>
                  <a:schemeClr val="tx2"/>
                </a:solidFill>
              </a:rPr>
              <a:t>valore aggiunto </a:t>
            </a:r>
            <a:r>
              <a:rPr lang="it-IT" sz="2400" dirty="0" smtClean="0">
                <a:solidFill>
                  <a:schemeClr val="tx2"/>
                </a:solidFill>
              </a:rPr>
              <a:t>per </a:t>
            </a:r>
            <a:r>
              <a:rPr lang="it-IT" sz="2400" b="1" dirty="0" smtClean="0">
                <a:solidFill>
                  <a:schemeClr val="tx2"/>
                </a:solidFill>
              </a:rPr>
              <a:t>assemblarli</a:t>
            </a:r>
          </a:p>
          <a:p>
            <a:pPr>
              <a:buNone/>
            </a:pPr>
            <a:r>
              <a:rPr lang="it-IT" sz="2400" b="1" dirty="0" smtClean="0">
                <a:solidFill>
                  <a:schemeClr val="tx2"/>
                </a:solidFill>
              </a:rPr>
              <a:t>    </a:t>
            </a:r>
            <a:r>
              <a:rPr lang="it-IT" sz="2400" dirty="0" smtClean="0">
                <a:solidFill>
                  <a:schemeClr val="tx2"/>
                </a:solidFill>
              </a:rPr>
              <a:t>avvalendosi del basso costo della manodopera cinese, </a:t>
            </a:r>
            <a:r>
              <a:rPr lang="it-IT" sz="2400" b="1" dirty="0" smtClean="0">
                <a:solidFill>
                  <a:schemeClr val="tx2"/>
                </a:solidFill>
              </a:rPr>
              <a:t>prima</a:t>
            </a:r>
            <a:r>
              <a:rPr lang="it-IT" sz="2400" dirty="0" smtClean="0">
                <a:solidFill>
                  <a:schemeClr val="tx2"/>
                </a:solidFill>
              </a:rPr>
              <a:t> di</a:t>
            </a:r>
          </a:p>
          <a:p>
            <a:pPr>
              <a:buNone/>
            </a:pPr>
            <a:r>
              <a:rPr lang="it-IT" sz="2400" b="1" dirty="0" smtClean="0">
                <a:solidFill>
                  <a:schemeClr val="tx2"/>
                </a:solidFill>
              </a:rPr>
              <a:t>    esportare</a:t>
            </a:r>
            <a:r>
              <a:rPr lang="it-IT" sz="2400" dirty="0" smtClean="0">
                <a:solidFill>
                  <a:schemeClr val="tx2"/>
                </a:solidFill>
              </a:rPr>
              <a:t> il </a:t>
            </a:r>
            <a:r>
              <a:rPr lang="it-IT" sz="2400" b="1" dirty="0" smtClean="0">
                <a:solidFill>
                  <a:schemeClr val="tx2"/>
                </a:solidFill>
              </a:rPr>
              <a:t>prodotto finito </a:t>
            </a:r>
            <a:r>
              <a:rPr lang="it-IT" sz="2400" dirty="0" smtClean="0">
                <a:solidFill>
                  <a:schemeClr val="tx2"/>
                </a:solidFill>
              </a:rPr>
              <a:t>sui </a:t>
            </a:r>
            <a:r>
              <a:rPr lang="it-IT" sz="2400" b="1" dirty="0" smtClean="0">
                <a:solidFill>
                  <a:schemeClr val="tx2"/>
                </a:solidFill>
              </a:rPr>
              <a:t>mercati occidentali</a:t>
            </a:r>
            <a:r>
              <a:rPr lang="it-IT" sz="2400" dirty="0" smtClean="0">
                <a:solidFill>
                  <a:schemeClr val="tx2"/>
                </a:solidFill>
              </a:rPr>
              <a:t>.</a:t>
            </a:r>
          </a:p>
          <a:p>
            <a:pPr>
              <a:buNone/>
            </a:pPr>
            <a:r>
              <a:rPr lang="it-IT" sz="2400" b="1" dirty="0" smtClean="0">
                <a:solidFill>
                  <a:schemeClr val="tx2"/>
                </a:solidFill>
              </a:rPr>
              <a:t>    S</a:t>
            </a:r>
            <a:r>
              <a:rPr lang="it-IT" sz="2400" dirty="0" smtClean="0">
                <a:solidFill>
                  <a:schemeClr val="tx2"/>
                </a:solidFill>
              </a:rPr>
              <a:t>i valuta che </a:t>
            </a:r>
            <a:r>
              <a:rPr lang="it-IT" sz="2400" b="1" dirty="0" smtClean="0">
                <a:solidFill>
                  <a:schemeClr val="tx2"/>
                </a:solidFill>
              </a:rPr>
              <a:t>2/3</a:t>
            </a:r>
            <a:r>
              <a:rPr lang="it-IT" sz="2400" dirty="0" smtClean="0">
                <a:solidFill>
                  <a:schemeClr val="tx2"/>
                </a:solidFill>
              </a:rPr>
              <a:t> dell’</a:t>
            </a:r>
            <a:r>
              <a:rPr lang="it-IT" sz="2400" b="1" dirty="0" smtClean="0">
                <a:solidFill>
                  <a:schemeClr val="tx2"/>
                </a:solidFill>
              </a:rPr>
              <a:t>elettronica</a:t>
            </a:r>
            <a:r>
              <a:rPr lang="it-IT" sz="2400" dirty="0" smtClean="0">
                <a:solidFill>
                  <a:schemeClr val="tx2"/>
                </a:solidFill>
              </a:rPr>
              <a:t> cinese sia in mani </a:t>
            </a:r>
            <a:r>
              <a:rPr lang="it-IT" sz="2400" b="1" dirty="0" smtClean="0">
                <a:solidFill>
                  <a:schemeClr val="tx2"/>
                </a:solidFill>
              </a:rPr>
              <a:t>taiwanesi</a:t>
            </a:r>
          </a:p>
          <a:p>
            <a:pPr>
              <a:buNone/>
            </a:pPr>
            <a:r>
              <a:rPr lang="it-IT" sz="2400" b="1" dirty="0" smtClean="0">
                <a:solidFill>
                  <a:schemeClr val="tx2"/>
                </a:solidFill>
              </a:rPr>
              <a:t>    </a:t>
            </a:r>
            <a:r>
              <a:rPr lang="it-IT" sz="2400" dirty="0" smtClean="0">
                <a:solidFill>
                  <a:schemeClr val="tx2"/>
                </a:solidFill>
              </a:rPr>
              <a:t>che </a:t>
            </a:r>
            <a:r>
              <a:rPr lang="it-IT" sz="2400" b="1" dirty="0" smtClean="0">
                <a:solidFill>
                  <a:schemeClr val="tx2"/>
                </a:solidFill>
              </a:rPr>
              <a:t>l’85% </a:t>
            </a:r>
            <a:r>
              <a:rPr lang="it-IT" sz="2400" dirty="0" smtClean="0">
                <a:solidFill>
                  <a:schemeClr val="tx2"/>
                </a:solidFill>
              </a:rPr>
              <a:t>del “</a:t>
            </a:r>
            <a:r>
              <a:rPr lang="it-IT" sz="2400" dirty="0" err="1" smtClean="0">
                <a:solidFill>
                  <a:schemeClr val="tx2"/>
                </a:solidFill>
              </a:rPr>
              <a:t>made</a:t>
            </a:r>
            <a:r>
              <a:rPr lang="it-IT" sz="2400" dirty="0" smtClean="0">
                <a:solidFill>
                  <a:schemeClr val="tx2"/>
                </a:solidFill>
              </a:rPr>
              <a:t> </a:t>
            </a:r>
            <a:r>
              <a:rPr lang="it-IT" sz="2400" dirty="0" err="1" smtClean="0">
                <a:solidFill>
                  <a:schemeClr val="tx2"/>
                </a:solidFill>
              </a:rPr>
              <a:t>by</a:t>
            </a:r>
            <a:r>
              <a:rPr lang="it-IT" sz="2400" dirty="0" smtClean="0">
                <a:solidFill>
                  <a:schemeClr val="tx2"/>
                </a:solidFill>
              </a:rPr>
              <a:t> Taiwan” sia destinata agli </a:t>
            </a:r>
            <a:r>
              <a:rPr lang="it-IT" sz="2400" b="1" dirty="0" smtClean="0">
                <a:solidFill>
                  <a:schemeClr val="tx2"/>
                </a:solidFill>
              </a:rPr>
              <a:t>USA</a:t>
            </a:r>
            <a:r>
              <a:rPr lang="it-IT" sz="2400" dirty="0" smtClean="0">
                <a:solidFill>
                  <a:schemeClr val="tx2"/>
                </a:solidFill>
              </a:rPr>
              <a:t> o all’</a:t>
            </a:r>
            <a:r>
              <a:rPr lang="it-IT" sz="2400" b="1" dirty="0" smtClean="0">
                <a:solidFill>
                  <a:schemeClr val="tx2"/>
                </a:solidFill>
              </a:rPr>
              <a:t>UE</a:t>
            </a:r>
            <a:r>
              <a:rPr lang="it-IT" sz="2400" dirty="0" smtClean="0">
                <a:solidFill>
                  <a:schemeClr val="tx2"/>
                </a:solidFill>
              </a:rPr>
              <a:t>.</a:t>
            </a:r>
            <a:endParaRPr lang="it-IT" sz="2400" b="1" dirty="0" smtClean="0">
              <a:solidFill>
                <a:schemeClr val="tx2"/>
              </a:solidFill>
            </a:endParaRPr>
          </a:p>
          <a:p>
            <a:pPr>
              <a:buNone/>
            </a:pPr>
            <a:r>
              <a:rPr lang="it-IT" sz="2400" dirty="0" smtClean="0">
                <a:solidFill>
                  <a:schemeClr val="tx2"/>
                </a:solidFill>
              </a:rPr>
              <a:t>     </a:t>
            </a: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45</a:t>
            </a:fld>
            <a:endParaRPr lang="it-IT"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None/>
            </a:pPr>
            <a:r>
              <a:rPr lang="it-IT" sz="2400" dirty="0" smtClean="0">
                <a:solidFill>
                  <a:schemeClr val="tx2"/>
                </a:solidFill>
              </a:rPr>
              <a:t>  -  La maggioranza dei </a:t>
            </a:r>
            <a:r>
              <a:rPr lang="it-IT" sz="2400" b="1" dirty="0" smtClean="0">
                <a:solidFill>
                  <a:schemeClr val="tx2"/>
                </a:solidFill>
              </a:rPr>
              <a:t>prodotti elettronici giapponesi </a:t>
            </a:r>
            <a:r>
              <a:rPr lang="it-IT" sz="2400" dirty="0" smtClean="0">
                <a:solidFill>
                  <a:schemeClr val="tx2"/>
                </a:solidFill>
              </a:rPr>
              <a:t>“</a:t>
            </a:r>
            <a:r>
              <a:rPr lang="it-IT" sz="2400" dirty="0" err="1" smtClean="0">
                <a:solidFill>
                  <a:schemeClr val="tx2"/>
                </a:solidFill>
              </a:rPr>
              <a:t>made</a:t>
            </a:r>
            <a:r>
              <a:rPr lang="it-IT" sz="2400" dirty="0" smtClean="0">
                <a:solidFill>
                  <a:schemeClr val="tx2"/>
                </a:solidFill>
              </a:rPr>
              <a:t> </a:t>
            </a:r>
            <a:r>
              <a:rPr lang="it-IT" sz="2400" dirty="0" err="1" smtClean="0">
                <a:solidFill>
                  <a:schemeClr val="tx2"/>
                </a:solidFill>
              </a:rPr>
              <a:t>by</a:t>
            </a:r>
            <a:r>
              <a:rPr lang="it-IT" sz="2400" dirty="0" smtClean="0">
                <a:solidFill>
                  <a:schemeClr val="tx2"/>
                </a:solidFill>
              </a:rPr>
              <a:t> </a:t>
            </a:r>
            <a:r>
              <a:rPr lang="it-IT" sz="2400" dirty="0" err="1" smtClean="0">
                <a:solidFill>
                  <a:schemeClr val="tx2"/>
                </a:solidFill>
              </a:rPr>
              <a:t>Japan</a:t>
            </a:r>
            <a:r>
              <a:rPr lang="it-IT" sz="2400" dirty="0" smtClean="0">
                <a:solidFill>
                  <a:schemeClr val="tx2"/>
                </a:solidFill>
              </a:rPr>
              <a:t>” sono</a:t>
            </a:r>
            <a:r>
              <a:rPr lang="it-IT" sz="2400" b="1" dirty="0" smtClean="0">
                <a:solidFill>
                  <a:schemeClr val="tx2"/>
                </a:solidFill>
              </a:rPr>
              <a:t> esportati </a:t>
            </a:r>
            <a:r>
              <a:rPr lang="it-IT" sz="2400" dirty="0" smtClean="0">
                <a:solidFill>
                  <a:schemeClr val="tx2"/>
                </a:solidFill>
              </a:rPr>
              <a:t>dalla </a:t>
            </a:r>
            <a:r>
              <a:rPr lang="it-IT" sz="2400" b="1" dirty="0" smtClean="0">
                <a:solidFill>
                  <a:schemeClr val="tx2"/>
                </a:solidFill>
              </a:rPr>
              <a:t>Cina</a:t>
            </a:r>
            <a:r>
              <a:rPr lang="it-IT" sz="2400" dirty="0" smtClean="0">
                <a:solidFill>
                  <a:schemeClr val="tx2"/>
                </a:solidFill>
              </a:rPr>
              <a:t> e dalla </a:t>
            </a:r>
            <a:r>
              <a:rPr lang="it-IT" sz="2400" b="1" dirty="0" smtClean="0">
                <a:solidFill>
                  <a:schemeClr val="tx2"/>
                </a:solidFill>
              </a:rPr>
              <a:t>Tailandia</a:t>
            </a:r>
            <a:r>
              <a:rPr lang="it-IT" sz="2400" dirty="0" smtClean="0">
                <a:solidFill>
                  <a:schemeClr val="tx2"/>
                </a:solidFill>
              </a:rPr>
              <a:t>.</a:t>
            </a:r>
          </a:p>
          <a:p>
            <a:pPr>
              <a:buNone/>
            </a:pPr>
            <a:r>
              <a:rPr lang="it-IT" sz="2400" dirty="0" smtClean="0">
                <a:solidFill>
                  <a:schemeClr val="tx2"/>
                </a:solidFill>
              </a:rPr>
              <a:t>  -  Questo schema risponde ai bisogni della Cina che deve dare lavoro a </a:t>
            </a:r>
            <a:r>
              <a:rPr lang="it-IT" sz="2400" b="1" dirty="0" smtClean="0">
                <a:solidFill>
                  <a:schemeClr val="tx2"/>
                </a:solidFill>
              </a:rPr>
              <a:t>12-15 milioni di contadini </a:t>
            </a:r>
            <a:r>
              <a:rPr lang="it-IT" sz="2400" dirty="0" smtClean="0">
                <a:solidFill>
                  <a:schemeClr val="tx2"/>
                </a:solidFill>
              </a:rPr>
              <a:t>non qualificati che </a:t>
            </a:r>
            <a:r>
              <a:rPr lang="it-IT" sz="2400" b="1" dirty="0" smtClean="0">
                <a:solidFill>
                  <a:schemeClr val="tx2"/>
                </a:solidFill>
              </a:rPr>
              <a:t>emigrano</a:t>
            </a:r>
            <a:r>
              <a:rPr lang="it-IT" sz="2400" dirty="0" smtClean="0">
                <a:solidFill>
                  <a:schemeClr val="tx2"/>
                </a:solidFill>
              </a:rPr>
              <a:t> ogni anno nelle </a:t>
            </a:r>
            <a:r>
              <a:rPr lang="it-IT" sz="2400" b="1" dirty="0" smtClean="0">
                <a:solidFill>
                  <a:schemeClr val="tx2"/>
                </a:solidFill>
              </a:rPr>
              <a:t>aree urbane</a:t>
            </a:r>
            <a:r>
              <a:rPr lang="it-IT" sz="2400" dirty="0" smtClean="0">
                <a:solidFill>
                  <a:schemeClr val="tx2"/>
                </a:solidFill>
              </a:rPr>
              <a:t>.</a:t>
            </a:r>
          </a:p>
          <a:p>
            <a:pPr>
              <a:buNone/>
            </a:pPr>
            <a:r>
              <a:rPr lang="it-IT" sz="2400" dirty="0" smtClean="0">
                <a:solidFill>
                  <a:schemeClr val="tx2"/>
                </a:solidFill>
              </a:rPr>
              <a:t>  -  Il </a:t>
            </a:r>
            <a:r>
              <a:rPr lang="it-IT" sz="2400" b="1" dirty="0" smtClean="0">
                <a:solidFill>
                  <a:schemeClr val="tx2"/>
                </a:solidFill>
              </a:rPr>
              <a:t>legame sino-americano</a:t>
            </a:r>
            <a:r>
              <a:rPr lang="it-IT" sz="2400" dirty="0" smtClean="0">
                <a:solidFill>
                  <a:schemeClr val="tx2"/>
                </a:solidFill>
              </a:rPr>
              <a:t>, il </a:t>
            </a:r>
            <a:r>
              <a:rPr lang="it-IT" sz="2400" b="1" dirty="0" smtClean="0">
                <a:solidFill>
                  <a:schemeClr val="tx2"/>
                </a:solidFill>
              </a:rPr>
              <a:t>commercio </a:t>
            </a:r>
            <a:r>
              <a:rPr lang="it-IT" sz="2400" b="1" dirty="0" err="1" smtClean="0">
                <a:solidFill>
                  <a:schemeClr val="tx2"/>
                </a:solidFill>
              </a:rPr>
              <a:t>infra-asiatico</a:t>
            </a:r>
            <a:r>
              <a:rPr lang="it-IT" sz="2400" b="1" dirty="0" smtClean="0">
                <a:solidFill>
                  <a:schemeClr val="tx2"/>
                </a:solidFill>
              </a:rPr>
              <a:t> </a:t>
            </a:r>
            <a:r>
              <a:rPr lang="it-IT" sz="2400" dirty="0" smtClean="0">
                <a:solidFill>
                  <a:schemeClr val="tx2"/>
                </a:solidFill>
              </a:rPr>
              <a:t>e il </a:t>
            </a:r>
            <a:r>
              <a:rPr lang="it-IT" sz="2400" b="1" dirty="0" smtClean="0">
                <a:solidFill>
                  <a:schemeClr val="tx2"/>
                </a:solidFill>
              </a:rPr>
              <a:t>ritardo tecnologico cinese</a:t>
            </a:r>
            <a:r>
              <a:rPr lang="it-IT" sz="2400" dirty="0" smtClean="0">
                <a:solidFill>
                  <a:schemeClr val="tx2"/>
                </a:solidFill>
              </a:rPr>
              <a:t> danno la </a:t>
            </a:r>
            <a:r>
              <a:rPr lang="it-IT" sz="2400" b="1" dirty="0" smtClean="0">
                <a:solidFill>
                  <a:schemeClr val="tx2"/>
                </a:solidFill>
              </a:rPr>
              <a:t>misura del costo  </a:t>
            </a:r>
            <a:r>
              <a:rPr lang="it-IT" sz="2400" dirty="0" smtClean="0">
                <a:solidFill>
                  <a:schemeClr val="tx2"/>
                </a:solidFill>
              </a:rPr>
              <a:t>per la </a:t>
            </a:r>
            <a:r>
              <a:rPr lang="it-IT" sz="2400" b="1" dirty="0" smtClean="0">
                <a:solidFill>
                  <a:schemeClr val="tx2"/>
                </a:solidFill>
              </a:rPr>
              <a:t>Cina</a:t>
            </a:r>
            <a:r>
              <a:rPr lang="it-IT" sz="2400" dirty="0" smtClean="0">
                <a:solidFill>
                  <a:schemeClr val="tx2"/>
                </a:solidFill>
              </a:rPr>
              <a:t> di una </a:t>
            </a:r>
            <a:r>
              <a:rPr lang="it-IT" sz="2400" b="1" dirty="0" smtClean="0">
                <a:solidFill>
                  <a:schemeClr val="tx2"/>
                </a:solidFill>
              </a:rPr>
              <a:t>crisi</a:t>
            </a:r>
            <a:r>
              <a:rPr lang="it-IT" sz="2400" dirty="0" smtClean="0">
                <a:solidFill>
                  <a:schemeClr val="tx2"/>
                </a:solidFill>
              </a:rPr>
              <a:t> con gli </a:t>
            </a:r>
            <a:r>
              <a:rPr lang="it-IT" sz="2400" b="1" dirty="0" smtClean="0">
                <a:solidFill>
                  <a:schemeClr val="tx2"/>
                </a:solidFill>
              </a:rPr>
              <a:t>USA</a:t>
            </a:r>
            <a:r>
              <a:rPr lang="it-IT" sz="2400" dirty="0" smtClean="0">
                <a:solidFill>
                  <a:schemeClr val="tx2"/>
                </a:solidFill>
              </a:rPr>
              <a:t> o con gli altri </a:t>
            </a:r>
            <a:r>
              <a:rPr lang="it-IT" sz="2400" b="1" dirty="0" smtClean="0">
                <a:solidFill>
                  <a:schemeClr val="tx2"/>
                </a:solidFill>
              </a:rPr>
              <a:t>paesi asiatici</a:t>
            </a:r>
            <a:r>
              <a:rPr lang="it-IT" sz="2400" dirty="0" smtClean="0">
                <a:solidFill>
                  <a:schemeClr val="tx2"/>
                </a:solidFill>
              </a:rPr>
              <a:t>.</a:t>
            </a:r>
          </a:p>
          <a:p>
            <a:pPr>
              <a:buNone/>
            </a:pPr>
            <a:r>
              <a:rPr lang="it-IT" sz="2400" dirty="0" smtClean="0">
                <a:solidFill>
                  <a:schemeClr val="tx2"/>
                </a:solidFill>
              </a:rPr>
              <a:t> -   Se si aggregano le esportazioni cinesi verso </a:t>
            </a:r>
            <a:r>
              <a:rPr lang="it-IT" sz="2400" b="1" dirty="0" smtClean="0">
                <a:solidFill>
                  <a:schemeClr val="tx2"/>
                </a:solidFill>
              </a:rPr>
              <a:t>USA</a:t>
            </a:r>
            <a:r>
              <a:rPr lang="it-IT" sz="2400" dirty="0" smtClean="0">
                <a:solidFill>
                  <a:schemeClr val="tx2"/>
                </a:solidFill>
              </a:rPr>
              <a:t>, </a:t>
            </a:r>
            <a:r>
              <a:rPr lang="it-IT" sz="2400" b="1" dirty="0" smtClean="0">
                <a:solidFill>
                  <a:schemeClr val="tx2"/>
                </a:solidFill>
              </a:rPr>
              <a:t>Giappone</a:t>
            </a:r>
            <a:r>
              <a:rPr lang="it-IT" sz="2400" dirty="0" smtClean="0">
                <a:solidFill>
                  <a:schemeClr val="tx2"/>
                </a:solidFill>
              </a:rPr>
              <a:t> e </a:t>
            </a:r>
            <a:r>
              <a:rPr lang="it-IT" sz="2400" b="1" dirty="0" smtClean="0">
                <a:solidFill>
                  <a:schemeClr val="tx2"/>
                </a:solidFill>
              </a:rPr>
              <a:t>Corea del Sud</a:t>
            </a:r>
            <a:r>
              <a:rPr lang="it-IT" sz="2400" dirty="0" smtClean="0">
                <a:solidFill>
                  <a:schemeClr val="tx2"/>
                </a:solidFill>
              </a:rPr>
              <a:t>, senza considerare Hong Kong, una crisi costerebbe a Pechino quasi il </a:t>
            </a:r>
            <a:r>
              <a:rPr lang="it-IT" sz="2400" b="1" dirty="0" smtClean="0">
                <a:solidFill>
                  <a:schemeClr val="tx2"/>
                </a:solidFill>
              </a:rPr>
              <a:t>40% </a:t>
            </a:r>
            <a:r>
              <a:rPr lang="it-IT" sz="2400" dirty="0" smtClean="0">
                <a:solidFill>
                  <a:schemeClr val="tx2"/>
                </a:solidFill>
              </a:rPr>
              <a:t>delle sue </a:t>
            </a:r>
            <a:r>
              <a:rPr lang="it-IT" sz="2400" b="1" dirty="0" smtClean="0">
                <a:solidFill>
                  <a:schemeClr val="tx2"/>
                </a:solidFill>
              </a:rPr>
              <a:t>esportazioni</a:t>
            </a:r>
            <a:r>
              <a:rPr lang="it-IT" sz="2400" dirty="0" smtClean="0">
                <a:solidFill>
                  <a:schemeClr val="tx2"/>
                </a:solidFill>
              </a:rPr>
              <a:t>.</a:t>
            </a: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46</a:t>
            </a:fld>
            <a:endParaRPr lang="it-IT"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lnSpcReduction="10000"/>
          </a:bodyPr>
          <a:lstStyle/>
          <a:p>
            <a:pPr>
              <a:buFont typeface="Wingdings" pitchFamily="2" charset="2"/>
              <a:buChar char="§"/>
            </a:pPr>
            <a:r>
              <a:rPr lang="it-IT" sz="2400" dirty="0" smtClean="0">
                <a:solidFill>
                  <a:schemeClr val="tx2"/>
                </a:solidFill>
              </a:rPr>
              <a:t>L’ </a:t>
            </a:r>
            <a:r>
              <a:rPr lang="it-IT" sz="2400" b="1" dirty="0" smtClean="0">
                <a:solidFill>
                  <a:schemeClr val="tx2"/>
                </a:solidFill>
              </a:rPr>
              <a:t>economia cinese</a:t>
            </a:r>
            <a:r>
              <a:rPr lang="it-IT" sz="2400" dirty="0" smtClean="0">
                <a:solidFill>
                  <a:schemeClr val="tx2"/>
                </a:solidFill>
              </a:rPr>
              <a:t>, basata sulle </a:t>
            </a:r>
            <a:r>
              <a:rPr lang="it-IT" sz="2400" b="1" dirty="0" smtClean="0">
                <a:solidFill>
                  <a:schemeClr val="tx2"/>
                </a:solidFill>
              </a:rPr>
              <a:t>esportazioni</a:t>
            </a:r>
            <a:r>
              <a:rPr lang="it-IT" sz="2400" dirty="0" smtClean="0">
                <a:solidFill>
                  <a:schemeClr val="tx2"/>
                </a:solidFill>
              </a:rPr>
              <a:t> negli Stati Uniti, permette alla Cina di creare una forte </a:t>
            </a:r>
            <a:r>
              <a:rPr lang="it-IT" sz="2400" b="1" dirty="0" smtClean="0">
                <a:solidFill>
                  <a:schemeClr val="tx2"/>
                </a:solidFill>
              </a:rPr>
              <a:t>dipendenza finanziaria </a:t>
            </a:r>
            <a:r>
              <a:rPr lang="it-IT" sz="2400" dirty="0" smtClean="0">
                <a:solidFill>
                  <a:schemeClr val="tx2"/>
                </a:solidFill>
              </a:rPr>
              <a:t>degli Stati Uniti nei suoi confronti.</a:t>
            </a:r>
          </a:p>
          <a:p>
            <a:pPr>
              <a:buFont typeface="Wingdings" pitchFamily="2" charset="2"/>
              <a:buChar char="§"/>
            </a:pPr>
            <a:r>
              <a:rPr lang="it-IT" sz="2400" dirty="0" smtClean="0">
                <a:solidFill>
                  <a:schemeClr val="tx2"/>
                </a:solidFill>
              </a:rPr>
              <a:t> Con gli </a:t>
            </a:r>
            <a:r>
              <a:rPr lang="it-IT" sz="2400" b="1" dirty="0" smtClean="0">
                <a:solidFill>
                  <a:schemeClr val="tx2"/>
                </a:solidFill>
              </a:rPr>
              <a:t>attivi</a:t>
            </a:r>
            <a:r>
              <a:rPr lang="it-IT" sz="2400" dirty="0" smtClean="0">
                <a:solidFill>
                  <a:schemeClr val="tx2"/>
                </a:solidFill>
              </a:rPr>
              <a:t> della sua bilancia commerciale  (</a:t>
            </a:r>
            <a:r>
              <a:rPr lang="it-IT" sz="2400" b="1" dirty="0" smtClean="0">
                <a:solidFill>
                  <a:schemeClr val="tx2"/>
                </a:solidFill>
              </a:rPr>
              <a:t>9% </a:t>
            </a:r>
            <a:r>
              <a:rPr lang="it-IT" sz="2400" dirty="0" smtClean="0">
                <a:solidFill>
                  <a:schemeClr val="tx2"/>
                </a:solidFill>
              </a:rPr>
              <a:t>del</a:t>
            </a:r>
            <a:r>
              <a:rPr lang="it-IT" sz="2400" b="1" dirty="0" smtClean="0">
                <a:solidFill>
                  <a:schemeClr val="tx2"/>
                </a:solidFill>
              </a:rPr>
              <a:t> PIL </a:t>
            </a:r>
            <a:r>
              <a:rPr lang="it-IT" sz="2400" dirty="0" smtClean="0">
                <a:solidFill>
                  <a:schemeClr val="tx2"/>
                </a:solidFill>
              </a:rPr>
              <a:t>nel </a:t>
            </a:r>
            <a:r>
              <a:rPr lang="it-IT" sz="2400" b="1" dirty="0" smtClean="0">
                <a:solidFill>
                  <a:schemeClr val="tx2"/>
                </a:solidFill>
              </a:rPr>
              <a:t>2006</a:t>
            </a:r>
            <a:r>
              <a:rPr lang="it-IT" sz="2400" dirty="0" smtClean="0">
                <a:solidFill>
                  <a:schemeClr val="tx2"/>
                </a:solidFill>
              </a:rPr>
              <a:t>) e gli </a:t>
            </a:r>
            <a:r>
              <a:rPr lang="it-IT" sz="2400" b="1" dirty="0" smtClean="0">
                <a:solidFill>
                  <a:schemeClr val="tx2"/>
                </a:solidFill>
              </a:rPr>
              <a:t>investiment</a:t>
            </a:r>
            <a:r>
              <a:rPr lang="it-IT" sz="2400" dirty="0" smtClean="0">
                <a:solidFill>
                  <a:schemeClr val="tx2"/>
                </a:solidFill>
              </a:rPr>
              <a:t>i diretti </a:t>
            </a:r>
            <a:r>
              <a:rPr lang="it-IT" sz="2400" b="1" dirty="0" smtClean="0">
                <a:solidFill>
                  <a:schemeClr val="tx2"/>
                </a:solidFill>
              </a:rPr>
              <a:t>stranieri</a:t>
            </a:r>
            <a:r>
              <a:rPr lang="it-IT" sz="2400" dirty="0" smtClean="0">
                <a:solidFill>
                  <a:schemeClr val="tx2"/>
                </a:solidFill>
              </a:rPr>
              <a:t> la </a:t>
            </a:r>
            <a:r>
              <a:rPr lang="it-IT" sz="2400" b="1" dirty="0" smtClean="0">
                <a:solidFill>
                  <a:schemeClr val="tx2"/>
                </a:solidFill>
              </a:rPr>
              <a:t>Cina</a:t>
            </a:r>
            <a:r>
              <a:rPr lang="it-IT" sz="2400" dirty="0" smtClean="0">
                <a:solidFill>
                  <a:schemeClr val="tx2"/>
                </a:solidFill>
              </a:rPr>
              <a:t> ha nel </a:t>
            </a:r>
            <a:r>
              <a:rPr lang="it-IT" sz="2400" b="1" dirty="0" smtClean="0">
                <a:solidFill>
                  <a:schemeClr val="tx2"/>
                </a:solidFill>
              </a:rPr>
              <a:t>2006</a:t>
            </a:r>
            <a:r>
              <a:rPr lang="it-IT" sz="2400" dirty="0" smtClean="0">
                <a:solidFill>
                  <a:schemeClr val="tx2"/>
                </a:solidFill>
              </a:rPr>
              <a:t> </a:t>
            </a:r>
            <a:r>
              <a:rPr lang="it-IT" sz="2400" b="1" dirty="0" smtClean="0">
                <a:solidFill>
                  <a:schemeClr val="tx2"/>
                </a:solidFill>
              </a:rPr>
              <a:t>1000 miliardi </a:t>
            </a:r>
            <a:r>
              <a:rPr lang="it-IT" sz="2400" dirty="0" smtClean="0">
                <a:solidFill>
                  <a:schemeClr val="tx2"/>
                </a:solidFill>
              </a:rPr>
              <a:t>di dollari di </a:t>
            </a:r>
            <a:r>
              <a:rPr lang="it-IT" sz="2400" b="1" dirty="0" smtClean="0">
                <a:solidFill>
                  <a:schemeClr val="tx2"/>
                </a:solidFill>
              </a:rPr>
              <a:t>riserve</a:t>
            </a:r>
            <a:r>
              <a:rPr lang="it-IT" sz="2400" dirty="0" smtClean="0">
                <a:solidFill>
                  <a:schemeClr val="tx2"/>
                </a:solidFill>
              </a:rPr>
              <a:t> e ha acquistato finora</a:t>
            </a:r>
            <a:r>
              <a:rPr lang="it-IT" sz="2400" b="1" dirty="0" smtClean="0">
                <a:solidFill>
                  <a:schemeClr val="tx2"/>
                </a:solidFill>
              </a:rPr>
              <a:t> 350 miliardi </a:t>
            </a:r>
            <a:r>
              <a:rPr lang="it-IT" sz="2400" dirty="0" smtClean="0">
                <a:solidFill>
                  <a:schemeClr val="tx2"/>
                </a:solidFill>
              </a:rPr>
              <a:t>di dollari del </a:t>
            </a:r>
            <a:r>
              <a:rPr lang="it-IT" sz="2400" b="1" dirty="0" smtClean="0">
                <a:solidFill>
                  <a:schemeClr val="tx2"/>
                </a:solidFill>
              </a:rPr>
              <a:t>debito</a:t>
            </a:r>
            <a:r>
              <a:rPr lang="it-IT" sz="2400" dirty="0" smtClean="0">
                <a:solidFill>
                  <a:schemeClr val="tx2"/>
                </a:solidFill>
              </a:rPr>
              <a:t> pubblico </a:t>
            </a:r>
            <a:r>
              <a:rPr lang="it-IT" sz="2400" b="1" dirty="0" smtClean="0">
                <a:solidFill>
                  <a:schemeClr val="tx2"/>
                </a:solidFill>
              </a:rPr>
              <a:t>USA</a:t>
            </a:r>
            <a:r>
              <a:rPr lang="it-IT" sz="2400" dirty="0" smtClean="0">
                <a:solidFill>
                  <a:schemeClr val="tx2"/>
                </a:solidFill>
              </a:rPr>
              <a:t>.</a:t>
            </a:r>
          </a:p>
          <a:p>
            <a:pPr>
              <a:buFont typeface="Wingdings" pitchFamily="2" charset="2"/>
              <a:buChar char="§"/>
            </a:pPr>
            <a:r>
              <a:rPr lang="it-IT" sz="2400" dirty="0" smtClean="0">
                <a:solidFill>
                  <a:schemeClr val="tx2"/>
                </a:solidFill>
              </a:rPr>
              <a:t>Si ha così il paradosso di un </a:t>
            </a:r>
            <a:r>
              <a:rPr lang="it-IT" sz="2400" b="1" dirty="0" smtClean="0">
                <a:solidFill>
                  <a:schemeClr val="tx2"/>
                </a:solidFill>
              </a:rPr>
              <a:t>paese</a:t>
            </a:r>
            <a:r>
              <a:rPr lang="it-IT" sz="2400" dirty="0" smtClean="0">
                <a:solidFill>
                  <a:schemeClr val="tx2"/>
                </a:solidFill>
              </a:rPr>
              <a:t> ancora </a:t>
            </a:r>
            <a:r>
              <a:rPr lang="it-IT" sz="2400" b="1" dirty="0" smtClean="0">
                <a:solidFill>
                  <a:schemeClr val="tx2"/>
                </a:solidFill>
              </a:rPr>
              <a:t>povero</a:t>
            </a:r>
            <a:r>
              <a:rPr lang="it-IT" sz="2400" dirty="0" smtClean="0">
                <a:solidFill>
                  <a:schemeClr val="tx2"/>
                </a:solidFill>
              </a:rPr>
              <a:t>  la cui eccedenza di risparmio contribuisce a </a:t>
            </a:r>
            <a:r>
              <a:rPr lang="it-IT" sz="2400" b="1" dirty="0" smtClean="0">
                <a:solidFill>
                  <a:schemeClr val="tx2"/>
                </a:solidFill>
              </a:rPr>
              <a:t>finanziare</a:t>
            </a:r>
            <a:r>
              <a:rPr lang="it-IT" sz="2400" dirty="0" smtClean="0">
                <a:solidFill>
                  <a:schemeClr val="tx2"/>
                </a:solidFill>
              </a:rPr>
              <a:t> l’economia di uno dei più </a:t>
            </a:r>
            <a:r>
              <a:rPr lang="it-IT" sz="2400" b="1" dirty="0" smtClean="0">
                <a:solidFill>
                  <a:schemeClr val="tx2"/>
                </a:solidFill>
              </a:rPr>
              <a:t>ricchi</a:t>
            </a:r>
            <a:r>
              <a:rPr lang="it-IT" sz="2400" dirty="0" smtClean="0">
                <a:solidFill>
                  <a:schemeClr val="tx2"/>
                </a:solidFill>
              </a:rPr>
              <a:t>.</a:t>
            </a:r>
          </a:p>
          <a:p>
            <a:pPr>
              <a:buNone/>
            </a:pPr>
            <a:r>
              <a:rPr lang="it-IT" sz="2400" b="1" dirty="0" smtClean="0">
                <a:solidFill>
                  <a:schemeClr val="tx2"/>
                </a:solidFill>
              </a:rPr>
              <a:t>      </a:t>
            </a:r>
          </a:p>
          <a:p>
            <a:pPr>
              <a:buNone/>
            </a:pPr>
            <a:r>
              <a:rPr lang="it-IT" sz="2400" dirty="0" smtClean="0">
                <a:solidFill>
                  <a:schemeClr val="tx2"/>
                </a:solidFill>
              </a:rPr>
              <a:t>     </a:t>
            </a: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47</a:t>
            </a:fld>
            <a:endParaRPr lang="it-IT"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lnSpcReduction="10000"/>
          </a:bodyPr>
          <a:lstStyle/>
          <a:p>
            <a:pPr>
              <a:buFont typeface="Wingdings" pitchFamily="2" charset="2"/>
              <a:buChar char="§"/>
            </a:pPr>
            <a:r>
              <a:rPr lang="it-IT" sz="2400" b="1" dirty="0" smtClean="0">
                <a:solidFill>
                  <a:schemeClr val="tx2"/>
                </a:solidFill>
              </a:rPr>
              <a:t>Due ragioni principali </a:t>
            </a:r>
            <a:r>
              <a:rPr lang="it-IT" sz="2400" dirty="0" smtClean="0">
                <a:solidFill>
                  <a:schemeClr val="tx2"/>
                </a:solidFill>
              </a:rPr>
              <a:t>motivano questa politica:</a:t>
            </a:r>
          </a:p>
          <a:p>
            <a:pPr>
              <a:buNone/>
            </a:pPr>
            <a:r>
              <a:rPr lang="it-IT" sz="2400" dirty="0" smtClean="0">
                <a:solidFill>
                  <a:schemeClr val="tx2"/>
                </a:solidFill>
              </a:rPr>
              <a:t> - La </a:t>
            </a:r>
            <a:r>
              <a:rPr lang="it-IT" sz="2400" b="1" dirty="0" smtClean="0">
                <a:solidFill>
                  <a:schemeClr val="tx2"/>
                </a:solidFill>
              </a:rPr>
              <a:t>domanda cinese </a:t>
            </a:r>
            <a:r>
              <a:rPr lang="it-IT" sz="2400" dirty="0" smtClean="0">
                <a:solidFill>
                  <a:schemeClr val="tx2"/>
                </a:solidFill>
              </a:rPr>
              <a:t>permette di </a:t>
            </a:r>
            <a:r>
              <a:rPr lang="it-IT" sz="2400" b="1" dirty="0" smtClean="0">
                <a:solidFill>
                  <a:schemeClr val="tx2"/>
                </a:solidFill>
              </a:rPr>
              <a:t>difendere</a:t>
            </a:r>
            <a:r>
              <a:rPr lang="it-IT" sz="2400" dirty="0" smtClean="0">
                <a:solidFill>
                  <a:schemeClr val="tx2"/>
                </a:solidFill>
              </a:rPr>
              <a:t> il </a:t>
            </a:r>
            <a:r>
              <a:rPr lang="it-IT" sz="2400" b="1" dirty="0" smtClean="0">
                <a:solidFill>
                  <a:schemeClr val="tx2"/>
                </a:solidFill>
              </a:rPr>
              <a:t>valore</a:t>
            </a:r>
            <a:r>
              <a:rPr lang="it-IT" sz="2400" dirty="0" smtClean="0">
                <a:solidFill>
                  <a:schemeClr val="tx2"/>
                </a:solidFill>
              </a:rPr>
              <a:t> del </a:t>
            </a:r>
            <a:r>
              <a:rPr lang="it-IT" sz="2400" b="1" dirty="0" smtClean="0">
                <a:solidFill>
                  <a:schemeClr val="tx2"/>
                </a:solidFill>
              </a:rPr>
              <a:t>dollaro</a:t>
            </a:r>
            <a:r>
              <a:rPr lang="it-IT" sz="2400" dirty="0" smtClean="0">
                <a:solidFill>
                  <a:schemeClr val="tx2"/>
                </a:solidFill>
              </a:rPr>
              <a:t>,</a:t>
            </a:r>
          </a:p>
          <a:p>
            <a:pPr>
              <a:buNone/>
            </a:pPr>
            <a:r>
              <a:rPr lang="it-IT" sz="2400" dirty="0" smtClean="0">
                <a:solidFill>
                  <a:schemeClr val="tx2"/>
                </a:solidFill>
              </a:rPr>
              <a:t>     quindi la </a:t>
            </a:r>
            <a:r>
              <a:rPr lang="it-IT" sz="2400" b="1" dirty="0" smtClean="0">
                <a:solidFill>
                  <a:schemeClr val="tx2"/>
                </a:solidFill>
              </a:rPr>
              <a:t>competitività</a:t>
            </a:r>
            <a:r>
              <a:rPr lang="it-IT" sz="2400" dirty="0" smtClean="0">
                <a:solidFill>
                  <a:schemeClr val="tx2"/>
                </a:solidFill>
              </a:rPr>
              <a:t> del “</a:t>
            </a:r>
            <a:r>
              <a:rPr lang="it-IT" sz="2400" b="1" dirty="0" err="1" smtClean="0">
                <a:solidFill>
                  <a:schemeClr val="tx2"/>
                </a:solidFill>
              </a:rPr>
              <a:t>made</a:t>
            </a:r>
            <a:r>
              <a:rPr lang="it-IT" sz="2400" b="1" dirty="0" smtClean="0">
                <a:solidFill>
                  <a:schemeClr val="tx2"/>
                </a:solidFill>
              </a:rPr>
              <a:t> in China</a:t>
            </a:r>
            <a:r>
              <a:rPr lang="it-IT" sz="2400" dirty="0" smtClean="0">
                <a:solidFill>
                  <a:schemeClr val="tx2"/>
                </a:solidFill>
              </a:rPr>
              <a:t>” </a:t>
            </a:r>
            <a:r>
              <a:rPr lang="it-IT" sz="2400" b="1" dirty="0" smtClean="0">
                <a:solidFill>
                  <a:schemeClr val="tx2"/>
                </a:solidFill>
              </a:rPr>
              <a:t>evitando</a:t>
            </a:r>
            <a:r>
              <a:rPr lang="it-IT" sz="2400" dirty="0" smtClean="0">
                <a:solidFill>
                  <a:schemeClr val="tx2"/>
                </a:solidFill>
              </a:rPr>
              <a:t> che si </a:t>
            </a:r>
          </a:p>
          <a:p>
            <a:pPr>
              <a:buNone/>
            </a:pPr>
            <a:r>
              <a:rPr lang="it-IT" sz="2400" dirty="0" smtClean="0">
                <a:solidFill>
                  <a:schemeClr val="tx2"/>
                </a:solidFill>
              </a:rPr>
              <a:t>     </a:t>
            </a:r>
            <a:r>
              <a:rPr lang="it-IT" sz="2400" b="1" dirty="0" smtClean="0">
                <a:solidFill>
                  <a:schemeClr val="tx2"/>
                </a:solidFill>
              </a:rPr>
              <a:t>apprezzi</a:t>
            </a:r>
            <a:r>
              <a:rPr lang="it-IT" sz="2400" dirty="0" smtClean="0">
                <a:solidFill>
                  <a:schemeClr val="tx2"/>
                </a:solidFill>
              </a:rPr>
              <a:t>  lo </a:t>
            </a:r>
            <a:r>
              <a:rPr lang="it-IT" sz="2400" b="1" dirty="0" smtClean="0">
                <a:solidFill>
                  <a:schemeClr val="tx2"/>
                </a:solidFill>
              </a:rPr>
              <a:t>yuan</a:t>
            </a:r>
            <a:r>
              <a:rPr lang="it-IT" sz="2400" dirty="0" smtClean="0">
                <a:solidFill>
                  <a:schemeClr val="tx2"/>
                </a:solidFill>
              </a:rPr>
              <a:t> in modo sostanziale rispetto al dollaro.</a:t>
            </a:r>
          </a:p>
          <a:p>
            <a:pPr>
              <a:buNone/>
            </a:pPr>
            <a:r>
              <a:rPr lang="it-IT" sz="2400" dirty="0" smtClean="0">
                <a:solidFill>
                  <a:schemeClr val="tx2"/>
                </a:solidFill>
              </a:rPr>
              <a:t>  - L’ </a:t>
            </a:r>
            <a:r>
              <a:rPr lang="it-IT" sz="2400" b="1" dirty="0" smtClean="0">
                <a:solidFill>
                  <a:schemeClr val="tx2"/>
                </a:solidFill>
              </a:rPr>
              <a:t>acquisto</a:t>
            </a:r>
            <a:r>
              <a:rPr lang="it-IT" sz="2400" dirty="0" smtClean="0">
                <a:solidFill>
                  <a:schemeClr val="tx2"/>
                </a:solidFill>
              </a:rPr>
              <a:t> di </a:t>
            </a:r>
            <a:r>
              <a:rPr lang="it-IT" sz="2400" b="1" dirty="0" smtClean="0">
                <a:solidFill>
                  <a:schemeClr val="tx2"/>
                </a:solidFill>
              </a:rPr>
              <a:t>Buoni del Tesoro USA</a:t>
            </a:r>
            <a:r>
              <a:rPr lang="it-IT" sz="2400" dirty="0" smtClean="0">
                <a:solidFill>
                  <a:schemeClr val="tx2"/>
                </a:solidFill>
              </a:rPr>
              <a:t> contribuisce a </a:t>
            </a:r>
            <a:r>
              <a:rPr lang="it-IT" sz="2400" b="1" dirty="0" smtClean="0">
                <a:solidFill>
                  <a:schemeClr val="tx2"/>
                </a:solidFill>
              </a:rPr>
              <a:t>mantenere</a:t>
            </a:r>
            <a:r>
              <a:rPr lang="it-IT" sz="2400" dirty="0" smtClean="0">
                <a:solidFill>
                  <a:schemeClr val="tx2"/>
                </a:solidFill>
              </a:rPr>
              <a:t> </a:t>
            </a:r>
            <a:r>
              <a:rPr lang="it-IT" sz="2400" b="1" dirty="0" smtClean="0">
                <a:solidFill>
                  <a:schemeClr val="tx2"/>
                </a:solidFill>
              </a:rPr>
              <a:t>bassi i tassi di interesse americani</a:t>
            </a:r>
            <a:r>
              <a:rPr lang="it-IT" sz="2400" dirty="0" smtClean="0">
                <a:solidFill>
                  <a:schemeClr val="tx2"/>
                </a:solidFill>
              </a:rPr>
              <a:t>, a </a:t>
            </a:r>
            <a:r>
              <a:rPr lang="it-IT" sz="2400" b="1" dirty="0" smtClean="0">
                <a:solidFill>
                  <a:schemeClr val="tx2"/>
                </a:solidFill>
              </a:rPr>
              <a:t>incoraggiare il consumo</a:t>
            </a:r>
            <a:r>
              <a:rPr lang="it-IT" sz="2400" dirty="0" smtClean="0">
                <a:solidFill>
                  <a:schemeClr val="tx2"/>
                </a:solidFill>
              </a:rPr>
              <a:t>, soprattutto di prodotti cinesi a basso prezzo e </a:t>
            </a:r>
            <a:r>
              <a:rPr lang="it-IT" sz="2400" b="1" dirty="0" smtClean="0">
                <a:solidFill>
                  <a:schemeClr val="tx2"/>
                </a:solidFill>
              </a:rPr>
              <a:t>scoraggia</a:t>
            </a:r>
            <a:r>
              <a:rPr lang="it-IT" sz="2400" dirty="0" smtClean="0">
                <a:solidFill>
                  <a:schemeClr val="tx2"/>
                </a:solidFill>
              </a:rPr>
              <a:t> le </a:t>
            </a:r>
            <a:r>
              <a:rPr lang="it-IT" sz="2400" b="1" dirty="0" smtClean="0">
                <a:solidFill>
                  <a:schemeClr val="tx2"/>
                </a:solidFill>
              </a:rPr>
              <a:t>pressioni inflazionistiche</a:t>
            </a:r>
            <a:r>
              <a:rPr lang="it-IT" sz="2400" dirty="0" smtClean="0">
                <a:solidFill>
                  <a:schemeClr val="tx2"/>
                </a:solidFill>
              </a:rPr>
              <a:t>.</a:t>
            </a:r>
          </a:p>
          <a:p>
            <a:pPr>
              <a:buNone/>
            </a:pPr>
            <a:r>
              <a:rPr lang="it-IT" sz="2400" dirty="0" smtClean="0">
                <a:solidFill>
                  <a:schemeClr val="tx2"/>
                </a:solidFill>
              </a:rPr>
              <a:t>  -  La</a:t>
            </a:r>
            <a:r>
              <a:rPr lang="it-IT" sz="2400" b="1" dirty="0" smtClean="0">
                <a:solidFill>
                  <a:schemeClr val="tx2"/>
                </a:solidFill>
              </a:rPr>
              <a:t> Cina </a:t>
            </a:r>
            <a:r>
              <a:rPr lang="it-IT" sz="2400" dirty="0" smtClean="0">
                <a:solidFill>
                  <a:schemeClr val="tx2"/>
                </a:solidFill>
              </a:rPr>
              <a:t>difende questo meccanismo che è pero inaccettabile per gli USA.</a:t>
            </a:r>
          </a:p>
          <a:p>
            <a:pPr>
              <a:buNone/>
            </a:pPr>
            <a:r>
              <a:rPr lang="it-IT" sz="2400" dirty="0" smtClean="0">
                <a:solidFill>
                  <a:schemeClr val="tx2"/>
                </a:solidFill>
              </a:rPr>
              <a:t>      </a:t>
            </a: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48</a:t>
            </a:fld>
            <a:endParaRPr lang="it-IT"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b="1" dirty="0" smtClean="0">
                <a:solidFill>
                  <a:schemeClr val="tx2"/>
                </a:solidFill>
              </a:rPr>
              <a:t>Il deficit commerciale USA</a:t>
            </a:r>
            <a:r>
              <a:rPr lang="it-IT" sz="2400" dirty="0" smtClean="0">
                <a:solidFill>
                  <a:schemeClr val="tx2"/>
                </a:solidFill>
              </a:rPr>
              <a:t> nel 2006 ha raggiunto il </a:t>
            </a:r>
            <a:r>
              <a:rPr lang="it-IT" sz="2400" b="1" dirty="0" smtClean="0">
                <a:solidFill>
                  <a:schemeClr val="tx2"/>
                </a:solidFill>
              </a:rPr>
              <a:t>7% </a:t>
            </a:r>
            <a:r>
              <a:rPr lang="it-IT" sz="2400" dirty="0" smtClean="0">
                <a:solidFill>
                  <a:schemeClr val="tx2"/>
                </a:solidFill>
              </a:rPr>
              <a:t>del</a:t>
            </a:r>
            <a:r>
              <a:rPr lang="it-IT" sz="2400" b="1" dirty="0" smtClean="0">
                <a:solidFill>
                  <a:schemeClr val="tx2"/>
                </a:solidFill>
              </a:rPr>
              <a:t> PIL </a:t>
            </a:r>
          </a:p>
          <a:p>
            <a:pPr>
              <a:buNone/>
            </a:pPr>
            <a:r>
              <a:rPr lang="it-IT" sz="2400" b="1" dirty="0" smtClean="0">
                <a:solidFill>
                  <a:schemeClr val="tx2"/>
                </a:solidFill>
              </a:rPr>
              <a:t>     </a:t>
            </a:r>
            <a:r>
              <a:rPr lang="it-IT" sz="2400" dirty="0" smtClean="0">
                <a:solidFill>
                  <a:schemeClr val="tx2"/>
                </a:solidFill>
              </a:rPr>
              <a:t>di cui </a:t>
            </a:r>
            <a:r>
              <a:rPr lang="it-IT" sz="2400" b="1" dirty="0" smtClean="0">
                <a:solidFill>
                  <a:schemeClr val="tx2"/>
                </a:solidFill>
              </a:rPr>
              <a:t>un terzo </a:t>
            </a:r>
            <a:r>
              <a:rPr lang="it-IT" sz="2400" dirty="0" smtClean="0">
                <a:solidFill>
                  <a:schemeClr val="tx2"/>
                </a:solidFill>
              </a:rPr>
              <a:t>con la sola</a:t>
            </a:r>
            <a:r>
              <a:rPr lang="it-IT" sz="2400" b="1" dirty="0" smtClean="0">
                <a:solidFill>
                  <a:schemeClr val="tx2"/>
                </a:solidFill>
              </a:rPr>
              <a:t> Cina</a:t>
            </a:r>
            <a:endParaRPr lang="it-IT" sz="2400" b="1" dirty="0">
              <a:solidFill>
                <a:schemeClr val="tx2"/>
              </a:solidFill>
            </a:endParaRPr>
          </a:p>
          <a:p>
            <a:pPr>
              <a:buFont typeface="Wingdings" pitchFamily="2" charset="2"/>
              <a:buChar char="§"/>
            </a:pPr>
            <a:r>
              <a:rPr lang="it-IT" sz="2400" dirty="0" smtClean="0">
                <a:solidFill>
                  <a:schemeClr val="tx2"/>
                </a:solidFill>
              </a:rPr>
              <a:t>La </a:t>
            </a:r>
            <a:r>
              <a:rPr lang="it-IT" sz="2400" b="1" dirty="0" smtClean="0">
                <a:solidFill>
                  <a:schemeClr val="tx2"/>
                </a:solidFill>
              </a:rPr>
              <a:t>Cina </a:t>
            </a:r>
            <a:r>
              <a:rPr lang="it-IT" sz="2400" dirty="0" smtClean="0">
                <a:solidFill>
                  <a:schemeClr val="tx2"/>
                </a:solidFill>
              </a:rPr>
              <a:t>ha un </a:t>
            </a:r>
            <a:r>
              <a:rPr lang="it-IT" sz="2400" b="1" dirty="0" smtClean="0">
                <a:solidFill>
                  <a:schemeClr val="tx2"/>
                </a:solidFill>
              </a:rPr>
              <a:t>eccedenza</a:t>
            </a:r>
            <a:r>
              <a:rPr lang="it-IT" sz="2400" dirty="0" smtClean="0">
                <a:solidFill>
                  <a:schemeClr val="tx2"/>
                </a:solidFill>
              </a:rPr>
              <a:t> del</a:t>
            </a:r>
            <a:r>
              <a:rPr lang="it-IT" sz="2400" b="1" dirty="0" smtClean="0">
                <a:solidFill>
                  <a:schemeClr val="tx2"/>
                </a:solidFill>
              </a:rPr>
              <a:t> 9% </a:t>
            </a:r>
            <a:r>
              <a:rPr lang="it-IT" sz="2400" dirty="0" smtClean="0">
                <a:solidFill>
                  <a:schemeClr val="tx2"/>
                </a:solidFill>
              </a:rPr>
              <a:t>del suo </a:t>
            </a:r>
            <a:r>
              <a:rPr lang="it-IT" sz="2400" b="1" dirty="0" smtClean="0">
                <a:solidFill>
                  <a:schemeClr val="tx2"/>
                </a:solidFill>
              </a:rPr>
              <a:t>PIL 2006</a:t>
            </a:r>
          </a:p>
          <a:p>
            <a:pPr>
              <a:buFont typeface="Wingdings" pitchFamily="2" charset="2"/>
              <a:buChar char="§"/>
            </a:pPr>
            <a:endParaRPr lang="it-IT" sz="2400" b="1" dirty="0" smtClean="0">
              <a:solidFill>
                <a:schemeClr val="tx2"/>
              </a:solidFill>
            </a:endParaRPr>
          </a:p>
          <a:p>
            <a:pPr>
              <a:buFont typeface="Wingdings" pitchFamily="2" charset="2"/>
              <a:buChar char="§"/>
            </a:pPr>
            <a:r>
              <a:rPr lang="it-IT" sz="2400" dirty="0" smtClean="0">
                <a:solidFill>
                  <a:schemeClr val="tx2"/>
                </a:solidFill>
              </a:rPr>
              <a:t>Gli </a:t>
            </a:r>
            <a:r>
              <a:rPr lang="it-IT" sz="2400" b="1" dirty="0" smtClean="0">
                <a:solidFill>
                  <a:schemeClr val="tx2"/>
                </a:solidFill>
              </a:rPr>
              <a:t>americani consumano troppo </a:t>
            </a:r>
            <a:r>
              <a:rPr lang="it-IT" sz="2400" dirty="0" smtClean="0">
                <a:solidFill>
                  <a:schemeClr val="tx2"/>
                </a:solidFill>
              </a:rPr>
              <a:t>rispetto a quello che producono e </a:t>
            </a:r>
            <a:r>
              <a:rPr lang="it-IT" sz="2400" b="1" dirty="0" smtClean="0">
                <a:solidFill>
                  <a:schemeClr val="tx2"/>
                </a:solidFill>
              </a:rPr>
              <a:t>i cinesi </a:t>
            </a:r>
            <a:r>
              <a:rPr lang="it-IT" sz="2400" dirty="0" smtClean="0">
                <a:solidFill>
                  <a:schemeClr val="tx2"/>
                </a:solidFill>
              </a:rPr>
              <a:t>fanno </a:t>
            </a:r>
            <a:r>
              <a:rPr lang="it-IT" sz="2400" b="1" dirty="0" smtClean="0">
                <a:solidFill>
                  <a:schemeClr val="tx2"/>
                </a:solidFill>
              </a:rPr>
              <a:t>il contrario</a:t>
            </a:r>
          </a:p>
          <a:p>
            <a:pPr>
              <a:buFont typeface="Wingdings" pitchFamily="2" charset="2"/>
              <a:buChar char="§"/>
            </a:pPr>
            <a:r>
              <a:rPr lang="it-IT" sz="2400" dirty="0" smtClean="0">
                <a:solidFill>
                  <a:schemeClr val="tx2"/>
                </a:solidFill>
              </a:rPr>
              <a:t>Questo </a:t>
            </a:r>
            <a:r>
              <a:rPr lang="it-IT" sz="2400" b="1" dirty="0" smtClean="0">
                <a:solidFill>
                  <a:schemeClr val="tx2"/>
                </a:solidFill>
              </a:rPr>
              <a:t>squilibrio</a:t>
            </a:r>
            <a:r>
              <a:rPr lang="it-IT" sz="2400" dirty="0" smtClean="0">
                <a:solidFill>
                  <a:schemeClr val="tx2"/>
                </a:solidFill>
              </a:rPr>
              <a:t> non può durare perché porterebbe ad una inevitabile </a:t>
            </a:r>
            <a:r>
              <a:rPr lang="it-IT" sz="2400" b="1" dirty="0" smtClean="0">
                <a:solidFill>
                  <a:schemeClr val="tx2"/>
                </a:solidFill>
              </a:rPr>
              <a:t>crisi del dollaro </a:t>
            </a:r>
            <a:r>
              <a:rPr lang="it-IT" sz="2400" dirty="0" smtClean="0">
                <a:solidFill>
                  <a:schemeClr val="tx2"/>
                </a:solidFill>
              </a:rPr>
              <a:t>che causerebbe una </a:t>
            </a:r>
            <a:r>
              <a:rPr lang="it-IT" sz="2400" b="1" dirty="0" smtClean="0">
                <a:solidFill>
                  <a:schemeClr val="tx2"/>
                </a:solidFill>
              </a:rPr>
              <a:t>recessione</a:t>
            </a:r>
            <a:r>
              <a:rPr lang="it-IT" sz="2400" dirty="0" smtClean="0">
                <a:solidFill>
                  <a:schemeClr val="tx2"/>
                </a:solidFill>
              </a:rPr>
              <a:t> </a:t>
            </a:r>
            <a:r>
              <a:rPr lang="it-IT" sz="2400" b="1" dirty="0" smtClean="0">
                <a:solidFill>
                  <a:schemeClr val="tx2"/>
                </a:solidFill>
              </a:rPr>
              <a:t>globale</a:t>
            </a: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49</a:t>
            </a:fld>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3" name="Segnaposto contenuto 2"/>
          <p:cNvSpPr>
            <a:spLocks noGrp="1"/>
          </p:cNvSpPr>
          <p:nvPr>
            <p:ph idx="1"/>
          </p:nvPr>
        </p:nvSpPr>
        <p:spPr/>
        <p:txBody>
          <a:bodyPr>
            <a:normAutofit/>
          </a:bodyPr>
          <a:lstStyle/>
          <a:p>
            <a:pPr>
              <a:buFont typeface="Wingdings" pitchFamily="2" charset="2"/>
              <a:buChar char="§"/>
            </a:pPr>
            <a:r>
              <a:rPr lang="it-IT" sz="2400" dirty="0" smtClean="0">
                <a:solidFill>
                  <a:schemeClr val="tx2"/>
                </a:solidFill>
              </a:rPr>
              <a:t>La strategia cinese resa ufficiale dal presidente </a:t>
            </a:r>
            <a:r>
              <a:rPr lang="it-IT" sz="2400" b="1" dirty="0" err="1" smtClean="0">
                <a:solidFill>
                  <a:schemeClr val="tx2"/>
                </a:solidFill>
              </a:rPr>
              <a:t>Hu</a:t>
            </a:r>
            <a:r>
              <a:rPr lang="it-IT" sz="2400" b="1" dirty="0" smtClean="0">
                <a:solidFill>
                  <a:schemeClr val="tx2"/>
                </a:solidFill>
              </a:rPr>
              <a:t> </a:t>
            </a:r>
            <a:r>
              <a:rPr lang="it-IT" sz="2400" b="1" dirty="0" err="1" smtClean="0">
                <a:solidFill>
                  <a:schemeClr val="tx2"/>
                </a:solidFill>
              </a:rPr>
              <a:t>Jintao</a:t>
            </a:r>
            <a:r>
              <a:rPr lang="it-IT" sz="2400" b="1" dirty="0" smtClean="0">
                <a:solidFill>
                  <a:schemeClr val="tx2"/>
                </a:solidFill>
              </a:rPr>
              <a:t> </a:t>
            </a:r>
            <a:r>
              <a:rPr lang="it-IT" sz="2400" dirty="0" smtClean="0">
                <a:solidFill>
                  <a:schemeClr val="tx2"/>
                </a:solidFill>
              </a:rPr>
              <a:t>con</a:t>
            </a:r>
            <a:r>
              <a:rPr lang="it-IT" sz="2400" b="1" dirty="0" smtClean="0">
                <a:solidFill>
                  <a:schemeClr val="tx2"/>
                </a:solidFill>
              </a:rPr>
              <a:t> </a:t>
            </a:r>
            <a:r>
              <a:rPr lang="it-IT" sz="2400" dirty="0" smtClean="0">
                <a:solidFill>
                  <a:schemeClr val="tx2"/>
                </a:solidFill>
              </a:rPr>
              <a:t> la </a:t>
            </a:r>
            <a:r>
              <a:rPr lang="it-IT" sz="2400" b="1" dirty="0" smtClean="0">
                <a:solidFill>
                  <a:schemeClr val="tx2"/>
                </a:solidFill>
              </a:rPr>
              <a:t>“teoria delle tre armonie”</a:t>
            </a:r>
            <a:r>
              <a:rPr lang="it-IT" sz="2400" dirty="0" smtClean="0">
                <a:solidFill>
                  <a:schemeClr val="tx2"/>
                </a:solidFill>
              </a:rPr>
              <a:t> di matrice confuciana vuole:</a:t>
            </a:r>
          </a:p>
          <a:p>
            <a:pPr>
              <a:buFont typeface="Wingdings" pitchFamily="2" charset="2"/>
              <a:buChar char="§"/>
            </a:pPr>
            <a:endParaRPr lang="it-IT" sz="2400" dirty="0" smtClean="0">
              <a:solidFill>
                <a:schemeClr val="tx2"/>
              </a:solidFill>
            </a:endParaRPr>
          </a:p>
          <a:p>
            <a:pPr>
              <a:buNone/>
            </a:pPr>
            <a:r>
              <a:rPr lang="it-IT" sz="2400" b="1" dirty="0">
                <a:solidFill>
                  <a:schemeClr val="tx2"/>
                </a:solidFill>
              </a:rPr>
              <a:t> </a:t>
            </a:r>
            <a:r>
              <a:rPr lang="it-IT" sz="2400" b="1" dirty="0" smtClean="0">
                <a:solidFill>
                  <a:schemeClr val="tx2"/>
                </a:solidFill>
              </a:rPr>
              <a:t>     -  “Creare la pace nel mondo”</a:t>
            </a:r>
          </a:p>
          <a:p>
            <a:pPr>
              <a:buNone/>
            </a:pPr>
            <a:endParaRPr lang="it-IT" sz="2400" b="1" dirty="0" smtClean="0">
              <a:solidFill>
                <a:schemeClr val="tx2"/>
              </a:solidFill>
            </a:endParaRPr>
          </a:p>
          <a:p>
            <a:pPr>
              <a:buNone/>
            </a:pPr>
            <a:r>
              <a:rPr lang="it-IT" sz="2400" b="1" dirty="0">
                <a:solidFill>
                  <a:schemeClr val="tx2"/>
                </a:solidFill>
              </a:rPr>
              <a:t> </a:t>
            </a:r>
            <a:r>
              <a:rPr lang="it-IT" sz="2400" b="1" dirty="0" smtClean="0">
                <a:solidFill>
                  <a:schemeClr val="tx2"/>
                </a:solidFill>
              </a:rPr>
              <a:t>     -  “Riconciliarsi con Taiwan”</a:t>
            </a:r>
          </a:p>
          <a:p>
            <a:pPr>
              <a:buNone/>
            </a:pPr>
            <a:endParaRPr lang="it-IT" sz="2400" b="1" dirty="0" smtClean="0">
              <a:solidFill>
                <a:schemeClr val="tx2"/>
              </a:solidFill>
            </a:endParaRPr>
          </a:p>
          <a:p>
            <a:pPr>
              <a:buNone/>
            </a:pPr>
            <a:r>
              <a:rPr lang="it-IT" sz="2400" b="1" dirty="0">
                <a:solidFill>
                  <a:schemeClr val="tx2"/>
                </a:solidFill>
              </a:rPr>
              <a:t> </a:t>
            </a:r>
            <a:r>
              <a:rPr lang="it-IT" sz="2400" b="1" dirty="0" smtClean="0">
                <a:solidFill>
                  <a:schemeClr val="tx2"/>
                </a:solidFill>
              </a:rPr>
              <a:t>     -  “Edificare una società armoniosa in Cina”</a:t>
            </a:r>
            <a:endParaRPr lang="it-IT" sz="2400" b="1"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5</a:t>
            </a:fld>
            <a:endParaRPr lang="it-IT"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dirty="0" smtClean="0">
                <a:solidFill>
                  <a:schemeClr val="tx2"/>
                </a:solidFill>
              </a:rPr>
              <a:t>La </a:t>
            </a:r>
            <a:r>
              <a:rPr lang="it-IT" sz="2400" b="1" dirty="0" smtClean="0">
                <a:solidFill>
                  <a:schemeClr val="tx2"/>
                </a:solidFill>
              </a:rPr>
              <a:t>correzione morbida </a:t>
            </a:r>
            <a:r>
              <a:rPr lang="it-IT" sz="2400" dirty="0" smtClean="0">
                <a:solidFill>
                  <a:schemeClr val="tx2"/>
                </a:solidFill>
              </a:rPr>
              <a:t>vede la </a:t>
            </a:r>
            <a:r>
              <a:rPr lang="it-IT" sz="2400" b="1" dirty="0" smtClean="0">
                <a:solidFill>
                  <a:schemeClr val="tx2"/>
                </a:solidFill>
              </a:rPr>
              <a:t>parte americana</a:t>
            </a:r>
            <a:r>
              <a:rPr lang="it-IT" sz="2400" dirty="0" smtClean="0">
                <a:solidFill>
                  <a:schemeClr val="tx2"/>
                </a:solidFill>
              </a:rPr>
              <a:t> aumentare i </a:t>
            </a:r>
            <a:r>
              <a:rPr lang="it-IT" sz="2400" b="1" dirty="0" smtClean="0">
                <a:solidFill>
                  <a:schemeClr val="tx2"/>
                </a:solidFill>
              </a:rPr>
              <a:t>risparmi privati </a:t>
            </a:r>
            <a:r>
              <a:rPr lang="it-IT" sz="2400" dirty="0" smtClean="0">
                <a:solidFill>
                  <a:schemeClr val="tx2"/>
                </a:solidFill>
              </a:rPr>
              <a:t>e </a:t>
            </a:r>
            <a:r>
              <a:rPr lang="it-IT" sz="2400" b="1" dirty="0" smtClean="0">
                <a:solidFill>
                  <a:schemeClr val="tx2"/>
                </a:solidFill>
              </a:rPr>
              <a:t>rallentare i consumi</a:t>
            </a:r>
            <a:r>
              <a:rPr lang="it-IT" sz="2400" dirty="0" smtClean="0">
                <a:solidFill>
                  <a:schemeClr val="tx2"/>
                </a:solidFill>
              </a:rPr>
              <a:t>.</a:t>
            </a:r>
          </a:p>
          <a:p>
            <a:pPr>
              <a:buFont typeface="Wingdings" pitchFamily="2" charset="2"/>
              <a:buChar char="§"/>
            </a:pPr>
            <a:r>
              <a:rPr lang="it-IT" sz="2400" b="1" dirty="0" smtClean="0">
                <a:solidFill>
                  <a:schemeClr val="tx2"/>
                </a:solidFill>
              </a:rPr>
              <a:t>La Cina </a:t>
            </a:r>
            <a:r>
              <a:rPr lang="it-IT" sz="2400" dirty="0" smtClean="0">
                <a:solidFill>
                  <a:schemeClr val="tx2"/>
                </a:solidFill>
              </a:rPr>
              <a:t>dovrebbe</a:t>
            </a:r>
            <a:r>
              <a:rPr lang="it-IT" sz="2400" b="1" dirty="0" smtClean="0">
                <a:solidFill>
                  <a:schemeClr val="tx2"/>
                </a:solidFill>
              </a:rPr>
              <a:t> esportare meno</a:t>
            </a:r>
            <a:r>
              <a:rPr lang="it-IT" sz="2400" dirty="0" smtClean="0">
                <a:solidFill>
                  <a:schemeClr val="tx2"/>
                </a:solidFill>
              </a:rPr>
              <a:t> e </a:t>
            </a:r>
            <a:r>
              <a:rPr lang="it-IT" sz="2400" b="1" dirty="0" smtClean="0">
                <a:solidFill>
                  <a:schemeClr val="tx2"/>
                </a:solidFill>
              </a:rPr>
              <a:t>consumare </a:t>
            </a:r>
            <a:r>
              <a:rPr lang="it-IT" sz="2400" dirty="0" smtClean="0">
                <a:solidFill>
                  <a:schemeClr val="tx2"/>
                </a:solidFill>
              </a:rPr>
              <a:t>di</a:t>
            </a:r>
            <a:r>
              <a:rPr lang="it-IT" sz="2400" b="1" dirty="0" smtClean="0">
                <a:solidFill>
                  <a:schemeClr val="tx2"/>
                </a:solidFill>
              </a:rPr>
              <a:t> più</a:t>
            </a:r>
          </a:p>
          <a:p>
            <a:pPr>
              <a:buNone/>
            </a:pPr>
            <a:r>
              <a:rPr lang="it-IT" sz="2400" b="1" dirty="0" smtClean="0">
                <a:solidFill>
                  <a:schemeClr val="tx2"/>
                </a:solidFill>
              </a:rPr>
              <a:t>  -  </a:t>
            </a:r>
            <a:r>
              <a:rPr lang="it-IT" sz="2400" dirty="0" smtClean="0">
                <a:solidFill>
                  <a:schemeClr val="tx2"/>
                </a:solidFill>
              </a:rPr>
              <a:t>L’ </a:t>
            </a:r>
            <a:r>
              <a:rPr lang="it-IT" sz="2400" b="1" dirty="0" smtClean="0">
                <a:solidFill>
                  <a:schemeClr val="tx2"/>
                </a:solidFill>
              </a:rPr>
              <a:t>economia cinese cresce</a:t>
            </a:r>
            <a:r>
              <a:rPr lang="it-IT" sz="2400" dirty="0" smtClean="0">
                <a:solidFill>
                  <a:schemeClr val="tx2"/>
                </a:solidFill>
              </a:rPr>
              <a:t> al tasso del </a:t>
            </a:r>
            <a:r>
              <a:rPr lang="it-IT" sz="2400" b="1" dirty="0" smtClean="0">
                <a:solidFill>
                  <a:schemeClr val="tx2"/>
                </a:solidFill>
              </a:rPr>
              <a:t>10% </a:t>
            </a:r>
            <a:r>
              <a:rPr lang="it-IT" sz="2400" dirty="0" smtClean="0">
                <a:solidFill>
                  <a:schemeClr val="tx2"/>
                </a:solidFill>
              </a:rPr>
              <a:t>(</a:t>
            </a:r>
            <a:r>
              <a:rPr lang="it-IT" sz="2400" b="1" dirty="0" smtClean="0">
                <a:solidFill>
                  <a:schemeClr val="tx2"/>
                </a:solidFill>
              </a:rPr>
              <a:t>2006</a:t>
            </a:r>
            <a:r>
              <a:rPr lang="it-IT" sz="2400" dirty="0" smtClean="0">
                <a:solidFill>
                  <a:schemeClr val="tx2"/>
                </a:solidFill>
              </a:rPr>
              <a:t>) e il </a:t>
            </a:r>
            <a:r>
              <a:rPr lang="it-IT" sz="2400" b="1" dirty="0" smtClean="0">
                <a:solidFill>
                  <a:schemeClr val="tx2"/>
                </a:solidFill>
              </a:rPr>
              <a:t>consumo</a:t>
            </a:r>
            <a:r>
              <a:rPr lang="it-IT" sz="2400" dirty="0" smtClean="0">
                <a:solidFill>
                  <a:schemeClr val="tx2"/>
                </a:solidFill>
              </a:rPr>
              <a:t> ha un ruolo ridotto nella crescita: il </a:t>
            </a:r>
            <a:r>
              <a:rPr lang="it-IT" sz="2400" b="1" dirty="0" smtClean="0">
                <a:solidFill>
                  <a:schemeClr val="tx2"/>
                </a:solidFill>
              </a:rPr>
              <a:t>50% </a:t>
            </a:r>
            <a:r>
              <a:rPr lang="it-IT" sz="2400" dirty="0" smtClean="0">
                <a:solidFill>
                  <a:schemeClr val="tx2"/>
                </a:solidFill>
              </a:rPr>
              <a:t>del </a:t>
            </a:r>
            <a:r>
              <a:rPr lang="it-IT" sz="2400" b="1" dirty="0" smtClean="0">
                <a:solidFill>
                  <a:schemeClr val="tx2"/>
                </a:solidFill>
              </a:rPr>
              <a:t>PIL</a:t>
            </a:r>
            <a:r>
              <a:rPr lang="it-IT" sz="2400" dirty="0" smtClean="0">
                <a:solidFill>
                  <a:schemeClr val="tx2"/>
                </a:solidFill>
              </a:rPr>
              <a:t> veniva dalle </a:t>
            </a:r>
            <a:r>
              <a:rPr lang="it-IT" sz="2400" b="1" dirty="0" smtClean="0">
                <a:solidFill>
                  <a:schemeClr val="tx2"/>
                </a:solidFill>
              </a:rPr>
              <a:t>spese delle famiglie </a:t>
            </a:r>
            <a:r>
              <a:rPr lang="it-IT" sz="2400" dirty="0" smtClean="0">
                <a:solidFill>
                  <a:schemeClr val="tx2"/>
                </a:solidFill>
              </a:rPr>
              <a:t>negli anni </a:t>
            </a:r>
            <a:r>
              <a:rPr lang="it-IT" sz="2400" b="1" dirty="0" smtClean="0">
                <a:solidFill>
                  <a:schemeClr val="tx2"/>
                </a:solidFill>
              </a:rPr>
              <a:t>‘80</a:t>
            </a:r>
            <a:r>
              <a:rPr lang="it-IT" sz="2400" dirty="0" smtClean="0">
                <a:solidFill>
                  <a:schemeClr val="tx2"/>
                </a:solidFill>
              </a:rPr>
              <a:t>, solo il </a:t>
            </a:r>
            <a:r>
              <a:rPr lang="it-IT" sz="2400" b="1" dirty="0" smtClean="0">
                <a:solidFill>
                  <a:schemeClr val="tx2"/>
                </a:solidFill>
              </a:rPr>
              <a:t>38% </a:t>
            </a:r>
            <a:r>
              <a:rPr lang="it-IT" sz="2400" dirty="0" smtClean="0">
                <a:solidFill>
                  <a:schemeClr val="tx2"/>
                </a:solidFill>
              </a:rPr>
              <a:t>nel</a:t>
            </a:r>
          </a:p>
          <a:p>
            <a:pPr>
              <a:buNone/>
            </a:pPr>
            <a:r>
              <a:rPr lang="it-IT" sz="2400" dirty="0" smtClean="0">
                <a:solidFill>
                  <a:schemeClr val="tx2"/>
                </a:solidFill>
              </a:rPr>
              <a:t>      </a:t>
            </a:r>
            <a:r>
              <a:rPr lang="it-IT" sz="2400" b="1" dirty="0" smtClean="0">
                <a:solidFill>
                  <a:schemeClr val="tx2"/>
                </a:solidFill>
              </a:rPr>
              <a:t>2005</a:t>
            </a:r>
            <a:r>
              <a:rPr lang="it-IT" sz="2400" dirty="0" smtClean="0">
                <a:solidFill>
                  <a:schemeClr val="tx2"/>
                </a:solidFill>
              </a:rPr>
              <a:t>, il livello più basso di tutte le grandi economie. Il motore rimane l’investimento il cui eccesso rende meno efficiente tutto il sistema. Per </a:t>
            </a:r>
            <a:r>
              <a:rPr lang="it-IT" sz="2400" b="1" dirty="0" smtClean="0">
                <a:solidFill>
                  <a:schemeClr val="tx2"/>
                </a:solidFill>
              </a:rPr>
              <a:t>riequilibrare la crescita</a:t>
            </a:r>
            <a:r>
              <a:rPr lang="it-IT" sz="2400" dirty="0" smtClean="0">
                <a:solidFill>
                  <a:schemeClr val="tx2"/>
                </a:solidFill>
              </a:rPr>
              <a:t>, la Cina dovrebbe realizzare un </a:t>
            </a:r>
            <a:r>
              <a:rPr lang="it-IT" sz="2400" b="1" dirty="0" smtClean="0">
                <a:solidFill>
                  <a:schemeClr val="tx2"/>
                </a:solidFill>
              </a:rPr>
              <a:t>sistema pensionistico </a:t>
            </a:r>
            <a:r>
              <a:rPr lang="it-IT" sz="2400" dirty="0" smtClean="0">
                <a:solidFill>
                  <a:schemeClr val="tx2"/>
                </a:solidFill>
              </a:rPr>
              <a:t>e </a:t>
            </a:r>
            <a:r>
              <a:rPr lang="it-IT" sz="2400" b="1" dirty="0" smtClean="0">
                <a:solidFill>
                  <a:schemeClr val="tx2"/>
                </a:solidFill>
              </a:rPr>
              <a:t>assicurativo</a:t>
            </a:r>
            <a:r>
              <a:rPr lang="it-IT" sz="2400" dirty="0" smtClean="0">
                <a:solidFill>
                  <a:schemeClr val="tx2"/>
                </a:solidFill>
              </a:rPr>
              <a:t> in </a:t>
            </a:r>
            <a:r>
              <a:rPr lang="it-IT" sz="2400" b="1" dirty="0" smtClean="0">
                <a:solidFill>
                  <a:schemeClr val="tx2"/>
                </a:solidFill>
              </a:rPr>
              <a:t>campo</a:t>
            </a:r>
            <a:r>
              <a:rPr lang="it-IT" sz="2400" dirty="0" smtClean="0">
                <a:solidFill>
                  <a:schemeClr val="tx2"/>
                </a:solidFill>
              </a:rPr>
              <a:t> </a:t>
            </a:r>
            <a:r>
              <a:rPr lang="it-IT" sz="2400" b="1" dirty="0" smtClean="0">
                <a:solidFill>
                  <a:schemeClr val="tx2"/>
                </a:solidFill>
              </a:rPr>
              <a:t>sanitario</a:t>
            </a:r>
            <a:r>
              <a:rPr lang="it-IT" sz="2400" dirty="0" smtClean="0">
                <a:solidFill>
                  <a:schemeClr val="tx2"/>
                </a:solidFill>
              </a:rPr>
              <a:t>.</a:t>
            </a:r>
            <a:endParaRPr lang="it-IT" sz="2400" b="1"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50</a:t>
            </a:fld>
            <a:endParaRPr lang="it-IT"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dirty="0" smtClean="0">
                <a:solidFill>
                  <a:schemeClr val="tx2"/>
                </a:solidFill>
              </a:rPr>
              <a:t>In </a:t>
            </a:r>
            <a:r>
              <a:rPr lang="it-IT" sz="2400" b="1" dirty="0" smtClean="0">
                <a:solidFill>
                  <a:schemeClr val="tx2"/>
                </a:solidFill>
              </a:rPr>
              <a:t>Cina</a:t>
            </a:r>
            <a:r>
              <a:rPr lang="it-IT" sz="2400" dirty="0" smtClean="0">
                <a:solidFill>
                  <a:schemeClr val="tx2"/>
                </a:solidFill>
              </a:rPr>
              <a:t> solo il </a:t>
            </a:r>
            <a:r>
              <a:rPr lang="it-IT" sz="2400" b="1" dirty="0" smtClean="0">
                <a:solidFill>
                  <a:schemeClr val="tx2"/>
                </a:solidFill>
              </a:rPr>
              <a:t>14% </a:t>
            </a:r>
            <a:r>
              <a:rPr lang="it-IT" sz="2400" dirty="0" smtClean="0">
                <a:solidFill>
                  <a:schemeClr val="tx2"/>
                </a:solidFill>
              </a:rPr>
              <a:t>dei salariati godono di</a:t>
            </a:r>
            <a:r>
              <a:rPr lang="it-IT" sz="2400" b="1" dirty="0" smtClean="0">
                <a:solidFill>
                  <a:schemeClr val="tx2"/>
                </a:solidFill>
              </a:rPr>
              <a:t> indennità </a:t>
            </a:r>
            <a:r>
              <a:rPr lang="it-IT" sz="2400" dirty="0" smtClean="0">
                <a:solidFill>
                  <a:schemeClr val="tx2"/>
                </a:solidFill>
              </a:rPr>
              <a:t>di </a:t>
            </a:r>
            <a:r>
              <a:rPr lang="it-IT" sz="2400" b="1" dirty="0" smtClean="0">
                <a:solidFill>
                  <a:schemeClr val="tx2"/>
                </a:solidFill>
              </a:rPr>
              <a:t>disoccupazione</a:t>
            </a:r>
            <a:r>
              <a:rPr lang="it-IT" sz="2400" dirty="0" smtClean="0">
                <a:solidFill>
                  <a:schemeClr val="tx2"/>
                </a:solidFill>
              </a:rPr>
              <a:t> e il </a:t>
            </a:r>
            <a:r>
              <a:rPr lang="it-IT" sz="2400" b="1" dirty="0" smtClean="0">
                <a:solidFill>
                  <a:schemeClr val="tx2"/>
                </a:solidFill>
              </a:rPr>
              <a:t>17% </a:t>
            </a:r>
            <a:r>
              <a:rPr lang="it-IT" sz="2400" dirty="0" smtClean="0">
                <a:solidFill>
                  <a:schemeClr val="tx2"/>
                </a:solidFill>
              </a:rPr>
              <a:t>di </a:t>
            </a:r>
            <a:r>
              <a:rPr lang="it-IT" sz="2400" b="1" dirty="0" smtClean="0">
                <a:solidFill>
                  <a:schemeClr val="tx2"/>
                </a:solidFill>
              </a:rPr>
              <a:t>pensione </a:t>
            </a:r>
            <a:r>
              <a:rPr lang="it-IT" sz="2400" dirty="0" smtClean="0">
                <a:solidFill>
                  <a:schemeClr val="tx2"/>
                </a:solidFill>
              </a:rPr>
              <a:t>che arriva per </a:t>
            </a:r>
            <a:r>
              <a:rPr lang="it-IT" sz="2400" b="1" dirty="0" smtClean="0">
                <a:solidFill>
                  <a:schemeClr val="tx2"/>
                </a:solidFill>
              </a:rPr>
              <a:t>tutti</a:t>
            </a:r>
            <a:r>
              <a:rPr lang="it-IT" sz="2400" dirty="0" smtClean="0">
                <a:solidFill>
                  <a:schemeClr val="tx2"/>
                </a:solidFill>
              </a:rPr>
              <a:t> al </a:t>
            </a:r>
            <a:r>
              <a:rPr lang="it-IT" sz="2400" b="1" dirty="0" smtClean="0">
                <a:solidFill>
                  <a:schemeClr val="tx2"/>
                </a:solidFill>
              </a:rPr>
              <a:t>20% </a:t>
            </a:r>
            <a:r>
              <a:rPr lang="it-IT" sz="2400" dirty="0" smtClean="0">
                <a:solidFill>
                  <a:schemeClr val="tx2"/>
                </a:solidFill>
              </a:rPr>
              <a:t>del </a:t>
            </a:r>
            <a:r>
              <a:rPr lang="it-IT" sz="2400" b="1" dirty="0" smtClean="0">
                <a:solidFill>
                  <a:schemeClr val="tx2"/>
                </a:solidFill>
              </a:rPr>
              <a:t>salario medio </a:t>
            </a:r>
            <a:r>
              <a:rPr lang="it-IT" sz="2400" dirty="0" smtClean="0">
                <a:solidFill>
                  <a:schemeClr val="tx2"/>
                </a:solidFill>
              </a:rPr>
              <a:t>locale non considerando il salario percepito durante il periodo di attività. I</a:t>
            </a:r>
            <a:r>
              <a:rPr lang="it-IT" sz="2400" b="1" dirty="0" smtClean="0">
                <a:solidFill>
                  <a:schemeClr val="tx2"/>
                </a:solidFill>
              </a:rPr>
              <a:t> lavoratori cinesi </a:t>
            </a:r>
            <a:r>
              <a:rPr lang="it-IT" sz="2400" dirty="0" smtClean="0">
                <a:solidFill>
                  <a:schemeClr val="tx2"/>
                </a:solidFill>
              </a:rPr>
              <a:t>devono </a:t>
            </a:r>
            <a:r>
              <a:rPr lang="it-IT" sz="2400" b="1" dirty="0" smtClean="0">
                <a:solidFill>
                  <a:schemeClr val="tx2"/>
                </a:solidFill>
              </a:rPr>
              <a:t>risparmiare</a:t>
            </a:r>
            <a:r>
              <a:rPr lang="it-IT" sz="2400" dirty="0" smtClean="0">
                <a:solidFill>
                  <a:schemeClr val="tx2"/>
                </a:solidFill>
              </a:rPr>
              <a:t> almeno </a:t>
            </a:r>
            <a:r>
              <a:rPr lang="it-IT" sz="2400" b="1" dirty="0" smtClean="0">
                <a:solidFill>
                  <a:schemeClr val="tx2"/>
                </a:solidFill>
              </a:rPr>
              <a:t>metà</a:t>
            </a:r>
            <a:r>
              <a:rPr lang="it-IT" sz="2400" dirty="0" smtClean="0">
                <a:solidFill>
                  <a:schemeClr val="tx2"/>
                </a:solidFill>
              </a:rPr>
              <a:t> del loro </a:t>
            </a:r>
            <a:r>
              <a:rPr lang="it-IT" sz="2400" b="1" dirty="0" smtClean="0">
                <a:solidFill>
                  <a:schemeClr val="tx2"/>
                </a:solidFill>
              </a:rPr>
              <a:t>reddito</a:t>
            </a:r>
            <a:r>
              <a:rPr lang="it-IT" sz="2400" dirty="0" smtClean="0">
                <a:solidFill>
                  <a:schemeClr val="tx2"/>
                </a:solidFill>
              </a:rPr>
              <a:t> per premunirsi contro gli imprevisti.</a:t>
            </a:r>
          </a:p>
          <a:p>
            <a:pPr>
              <a:buNone/>
            </a:pPr>
            <a:r>
              <a:rPr lang="it-IT" sz="2400" b="1" dirty="0" smtClean="0">
                <a:solidFill>
                  <a:schemeClr val="tx2"/>
                </a:solidFill>
              </a:rPr>
              <a:t>     Il Governo tarda a </a:t>
            </a:r>
            <a:r>
              <a:rPr lang="it-IT" sz="2400" b="1" dirty="0" err="1" smtClean="0">
                <a:solidFill>
                  <a:schemeClr val="tx2"/>
                </a:solidFill>
              </a:rPr>
              <a:t>riorientare</a:t>
            </a:r>
            <a:r>
              <a:rPr lang="it-IT" sz="2400" b="1" dirty="0" smtClean="0">
                <a:solidFill>
                  <a:schemeClr val="tx2"/>
                </a:solidFill>
              </a:rPr>
              <a:t> il modello di crescita</a:t>
            </a:r>
            <a:r>
              <a:rPr lang="it-IT" sz="2400" dirty="0" smtClean="0">
                <a:solidFill>
                  <a:schemeClr val="tx2"/>
                </a:solidFill>
              </a:rPr>
              <a:t>.</a:t>
            </a:r>
          </a:p>
          <a:p>
            <a:pPr>
              <a:buNone/>
            </a:pPr>
            <a:r>
              <a:rPr lang="it-IT" sz="2400" b="1" dirty="0" smtClean="0">
                <a:solidFill>
                  <a:schemeClr val="tx2"/>
                </a:solidFill>
              </a:rPr>
              <a:t>     </a:t>
            </a:r>
            <a:r>
              <a:rPr lang="it-IT" sz="2400" dirty="0" smtClean="0">
                <a:solidFill>
                  <a:schemeClr val="tx2"/>
                </a:solidFill>
              </a:rPr>
              <a:t>Nelle campagne ha annunciato un “</a:t>
            </a:r>
            <a:r>
              <a:rPr lang="it-IT" sz="2400" b="1" dirty="0" smtClean="0">
                <a:solidFill>
                  <a:schemeClr val="tx2"/>
                </a:solidFill>
              </a:rPr>
              <a:t>nuovo socialismo rurale</a:t>
            </a:r>
            <a:r>
              <a:rPr lang="it-IT" sz="2400" dirty="0" smtClean="0">
                <a:solidFill>
                  <a:schemeClr val="tx2"/>
                </a:solidFill>
              </a:rPr>
              <a:t>” con </a:t>
            </a:r>
            <a:r>
              <a:rPr lang="it-IT" sz="2400" b="1" dirty="0" smtClean="0">
                <a:solidFill>
                  <a:schemeClr val="tx2"/>
                </a:solidFill>
              </a:rPr>
              <a:t>sovvenzioni agli agricoltori </a:t>
            </a:r>
            <a:r>
              <a:rPr lang="it-IT" sz="2400" dirty="0" smtClean="0">
                <a:solidFill>
                  <a:schemeClr val="tx2"/>
                </a:solidFill>
              </a:rPr>
              <a:t>, estensione delle </a:t>
            </a:r>
            <a:r>
              <a:rPr lang="it-IT" sz="2400" b="1" dirty="0" smtClean="0">
                <a:solidFill>
                  <a:schemeClr val="tx2"/>
                </a:solidFill>
              </a:rPr>
              <a:t>cure</a:t>
            </a:r>
            <a:r>
              <a:rPr lang="it-IT" sz="2400" dirty="0" smtClean="0">
                <a:solidFill>
                  <a:schemeClr val="tx2"/>
                </a:solidFill>
              </a:rPr>
              <a:t> </a:t>
            </a:r>
            <a:r>
              <a:rPr lang="it-IT" sz="2400" b="1" dirty="0" smtClean="0">
                <a:solidFill>
                  <a:schemeClr val="tx2"/>
                </a:solidFill>
              </a:rPr>
              <a:t>mediche</a:t>
            </a:r>
            <a:r>
              <a:rPr lang="it-IT" sz="2400" dirty="0" smtClean="0">
                <a:solidFill>
                  <a:schemeClr val="tx2"/>
                </a:solidFill>
              </a:rPr>
              <a:t> alle </a:t>
            </a:r>
            <a:r>
              <a:rPr lang="it-IT" sz="2400" b="1" dirty="0" smtClean="0">
                <a:solidFill>
                  <a:schemeClr val="tx2"/>
                </a:solidFill>
              </a:rPr>
              <a:t>cooperative</a:t>
            </a:r>
            <a:r>
              <a:rPr lang="it-IT" sz="2400" dirty="0" smtClean="0">
                <a:solidFill>
                  <a:schemeClr val="tx2"/>
                </a:solidFill>
              </a:rPr>
              <a:t>, </a:t>
            </a:r>
            <a:r>
              <a:rPr lang="it-IT" sz="2400" b="1" dirty="0" smtClean="0">
                <a:solidFill>
                  <a:schemeClr val="tx2"/>
                </a:solidFill>
              </a:rPr>
              <a:t>aiuti all’educazione</a:t>
            </a:r>
            <a:r>
              <a:rPr lang="it-IT" sz="2400" dirty="0" smtClean="0">
                <a:solidFill>
                  <a:schemeClr val="tx2"/>
                </a:solidFill>
              </a:rPr>
              <a:t>; ma le </a:t>
            </a:r>
            <a:r>
              <a:rPr lang="it-IT" sz="2400" b="1" dirty="0" smtClean="0">
                <a:solidFill>
                  <a:schemeClr val="tx2"/>
                </a:solidFill>
              </a:rPr>
              <a:t>risorse</a:t>
            </a:r>
          </a:p>
          <a:p>
            <a:pPr>
              <a:buNone/>
            </a:pPr>
            <a:r>
              <a:rPr lang="it-IT" sz="2400" dirty="0" smtClean="0">
                <a:solidFill>
                  <a:schemeClr val="tx2"/>
                </a:solidFill>
              </a:rPr>
              <a:t>     </a:t>
            </a:r>
            <a:r>
              <a:rPr lang="it-IT" sz="2400" b="1" dirty="0" smtClean="0">
                <a:solidFill>
                  <a:schemeClr val="tx2"/>
                </a:solidFill>
              </a:rPr>
              <a:t>non</a:t>
            </a:r>
            <a:r>
              <a:rPr lang="it-IT" sz="2400" dirty="0" smtClean="0">
                <a:solidFill>
                  <a:schemeClr val="tx2"/>
                </a:solidFill>
              </a:rPr>
              <a:t> risultano </a:t>
            </a:r>
            <a:r>
              <a:rPr lang="it-IT" sz="2400" b="1" dirty="0" smtClean="0">
                <a:solidFill>
                  <a:schemeClr val="tx2"/>
                </a:solidFill>
              </a:rPr>
              <a:t>adeguate</a:t>
            </a:r>
            <a:r>
              <a:rPr lang="it-IT" sz="2400" dirty="0" smtClean="0">
                <a:solidFill>
                  <a:schemeClr val="tx2"/>
                </a:solidFill>
              </a:rPr>
              <a:t> e la </a:t>
            </a:r>
            <a:r>
              <a:rPr lang="it-IT" sz="2400" b="1" dirty="0" smtClean="0">
                <a:solidFill>
                  <a:schemeClr val="tx2"/>
                </a:solidFill>
              </a:rPr>
              <a:t>situazione </a:t>
            </a:r>
            <a:r>
              <a:rPr lang="it-IT" sz="2400" b="1" smtClean="0">
                <a:solidFill>
                  <a:schemeClr val="tx2"/>
                </a:solidFill>
              </a:rPr>
              <a:t>sociale è stagnante</a:t>
            </a:r>
            <a:r>
              <a:rPr lang="it-IT" sz="2400" dirty="0" smtClean="0">
                <a:solidFill>
                  <a:schemeClr val="tx2"/>
                </a:solidFill>
              </a:rPr>
              <a:t>.</a:t>
            </a: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51</a:t>
            </a:fld>
            <a:endParaRPr lang="it-IT"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dirty="0" smtClean="0">
                <a:solidFill>
                  <a:schemeClr val="tx2"/>
                </a:solidFill>
              </a:rPr>
              <a:t>La </a:t>
            </a:r>
            <a:r>
              <a:rPr lang="it-IT" sz="2400" b="1" dirty="0" smtClean="0">
                <a:solidFill>
                  <a:schemeClr val="tx2"/>
                </a:solidFill>
              </a:rPr>
              <a:t>rivalutazione della moneta </a:t>
            </a:r>
            <a:r>
              <a:rPr lang="it-IT" sz="2400" dirty="0" smtClean="0">
                <a:solidFill>
                  <a:schemeClr val="tx2"/>
                </a:solidFill>
              </a:rPr>
              <a:t>potrebbe:</a:t>
            </a:r>
          </a:p>
          <a:p>
            <a:pPr>
              <a:buNone/>
            </a:pPr>
            <a:r>
              <a:rPr lang="it-IT" sz="2400" dirty="0" smtClean="0">
                <a:solidFill>
                  <a:schemeClr val="tx2"/>
                </a:solidFill>
              </a:rPr>
              <a:t>  -  </a:t>
            </a:r>
            <a:r>
              <a:rPr lang="it-IT" sz="2400" b="1" dirty="0" smtClean="0">
                <a:solidFill>
                  <a:schemeClr val="tx2"/>
                </a:solidFill>
              </a:rPr>
              <a:t>frenare le esportazioni</a:t>
            </a:r>
          </a:p>
          <a:p>
            <a:pPr>
              <a:buNone/>
            </a:pPr>
            <a:r>
              <a:rPr lang="it-IT" sz="2400" dirty="0" smtClean="0">
                <a:solidFill>
                  <a:schemeClr val="tx2"/>
                </a:solidFill>
              </a:rPr>
              <a:t>  -  </a:t>
            </a:r>
            <a:r>
              <a:rPr lang="it-IT" sz="2400" b="1" dirty="0" smtClean="0">
                <a:solidFill>
                  <a:schemeClr val="tx2"/>
                </a:solidFill>
              </a:rPr>
              <a:t>facilitare le importazioni</a:t>
            </a:r>
          </a:p>
          <a:p>
            <a:pPr>
              <a:buNone/>
            </a:pPr>
            <a:r>
              <a:rPr lang="it-IT" sz="2400" dirty="0" smtClean="0">
                <a:solidFill>
                  <a:schemeClr val="tx2"/>
                </a:solidFill>
              </a:rPr>
              <a:t>  -  far </a:t>
            </a:r>
            <a:r>
              <a:rPr lang="it-IT" sz="2400" b="1" dirty="0" smtClean="0">
                <a:solidFill>
                  <a:schemeClr val="tx2"/>
                </a:solidFill>
              </a:rPr>
              <a:t>diminuire</a:t>
            </a:r>
            <a:r>
              <a:rPr lang="it-IT" sz="2400" dirty="0" smtClean="0">
                <a:solidFill>
                  <a:schemeClr val="tx2"/>
                </a:solidFill>
              </a:rPr>
              <a:t> le </a:t>
            </a:r>
            <a:r>
              <a:rPr lang="it-IT" sz="2400" b="1" dirty="0" smtClean="0">
                <a:solidFill>
                  <a:schemeClr val="tx2"/>
                </a:solidFill>
              </a:rPr>
              <a:t>pressioni inflazionistiche </a:t>
            </a:r>
            <a:r>
              <a:rPr lang="it-IT" sz="2400" dirty="0" smtClean="0">
                <a:solidFill>
                  <a:schemeClr val="tx2"/>
                </a:solidFill>
              </a:rPr>
              <a:t>e i </a:t>
            </a:r>
            <a:r>
              <a:rPr lang="it-IT" sz="2400" b="1" dirty="0" smtClean="0">
                <a:solidFill>
                  <a:schemeClr val="tx2"/>
                </a:solidFill>
              </a:rPr>
              <a:t>tassi di interesse</a:t>
            </a:r>
          </a:p>
          <a:p>
            <a:pPr>
              <a:buNone/>
            </a:pPr>
            <a:r>
              <a:rPr lang="it-IT" sz="2400" dirty="0" smtClean="0">
                <a:solidFill>
                  <a:schemeClr val="tx2"/>
                </a:solidFill>
              </a:rPr>
              <a:t>  -  </a:t>
            </a:r>
            <a:r>
              <a:rPr lang="it-IT" sz="2400" b="1" dirty="0" smtClean="0">
                <a:solidFill>
                  <a:schemeClr val="tx2"/>
                </a:solidFill>
              </a:rPr>
              <a:t>aumentare</a:t>
            </a:r>
            <a:r>
              <a:rPr lang="it-IT" sz="2400" dirty="0" smtClean="0">
                <a:solidFill>
                  <a:schemeClr val="tx2"/>
                </a:solidFill>
              </a:rPr>
              <a:t> i </a:t>
            </a:r>
            <a:r>
              <a:rPr lang="it-IT" sz="2400" b="1" dirty="0" smtClean="0">
                <a:solidFill>
                  <a:schemeClr val="tx2"/>
                </a:solidFill>
              </a:rPr>
              <a:t>crediti </a:t>
            </a:r>
            <a:r>
              <a:rPr lang="it-IT" sz="2400" dirty="0" smtClean="0">
                <a:solidFill>
                  <a:schemeClr val="tx2"/>
                </a:solidFill>
              </a:rPr>
              <a:t>al</a:t>
            </a:r>
            <a:r>
              <a:rPr lang="it-IT" sz="2400" b="1" dirty="0" smtClean="0">
                <a:solidFill>
                  <a:schemeClr val="tx2"/>
                </a:solidFill>
              </a:rPr>
              <a:t> consumo</a:t>
            </a:r>
          </a:p>
          <a:p>
            <a:pPr>
              <a:buNone/>
            </a:pPr>
            <a:endParaRPr lang="it-IT" sz="2400" b="1" dirty="0" smtClean="0">
              <a:solidFill>
                <a:schemeClr val="tx2"/>
              </a:solidFill>
            </a:endParaRPr>
          </a:p>
          <a:p>
            <a:pPr>
              <a:buNone/>
            </a:pPr>
            <a:r>
              <a:rPr lang="it-IT" sz="2400" dirty="0" smtClean="0">
                <a:solidFill>
                  <a:schemeClr val="tx2"/>
                </a:solidFill>
              </a:rPr>
              <a:t>Il Governo esita perche considera il </a:t>
            </a:r>
            <a:r>
              <a:rPr lang="it-IT" sz="2400" b="1" dirty="0" smtClean="0">
                <a:solidFill>
                  <a:schemeClr val="tx2"/>
                </a:solidFill>
              </a:rPr>
              <a:t>tasso di cambio </a:t>
            </a:r>
            <a:r>
              <a:rPr lang="it-IT" sz="2400" dirty="0" smtClean="0">
                <a:solidFill>
                  <a:schemeClr val="tx2"/>
                </a:solidFill>
              </a:rPr>
              <a:t>un elemento</a:t>
            </a:r>
          </a:p>
          <a:p>
            <a:pPr>
              <a:buNone/>
            </a:pPr>
            <a:r>
              <a:rPr lang="it-IT" sz="2400" dirty="0" smtClean="0">
                <a:solidFill>
                  <a:schemeClr val="tx2"/>
                </a:solidFill>
              </a:rPr>
              <a:t>di sovranità nazionale </a:t>
            </a:r>
            <a:r>
              <a:rPr lang="it-IT" sz="2400" b="1" dirty="0" smtClean="0">
                <a:solidFill>
                  <a:schemeClr val="tx2"/>
                </a:solidFill>
              </a:rPr>
              <a:t>non condizionabile </a:t>
            </a:r>
            <a:r>
              <a:rPr lang="it-IT" sz="2400" dirty="0" smtClean="0">
                <a:solidFill>
                  <a:schemeClr val="tx2"/>
                </a:solidFill>
              </a:rPr>
              <a:t>dall’esterno (</a:t>
            </a:r>
            <a:r>
              <a:rPr lang="it-IT" sz="2400" b="1" dirty="0" smtClean="0">
                <a:solidFill>
                  <a:schemeClr val="tx2"/>
                </a:solidFill>
              </a:rPr>
              <a:t>USA</a:t>
            </a:r>
            <a:r>
              <a:rPr lang="it-IT" sz="2400" dirty="0" smtClean="0">
                <a:solidFill>
                  <a:schemeClr val="tx2"/>
                </a:solidFill>
              </a:rPr>
              <a:t>) e</a:t>
            </a:r>
          </a:p>
          <a:p>
            <a:pPr>
              <a:buNone/>
            </a:pPr>
            <a:r>
              <a:rPr lang="it-IT" sz="2400" dirty="0" smtClean="0">
                <a:solidFill>
                  <a:schemeClr val="tx2"/>
                </a:solidFill>
              </a:rPr>
              <a:t>cambierebbe il </a:t>
            </a:r>
            <a:r>
              <a:rPr lang="it-IT" sz="2400" b="1" dirty="0" smtClean="0">
                <a:solidFill>
                  <a:schemeClr val="tx2"/>
                </a:solidFill>
              </a:rPr>
              <a:t>modello di crescita </a:t>
            </a:r>
            <a:r>
              <a:rPr lang="it-IT" sz="2400" dirty="0" smtClean="0">
                <a:solidFill>
                  <a:schemeClr val="tx2"/>
                </a:solidFill>
              </a:rPr>
              <a:t>investimenti-esportazioni.</a:t>
            </a:r>
          </a:p>
          <a:p>
            <a:pPr>
              <a:buNone/>
            </a:pPr>
            <a:endParaRPr lang="it-IT" sz="2400" dirty="0" smtClean="0">
              <a:solidFill>
                <a:schemeClr val="tx2"/>
              </a:solidFill>
            </a:endParaRPr>
          </a:p>
          <a:p>
            <a:pPr>
              <a:buNone/>
            </a:pP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52</a:t>
            </a:fld>
            <a:endParaRPr lang="it-IT"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b="1" dirty="0" smtClean="0">
                <a:solidFill>
                  <a:schemeClr val="tx2"/>
                </a:solidFill>
              </a:rPr>
              <a:t>Henry </a:t>
            </a:r>
            <a:r>
              <a:rPr lang="it-IT" sz="2400" b="1" dirty="0" err="1" smtClean="0">
                <a:solidFill>
                  <a:schemeClr val="tx2"/>
                </a:solidFill>
              </a:rPr>
              <a:t>Paualson</a:t>
            </a:r>
            <a:r>
              <a:rPr lang="it-IT" sz="2400" b="1" dirty="0" smtClean="0">
                <a:solidFill>
                  <a:schemeClr val="tx2"/>
                </a:solidFill>
              </a:rPr>
              <a:t> </a:t>
            </a:r>
            <a:r>
              <a:rPr lang="it-IT" sz="2400" dirty="0" smtClean="0">
                <a:solidFill>
                  <a:schemeClr val="tx2"/>
                </a:solidFill>
              </a:rPr>
              <a:t>(dicembre 2006), Segretario del Tesoro americano, </a:t>
            </a:r>
            <a:r>
              <a:rPr lang="it-IT" sz="2400" b="1" dirty="0" smtClean="0">
                <a:solidFill>
                  <a:schemeClr val="tx2"/>
                </a:solidFill>
              </a:rPr>
              <a:t>sper</a:t>
            </a:r>
            <a:r>
              <a:rPr lang="it-IT" sz="2400" dirty="0" smtClean="0">
                <a:solidFill>
                  <a:schemeClr val="tx2"/>
                </a:solidFill>
              </a:rPr>
              <a:t>a che il “</a:t>
            </a:r>
            <a:r>
              <a:rPr lang="it-IT" sz="2400" b="1" dirty="0" smtClean="0">
                <a:solidFill>
                  <a:schemeClr val="tx2"/>
                </a:solidFill>
              </a:rPr>
              <a:t>dialogo economico strategico</a:t>
            </a:r>
            <a:r>
              <a:rPr lang="it-IT" sz="2400" dirty="0" smtClean="0">
                <a:solidFill>
                  <a:schemeClr val="tx2"/>
                </a:solidFill>
              </a:rPr>
              <a:t>” nei previsti  incontri semestrali possa </a:t>
            </a:r>
            <a:r>
              <a:rPr lang="it-IT" sz="2400" b="1" dirty="0" smtClean="0">
                <a:solidFill>
                  <a:schemeClr val="tx2"/>
                </a:solidFill>
              </a:rPr>
              <a:t>regolare</a:t>
            </a:r>
            <a:r>
              <a:rPr lang="it-IT" sz="2400" dirty="0" smtClean="0">
                <a:solidFill>
                  <a:schemeClr val="tx2"/>
                </a:solidFill>
              </a:rPr>
              <a:t> le “</a:t>
            </a:r>
            <a:r>
              <a:rPr lang="it-IT" sz="2400" b="1" dirty="0" smtClean="0">
                <a:solidFill>
                  <a:schemeClr val="tx2"/>
                </a:solidFill>
              </a:rPr>
              <a:t>distorsioni</a:t>
            </a:r>
            <a:r>
              <a:rPr lang="it-IT" sz="2400" dirty="0" smtClean="0">
                <a:solidFill>
                  <a:schemeClr val="tx2"/>
                </a:solidFill>
              </a:rPr>
              <a:t>” a </a:t>
            </a:r>
            <a:r>
              <a:rPr lang="it-IT" sz="2400" b="1" dirty="0" smtClean="0">
                <a:solidFill>
                  <a:schemeClr val="tx2"/>
                </a:solidFill>
              </a:rPr>
              <a:t>difesa dei reciproci interessi</a:t>
            </a:r>
            <a:r>
              <a:rPr lang="it-IT" sz="2400" dirty="0" smtClean="0">
                <a:solidFill>
                  <a:schemeClr val="tx2"/>
                </a:solidFill>
              </a:rPr>
              <a:t>.</a:t>
            </a:r>
          </a:p>
          <a:p>
            <a:pPr>
              <a:buFont typeface="Wingdings" pitchFamily="2" charset="2"/>
              <a:buChar char="§"/>
            </a:pPr>
            <a:r>
              <a:rPr lang="it-IT" sz="2400" dirty="0" smtClean="0">
                <a:solidFill>
                  <a:schemeClr val="tx2"/>
                </a:solidFill>
              </a:rPr>
              <a:t> E’ un </a:t>
            </a:r>
            <a:r>
              <a:rPr lang="it-IT" sz="2400" b="1" dirty="0" smtClean="0">
                <a:solidFill>
                  <a:schemeClr val="tx2"/>
                </a:solidFill>
              </a:rPr>
              <a:t>invito</a:t>
            </a:r>
            <a:r>
              <a:rPr lang="it-IT" sz="2400" dirty="0" smtClean="0">
                <a:solidFill>
                  <a:schemeClr val="tx2"/>
                </a:solidFill>
              </a:rPr>
              <a:t> alla</a:t>
            </a:r>
            <a:r>
              <a:rPr lang="it-IT" sz="2400" b="1" dirty="0" smtClean="0">
                <a:solidFill>
                  <a:schemeClr val="tx2"/>
                </a:solidFill>
              </a:rPr>
              <a:t> collaborazione </a:t>
            </a:r>
            <a:r>
              <a:rPr lang="it-IT" sz="2400" dirty="0" smtClean="0">
                <a:solidFill>
                  <a:schemeClr val="tx2"/>
                </a:solidFill>
              </a:rPr>
              <a:t>a tutto campo che il governo </a:t>
            </a:r>
            <a:r>
              <a:rPr lang="it-IT" sz="2400" b="1" dirty="0" smtClean="0">
                <a:solidFill>
                  <a:schemeClr val="tx2"/>
                </a:solidFill>
              </a:rPr>
              <a:t>USA</a:t>
            </a:r>
            <a:r>
              <a:rPr lang="it-IT" sz="2400" dirty="0" smtClean="0">
                <a:solidFill>
                  <a:schemeClr val="tx2"/>
                </a:solidFill>
              </a:rPr>
              <a:t> rivolge alla </a:t>
            </a:r>
            <a:r>
              <a:rPr lang="it-IT" sz="2400" b="1" dirty="0" smtClean="0">
                <a:solidFill>
                  <a:schemeClr val="tx2"/>
                </a:solidFill>
              </a:rPr>
              <a:t>RPC </a:t>
            </a:r>
            <a:r>
              <a:rPr lang="it-IT" sz="2400" dirty="0" smtClean="0">
                <a:solidFill>
                  <a:schemeClr val="tx2"/>
                </a:solidFill>
              </a:rPr>
              <a:t>(dalla </a:t>
            </a:r>
            <a:r>
              <a:rPr lang="it-IT" sz="2400" b="1" dirty="0" smtClean="0">
                <a:solidFill>
                  <a:schemeClr val="tx2"/>
                </a:solidFill>
              </a:rPr>
              <a:t>formazione</a:t>
            </a:r>
            <a:r>
              <a:rPr lang="it-IT" sz="2400" dirty="0" smtClean="0">
                <a:solidFill>
                  <a:schemeClr val="tx2"/>
                </a:solidFill>
              </a:rPr>
              <a:t> di un </a:t>
            </a:r>
            <a:r>
              <a:rPr lang="it-IT" sz="2400" b="1" dirty="0" smtClean="0">
                <a:solidFill>
                  <a:schemeClr val="tx2"/>
                </a:solidFill>
              </a:rPr>
              <a:t>mercato del capitale </a:t>
            </a:r>
            <a:r>
              <a:rPr lang="it-IT" sz="2400" dirty="0" smtClean="0">
                <a:solidFill>
                  <a:schemeClr val="tx2"/>
                </a:solidFill>
              </a:rPr>
              <a:t>alla formazione di un </a:t>
            </a:r>
            <a:r>
              <a:rPr lang="it-IT" sz="2400" b="1" dirty="0" smtClean="0">
                <a:solidFill>
                  <a:schemeClr val="tx2"/>
                </a:solidFill>
              </a:rPr>
              <a:t>sistema sanitario </a:t>
            </a:r>
            <a:r>
              <a:rPr lang="it-IT" sz="2400" dirty="0" smtClean="0">
                <a:solidFill>
                  <a:schemeClr val="tx2"/>
                </a:solidFill>
              </a:rPr>
              <a:t>e </a:t>
            </a:r>
            <a:r>
              <a:rPr lang="it-IT" sz="2400" b="1" dirty="0" smtClean="0">
                <a:solidFill>
                  <a:schemeClr val="tx2"/>
                </a:solidFill>
              </a:rPr>
              <a:t>pensionistico</a:t>
            </a:r>
            <a:r>
              <a:rPr lang="it-IT" sz="2400" dirty="0" smtClean="0">
                <a:solidFill>
                  <a:schemeClr val="tx2"/>
                </a:solidFill>
              </a:rPr>
              <a:t>, da</a:t>
            </a:r>
            <a:r>
              <a:rPr lang="it-IT" sz="2400" b="1" dirty="0" smtClean="0">
                <a:solidFill>
                  <a:schemeClr val="tx2"/>
                </a:solidFill>
              </a:rPr>
              <a:t> investimenti internazionali comuni </a:t>
            </a:r>
            <a:r>
              <a:rPr lang="it-IT" sz="2400" dirty="0" smtClean="0">
                <a:solidFill>
                  <a:schemeClr val="tx2"/>
                </a:solidFill>
              </a:rPr>
              <a:t>alla </a:t>
            </a:r>
            <a:r>
              <a:rPr lang="it-IT" sz="2400" b="1" dirty="0" smtClean="0">
                <a:solidFill>
                  <a:schemeClr val="tx2"/>
                </a:solidFill>
              </a:rPr>
              <a:t>assistenza in campo energetico</a:t>
            </a:r>
            <a:r>
              <a:rPr lang="it-IT" sz="2400" dirty="0" smtClean="0">
                <a:solidFill>
                  <a:schemeClr val="tx2"/>
                </a:solidFill>
              </a:rPr>
              <a:t>) nella convinzione che la </a:t>
            </a:r>
            <a:r>
              <a:rPr lang="it-IT" sz="2400" b="1" dirty="0" smtClean="0">
                <a:solidFill>
                  <a:schemeClr val="tx2"/>
                </a:solidFill>
              </a:rPr>
              <a:t>RPC </a:t>
            </a:r>
            <a:r>
              <a:rPr lang="it-IT" sz="2400" dirty="0" smtClean="0">
                <a:solidFill>
                  <a:schemeClr val="tx2"/>
                </a:solidFill>
              </a:rPr>
              <a:t>tenda ad una </a:t>
            </a:r>
            <a:r>
              <a:rPr lang="it-IT" sz="2400" b="1" dirty="0" smtClean="0">
                <a:solidFill>
                  <a:schemeClr val="tx2"/>
                </a:solidFill>
              </a:rPr>
              <a:t>crescita integrata </a:t>
            </a:r>
            <a:r>
              <a:rPr lang="it-IT" sz="2400" dirty="0" smtClean="0">
                <a:solidFill>
                  <a:schemeClr val="tx2"/>
                </a:solidFill>
              </a:rPr>
              <a:t>e </a:t>
            </a:r>
            <a:r>
              <a:rPr lang="it-IT" sz="2400" b="1" dirty="0" smtClean="0">
                <a:solidFill>
                  <a:schemeClr val="tx2"/>
                </a:solidFill>
              </a:rPr>
              <a:t>non sostitutiva </a:t>
            </a:r>
            <a:r>
              <a:rPr lang="it-IT" sz="2400" dirty="0" smtClean="0">
                <a:solidFill>
                  <a:schemeClr val="tx2"/>
                </a:solidFill>
              </a:rPr>
              <a:t>dell’</a:t>
            </a:r>
            <a:r>
              <a:rPr lang="it-IT" sz="2400" b="1" dirty="0" smtClean="0">
                <a:solidFill>
                  <a:schemeClr val="tx2"/>
                </a:solidFill>
              </a:rPr>
              <a:t>attuale ordine internazionale</a:t>
            </a:r>
            <a:r>
              <a:rPr lang="it-IT" sz="2400" dirty="0" smtClean="0">
                <a:solidFill>
                  <a:schemeClr val="tx2"/>
                </a:solidFill>
              </a:rPr>
              <a:t>.</a:t>
            </a:r>
            <a:endParaRPr lang="it-IT" sz="2400" b="1"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53</a:t>
            </a:fld>
            <a:endParaRPr lang="it-IT"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dirty="0" smtClean="0">
                <a:solidFill>
                  <a:schemeClr val="tx2"/>
                </a:solidFill>
              </a:rPr>
              <a:t>Il Governo </a:t>
            </a:r>
            <a:r>
              <a:rPr lang="it-IT" sz="2400" b="1" dirty="0" smtClean="0">
                <a:solidFill>
                  <a:schemeClr val="tx2"/>
                </a:solidFill>
              </a:rPr>
              <a:t>USA</a:t>
            </a:r>
            <a:r>
              <a:rPr lang="it-IT" sz="2400" dirty="0" smtClean="0">
                <a:solidFill>
                  <a:schemeClr val="tx2"/>
                </a:solidFill>
              </a:rPr>
              <a:t> ritiene l’</a:t>
            </a:r>
            <a:r>
              <a:rPr lang="it-IT" sz="2400" b="1" dirty="0" smtClean="0">
                <a:solidFill>
                  <a:schemeClr val="tx2"/>
                </a:solidFill>
              </a:rPr>
              <a:t>interdipendenza economica </a:t>
            </a:r>
            <a:r>
              <a:rPr lang="it-IT" sz="2400" dirty="0" smtClean="0">
                <a:solidFill>
                  <a:schemeClr val="tx2"/>
                </a:solidFill>
              </a:rPr>
              <a:t>più un </a:t>
            </a:r>
            <a:r>
              <a:rPr lang="it-IT" sz="2400" b="1" dirty="0" smtClean="0">
                <a:solidFill>
                  <a:schemeClr val="tx2"/>
                </a:solidFill>
              </a:rPr>
              <a:t>opportunità</a:t>
            </a:r>
            <a:r>
              <a:rPr lang="it-IT" sz="2400" dirty="0" smtClean="0">
                <a:solidFill>
                  <a:schemeClr val="tx2"/>
                </a:solidFill>
              </a:rPr>
              <a:t> che una sfida. </a:t>
            </a:r>
          </a:p>
          <a:p>
            <a:pPr>
              <a:buFont typeface="Wingdings" pitchFamily="2" charset="2"/>
              <a:buChar char="§"/>
            </a:pPr>
            <a:endParaRPr lang="it-IT" sz="2400" dirty="0" smtClean="0">
              <a:solidFill>
                <a:schemeClr val="tx2"/>
              </a:solidFill>
            </a:endParaRPr>
          </a:p>
          <a:p>
            <a:pPr>
              <a:buFont typeface="Wingdings" pitchFamily="2" charset="2"/>
              <a:buChar char="§"/>
            </a:pPr>
            <a:r>
              <a:rPr lang="it-IT" sz="2400" dirty="0" smtClean="0">
                <a:solidFill>
                  <a:schemeClr val="tx2"/>
                </a:solidFill>
              </a:rPr>
              <a:t>La Cina ha già sperimentato la propria capacità di adattamento alle grandi evoluzioni della sua recente storia. </a:t>
            </a:r>
          </a:p>
          <a:p>
            <a:pPr>
              <a:buFont typeface="Wingdings" pitchFamily="2" charset="2"/>
              <a:buChar char="§"/>
            </a:pPr>
            <a:endParaRPr lang="it-IT" sz="2400" dirty="0" smtClean="0">
              <a:solidFill>
                <a:schemeClr val="tx2"/>
              </a:solidFill>
            </a:endParaRPr>
          </a:p>
          <a:p>
            <a:pPr>
              <a:buFont typeface="Wingdings" pitchFamily="2" charset="2"/>
              <a:buChar char="§"/>
            </a:pPr>
            <a:r>
              <a:rPr lang="it-IT" sz="2400" dirty="0" smtClean="0">
                <a:solidFill>
                  <a:schemeClr val="tx2"/>
                </a:solidFill>
              </a:rPr>
              <a:t>Nel </a:t>
            </a:r>
            <a:r>
              <a:rPr lang="it-IT" sz="2400" b="1" dirty="0" smtClean="0">
                <a:solidFill>
                  <a:schemeClr val="tx2"/>
                </a:solidFill>
              </a:rPr>
              <a:t>1978</a:t>
            </a:r>
            <a:r>
              <a:rPr lang="it-IT" sz="2400" dirty="0" smtClean="0">
                <a:solidFill>
                  <a:schemeClr val="tx2"/>
                </a:solidFill>
              </a:rPr>
              <a:t> il </a:t>
            </a:r>
            <a:r>
              <a:rPr lang="it-IT" sz="2400" b="1" dirty="0" smtClean="0">
                <a:solidFill>
                  <a:schemeClr val="tx2"/>
                </a:solidFill>
              </a:rPr>
              <a:t>reddito pro capite </a:t>
            </a:r>
            <a:r>
              <a:rPr lang="it-IT" sz="2400" dirty="0" smtClean="0">
                <a:solidFill>
                  <a:schemeClr val="tx2"/>
                </a:solidFill>
              </a:rPr>
              <a:t>era di </a:t>
            </a:r>
            <a:r>
              <a:rPr lang="it-IT" sz="2400" b="1" dirty="0" smtClean="0">
                <a:solidFill>
                  <a:schemeClr val="tx2"/>
                </a:solidFill>
              </a:rPr>
              <a:t>200 dollari</a:t>
            </a:r>
            <a:r>
              <a:rPr lang="it-IT" sz="2400" dirty="0" smtClean="0">
                <a:solidFill>
                  <a:schemeClr val="tx2"/>
                </a:solidFill>
              </a:rPr>
              <a:t>. </a:t>
            </a:r>
            <a:r>
              <a:rPr lang="it-IT" sz="2400" b="1" dirty="0" smtClean="0">
                <a:solidFill>
                  <a:schemeClr val="tx2"/>
                </a:solidFill>
              </a:rPr>
              <a:t>Ora</a:t>
            </a:r>
            <a:r>
              <a:rPr lang="it-IT" sz="2400" dirty="0" smtClean="0">
                <a:solidFill>
                  <a:schemeClr val="tx2"/>
                </a:solidFill>
              </a:rPr>
              <a:t> il reddito è di </a:t>
            </a:r>
            <a:r>
              <a:rPr lang="it-IT" sz="2400" b="1" dirty="0" smtClean="0">
                <a:solidFill>
                  <a:schemeClr val="tx2"/>
                </a:solidFill>
              </a:rPr>
              <a:t>1.700 dollari </a:t>
            </a:r>
            <a:r>
              <a:rPr lang="it-IT" sz="2400" dirty="0" smtClean="0">
                <a:solidFill>
                  <a:schemeClr val="tx2"/>
                </a:solidFill>
              </a:rPr>
              <a:t>e si presume che </a:t>
            </a:r>
            <a:r>
              <a:rPr lang="it-IT" sz="2400" b="1" dirty="0" smtClean="0">
                <a:solidFill>
                  <a:schemeClr val="tx2"/>
                </a:solidFill>
              </a:rPr>
              <a:t>raddoppierà</a:t>
            </a:r>
            <a:r>
              <a:rPr lang="it-IT" sz="2400" dirty="0" smtClean="0">
                <a:solidFill>
                  <a:schemeClr val="tx2"/>
                </a:solidFill>
              </a:rPr>
              <a:t> nei prossimi </a:t>
            </a:r>
            <a:r>
              <a:rPr lang="it-IT" sz="2400" b="1" dirty="0" smtClean="0">
                <a:solidFill>
                  <a:schemeClr val="tx2"/>
                </a:solidFill>
              </a:rPr>
              <a:t>dieci anni </a:t>
            </a:r>
            <a:r>
              <a:rPr lang="it-IT" sz="2400" dirty="0" smtClean="0">
                <a:solidFill>
                  <a:schemeClr val="tx2"/>
                </a:solidFill>
              </a:rPr>
              <a:t>e ciò richiederà una nuova drammatica svolta.</a:t>
            </a:r>
          </a:p>
          <a:p>
            <a:pPr>
              <a:buFont typeface="Wingdings" pitchFamily="2" charset="2"/>
              <a:buChar char="§"/>
            </a:pP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54</a:t>
            </a:fld>
            <a:endParaRPr lang="it-IT"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dirty="0" smtClean="0">
                <a:solidFill>
                  <a:schemeClr val="tx2"/>
                </a:solidFill>
              </a:rPr>
              <a:t>Sia </a:t>
            </a:r>
            <a:r>
              <a:rPr lang="it-IT" sz="2400" b="1" dirty="0" smtClean="0">
                <a:solidFill>
                  <a:schemeClr val="tx2"/>
                </a:solidFill>
              </a:rPr>
              <a:t>H. Kissinger </a:t>
            </a:r>
            <a:r>
              <a:rPr lang="it-IT" sz="2400" dirty="0" smtClean="0">
                <a:solidFill>
                  <a:schemeClr val="tx2"/>
                </a:solidFill>
              </a:rPr>
              <a:t>che </a:t>
            </a:r>
            <a:r>
              <a:rPr lang="it-IT" sz="2400" b="1" dirty="0" smtClean="0">
                <a:solidFill>
                  <a:schemeClr val="tx2"/>
                </a:solidFill>
              </a:rPr>
              <a:t>B. </a:t>
            </a:r>
            <a:r>
              <a:rPr lang="it-IT" sz="2400" b="1" dirty="0" err="1" smtClean="0">
                <a:solidFill>
                  <a:schemeClr val="tx2"/>
                </a:solidFill>
              </a:rPr>
              <a:t>Buzan</a:t>
            </a:r>
            <a:r>
              <a:rPr lang="it-IT" sz="2400" dirty="0" smtClean="0">
                <a:solidFill>
                  <a:schemeClr val="tx2"/>
                </a:solidFill>
              </a:rPr>
              <a:t>, entrambi di scuola realista pensano che la </a:t>
            </a:r>
            <a:r>
              <a:rPr lang="it-IT" sz="2400" b="1" dirty="0" smtClean="0">
                <a:solidFill>
                  <a:schemeClr val="tx2"/>
                </a:solidFill>
              </a:rPr>
              <a:t>Cina </a:t>
            </a:r>
            <a:r>
              <a:rPr lang="it-IT" sz="2400" dirty="0" smtClean="0">
                <a:solidFill>
                  <a:schemeClr val="tx2"/>
                </a:solidFill>
              </a:rPr>
              <a:t>cercherà di giocare un </a:t>
            </a:r>
            <a:r>
              <a:rPr lang="it-IT" sz="2400" b="1" dirty="0" smtClean="0">
                <a:solidFill>
                  <a:schemeClr val="tx2"/>
                </a:solidFill>
              </a:rPr>
              <a:t>ruolo di maggior </a:t>
            </a:r>
            <a:r>
              <a:rPr lang="it-IT" sz="2400" dirty="0" smtClean="0">
                <a:solidFill>
                  <a:schemeClr val="tx2"/>
                </a:solidFill>
              </a:rPr>
              <a:t>peso all’interno del </a:t>
            </a:r>
            <a:r>
              <a:rPr lang="it-IT" sz="2400" b="1" dirty="0" smtClean="0">
                <a:solidFill>
                  <a:schemeClr val="tx2"/>
                </a:solidFill>
              </a:rPr>
              <a:t>sistema internazionale</a:t>
            </a:r>
            <a:r>
              <a:rPr lang="it-IT" sz="2400" dirty="0" smtClean="0">
                <a:solidFill>
                  <a:schemeClr val="tx2"/>
                </a:solidFill>
              </a:rPr>
              <a:t>, sia sul </a:t>
            </a:r>
            <a:r>
              <a:rPr lang="it-IT" sz="2400" b="1" dirty="0" smtClean="0">
                <a:solidFill>
                  <a:schemeClr val="tx2"/>
                </a:solidFill>
              </a:rPr>
              <a:t>piano</a:t>
            </a:r>
            <a:r>
              <a:rPr lang="it-IT" sz="2400" dirty="0" smtClean="0">
                <a:solidFill>
                  <a:schemeClr val="tx2"/>
                </a:solidFill>
              </a:rPr>
              <a:t> </a:t>
            </a:r>
            <a:r>
              <a:rPr lang="it-IT" sz="2400" b="1" dirty="0" smtClean="0">
                <a:solidFill>
                  <a:schemeClr val="tx2"/>
                </a:solidFill>
              </a:rPr>
              <a:t>politico</a:t>
            </a:r>
            <a:r>
              <a:rPr lang="it-IT" sz="2400" dirty="0" smtClean="0">
                <a:solidFill>
                  <a:schemeClr val="tx2"/>
                </a:solidFill>
              </a:rPr>
              <a:t> che su quello economico.</a:t>
            </a:r>
          </a:p>
          <a:p>
            <a:pPr>
              <a:buFont typeface="Wingdings" pitchFamily="2" charset="2"/>
              <a:buChar char="§"/>
            </a:pPr>
            <a:r>
              <a:rPr lang="it-IT" sz="2400" dirty="0" smtClean="0">
                <a:solidFill>
                  <a:schemeClr val="tx2"/>
                </a:solidFill>
              </a:rPr>
              <a:t>Vi è una forte </a:t>
            </a:r>
            <a:r>
              <a:rPr lang="it-IT" sz="2400" b="1" dirty="0" smtClean="0">
                <a:solidFill>
                  <a:schemeClr val="tx2"/>
                </a:solidFill>
              </a:rPr>
              <a:t>contraddizione</a:t>
            </a:r>
            <a:r>
              <a:rPr lang="it-IT" sz="2400" dirty="0" smtClean="0">
                <a:solidFill>
                  <a:schemeClr val="tx2"/>
                </a:solidFill>
              </a:rPr>
              <a:t> tra le </a:t>
            </a:r>
            <a:r>
              <a:rPr lang="it-IT" sz="2400" b="1" dirty="0" smtClean="0">
                <a:solidFill>
                  <a:schemeClr val="tx2"/>
                </a:solidFill>
              </a:rPr>
              <a:t>aspettative</a:t>
            </a:r>
            <a:r>
              <a:rPr lang="it-IT" sz="2400" dirty="0" smtClean="0">
                <a:solidFill>
                  <a:schemeClr val="tx2"/>
                </a:solidFill>
              </a:rPr>
              <a:t> degli </a:t>
            </a:r>
            <a:r>
              <a:rPr lang="it-IT" sz="2400" b="1" dirty="0" smtClean="0">
                <a:solidFill>
                  <a:schemeClr val="tx2"/>
                </a:solidFill>
              </a:rPr>
              <a:t>USA </a:t>
            </a:r>
            <a:r>
              <a:rPr lang="it-IT" sz="2400" dirty="0" smtClean="0">
                <a:solidFill>
                  <a:schemeClr val="tx2"/>
                </a:solidFill>
              </a:rPr>
              <a:t>(secondo cui una Cina potente non potrebbe essere altro che uno </a:t>
            </a:r>
            <a:r>
              <a:rPr lang="it-IT" sz="2400" b="1" dirty="0" smtClean="0">
                <a:solidFill>
                  <a:schemeClr val="tx2"/>
                </a:solidFill>
              </a:rPr>
              <a:t>stato nemico</a:t>
            </a:r>
            <a:r>
              <a:rPr lang="it-IT" sz="2400" dirty="0" smtClean="0">
                <a:solidFill>
                  <a:schemeClr val="tx2"/>
                </a:solidFill>
              </a:rPr>
              <a:t>) e </a:t>
            </a:r>
            <a:r>
              <a:rPr lang="it-IT" sz="2400" b="1" dirty="0" smtClean="0">
                <a:solidFill>
                  <a:schemeClr val="tx2"/>
                </a:solidFill>
              </a:rPr>
              <a:t>l’indirizzo generale della politica </a:t>
            </a:r>
            <a:r>
              <a:rPr lang="it-IT" sz="2400" dirty="0" smtClean="0">
                <a:solidFill>
                  <a:schemeClr val="tx2"/>
                </a:solidFill>
              </a:rPr>
              <a:t>che attuano nei suoi confronti ( che è basata sull’</a:t>
            </a:r>
            <a:r>
              <a:rPr lang="it-IT" sz="2400" b="1" dirty="0" smtClean="0">
                <a:solidFill>
                  <a:schemeClr val="tx2"/>
                </a:solidFill>
              </a:rPr>
              <a:t>obiettivo</a:t>
            </a:r>
            <a:r>
              <a:rPr lang="it-IT" sz="2400" dirty="0" smtClean="0">
                <a:solidFill>
                  <a:schemeClr val="tx2"/>
                </a:solidFill>
              </a:rPr>
              <a:t> di provocarne la trasformazione attraverso un </a:t>
            </a:r>
            <a:r>
              <a:rPr lang="it-IT" sz="2400" b="1" dirty="0" smtClean="0">
                <a:solidFill>
                  <a:schemeClr val="tx2"/>
                </a:solidFill>
              </a:rPr>
              <a:t>coinvolgimento</a:t>
            </a:r>
            <a:r>
              <a:rPr lang="it-IT" sz="2400" dirty="0" smtClean="0">
                <a:solidFill>
                  <a:schemeClr val="tx2"/>
                </a:solidFill>
              </a:rPr>
              <a:t> prolungato nel </a:t>
            </a:r>
            <a:r>
              <a:rPr lang="it-IT" sz="2400" b="1" dirty="0" smtClean="0">
                <a:solidFill>
                  <a:schemeClr val="tx2"/>
                </a:solidFill>
              </a:rPr>
              <a:t>sistema liberale</a:t>
            </a:r>
            <a:r>
              <a:rPr lang="it-IT" sz="2400" dirty="0" smtClean="0">
                <a:solidFill>
                  <a:schemeClr val="tx2"/>
                </a:solidFill>
              </a:rPr>
              <a:t>, favorendo il contenimento durante il processo di transizione).</a:t>
            </a: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55</a:t>
            </a:fld>
            <a:endParaRPr lang="it-IT"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br>
              <a:rPr lang="it-IT" sz="1400" dirty="0" smtClean="0">
                <a:solidFill>
                  <a:schemeClr val="tx2"/>
                </a:solidFill>
              </a:rPr>
            </a:br>
            <a:r>
              <a:rPr lang="it-IT" sz="2400" dirty="0" smtClean="0">
                <a:solidFill>
                  <a:schemeClr val="tx2"/>
                </a:solidFill>
              </a:rPr>
              <a:t>CONCLUSIONI</a:t>
            </a:r>
            <a:r>
              <a:rPr lang="it-IT" sz="1400" dirty="0" smtClean="0">
                <a:solidFill>
                  <a:schemeClr val="tx2"/>
                </a:solidFill>
              </a:rPr>
              <a:t/>
            </a:r>
            <a:br>
              <a:rPr lang="it-IT" sz="1400" dirty="0" smtClean="0">
                <a:solidFill>
                  <a:schemeClr val="tx2"/>
                </a:solidFill>
              </a:rPr>
            </a:b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dirty="0" smtClean="0">
                <a:solidFill>
                  <a:schemeClr val="tx2"/>
                </a:solidFill>
              </a:rPr>
              <a:t>Anche se </a:t>
            </a:r>
            <a:r>
              <a:rPr lang="it-IT" sz="2400" b="1" dirty="0" smtClean="0">
                <a:solidFill>
                  <a:schemeClr val="tx2"/>
                </a:solidFill>
              </a:rPr>
              <a:t>USA</a:t>
            </a:r>
            <a:r>
              <a:rPr lang="it-IT" sz="2400" dirty="0" smtClean="0">
                <a:solidFill>
                  <a:schemeClr val="tx2"/>
                </a:solidFill>
              </a:rPr>
              <a:t> e </a:t>
            </a:r>
            <a:r>
              <a:rPr lang="it-IT" sz="2400" b="1" dirty="0" smtClean="0">
                <a:solidFill>
                  <a:schemeClr val="tx2"/>
                </a:solidFill>
              </a:rPr>
              <a:t>RPC</a:t>
            </a:r>
            <a:r>
              <a:rPr lang="it-IT" sz="2400" dirty="0" smtClean="0">
                <a:solidFill>
                  <a:schemeClr val="tx2"/>
                </a:solidFill>
              </a:rPr>
              <a:t> appaiono </a:t>
            </a:r>
            <a:r>
              <a:rPr lang="it-IT" sz="2400" b="1" dirty="0" smtClean="0">
                <a:solidFill>
                  <a:schemeClr val="tx2"/>
                </a:solidFill>
              </a:rPr>
              <a:t>più rivali </a:t>
            </a:r>
            <a:r>
              <a:rPr lang="it-IT" sz="2400" dirty="0" smtClean="0">
                <a:solidFill>
                  <a:schemeClr val="tx2"/>
                </a:solidFill>
              </a:rPr>
              <a:t>strategici </a:t>
            </a:r>
            <a:r>
              <a:rPr lang="it-IT" sz="2400" b="1" dirty="0" smtClean="0">
                <a:solidFill>
                  <a:schemeClr val="tx2"/>
                </a:solidFill>
              </a:rPr>
              <a:t>che partner</a:t>
            </a:r>
            <a:r>
              <a:rPr lang="it-IT" sz="2400" dirty="0" smtClean="0">
                <a:solidFill>
                  <a:schemeClr val="tx2"/>
                </a:solidFill>
              </a:rPr>
              <a:t>, l’ipotesi di uno </a:t>
            </a:r>
            <a:r>
              <a:rPr lang="it-IT" sz="2400" b="1" dirty="0" smtClean="0">
                <a:solidFill>
                  <a:schemeClr val="tx2"/>
                </a:solidFill>
              </a:rPr>
              <a:t>scontro diretto </a:t>
            </a:r>
            <a:r>
              <a:rPr lang="it-IT" sz="2400" dirty="0" smtClean="0">
                <a:solidFill>
                  <a:schemeClr val="tx2"/>
                </a:solidFill>
              </a:rPr>
              <a:t>sembra </a:t>
            </a:r>
            <a:r>
              <a:rPr lang="it-IT" sz="2400" b="1" dirty="0" smtClean="0">
                <a:solidFill>
                  <a:schemeClr val="tx2"/>
                </a:solidFill>
              </a:rPr>
              <a:t>poco plausibile</a:t>
            </a:r>
            <a:r>
              <a:rPr lang="it-IT" sz="2400" dirty="0" smtClean="0">
                <a:solidFill>
                  <a:schemeClr val="tx2"/>
                </a:solidFill>
              </a:rPr>
              <a:t>.</a:t>
            </a:r>
          </a:p>
          <a:p>
            <a:pPr>
              <a:buFont typeface="Wingdings" pitchFamily="2" charset="2"/>
              <a:buChar char="§"/>
            </a:pPr>
            <a:r>
              <a:rPr lang="it-IT" sz="2400" dirty="0" smtClean="0">
                <a:solidFill>
                  <a:schemeClr val="tx2"/>
                </a:solidFill>
              </a:rPr>
              <a:t>La </a:t>
            </a:r>
            <a:r>
              <a:rPr lang="it-IT" sz="2400" b="1" dirty="0" smtClean="0">
                <a:solidFill>
                  <a:schemeClr val="tx2"/>
                </a:solidFill>
              </a:rPr>
              <a:t>crescita economica </a:t>
            </a:r>
            <a:r>
              <a:rPr lang="it-IT" sz="2400" dirty="0" smtClean="0">
                <a:solidFill>
                  <a:schemeClr val="tx2"/>
                </a:solidFill>
              </a:rPr>
              <a:t>e l’</a:t>
            </a:r>
            <a:r>
              <a:rPr lang="it-IT" sz="2400" b="1" dirty="0" smtClean="0">
                <a:solidFill>
                  <a:schemeClr val="tx2"/>
                </a:solidFill>
              </a:rPr>
              <a:t>influenza diplomatica </a:t>
            </a:r>
            <a:r>
              <a:rPr lang="it-IT" sz="2400" dirty="0" smtClean="0">
                <a:solidFill>
                  <a:schemeClr val="tx2"/>
                </a:solidFill>
              </a:rPr>
              <a:t>della </a:t>
            </a:r>
            <a:r>
              <a:rPr lang="it-IT" sz="2400" b="1" dirty="0" smtClean="0">
                <a:solidFill>
                  <a:schemeClr val="tx2"/>
                </a:solidFill>
              </a:rPr>
              <a:t>Cina </a:t>
            </a:r>
            <a:r>
              <a:rPr lang="it-IT" sz="2400" dirty="0" smtClean="0">
                <a:solidFill>
                  <a:schemeClr val="tx2"/>
                </a:solidFill>
              </a:rPr>
              <a:t>hanno spostato la </a:t>
            </a:r>
            <a:r>
              <a:rPr lang="it-IT" sz="2400" b="1" dirty="0" smtClean="0">
                <a:solidFill>
                  <a:schemeClr val="tx2"/>
                </a:solidFill>
              </a:rPr>
              <a:t>rivalità USA-RPC </a:t>
            </a:r>
            <a:r>
              <a:rPr lang="it-IT" sz="2400" dirty="0" smtClean="0">
                <a:solidFill>
                  <a:schemeClr val="tx2"/>
                </a:solidFill>
              </a:rPr>
              <a:t>dal </a:t>
            </a:r>
            <a:r>
              <a:rPr lang="it-IT" sz="2400" b="1" dirty="0" smtClean="0">
                <a:solidFill>
                  <a:schemeClr val="tx2"/>
                </a:solidFill>
              </a:rPr>
              <a:t>campo ideologico </a:t>
            </a:r>
            <a:r>
              <a:rPr lang="it-IT" sz="2400" dirty="0" smtClean="0">
                <a:solidFill>
                  <a:schemeClr val="tx2"/>
                </a:solidFill>
              </a:rPr>
              <a:t>a quello </a:t>
            </a:r>
            <a:r>
              <a:rPr lang="it-IT" sz="2400" b="1" dirty="0" smtClean="0">
                <a:solidFill>
                  <a:schemeClr val="tx2"/>
                </a:solidFill>
              </a:rPr>
              <a:t>geopolitico</a:t>
            </a:r>
            <a:r>
              <a:rPr lang="it-IT" sz="2400" dirty="0" smtClean="0">
                <a:solidFill>
                  <a:schemeClr val="tx2"/>
                </a:solidFill>
              </a:rPr>
              <a:t>.</a:t>
            </a:r>
          </a:p>
          <a:p>
            <a:pPr>
              <a:buFont typeface="Wingdings" pitchFamily="2" charset="2"/>
              <a:buChar char="§"/>
            </a:pPr>
            <a:r>
              <a:rPr lang="it-IT" sz="2400" dirty="0" smtClean="0">
                <a:solidFill>
                  <a:schemeClr val="tx2"/>
                </a:solidFill>
              </a:rPr>
              <a:t>I </a:t>
            </a:r>
            <a:r>
              <a:rPr lang="it-IT" sz="2400" b="1" dirty="0" smtClean="0">
                <a:solidFill>
                  <a:schemeClr val="tx2"/>
                </a:solidFill>
              </a:rPr>
              <a:t>legami economici e finanziari </a:t>
            </a:r>
            <a:r>
              <a:rPr lang="it-IT" sz="2400" dirty="0" smtClean="0">
                <a:solidFill>
                  <a:schemeClr val="tx2"/>
                </a:solidFill>
              </a:rPr>
              <a:t>hanno creato un </a:t>
            </a:r>
            <a:r>
              <a:rPr lang="it-IT" sz="2400" b="1" dirty="0" smtClean="0">
                <a:solidFill>
                  <a:schemeClr val="tx2"/>
                </a:solidFill>
              </a:rPr>
              <a:t>intreccio</a:t>
            </a:r>
            <a:r>
              <a:rPr lang="it-IT" sz="2400" dirty="0" smtClean="0">
                <a:solidFill>
                  <a:schemeClr val="tx2"/>
                </a:solidFill>
              </a:rPr>
              <a:t> di reciproci vantaggi che </a:t>
            </a:r>
            <a:r>
              <a:rPr lang="it-IT" sz="2400" b="1" dirty="0" smtClean="0">
                <a:solidFill>
                  <a:schemeClr val="tx2"/>
                </a:solidFill>
              </a:rPr>
              <a:t>condizionano le politiche </a:t>
            </a:r>
            <a:r>
              <a:rPr lang="it-IT" sz="2400" dirty="0" smtClean="0">
                <a:solidFill>
                  <a:schemeClr val="tx2"/>
                </a:solidFill>
              </a:rPr>
              <a:t>dei due paesi.</a:t>
            </a:r>
          </a:p>
          <a:p>
            <a:pPr>
              <a:buFont typeface="Wingdings" pitchFamily="2" charset="2"/>
              <a:buChar char="§"/>
            </a:pPr>
            <a:r>
              <a:rPr lang="it-IT" sz="2400" b="1" dirty="0" smtClean="0">
                <a:solidFill>
                  <a:schemeClr val="tx2"/>
                </a:solidFill>
              </a:rPr>
              <a:t>USA</a:t>
            </a:r>
            <a:r>
              <a:rPr lang="it-IT" sz="2400" dirty="0" smtClean="0">
                <a:solidFill>
                  <a:schemeClr val="tx2"/>
                </a:solidFill>
              </a:rPr>
              <a:t> e </a:t>
            </a:r>
            <a:r>
              <a:rPr lang="it-IT" sz="2400" b="1" dirty="0" smtClean="0">
                <a:solidFill>
                  <a:schemeClr val="tx2"/>
                </a:solidFill>
              </a:rPr>
              <a:t>RPC</a:t>
            </a:r>
            <a:r>
              <a:rPr lang="it-IT" sz="2400" dirty="0" smtClean="0">
                <a:solidFill>
                  <a:schemeClr val="tx2"/>
                </a:solidFill>
              </a:rPr>
              <a:t> condividono i </a:t>
            </a:r>
            <a:r>
              <a:rPr lang="it-IT" sz="2400" b="1" dirty="0" smtClean="0">
                <a:solidFill>
                  <a:schemeClr val="tx2"/>
                </a:solidFill>
              </a:rPr>
              <a:t>processi </a:t>
            </a:r>
            <a:r>
              <a:rPr lang="it-IT" sz="2400" dirty="0" smtClean="0">
                <a:solidFill>
                  <a:schemeClr val="tx2"/>
                </a:solidFill>
              </a:rPr>
              <a:t>di</a:t>
            </a:r>
            <a:r>
              <a:rPr lang="it-IT" sz="2400" b="1" dirty="0" smtClean="0">
                <a:solidFill>
                  <a:schemeClr val="tx2"/>
                </a:solidFill>
              </a:rPr>
              <a:t> globalizzazione </a:t>
            </a:r>
            <a:r>
              <a:rPr lang="it-IT" sz="2400" dirty="0" smtClean="0">
                <a:solidFill>
                  <a:schemeClr val="tx2"/>
                </a:solidFill>
              </a:rPr>
              <a:t>seppur e di fronte ad una </a:t>
            </a:r>
            <a:r>
              <a:rPr lang="it-IT" sz="2400" b="1" dirty="0" smtClean="0">
                <a:solidFill>
                  <a:schemeClr val="tx2"/>
                </a:solidFill>
              </a:rPr>
              <a:t>frattura strategica.</a:t>
            </a:r>
          </a:p>
          <a:p>
            <a:pPr>
              <a:buFont typeface="Wingdings" pitchFamily="2" charset="2"/>
              <a:buChar char="§"/>
            </a:pPr>
            <a:r>
              <a:rPr lang="it-IT" sz="2400" dirty="0" smtClean="0">
                <a:solidFill>
                  <a:schemeClr val="tx2"/>
                </a:solidFill>
              </a:rPr>
              <a:t>Entrambi vivono il </a:t>
            </a:r>
            <a:r>
              <a:rPr lang="it-IT" sz="2400" b="1" dirty="0" smtClean="0">
                <a:solidFill>
                  <a:schemeClr val="tx2"/>
                </a:solidFill>
              </a:rPr>
              <a:t>paradosso</a:t>
            </a:r>
            <a:r>
              <a:rPr lang="it-IT" sz="2400" dirty="0" smtClean="0">
                <a:solidFill>
                  <a:schemeClr val="tx2"/>
                </a:solidFill>
              </a:rPr>
              <a:t> di sentirsi </a:t>
            </a:r>
            <a:r>
              <a:rPr lang="it-IT" sz="2400" b="1" dirty="0" smtClean="0">
                <a:solidFill>
                  <a:schemeClr val="tx2"/>
                </a:solidFill>
              </a:rPr>
              <a:t>forti</a:t>
            </a:r>
            <a:r>
              <a:rPr lang="it-IT" sz="2400" dirty="0" smtClean="0">
                <a:solidFill>
                  <a:schemeClr val="tx2"/>
                </a:solidFill>
              </a:rPr>
              <a:t> e </a:t>
            </a:r>
            <a:r>
              <a:rPr lang="it-IT" sz="2400" b="1" dirty="0" smtClean="0">
                <a:solidFill>
                  <a:schemeClr val="tx2"/>
                </a:solidFill>
              </a:rPr>
              <a:t>vulnerabili</a:t>
            </a:r>
            <a:r>
              <a:rPr lang="it-IT" sz="2400" dirty="0" smtClean="0">
                <a:solidFill>
                  <a:schemeClr val="tx2"/>
                </a:solidFill>
              </a:rPr>
              <a:t>.</a:t>
            </a:r>
          </a:p>
          <a:p>
            <a:pPr>
              <a:buFont typeface="Wingdings" pitchFamily="2" charset="2"/>
              <a:buChar char="§"/>
            </a:pP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56</a:t>
            </a:fld>
            <a:endParaRPr lang="it-IT"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lnSpcReduction="10000"/>
          </a:bodyPr>
          <a:lstStyle/>
          <a:p>
            <a:pPr>
              <a:buFont typeface="Wingdings" pitchFamily="2" charset="2"/>
              <a:buChar char="§"/>
            </a:pPr>
            <a:r>
              <a:rPr lang="it-IT" sz="2400" dirty="0" smtClean="0">
                <a:solidFill>
                  <a:schemeClr val="tx2"/>
                </a:solidFill>
              </a:rPr>
              <a:t>La</a:t>
            </a:r>
            <a:r>
              <a:rPr lang="it-IT" sz="2400" b="1" dirty="0" smtClean="0">
                <a:solidFill>
                  <a:schemeClr val="tx2"/>
                </a:solidFill>
              </a:rPr>
              <a:t> Cina </a:t>
            </a:r>
            <a:r>
              <a:rPr lang="it-IT" sz="2400" dirty="0" smtClean="0">
                <a:solidFill>
                  <a:schemeClr val="tx2"/>
                </a:solidFill>
              </a:rPr>
              <a:t>con il suo “</a:t>
            </a:r>
            <a:r>
              <a:rPr lang="it-IT" sz="2400" b="1" dirty="0" smtClean="0">
                <a:solidFill>
                  <a:schemeClr val="tx2"/>
                </a:solidFill>
              </a:rPr>
              <a:t>sviluppo pacifico</a:t>
            </a:r>
            <a:r>
              <a:rPr lang="it-IT" sz="2400" dirty="0" smtClean="0">
                <a:solidFill>
                  <a:schemeClr val="tx2"/>
                </a:solidFill>
              </a:rPr>
              <a:t>” presenta </a:t>
            </a:r>
            <a:r>
              <a:rPr lang="it-IT" sz="2400" b="1" dirty="0" smtClean="0">
                <a:solidFill>
                  <a:schemeClr val="tx2"/>
                </a:solidFill>
              </a:rPr>
              <a:t>limiti sistemici </a:t>
            </a:r>
            <a:r>
              <a:rPr lang="it-IT" sz="2400" dirty="0" smtClean="0">
                <a:solidFill>
                  <a:schemeClr val="tx2"/>
                </a:solidFill>
              </a:rPr>
              <a:t>crescenti, interni ed esterni, come si </a:t>
            </a:r>
            <a:r>
              <a:rPr lang="it-IT" sz="2400" b="1" dirty="0" smtClean="0">
                <a:solidFill>
                  <a:schemeClr val="tx2"/>
                </a:solidFill>
              </a:rPr>
              <a:t>modifica il sistema sociale</a:t>
            </a:r>
            <a:r>
              <a:rPr lang="it-IT" sz="2400" dirty="0" smtClean="0">
                <a:solidFill>
                  <a:schemeClr val="tx2"/>
                </a:solidFill>
              </a:rPr>
              <a:t> del paese e la sua </a:t>
            </a:r>
            <a:r>
              <a:rPr lang="it-IT" sz="2400" b="1" dirty="0" smtClean="0">
                <a:solidFill>
                  <a:schemeClr val="tx2"/>
                </a:solidFill>
              </a:rPr>
              <a:t>egemonia</a:t>
            </a:r>
            <a:r>
              <a:rPr lang="it-IT" sz="2400" dirty="0" smtClean="0">
                <a:solidFill>
                  <a:schemeClr val="tx2"/>
                </a:solidFill>
              </a:rPr>
              <a:t> si espone sul </a:t>
            </a:r>
            <a:r>
              <a:rPr lang="it-IT" sz="2400" b="1" dirty="0" smtClean="0">
                <a:solidFill>
                  <a:schemeClr val="tx2"/>
                </a:solidFill>
              </a:rPr>
              <a:t>mercato</a:t>
            </a:r>
            <a:r>
              <a:rPr lang="it-IT" sz="2400" dirty="0" smtClean="0">
                <a:solidFill>
                  <a:schemeClr val="tx2"/>
                </a:solidFill>
              </a:rPr>
              <a:t> </a:t>
            </a:r>
            <a:r>
              <a:rPr lang="it-IT" sz="2400" b="1" dirty="0" smtClean="0">
                <a:solidFill>
                  <a:schemeClr val="tx2"/>
                </a:solidFill>
              </a:rPr>
              <a:t>internazionale</a:t>
            </a:r>
            <a:r>
              <a:rPr lang="it-IT" sz="2400" dirty="0" smtClean="0">
                <a:solidFill>
                  <a:schemeClr val="tx2"/>
                </a:solidFill>
              </a:rPr>
              <a:t>.</a:t>
            </a:r>
          </a:p>
          <a:p>
            <a:pPr>
              <a:buFont typeface="Wingdings" pitchFamily="2" charset="2"/>
              <a:buChar char="§"/>
            </a:pPr>
            <a:r>
              <a:rPr lang="it-IT" sz="2400" b="1" dirty="0" smtClean="0">
                <a:solidFill>
                  <a:schemeClr val="tx2"/>
                </a:solidFill>
              </a:rPr>
              <a:t>La sicurezza </a:t>
            </a:r>
            <a:r>
              <a:rPr lang="it-IT" sz="2400" dirty="0" smtClean="0">
                <a:solidFill>
                  <a:schemeClr val="tx2"/>
                </a:solidFill>
              </a:rPr>
              <a:t>degli </a:t>
            </a:r>
            <a:r>
              <a:rPr lang="it-IT" sz="2400" b="1" dirty="0" smtClean="0">
                <a:solidFill>
                  <a:schemeClr val="tx2"/>
                </a:solidFill>
              </a:rPr>
              <a:t>USA </a:t>
            </a:r>
            <a:r>
              <a:rPr lang="it-IT" sz="2400" dirty="0" smtClean="0">
                <a:solidFill>
                  <a:schemeClr val="tx2"/>
                </a:solidFill>
              </a:rPr>
              <a:t>basata su una netta </a:t>
            </a:r>
            <a:r>
              <a:rPr lang="it-IT" sz="2400" b="1" dirty="0" smtClean="0">
                <a:solidFill>
                  <a:schemeClr val="tx2"/>
                </a:solidFill>
              </a:rPr>
              <a:t>superiorità </a:t>
            </a:r>
          </a:p>
          <a:p>
            <a:pPr>
              <a:buNone/>
            </a:pPr>
            <a:r>
              <a:rPr lang="it-IT" sz="2400" b="1" dirty="0" smtClean="0">
                <a:solidFill>
                  <a:schemeClr val="tx2"/>
                </a:solidFill>
              </a:rPr>
              <a:t>      militare </a:t>
            </a:r>
            <a:r>
              <a:rPr lang="it-IT" sz="2400" dirty="0" smtClean="0">
                <a:solidFill>
                  <a:schemeClr val="tx2"/>
                </a:solidFill>
              </a:rPr>
              <a:t>sanno che il tempo non gioca a loro favore.</a:t>
            </a:r>
          </a:p>
          <a:p>
            <a:pPr>
              <a:buFont typeface="Wingdings" pitchFamily="2" charset="2"/>
              <a:buChar char="§"/>
            </a:pPr>
            <a:r>
              <a:rPr lang="it-IT" sz="2400" dirty="0" smtClean="0">
                <a:solidFill>
                  <a:schemeClr val="tx2"/>
                </a:solidFill>
              </a:rPr>
              <a:t> Il</a:t>
            </a:r>
            <a:r>
              <a:rPr lang="it-IT" sz="2400" b="1" dirty="0" smtClean="0">
                <a:solidFill>
                  <a:schemeClr val="tx2"/>
                </a:solidFill>
              </a:rPr>
              <a:t> paradosso </a:t>
            </a:r>
            <a:r>
              <a:rPr lang="it-IT" sz="2400" dirty="0" smtClean="0">
                <a:solidFill>
                  <a:schemeClr val="tx2"/>
                </a:solidFill>
              </a:rPr>
              <a:t>di questa situazione e riassunto nel neologismo</a:t>
            </a:r>
          </a:p>
          <a:p>
            <a:pPr>
              <a:buNone/>
            </a:pPr>
            <a:r>
              <a:rPr lang="it-IT" sz="2400" dirty="0" smtClean="0">
                <a:solidFill>
                  <a:schemeClr val="tx2"/>
                </a:solidFill>
              </a:rPr>
              <a:t>      </a:t>
            </a:r>
            <a:r>
              <a:rPr lang="it-IT" sz="2400" b="1" dirty="0" err="1" smtClean="0">
                <a:solidFill>
                  <a:schemeClr val="tx2"/>
                </a:solidFill>
              </a:rPr>
              <a:t>congagement</a:t>
            </a:r>
            <a:r>
              <a:rPr lang="it-IT" sz="2400" b="1" dirty="0" smtClean="0">
                <a:solidFill>
                  <a:schemeClr val="tx2"/>
                </a:solidFill>
              </a:rPr>
              <a:t> </a:t>
            </a:r>
            <a:r>
              <a:rPr lang="it-IT" sz="2400" dirty="0" smtClean="0">
                <a:solidFill>
                  <a:schemeClr val="tx2"/>
                </a:solidFill>
              </a:rPr>
              <a:t>(</a:t>
            </a:r>
            <a:r>
              <a:rPr lang="it-IT" sz="2400" dirty="0" err="1" smtClean="0">
                <a:solidFill>
                  <a:schemeClr val="tx2"/>
                </a:solidFill>
              </a:rPr>
              <a:t>containement</a:t>
            </a:r>
            <a:r>
              <a:rPr lang="it-IT" sz="2400" dirty="0" smtClean="0">
                <a:solidFill>
                  <a:schemeClr val="tx2"/>
                </a:solidFill>
              </a:rPr>
              <a:t>  e engagement) anche se la</a:t>
            </a:r>
          </a:p>
          <a:p>
            <a:pPr>
              <a:buNone/>
            </a:pPr>
            <a:r>
              <a:rPr lang="it-IT" sz="2400" dirty="0" smtClean="0">
                <a:solidFill>
                  <a:schemeClr val="tx2"/>
                </a:solidFill>
              </a:rPr>
              <a:t>     strategia americana sembra indirizzata a rafforzare il </a:t>
            </a:r>
          </a:p>
          <a:p>
            <a:pPr>
              <a:buNone/>
            </a:pPr>
            <a:r>
              <a:rPr lang="it-IT" sz="2400" dirty="0" smtClean="0">
                <a:solidFill>
                  <a:schemeClr val="tx2"/>
                </a:solidFill>
              </a:rPr>
              <a:t>      momento dell’engagement in linea con la politica cinese.</a:t>
            </a:r>
            <a:endParaRPr lang="it-IT" sz="2400" b="1" dirty="0" smtClean="0">
              <a:solidFill>
                <a:schemeClr val="tx2"/>
              </a:solidFill>
            </a:endParaRPr>
          </a:p>
          <a:p>
            <a:pPr>
              <a:buNone/>
            </a:pPr>
            <a:r>
              <a:rPr lang="it-IT" sz="2400" b="1" dirty="0" smtClean="0">
                <a:solidFill>
                  <a:schemeClr val="tx2"/>
                </a:solidFill>
              </a:rPr>
              <a:t>  </a:t>
            </a:r>
            <a:endParaRPr lang="it-IT" sz="2400" b="1"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57</a:t>
            </a:fld>
            <a:endParaRPr lang="it-IT"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dirty="0" smtClean="0">
                <a:solidFill>
                  <a:schemeClr val="tx2"/>
                </a:solidFill>
              </a:rPr>
              <a:t>La</a:t>
            </a:r>
            <a:r>
              <a:rPr lang="it-IT" sz="2400" b="1" dirty="0" smtClean="0">
                <a:solidFill>
                  <a:schemeClr val="tx2"/>
                </a:solidFill>
              </a:rPr>
              <a:t> formula </a:t>
            </a:r>
            <a:r>
              <a:rPr lang="it-IT" sz="2400" dirty="0" smtClean="0">
                <a:solidFill>
                  <a:schemeClr val="tx2"/>
                </a:solidFill>
              </a:rPr>
              <a:t>di che R.</a:t>
            </a:r>
            <a:r>
              <a:rPr lang="it-IT" sz="2400" b="1" dirty="0" smtClean="0">
                <a:solidFill>
                  <a:schemeClr val="tx2"/>
                </a:solidFill>
              </a:rPr>
              <a:t> </a:t>
            </a:r>
            <a:r>
              <a:rPr lang="it-IT" sz="2400" b="1" dirty="0" err="1" smtClean="0">
                <a:solidFill>
                  <a:schemeClr val="tx2"/>
                </a:solidFill>
              </a:rPr>
              <a:t>Aron</a:t>
            </a:r>
            <a:r>
              <a:rPr lang="it-IT" sz="2400" b="1" dirty="0" smtClean="0">
                <a:solidFill>
                  <a:schemeClr val="tx2"/>
                </a:solidFill>
              </a:rPr>
              <a:t> </a:t>
            </a:r>
            <a:r>
              <a:rPr lang="it-IT" sz="2400" dirty="0" smtClean="0">
                <a:solidFill>
                  <a:schemeClr val="tx2"/>
                </a:solidFill>
              </a:rPr>
              <a:t>applicava alla “</a:t>
            </a:r>
            <a:r>
              <a:rPr lang="it-IT" sz="2400" b="1" dirty="0" smtClean="0">
                <a:solidFill>
                  <a:schemeClr val="tx2"/>
                </a:solidFill>
              </a:rPr>
              <a:t>guerra fredda</a:t>
            </a:r>
            <a:r>
              <a:rPr lang="it-IT" sz="2400" dirty="0" smtClean="0">
                <a:solidFill>
                  <a:schemeClr val="tx2"/>
                </a:solidFill>
              </a:rPr>
              <a:t>”: </a:t>
            </a:r>
          </a:p>
          <a:p>
            <a:pPr>
              <a:buNone/>
            </a:pPr>
            <a:r>
              <a:rPr lang="it-IT" sz="2400" dirty="0" smtClean="0">
                <a:solidFill>
                  <a:schemeClr val="tx2"/>
                </a:solidFill>
              </a:rPr>
              <a:t>    </a:t>
            </a:r>
            <a:r>
              <a:rPr lang="it-IT" sz="2400" b="1" dirty="0" smtClean="0">
                <a:solidFill>
                  <a:schemeClr val="tx2"/>
                </a:solidFill>
              </a:rPr>
              <a:t>“Pace impossibile, guerra improbabile” </a:t>
            </a:r>
            <a:r>
              <a:rPr lang="it-IT" sz="2400" dirty="0" smtClean="0">
                <a:solidFill>
                  <a:schemeClr val="tx2"/>
                </a:solidFill>
              </a:rPr>
              <a:t>sembra descrivere gli attuali </a:t>
            </a:r>
            <a:r>
              <a:rPr lang="it-IT" sz="2400" b="1" dirty="0" smtClean="0">
                <a:solidFill>
                  <a:schemeClr val="tx2"/>
                </a:solidFill>
              </a:rPr>
              <a:t>rapporti  </a:t>
            </a:r>
            <a:r>
              <a:rPr lang="it-IT" sz="2400" b="1" dirty="0" err="1" smtClean="0">
                <a:solidFill>
                  <a:schemeClr val="tx2"/>
                </a:solidFill>
              </a:rPr>
              <a:t>Cina-USA</a:t>
            </a:r>
            <a:r>
              <a:rPr lang="it-IT" sz="2400" dirty="0" smtClean="0">
                <a:solidFill>
                  <a:schemeClr val="tx2"/>
                </a:solidFill>
              </a:rPr>
              <a:t>.</a:t>
            </a:r>
          </a:p>
          <a:p>
            <a:pPr>
              <a:buNone/>
            </a:pPr>
            <a:endParaRPr lang="it-IT" sz="2400" dirty="0" smtClean="0">
              <a:solidFill>
                <a:schemeClr val="tx2"/>
              </a:solidFill>
            </a:endParaRPr>
          </a:p>
          <a:p>
            <a:pPr>
              <a:buFont typeface="Wingdings" pitchFamily="2" charset="2"/>
              <a:buChar char="§"/>
            </a:pPr>
            <a:r>
              <a:rPr lang="it-IT" sz="2400" dirty="0" smtClean="0">
                <a:solidFill>
                  <a:schemeClr val="tx2"/>
                </a:solidFill>
              </a:rPr>
              <a:t>In concreto sembra si stia formando un </a:t>
            </a:r>
            <a:r>
              <a:rPr lang="it-IT" sz="2400" b="1" dirty="0" smtClean="0">
                <a:solidFill>
                  <a:schemeClr val="tx2"/>
                </a:solidFill>
              </a:rPr>
              <a:t>condominio</a:t>
            </a:r>
            <a:r>
              <a:rPr lang="it-IT" sz="2400" dirty="0" smtClean="0">
                <a:solidFill>
                  <a:schemeClr val="tx2"/>
                </a:solidFill>
              </a:rPr>
              <a:t> , in un intesa che preserva il </a:t>
            </a:r>
            <a:r>
              <a:rPr lang="it-IT" sz="2400" b="1" dirty="0" smtClean="0">
                <a:solidFill>
                  <a:schemeClr val="tx2"/>
                </a:solidFill>
              </a:rPr>
              <a:t>mutuo interesse</a:t>
            </a:r>
            <a:r>
              <a:rPr lang="it-IT" sz="2400" dirty="0" smtClean="0">
                <a:solidFill>
                  <a:schemeClr val="tx2"/>
                </a:solidFill>
              </a:rPr>
              <a:t>, la</a:t>
            </a:r>
            <a:r>
              <a:rPr lang="it-IT" sz="2400" b="1" dirty="0" smtClean="0">
                <a:solidFill>
                  <a:schemeClr val="tx2"/>
                </a:solidFill>
              </a:rPr>
              <a:t> stabilità </a:t>
            </a:r>
            <a:r>
              <a:rPr lang="it-IT" sz="2400" dirty="0" smtClean="0">
                <a:solidFill>
                  <a:schemeClr val="tx2"/>
                </a:solidFill>
              </a:rPr>
              <a:t>e lo </a:t>
            </a:r>
            <a:r>
              <a:rPr lang="it-IT" sz="2400" b="1" dirty="0" smtClean="0">
                <a:solidFill>
                  <a:schemeClr val="tx2"/>
                </a:solidFill>
              </a:rPr>
              <a:t>sviluppo</a:t>
            </a:r>
            <a:r>
              <a:rPr lang="it-IT" sz="2400" dirty="0" smtClean="0">
                <a:solidFill>
                  <a:schemeClr val="tx2"/>
                </a:solidFill>
              </a:rPr>
              <a:t>.</a:t>
            </a: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58</a:t>
            </a:fld>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dirty="0" smtClean="0">
                <a:solidFill>
                  <a:schemeClr val="tx2"/>
                </a:solidFill>
              </a:rPr>
              <a:t>Gli </a:t>
            </a:r>
            <a:r>
              <a:rPr lang="it-IT" sz="2400" b="1" dirty="0" smtClean="0">
                <a:solidFill>
                  <a:schemeClr val="tx2"/>
                </a:solidFill>
              </a:rPr>
              <a:t>USA </a:t>
            </a:r>
            <a:r>
              <a:rPr lang="it-IT" sz="2400" dirty="0" smtClean="0">
                <a:solidFill>
                  <a:schemeClr val="tx2"/>
                </a:solidFill>
              </a:rPr>
              <a:t>alternano e intrecciano con la </a:t>
            </a:r>
            <a:r>
              <a:rPr lang="it-IT" sz="2400" b="1" dirty="0" smtClean="0">
                <a:solidFill>
                  <a:schemeClr val="tx2"/>
                </a:solidFill>
              </a:rPr>
              <a:t>CINA </a:t>
            </a:r>
            <a:r>
              <a:rPr lang="it-IT" sz="2400" dirty="0" smtClean="0">
                <a:solidFill>
                  <a:schemeClr val="tx2"/>
                </a:solidFill>
              </a:rPr>
              <a:t>una </a:t>
            </a:r>
            <a:r>
              <a:rPr lang="it-IT" sz="2400" b="1" dirty="0" smtClean="0">
                <a:solidFill>
                  <a:schemeClr val="tx2"/>
                </a:solidFill>
              </a:rPr>
              <a:t>politica di contenimento </a:t>
            </a:r>
            <a:r>
              <a:rPr lang="it-IT" sz="2400" dirty="0" smtClean="0">
                <a:solidFill>
                  <a:schemeClr val="tx2"/>
                </a:solidFill>
              </a:rPr>
              <a:t>e una politica tesa alla sua </a:t>
            </a:r>
            <a:r>
              <a:rPr lang="it-IT" sz="2400" b="1" dirty="0" smtClean="0">
                <a:solidFill>
                  <a:schemeClr val="tx2"/>
                </a:solidFill>
              </a:rPr>
              <a:t>integrazione nel mercato internazionale.</a:t>
            </a:r>
          </a:p>
          <a:p>
            <a:pPr>
              <a:buNone/>
            </a:pPr>
            <a:r>
              <a:rPr lang="it-IT" sz="2400" b="1" dirty="0" smtClean="0">
                <a:solidFill>
                  <a:schemeClr val="tx2"/>
                </a:solidFill>
              </a:rPr>
              <a:t>     - </a:t>
            </a:r>
            <a:r>
              <a:rPr lang="it-IT" sz="2400" dirty="0" smtClean="0">
                <a:solidFill>
                  <a:schemeClr val="tx2"/>
                </a:solidFill>
              </a:rPr>
              <a:t>Si avvalgono dell’architettura di sicurezza messa in atto nell’Asia Orientale basata sull’indiscussa </a:t>
            </a:r>
            <a:r>
              <a:rPr lang="it-IT" sz="2400" b="1" dirty="0" smtClean="0">
                <a:solidFill>
                  <a:schemeClr val="tx2"/>
                </a:solidFill>
              </a:rPr>
              <a:t>superiorità militare </a:t>
            </a:r>
            <a:r>
              <a:rPr lang="it-IT" sz="2400" dirty="0" smtClean="0">
                <a:solidFill>
                  <a:schemeClr val="tx2"/>
                </a:solidFill>
              </a:rPr>
              <a:t>(hard </a:t>
            </a:r>
            <a:r>
              <a:rPr lang="it-IT" sz="2400" dirty="0" err="1" smtClean="0">
                <a:solidFill>
                  <a:schemeClr val="tx2"/>
                </a:solidFill>
              </a:rPr>
              <a:t>power</a:t>
            </a:r>
            <a:r>
              <a:rPr lang="it-IT" sz="2400" dirty="0" smtClean="0">
                <a:solidFill>
                  <a:schemeClr val="tx2"/>
                </a:solidFill>
              </a:rPr>
              <a:t>) e sul </a:t>
            </a:r>
            <a:r>
              <a:rPr lang="it-IT" sz="2400" b="1" dirty="0" smtClean="0">
                <a:solidFill>
                  <a:schemeClr val="tx2"/>
                </a:solidFill>
              </a:rPr>
              <a:t>sistema di alleanze </a:t>
            </a:r>
            <a:r>
              <a:rPr lang="it-IT" sz="2400" dirty="0" smtClean="0">
                <a:solidFill>
                  <a:schemeClr val="tx2"/>
                </a:solidFill>
              </a:rPr>
              <a:t>(soft </a:t>
            </a:r>
            <a:r>
              <a:rPr lang="it-IT" sz="2400" dirty="0" err="1" smtClean="0">
                <a:solidFill>
                  <a:schemeClr val="tx2"/>
                </a:solidFill>
              </a:rPr>
              <a:t>power</a:t>
            </a:r>
            <a:r>
              <a:rPr lang="it-IT" sz="2400" dirty="0" smtClean="0">
                <a:solidFill>
                  <a:schemeClr val="tx2"/>
                </a:solidFill>
              </a:rPr>
              <a:t>) in particolare con il</a:t>
            </a:r>
            <a:r>
              <a:rPr lang="it-IT" sz="2400" b="1" dirty="0" smtClean="0">
                <a:solidFill>
                  <a:schemeClr val="tx2"/>
                </a:solidFill>
              </a:rPr>
              <a:t> Giappone </a:t>
            </a:r>
            <a:r>
              <a:rPr lang="it-IT" sz="2400" dirty="0" smtClean="0">
                <a:solidFill>
                  <a:schemeClr val="tx2"/>
                </a:solidFill>
              </a:rPr>
              <a:t>e la </a:t>
            </a:r>
            <a:r>
              <a:rPr lang="it-IT" sz="2400" b="1" dirty="0" smtClean="0">
                <a:solidFill>
                  <a:schemeClr val="tx2"/>
                </a:solidFill>
              </a:rPr>
              <a:t>Corea del Sud</a:t>
            </a:r>
            <a:r>
              <a:rPr lang="it-IT" sz="2400" dirty="0" smtClean="0">
                <a:solidFill>
                  <a:schemeClr val="tx2"/>
                </a:solidFill>
              </a:rPr>
              <a:t>.</a:t>
            </a:r>
            <a:r>
              <a:rPr lang="it-IT" sz="2400" b="1" dirty="0" smtClean="0">
                <a:solidFill>
                  <a:schemeClr val="tx2"/>
                </a:solidFill>
              </a:rPr>
              <a:t> </a:t>
            </a:r>
          </a:p>
          <a:p>
            <a:pPr>
              <a:buNone/>
            </a:pPr>
            <a:r>
              <a:rPr lang="it-IT" sz="2400" dirty="0" smtClean="0">
                <a:solidFill>
                  <a:schemeClr val="tx2"/>
                </a:solidFill>
              </a:rPr>
              <a:t>     - Agiscono come </a:t>
            </a:r>
            <a:r>
              <a:rPr lang="it-IT" sz="2400" b="1" dirty="0" smtClean="0">
                <a:solidFill>
                  <a:schemeClr val="tx2"/>
                </a:solidFill>
              </a:rPr>
              <a:t>partner commerciale e finanziario</a:t>
            </a:r>
            <a:r>
              <a:rPr lang="it-IT" sz="2400" dirty="0" smtClean="0">
                <a:solidFill>
                  <a:schemeClr val="tx2"/>
                </a:solidFill>
              </a:rPr>
              <a:t>, creando un asse importante nell’</a:t>
            </a:r>
            <a:r>
              <a:rPr lang="it-IT" sz="2400" b="1" dirty="0" smtClean="0">
                <a:solidFill>
                  <a:schemeClr val="tx2"/>
                </a:solidFill>
              </a:rPr>
              <a:t>equilibrio economico finanziario</a:t>
            </a:r>
            <a:r>
              <a:rPr lang="it-IT" sz="2400" dirty="0" smtClean="0">
                <a:solidFill>
                  <a:schemeClr val="tx2"/>
                </a:solidFill>
              </a:rPr>
              <a:t>.</a:t>
            </a: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6</a:t>
            </a:fld>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dirty="0" smtClean="0">
                <a:solidFill>
                  <a:schemeClr val="tx2"/>
                </a:solidFill>
              </a:rPr>
              <a:t>I  </a:t>
            </a:r>
            <a:r>
              <a:rPr lang="it-IT" sz="2400" b="1" dirty="0" smtClean="0">
                <a:solidFill>
                  <a:schemeClr val="tx2"/>
                </a:solidFill>
              </a:rPr>
              <a:t>rapporti sino-americani </a:t>
            </a:r>
            <a:r>
              <a:rPr lang="it-IT" sz="2400" dirty="0" smtClean="0">
                <a:solidFill>
                  <a:schemeClr val="tx2"/>
                </a:solidFill>
              </a:rPr>
              <a:t>sono caratterizzati da un’ </a:t>
            </a:r>
            <a:r>
              <a:rPr lang="it-IT" sz="2400" b="1" dirty="0" smtClean="0">
                <a:solidFill>
                  <a:schemeClr val="tx2"/>
                </a:solidFill>
              </a:rPr>
              <a:t>ambiguità</a:t>
            </a:r>
            <a:r>
              <a:rPr lang="it-IT" sz="2400" dirty="0" smtClean="0">
                <a:solidFill>
                  <a:schemeClr val="tx2"/>
                </a:solidFill>
              </a:rPr>
              <a:t> </a:t>
            </a:r>
            <a:r>
              <a:rPr lang="it-IT" sz="2400" b="1" dirty="0" smtClean="0">
                <a:solidFill>
                  <a:schemeClr val="tx2"/>
                </a:solidFill>
              </a:rPr>
              <a:t>fondamentale</a:t>
            </a:r>
            <a:r>
              <a:rPr lang="it-IT" sz="2400" dirty="0" smtClean="0">
                <a:solidFill>
                  <a:schemeClr val="tx2"/>
                </a:solidFill>
              </a:rPr>
              <a:t> in cui sullo sfondo di una </a:t>
            </a:r>
            <a:r>
              <a:rPr lang="it-IT" sz="2400" b="1" dirty="0" smtClean="0">
                <a:solidFill>
                  <a:schemeClr val="tx2"/>
                </a:solidFill>
              </a:rPr>
              <a:t>contrapposizione</a:t>
            </a:r>
            <a:r>
              <a:rPr lang="it-IT" sz="2400" dirty="0" smtClean="0">
                <a:solidFill>
                  <a:schemeClr val="tx2"/>
                </a:solidFill>
              </a:rPr>
              <a:t> </a:t>
            </a:r>
            <a:r>
              <a:rPr lang="it-IT" sz="2400" b="1" dirty="0" smtClean="0">
                <a:solidFill>
                  <a:schemeClr val="tx2"/>
                </a:solidFill>
              </a:rPr>
              <a:t>geopolitica</a:t>
            </a:r>
            <a:r>
              <a:rPr lang="it-IT" sz="2400" dirty="0" smtClean="0">
                <a:solidFill>
                  <a:schemeClr val="tx2"/>
                </a:solidFill>
              </a:rPr>
              <a:t> (</a:t>
            </a:r>
            <a:r>
              <a:rPr lang="it-IT" sz="2400" dirty="0" err="1" smtClean="0">
                <a:solidFill>
                  <a:schemeClr val="tx2"/>
                </a:solidFill>
              </a:rPr>
              <a:t>strategic</a:t>
            </a:r>
            <a:r>
              <a:rPr lang="it-IT" sz="2400" dirty="0" smtClean="0">
                <a:solidFill>
                  <a:schemeClr val="tx2"/>
                </a:solidFill>
              </a:rPr>
              <a:t> competitor) bel rappresentata dalla “</a:t>
            </a:r>
            <a:r>
              <a:rPr lang="it-IT" sz="2400" b="1" dirty="0" smtClean="0">
                <a:solidFill>
                  <a:schemeClr val="tx2"/>
                </a:solidFill>
              </a:rPr>
              <a:t>diplomazia  del petrolio</a:t>
            </a:r>
            <a:r>
              <a:rPr lang="it-IT" sz="2400" dirty="0" smtClean="0">
                <a:solidFill>
                  <a:schemeClr val="tx2"/>
                </a:solidFill>
              </a:rPr>
              <a:t>” ove si confrontano a livello globale  agiscono e prevalgono più </a:t>
            </a:r>
            <a:r>
              <a:rPr lang="it-IT" sz="2400" b="1" dirty="0" smtClean="0">
                <a:solidFill>
                  <a:schemeClr val="tx2"/>
                </a:solidFill>
              </a:rPr>
              <a:t>immediati</a:t>
            </a:r>
            <a:r>
              <a:rPr lang="it-IT" sz="2400" dirty="0" smtClean="0">
                <a:solidFill>
                  <a:schemeClr val="tx2"/>
                </a:solidFill>
              </a:rPr>
              <a:t> </a:t>
            </a:r>
            <a:r>
              <a:rPr lang="it-IT" sz="2400" b="1" dirty="0" smtClean="0">
                <a:solidFill>
                  <a:schemeClr val="tx2"/>
                </a:solidFill>
              </a:rPr>
              <a:t>interessi</a:t>
            </a:r>
            <a:r>
              <a:rPr lang="it-IT" sz="2400" dirty="0" smtClean="0">
                <a:solidFill>
                  <a:schemeClr val="tx2"/>
                </a:solidFill>
              </a:rPr>
              <a:t> </a:t>
            </a:r>
            <a:r>
              <a:rPr lang="it-IT" sz="2400" b="1" dirty="0" smtClean="0">
                <a:solidFill>
                  <a:schemeClr val="tx2"/>
                </a:solidFill>
              </a:rPr>
              <a:t>economici</a:t>
            </a:r>
            <a:r>
              <a:rPr lang="it-IT" sz="2400" dirty="0" smtClean="0">
                <a:solidFill>
                  <a:schemeClr val="tx2"/>
                </a:solidFill>
              </a:rPr>
              <a:t> (</a:t>
            </a:r>
            <a:r>
              <a:rPr lang="it-IT" sz="2400" dirty="0" err="1" smtClean="0">
                <a:solidFill>
                  <a:schemeClr val="tx2"/>
                </a:solidFill>
              </a:rPr>
              <a:t>strategic</a:t>
            </a:r>
            <a:r>
              <a:rPr lang="it-IT" sz="2400" dirty="0" smtClean="0">
                <a:solidFill>
                  <a:schemeClr val="tx2"/>
                </a:solidFill>
              </a:rPr>
              <a:t> partner).</a:t>
            </a:r>
          </a:p>
          <a:p>
            <a:pPr>
              <a:buFont typeface="Wingdings" pitchFamily="2" charset="2"/>
              <a:buChar char="§"/>
            </a:pPr>
            <a:r>
              <a:rPr lang="it-IT" sz="2400" dirty="0" smtClean="0">
                <a:solidFill>
                  <a:schemeClr val="tx2"/>
                </a:solidFill>
              </a:rPr>
              <a:t>Si ritiene che, </a:t>
            </a:r>
            <a:r>
              <a:rPr lang="it-IT" sz="2400" b="1" dirty="0" smtClean="0">
                <a:solidFill>
                  <a:schemeClr val="tx2"/>
                </a:solidFill>
              </a:rPr>
              <a:t>nel</a:t>
            </a:r>
            <a:r>
              <a:rPr lang="it-IT" sz="2400" dirty="0" smtClean="0">
                <a:solidFill>
                  <a:schemeClr val="tx2"/>
                </a:solidFill>
              </a:rPr>
              <a:t> </a:t>
            </a:r>
            <a:r>
              <a:rPr lang="it-IT" sz="2400" b="1" dirty="0" smtClean="0">
                <a:solidFill>
                  <a:schemeClr val="tx2"/>
                </a:solidFill>
              </a:rPr>
              <a:t>medio</a:t>
            </a:r>
            <a:r>
              <a:rPr lang="it-IT" sz="2400" dirty="0" smtClean="0">
                <a:solidFill>
                  <a:schemeClr val="tx2"/>
                </a:solidFill>
              </a:rPr>
              <a:t> </a:t>
            </a:r>
            <a:r>
              <a:rPr lang="it-IT" sz="2400" b="1" dirty="0" smtClean="0">
                <a:solidFill>
                  <a:schemeClr val="tx2"/>
                </a:solidFill>
              </a:rPr>
              <a:t>termine</a:t>
            </a:r>
            <a:r>
              <a:rPr lang="it-IT" sz="2400" dirty="0" smtClean="0">
                <a:solidFill>
                  <a:schemeClr val="tx2"/>
                </a:solidFill>
              </a:rPr>
              <a:t>,  i due paesi </a:t>
            </a:r>
            <a:r>
              <a:rPr lang="it-IT" sz="2400" b="1" dirty="0" smtClean="0">
                <a:solidFill>
                  <a:schemeClr val="tx2"/>
                </a:solidFill>
              </a:rPr>
              <a:t>manterranno</a:t>
            </a:r>
            <a:r>
              <a:rPr lang="it-IT" sz="2400" dirty="0" smtClean="0">
                <a:solidFill>
                  <a:schemeClr val="tx2"/>
                </a:solidFill>
              </a:rPr>
              <a:t> i loro </a:t>
            </a:r>
            <a:r>
              <a:rPr lang="it-IT" sz="2400" b="1" dirty="0" smtClean="0">
                <a:solidFill>
                  <a:schemeClr val="tx2"/>
                </a:solidFill>
              </a:rPr>
              <a:t>comportamenti</a:t>
            </a:r>
            <a:r>
              <a:rPr lang="it-IT" sz="2400" dirty="0" smtClean="0">
                <a:solidFill>
                  <a:schemeClr val="tx2"/>
                </a:solidFill>
              </a:rPr>
              <a:t> </a:t>
            </a:r>
            <a:r>
              <a:rPr lang="it-IT" sz="2400" b="1" dirty="0" smtClean="0">
                <a:solidFill>
                  <a:schemeClr val="tx2"/>
                </a:solidFill>
              </a:rPr>
              <a:t>ambivalenti</a:t>
            </a:r>
            <a:r>
              <a:rPr lang="it-IT" sz="2400" dirty="0" smtClean="0">
                <a:solidFill>
                  <a:schemeClr val="tx2"/>
                </a:solidFill>
              </a:rPr>
              <a:t> senza entrare in </a:t>
            </a:r>
            <a:r>
              <a:rPr lang="it-IT" sz="2400" b="1" dirty="0" smtClean="0">
                <a:solidFill>
                  <a:schemeClr val="tx2"/>
                </a:solidFill>
              </a:rPr>
              <a:t>rotta</a:t>
            </a:r>
            <a:r>
              <a:rPr lang="it-IT" sz="2400" dirty="0" smtClean="0">
                <a:solidFill>
                  <a:schemeClr val="tx2"/>
                </a:solidFill>
              </a:rPr>
              <a:t> </a:t>
            </a:r>
            <a:r>
              <a:rPr lang="it-IT" sz="2400" b="1" dirty="0" smtClean="0">
                <a:solidFill>
                  <a:schemeClr val="tx2"/>
                </a:solidFill>
              </a:rPr>
              <a:t>di</a:t>
            </a:r>
            <a:r>
              <a:rPr lang="it-IT" sz="2400" dirty="0" smtClean="0">
                <a:solidFill>
                  <a:schemeClr val="tx2"/>
                </a:solidFill>
              </a:rPr>
              <a:t> collisione. Solo un </a:t>
            </a:r>
            <a:r>
              <a:rPr lang="it-IT" sz="2400" b="1" dirty="0" smtClean="0">
                <a:solidFill>
                  <a:schemeClr val="tx2"/>
                </a:solidFill>
              </a:rPr>
              <a:t>assetto</a:t>
            </a:r>
            <a:r>
              <a:rPr lang="it-IT" sz="2400" dirty="0" smtClean="0">
                <a:solidFill>
                  <a:schemeClr val="tx2"/>
                </a:solidFill>
              </a:rPr>
              <a:t> </a:t>
            </a:r>
            <a:r>
              <a:rPr lang="it-IT" sz="2400" b="1" dirty="0" smtClean="0">
                <a:solidFill>
                  <a:schemeClr val="tx2"/>
                </a:solidFill>
              </a:rPr>
              <a:t>istituzionale</a:t>
            </a:r>
            <a:r>
              <a:rPr lang="it-IT" sz="2400" dirty="0" smtClean="0">
                <a:solidFill>
                  <a:schemeClr val="tx2"/>
                </a:solidFill>
              </a:rPr>
              <a:t> </a:t>
            </a:r>
            <a:r>
              <a:rPr lang="it-IT" sz="2400" b="1" dirty="0" smtClean="0">
                <a:solidFill>
                  <a:schemeClr val="tx2"/>
                </a:solidFill>
              </a:rPr>
              <a:t>di</a:t>
            </a:r>
            <a:r>
              <a:rPr lang="it-IT" sz="2400" dirty="0" smtClean="0">
                <a:solidFill>
                  <a:schemeClr val="tx2"/>
                </a:solidFill>
              </a:rPr>
              <a:t> </a:t>
            </a:r>
            <a:r>
              <a:rPr lang="it-IT" sz="2400" b="1" dirty="0" smtClean="0">
                <a:solidFill>
                  <a:schemeClr val="tx2"/>
                </a:solidFill>
              </a:rPr>
              <a:t>sicurezza</a:t>
            </a:r>
            <a:r>
              <a:rPr lang="it-IT" sz="2400" dirty="0" smtClean="0">
                <a:solidFill>
                  <a:schemeClr val="tx2"/>
                </a:solidFill>
              </a:rPr>
              <a:t> nell’area asiatica </a:t>
            </a:r>
            <a:r>
              <a:rPr lang="it-IT" sz="2400" b="1" dirty="0" smtClean="0">
                <a:solidFill>
                  <a:schemeClr val="tx2"/>
                </a:solidFill>
              </a:rPr>
              <a:t>con</a:t>
            </a:r>
            <a:r>
              <a:rPr lang="it-IT" sz="2400" dirty="0" smtClean="0">
                <a:solidFill>
                  <a:schemeClr val="tx2"/>
                </a:solidFill>
              </a:rPr>
              <a:t> la partecipazione anche di </a:t>
            </a:r>
            <a:r>
              <a:rPr lang="it-IT" sz="2400" b="1" dirty="0" smtClean="0">
                <a:solidFill>
                  <a:schemeClr val="tx2"/>
                </a:solidFill>
              </a:rPr>
              <a:t>Giappone</a:t>
            </a:r>
            <a:r>
              <a:rPr lang="it-IT" sz="2400" dirty="0" smtClean="0">
                <a:solidFill>
                  <a:schemeClr val="tx2"/>
                </a:solidFill>
              </a:rPr>
              <a:t>, </a:t>
            </a:r>
            <a:r>
              <a:rPr lang="it-IT" sz="2400" b="1" dirty="0" smtClean="0">
                <a:solidFill>
                  <a:schemeClr val="tx2"/>
                </a:solidFill>
              </a:rPr>
              <a:t>Corea</a:t>
            </a:r>
            <a:r>
              <a:rPr lang="it-IT" sz="2400" dirty="0" smtClean="0">
                <a:solidFill>
                  <a:schemeClr val="tx2"/>
                </a:solidFill>
              </a:rPr>
              <a:t> </a:t>
            </a:r>
            <a:r>
              <a:rPr lang="it-IT" sz="2400" b="1" dirty="0" smtClean="0">
                <a:solidFill>
                  <a:schemeClr val="tx2"/>
                </a:solidFill>
              </a:rPr>
              <a:t>del</a:t>
            </a:r>
            <a:r>
              <a:rPr lang="it-IT" sz="2400" dirty="0" smtClean="0">
                <a:solidFill>
                  <a:schemeClr val="tx2"/>
                </a:solidFill>
              </a:rPr>
              <a:t> </a:t>
            </a:r>
            <a:r>
              <a:rPr lang="it-IT" sz="2400" b="1" dirty="0" smtClean="0">
                <a:solidFill>
                  <a:schemeClr val="tx2"/>
                </a:solidFill>
              </a:rPr>
              <a:t>Sud</a:t>
            </a:r>
            <a:r>
              <a:rPr lang="it-IT" sz="2400" dirty="0" smtClean="0">
                <a:solidFill>
                  <a:schemeClr val="tx2"/>
                </a:solidFill>
              </a:rPr>
              <a:t> e </a:t>
            </a:r>
            <a:r>
              <a:rPr lang="it-IT" sz="2400" b="1" dirty="0" smtClean="0">
                <a:solidFill>
                  <a:schemeClr val="tx2"/>
                </a:solidFill>
              </a:rPr>
              <a:t>India</a:t>
            </a:r>
            <a:r>
              <a:rPr lang="it-IT" sz="2400" dirty="0" smtClean="0">
                <a:solidFill>
                  <a:schemeClr val="tx2"/>
                </a:solidFill>
              </a:rPr>
              <a:t> potrà assicurare una </a:t>
            </a:r>
            <a:r>
              <a:rPr lang="it-IT" sz="2400" b="1" dirty="0" smtClean="0">
                <a:solidFill>
                  <a:schemeClr val="tx2"/>
                </a:solidFill>
              </a:rPr>
              <a:t>stabile</a:t>
            </a:r>
            <a:r>
              <a:rPr lang="it-IT" sz="2400" dirty="0" smtClean="0">
                <a:solidFill>
                  <a:schemeClr val="tx2"/>
                </a:solidFill>
              </a:rPr>
              <a:t> </a:t>
            </a:r>
            <a:r>
              <a:rPr lang="it-IT" sz="2400" b="1" dirty="0" smtClean="0">
                <a:solidFill>
                  <a:schemeClr val="tx2"/>
                </a:solidFill>
              </a:rPr>
              <a:t>convergenza</a:t>
            </a:r>
            <a:r>
              <a:rPr lang="it-IT" sz="2400" dirty="0" smtClean="0">
                <a:solidFill>
                  <a:schemeClr val="tx2"/>
                </a:solidFill>
              </a:rPr>
              <a:t> </a:t>
            </a:r>
            <a:r>
              <a:rPr lang="it-IT" sz="2400" b="1" dirty="0" smtClean="0">
                <a:solidFill>
                  <a:schemeClr val="tx2"/>
                </a:solidFill>
              </a:rPr>
              <a:t>pacifica</a:t>
            </a:r>
            <a:r>
              <a:rPr lang="it-IT" sz="2400" dirty="0" smtClean="0">
                <a:solidFill>
                  <a:schemeClr val="tx2"/>
                </a:solidFill>
              </a:rPr>
              <a:t>.</a:t>
            </a: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7</a:t>
            </a:fld>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1400" dirty="0" smtClean="0">
                <a:solidFill>
                  <a:schemeClr val="tx2"/>
                </a:solidFill>
              </a:rPr>
              <a:t>LE RELAZIONI USA – CINA </a:t>
            </a:r>
            <a:br>
              <a:rPr lang="it-IT" sz="1400" dirty="0" smtClean="0">
                <a:solidFill>
                  <a:schemeClr val="tx2"/>
                </a:solidFill>
              </a:rPr>
            </a:br>
            <a:r>
              <a:rPr lang="it-IT" sz="1400" dirty="0" smtClean="0">
                <a:solidFill>
                  <a:schemeClr val="tx2"/>
                </a:solidFill>
              </a:rPr>
              <a:t/>
            </a:r>
            <a:br>
              <a:rPr lang="it-IT" sz="1400" dirty="0" smtClean="0">
                <a:solidFill>
                  <a:schemeClr val="tx2"/>
                </a:solidFill>
              </a:rPr>
            </a:br>
            <a:r>
              <a:rPr lang="it-IT" sz="1400" dirty="0" smtClean="0">
                <a:solidFill>
                  <a:schemeClr val="tx2"/>
                </a:solidFill>
              </a:rPr>
              <a:t/>
            </a:r>
            <a:br>
              <a:rPr lang="it-IT" sz="1400" dirty="0" smtClean="0">
                <a:solidFill>
                  <a:schemeClr val="tx2"/>
                </a:solidFill>
              </a:rPr>
            </a:br>
            <a:r>
              <a:rPr lang="it-IT" sz="2400" b="1" dirty="0" smtClean="0">
                <a:solidFill>
                  <a:schemeClr val="tx2"/>
                </a:solidFill>
              </a:rPr>
              <a:t>LE TENSIONI GEOPOLITICHE</a:t>
            </a:r>
            <a:r>
              <a:rPr lang="it-IT" sz="1400" dirty="0" smtClean="0">
                <a:solidFill>
                  <a:schemeClr val="tx2"/>
                </a:solidFill>
              </a:rPr>
              <a:t/>
            </a:r>
            <a:br>
              <a:rPr lang="it-IT" sz="1400" dirty="0" smtClean="0">
                <a:solidFill>
                  <a:schemeClr val="tx2"/>
                </a:solidFill>
              </a:rPr>
            </a:br>
            <a:endParaRPr lang="it-IT" sz="1400" dirty="0"/>
          </a:p>
        </p:txBody>
      </p:sp>
      <p:sp>
        <p:nvSpPr>
          <p:cNvPr id="8" name="Segnaposto contenuto 7"/>
          <p:cNvSpPr>
            <a:spLocks noGrp="1"/>
          </p:cNvSpPr>
          <p:nvPr>
            <p:ph idx="1"/>
          </p:nvPr>
        </p:nvSpPr>
        <p:spPr/>
        <p:txBody>
          <a:bodyPr>
            <a:normAutofit lnSpcReduction="10000"/>
          </a:bodyPr>
          <a:lstStyle/>
          <a:p>
            <a:pPr>
              <a:buFont typeface="Wingdings" pitchFamily="2" charset="2"/>
              <a:buChar char="§"/>
            </a:pPr>
            <a:r>
              <a:rPr lang="it-IT" sz="2400" dirty="0" smtClean="0">
                <a:solidFill>
                  <a:schemeClr val="tx2"/>
                </a:solidFill>
              </a:rPr>
              <a:t>Il quadro geopolitico dell’Asia Orientale è caratterizzato dalla</a:t>
            </a:r>
          </a:p>
          <a:p>
            <a:pPr>
              <a:buNone/>
            </a:pPr>
            <a:r>
              <a:rPr lang="it-IT" sz="2400" dirty="0" smtClean="0">
                <a:solidFill>
                  <a:schemeClr val="tx2"/>
                </a:solidFill>
              </a:rPr>
              <a:t> presenza di </a:t>
            </a:r>
            <a:r>
              <a:rPr lang="it-IT" sz="2400" b="1" dirty="0" smtClean="0">
                <a:solidFill>
                  <a:schemeClr val="tx2"/>
                </a:solidFill>
              </a:rPr>
              <a:t>tre potenze </a:t>
            </a:r>
            <a:r>
              <a:rPr lang="it-IT" sz="2400" dirty="0" smtClean="0">
                <a:solidFill>
                  <a:schemeClr val="tx2"/>
                </a:solidFill>
              </a:rPr>
              <a:t>(</a:t>
            </a:r>
            <a:r>
              <a:rPr lang="it-IT" sz="2400" b="1" dirty="0" smtClean="0">
                <a:solidFill>
                  <a:schemeClr val="tx2"/>
                </a:solidFill>
              </a:rPr>
              <a:t>RPC</a:t>
            </a:r>
            <a:r>
              <a:rPr lang="it-IT" sz="2400" dirty="0" smtClean="0">
                <a:solidFill>
                  <a:schemeClr val="tx2"/>
                </a:solidFill>
              </a:rPr>
              <a:t>, </a:t>
            </a:r>
            <a:r>
              <a:rPr lang="it-IT" sz="2400" b="1" dirty="0" smtClean="0">
                <a:solidFill>
                  <a:schemeClr val="tx2"/>
                </a:solidFill>
              </a:rPr>
              <a:t>Giappone</a:t>
            </a:r>
            <a:r>
              <a:rPr lang="it-IT" sz="2400" dirty="0" smtClean="0">
                <a:solidFill>
                  <a:schemeClr val="tx2"/>
                </a:solidFill>
              </a:rPr>
              <a:t> </a:t>
            </a:r>
            <a:r>
              <a:rPr lang="it-IT" sz="2400" b="1" dirty="0" smtClean="0">
                <a:solidFill>
                  <a:schemeClr val="tx2"/>
                </a:solidFill>
              </a:rPr>
              <a:t>e India</a:t>
            </a:r>
            <a:r>
              <a:rPr lang="it-IT" sz="2400" dirty="0" smtClean="0">
                <a:solidFill>
                  <a:schemeClr val="tx2"/>
                </a:solidFill>
              </a:rPr>
              <a:t>), da numerose</a:t>
            </a:r>
          </a:p>
          <a:p>
            <a:pPr>
              <a:buNone/>
            </a:pPr>
            <a:r>
              <a:rPr lang="it-IT" sz="2400" b="1" dirty="0" smtClean="0">
                <a:solidFill>
                  <a:schemeClr val="tx2"/>
                </a:solidFill>
              </a:rPr>
              <a:t>“coppie conflittuali” </a:t>
            </a:r>
            <a:r>
              <a:rPr lang="it-IT" sz="2400" dirty="0" smtClean="0">
                <a:solidFill>
                  <a:schemeClr val="tx2"/>
                </a:solidFill>
              </a:rPr>
              <a:t>(</a:t>
            </a:r>
            <a:r>
              <a:rPr lang="it-IT" sz="2400" b="1" dirty="0" err="1" smtClean="0">
                <a:solidFill>
                  <a:schemeClr val="tx2"/>
                </a:solidFill>
              </a:rPr>
              <a:t>Cina-Giappone</a:t>
            </a:r>
            <a:r>
              <a:rPr lang="it-IT" sz="2400" b="1" dirty="0" smtClean="0">
                <a:solidFill>
                  <a:schemeClr val="tx2"/>
                </a:solidFill>
              </a:rPr>
              <a:t>, </a:t>
            </a:r>
            <a:r>
              <a:rPr lang="it-IT" sz="2400" b="1" dirty="0" err="1" smtClean="0">
                <a:solidFill>
                  <a:schemeClr val="tx2"/>
                </a:solidFill>
              </a:rPr>
              <a:t>Cina-Vietnam</a:t>
            </a:r>
            <a:r>
              <a:rPr lang="it-IT" sz="2400" dirty="0" smtClean="0">
                <a:solidFill>
                  <a:schemeClr val="tx2"/>
                </a:solidFill>
              </a:rPr>
              <a:t>, </a:t>
            </a:r>
          </a:p>
          <a:p>
            <a:pPr>
              <a:buNone/>
            </a:pPr>
            <a:r>
              <a:rPr lang="it-IT" sz="2400" b="1" dirty="0" err="1" smtClean="0">
                <a:solidFill>
                  <a:schemeClr val="tx2"/>
                </a:solidFill>
              </a:rPr>
              <a:t>Cina-Corea</a:t>
            </a:r>
            <a:r>
              <a:rPr lang="it-IT" sz="2400" b="1" dirty="0" smtClean="0">
                <a:solidFill>
                  <a:schemeClr val="tx2"/>
                </a:solidFill>
              </a:rPr>
              <a:t> del Sud, </a:t>
            </a:r>
            <a:r>
              <a:rPr lang="it-IT" sz="2400" b="1" dirty="0" err="1" smtClean="0">
                <a:solidFill>
                  <a:schemeClr val="tx2"/>
                </a:solidFill>
              </a:rPr>
              <a:t>Cina-India</a:t>
            </a:r>
            <a:r>
              <a:rPr lang="it-IT" sz="2400" b="1" dirty="0" smtClean="0">
                <a:solidFill>
                  <a:schemeClr val="tx2"/>
                </a:solidFill>
              </a:rPr>
              <a:t>, Corea del Sud- Corea del Nord</a:t>
            </a:r>
            <a:r>
              <a:rPr lang="it-IT" sz="2400" dirty="0" smtClean="0">
                <a:solidFill>
                  <a:schemeClr val="tx2"/>
                </a:solidFill>
              </a:rPr>
              <a:t>),</a:t>
            </a:r>
          </a:p>
          <a:p>
            <a:pPr>
              <a:buNone/>
            </a:pPr>
            <a:r>
              <a:rPr lang="it-IT" sz="2400" dirty="0" smtClean="0">
                <a:solidFill>
                  <a:schemeClr val="tx2"/>
                </a:solidFill>
              </a:rPr>
              <a:t>da un </a:t>
            </a:r>
            <a:r>
              <a:rPr lang="it-IT" sz="2400" b="1" dirty="0" smtClean="0">
                <a:solidFill>
                  <a:schemeClr val="tx2"/>
                </a:solidFill>
              </a:rPr>
              <a:t>marcato bilateralismo </a:t>
            </a:r>
            <a:r>
              <a:rPr lang="it-IT" sz="2400" dirty="0" smtClean="0">
                <a:solidFill>
                  <a:schemeClr val="tx2"/>
                </a:solidFill>
              </a:rPr>
              <a:t>(mancano istituzioni politiche</a:t>
            </a:r>
          </a:p>
          <a:p>
            <a:pPr>
              <a:buNone/>
            </a:pPr>
            <a:r>
              <a:rPr lang="it-IT" sz="2400" dirty="0" smtClean="0">
                <a:solidFill>
                  <a:schemeClr val="tx2"/>
                </a:solidFill>
              </a:rPr>
              <a:t>sovranazionali come nell’area transatlantica) e dalla presenza di</a:t>
            </a:r>
          </a:p>
          <a:p>
            <a:pPr>
              <a:buNone/>
            </a:pPr>
            <a:r>
              <a:rPr lang="it-IT" sz="2400" dirty="0" smtClean="0">
                <a:solidFill>
                  <a:schemeClr val="tx2"/>
                </a:solidFill>
              </a:rPr>
              <a:t>una </a:t>
            </a:r>
            <a:r>
              <a:rPr lang="it-IT" sz="2400" b="1" dirty="0" smtClean="0">
                <a:solidFill>
                  <a:schemeClr val="tx2"/>
                </a:solidFill>
              </a:rPr>
              <a:t>potenza esterna</a:t>
            </a:r>
            <a:r>
              <a:rPr lang="it-IT" sz="2400" dirty="0" smtClean="0">
                <a:solidFill>
                  <a:schemeClr val="tx2"/>
                </a:solidFill>
              </a:rPr>
              <a:t> (</a:t>
            </a:r>
            <a:r>
              <a:rPr lang="it-IT" sz="2400" b="1" dirty="0" smtClean="0">
                <a:solidFill>
                  <a:schemeClr val="tx2"/>
                </a:solidFill>
              </a:rPr>
              <a:t>USA</a:t>
            </a:r>
            <a:r>
              <a:rPr lang="it-IT" sz="2400" dirty="0" smtClean="0">
                <a:solidFill>
                  <a:schemeClr val="tx2"/>
                </a:solidFill>
              </a:rPr>
              <a:t>) con il </a:t>
            </a:r>
            <a:r>
              <a:rPr lang="it-IT" sz="2400" b="1" dirty="0" smtClean="0">
                <a:solidFill>
                  <a:schemeClr val="tx2"/>
                </a:solidFill>
              </a:rPr>
              <a:t>ruolo di equilibratore </a:t>
            </a:r>
            <a:r>
              <a:rPr lang="it-IT" sz="2400" dirty="0" smtClean="0">
                <a:solidFill>
                  <a:schemeClr val="tx2"/>
                </a:solidFill>
              </a:rPr>
              <a:t>e di</a:t>
            </a:r>
          </a:p>
          <a:p>
            <a:pPr>
              <a:buNone/>
            </a:pPr>
            <a:r>
              <a:rPr lang="it-IT" sz="2400" b="1" dirty="0" smtClean="0">
                <a:solidFill>
                  <a:schemeClr val="tx2"/>
                </a:solidFill>
              </a:rPr>
              <a:t>centro del sistema di sicurezza</a:t>
            </a:r>
            <a:r>
              <a:rPr lang="it-IT" sz="2400" dirty="0" smtClean="0">
                <a:solidFill>
                  <a:schemeClr val="tx2"/>
                </a:solidFill>
              </a:rPr>
              <a:t>.</a:t>
            </a:r>
          </a:p>
          <a:p>
            <a:pPr>
              <a:buNone/>
            </a:pPr>
            <a:r>
              <a:rPr lang="it-IT" sz="2400" b="1" dirty="0" smtClean="0">
                <a:solidFill>
                  <a:schemeClr val="tx2"/>
                </a:solidFill>
              </a:rPr>
              <a:t>RPC</a:t>
            </a:r>
            <a:r>
              <a:rPr lang="it-IT" sz="2400" dirty="0" smtClean="0">
                <a:solidFill>
                  <a:schemeClr val="tx2"/>
                </a:solidFill>
              </a:rPr>
              <a:t>, </a:t>
            </a:r>
            <a:r>
              <a:rPr lang="it-IT" sz="2400" b="1" dirty="0" smtClean="0">
                <a:solidFill>
                  <a:schemeClr val="tx2"/>
                </a:solidFill>
              </a:rPr>
              <a:t>USA</a:t>
            </a:r>
            <a:r>
              <a:rPr lang="it-IT" sz="2400" dirty="0" smtClean="0">
                <a:solidFill>
                  <a:schemeClr val="tx2"/>
                </a:solidFill>
              </a:rPr>
              <a:t> e il </a:t>
            </a:r>
            <a:r>
              <a:rPr lang="it-IT" sz="2400" b="1" dirty="0" smtClean="0">
                <a:solidFill>
                  <a:schemeClr val="tx2"/>
                </a:solidFill>
              </a:rPr>
              <a:t>Giappone </a:t>
            </a:r>
            <a:r>
              <a:rPr lang="it-IT" sz="2400" dirty="0" smtClean="0">
                <a:solidFill>
                  <a:schemeClr val="tx2"/>
                </a:solidFill>
              </a:rPr>
              <a:t>sono</a:t>
            </a:r>
            <a:r>
              <a:rPr lang="it-IT" sz="2400" b="1" dirty="0" smtClean="0">
                <a:solidFill>
                  <a:schemeClr val="tx2"/>
                </a:solidFill>
              </a:rPr>
              <a:t> </a:t>
            </a:r>
            <a:r>
              <a:rPr lang="it-IT" sz="2400" dirty="0" smtClean="0">
                <a:solidFill>
                  <a:schemeClr val="tx2"/>
                </a:solidFill>
              </a:rPr>
              <a:t>le</a:t>
            </a:r>
            <a:r>
              <a:rPr lang="it-IT" sz="2400" b="1" dirty="0" smtClean="0">
                <a:solidFill>
                  <a:schemeClr val="tx2"/>
                </a:solidFill>
              </a:rPr>
              <a:t> potenze egemoniche </a:t>
            </a:r>
            <a:r>
              <a:rPr lang="it-IT" sz="2400" dirty="0" smtClean="0">
                <a:solidFill>
                  <a:schemeClr val="tx2"/>
                </a:solidFill>
              </a:rPr>
              <a:t>e le </a:t>
            </a:r>
            <a:r>
              <a:rPr lang="it-IT" sz="2400" b="1" dirty="0" smtClean="0">
                <a:solidFill>
                  <a:schemeClr val="tx2"/>
                </a:solidFill>
              </a:rPr>
              <a:t>loro</a:t>
            </a:r>
          </a:p>
          <a:p>
            <a:pPr>
              <a:buNone/>
            </a:pPr>
            <a:r>
              <a:rPr lang="it-IT" sz="2400" b="1" dirty="0" smtClean="0">
                <a:solidFill>
                  <a:schemeClr val="tx2"/>
                </a:solidFill>
              </a:rPr>
              <a:t>divergenze</a:t>
            </a:r>
            <a:r>
              <a:rPr lang="it-IT" sz="2400" dirty="0" smtClean="0">
                <a:solidFill>
                  <a:schemeClr val="tx2"/>
                </a:solidFill>
              </a:rPr>
              <a:t> e </a:t>
            </a:r>
            <a:r>
              <a:rPr lang="it-IT" sz="2400" b="1" dirty="0" smtClean="0">
                <a:solidFill>
                  <a:schemeClr val="tx2"/>
                </a:solidFill>
              </a:rPr>
              <a:t>tensioni</a:t>
            </a:r>
            <a:r>
              <a:rPr lang="it-IT" sz="2400" dirty="0" smtClean="0">
                <a:solidFill>
                  <a:schemeClr val="tx2"/>
                </a:solidFill>
              </a:rPr>
              <a:t> </a:t>
            </a:r>
            <a:r>
              <a:rPr lang="it-IT" sz="2400" b="1" dirty="0" smtClean="0">
                <a:solidFill>
                  <a:schemeClr val="tx2"/>
                </a:solidFill>
              </a:rPr>
              <a:t>destabilizzano</a:t>
            </a:r>
            <a:r>
              <a:rPr lang="it-IT" sz="2400" dirty="0" smtClean="0">
                <a:solidFill>
                  <a:schemeClr val="tx2"/>
                </a:solidFill>
              </a:rPr>
              <a:t> </a:t>
            </a:r>
            <a:r>
              <a:rPr lang="it-IT" sz="2400" b="1" dirty="0" smtClean="0">
                <a:solidFill>
                  <a:schemeClr val="tx2"/>
                </a:solidFill>
              </a:rPr>
              <a:t>l’assetto</a:t>
            </a:r>
            <a:r>
              <a:rPr lang="it-IT" sz="2400" dirty="0" smtClean="0">
                <a:solidFill>
                  <a:schemeClr val="tx2"/>
                </a:solidFill>
              </a:rPr>
              <a:t> </a:t>
            </a:r>
            <a:r>
              <a:rPr lang="it-IT" sz="2400" b="1" dirty="0" smtClean="0">
                <a:solidFill>
                  <a:schemeClr val="tx2"/>
                </a:solidFill>
              </a:rPr>
              <a:t>geopolitico</a:t>
            </a:r>
          </a:p>
          <a:p>
            <a:pPr>
              <a:buNone/>
            </a:pPr>
            <a:r>
              <a:rPr lang="it-IT" sz="2400" b="1" dirty="0" smtClean="0">
                <a:solidFill>
                  <a:schemeClr val="tx2"/>
                </a:solidFill>
              </a:rPr>
              <a:t>generale</a:t>
            </a:r>
            <a:r>
              <a:rPr lang="it-IT" sz="2400" dirty="0" smtClean="0">
                <a:solidFill>
                  <a:schemeClr val="tx2"/>
                </a:solidFill>
              </a:rPr>
              <a:t>.</a:t>
            </a:r>
            <a:endParaRPr lang="it-IT" sz="2400"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8</a:t>
            </a:fld>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smtClean="0">
                <a:solidFill>
                  <a:schemeClr val="tx2"/>
                </a:solidFill>
              </a:rPr>
              <a:t>LE RELAZIONI USA - CINA</a:t>
            </a:r>
            <a:endParaRPr lang="it-IT" sz="1400" dirty="0"/>
          </a:p>
        </p:txBody>
      </p:sp>
      <p:sp>
        <p:nvSpPr>
          <p:cNvPr id="8" name="Segnaposto contenuto 7"/>
          <p:cNvSpPr>
            <a:spLocks noGrp="1"/>
          </p:cNvSpPr>
          <p:nvPr>
            <p:ph idx="1"/>
          </p:nvPr>
        </p:nvSpPr>
        <p:spPr/>
        <p:txBody>
          <a:bodyPr>
            <a:normAutofit/>
          </a:bodyPr>
          <a:lstStyle/>
          <a:p>
            <a:pPr>
              <a:buFont typeface="Wingdings" pitchFamily="2" charset="2"/>
              <a:buChar char="§"/>
            </a:pPr>
            <a:r>
              <a:rPr lang="it-IT" sz="2400" dirty="0" smtClean="0">
                <a:solidFill>
                  <a:schemeClr val="tx2"/>
                </a:solidFill>
              </a:rPr>
              <a:t>Le possibili aree di crisi tra i due paesi sono </a:t>
            </a:r>
          </a:p>
          <a:p>
            <a:pPr>
              <a:buNone/>
            </a:pPr>
            <a:r>
              <a:rPr lang="it-IT" sz="2400" b="1" dirty="0" smtClean="0">
                <a:solidFill>
                  <a:schemeClr val="tx2"/>
                </a:solidFill>
              </a:rPr>
              <a:t>     </a:t>
            </a:r>
          </a:p>
          <a:p>
            <a:pPr>
              <a:buNone/>
            </a:pPr>
            <a:r>
              <a:rPr lang="it-IT" sz="2400" b="1" dirty="0" smtClean="0">
                <a:solidFill>
                  <a:schemeClr val="tx2"/>
                </a:solidFill>
              </a:rPr>
              <a:t>     </a:t>
            </a:r>
            <a:r>
              <a:rPr lang="it-IT" sz="2400" dirty="0" smtClean="0">
                <a:solidFill>
                  <a:schemeClr val="tx2"/>
                </a:solidFill>
              </a:rPr>
              <a:t>- 1) </a:t>
            </a:r>
            <a:r>
              <a:rPr lang="it-IT" sz="2400" b="1" dirty="0" smtClean="0">
                <a:solidFill>
                  <a:schemeClr val="tx2"/>
                </a:solidFill>
              </a:rPr>
              <a:t>Il problema irrisolto di Taiwan</a:t>
            </a:r>
          </a:p>
          <a:p>
            <a:pPr>
              <a:buNone/>
            </a:pPr>
            <a:r>
              <a:rPr lang="it-IT" sz="2400" dirty="0" smtClean="0">
                <a:solidFill>
                  <a:schemeClr val="tx2"/>
                </a:solidFill>
              </a:rPr>
              <a:t>    </a:t>
            </a:r>
          </a:p>
          <a:p>
            <a:pPr>
              <a:buNone/>
            </a:pPr>
            <a:r>
              <a:rPr lang="it-IT" sz="2400" dirty="0" smtClean="0">
                <a:solidFill>
                  <a:schemeClr val="tx2"/>
                </a:solidFill>
              </a:rPr>
              <a:t>     - 2) </a:t>
            </a:r>
            <a:r>
              <a:rPr lang="it-IT" sz="2400" b="1" dirty="0" smtClean="0">
                <a:solidFill>
                  <a:schemeClr val="tx2"/>
                </a:solidFill>
              </a:rPr>
              <a:t>La</a:t>
            </a:r>
            <a:r>
              <a:rPr lang="it-IT" sz="2400" dirty="0" smtClean="0">
                <a:solidFill>
                  <a:schemeClr val="tx2"/>
                </a:solidFill>
              </a:rPr>
              <a:t> </a:t>
            </a:r>
            <a:r>
              <a:rPr lang="it-IT" sz="2400" b="1" dirty="0" smtClean="0">
                <a:solidFill>
                  <a:schemeClr val="tx2"/>
                </a:solidFill>
              </a:rPr>
              <a:t>contrapposizione strategica  </a:t>
            </a:r>
            <a:endParaRPr lang="it-IT" sz="2400" dirty="0" smtClean="0">
              <a:solidFill>
                <a:schemeClr val="tx2"/>
              </a:solidFill>
            </a:endParaRPr>
          </a:p>
          <a:p>
            <a:pPr>
              <a:buNone/>
            </a:pPr>
            <a:r>
              <a:rPr lang="it-IT" sz="2400" dirty="0" smtClean="0">
                <a:solidFill>
                  <a:schemeClr val="tx2"/>
                </a:solidFill>
              </a:rPr>
              <a:t>    </a:t>
            </a:r>
          </a:p>
          <a:p>
            <a:pPr>
              <a:buNone/>
            </a:pPr>
            <a:r>
              <a:rPr lang="it-IT" sz="2400" dirty="0" smtClean="0">
                <a:solidFill>
                  <a:schemeClr val="tx2"/>
                </a:solidFill>
              </a:rPr>
              <a:t>     - 3) </a:t>
            </a:r>
            <a:r>
              <a:rPr lang="it-IT" sz="2400" b="1" dirty="0" smtClean="0">
                <a:solidFill>
                  <a:schemeClr val="tx2"/>
                </a:solidFill>
              </a:rPr>
              <a:t>La</a:t>
            </a:r>
            <a:r>
              <a:rPr lang="it-IT" sz="2400" dirty="0" smtClean="0">
                <a:solidFill>
                  <a:schemeClr val="tx2"/>
                </a:solidFill>
              </a:rPr>
              <a:t> </a:t>
            </a:r>
            <a:r>
              <a:rPr lang="it-IT" sz="2400" b="1" dirty="0" smtClean="0">
                <a:solidFill>
                  <a:schemeClr val="tx2"/>
                </a:solidFill>
              </a:rPr>
              <a:t>competizione per l’acquisizione</a:t>
            </a:r>
            <a:r>
              <a:rPr lang="it-IT" sz="2400" dirty="0" smtClean="0">
                <a:solidFill>
                  <a:schemeClr val="tx2"/>
                </a:solidFill>
              </a:rPr>
              <a:t> </a:t>
            </a:r>
            <a:r>
              <a:rPr lang="it-IT" sz="2400" b="1" dirty="0" smtClean="0">
                <a:solidFill>
                  <a:schemeClr val="tx2"/>
                </a:solidFill>
              </a:rPr>
              <a:t>di</a:t>
            </a:r>
            <a:r>
              <a:rPr lang="it-IT" sz="2400" dirty="0" smtClean="0">
                <a:solidFill>
                  <a:schemeClr val="tx2"/>
                </a:solidFill>
              </a:rPr>
              <a:t> </a:t>
            </a:r>
            <a:r>
              <a:rPr lang="it-IT" sz="2400" b="1" dirty="0" smtClean="0">
                <a:solidFill>
                  <a:schemeClr val="tx2"/>
                </a:solidFill>
              </a:rPr>
              <a:t>risorse energetiche</a:t>
            </a:r>
          </a:p>
          <a:p>
            <a:pPr>
              <a:buNone/>
            </a:pPr>
            <a:endParaRPr lang="it-IT" sz="2400" b="1" dirty="0" smtClean="0">
              <a:solidFill>
                <a:schemeClr val="tx2"/>
              </a:solidFill>
            </a:endParaRPr>
          </a:p>
          <a:p>
            <a:pPr>
              <a:buNone/>
            </a:pPr>
            <a:endParaRPr lang="it-IT" sz="2400" b="1" dirty="0">
              <a:solidFill>
                <a:schemeClr val="tx2"/>
              </a:solidFill>
            </a:endParaRPr>
          </a:p>
        </p:txBody>
      </p:sp>
      <p:sp>
        <p:nvSpPr>
          <p:cNvPr id="5" name="Segnaposto numero diapositiva 4"/>
          <p:cNvSpPr>
            <a:spLocks noGrp="1"/>
          </p:cNvSpPr>
          <p:nvPr>
            <p:ph type="sldNum" sz="quarter" idx="12"/>
          </p:nvPr>
        </p:nvSpPr>
        <p:spPr/>
        <p:txBody>
          <a:bodyPr/>
          <a:lstStyle/>
          <a:p>
            <a:fld id="{9E8AF33B-98A5-4D71-AA9F-0122235D619E}" type="slidenum">
              <a:rPr lang="it-IT" smtClean="0"/>
              <a:pPr/>
              <a:t>9</a:t>
            </a:fld>
            <a:endParaRPr lang="it-IT"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ersonalizza struttur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Personalizza struttur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2241</TotalTime>
  <Words>4668</Words>
  <Application>Microsoft Office PowerPoint</Application>
  <PresentationFormat>On-screen Show (4:3)</PresentationFormat>
  <Paragraphs>494</Paragraphs>
  <Slides>58</Slides>
  <Notes>2</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58</vt:i4>
      </vt:variant>
    </vt:vector>
  </HeadingPairs>
  <TitlesOfParts>
    <vt:vector size="64" baseType="lpstr">
      <vt:lpstr>Arial</vt:lpstr>
      <vt:lpstr>Calibri</vt:lpstr>
      <vt:lpstr>Wingdings</vt:lpstr>
      <vt:lpstr>Tema di Office</vt:lpstr>
      <vt:lpstr>1_Personalizza struttura</vt:lpstr>
      <vt:lpstr>Personalizza struttura</vt:lpstr>
      <vt:lpstr>GLI STATI UNITI NEL CONTESTO GLOBALE</vt:lpstr>
      <vt:lpstr>LE RELAZIONI USA - CINA UN DIFFICILE EQUILIBRIO </vt:lpstr>
      <vt:lpstr>LE RELAZIONI USA - CINA</vt:lpstr>
      <vt:lpstr>LE RELAZIONI USA - CINA</vt:lpstr>
      <vt:lpstr>LE RELAZIONI USA - CINA</vt:lpstr>
      <vt:lpstr>LE RELAZIONI USA - CINA</vt:lpstr>
      <vt:lpstr>LE RELAZIONI USA - CINA</vt:lpstr>
      <vt:lpstr>LE RELAZIONI USA – CINA    LE TENSIONI GEOPOLITICHE </vt:lpstr>
      <vt:lpstr>LE RELAZIONI USA - CINA</vt:lpstr>
      <vt:lpstr>LE RELAZIONI USA – CINA 1)  IL PROBLEMA IRRISOLTO DI TAIWAN</vt:lpstr>
      <vt:lpstr>LE RELAZIONI USA - CINA</vt:lpstr>
      <vt:lpstr>LE RELAZIONI USA - CINA</vt:lpstr>
      <vt:lpstr>LE RELAZIONI USA - CINA</vt:lpstr>
      <vt:lpstr>LE RELAZIONI USA – CINA 2) LA CONTRAPPOSIZIONE STRATEGICA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 3) LA COMPETIZIONE PER L’ACQUISIZIONE DI RISORSE ENERGETICHE</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vt:lpstr>
      <vt:lpstr>LE RELAZIONI USA – CINA CONCLUSIONI </vt:lpstr>
      <vt:lpstr>LE RELAZIONI USA - CINA</vt:lpstr>
      <vt:lpstr>LE RELAZIONI USA - CINA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Giovanni Fonda</dc:creator>
  <cp:lastModifiedBy>hp</cp:lastModifiedBy>
  <cp:revision>234</cp:revision>
  <dcterms:created xsi:type="dcterms:W3CDTF">2018-11-29T18:34:39Z</dcterms:created>
  <dcterms:modified xsi:type="dcterms:W3CDTF">2018-12-09T09:02:25Z</dcterms:modified>
</cp:coreProperties>
</file>