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4"/>
  </p:notesMasterIdLst>
  <p:sldIdLst>
    <p:sldId id="311" r:id="rId2"/>
    <p:sldId id="312" r:id="rId3"/>
    <p:sldId id="313" r:id="rId4"/>
    <p:sldId id="314" r:id="rId5"/>
    <p:sldId id="315" r:id="rId6"/>
    <p:sldId id="316" r:id="rId7"/>
    <p:sldId id="317" r:id="rId8"/>
    <p:sldId id="318" r:id="rId9"/>
    <p:sldId id="319" r:id="rId10"/>
    <p:sldId id="320" r:id="rId11"/>
    <p:sldId id="321" r:id="rId12"/>
    <p:sldId id="322" r:id="rId13"/>
    <p:sldId id="323" r:id="rId14"/>
    <p:sldId id="324" r:id="rId15"/>
    <p:sldId id="325" r:id="rId16"/>
    <p:sldId id="326" r:id="rId17"/>
    <p:sldId id="327" r:id="rId18"/>
    <p:sldId id="328" r:id="rId19"/>
    <p:sldId id="329" r:id="rId20"/>
    <p:sldId id="330" r:id="rId21"/>
    <p:sldId id="331" r:id="rId22"/>
    <p:sldId id="332" r:id="rId23"/>
    <p:sldId id="333" r:id="rId24"/>
    <p:sldId id="334" r:id="rId25"/>
    <p:sldId id="335" r:id="rId26"/>
    <p:sldId id="336" r:id="rId27"/>
    <p:sldId id="337" r:id="rId28"/>
    <p:sldId id="338" r:id="rId29"/>
    <p:sldId id="339" r:id="rId30"/>
    <p:sldId id="340" r:id="rId31"/>
    <p:sldId id="341" r:id="rId32"/>
    <p:sldId id="342" r:id="rId33"/>
    <p:sldId id="343" r:id="rId34"/>
    <p:sldId id="344" r:id="rId35"/>
    <p:sldId id="345" r:id="rId36"/>
    <p:sldId id="346" r:id="rId37"/>
    <p:sldId id="347" r:id="rId38"/>
    <p:sldId id="348" r:id="rId39"/>
    <p:sldId id="349" r:id="rId40"/>
    <p:sldId id="350" r:id="rId41"/>
    <p:sldId id="351" r:id="rId42"/>
    <p:sldId id="352" r:id="rId43"/>
    <p:sldId id="353" r:id="rId44"/>
    <p:sldId id="354" r:id="rId45"/>
    <p:sldId id="355" r:id="rId46"/>
    <p:sldId id="356" r:id="rId47"/>
    <p:sldId id="357" r:id="rId48"/>
    <p:sldId id="358" r:id="rId49"/>
    <p:sldId id="359" r:id="rId50"/>
    <p:sldId id="360" r:id="rId51"/>
    <p:sldId id="361" r:id="rId52"/>
    <p:sldId id="362" r:id="rId53"/>
    <p:sldId id="363" r:id="rId54"/>
    <p:sldId id="364" r:id="rId55"/>
    <p:sldId id="365" r:id="rId56"/>
    <p:sldId id="366" r:id="rId57"/>
    <p:sldId id="367" r:id="rId58"/>
    <p:sldId id="368" r:id="rId59"/>
    <p:sldId id="369" r:id="rId60"/>
    <p:sldId id="370" r:id="rId61"/>
    <p:sldId id="371" r:id="rId62"/>
    <p:sldId id="372" r:id="rId63"/>
    <p:sldId id="373" r:id="rId64"/>
    <p:sldId id="374" r:id="rId65"/>
    <p:sldId id="375" r:id="rId66"/>
    <p:sldId id="376" r:id="rId67"/>
    <p:sldId id="377" r:id="rId68"/>
    <p:sldId id="378" r:id="rId69"/>
    <p:sldId id="379" r:id="rId70"/>
    <p:sldId id="380" r:id="rId71"/>
    <p:sldId id="381" r:id="rId72"/>
    <p:sldId id="382" r:id="rId73"/>
    <p:sldId id="383" r:id="rId74"/>
    <p:sldId id="384" r:id="rId75"/>
    <p:sldId id="385" r:id="rId76"/>
    <p:sldId id="386" r:id="rId77"/>
    <p:sldId id="387" r:id="rId78"/>
    <p:sldId id="388" r:id="rId79"/>
    <p:sldId id="389" r:id="rId80"/>
    <p:sldId id="390" r:id="rId81"/>
    <p:sldId id="391" r:id="rId82"/>
    <p:sldId id="392" r:id="rId8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7" autoAdjust="0"/>
    <p:restoredTop sz="94660"/>
  </p:normalViewPr>
  <p:slideViewPr>
    <p:cSldViewPr>
      <p:cViewPr varScale="1">
        <p:scale>
          <a:sx n="72" d="100"/>
          <a:sy n="72" d="100"/>
        </p:scale>
        <p:origin x="88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0.wmf"/><Relationship Id="rId1" Type="http://schemas.openxmlformats.org/officeDocument/2006/relationships/image" Target="../media/image58.wmf"/><Relationship Id="rId5" Type="http://schemas.openxmlformats.org/officeDocument/2006/relationships/image" Target="../media/image64.wmf"/><Relationship Id="rId4" Type="http://schemas.openxmlformats.org/officeDocument/2006/relationships/image" Target="../media/image63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60.wmf"/><Relationship Id="rId6" Type="http://schemas.openxmlformats.org/officeDocument/2006/relationships/image" Target="../media/image68.wmf"/><Relationship Id="rId5" Type="http://schemas.openxmlformats.org/officeDocument/2006/relationships/image" Target="../media/image62.wmf"/><Relationship Id="rId4" Type="http://schemas.openxmlformats.org/officeDocument/2006/relationships/image" Target="../media/image67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wmf"/><Relationship Id="rId1" Type="http://schemas.openxmlformats.org/officeDocument/2006/relationships/image" Target="../media/image69.wmf"/><Relationship Id="rId4" Type="http://schemas.openxmlformats.org/officeDocument/2006/relationships/image" Target="../media/image72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png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image" Target="../media/image114.png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image" Target="../media/image11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8AC903-59B2-48C2-ADD1-CE4E137E11D0}" type="datetimeFigureOut">
              <a:rPr lang="it-IT" smtClean="0"/>
              <a:pPr/>
              <a:t>04/12/2018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90815A-6F60-467E-81D5-60D832AF543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4519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B5AA019-0589-4556-BB4C-ACAF4890078F}" type="slidenum">
              <a:rPr lang="it-IT"/>
              <a:pPr/>
              <a:t>1</a:t>
            </a:fld>
            <a:endParaRPr lang="it-IT"/>
          </a:p>
        </p:txBody>
      </p:sp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dirty="0">
              <a:latin typeface="Calibri" pitchFamily="34" charset="0"/>
              <a:ea typeface="Microsoft YaHei" pitchFamily="34" charset="-122"/>
            </a:endParaRP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3270AA0-E5F6-4122-9C33-E1544783F5A0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7664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98393A-F7E0-427E-8817-D6387C6D4D32}" type="slidenum">
              <a:rPr lang="it-IT"/>
              <a:pPr/>
              <a:t>10</a:t>
            </a:fld>
            <a:endParaRPr lang="it-IT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9328560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4C0EC0-3F12-4E16-9D8A-A2C2A0CEA54D}" type="slidenum">
              <a:rPr lang="it-IT"/>
              <a:pPr/>
              <a:t>11</a:t>
            </a:fld>
            <a:endParaRPr lang="it-IT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9370943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B5AA019-0589-4556-BB4C-ACAF4890078F}" type="slidenum">
              <a:rPr lang="it-IT"/>
              <a:pPr/>
              <a:t>12</a:t>
            </a:fld>
            <a:endParaRPr lang="it-IT"/>
          </a:p>
        </p:txBody>
      </p:sp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dirty="0">
              <a:latin typeface="Calibri" pitchFamily="34" charset="0"/>
              <a:ea typeface="Microsoft YaHei" pitchFamily="34" charset="-122"/>
            </a:endParaRP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3270AA0-E5F6-4122-9C33-E1544783F5A0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12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8791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B5AA019-0589-4556-BB4C-ACAF4890078F}" type="slidenum">
              <a:rPr lang="it-IT"/>
              <a:pPr/>
              <a:t>13</a:t>
            </a:fld>
            <a:endParaRPr lang="it-IT"/>
          </a:p>
        </p:txBody>
      </p:sp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dirty="0">
              <a:latin typeface="Calibri" pitchFamily="34" charset="0"/>
              <a:ea typeface="Microsoft YaHei" pitchFamily="34" charset="-122"/>
            </a:endParaRP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3270AA0-E5F6-4122-9C33-E1544783F5A0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13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0737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B5AA019-0589-4556-BB4C-ACAF4890078F}" type="slidenum">
              <a:rPr lang="it-IT"/>
              <a:pPr/>
              <a:t>14</a:t>
            </a:fld>
            <a:endParaRPr lang="it-IT"/>
          </a:p>
        </p:txBody>
      </p:sp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dirty="0">
              <a:latin typeface="Calibri" pitchFamily="34" charset="0"/>
              <a:ea typeface="Microsoft YaHei" pitchFamily="34" charset="-122"/>
            </a:endParaRP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3270AA0-E5F6-4122-9C33-E1544783F5A0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14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0230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B5AA019-0589-4556-BB4C-ACAF4890078F}" type="slidenum">
              <a:rPr lang="it-IT"/>
              <a:pPr/>
              <a:t>15</a:t>
            </a:fld>
            <a:endParaRPr lang="it-IT"/>
          </a:p>
        </p:txBody>
      </p:sp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dirty="0">
              <a:latin typeface="Calibri" pitchFamily="34" charset="0"/>
              <a:ea typeface="Microsoft YaHei" pitchFamily="34" charset="-122"/>
            </a:endParaRP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3270AA0-E5F6-4122-9C33-E1544783F5A0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15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7481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FA4902-06CF-41C4-875F-BA382A72EEAF}" type="slidenum">
              <a:rPr lang="it-IT"/>
              <a:pPr/>
              <a:t>16</a:t>
            </a:fld>
            <a:endParaRPr lang="it-IT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627761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5A5D52-0547-4594-B95D-4F91ADF3B625}" type="slidenum">
              <a:rPr lang="it-IT"/>
              <a:pPr/>
              <a:t>17</a:t>
            </a:fld>
            <a:endParaRPr lang="it-IT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7465025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CAE76D-0E49-4922-BC62-761D68404D25}" type="slidenum">
              <a:rPr lang="it-IT"/>
              <a:pPr/>
              <a:t>18</a:t>
            </a:fld>
            <a:endParaRPr lang="it-IT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1250378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CAE76D-0E49-4922-BC62-761D68404D25}" type="slidenum">
              <a:rPr lang="it-IT"/>
              <a:pPr/>
              <a:t>19</a:t>
            </a:fld>
            <a:endParaRPr lang="it-IT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862906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A32876-B1AC-45FB-84D8-09C7385C1E46}" type="slidenum">
              <a:rPr lang="it-IT"/>
              <a:pPr/>
              <a:t>2</a:t>
            </a:fld>
            <a:endParaRPr lang="it-IT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3812670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E7CFDE-4985-4B30-A0A4-AA09EDE28724}" type="slidenum">
              <a:rPr lang="it-IT"/>
              <a:pPr/>
              <a:t>20</a:t>
            </a:fld>
            <a:endParaRPr lang="it-IT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681590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4D5327-E340-459E-A6FF-18DD9AF2CE20}" type="slidenum">
              <a:rPr lang="it-IT"/>
              <a:pPr/>
              <a:t>21</a:t>
            </a:fld>
            <a:endParaRPr lang="it-IT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9857206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331671-A9F4-4A95-A068-E5109E964067}" type="slidenum">
              <a:rPr lang="it-IT"/>
              <a:pPr/>
              <a:t>22</a:t>
            </a:fld>
            <a:endParaRPr lang="it-IT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8521226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0C9CD5-E662-4705-A03A-B1C6BA7DCFF2}" type="slidenum">
              <a:rPr lang="it-IT"/>
              <a:pPr/>
              <a:t>23</a:t>
            </a:fld>
            <a:endParaRPr lang="it-IT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4215479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A789B0-A9D2-4623-81D9-6FE091414051}" type="slidenum">
              <a:rPr lang="it-IT"/>
              <a:pPr/>
              <a:t>24</a:t>
            </a:fld>
            <a:endParaRPr lang="it-IT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40973076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45A039-61D7-436F-B82E-36207C68FE88}" type="slidenum">
              <a:rPr lang="it-IT"/>
              <a:pPr/>
              <a:t>25</a:t>
            </a:fld>
            <a:endParaRPr lang="it-IT"/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8238533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4C085-40CB-491C-9647-852878B4885E}" type="slidenum">
              <a:rPr lang="it-IT"/>
              <a:pPr/>
              <a:t>26</a:t>
            </a:fld>
            <a:endParaRPr lang="it-IT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8105570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CEDAAD-6BA5-4643-B588-D9DBCDB0E684}" type="slidenum">
              <a:rPr lang="it-IT"/>
              <a:pPr/>
              <a:t>27</a:t>
            </a:fld>
            <a:endParaRPr lang="it-IT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8318768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791C19-E2E0-42BB-8898-87F6DB5235BD}" type="slidenum">
              <a:rPr lang="it-IT"/>
              <a:pPr/>
              <a:t>28</a:t>
            </a:fld>
            <a:endParaRPr lang="it-IT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5548152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6B302C1-311A-45E6-AC04-5C78FE62ACE5}" type="slidenum">
              <a:rPr lang="it-IT" altLang="it-IT"/>
              <a:pPr>
                <a:spcBef>
                  <a:spcPct val="0"/>
                </a:spcBef>
              </a:pPr>
              <a:t>29</a:t>
            </a:fld>
            <a:endParaRPr lang="it-IT" altLang="it-IT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2912564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EF40F-CA17-4A4A-873F-8B5ADA2280B3}" type="slidenum">
              <a:rPr lang="it-IT"/>
              <a:pPr/>
              <a:t>3</a:t>
            </a:fld>
            <a:endParaRPr lang="it-IT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4516478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09426E0-C989-4B95-BBC0-772E831CABBE}" type="slidenum">
              <a:rPr lang="it-IT" altLang="it-IT"/>
              <a:pPr>
                <a:spcBef>
                  <a:spcPct val="0"/>
                </a:spcBef>
              </a:pPr>
              <a:t>30</a:t>
            </a:fld>
            <a:endParaRPr lang="it-IT" altLang="it-IT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16881494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3EC57B8-0607-4EAC-91C6-1DCAF7D4EFA2}" type="slidenum">
              <a:rPr lang="it-IT" altLang="it-IT"/>
              <a:pPr>
                <a:spcBef>
                  <a:spcPct val="0"/>
                </a:spcBef>
              </a:pPr>
              <a:t>31</a:t>
            </a:fld>
            <a:endParaRPr lang="it-IT" altLang="it-IT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22270237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B585D43-1A2C-4CD5-B400-AA5BDE66F395}" type="slidenum">
              <a:rPr lang="it-IT" altLang="it-IT"/>
              <a:pPr>
                <a:spcBef>
                  <a:spcPct val="0"/>
                </a:spcBef>
              </a:pPr>
              <a:t>32</a:t>
            </a:fld>
            <a:endParaRPr lang="it-IT" altLang="it-IT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37421022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C3CD813-9B55-4CEA-AA7C-D5A1C2A50E31}" type="slidenum">
              <a:rPr lang="it-IT" altLang="it-IT"/>
              <a:pPr>
                <a:spcBef>
                  <a:spcPct val="0"/>
                </a:spcBef>
              </a:pPr>
              <a:t>33</a:t>
            </a:fld>
            <a:endParaRPr lang="it-IT" altLang="it-IT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11208939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2C0653F-723A-4E43-8211-23E74EAA64F0}" type="slidenum">
              <a:rPr lang="it-IT" altLang="it-IT"/>
              <a:pPr>
                <a:spcBef>
                  <a:spcPct val="0"/>
                </a:spcBef>
              </a:pPr>
              <a:t>34</a:t>
            </a:fld>
            <a:endParaRPr lang="it-IT" altLang="it-IT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19016211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43711D0-2B17-47E8-8808-400F62A7BDF1}" type="slidenum">
              <a:rPr lang="it-IT" altLang="it-IT"/>
              <a:pPr>
                <a:spcBef>
                  <a:spcPct val="0"/>
                </a:spcBef>
              </a:pPr>
              <a:t>35</a:t>
            </a:fld>
            <a:endParaRPr lang="it-IT" altLang="it-IT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16792681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F668F1B-9E1C-4B38-B0F3-B39F42880A38}" type="slidenum">
              <a:rPr lang="it-IT" altLang="it-IT"/>
              <a:pPr>
                <a:spcBef>
                  <a:spcPct val="0"/>
                </a:spcBef>
              </a:pPr>
              <a:t>36</a:t>
            </a:fld>
            <a:endParaRPr lang="it-IT" altLang="it-IT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15896303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F69BF6C-DC42-477A-89C1-AF353A366D01}" type="slidenum">
              <a:rPr lang="it-IT" altLang="it-IT"/>
              <a:pPr>
                <a:spcBef>
                  <a:spcPct val="0"/>
                </a:spcBef>
              </a:pPr>
              <a:t>37</a:t>
            </a:fld>
            <a:endParaRPr lang="it-IT" altLang="it-IT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35992234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36C4477-D251-4CDD-91DC-55EC45733DD0}" type="slidenum">
              <a:rPr lang="it-IT" altLang="it-IT"/>
              <a:pPr>
                <a:spcBef>
                  <a:spcPct val="0"/>
                </a:spcBef>
              </a:pPr>
              <a:t>38</a:t>
            </a:fld>
            <a:endParaRPr lang="it-IT" altLang="it-IT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15664150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041B1BD-0DD1-41CB-8A05-3DDE47F9D416}" type="slidenum">
              <a:rPr lang="it-IT" altLang="it-IT"/>
              <a:pPr>
                <a:spcBef>
                  <a:spcPct val="0"/>
                </a:spcBef>
              </a:pPr>
              <a:t>39</a:t>
            </a:fld>
            <a:endParaRPr lang="it-IT" altLang="it-IT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503064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7CBF1D-54FA-44FB-8356-60753C9A7168}" type="slidenum">
              <a:rPr lang="it-IT"/>
              <a:pPr/>
              <a:t>4</a:t>
            </a:fld>
            <a:endParaRPr lang="it-IT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5534583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378E224-2F87-4B72-AC81-3051C3C09A55}" type="slidenum">
              <a:rPr lang="it-IT" altLang="it-IT"/>
              <a:pPr>
                <a:spcBef>
                  <a:spcPct val="0"/>
                </a:spcBef>
              </a:pPr>
              <a:t>40</a:t>
            </a:fld>
            <a:endParaRPr lang="it-IT" altLang="it-IT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33838472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C5B1BDA-9EAB-4B3A-B7E9-FA984147FE8C}" type="slidenum">
              <a:rPr lang="it-IT"/>
              <a:pPr/>
              <a:t>41</a:t>
            </a:fld>
            <a:endParaRPr lang="it-IT"/>
          </a:p>
        </p:txBody>
      </p:sp>
      <p:sp>
        <p:nvSpPr>
          <p:cNvPr id="1054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711861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B5AA019-0589-4556-BB4C-ACAF4890078F}" type="slidenum">
              <a:rPr lang="it-IT"/>
              <a:pPr/>
              <a:t>42</a:t>
            </a:fld>
            <a:endParaRPr lang="it-IT"/>
          </a:p>
        </p:txBody>
      </p:sp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dirty="0">
              <a:latin typeface="Calibri" pitchFamily="34" charset="0"/>
              <a:ea typeface="Microsoft YaHei" pitchFamily="34" charset="-122"/>
            </a:endParaRP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3270AA0-E5F6-4122-9C33-E1544783F5A0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42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66610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B5AA019-0589-4556-BB4C-ACAF4890078F}" type="slidenum">
              <a:rPr lang="it-IT"/>
              <a:pPr/>
              <a:t>43</a:t>
            </a:fld>
            <a:endParaRPr lang="it-IT"/>
          </a:p>
        </p:txBody>
      </p:sp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dirty="0">
              <a:latin typeface="Calibri" pitchFamily="34" charset="0"/>
              <a:ea typeface="Microsoft YaHei" pitchFamily="34" charset="-122"/>
            </a:endParaRP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3270AA0-E5F6-4122-9C33-E1544783F5A0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43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62481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B5AA019-0589-4556-BB4C-ACAF4890078F}" type="slidenum">
              <a:rPr lang="it-IT"/>
              <a:pPr/>
              <a:t>44</a:t>
            </a:fld>
            <a:endParaRPr lang="it-IT"/>
          </a:p>
        </p:txBody>
      </p:sp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dirty="0">
              <a:latin typeface="Calibri" pitchFamily="34" charset="0"/>
              <a:ea typeface="Microsoft YaHei" pitchFamily="34" charset="-122"/>
            </a:endParaRP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3270AA0-E5F6-4122-9C33-E1544783F5A0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44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13239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B5AA019-0589-4556-BB4C-ACAF4890078F}" type="slidenum">
              <a:rPr lang="it-IT"/>
              <a:pPr/>
              <a:t>45</a:t>
            </a:fld>
            <a:endParaRPr lang="it-IT"/>
          </a:p>
        </p:txBody>
      </p:sp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dirty="0">
              <a:latin typeface="Calibri" pitchFamily="34" charset="0"/>
              <a:ea typeface="Microsoft YaHei" pitchFamily="34" charset="-122"/>
            </a:endParaRP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3270AA0-E5F6-4122-9C33-E1544783F5A0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45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0920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B5AA019-0589-4556-BB4C-ACAF4890078F}" type="slidenum">
              <a:rPr lang="it-IT"/>
              <a:pPr/>
              <a:t>46</a:t>
            </a:fld>
            <a:endParaRPr lang="it-IT"/>
          </a:p>
        </p:txBody>
      </p:sp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dirty="0">
              <a:latin typeface="Calibri" pitchFamily="34" charset="0"/>
              <a:ea typeface="Microsoft YaHei" pitchFamily="34" charset="-122"/>
            </a:endParaRP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3270AA0-E5F6-4122-9C33-E1544783F5A0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46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18636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B5AA019-0589-4556-BB4C-ACAF4890078F}" type="slidenum">
              <a:rPr lang="it-IT"/>
              <a:pPr/>
              <a:t>47</a:t>
            </a:fld>
            <a:endParaRPr lang="it-IT"/>
          </a:p>
        </p:txBody>
      </p:sp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dirty="0">
              <a:latin typeface="Calibri" pitchFamily="34" charset="0"/>
              <a:ea typeface="Microsoft YaHei" pitchFamily="34" charset="-122"/>
            </a:endParaRP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3270AA0-E5F6-4122-9C33-E1544783F5A0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47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2168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B5AA019-0589-4556-BB4C-ACAF4890078F}" type="slidenum">
              <a:rPr lang="it-IT"/>
              <a:pPr/>
              <a:t>48</a:t>
            </a:fld>
            <a:endParaRPr lang="it-IT"/>
          </a:p>
        </p:txBody>
      </p:sp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dirty="0">
              <a:latin typeface="Calibri" pitchFamily="34" charset="0"/>
              <a:ea typeface="Microsoft YaHei" pitchFamily="34" charset="-122"/>
            </a:endParaRP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3270AA0-E5F6-4122-9C33-E1544783F5A0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48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21101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9105B5-B5B8-4C77-8E91-4111F4191EC7}" type="slidenum">
              <a:rPr lang="it-IT"/>
              <a:pPr/>
              <a:t>49</a:t>
            </a:fld>
            <a:endParaRPr lang="it-IT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946432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4057DF-3098-4F64-B16C-B9D1CF53D2E9}" type="slidenum">
              <a:rPr lang="it-IT"/>
              <a:pPr/>
              <a:t>5</a:t>
            </a:fld>
            <a:endParaRPr lang="it-IT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55231914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D51C9A-70C0-4444-BB70-C51900F5D501}" type="slidenum">
              <a:rPr lang="it-IT"/>
              <a:pPr/>
              <a:t>50</a:t>
            </a:fld>
            <a:endParaRPr lang="it-IT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42770414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60886E-58BA-4E68-8B30-CCE37E384928}" type="slidenum">
              <a:rPr lang="it-IT"/>
              <a:pPr/>
              <a:t>51</a:t>
            </a:fld>
            <a:endParaRPr lang="it-IT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28178124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4E89CF-B782-4C11-A80E-E204B8E1FE19}" type="slidenum">
              <a:rPr lang="it-IT"/>
              <a:pPr/>
              <a:t>52</a:t>
            </a:fld>
            <a:endParaRPr lang="it-IT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74533189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2164FE-2F15-4B69-B3DC-B16A1248B8DA}" type="slidenum">
              <a:rPr lang="it-IT"/>
              <a:pPr/>
              <a:t>53</a:t>
            </a:fld>
            <a:endParaRPr lang="it-IT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94187723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B5AA019-0589-4556-BB4C-ACAF4890078F}" type="slidenum">
              <a:rPr lang="it-IT"/>
              <a:pPr/>
              <a:t>54</a:t>
            </a:fld>
            <a:endParaRPr lang="it-IT"/>
          </a:p>
        </p:txBody>
      </p:sp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dirty="0">
              <a:latin typeface="Calibri" pitchFamily="34" charset="0"/>
              <a:ea typeface="Microsoft YaHei" pitchFamily="34" charset="-122"/>
            </a:endParaRP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3270AA0-E5F6-4122-9C33-E1544783F5A0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54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30085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B5AA019-0589-4556-BB4C-ACAF4890078F}" type="slidenum">
              <a:rPr lang="it-IT"/>
              <a:pPr/>
              <a:t>55</a:t>
            </a:fld>
            <a:endParaRPr lang="it-IT"/>
          </a:p>
        </p:txBody>
      </p:sp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dirty="0">
              <a:latin typeface="Calibri" pitchFamily="34" charset="0"/>
              <a:ea typeface="Microsoft YaHei" pitchFamily="34" charset="-122"/>
            </a:endParaRP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3270AA0-E5F6-4122-9C33-E1544783F5A0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55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97615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B5AA019-0589-4556-BB4C-ACAF4890078F}" type="slidenum">
              <a:rPr lang="it-IT"/>
              <a:pPr/>
              <a:t>56</a:t>
            </a:fld>
            <a:endParaRPr lang="it-IT"/>
          </a:p>
        </p:txBody>
      </p:sp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dirty="0">
              <a:latin typeface="Calibri" pitchFamily="34" charset="0"/>
              <a:ea typeface="Microsoft YaHei" pitchFamily="34" charset="-122"/>
            </a:endParaRP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3270AA0-E5F6-4122-9C33-E1544783F5A0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56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74747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2164FE-2F15-4B69-B3DC-B16A1248B8DA}" type="slidenum">
              <a:rPr lang="it-IT"/>
              <a:pPr/>
              <a:t>57</a:t>
            </a:fld>
            <a:endParaRPr lang="it-IT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34064221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2164FE-2F15-4B69-B3DC-B16A1248B8DA}" type="slidenum">
              <a:rPr lang="it-IT"/>
              <a:pPr/>
              <a:t>58</a:t>
            </a:fld>
            <a:endParaRPr lang="it-IT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423953762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2164FE-2F15-4B69-B3DC-B16A1248B8DA}" type="slidenum">
              <a:rPr lang="it-IT"/>
              <a:pPr/>
              <a:t>59</a:t>
            </a:fld>
            <a:endParaRPr lang="it-IT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2150661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DAC341-EC2A-4FA8-B8C9-FAE79F5E7B13}" type="slidenum">
              <a:rPr lang="it-IT"/>
              <a:pPr/>
              <a:t>6</a:t>
            </a:fld>
            <a:endParaRPr lang="it-IT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09599500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699458-B570-4E98-B503-63C94E079B6F}" type="slidenum">
              <a:rPr lang="it-IT"/>
              <a:pPr/>
              <a:t>60</a:t>
            </a:fld>
            <a:endParaRPr lang="it-IT"/>
          </a:p>
        </p:txBody>
      </p:sp>
      <p:sp>
        <p:nvSpPr>
          <p:cNvPr id="478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8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169604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0688D7-2E96-4590-A3BC-77D990ECCFC2}" type="slidenum">
              <a:rPr lang="it-IT"/>
              <a:pPr/>
              <a:t>61</a:t>
            </a:fld>
            <a:endParaRPr lang="it-IT"/>
          </a:p>
        </p:txBody>
      </p:sp>
      <p:sp>
        <p:nvSpPr>
          <p:cNvPr id="479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9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288012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86D792-BA9D-4057-ADF4-542B6B354EBE}" type="slidenum">
              <a:rPr lang="it-IT"/>
              <a:pPr/>
              <a:t>62</a:t>
            </a:fld>
            <a:endParaRPr lang="it-IT"/>
          </a:p>
        </p:txBody>
      </p:sp>
      <p:sp>
        <p:nvSpPr>
          <p:cNvPr id="480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0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915000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669170-5574-49E0-822F-CEB38681C49F}" type="slidenum">
              <a:rPr lang="it-IT"/>
              <a:pPr/>
              <a:t>63</a:t>
            </a:fld>
            <a:endParaRPr lang="it-IT"/>
          </a:p>
        </p:txBody>
      </p:sp>
      <p:sp>
        <p:nvSpPr>
          <p:cNvPr id="143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057413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DDB93E-C704-4EDB-852C-10F96834E71F}" type="slidenum">
              <a:rPr lang="it-IT"/>
              <a:pPr/>
              <a:t>64</a:t>
            </a:fld>
            <a:endParaRPr lang="it-IT"/>
          </a:p>
        </p:txBody>
      </p:sp>
      <p:sp>
        <p:nvSpPr>
          <p:cNvPr id="1443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487481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2164FE-2F15-4B69-B3DC-B16A1248B8DA}" type="slidenum">
              <a:rPr lang="it-IT"/>
              <a:pPr/>
              <a:t>65</a:t>
            </a:fld>
            <a:endParaRPr lang="it-IT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32474184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07ABEC1-4C78-406C-A9C9-ECA6E3AE18CC}" type="slidenum">
              <a:rPr lang="it-IT"/>
              <a:pPr/>
              <a:t>66</a:t>
            </a:fld>
            <a:endParaRPr lang="it-IT"/>
          </a:p>
        </p:txBody>
      </p:sp>
      <p:sp>
        <p:nvSpPr>
          <p:cNvPr id="1454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248257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DEC3B4A-4F76-4D41-92FC-7B596AD84505}" type="slidenum">
              <a:rPr lang="it-IT"/>
              <a:pPr/>
              <a:t>67</a:t>
            </a:fld>
            <a:endParaRPr lang="it-IT"/>
          </a:p>
        </p:txBody>
      </p:sp>
      <p:sp>
        <p:nvSpPr>
          <p:cNvPr id="1464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134976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9B399A9-4CC9-4CB4-ABEA-2458057A708A}" type="slidenum">
              <a:rPr lang="it-IT"/>
              <a:pPr/>
              <a:t>68</a:t>
            </a:fld>
            <a:endParaRPr lang="it-IT"/>
          </a:p>
        </p:txBody>
      </p:sp>
      <p:sp>
        <p:nvSpPr>
          <p:cNvPr id="147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993571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2164FE-2F15-4B69-B3DC-B16A1248B8DA}" type="slidenum">
              <a:rPr lang="it-IT"/>
              <a:pPr/>
              <a:t>69</a:t>
            </a:fld>
            <a:endParaRPr lang="it-IT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345032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BAA16A-5583-4139-8503-A75F0EA0FC96}" type="slidenum">
              <a:rPr lang="it-IT"/>
              <a:pPr/>
              <a:t>7</a:t>
            </a:fld>
            <a:endParaRPr lang="it-IT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15742786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4D692F-DFD1-4B37-8452-2A18F2E55ACC}" type="slidenum">
              <a:rPr lang="it-IT"/>
              <a:pPr/>
              <a:t>70</a:t>
            </a:fld>
            <a:endParaRPr lang="it-IT"/>
          </a:p>
        </p:txBody>
      </p:sp>
      <p:sp>
        <p:nvSpPr>
          <p:cNvPr id="557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7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913900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5FDD94-BDBE-4F8D-83E2-84B7D8CA5093}" type="slidenum">
              <a:rPr lang="it-IT"/>
              <a:pPr/>
              <a:t>71</a:t>
            </a:fld>
            <a:endParaRPr lang="it-IT"/>
          </a:p>
        </p:txBody>
      </p:sp>
      <p:sp>
        <p:nvSpPr>
          <p:cNvPr id="541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1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62859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075CB8-F8D2-4C19-89DF-8AEE48799141}" type="slidenum">
              <a:rPr lang="it-IT"/>
              <a:pPr/>
              <a:t>72</a:t>
            </a:fld>
            <a:endParaRPr lang="it-IT"/>
          </a:p>
        </p:txBody>
      </p:sp>
      <p:sp>
        <p:nvSpPr>
          <p:cNvPr id="553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559915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9D39875-EF75-4C42-A84E-6FF1D3770E74}" type="slidenum">
              <a:rPr lang="it-IT"/>
              <a:pPr/>
              <a:t>73</a:t>
            </a:fld>
            <a:endParaRPr lang="it-IT"/>
          </a:p>
        </p:txBody>
      </p:sp>
      <p:sp>
        <p:nvSpPr>
          <p:cNvPr id="58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715938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1E05E8F-C64C-4BCE-BE76-D4383A2E6BBD}" type="slidenum">
              <a:rPr lang="it-IT"/>
              <a:pPr/>
              <a:t>74</a:t>
            </a:fld>
            <a:endParaRPr lang="it-IT"/>
          </a:p>
        </p:txBody>
      </p:sp>
      <p:sp>
        <p:nvSpPr>
          <p:cNvPr id="593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396895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1DFCCBD-17DA-4489-9D72-04693F80FD68}" type="slidenum">
              <a:rPr lang="it-IT"/>
              <a:pPr/>
              <a:t>75</a:t>
            </a:fld>
            <a:endParaRPr lang="it-IT"/>
          </a:p>
        </p:txBody>
      </p:sp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950171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692FD7A-EFEA-4470-B41C-D9A9239D85D5}" type="slidenum">
              <a:rPr lang="it-IT"/>
              <a:pPr/>
              <a:t>76</a:t>
            </a:fld>
            <a:endParaRPr lang="it-IT"/>
          </a:p>
        </p:txBody>
      </p:sp>
      <p:sp>
        <p:nvSpPr>
          <p:cNvPr id="614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236853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EFAA2B-5B7E-4E4E-AE8E-352B05BEDCFE}" type="slidenum">
              <a:rPr lang="it-IT"/>
              <a:pPr/>
              <a:t>77</a:t>
            </a:fld>
            <a:endParaRPr lang="it-IT"/>
          </a:p>
        </p:txBody>
      </p:sp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573466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B36783A-5C40-41AD-BA11-E677C7725475}" type="slidenum">
              <a:rPr lang="it-IT"/>
              <a:pPr/>
              <a:t>78</a:t>
            </a:fld>
            <a:endParaRPr lang="it-IT"/>
          </a:p>
        </p:txBody>
      </p:sp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640336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12D11C8-87AD-40BB-ABE2-ECA9523ECFF6}" type="slidenum">
              <a:rPr lang="it-IT"/>
              <a:pPr/>
              <a:t>79</a:t>
            </a:fld>
            <a:endParaRPr lang="it-IT"/>
          </a:p>
        </p:txBody>
      </p:sp>
      <p:sp>
        <p:nvSpPr>
          <p:cNvPr id="645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0337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0AB399-9A12-42C1-B52A-39F788ED7976}" type="slidenum">
              <a:rPr lang="it-IT"/>
              <a:pPr/>
              <a:t>8</a:t>
            </a:fld>
            <a:endParaRPr lang="it-IT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25779119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6EDAB58-0307-416C-A3C9-BFAF871FC95A}" type="slidenum">
              <a:rPr lang="it-IT"/>
              <a:pPr/>
              <a:t>80</a:t>
            </a:fld>
            <a:endParaRPr lang="it-IT"/>
          </a:p>
        </p:txBody>
      </p:sp>
      <p:sp>
        <p:nvSpPr>
          <p:cNvPr id="655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557153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1BBB65-0B49-4F75-A5E0-CA00A2FF7012}" type="slidenum">
              <a:rPr lang="it-IT"/>
              <a:pPr/>
              <a:t>81</a:t>
            </a:fld>
            <a:endParaRPr lang="it-IT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41328405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F2471D-3C79-426C-A263-C71CB4E4B736}" type="slidenum">
              <a:rPr lang="it-IT"/>
              <a:pPr/>
              <a:t>82</a:t>
            </a:fld>
            <a:endParaRPr lang="it-IT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4026025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B67691-2A92-42D8-9871-33FBFF95D9DF}" type="slidenum">
              <a:rPr lang="it-IT"/>
              <a:pPr/>
              <a:t>9</a:t>
            </a:fld>
            <a:endParaRPr lang="it-IT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689280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088A2024-D739-470E-B312-9739B46A06C3}" type="datetime1">
              <a:rPr lang="it-IT" smtClean="0"/>
              <a:pPr/>
              <a:t>04/12/2018</a:t>
            </a:fld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085DE87-C515-4485-B35B-A1D496760DEA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BCE4B510-6CC7-4B28-9772-2CF6DD23AF41}" type="datetime1">
              <a:rPr lang="it-IT" smtClean="0"/>
              <a:pPr/>
              <a:t>04/12/2018</a:t>
            </a:fld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085DE87-C515-4485-B35B-A1D496760DEA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59959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9800" cy="59959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3512BE05-C346-4E64-8CB1-44D2C7DDB2B1}" type="datetime1">
              <a:rPr lang="it-IT" smtClean="0"/>
              <a:pPr/>
              <a:t>04/12/2018</a:t>
            </a:fld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085DE87-C515-4485-B35B-A1D496760DEA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B3FB8883-ACF8-4AE4-9D85-370F0C56C198}" type="datetime1">
              <a:rPr lang="it-IT" smtClean="0"/>
              <a:pPr/>
              <a:t>04/12/2018</a:t>
            </a:fld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085DE87-C515-4485-B35B-A1D496760DEA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75524F48-4C59-4359-81D5-79324B5C7F4C}" type="datetime1">
              <a:rPr lang="it-IT" smtClean="0"/>
              <a:pPr/>
              <a:t>04/12/2018</a:t>
            </a:fld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085DE87-C515-4485-B35B-A1D496760DEA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EAC36E7D-74D2-4BA6-ADD6-9A6ABD1106E8}" type="datetime1">
              <a:rPr lang="it-IT" smtClean="0"/>
              <a:pPr/>
              <a:t>04/12/2018</a:t>
            </a:fld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085DE87-C515-4485-B35B-A1D496760DEA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921E289A-7B2C-4FF0-8A6E-68EB6DC3D2AF}" type="datetime1">
              <a:rPr lang="it-IT" smtClean="0"/>
              <a:pPr/>
              <a:t>04/12/2018</a:t>
            </a:fld>
            <a:endParaRPr lang="it-I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085DE87-C515-4485-B35B-A1D496760DEA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EAED80C9-D74C-461A-B590-A06CA0248421}" type="datetime1">
              <a:rPr lang="it-IT" smtClean="0"/>
              <a:pPr/>
              <a:t>04/12/2018</a:t>
            </a:fld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085DE87-C515-4485-B35B-A1D496760DEA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333E4F07-198F-4B4A-B57D-0D68924E5AC8}" type="datetime1">
              <a:rPr lang="it-IT" smtClean="0"/>
              <a:pPr/>
              <a:t>04/12/2018</a:t>
            </a:fld>
            <a:endParaRPr lang="it-I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085DE87-C515-4485-B35B-A1D496760DEA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B95C3C6B-2C7A-4084-B4DD-335FCBA0EE2F}" type="datetime1">
              <a:rPr lang="it-IT" smtClean="0"/>
              <a:pPr/>
              <a:t>04/12/2018</a:t>
            </a:fld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085DE87-C515-4485-B35B-A1D496760DEA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A33D53FD-3582-413B-9DC2-5883270C6E8A}" type="datetime1">
              <a:rPr lang="it-IT" smtClean="0"/>
              <a:pPr/>
              <a:t>04/12/2018</a:t>
            </a:fld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085DE87-C515-4485-B35B-A1D496760DEA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Fate clic per modificare il formato del testo del titolo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Fate clic per modificare il formato del testo della struttura</a:t>
            </a:r>
          </a:p>
          <a:p>
            <a:pPr lvl="1"/>
            <a:r>
              <a:rPr lang="en-GB" smtClean="0"/>
              <a:t>Secondo livello struttura</a:t>
            </a:r>
          </a:p>
          <a:p>
            <a:pPr lvl="2"/>
            <a:r>
              <a:rPr lang="en-GB" smtClean="0"/>
              <a:t>Terzo livello struttura</a:t>
            </a:r>
          </a:p>
          <a:p>
            <a:pPr lvl="3"/>
            <a:r>
              <a:rPr lang="en-GB" smtClean="0"/>
              <a:t>Quarto livello struttura</a:t>
            </a:r>
          </a:p>
          <a:p>
            <a:pPr lvl="4"/>
            <a:r>
              <a:rPr lang="en-GB" smtClean="0"/>
              <a:t>Quinto livello struttura</a:t>
            </a:r>
          </a:p>
          <a:p>
            <a:pPr lvl="4"/>
            <a:r>
              <a:rPr lang="en-GB" smtClean="0"/>
              <a:t>Sesto livello struttura</a:t>
            </a:r>
          </a:p>
          <a:p>
            <a:pPr lvl="4"/>
            <a:r>
              <a:rPr lang="en-GB" smtClean="0"/>
              <a:t>Settimo livello struttura</a:t>
            </a:r>
          </a:p>
          <a:p>
            <a:pPr lvl="4"/>
            <a:r>
              <a:rPr lang="en-GB" smtClean="0"/>
              <a:t>Ottavo livello struttura</a:t>
            </a:r>
          </a:p>
          <a:p>
            <a:pPr lvl="4"/>
            <a:r>
              <a:rPr lang="en-GB" smtClean="0"/>
              <a:t>Nono livello struttura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4763"/>
            <a:ext cx="2132013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29000CAA-AB70-4D16-BF5F-DE473C0DF8DB}" type="datetime1">
              <a:rPr lang="it-IT" smtClean="0"/>
              <a:pPr/>
              <a:t>04/12/2018</a:t>
            </a:fld>
            <a:endParaRPr lang="it-IT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124200" y="6354763"/>
            <a:ext cx="289560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4763"/>
            <a:ext cx="2132013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1085DE87-C515-4485-B35B-A1D496760DEA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2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14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8.png"/><Relationship Id="rId4" Type="http://schemas.openxmlformats.org/officeDocument/2006/relationships/oleObject" Target="../embeddings/oleObject7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4.png"/><Relationship Id="rId4" Type="http://schemas.openxmlformats.org/officeDocument/2006/relationships/oleObject" Target="../embeddings/oleObject8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Relationship Id="rId9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32.xml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8.jpeg"/><Relationship Id="rId5" Type="http://schemas.openxmlformats.org/officeDocument/2006/relationships/image" Target="../media/image46.png"/><Relationship Id="rId4" Type="http://schemas.openxmlformats.org/officeDocument/2006/relationships/oleObject" Target="../embeddings/oleObject9.bin"/><Relationship Id="rId9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57.png"/><Relationship Id="rId4" Type="http://schemas.openxmlformats.org/officeDocument/2006/relationships/oleObject" Target="../embeddings/oleObject11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notesSlide" Target="../notesSlides/notesSlide41.xml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8.wmf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60.wmf"/><Relationship Id="rId4" Type="http://schemas.openxmlformats.org/officeDocument/2006/relationships/image" Target="../media/image61.png"/><Relationship Id="rId9" Type="http://schemas.openxmlformats.org/officeDocument/2006/relationships/oleObject" Target="../embeddings/oleObject14.bin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13" Type="http://schemas.openxmlformats.org/officeDocument/2006/relationships/oleObject" Target="../embeddings/oleObject19.bin"/><Relationship Id="rId3" Type="http://schemas.openxmlformats.org/officeDocument/2006/relationships/notesSlide" Target="../notesSlides/notesSlide42.xml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6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8.wmf"/><Relationship Id="rId11" Type="http://schemas.openxmlformats.org/officeDocument/2006/relationships/oleObject" Target="../embeddings/oleObject18.bin"/><Relationship Id="rId5" Type="http://schemas.openxmlformats.org/officeDocument/2006/relationships/oleObject" Target="../embeddings/oleObject15.bin"/><Relationship Id="rId15" Type="http://schemas.openxmlformats.org/officeDocument/2006/relationships/oleObject" Target="../embeddings/oleObject20.bin"/><Relationship Id="rId10" Type="http://schemas.openxmlformats.org/officeDocument/2006/relationships/image" Target="../media/image62.wmf"/><Relationship Id="rId4" Type="http://schemas.openxmlformats.org/officeDocument/2006/relationships/image" Target="../media/image61.png"/><Relationship Id="rId9" Type="http://schemas.openxmlformats.org/officeDocument/2006/relationships/oleObject" Target="../embeddings/oleObject17.bin"/><Relationship Id="rId14" Type="http://schemas.openxmlformats.org/officeDocument/2006/relationships/image" Target="../media/image64.w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13" Type="http://schemas.openxmlformats.org/officeDocument/2006/relationships/image" Target="../media/image67.wmf"/><Relationship Id="rId3" Type="http://schemas.openxmlformats.org/officeDocument/2006/relationships/notesSlide" Target="../notesSlides/notesSlide43.xml"/><Relationship Id="rId7" Type="http://schemas.openxmlformats.org/officeDocument/2006/relationships/oleObject" Target="../embeddings/oleObject22.bin"/><Relationship Id="rId12" Type="http://schemas.openxmlformats.org/officeDocument/2006/relationships/oleObject" Target="../embeddings/oleObject25.bin"/><Relationship Id="rId17" Type="http://schemas.openxmlformats.org/officeDocument/2006/relationships/image" Target="../media/image68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27.bin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0.wmf"/><Relationship Id="rId11" Type="http://schemas.openxmlformats.org/officeDocument/2006/relationships/oleObject" Target="../embeddings/oleObject24.bin"/><Relationship Id="rId5" Type="http://schemas.openxmlformats.org/officeDocument/2006/relationships/oleObject" Target="../embeddings/oleObject21.bin"/><Relationship Id="rId15" Type="http://schemas.openxmlformats.org/officeDocument/2006/relationships/image" Target="../media/image62.wmf"/><Relationship Id="rId10" Type="http://schemas.openxmlformats.org/officeDocument/2006/relationships/image" Target="../media/image66.wmf"/><Relationship Id="rId4" Type="http://schemas.openxmlformats.org/officeDocument/2006/relationships/image" Target="../media/image61.png"/><Relationship Id="rId9" Type="http://schemas.openxmlformats.org/officeDocument/2006/relationships/oleObject" Target="../embeddings/oleObject23.bin"/><Relationship Id="rId14" Type="http://schemas.openxmlformats.org/officeDocument/2006/relationships/oleObject" Target="../embeddings/oleObject26.bin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7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9.bin"/><Relationship Id="rId11" Type="http://schemas.openxmlformats.org/officeDocument/2006/relationships/image" Target="../media/image72.wmf"/><Relationship Id="rId5" Type="http://schemas.openxmlformats.org/officeDocument/2006/relationships/image" Target="../media/image69.wmf"/><Relationship Id="rId10" Type="http://schemas.openxmlformats.org/officeDocument/2006/relationships/oleObject" Target="../embeddings/oleObject31.bin"/><Relationship Id="rId4" Type="http://schemas.openxmlformats.org/officeDocument/2006/relationships/oleObject" Target="../embeddings/oleObject28.bin"/><Relationship Id="rId9" Type="http://schemas.openxmlformats.org/officeDocument/2006/relationships/image" Target="../media/image71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73.w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7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75.jpeg"/><Relationship Id="rId5" Type="http://schemas.openxmlformats.org/officeDocument/2006/relationships/image" Target="../media/image73.wmf"/><Relationship Id="rId4" Type="http://schemas.openxmlformats.org/officeDocument/2006/relationships/oleObject" Target="../embeddings/oleObject33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83.w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8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10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04.png"/><Relationship Id="rId5" Type="http://schemas.openxmlformats.org/officeDocument/2006/relationships/oleObject" Target="../embeddings/oleObject35.bin"/><Relationship Id="rId4" Type="http://schemas.openxmlformats.org/officeDocument/2006/relationships/image" Target="../media/image10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7" Type="http://schemas.openxmlformats.org/officeDocument/2006/relationships/image" Target="../media/image11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37.bin"/><Relationship Id="rId5" Type="http://schemas.openxmlformats.org/officeDocument/2006/relationships/image" Target="../media/image114.png"/><Relationship Id="rId4" Type="http://schemas.openxmlformats.org/officeDocument/2006/relationships/oleObject" Target="../embeddings/oleObject36.bin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3" Type="http://schemas.openxmlformats.org/officeDocument/2006/relationships/notesSlide" Target="../notesSlides/notesSlide82.xml"/><Relationship Id="rId7" Type="http://schemas.openxmlformats.org/officeDocument/2006/relationships/image" Target="../media/image11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39.bin"/><Relationship Id="rId5" Type="http://schemas.openxmlformats.org/officeDocument/2006/relationships/image" Target="../media/image116.png"/><Relationship Id="rId4" Type="http://schemas.openxmlformats.org/officeDocument/2006/relationships/oleObject" Target="../embeddings/oleObject38.bin"/><Relationship Id="rId9" Type="http://schemas.openxmlformats.org/officeDocument/2006/relationships/image" Target="../media/image1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179512" y="1268760"/>
            <a:ext cx="4248150" cy="64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600" dirty="0" smtClean="0">
                <a:latin typeface="Calibri" pitchFamily="34" charset="0"/>
              </a:rPr>
              <a:t>Seismometers</a:t>
            </a:r>
            <a:endParaRPr lang="it-IT" sz="3600" dirty="0"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553" y="2060848"/>
            <a:ext cx="813690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 types of seismic sensors: 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b="1" dirty="0" smtClean="0"/>
              <a:t>Extensometers and inclinometers</a:t>
            </a:r>
            <a:r>
              <a:rPr lang="en-US" sz="2800" dirty="0" smtClean="0"/>
              <a:t>. Measure the relative motion of a point with respect to a second point 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b="1" dirty="0" smtClean="0"/>
              <a:t>Inertial</a:t>
            </a:r>
            <a:r>
              <a:rPr lang="en-US" sz="2800" dirty="0" smtClean="0"/>
              <a:t>. Measure the motion of the ground relative to a suspended mass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338632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827584" y="1268760"/>
            <a:ext cx="7467600" cy="472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1524000" y="2050504"/>
          <a:ext cx="5810250" cy="375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482" name="CorelDRAW" r:id="rId4" imgW="6876288" imgH="4117848" progId="CorelDraw.Graphic.7">
                  <p:embed/>
                </p:oleObj>
              </mc:Choice>
              <mc:Fallback>
                <p:oleObj name="CorelDRAW" r:id="rId4" imgW="6876288" imgH="4117848" progId="CorelDraw.Graphic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050504"/>
                        <a:ext cx="5810250" cy="3756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914400" y="5334000"/>
            <a:ext cx="7620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it-IT" sz="2000">
                <a:solidFill>
                  <a:schemeClr val="bg1"/>
                </a:solidFill>
                <a:latin typeface="Arial" charset="0"/>
              </a:rPr>
              <a:t>Esempio di registrazioni LBP. </a:t>
            </a:r>
          </a:p>
          <a:p>
            <a:pPr algn="just" eaLnBrk="0" hangingPunct="0"/>
            <a:r>
              <a:rPr lang="it-IT" sz="2000">
                <a:solidFill>
                  <a:schemeClr val="bg1"/>
                </a:solidFill>
                <a:latin typeface="Arial" charset="0"/>
              </a:rPr>
              <a:t>Sono visibili: effetti annuali  (effetti termoelastici degli strati della crosta superiore); la marea; alcuni effetti dovuti alle piene del fiume sotterraneo Timavo.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23528" y="6021288"/>
            <a:ext cx="871296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1600" b="1" dirty="0" smtClean="0">
                <a:latin typeface="Arial" charset="0"/>
              </a:rPr>
              <a:t>Example of LBP recordings</a:t>
            </a:r>
            <a:r>
              <a:rPr lang="it-IT" sz="1600" dirty="0" smtClean="0">
                <a:latin typeface="Arial" charset="0"/>
              </a:rPr>
              <a:t> </a:t>
            </a:r>
            <a:endParaRPr lang="it-IT" sz="1600" dirty="0">
              <a:latin typeface="Arial" charset="0"/>
            </a:endParaRPr>
          </a:p>
          <a:p>
            <a:pPr algn="just" eaLnBrk="0" hangingPunct="0"/>
            <a:r>
              <a:rPr lang="en-US" sz="1600" dirty="0" smtClean="0"/>
              <a:t>Are visible: the annual effects (</a:t>
            </a:r>
            <a:r>
              <a:rPr lang="en-US" sz="1600" dirty="0" err="1" smtClean="0"/>
              <a:t>thermoelastic</a:t>
            </a:r>
            <a:r>
              <a:rPr lang="en-US" sz="1600" dirty="0" smtClean="0"/>
              <a:t> effects of the layers of the upper crust); the tide; some effects due to the flooding of the underground  river.</a:t>
            </a:r>
            <a:endParaRPr lang="it-IT" sz="1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6534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900" y="2965797"/>
            <a:ext cx="4495800" cy="2911475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4693096" y="3527648"/>
            <a:ext cx="4343400" cy="2133600"/>
            <a:chOff x="1392" y="2592"/>
            <a:chExt cx="3120" cy="1460"/>
          </a:xfrm>
        </p:grpSpPr>
        <p:graphicFrame>
          <p:nvGraphicFramePr>
            <p:cNvPr id="12290" name="Object 8"/>
            <p:cNvGraphicFramePr>
              <a:graphicFrameLocks noChangeAspect="1"/>
            </p:cNvGraphicFramePr>
            <p:nvPr/>
          </p:nvGraphicFramePr>
          <p:xfrm>
            <a:off x="1392" y="2592"/>
            <a:ext cx="3120" cy="1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9506" name="CorelPhotoPaint.Image.8" r:id="rId5" imgW="4017272" imgH="1597020" progId="CorelPhotoPaint.Image.8">
                    <p:embed/>
                  </p:oleObj>
                </mc:Choice>
                <mc:Fallback>
                  <p:oleObj name="CorelPhotoPaint.Image.8" r:id="rId5" imgW="4017272" imgH="1597020" progId="CorelPhotoPaint.Imag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2" y="2592"/>
                          <a:ext cx="3120" cy="12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291" name="Object 10"/>
            <p:cNvGraphicFramePr>
              <a:graphicFrameLocks noChangeAspect="1"/>
            </p:cNvGraphicFramePr>
            <p:nvPr/>
          </p:nvGraphicFramePr>
          <p:xfrm>
            <a:off x="1392" y="3792"/>
            <a:ext cx="3120" cy="2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9507" name="CorelPhotoPaint.Image.8" r:id="rId7" imgW="4019980" imgH="335167" progId="CorelPhotoPaint.Image.8">
                    <p:embed/>
                  </p:oleObj>
                </mc:Choice>
                <mc:Fallback>
                  <p:oleObj name="CorelPhotoPaint.Image.8" r:id="rId7" imgW="4019980" imgH="335167" progId="CorelPhotoPaint.Imag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2" y="3792"/>
                          <a:ext cx="3120" cy="2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294" name="Rectangle 11"/>
          <p:cNvSpPr>
            <a:spLocks noChangeArrowheads="1"/>
          </p:cNvSpPr>
          <p:nvPr/>
        </p:nvSpPr>
        <p:spPr bwMode="auto">
          <a:xfrm>
            <a:off x="457200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295" name="Rectangle 12"/>
          <p:cNvSpPr>
            <a:spLocks noChangeArrowheads="1"/>
          </p:cNvSpPr>
          <p:nvPr/>
        </p:nvSpPr>
        <p:spPr bwMode="auto">
          <a:xfrm>
            <a:off x="457200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296" name="Text Box 14"/>
          <p:cNvSpPr txBox="1">
            <a:spLocks noChangeArrowheads="1"/>
          </p:cNvSpPr>
          <p:nvPr/>
        </p:nvSpPr>
        <p:spPr bwMode="auto">
          <a:xfrm>
            <a:off x="774700" y="1873250"/>
            <a:ext cx="3097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Arial" charset="0"/>
              </a:rPr>
              <a:t>LBP – Grotta Gigante</a:t>
            </a:r>
          </a:p>
        </p:txBody>
      </p:sp>
      <p:sp>
        <p:nvSpPr>
          <p:cNvPr id="12297" name="Text Box 15"/>
          <p:cNvSpPr txBox="1">
            <a:spLocks noChangeArrowheads="1"/>
          </p:cNvSpPr>
          <p:nvPr/>
        </p:nvSpPr>
        <p:spPr bwMode="auto">
          <a:xfrm>
            <a:off x="5118100" y="1873250"/>
            <a:ext cx="3624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Arial" charset="0"/>
              </a:rPr>
              <a:t>SBP – Grotta di Villanova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927100" y="2420888"/>
            <a:ext cx="23862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latin typeface="Arial" charset="0"/>
              </a:rPr>
              <a:t>LBP – </a:t>
            </a:r>
            <a:r>
              <a:rPr lang="en-GB" dirty="0" err="1">
                <a:latin typeface="Arial" charset="0"/>
              </a:rPr>
              <a:t>Grotta</a:t>
            </a:r>
            <a:r>
              <a:rPr lang="en-GB" dirty="0">
                <a:latin typeface="Arial" charset="0"/>
              </a:rPr>
              <a:t> </a:t>
            </a:r>
            <a:r>
              <a:rPr lang="en-GB" dirty="0" err="1">
                <a:latin typeface="Arial" charset="0"/>
              </a:rPr>
              <a:t>Gigante</a:t>
            </a:r>
            <a:endParaRPr lang="en-GB" dirty="0">
              <a:latin typeface="Arial" charset="0"/>
            </a:endParaRP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5270500" y="2987660"/>
            <a:ext cx="27796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latin typeface="Arial" charset="0"/>
              </a:rPr>
              <a:t>SBP – </a:t>
            </a:r>
            <a:r>
              <a:rPr lang="en-GB" dirty="0" err="1">
                <a:latin typeface="Arial" charset="0"/>
              </a:rPr>
              <a:t>Grotta</a:t>
            </a:r>
            <a:r>
              <a:rPr lang="en-GB" dirty="0">
                <a:latin typeface="Arial" charset="0"/>
              </a:rPr>
              <a:t> di Villanova</a:t>
            </a:r>
          </a:p>
        </p:txBody>
      </p:sp>
    </p:spTree>
    <p:extLst>
      <p:ext uri="{BB962C8B-B14F-4D97-AF65-F5344CB8AC3E}">
        <p14:creationId xmlns:p14="http://schemas.microsoft.com/office/powerpoint/2010/main" val="8968072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39553" y="2060848"/>
            <a:ext cx="813690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 types of seismic sensors: 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b="1" dirty="0" smtClean="0"/>
              <a:t>Extensometers and inclinometers</a:t>
            </a:r>
            <a:r>
              <a:rPr lang="en-US" sz="2800" dirty="0" smtClean="0"/>
              <a:t>. Measure the relative motion of a point with respect to a second point 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b="1" dirty="0" smtClean="0"/>
              <a:t>Inertial</a:t>
            </a:r>
            <a:r>
              <a:rPr lang="en-US" sz="2800" dirty="0" smtClean="0"/>
              <a:t>. Measure the motion of the ground relative to a suspended mass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063594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4211960" y="1196752"/>
            <a:ext cx="2214366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it-IT" sz="2800" b="1" dirty="0" smtClean="0"/>
              <a:t>TRANSDUCER</a:t>
            </a:r>
            <a:endParaRPr lang="it-IT" sz="2800" b="1" dirty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39750" y="2057400"/>
            <a:ext cx="6912570" cy="3695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it-IT" b="1" dirty="0" smtClean="0"/>
              <a:t>MECHANICAL</a:t>
            </a:r>
            <a:endParaRPr lang="it-IT" b="1" dirty="0"/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it-IT" dirty="0" smtClean="0"/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it-IT" dirty="0" smtClean="0"/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it-IT" dirty="0"/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it-IT" dirty="0"/>
              <a:t>                                                                   </a:t>
            </a:r>
            <a:r>
              <a:rPr lang="it-IT" dirty="0" smtClean="0"/>
              <a:t>      GEOPHONE</a:t>
            </a:r>
            <a:endParaRPr lang="it-IT" dirty="0"/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it-IT" dirty="0"/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it-IT" b="1" dirty="0" smtClean="0"/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it-IT" b="1" dirty="0" smtClean="0"/>
              <a:t>ELECTROMAGNETIC</a:t>
            </a:r>
            <a:endParaRPr lang="it-IT" b="1" dirty="0"/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it-IT" dirty="0"/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it-IT" dirty="0"/>
              <a:t>                          </a:t>
            </a:r>
            <a:endParaRPr lang="it-IT" dirty="0" smtClean="0"/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it-IT" dirty="0" smtClean="0"/>
              <a:t>                                                                      A GALVANOMETER</a:t>
            </a:r>
            <a:endParaRPr lang="it-IT" dirty="0"/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it-IT" dirty="0"/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it-IT" b="1" dirty="0" smtClean="0"/>
              <a:t>BROADBAND ELECTRONIC</a:t>
            </a:r>
            <a:endParaRPr lang="it-IT" b="1" dirty="0"/>
          </a:p>
        </p:txBody>
      </p:sp>
      <p:sp>
        <p:nvSpPr>
          <p:cNvPr id="10" name="Line 3"/>
          <p:cNvSpPr>
            <a:spLocks noChangeShapeType="1"/>
          </p:cNvSpPr>
          <p:nvPr/>
        </p:nvSpPr>
        <p:spPr bwMode="auto">
          <a:xfrm flipV="1">
            <a:off x="2683768" y="3356992"/>
            <a:ext cx="1600200" cy="615950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2683768" y="4293096"/>
            <a:ext cx="1600200" cy="609600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1484784"/>
            <a:ext cx="1371600" cy="1747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2492896"/>
            <a:ext cx="1716088" cy="1598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4509120"/>
            <a:ext cx="1262063" cy="1752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543851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1832992" y="1497280"/>
          <a:ext cx="4615408" cy="4740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30" name="CorelPhotoPaint.Image.8" r:id="rId4" imgW="4541337" imgH="4663449" progId="CorelPhotoPaint.Image.8">
                  <p:embed/>
                </p:oleObj>
              </mc:Choice>
              <mc:Fallback>
                <p:oleObj name="CorelPhotoPaint.Image.8" r:id="rId4" imgW="4541337" imgH="4663449" progId="CorelPhotoPaint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2992" y="1497280"/>
                        <a:ext cx="4615408" cy="47401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Oval 3"/>
          <p:cNvSpPr>
            <a:spLocks noChangeArrowheads="1"/>
          </p:cNvSpPr>
          <p:nvPr/>
        </p:nvSpPr>
        <p:spPr bwMode="auto">
          <a:xfrm>
            <a:off x="3707904" y="1556792"/>
            <a:ext cx="2576042" cy="75997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Oval 4"/>
          <p:cNvSpPr>
            <a:spLocks noChangeArrowheads="1"/>
          </p:cNvSpPr>
          <p:nvPr/>
        </p:nvSpPr>
        <p:spPr bwMode="auto">
          <a:xfrm>
            <a:off x="3995936" y="3789040"/>
            <a:ext cx="2382839" cy="696644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0607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259632" y="3861048"/>
            <a:ext cx="70104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800" b="1" dirty="0" smtClean="0"/>
              <a:t>For a fast enough ground motion a suspended mass will remain immobile and will give us a reference point against which to measure the ground motion.</a:t>
            </a:r>
            <a:endParaRPr lang="en-GB" sz="2800" b="1" dirty="0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762000" y="3781449"/>
            <a:ext cx="7620000" cy="2286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971600" y="1268760"/>
            <a:ext cx="70104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800" b="1" dirty="0" smtClean="0"/>
              <a:t>To measure the time dependence of the ground displacement on where the instrument is, using the</a:t>
            </a:r>
          </a:p>
          <a:p>
            <a:pPr algn="ctr"/>
            <a:r>
              <a:rPr lang="en-US" sz="2800" dirty="0" smtClean="0"/>
              <a:t> </a:t>
            </a:r>
            <a:br>
              <a:rPr lang="en-US" sz="2800" dirty="0" smtClean="0"/>
            </a:br>
            <a:r>
              <a:rPr lang="en-US" sz="2800" dirty="0" smtClean="0"/>
              <a:t>  </a:t>
            </a:r>
            <a:r>
              <a:rPr lang="en-US" sz="2800" b="1" dirty="0" smtClean="0">
                <a:solidFill>
                  <a:srgbClr val="FF0000"/>
                </a:solidFill>
              </a:rPr>
              <a:t>principle of inertia:</a:t>
            </a:r>
            <a:endParaRPr lang="en-GB" sz="2800" b="1" dirty="0">
              <a:solidFill>
                <a:srgbClr val="FF0000"/>
              </a:solidFill>
            </a:endParaRPr>
          </a:p>
          <a:p>
            <a:pPr algn="ctr"/>
            <a:r>
              <a:rPr lang="en-GB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3755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sismografo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196975"/>
            <a:ext cx="5053012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AutoShape 3"/>
          <p:cNvSpPr>
            <a:spLocks noChangeAspect="1" noChangeArrowheads="1" noTextEdit="1"/>
          </p:cNvSpPr>
          <p:nvPr/>
        </p:nvSpPr>
        <p:spPr bwMode="auto">
          <a:xfrm>
            <a:off x="1258888" y="341313"/>
            <a:ext cx="6303962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1438275" y="784225"/>
            <a:ext cx="15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it-IT" sz="1800">
              <a:latin typeface="Arial" charset="0"/>
            </a:endParaRPr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1427163" y="774700"/>
            <a:ext cx="15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it-IT" sz="18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361959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SISM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769070"/>
            <a:ext cx="8137525" cy="45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6357785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operti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2245568"/>
            <a:ext cx="3535363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2483768" y="1419498"/>
            <a:ext cx="4114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 dirty="0"/>
              <a:t>Chang </a:t>
            </a:r>
            <a:r>
              <a:rPr lang="en-GB" sz="3600" dirty="0" err="1"/>
              <a:t>Heng</a:t>
            </a:r>
            <a:r>
              <a:rPr lang="en-GB" sz="3600" dirty="0"/>
              <a:t> 132 </a:t>
            </a:r>
            <a:r>
              <a:rPr lang="en-GB" sz="3600" dirty="0" err="1"/>
              <a:t>a.c</a:t>
            </a:r>
            <a:endParaRPr lang="en-GB" sz="3600" dirty="0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539552" y="1340768"/>
            <a:ext cx="8229600" cy="1143000"/>
          </a:xfrm>
        </p:spPr>
        <p:txBody>
          <a:bodyPr/>
          <a:lstStyle/>
          <a:p>
            <a:pPr eaLnBrk="1" hangingPunct="1"/>
            <a:r>
              <a:rPr lang="en-GB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72962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2483768" y="1419498"/>
            <a:ext cx="4114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 dirty="0"/>
              <a:t>Chang </a:t>
            </a:r>
            <a:r>
              <a:rPr lang="en-GB" sz="3600" dirty="0" err="1"/>
              <a:t>Heng</a:t>
            </a:r>
            <a:r>
              <a:rPr lang="en-GB" sz="3600" dirty="0"/>
              <a:t> 132 </a:t>
            </a:r>
            <a:r>
              <a:rPr lang="en-GB" sz="3600" dirty="0" err="1"/>
              <a:t>a.c</a:t>
            </a:r>
            <a:endParaRPr lang="en-GB" sz="3600" dirty="0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539552" y="1340768"/>
            <a:ext cx="8229600" cy="1143000"/>
          </a:xfrm>
        </p:spPr>
        <p:txBody>
          <a:bodyPr/>
          <a:lstStyle/>
          <a:p>
            <a:pPr eaLnBrk="1" hangingPunct="1"/>
            <a:r>
              <a:rPr lang="en-GB" dirty="0" smtClean="0"/>
              <a:t> 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593751"/>
            <a:ext cx="7467600" cy="321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75291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026" descr="0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9447" y="1196752"/>
            <a:ext cx="4112267" cy="5661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24743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3"/>
          <p:cNvSpPr txBox="1">
            <a:spLocks noChangeArrowheads="1"/>
          </p:cNvSpPr>
          <p:nvPr/>
        </p:nvSpPr>
        <p:spPr bwMode="auto">
          <a:xfrm>
            <a:off x="323528" y="3284984"/>
            <a:ext cx="2133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 dirty="0" err="1"/>
              <a:t>Bina</a:t>
            </a:r>
            <a:r>
              <a:rPr lang="en-GB" sz="3600" dirty="0"/>
              <a:t> 1751</a:t>
            </a:r>
          </a:p>
        </p:txBody>
      </p:sp>
      <p:pic>
        <p:nvPicPr>
          <p:cNvPr id="48132" name="Picture 5" descr="ING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1447800"/>
            <a:ext cx="3991059" cy="5221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073650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1026"/>
          <p:cNvSpPr txBox="1">
            <a:spLocks noChangeArrowheads="1"/>
          </p:cNvSpPr>
          <p:nvPr/>
        </p:nvSpPr>
        <p:spPr bwMode="auto">
          <a:xfrm>
            <a:off x="2843808" y="5733256"/>
            <a:ext cx="3276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 dirty="0"/>
              <a:t>Cacciatore 1818</a:t>
            </a:r>
          </a:p>
        </p:txBody>
      </p:sp>
      <p:graphicFrame>
        <p:nvGraphicFramePr>
          <p:cNvPr id="14338" name="Object 1024"/>
          <p:cNvGraphicFramePr>
            <a:graphicFrameLocks noChangeAspect="1"/>
          </p:cNvGraphicFramePr>
          <p:nvPr/>
        </p:nvGraphicFramePr>
        <p:xfrm>
          <a:off x="2209800" y="1981200"/>
          <a:ext cx="4648200" cy="345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54" name="CorelPhotoPaint.Image.8" r:id="rId4" imgW="1142615" imgH="850322" progId="CorelPhotoPaint.Image.8">
                  <p:embed/>
                </p:oleObj>
              </mc:Choice>
              <mc:Fallback>
                <p:oleObj name="CorelPhotoPaint.Image.8" r:id="rId4" imgW="1142615" imgH="850322" progId="CorelPhotoPaint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1981200"/>
                        <a:ext cx="4648200" cy="3459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595285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3131840" y="6093296"/>
            <a:ext cx="2895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 dirty="0" err="1"/>
              <a:t>Brassart</a:t>
            </a:r>
            <a:r>
              <a:rPr lang="en-GB" sz="3600" dirty="0"/>
              <a:t> 1888</a:t>
            </a:r>
          </a:p>
        </p:txBody>
      </p:sp>
      <p:pic>
        <p:nvPicPr>
          <p:cNvPr id="49155" name="Picture 3" descr="ING_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447800"/>
            <a:ext cx="31623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 descr="ING_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447800"/>
            <a:ext cx="296227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859294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3203848" y="6093296"/>
            <a:ext cx="2895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 dirty="0" err="1"/>
              <a:t>Brassart</a:t>
            </a:r>
            <a:r>
              <a:rPr lang="en-GB" sz="3600" dirty="0"/>
              <a:t> 1888</a:t>
            </a:r>
          </a:p>
        </p:txBody>
      </p:sp>
      <p:pic>
        <p:nvPicPr>
          <p:cNvPr id="52227" name="Picture 4" descr="ING_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447800"/>
            <a:ext cx="296227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5" descr="STR_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1447800"/>
            <a:ext cx="3233738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63389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Wiecke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371600"/>
            <a:ext cx="3443288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3" descr="Wieckert Tim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371600"/>
            <a:ext cx="3770313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2843808" y="5805264"/>
            <a:ext cx="31683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3600" dirty="0" err="1"/>
              <a:t>Wiechert</a:t>
            </a:r>
            <a:r>
              <a:rPr lang="en-GB" sz="3600" dirty="0"/>
              <a:t> 1903</a:t>
            </a:r>
          </a:p>
        </p:txBody>
      </p:sp>
    </p:spTree>
    <p:extLst>
      <p:ext uri="{BB962C8B-B14F-4D97-AF65-F5344CB8AC3E}">
        <p14:creationId xmlns:p14="http://schemas.microsoft.com/office/powerpoint/2010/main" val="37523518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051" descr="0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152400"/>
            <a:ext cx="4581525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54853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1026" descr="spdr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335237"/>
            <a:ext cx="3536950" cy="276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499" name="Text Box 1027"/>
          <p:cNvSpPr txBox="1">
            <a:spLocks noChangeArrowheads="1"/>
          </p:cNvSpPr>
          <p:nvPr/>
        </p:nvSpPr>
        <p:spPr bwMode="auto">
          <a:xfrm>
            <a:off x="685800" y="5535637"/>
            <a:ext cx="7772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2000" b="1">
                <a:solidFill>
                  <a:schemeClr val="hlink"/>
                </a:solidFill>
              </a:rPr>
              <a:t>Short period (on the left) and long period (on the right) seismograph recording instruments</a:t>
            </a:r>
          </a:p>
        </p:txBody>
      </p:sp>
      <p:pic>
        <p:nvPicPr>
          <p:cNvPr id="106500" name="Picture 1028" descr="lpdr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2335237"/>
            <a:ext cx="3592513" cy="277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Text Box 1029"/>
          <p:cNvSpPr txBox="1">
            <a:spLocks noChangeArrowheads="1"/>
          </p:cNvSpPr>
          <p:nvPr/>
        </p:nvSpPr>
        <p:spPr bwMode="auto">
          <a:xfrm>
            <a:off x="685800" y="1497037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b="1">
                <a:solidFill>
                  <a:schemeClr val="hlink"/>
                </a:solidFill>
              </a:rPr>
              <a:t>Surface equipment of TRI-117 WWSSN station </a:t>
            </a:r>
          </a:p>
        </p:txBody>
      </p:sp>
    </p:spTree>
    <p:extLst>
      <p:ext uri="{BB962C8B-B14F-4D97-AF65-F5344CB8AC3E}">
        <p14:creationId xmlns:p14="http://schemas.microsoft.com/office/powerpoint/2010/main" val="35713908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9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 descr="s3inse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335360"/>
            <a:ext cx="6400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Rectangle 4"/>
          <p:cNvSpPr>
            <a:spLocks noChangeArrowheads="1"/>
          </p:cNvSpPr>
          <p:nvPr/>
        </p:nvSpPr>
        <p:spPr bwMode="auto">
          <a:xfrm>
            <a:off x="4355976" y="1268760"/>
            <a:ext cx="4260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600" dirty="0"/>
              <a:t>Wood-Anderson 1922</a:t>
            </a:r>
          </a:p>
        </p:txBody>
      </p:sp>
    </p:spTree>
    <p:extLst>
      <p:ext uri="{BB962C8B-B14F-4D97-AF65-F5344CB8AC3E}">
        <p14:creationId xmlns:p14="http://schemas.microsoft.com/office/powerpoint/2010/main" val="20813842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vin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1185664"/>
            <a:ext cx="183356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 descr="Tri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196752"/>
            <a:ext cx="4191000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 descr="101-0115_IM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4293096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 descr="TRI_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1338064"/>
            <a:ext cx="11588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 descr="VINO_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10400" y="3612976"/>
            <a:ext cx="11588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7" descr="sts2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2800" y="4354488"/>
            <a:ext cx="142875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7680325" y="4384675"/>
            <a:ext cx="938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STS 2</a:t>
            </a: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5867400" y="4358208"/>
            <a:ext cx="938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STS 2</a:t>
            </a: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1219200" y="1338064"/>
            <a:ext cx="938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STS 1</a:t>
            </a:r>
          </a:p>
        </p:txBody>
      </p:sp>
      <p:sp>
        <p:nvSpPr>
          <p:cNvPr id="17420" name="Rectangle 12"/>
          <p:cNvSpPr>
            <a:spLocks noChangeArrowheads="1"/>
          </p:cNvSpPr>
          <p:nvPr/>
        </p:nvSpPr>
        <p:spPr bwMode="auto">
          <a:xfrm>
            <a:off x="6400800" y="1479376"/>
            <a:ext cx="1878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>
                <a:solidFill>
                  <a:schemeClr val="bg1"/>
                </a:solidFill>
              </a:rPr>
              <a:t>Guralp CMG 3T</a:t>
            </a:r>
          </a:p>
        </p:txBody>
      </p:sp>
      <p:pic>
        <p:nvPicPr>
          <p:cNvPr id="17423" name="Picture 15" descr="fig19b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3568" y="4149080"/>
            <a:ext cx="2263219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2" name="Text Box 14"/>
          <p:cNvSpPr txBox="1">
            <a:spLocks noChangeArrowheads="1"/>
          </p:cNvSpPr>
          <p:nvPr/>
        </p:nvSpPr>
        <p:spPr bwMode="auto">
          <a:xfrm>
            <a:off x="683568" y="4149080"/>
            <a:ext cx="938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STS 1</a:t>
            </a:r>
          </a:p>
        </p:txBody>
      </p:sp>
    </p:spTree>
    <p:extLst>
      <p:ext uri="{BB962C8B-B14F-4D97-AF65-F5344CB8AC3E}">
        <p14:creationId xmlns:p14="http://schemas.microsoft.com/office/powerpoint/2010/main" val="32593099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6" grpId="0" autoUpdateAnimBg="0"/>
      <p:bldP spid="17417" grpId="0" autoUpdateAnimBg="0"/>
      <p:bldP spid="17418" grpId="0" autoUpdateAnimBg="0"/>
      <p:bldP spid="17420" grpId="0" autoUpdateAnimBg="0"/>
      <p:bldP spid="17422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eismogram_ZAG_rev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3733800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seismogram_HRB_rev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114800"/>
            <a:ext cx="1890713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seismogram_TIM_rev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2133600"/>
            <a:ext cx="33782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5" name="Rectangle 5"/>
          <p:cNvSpPr>
            <a:spLocks noChangeArrowheads="1"/>
          </p:cNvSpPr>
          <p:nvPr/>
        </p:nvSpPr>
        <p:spPr bwMode="auto">
          <a:xfrm>
            <a:off x="2267744" y="1124744"/>
            <a:ext cx="4565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3600">
                <a:solidFill>
                  <a:schemeClr val="accent2">
                    <a:lumMod val="75000"/>
                  </a:schemeClr>
                </a:solidFill>
              </a:rPr>
              <a:t>Kecskemét 1911, M 5.6</a:t>
            </a:r>
            <a:endParaRPr lang="en-GB" altLang="it-IT" sz="360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04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762000" y="2304256"/>
            <a:ext cx="3657600" cy="3429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4724400" y="2304256"/>
            <a:ext cx="3657600" cy="3429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676400" y="1628800"/>
            <a:ext cx="21035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800" dirty="0" smtClean="0"/>
              <a:t>Clinometers</a:t>
            </a:r>
            <a:endParaRPr lang="en-GB" sz="2800" dirty="0"/>
          </a:p>
        </p:txBody>
      </p:sp>
      <p:pic>
        <p:nvPicPr>
          <p:cNvPr id="6150" name="Picture 6" descr="TILTmaruss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2990056"/>
            <a:ext cx="2286000" cy="210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 descr="Grafica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2837656"/>
            <a:ext cx="2327275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3505200" y="2456656"/>
            <a:ext cx="727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/>
              <a:t>SBP</a:t>
            </a: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7543800" y="2380456"/>
            <a:ext cx="742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/>
              <a:t>LBP</a:t>
            </a: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4716016" y="1628800"/>
            <a:ext cx="40324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800" dirty="0" err="1" smtClean="0"/>
              <a:t>Grotta</a:t>
            </a:r>
            <a:r>
              <a:rPr lang="en-GB" sz="2800" dirty="0" smtClean="0"/>
              <a:t> </a:t>
            </a:r>
            <a:r>
              <a:rPr lang="en-GB" sz="2800" dirty="0" err="1" smtClean="0"/>
              <a:t>Gigante</a:t>
            </a:r>
            <a:r>
              <a:rPr lang="en-GB" sz="2800" dirty="0" smtClean="0"/>
              <a:t> pendulums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6130483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  <p:bldP spid="6147" grpId="0" animBg="1"/>
      <p:bldP spid="6148" grpId="0" autoUpdateAnimBg="0"/>
      <p:bldP spid="6152" grpId="0" autoUpdateAnimBg="0"/>
      <p:bldP spid="6153" grpId="0" autoUpdateAnimBg="0"/>
      <p:bldP spid="6155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307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7776864" cy="536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727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wood_anderson_friuli_19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8686800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59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990600" y="762000"/>
            <a:ext cx="7086600" cy="1143000"/>
          </a:xfrm>
        </p:spPr>
        <p:txBody>
          <a:bodyPr/>
          <a:lstStyle/>
          <a:p>
            <a:pPr algn="l" eaLnBrk="1" hangingPunct="1"/>
            <a:r>
              <a:rPr lang="en-US" altLang="it-IT" sz="3600" dirty="0" smtClean="0">
                <a:solidFill>
                  <a:schemeClr val="accent2">
                    <a:lumMod val="75000"/>
                  </a:schemeClr>
                </a:solidFill>
              </a:rPr>
              <a:t>Friuli 1976 Ml 6.5 – Wood-Anderson</a:t>
            </a:r>
            <a:endParaRPr lang="en-GB" altLang="it-IT" sz="36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12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906" name="Object 2048"/>
          <p:cNvGraphicFramePr>
            <a:graphicFrameLocks noChangeAspect="1"/>
          </p:cNvGraphicFramePr>
          <p:nvPr>
            <p:extLst/>
          </p:nvPr>
        </p:nvGraphicFramePr>
        <p:xfrm>
          <a:off x="251520" y="3232944"/>
          <a:ext cx="2570163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578" name="CorelPhotoPaint.Image.8" r:id="rId4" imgW="1462671" imgH="1950559" progId="CorelPhotoPaint.Image.8">
                  <p:embed/>
                </p:oleObj>
              </mc:Choice>
              <mc:Fallback>
                <p:oleObj name="CorelPhotoPaint.Image.8" r:id="rId4" imgW="1462671" imgH="1950559" progId="CorelPhotoPaint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3232944"/>
                        <a:ext cx="2570163" cy="342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3907" name="Picture 3" descr="DSCN024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1196752"/>
            <a:ext cx="2404120" cy="180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3908" name="Object 2049"/>
          <p:cNvGraphicFramePr>
            <a:graphicFrameLocks noChangeAspect="1"/>
          </p:cNvGraphicFramePr>
          <p:nvPr>
            <p:extLst/>
          </p:nvPr>
        </p:nvGraphicFramePr>
        <p:xfrm>
          <a:off x="6804248" y="1052736"/>
          <a:ext cx="1769958" cy="23615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579" name="CorelPhotoPaint.Image.8" r:id="rId7" imgW="1462671" imgH="1950559" progId="CorelPhotoPaint.Image.8">
                  <p:embed/>
                </p:oleObj>
              </mc:Choice>
              <mc:Fallback>
                <p:oleObj name="CorelPhotoPaint.Image.8" r:id="rId7" imgW="1462671" imgH="1950559" progId="CorelPhotoPaint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248" y="1052736"/>
                        <a:ext cx="1769958" cy="23615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3909" name="Picture 5" descr="salasismic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625056"/>
            <a:ext cx="4572000" cy="303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843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VINO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57639"/>
            <a:ext cx="11588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5" name="Text Box 3"/>
          <p:cNvSpPr txBox="1">
            <a:spLocks noChangeArrowheads="1"/>
          </p:cNvSpPr>
          <p:nvPr/>
        </p:nvSpPr>
        <p:spPr bwMode="auto">
          <a:xfrm>
            <a:off x="1547664" y="1253556"/>
            <a:ext cx="670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2400" dirty="0" err="1">
                <a:solidFill>
                  <a:schemeClr val="accent2">
                    <a:lumMod val="75000"/>
                  </a:schemeClr>
                </a:solidFill>
              </a:rPr>
              <a:t>Evento</a:t>
            </a:r>
            <a:r>
              <a:rPr lang="en-GB" altLang="it-IT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altLang="it-IT" sz="2400" dirty="0" err="1">
                <a:solidFill>
                  <a:schemeClr val="accent2">
                    <a:lumMod val="75000"/>
                  </a:schemeClr>
                </a:solidFill>
              </a:rPr>
              <a:t>Lusevera</a:t>
            </a:r>
            <a:r>
              <a:rPr lang="en-GB" altLang="it-IT" sz="2400" dirty="0">
                <a:solidFill>
                  <a:schemeClr val="accent2">
                    <a:lumMod val="75000"/>
                  </a:schemeClr>
                </a:solidFill>
              </a:rPr>
              <a:t> 25 </a:t>
            </a:r>
            <a:r>
              <a:rPr lang="en-GB" altLang="it-IT" sz="2400" dirty="0" err="1">
                <a:solidFill>
                  <a:schemeClr val="accent2">
                    <a:lumMod val="75000"/>
                  </a:schemeClr>
                </a:solidFill>
              </a:rPr>
              <a:t>maggio</a:t>
            </a:r>
            <a:r>
              <a:rPr lang="en-GB" altLang="it-IT" sz="2400" dirty="0">
                <a:solidFill>
                  <a:schemeClr val="accent2">
                    <a:lumMod val="75000"/>
                  </a:schemeClr>
                </a:solidFill>
              </a:rPr>
              <a:t> 2002 </a:t>
            </a:r>
            <a:r>
              <a:rPr lang="en-GB" altLang="it-IT" sz="2400" dirty="0" err="1">
                <a:solidFill>
                  <a:schemeClr val="accent2">
                    <a:lumMod val="75000"/>
                  </a:schemeClr>
                </a:solidFill>
              </a:rPr>
              <a:t>Md</a:t>
            </a:r>
            <a:r>
              <a:rPr lang="en-GB" altLang="it-IT" sz="2400" dirty="0">
                <a:solidFill>
                  <a:schemeClr val="accent2">
                    <a:lumMod val="75000"/>
                  </a:schemeClr>
                </a:solidFill>
              </a:rPr>
              <a:t>: 2.5 dist.: 4 km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043608" y="1916832"/>
            <a:ext cx="7507560" cy="4806355"/>
            <a:chOff x="304800" y="838200"/>
            <a:chExt cx="8423275" cy="5668963"/>
          </a:xfrm>
        </p:grpSpPr>
        <p:pic>
          <p:nvPicPr>
            <p:cNvPr id="125956" name="Picture 4" descr="020515080833VINOBH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838200"/>
              <a:ext cx="8423275" cy="5668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5957" name="Line 5"/>
            <p:cNvSpPr>
              <a:spLocks noChangeShapeType="1"/>
            </p:cNvSpPr>
            <p:nvPr/>
          </p:nvSpPr>
          <p:spPr bwMode="auto">
            <a:xfrm flipV="1">
              <a:off x="1295400" y="1676400"/>
              <a:ext cx="228600" cy="4572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25958" name="Text Box 6"/>
            <p:cNvSpPr txBox="1">
              <a:spLocks noChangeArrowheads="1"/>
            </p:cNvSpPr>
            <p:nvPr/>
          </p:nvSpPr>
          <p:spPr bwMode="auto">
            <a:xfrm>
              <a:off x="1295400" y="2057400"/>
              <a:ext cx="3540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it-IT" sz="2400">
                  <a:solidFill>
                    <a:srgbClr val="FF0000"/>
                  </a:solidFill>
                </a:rPr>
                <a:t>P</a:t>
              </a:r>
            </a:p>
          </p:txBody>
        </p:sp>
        <p:sp>
          <p:nvSpPr>
            <p:cNvPr id="125959" name="Line 7"/>
            <p:cNvSpPr>
              <a:spLocks noChangeShapeType="1"/>
            </p:cNvSpPr>
            <p:nvPr/>
          </p:nvSpPr>
          <p:spPr bwMode="auto">
            <a:xfrm flipV="1">
              <a:off x="1828800" y="3505200"/>
              <a:ext cx="228600" cy="4572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25960" name="Text Box 8"/>
            <p:cNvSpPr txBox="1">
              <a:spLocks noChangeArrowheads="1"/>
            </p:cNvSpPr>
            <p:nvPr/>
          </p:nvSpPr>
          <p:spPr bwMode="auto">
            <a:xfrm>
              <a:off x="1447800" y="3733800"/>
              <a:ext cx="3540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it-IT" sz="2400">
                  <a:solidFill>
                    <a:srgbClr val="FF0000"/>
                  </a:solidFill>
                </a:rPr>
                <a:t>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416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VINO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49" y="1266769"/>
            <a:ext cx="11588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3" name="Text Box 3"/>
          <p:cNvSpPr txBox="1">
            <a:spLocks noChangeArrowheads="1"/>
          </p:cNvSpPr>
          <p:nvPr/>
        </p:nvSpPr>
        <p:spPr bwMode="auto">
          <a:xfrm>
            <a:off x="1368177" y="1266769"/>
            <a:ext cx="6962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2400" dirty="0" err="1">
                <a:solidFill>
                  <a:schemeClr val="accent2">
                    <a:lumMod val="75000"/>
                  </a:schemeClr>
                </a:solidFill>
              </a:rPr>
              <a:t>Evento</a:t>
            </a:r>
            <a:r>
              <a:rPr lang="en-GB" altLang="it-IT" sz="2400" dirty="0">
                <a:solidFill>
                  <a:schemeClr val="accent2">
                    <a:lumMod val="75000"/>
                  </a:schemeClr>
                </a:solidFill>
              </a:rPr>
              <a:t> M. </a:t>
            </a:r>
            <a:r>
              <a:rPr lang="en-GB" altLang="it-IT" sz="2400" dirty="0" err="1">
                <a:solidFill>
                  <a:schemeClr val="accent2">
                    <a:lumMod val="75000"/>
                  </a:schemeClr>
                </a:solidFill>
              </a:rPr>
              <a:t>Nevoso</a:t>
            </a:r>
            <a:r>
              <a:rPr lang="en-GB" altLang="it-IT" sz="2400" dirty="0">
                <a:solidFill>
                  <a:schemeClr val="accent2">
                    <a:lumMod val="75000"/>
                  </a:schemeClr>
                </a:solidFill>
              </a:rPr>
              <a:t> 2 </a:t>
            </a:r>
            <a:r>
              <a:rPr lang="en-GB" altLang="it-IT" sz="2400" dirty="0" err="1">
                <a:solidFill>
                  <a:schemeClr val="accent2">
                    <a:lumMod val="75000"/>
                  </a:schemeClr>
                </a:solidFill>
              </a:rPr>
              <a:t>giugno</a:t>
            </a:r>
            <a:r>
              <a:rPr lang="en-GB" altLang="it-IT" sz="2400" dirty="0">
                <a:solidFill>
                  <a:schemeClr val="accent2">
                    <a:lumMod val="75000"/>
                  </a:schemeClr>
                </a:solidFill>
              </a:rPr>
              <a:t> 2002 Ml: 3.7 dist.: 101 km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115616" y="1988840"/>
            <a:ext cx="7215336" cy="4662339"/>
            <a:chOff x="381000" y="838200"/>
            <a:chExt cx="8423275" cy="5668963"/>
          </a:xfrm>
        </p:grpSpPr>
        <p:sp>
          <p:nvSpPr>
            <p:cNvPr id="128004" name="Line 4"/>
            <p:cNvSpPr>
              <a:spLocks noChangeShapeType="1"/>
            </p:cNvSpPr>
            <p:nvPr/>
          </p:nvSpPr>
          <p:spPr bwMode="auto">
            <a:xfrm flipV="1">
              <a:off x="1905000" y="1676400"/>
              <a:ext cx="228600" cy="4572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28005" name="Text Box 5"/>
            <p:cNvSpPr txBox="1">
              <a:spLocks noChangeArrowheads="1"/>
            </p:cNvSpPr>
            <p:nvPr/>
          </p:nvSpPr>
          <p:spPr bwMode="auto">
            <a:xfrm>
              <a:off x="1524000" y="1981200"/>
              <a:ext cx="3540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it-IT" sz="2400">
                  <a:solidFill>
                    <a:srgbClr val="FF0000"/>
                  </a:solidFill>
                </a:rPr>
                <a:t>P</a:t>
              </a:r>
            </a:p>
          </p:txBody>
        </p:sp>
        <p:pic>
          <p:nvPicPr>
            <p:cNvPr id="128006" name="Picture 6" descr="020602133638VINOBH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838200"/>
              <a:ext cx="8423275" cy="5668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8007" name="Line 7"/>
            <p:cNvSpPr>
              <a:spLocks noChangeShapeType="1"/>
            </p:cNvSpPr>
            <p:nvPr/>
          </p:nvSpPr>
          <p:spPr bwMode="auto">
            <a:xfrm flipV="1">
              <a:off x="1905000" y="1676400"/>
              <a:ext cx="228600" cy="4572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28008" name="Line 8"/>
            <p:cNvSpPr>
              <a:spLocks noChangeShapeType="1"/>
            </p:cNvSpPr>
            <p:nvPr/>
          </p:nvSpPr>
          <p:spPr bwMode="auto">
            <a:xfrm flipV="1">
              <a:off x="2743200" y="3505200"/>
              <a:ext cx="228600" cy="4572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28009" name="Text Box 9"/>
            <p:cNvSpPr txBox="1">
              <a:spLocks noChangeArrowheads="1"/>
            </p:cNvSpPr>
            <p:nvPr/>
          </p:nvSpPr>
          <p:spPr bwMode="auto">
            <a:xfrm>
              <a:off x="1524000" y="1981200"/>
              <a:ext cx="3540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it-IT" sz="2400">
                  <a:solidFill>
                    <a:srgbClr val="FF0000"/>
                  </a:solidFill>
                </a:rPr>
                <a:t>P</a:t>
              </a:r>
            </a:p>
          </p:txBody>
        </p:sp>
        <p:sp>
          <p:nvSpPr>
            <p:cNvPr id="128010" name="Text Box 10"/>
            <p:cNvSpPr txBox="1">
              <a:spLocks noChangeArrowheads="1"/>
            </p:cNvSpPr>
            <p:nvPr/>
          </p:nvSpPr>
          <p:spPr bwMode="auto">
            <a:xfrm>
              <a:off x="2286000" y="3733800"/>
              <a:ext cx="3540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it-IT" sz="2400">
                  <a:solidFill>
                    <a:srgbClr val="FF0000"/>
                  </a:solidFill>
                </a:rPr>
                <a:t>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41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VINO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7" y="1204591"/>
            <a:ext cx="11588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1" name="Text Box 3"/>
          <p:cNvSpPr txBox="1">
            <a:spLocks noChangeArrowheads="1"/>
          </p:cNvSpPr>
          <p:nvPr/>
        </p:nvSpPr>
        <p:spPr bwMode="auto">
          <a:xfrm>
            <a:off x="1259632" y="1402119"/>
            <a:ext cx="6789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2400" dirty="0" err="1">
                <a:solidFill>
                  <a:schemeClr val="accent2">
                    <a:lumMod val="75000"/>
                  </a:schemeClr>
                </a:solidFill>
              </a:rPr>
              <a:t>Evento</a:t>
            </a:r>
            <a:r>
              <a:rPr lang="en-GB" altLang="it-IT" sz="2400" dirty="0">
                <a:solidFill>
                  <a:schemeClr val="accent2">
                    <a:lumMod val="75000"/>
                  </a:schemeClr>
                </a:solidFill>
              </a:rPr>
              <a:t> Albania 28 </a:t>
            </a:r>
            <a:r>
              <a:rPr lang="en-GB" altLang="it-IT" sz="2400" dirty="0" err="1">
                <a:solidFill>
                  <a:schemeClr val="accent2">
                    <a:lumMod val="75000"/>
                  </a:schemeClr>
                </a:solidFill>
              </a:rPr>
              <a:t>maggio</a:t>
            </a:r>
            <a:r>
              <a:rPr lang="en-GB" altLang="it-IT" sz="2400" dirty="0">
                <a:solidFill>
                  <a:schemeClr val="accent2">
                    <a:lumMod val="75000"/>
                  </a:schemeClr>
                </a:solidFill>
              </a:rPr>
              <a:t> 2002 Ml: 4.4 dist.: 696 km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83568" y="2132856"/>
            <a:ext cx="7575376" cy="4226099"/>
            <a:chOff x="381000" y="762000"/>
            <a:chExt cx="8423275" cy="5668963"/>
          </a:xfrm>
        </p:grpSpPr>
        <p:pic>
          <p:nvPicPr>
            <p:cNvPr id="130052" name="Picture 4" descr="020528194445VINOBH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762000"/>
              <a:ext cx="8423275" cy="5668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0053" name="Line 5"/>
            <p:cNvSpPr>
              <a:spLocks noChangeShapeType="1"/>
            </p:cNvSpPr>
            <p:nvPr/>
          </p:nvSpPr>
          <p:spPr bwMode="auto">
            <a:xfrm flipV="1">
              <a:off x="2286000" y="1676400"/>
              <a:ext cx="228600" cy="4572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0054" name="Text Box 6"/>
            <p:cNvSpPr txBox="1">
              <a:spLocks noChangeArrowheads="1"/>
            </p:cNvSpPr>
            <p:nvPr/>
          </p:nvSpPr>
          <p:spPr bwMode="auto">
            <a:xfrm>
              <a:off x="1905000" y="1828800"/>
              <a:ext cx="3540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it-IT" sz="2400">
                  <a:solidFill>
                    <a:srgbClr val="FF0000"/>
                  </a:solidFill>
                </a:rPr>
                <a:t>P</a:t>
              </a:r>
            </a:p>
          </p:txBody>
        </p:sp>
        <p:sp>
          <p:nvSpPr>
            <p:cNvPr id="130055" name="Text Box 7"/>
            <p:cNvSpPr txBox="1">
              <a:spLocks noChangeArrowheads="1"/>
            </p:cNvSpPr>
            <p:nvPr/>
          </p:nvSpPr>
          <p:spPr bwMode="auto">
            <a:xfrm>
              <a:off x="3048000" y="3733800"/>
              <a:ext cx="3540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it-IT" sz="2400">
                  <a:solidFill>
                    <a:srgbClr val="FF0000"/>
                  </a:solidFill>
                </a:rPr>
                <a:t>S</a:t>
              </a:r>
            </a:p>
          </p:txBody>
        </p:sp>
        <p:sp>
          <p:nvSpPr>
            <p:cNvPr id="130056" name="Line 8"/>
            <p:cNvSpPr>
              <a:spLocks noChangeShapeType="1"/>
            </p:cNvSpPr>
            <p:nvPr/>
          </p:nvSpPr>
          <p:spPr bwMode="auto">
            <a:xfrm flipV="1">
              <a:off x="3429000" y="3505200"/>
              <a:ext cx="228600" cy="4572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408685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1026" descr="VINO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11588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9" name="Text Box 1027"/>
          <p:cNvSpPr txBox="1">
            <a:spLocks noChangeArrowheads="1"/>
          </p:cNvSpPr>
          <p:nvPr/>
        </p:nvSpPr>
        <p:spPr bwMode="auto">
          <a:xfrm>
            <a:off x="1475656" y="1556792"/>
            <a:ext cx="6937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2400" dirty="0" err="1">
                <a:solidFill>
                  <a:schemeClr val="accent2">
                    <a:lumMod val="75000"/>
                  </a:schemeClr>
                </a:solidFill>
              </a:rPr>
              <a:t>Evento</a:t>
            </a:r>
            <a:r>
              <a:rPr lang="en-GB" altLang="it-IT" sz="2400" dirty="0">
                <a:solidFill>
                  <a:schemeClr val="accent2">
                    <a:lumMod val="75000"/>
                  </a:schemeClr>
                </a:solidFill>
              </a:rPr>
              <a:t> Taiwan 15 </a:t>
            </a:r>
            <a:r>
              <a:rPr lang="en-GB" altLang="it-IT" sz="2400" dirty="0" err="1">
                <a:solidFill>
                  <a:schemeClr val="accent2">
                    <a:lumMod val="75000"/>
                  </a:schemeClr>
                </a:solidFill>
              </a:rPr>
              <a:t>maggio</a:t>
            </a:r>
            <a:r>
              <a:rPr lang="en-GB" altLang="it-IT" sz="2400" dirty="0">
                <a:solidFill>
                  <a:schemeClr val="accent2">
                    <a:lumMod val="75000"/>
                  </a:schemeClr>
                </a:solidFill>
              </a:rPr>
              <a:t> 2002 Ms=6.2 dist.: 9357 km</a:t>
            </a:r>
          </a:p>
        </p:txBody>
      </p:sp>
      <p:pic>
        <p:nvPicPr>
          <p:cNvPr id="132100" name="Picture 1028" descr="020331064730VINOL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630" y="2348880"/>
            <a:ext cx="6207224" cy="4177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775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7" name="Picture 4" descr="VINO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65" y="1320703"/>
            <a:ext cx="11588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8" name="Text Box 5"/>
          <p:cNvSpPr txBox="1">
            <a:spLocks noChangeArrowheads="1"/>
          </p:cNvSpPr>
          <p:nvPr/>
        </p:nvSpPr>
        <p:spPr bwMode="auto">
          <a:xfrm>
            <a:off x="1907704" y="1320703"/>
            <a:ext cx="5376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2400" dirty="0" err="1">
                <a:solidFill>
                  <a:srgbClr val="FFFF99"/>
                </a:solidFill>
              </a:rPr>
              <a:t>Evento</a:t>
            </a:r>
            <a:r>
              <a:rPr lang="en-GB" altLang="it-IT" sz="2400" dirty="0">
                <a:solidFill>
                  <a:srgbClr val="FFFF99"/>
                </a:solidFill>
              </a:rPr>
              <a:t> </a:t>
            </a:r>
            <a:r>
              <a:rPr lang="en-GB" altLang="it-IT" sz="2400" dirty="0" err="1">
                <a:solidFill>
                  <a:srgbClr val="FFFF99"/>
                </a:solidFill>
              </a:rPr>
              <a:t>Carnia</a:t>
            </a:r>
            <a:r>
              <a:rPr lang="en-GB" altLang="it-IT" sz="2400" dirty="0">
                <a:solidFill>
                  <a:srgbClr val="FFFF99"/>
                </a:solidFill>
              </a:rPr>
              <a:t> 6 </a:t>
            </a:r>
            <a:r>
              <a:rPr lang="en-GB" altLang="it-IT" sz="2400" dirty="0" err="1">
                <a:solidFill>
                  <a:srgbClr val="FFFF99"/>
                </a:solidFill>
              </a:rPr>
              <a:t>maggio</a:t>
            </a:r>
            <a:r>
              <a:rPr lang="en-GB" altLang="it-IT" sz="2400" dirty="0">
                <a:solidFill>
                  <a:srgbClr val="FFFF99"/>
                </a:solidFill>
              </a:rPr>
              <a:t> 2002 3:23:51.754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331640" y="2204864"/>
            <a:ext cx="6686128" cy="4344144"/>
            <a:chOff x="838200" y="762000"/>
            <a:chExt cx="7620000" cy="5715000"/>
          </a:xfrm>
        </p:grpSpPr>
        <p:pic>
          <p:nvPicPr>
            <p:cNvPr id="134146" name="Picture 3" descr="Carni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762000"/>
              <a:ext cx="7620000" cy="571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4149" name="Text Box 6"/>
            <p:cNvSpPr txBox="1">
              <a:spLocks noChangeArrowheads="1"/>
            </p:cNvSpPr>
            <p:nvPr/>
          </p:nvSpPr>
          <p:spPr bwMode="auto">
            <a:xfrm>
              <a:off x="5257800" y="2259013"/>
              <a:ext cx="1563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it-IT" sz="2000">
                  <a:solidFill>
                    <a:srgbClr val="FF0000"/>
                  </a:solidFill>
                </a:rPr>
                <a:t>accelerazione</a:t>
              </a:r>
            </a:p>
          </p:txBody>
        </p:sp>
        <p:sp>
          <p:nvSpPr>
            <p:cNvPr id="134150" name="Text Box 7"/>
            <p:cNvSpPr txBox="1">
              <a:spLocks noChangeArrowheads="1"/>
            </p:cNvSpPr>
            <p:nvPr/>
          </p:nvSpPr>
          <p:spPr bwMode="auto">
            <a:xfrm>
              <a:off x="5257800" y="4114800"/>
              <a:ext cx="1563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it-IT" sz="2000">
                  <a:solidFill>
                    <a:srgbClr val="FF0000"/>
                  </a:solidFill>
                </a:rPr>
                <a:t>accelerazione</a:t>
              </a:r>
            </a:p>
          </p:txBody>
        </p:sp>
        <p:sp>
          <p:nvSpPr>
            <p:cNvPr id="134151" name="Text Box 8"/>
            <p:cNvSpPr txBox="1">
              <a:spLocks noChangeArrowheads="1"/>
            </p:cNvSpPr>
            <p:nvPr/>
          </p:nvSpPr>
          <p:spPr bwMode="auto">
            <a:xfrm>
              <a:off x="5257800" y="5970588"/>
              <a:ext cx="1563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it-IT" sz="2000">
                  <a:solidFill>
                    <a:srgbClr val="FF0000"/>
                  </a:solidFill>
                </a:rPr>
                <a:t>accelerazione</a:t>
              </a:r>
            </a:p>
          </p:txBody>
        </p:sp>
        <p:sp>
          <p:nvSpPr>
            <p:cNvPr id="134152" name="Text Box 9"/>
            <p:cNvSpPr txBox="1">
              <a:spLocks noChangeArrowheads="1"/>
            </p:cNvSpPr>
            <p:nvPr/>
          </p:nvSpPr>
          <p:spPr bwMode="auto">
            <a:xfrm>
              <a:off x="5257800" y="1219200"/>
              <a:ext cx="98583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it-IT" sz="2000">
                  <a:solidFill>
                    <a:srgbClr val="FF0000"/>
                  </a:solidFill>
                </a:rPr>
                <a:t>velocità</a:t>
              </a:r>
            </a:p>
          </p:txBody>
        </p:sp>
        <p:sp>
          <p:nvSpPr>
            <p:cNvPr id="134153" name="Text Box 10"/>
            <p:cNvSpPr txBox="1">
              <a:spLocks noChangeArrowheads="1"/>
            </p:cNvSpPr>
            <p:nvPr/>
          </p:nvSpPr>
          <p:spPr bwMode="auto">
            <a:xfrm>
              <a:off x="5257800" y="3124200"/>
              <a:ext cx="98583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it-IT" sz="2000">
                  <a:solidFill>
                    <a:srgbClr val="FF0000"/>
                  </a:solidFill>
                </a:rPr>
                <a:t>velocità</a:t>
              </a:r>
            </a:p>
          </p:txBody>
        </p:sp>
        <p:sp>
          <p:nvSpPr>
            <p:cNvPr id="134154" name="Text Box 11"/>
            <p:cNvSpPr txBox="1">
              <a:spLocks noChangeArrowheads="1"/>
            </p:cNvSpPr>
            <p:nvPr/>
          </p:nvSpPr>
          <p:spPr bwMode="auto">
            <a:xfrm>
              <a:off x="5257800" y="5029200"/>
              <a:ext cx="98583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it-IT" sz="2000">
                  <a:solidFill>
                    <a:srgbClr val="FF0000"/>
                  </a:solidFill>
                </a:rPr>
                <a:t>velocità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735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5" name="Picture 2051" descr="VINO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00579"/>
            <a:ext cx="11588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6" name="Text Box 2052"/>
          <p:cNvSpPr txBox="1">
            <a:spLocks noChangeArrowheads="1"/>
          </p:cNvSpPr>
          <p:nvPr/>
        </p:nvSpPr>
        <p:spPr bwMode="auto">
          <a:xfrm>
            <a:off x="2102668" y="1167242"/>
            <a:ext cx="5376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2400" dirty="0" err="1">
                <a:solidFill>
                  <a:schemeClr val="accent2">
                    <a:lumMod val="75000"/>
                  </a:schemeClr>
                </a:solidFill>
              </a:rPr>
              <a:t>Evento</a:t>
            </a:r>
            <a:r>
              <a:rPr lang="en-GB" altLang="it-IT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altLang="it-IT" sz="2400" dirty="0" err="1">
                <a:solidFill>
                  <a:schemeClr val="accent2">
                    <a:lumMod val="75000"/>
                  </a:schemeClr>
                </a:solidFill>
              </a:rPr>
              <a:t>Carnia</a:t>
            </a:r>
            <a:r>
              <a:rPr lang="en-GB" altLang="it-IT" sz="2400" dirty="0">
                <a:solidFill>
                  <a:schemeClr val="accent2">
                    <a:lumMod val="75000"/>
                  </a:schemeClr>
                </a:solidFill>
              </a:rPr>
              <a:t> 6 </a:t>
            </a:r>
            <a:r>
              <a:rPr lang="en-GB" altLang="it-IT" sz="2400" dirty="0" err="1">
                <a:solidFill>
                  <a:schemeClr val="accent2">
                    <a:lumMod val="75000"/>
                  </a:schemeClr>
                </a:solidFill>
              </a:rPr>
              <a:t>maggio</a:t>
            </a:r>
            <a:r>
              <a:rPr lang="en-GB" altLang="it-IT" sz="2400" dirty="0">
                <a:solidFill>
                  <a:schemeClr val="accent2">
                    <a:lumMod val="75000"/>
                  </a:schemeClr>
                </a:solidFill>
              </a:rPr>
              <a:t> 2002 3:17:31.710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259632" y="1844824"/>
            <a:ext cx="7062936" cy="4849664"/>
            <a:chOff x="533400" y="685800"/>
            <a:chExt cx="8001000" cy="6008688"/>
          </a:xfrm>
        </p:grpSpPr>
        <p:pic>
          <p:nvPicPr>
            <p:cNvPr id="136194" name="Picture 2061" descr="VINO_in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685800"/>
              <a:ext cx="8001000" cy="600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6197" name="Text Box 2053"/>
            <p:cNvSpPr txBox="1">
              <a:spLocks noChangeArrowheads="1"/>
            </p:cNvSpPr>
            <p:nvPr/>
          </p:nvSpPr>
          <p:spPr bwMode="auto">
            <a:xfrm>
              <a:off x="5181600" y="685800"/>
              <a:ext cx="254635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it-IT" sz="1600">
                  <a:solidFill>
                    <a:srgbClr val="FF0000"/>
                  </a:solidFill>
                </a:rPr>
                <a:t>Strong-motion (acceleration)</a:t>
              </a:r>
            </a:p>
          </p:txBody>
        </p:sp>
        <p:sp>
          <p:nvSpPr>
            <p:cNvPr id="136198" name="Text Box 2056"/>
            <p:cNvSpPr txBox="1">
              <a:spLocks noChangeArrowheads="1"/>
            </p:cNvSpPr>
            <p:nvPr/>
          </p:nvSpPr>
          <p:spPr bwMode="auto">
            <a:xfrm>
              <a:off x="5181600" y="1981200"/>
              <a:ext cx="192087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it-IT" sz="1600">
                  <a:solidFill>
                    <a:srgbClr val="FF0000"/>
                  </a:solidFill>
                </a:rPr>
                <a:t>Broadband (velocity)</a:t>
              </a:r>
            </a:p>
          </p:txBody>
        </p:sp>
        <p:sp>
          <p:nvSpPr>
            <p:cNvPr id="136199" name="Text Box 2062"/>
            <p:cNvSpPr txBox="1">
              <a:spLocks noChangeArrowheads="1"/>
            </p:cNvSpPr>
            <p:nvPr/>
          </p:nvSpPr>
          <p:spPr bwMode="auto">
            <a:xfrm>
              <a:off x="5181600" y="1371600"/>
              <a:ext cx="2217738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it-IT" sz="1600">
                  <a:solidFill>
                    <a:srgbClr val="FF0000"/>
                  </a:solidFill>
                </a:rPr>
                <a:t>Strong-motion (velocity)</a:t>
              </a:r>
            </a:p>
          </p:txBody>
        </p:sp>
        <p:sp>
          <p:nvSpPr>
            <p:cNvPr id="136200" name="Text Box 2066"/>
            <p:cNvSpPr txBox="1">
              <a:spLocks noChangeArrowheads="1"/>
            </p:cNvSpPr>
            <p:nvPr/>
          </p:nvSpPr>
          <p:spPr bwMode="auto">
            <a:xfrm>
              <a:off x="5181600" y="2667000"/>
              <a:ext cx="254635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it-IT" sz="1600">
                  <a:solidFill>
                    <a:srgbClr val="FF0000"/>
                  </a:solidFill>
                </a:rPr>
                <a:t>Strong-motion (acceleration)</a:t>
              </a:r>
            </a:p>
          </p:txBody>
        </p:sp>
        <p:sp>
          <p:nvSpPr>
            <p:cNvPr id="136201" name="Text Box 2067"/>
            <p:cNvSpPr txBox="1">
              <a:spLocks noChangeArrowheads="1"/>
            </p:cNvSpPr>
            <p:nvPr/>
          </p:nvSpPr>
          <p:spPr bwMode="auto">
            <a:xfrm>
              <a:off x="5181600" y="3962400"/>
              <a:ext cx="192087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it-IT" sz="1600">
                  <a:solidFill>
                    <a:srgbClr val="FF0000"/>
                  </a:solidFill>
                </a:rPr>
                <a:t>Broadband (velocity)</a:t>
              </a:r>
            </a:p>
          </p:txBody>
        </p:sp>
        <p:sp>
          <p:nvSpPr>
            <p:cNvPr id="136202" name="Text Box 2068"/>
            <p:cNvSpPr txBox="1">
              <a:spLocks noChangeArrowheads="1"/>
            </p:cNvSpPr>
            <p:nvPr/>
          </p:nvSpPr>
          <p:spPr bwMode="auto">
            <a:xfrm>
              <a:off x="5181600" y="3276600"/>
              <a:ext cx="2217738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it-IT" sz="1600">
                  <a:solidFill>
                    <a:srgbClr val="FF0000"/>
                  </a:solidFill>
                </a:rPr>
                <a:t>Strong-motion (velocity)</a:t>
              </a:r>
            </a:p>
          </p:txBody>
        </p:sp>
        <p:sp>
          <p:nvSpPr>
            <p:cNvPr id="136203" name="Text Box 2069"/>
            <p:cNvSpPr txBox="1">
              <a:spLocks noChangeArrowheads="1"/>
            </p:cNvSpPr>
            <p:nvPr/>
          </p:nvSpPr>
          <p:spPr bwMode="auto">
            <a:xfrm>
              <a:off x="5181600" y="4572000"/>
              <a:ext cx="254635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it-IT" sz="1600">
                  <a:solidFill>
                    <a:srgbClr val="FF0000"/>
                  </a:solidFill>
                </a:rPr>
                <a:t>Strong-motion (acceleration)</a:t>
              </a:r>
            </a:p>
          </p:txBody>
        </p:sp>
        <p:sp>
          <p:nvSpPr>
            <p:cNvPr id="136204" name="Text Box 2070"/>
            <p:cNvSpPr txBox="1">
              <a:spLocks noChangeArrowheads="1"/>
            </p:cNvSpPr>
            <p:nvPr/>
          </p:nvSpPr>
          <p:spPr bwMode="auto">
            <a:xfrm>
              <a:off x="5181600" y="5943600"/>
              <a:ext cx="192087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it-IT" sz="1600">
                  <a:solidFill>
                    <a:srgbClr val="FF0000"/>
                  </a:solidFill>
                </a:rPr>
                <a:t>Broadband (velocity)</a:t>
              </a:r>
            </a:p>
          </p:txBody>
        </p:sp>
        <p:sp>
          <p:nvSpPr>
            <p:cNvPr id="136205" name="Text Box 2071"/>
            <p:cNvSpPr txBox="1">
              <a:spLocks noChangeArrowheads="1"/>
            </p:cNvSpPr>
            <p:nvPr/>
          </p:nvSpPr>
          <p:spPr bwMode="auto">
            <a:xfrm>
              <a:off x="5181600" y="5257800"/>
              <a:ext cx="2217738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it-IT" sz="1600">
                  <a:solidFill>
                    <a:srgbClr val="FF0000"/>
                  </a:solidFill>
                </a:rPr>
                <a:t>Strong-motion (velocity)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680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3" name="Picture 3" descr="VINO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13092"/>
            <a:ext cx="11588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4" name="Text Box 4"/>
          <p:cNvSpPr txBox="1">
            <a:spLocks noChangeArrowheads="1"/>
          </p:cNvSpPr>
          <p:nvPr/>
        </p:nvSpPr>
        <p:spPr bwMode="auto">
          <a:xfrm>
            <a:off x="2195736" y="1239423"/>
            <a:ext cx="5376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2400" dirty="0" err="1">
                <a:solidFill>
                  <a:schemeClr val="accent2">
                    <a:lumMod val="75000"/>
                  </a:schemeClr>
                </a:solidFill>
              </a:rPr>
              <a:t>Evento</a:t>
            </a:r>
            <a:r>
              <a:rPr lang="en-GB" altLang="it-IT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altLang="it-IT" sz="2400" dirty="0" err="1">
                <a:solidFill>
                  <a:schemeClr val="accent2">
                    <a:lumMod val="75000"/>
                  </a:schemeClr>
                </a:solidFill>
              </a:rPr>
              <a:t>Carnia</a:t>
            </a:r>
            <a:r>
              <a:rPr lang="en-GB" altLang="it-IT" sz="2400" dirty="0">
                <a:solidFill>
                  <a:schemeClr val="accent2">
                    <a:lumMod val="75000"/>
                  </a:schemeClr>
                </a:solidFill>
              </a:rPr>
              <a:t> 6 </a:t>
            </a:r>
            <a:r>
              <a:rPr lang="en-GB" altLang="it-IT" sz="2400" dirty="0" err="1">
                <a:solidFill>
                  <a:schemeClr val="accent2">
                    <a:lumMod val="75000"/>
                  </a:schemeClr>
                </a:solidFill>
              </a:rPr>
              <a:t>maggio</a:t>
            </a:r>
            <a:r>
              <a:rPr lang="en-GB" altLang="it-IT" sz="2400" dirty="0">
                <a:solidFill>
                  <a:schemeClr val="accent2">
                    <a:lumMod val="75000"/>
                  </a:schemeClr>
                </a:solidFill>
              </a:rPr>
              <a:t> 2002 3:17:31.710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827584" y="1772816"/>
            <a:ext cx="7499176" cy="4852268"/>
            <a:chOff x="457200" y="762000"/>
            <a:chExt cx="8001000" cy="6007100"/>
          </a:xfrm>
        </p:grpSpPr>
        <p:pic>
          <p:nvPicPr>
            <p:cNvPr id="138242" name="Picture 14" descr="VINO_int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762000"/>
              <a:ext cx="8001000" cy="6007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8245" name="Text Box 5"/>
            <p:cNvSpPr txBox="1">
              <a:spLocks noChangeArrowheads="1"/>
            </p:cNvSpPr>
            <p:nvPr/>
          </p:nvSpPr>
          <p:spPr bwMode="auto">
            <a:xfrm>
              <a:off x="3657600" y="990600"/>
              <a:ext cx="254635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it-IT" sz="1600">
                  <a:solidFill>
                    <a:srgbClr val="FF0000"/>
                  </a:solidFill>
                </a:rPr>
                <a:t>Strong-motion (acceleration)</a:t>
              </a:r>
            </a:p>
          </p:txBody>
        </p:sp>
        <p:sp>
          <p:nvSpPr>
            <p:cNvPr id="138246" name="Text Box 6"/>
            <p:cNvSpPr txBox="1">
              <a:spLocks noChangeArrowheads="1"/>
            </p:cNvSpPr>
            <p:nvPr/>
          </p:nvSpPr>
          <p:spPr bwMode="auto">
            <a:xfrm>
              <a:off x="3886200" y="4953000"/>
              <a:ext cx="192087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it-IT" sz="1600">
                  <a:solidFill>
                    <a:srgbClr val="FF0000"/>
                  </a:solidFill>
                </a:rPr>
                <a:t>Broadband (velocity)</a:t>
              </a:r>
            </a:p>
          </p:txBody>
        </p:sp>
        <p:sp>
          <p:nvSpPr>
            <p:cNvPr id="138247" name="Text Box 7"/>
            <p:cNvSpPr txBox="1">
              <a:spLocks noChangeArrowheads="1"/>
            </p:cNvSpPr>
            <p:nvPr/>
          </p:nvSpPr>
          <p:spPr bwMode="auto">
            <a:xfrm>
              <a:off x="3733800" y="3048000"/>
              <a:ext cx="2217738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it-IT" sz="1600">
                  <a:solidFill>
                    <a:srgbClr val="FF0000"/>
                  </a:solidFill>
                </a:rPr>
                <a:t>Strong-motion (velocity)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024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762000" y="1676400"/>
            <a:ext cx="3657600" cy="3429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67" name="Text Box 4"/>
          <p:cNvSpPr txBox="1">
            <a:spLocks noChangeArrowheads="1"/>
          </p:cNvSpPr>
          <p:nvPr/>
        </p:nvSpPr>
        <p:spPr bwMode="auto">
          <a:xfrm>
            <a:off x="1676400" y="1066800"/>
            <a:ext cx="21035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800" dirty="0" smtClean="0"/>
              <a:t>Clinometers</a:t>
            </a:r>
            <a:endParaRPr lang="en-GB" sz="2800" dirty="0"/>
          </a:p>
        </p:txBody>
      </p:sp>
      <p:pic>
        <p:nvPicPr>
          <p:cNvPr id="36868" name="Picture 5" descr="TILTmaruss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2362200"/>
            <a:ext cx="2286000" cy="210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Rectangle 7"/>
          <p:cNvSpPr>
            <a:spLocks noChangeArrowheads="1"/>
          </p:cNvSpPr>
          <p:nvPr/>
        </p:nvSpPr>
        <p:spPr bwMode="auto">
          <a:xfrm>
            <a:off x="3505200" y="1828800"/>
            <a:ext cx="727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/>
              <a:t>SBP</a:t>
            </a:r>
          </a:p>
        </p:txBody>
      </p:sp>
      <p:pic>
        <p:nvPicPr>
          <p:cNvPr id="36870" name="Picture 10" descr="DSCN024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8288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36111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0290" name="Object 1024"/>
          <p:cNvGraphicFramePr>
            <a:graphicFrameLocks noChangeAspect="1"/>
          </p:cNvGraphicFramePr>
          <p:nvPr>
            <p:extLst/>
          </p:nvPr>
        </p:nvGraphicFramePr>
        <p:xfrm>
          <a:off x="755576" y="1268760"/>
          <a:ext cx="7211144" cy="49822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02" name="CorelPhotoPaint.Image.8" r:id="rId4" imgW="8832374" imgH="6101592" progId="CorelPhotoPaint.Image.8">
                  <p:embed/>
                </p:oleObj>
              </mc:Choice>
              <mc:Fallback>
                <p:oleObj name="CorelPhotoPaint.Image.8" r:id="rId4" imgW="8832374" imgH="6101592" progId="CorelPhotoPaint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1268760"/>
                        <a:ext cx="7211144" cy="49822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8626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4247456" y="1196752"/>
            <a:ext cx="4896544" cy="398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 smtClean="0"/>
              <a:t>MECHANIC PENDULUM</a:t>
            </a:r>
            <a:endParaRPr lang="en-US" sz="2000" b="1" dirty="0"/>
          </a:p>
        </p:txBody>
      </p:sp>
      <p:grpSp>
        <p:nvGrpSpPr>
          <p:cNvPr id="26" name="Group 25"/>
          <p:cNvGrpSpPr/>
          <p:nvPr/>
        </p:nvGrpSpPr>
        <p:grpSpPr>
          <a:xfrm>
            <a:off x="0" y="1196752"/>
            <a:ext cx="5257800" cy="3776663"/>
            <a:chOff x="1835696" y="1988840"/>
            <a:chExt cx="5257800" cy="3776663"/>
          </a:xfrm>
        </p:grpSpPr>
        <p:grpSp>
          <p:nvGrpSpPr>
            <p:cNvPr id="15" name="Group 14"/>
            <p:cNvGrpSpPr/>
            <p:nvPr/>
          </p:nvGrpSpPr>
          <p:grpSpPr>
            <a:xfrm>
              <a:off x="1835696" y="1988840"/>
              <a:ext cx="5257800" cy="3776663"/>
              <a:chOff x="914400" y="304800"/>
              <a:chExt cx="5257800" cy="3776663"/>
            </a:xfrm>
          </p:grpSpPr>
          <p:pic>
            <p:nvPicPr>
              <p:cNvPr id="16" name="Picture 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914400" y="304800"/>
                <a:ext cx="5257800" cy="377666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2555776" y="692696"/>
                <a:ext cx="1080120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203848" y="3284984"/>
                <a:ext cx="864096" cy="36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851920" y="2060848"/>
                <a:ext cx="360040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691680" y="2132856"/>
                <a:ext cx="360040" cy="36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5076056" y="764704"/>
                <a:ext cx="504056" cy="4320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4716016" y="4941168"/>
              <a:ext cx="3818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 smtClean="0"/>
                <a:t>U</a:t>
              </a:r>
              <a:endParaRPr lang="it-IT" sz="24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788024" y="3717032"/>
              <a:ext cx="3449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 smtClean="0"/>
                <a:t>K</a:t>
              </a:r>
              <a:endParaRPr lang="it-IT" sz="24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555776" y="3861048"/>
              <a:ext cx="3738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 smtClean="0"/>
                <a:t>D</a:t>
              </a:r>
              <a:endParaRPr lang="it-IT" sz="24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707904" y="2420888"/>
              <a:ext cx="4475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 smtClean="0"/>
                <a:t>M</a:t>
              </a:r>
              <a:endParaRPr lang="it-IT" sz="2400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4788024" y="2276872"/>
            <a:ext cx="4355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The seismograph pendulum consists of a mass </a:t>
            </a:r>
            <a:r>
              <a:rPr lang="it-IT" b="1" dirty="0" smtClean="0">
                <a:solidFill>
                  <a:srgbClr val="00B0F0"/>
                </a:solidFill>
              </a:rPr>
              <a:t>M</a:t>
            </a:r>
            <a:r>
              <a:rPr lang="en-US" dirty="0" smtClean="0"/>
              <a:t> hanging from a spring with a constant </a:t>
            </a:r>
            <a:r>
              <a:rPr lang="it-IT" b="1" dirty="0" smtClean="0">
                <a:solidFill>
                  <a:srgbClr val="00B0F0"/>
                </a:solidFill>
              </a:rPr>
              <a:t>K</a:t>
            </a:r>
            <a:r>
              <a:rPr lang="en-US" dirty="0" smtClean="0"/>
              <a:t> and a damper with constant </a:t>
            </a:r>
            <a:r>
              <a:rPr lang="it-IT" b="1" dirty="0" smtClean="0">
                <a:solidFill>
                  <a:srgbClr val="00B0F0"/>
                </a:solidFill>
              </a:rPr>
              <a:t>D</a:t>
            </a:r>
            <a:r>
              <a:rPr lang="en-US" dirty="0" smtClean="0"/>
              <a:t> in parallel.</a:t>
            </a:r>
            <a:endParaRPr lang="it-IT" dirty="0" smtClean="0"/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/>
        </p:nvGraphicFramePr>
        <p:xfrm>
          <a:off x="3059832" y="5805264"/>
          <a:ext cx="3264363" cy="576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26" name="Equation" r:id="rId5" imgW="1295400" imgH="228600" progId="Equation.3">
                  <p:embed/>
                </p:oleObj>
              </mc:Choice>
              <mc:Fallback>
                <p:oleObj name="Equation" r:id="rId5" imgW="1295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832" y="5805264"/>
                        <a:ext cx="3264363" cy="57606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4" name="Group 33"/>
          <p:cNvGrpSpPr/>
          <p:nvPr/>
        </p:nvGrpSpPr>
        <p:grpSpPr>
          <a:xfrm>
            <a:off x="152400" y="4797152"/>
            <a:ext cx="8892480" cy="727199"/>
            <a:chOff x="152400" y="4797152"/>
            <a:chExt cx="8892480" cy="727199"/>
          </a:xfrm>
        </p:grpSpPr>
        <p:sp>
          <p:nvSpPr>
            <p:cNvPr id="28" name="TextBox 27"/>
            <p:cNvSpPr txBox="1"/>
            <p:nvPr/>
          </p:nvSpPr>
          <p:spPr>
            <a:xfrm>
              <a:off x="152400" y="4797152"/>
              <a:ext cx="8892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dirty="0" smtClean="0"/>
                <a:t>The spring force is proportional to the displacement, the damper force instead to speed.</a:t>
              </a:r>
              <a:endParaRPr lang="it-IT" dirty="0" smtClean="0"/>
            </a:p>
            <a:p>
              <a:pPr algn="just"/>
              <a:r>
                <a:rPr lang="it-IT" dirty="0" smtClean="0"/>
                <a:t>If       is the mass displacement, the equation of motion will be:</a:t>
              </a:r>
              <a:endParaRPr lang="it-IT" dirty="0"/>
            </a:p>
          </p:txBody>
        </p:sp>
        <p:graphicFrame>
          <p:nvGraphicFramePr>
            <p:cNvPr id="30" name="Object 29"/>
            <p:cNvGraphicFramePr>
              <a:graphicFrameLocks noChangeAspect="1"/>
            </p:cNvGraphicFramePr>
            <p:nvPr/>
          </p:nvGraphicFramePr>
          <p:xfrm>
            <a:off x="395536" y="5013176"/>
            <a:ext cx="319088" cy="511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627" name="Equation" r:id="rId7" imgW="126835" imgH="202936" progId="Equation.3">
                    <p:embed/>
                  </p:oleObj>
                </mc:Choice>
                <mc:Fallback>
                  <p:oleObj name="Equation" r:id="rId7" imgW="126835" imgH="202936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5536" y="5013176"/>
                          <a:ext cx="319088" cy="5111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45764" name="Object 2"/>
          <p:cNvGraphicFramePr>
            <a:graphicFrameLocks noChangeAspect="1"/>
          </p:cNvGraphicFramePr>
          <p:nvPr/>
        </p:nvGraphicFramePr>
        <p:xfrm>
          <a:off x="2987824" y="1621681"/>
          <a:ext cx="319087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28" name="Equation" r:id="rId9" imgW="126835" imgH="202936" progId="Equation.3">
                  <p:embed/>
                </p:oleObj>
              </mc:Choice>
              <mc:Fallback>
                <p:oleObj name="Equation" r:id="rId9" imgW="126835" imgH="20293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824" y="1621681"/>
                        <a:ext cx="319087" cy="511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7027590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35496" y="1196752"/>
            <a:ext cx="5257800" cy="3776663"/>
            <a:chOff x="1835696" y="1988840"/>
            <a:chExt cx="5257800" cy="3776663"/>
          </a:xfrm>
        </p:grpSpPr>
        <p:grpSp>
          <p:nvGrpSpPr>
            <p:cNvPr id="17" name="Group 14"/>
            <p:cNvGrpSpPr/>
            <p:nvPr/>
          </p:nvGrpSpPr>
          <p:grpSpPr>
            <a:xfrm>
              <a:off x="1835696" y="1988840"/>
              <a:ext cx="5257800" cy="3776663"/>
              <a:chOff x="914400" y="304800"/>
              <a:chExt cx="5257800" cy="3776663"/>
            </a:xfrm>
          </p:grpSpPr>
          <p:pic>
            <p:nvPicPr>
              <p:cNvPr id="22" name="Picture 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914400" y="304800"/>
                <a:ext cx="5257800" cy="377666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sp>
            <p:nvSpPr>
              <p:cNvPr id="23" name="Rectangle 22"/>
              <p:cNvSpPr/>
              <p:nvPr/>
            </p:nvSpPr>
            <p:spPr>
              <a:xfrm>
                <a:off x="2555776" y="692696"/>
                <a:ext cx="1080120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3203848" y="3284984"/>
                <a:ext cx="864096" cy="36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3851920" y="2060848"/>
                <a:ext cx="360040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1691680" y="2132856"/>
                <a:ext cx="360040" cy="36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5076056" y="764704"/>
                <a:ext cx="504056" cy="4320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4716016" y="4941168"/>
              <a:ext cx="3818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 smtClean="0"/>
                <a:t>U</a:t>
              </a:r>
              <a:endParaRPr lang="it-IT" sz="24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788024" y="3717032"/>
              <a:ext cx="3449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 smtClean="0"/>
                <a:t>K</a:t>
              </a:r>
              <a:endParaRPr lang="it-IT" sz="24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555776" y="3861048"/>
              <a:ext cx="3738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 smtClean="0"/>
                <a:t>D</a:t>
              </a:r>
              <a:endParaRPr lang="it-IT" sz="24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707904" y="2420888"/>
              <a:ext cx="4475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 smtClean="0"/>
                <a:t>M</a:t>
              </a:r>
              <a:endParaRPr lang="it-IT" sz="2400" dirty="0"/>
            </a:p>
          </p:txBody>
        </p:sp>
      </p:grpSp>
      <p:graphicFrame>
        <p:nvGraphicFramePr>
          <p:cNvPr id="28" name="Object 27"/>
          <p:cNvGraphicFramePr>
            <a:graphicFrameLocks noChangeAspect="1"/>
          </p:cNvGraphicFramePr>
          <p:nvPr/>
        </p:nvGraphicFramePr>
        <p:xfrm>
          <a:off x="5364088" y="1556792"/>
          <a:ext cx="3264363" cy="576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50" name="Equation" r:id="rId5" imgW="1295400" imgH="228600" progId="Equation.3">
                  <p:embed/>
                </p:oleObj>
              </mc:Choice>
              <mc:Fallback>
                <p:oleObj name="Equation" r:id="rId5" imgW="1295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088" y="1556792"/>
                        <a:ext cx="3264363" cy="57606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6787" name="Object 2"/>
          <p:cNvGraphicFramePr>
            <a:graphicFrameLocks noChangeAspect="1"/>
          </p:cNvGraphicFramePr>
          <p:nvPr/>
        </p:nvGraphicFramePr>
        <p:xfrm>
          <a:off x="2987675" y="1622425"/>
          <a:ext cx="319088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51" name="Equation" r:id="rId7" imgW="126835" imgH="202936" progId="Equation.3">
                  <p:embed/>
                </p:oleObj>
              </mc:Choice>
              <mc:Fallback>
                <p:oleObj name="Equation" r:id="rId7" imgW="126835" imgH="20293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1622425"/>
                        <a:ext cx="319088" cy="511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4788024" y="2660719"/>
            <a:ext cx="43559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/>
              <a:t>Dividing for  </a:t>
            </a:r>
            <a:r>
              <a:rPr lang="it-IT" b="1" dirty="0" smtClean="0">
                <a:solidFill>
                  <a:srgbClr val="00B0F0"/>
                </a:solidFill>
              </a:rPr>
              <a:t>M</a:t>
            </a:r>
            <a:r>
              <a:rPr lang="it-IT" dirty="0" smtClean="0"/>
              <a:t> and introducing the quantity</a:t>
            </a:r>
          </a:p>
          <a:p>
            <a:pPr algn="just"/>
            <a:endParaRPr lang="it-IT" dirty="0" smtClean="0"/>
          </a:p>
          <a:p>
            <a:pPr algn="just"/>
            <a:endParaRPr lang="it-IT" dirty="0" smtClean="0"/>
          </a:p>
          <a:p>
            <a:pPr algn="just"/>
            <a:endParaRPr lang="it-IT" dirty="0" smtClean="0"/>
          </a:p>
          <a:p>
            <a:pPr algn="just"/>
            <a:endParaRPr lang="it-IT" dirty="0" smtClean="0"/>
          </a:p>
        </p:txBody>
      </p:sp>
      <p:sp>
        <p:nvSpPr>
          <p:cNvPr id="30" name="TextBox 29"/>
          <p:cNvSpPr txBox="1"/>
          <p:nvPr/>
        </p:nvSpPr>
        <p:spPr>
          <a:xfrm>
            <a:off x="251520" y="4869160"/>
            <a:ext cx="43559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/>
              <a:t>We have: </a:t>
            </a:r>
          </a:p>
          <a:p>
            <a:pPr algn="just"/>
            <a:endParaRPr lang="it-IT" dirty="0" smtClean="0"/>
          </a:p>
          <a:p>
            <a:pPr algn="just"/>
            <a:endParaRPr lang="it-IT" dirty="0" smtClean="0"/>
          </a:p>
          <a:p>
            <a:pPr algn="just"/>
            <a:endParaRPr lang="it-IT" dirty="0" smtClean="0"/>
          </a:p>
          <a:p>
            <a:pPr algn="just"/>
            <a:endParaRPr lang="it-IT" dirty="0" smtClean="0"/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/>
        </p:nvGraphicFramePr>
        <p:xfrm>
          <a:off x="2954338" y="5013176"/>
          <a:ext cx="3041650" cy="60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52" name="Equation" r:id="rId9" imgW="1206500" imgH="241300" progId="Equation.3">
                  <p:embed/>
                </p:oleObj>
              </mc:Choice>
              <mc:Fallback>
                <p:oleObj name="Equation" r:id="rId9" imgW="12065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4338" y="5013176"/>
                        <a:ext cx="3041650" cy="608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/>
        </p:nvGraphicFramePr>
        <p:xfrm>
          <a:off x="5004048" y="3549574"/>
          <a:ext cx="1224136" cy="743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53" name="Equation" r:id="rId11" imgW="647419" imgH="393529" progId="Equation.3">
                  <p:embed/>
                </p:oleObj>
              </mc:Choice>
              <mc:Fallback>
                <p:oleObj name="Equation" r:id="rId11" imgW="647419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4048" y="3549574"/>
                        <a:ext cx="1224136" cy="7435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/>
        </p:nvGraphicFramePr>
        <p:xfrm>
          <a:off x="7421633" y="3524151"/>
          <a:ext cx="966791" cy="6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54" name="Equation" r:id="rId13" imgW="545863" imgH="393529" progId="Equation.3">
                  <p:embed/>
                </p:oleObj>
              </mc:Choice>
              <mc:Fallback>
                <p:oleObj name="Equation" r:id="rId13" imgW="545863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1633" y="3524151"/>
                        <a:ext cx="966791" cy="696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9" name="Group 38"/>
          <p:cNvGrpSpPr/>
          <p:nvPr/>
        </p:nvGrpSpPr>
        <p:grpSpPr>
          <a:xfrm>
            <a:off x="251520" y="5589240"/>
            <a:ext cx="8568952" cy="511175"/>
            <a:chOff x="251520" y="5589240"/>
            <a:chExt cx="8568952" cy="511175"/>
          </a:xfrm>
        </p:grpSpPr>
        <p:sp>
          <p:nvSpPr>
            <p:cNvPr id="35" name="TextBox 34"/>
            <p:cNvSpPr txBox="1"/>
            <p:nvPr/>
          </p:nvSpPr>
          <p:spPr>
            <a:xfrm>
              <a:off x="251520" y="5661248"/>
              <a:ext cx="85689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dirty="0" smtClean="0"/>
                <a:t>From this equation we can find the groun motion       and its time derivative.</a:t>
              </a:r>
            </a:p>
          </p:txBody>
        </p:sp>
        <p:graphicFrame>
          <p:nvGraphicFramePr>
            <p:cNvPr id="36" name="Object 2"/>
            <p:cNvGraphicFramePr>
              <a:graphicFrameLocks noChangeAspect="1"/>
            </p:cNvGraphicFramePr>
            <p:nvPr/>
          </p:nvGraphicFramePr>
          <p:xfrm>
            <a:off x="4932040" y="5589240"/>
            <a:ext cx="319088" cy="511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655" name="Equation" r:id="rId15" imgW="126835" imgH="202936" progId="Equation.3">
                    <p:embed/>
                  </p:oleObj>
                </mc:Choice>
                <mc:Fallback>
                  <p:oleObj name="Equation" r:id="rId15" imgW="126835" imgH="202936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32040" y="5589240"/>
                          <a:ext cx="319088" cy="5111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2949882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5"/>
          <p:cNvGrpSpPr/>
          <p:nvPr/>
        </p:nvGrpSpPr>
        <p:grpSpPr>
          <a:xfrm>
            <a:off x="35496" y="1196752"/>
            <a:ext cx="5257800" cy="3776663"/>
            <a:chOff x="1835696" y="1988840"/>
            <a:chExt cx="5257800" cy="3776663"/>
          </a:xfrm>
        </p:grpSpPr>
        <p:grpSp>
          <p:nvGrpSpPr>
            <p:cNvPr id="4" name="Group 14"/>
            <p:cNvGrpSpPr/>
            <p:nvPr/>
          </p:nvGrpSpPr>
          <p:grpSpPr>
            <a:xfrm>
              <a:off x="1835696" y="1988840"/>
              <a:ext cx="5257800" cy="3776663"/>
              <a:chOff x="914400" y="304800"/>
              <a:chExt cx="5257800" cy="3776663"/>
            </a:xfrm>
          </p:grpSpPr>
          <p:pic>
            <p:nvPicPr>
              <p:cNvPr id="22" name="Picture 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914400" y="304800"/>
                <a:ext cx="5257800" cy="377666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sp>
            <p:nvSpPr>
              <p:cNvPr id="23" name="Rectangle 22"/>
              <p:cNvSpPr/>
              <p:nvPr/>
            </p:nvSpPr>
            <p:spPr>
              <a:xfrm>
                <a:off x="2555776" y="692696"/>
                <a:ext cx="1080120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3203848" y="3284984"/>
                <a:ext cx="864096" cy="36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3851920" y="2060848"/>
                <a:ext cx="360040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1691680" y="2132856"/>
                <a:ext cx="360040" cy="36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5076056" y="764704"/>
                <a:ext cx="504056" cy="4320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4716016" y="4941168"/>
              <a:ext cx="3818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 smtClean="0"/>
                <a:t>U</a:t>
              </a:r>
              <a:endParaRPr lang="it-IT" sz="24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788024" y="3717032"/>
              <a:ext cx="3449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 smtClean="0"/>
                <a:t>K</a:t>
              </a:r>
              <a:endParaRPr lang="it-IT" sz="24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555776" y="3861048"/>
              <a:ext cx="3738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 smtClean="0"/>
                <a:t>D</a:t>
              </a:r>
              <a:endParaRPr lang="it-IT" sz="24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707904" y="2420888"/>
              <a:ext cx="4475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 smtClean="0"/>
                <a:t>M</a:t>
              </a:r>
              <a:endParaRPr lang="it-IT" sz="2400" dirty="0"/>
            </a:p>
          </p:txBody>
        </p:sp>
      </p:grpSp>
      <p:graphicFrame>
        <p:nvGraphicFramePr>
          <p:cNvPr id="246787" name="Object 2"/>
          <p:cNvGraphicFramePr>
            <a:graphicFrameLocks noChangeAspect="1"/>
          </p:cNvGraphicFramePr>
          <p:nvPr/>
        </p:nvGraphicFramePr>
        <p:xfrm>
          <a:off x="2987675" y="1622425"/>
          <a:ext cx="319088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74" name="Equation" r:id="rId5" imgW="126835" imgH="202936" progId="Equation.3">
                  <p:embed/>
                </p:oleObj>
              </mc:Choice>
              <mc:Fallback>
                <p:oleObj name="Equation" r:id="rId5" imgW="126835" imgH="20293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1622425"/>
                        <a:ext cx="319088" cy="511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4788024" y="2660719"/>
            <a:ext cx="43559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/>
              <a:t>The instrument response to the motion at a some frequency can be determined using the time dependence of the displacement due to a wave:</a:t>
            </a:r>
          </a:p>
          <a:p>
            <a:pPr algn="just"/>
            <a:endParaRPr lang="it-IT" dirty="0" smtClean="0"/>
          </a:p>
          <a:p>
            <a:pPr algn="just"/>
            <a:endParaRPr lang="it-IT" dirty="0" smtClean="0"/>
          </a:p>
          <a:p>
            <a:pPr algn="just"/>
            <a:endParaRPr lang="it-IT" dirty="0" smtClean="0"/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/>
        </p:nvGraphicFramePr>
        <p:xfrm>
          <a:off x="251520" y="5517232"/>
          <a:ext cx="4608513" cy="104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75" name="Equation" r:id="rId7" imgW="2362200" imgH="533400" progId="Equation.3">
                  <p:embed/>
                </p:oleObj>
              </mc:Choice>
              <mc:Fallback>
                <p:oleObj name="Equation" r:id="rId7" imgW="2362200" imgH="533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5517232"/>
                        <a:ext cx="4608513" cy="1041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6228185" y="4005065"/>
          <a:ext cx="1080120" cy="4205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76" name="Equation" r:id="rId9" imgW="520474" imgH="203112" progId="Equation.3">
                  <p:embed/>
                </p:oleObj>
              </mc:Choice>
              <mc:Fallback>
                <p:oleObj name="Equation" r:id="rId9" imgW="520474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8185" y="4005065"/>
                        <a:ext cx="1080120" cy="42055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7" name="Group 36"/>
          <p:cNvGrpSpPr/>
          <p:nvPr/>
        </p:nvGrpSpPr>
        <p:grpSpPr>
          <a:xfrm>
            <a:off x="251520" y="4581128"/>
            <a:ext cx="8640960" cy="1621344"/>
            <a:chOff x="251520" y="4581128"/>
            <a:chExt cx="8640960" cy="1621344"/>
          </a:xfrm>
        </p:grpSpPr>
        <p:sp>
          <p:nvSpPr>
            <p:cNvPr id="30" name="TextBox 29"/>
            <p:cNvSpPr txBox="1"/>
            <p:nvPr/>
          </p:nvSpPr>
          <p:spPr>
            <a:xfrm>
              <a:off x="251520" y="4725144"/>
              <a:ext cx="864096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dirty="0" smtClean="0"/>
                <a:t>Assuming the same time dependence for      and remembering that </a:t>
              </a:r>
            </a:p>
            <a:p>
              <a:pPr algn="just"/>
              <a:r>
                <a:rPr lang="it-IT" dirty="0" smtClean="0"/>
                <a:t>We obtain the motion equation:</a:t>
              </a:r>
            </a:p>
            <a:p>
              <a:pPr algn="just"/>
              <a:endParaRPr lang="it-IT" dirty="0" smtClean="0"/>
            </a:p>
            <a:p>
              <a:pPr algn="just"/>
              <a:endParaRPr lang="it-IT" dirty="0" smtClean="0"/>
            </a:p>
            <a:p>
              <a:pPr algn="just"/>
              <a:endParaRPr lang="it-IT" dirty="0" smtClean="0"/>
            </a:p>
          </p:txBody>
        </p:sp>
        <p:graphicFrame>
          <p:nvGraphicFramePr>
            <p:cNvPr id="247816" name="Object 2"/>
            <p:cNvGraphicFramePr>
              <a:graphicFrameLocks noChangeAspect="1"/>
            </p:cNvGraphicFramePr>
            <p:nvPr/>
          </p:nvGraphicFramePr>
          <p:xfrm>
            <a:off x="4067944" y="4725144"/>
            <a:ext cx="288032" cy="4614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677" name="Equation" r:id="rId11" imgW="126835" imgH="202936" progId="Equation.3">
                    <p:embed/>
                  </p:oleObj>
                </mc:Choice>
                <mc:Fallback>
                  <p:oleObj name="Equation" r:id="rId11" imgW="126835" imgH="202936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67944" y="4725144"/>
                          <a:ext cx="288032" cy="46142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Object 34"/>
            <p:cNvGraphicFramePr>
              <a:graphicFrameLocks noChangeAspect="1"/>
            </p:cNvGraphicFramePr>
            <p:nvPr/>
          </p:nvGraphicFramePr>
          <p:xfrm>
            <a:off x="6660232" y="4581128"/>
            <a:ext cx="2089472" cy="6946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678" name="Equation" r:id="rId12" imgW="1180588" imgH="393529" progId="Equation.3">
                    <p:embed/>
                  </p:oleObj>
                </mc:Choice>
                <mc:Fallback>
                  <p:oleObj name="Equation" r:id="rId12" imgW="1180588" imgH="393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60232" y="4581128"/>
                          <a:ext cx="2089472" cy="69468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47818" name="Object 10"/>
          <p:cNvGraphicFramePr>
            <a:graphicFrameLocks noChangeAspect="1"/>
          </p:cNvGraphicFramePr>
          <p:nvPr/>
        </p:nvGraphicFramePr>
        <p:xfrm>
          <a:off x="5364088" y="1628800"/>
          <a:ext cx="3041650" cy="60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79" name="Equation" r:id="rId14" imgW="1206500" imgH="241300" progId="Equation.3">
                  <p:embed/>
                </p:oleObj>
              </mc:Choice>
              <mc:Fallback>
                <p:oleObj name="Equation" r:id="rId14" imgW="12065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088" y="1628800"/>
                        <a:ext cx="3041650" cy="608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/>
        </p:nvGraphicFramePr>
        <p:xfrm>
          <a:off x="5796136" y="5633169"/>
          <a:ext cx="2576512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80" name="Equation" r:id="rId16" imgW="1320800" imgH="457200" progId="Equation.3">
                  <p:embed/>
                </p:oleObj>
              </mc:Choice>
              <mc:Fallback>
                <p:oleObj name="Equation" r:id="rId16" imgW="13208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6136" y="5633169"/>
                        <a:ext cx="2576512" cy="892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486256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Object 35"/>
          <p:cNvGraphicFramePr>
            <a:graphicFrameLocks noChangeAspect="1"/>
          </p:cNvGraphicFramePr>
          <p:nvPr/>
        </p:nvGraphicFramePr>
        <p:xfrm>
          <a:off x="2771800" y="1844824"/>
          <a:ext cx="2749550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698" name="Equation" r:id="rId4" imgW="1409700" imgH="457200" progId="Equation.3">
                  <p:embed/>
                </p:oleObj>
              </mc:Choice>
              <mc:Fallback>
                <p:oleObj name="Equation" r:id="rId4" imgW="14097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1844824"/>
                        <a:ext cx="2749550" cy="892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179512" y="1484784"/>
            <a:ext cx="1085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The ratio:</a:t>
            </a:r>
            <a:endParaRPr lang="it-IT" dirty="0"/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/>
        </p:nvGraphicFramePr>
        <p:xfrm>
          <a:off x="2700338" y="4476750"/>
          <a:ext cx="295116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699" name="Equation" r:id="rId6" imgW="1396394" imgH="253890" progId="Equation.3">
                  <p:embed/>
                </p:oleObj>
              </mc:Choice>
              <mc:Fallback>
                <p:oleObj name="Equation" r:id="rId6" imgW="1396394" imgH="2538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8" y="4476750"/>
                        <a:ext cx="2951162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251520" y="3347700"/>
            <a:ext cx="8712968" cy="2308324"/>
            <a:chOff x="251520" y="3347700"/>
            <a:chExt cx="8712968" cy="2308324"/>
          </a:xfrm>
        </p:grpSpPr>
        <p:sp>
          <p:nvSpPr>
            <p:cNvPr id="32" name="TextBox 31"/>
            <p:cNvSpPr txBox="1"/>
            <p:nvPr/>
          </p:nvSpPr>
          <p:spPr>
            <a:xfrm>
              <a:off x="251520" y="3347700"/>
              <a:ext cx="864096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dirty="0" smtClean="0"/>
                <a:t>Is named frequency responce that is the transfer function of the instrument. It is a complex number, so it can be divided in an amplitude response             and in a phase response</a:t>
              </a:r>
            </a:p>
            <a:p>
              <a:pPr algn="just"/>
              <a:endParaRPr lang="it-IT" dirty="0" smtClean="0"/>
            </a:p>
            <a:p>
              <a:pPr algn="just"/>
              <a:endParaRPr lang="it-IT" dirty="0" smtClean="0"/>
            </a:p>
            <a:p>
              <a:pPr algn="just"/>
              <a:endParaRPr lang="it-IT" dirty="0" smtClean="0"/>
            </a:p>
            <a:p>
              <a:pPr algn="just"/>
              <a:endParaRPr lang="it-IT" dirty="0" smtClean="0"/>
            </a:p>
            <a:p>
              <a:pPr algn="just"/>
              <a:r>
                <a:rPr lang="it-IT" dirty="0" smtClean="0"/>
                <a:t>The amplitude  response curve of an instrument shows which frequencies are amplified and good recorded and says in which frequency band the instrument are not sensible. </a:t>
              </a:r>
              <a:endParaRPr lang="it-IT" dirty="0"/>
            </a:p>
          </p:txBody>
        </p:sp>
        <p:graphicFrame>
          <p:nvGraphicFramePr>
            <p:cNvPr id="37" name="Object 36"/>
            <p:cNvGraphicFramePr>
              <a:graphicFrameLocks noChangeAspect="1"/>
            </p:cNvGraphicFramePr>
            <p:nvPr/>
          </p:nvGraphicFramePr>
          <p:xfrm>
            <a:off x="8316416" y="3573016"/>
            <a:ext cx="648072" cy="4470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7700" name="Equation" r:id="rId8" imgW="368140" imgH="253890" progId="Equation.3">
                    <p:embed/>
                  </p:oleObj>
                </mc:Choice>
                <mc:Fallback>
                  <p:oleObj name="Equation" r:id="rId8" imgW="368140" imgH="25389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16416" y="3573016"/>
                          <a:ext cx="648072" cy="4470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" name="Object 37"/>
            <p:cNvGraphicFramePr>
              <a:graphicFrameLocks noChangeAspect="1"/>
            </p:cNvGraphicFramePr>
            <p:nvPr/>
          </p:nvGraphicFramePr>
          <p:xfrm>
            <a:off x="5436096" y="3645024"/>
            <a:ext cx="576064" cy="3766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7701" name="Equation" r:id="rId10" imgW="330057" imgH="215806" progId="Equation.3">
                    <p:embed/>
                  </p:oleObj>
                </mc:Choice>
                <mc:Fallback>
                  <p:oleObj name="Equation" r:id="rId10" imgW="330057" imgH="215806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36096" y="3645024"/>
                          <a:ext cx="576064" cy="37660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1437383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1196752"/>
            <a:ext cx="4536504" cy="5144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5364088" y="4242544"/>
          <a:ext cx="3937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22" name="Equation" r:id="rId5" imgW="393529" imgH="482391" progId="Equation.3">
                  <p:embed/>
                </p:oleObj>
              </mc:Choice>
              <mc:Fallback>
                <p:oleObj name="Equation" r:id="rId5" imgW="393529" imgH="48239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088" y="4242544"/>
                        <a:ext cx="393700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707904" y="6381328"/>
            <a:ext cx="1074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Period (s)</a:t>
            </a:r>
            <a:endParaRPr lang="it-IT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837825" y="3535110"/>
            <a:ext cx="19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Displacements (m)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324843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3528" y="4826675"/>
            <a:ext cx="86764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The ocean waves produce large amounts of energy to periods of around 6 s. These waves recorded by seismometers are called </a:t>
            </a:r>
            <a:r>
              <a:rPr lang="en-US" dirty="0" err="1" smtClean="0"/>
              <a:t>microsystems</a:t>
            </a:r>
            <a:r>
              <a:rPr lang="en-US" dirty="0" smtClean="0"/>
              <a:t> and dominate the ground motion at these times.</a:t>
            </a:r>
          </a:p>
          <a:p>
            <a:pPr algn="just"/>
            <a:r>
              <a:rPr lang="en-US" dirty="0" smtClean="0"/>
              <a:t>To make the instruments more sensitive to this band, were introduced two types of standard instruments.</a:t>
            </a:r>
          </a:p>
          <a:p>
            <a:pPr algn="just"/>
            <a:r>
              <a:rPr lang="en-US" dirty="0" smtClean="0"/>
              <a:t>The first is called a short period, with periods of less than 6s (typically 1s) so that records well at high frequencies. It usually has very large amplifications.</a:t>
            </a:r>
            <a:endParaRPr lang="it-IT" dirty="0" smtClean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5364088" y="4242544"/>
          <a:ext cx="3937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46" name="Equation" r:id="rId4" imgW="393529" imgH="482391" progId="Equation.3">
                  <p:embed/>
                </p:oleObj>
              </mc:Choice>
              <mc:Fallback>
                <p:oleObj name="Equation" r:id="rId4" imgW="393529" imgH="48239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088" y="4242544"/>
                        <a:ext cx="393700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3" descr="quattr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1484783"/>
            <a:ext cx="2592288" cy="3432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4175448" y="1268760"/>
            <a:ext cx="496855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GB" sz="1000" b="1" dirty="0">
                <a:solidFill>
                  <a:schemeClr val="hlink"/>
                </a:solidFill>
              </a:rPr>
              <a:t>The dynamic magnification curves of the TRI-117 WWSSN station </a:t>
            </a:r>
            <a:r>
              <a:rPr lang="en-GB" sz="1000" b="1" dirty="0" smtClean="0">
                <a:solidFill>
                  <a:schemeClr val="hlink"/>
                </a:solidFill>
              </a:rPr>
              <a:t>seismometer</a:t>
            </a:r>
            <a:endParaRPr lang="en-GB" sz="1000" b="1" dirty="0">
              <a:solidFill>
                <a:schemeClr val="hlink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268759"/>
            <a:ext cx="3888432" cy="3568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00044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99992" y="1340768"/>
            <a:ext cx="41764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The second is called in the long period, with longer periods of 6 s (typically 15 s Ts) that records good low frequency.</a:t>
            </a:r>
            <a:br>
              <a:rPr lang="en-US" dirty="0" smtClean="0"/>
            </a:br>
            <a:r>
              <a:rPr lang="en-US" dirty="0" smtClean="0"/>
              <a:t>As the inelasticity of the Earth attenuates high frequencies, the short period instruments (SP) are used to record local earthquakes, while </a:t>
            </a:r>
            <a:r>
              <a:rPr lang="en-US" dirty="0" err="1" smtClean="0"/>
              <a:t>teleseismic</a:t>
            </a:r>
            <a:r>
              <a:rPr lang="en-US" dirty="0" smtClean="0"/>
              <a:t> will be recorded well in the long period (LP) instruments.</a:t>
            </a:r>
          </a:p>
          <a:p>
            <a:pPr algn="just"/>
            <a:r>
              <a:rPr lang="en-US" dirty="0" smtClean="0"/>
              <a:t>The modern electronic filtering </a:t>
            </a:r>
            <a:r>
              <a:rPr lang="en-US" dirty="0" err="1" smtClean="0"/>
              <a:t>tecnique</a:t>
            </a:r>
            <a:r>
              <a:rPr lang="en-US" dirty="0" smtClean="0"/>
              <a:t> allow you to use a single mechanical sensor today with a high response </a:t>
            </a:r>
            <a:r>
              <a:rPr lang="en-US" dirty="0" err="1" smtClean="0"/>
              <a:t>whithin</a:t>
            </a:r>
            <a:r>
              <a:rPr lang="en-US" dirty="0" smtClean="0"/>
              <a:t>  a broad band frequencies range. These instruments are called broadband.</a:t>
            </a:r>
            <a:endParaRPr lang="it-IT" dirty="0"/>
          </a:p>
        </p:txBody>
      </p:sp>
      <p:sp>
        <p:nvSpPr>
          <p:cNvPr id="9" name="TextBox 8"/>
          <p:cNvSpPr txBox="1"/>
          <p:nvPr/>
        </p:nvSpPr>
        <p:spPr>
          <a:xfrm>
            <a:off x="179512" y="5733256"/>
            <a:ext cx="856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The unwanted frequency bands can be eliminated or reduced with numeric filtering. Furthermore, the digital acquisition allows a higher dynamic bandwidth, which allows the recording of both small and large displacements of the same time series.</a:t>
            </a:r>
            <a:endParaRPr lang="it-IT" dirty="0" smtClean="0"/>
          </a:p>
        </p:txBody>
      </p:sp>
      <p:pic>
        <p:nvPicPr>
          <p:cNvPr id="10" name="Picture 3" descr="quattr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351" y="1412776"/>
            <a:ext cx="3317585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802727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"/>
          <p:cNvGrpSpPr>
            <a:grpSpLocks/>
          </p:cNvGrpSpPr>
          <p:nvPr/>
        </p:nvGrpSpPr>
        <p:grpSpPr bwMode="auto">
          <a:xfrm>
            <a:off x="2267744" y="1196752"/>
            <a:ext cx="4752528" cy="5661248"/>
            <a:chOff x="2632" y="352"/>
            <a:chExt cx="3118" cy="3646"/>
          </a:xfrm>
        </p:grpSpPr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2632" y="352"/>
              <a:ext cx="3118" cy="3646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r="-3256" b="-3114"/>
            <a:stretch>
              <a:fillRect/>
            </a:stretch>
          </p:blipFill>
          <p:spPr bwMode="auto">
            <a:xfrm>
              <a:off x="2763" y="508"/>
              <a:ext cx="2642" cy="342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41235663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5"/>
          <p:cNvSpPr>
            <a:spLocks noChangeArrowheads="1"/>
          </p:cNvSpPr>
          <p:nvPr/>
        </p:nvSpPr>
        <p:spPr bwMode="auto">
          <a:xfrm>
            <a:off x="2260600" y="4495800"/>
            <a:ext cx="46482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it-IT"/>
          </a:p>
        </p:txBody>
      </p:sp>
      <p:pic>
        <p:nvPicPr>
          <p:cNvPr id="1331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2362200"/>
            <a:ext cx="480060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Text Box 10"/>
          <p:cNvSpPr txBox="1">
            <a:spLocks noChangeArrowheads="1"/>
          </p:cNvSpPr>
          <p:nvPr/>
        </p:nvSpPr>
        <p:spPr bwMode="auto">
          <a:xfrm>
            <a:off x="4038600" y="685800"/>
            <a:ext cx="1181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solidFill>
                  <a:schemeClr val="bg1"/>
                </a:solidFill>
              </a:rPr>
              <a:t>Fourier</a:t>
            </a:r>
          </a:p>
        </p:txBody>
      </p:sp>
      <p:pic>
        <p:nvPicPr>
          <p:cNvPr id="1331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6800" y="4572000"/>
            <a:ext cx="9334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6800" y="4876800"/>
            <a:ext cx="6286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0450" y="5130800"/>
            <a:ext cx="3143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0" name="Text Box 18"/>
          <p:cNvSpPr txBox="1">
            <a:spLocks noChangeArrowheads="1"/>
          </p:cNvSpPr>
          <p:nvPr/>
        </p:nvSpPr>
        <p:spPr bwMode="auto">
          <a:xfrm>
            <a:off x="3352800" y="4572000"/>
            <a:ext cx="179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/>
              <a:t>amplitude</a:t>
            </a:r>
            <a:r>
              <a:rPr lang="en-GB" sz="1400"/>
              <a:t> </a:t>
            </a:r>
            <a:r>
              <a:rPr lang="en-GB" sz="1200"/>
              <a:t>spactral density</a:t>
            </a:r>
          </a:p>
        </p:txBody>
      </p:sp>
      <p:sp>
        <p:nvSpPr>
          <p:cNvPr id="13321" name="Text Box 19"/>
          <p:cNvSpPr txBox="1">
            <a:spLocks noChangeArrowheads="1"/>
          </p:cNvSpPr>
          <p:nvPr/>
        </p:nvSpPr>
        <p:spPr bwMode="auto">
          <a:xfrm>
            <a:off x="3365500" y="4864100"/>
            <a:ext cx="12922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/>
              <a:t>angular frequency</a:t>
            </a:r>
          </a:p>
        </p:txBody>
      </p:sp>
      <p:sp>
        <p:nvSpPr>
          <p:cNvPr id="13322" name="Text Box 20"/>
          <p:cNvSpPr txBox="1">
            <a:spLocks noChangeArrowheads="1"/>
          </p:cNvSpPr>
          <p:nvPr/>
        </p:nvSpPr>
        <p:spPr bwMode="auto">
          <a:xfrm>
            <a:off x="3365500" y="5130800"/>
            <a:ext cx="11303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/>
              <a:t>phase spectrum</a:t>
            </a:r>
          </a:p>
        </p:txBody>
      </p:sp>
    </p:spTree>
    <p:extLst>
      <p:ext uri="{BB962C8B-B14F-4D97-AF65-F5344CB8AC3E}">
        <p14:creationId xmlns:p14="http://schemas.microsoft.com/office/powerpoint/2010/main" val="39992339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0" y="1676400"/>
            <a:ext cx="3657600" cy="3429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6" name="Text Box 3"/>
          <p:cNvSpPr txBox="1">
            <a:spLocks noChangeArrowheads="1"/>
          </p:cNvSpPr>
          <p:nvPr/>
        </p:nvSpPr>
        <p:spPr bwMode="auto">
          <a:xfrm>
            <a:off x="1676400" y="1066800"/>
            <a:ext cx="21035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800" dirty="0" smtClean="0"/>
              <a:t>Clinometers</a:t>
            </a:r>
            <a:endParaRPr lang="en-GB" sz="2800" dirty="0"/>
          </a:p>
        </p:txBody>
      </p:sp>
      <p:pic>
        <p:nvPicPr>
          <p:cNvPr id="8197" name="Picture 4" descr="DSCN024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8288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194" name="Object 5"/>
          <p:cNvGraphicFramePr>
            <a:graphicFrameLocks noChangeAspect="1"/>
          </p:cNvGraphicFramePr>
          <p:nvPr/>
        </p:nvGraphicFramePr>
        <p:xfrm>
          <a:off x="990600" y="2133600"/>
          <a:ext cx="3276600" cy="276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10" name="CorelPhotoPaint.Image.8" r:id="rId5" imgW="4202845" imgH="3550626" progId="CorelPhotoPaint.Image.8">
                  <p:embed/>
                </p:oleObj>
              </mc:Choice>
              <mc:Fallback>
                <p:oleObj name="CorelPhotoPaint.Image.8" r:id="rId5" imgW="4202845" imgH="3550626" progId="CorelPhotoPaint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2133600"/>
                        <a:ext cx="3276600" cy="276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43480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828800"/>
            <a:ext cx="8229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70421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340767"/>
            <a:ext cx="2952328" cy="543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35496" y="5791200"/>
            <a:ext cx="573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/>
              <a:t>f(t)</a:t>
            </a:r>
          </a:p>
        </p:txBody>
      </p:sp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3707904" y="1484784"/>
            <a:ext cx="4572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/>
              <a:t>The transient f (t) is formed by the sum of infinite harmonic terms. </a:t>
            </a:r>
            <a:br>
              <a:rPr lang="en-US" dirty="0" smtClean="0"/>
            </a:br>
            <a:r>
              <a:rPr lang="en-US" dirty="0" smtClean="0"/>
              <a:t>The amplitude of each harmonic is determined from the amplitude spectrum, while the phase shift of each harmonic is determined from the phase spectrum.</a:t>
            </a:r>
            <a:endParaRPr lang="en-GB" b="1" dirty="0"/>
          </a:p>
        </p:txBody>
      </p:sp>
      <p:grpSp>
        <p:nvGrpSpPr>
          <p:cNvPr id="10" name="Group 6"/>
          <p:cNvGrpSpPr>
            <a:grpSpLocks/>
          </p:cNvGrpSpPr>
          <p:nvPr/>
        </p:nvGrpSpPr>
        <p:grpSpPr bwMode="auto">
          <a:xfrm>
            <a:off x="3059832" y="3429000"/>
            <a:ext cx="5791200" cy="1066800"/>
            <a:chOff x="1104" y="2976"/>
            <a:chExt cx="3648" cy="672"/>
          </a:xfrm>
        </p:grpSpPr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1104" y="2976"/>
              <a:ext cx="3648" cy="67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2" name="Object 3"/>
            <p:cNvGraphicFramePr>
              <a:graphicFrameLocks noChangeAspect="1"/>
            </p:cNvGraphicFramePr>
            <p:nvPr/>
          </p:nvGraphicFramePr>
          <p:xfrm>
            <a:off x="1152" y="3024"/>
            <a:ext cx="3546" cy="5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0770" r:id="rId5" imgW="5626100" imgH="825500" progId="Equation.3">
                    <p:embed/>
                  </p:oleObj>
                </mc:Choice>
                <mc:Fallback>
                  <p:oleObj r:id="rId5" imgW="5626100" imgH="8255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2" y="3024"/>
                          <a:ext cx="3546" cy="52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4586525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1" name="Picture 3" descr="spsism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865461"/>
            <a:ext cx="3382963" cy="258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2" name="Picture 4" descr="lpsism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865461"/>
            <a:ext cx="3392488" cy="262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2" name="Text Box 5"/>
          <p:cNvSpPr txBox="1">
            <a:spLocks noChangeArrowheads="1"/>
          </p:cNvSpPr>
          <p:nvPr/>
        </p:nvSpPr>
        <p:spPr bwMode="auto">
          <a:xfrm>
            <a:off x="914400" y="1255861"/>
            <a:ext cx="731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b="1">
                <a:solidFill>
                  <a:schemeClr val="hlink"/>
                </a:solidFill>
              </a:rPr>
              <a:t>The TRI-117 WWSSN Trieste station seismometers</a:t>
            </a:r>
          </a:p>
        </p:txBody>
      </p:sp>
      <p:sp>
        <p:nvSpPr>
          <p:cNvPr id="104454" name="Text Box 6"/>
          <p:cNvSpPr txBox="1">
            <a:spLocks noChangeArrowheads="1"/>
          </p:cNvSpPr>
          <p:nvPr/>
        </p:nvSpPr>
        <p:spPr bwMode="auto">
          <a:xfrm>
            <a:off x="914400" y="4608661"/>
            <a:ext cx="342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2000" b="1">
                <a:solidFill>
                  <a:schemeClr val="hlink"/>
                </a:solidFill>
              </a:rPr>
              <a:t>(a)</a:t>
            </a:r>
            <a:endParaRPr lang="en-GB" b="1">
              <a:solidFill>
                <a:schemeClr val="hlink"/>
              </a:solidFill>
            </a:endParaRPr>
          </a:p>
        </p:txBody>
      </p:sp>
      <p:sp>
        <p:nvSpPr>
          <p:cNvPr id="104455" name="Text Box 7"/>
          <p:cNvSpPr txBox="1">
            <a:spLocks noChangeArrowheads="1"/>
          </p:cNvSpPr>
          <p:nvPr/>
        </p:nvSpPr>
        <p:spPr bwMode="auto">
          <a:xfrm>
            <a:off x="4876800" y="4608661"/>
            <a:ext cx="342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2000" b="1">
                <a:solidFill>
                  <a:schemeClr val="hlink"/>
                </a:solidFill>
              </a:rPr>
              <a:t>(b)</a:t>
            </a:r>
            <a:endParaRPr lang="en-GB" b="1">
              <a:solidFill>
                <a:schemeClr val="hlink"/>
              </a:solidFill>
            </a:endParaRPr>
          </a:p>
        </p:txBody>
      </p:sp>
      <p:sp>
        <p:nvSpPr>
          <p:cNvPr id="104456" name="Text Box 8"/>
          <p:cNvSpPr txBox="1">
            <a:spLocks noChangeArrowheads="1"/>
          </p:cNvSpPr>
          <p:nvPr/>
        </p:nvSpPr>
        <p:spPr bwMode="auto">
          <a:xfrm>
            <a:off x="838200" y="5065861"/>
            <a:ext cx="7391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en-GB" sz="2000" b="1">
                <a:solidFill>
                  <a:schemeClr val="hlink"/>
                </a:solidFill>
              </a:rPr>
              <a:t>(a): Short period Benioff seismometers; component: Z, N-S, E-W; magnification: 50000; period: 1 s.</a:t>
            </a:r>
          </a:p>
        </p:txBody>
      </p:sp>
      <p:sp>
        <p:nvSpPr>
          <p:cNvPr id="104457" name="Text Box 9"/>
          <p:cNvSpPr txBox="1">
            <a:spLocks noChangeArrowheads="1"/>
          </p:cNvSpPr>
          <p:nvPr/>
        </p:nvSpPr>
        <p:spPr bwMode="auto">
          <a:xfrm>
            <a:off x="838200" y="5751661"/>
            <a:ext cx="7467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en-GB" sz="2000" b="1">
                <a:solidFill>
                  <a:schemeClr val="hlink"/>
                </a:solidFill>
              </a:rPr>
              <a:t>(b): Long period Ewing-Press seismometers; component: Z, N-S, E-W; magnification: 3000; period: 15 s.</a:t>
            </a:r>
            <a:endParaRPr lang="en-GB" b="1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4707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4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4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4" grpId="0" autoUpdateAnimBg="0"/>
      <p:bldP spid="104455" grpId="0" autoUpdateAnimBg="0"/>
      <p:bldP spid="104456" grpId="0" autoUpdateAnimBg="0"/>
      <p:bldP spid="104457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0000">
            <a:off x="1187623" y="1484784"/>
            <a:ext cx="6290809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84163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0000">
            <a:off x="366969" y="1483631"/>
            <a:ext cx="8163932" cy="5049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617021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401596" y="-17219"/>
            <a:ext cx="4484824" cy="6912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29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199790" y="1877280"/>
            <a:ext cx="836713" cy="8980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37433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340768"/>
            <a:ext cx="4878358" cy="5352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42231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7522" y="1196752"/>
            <a:ext cx="5418774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21180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204865"/>
            <a:ext cx="4076442" cy="2808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2275071"/>
            <a:ext cx="5426968" cy="345818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559015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60000">
            <a:off x="515387" y="1310606"/>
            <a:ext cx="7612583" cy="5549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41727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1676400" y="1066800"/>
            <a:ext cx="20315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800" dirty="0" smtClean="0"/>
              <a:t>Clinometers</a:t>
            </a:r>
            <a:endParaRPr lang="en-GB" sz="2800" dirty="0"/>
          </a:p>
        </p:txBody>
      </p:sp>
      <p:pic>
        <p:nvPicPr>
          <p:cNvPr id="9220" name="Picture 3" descr="DSCN024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8288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218" name="Object 4"/>
          <p:cNvGraphicFramePr>
            <a:graphicFrameLocks noChangeAspect="1"/>
          </p:cNvGraphicFramePr>
          <p:nvPr/>
        </p:nvGraphicFramePr>
        <p:xfrm>
          <a:off x="838200" y="1828800"/>
          <a:ext cx="2913063" cy="388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34" name="CorelPhotoPaint.Image.8" r:id="rId5" imgW="1462671" imgH="1950559" progId="CorelPhotoPaint.Image.8">
                  <p:embed/>
                </p:oleObj>
              </mc:Choice>
              <mc:Fallback>
                <p:oleObj name="CorelPhotoPaint.Image.8" r:id="rId5" imgW="1462671" imgH="1950559" progId="CorelPhotoPaint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828800"/>
                        <a:ext cx="2913063" cy="388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300428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Text Box 2"/>
          <p:cNvSpPr txBox="1">
            <a:spLocks noChangeArrowheads="1"/>
          </p:cNvSpPr>
          <p:nvPr/>
        </p:nvSpPr>
        <p:spPr bwMode="auto">
          <a:xfrm>
            <a:off x="1295400" y="1905000"/>
            <a:ext cx="70326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400" dirty="0" smtClean="0">
                <a:latin typeface="Arial" charset="0"/>
              </a:rPr>
              <a:t>Seismometers and “Force balance” accelerometer</a:t>
            </a:r>
            <a:endParaRPr lang="en-GB" sz="2400" dirty="0">
              <a:latin typeface="Arial" charset="0"/>
            </a:endParaRPr>
          </a:p>
        </p:txBody>
      </p:sp>
      <p:sp>
        <p:nvSpPr>
          <p:cNvPr id="437251" name="Text Box 3"/>
          <p:cNvSpPr txBox="1">
            <a:spLocks noChangeArrowheads="1"/>
          </p:cNvSpPr>
          <p:nvPr/>
        </p:nvSpPr>
        <p:spPr bwMode="auto">
          <a:xfrm>
            <a:off x="457200" y="3048000"/>
            <a:ext cx="8382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en-US" sz="2400" dirty="0" smtClean="0"/>
              <a:t>The inertial force is compensated (or balanced) with a force electrically generated so as to move the mass the less possible. A small movement is still necessary otherwise the inertial force can not be observed.</a:t>
            </a:r>
            <a:endParaRPr lang="en-GB" sz="2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2517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7472" y="1182960"/>
            <a:ext cx="8763000" cy="5486400"/>
            <a:chOff x="144" y="288"/>
            <a:chExt cx="5520" cy="3456"/>
          </a:xfrm>
        </p:grpSpPr>
        <p:sp>
          <p:nvSpPr>
            <p:cNvPr id="207875" name="Rectangle 3"/>
            <p:cNvSpPr>
              <a:spLocks noChangeArrowheads="1"/>
            </p:cNvSpPr>
            <p:nvPr/>
          </p:nvSpPr>
          <p:spPr bwMode="auto">
            <a:xfrm>
              <a:off x="144" y="288"/>
              <a:ext cx="5520" cy="34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pic>
          <p:nvPicPr>
            <p:cNvPr id="20787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4" y="336"/>
              <a:ext cx="5472" cy="3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07877" name="Rectangle 5"/>
            <p:cNvSpPr>
              <a:spLocks noChangeArrowheads="1"/>
            </p:cNvSpPr>
            <p:nvPr/>
          </p:nvSpPr>
          <p:spPr bwMode="auto">
            <a:xfrm>
              <a:off x="240" y="2688"/>
              <a:ext cx="4320" cy="86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207878" name="Text Box 6"/>
          <p:cNvSpPr txBox="1">
            <a:spLocks noChangeArrowheads="1"/>
          </p:cNvSpPr>
          <p:nvPr/>
        </p:nvSpPr>
        <p:spPr bwMode="auto">
          <a:xfrm>
            <a:off x="838200" y="5121870"/>
            <a:ext cx="29114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dirty="0" smtClean="0"/>
              <a:t>Balance with replacement of automatic weight</a:t>
            </a:r>
            <a:endParaRPr lang="en-GB" sz="2400" dirty="0"/>
          </a:p>
        </p:txBody>
      </p:sp>
      <p:sp>
        <p:nvSpPr>
          <p:cNvPr id="207879" name="Text Box 7"/>
          <p:cNvSpPr txBox="1">
            <a:spLocks noChangeArrowheads="1"/>
          </p:cNvSpPr>
          <p:nvPr/>
        </p:nvSpPr>
        <p:spPr bwMode="auto">
          <a:xfrm>
            <a:off x="5740400" y="5325070"/>
            <a:ext cx="29114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it-IT" sz="2400" dirty="0" smtClean="0"/>
              <a:t> Feedback Seismometer </a:t>
            </a:r>
            <a:r>
              <a:rPr lang="it-IT" sz="2400" dirty="0">
                <a:solidFill>
                  <a:srgbClr val="FF0000"/>
                </a:solidFill>
              </a:rPr>
              <a:t>a controreazione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6604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274" name="Picture 1026" descr="0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196752"/>
            <a:ext cx="7727776" cy="55230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06729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/>
          <p:cNvSpPr>
            <a:spLocks noChangeArrowheads="1"/>
          </p:cNvSpPr>
          <p:nvPr/>
        </p:nvSpPr>
        <p:spPr bwMode="auto">
          <a:xfrm>
            <a:off x="2743200" y="2562225"/>
            <a:ext cx="9144000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556792"/>
            <a:ext cx="5334000" cy="2528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2743200" y="4114800"/>
            <a:ext cx="2329525" cy="92551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marL="457200" indent="-454025">
              <a:buClr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en-GB" dirty="0" smtClean="0"/>
              <a:t>Suspension of </a:t>
            </a:r>
            <a:r>
              <a:rPr lang="en-GB" dirty="0"/>
              <a:t>La </a:t>
            </a:r>
            <a:r>
              <a:rPr lang="en-GB" dirty="0" err="1"/>
              <a:t>Coste</a:t>
            </a:r>
            <a:endParaRPr lang="en-GB" dirty="0"/>
          </a:p>
          <a:p>
            <a:pPr marL="457200" indent="-454025">
              <a:buClr>
                <a:srgbClr val="FFFF99"/>
              </a:buClr>
              <a:buFont typeface="Times New Roman" pitchFamily="18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en-GB" b="1" dirty="0" smtClean="0"/>
              <a:t>a</a:t>
            </a:r>
            <a:r>
              <a:rPr lang="en-GB" dirty="0" smtClean="0"/>
              <a:t> vertical</a:t>
            </a:r>
            <a:endParaRPr lang="en-GB" dirty="0"/>
          </a:p>
          <a:p>
            <a:pPr marL="457200" indent="-454025">
              <a:buClr>
                <a:srgbClr val="FFFF99"/>
              </a:buClr>
              <a:buFont typeface="Times New Roman" pitchFamily="18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en-GB" b="1" dirty="0" smtClean="0"/>
              <a:t>b</a:t>
            </a:r>
            <a:r>
              <a:rPr lang="en-GB" dirty="0" smtClean="0"/>
              <a:t> horizontal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476336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>
            <a:spLocks noChangeArrowheads="1"/>
          </p:cNvSpPr>
          <p:nvPr/>
        </p:nvSpPr>
        <p:spPr bwMode="auto">
          <a:xfrm>
            <a:off x="2776538" y="2695575"/>
            <a:ext cx="9144000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676400"/>
            <a:ext cx="5910263" cy="2414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3505200" y="4724400"/>
            <a:ext cx="1936212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marL="457200" indent="-457200">
              <a:buClr>
                <a:srgbClr val="FFFF99"/>
              </a:buClr>
              <a:buFont typeface="Times New Roman" pitchFamily="18" charset="0"/>
              <a:buAutoNum type="alphaLcParenR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de-DE" b="1" dirty="0" smtClean="0"/>
              <a:t>a</a:t>
            </a:r>
            <a:r>
              <a:rPr lang="de-DE" dirty="0" smtClean="0"/>
              <a:t> Wielandt</a:t>
            </a:r>
            <a:r>
              <a:rPr lang="en-GB" dirty="0" smtClean="0"/>
              <a:t> </a:t>
            </a:r>
            <a:endParaRPr lang="en-GB" dirty="0"/>
          </a:p>
          <a:p>
            <a:pPr marL="457200" indent="-457200">
              <a:buClr>
                <a:srgbClr val="FFFF99"/>
              </a:buClr>
              <a:buFont typeface="Times New Roman" pitchFamily="18" charset="0"/>
              <a:buAutoNum type="alphaLcParenR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de-DE" b="1" dirty="0" smtClean="0"/>
              <a:t>b</a:t>
            </a:r>
            <a:r>
              <a:rPr lang="de-DE" dirty="0" smtClean="0"/>
              <a:t> Streckeisen</a:t>
            </a:r>
            <a:r>
              <a:rPr lang="en-GB" dirty="0" smtClean="0"/>
              <a:t> </a:t>
            </a:r>
            <a:endParaRPr lang="en-GB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04800" y="1828800"/>
            <a:ext cx="5026025" cy="4803775"/>
            <a:chOff x="192" y="1152"/>
            <a:chExt cx="3166" cy="3026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192" y="2832"/>
              <a:ext cx="1294" cy="1346"/>
              <a:chOff x="192" y="2832"/>
              <a:chExt cx="1294" cy="1346"/>
            </a:xfrm>
          </p:grpSpPr>
          <p:pic>
            <p:nvPicPr>
              <p:cNvPr id="71686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2" y="2832"/>
                <a:ext cx="1294" cy="134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sp>
            <p:nvSpPr>
              <p:cNvPr id="71687" name="Text Box 7"/>
              <p:cNvSpPr txBox="1">
                <a:spLocks noChangeArrowheads="1"/>
              </p:cNvSpPr>
              <p:nvPr/>
            </p:nvSpPr>
            <p:spPr bwMode="auto">
              <a:xfrm>
                <a:off x="254" y="2855"/>
                <a:ext cx="587" cy="289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lIns="90000" tIns="46800" rIns="90000" bIns="46800">
                <a:spAutoFit/>
              </a:bodyPr>
              <a:lstStyle/>
              <a:p>
                <a:pPr>
                  <a:buClrTx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en-US">
                    <a:solidFill>
                      <a:srgbClr val="FFFFFF"/>
                    </a:solidFill>
                  </a:rPr>
                  <a:t>STS 1</a:t>
                </a:r>
              </a:p>
            </p:txBody>
          </p:sp>
        </p:grpSp>
        <p:sp>
          <p:nvSpPr>
            <p:cNvPr id="71688" name="Oval 8"/>
            <p:cNvSpPr>
              <a:spLocks noChangeArrowheads="1"/>
            </p:cNvSpPr>
            <p:nvPr/>
          </p:nvSpPr>
          <p:spPr bwMode="auto">
            <a:xfrm>
              <a:off x="720" y="1152"/>
              <a:ext cx="2638" cy="1678"/>
            </a:xfrm>
            <a:prstGeom prst="ellipse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1689" name="Line 9"/>
            <p:cNvSpPr>
              <a:spLocks noChangeShapeType="1"/>
            </p:cNvSpPr>
            <p:nvPr/>
          </p:nvSpPr>
          <p:spPr bwMode="auto">
            <a:xfrm flipV="1">
              <a:off x="1152" y="2830"/>
              <a:ext cx="766" cy="674"/>
            </a:xfrm>
            <a:prstGeom prst="line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5334000" y="1524000"/>
            <a:ext cx="3508375" cy="5083175"/>
            <a:chOff x="3360" y="960"/>
            <a:chExt cx="2210" cy="3202"/>
          </a:xfrm>
        </p:grpSpPr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4656" y="2784"/>
              <a:ext cx="914" cy="1378"/>
              <a:chOff x="4656" y="2784"/>
              <a:chExt cx="914" cy="1378"/>
            </a:xfrm>
          </p:grpSpPr>
          <p:pic>
            <p:nvPicPr>
              <p:cNvPr id="71692" name="Picture 1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656" y="2784"/>
                <a:ext cx="898" cy="137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sp>
            <p:nvSpPr>
              <p:cNvPr id="71693" name="Text Box 13"/>
              <p:cNvSpPr txBox="1">
                <a:spLocks noChangeArrowheads="1"/>
              </p:cNvSpPr>
              <p:nvPr/>
            </p:nvSpPr>
            <p:spPr bwMode="auto">
              <a:xfrm>
                <a:off x="4983" y="2810"/>
                <a:ext cx="587" cy="289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lIns="90000" tIns="46800" rIns="90000" bIns="46800">
                <a:spAutoFit/>
              </a:bodyPr>
              <a:lstStyle/>
              <a:p>
                <a:pPr>
                  <a:buClrTx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en-US">
                    <a:solidFill>
                      <a:srgbClr val="FFFFFF"/>
                    </a:solidFill>
                  </a:rPr>
                  <a:t>STS 2</a:t>
                </a:r>
              </a:p>
            </p:txBody>
          </p:sp>
        </p:grpSp>
        <p:sp>
          <p:nvSpPr>
            <p:cNvPr id="71694" name="Oval 14"/>
            <p:cNvSpPr>
              <a:spLocks noChangeArrowheads="1"/>
            </p:cNvSpPr>
            <p:nvPr/>
          </p:nvSpPr>
          <p:spPr bwMode="auto">
            <a:xfrm>
              <a:off x="3360" y="960"/>
              <a:ext cx="1534" cy="1678"/>
            </a:xfrm>
            <a:prstGeom prst="ellipse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1695" name="Line 15"/>
            <p:cNvSpPr>
              <a:spLocks noChangeShapeType="1"/>
            </p:cNvSpPr>
            <p:nvPr/>
          </p:nvSpPr>
          <p:spPr bwMode="auto">
            <a:xfrm>
              <a:off x="4320" y="2592"/>
              <a:ext cx="670" cy="1054"/>
            </a:xfrm>
            <a:prstGeom prst="line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315230853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79" y="1916832"/>
            <a:ext cx="7286625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6516216" y="1340768"/>
            <a:ext cx="2417440" cy="2736304"/>
            <a:chOff x="408" y="2368"/>
            <a:chExt cx="1580" cy="1860"/>
          </a:xfrm>
        </p:grpSpPr>
        <p:pic>
          <p:nvPicPr>
            <p:cNvPr id="10" name="Picture 6" descr="fig19b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8" y="2368"/>
              <a:ext cx="1580" cy="1860"/>
            </a:xfrm>
            <a:prstGeom prst="rect">
              <a:avLst/>
            </a:prstGeom>
            <a:noFill/>
          </p:spPr>
        </p:pic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480" y="2401"/>
              <a:ext cx="720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400">
                  <a:solidFill>
                    <a:schemeClr val="bg1"/>
                  </a:solidFill>
                </a:rPr>
                <a:t>STS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5767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990600" y="1351111"/>
            <a:ext cx="7235825" cy="5102225"/>
            <a:chOff x="624" y="576"/>
            <a:chExt cx="4558" cy="3214"/>
          </a:xfrm>
        </p:grpSpPr>
        <p:pic>
          <p:nvPicPr>
            <p:cNvPr id="7270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4" y="576"/>
              <a:ext cx="4558" cy="321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7270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74" y="747"/>
              <a:ext cx="1259" cy="47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72708" name="Text Box 4"/>
            <p:cNvSpPr txBox="1">
              <a:spLocks noChangeArrowheads="1"/>
            </p:cNvSpPr>
            <p:nvPr/>
          </p:nvSpPr>
          <p:spPr bwMode="auto">
            <a:xfrm>
              <a:off x="1371" y="747"/>
              <a:ext cx="587" cy="28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>
                  <a:solidFill>
                    <a:srgbClr val="000000"/>
                  </a:solidFill>
                </a:rPr>
                <a:t>STS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415232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816" y="1196752"/>
            <a:ext cx="7867600" cy="5534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17504519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90056" y="5733256"/>
            <a:ext cx="3654152" cy="108256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aphicFrame>
        <p:nvGraphicFramePr>
          <p:cNvPr id="74754" name="Object 2"/>
          <p:cNvGraphicFramePr>
            <a:graphicFrameLocks noChangeAspect="1"/>
          </p:cNvGraphicFramePr>
          <p:nvPr/>
        </p:nvGraphicFramePr>
        <p:xfrm>
          <a:off x="1115616" y="980728"/>
          <a:ext cx="6923088" cy="480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794" r:id="rId5" imgW="29130159" imgH="20215873" progId="CorelPhotoPaint.Image.12">
                  <p:embed/>
                </p:oleObj>
              </mc:Choice>
              <mc:Fallback>
                <p:oleObj r:id="rId5" imgW="29130159" imgH="20215873" progId="CorelPhotoPaint.Imag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980728"/>
                        <a:ext cx="6923088" cy="4803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6"/>
          <p:cNvGrpSpPr>
            <a:grpSpLocks/>
          </p:cNvGrpSpPr>
          <p:nvPr/>
        </p:nvGrpSpPr>
        <p:grpSpPr bwMode="auto">
          <a:xfrm>
            <a:off x="107504" y="1340768"/>
            <a:ext cx="1944688" cy="2743200"/>
            <a:chOff x="4512" y="2736"/>
            <a:chExt cx="900" cy="1380"/>
          </a:xfrm>
        </p:grpSpPr>
        <p:pic>
          <p:nvPicPr>
            <p:cNvPr id="10" name="Picture 7" descr="sts2e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12" y="2736"/>
              <a:ext cx="900" cy="1380"/>
            </a:xfrm>
            <a:prstGeom prst="rect">
              <a:avLst/>
            </a:prstGeom>
            <a:noFill/>
          </p:spPr>
        </p:pic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4545" y="2762"/>
              <a:ext cx="434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400" dirty="0">
                  <a:solidFill>
                    <a:schemeClr val="bg1"/>
                  </a:solidFill>
                </a:rPr>
                <a:t>STS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7646882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184778"/>
            <a:ext cx="3888432" cy="5673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0557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1676400" y="1066800"/>
            <a:ext cx="21035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800" dirty="0" smtClean="0"/>
              <a:t>Clinometers</a:t>
            </a:r>
            <a:endParaRPr lang="en-GB" sz="2800" dirty="0"/>
          </a:p>
        </p:txBody>
      </p:sp>
      <p:pic>
        <p:nvPicPr>
          <p:cNvPr id="37891" name="Picture 3" descr="DSCN02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288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 descr="DSCN024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98120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Oval 5"/>
          <p:cNvSpPr>
            <a:spLocks noChangeArrowheads="1"/>
          </p:cNvSpPr>
          <p:nvPr/>
        </p:nvSpPr>
        <p:spPr bwMode="auto">
          <a:xfrm>
            <a:off x="7391400" y="3581400"/>
            <a:ext cx="914400" cy="4572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4" name="Line 6"/>
          <p:cNvSpPr>
            <a:spLocks noChangeShapeType="1"/>
          </p:cNvSpPr>
          <p:nvPr/>
        </p:nvSpPr>
        <p:spPr bwMode="auto">
          <a:xfrm flipH="1" flipV="1">
            <a:off x="2438400" y="3429000"/>
            <a:ext cx="4953000" cy="38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442323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4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182513"/>
            <a:ext cx="8229600" cy="563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43978347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636538"/>
            <a:ext cx="8153400" cy="517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46232889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834" name="Picture 1026" descr="Ud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4744"/>
            <a:ext cx="9144000" cy="57102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9808826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600200"/>
            <a:ext cx="7696200" cy="3663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8379687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4321175"/>
            <a:ext cx="5181600" cy="2466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2400" y="1600200"/>
            <a:ext cx="2740025" cy="3502025"/>
            <a:chOff x="96" y="1008"/>
            <a:chExt cx="1726" cy="2206"/>
          </a:xfrm>
        </p:grpSpPr>
        <p:sp>
          <p:nvSpPr>
            <p:cNvPr id="6148" name="Oval 4"/>
            <p:cNvSpPr>
              <a:spLocks noChangeArrowheads="1"/>
            </p:cNvSpPr>
            <p:nvPr/>
          </p:nvSpPr>
          <p:spPr bwMode="auto">
            <a:xfrm>
              <a:off x="96" y="2832"/>
              <a:ext cx="382" cy="382"/>
            </a:xfrm>
            <a:prstGeom prst="ellipse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149" name="Oval 5"/>
            <p:cNvSpPr>
              <a:spLocks noChangeArrowheads="1"/>
            </p:cNvSpPr>
            <p:nvPr/>
          </p:nvSpPr>
          <p:spPr bwMode="auto">
            <a:xfrm>
              <a:off x="192" y="1008"/>
              <a:ext cx="1630" cy="1102"/>
            </a:xfrm>
            <a:prstGeom prst="ellipse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150" name="Line 6"/>
            <p:cNvSpPr>
              <a:spLocks noChangeShapeType="1"/>
            </p:cNvSpPr>
            <p:nvPr/>
          </p:nvSpPr>
          <p:spPr bwMode="auto">
            <a:xfrm flipV="1">
              <a:off x="384" y="2110"/>
              <a:ext cx="478" cy="770"/>
            </a:xfrm>
            <a:prstGeom prst="line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5443538" y="4429126"/>
            <a:ext cx="8319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it-IT" sz="22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Times New Roman" pitchFamily="18" charset="0"/>
              </a:rPr>
              <a:t>power</a:t>
            </a:r>
            <a:endParaRPr kumimoji="0" lang="it-IT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19"/>
          <p:cNvSpPr>
            <a:spLocks noChangeArrowheads="1"/>
          </p:cNvSpPr>
          <p:nvPr/>
        </p:nvSpPr>
        <p:spPr bwMode="auto">
          <a:xfrm>
            <a:off x="7243763" y="3073401"/>
            <a:ext cx="1768113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kumimoji="0" lang="it-IT" sz="11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Times New Roman" pitchFamily="18" charset="0"/>
              </a:rPr>
              <a:t>Switch for the </a:t>
            </a:r>
            <a:r>
              <a:rPr lang="en-US" sz="1100" dirty="0" smtClean="0">
                <a:latin typeface="Arial" pitchFamily="34" charset="0"/>
                <a:cs typeface="Arial" pitchFamily="34" charset="0"/>
              </a:rPr>
              <a:t>connection to </a:t>
            </a:r>
          </a:p>
          <a:p>
            <a:pPr lvl="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1100" dirty="0" smtClean="0">
                <a:latin typeface="Arial" pitchFamily="34" charset="0"/>
                <a:cs typeface="Arial" pitchFamily="34" charset="0"/>
              </a:rPr>
              <a:t>the network for the data</a:t>
            </a:r>
          </a:p>
          <a:p>
            <a:pPr lvl="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transmission</a:t>
            </a:r>
            <a:endParaRPr kumimoji="0" lang="it-IT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22"/>
          <p:cNvSpPr>
            <a:spLocks noChangeArrowheads="1"/>
          </p:cNvSpPr>
          <p:nvPr/>
        </p:nvSpPr>
        <p:spPr bwMode="auto">
          <a:xfrm>
            <a:off x="158750" y="3737223"/>
            <a:ext cx="1191032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it-IT" sz="11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Times New Roman" pitchFamily="18" charset="0"/>
              </a:rPr>
              <a:t>Broad band sensor</a:t>
            </a:r>
            <a:endParaRPr kumimoji="0" lang="it-IT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3"/>
          <p:cNvSpPr>
            <a:spLocks noChangeArrowheads="1"/>
          </p:cNvSpPr>
          <p:nvPr/>
        </p:nvSpPr>
        <p:spPr bwMode="auto">
          <a:xfrm>
            <a:off x="158750" y="3889623"/>
            <a:ext cx="923330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it-IT" sz="11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Times New Roman" pitchFamily="18" charset="0"/>
              </a:rPr>
              <a:t>3 components </a:t>
            </a:r>
            <a:endParaRPr kumimoji="0" lang="it-IT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4"/>
          <p:cNvSpPr>
            <a:spLocks noChangeArrowheads="1"/>
          </p:cNvSpPr>
          <p:nvPr/>
        </p:nvSpPr>
        <p:spPr bwMode="auto">
          <a:xfrm>
            <a:off x="7924800" y="6305551"/>
            <a:ext cx="923330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it-IT" sz="1100" dirty="0" smtClean="0">
                <a:latin typeface="Arial" pitchFamily="34" charset="0"/>
                <a:cs typeface="Arial" pitchFamily="34" charset="0"/>
              </a:rPr>
              <a:t>backup battery</a:t>
            </a:r>
            <a:endParaRPr lang="it-IT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5"/>
          <p:cNvSpPr>
            <a:spLocks noChangeArrowheads="1"/>
          </p:cNvSpPr>
          <p:nvPr/>
        </p:nvSpPr>
        <p:spPr bwMode="auto">
          <a:xfrm>
            <a:off x="8129588" y="5351463"/>
            <a:ext cx="737381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it-IT" sz="11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Times New Roman" pitchFamily="18" charset="0"/>
              </a:rPr>
              <a:t>Power pack</a:t>
            </a:r>
            <a:endParaRPr kumimoji="0" lang="it-IT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26"/>
          <p:cNvSpPr>
            <a:spLocks noChangeArrowheads="1"/>
          </p:cNvSpPr>
          <p:nvPr/>
        </p:nvSpPr>
        <p:spPr bwMode="auto">
          <a:xfrm>
            <a:off x="1758950" y="3737223"/>
            <a:ext cx="1471557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it-IT" sz="11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Times New Roman" pitchFamily="18" charset="0"/>
              </a:rPr>
              <a:t>Accelerometric sensor, </a:t>
            </a:r>
            <a:endParaRPr kumimoji="0" lang="it-IT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27"/>
          <p:cNvSpPr>
            <a:spLocks noChangeArrowheads="1"/>
          </p:cNvSpPr>
          <p:nvPr/>
        </p:nvSpPr>
        <p:spPr bwMode="auto">
          <a:xfrm>
            <a:off x="1758950" y="3889623"/>
            <a:ext cx="884858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it-IT" sz="11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Times New Roman" pitchFamily="18" charset="0"/>
              </a:rPr>
              <a:t>3 components</a:t>
            </a:r>
            <a:endParaRPr kumimoji="0" lang="it-IT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28"/>
          <p:cNvSpPr>
            <a:spLocks noChangeArrowheads="1"/>
          </p:cNvSpPr>
          <p:nvPr/>
        </p:nvSpPr>
        <p:spPr bwMode="auto">
          <a:xfrm>
            <a:off x="3491880" y="3789040"/>
            <a:ext cx="12214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it-IT" sz="11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Times New Roman" pitchFamily="18" charset="0"/>
              </a:rPr>
              <a:t>24 bits</a:t>
            </a:r>
            <a:r>
              <a:rPr kumimoji="0" lang="it-IT" sz="1100" b="0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cs typeface="Times New Roman" pitchFamily="18" charset="0"/>
              </a:rPr>
              <a:t> </a:t>
            </a:r>
            <a:r>
              <a:rPr kumimoji="0" lang="it-IT" sz="11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Times New Roman" pitchFamily="18" charset="0"/>
              </a:rPr>
              <a:t>Datalogger </a:t>
            </a:r>
            <a:r>
              <a:rPr kumimoji="0" lang="it-IT" sz="1100" b="0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it-IT" sz="11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Times New Roman" pitchFamily="18" charset="0"/>
              </a:rPr>
              <a:t>6 channels</a:t>
            </a:r>
          </a:p>
        </p:txBody>
      </p:sp>
      <p:sp>
        <p:nvSpPr>
          <p:cNvPr id="34" name="Rectangle 29"/>
          <p:cNvSpPr>
            <a:spLocks noChangeArrowheads="1"/>
          </p:cNvSpPr>
          <p:nvPr/>
        </p:nvSpPr>
        <p:spPr bwMode="auto">
          <a:xfrm>
            <a:off x="5711825" y="3798888"/>
            <a:ext cx="262091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sz="1100" dirty="0" smtClean="0">
                <a:latin typeface="Arial" pitchFamily="34" charset="0"/>
                <a:cs typeface="Times New Roman" pitchFamily="18" charset="0"/>
              </a:rPr>
              <a:t>GPS Antenna  </a:t>
            </a:r>
            <a:r>
              <a:rPr kumimoji="0" lang="it-IT" sz="11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Times New Roman" pitchFamily="18" charset="0"/>
              </a:rPr>
              <a:t>for the time syncronization </a:t>
            </a:r>
          </a:p>
          <a:p>
            <a:pPr lvl="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sz="1100" dirty="0" smtClean="0">
                <a:latin typeface="Arial" pitchFamily="34" charset="0"/>
                <a:cs typeface="Times New Roman" pitchFamily="18" charset="0"/>
              </a:rPr>
              <a:t>Via satellites</a:t>
            </a:r>
            <a:endParaRPr kumimoji="0" lang="it-IT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2"/>
          <p:cNvSpPr>
            <a:spLocks noChangeArrowheads="1"/>
          </p:cNvSpPr>
          <p:nvPr/>
        </p:nvSpPr>
        <p:spPr bwMode="auto">
          <a:xfrm>
            <a:off x="7151688" y="1522413"/>
            <a:ext cx="19620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it-IT" sz="11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Times New Roman" pitchFamily="18" charset="0"/>
              </a:rPr>
              <a:t>Disk driver for the data storage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it-IT" sz="11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Times New Roman" pitchFamily="18" charset="0"/>
              </a:rPr>
              <a:t>at the station </a:t>
            </a:r>
            <a:endParaRPr kumimoji="0" lang="it-IT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354013" y="1436688"/>
            <a:ext cx="8075613" cy="5192713"/>
            <a:chOff x="354013" y="1436688"/>
            <a:chExt cx="8075613" cy="5192713"/>
          </a:xfrm>
        </p:grpSpPr>
        <p:pic>
          <p:nvPicPr>
            <p:cNvPr id="19" name="Picture 1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68763" y="1473201"/>
              <a:ext cx="2692400" cy="2112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4013" y="1436688"/>
              <a:ext cx="2598738" cy="2038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1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434013" y="4803776"/>
              <a:ext cx="2324100" cy="1825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6462713" y="2647951"/>
              <a:ext cx="736600" cy="669925"/>
            </a:xfrm>
            <a:custGeom>
              <a:avLst/>
              <a:gdLst/>
              <a:ahLst/>
              <a:cxnLst>
                <a:cxn ang="0">
                  <a:pos x="919" y="843"/>
                </a:cxn>
                <a:cxn ang="0">
                  <a:pos x="0" y="10"/>
                </a:cxn>
                <a:cxn ang="0">
                  <a:pos x="10" y="0"/>
                </a:cxn>
                <a:cxn ang="0">
                  <a:pos x="928" y="831"/>
                </a:cxn>
                <a:cxn ang="0">
                  <a:pos x="919" y="843"/>
                </a:cxn>
              </a:cxnLst>
              <a:rect l="0" t="0" r="r" b="b"/>
              <a:pathLst>
                <a:path w="928" h="843">
                  <a:moveTo>
                    <a:pt x="919" y="843"/>
                  </a:moveTo>
                  <a:lnTo>
                    <a:pt x="0" y="10"/>
                  </a:lnTo>
                  <a:lnTo>
                    <a:pt x="10" y="0"/>
                  </a:lnTo>
                  <a:lnTo>
                    <a:pt x="928" y="831"/>
                  </a:lnTo>
                  <a:lnTo>
                    <a:pt x="919" y="843"/>
                  </a:lnTo>
                  <a:close/>
                </a:path>
              </a:pathLst>
            </a:custGeom>
            <a:solidFill>
              <a:srgbClr val="DA25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6042025" y="1763713"/>
              <a:ext cx="1028700" cy="246063"/>
            </a:xfrm>
            <a:custGeom>
              <a:avLst/>
              <a:gdLst/>
              <a:ahLst/>
              <a:cxnLst>
                <a:cxn ang="0">
                  <a:pos x="1297" y="14"/>
                </a:cxn>
                <a:cxn ang="0">
                  <a:pos x="3" y="309"/>
                </a:cxn>
                <a:cxn ang="0">
                  <a:pos x="0" y="295"/>
                </a:cxn>
                <a:cxn ang="0">
                  <a:pos x="1293" y="0"/>
                </a:cxn>
                <a:cxn ang="0">
                  <a:pos x="1297" y="14"/>
                </a:cxn>
              </a:cxnLst>
              <a:rect l="0" t="0" r="r" b="b"/>
              <a:pathLst>
                <a:path w="1297" h="309">
                  <a:moveTo>
                    <a:pt x="1297" y="14"/>
                  </a:moveTo>
                  <a:lnTo>
                    <a:pt x="3" y="309"/>
                  </a:lnTo>
                  <a:lnTo>
                    <a:pt x="0" y="295"/>
                  </a:lnTo>
                  <a:lnTo>
                    <a:pt x="1293" y="0"/>
                  </a:lnTo>
                  <a:lnTo>
                    <a:pt x="1297" y="14"/>
                  </a:lnTo>
                  <a:close/>
                </a:path>
              </a:pathLst>
            </a:custGeom>
            <a:solidFill>
              <a:srgbClr val="DA25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1" name="Freeform 36"/>
            <p:cNvSpPr>
              <a:spLocks/>
            </p:cNvSpPr>
            <p:nvPr/>
          </p:nvSpPr>
          <p:spPr bwMode="auto">
            <a:xfrm>
              <a:off x="4673600" y="2357438"/>
              <a:ext cx="203200" cy="1406525"/>
            </a:xfrm>
            <a:custGeom>
              <a:avLst/>
              <a:gdLst/>
              <a:ahLst/>
              <a:cxnLst>
                <a:cxn ang="0">
                  <a:pos x="0" y="1772"/>
                </a:cxn>
                <a:cxn ang="0">
                  <a:pos x="241" y="0"/>
                </a:cxn>
                <a:cxn ang="0">
                  <a:pos x="256" y="2"/>
                </a:cxn>
                <a:cxn ang="0">
                  <a:pos x="15" y="1774"/>
                </a:cxn>
                <a:cxn ang="0">
                  <a:pos x="0" y="1772"/>
                </a:cxn>
              </a:cxnLst>
              <a:rect l="0" t="0" r="r" b="b"/>
              <a:pathLst>
                <a:path w="256" h="1774">
                  <a:moveTo>
                    <a:pt x="0" y="1772"/>
                  </a:moveTo>
                  <a:lnTo>
                    <a:pt x="241" y="0"/>
                  </a:lnTo>
                  <a:lnTo>
                    <a:pt x="256" y="2"/>
                  </a:lnTo>
                  <a:lnTo>
                    <a:pt x="15" y="1774"/>
                  </a:lnTo>
                  <a:lnTo>
                    <a:pt x="0" y="1772"/>
                  </a:lnTo>
                  <a:close/>
                </a:path>
              </a:pathLst>
            </a:custGeom>
            <a:solidFill>
              <a:srgbClr val="DA25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2" name="Freeform 37"/>
            <p:cNvSpPr>
              <a:spLocks/>
            </p:cNvSpPr>
            <p:nvPr/>
          </p:nvSpPr>
          <p:spPr bwMode="auto">
            <a:xfrm>
              <a:off x="4651375" y="1971676"/>
              <a:ext cx="1462088" cy="1728788"/>
            </a:xfrm>
            <a:custGeom>
              <a:avLst/>
              <a:gdLst/>
              <a:ahLst/>
              <a:cxnLst>
                <a:cxn ang="0">
                  <a:pos x="1831" y="2177"/>
                </a:cxn>
                <a:cxn ang="0">
                  <a:pos x="0" y="8"/>
                </a:cxn>
                <a:cxn ang="0">
                  <a:pos x="10" y="0"/>
                </a:cxn>
                <a:cxn ang="0">
                  <a:pos x="1841" y="2167"/>
                </a:cxn>
                <a:cxn ang="0">
                  <a:pos x="1831" y="2177"/>
                </a:cxn>
              </a:cxnLst>
              <a:rect l="0" t="0" r="r" b="b"/>
              <a:pathLst>
                <a:path w="1841" h="2177">
                  <a:moveTo>
                    <a:pt x="1831" y="2177"/>
                  </a:moveTo>
                  <a:lnTo>
                    <a:pt x="0" y="8"/>
                  </a:lnTo>
                  <a:lnTo>
                    <a:pt x="10" y="0"/>
                  </a:lnTo>
                  <a:lnTo>
                    <a:pt x="1841" y="2167"/>
                  </a:lnTo>
                  <a:lnTo>
                    <a:pt x="1831" y="2177"/>
                  </a:lnTo>
                  <a:close/>
                </a:path>
              </a:pathLst>
            </a:custGeom>
            <a:solidFill>
              <a:srgbClr val="DA25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3" name="Freeform 38"/>
            <p:cNvSpPr>
              <a:spLocks/>
            </p:cNvSpPr>
            <p:nvPr/>
          </p:nvSpPr>
          <p:spPr bwMode="auto">
            <a:xfrm>
              <a:off x="809625" y="2579688"/>
              <a:ext cx="309563" cy="1074738"/>
            </a:xfrm>
            <a:custGeom>
              <a:avLst/>
              <a:gdLst/>
              <a:ahLst/>
              <a:cxnLst>
                <a:cxn ang="0">
                  <a:pos x="392" y="5"/>
                </a:cxn>
                <a:cxn ang="0">
                  <a:pos x="14" y="1355"/>
                </a:cxn>
                <a:cxn ang="0">
                  <a:pos x="0" y="1350"/>
                </a:cxn>
                <a:cxn ang="0">
                  <a:pos x="379" y="0"/>
                </a:cxn>
                <a:cxn ang="0">
                  <a:pos x="392" y="5"/>
                </a:cxn>
              </a:cxnLst>
              <a:rect l="0" t="0" r="r" b="b"/>
              <a:pathLst>
                <a:path w="392" h="1355">
                  <a:moveTo>
                    <a:pt x="392" y="5"/>
                  </a:moveTo>
                  <a:lnTo>
                    <a:pt x="14" y="1355"/>
                  </a:lnTo>
                  <a:lnTo>
                    <a:pt x="0" y="1350"/>
                  </a:lnTo>
                  <a:lnTo>
                    <a:pt x="379" y="0"/>
                  </a:lnTo>
                  <a:lnTo>
                    <a:pt x="392" y="5"/>
                  </a:lnTo>
                  <a:close/>
                </a:path>
              </a:pathLst>
            </a:custGeom>
            <a:solidFill>
              <a:srgbClr val="DA25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4" name="Freeform 39"/>
            <p:cNvSpPr>
              <a:spLocks/>
            </p:cNvSpPr>
            <p:nvPr/>
          </p:nvSpPr>
          <p:spPr bwMode="auto">
            <a:xfrm>
              <a:off x="2220913" y="2814638"/>
              <a:ext cx="228600" cy="833438"/>
            </a:xfrm>
            <a:custGeom>
              <a:avLst/>
              <a:gdLst/>
              <a:ahLst/>
              <a:cxnLst>
                <a:cxn ang="0">
                  <a:pos x="274" y="1049"/>
                </a:cxn>
                <a:cxn ang="0">
                  <a:pos x="0" y="3"/>
                </a:cxn>
                <a:cxn ang="0">
                  <a:pos x="13" y="0"/>
                </a:cxn>
                <a:cxn ang="0">
                  <a:pos x="287" y="1045"/>
                </a:cxn>
                <a:cxn ang="0">
                  <a:pos x="274" y="1049"/>
                </a:cxn>
              </a:cxnLst>
              <a:rect l="0" t="0" r="r" b="b"/>
              <a:pathLst>
                <a:path w="287" h="1049">
                  <a:moveTo>
                    <a:pt x="274" y="1049"/>
                  </a:moveTo>
                  <a:lnTo>
                    <a:pt x="0" y="3"/>
                  </a:lnTo>
                  <a:lnTo>
                    <a:pt x="13" y="0"/>
                  </a:lnTo>
                  <a:lnTo>
                    <a:pt x="287" y="1045"/>
                  </a:lnTo>
                  <a:lnTo>
                    <a:pt x="274" y="1049"/>
                  </a:lnTo>
                  <a:close/>
                </a:path>
              </a:pathLst>
            </a:custGeom>
            <a:solidFill>
              <a:srgbClr val="DA25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5" name="Freeform 40"/>
            <p:cNvSpPr>
              <a:spLocks/>
            </p:cNvSpPr>
            <p:nvPr/>
          </p:nvSpPr>
          <p:spPr bwMode="auto">
            <a:xfrm>
              <a:off x="6024563" y="6010276"/>
              <a:ext cx="2405063" cy="298450"/>
            </a:xfrm>
            <a:custGeom>
              <a:avLst/>
              <a:gdLst/>
              <a:ahLst/>
              <a:cxnLst>
                <a:cxn ang="0">
                  <a:pos x="3027" y="376"/>
                </a:cxn>
                <a:cxn ang="0">
                  <a:pos x="0" y="27"/>
                </a:cxn>
                <a:cxn ang="0">
                  <a:pos x="3" y="0"/>
                </a:cxn>
                <a:cxn ang="0">
                  <a:pos x="3031" y="349"/>
                </a:cxn>
                <a:cxn ang="0">
                  <a:pos x="3027" y="376"/>
                </a:cxn>
              </a:cxnLst>
              <a:rect l="0" t="0" r="r" b="b"/>
              <a:pathLst>
                <a:path w="3031" h="376">
                  <a:moveTo>
                    <a:pt x="3027" y="376"/>
                  </a:moveTo>
                  <a:lnTo>
                    <a:pt x="0" y="27"/>
                  </a:lnTo>
                  <a:lnTo>
                    <a:pt x="3" y="0"/>
                  </a:lnTo>
                  <a:lnTo>
                    <a:pt x="3031" y="349"/>
                  </a:lnTo>
                  <a:lnTo>
                    <a:pt x="3027" y="376"/>
                  </a:lnTo>
                  <a:close/>
                </a:path>
              </a:pathLst>
            </a:custGeom>
            <a:solidFill>
              <a:srgbClr val="DA25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6" name="Freeform 41"/>
            <p:cNvSpPr>
              <a:spLocks/>
            </p:cNvSpPr>
            <p:nvPr/>
          </p:nvSpPr>
          <p:spPr bwMode="auto">
            <a:xfrm>
              <a:off x="6959600" y="5481638"/>
              <a:ext cx="1112838" cy="177800"/>
            </a:xfrm>
            <a:custGeom>
              <a:avLst/>
              <a:gdLst/>
              <a:ahLst/>
              <a:cxnLst>
                <a:cxn ang="0">
                  <a:pos x="1402" y="14"/>
                </a:cxn>
                <a:cxn ang="0">
                  <a:pos x="2" y="225"/>
                </a:cxn>
                <a:cxn ang="0">
                  <a:pos x="0" y="211"/>
                </a:cxn>
                <a:cxn ang="0">
                  <a:pos x="1401" y="0"/>
                </a:cxn>
                <a:cxn ang="0">
                  <a:pos x="1402" y="14"/>
                </a:cxn>
              </a:cxnLst>
              <a:rect l="0" t="0" r="r" b="b"/>
              <a:pathLst>
                <a:path w="1402" h="225">
                  <a:moveTo>
                    <a:pt x="1402" y="14"/>
                  </a:moveTo>
                  <a:lnTo>
                    <a:pt x="2" y="225"/>
                  </a:lnTo>
                  <a:lnTo>
                    <a:pt x="0" y="211"/>
                  </a:lnTo>
                  <a:lnTo>
                    <a:pt x="1401" y="0"/>
                  </a:lnTo>
                  <a:lnTo>
                    <a:pt x="1402" y="14"/>
                  </a:lnTo>
                  <a:close/>
                </a:path>
              </a:pathLst>
            </a:custGeom>
            <a:solidFill>
              <a:srgbClr val="DA25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323528" y="1194717"/>
            <a:ext cx="101309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it-IT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Times New Roman" pitchFamily="18" charset="0"/>
              </a:rPr>
              <a:t>Sensors</a:t>
            </a:r>
            <a:endParaRPr kumimoji="0" lang="it-IT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4067945" y="1214462"/>
            <a:ext cx="30243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it-IT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Times New Roman" pitchFamily="18" charset="0"/>
              </a:rPr>
              <a:t>Acquisition system</a:t>
            </a:r>
            <a:endParaRPr kumimoji="0" lang="it-IT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3"/>
          <p:cNvGrpSpPr>
            <a:grpSpLocks/>
          </p:cNvGrpSpPr>
          <p:nvPr/>
        </p:nvGrpSpPr>
        <p:grpSpPr bwMode="auto">
          <a:xfrm>
            <a:off x="152400" y="1600200"/>
            <a:ext cx="2740025" cy="3502025"/>
            <a:chOff x="96" y="1008"/>
            <a:chExt cx="1726" cy="2206"/>
          </a:xfrm>
        </p:grpSpPr>
        <p:sp>
          <p:nvSpPr>
            <p:cNvPr id="14" name="Oval 4"/>
            <p:cNvSpPr>
              <a:spLocks noChangeArrowheads="1"/>
            </p:cNvSpPr>
            <p:nvPr/>
          </p:nvSpPr>
          <p:spPr bwMode="auto">
            <a:xfrm>
              <a:off x="96" y="2832"/>
              <a:ext cx="382" cy="382"/>
            </a:xfrm>
            <a:prstGeom prst="ellipse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5" name="Oval 5"/>
            <p:cNvSpPr>
              <a:spLocks noChangeArrowheads="1"/>
            </p:cNvSpPr>
            <p:nvPr/>
          </p:nvSpPr>
          <p:spPr bwMode="auto">
            <a:xfrm>
              <a:off x="192" y="1008"/>
              <a:ext cx="1630" cy="1102"/>
            </a:xfrm>
            <a:prstGeom prst="ellipse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" name="Line 6"/>
            <p:cNvSpPr>
              <a:spLocks noChangeShapeType="1"/>
            </p:cNvSpPr>
            <p:nvPr/>
          </p:nvSpPr>
          <p:spPr bwMode="auto">
            <a:xfrm flipV="1">
              <a:off x="384" y="2110"/>
              <a:ext cx="478" cy="770"/>
            </a:xfrm>
            <a:prstGeom prst="line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89015069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/>
          <p:cNvGrpSpPr/>
          <p:nvPr/>
        </p:nvGrpSpPr>
        <p:grpSpPr>
          <a:xfrm>
            <a:off x="76200" y="1175220"/>
            <a:ext cx="9037564" cy="5593433"/>
            <a:chOff x="76200" y="1175220"/>
            <a:chExt cx="9037564" cy="5593433"/>
          </a:xfrm>
        </p:grpSpPr>
        <p:grpSp>
          <p:nvGrpSpPr>
            <p:cNvPr id="37" name="Group 36"/>
            <p:cNvGrpSpPr/>
            <p:nvPr/>
          </p:nvGrpSpPr>
          <p:grpSpPr>
            <a:xfrm>
              <a:off x="240803" y="1436688"/>
              <a:ext cx="8075613" cy="5192713"/>
              <a:chOff x="354013" y="1436688"/>
              <a:chExt cx="8075613" cy="5192713"/>
            </a:xfrm>
          </p:grpSpPr>
          <p:pic>
            <p:nvPicPr>
              <p:cNvPr id="38" name="Picture 1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068763" y="1473201"/>
                <a:ext cx="2692400" cy="2112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2" name="Picture 1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54013" y="1436688"/>
                <a:ext cx="2598738" cy="2038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6" name="Picture 1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434013" y="4803776"/>
                <a:ext cx="2324100" cy="1825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7" name="Freeform 18"/>
              <p:cNvSpPr>
                <a:spLocks/>
              </p:cNvSpPr>
              <p:nvPr/>
            </p:nvSpPr>
            <p:spPr bwMode="auto">
              <a:xfrm>
                <a:off x="6462713" y="2647951"/>
                <a:ext cx="736600" cy="669925"/>
              </a:xfrm>
              <a:custGeom>
                <a:avLst/>
                <a:gdLst/>
                <a:ahLst/>
                <a:cxnLst>
                  <a:cxn ang="0">
                    <a:pos x="919" y="843"/>
                  </a:cxn>
                  <a:cxn ang="0">
                    <a:pos x="0" y="10"/>
                  </a:cxn>
                  <a:cxn ang="0">
                    <a:pos x="10" y="0"/>
                  </a:cxn>
                  <a:cxn ang="0">
                    <a:pos x="928" y="831"/>
                  </a:cxn>
                  <a:cxn ang="0">
                    <a:pos x="919" y="843"/>
                  </a:cxn>
                </a:cxnLst>
                <a:rect l="0" t="0" r="r" b="b"/>
                <a:pathLst>
                  <a:path w="928" h="843">
                    <a:moveTo>
                      <a:pt x="919" y="843"/>
                    </a:moveTo>
                    <a:lnTo>
                      <a:pt x="0" y="10"/>
                    </a:lnTo>
                    <a:lnTo>
                      <a:pt x="10" y="0"/>
                    </a:lnTo>
                    <a:lnTo>
                      <a:pt x="928" y="831"/>
                    </a:lnTo>
                    <a:lnTo>
                      <a:pt x="919" y="843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8" name="Freeform 35"/>
              <p:cNvSpPr>
                <a:spLocks/>
              </p:cNvSpPr>
              <p:nvPr/>
            </p:nvSpPr>
            <p:spPr bwMode="auto">
              <a:xfrm>
                <a:off x="6042025" y="1763713"/>
                <a:ext cx="1028700" cy="246063"/>
              </a:xfrm>
              <a:custGeom>
                <a:avLst/>
                <a:gdLst/>
                <a:ahLst/>
                <a:cxnLst>
                  <a:cxn ang="0">
                    <a:pos x="1297" y="14"/>
                  </a:cxn>
                  <a:cxn ang="0">
                    <a:pos x="3" y="309"/>
                  </a:cxn>
                  <a:cxn ang="0">
                    <a:pos x="0" y="295"/>
                  </a:cxn>
                  <a:cxn ang="0">
                    <a:pos x="1293" y="0"/>
                  </a:cxn>
                  <a:cxn ang="0">
                    <a:pos x="1297" y="14"/>
                  </a:cxn>
                </a:cxnLst>
                <a:rect l="0" t="0" r="r" b="b"/>
                <a:pathLst>
                  <a:path w="1297" h="309">
                    <a:moveTo>
                      <a:pt x="1297" y="14"/>
                    </a:moveTo>
                    <a:lnTo>
                      <a:pt x="3" y="309"/>
                    </a:lnTo>
                    <a:lnTo>
                      <a:pt x="0" y="295"/>
                    </a:lnTo>
                    <a:lnTo>
                      <a:pt x="1293" y="0"/>
                    </a:lnTo>
                    <a:lnTo>
                      <a:pt x="1297" y="14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9" name="Freeform 36"/>
              <p:cNvSpPr>
                <a:spLocks/>
              </p:cNvSpPr>
              <p:nvPr/>
            </p:nvSpPr>
            <p:spPr bwMode="auto">
              <a:xfrm>
                <a:off x="4673600" y="2357438"/>
                <a:ext cx="203200" cy="1406525"/>
              </a:xfrm>
              <a:custGeom>
                <a:avLst/>
                <a:gdLst/>
                <a:ahLst/>
                <a:cxnLst>
                  <a:cxn ang="0">
                    <a:pos x="0" y="1772"/>
                  </a:cxn>
                  <a:cxn ang="0">
                    <a:pos x="241" y="0"/>
                  </a:cxn>
                  <a:cxn ang="0">
                    <a:pos x="256" y="2"/>
                  </a:cxn>
                  <a:cxn ang="0">
                    <a:pos x="15" y="1774"/>
                  </a:cxn>
                  <a:cxn ang="0">
                    <a:pos x="0" y="1772"/>
                  </a:cxn>
                </a:cxnLst>
                <a:rect l="0" t="0" r="r" b="b"/>
                <a:pathLst>
                  <a:path w="256" h="1774">
                    <a:moveTo>
                      <a:pt x="0" y="1772"/>
                    </a:moveTo>
                    <a:lnTo>
                      <a:pt x="241" y="0"/>
                    </a:lnTo>
                    <a:lnTo>
                      <a:pt x="256" y="2"/>
                    </a:lnTo>
                    <a:lnTo>
                      <a:pt x="15" y="1774"/>
                    </a:lnTo>
                    <a:lnTo>
                      <a:pt x="0" y="1772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0" name="Freeform 37"/>
              <p:cNvSpPr>
                <a:spLocks/>
              </p:cNvSpPr>
              <p:nvPr/>
            </p:nvSpPr>
            <p:spPr bwMode="auto">
              <a:xfrm>
                <a:off x="4651375" y="1971676"/>
                <a:ext cx="1462088" cy="1728788"/>
              </a:xfrm>
              <a:custGeom>
                <a:avLst/>
                <a:gdLst/>
                <a:ahLst/>
                <a:cxnLst>
                  <a:cxn ang="0">
                    <a:pos x="1831" y="2177"/>
                  </a:cxn>
                  <a:cxn ang="0">
                    <a:pos x="0" y="8"/>
                  </a:cxn>
                  <a:cxn ang="0">
                    <a:pos x="10" y="0"/>
                  </a:cxn>
                  <a:cxn ang="0">
                    <a:pos x="1841" y="2167"/>
                  </a:cxn>
                  <a:cxn ang="0">
                    <a:pos x="1831" y="2177"/>
                  </a:cxn>
                </a:cxnLst>
                <a:rect l="0" t="0" r="r" b="b"/>
                <a:pathLst>
                  <a:path w="1841" h="2177">
                    <a:moveTo>
                      <a:pt x="1831" y="2177"/>
                    </a:moveTo>
                    <a:lnTo>
                      <a:pt x="0" y="8"/>
                    </a:lnTo>
                    <a:lnTo>
                      <a:pt x="10" y="0"/>
                    </a:lnTo>
                    <a:lnTo>
                      <a:pt x="1841" y="2167"/>
                    </a:lnTo>
                    <a:lnTo>
                      <a:pt x="1831" y="2177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1" name="Freeform 38"/>
              <p:cNvSpPr>
                <a:spLocks/>
              </p:cNvSpPr>
              <p:nvPr/>
            </p:nvSpPr>
            <p:spPr bwMode="auto">
              <a:xfrm>
                <a:off x="809625" y="2579688"/>
                <a:ext cx="309563" cy="1074738"/>
              </a:xfrm>
              <a:custGeom>
                <a:avLst/>
                <a:gdLst/>
                <a:ahLst/>
                <a:cxnLst>
                  <a:cxn ang="0">
                    <a:pos x="392" y="5"/>
                  </a:cxn>
                  <a:cxn ang="0">
                    <a:pos x="14" y="1355"/>
                  </a:cxn>
                  <a:cxn ang="0">
                    <a:pos x="0" y="1350"/>
                  </a:cxn>
                  <a:cxn ang="0">
                    <a:pos x="379" y="0"/>
                  </a:cxn>
                  <a:cxn ang="0">
                    <a:pos x="392" y="5"/>
                  </a:cxn>
                </a:cxnLst>
                <a:rect l="0" t="0" r="r" b="b"/>
                <a:pathLst>
                  <a:path w="392" h="1355">
                    <a:moveTo>
                      <a:pt x="392" y="5"/>
                    </a:moveTo>
                    <a:lnTo>
                      <a:pt x="14" y="1355"/>
                    </a:lnTo>
                    <a:lnTo>
                      <a:pt x="0" y="1350"/>
                    </a:lnTo>
                    <a:lnTo>
                      <a:pt x="379" y="0"/>
                    </a:lnTo>
                    <a:lnTo>
                      <a:pt x="392" y="5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2" name="Freeform 39"/>
              <p:cNvSpPr>
                <a:spLocks/>
              </p:cNvSpPr>
              <p:nvPr/>
            </p:nvSpPr>
            <p:spPr bwMode="auto">
              <a:xfrm>
                <a:off x="2220913" y="2814638"/>
                <a:ext cx="228600" cy="833438"/>
              </a:xfrm>
              <a:custGeom>
                <a:avLst/>
                <a:gdLst/>
                <a:ahLst/>
                <a:cxnLst>
                  <a:cxn ang="0">
                    <a:pos x="274" y="1049"/>
                  </a:cxn>
                  <a:cxn ang="0">
                    <a:pos x="0" y="3"/>
                  </a:cxn>
                  <a:cxn ang="0">
                    <a:pos x="13" y="0"/>
                  </a:cxn>
                  <a:cxn ang="0">
                    <a:pos x="287" y="1045"/>
                  </a:cxn>
                  <a:cxn ang="0">
                    <a:pos x="274" y="1049"/>
                  </a:cxn>
                </a:cxnLst>
                <a:rect l="0" t="0" r="r" b="b"/>
                <a:pathLst>
                  <a:path w="287" h="1049">
                    <a:moveTo>
                      <a:pt x="274" y="1049"/>
                    </a:moveTo>
                    <a:lnTo>
                      <a:pt x="0" y="3"/>
                    </a:lnTo>
                    <a:lnTo>
                      <a:pt x="13" y="0"/>
                    </a:lnTo>
                    <a:lnTo>
                      <a:pt x="287" y="1045"/>
                    </a:lnTo>
                    <a:lnTo>
                      <a:pt x="274" y="1049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3" name="Freeform 40"/>
              <p:cNvSpPr>
                <a:spLocks/>
              </p:cNvSpPr>
              <p:nvPr/>
            </p:nvSpPr>
            <p:spPr bwMode="auto">
              <a:xfrm>
                <a:off x="6024563" y="6010276"/>
                <a:ext cx="2405063" cy="298450"/>
              </a:xfrm>
              <a:custGeom>
                <a:avLst/>
                <a:gdLst/>
                <a:ahLst/>
                <a:cxnLst>
                  <a:cxn ang="0">
                    <a:pos x="3027" y="376"/>
                  </a:cxn>
                  <a:cxn ang="0">
                    <a:pos x="0" y="27"/>
                  </a:cxn>
                  <a:cxn ang="0">
                    <a:pos x="3" y="0"/>
                  </a:cxn>
                  <a:cxn ang="0">
                    <a:pos x="3031" y="349"/>
                  </a:cxn>
                  <a:cxn ang="0">
                    <a:pos x="3027" y="376"/>
                  </a:cxn>
                </a:cxnLst>
                <a:rect l="0" t="0" r="r" b="b"/>
                <a:pathLst>
                  <a:path w="3031" h="376">
                    <a:moveTo>
                      <a:pt x="3027" y="376"/>
                    </a:moveTo>
                    <a:lnTo>
                      <a:pt x="0" y="27"/>
                    </a:lnTo>
                    <a:lnTo>
                      <a:pt x="3" y="0"/>
                    </a:lnTo>
                    <a:lnTo>
                      <a:pt x="3031" y="349"/>
                    </a:lnTo>
                    <a:lnTo>
                      <a:pt x="3027" y="376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4" name="Freeform 41"/>
              <p:cNvSpPr>
                <a:spLocks/>
              </p:cNvSpPr>
              <p:nvPr/>
            </p:nvSpPr>
            <p:spPr bwMode="auto">
              <a:xfrm>
                <a:off x="6959600" y="5481638"/>
                <a:ext cx="1112838" cy="177800"/>
              </a:xfrm>
              <a:custGeom>
                <a:avLst/>
                <a:gdLst/>
                <a:ahLst/>
                <a:cxnLst>
                  <a:cxn ang="0">
                    <a:pos x="1402" y="14"/>
                  </a:cxn>
                  <a:cxn ang="0">
                    <a:pos x="2" y="225"/>
                  </a:cxn>
                  <a:cxn ang="0">
                    <a:pos x="0" y="211"/>
                  </a:cxn>
                  <a:cxn ang="0">
                    <a:pos x="1401" y="0"/>
                  </a:cxn>
                  <a:cxn ang="0">
                    <a:pos x="1402" y="14"/>
                  </a:cxn>
                </a:cxnLst>
                <a:rect l="0" t="0" r="r" b="b"/>
                <a:pathLst>
                  <a:path w="1402" h="225">
                    <a:moveTo>
                      <a:pt x="1402" y="14"/>
                    </a:moveTo>
                    <a:lnTo>
                      <a:pt x="2" y="225"/>
                    </a:lnTo>
                    <a:lnTo>
                      <a:pt x="0" y="211"/>
                    </a:lnTo>
                    <a:lnTo>
                      <a:pt x="1401" y="0"/>
                    </a:lnTo>
                    <a:lnTo>
                      <a:pt x="1402" y="14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76200" y="1175220"/>
              <a:ext cx="9037564" cy="5593433"/>
              <a:chOff x="76200" y="1194717"/>
              <a:chExt cx="9037564" cy="5593433"/>
            </a:xfrm>
          </p:grpSpPr>
          <p:pic>
            <p:nvPicPr>
              <p:cNvPr id="7170" name="Picture 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76200" y="4321175"/>
                <a:ext cx="5181600" cy="246697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grpSp>
            <p:nvGrpSpPr>
              <p:cNvPr id="2" name="Group 3"/>
              <p:cNvGrpSpPr>
                <a:grpSpLocks/>
              </p:cNvGrpSpPr>
              <p:nvPr/>
            </p:nvGrpSpPr>
            <p:grpSpPr bwMode="auto">
              <a:xfrm>
                <a:off x="838200" y="1676400"/>
                <a:ext cx="4949825" cy="4327525"/>
                <a:chOff x="528" y="1056"/>
                <a:chExt cx="3118" cy="2726"/>
              </a:xfrm>
            </p:grpSpPr>
            <p:sp>
              <p:nvSpPr>
                <p:cNvPr id="7172" name="Rectangle 4"/>
                <p:cNvSpPr>
                  <a:spLocks noChangeArrowheads="1"/>
                </p:cNvSpPr>
                <p:nvPr/>
              </p:nvSpPr>
              <p:spPr bwMode="auto">
                <a:xfrm>
                  <a:off x="528" y="2784"/>
                  <a:ext cx="574" cy="478"/>
                </a:xfrm>
                <a:prstGeom prst="rect">
                  <a:avLst/>
                </a:prstGeom>
                <a:noFill/>
                <a:ln w="28440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7173" name="Rectangle 5"/>
                <p:cNvSpPr>
                  <a:spLocks noChangeArrowheads="1"/>
                </p:cNvSpPr>
                <p:nvPr/>
              </p:nvSpPr>
              <p:spPr bwMode="auto">
                <a:xfrm>
                  <a:off x="1160" y="2784"/>
                  <a:ext cx="574" cy="478"/>
                </a:xfrm>
                <a:prstGeom prst="rect">
                  <a:avLst/>
                </a:prstGeom>
                <a:noFill/>
                <a:ln w="28440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7174" name="Rectangle 6"/>
                <p:cNvSpPr>
                  <a:spLocks noChangeArrowheads="1"/>
                </p:cNvSpPr>
                <p:nvPr/>
              </p:nvSpPr>
              <p:spPr bwMode="auto">
                <a:xfrm>
                  <a:off x="1816" y="2776"/>
                  <a:ext cx="574" cy="478"/>
                </a:xfrm>
                <a:prstGeom prst="rect">
                  <a:avLst/>
                </a:prstGeom>
                <a:noFill/>
                <a:ln w="28440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7175" name="Rectangle 7"/>
                <p:cNvSpPr>
                  <a:spLocks noChangeArrowheads="1"/>
                </p:cNvSpPr>
                <p:nvPr/>
              </p:nvSpPr>
              <p:spPr bwMode="auto">
                <a:xfrm>
                  <a:off x="1160" y="3304"/>
                  <a:ext cx="574" cy="478"/>
                </a:xfrm>
                <a:prstGeom prst="rect">
                  <a:avLst/>
                </a:prstGeom>
                <a:noFill/>
                <a:ln w="28440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7176" name="Rectangle 8"/>
                <p:cNvSpPr>
                  <a:spLocks noChangeArrowheads="1"/>
                </p:cNvSpPr>
                <p:nvPr/>
              </p:nvSpPr>
              <p:spPr bwMode="auto">
                <a:xfrm>
                  <a:off x="1808" y="3304"/>
                  <a:ext cx="574" cy="478"/>
                </a:xfrm>
                <a:prstGeom prst="rect">
                  <a:avLst/>
                </a:prstGeom>
                <a:noFill/>
                <a:ln w="28440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7178" name="Line 10"/>
                <p:cNvSpPr>
                  <a:spLocks noChangeShapeType="1"/>
                </p:cNvSpPr>
                <p:nvPr/>
              </p:nvSpPr>
              <p:spPr bwMode="auto">
                <a:xfrm flipV="1">
                  <a:off x="816" y="1582"/>
                  <a:ext cx="1870" cy="1202"/>
                </a:xfrm>
                <a:prstGeom prst="line">
                  <a:avLst/>
                </a:prstGeom>
                <a:noFill/>
                <a:ln w="28440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7179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1440" y="1630"/>
                  <a:ext cx="1390" cy="1154"/>
                </a:xfrm>
                <a:prstGeom prst="line">
                  <a:avLst/>
                </a:prstGeom>
                <a:noFill/>
                <a:ln w="28440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7180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2112" y="1678"/>
                  <a:ext cx="862" cy="1106"/>
                </a:xfrm>
                <a:prstGeom prst="line">
                  <a:avLst/>
                </a:prstGeom>
                <a:noFill/>
                <a:ln w="28440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7181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1584" y="1678"/>
                  <a:ext cx="1294" cy="1634"/>
                </a:xfrm>
                <a:prstGeom prst="line">
                  <a:avLst/>
                </a:prstGeom>
                <a:noFill/>
                <a:ln w="28440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7182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2256" y="1678"/>
                  <a:ext cx="814" cy="1634"/>
                </a:xfrm>
                <a:prstGeom prst="line">
                  <a:avLst/>
                </a:prstGeom>
                <a:noFill/>
                <a:ln w="28440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7177" name="Oval 9"/>
                <p:cNvSpPr>
                  <a:spLocks noChangeArrowheads="1"/>
                </p:cNvSpPr>
                <p:nvPr/>
              </p:nvSpPr>
              <p:spPr bwMode="auto">
                <a:xfrm>
                  <a:off x="2544" y="1056"/>
                  <a:ext cx="1102" cy="622"/>
                </a:xfrm>
                <a:prstGeom prst="ellipse">
                  <a:avLst/>
                </a:prstGeom>
                <a:noFill/>
                <a:ln w="28440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43" name="Rectangle 13"/>
              <p:cNvSpPr>
                <a:spLocks noChangeArrowheads="1"/>
              </p:cNvSpPr>
              <p:nvPr/>
            </p:nvSpPr>
            <p:spPr bwMode="auto">
              <a:xfrm>
                <a:off x="323528" y="1194717"/>
                <a:ext cx="101309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r>
                  <a:rPr kumimoji="0" lang="it-IT" sz="2000" b="1" i="0" u="none" strike="noStrike" cap="none" normalizeH="0" baseline="0" dirty="0" smtClean="0">
                    <a:ln>
                      <a:noFill/>
                    </a:ln>
                    <a:effectLst/>
                    <a:latin typeface="Arial" pitchFamily="34" charset="0"/>
                    <a:cs typeface="Times New Roman" pitchFamily="18" charset="0"/>
                  </a:rPr>
                  <a:t>Sensors</a:t>
                </a:r>
                <a:endParaRPr kumimoji="0" lang="it-IT" sz="2000" b="0" i="0" u="none" strike="noStrike" cap="none" normalizeH="0" baseline="0" dirty="0" smtClean="0">
                  <a:ln>
                    <a:noFill/>
                  </a:ln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4" name="Rectangle 12"/>
              <p:cNvSpPr>
                <a:spLocks noChangeArrowheads="1"/>
              </p:cNvSpPr>
              <p:nvPr/>
            </p:nvSpPr>
            <p:spPr bwMode="auto">
              <a:xfrm>
                <a:off x="4067945" y="1214462"/>
                <a:ext cx="302433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r>
                  <a:rPr kumimoji="0" lang="it-IT" sz="2000" b="1" i="0" u="none" strike="noStrike" cap="none" normalizeH="0" baseline="0" dirty="0" smtClean="0">
                    <a:ln>
                      <a:noFill/>
                    </a:ln>
                    <a:effectLst/>
                    <a:latin typeface="Arial" pitchFamily="34" charset="0"/>
                    <a:cs typeface="Times New Roman" pitchFamily="18" charset="0"/>
                  </a:rPr>
                  <a:t>Acquisition system</a:t>
                </a:r>
                <a:endParaRPr kumimoji="0" lang="it-IT" sz="2000" b="0" i="0" u="none" strike="noStrike" cap="none" normalizeH="0" baseline="0" dirty="0" smtClean="0">
                  <a:ln>
                    <a:noFill/>
                  </a:ln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5" name="Rectangle 22"/>
              <p:cNvSpPr>
                <a:spLocks noChangeArrowheads="1"/>
              </p:cNvSpPr>
              <p:nvPr/>
            </p:nvSpPr>
            <p:spPr bwMode="auto">
              <a:xfrm>
                <a:off x="158750" y="3737223"/>
                <a:ext cx="1191032" cy="169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r>
                  <a:rPr kumimoji="0" lang="it-IT" sz="1100" b="0" i="0" u="none" strike="noStrike" cap="none" normalizeH="0" baseline="0" dirty="0" smtClean="0">
                    <a:ln>
                      <a:noFill/>
                    </a:ln>
                    <a:effectLst/>
                    <a:latin typeface="Arial" pitchFamily="34" charset="0"/>
                    <a:cs typeface="Times New Roman" pitchFamily="18" charset="0"/>
                  </a:rPr>
                  <a:t>Broad band sensor</a:t>
                </a:r>
                <a:endParaRPr kumimoji="0" lang="it-IT" sz="2400" b="0" i="0" u="none" strike="noStrike" cap="none" normalizeH="0" baseline="0" dirty="0" smtClean="0">
                  <a:ln>
                    <a:noFill/>
                  </a:ln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6" name="Rectangle 23"/>
              <p:cNvSpPr>
                <a:spLocks noChangeArrowheads="1"/>
              </p:cNvSpPr>
              <p:nvPr/>
            </p:nvSpPr>
            <p:spPr bwMode="auto">
              <a:xfrm>
                <a:off x="158750" y="3889623"/>
                <a:ext cx="923330" cy="169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r>
                  <a:rPr kumimoji="0" lang="it-IT" sz="1100" b="0" i="0" u="none" strike="noStrike" cap="none" normalizeH="0" baseline="0" dirty="0" smtClean="0">
                    <a:ln>
                      <a:noFill/>
                    </a:ln>
                    <a:effectLst/>
                    <a:latin typeface="Arial" pitchFamily="34" charset="0"/>
                    <a:cs typeface="Times New Roman" pitchFamily="18" charset="0"/>
                  </a:rPr>
                  <a:t>3 components </a:t>
                </a:r>
                <a:endParaRPr kumimoji="0" lang="it-IT" sz="2400" b="0" i="0" u="none" strike="noStrike" cap="none" normalizeH="0" baseline="0" dirty="0" smtClean="0">
                  <a:ln>
                    <a:noFill/>
                  </a:ln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7" name="Rectangle 26"/>
              <p:cNvSpPr>
                <a:spLocks noChangeArrowheads="1"/>
              </p:cNvSpPr>
              <p:nvPr/>
            </p:nvSpPr>
            <p:spPr bwMode="auto">
              <a:xfrm>
                <a:off x="1758950" y="3737223"/>
                <a:ext cx="1471557" cy="169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r>
                  <a:rPr kumimoji="0" lang="it-IT" sz="1100" b="0" i="0" u="none" strike="noStrike" cap="none" normalizeH="0" baseline="0" dirty="0" smtClean="0">
                    <a:ln>
                      <a:noFill/>
                    </a:ln>
                    <a:effectLst/>
                    <a:latin typeface="Arial" pitchFamily="34" charset="0"/>
                    <a:cs typeface="Times New Roman" pitchFamily="18" charset="0"/>
                  </a:rPr>
                  <a:t>Accelerometric sensor, </a:t>
                </a:r>
                <a:endParaRPr kumimoji="0" lang="it-IT" sz="2400" b="0" i="0" u="none" strike="noStrike" cap="none" normalizeH="0" baseline="0" dirty="0" smtClean="0">
                  <a:ln>
                    <a:noFill/>
                  </a:ln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8" name="Rectangle 27"/>
              <p:cNvSpPr>
                <a:spLocks noChangeArrowheads="1"/>
              </p:cNvSpPr>
              <p:nvPr/>
            </p:nvSpPr>
            <p:spPr bwMode="auto">
              <a:xfrm>
                <a:off x="1758950" y="3889623"/>
                <a:ext cx="884858" cy="169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r>
                  <a:rPr kumimoji="0" lang="it-IT" sz="1100" b="0" i="0" u="none" strike="noStrike" cap="none" normalizeH="0" baseline="0" dirty="0" smtClean="0">
                    <a:ln>
                      <a:noFill/>
                    </a:ln>
                    <a:effectLst/>
                    <a:latin typeface="Arial" pitchFamily="34" charset="0"/>
                    <a:cs typeface="Times New Roman" pitchFamily="18" charset="0"/>
                  </a:rPr>
                  <a:t>3 components</a:t>
                </a:r>
                <a:endParaRPr kumimoji="0" lang="it-IT" sz="2400" b="0" i="0" u="none" strike="noStrike" cap="none" normalizeH="0" baseline="0" dirty="0" smtClean="0">
                  <a:ln>
                    <a:noFill/>
                  </a:ln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" name="Rectangle 19"/>
              <p:cNvSpPr>
                <a:spLocks noChangeArrowheads="1"/>
              </p:cNvSpPr>
              <p:nvPr/>
            </p:nvSpPr>
            <p:spPr bwMode="auto">
              <a:xfrm>
                <a:off x="7243763" y="3073401"/>
                <a:ext cx="1768113" cy="5078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defTabSz="4572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r>
                  <a:rPr kumimoji="0" lang="it-IT" sz="1100" b="0" i="0" u="none" strike="noStrike" cap="none" normalizeH="0" baseline="0" dirty="0" smtClean="0">
                    <a:ln>
                      <a:noFill/>
                    </a:ln>
                    <a:effectLst/>
                    <a:latin typeface="Arial" pitchFamily="34" charset="0"/>
                    <a:cs typeface="Times New Roman" pitchFamily="18" charset="0"/>
                  </a:rPr>
                  <a:t>Switch for the </a:t>
                </a:r>
                <a:r>
                  <a:rPr lang="en-US" sz="1100" dirty="0" smtClean="0">
                    <a:latin typeface="Arial" pitchFamily="34" charset="0"/>
                    <a:cs typeface="Arial" pitchFamily="34" charset="0"/>
                  </a:rPr>
                  <a:t>connection to </a:t>
                </a:r>
              </a:p>
              <a:p>
                <a:pPr lvl="0" defTabSz="4572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r>
                  <a:rPr lang="en-US" sz="1100" dirty="0" smtClean="0">
                    <a:latin typeface="Arial" pitchFamily="34" charset="0"/>
                    <a:cs typeface="Arial" pitchFamily="34" charset="0"/>
                  </a:rPr>
                  <a:t>the network for the data</a:t>
                </a:r>
              </a:p>
              <a:p>
                <a:pPr lvl="0" defTabSz="4572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r>
                  <a:rPr kumimoji="0" lang="en-US" sz="1100" b="0" i="0" u="none" strike="noStrike" cap="none" normalizeH="0" baseline="0" dirty="0" smtClean="0">
                    <a:ln>
                      <a:noFill/>
                    </a:ln>
                    <a:effectLst/>
                    <a:latin typeface="Arial" pitchFamily="34" charset="0"/>
                    <a:cs typeface="Arial" pitchFamily="34" charset="0"/>
                  </a:rPr>
                  <a:t>transmission</a:t>
                </a:r>
                <a:endParaRPr kumimoji="0" lang="it-IT" sz="24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0" name="Rectangle 24"/>
              <p:cNvSpPr>
                <a:spLocks noChangeArrowheads="1"/>
              </p:cNvSpPr>
              <p:nvPr/>
            </p:nvSpPr>
            <p:spPr bwMode="auto">
              <a:xfrm>
                <a:off x="7924800" y="6305551"/>
                <a:ext cx="923330" cy="169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100" dirty="0" smtClean="0">
                    <a:latin typeface="Arial" pitchFamily="34" charset="0"/>
                    <a:cs typeface="Arial" pitchFamily="34" charset="0"/>
                  </a:rPr>
                  <a:t>backup battery</a:t>
                </a:r>
                <a:endParaRPr lang="it-IT" sz="11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" name="Rectangle 25"/>
              <p:cNvSpPr>
                <a:spLocks noChangeArrowheads="1"/>
              </p:cNvSpPr>
              <p:nvPr/>
            </p:nvSpPr>
            <p:spPr bwMode="auto">
              <a:xfrm>
                <a:off x="8129588" y="5351463"/>
                <a:ext cx="737381" cy="169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r>
                  <a:rPr kumimoji="0" lang="it-IT" sz="1100" b="0" i="0" u="none" strike="noStrike" cap="none" normalizeH="0" baseline="0" dirty="0" smtClean="0">
                    <a:ln>
                      <a:noFill/>
                    </a:ln>
                    <a:effectLst/>
                    <a:latin typeface="Arial" pitchFamily="34" charset="0"/>
                    <a:cs typeface="Times New Roman" pitchFamily="18" charset="0"/>
                  </a:rPr>
                  <a:t>Power pack</a:t>
                </a:r>
                <a:endParaRPr kumimoji="0" lang="it-IT" sz="2400" b="0" i="0" u="none" strike="noStrike" cap="none" normalizeH="0" baseline="0" dirty="0" smtClean="0">
                  <a:ln>
                    <a:noFill/>
                  </a:ln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3" name="Rectangle 29"/>
              <p:cNvSpPr>
                <a:spLocks noChangeArrowheads="1"/>
              </p:cNvSpPr>
              <p:nvPr/>
            </p:nvSpPr>
            <p:spPr bwMode="auto">
              <a:xfrm>
                <a:off x="5711825" y="3798888"/>
                <a:ext cx="262091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defTabSz="4572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r>
                  <a:rPr lang="it-IT" sz="1100" dirty="0" smtClean="0">
                    <a:latin typeface="Arial" pitchFamily="34" charset="0"/>
                    <a:cs typeface="Times New Roman" pitchFamily="18" charset="0"/>
                  </a:rPr>
                  <a:t>GPS Antenna  </a:t>
                </a:r>
                <a:r>
                  <a:rPr kumimoji="0" lang="it-IT" sz="1100" b="0" i="0" u="none" strike="noStrike" cap="none" normalizeH="0" baseline="0" dirty="0" smtClean="0">
                    <a:ln>
                      <a:noFill/>
                    </a:ln>
                    <a:effectLst/>
                    <a:latin typeface="Arial" pitchFamily="34" charset="0"/>
                    <a:cs typeface="Times New Roman" pitchFamily="18" charset="0"/>
                  </a:rPr>
                  <a:t>for the time syncronization </a:t>
                </a:r>
              </a:p>
              <a:p>
                <a:pPr lvl="0" defTabSz="4572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r>
                  <a:rPr lang="it-IT" sz="1100" dirty="0" smtClean="0">
                    <a:latin typeface="Arial" pitchFamily="34" charset="0"/>
                    <a:cs typeface="Times New Roman" pitchFamily="18" charset="0"/>
                  </a:rPr>
                  <a:t>Via satellites</a:t>
                </a:r>
                <a:endParaRPr kumimoji="0" lang="it-IT" sz="2400" b="0" i="0" u="none" strike="noStrike" cap="none" normalizeH="0" baseline="0" dirty="0" smtClean="0">
                  <a:ln>
                    <a:noFill/>
                  </a:ln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4" name="Rectangle 32"/>
              <p:cNvSpPr>
                <a:spLocks noChangeArrowheads="1"/>
              </p:cNvSpPr>
              <p:nvPr/>
            </p:nvSpPr>
            <p:spPr bwMode="auto">
              <a:xfrm>
                <a:off x="7151688" y="1522413"/>
                <a:ext cx="196207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r>
                  <a:rPr kumimoji="0" lang="it-IT" sz="1100" b="0" i="0" u="none" strike="noStrike" cap="none" normalizeH="0" baseline="0" dirty="0" smtClean="0">
                    <a:ln>
                      <a:noFill/>
                    </a:ln>
                    <a:effectLst/>
                    <a:latin typeface="Arial" pitchFamily="34" charset="0"/>
                    <a:cs typeface="Times New Roman" pitchFamily="18" charset="0"/>
                  </a:rPr>
                  <a:t>Disk driver for the data storage </a:t>
                </a:r>
              </a:p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r>
                  <a:rPr kumimoji="0" lang="it-IT" sz="1100" b="0" i="0" u="none" strike="noStrike" cap="none" normalizeH="0" baseline="0" dirty="0" smtClean="0">
                    <a:ln>
                      <a:noFill/>
                    </a:ln>
                    <a:effectLst/>
                    <a:latin typeface="Arial" pitchFamily="34" charset="0"/>
                    <a:cs typeface="Times New Roman" pitchFamily="18" charset="0"/>
                  </a:rPr>
                  <a:t>at the station </a:t>
                </a:r>
                <a:endParaRPr kumimoji="0" lang="it-IT" sz="2400" b="0" i="0" u="none" strike="noStrike" cap="none" normalizeH="0" baseline="0" dirty="0" smtClean="0">
                  <a:ln>
                    <a:noFill/>
                  </a:ln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5" name="Rectangle 16"/>
              <p:cNvSpPr>
                <a:spLocks noChangeArrowheads="1"/>
              </p:cNvSpPr>
              <p:nvPr/>
            </p:nvSpPr>
            <p:spPr bwMode="auto">
              <a:xfrm>
                <a:off x="5443538" y="4429126"/>
                <a:ext cx="831959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r>
                  <a:rPr kumimoji="0" lang="it-IT" sz="2200" b="1" i="0" u="none" strike="noStrike" cap="none" normalizeH="0" baseline="0" dirty="0" smtClean="0">
                    <a:ln>
                      <a:noFill/>
                    </a:ln>
                    <a:effectLst/>
                    <a:latin typeface="Arial" pitchFamily="34" charset="0"/>
                    <a:cs typeface="Times New Roman" pitchFamily="18" charset="0"/>
                  </a:rPr>
                  <a:t>power</a:t>
                </a:r>
                <a:endParaRPr kumimoji="0" lang="it-IT" sz="2400" b="0" i="0" u="none" strike="noStrike" cap="none" normalizeH="0" baseline="0" dirty="0" smtClean="0">
                  <a:ln>
                    <a:noFill/>
                  </a:ln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2" name="Rectangle 28"/>
              <p:cNvSpPr>
                <a:spLocks noChangeArrowheads="1"/>
              </p:cNvSpPr>
              <p:nvPr/>
            </p:nvSpPr>
            <p:spPr bwMode="auto">
              <a:xfrm>
                <a:off x="3491880" y="3789040"/>
                <a:ext cx="122148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r>
                  <a:rPr kumimoji="0" lang="it-IT" sz="1100" b="0" i="0" u="none" strike="noStrike" cap="none" normalizeH="0" baseline="0" dirty="0" smtClean="0">
                    <a:ln>
                      <a:noFill/>
                    </a:ln>
                    <a:effectLst/>
                    <a:latin typeface="Arial" pitchFamily="34" charset="0"/>
                    <a:cs typeface="Times New Roman" pitchFamily="18" charset="0"/>
                  </a:rPr>
                  <a:t>24 bits</a:t>
                </a:r>
                <a:r>
                  <a:rPr kumimoji="0" lang="it-IT" sz="1100" b="0" i="0" u="none" strike="noStrike" cap="none" normalizeH="0" dirty="0" smtClean="0">
                    <a:ln>
                      <a:noFill/>
                    </a:ln>
                    <a:effectLst/>
                    <a:latin typeface="Arial" pitchFamily="34" charset="0"/>
                    <a:cs typeface="Times New Roman" pitchFamily="18" charset="0"/>
                  </a:rPr>
                  <a:t> </a:t>
                </a:r>
                <a:r>
                  <a:rPr kumimoji="0" lang="it-IT" sz="1100" b="0" i="0" u="none" strike="noStrike" cap="none" normalizeH="0" baseline="0" dirty="0" smtClean="0">
                    <a:ln>
                      <a:noFill/>
                    </a:ln>
                    <a:effectLst/>
                    <a:latin typeface="Arial" pitchFamily="34" charset="0"/>
                    <a:cs typeface="Times New Roman" pitchFamily="18" charset="0"/>
                  </a:rPr>
                  <a:t>Datalogger </a:t>
                </a:r>
                <a:r>
                  <a:rPr kumimoji="0" lang="it-IT" sz="1100" b="0" i="0" u="none" strike="noStrike" cap="none" normalizeH="0" dirty="0" smtClean="0">
                    <a:ln>
                      <a:noFill/>
                    </a:ln>
                    <a:effectLst/>
                    <a:latin typeface="Arial" pitchFamily="34" charset="0"/>
                    <a:cs typeface="Times New Roman" pitchFamily="18" charset="0"/>
                  </a:rPr>
                  <a:t> </a:t>
                </a:r>
              </a:p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r>
                  <a:rPr kumimoji="0" lang="it-IT" sz="1100" b="0" i="0" u="none" strike="noStrike" cap="none" normalizeH="0" baseline="0" dirty="0" smtClean="0">
                    <a:ln>
                      <a:noFill/>
                    </a:ln>
                    <a:effectLst/>
                    <a:latin typeface="Arial" pitchFamily="34" charset="0"/>
                    <a:cs typeface="Times New Roman" pitchFamily="18" charset="0"/>
                  </a:rPr>
                  <a:t>6 channels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6812671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/>
          <p:cNvGrpSpPr/>
          <p:nvPr/>
        </p:nvGrpSpPr>
        <p:grpSpPr>
          <a:xfrm>
            <a:off x="76200" y="1194717"/>
            <a:ext cx="9037564" cy="5593433"/>
            <a:chOff x="76200" y="1194717"/>
            <a:chExt cx="9037564" cy="5593433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200" y="4321175"/>
              <a:ext cx="5181600" cy="24669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34" name="Rectangle 13"/>
            <p:cNvSpPr>
              <a:spLocks noChangeArrowheads="1"/>
            </p:cNvSpPr>
            <p:nvPr/>
          </p:nvSpPr>
          <p:spPr bwMode="auto">
            <a:xfrm>
              <a:off x="323528" y="1194717"/>
              <a:ext cx="101309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it-IT" sz="2000" b="1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Sensors</a:t>
              </a:r>
              <a:endParaRPr kumimoji="0" lang="it-IT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Rectangle 12"/>
            <p:cNvSpPr>
              <a:spLocks noChangeArrowheads="1"/>
            </p:cNvSpPr>
            <p:nvPr/>
          </p:nvSpPr>
          <p:spPr bwMode="auto">
            <a:xfrm>
              <a:off x="4067945" y="1214462"/>
              <a:ext cx="302433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it-IT" sz="2000" b="1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Acquisition system</a:t>
              </a:r>
              <a:endParaRPr kumimoji="0" lang="it-IT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Rectangle 22"/>
            <p:cNvSpPr>
              <a:spLocks noChangeArrowheads="1"/>
            </p:cNvSpPr>
            <p:nvPr/>
          </p:nvSpPr>
          <p:spPr bwMode="auto">
            <a:xfrm>
              <a:off x="158750" y="3737223"/>
              <a:ext cx="1191032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it-IT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Broad band sensor</a:t>
              </a:r>
              <a:endParaRPr kumimoji="0" lang="it-IT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Rectangle 23"/>
            <p:cNvSpPr>
              <a:spLocks noChangeArrowheads="1"/>
            </p:cNvSpPr>
            <p:nvPr/>
          </p:nvSpPr>
          <p:spPr bwMode="auto">
            <a:xfrm>
              <a:off x="158750" y="3889623"/>
              <a:ext cx="923330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it-IT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3 components </a:t>
              </a:r>
              <a:endParaRPr kumimoji="0" lang="it-IT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Rectangle 26"/>
            <p:cNvSpPr>
              <a:spLocks noChangeArrowheads="1"/>
            </p:cNvSpPr>
            <p:nvPr/>
          </p:nvSpPr>
          <p:spPr bwMode="auto">
            <a:xfrm>
              <a:off x="1758950" y="3737223"/>
              <a:ext cx="1471557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it-IT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Accelerometric sensor, </a:t>
              </a:r>
              <a:endParaRPr kumimoji="0" lang="it-IT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Rectangle 27"/>
            <p:cNvSpPr>
              <a:spLocks noChangeArrowheads="1"/>
            </p:cNvSpPr>
            <p:nvPr/>
          </p:nvSpPr>
          <p:spPr bwMode="auto">
            <a:xfrm>
              <a:off x="1758950" y="3889623"/>
              <a:ext cx="884858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it-IT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3 components</a:t>
              </a:r>
              <a:endParaRPr kumimoji="0" lang="it-IT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Rectangle 19"/>
            <p:cNvSpPr>
              <a:spLocks noChangeArrowheads="1"/>
            </p:cNvSpPr>
            <p:nvPr/>
          </p:nvSpPr>
          <p:spPr bwMode="auto">
            <a:xfrm>
              <a:off x="7243763" y="3073401"/>
              <a:ext cx="1768113" cy="507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lvl="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kumimoji="0" lang="it-IT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Switch for the 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connection to </a:t>
              </a:r>
            </a:p>
            <a:p>
              <a:pPr lvl="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the network for the data</a:t>
              </a:r>
            </a:p>
            <a:p>
              <a:pPr lvl="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rPr>
                <a:t>transmission</a:t>
              </a:r>
              <a:endParaRPr kumimoji="0" lang="it-IT" sz="2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Rectangle 24"/>
            <p:cNvSpPr>
              <a:spLocks noChangeArrowheads="1"/>
            </p:cNvSpPr>
            <p:nvPr/>
          </p:nvSpPr>
          <p:spPr bwMode="auto">
            <a:xfrm>
              <a:off x="7924800" y="6305551"/>
              <a:ext cx="923330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it-IT" sz="1100" dirty="0" smtClean="0">
                  <a:latin typeface="Arial" pitchFamily="34" charset="0"/>
                  <a:cs typeface="Arial" pitchFamily="34" charset="0"/>
                </a:rPr>
                <a:t>backup battery</a:t>
              </a:r>
              <a:endParaRPr lang="it-IT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Rectangle 25"/>
            <p:cNvSpPr>
              <a:spLocks noChangeArrowheads="1"/>
            </p:cNvSpPr>
            <p:nvPr/>
          </p:nvSpPr>
          <p:spPr bwMode="auto">
            <a:xfrm>
              <a:off x="8129588" y="5351463"/>
              <a:ext cx="737381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it-IT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Power pack</a:t>
              </a:r>
              <a:endParaRPr kumimoji="0" lang="it-IT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Rectangle 28"/>
            <p:cNvSpPr>
              <a:spLocks noChangeArrowheads="1"/>
            </p:cNvSpPr>
            <p:nvPr/>
          </p:nvSpPr>
          <p:spPr bwMode="auto">
            <a:xfrm>
              <a:off x="3491880" y="3789040"/>
              <a:ext cx="122148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it-IT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24 bits</a:t>
              </a:r>
              <a:r>
                <a:rPr kumimoji="0" lang="it-IT" sz="1100" b="0" i="0" u="none" strike="noStrike" cap="none" normalizeH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 </a:t>
              </a:r>
              <a:r>
                <a:rPr kumimoji="0" lang="it-IT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Datalogger </a:t>
              </a:r>
              <a:r>
                <a:rPr kumimoji="0" lang="it-IT" sz="1100" b="0" i="0" u="none" strike="noStrike" cap="none" normalizeH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 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it-IT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6 channels</a:t>
              </a:r>
            </a:p>
          </p:txBody>
        </p:sp>
        <p:sp>
          <p:nvSpPr>
            <p:cNvPr id="44" name="Rectangle 29"/>
            <p:cNvSpPr>
              <a:spLocks noChangeArrowheads="1"/>
            </p:cNvSpPr>
            <p:nvPr/>
          </p:nvSpPr>
          <p:spPr bwMode="auto">
            <a:xfrm>
              <a:off x="5711825" y="3798888"/>
              <a:ext cx="262091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lvl="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it-IT" sz="1100" dirty="0" smtClean="0">
                  <a:latin typeface="Arial" pitchFamily="34" charset="0"/>
                  <a:cs typeface="Times New Roman" pitchFamily="18" charset="0"/>
                </a:rPr>
                <a:t>GPS Antenna  </a:t>
              </a:r>
              <a:r>
                <a:rPr kumimoji="0" lang="it-IT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for the time syncronization </a:t>
              </a:r>
            </a:p>
            <a:p>
              <a:pPr lvl="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it-IT" sz="1100" dirty="0" smtClean="0">
                  <a:latin typeface="Arial" pitchFamily="34" charset="0"/>
                  <a:cs typeface="Times New Roman" pitchFamily="18" charset="0"/>
                </a:rPr>
                <a:t>Via satellites</a:t>
              </a:r>
              <a:endParaRPr kumimoji="0" lang="it-IT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Rectangle 32"/>
            <p:cNvSpPr>
              <a:spLocks noChangeArrowheads="1"/>
            </p:cNvSpPr>
            <p:nvPr/>
          </p:nvSpPr>
          <p:spPr bwMode="auto">
            <a:xfrm>
              <a:off x="7151688" y="1522413"/>
              <a:ext cx="196207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it-IT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Disk driver for the data storage 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it-IT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at the station </a:t>
              </a:r>
              <a:endParaRPr kumimoji="0" lang="it-IT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Rectangle 16"/>
            <p:cNvSpPr>
              <a:spLocks noChangeArrowheads="1"/>
            </p:cNvSpPr>
            <p:nvPr/>
          </p:nvSpPr>
          <p:spPr bwMode="auto">
            <a:xfrm>
              <a:off x="5443538" y="4429126"/>
              <a:ext cx="83195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it-IT" sz="2200" b="1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power</a:t>
              </a:r>
              <a:endParaRPr kumimoji="0" lang="it-IT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354013" y="1436688"/>
              <a:ext cx="8075613" cy="5192713"/>
              <a:chOff x="354013" y="1436688"/>
              <a:chExt cx="8075613" cy="5192713"/>
            </a:xfrm>
          </p:grpSpPr>
          <p:pic>
            <p:nvPicPr>
              <p:cNvPr id="28" name="Picture 1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068763" y="1473201"/>
                <a:ext cx="2692400" cy="2112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" name="Picture 1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54013" y="1436688"/>
                <a:ext cx="2598738" cy="2038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" name="Picture 1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434013" y="4803776"/>
                <a:ext cx="2324100" cy="1825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7" name="Freeform 18"/>
              <p:cNvSpPr>
                <a:spLocks/>
              </p:cNvSpPr>
              <p:nvPr/>
            </p:nvSpPr>
            <p:spPr bwMode="auto">
              <a:xfrm>
                <a:off x="6462713" y="2647951"/>
                <a:ext cx="736600" cy="669925"/>
              </a:xfrm>
              <a:custGeom>
                <a:avLst/>
                <a:gdLst/>
                <a:ahLst/>
                <a:cxnLst>
                  <a:cxn ang="0">
                    <a:pos x="919" y="843"/>
                  </a:cxn>
                  <a:cxn ang="0">
                    <a:pos x="0" y="10"/>
                  </a:cxn>
                  <a:cxn ang="0">
                    <a:pos x="10" y="0"/>
                  </a:cxn>
                  <a:cxn ang="0">
                    <a:pos x="928" y="831"/>
                  </a:cxn>
                  <a:cxn ang="0">
                    <a:pos x="919" y="843"/>
                  </a:cxn>
                </a:cxnLst>
                <a:rect l="0" t="0" r="r" b="b"/>
                <a:pathLst>
                  <a:path w="928" h="843">
                    <a:moveTo>
                      <a:pt x="919" y="843"/>
                    </a:moveTo>
                    <a:lnTo>
                      <a:pt x="0" y="10"/>
                    </a:lnTo>
                    <a:lnTo>
                      <a:pt x="10" y="0"/>
                    </a:lnTo>
                    <a:lnTo>
                      <a:pt x="928" y="831"/>
                    </a:lnTo>
                    <a:lnTo>
                      <a:pt x="919" y="843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8" name="Freeform 35"/>
              <p:cNvSpPr>
                <a:spLocks/>
              </p:cNvSpPr>
              <p:nvPr/>
            </p:nvSpPr>
            <p:spPr bwMode="auto">
              <a:xfrm>
                <a:off x="6042025" y="1763713"/>
                <a:ext cx="1028700" cy="246063"/>
              </a:xfrm>
              <a:custGeom>
                <a:avLst/>
                <a:gdLst/>
                <a:ahLst/>
                <a:cxnLst>
                  <a:cxn ang="0">
                    <a:pos x="1297" y="14"/>
                  </a:cxn>
                  <a:cxn ang="0">
                    <a:pos x="3" y="309"/>
                  </a:cxn>
                  <a:cxn ang="0">
                    <a:pos x="0" y="295"/>
                  </a:cxn>
                  <a:cxn ang="0">
                    <a:pos x="1293" y="0"/>
                  </a:cxn>
                  <a:cxn ang="0">
                    <a:pos x="1297" y="14"/>
                  </a:cxn>
                </a:cxnLst>
                <a:rect l="0" t="0" r="r" b="b"/>
                <a:pathLst>
                  <a:path w="1297" h="309">
                    <a:moveTo>
                      <a:pt x="1297" y="14"/>
                    </a:moveTo>
                    <a:lnTo>
                      <a:pt x="3" y="309"/>
                    </a:lnTo>
                    <a:lnTo>
                      <a:pt x="0" y="295"/>
                    </a:lnTo>
                    <a:lnTo>
                      <a:pt x="1293" y="0"/>
                    </a:lnTo>
                    <a:lnTo>
                      <a:pt x="1297" y="14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9" name="Freeform 36"/>
              <p:cNvSpPr>
                <a:spLocks/>
              </p:cNvSpPr>
              <p:nvPr/>
            </p:nvSpPr>
            <p:spPr bwMode="auto">
              <a:xfrm>
                <a:off x="4673600" y="2357438"/>
                <a:ext cx="203200" cy="1406525"/>
              </a:xfrm>
              <a:custGeom>
                <a:avLst/>
                <a:gdLst/>
                <a:ahLst/>
                <a:cxnLst>
                  <a:cxn ang="0">
                    <a:pos x="0" y="1772"/>
                  </a:cxn>
                  <a:cxn ang="0">
                    <a:pos x="241" y="0"/>
                  </a:cxn>
                  <a:cxn ang="0">
                    <a:pos x="256" y="2"/>
                  </a:cxn>
                  <a:cxn ang="0">
                    <a:pos x="15" y="1774"/>
                  </a:cxn>
                  <a:cxn ang="0">
                    <a:pos x="0" y="1772"/>
                  </a:cxn>
                </a:cxnLst>
                <a:rect l="0" t="0" r="r" b="b"/>
                <a:pathLst>
                  <a:path w="256" h="1774">
                    <a:moveTo>
                      <a:pt x="0" y="1772"/>
                    </a:moveTo>
                    <a:lnTo>
                      <a:pt x="241" y="0"/>
                    </a:lnTo>
                    <a:lnTo>
                      <a:pt x="256" y="2"/>
                    </a:lnTo>
                    <a:lnTo>
                      <a:pt x="15" y="1774"/>
                    </a:lnTo>
                    <a:lnTo>
                      <a:pt x="0" y="1772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0" name="Freeform 37"/>
              <p:cNvSpPr>
                <a:spLocks/>
              </p:cNvSpPr>
              <p:nvPr/>
            </p:nvSpPr>
            <p:spPr bwMode="auto">
              <a:xfrm>
                <a:off x="4651375" y="1971676"/>
                <a:ext cx="1462088" cy="1728788"/>
              </a:xfrm>
              <a:custGeom>
                <a:avLst/>
                <a:gdLst/>
                <a:ahLst/>
                <a:cxnLst>
                  <a:cxn ang="0">
                    <a:pos x="1831" y="2177"/>
                  </a:cxn>
                  <a:cxn ang="0">
                    <a:pos x="0" y="8"/>
                  </a:cxn>
                  <a:cxn ang="0">
                    <a:pos x="10" y="0"/>
                  </a:cxn>
                  <a:cxn ang="0">
                    <a:pos x="1841" y="2167"/>
                  </a:cxn>
                  <a:cxn ang="0">
                    <a:pos x="1831" y="2177"/>
                  </a:cxn>
                </a:cxnLst>
                <a:rect l="0" t="0" r="r" b="b"/>
                <a:pathLst>
                  <a:path w="1841" h="2177">
                    <a:moveTo>
                      <a:pt x="1831" y="2177"/>
                    </a:moveTo>
                    <a:lnTo>
                      <a:pt x="0" y="8"/>
                    </a:lnTo>
                    <a:lnTo>
                      <a:pt x="10" y="0"/>
                    </a:lnTo>
                    <a:lnTo>
                      <a:pt x="1841" y="2167"/>
                    </a:lnTo>
                    <a:lnTo>
                      <a:pt x="1831" y="2177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1" name="Freeform 38"/>
              <p:cNvSpPr>
                <a:spLocks/>
              </p:cNvSpPr>
              <p:nvPr/>
            </p:nvSpPr>
            <p:spPr bwMode="auto">
              <a:xfrm>
                <a:off x="809625" y="2579688"/>
                <a:ext cx="309563" cy="1074738"/>
              </a:xfrm>
              <a:custGeom>
                <a:avLst/>
                <a:gdLst/>
                <a:ahLst/>
                <a:cxnLst>
                  <a:cxn ang="0">
                    <a:pos x="392" y="5"/>
                  </a:cxn>
                  <a:cxn ang="0">
                    <a:pos x="14" y="1355"/>
                  </a:cxn>
                  <a:cxn ang="0">
                    <a:pos x="0" y="1350"/>
                  </a:cxn>
                  <a:cxn ang="0">
                    <a:pos x="379" y="0"/>
                  </a:cxn>
                  <a:cxn ang="0">
                    <a:pos x="392" y="5"/>
                  </a:cxn>
                </a:cxnLst>
                <a:rect l="0" t="0" r="r" b="b"/>
                <a:pathLst>
                  <a:path w="392" h="1355">
                    <a:moveTo>
                      <a:pt x="392" y="5"/>
                    </a:moveTo>
                    <a:lnTo>
                      <a:pt x="14" y="1355"/>
                    </a:lnTo>
                    <a:lnTo>
                      <a:pt x="0" y="1350"/>
                    </a:lnTo>
                    <a:lnTo>
                      <a:pt x="379" y="0"/>
                    </a:lnTo>
                    <a:lnTo>
                      <a:pt x="392" y="5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2" name="Freeform 39"/>
              <p:cNvSpPr>
                <a:spLocks/>
              </p:cNvSpPr>
              <p:nvPr/>
            </p:nvSpPr>
            <p:spPr bwMode="auto">
              <a:xfrm>
                <a:off x="2220913" y="2814638"/>
                <a:ext cx="228600" cy="833438"/>
              </a:xfrm>
              <a:custGeom>
                <a:avLst/>
                <a:gdLst/>
                <a:ahLst/>
                <a:cxnLst>
                  <a:cxn ang="0">
                    <a:pos x="274" y="1049"/>
                  </a:cxn>
                  <a:cxn ang="0">
                    <a:pos x="0" y="3"/>
                  </a:cxn>
                  <a:cxn ang="0">
                    <a:pos x="13" y="0"/>
                  </a:cxn>
                  <a:cxn ang="0">
                    <a:pos x="287" y="1045"/>
                  </a:cxn>
                  <a:cxn ang="0">
                    <a:pos x="274" y="1049"/>
                  </a:cxn>
                </a:cxnLst>
                <a:rect l="0" t="0" r="r" b="b"/>
                <a:pathLst>
                  <a:path w="287" h="1049">
                    <a:moveTo>
                      <a:pt x="274" y="1049"/>
                    </a:moveTo>
                    <a:lnTo>
                      <a:pt x="0" y="3"/>
                    </a:lnTo>
                    <a:lnTo>
                      <a:pt x="13" y="0"/>
                    </a:lnTo>
                    <a:lnTo>
                      <a:pt x="287" y="1045"/>
                    </a:lnTo>
                    <a:lnTo>
                      <a:pt x="274" y="1049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3" name="Freeform 40"/>
              <p:cNvSpPr>
                <a:spLocks/>
              </p:cNvSpPr>
              <p:nvPr/>
            </p:nvSpPr>
            <p:spPr bwMode="auto">
              <a:xfrm>
                <a:off x="6024563" y="6010276"/>
                <a:ext cx="2405063" cy="298450"/>
              </a:xfrm>
              <a:custGeom>
                <a:avLst/>
                <a:gdLst/>
                <a:ahLst/>
                <a:cxnLst>
                  <a:cxn ang="0">
                    <a:pos x="3027" y="376"/>
                  </a:cxn>
                  <a:cxn ang="0">
                    <a:pos x="0" y="27"/>
                  </a:cxn>
                  <a:cxn ang="0">
                    <a:pos x="3" y="0"/>
                  </a:cxn>
                  <a:cxn ang="0">
                    <a:pos x="3031" y="349"/>
                  </a:cxn>
                  <a:cxn ang="0">
                    <a:pos x="3027" y="376"/>
                  </a:cxn>
                </a:cxnLst>
                <a:rect l="0" t="0" r="r" b="b"/>
                <a:pathLst>
                  <a:path w="3031" h="376">
                    <a:moveTo>
                      <a:pt x="3027" y="376"/>
                    </a:moveTo>
                    <a:lnTo>
                      <a:pt x="0" y="27"/>
                    </a:lnTo>
                    <a:lnTo>
                      <a:pt x="3" y="0"/>
                    </a:lnTo>
                    <a:lnTo>
                      <a:pt x="3031" y="349"/>
                    </a:lnTo>
                    <a:lnTo>
                      <a:pt x="3027" y="376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4" name="Freeform 41"/>
              <p:cNvSpPr>
                <a:spLocks/>
              </p:cNvSpPr>
              <p:nvPr/>
            </p:nvSpPr>
            <p:spPr bwMode="auto">
              <a:xfrm>
                <a:off x="6959600" y="5481638"/>
                <a:ext cx="1112838" cy="177800"/>
              </a:xfrm>
              <a:custGeom>
                <a:avLst/>
                <a:gdLst/>
                <a:ahLst/>
                <a:cxnLst>
                  <a:cxn ang="0">
                    <a:pos x="1402" y="14"/>
                  </a:cxn>
                  <a:cxn ang="0">
                    <a:pos x="2" y="225"/>
                  </a:cxn>
                  <a:cxn ang="0">
                    <a:pos x="0" y="211"/>
                  </a:cxn>
                  <a:cxn ang="0">
                    <a:pos x="1401" y="0"/>
                  </a:cxn>
                  <a:cxn ang="0">
                    <a:pos x="1402" y="14"/>
                  </a:cxn>
                </a:cxnLst>
                <a:rect l="0" t="0" r="r" b="b"/>
                <a:pathLst>
                  <a:path w="1402" h="225">
                    <a:moveTo>
                      <a:pt x="1402" y="14"/>
                    </a:moveTo>
                    <a:lnTo>
                      <a:pt x="2" y="225"/>
                    </a:lnTo>
                    <a:lnTo>
                      <a:pt x="0" y="211"/>
                    </a:lnTo>
                    <a:lnTo>
                      <a:pt x="1401" y="0"/>
                    </a:lnTo>
                    <a:lnTo>
                      <a:pt x="1402" y="14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</p:grpSp>
        <p:grpSp>
          <p:nvGrpSpPr>
            <p:cNvPr id="2" name="Group 3"/>
            <p:cNvGrpSpPr>
              <a:grpSpLocks/>
            </p:cNvGrpSpPr>
            <p:nvPr/>
          </p:nvGrpSpPr>
          <p:grpSpPr bwMode="auto">
            <a:xfrm>
              <a:off x="3886200" y="2438400"/>
              <a:ext cx="2968625" cy="2740025"/>
              <a:chOff x="2448" y="1536"/>
              <a:chExt cx="1870" cy="1726"/>
            </a:xfrm>
          </p:grpSpPr>
          <p:sp>
            <p:nvSpPr>
              <p:cNvPr id="8196" name="Rectangle 4"/>
              <p:cNvSpPr>
                <a:spLocks noChangeArrowheads="1"/>
              </p:cNvSpPr>
              <p:nvPr/>
            </p:nvSpPr>
            <p:spPr bwMode="auto">
              <a:xfrm>
                <a:off x="2448" y="2784"/>
                <a:ext cx="622" cy="478"/>
              </a:xfrm>
              <a:prstGeom prst="rect">
                <a:avLst/>
              </a:prstGeom>
              <a:noFill/>
              <a:ln w="28440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197" name="Oval 5"/>
              <p:cNvSpPr>
                <a:spLocks noChangeArrowheads="1"/>
              </p:cNvSpPr>
              <p:nvPr/>
            </p:nvSpPr>
            <p:spPr bwMode="auto">
              <a:xfrm>
                <a:off x="3744" y="1536"/>
                <a:ext cx="574" cy="334"/>
              </a:xfrm>
              <a:prstGeom prst="ellipse">
                <a:avLst/>
              </a:prstGeom>
              <a:noFill/>
              <a:ln w="28440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 flipV="1">
                <a:off x="2736" y="1870"/>
                <a:ext cx="1198" cy="914"/>
              </a:xfrm>
              <a:prstGeom prst="line">
                <a:avLst/>
              </a:prstGeom>
              <a:noFill/>
              <a:ln w="28440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181789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/>
          <p:cNvGrpSpPr/>
          <p:nvPr/>
        </p:nvGrpSpPr>
        <p:grpSpPr>
          <a:xfrm>
            <a:off x="76200" y="1194717"/>
            <a:ext cx="9037564" cy="5593433"/>
            <a:chOff x="76200" y="1194717"/>
            <a:chExt cx="9037564" cy="5593433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200" y="4321175"/>
              <a:ext cx="5181600" cy="24669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34" name="Rectangle 13"/>
            <p:cNvSpPr>
              <a:spLocks noChangeArrowheads="1"/>
            </p:cNvSpPr>
            <p:nvPr/>
          </p:nvSpPr>
          <p:spPr bwMode="auto">
            <a:xfrm>
              <a:off x="323528" y="1194717"/>
              <a:ext cx="101309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it-IT" sz="2000" b="1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Sensors</a:t>
              </a:r>
              <a:endParaRPr kumimoji="0" lang="it-IT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Rectangle 12"/>
            <p:cNvSpPr>
              <a:spLocks noChangeArrowheads="1"/>
            </p:cNvSpPr>
            <p:nvPr/>
          </p:nvSpPr>
          <p:spPr bwMode="auto">
            <a:xfrm>
              <a:off x="4067945" y="1214462"/>
              <a:ext cx="302433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it-IT" sz="2000" b="1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Acquisition system</a:t>
              </a:r>
              <a:endParaRPr kumimoji="0" lang="it-IT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Rectangle 22"/>
            <p:cNvSpPr>
              <a:spLocks noChangeArrowheads="1"/>
            </p:cNvSpPr>
            <p:nvPr/>
          </p:nvSpPr>
          <p:spPr bwMode="auto">
            <a:xfrm>
              <a:off x="158750" y="3737223"/>
              <a:ext cx="1191032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it-IT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Broad band sensor</a:t>
              </a:r>
              <a:endParaRPr kumimoji="0" lang="it-IT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Rectangle 23"/>
            <p:cNvSpPr>
              <a:spLocks noChangeArrowheads="1"/>
            </p:cNvSpPr>
            <p:nvPr/>
          </p:nvSpPr>
          <p:spPr bwMode="auto">
            <a:xfrm>
              <a:off x="158750" y="3889623"/>
              <a:ext cx="923330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it-IT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3 components </a:t>
              </a:r>
              <a:endParaRPr kumimoji="0" lang="it-IT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Rectangle 26"/>
            <p:cNvSpPr>
              <a:spLocks noChangeArrowheads="1"/>
            </p:cNvSpPr>
            <p:nvPr/>
          </p:nvSpPr>
          <p:spPr bwMode="auto">
            <a:xfrm>
              <a:off x="1758950" y="3737223"/>
              <a:ext cx="1471557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it-IT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Accelerometric sensor, </a:t>
              </a:r>
              <a:endParaRPr kumimoji="0" lang="it-IT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Rectangle 27"/>
            <p:cNvSpPr>
              <a:spLocks noChangeArrowheads="1"/>
            </p:cNvSpPr>
            <p:nvPr/>
          </p:nvSpPr>
          <p:spPr bwMode="auto">
            <a:xfrm>
              <a:off x="1758950" y="3889623"/>
              <a:ext cx="884858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it-IT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3 components</a:t>
              </a:r>
              <a:endParaRPr kumimoji="0" lang="it-IT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Rectangle 19"/>
            <p:cNvSpPr>
              <a:spLocks noChangeArrowheads="1"/>
            </p:cNvSpPr>
            <p:nvPr/>
          </p:nvSpPr>
          <p:spPr bwMode="auto">
            <a:xfrm>
              <a:off x="7243763" y="3073401"/>
              <a:ext cx="1768113" cy="507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lvl="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kumimoji="0" lang="it-IT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Switch for the 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connection to </a:t>
              </a:r>
            </a:p>
            <a:p>
              <a:pPr lvl="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the network for the data</a:t>
              </a:r>
            </a:p>
            <a:p>
              <a:pPr lvl="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rPr>
                <a:t>transmission</a:t>
              </a:r>
              <a:endParaRPr kumimoji="0" lang="it-IT" sz="2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Rectangle 24"/>
            <p:cNvSpPr>
              <a:spLocks noChangeArrowheads="1"/>
            </p:cNvSpPr>
            <p:nvPr/>
          </p:nvSpPr>
          <p:spPr bwMode="auto">
            <a:xfrm>
              <a:off x="7924800" y="6305551"/>
              <a:ext cx="923330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it-IT" sz="1100" dirty="0" smtClean="0">
                  <a:latin typeface="Arial" pitchFamily="34" charset="0"/>
                  <a:cs typeface="Arial" pitchFamily="34" charset="0"/>
                </a:rPr>
                <a:t>backup battery</a:t>
              </a:r>
              <a:endParaRPr lang="it-IT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Rectangle 25"/>
            <p:cNvSpPr>
              <a:spLocks noChangeArrowheads="1"/>
            </p:cNvSpPr>
            <p:nvPr/>
          </p:nvSpPr>
          <p:spPr bwMode="auto">
            <a:xfrm>
              <a:off x="8129588" y="5351463"/>
              <a:ext cx="737381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it-IT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Power pack</a:t>
              </a:r>
              <a:endParaRPr kumimoji="0" lang="it-IT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Rectangle 28"/>
            <p:cNvSpPr>
              <a:spLocks noChangeArrowheads="1"/>
            </p:cNvSpPr>
            <p:nvPr/>
          </p:nvSpPr>
          <p:spPr bwMode="auto">
            <a:xfrm>
              <a:off x="3491880" y="3789040"/>
              <a:ext cx="122148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it-IT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24 bits</a:t>
              </a:r>
              <a:r>
                <a:rPr kumimoji="0" lang="it-IT" sz="1100" b="0" i="0" u="none" strike="noStrike" cap="none" normalizeH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 </a:t>
              </a:r>
              <a:r>
                <a:rPr kumimoji="0" lang="it-IT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Datalogger </a:t>
              </a:r>
              <a:r>
                <a:rPr kumimoji="0" lang="it-IT" sz="1100" b="0" i="0" u="none" strike="noStrike" cap="none" normalizeH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 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it-IT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6 channels</a:t>
              </a:r>
            </a:p>
          </p:txBody>
        </p:sp>
        <p:sp>
          <p:nvSpPr>
            <p:cNvPr id="44" name="Rectangle 29"/>
            <p:cNvSpPr>
              <a:spLocks noChangeArrowheads="1"/>
            </p:cNvSpPr>
            <p:nvPr/>
          </p:nvSpPr>
          <p:spPr bwMode="auto">
            <a:xfrm>
              <a:off x="5711825" y="3798888"/>
              <a:ext cx="262091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lvl="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it-IT" sz="1100" dirty="0" smtClean="0">
                  <a:latin typeface="Arial" pitchFamily="34" charset="0"/>
                  <a:cs typeface="Times New Roman" pitchFamily="18" charset="0"/>
                </a:rPr>
                <a:t>GPS Antenna  </a:t>
              </a:r>
              <a:r>
                <a:rPr kumimoji="0" lang="it-IT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for the time syncronization </a:t>
              </a:r>
            </a:p>
            <a:p>
              <a:pPr lvl="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it-IT" sz="1100" dirty="0" smtClean="0">
                  <a:latin typeface="Arial" pitchFamily="34" charset="0"/>
                  <a:cs typeface="Times New Roman" pitchFamily="18" charset="0"/>
                </a:rPr>
                <a:t>Via satellites</a:t>
              </a:r>
              <a:endParaRPr kumimoji="0" lang="it-IT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Rectangle 32"/>
            <p:cNvSpPr>
              <a:spLocks noChangeArrowheads="1"/>
            </p:cNvSpPr>
            <p:nvPr/>
          </p:nvSpPr>
          <p:spPr bwMode="auto">
            <a:xfrm>
              <a:off x="7151688" y="1522413"/>
              <a:ext cx="196207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it-IT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Disk driver for the data storage 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it-IT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at the station </a:t>
              </a:r>
              <a:endParaRPr kumimoji="0" lang="it-IT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Rectangle 16"/>
            <p:cNvSpPr>
              <a:spLocks noChangeArrowheads="1"/>
            </p:cNvSpPr>
            <p:nvPr/>
          </p:nvSpPr>
          <p:spPr bwMode="auto">
            <a:xfrm>
              <a:off x="5443538" y="4429126"/>
              <a:ext cx="83195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it-IT" sz="2200" b="1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power</a:t>
              </a:r>
              <a:endParaRPr kumimoji="0" lang="it-IT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354013" y="1484784"/>
              <a:ext cx="8075613" cy="5192713"/>
              <a:chOff x="354013" y="1436688"/>
              <a:chExt cx="8075613" cy="5192713"/>
            </a:xfrm>
          </p:grpSpPr>
          <p:pic>
            <p:nvPicPr>
              <p:cNvPr id="28" name="Picture 1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068763" y="1473201"/>
                <a:ext cx="2692400" cy="2112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" name="Picture 1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54013" y="1436688"/>
                <a:ext cx="2598738" cy="2038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" name="Picture 1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434013" y="4803776"/>
                <a:ext cx="2324100" cy="1825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7" name="Freeform 18"/>
              <p:cNvSpPr>
                <a:spLocks/>
              </p:cNvSpPr>
              <p:nvPr/>
            </p:nvSpPr>
            <p:spPr bwMode="auto">
              <a:xfrm>
                <a:off x="6462713" y="2647951"/>
                <a:ext cx="736600" cy="669925"/>
              </a:xfrm>
              <a:custGeom>
                <a:avLst/>
                <a:gdLst/>
                <a:ahLst/>
                <a:cxnLst>
                  <a:cxn ang="0">
                    <a:pos x="919" y="843"/>
                  </a:cxn>
                  <a:cxn ang="0">
                    <a:pos x="0" y="10"/>
                  </a:cxn>
                  <a:cxn ang="0">
                    <a:pos x="10" y="0"/>
                  </a:cxn>
                  <a:cxn ang="0">
                    <a:pos x="928" y="831"/>
                  </a:cxn>
                  <a:cxn ang="0">
                    <a:pos x="919" y="843"/>
                  </a:cxn>
                </a:cxnLst>
                <a:rect l="0" t="0" r="r" b="b"/>
                <a:pathLst>
                  <a:path w="928" h="843">
                    <a:moveTo>
                      <a:pt x="919" y="843"/>
                    </a:moveTo>
                    <a:lnTo>
                      <a:pt x="0" y="10"/>
                    </a:lnTo>
                    <a:lnTo>
                      <a:pt x="10" y="0"/>
                    </a:lnTo>
                    <a:lnTo>
                      <a:pt x="928" y="831"/>
                    </a:lnTo>
                    <a:lnTo>
                      <a:pt x="919" y="843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8" name="Freeform 35"/>
              <p:cNvSpPr>
                <a:spLocks/>
              </p:cNvSpPr>
              <p:nvPr/>
            </p:nvSpPr>
            <p:spPr bwMode="auto">
              <a:xfrm>
                <a:off x="6042025" y="1763713"/>
                <a:ext cx="1028700" cy="246063"/>
              </a:xfrm>
              <a:custGeom>
                <a:avLst/>
                <a:gdLst/>
                <a:ahLst/>
                <a:cxnLst>
                  <a:cxn ang="0">
                    <a:pos x="1297" y="14"/>
                  </a:cxn>
                  <a:cxn ang="0">
                    <a:pos x="3" y="309"/>
                  </a:cxn>
                  <a:cxn ang="0">
                    <a:pos x="0" y="295"/>
                  </a:cxn>
                  <a:cxn ang="0">
                    <a:pos x="1293" y="0"/>
                  </a:cxn>
                  <a:cxn ang="0">
                    <a:pos x="1297" y="14"/>
                  </a:cxn>
                </a:cxnLst>
                <a:rect l="0" t="0" r="r" b="b"/>
                <a:pathLst>
                  <a:path w="1297" h="309">
                    <a:moveTo>
                      <a:pt x="1297" y="14"/>
                    </a:moveTo>
                    <a:lnTo>
                      <a:pt x="3" y="309"/>
                    </a:lnTo>
                    <a:lnTo>
                      <a:pt x="0" y="295"/>
                    </a:lnTo>
                    <a:lnTo>
                      <a:pt x="1293" y="0"/>
                    </a:lnTo>
                    <a:lnTo>
                      <a:pt x="1297" y="14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9" name="Freeform 36"/>
              <p:cNvSpPr>
                <a:spLocks/>
              </p:cNvSpPr>
              <p:nvPr/>
            </p:nvSpPr>
            <p:spPr bwMode="auto">
              <a:xfrm>
                <a:off x="4673600" y="2357438"/>
                <a:ext cx="203200" cy="1406525"/>
              </a:xfrm>
              <a:custGeom>
                <a:avLst/>
                <a:gdLst/>
                <a:ahLst/>
                <a:cxnLst>
                  <a:cxn ang="0">
                    <a:pos x="0" y="1772"/>
                  </a:cxn>
                  <a:cxn ang="0">
                    <a:pos x="241" y="0"/>
                  </a:cxn>
                  <a:cxn ang="0">
                    <a:pos x="256" y="2"/>
                  </a:cxn>
                  <a:cxn ang="0">
                    <a:pos x="15" y="1774"/>
                  </a:cxn>
                  <a:cxn ang="0">
                    <a:pos x="0" y="1772"/>
                  </a:cxn>
                </a:cxnLst>
                <a:rect l="0" t="0" r="r" b="b"/>
                <a:pathLst>
                  <a:path w="256" h="1774">
                    <a:moveTo>
                      <a:pt x="0" y="1772"/>
                    </a:moveTo>
                    <a:lnTo>
                      <a:pt x="241" y="0"/>
                    </a:lnTo>
                    <a:lnTo>
                      <a:pt x="256" y="2"/>
                    </a:lnTo>
                    <a:lnTo>
                      <a:pt x="15" y="1774"/>
                    </a:lnTo>
                    <a:lnTo>
                      <a:pt x="0" y="1772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0" name="Freeform 37"/>
              <p:cNvSpPr>
                <a:spLocks/>
              </p:cNvSpPr>
              <p:nvPr/>
            </p:nvSpPr>
            <p:spPr bwMode="auto">
              <a:xfrm>
                <a:off x="4651375" y="1971676"/>
                <a:ext cx="1462088" cy="1728788"/>
              </a:xfrm>
              <a:custGeom>
                <a:avLst/>
                <a:gdLst/>
                <a:ahLst/>
                <a:cxnLst>
                  <a:cxn ang="0">
                    <a:pos x="1831" y="2177"/>
                  </a:cxn>
                  <a:cxn ang="0">
                    <a:pos x="0" y="8"/>
                  </a:cxn>
                  <a:cxn ang="0">
                    <a:pos x="10" y="0"/>
                  </a:cxn>
                  <a:cxn ang="0">
                    <a:pos x="1841" y="2167"/>
                  </a:cxn>
                  <a:cxn ang="0">
                    <a:pos x="1831" y="2177"/>
                  </a:cxn>
                </a:cxnLst>
                <a:rect l="0" t="0" r="r" b="b"/>
                <a:pathLst>
                  <a:path w="1841" h="2177">
                    <a:moveTo>
                      <a:pt x="1831" y="2177"/>
                    </a:moveTo>
                    <a:lnTo>
                      <a:pt x="0" y="8"/>
                    </a:lnTo>
                    <a:lnTo>
                      <a:pt x="10" y="0"/>
                    </a:lnTo>
                    <a:lnTo>
                      <a:pt x="1841" y="2167"/>
                    </a:lnTo>
                    <a:lnTo>
                      <a:pt x="1831" y="2177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1" name="Freeform 38"/>
              <p:cNvSpPr>
                <a:spLocks/>
              </p:cNvSpPr>
              <p:nvPr/>
            </p:nvSpPr>
            <p:spPr bwMode="auto">
              <a:xfrm>
                <a:off x="809625" y="2579688"/>
                <a:ext cx="309563" cy="1074738"/>
              </a:xfrm>
              <a:custGeom>
                <a:avLst/>
                <a:gdLst/>
                <a:ahLst/>
                <a:cxnLst>
                  <a:cxn ang="0">
                    <a:pos x="392" y="5"/>
                  </a:cxn>
                  <a:cxn ang="0">
                    <a:pos x="14" y="1355"/>
                  </a:cxn>
                  <a:cxn ang="0">
                    <a:pos x="0" y="1350"/>
                  </a:cxn>
                  <a:cxn ang="0">
                    <a:pos x="379" y="0"/>
                  </a:cxn>
                  <a:cxn ang="0">
                    <a:pos x="392" y="5"/>
                  </a:cxn>
                </a:cxnLst>
                <a:rect l="0" t="0" r="r" b="b"/>
                <a:pathLst>
                  <a:path w="392" h="1355">
                    <a:moveTo>
                      <a:pt x="392" y="5"/>
                    </a:moveTo>
                    <a:lnTo>
                      <a:pt x="14" y="1355"/>
                    </a:lnTo>
                    <a:lnTo>
                      <a:pt x="0" y="1350"/>
                    </a:lnTo>
                    <a:lnTo>
                      <a:pt x="379" y="0"/>
                    </a:lnTo>
                    <a:lnTo>
                      <a:pt x="392" y="5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2" name="Freeform 39"/>
              <p:cNvSpPr>
                <a:spLocks/>
              </p:cNvSpPr>
              <p:nvPr/>
            </p:nvSpPr>
            <p:spPr bwMode="auto">
              <a:xfrm>
                <a:off x="2220913" y="2814638"/>
                <a:ext cx="228600" cy="833438"/>
              </a:xfrm>
              <a:custGeom>
                <a:avLst/>
                <a:gdLst/>
                <a:ahLst/>
                <a:cxnLst>
                  <a:cxn ang="0">
                    <a:pos x="274" y="1049"/>
                  </a:cxn>
                  <a:cxn ang="0">
                    <a:pos x="0" y="3"/>
                  </a:cxn>
                  <a:cxn ang="0">
                    <a:pos x="13" y="0"/>
                  </a:cxn>
                  <a:cxn ang="0">
                    <a:pos x="287" y="1045"/>
                  </a:cxn>
                  <a:cxn ang="0">
                    <a:pos x="274" y="1049"/>
                  </a:cxn>
                </a:cxnLst>
                <a:rect l="0" t="0" r="r" b="b"/>
                <a:pathLst>
                  <a:path w="287" h="1049">
                    <a:moveTo>
                      <a:pt x="274" y="1049"/>
                    </a:moveTo>
                    <a:lnTo>
                      <a:pt x="0" y="3"/>
                    </a:lnTo>
                    <a:lnTo>
                      <a:pt x="13" y="0"/>
                    </a:lnTo>
                    <a:lnTo>
                      <a:pt x="287" y="1045"/>
                    </a:lnTo>
                    <a:lnTo>
                      <a:pt x="274" y="1049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3" name="Freeform 40"/>
              <p:cNvSpPr>
                <a:spLocks/>
              </p:cNvSpPr>
              <p:nvPr/>
            </p:nvSpPr>
            <p:spPr bwMode="auto">
              <a:xfrm>
                <a:off x="6024563" y="6010276"/>
                <a:ext cx="2405063" cy="298450"/>
              </a:xfrm>
              <a:custGeom>
                <a:avLst/>
                <a:gdLst/>
                <a:ahLst/>
                <a:cxnLst>
                  <a:cxn ang="0">
                    <a:pos x="3027" y="376"/>
                  </a:cxn>
                  <a:cxn ang="0">
                    <a:pos x="0" y="27"/>
                  </a:cxn>
                  <a:cxn ang="0">
                    <a:pos x="3" y="0"/>
                  </a:cxn>
                  <a:cxn ang="0">
                    <a:pos x="3031" y="349"/>
                  </a:cxn>
                  <a:cxn ang="0">
                    <a:pos x="3027" y="376"/>
                  </a:cxn>
                </a:cxnLst>
                <a:rect l="0" t="0" r="r" b="b"/>
                <a:pathLst>
                  <a:path w="3031" h="376">
                    <a:moveTo>
                      <a:pt x="3027" y="376"/>
                    </a:moveTo>
                    <a:lnTo>
                      <a:pt x="0" y="27"/>
                    </a:lnTo>
                    <a:lnTo>
                      <a:pt x="3" y="0"/>
                    </a:lnTo>
                    <a:lnTo>
                      <a:pt x="3031" y="349"/>
                    </a:lnTo>
                    <a:lnTo>
                      <a:pt x="3027" y="376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4" name="Freeform 41"/>
              <p:cNvSpPr>
                <a:spLocks/>
              </p:cNvSpPr>
              <p:nvPr/>
            </p:nvSpPr>
            <p:spPr bwMode="auto">
              <a:xfrm>
                <a:off x="6959600" y="5481638"/>
                <a:ext cx="1112838" cy="177800"/>
              </a:xfrm>
              <a:custGeom>
                <a:avLst/>
                <a:gdLst/>
                <a:ahLst/>
                <a:cxnLst>
                  <a:cxn ang="0">
                    <a:pos x="1402" y="14"/>
                  </a:cxn>
                  <a:cxn ang="0">
                    <a:pos x="2" y="225"/>
                  </a:cxn>
                  <a:cxn ang="0">
                    <a:pos x="0" y="211"/>
                  </a:cxn>
                  <a:cxn ang="0">
                    <a:pos x="1401" y="0"/>
                  </a:cxn>
                  <a:cxn ang="0">
                    <a:pos x="1402" y="14"/>
                  </a:cxn>
                </a:cxnLst>
                <a:rect l="0" t="0" r="r" b="b"/>
                <a:pathLst>
                  <a:path w="1402" h="225">
                    <a:moveTo>
                      <a:pt x="1402" y="14"/>
                    </a:moveTo>
                    <a:lnTo>
                      <a:pt x="2" y="225"/>
                    </a:lnTo>
                    <a:lnTo>
                      <a:pt x="0" y="211"/>
                    </a:lnTo>
                    <a:lnTo>
                      <a:pt x="1401" y="0"/>
                    </a:lnTo>
                    <a:lnTo>
                      <a:pt x="1402" y="14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</p:grpSp>
        <p:grpSp>
          <p:nvGrpSpPr>
            <p:cNvPr id="2" name="Group 3"/>
            <p:cNvGrpSpPr>
              <a:grpSpLocks/>
            </p:cNvGrpSpPr>
            <p:nvPr/>
          </p:nvGrpSpPr>
          <p:grpSpPr bwMode="auto">
            <a:xfrm>
              <a:off x="3886200" y="1676400"/>
              <a:ext cx="2663825" cy="4264025"/>
              <a:chOff x="2448" y="1056"/>
              <a:chExt cx="1678" cy="2686"/>
            </a:xfrm>
          </p:grpSpPr>
          <p:sp>
            <p:nvSpPr>
              <p:cNvPr id="9220" name="Rectangle 4"/>
              <p:cNvSpPr>
                <a:spLocks noChangeArrowheads="1"/>
              </p:cNvSpPr>
              <p:nvPr/>
            </p:nvSpPr>
            <p:spPr bwMode="auto">
              <a:xfrm>
                <a:off x="2448" y="3264"/>
                <a:ext cx="622" cy="478"/>
              </a:xfrm>
              <a:prstGeom prst="rect">
                <a:avLst/>
              </a:prstGeom>
              <a:noFill/>
              <a:ln w="28440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221" name="Oval 5"/>
              <p:cNvSpPr>
                <a:spLocks noChangeArrowheads="1"/>
              </p:cNvSpPr>
              <p:nvPr/>
            </p:nvSpPr>
            <p:spPr bwMode="auto">
              <a:xfrm>
                <a:off x="3456" y="1056"/>
                <a:ext cx="670" cy="574"/>
              </a:xfrm>
              <a:prstGeom prst="ellipse">
                <a:avLst/>
              </a:prstGeom>
              <a:noFill/>
              <a:ln w="28440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222" name="Line 6"/>
              <p:cNvSpPr>
                <a:spLocks noChangeShapeType="1"/>
              </p:cNvSpPr>
              <p:nvPr/>
            </p:nvSpPr>
            <p:spPr bwMode="auto">
              <a:xfrm flipV="1">
                <a:off x="2736" y="1630"/>
                <a:ext cx="1006" cy="1634"/>
              </a:xfrm>
              <a:prstGeom prst="line">
                <a:avLst/>
              </a:prstGeom>
              <a:noFill/>
              <a:ln w="28440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569879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/>
          <p:cNvGrpSpPr/>
          <p:nvPr/>
        </p:nvGrpSpPr>
        <p:grpSpPr>
          <a:xfrm>
            <a:off x="76200" y="1194717"/>
            <a:ext cx="9037564" cy="5593433"/>
            <a:chOff x="76200" y="1194717"/>
            <a:chExt cx="9037564" cy="5593433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200" y="4321175"/>
              <a:ext cx="5181600" cy="24669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34" name="Rectangle 13"/>
            <p:cNvSpPr>
              <a:spLocks noChangeArrowheads="1"/>
            </p:cNvSpPr>
            <p:nvPr/>
          </p:nvSpPr>
          <p:spPr bwMode="auto">
            <a:xfrm>
              <a:off x="323528" y="1194717"/>
              <a:ext cx="101309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it-IT" sz="2000" b="1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Sensors</a:t>
              </a:r>
              <a:endParaRPr kumimoji="0" lang="it-IT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Rectangle 12"/>
            <p:cNvSpPr>
              <a:spLocks noChangeArrowheads="1"/>
            </p:cNvSpPr>
            <p:nvPr/>
          </p:nvSpPr>
          <p:spPr bwMode="auto">
            <a:xfrm>
              <a:off x="4067945" y="1214462"/>
              <a:ext cx="302433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it-IT" sz="2000" b="1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Acquisition system</a:t>
              </a:r>
              <a:endParaRPr kumimoji="0" lang="it-IT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Rectangle 22"/>
            <p:cNvSpPr>
              <a:spLocks noChangeArrowheads="1"/>
            </p:cNvSpPr>
            <p:nvPr/>
          </p:nvSpPr>
          <p:spPr bwMode="auto">
            <a:xfrm>
              <a:off x="158750" y="3737223"/>
              <a:ext cx="1191032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it-IT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Broad band sensor</a:t>
              </a:r>
              <a:endParaRPr kumimoji="0" lang="it-IT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Rectangle 23"/>
            <p:cNvSpPr>
              <a:spLocks noChangeArrowheads="1"/>
            </p:cNvSpPr>
            <p:nvPr/>
          </p:nvSpPr>
          <p:spPr bwMode="auto">
            <a:xfrm>
              <a:off x="158750" y="3889623"/>
              <a:ext cx="923330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it-IT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3 components </a:t>
              </a:r>
              <a:endParaRPr kumimoji="0" lang="it-IT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Rectangle 26"/>
            <p:cNvSpPr>
              <a:spLocks noChangeArrowheads="1"/>
            </p:cNvSpPr>
            <p:nvPr/>
          </p:nvSpPr>
          <p:spPr bwMode="auto">
            <a:xfrm>
              <a:off x="1758950" y="3737223"/>
              <a:ext cx="1471557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it-IT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Accelerometric sensor, </a:t>
              </a:r>
              <a:endParaRPr kumimoji="0" lang="it-IT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Rectangle 27"/>
            <p:cNvSpPr>
              <a:spLocks noChangeArrowheads="1"/>
            </p:cNvSpPr>
            <p:nvPr/>
          </p:nvSpPr>
          <p:spPr bwMode="auto">
            <a:xfrm>
              <a:off x="1758950" y="3889623"/>
              <a:ext cx="884858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it-IT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3 components</a:t>
              </a:r>
              <a:endParaRPr kumimoji="0" lang="it-IT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Rectangle 19"/>
            <p:cNvSpPr>
              <a:spLocks noChangeArrowheads="1"/>
            </p:cNvSpPr>
            <p:nvPr/>
          </p:nvSpPr>
          <p:spPr bwMode="auto">
            <a:xfrm>
              <a:off x="7243763" y="3073401"/>
              <a:ext cx="1768113" cy="507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lvl="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kumimoji="0" lang="it-IT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Switch for the 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connection to </a:t>
              </a:r>
            </a:p>
            <a:p>
              <a:pPr lvl="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the network for the data</a:t>
              </a:r>
            </a:p>
            <a:p>
              <a:pPr lvl="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rPr>
                <a:t>transmission</a:t>
              </a:r>
              <a:endParaRPr kumimoji="0" lang="it-IT" sz="2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Rectangle 24"/>
            <p:cNvSpPr>
              <a:spLocks noChangeArrowheads="1"/>
            </p:cNvSpPr>
            <p:nvPr/>
          </p:nvSpPr>
          <p:spPr bwMode="auto">
            <a:xfrm>
              <a:off x="7924800" y="6305551"/>
              <a:ext cx="923330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it-IT" sz="1100" dirty="0" smtClean="0">
                  <a:latin typeface="Arial" pitchFamily="34" charset="0"/>
                  <a:cs typeface="Arial" pitchFamily="34" charset="0"/>
                </a:rPr>
                <a:t>backup battery</a:t>
              </a:r>
              <a:endParaRPr lang="it-IT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Rectangle 25"/>
            <p:cNvSpPr>
              <a:spLocks noChangeArrowheads="1"/>
            </p:cNvSpPr>
            <p:nvPr/>
          </p:nvSpPr>
          <p:spPr bwMode="auto">
            <a:xfrm>
              <a:off x="8129588" y="5351463"/>
              <a:ext cx="737381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it-IT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Power pack</a:t>
              </a:r>
              <a:endParaRPr kumimoji="0" lang="it-IT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Rectangle 28"/>
            <p:cNvSpPr>
              <a:spLocks noChangeArrowheads="1"/>
            </p:cNvSpPr>
            <p:nvPr/>
          </p:nvSpPr>
          <p:spPr bwMode="auto">
            <a:xfrm>
              <a:off x="3491880" y="3789040"/>
              <a:ext cx="122148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it-IT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24 bits</a:t>
              </a:r>
              <a:r>
                <a:rPr kumimoji="0" lang="it-IT" sz="1100" b="0" i="0" u="none" strike="noStrike" cap="none" normalizeH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 </a:t>
              </a:r>
              <a:r>
                <a:rPr kumimoji="0" lang="it-IT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Datalogger </a:t>
              </a:r>
              <a:r>
                <a:rPr kumimoji="0" lang="it-IT" sz="1100" b="0" i="0" u="none" strike="noStrike" cap="none" normalizeH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 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it-IT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6 channels</a:t>
              </a:r>
            </a:p>
          </p:txBody>
        </p:sp>
        <p:sp>
          <p:nvSpPr>
            <p:cNvPr id="44" name="Rectangle 29"/>
            <p:cNvSpPr>
              <a:spLocks noChangeArrowheads="1"/>
            </p:cNvSpPr>
            <p:nvPr/>
          </p:nvSpPr>
          <p:spPr bwMode="auto">
            <a:xfrm>
              <a:off x="5711825" y="3798888"/>
              <a:ext cx="262091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lvl="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it-IT" sz="1100" dirty="0" smtClean="0">
                  <a:latin typeface="Arial" pitchFamily="34" charset="0"/>
                  <a:cs typeface="Times New Roman" pitchFamily="18" charset="0"/>
                </a:rPr>
                <a:t>GPS Antenna  </a:t>
              </a:r>
              <a:r>
                <a:rPr kumimoji="0" lang="it-IT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for the time syncronization </a:t>
              </a:r>
            </a:p>
            <a:p>
              <a:pPr lvl="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it-IT" sz="1100" dirty="0" smtClean="0">
                  <a:latin typeface="Arial" pitchFamily="34" charset="0"/>
                  <a:cs typeface="Times New Roman" pitchFamily="18" charset="0"/>
                </a:rPr>
                <a:t>Via satellites</a:t>
              </a:r>
              <a:endParaRPr kumimoji="0" lang="it-IT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Rectangle 32"/>
            <p:cNvSpPr>
              <a:spLocks noChangeArrowheads="1"/>
            </p:cNvSpPr>
            <p:nvPr/>
          </p:nvSpPr>
          <p:spPr bwMode="auto">
            <a:xfrm>
              <a:off x="7151688" y="1522413"/>
              <a:ext cx="196207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it-IT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Disk driver for the data storage 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it-IT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at the station </a:t>
              </a:r>
              <a:endParaRPr kumimoji="0" lang="it-IT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Rectangle 16"/>
            <p:cNvSpPr>
              <a:spLocks noChangeArrowheads="1"/>
            </p:cNvSpPr>
            <p:nvPr/>
          </p:nvSpPr>
          <p:spPr bwMode="auto">
            <a:xfrm>
              <a:off x="5443538" y="4429126"/>
              <a:ext cx="83195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it-IT" sz="2200" b="1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power</a:t>
              </a:r>
              <a:endParaRPr kumimoji="0" lang="it-IT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354013" y="1436688"/>
              <a:ext cx="8075613" cy="5192713"/>
              <a:chOff x="354013" y="1436688"/>
              <a:chExt cx="8075613" cy="5192713"/>
            </a:xfrm>
          </p:grpSpPr>
          <p:pic>
            <p:nvPicPr>
              <p:cNvPr id="28" name="Picture 1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068763" y="1473201"/>
                <a:ext cx="2692400" cy="2112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" name="Picture 1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54013" y="1436688"/>
                <a:ext cx="2598738" cy="2038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" name="Picture 1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434013" y="4803776"/>
                <a:ext cx="2324100" cy="1825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7" name="Freeform 18"/>
              <p:cNvSpPr>
                <a:spLocks/>
              </p:cNvSpPr>
              <p:nvPr/>
            </p:nvSpPr>
            <p:spPr bwMode="auto">
              <a:xfrm>
                <a:off x="6462713" y="2647951"/>
                <a:ext cx="736600" cy="669925"/>
              </a:xfrm>
              <a:custGeom>
                <a:avLst/>
                <a:gdLst/>
                <a:ahLst/>
                <a:cxnLst>
                  <a:cxn ang="0">
                    <a:pos x="919" y="843"/>
                  </a:cxn>
                  <a:cxn ang="0">
                    <a:pos x="0" y="10"/>
                  </a:cxn>
                  <a:cxn ang="0">
                    <a:pos x="10" y="0"/>
                  </a:cxn>
                  <a:cxn ang="0">
                    <a:pos x="928" y="831"/>
                  </a:cxn>
                  <a:cxn ang="0">
                    <a:pos x="919" y="843"/>
                  </a:cxn>
                </a:cxnLst>
                <a:rect l="0" t="0" r="r" b="b"/>
                <a:pathLst>
                  <a:path w="928" h="843">
                    <a:moveTo>
                      <a:pt x="919" y="843"/>
                    </a:moveTo>
                    <a:lnTo>
                      <a:pt x="0" y="10"/>
                    </a:lnTo>
                    <a:lnTo>
                      <a:pt x="10" y="0"/>
                    </a:lnTo>
                    <a:lnTo>
                      <a:pt x="928" y="831"/>
                    </a:lnTo>
                    <a:lnTo>
                      <a:pt x="919" y="843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8" name="Freeform 35"/>
              <p:cNvSpPr>
                <a:spLocks/>
              </p:cNvSpPr>
              <p:nvPr/>
            </p:nvSpPr>
            <p:spPr bwMode="auto">
              <a:xfrm>
                <a:off x="6042025" y="1763713"/>
                <a:ext cx="1028700" cy="246063"/>
              </a:xfrm>
              <a:custGeom>
                <a:avLst/>
                <a:gdLst/>
                <a:ahLst/>
                <a:cxnLst>
                  <a:cxn ang="0">
                    <a:pos x="1297" y="14"/>
                  </a:cxn>
                  <a:cxn ang="0">
                    <a:pos x="3" y="309"/>
                  </a:cxn>
                  <a:cxn ang="0">
                    <a:pos x="0" y="295"/>
                  </a:cxn>
                  <a:cxn ang="0">
                    <a:pos x="1293" y="0"/>
                  </a:cxn>
                  <a:cxn ang="0">
                    <a:pos x="1297" y="14"/>
                  </a:cxn>
                </a:cxnLst>
                <a:rect l="0" t="0" r="r" b="b"/>
                <a:pathLst>
                  <a:path w="1297" h="309">
                    <a:moveTo>
                      <a:pt x="1297" y="14"/>
                    </a:moveTo>
                    <a:lnTo>
                      <a:pt x="3" y="309"/>
                    </a:lnTo>
                    <a:lnTo>
                      <a:pt x="0" y="295"/>
                    </a:lnTo>
                    <a:lnTo>
                      <a:pt x="1293" y="0"/>
                    </a:lnTo>
                    <a:lnTo>
                      <a:pt x="1297" y="14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9" name="Freeform 36"/>
              <p:cNvSpPr>
                <a:spLocks/>
              </p:cNvSpPr>
              <p:nvPr/>
            </p:nvSpPr>
            <p:spPr bwMode="auto">
              <a:xfrm>
                <a:off x="4673600" y="2357438"/>
                <a:ext cx="203200" cy="1406525"/>
              </a:xfrm>
              <a:custGeom>
                <a:avLst/>
                <a:gdLst/>
                <a:ahLst/>
                <a:cxnLst>
                  <a:cxn ang="0">
                    <a:pos x="0" y="1772"/>
                  </a:cxn>
                  <a:cxn ang="0">
                    <a:pos x="241" y="0"/>
                  </a:cxn>
                  <a:cxn ang="0">
                    <a:pos x="256" y="2"/>
                  </a:cxn>
                  <a:cxn ang="0">
                    <a:pos x="15" y="1774"/>
                  </a:cxn>
                  <a:cxn ang="0">
                    <a:pos x="0" y="1772"/>
                  </a:cxn>
                </a:cxnLst>
                <a:rect l="0" t="0" r="r" b="b"/>
                <a:pathLst>
                  <a:path w="256" h="1774">
                    <a:moveTo>
                      <a:pt x="0" y="1772"/>
                    </a:moveTo>
                    <a:lnTo>
                      <a:pt x="241" y="0"/>
                    </a:lnTo>
                    <a:lnTo>
                      <a:pt x="256" y="2"/>
                    </a:lnTo>
                    <a:lnTo>
                      <a:pt x="15" y="1774"/>
                    </a:lnTo>
                    <a:lnTo>
                      <a:pt x="0" y="1772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0" name="Freeform 37"/>
              <p:cNvSpPr>
                <a:spLocks/>
              </p:cNvSpPr>
              <p:nvPr/>
            </p:nvSpPr>
            <p:spPr bwMode="auto">
              <a:xfrm>
                <a:off x="4651375" y="1971676"/>
                <a:ext cx="1462088" cy="1728788"/>
              </a:xfrm>
              <a:custGeom>
                <a:avLst/>
                <a:gdLst/>
                <a:ahLst/>
                <a:cxnLst>
                  <a:cxn ang="0">
                    <a:pos x="1831" y="2177"/>
                  </a:cxn>
                  <a:cxn ang="0">
                    <a:pos x="0" y="8"/>
                  </a:cxn>
                  <a:cxn ang="0">
                    <a:pos x="10" y="0"/>
                  </a:cxn>
                  <a:cxn ang="0">
                    <a:pos x="1841" y="2167"/>
                  </a:cxn>
                  <a:cxn ang="0">
                    <a:pos x="1831" y="2177"/>
                  </a:cxn>
                </a:cxnLst>
                <a:rect l="0" t="0" r="r" b="b"/>
                <a:pathLst>
                  <a:path w="1841" h="2177">
                    <a:moveTo>
                      <a:pt x="1831" y="2177"/>
                    </a:moveTo>
                    <a:lnTo>
                      <a:pt x="0" y="8"/>
                    </a:lnTo>
                    <a:lnTo>
                      <a:pt x="10" y="0"/>
                    </a:lnTo>
                    <a:lnTo>
                      <a:pt x="1841" y="2167"/>
                    </a:lnTo>
                    <a:lnTo>
                      <a:pt x="1831" y="2177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1" name="Freeform 38"/>
              <p:cNvSpPr>
                <a:spLocks/>
              </p:cNvSpPr>
              <p:nvPr/>
            </p:nvSpPr>
            <p:spPr bwMode="auto">
              <a:xfrm>
                <a:off x="809625" y="2579688"/>
                <a:ext cx="309563" cy="1074738"/>
              </a:xfrm>
              <a:custGeom>
                <a:avLst/>
                <a:gdLst/>
                <a:ahLst/>
                <a:cxnLst>
                  <a:cxn ang="0">
                    <a:pos x="392" y="5"/>
                  </a:cxn>
                  <a:cxn ang="0">
                    <a:pos x="14" y="1355"/>
                  </a:cxn>
                  <a:cxn ang="0">
                    <a:pos x="0" y="1350"/>
                  </a:cxn>
                  <a:cxn ang="0">
                    <a:pos x="379" y="0"/>
                  </a:cxn>
                  <a:cxn ang="0">
                    <a:pos x="392" y="5"/>
                  </a:cxn>
                </a:cxnLst>
                <a:rect l="0" t="0" r="r" b="b"/>
                <a:pathLst>
                  <a:path w="392" h="1355">
                    <a:moveTo>
                      <a:pt x="392" y="5"/>
                    </a:moveTo>
                    <a:lnTo>
                      <a:pt x="14" y="1355"/>
                    </a:lnTo>
                    <a:lnTo>
                      <a:pt x="0" y="1350"/>
                    </a:lnTo>
                    <a:lnTo>
                      <a:pt x="379" y="0"/>
                    </a:lnTo>
                    <a:lnTo>
                      <a:pt x="392" y="5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2" name="Freeform 39"/>
              <p:cNvSpPr>
                <a:spLocks/>
              </p:cNvSpPr>
              <p:nvPr/>
            </p:nvSpPr>
            <p:spPr bwMode="auto">
              <a:xfrm>
                <a:off x="2220913" y="2814638"/>
                <a:ext cx="228600" cy="833438"/>
              </a:xfrm>
              <a:custGeom>
                <a:avLst/>
                <a:gdLst/>
                <a:ahLst/>
                <a:cxnLst>
                  <a:cxn ang="0">
                    <a:pos x="274" y="1049"/>
                  </a:cxn>
                  <a:cxn ang="0">
                    <a:pos x="0" y="3"/>
                  </a:cxn>
                  <a:cxn ang="0">
                    <a:pos x="13" y="0"/>
                  </a:cxn>
                  <a:cxn ang="0">
                    <a:pos x="287" y="1045"/>
                  </a:cxn>
                  <a:cxn ang="0">
                    <a:pos x="274" y="1049"/>
                  </a:cxn>
                </a:cxnLst>
                <a:rect l="0" t="0" r="r" b="b"/>
                <a:pathLst>
                  <a:path w="287" h="1049">
                    <a:moveTo>
                      <a:pt x="274" y="1049"/>
                    </a:moveTo>
                    <a:lnTo>
                      <a:pt x="0" y="3"/>
                    </a:lnTo>
                    <a:lnTo>
                      <a:pt x="13" y="0"/>
                    </a:lnTo>
                    <a:lnTo>
                      <a:pt x="287" y="1045"/>
                    </a:lnTo>
                    <a:lnTo>
                      <a:pt x="274" y="1049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3" name="Freeform 40"/>
              <p:cNvSpPr>
                <a:spLocks/>
              </p:cNvSpPr>
              <p:nvPr/>
            </p:nvSpPr>
            <p:spPr bwMode="auto">
              <a:xfrm>
                <a:off x="6024563" y="6010276"/>
                <a:ext cx="2405063" cy="298450"/>
              </a:xfrm>
              <a:custGeom>
                <a:avLst/>
                <a:gdLst/>
                <a:ahLst/>
                <a:cxnLst>
                  <a:cxn ang="0">
                    <a:pos x="3027" y="376"/>
                  </a:cxn>
                  <a:cxn ang="0">
                    <a:pos x="0" y="27"/>
                  </a:cxn>
                  <a:cxn ang="0">
                    <a:pos x="3" y="0"/>
                  </a:cxn>
                  <a:cxn ang="0">
                    <a:pos x="3031" y="349"/>
                  </a:cxn>
                  <a:cxn ang="0">
                    <a:pos x="3027" y="376"/>
                  </a:cxn>
                </a:cxnLst>
                <a:rect l="0" t="0" r="r" b="b"/>
                <a:pathLst>
                  <a:path w="3031" h="376">
                    <a:moveTo>
                      <a:pt x="3027" y="376"/>
                    </a:moveTo>
                    <a:lnTo>
                      <a:pt x="0" y="27"/>
                    </a:lnTo>
                    <a:lnTo>
                      <a:pt x="3" y="0"/>
                    </a:lnTo>
                    <a:lnTo>
                      <a:pt x="3031" y="349"/>
                    </a:lnTo>
                    <a:lnTo>
                      <a:pt x="3027" y="376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4" name="Freeform 41"/>
              <p:cNvSpPr>
                <a:spLocks/>
              </p:cNvSpPr>
              <p:nvPr/>
            </p:nvSpPr>
            <p:spPr bwMode="auto">
              <a:xfrm>
                <a:off x="6959600" y="5481638"/>
                <a:ext cx="1112838" cy="177800"/>
              </a:xfrm>
              <a:custGeom>
                <a:avLst/>
                <a:gdLst/>
                <a:ahLst/>
                <a:cxnLst>
                  <a:cxn ang="0">
                    <a:pos x="1402" y="14"/>
                  </a:cxn>
                  <a:cxn ang="0">
                    <a:pos x="2" y="225"/>
                  </a:cxn>
                  <a:cxn ang="0">
                    <a:pos x="0" y="211"/>
                  </a:cxn>
                  <a:cxn ang="0">
                    <a:pos x="1401" y="0"/>
                  </a:cxn>
                  <a:cxn ang="0">
                    <a:pos x="1402" y="14"/>
                  </a:cxn>
                </a:cxnLst>
                <a:rect l="0" t="0" r="r" b="b"/>
                <a:pathLst>
                  <a:path w="1402" h="225">
                    <a:moveTo>
                      <a:pt x="1402" y="14"/>
                    </a:moveTo>
                    <a:lnTo>
                      <a:pt x="2" y="225"/>
                    </a:lnTo>
                    <a:lnTo>
                      <a:pt x="0" y="211"/>
                    </a:lnTo>
                    <a:lnTo>
                      <a:pt x="1401" y="0"/>
                    </a:lnTo>
                    <a:lnTo>
                      <a:pt x="1402" y="14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</p:grpSp>
        <p:grpSp>
          <p:nvGrpSpPr>
            <p:cNvPr id="2" name="Group 3"/>
            <p:cNvGrpSpPr>
              <a:grpSpLocks/>
            </p:cNvGrpSpPr>
            <p:nvPr/>
          </p:nvGrpSpPr>
          <p:grpSpPr bwMode="auto">
            <a:xfrm>
              <a:off x="2832100" y="4876800"/>
              <a:ext cx="3946525" cy="1863725"/>
              <a:chOff x="1784" y="3072"/>
              <a:chExt cx="2486" cy="1174"/>
            </a:xfrm>
          </p:grpSpPr>
          <p:sp>
            <p:nvSpPr>
              <p:cNvPr id="10244" name="Rectangle 4"/>
              <p:cNvSpPr>
                <a:spLocks noChangeArrowheads="1"/>
              </p:cNvSpPr>
              <p:nvPr/>
            </p:nvSpPr>
            <p:spPr bwMode="auto">
              <a:xfrm>
                <a:off x="1784" y="3768"/>
                <a:ext cx="622" cy="478"/>
              </a:xfrm>
              <a:prstGeom prst="rect">
                <a:avLst/>
              </a:prstGeom>
              <a:noFill/>
              <a:ln w="28440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245" name="Oval 5"/>
              <p:cNvSpPr>
                <a:spLocks noChangeArrowheads="1"/>
              </p:cNvSpPr>
              <p:nvPr/>
            </p:nvSpPr>
            <p:spPr bwMode="auto">
              <a:xfrm>
                <a:off x="3360" y="3072"/>
                <a:ext cx="910" cy="958"/>
              </a:xfrm>
              <a:prstGeom prst="ellipse">
                <a:avLst/>
              </a:prstGeom>
              <a:noFill/>
              <a:ln w="28440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246" name="Line 6"/>
              <p:cNvSpPr>
                <a:spLocks noChangeShapeType="1"/>
              </p:cNvSpPr>
              <p:nvPr/>
            </p:nvSpPr>
            <p:spPr bwMode="auto">
              <a:xfrm flipV="1">
                <a:off x="2400" y="3694"/>
                <a:ext cx="958" cy="290"/>
              </a:xfrm>
              <a:prstGeom prst="line">
                <a:avLst/>
              </a:prstGeom>
              <a:noFill/>
              <a:ln w="28440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9928032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/>
          <p:cNvGrpSpPr/>
          <p:nvPr/>
        </p:nvGrpSpPr>
        <p:grpSpPr>
          <a:xfrm>
            <a:off x="76200" y="1194717"/>
            <a:ext cx="9037564" cy="5593433"/>
            <a:chOff x="76200" y="1194717"/>
            <a:chExt cx="9037564" cy="5593433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200" y="4321175"/>
              <a:ext cx="5181600" cy="24669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36" name="Rectangle 13"/>
            <p:cNvSpPr>
              <a:spLocks noChangeArrowheads="1"/>
            </p:cNvSpPr>
            <p:nvPr/>
          </p:nvSpPr>
          <p:spPr bwMode="auto">
            <a:xfrm>
              <a:off x="323528" y="1194717"/>
              <a:ext cx="101309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it-IT" sz="2000" b="1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Sensors</a:t>
              </a:r>
              <a:endParaRPr kumimoji="0" lang="it-IT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Rectangle 12"/>
            <p:cNvSpPr>
              <a:spLocks noChangeArrowheads="1"/>
            </p:cNvSpPr>
            <p:nvPr/>
          </p:nvSpPr>
          <p:spPr bwMode="auto">
            <a:xfrm>
              <a:off x="4067945" y="1214462"/>
              <a:ext cx="302433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it-IT" sz="2000" b="1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Acquisition system</a:t>
              </a:r>
              <a:endParaRPr kumimoji="0" lang="it-IT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Rectangle 22"/>
            <p:cNvSpPr>
              <a:spLocks noChangeArrowheads="1"/>
            </p:cNvSpPr>
            <p:nvPr/>
          </p:nvSpPr>
          <p:spPr bwMode="auto">
            <a:xfrm>
              <a:off x="158750" y="3737223"/>
              <a:ext cx="1191032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it-IT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Broad band sensor</a:t>
              </a:r>
              <a:endParaRPr kumimoji="0" lang="it-IT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Rectangle 23"/>
            <p:cNvSpPr>
              <a:spLocks noChangeArrowheads="1"/>
            </p:cNvSpPr>
            <p:nvPr/>
          </p:nvSpPr>
          <p:spPr bwMode="auto">
            <a:xfrm>
              <a:off x="158750" y="3889623"/>
              <a:ext cx="923330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it-IT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3 components </a:t>
              </a:r>
              <a:endParaRPr kumimoji="0" lang="it-IT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Rectangle 26"/>
            <p:cNvSpPr>
              <a:spLocks noChangeArrowheads="1"/>
            </p:cNvSpPr>
            <p:nvPr/>
          </p:nvSpPr>
          <p:spPr bwMode="auto">
            <a:xfrm>
              <a:off x="1758950" y="3737223"/>
              <a:ext cx="1471557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it-IT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Accelerometric sensor, </a:t>
              </a:r>
              <a:endParaRPr kumimoji="0" lang="it-IT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Rectangle 27"/>
            <p:cNvSpPr>
              <a:spLocks noChangeArrowheads="1"/>
            </p:cNvSpPr>
            <p:nvPr/>
          </p:nvSpPr>
          <p:spPr bwMode="auto">
            <a:xfrm>
              <a:off x="1758950" y="3889623"/>
              <a:ext cx="884858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it-IT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3 components</a:t>
              </a:r>
              <a:endParaRPr kumimoji="0" lang="it-IT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Rectangle 19"/>
            <p:cNvSpPr>
              <a:spLocks noChangeArrowheads="1"/>
            </p:cNvSpPr>
            <p:nvPr/>
          </p:nvSpPr>
          <p:spPr bwMode="auto">
            <a:xfrm>
              <a:off x="7243763" y="3073401"/>
              <a:ext cx="1768113" cy="507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lvl="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kumimoji="0" lang="it-IT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Switch for the 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connection to </a:t>
              </a:r>
            </a:p>
            <a:p>
              <a:pPr lvl="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the network for the data</a:t>
              </a:r>
            </a:p>
            <a:p>
              <a:pPr lvl="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rPr>
                <a:t>transmission</a:t>
              </a:r>
              <a:endParaRPr kumimoji="0" lang="it-IT" sz="2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Rectangle 24"/>
            <p:cNvSpPr>
              <a:spLocks noChangeArrowheads="1"/>
            </p:cNvSpPr>
            <p:nvPr/>
          </p:nvSpPr>
          <p:spPr bwMode="auto">
            <a:xfrm>
              <a:off x="7924800" y="6305551"/>
              <a:ext cx="923330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it-IT" sz="1100" dirty="0" smtClean="0">
                  <a:latin typeface="Arial" pitchFamily="34" charset="0"/>
                  <a:cs typeface="Arial" pitchFamily="34" charset="0"/>
                </a:rPr>
                <a:t>backup battery</a:t>
              </a:r>
              <a:endParaRPr lang="it-IT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Rectangle 25"/>
            <p:cNvSpPr>
              <a:spLocks noChangeArrowheads="1"/>
            </p:cNvSpPr>
            <p:nvPr/>
          </p:nvSpPr>
          <p:spPr bwMode="auto">
            <a:xfrm>
              <a:off x="8129588" y="5351463"/>
              <a:ext cx="737381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it-IT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Power pack</a:t>
              </a:r>
              <a:endParaRPr kumimoji="0" lang="it-IT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Rectangle 28"/>
            <p:cNvSpPr>
              <a:spLocks noChangeArrowheads="1"/>
            </p:cNvSpPr>
            <p:nvPr/>
          </p:nvSpPr>
          <p:spPr bwMode="auto">
            <a:xfrm>
              <a:off x="3491880" y="3789040"/>
              <a:ext cx="122148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it-IT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24 bits</a:t>
              </a:r>
              <a:r>
                <a:rPr kumimoji="0" lang="it-IT" sz="1100" b="0" i="0" u="none" strike="noStrike" cap="none" normalizeH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 </a:t>
              </a:r>
              <a:r>
                <a:rPr kumimoji="0" lang="it-IT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Datalogger </a:t>
              </a:r>
              <a:r>
                <a:rPr kumimoji="0" lang="it-IT" sz="1100" b="0" i="0" u="none" strike="noStrike" cap="none" normalizeH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 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it-IT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6 channels</a:t>
              </a:r>
            </a:p>
          </p:txBody>
        </p:sp>
        <p:sp>
          <p:nvSpPr>
            <p:cNvPr id="46" name="Rectangle 29"/>
            <p:cNvSpPr>
              <a:spLocks noChangeArrowheads="1"/>
            </p:cNvSpPr>
            <p:nvPr/>
          </p:nvSpPr>
          <p:spPr bwMode="auto">
            <a:xfrm>
              <a:off x="5711825" y="3798888"/>
              <a:ext cx="262091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lvl="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it-IT" sz="1100" dirty="0" smtClean="0">
                  <a:latin typeface="Arial" pitchFamily="34" charset="0"/>
                  <a:cs typeface="Times New Roman" pitchFamily="18" charset="0"/>
                </a:rPr>
                <a:t>GPS Antenna  </a:t>
              </a:r>
              <a:r>
                <a:rPr kumimoji="0" lang="it-IT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for the time syncronization </a:t>
              </a:r>
            </a:p>
            <a:p>
              <a:pPr lvl="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it-IT" sz="1100" dirty="0" smtClean="0">
                  <a:latin typeface="Arial" pitchFamily="34" charset="0"/>
                  <a:cs typeface="Times New Roman" pitchFamily="18" charset="0"/>
                </a:rPr>
                <a:t>Via satellites</a:t>
              </a:r>
              <a:endParaRPr kumimoji="0" lang="it-IT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Rectangle 32"/>
            <p:cNvSpPr>
              <a:spLocks noChangeArrowheads="1"/>
            </p:cNvSpPr>
            <p:nvPr/>
          </p:nvSpPr>
          <p:spPr bwMode="auto">
            <a:xfrm>
              <a:off x="7151688" y="1522413"/>
              <a:ext cx="196207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it-IT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Disk driver for the data storage 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it-IT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at the station </a:t>
              </a:r>
              <a:endParaRPr kumimoji="0" lang="it-IT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Rectangle 16"/>
            <p:cNvSpPr>
              <a:spLocks noChangeArrowheads="1"/>
            </p:cNvSpPr>
            <p:nvPr/>
          </p:nvSpPr>
          <p:spPr bwMode="auto">
            <a:xfrm>
              <a:off x="5443538" y="4429126"/>
              <a:ext cx="83195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it-IT" sz="2200" b="1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power</a:t>
              </a:r>
              <a:endParaRPr kumimoji="0" lang="it-IT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354013" y="1436688"/>
              <a:ext cx="8075613" cy="5192713"/>
              <a:chOff x="354013" y="1436688"/>
              <a:chExt cx="8075613" cy="5192713"/>
            </a:xfrm>
          </p:grpSpPr>
          <p:pic>
            <p:nvPicPr>
              <p:cNvPr id="30" name="Picture 1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068763" y="1473201"/>
                <a:ext cx="2692400" cy="2112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" name="Picture 1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54013" y="1436688"/>
                <a:ext cx="2598738" cy="2038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2" name="Picture 1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434013" y="4803776"/>
                <a:ext cx="2324100" cy="1825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9" name="Freeform 18"/>
              <p:cNvSpPr>
                <a:spLocks/>
              </p:cNvSpPr>
              <p:nvPr/>
            </p:nvSpPr>
            <p:spPr bwMode="auto">
              <a:xfrm>
                <a:off x="6462713" y="2647951"/>
                <a:ext cx="736600" cy="669925"/>
              </a:xfrm>
              <a:custGeom>
                <a:avLst/>
                <a:gdLst/>
                <a:ahLst/>
                <a:cxnLst>
                  <a:cxn ang="0">
                    <a:pos x="919" y="843"/>
                  </a:cxn>
                  <a:cxn ang="0">
                    <a:pos x="0" y="10"/>
                  </a:cxn>
                  <a:cxn ang="0">
                    <a:pos x="10" y="0"/>
                  </a:cxn>
                  <a:cxn ang="0">
                    <a:pos x="928" y="831"/>
                  </a:cxn>
                  <a:cxn ang="0">
                    <a:pos x="919" y="843"/>
                  </a:cxn>
                </a:cxnLst>
                <a:rect l="0" t="0" r="r" b="b"/>
                <a:pathLst>
                  <a:path w="928" h="843">
                    <a:moveTo>
                      <a:pt x="919" y="843"/>
                    </a:moveTo>
                    <a:lnTo>
                      <a:pt x="0" y="10"/>
                    </a:lnTo>
                    <a:lnTo>
                      <a:pt x="10" y="0"/>
                    </a:lnTo>
                    <a:lnTo>
                      <a:pt x="928" y="831"/>
                    </a:lnTo>
                    <a:lnTo>
                      <a:pt x="919" y="843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0" name="Freeform 35"/>
              <p:cNvSpPr>
                <a:spLocks/>
              </p:cNvSpPr>
              <p:nvPr/>
            </p:nvSpPr>
            <p:spPr bwMode="auto">
              <a:xfrm>
                <a:off x="6042025" y="1763713"/>
                <a:ext cx="1028700" cy="246063"/>
              </a:xfrm>
              <a:custGeom>
                <a:avLst/>
                <a:gdLst/>
                <a:ahLst/>
                <a:cxnLst>
                  <a:cxn ang="0">
                    <a:pos x="1297" y="14"/>
                  </a:cxn>
                  <a:cxn ang="0">
                    <a:pos x="3" y="309"/>
                  </a:cxn>
                  <a:cxn ang="0">
                    <a:pos x="0" y="295"/>
                  </a:cxn>
                  <a:cxn ang="0">
                    <a:pos x="1293" y="0"/>
                  </a:cxn>
                  <a:cxn ang="0">
                    <a:pos x="1297" y="14"/>
                  </a:cxn>
                </a:cxnLst>
                <a:rect l="0" t="0" r="r" b="b"/>
                <a:pathLst>
                  <a:path w="1297" h="309">
                    <a:moveTo>
                      <a:pt x="1297" y="14"/>
                    </a:moveTo>
                    <a:lnTo>
                      <a:pt x="3" y="309"/>
                    </a:lnTo>
                    <a:lnTo>
                      <a:pt x="0" y="295"/>
                    </a:lnTo>
                    <a:lnTo>
                      <a:pt x="1293" y="0"/>
                    </a:lnTo>
                    <a:lnTo>
                      <a:pt x="1297" y="14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1" name="Freeform 36"/>
              <p:cNvSpPr>
                <a:spLocks/>
              </p:cNvSpPr>
              <p:nvPr/>
            </p:nvSpPr>
            <p:spPr bwMode="auto">
              <a:xfrm>
                <a:off x="4673600" y="2357438"/>
                <a:ext cx="203200" cy="1406525"/>
              </a:xfrm>
              <a:custGeom>
                <a:avLst/>
                <a:gdLst/>
                <a:ahLst/>
                <a:cxnLst>
                  <a:cxn ang="0">
                    <a:pos x="0" y="1772"/>
                  </a:cxn>
                  <a:cxn ang="0">
                    <a:pos x="241" y="0"/>
                  </a:cxn>
                  <a:cxn ang="0">
                    <a:pos x="256" y="2"/>
                  </a:cxn>
                  <a:cxn ang="0">
                    <a:pos x="15" y="1774"/>
                  </a:cxn>
                  <a:cxn ang="0">
                    <a:pos x="0" y="1772"/>
                  </a:cxn>
                </a:cxnLst>
                <a:rect l="0" t="0" r="r" b="b"/>
                <a:pathLst>
                  <a:path w="256" h="1774">
                    <a:moveTo>
                      <a:pt x="0" y="1772"/>
                    </a:moveTo>
                    <a:lnTo>
                      <a:pt x="241" y="0"/>
                    </a:lnTo>
                    <a:lnTo>
                      <a:pt x="256" y="2"/>
                    </a:lnTo>
                    <a:lnTo>
                      <a:pt x="15" y="1774"/>
                    </a:lnTo>
                    <a:lnTo>
                      <a:pt x="0" y="1772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2" name="Freeform 37"/>
              <p:cNvSpPr>
                <a:spLocks/>
              </p:cNvSpPr>
              <p:nvPr/>
            </p:nvSpPr>
            <p:spPr bwMode="auto">
              <a:xfrm>
                <a:off x="4651375" y="1971676"/>
                <a:ext cx="1462088" cy="1728788"/>
              </a:xfrm>
              <a:custGeom>
                <a:avLst/>
                <a:gdLst/>
                <a:ahLst/>
                <a:cxnLst>
                  <a:cxn ang="0">
                    <a:pos x="1831" y="2177"/>
                  </a:cxn>
                  <a:cxn ang="0">
                    <a:pos x="0" y="8"/>
                  </a:cxn>
                  <a:cxn ang="0">
                    <a:pos x="10" y="0"/>
                  </a:cxn>
                  <a:cxn ang="0">
                    <a:pos x="1841" y="2167"/>
                  </a:cxn>
                  <a:cxn ang="0">
                    <a:pos x="1831" y="2177"/>
                  </a:cxn>
                </a:cxnLst>
                <a:rect l="0" t="0" r="r" b="b"/>
                <a:pathLst>
                  <a:path w="1841" h="2177">
                    <a:moveTo>
                      <a:pt x="1831" y="2177"/>
                    </a:moveTo>
                    <a:lnTo>
                      <a:pt x="0" y="8"/>
                    </a:lnTo>
                    <a:lnTo>
                      <a:pt x="10" y="0"/>
                    </a:lnTo>
                    <a:lnTo>
                      <a:pt x="1841" y="2167"/>
                    </a:lnTo>
                    <a:lnTo>
                      <a:pt x="1831" y="2177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3" name="Freeform 38"/>
              <p:cNvSpPr>
                <a:spLocks/>
              </p:cNvSpPr>
              <p:nvPr/>
            </p:nvSpPr>
            <p:spPr bwMode="auto">
              <a:xfrm>
                <a:off x="809625" y="2579688"/>
                <a:ext cx="309563" cy="1074738"/>
              </a:xfrm>
              <a:custGeom>
                <a:avLst/>
                <a:gdLst/>
                <a:ahLst/>
                <a:cxnLst>
                  <a:cxn ang="0">
                    <a:pos x="392" y="5"/>
                  </a:cxn>
                  <a:cxn ang="0">
                    <a:pos x="14" y="1355"/>
                  </a:cxn>
                  <a:cxn ang="0">
                    <a:pos x="0" y="1350"/>
                  </a:cxn>
                  <a:cxn ang="0">
                    <a:pos x="379" y="0"/>
                  </a:cxn>
                  <a:cxn ang="0">
                    <a:pos x="392" y="5"/>
                  </a:cxn>
                </a:cxnLst>
                <a:rect l="0" t="0" r="r" b="b"/>
                <a:pathLst>
                  <a:path w="392" h="1355">
                    <a:moveTo>
                      <a:pt x="392" y="5"/>
                    </a:moveTo>
                    <a:lnTo>
                      <a:pt x="14" y="1355"/>
                    </a:lnTo>
                    <a:lnTo>
                      <a:pt x="0" y="1350"/>
                    </a:lnTo>
                    <a:lnTo>
                      <a:pt x="379" y="0"/>
                    </a:lnTo>
                    <a:lnTo>
                      <a:pt x="392" y="5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4" name="Freeform 39"/>
              <p:cNvSpPr>
                <a:spLocks/>
              </p:cNvSpPr>
              <p:nvPr/>
            </p:nvSpPr>
            <p:spPr bwMode="auto">
              <a:xfrm>
                <a:off x="2220913" y="2814638"/>
                <a:ext cx="228600" cy="833438"/>
              </a:xfrm>
              <a:custGeom>
                <a:avLst/>
                <a:gdLst/>
                <a:ahLst/>
                <a:cxnLst>
                  <a:cxn ang="0">
                    <a:pos x="274" y="1049"/>
                  </a:cxn>
                  <a:cxn ang="0">
                    <a:pos x="0" y="3"/>
                  </a:cxn>
                  <a:cxn ang="0">
                    <a:pos x="13" y="0"/>
                  </a:cxn>
                  <a:cxn ang="0">
                    <a:pos x="287" y="1045"/>
                  </a:cxn>
                  <a:cxn ang="0">
                    <a:pos x="274" y="1049"/>
                  </a:cxn>
                </a:cxnLst>
                <a:rect l="0" t="0" r="r" b="b"/>
                <a:pathLst>
                  <a:path w="287" h="1049">
                    <a:moveTo>
                      <a:pt x="274" y="1049"/>
                    </a:moveTo>
                    <a:lnTo>
                      <a:pt x="0" y="3"/>
                    </a:lnTo>
                    <a:lnTo>
                      <a:pt x="13" y="0"/>
                    </a:lnTo>
                    <a:lnTo>
                      <a:pt x="287" y="1045"/>
                    </a:lnTo>
                    <a:lnTo>
                      <a:pt x="274" y="1049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5" name="Freeform 40"/>
              <p:cNvSpPr>
                <a:spLocks/>
              </p:cNvSpPr>
              <p:nvPr/>
            </p:nvSpPr>
            <p:spPr bwMode="auto">
              <a:xfrm>
                <a:off x="6024563" y="6010276"/>
                <a:ext cx="2405063" cy="298450"/>
              </a:xfrm>
              <a:custGeom>
                <a:avLst/>
                <a:gdLst/>
                <a:ahLst/>
                <a:cxnLst>
                  <a:cxn ang="0">
                    <a:pos x="3027" y="376"/>
                  </a:cxn>
                  <a:cxn ang="0">
                    <a:pos x="0" y="27"/>
                  </a:cxn>
                  <a:cxn ang="0">
                    <a:pos x="3" y="0"/>
                  </a:cxn>
                  <a:cxn ang="0">
                    <a:pos x="3031" y="349"/>
                  </a:cxn>
                  <a:cxn ang="0">
                    <a:pos x="3027" y="376"/>
                  </a:cxn>
                </a:cxnLst>
                <a:rect l="0" t="0" r="r" b="b"/>
                <a:pathLst>
                  <a:path w="3031" h="376">
                    <a:moveTo>
                      <a:pt x="3027" y="376"/>
                    </a:moveTo>
                    <a:lnTo>
                      <a:pt x="0" y="27"/>
                    </a:lnTo>
                    <a:lnTo>
                      <a:pt x="3" y="0"/>
                    </a:lnTo>
                    <a:lnTo>
                      <a:pt x="3031" y="349"/>
                    </a:lnTo>
                    <a:lnTo>
                      <a:pt x="3027" y="376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6" name="Freeform 41"/>
              <p:cNvSpPr>
                <a:spLocks/>
              </p:cNvSpPr>
              <p:nvPr/>
            </p:nvSpPr>
            <p:spPr bwMode="auto">
              <a:xfrm>
                <a:off x="6959600" y="5481638"/>
                <a:ext cx="1112838" cy="177800"/>
              </a:xfrm>
              <a:custGeom>
                <a:avLst/>
                <a:gdLst/>
                <a:ahLst/>
                <a:cxnLst>
                  <a:cxn ang="0">
                    <a:pos x="1402" y="14"/>
                  </a:cxn>
                  <a:cxn ang="0">
                    <a:pos x="2" y="225"/>
                  </a:cxn>
                  <a:cxn ang="0">
                    <a:pos x="0" y="211"/>
                  </a:cxn>
                  <a:cxn ang="0">
                    <a:pos x="1401" y="0"/>
                  </a:cxn>
                  <a:cxn ang="0">
                    <a:pos x="1402" y="14"/>
                  </a:cxn>
                </a:cxnLst>
                <a:rect l="0" t="0" r="r" b="b"/>
                <a:pathLst>
                  <a:path w="1402" h="225">
                    <a:moveTo>
                      <a:pt x="1402" y="14"/>
                    </a:moveTo>
                    <a:lnTo>
                      <a:pt x="2" y="225"/>
                    </a:lnTo>
                    <a:lnTo>
                      <a:pt x="0" y="211"/>
                    </a:lnTo>
                    <a:lnTo>
                      <a:pt x="1401" y="0"/>
                    </a:lnTo>
                    <a:lnTo>
                      <a:pt x="1402" y="14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</p:grpSp>
        <p:grpSp>
          <p:nvGrpSpPr>
            <p:cNvPr id="2" name="Group 3"/>
            <p:cNvGrpSpPr>
              <a:grpSpLocks/>
            </p:cNvGrpSpPr>
            <p:nvPr/>
          </p:nvGrpSpPr>
          <p:grpSpPr bwMode="auto">
            <a:xfrm>
              <a:off x="749300" y="5334000"/>
              <a:ext cx="6715125" cy="1419225"/>
              <a:chOff x="472" y="3360"/>
              <a:chExt cx="4230" cy="894"/>
            </a:xfrm>
          </p:grpSpPr>
          <p:grpSp>
            <p:nvGrpSpPr>
              <p:cNvPr id="3" name="Group 4"/>
              <p:cNvGrpSpPr>
                <a:grpSpLocks/>
              </p:cNvGrpSpPr>
              <p:nvPr/>
            </p:nvGrpSpPr>
            <p:grpSpPr bwMode="auto">
              <a:xfrm>
                <a:off x="1152" y="3360"/>
                <a:ext cx="3550" cy="894"/>
                <a:chOff x="1152" y="3360"/>
                <a:chExt cx="3550" cy="894"/>
              </a:xfrm>
            </p:grpSpPr>
            <p:sp>
              <p:nvSpPr>
                <p:cNvPr id="11269" name="Rectangle 5"/>
                <p:cNvSpPr>
                  <a:spLocks noChangeArrowheads="1"/>
                </p:cNvSpPr>
                <p:nvPr/>
              </p:nvSpPr>
              <p:spPr bwMode="auto">
                <a:xfrm>
                  <a:off x="1152" y="3776"/>
                  <a:ext cx="622" cy="478"/>
                </a:xfrm>
                <a:prstGeom prst="rect">
                  <a:avLst/>
                </a:prstGeom>
                <a:noFill/>
                <a:ln w="28440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1270" name="Oval 6"/>
                <p:cNvSpPr>
                  <a:spLocks noChangeArrowheads="1"/>
                </p:cNvSpPr>
                <p:nvPr/>
              </p:nvSpPr>
              <p:spPr bwMode="auto">
                <a:xfrm>
                  <a:off x="4080" y="3360"/>
                  <a:ext cx="622" cy="574"/>
                </a:xfrm>
                <a:prstGeom prst="ellipse">
                  <a:avLst/>
                </a:prstGeom>
                <a:noFill/>
                <a:ln w="28440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1271" name="Line 7"/>
                <p:cNvSpPr>
                  <a:spLocks noChangeShapeType="1"/>
                </p:cNvSpPr>
                <p:nvPr/>
              </p:nvSpPr>
              <p:spPr bwMode="auto">
                <a:xfrm flipV="1">
                  <a:off x="1776" y="3694"/>
                  <a:ext cx="2302" cy="338"/>
                </a:xfrm>
                <a:prstGeom prst="line">
                  <a:avLst/>
                </a:prstGeom>
                <a:noFill/>
                <a:ln w="28440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it-IT"/>
                </a:p>
              </p:txBody>
            </p:sp>
          </p:grpSp>
          <p:sp>
            <p:nvSpPr>
              <p:cNvPr id="11272" name="Rectangle 8"/>
              <p:cNvSpPr>
                <a:spLocks noChangeArrowheads="1"/>
              </p:cNvSpPr>
              <p:nvPr/>
            </p:nvSpPr>
            <p:spPr bwMode="auto">
              <a:xfrm>
                <a:off x="472" y="3768"/>
                <a:ext cx="622" cy="478"/>
              </a:xfrm>
              <a:prstGeom prst="rect">
                <a:avLst/>
              </a:prstGeom>
              <a:noFill/>
              <a:ln w="28440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7343327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ChangeArrowheads="1"/>
          </p:cNvSpPr>
          <p:nvPr/>
        </p:nvSpPr>
        <p:spPr bwMode="auto">
          <a:xfrm>
            <a:off x="4724400" y="1676400"/>
            <a:ext cx="3657600" cy="3429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2051720" y="1124744"/>
            <a:ext cx="5400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3600" dirty="0" err="1" smtClean="0"/>
              <a:t>Grotta</a:t>
            </a:r>
            <a:r>
              <a:rPr lang="en-GB" sz="3600" dirty="0" smtClean="0"/>
              <a:t> </a:t>
            </a:r>
            <a:r>
              <a:rPr lang="en-GB" sz="3600" dirty="0" err="1" smtClean="0"/>
              <a:t>Gigante</a:t>
            </a:r>
            <a:r>
              <a:rPr lang="en-GB" sz="3600" dirty="0" smtClean="0"/>
              <a:t> Pendulums</a:t>
            </a:r>
            <a:endParaRPr lang="en-GB" sz="3600" dirty="0"/>
          </a:p>
        </p:txBody>
      </p:sp>
      <p:pic>
        <p:nvPicPr>
          <p:cNvPr id="38916" name="Picture 6" descr="Grafica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2780928"/>
            <a:ext cx="2327275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Text Box 8"/>
          <p:cNvSpPr txBox="1">
            <a:spLocks noChangeArrowheads="1"/>
          </p:cNvSpPr>
          <p:nvPr/>
        </p:nvSpPr>
        <p:spPr bwMode="auto">
          <a:xfrm>
            <a:off x="7543800" y="1752600"/>
            <a:ext cx="742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/>
              <a:t>LBP</a:t>
            </a:r>
          </a:p>
        </p:txBody>
      </p:sp>
      <p:pic>
        <p:nvPicPr>
          <p:cNvPr id="38918" name="Picture 9" descr="Grottag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348880"/>
            <a:ext cx="4343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82853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4321175"/>
            <a:ext cx="5181600" cy="2466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55" name="Group 54"/>
          <p:cNvGrpSpPr/>
          <p:nvPr/>
        </p:nvGrpSpPr>
        <p:grpSpPr>
          <a:xfrm>
            <a:off x="158750" y="1194717"/>
            <a:ext cx="8955014" cy="5434684"/>
            <a:chOff x="158750" y="1194717"/>
            <a:chExt cx="8955014" cy="5434684"/>
          </a:xfrm>
        </p:grpSpPr>
        <p:sp>
          <p:nvSpPr>
            <p:cNvPr id="34" name="Rectangle 13"/>
            <p:cNvSpPr>
              <a:spLocks noChangeArrowheads="1"/>
            </p:cNvSpPr>
            <p:nvPr/>
          </p:nvSpPr>
          <p:spPr bwMode="auto">
            <a:xfrm>
              <a:off x="323528" y="1194717"/>
              <a:ext cx="101309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it-IT" sz="2000" b="1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Sensors</a:t>
              </a:r>
              <a:endParaRPr kumimoji="0" lang="it-IT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Rectangle 12"/>
            <p:cNvSpPr>
              <a:spLocks noChangeArrowheads="1"/>
            </p:cNvSpPr>
            <p:nvPr/>
          </p:nvSpPr>
          <p:spPr bwMode="auto">
            <a:xfrm>
              <a:off x="4067945" y="1214462"/>
              <a:ext cx="302433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it-IT" sz="2000" b="1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Acquisition system</a:t>
              </a:r>
              <a:endParaRPr kumimoji="0" lang="it-IT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Rectangle 22"/>
            <p:cNvSpPr>
              <a:spLocks noChangeArrowheads="1"/>
            </p:cNvSpPr>
            <p:nvPr/>
          </p:nvSpPr>
          <p:spPr bwMode="auto">
            <a:xfrm>
              <a:off x="158750" y="3737223"/>
              <a:ext cx="1191032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it-IT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Broad band sensor</a:t>
              </a:r>
              <a:endParaRPr kumimoji="0" lang="it-IT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Rectangle 23"/>
            <p:cNvSpPr>
              <a:spLocks noChangeArrowheads="1"/>
            </p:cNvSpPr>
            <p:nvPr/>
          </p:nvSpPr>
          <p:spPr bwMode="auto">
            <a:xfrm>
              <a:off x="158750" y="3889623"/>
              <a:ext cx="923330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it-IT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3 components </a:t>
              </a:r>
              <a:endParaRPr kumimoji="0" lang="it-IT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Rectangle 26"/>
            <p:cNvSpPr>
              <a:spLocks noChangeArrowheads="1"/>
            </p:cNvSpPr>
            <p:nvPr/>
          </p:nvSpPr>
          <p:spPr bwMode="auto">
            <a:xfrm>
              <a:off x="1758950" y="3737223"/>
              <a:ext cx="1471557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it-IT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Accelerometric sensor, </a:t>
              </a:r>
              <a:endParaRPr kumimoji="0" lang="it-IT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Rectangle 27"/>
            <p:cNvSpPr>
              <a:spLocks noChangeArrowheads="1"/>
            </p:cNvSpPr>
            <p:nvPr/>
          </p:nvSpPr>
          <p:spPr bwMode="auto">
            <a:xfrm>
              <a:off x="1758950" y="3889623"/>
              <a:ext cx="884858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it-IT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3 components</a:t>
              </a:r>
              <a:endParaRPr kumimoji="0" lang="it-IT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Rectangle 19"/>
            <p:cNvSpPr>
              <a:spLocks noChangeArrowheads="1"/>
            </p:cNvSpPr>
            <p:nvPr/>
          </p:nvSpPr>
          <p:spPr bwMode="auto">
            <a:xfrm>
              <a:off x="7243763" y="3073401"/>
              <a:ext cx="1768113" cy="507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lvl="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kumimoji="0" lang="it-IT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Switch for the 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connection to </a:t>
              </a:r>
            </a:p>
            <a:p>
              <a:pPr lvl="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the network for the data</a:t>
              </a:r>
            </a:p>
            <a:p>
              <a:pPr lvl="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rPr>
                <a:t>transmission</a:t>
              </a:r>
              <a:endParaRPr kumimoji="0" lang="it-IT" sz="2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Rectangle 24"/>
            <p:cNvSpPr>
              <a:spLocks noChangeArrowheads="1"/>
            </p:cNvSpPr>
            <p:nvPr/>
          </p:nvSpPr>
          <p:spPr bwMode="auto">
            <a:xfrm>
              <a:off x="7924800" y="6305551"/>
              <a:ext cx="923330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it-IT" sz="1100" dirty="0" smtClean="0">
                  <a:latin typeface="Arial" pitchFamily="34" charset="0"/>
                  <a:cs typeface="Arial" pitchFamily="34" charset="0"/>
                </a:rPr>
                <a:t>backup battery</a:t>
              </a:r>
              <a:endParaRPr lang="it-IT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Rectangle 25"/>
            <p:cNvSpPr>
              <a:spLocks noChangeArrowheads="1"/>
            </p:cNvSpPr>
            <p:nvPr/>
          </p:nvSpPr>
          <p:spPr bwMode="auto">
            <a:xfrm>
              <a:off x="8129588" y="5351463"/>
              <a:ext cx="737381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it-IT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Power pack</a:t>
              </a:r>
              <a:endParaRPr kumimoji="0" lang="it-IT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Rectangle 28"/>
            <p:cNvSpPr>
              <a:spLocks noChangeArrowheads="1"/>
            </p:cNvSpPr>
            <p:nvPr/>
          </p:nvSpPr>
          <p:spPr bwMode="auto">
            <a:xfrm>
              <a:off x="3491880" y="3789040"/>
              <a:ext cx="122148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it-IT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24 bits</a:t>
              </a:r>
              <a:r>
                <a:rPr kumimoji="0" lang="it-IT" sz="1100" b="0" i="0" u="none" strike="noStrike" cap="none" normalizeH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 </a:t>
              </a:r>
              <a:r>
                <a:rPr kumimoji="0" lang="it-IT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Datalogger </a:t>
              </a:r>
              <a:r>
                <a:rPr kumimoji="0" lang="it-IT" sz="1100" b="0" i="0" u="none" strike="noStrike" cap="none" normalizeH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 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it-IT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6 channels</a:t>
              </a:r>
            </a:p>
          </p:txBody>
        </p:sp>
        <p:sp>
          <p:nvSpPr>
            <p:cNvPr id="44" name="Rectangle 29"/>
            <p:cNvSpPr>
              <a:spLocks noChangeArrowheads="1"/>
            </p:cNvSpPr>
            <p:nvPr/>
          </p:nvSpPr>
          <p:spPr bwMode="auto">
            <a:xfrm>
              <a:off x="5711825" y="3798888"/>
              <a:ext cx="262091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lvl="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it-IT" sz="1100" dirty="0" smtClean="0">
                  <a:latin typeface="Arial" pitchFamily="34" charset="0"/>
                  <a:cs typeface="Times New Roman" pitchFamily="18" charset="0"/>
                </a:rPr>
                <a:t>GPS Antenna  </a:t>
              </a:r>
              <a:r>
                <a:rPr kumimoji="0" lang="it-IT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for the time syncronization </a:t>
              </a:r>
            </a:p>
            <a:p>
              <a:pPr lvl="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it-IT" sz="1100" dirty="0" smtClean="0">
                  <a:latin typeface="Arial" pitchFamily="34" charset="0"/>
                  <a:cs typeface="Times New Roman" pitchFamily="18" charset="0"/>
                </a:rPr>
                <a:t>Via satellites</a:t>
              </a:r>
              <a:endParaRPr kumimoji="0" lang="it-IT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Rectangle 32"/>
            <p:cNvSpPr>
              <a:spLocks noChangeArrowheads="1"/>
            </p:cNvSpPr>
            <p:nvPr/>
          </p:nvSpPr>
          <p:spPr bwMode="auto">
            <a:xfrm>
              <a:off x="7151688" y="1522413"/>
              <a:ext cx="196207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it-IT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Disk driver for the data storage 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it-IT" sz="11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at the station </a:t>
              </a:r>
              <a:endParaRPr kumimoji="0" lang="it-IT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Rectangle 16"/>
            <p:cNvSpPr>
              <a:spLocks noChangeArrowheads="1"/>
            </p:cNvSpPr>
            <p:nvPr/>
          </p:nvSpPr>
          <p:spPr bwMode="auto">
            <a:xfrm>
              <a:off x="5443538" y="4429126"/>
              <a:ext cx="83195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it-IT" sz="2200" b="1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Times New Roman" pitchFamily="18" charset="0"/>
                </a:rPr>
                <a:t>power</a:t>
              </a:r>
              <a:endParaRPr kumimoji="0" lang="it-IT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354013" y="1436688"/>
              <a:ext cx="8075613" cy="5192713"/>
              <a:chOff x="354013" y="1436688"/>
              <a:chExt cx="8075613" cy="5192713"/>
            </a:xfrm>
          </p:grpSpPr>
          <p:pic>
            <p:nvPicPr>
              <p:cNvPr id="28" name="Picture 1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068763" y="1473201"/>
                <a:ext cx="2692400" cy="2112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" name="Picture 1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54013" y="1436688"/>
                <a:ext cx="2598738" cy="2038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" name="Picture 1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434013" y="4803776"/>
                <a:ext cx="2324100" cy="1825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7" name="Freeform 18"/>
              <p:cNvSpPr>
                <a:spLocks/>
              </p:cNvSpPr>
              <p:nvPr/>
            </p:nvSpPr>
            <p:spPr bwMode="auto">
              <a:xfrm>
                <a:off x="6462713" y="2647951"/>
                <a:ext cx="736600" cy="669925"/>
              </a:xfrm>
              <a:custGeom>
                <a:avLst/>
                <a:gdLst/>
                <a:ahLst/>
                <a:cxnLst>
                  <a:cxn ang="0">
                    <a:pos x="919" y="843"/>
                  </a:cxn>
                  <a:cxn ang="0">
                    <a:pos x="0" y="10"/>
                  </a:cxn>
                  <a:cxn ang="0">
                    <a:pos x="10" y="0"/>
                  </a:cxn>
                  <a:cxn ang="0">
                    <a:pos x="928" y="831"/>
                  </a:cxn>
                  <a:cxn ang="0">
                    <a:pos x="919" y="843"/>
                  </a:cxn>
                </a:cxnLst>
                <a:rect l="0" t="0" r="r" b="b"/>
                <a:pathLst>
                  <a:path w="928" h="843">
                    <a:moveTo>
                      <a:pt x="919" y="843"/>
                    </a:moveTo>
                    <a:lnTo>
                      <a:pt x="0" y="10"/>
                    </a:lnTo>
                    <a:lnTo>
                      <a:pt x="10" y="0"/>
                    </a:lnTo>
                    <a:lnTo>
                      <a:pt x="928" y="831"/>
                    </a:lnTo>
                    <a:lnTo>
                      <a:pt x="919" y="843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8" name="Freeform 35"/>
              <p:cNvSpPr>
                <a:spLocks/>
              </p:cNvSpPr>
              <p:nvPr/>
            </p:nvSpPr>
            <p:spPr bwMode="auto">
              <a:xfrm>
                <a:off x="6042025" y="1763713"/>
                <a:ext cx="1028700" cy="246063"/>
              </a:xfrm>
              <a:custGeom>
                <a:avLst/>
                <a:gdLst/>
                <a:ahLst/>
                <a:cxnLst>
                  <a:cxn ang="0">
                    <a:pos x="1297" y="14"/>
                  </a:cxn>
                  <a:cxn ang="0">
                    <a:pos x="3" y="309"/>
                  </a:cxn>
                  <a:cxn ang="0">
                    <a:pos x="0" y="295"/>
                  </a:cxn>
                  <a:cxn ang="0">
                    <a:pos x="1293" y="0"/>
                  </a:cxn>
                  <a:cxn ang="0">
                    <a:pos x="1297" y="14"/>
                  </a:cxn>
                </a:cxnLst>
                <a:rect l="0" t="0" r="r" b="b"/>
                <a:pathLst>
                  <a:path w="1297" h="309">
                    <a:moveTo>
                      <a:pt x="1297" y="14"/>
                    </a:moveTo>
                    <a:lnTo>
                      <a:pt x="3" y="309"/>
                    </a:lnTo>
                    <a:lnTo>
                      <a:pt x="0" y="295"/>
                    </a:lnTo>
                    <a:lnTo>
                      <a:pt x="1293" y="0"/>
                    </a:lnTo>
                    <a:lnTo>
                      <a:pt x="1297" y="14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9" name="Freeform 36"/>
              <p:cNvSpPr>
                <a:spLocks/>
              </p:cNvSpPr>
              <p:nvPr/>
            </p:nvSpPr>
            <p:spPr bwMode="auto">
              <a:xfrm>
                <a:off x="4673600" y="2357438"/>
                <a:ext cx="203200" cy="1406525"/>
              </a:xfrm>
              <a:custGeom>
                <a:avLst/>
                <a:gdLst/>
                <a:ahLst/>
                <a:cxnLst>
                  <a:cxn ang="0">
                    <a:pos x="0" y="1772"/>
                  </a:cxn>
                  <a:cxn ang="0">
                    <a:pos x="241" y="0"/>
                  </a:cxn>
                  <a:cxn ang="0">
                    <a:pos x="256" y="2"/>
                  </a:cxn>
                  <a:cxn ang="0">
                    <a:pos x="15" y="1774"/>
                  </a:cxn>
                  <a:cxn ang="0">
                    <a:pos x="0" y="1772"/>
                  </a:cxn>
                </a:cxnLst>
                <a:rect l="0" t="0" r="r" b="b"/>
                <a:pathLst>
                  <a:path w="256" h="1774">
                    <a:moveTo>
                      <a:pt x="0" y="1772"/>
                    </a:moveTo>
                    <a:lnTo>
                      <a:pt x="241" y="0"/>
                    </a:lnTo>
                    <a:lnTo>
                      <a:pt x="256" y="2"/>
                    </a:lnTo>
                    <a:lnTo>
                      <a:pt x="15" y="1774"/>
                    </a:lnTo>
                    <a:lnTo>
                      <a:pt x="0" y="1772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0" name="Freeform 37"/>
              <p:cNvSpPr>
                <a:spLocks/>
              </p:cNvSpPr>
              <p:nvPr/>
            </p:nvSpPr>
            <p:spPr bwMode="auto">
              <a:xfrm>
                <a:off x="4651375" y="1971676"/>
                <a:ext cx="1462088" cy="1728788"/>
              </a:xfrm>
              <a:custGeom>
                <a:avLst/>
                <a:gdLst/>
                <a:ahLst/>
                <a:cxnLst>
                  <a:cxn ang="0">
                    <a:pos x="1831" y="2177"/>
                  </a:cxn>
                  <a:cxn ang="0">
                    <a:pos x="0" y="8"/>
                  </a:cxn>
                  <a:cxn ang="0">
                    <a:pos x="10" y="0"/>
                  </a:cxn>
                  <a:cxn ang="0">
                    <a:pos x="1841" y="2167"/>
                  </a:cxn>
                  <a:cxn ang="0">
                    <a:pos x="1831" y="2177"/>
                  </a:cxn>
                </a:cxnLst>
                <a:rect l="0" t="0" r="r" b="b"/>
                <a:pathLst>
                  <a:path w="1841" h="2177">
                    <a:moveTo>
                      <a:pt x="1831" y="2177"/>
                    </a:moveTo>
                    <a:lnTo>
                      <a:pt x="0" y="8"/>
                    </a:lnTo>
                    <a:lnTo>
                      <a:pt x="10" y="0"/>
                    </a:lnTo>
                    <a:lnTo>
                      <a:pt x="1841" y="2167"/>
                    </a:lnTo>
                    <a:lnTo>
                      <a:pt x="1831" y="2177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1" name="Freeform 38"/>
              <p:cNvSpPr>
                <a:spLocks/>
              </p:cNvSpPr>
              <p:nvPr/>
            </p:nvSpPr>
            <p:spPr bwMode="auto">
              <a:xfrm>
                <a:off x="809625" y="2579688"/>
                <a:ext cx="309563" cy="1074738"/>
              </a:xfrm>
              <a:custGeom>
                <a:avLst/>
                <a:gdLst/>
                <a:ahLst/>
                <a:cxnLst>
                  <a:cxn ang="0">
                    <a:pos x="392" y="5"/>
                  </a:cxn>
                  <a:cxn ang="0">
                    <a:pos x="14" y="1355"/>
                  </a:cxn>
                  <a:cxn ang="0">
                    <a:pos x="0" y="1350"/>
                  </a:cxn>
                  <a:cxn ang="0">
                    <a:pos x="379" y="0"/>
                  </a:cxn>
                  <a:cxn ang="0">
                    <a:pos x="392" y="5"/>
                  </a:cxn>
                </a:cxnLst>
                <a:rect l="0" t="0" r="r" b="b"/>
                <a:pathLst>
                  <a:path w="392" h="1355">
                    <a:moveTo>
                      <a:pt x="392" y="5"/>
                    </a:moveTo>
                    <a:lnTo>
                      <a:pt x="14" y="1355"/>
                    </a:lnTo>
                    <a:lnTo>
                      <a:pt x="0" y="1350"/>
                    </a:lnTo>
                    <a:lnTo>
                      <a:pt x="379" y="0"/>
                    </a:lnTo>
                    <a:lnTo>
                      <a:pt x="392" y="5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2" name="Freeform 39"/>
              <p:cNvSpPr>
                <a:spLocks/>
              </p:cNvSpPr>
              <p:nvPr/>
            </p:nvSpPr>
            <p:spPr bwMode="auto">
              <a:xfrm>
                <a:off x="2220913" y="2814638"/>
                <a:ext cx="228600" cy="833438"/>
              </a:xfrm>
              <a:custGeom>
                <a:avLst/>
                <a:gdLst/>
                <a:ahLst/>
                <a:cxnLst>
                  <a:cxn ang="0">
                    <a:pos x="274" y="1049"/>
                  </a:cxn>
                  <a:cxn ang="0">
                    <a:pos x="0" y="3"/>
                  </a:cxn>
                  <a:cxn ang="0">
                    <a:pos x="13" y="0"/>
                  </a:cxn>
                  <a:cxn ang="0">
                    <a:pos x="287" y="1045"/>
                  </a:cxn>
                  <a:cxn ang="0">
                    <a:pos x="274" y="1049"/>
                  </a:cxn>
                </a:cxnLst>
                <a:rect l="0" t="0" r="r" b="b"/>
                <a:pathLst>
                  <a:path w="287" h="1049">
                    <a:moveTo>
                      <a:pt x="274" y="1049"/>
                    </a:moveTo>
                    <a:lnTo>
                      <a:pt x="0" y="3"/>
                    </a:lnTo>
                    <a:lnTo>
                      <a:pt x="13" y="0"/>
                    </a:lnTo>
                    <a:lnTo>
                      <a:pt x="287" y="1045"/>
                    </a:lnTo>
                    <a:lnTo>
                      <a:pt x="274" y="1049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3" name="Freeform 40"/>
              <p:cNvSpPr>
                <a:spLocks/>
              </p:cNvSpPr>
              <p:nvPr/>
            </p:nvSpPr>
            <p:spPr bwMode="auto">
              <a:xfrm>
                <a:off x="6024563" y="6010276"/>
                <a:ext cx="2405063" cy="298450"/>
              </a:xfrm>
              <a:custGeom>
                <a:avLst/>
                <a:gdLst/>
                <a:ahLst/>
                <a:cxnLst>
                  <a:cxn ang="0">
                    <a:pos x="3027" y="376"/>
                  </a:cxn>
                  <a:cxn ang="0">
                    <a:pos x="0" y="27"/>
                  </a:cxn>
                  <a:cxn ang="0">
                    <a:pos x="3" y="0"/>
                  </a:cxn>
                  <a:cxn ang="0">
                    <a:pos x="3031" y="349"/>
                  </a:cxn>
                  <a:cxn ang="0">
                    <a:pos x="3027" y="376"/>
                  </a:cxn>
                </a:cxnLst>
                <a:rect l="0" t="0" r="r" b="b"/>
                <a:pathLst>
                  <a:path w="3031" h="376">
                    <a:moveTo>
                      <a:pt x="3027" y="376"/>
                    </a:moveTo>
                    <a:lnTo>
                      <a:pt x="0" y="27"/>
                    </a:lnTo>
                    <a:lnTo>
                      <a:pt x="3" y="0"/>
                    </a:lnTo>
                    <a:lnTo>
                      <a:pt x="3031" y="349"/>
                    </a:lnTo>
                    <a:lnTo>
                      <a:pt x="3027" y="376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4" name="Freeform 41"/>
              <p:cNvSpPr>
                <a:spLocks/>
              </p:cNvSpPr>
              <p:nvPr/>
            </p:nvSpPr>
            <p:spPr bwMode="auto">
              <a:xfrm>
                <a:off x="6959600" y="5481638"/>
                <a:ext cx="1112838" cy="177800"/>
              </a:xfrm>
              <a:custGeom>
                <a:avLst/>
                <a:gdLst/>
                <a:ahLst/>
                <a:cxnLst>
                  <a:cxn ang="0">
                    <a:pos x="1402" y="14"/>
                  </a:cxn>
                  <a:cxn ang="0">
                    <a:pos x="2" y="225"/>
                  </a:cxn>
                  <a:cxn ang="0">
                    <a:pos x="0" y="211"/>
                  </a:cxn>
                  <a:cxn ang="0">
                    <a:pos x="1401" y="0"/>
                  </a:cxn>
                  <a:cxn ang="0">
                    <a:pos x="1402" y="14"/>
                  </a:cxn>
                </a:cxnLst>
                <a:rect l="0" t="0" r="r" b="b"/>
                <a:pathLst>
                  <a:path w="1402" h="225">
                    <a:moveTo>
                      <a:pt x="1402" y="14"/>
                    </a:moveTo>
                    <a:lnTo>
                      <a:pt x="2" y="225"/>
                    </a:lnTo>
                    <a:lnTo>
                      <a:pt x="0" y="211"/>
                    </a:lnTo>
                    <a:lnTo>
                      <a:pt x="1401" y="0"/>
                    </a:lnTo>
                    <a:lnTo>
                      <a:pt x="1402" y="14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</p:grpSp>
        <p:grpSp>
          <p:nvGrpSpPr>
            <p:cNvPr id="2" name="Group 3"/>
            <p:cNvGrpSpPr>
              <a:grpSpLocks/>
            </p:cNvGrpSpPr>
            <p:nvPr/>
          </p:nvGrpSpPr>
          <p:grpSpPr bwMode="auto">
            <a:xfrm>
              <a:off x="762000" y="1676400"/>
              <a:ext cx="4111625" cy="4314825"/>
              <a:chOff x="480" y="1056"/>
              <a:chExt cx="2590" cy="2718"/>
            </a:xfrm>
          </p:grpSpPr>
          <p:sp>
            <p:nvSpPr>
              <p:cNvPr id="12292" name="Rectangle 4"/>
              <p:cNvSpPr>
                <a:spLocks noChangeArrowheads="1"/>
              </p:cNvSpPr>
              <p:nvPr/>
            </p:nvSpPr>
            <p:spPr bwMode="auto">
              <a:xfrm>
                <a:off x="480" y="3296"/>
                <a:ext cx="622" cy="478"/>
              </a:xfrm>
              <a:prstGeom prst="rect">
                <a:avLst/>
              </a:prstGeom>
              <a:noFill/>
              <a:ln w="28440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2293" name="Oval 5"/>
              <p:cNvSpPr>
                <a:spLocks noChangeArrowheads="1"/>
              </p:cNvSpPr>
              <p:nvPr/>
            </p:nvSpPr>
            <p:spPr bwMode="auto">
              <a:xfrm>
                <a:off x="2736" y="1056"/>
                <a:ext cx="334" cy="334"/>
              </a:xfrm>
              <a:prstGeom prst="ellipse">
                <a:avLst/>
              </a:prstGeom>
              <a:noFill/>
              <a:ln w="28440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2294" name="Line 6"/>
              <p:cNvSpPr>
                <a:spLocks noChangeShapeType="1"/>
              </p:cNvSpPr>
              <p:nvPr/>
            </p:nvSpPr>
            <p:spPr bwMode="auto">
              <a:xfrm flipV="1">
                <a:off x="1104" y="1342"/>
                <a:ext cx="1726" cy="2210"/>
              </a:xfrm>
              <a:prstGeom prst="line">
                <a:avLst/>
              </a:prstGeom>
              <a:noFill/>
              <a:ln w="28440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9132782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0"/>
          <p:cNvGraphicFramePr>
            <a:graphicFrameLocks noChangeAspect="1"/>
          </p:cNvGraphicFramePr>
          <p:nvPr/>
        </p:nvGraphicFramePr>
        <p:xfrm>
          <a:off x="251520" y="1844824"/>
          <a:ext cx="4108450" cy="44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18" name="Corel PHOTO-PAINT 9.0 Image" r:id="rId4" imgW="1761598" imgH="1895699" progId="CorelPhotoPaint.Image.9">
                  <p:embed/>
                </p:oleObj>
              </mc:Choice>
              <mc:Fallback>
                <p:oleObj name="Corel PHOTO-PAINT 9.0 Image" r:id="rId4" imgW="1761598" imgH="1895699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1844824"/>
                        <a:ext cx="4108450" cy="441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1"/>
          <p:cNvGraphicFramePr>
            <a:graphicFrameLocks noChangeAspect="1"/>
          </p:cNvGraphicFramePr>
          <p:nvPr/>
        </p:nvGraphicFramePr>
        <p:xfrm>
          <a:off x="4716016" y="1628800"/>
          <a:ext cx="4127500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19" name="CorelPhotoPaint.Image.8" r:id="rId6" imgW="1895699" imgH="2310193" progId="CorelPhotoPaint.Image.8">
                  <p:embed/>
                </p:oleObj>
              </mc:Choice>
              <mc:Fallback>
                <p:oleObj name="CorelPhotoPaint.Image.8" r:id="rId6" imgW="1895699" imgH="2310193" progId="CorelPhotoPaint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016" y="1628800"/>
                        <a:ext cx="4127500" cy="50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41803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0"/>
          <p:cNvGraphicFramePr>
            <a:graphicFrameLocks noChangeAspect="1"/>
          </p:cNvGraphicFramePr>
          <p:nvPr/>
        </p:nvGraphicFramePr>
        <p:xfrm>
          <a:off x="395536" y="1700808"/>
          <a:ext cx="3384376" cy="22526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42" name="CorelPhotoPaint.Image.8" r:id="rId4" imgW="1712834" imgH="1139665" progId="CorelPhotoPaint.Image.8">
                  <p:embed/>
                </p:oleObj>
              </mc:Choice>
              <mc:Fallback>
                <p:oleObj name="CorelPhotoPaint.Image.8" r:id="rId4" imgW="1712834" imgH="1139665" progId="CorelPhotoPaint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1700808"/>
                        <a:ext cx="3384376" cy="22526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1"/>
          <p:cNvGraphicFramePr>
            <a:graphicFrameLocks noChangeAspect="1"/>
          </p:cNvGraphicFramePr>
          <p:nvPr/>
        </p:nvGraphicFramePr>
        <p:xfrm>
          <a:off x="5148064" y="1340768"/>
          <a:ext cx="3414713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43" name="CorelPhotoPaint.Image.8" r:id="rId6" imgW="1017776" imgH="1566277" progId="CorelPhotoPaint.Image.8">
                  <p:embed/>
                </p:oleObj>
              </mc:Choice>
              <mc:Fallback>
                <p:oleObj name="CorelPhotoPaint.Image.8" r:id="rId6" imgW="1017776" imgH="1566277" progId="CorelPhotoPaint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1340768"/>
                        <a:ext cx="3414713" cy="525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2"/>
          <p:cNvGraphicFramePr>
            <a:graphicFrameLocks noChangeAspect="1"/>
          </p:cNvGraphicFramePr>
          <p:nvPr/>
        </p:nvGraphicFramePr>
        <p:xfrm>
          <a:off x="381000" y="4293096"/>
          <a:ext cx="3404038" cy="23855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44" name="CorelPhotoPaint.Image.8" r:id="rId8" imgW="1712834" imgH="1200609" progId="CorelPhotoPaint.Image.8">
                  <p:embed/>
                </p:oleObj>
              </mc:Choice>
              <mc:Fallback>
                <p:oleObj name="CorelPhotoPaint.Image.8" r:id="rId8" imgW="1712834" imgH="1200609" progId="CorelPhotoPaint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293096"/>
                        <a:ext cx="3404038" cy="23855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442362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4932040" y="2564904"/>
            <a:ext cx="3657600" cy="3429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3600"/>
              <a:t> </a:t>
            </a:r>
          </a:p>
        </p:txBody>
      </p:sp>
      <p:pic>
        <p:nvPicPr>
          <p:cNvPr id="10244" name="Picture 6" descr="Grottag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852936"/>
            <a:ext cx="4343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42" name="Object 7"/>
          <p:cNvGraphicFramePr>
            <a:graphicFrameLocks noChangeAspect="1"/>
          </p:cNvGraphicFramePr>
          <p:nvPr/>
        </p:nvGraphicFramePr>
        <p:xfrm>
          <a:off x="5004048" y="2852936"/>
          <a:ext cx="3408363" cy="296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58" name="CorelDRAW" r:id="rId5" imgW="5163312" imgH="4492752" progId="CorelDraw.Graphic.7">
                  <p:embed/>
                </p:oleObj>
              </mc:Choice>
              <mc:Fallback>
                <p:oleObj name="CorelDRAW" r:id="rId5" imgW="5163312" imgH="4492752" progId="CorelDraw.Graphic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4048" y="2852936"/>
                        <a:ext cx="3408363" cy="296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5" name="Text Box 8"/>
          <p:cNvSpPr txBox="1">
            <a:spLocks noChangeArrowheads="1"/>
          </p:cNvSpPr>
          <p:nvPr/>
        </p:nvSpPr>
        <p:spPr bwMode="auto">
          <a:xfrm>
            <a:off x="2123728" y="1124744"/>
            <a:ext cx="51845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3600" dirty="0" err="1" smtClean="0"/>
              <a:t>Grotta</a:t>
            </a:r>
            <a:r>
              <a:rPr lang="en-GB" sz="3600" dirty="0" smtClean="0"/>
              <a:t> </a:t>
            </a:r>
            <a:r>
              <a:rPr lang="en-GB" sz="3600" dirty="0" err="1" smtClean="0"/>
              <a:t>Gigante</a:t>
            </a:r>
            <a:r>
              <a:rPr lang="en-GB" sz="3600" dirty="0" smtClean="0"/>
              <a:t> Pendulums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0531312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isica terrestr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fisica terrestre</Template>
  <TotalTime>14741</TotalTime>
  <Words>1352</Words>
  <Application>Microsoft Office PowerPoint</Application>
  <PresentationFormat>On-screen Show (4:3)</PresentationFormat>
  <Paragraphs>385</Paragraphs>
  <Slides>82</Slides>
  <Notes>82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6</vt:i4>
      </vt:variant>
      <vt:variant>
        <vt:lpstr>Slide Titles</vt:lpstr>
      </vt:variant>
      <vt:variant>
        <vt:i4>82</vt:i4>
      </vt:variant>
    </vt:vector>
  </HeadingPairs>
  <TitlesOfParts>
    <vt:vector size="93" baseType="lpstr">
      <vt:lpstr>Microsoft YaHei</vt:lpstr>
      <vt:lpstr>Arial</vt:lpstr>
      <vt:lpstr>Calibri</vt:lpstr>
      <vt:lpstr>Times New Roman</vt:lpstr>
      <vt:lpstr>fisica terrestre</vt:lpstr>
      <vt:lpstr>CorelPhotoPaint.Image.8</vt:lpstr>
      <vt:lpstr>CorelDRAW</vt:lpstr>
      <vt:lpstr>Equation</vt:lpstr>
      <vt:lpstr>Equation.3</vt:lpstr>
      <vt:lpstr>CorelPhotoPaint.Image.12</vt:lpstr>
      <vt:lpstr>Corel PHOTO-PAINT 9.0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Friuli 1976 Ml 6.5 – Wood-Anderson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costa</dc:creator>
  <cp:lastModifiedBy>Giovanni Costa</cp:lastModifiedBy>
  <cp:revision>470</cp:revision>
  <dcterms:created xsi:type="dcterms:W3CDTF">2013-09-23T10:57:03Z</dcterms:created>
  <dcterms:modified xsi:type="dcterms:W3CDTF">2018-12-04T18:01:54Z</dcterms:modified>
</cp:coreProperties>
</file>