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Lst>
  <p:notesMasterIdLst>
    <p:notesMasterId r:id="rId25"/>
  </p:notesMasterIdLst>
  <p:sldIdLst>
    <p:sldId id="320" r:id="rId4"/>
    <p:sldId id="321" r:id="rId5"/>
    <p:sldId id="322" r:id="rId6"/>
    <p:sldId id="323" r:id="rId7"/>
    <p:sldId id="324" r:id="rId8"/>
    <p:sldId id="325" r:id="rId9"/>
    <p:sldId id="326" r:id="rId10"/>
    <p:sldId id="327" r:id="rId11"/>
    <p:sldId id="328" r:id="rId12"/>
    <p:sldId id="329" r:id="rId13"/>
    <p:sldId id="257" r:id="rId14"/>
    <p:sldId id="279" r:id="rId15"/>
    <p:sldId id="274" r:id="rId16"/>
    <p:sldId id="276" r:id="rId17"/>
    <p:sldId id="259" r:id="rId18"/>
    <p:sldId id="268" r:id="rId19"/>
    <p:sldId id="269" r:id="rId20"/>
    <p:sldId id="260" r:id="rId21"/>
    <p:sldId id="266" r:id="rId22"/>
    <p:sldId id="262" r:id="rId23"/>
    <p:sldId id="267"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7179" autoAdjust="0"/>
  </p:normalViewPr>
  <p:slideViewPr>
    <p:cSldViewPr>
      <p:cViewPr varScale="1">
        <p:scale>
          <a:sx n="65" d="100"/>
          <a:sy n="65" d="100"/>
        </p:scale>
        <p:origin x="1301"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43FEF-B076-40DD-A658-12D6A9634665}" type="datetimeFigureOut">
              <a:rPr lang="it-IT" smtClean="0"/>
              <a:pPr/>
              <a:t>06/12/2018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AF79B-297C-4078-B735-FD1DA2CDD4A4}" type="slidenum">
              <a:rPr lang="it-IT" smtClean="0"/>
              <a:pPr/>
              <a:t>‹N›</a:t>
            </a:fld>
            <a:endParaRPr lang="it-IT"/>
          </a:p>
        </p:txBody>
      </p:sp>
    </p:spTree>
    <p:extLst>
      <p:ext uri="{BB962C8B-B14F-4D97-AF65-F5344CB8AC3E}">
        <p14:creationId xmlns:p14="http://schemas.microsoft.com/office/powerpoint/2010/main" val="343061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Stesso meccanismo d’azione del 5-FU</a:t>
            </a:r>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13</a:t>
            </a:fld>
            <a:endParaRPr lang="it-IT"/>
          </a:p>
        </p:txBody>
      </p:sp>
    </p:spTree>
    <p:extLst>
      <p:ext uri="{BB962C8B-B14F-4D97-AF65-F5344CB8AC3E}">
        <p14:creationId xmlns:p14="http://schemas.microsoft.com/office/powerpoint/2010/main" val="185663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Associazione del 5-FU con acido folinico</a:t>
            </a:r>
            <a:r>
              <a:rPr lang="it-IT" baseline="0" dirty="0"/>
              <a:t> perché: l’inibizione dell’enzima TS richiede </a:t>
            </a:r>
            <a:r>
              <a:rPr lang="it-IT" baseline="0" dirty="0" err="1"/>
              <a:t>folati</a:t>
            </a:r>
            <a:r>
              <a:rPr lang="it-IT" baseline="0" dirty="0"/>
              <a:t> ridotti per un effetto ottimale, la co-somministrazione di </a:t>
            </a:r>
            <a:r>
              <a:rPr lang="it-IT" baseline="0" dirty="0" err="1"/>
              <a:t>ac</a:t>
            </a:r>
            <a:r>
              <a:rPr lang="it-IT" baseline="0" dirty="0"/>
              <a:t> folinico aumenta il potere citotossico del 5FU.</a:t>
            </a:r>
            <a:endParaRPr lang="it-IT" dirty="0"/>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14</a:t>
            </a:fld>
            <a:endParaRPr lang="it-IT"/>
          </a:p>
        </p:txBody>
      </p:sp>
    </p:spTree>
    <p:extLst>
      <p:ext uri="{BB962C8B-B14F-4D97-AF65-F5344CB8AC3E}">
        <p14:creationId xmlns:p14="http://schemas.microsoft.com/office/powerpoint/2010/main" val="271408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15</a:t>
            </a:fld>
            <a:endParaRPr lang="it-IT"/>
          </a:p>
        </p:txBody>
      </p:sp>
    </p:spTree>
    <p:extLst>
      <p:ext uri="{BB962C8B-B14F-4D97-AF65-F5344CB8AC3E}">
        <p14:creationId xmlns:p14="http://schemas.microsoft.com/office/powerpoint/2010/main" val="429470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17</a:t>
            </a:fld>
            <a:endParaRPr lang="it-IT"/>
          </a:p>
        </p:txBody>
      </p:sp>
    </p:spTree>
    <p:extLst>
      <p:ext uri="{BB962C8B-B14F-4D97-AF65-F5344CB8AC3E}">
        <p14:creationId xmlns:p14="http://schemas.microsoft.com/office/powerpoint/2010/main" val="295258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Numerosi studi hanno dimostrato che un deficit di </a:t>
            </a:r>
            <a:r>
              <a:rPr lang="it-IT" sz="1200" dirty="0" err="1" smtClean="0"/>
              <a:t>diidropirimidina</a:t>
            </a:r>
            <a:r>
              <a:rPr lang="it-IT" sz="1200" dirty="0" smtClean="0"/>
              <a:t> deidrogenasi (DPD), presente nel 5% della popolazione, conferisce un rischio elevato di tossicità nei pazienti trattati con </a:t>
            </a:r>
            <a:r>
              <a:rPr lang="it-IT" sz="1200" dirty="0" err="1" smtClean="0"/>
              <a:t>fluoropirimidine</a:t>
            </a:r>
            <a:endParaRPr lang="it-IT" dirty="0"/>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18</a:t>
            </a:fld>
            <a:endParaRPr lang="it-IT"/>
          </a:p>
        </p:txBody>
      </p:sp>
    </p:spTree>
    <p:extLst>
      <p:ext uri="{BB962C8B-B14F-4D97-AF65-F5344CB8AC3E}">
        <p14:creationId xmlns:p14="http://schemas.microsoft.com/office/powerpoint/2010/main" val="193486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FF0000"/>
                </a:solidFill>
              </a:rPr>
              <a:t> bolo endovena : introduzione di una dose concentrata del principio attivo direttamente nel circolo sistemico</a:t>
            </a:r>
            <a:r>
              <a:rPr lang="it-IT" dirty="0"/>
              <a:t>, </a:t>
            </a:r>
            <a:endParaRPr lang="it-IT" dirty="0" smtClean="0"/>
          </a:p>
          <a:p>
            <a:endParaRPr lang="it-IT" dirty="0" smtClean="0"/>
          </a:p>
          <a:p>
            <a:r>
              <a:rPr lang="it-IT" sz="1200" b="0" i="0" u="none" strike="noStrike" kern="1200" baseline="0" dirty="0" err="1" smtClean="0">
                <a:solidFill>
                  <a:schemeClr val="tx1"/>
                </a:solidFill>
                <a:latin typeface="+mn-lt"/>
                <a:ea typeface="+mn-ea"/>
                <a:cs typeface="+mn-cs"/>
              </a:rPr>
              <a:t>Schwab</a:t>
            </a:r>
            <a:r>
              <a:rPr lang="it-IT" sz="1200" b="0" i="0" u="none" strike="noStrike" kern="1200" baseline="0" dirty="0" smtClean="0">
                <a:solidFill>
                  <a:schemeClr val="tx1"/>
                </a:solidFill>
                <a:latin typeface="+mn-lt"/>
                <a:ea typeface="+mn-ea"/>
                <a:cs typeface="+mn-cs"/>
              </a:rPr>
              <a:t> et al. </a:t>
            </a:r>
            <a:r>
              <a:rPr lang="it-IT" sz="1200" b="0" i="0" u="none" strike="noStrike" kern="1200" baseline="0" dirty="0" err="1" smtClean="0">
                <a:solidFill>
                  <a:schemeClr val="tx1"/>
                </a:solidFill>
                <a:latin typeface="+mn-lt"/>
                <a:ea typeface="+mn-ea"/>
                <a:cs typeface="+mn-cs"/>
              </a:rPr>
              <a:t>also</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observed a higher rate of severe toxicities in patients receiving</a:t>
            </a:r>
          </a:p>
          <a:p>
            <a:r>
              <a:rPr lang="en-US" sz="1200" b="0" i="0" u="none" strike="noStrike" kern="1200" baseline="0" dirty="0" smtClean="0">
                <a:solidFill>
                  <a:schemeClr val="tx1"/>
                </a:solidFill>
                <a:latin typeface="+mn-lt"/>
                <a:ea typeface="+mn-ea"/>
                <a:cs typeface="+mn-cs"/>
              </a:rPr>
              <a:t>bolus-based 5-"uorouracil than in patients receiving continuous</a:t>
            </a:r>
          </a:p>
          <a:p>
            <a:r>
              <a:rPr lang="en-US" sz="1200" b="0" i="0" u="none" strike="noStrike" kern="1200" baseline="0" dirty="0" smtClean="0">
                <a:solidFill>
                  <a:schemeClr val="tx1"/>
                </a:solidFill>
                <a:latin typeface="+mn-lt"/>
                <a:ea typeface="+mn-ea"/>
                <a:cs typeface="+mn-cs"/>
              </a:rPr>
              <a:t>infusion, suggesting a dose-dependent </a:t>
            </a:r>
            <a:r>
              <a:rPr lang="en-US" sz="1200" b="0" i="0" u="none" strike="noStrike" kern="1200" baseline="0" dirty="0" err="1" smtClean="0">
                <a:solidFill>
                  <a:schemeClr val="tx1"/>
                </a:solidFill>
                <a:latin typeface="+mn-lt"/>
                <a:ea typeface="+mn-ea"/>
                <a:cs typeface="+mn-cs"/>
              </a:rPr>
              <a:t>e#ect</a:t>
            </a:r>
            <a:r>
              <a:rPr lang="en-US" sz="1200" b="0" i="0" u="none" strike="noStrike" kern="1200" baseline="0" dirty="0" smtClean="0">
                <a:solidFill>
                  <a:schemeClr val="tx1"/>
                </a:solidFill>
                <a:latin typeface="+mn-lt"/>
                <a:ea typeface="+mn-ea"/>
                <a:cs typeface="+mn-cs"/>
              </a:rPr>
              <a:t> of 5-"uorouracil.</a:t>
            </a:r>
          </a:p>
          <a:p>
            <a:r>
              <a:rPr lang="en-US" sz="1200" b="0" i="0" u="none" strike="noStrike" kern="1200" baseline="0" dirty="0" smtClean="0">
                <a:solidFill>
                  <a:schemeClr val="tx1"/>
                </a:solidFill>
                <a:latin typeface="+mn-lt"/>
                <a:ea typeface="+mn-ea"/>
                <a:cs typeface="+mn-cs"/>
              </a:rPr>
              <a:t>Moreover, several studies have shown that only ~50%</a:t>
            </a:r>
          </a:p>
          <a:p>
            <a:r>
              <a:rPr lang="en-US" sz="1200" b="0" i="0" u="none" strike="noStrike" kern="1200" baseline="0" dirty="0" smtClean="0">
                <a:solidFill>
                  <a:schemeClr val="tx1"/>
                </a:solidFill>
                <a:latin typeface="+mn-lt"/>
                <a:ea typeface="+mn-ea"/>
                <a:cs typeface="+mn-cs"/>
              </a:rPr>
              <a:t>of heterozygote carriers of a low-activity allele develop severe</a:t>
            </a:r>
          </a:p>
          <a:p>
            <a:r>
              <a:rPr lang="en-US" sz="1200" b="0" i="0" u="none" strike="noStrike" kern="1200" baseline="0" dirty="0" smtClean="0">
                <a:solidFill>
                  <a:schemeClr val="tx1"/>
                </a:solidFill>
                <a:latin typeface="+mn-lt"/>
                <a:ea typeface="+mn-ea"/>
                <a:cs typeface="+mn-cs"/>
              </a:rPr>
              <a:t>5-"uorouracil toxicity.11,18,19 !is may indicate allelic regulation</a:t>
            </a:r>
          </a:p>
          <a:p>
            <a:r>
              <a:rPr lang="en-US" sz="1200" b="0" i="0" u="none" strike="noStrike" kern="1200" baseline="0" dirty="0" smtClean="0">
                <a:solidFill>
                  <a:schemeClr val="tx1"/>
                </a:solidFill>
                <a:latin typeface="+mn-lt"/>
                <a:ea typeface="+mn-ea"/>
                <a:cs typeface="+mn-cs"/>
              </a:rPr>
              <a:t>of DPYD or compensation by another DPYD variant on the second</a:t>
            </a:r>
          </a:p>
          <a:p>
            <a:r>
              <a:rPr lang="en-US" sz="1200" b="0" i="0" u="none" strike="noStrike" kern="1200" baseline="0" dirty="0" smtClean="0">
                <a:solidFill>
                  <a:schemeClr val="tx1"/>
                </a:solidFill>
                <a:latin typeface="+mn-lt"/>
                <a:ea typeface="+mn-ea"/>
                <a:cs typeface="+mn-cs"/>
              </a:rPr>
              <a:t>allele, resulting in greater DPD activity</a:t>
            </a:r>
            <a:endParaRPr lang="it-IT" dirty="0"/>
          </a:p>
          <a:p>
            <a:endParaRPr lang="it-IT" dirty="0"/>
          </a:p>
          <a:p>
            <a:r>
              <a:rPr lang="it-IT" sz="1200" dirty="0"/>
              <a:t> </a:t>
            </a:r>
            <a:r>
              <a:rPr lang="it-IT" sz="1200" b="0" i="0" dirty="0">
                <a:solidFill>
                  <a:srgbClr val="000000"/>
                </a:solidFill>
                <a:effectLst/>
              </a:rPr>
              <a:t>Il </a:t>
            </a:r>
            <a:r>
              <a:rPr lang="it-IT" sz="1200" b="0" i="1" dirty="0" err="1">
                <a:solidFill>
                  <a:srgbClr val="000000"/>
                </a:solidFill>
                <a:effectLst/>
              </a:rPr>
              <a:t>Clinical</a:t>
            </a:r>
            <a:r>
              <a:rPr lang="it-IT" sz="1200" b="0" i="1" dirty="0">
                <a:solidFill>
                  <a:srgbClr val="000000"/>
                </a:solidFill>
                <a:effectLst/>
              </a:rPr>
              <a:t> </a:t>
            </a:r>
            <a:r>
              <a:rPr lang="it-IT" sz="1200" b="0" i="1" dirty="0" err="1">
                <a:solidFill>
                  <a:srgbClr val="000000"/>
                </a:solidFill>
                <a:effectLst/>
              </a:rPr>
              <a:t>Pharmacogenetics</a:t>
            </a:r>
            <a:r>
              <a:rPr lang="it-IT" sz="1200" b="0" i="1" dirty="0">
                <a:solidFill>
                  <a:srgbClr val="000000"/>
                </a:solidFill>
                <a:effectLst/>
              </a:rPr>
              <a:t> </a:t>
            </a:r>
            <a:r>
              <a:rPr lang="it-IT" sz="1200" b="0" i="1" dirty="0" err="1">
                <a:solidFill>
                  <a:srgbClr val="000000"/>
                </a:solidFill>
                <a:effectLst/>
              </a:rPr>
              <a:t>Implementation</a:t>
            </a:r>
            <a:r>
              <a:rPr lang="it-IT" sz="1200" b="0" i="1" dirty="0">
                <a:solidFill>
                  <a:srgbClr val="000000"/>
                </a:solidFill>
                <a:effectLst/>
              </a:rPr>
              <a:t> </a:t>
            </a:r>
            <a:r>
              <a:rPr lang="it-IT" sz="1200" b="0" i="1" dirty="0" err="1">
                <a:solidFill>
                  <a:srgbClr val="000000"/>
                </a:solidFill>
                <a:effectLst/>
              </a:rPr>
              <a:t>Consortium</a:t>
            </a:r>
            <a:r>
              <a:rPr lang="it-IT" sz="1200" b="0" i="0" dirty="0">
                <a:solidFill>
                  <a:srgbClr val="000000"/>
                </a:solidFill>
                <a:effectLst/>
              </a:rPr>
              <a:t> (CPIC) raccomanda una modifica del dosaggio delle </a:t>
            </a:r>
            <a:r>
              <a:rPr lang="it-IT" sz="1200" b="0" i="0" dirty="0" err="1">
                <a:solidFill>
                  <a:srgbClr val="000000"/>
                </a:solidFill>
                <a:effectLst/>
              </a:rPr>
              <a:t>fluoropirimidine</a:t>
            </a:r>
            <a:r>
              <a:rPr lang="it-IT" sz="1200" b="0" i="0" dirty="0">
                <a:solidFill>
                  <a:srgbClr val="000000"/>
                </a:solidFill>
                <a:effectLst/>
              </a:rPr>
              <a:t> per gli individui omozigoti o eterozigoti delle tre varianti del gene, per le quali sono chiare le associazioni con la tossicità: c.1905+1G&gt;A (DPYD*2°, causa delezione dell’esone 14), c.1679T&gt;G (DPYD*13, p.Ile560Ser), e c.2846°&gt;T (p.Asp949Val).</a:t>
            </a:r>
            <a:endParaRPr lang="it-IT" dirty="0"/>
          </a:p>
        </p:txBody>
      </p:sp>
      <p:sp>
        <p:nvSpPr>
          <p:cNvPr id="4" name="Segnaposto numero diapositiva 3"/>
          <p:cNvSpPr>
            <a:spLocks noGrp="1"/>
          </p:cNvSpPr>
          <p:nvPr>
            <p:ph type="sldNum" sz="quarter" idx="10"/>
          </p:nvPr>
        </p:nvSpPr>
        <p:spPr/>
        <p:txBody>
          <a:bodyPr/>
          <a:lstStyle/>
          <a:p>
            <a:fld id="{367AF79B-297C-4078-B735-FD1DA2CDD4A4}" type="slidenum">
              <a:rPr lang="it-IT" smtClean="0"/>
              <a:pPr/>
              <a:t>19</a:t>
            </a:fld>
            <a:endParaRPr lang="it-IT"/>
          </a:p>
        </p:txBody>
      </p:sp>
    </p:spTree>
    <p:extLst>
      <p:ext uri="{BB962C8B-B14F-4D97-AF65-F5344CB8AC3E}">
        <p14:creationId xmlns:p14="http://schemas.microsoft.com/office/powerpoint/2010/main" val="362490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1355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361427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18420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D3B936-10E6-4DDF-A79A-979ED2B33B5E}"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37C4E-329B-4066-BE9E-36DD1D27B7BA}" type="slidenum">
              <a:rPr lang="en-US"/>
              <a:pPr>
                <a:defRPr/>
              </a:pPr>
              <a:t>‹N›</a:t>
            </a:fld>
            <a:endParaRPr lang="en-US"/>
          </a:p>
        </p:txBody>
      </p:sp>
    </p:spTree>
    <p:extLst>
      <p:ext uri="{BB962C8B-B14F-4D97-AF65-F5344CB8AC3E}">
        <p14:creationId xmlns:p14="http://schemas.microsoft.com/office/powerpoint/2010/main" val="206607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F95AF8-74DE-4DBF-B007-440E867A2A94}"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7F9EB9-8F61-4F32-8C5A-C26D6D970D53}" type="slidenum">
              <a:rPr lang="en-US"/>
              <a:pPr>
                <a:defRPr/>
              </a:pPr>
              <a:t>‹N›</a:t>
            </a:fld>
            <a:endParaRPr lang="en-US"/>
          </a:p>
        </p:txBody>
      </p:sp>
    </p:spTree>
    <p:extLst>
      <p:ext uri="{BB962C8B-B14F-4D97-AF65-F5344CB8AC3E}">
        <p14:creationId xmlns:p14="http://schemas.microsoft.com/office/powerpoint/2010/main" val="93452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6ED13-FEBB-4678-93E2-CFD3D19E4A13}"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087D3C-93BE-416C-86AA-B69904F3AB52}" type="slidenum">
              <a:rPr lang="en-US"/>
              <a:pPr>
                <a:defRPr/>
              </a:pPr>
              <a:t>‹N›</a:t>
            </a:fld>
            <a:endParaRPr lang="en-US"/>
          </a:p>
        </p:txBody>
      </p:sp>
    </p:spTree>
    <p:extLst>
      <p:ext uri="{BB962C8B-B14F-4D97-AF65-F5344CB8AC3E}">
        <p14:creationId xmlns:p14="http://schemas.microsoft.com/office/powerpoint/2010/main" val="168902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9010AF-4333-429C-B1BA-1A853F57FD44}"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065C0-5C6B-468B-B129-0374FD186EF7}" type="slidenum">
              <a:rPr lang="en-US"/>
              <a:pPr>
                <a:defRPr/>
              </a:pPr>
              <a:t>‹N›</a:t>
            </a:fld>
            <a:endParaRPr lang="en-US"/>
          </a:p>
        </p:txBody>
      </p:sp>
    </p:spTree>
    <p:extLst>
      <p:ext uri="{BB962C8B-B14F-4D97-AF65-F5344CB8AC3E}">
        <p14:creationId xmlns:p14="http://schemas.microsoft.com/office/powerpoint/2010/main" val="357432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491D4B-0F65-4225-95D2-C09713737403}" type="datetimeFigureOut">
              <a:rPr lang="en-US">
                <a:solidFill>
                  <a:prstClr val="black">
                    <a:tint val="75000"/>
                  </a:prstClr>
                </a:solidFill>
              </a:rPr>
              <a:pPr>
                <a:defRPr/>
              </a:pPr>
              <a:t>12/6/2018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0F995F-A895-4C66-AF94-267FE1B85833}" type="slidenum">
              <a:rPr lang="en-US"/>
              <a:pPr>
                <a:defRPr/>
              </a:pPr>
              <a:t>‹N›</a:t>
            </a:fld>
            <a:endParaRPr lang="en-US"/>
          </a:p>
        </p:txBody>
      </p:sp>
    </p:spTree>
    <p:extLst>
      <p:ext uri="{BB962C8B-B14F-4D97-AF65-F5344CB8AC3E}">
        <p14:creationId xmlns:p14="http://schemas.microsoft.com/office/powerpoint/2010/main" val="207854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503EB9-1CB0-4185-A4C6-A4C9598430BC}" type="datetimeFigureOut">
              <a:rPr lang="en-US">
                <a:solidFill>
                  <a:prstClr val="black">
                    <a:tint val="75000"/>
                  </a:prstClr>
                </a:solidFill>
              </a:rPr>
              <a:pPr>
                <a:defRPr/>
              </a:pPr>
              <a:t>12/6/2018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50AB744-B94C-4881-ACE3-9197493940C4}" type="slidenum">
              <a:rPr lang="en-US"/>
              <a:pPr>
                <a:defRPr/>
              </a:pPr>
              <a:t>‹N›</a:t>
            </a:fld>
            <a:endParaRPr lang="en-US"/>
          </a:p>
        </p:txBody>
      </p:sp>
    </p:spTree>
    <p:extLst>
      <p:ext uri="{BB962C8B-B14F-4D97-AF65-F5344CB8AC3E}">
        <p14:creationId xmlns:p14="http://schemas.microsoft.com/office/powerpoint/2010/main" val="160638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FEF8A7-22C8-4138-98DF-02E04A2C2ED7}" type="datetimeFigureOut">
              <a:rPr lang="en-US">
                <a:solidFill>
                  <a:prstClr val="black">
                    <a:tint val="75000"/>
                  </a:prstClr>
                </a:solidFill>
              </a:rPr>
              <a:pPr>
                <a:defRPr/>
              </a:pPr>
              <a:t>12/6/2018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FEE877-587A-44DC-943C-BEBC274B6D5A}" type="slidenum">
              <a:rPr lang="en-US"/>
              <a:pPr>
                <a:defRPr/>
              </a:pPr>
              <a:t>‹N›</a:t>
            </a:fld>
            <a:endParaRPr lang="en-US"/>
          </a:p>
        </p:txBody>
      </p:sp>
    </p:spTree>
    <p:extLst>
      <p:ext uri="{BB962C8B-B14F-4D97-AF65-F5344CB8AC3E}">
        <p14:creationId xmlns:p14="http://schemas.microsoft.com/office/powerpoint/2010/main" val="293129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1F1D5E-182E-4978-8060-31AB215C6596}"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40DECF-17BB-49FB-B516-10C4322C19B3}" type="slidenum">
              <a:rPr lang="en-US"/>
              <a:pPr>
                <a:defRPr/>
              </a:pPr>
              <a:t>‹N›</a:t>
            </a:fld>
            <a:endParaRPr lang="en-US"/>
          </a:p>
        </p:txBody>
      </p:sp>
    </p:spTree>
    <p:extLst>
      <p:ext uri="{BB962C8B-B14F-4D97-AF65-F5344CB8AC3E}">
        <p14:creationId xmlns:p14="http://schemas.microsoft.com/office/powerpoint/2010/main" val="235088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351288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112DD2-93A7-4CB9-872C-FF158CD8FFEB}"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2FA823-699A-4762-B7CB-4386F18068FD}" type="slidenum">
              <a:rPr lang="en-US"/>
              <a:pPr>
                <a:defRPr/>
              </a:pPr>
              <a:t>‹N›</a:t>
            </a:fld>
            <a:endParaRPr lang="en-US"/>
          </a:p>
        </p:txBody>
      </p:sp>
    </p:spTree>
    <p:extLst>
      <p:ext uri="{BB962C8B-B14F-4D97-AF65-F5344CB8AC3E}">
        <p14:creationId xmlns:p14="http://schemas.microsoft.com/office/powerpoint/2010/main" val="1620080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F57801-1641-4035-B5EE-313356051E59}"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5E79BD-BA0B-41BE-866A-3EDABB16CAB8}" type="slidenum">
              <a:rPr lang="en-US"/>
              <a:pPr>
                <a:defRPr/>
              </a:pPr>
              <a:t>‹N›</a:t>
            </a:fld>
            <a:endParaRPr lang="en-US"/>
          </a:p>
        </p:txBody>
      </p:sp>
    </p:spTree>
    <p:extLst>
      <p:ext uri="{BB962C8B-B14F-4D97-AF65-F5344CB8AC3E}">
        <p14:creationId xmlns:p14="http://schemas.microsoft.com/office/powerpoint/2010/main" val="884434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E04EB8-9687-4834-A35A-987FC70B1653}"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0A76BA-2A15-431E-B9FD-B1632AB6E8B8}" type="slidenum">
              <a:rPr lang="en-US"/>
              <a:pPr>
                <a:defRPr/>
              </a:pPr>
              <a:t>‹N›</a:t>
            </a:fld>
            <a:endParaRPr lang="en-US"/>
          </a:p>
        </p:txBody>
      </p:sp>
    </p:spTree>
    <p:extLst>
      <p:ext uri="{BB962C8B-B14F-4D97-AF65-F5344CB8AC3E}">
        <p14:creationId xmlns:p14="http://schemas.microsoft.com/office/powerpoint/2010/main" val="1177365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p:txBody>
          <a:bodyPr/>
          <a:lstStyle>
            <a:lvl1pPr>
              <a:defRPr/>
            </a:lvl1pPr>
          </a:lstStyle>
          <a:p>
            <a:pPr>
              <a:defRPr/>
            </a:pPr>
            <a:endParaRPr lang="en-GB">
              <a:solidFill>
                <a:prstClr val="black">
                  <a:tint val="75000"/>
                </a:prstClr>
              </a:solidFill>
            </a:endParaRPr>
          </a:p>
        </p:txBody>
      </p:sp>
      <p:sp>
        <p:nvSpPr>
          <p:cNvPr id="7" name="Rectangle 4"/>
          <p:cNvSpPr>
            <a:spLocks noGrp="1" noChangeArrowheads="1"/>
          </p:cNvSpPr>
          <p:nvPr>
            <p:ph type="ftr" idx="11"/>
          </p:nvPr>
        </p:nvSpPr>
        <p:spPr/>
        <p:txBody>
          <a:bodyPr/>
          <a:lstStyle>
            <a:lvl1pPr>
              <a:defRPr/>
            </a:lvl1pPr>
          </a:lstStyle>
          <a:p>
            <a:pPr>
              <a:defRPr/>
            </a:pPr>
            <a:endParaRPr lang="en-GB">
              <a:solidFill>
                <a:prstClr val="black">
                  <a:tint val="75000"/>
                </a:prstClr>
              </a:solidFill>
            </a:endParaRPr>
          </a:p>
        </p:txBody>
      </p:sp>
      <p:sp>
        <p:nvSpPr>
          <p:cNvPr id="8" name="Rectangle 5"/>
          <p:cNvSpPr>
            <a:spLocks noGrp="1" noChangeArrowheads="1"/>
          </p:cNvSpPr>
          <p:nvPr>
            <p:ph type="sldNum" idx="12"/>
          </p:nvPr>
        </p:nvSpPr>
        <p:spPr/>
        <p:txBody>
          <a:bodyPr/>
          <a:lstStyle>
            <a:lvl1pPr>
              <a:defRPr/>
            </a:lvl1pPr>
          </a:lstStyle>
          <a:p>
            <a:pPr>
              <a:defRPr/>
            </a:pPr>
            <a:fld id="{D32A7E9A-C942-45D1-B877-BA0D594FAA2D}" type="slidenum">
              <a:rPr lang="en-GB"/>
              <a:pPr>
                <a:defRPr/>
              </a:pPr>
              <a:t>‹N›</a:t>
            </a:fld>
            <a:endParaRPr lang="en-GB"/>
          </a:p>
        </p:txBody>
      </p:sp>
    </p:spTree>
    <p:extLst>
      <p:ext uri="{BB962C8B-B14F-4D97-AF65-F5344CB8AC3E}">
        <p14:creationId xmlns:p14="http://schemas.microsoft.com/office/powerpoint/2010/main" val="327746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70813" cy="1433513"/>
          </a:xfrm>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pPr>
              <a:defRPr/>
            </a:pPr>
            <a:fld id="{A7572D42-112D-4D4F-AA8B-14175DD58C9B}" type="slidenum">
              <a:rPr lang="it-IT" altLang="it-IT"/>
              <a:pPr>
                <a:defRPr/>
              </a:pPr>
              <a:t>‹N›</a:t>
            </a:fld>
            <a:endParaRPr lang="it-IT" altLang="it-IT"/>
          </a:p>
        </p:txBody>
      </p:sp>
    </p:spTree>
    <p:extLst>
      <p:ext uri="{BB962C8B-B14F-4D97-AF65-F5344CB8AC3E}">
        <p14:creationId xmlns:p14="http://schemas.microsoft.com/office/powerpoint/2010/main" val="128384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78724C-36A4-4AC6-A4B1-ABAD67B1602E}"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5D2BED-4D18-4C5F-B83A-C0BACFE20AF3}" type="slidenum">
              <a:rPr lang="en-US"/>
              <a:pPr>
                <a:defRPr/>
              </a:pPr>
              <a:t>‹N›</a:t>
            </a:fld>
            <a:endParaRPr lang="en-US"/>
          </a:p>
        </p:txBody>
      </p:sp>
    </p:spTree>
    <p:extLst>
      <p:ext uri="{BB962C8B-B14F-4D97-AF65-F5344CB8AC3E}">
        <p14:creationId xmlns:p14="http://schemas.microsoft.com/office/powerpoint/2010/main" val="1306901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73FE9D-117C-4315-93E3-04FEFD4F3F54}"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39B673-75E4-4618-BCCF-EC43ABA0F1C4}" type="slidenum">
              <a:rPr lang="en-US"/>
              <a:pPr>
                <a:defRPr/>
              </a:pPr>
              <a:t>‹N›</a:t>
            </a:fld>
            <a:endParaRPr lang="en-US"/>
          </a:p>
        </p:txBody>
      </p:sp>
    </p:spTree>
    <p:extLst>
      <p:ext uri="{BB962C8B-B14F-4D97-AF65-F5344CB8AC3E}">
        <p14:creationId xmlns:p14="http://schemas.microsoft.com/office/powerpoint/2010/main" val="2331961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209D82-7F1D-4584-BDB4-D834B01FF6E7}"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F5561C-E965-426D-96DE-C911306170D0}" type="slidenum">
              <a:rPr lang="en-US"/>
              <a:pPr>
                <a:defRPr/>
              </a:pPr>
              <a:t>‹N›</a:t>
            </a:fld>
            <a:endParaRPr lang="en-US"/>
          </a:p>
        </p:txBody>
      </p:sp>
    </p:spTree>
    <p:extLst>
      <p:ext uri="{BB962C8B-B14F-4D97-AF65-F5344CB8AC3E}">
        <p14:creationId xmlns:p14="http://schemas.microsoft.com/office/powerpoint/2010/main" val="254584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A626D2-108B-4D06-BC6E-C80D2B87EA20}"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67AD3-4573-477D-BBCA-6FA6BF13E816}" type="slidenum">
              <a:rPr lang="en-US"/>
              <a:pPr>
                <a:defRPr/>
              </a:pPr>
              <a:t>‹N›</a:t>
            </a:fld>
            <a:endParaRPr lang="en-US"/>
          </a:p>
        </p:txBody>
      </p:sp>
    </p:spTree>
    <p:extLst>
      <p:ext uri="{BB962C8B-B14F-4D97-AF65-F5344CB8AC3E}">
        <p14:creationId xmlns:p14="http://schemas.microsoft.com/office/powerpoint/2010/main" val="3986657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995A57-FBCA-46DD-97A1-B5A74CFBB1A6}" type="datetimeFigureOut">
              <a:rPr lang="en-US">
                <a:solidFill>
                  <a:prstClr val="black">
                    <a:tint val="75000"/>
                  </a:prstClr>
                </a:solidFill>
              </a:rPr>
              <a:pPr>
                <a:defRPr/>
              </a:pPr>
              <a:t>12/6/2018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7D5350D-46D9-4505-9854-9754A3C0023D}" type="slidenum">
              <a:rPr lang="en-US"/>
              <a:pPr>
                <a:defRPr/>
              </a:pPr>
              <a:t>‹N›</a:t>
            </a:fld>
            <a:endParaRPr lang="en-US"/>
          </a:p>
        </p:txBody>
      </p:sp>
    </p:spTree>
    <p:extLst>
      <p:ext uri="{BB962C8B-B14F-4D97-AF65-F5344CB8AC3E}">
        <p14:creationId xmlns:p14="http://schemas.microsoft.com/office/powerpoint/2010/main" val="2606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4176048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F0A042-9553-4994-83B0-D523F7BDD0E9}" type="datetimeFigureOut">
              <a:rPr lang="en-US">
                <a:solidFill>
                  <a:prstClr val="black">
                    <a:tint val="75000"/>
                  </a:prstClr>
                </a:solidFill>
              </a:rPr>
              <a:pPr>
                <a:defRPr/>
              </a:pPr>
              <a:t>12/6/2018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A62AAE-75A5-434A-8EC6-5E19F50D9735}" type="slidenum">
              <a:rPr lang="en-US"/>
              <a:pPr>
                <a:defRPr/>
              </a:pPr>
              <a:t>‹N›</a:t>
            </a:fld>
            <a:endParaRPr lang="en-US"/>
          </a:p>
        </p:txBody>
      </p:sp>
    </p:spTree>
    <p:extLst>
      <p:ext uri="{BB962C8B-B14F-4D97-AF65-F5344CB8AC3E}">
        <p14:creationId xmlns:p14="http://schemas.microsoft.com/office/powerpoint/2010/main" val="147445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FC7E9-B8E2-41AD-B45B-750827EB2D8C}" type="datetimeFigureOut">
              <a:rPr lang="en-US">
                <a:solidFill>
                  <a:prstClr val="black">
                    <a:tint val="75000"/>
                  </a:prstClr>
                </a:solidFill>
              </a:rPr>
              <a:pPr>
                <a:defRPr/>
              </a:pPr>
              <a:t>12/6/2018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CDFF41-01E7-4438-936E-066F02BEC30B}" type="slidenum">
              <a:rPr lang="en-US"/>
              <a:pPr>
                <a:defRPr/>
              </a:pPr>
              <a:t>‹N›</a:t>
            </a:fld>
            <a:endParaRPr lang="en-US"/>
          </a:p>
        </p:txBody>
      </p:sp>
    </p:spTree>
    <p:extLst>
      <p:ext uri="{BB962C8B-B14F-4D97-AF65-F5344CB8AC3E}">
        <p14:creationId xmlns:p14="http://schemas.microsoft.com/office/powerpoint/2010/main" val="4263479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77915-36B0-477B-A17B-5DBFB7A7902B}"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FD8988-5BD4-4923-9450-FDC6891259F3}" type="slidenum">
              <a:rPr lang="en-US"/>
              <a:pPr>
                <a:defRPr/>
              </a:pPr>
              <a:t>‹N›</a:t>
            </a:fld>
            <a:endParaRPr lang="en-US"/>
          </a:p>
        </p:txBody>
      </p:sp>
    </p:spTree>
    <p:extLst>
      <p:ext uri="{BB962C8B-B14F-4D97-AF65-F5344CB8AC3E}">
        <p14:creationId xmlns:p14="http://schemas.microsoft.com/office/powerpoint/2010/main" val="3169779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504E10-31A0-4881-95AA-515FCF84EF87}"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2F0953-AC92-40D5-84A6-E29EFED827C7}" type="slidenum">
              <a:rPr lang="en-US"/>
              <a:pPr>
                <a:defRPr/>
              </a:pPr>
              <a:t>‹N›</a:t>
            </a:fld>
            <a:endParaRPr lang="en-US"/>
          </a:p>
        </p:txBody>
      </p:sp>
    </p:spTree>
    <p:extLst>
      <p:ext uri="{BB962C8B-B14F-4D97-AF65-F5344CB8AC3E}">
        <p14:creationId xmlns:p14="http://schemas.microsoft.com/office/powerpoint/2010/main" val="1791182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955542-3E70-4F3C-8D83-FED8C0529D88}"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1DF5B5-7B17-41D2-B280-7767010409D4}" type="slidenum">
              <a:rPr lang="en-US"/>
              <a:pPr>
                <a:defRPr/>
              </a:pPr>
              <a:t>‹N›</a:t>
            </a:fld>
            <a:endParaRPr lang="en-US"/>
          </a:p>
        </p:txBody>
      </p:sp>
    </p:spTree>
    <p:extLst>
      <p:ext uri="{BB962C8B-B14F-4D97-AF65-F5344CB8AC3E}">
        <p14:creationId xmlns:p14="http://schemas.microsoft.com/office/powerpoint/2010/main" val="427260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57C91-A98E-4671-8810-BEACB7E6A2D0}"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A91095-1D93-4C7D-B38D-530699F91EFA}" type="slidenum">
              <a:rPr lang="en-US"/>
              <a:pPr>
                <a:defRPr/>
              </a:pPr>
              <a:t>‹N›</a:t>
            </a:fld>
            <a:endParaRPr lang="en-US"/>
          </a:p>
        </p:txBody>
      </p:sp>
    </p:spTree>
    <p:extLst>
      <p:ext uri="{BB962C8B-B14F-4D97-AF65-F5344CB8AC3E}">
        <p14:creationId xmlns:p14="http://schemas.microsoft.com/office/powerpoint/2010/main" val="4072597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p:txBody>
          <a:bodyPr/>
          <a:lstStyle>
            <a:lvl1pPr>
              <a:defRPr/>
            </a:lvl1pPr>
          </a:lstStyle>
          <a:p>
            <a:pPr>
              <a:defRPr/>
            </a:pPr>
            <a:endParaRPr lang="en-GB">
              <a:solidFill>
                <a:prstClr val="black">
                  <a:tint val="75000"/>
                </a:prstClr>
              </a:solidFill>
            </a:endParaRPr>
          </a:p>
        </p:txBody>
      </p:sp>
      <p:sp>
        <p:nvSpPr>
          <p:cNvPr id="7" name="Rectangle 4"/>
          <p:cNvSpPr>
            <a:spLocks noGrp="1" noChangeArrowheads="1"/>
          </p:cNvSpPr>
          <p:nvPr>
            <p:ph type="ftr" idx="11"/>
          </p:nvPr>
        </p:nvSpPr>
        <p:spPr/>
        <p:txBody>
          <a:bodyPr/>
          <a:lstStyle>
            <a:lvl1pPr>
              <a:defRPr/>
            </a:lvl1pPr>
          </a:lstStyle>
          <a:p>
            <a:pPr>
              <a:defRPr/>
            </a:pPr>
            <a:endParaRPr lang="en-GB">
              <a:solidFill>
                <a:prstClr val="black">
                  <a:tint val="75000"/>
                </a:prstClr>
              </a:solidFill>
            </a:endParaRPr>
          </a:p>
        </p:txBody>
      </p:sp>
      <p:sp>
        <p:nvSpPr>
          <p:cNvPr id="8" name="Rectangle 5"/>
          <p:cNvSpPr>
            <a:spLocks noGrp="1" noChangeArrowheads="1"/>
          </p:cNvSpPr>
          <p:nvPr>
            <p:ph type="sldNum" idx="12"/>
          </p:nvPr>
        </p:nvSpPr>
        <p:spPr/>
        <p:txBody>
          <a:bodyPr/>
          <a:lstStyle>
            <a:lvl1pPr>
              <a:defRPr/>
            </a:lvl1pPr>
          </a:lstStyle>
          <a:p>
            <a:pPr>
              <a:defRPr/>
            </a:pPr>
            <a:fld id="{43F7A2E8-06D6-4B74-BC8B-33D348C38E97}" type="slidenum">
              <a:rPr lang="en-GB"/>
              <a:pPr>
                <a:defRPr/>
              </a:pPr>
              <a:t>‹N›</a:t>
            </a:fld>
            <a:endParaRPr lang="en-GB"/>
          </a:p>
        </p:txBody>
      </p:sp>
    </p:spTree>
    <p:extLst>
      <p:ext uri="{BB962C8B-B14F-4D97-AF65-F5344CB8AC3E}">
        <p14:creationId xmlns:p14="http://schemas.microsoft.com/office/powerpoint/2010/main" val="379827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239043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78056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196070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126997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5150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FAA62D-3D21-4CEB-A4AF-87F4172C792B}" type="datetimeFigureOut">
              <a:rPr lang="it-IT" smtClean="0"/>
              <a:pPr/>
              <a:t>06/12/2018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5DBEF6-A5BE-4693-A755-7B65C90C586B}" type="slidenum">
              <a:rPr lang="it-IT" smtClean="0"/>
              <a:pPr/>
              <a:t>‹N›</a:t>
            </a:fld>
            <a:endParaRPr lang="it-IT"/>
          </a:p>
        </p:txBody>
      </p:sp>
    </p:spTree>
    <p:extLst>
      <p:ext uri="{BB962C8B-B14F-4D97-AF65-F5344CB8AC3E}">
        <p14:creationId xmlns:p14="http://schemas.microsoft.com/office/powerpoint/2010/main" val="173006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AA62D-3D21-4CEB-A4AF-87F4172C792B}" type="datetimeFigureOut">
              <a:rPr lang="it-IT" smtClean="0"/>
              <a:pPr/>
              <a:t>06/12/2018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BEF6-A5BE-4693-A755-7B65C90C586B}" type="slidenum">
              <a:rPr lang="it-IT" smtClean="0"/>
              <a:pPr/>
              <a:t>‹N›</a:t>
            </a:fld>
            <a:endParaRPr lang="it-IT"/>
          </a:p>
        </p:txBody>
      </p:sp>
    </p:spTree>
    <p:extLst>
      <p:ext uri="{BB962C8B-B14F-4D97-AF65-F5344CB8AC3E}">
        <p14:creationId xmlns:p14="http://schemas.microsoft.com/office/powerpoint/2010/main" val="6340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167594-FF6B-4A24-A824-39EAAD27B87B}"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3BB1535-AF5F-4E89-8375-ED6D356AD5E3}" type="slidenum">
              <a:rPr lang="en-US"/>
              <a:pPr fontAlgn="base">
                <a:spcBef>
                  <a:spcPct val="0"/>
                </a:spcBef>
                <a:spcAft>
                  <a:spcPct val="0"/>
                </a:spcAft>
                <a:defRPr/>
              </a:pPr>
              <a:t>‹N›</a:t>
            </a:fld>
            <a:endParaRPr lang="en-US"/>
          </a:p>
        </p:txBody>
      </p:sp>
    </p:spTree>
    <p:extLst>
      <p:ext uri="{BB962C8B-B14F-4D97-AF65-F5344CB8AC3E}">
        <p14:creationId xmlns:p14="http://schemas.microsoft.com/office/powerpoint/2010/main" val="1715754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BA929E5-1DA7-4FEC-9CAB-195BE299028D}"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FFA3D4E-5934-4FB3-8CE4-83DDEA722071}" type="slidenum">
              <a:rPr lang="en-US"/>
              <a:pPr fontAlgn="base">
                <a:spcBef>
                  <a:spcPct val="0"/>
                </a:spcBef>
                <a:spcAft>
                  <a:spcPct val="0"/>
                </a:spcAft>
                <a:defRPr/>
              </a:pPr>
              <a:t>‹N›</a:t>
            </a:fld>
            <a:endParaRPr lang="en-US"/>
          </a:p>
        </p:txBody>
      </p:sp>
    </p:spTree>
    <p:extLst>
      <p:ext uri="{BB962C8B-B14F-4D97-AF65-F5344CB8AC3E}">
        <p14:creationId xmlns:p14="http://schemas.microsoft.com/office/powerpoint/2010/main" val="13931350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86" y="0"/>
            <a:ext cx="9161585" cy="1143000"/>
          </a:xfrm>
        </p:spPr>
        <p:txBody>
          <a:bodyPr/>
          <a:lstStyle/>
          <a:p>
            <a:r>
              <a:rPr lang="it-IT" sz="2800" b="1" dirty="0" smtClean="0"/>
              <a:t>NUDT15 </a:t>
            </a:r>
            <a:r>
              <a:rPr lang="it-IT" sz="2800" b="1" dirty="0" err="1" smtClean="0"/>
              <a:t>variants</a:t>
            </a:r>
            <a:r>
              <a:rPr lang="it-IT" sz="2800" b="1" dirty="0" smtClean="0"/>
              <a:t> are </a:t>
            </a:r>
            <a:r>
              <a:rPr lang="it-IT" sz="2800" b="1" dirty="0" err="1" smtClean="0"/>
              <a:t>associated</a:t>
            </a:r>
            <a:r>
              <a:rPr lang="it-IT" sz="2800" b="1" dirty="0" smtClean="0"/>
              <a:t> with </a:t>
            </a:r>
            <a:r>
              <a:rPr lang="it-IT" sz="2800" b="1" dirty="0" err="1" smtClean="0"/>
              <a:t>mercaptopurine</a:t>
            </a:r>
            <a:r>
              <a:rPr lang="it-IT" sz="2800" b="1" dirty="0" smtClean="0"/>
              <a:t> dose </a:t>
            </a:r>
            <a:r>
              <a:rPr lang="it-IT" sz="2800" b="1" dirty="0" err="1" smtClean="0"/>
              <a:t>intensity</a:t>
            </a:r>
            <a:r>
              <a:rPr lang="it-IT" sz="2800" b="1" dirty="0" smtClean="0"/>
              <a:t> in </a:t>
            </a:r>
            <a:r>
              <a:rPr lang="it-IT" sz="2800" b="1" dirty="0" err="1" smtClean="0"/>
              <a:t>children</a:t>
            </a:r>
            <a:r>
              <a:rPr lang="it-IT" sz="2800" b="1" dirty="0" smtClean="0"/>
              <a:t> with </a:t>
            </a:r>
            <a:r>
              <a:rPr lang="it-IT" sz="2800" b="1" dirty="0" err="1" smtClean="0"/>
              <a:t>leukemia</a:t>
            </a:r>
            <a:r>
              <a:rPr lang="it-IT" sz="2800" b="1" dirty="0" smtClean="0"/>
              <a:t> </a:t>
            </a:r>
            <a:endParaRPr lang="it-IT" sz="2800" b="1" dirty="0"/>
          </a:p>
        </p:txBody>
      </p:sp>
      <p:pic>
        <p:nvPicPr>
          <p:cNvPr id="6" name="Segnaposto contenuto 5"/>
          <p:cNvPicPr>
            <a:picLocks noGrp="1" noChangeAspect="1"/>
          </p:cNvPicPr>
          <p:nvPr>
            <p:ph idx="1"/>
          </p:nvPr>
        </p:nvPicPr>
        <p:blipFill>
          <a:blip r:embed="rId2"/>
          <a:stretch>
            <a:fillRect/>
          </a:stretch>
        </p:blipFill>
        <p:spPr>
          <a:xfrm>
            <a:off x="381000" y="990600"/>
            <a:ext cx="7972795" cy="5305315"/>
          </a:xfrm>
          <a:prstGeom prst="rect">
            <a:avLst/>
          </a:prstGeom>
        </p:spPr>
      </p:pic>
      <p:sp>
        <p:nvSpPr>
          <p:cNvPr id="7" name="CasellaDiTesto 6"/>
          <p:cNvSpPr txBox="1"/>
          <p:nvPr/>
        </p:nvSpPr>
        <p:spPr>
          <a:xfrm>
            <a:off x="5334000" y="6477651"/>
            <a:ext cx="3810000" cy="369332"/>
          </a:xfrm>
          <a:prstGeom prst="rect">
            <a:avLst/>
          </a:prstGeom>
          <a:noFill/>
        </p:spPr>
        <p:txBody>
          <a:bodyPr wrap="square" rtlCol="0">
            <a:spAutoFit/>
          </a:bodyPr>
          <a:lstStyle/>
          <a:p>
            <a:pPr algn="r" eaLnBrk="0" fontAlgn="base" hangingPunct="0">
              <a:spcBef>
                <a:spcPct val="0"/>
              </a:spcBef>
              <a:spcAft>
                <a:spcPct val="0"/>
              </a:spcAft>
            </a:pPr>
            <a:r>
              <a:rPr lang="it-IT" dirty="0">
                <a:solidFill>
                  <a:prstClr val="black"/>
                </a:solidFill>
                <a:latin typeface="Arial" panose="020B0604020202020204" pitchFamily="34" charset="0"/>
              </a:rPr>
              <a:t>Y</a:t>
            </a:r>
            <a:r>
              <a:rPr lang="it-IT" dirty="0" smtClean="0">
                <a:solidFill>
                  <a:prstClr val="black"/>
                </a:solidFill>
                <a:latin typeface="Arial" panose="020B0604020202020204" pitchFamily="34" charset="0"/>
              </a:rPr>
              <a:t>ang et al., J </a:t>
            </a:r>
            <a:r>
              <a:rPr lang="it-IT" dirty="0" err="1" smtClean="0">
                <a:solidFill>
                  <a:prstClr val="black"/>
                </a:solidFill>
                <a:latin typeface="Arial" panose="020B0604020202020204" pitchFamily="34" charset="0"/>
              </a:rPr>
              <a:t>Clin</a:t>
            </a:r>
            <a:r>
              <a:rPr lang="it-IT" dirty="0" smtClean="0">
                <a:solidFill>
                  <a:prstClr val="black"/>
                </a:solidFill>
                <a:latin typeface="Arial" panose="020B0604020202020204" pitchFamily="34" charset="0"/>
              </a:rPr>
              <a:t> </a:t>
            </a:r>
            <a:r>
              <a:rPr lang="it-IT" dirty="0" err="1" smtClean="0">
                <a:solidFill>
                  <a:prstClr val="black"/>
                </a:solidFill>
                <a:latin typeface="Arial" panose="020B0604020202020204" pitchFamily="34" charset="0"/>
              </a:rPr>
              <a:t>Oncol</a:t>
            </a:r>
            <a:r>
              <a:rPr lang="it-IT" dirty="0" smtClean="0">
                <a:solidFill>
                  <a:prstClr val="black"/>
                </a:solidFill>
                <a:latin typeface="Arial" panose="020B0604020202020204" pitchFamily="34" charset="0"/>
              </a:rPr>
              <a:t> 2015</a:t>
            </a:r>
            <a:endParaRPr lang="it-IT" dirty="0">
              <a:solidFill>
                <a:prstClr val="black"/>
              </a:solidFill>
              <a:latin typeface="Arial" panose="020B0604020202020204" pitchFamily="34" charset="0"/>
            </a:endParaRPr>
          </a:p>
        </p:txBody>
      </p:sp>
    </p:spTree>
    <p:extLst>
      <p:ext uri="{BB962C8B-B14F-4D97-AF65-F5344CB8AC3E}">
        <p14:creationId xmlns:p14="http://schemas.microsoft.com/office/powerpoint/2010/main" val="3603753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457200"/>
            <a:ext cx="881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29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9125" y="118662"/>
            <a:ext cx="8844053" cy="6494085"/>
          </a:xfrm>
          <a:prstGeom prst="rect">
            <a:avLst/>
          </a:prstGeom>
          <a:noFill/>
        </p:spPr>
        <p:txBody>
          <a:bodyPr wrap="square" rtlCol="0">
            <a:spAutoFit/>
          </a:bodyPr>
          <a:lstStyle/>
          <a:p>
            <a:r>
              <a:rPr lang="it-IT" sz="2800" dirty="0">
                <a:solidFill>
                  <a:schemeClr val="accent3">
                    <a:lumMod val="50000"/>
                  </a:schemeClr>
                </a:solidFill>
              </a:rPr>
              <a:t>Caratteristiche del 5-fluorouracile</a:t>
            </a:r>
          </a:p>
          <a:p>
            <a:endParaRPr lang="it-IT" sz="3200" dirty="0">
              <a:solidFill>
                <a:schemeClr val="accent3">
                  <a:lumMod val="50000"/>
                </a:schemeClr>
              </a:solidFill>
            </a:endParaRPr>
          </a:p>
          <a:p>
            <a:endParaRPr lang="it-IT" sz="3200" dirty="0">
              <a:solidFill>
                <a:schemeClr val="accent3">
                  <a:lumMod val="50000"/>
                </a:schemeClr>
              </a:solidFill>
            </a:endParaRPr>
          </a:p>
          <a:p>
            <a:endParaRPr lang="it-IT" dirty="0"/>
          </a:p>
          <a:p>
            <a:pPr marL="285750" indent="-285750">
              <a:buFont typeface="Arial" panose="020B0604020202020204" pitchFamily="34" charset="0"/>
              <a:buChar char="•"/>
            </a:pPr>
            <a:r>
              <a:rPr lang="it-IT" dirty="0"/>
              <a:t>Analogo delle </a:t>
            </a:r>
            <a:r>
              <a:rPr lang="it-IT" dirty="0" err="1"/>
              <a:t>diidropirimidine</a:t>
            </a:r>
            <a:r>
              <a:rPr lang="it-IT" dirty="0"/>
              <a:t>: utilizzato come </a:t>
            </a:r>
            <a:r>
              <a:rPr lang="it-IT" b="1" dirty="0"/>
              <a:t>chemioterapico</a:t>
            </a:r>
            <a:r>
              <a:rPr lang="it-IT" dirty="0"/>
              <a:t> (neoplasie gastrointestinali, mammella, testa –collo</a:t>
            </a:r>
            <a:r>
              <a:rPr lang="it-IT" dirty="0" smtClean="0"/>
              <a:t>).</a:t>
            </a:r>
          </a:p>
          <a:p>
            <a:pPr marL="285750" indent="-285750">
              <a:buFont typeface="Arial" panose="020B0604020202020204" pitchFamily="34" charset="0"/>
              <a:buChar char="•"/>
            </a:pPr>
            <a:endParaRPr lang="it-IT" dirty="0"/>
          </a:p>
          <a:p>
            <a:endParaRPr lang="it-IT" dirty="0" smtClean="0"/>
          </a:p>
          <a:p>
            <a:pPr marL="285750" indent="-285750">
              <a:buFont typeface="Arial" panose="020B0604020202020204" pitchFamily="34" charset="0"/>
              <a:buChar char="•"/>
            </a:pPr>
            <a:r>
              <a:rPr lang="it-IT" dirty="0" smtClean="0"/>
              <a:t>Metabolita inattivo </a:t>
            </a: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Antimetabolita inibitore irreversibile dell’enzima </a:t>
            </a:r>
            <a:r>
              <a:rPr lang="it-IT" dirty="0" err="1"/>
              <a:t>timidilato</a:t>
            </a:r>
            <a:r>
              <a:rPr lang="it-IT" dirty="0"/>
              <a:t>- </a:t>
            </a:r>
            <a:r>
              <a:rPr lang="it-IT" dirty="0" err="1"/>
              <a:t>sintasi</a:t>
            </a:r>
            <a:r>
              <a:rPr lang="it-IT" dirty="0"/>
              <a:t> (TS).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Inibisce la sintesi del DNA, il 5-FU ha attività citotossica.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L'emivita media di eliminazione dal plasma è di circa 16 minuti, con un </a:t>
            </a:r>
            <a:r>
              <a:rPr lang="it-IT" dirty="0" err="1"/>
              <a:t>range</a:t>
            </a:r>
            <a:r>
              <a:rPr lang="it-IT" dirty="0"/>
              <a:t> di 8-20 minuti.</a:t>
            </a:r>
          </a:p>
          <a:p>
            <a:endParaRPr lang="it-IT" dirty="0">
              <a:solidFill>
                <a:srgbClr val="FF0000"/>
              </a:solidFill>
            </a:endParaRPr>
          </a:p>
          <a:p>
            <a:endParaRPr lang="it-IT" dirty="0">
              <a:solidFill>
                <a:srgbClr val="FF0000"/>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188640"/>
            <a:ext cx="1584176" cy="1708050"/>
          </a:xfrm>
          <a:prstGeom prst="rect">
            <a:avLst/>
          </a:prstGeom>
        </p:spPr>
      </p:pic>
    </p:spTree>
    <p:extLst>
      <p:ext uri="{BB962C8B-B14F-4D97-AF65-F5344CB8AC3E}">
        <p14:creationId xmlns:p14="http://schemas.microsoft.com/office/powerpoint/2010/main" val="85028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124744"/>
            <a:ext cx="7632848" cy="3163140"/>
          </a:xfrm>
          <a:prstGeom prst="rect">
            <a:avLst/>
          </a:prstGeom>
        </p:spPr>
      </p:pic>
    </p:spTree>
    <p:extLst>
      <p:ext uri="{BB962C8B-B14F-4D97-AF65-F5344CB8AC3E}">
        <p14:creationId xmlns:p14="http://schemas.microsoft.com/office/powerpoint/2010/main" val="1762204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84439" y="136871"/>
            <a:ext cx="7632848" cy="954107"/>
          </a:xfrm>
          <a:prstGeom prst="rect">
            <a:avLst/>
          </a:prstGeom>
          <a:noFill/>
        </p:spPr>
        <p:txBody>
          <a:bodyPr wrap="square" rtlCol="0">
            <a:spAutoFit/>
          </a:bodyPr>
          <a:lstStyle/>
          <a:p>
            <a:r>
              <a:rPr lang="it-IT" sz="2800" dirty="0" err="1">
                <a:solidFill>
                  <a:schemeClr val="accent3">
                    <a:lumMod val="50000"/>
                  </a:schemeClr>
                </a:solidFill>
              </a:rPr>
              <a:t>Capecitabina</a:t>
            </a:r>
            <a:r>
              <a:rPr lang="it-IT" sz="2800" dirty="0">
                <a:solidFill>
                  <a:schemeClr val="accent3">
                    <a:lumMod val="50000"/>
                  </a:schemeClr>
                </a:solidFill>
              </a:rPr>
              <a:t> (</a:t>
            </a:r>
            <a:r>
              <a:rPr lang="it-IT" sz="2800" dirty="0" err="1">
                <a:solidFill>
                  <a:schemeClr val="accent3">
                    <a:lumMod val="50000"/>
                  </a:schemeClr>
                </a:solidFill>
              </a:rPr>
              <a:t>profarmaco</a:t>
            </a:r>
            <a:r>
              <a:rPr lang="it-IT" sz="2800" dirty="0">
                <a:solidFill>
                  <a:schemeClr val="accent3">
                    <a:lumMod val="50000"/>
                  </a:schemeClr>
                </a:solidFill>
              </a:rPr>
              <a:t> del 5 FU)</a:t>
            </a:r>
          </a:p>
          <a:p>
            <a:endParaRPr lang="it-IT" sz="2800" dirty="0">
              <a:solidFill>
                <a:schemeClr val="accent3">
                  <a:lumMod val="50000"/>
                </a:schemeClr>
              </a:solidFill>
            </a:endParaRPr>
          </a:p>
        </p:txBody>
      </p:sp>
      <p:sp>
        <p:nvSpPr>
          <p:cNvPr id="8" name="CasellaDiTesto 7"/>
          <p:cNvSpPr txBox="1"/>
          <p:nvPr/>
        </p:nvSpPr>
        <p:spPr>
          <a:xfrm>
            <a:off x="35496" y="937090"/>
            <a:ext cx="9144000" cy="6155531"/>
          </a:xfrm>
          <a:prstGeom prst="rect">
            <a:avLst/>
          </a:prstGeom>
          <a:noFill/>
        </p:spPr>
        <p:txBody>
          <a:bodyPr wrap="square" rtlCol="0">
            <a:spAutoFit/>
          </a:bodyPr>
          <a:lstStyle/>
          <a:p>
            <a:pPr marL="285750" indent="-285750">
              <a:buFontTx/>
              <a:buChar char="-"/>
            </a:pPr>
            <a:r>
              <a:rPr lang="it-IT" dirty="0" err="1"/>
              <a:t>Fluoropirimidina</a:t>
            </a:r>
            <a:r>
              <a:rPr lang="it-IT" dirty="0"/>
              <a:t> carbamato in grado di mimare l’infusione continua di 5-FU,</a:t>
            </a:r>
          </a:p>
          <a:p>
            <a:endParaRPr lang="it-IT" dirty="0"/>
          </a:p>
          <a:p>
            <a:endParaRPr lang="it-IT" dirty="0"/>
          </a:p>
          <a:p>
            <a:pPr marL="285750" indent="-285750">
              <a:buFontTx/>
              <a:buChar char="-"/>
            </a:pPr>
            <a:r>
              <a:rPr lang="it-IT" dirty="0"/>
              <a:t>Antimetabolita con attività citotossica solo dopo </a:t>
            </a:r>
            <a:r>
              <a:rPr lang="it-IT" u="sng" dirty="0"/>
              <a:t>conversione metabolica </a:t>
            </a:r>
            <a:r>
              <a:rPr lang="it-IT" dirty="0"/>
              <a:t>in 5-FU,</a:t>
            </a:r>
          </a:p>
          <a:p>
            <a:r>
              <a:rPr lang="it-IT" dirty="0"/>
              <a:t> </a:t>
            </a:r>
          </a:p>
          <a:p>
            <a:endParaRPr lang="it-IT" dirty="0"/>
          </a:p>
          <a:p>
            <a:pPr marL="285750" indent="-285750">
              <a:buFontTx/>
              <a:buChar char="-"/>
            </a:pPr>
            <a:r>
              <a:rPr lang="it-IT" dirty="0"/>
              <a:t>Inibisce la sintesi del DNA e rallenta la crescita del tessuto tumorale (chemioterapico),</a:t>
            </a:r>
          </a:p>
          <a:p>
            <a:pPr marL="285750" indent="-285750">
              <a:buFontTx/>
              <a:buChar char="-"/>
            </a:pPr>
            <a:endParaRPr lang="it-IT" dirty="0"/>
          </a:p>
          <a:p>
            <a:endParaRPr lang="it-IT" dirty="0"/>
          </a:p>
          <a:p>
            <a:pPr marL="285750" indent="-285750">
              <a:buFontTx/>
              <a:buChar char="-"/>
            </a:pPr>
            <a:r>
              <a:rPr lang="it-IT" dirty="0"/>
              <a:t>Emivita </a:t>
            </a:r>
            <a:r>
              <a:rPr lang="it-IT" dirty="0" err="1"/>
              <a:t>Capecitabina</a:t>
            </a:r>
            <a:r>
              <a:rPr lang="it-IT" dirty="0"/>
              <a:t>: 0,6-1 ora.</a:t>
            </a:r>
          </a:p>
          <a:p>
            <a:pPr marL="285750" indent="-285750">
              <a:buFontTx/>
              <a:buChar char="-"/>
            </a:pPr>
            <a:endParaRPr lang="it-IT" dirty="0"/>
          </a:p>
          <a:p>
            <a:pPr marL="285750" indent="-285750">
              <a:buFontTx/>
              <a:buChar char="-"/>
            </a:pPr>
            <a:endParaRPr lang="it-IT" dirty="0"/>
          </a:p>
          <a:p>
            <a:pPr marL="285750" indent="-285750">
              <a:buFontTx/>
              <a:buChar char="-"/>
            </a:pPr>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sz="1600" dirty="0"/>
              <a:t>Disponibile sul mercato con il nome commerciale di </a:t>
            </a:r>
            <a:r>
              <a:rPr lang="it-IT" sz="1600" dirty="0" err="1"/>
              <a:t>Xeloda</a:t>
            </a:r>
            <a:r>
              <a:rPr lang="it-IT" sz="1600" dirty="0"/>
              <a:t> (Roche) </a:t>
            </a:r>
          </a:p>
          <a:p>
            <a:r>
              <a:rPr lang="it-IT" dirty="0"/>
              <a:t> </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073" y="3284984"/>
            <a:ext cx="3577125" cy="3170633"/>
          </a:xfrm>
          <a:prstGeom prst="rect">
            <a:avLst/>
          </a:prstGeom>
        </p:spPr>
      </p:pic>
    </p:spTree>
    <p:extLst>
      <p:ext uri="{BB962C8B-B14F-4D97-AF65-F5344CB8AC3E}">
        <p14:creationId xmlns:p14="http://schemas.microsoft.com/office/powerpoint/2010/main" val="20317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07504" y="1268760"/>
            <a:ext cx="8928992" cy="5447645"/>
          </a:xfrm>
          <a:prstGeom prst="rect">
            <a:avLst/>
          </a:prstGeom>
          <a:noFill/>
        </p:spPr>
        <p:txBody>
          <a:bodyPr wrap="square" rtlCol="0">
            <a:spAutoFit/>
          </a:bodyPr>
          <a:lstStyle/>
          <a:p>
            <a:pPr>
              <a:lnSpc>
                <a:spcPct val="200000"/>
              </a:lnSpc>
            </a:pPr>
            <a:r>
              <a:rPr lang="it-IT" sz="2000" dirty="0"/>
              <a:t>L’impiego del 5FU è stato studiato sia in monoterapia che in associazione con diversi farmaci ad effetto modulante: </a:t>
            </a:r>
            <a:r>
              <a:rPr lang="it-IT" sz="2000" u="sng" dirty="0"/>
              <a:t>acido folinico</a:t>
            </a:r>
            <a:r>
              <a:rPr lang="it-IT" sz="2000" dirty="0"/>
              <a:t>, </a:t>
            </a:r>
            <a:r>
              <a:rPr lang="it-IT" sz="2000" smtClean="0"/>
              <a:t>ossaliplatino, </a:t>
            </a:r>
            <a:r>
              <a:rPr lang="it-IT" sz="2000" dirty="0"/>
              <a:t>irinotecano, determinando un </a:t>
            </a:r>
            <a:r>
              <a:rPr lang="it-IT" sz="2000" u="sng" dirty="0">
                <a:solidFill>
                  <a:srgbClr val="FF0000"/>
                </a:solidFill>
              </a:rPr>
              <a:t>incremento della sopravvivenza </a:t>
            </a:r>
            <a:r>
              <a:rPr lang="it-IT" sz="2000" dirty="0"/>
              <a:t>del 5-10% soprattutto in pazienti con carcinoma del colon in stadio III.</a:t>
            </a:r>
          </a:p>
          <a:p>
            <a:pPr>
              <a:lnSpc>
                <a:spcPct val="200000"/>
              </a:lnSpc>
            </a:pPr>
            <a:endParaRPr lang="it-IT" sz="2000" dirty="0"/>
          </a:p>
          <a:p>
            <a:pPr>
              <a:lnSpc>
                <a:spcPct val="150000"/>
              </a:lnSpc>
            </a:pPr>
            <a:r>
              <a:rPr lang="it-IT" sz="2000" dirty="0"/>
              <a:t>Il suo utilizzo vede risposte significative anche nella somministrazione </a:t>
            </a:r>
          </a:p>
          <a:p>
            <a:pPr>
              <a:lnSpc>
                <a:spcPct val="150000"/>
              </a:lnSpc>
            </a:pPr>
            <a:r>
              <a:rPr lang="it-IT" sz="2000" dirty="0"/>
              <a:t>post-chirurgica di asportazione radicale del tumore, al fine di ridurre il rischio di ricaduta a 3 anni del 25%.</a:t>
            </a:r>
          </a:p>
          <a:p>
            <a:pPr>
              <a:lnSpc>
                <a:spcPct val="200000"/>
              </a:lnSpc>
            </a:pPr>
            <a:endParaRPr lang="it-IT" sz="2000" dirty="0"/>
          </a:p>
          <a:p>
            <a:endParaRPr lang="it-IT" dirty="0"/>
          </a:p>
        </p:txBody>
      </p:sp>
      <p:sp>
        <p:nvSpPr>
          <p:cNvPr id="7" name="CasellaDiTesto 6"/>
          <p:cNvSpPr txBox="1"/>
          <p:nvPr/>
        </p:nvSpPr>
        <p:spPr>
          <a:xfrm>
            <a:off x="107504" y="347464"/>
            <a:ext cx="8928992" cy="523220"/>
          </a:xfrm>
          <a:prstGeom prst="rect">
            <a:avLst/>
          </a:prstGeom>
          <a:noFill/>
        </p:spPr>
        <p:txBody>
          <a:bodyPr wrap="square" rtlCol="0">
            <a:spAutoFit/>
          </a:bodyPr>
          <a:lstStyle/>
          <a:p>
            <a:r>
              <a:rPr lang="it-IT" sz="2800" b="1" dirty="0">
                <a:solidFill>
                  <a:schemeClr val="accent3">
                    <a:lumMod val="50000"/>
                  </a:schemeClr>
                </a:solidFill>
              </a:rPr>
              <a:t>Chemioterapia adiuvante del carcinoma del colon-retto</a:t>
            </a:r>
          </a:p>
        </p:txBody>
      </p:sp>
    </p:spTree>
    <p:extLst>
      <p:ext uri="{BB962C8B-B14F-4D97-AF65-F5344CB8AC3E}">
        <p14:creationId xmlns:p14="http://schemas.microsoft.com/office/powerpoint/2010/main" val="2550241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44624"/>
            <a:ext cx="9108504" cy="523220"/>
          </a:xfrm>
          <a:prstGeom prst="rect">
            <a:avLst/>
          </a:prstGeom>
          <a:noFill/>
        </p:spPr>
        <p:txBody>
          <a:bodyPr wrap="square" rtlCol="0">
            <a:spAutoFit/>
          </a:bodyPr>
          <a:lstStyle/>
          <a:p>
            <a:pPr algn="ctr"/>
            <a:r>
              <a:rPr lang="it-IT" sz="2800" b="1" dirty="0">
                <a:solidFill>
                  <a:srgbClr val="00B050"/>
                </a:solidFill>
              </a:rPr>
              <a:t>GENE:  DPYD</a:t>
            </a:r>
          </a:p>
        </p:txBody>
      </p:sp>
      <p:sp>
        <p:nvSpPr>
          <p:cNvPr id="7" name="CasellaDiTesto 6"/>
          <p:cNvSpPr txBox="1"/>
          <p:nvPr/>
        </p:nvSpPr>
        <p:spPr>
          <a:xfrm>
            <a:off x="35496" y="620688"/>
            <a:ext cx="9108504" cy="5632311"/>
          </a:xfrm>
          <a:prstGeom prst="rect">
            <a:avLst/>
          </a:prstGeom>
          <a:noFill/>
        </p:spPr>
        <p:txBody>
          <a:bodyPr wrap="square" rtlCol="0">
            <a:spAutoFit/>
          </a:bodyPr>
          <a:lstStyle/>
          <a:p>
            <a:r>
              <a:rPr lang="it-IT" dirty="0"/>
              <a:t>Il gene che codifica la </a:t>
            </a:r>
            <a:r>
              <a:rPr lang="it-IT" dirty="0" err="1"/>
              <a:t>diidropirimidina</a:t>
            </a:r>
            <a:r>
              <a:rPr lang="it-IT" dirty="0"/>
              <a:t> deidrogenasi (DPD) consta  di 4399 nucleotidi e si trova localizzato sul </a:t>
            </a:r>
            <a:r>
              <a:rPr lang="it-IT" u="sng" dirty="0"/>
              <a:t>cromosoma 1</a:t>
            </a:r>
            <a:r>
              <a:rPr lang="it-IT" dirty="0"/>
              <a:t>, in posizione 1p22 ed è costituito da 23 esoni.</a:t>
            </a:r>
          </a:p>
          <a:p>
            <a:endParaRPr lang="it-IT" dirty="0"/>
          </a:p>
          <a:p>
            <a:endParaRPr lang="it-IT" dirty="0"/>
          </a:p>
          <a:p>
            <a:endParaRPr lang="it-IT" dirty="0"/>
          </a:p>
          <a:p>
            <a:endParaRPr lang="it-IT" dirty="0"/>
          </a:p>
          <a:p>
            <a:endParaRPr lang="it-IT" dirty="0"/>
          </a:p>
          <a:p>
            <a:endParaRPr lang="it-IT" dirty="0"/>
          </a:p>
          <a:p>
            <a:endParaRPr lang="it-IT" dirty="0"/>
          </a:p>
          <a:p>
            <a:r>
              <a:rPr lang="it-IT" dirty="0"/>
              <a:t>DPYD è altamente polimorfico; </a:t>
            </a:r>
          </a:p>
          <a:p>
            <a:endParaRPr lang="it-IT" dirty="0"/>
          </a:p>
          <a:p>
            <a:r>
              <a:rPr lang="it-IT" dirty="0"/>
              <a:t>La mutazione IVS14+1G&gt;A conosciuta anche come </a:t>
            </a:r>
            <a:r>
              <a:rPr lang="it-IT" u="sng" dirty="0"/>
              <a:t>DPYD*2A</a:t>
            </a:r>
            <a:r>
              <a:rPr lang="it-IT" dirty="0"/>
              <a:t> è la più nota e determina la </a:t>
            </a:r>
            <a:r>
              <a:rPr lang="it-IT" b="1" dirty="0"/>
              <a:t>parziale o totale perdita di attività enzimatica</a:t>
            </a:r>
            <a:r>
              <a:rPr lang="it-IT" dirty="0"/>
              <a:t>.</a:t>
            </a:r>
          </a:p>
          <a:p>
            <a:endParaRPr lang="it-IT" dirty="0"/>
          </a:p>
          <a:p>
            <a:r>
              <a:rPr lang="it-IT" dirty="0"/>
              <a:t>La mutazione puntiforme </a:t>
            </a:r>
            <a:r>
              <a:rPr lang="it-IT" b="1" dirty="0"/>
              <a:t>G&gt;A</a:t>
            </a:r>
            <a:r>
              <a:rPr lang="it-IT" dirty="0"/>
              <a:t> in posizione 1986, si localizza nel sito di </a:t>
            </a:r>
            <a:r>
              <a:rPr lang="it-IT" dirty="0" err="1"/>
              <a:t>splicing</a:t>
            </a:r>
            <a:r>
              <a:rPr lang="it-IT" dirty="0"/>
              <a:t> all’estremità 5’ dell’introne 14, causando la delezione dell’esone 14.</a:t>
            </a:r>
          </a:p>
          <a:p>
            <a:endParaRPr lang="it-IT" dirty="0"/>
          </a:p>
          <a:p>
            <a:endParaRPr lang="it-IT" dirty="0"/>
          </a:p>
          <a:p>
            <a:r>
              <a:rPr lang="it-IT" dirty="0"/>
              <a:t>Se la mutazione si verifica in condizioni di eterozigosi si riscontra una riduzione parziale dell’attività enzimatica di DPD, che diventa totale nei soggetti omozigoti.   </a:t>
            </a:r>
          </a:p>
        </p:txBody>
      </p:sp>
      <p:sp>
        <p:nvSpPr>
          <p:cNvPr id="9"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600" b="0" i="0" u="none" strike="noStrike" cap="none" normalizeH="0" baseline="0">
                <a:ln>
                  <a:noFill/>
                </a:ln>
                <a:solidFill>
                  <a:schemeClr val="tx1"/>
                </a:solidFill>
                <a:effectLst/>
                <a:latin typeface="Arial" pitchFamily="34" charset="0"/>
                <a:cs typeface="Arial" pitchFamily="34" charset="0"/>
              </a:rPr>
              <a:t>diretto del gene con risultato disponibile per il clinico oncologo entro 24 ore dalla consegna del campione. L’identificazione dell’importanza degli altri polimorfismi nella correlazione con lo sviluppo della tossicità necessita invece ulteriori studi.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600" b="0" i="0" u="none" strike="noStrike" cap="none" normalizeH="0" baseline="0">
                <a:ln>
                  <a:noFill/>
                </a:ln>
                <a:solidFill>
                  <a:schemeClr val="tx1"/>
                </a:solidFill>
                <a:effectLst/>
                <a:latin typeface="Arial" pitchFamily="34" charset="0"/>
                <a:cs typeface="Arial" pitchFamily="34" charset="0"/>
              </a:rPr>
              <a:t>  </a:t>
            </a:r>
            <a:r>
              <a:rPr kumimoji="0" lang="it-IT" altLang="it-IT" sz="19400" b="0" i="0" u="none" strike="noStrike" cap="none" normalizeH="0" baseline="0">
                <a:ln>
                  <a:noFill/>
                </a:ln>
                <a:solidFill>
                  <a:schemeClr val="tx1"/>
                </a:solidFill>
                <a:effectLst/>
                <a:latin typeface="Arial" pitchFamily="34" charset="0"/>
                <a:cs typeface="Arial" pitchFamily="34" charset="0"/>
              </a:rPr>
              <a:t> </a:t>
            </a:r>
            <a:r>
              <a:rPr kumimoji="0" lang="it-IT" altLang="it-IT" sz="600" b="0" i="0" u="none" strike="noStrike" cap="none" normalizeH="0" baseline="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600" b="0" i="0" u="none" strike="noStrike" cap="none" normalizeH="0" baseline="0">
                <a:ln>
                  <a:noFill/>
                </a:ln>
                <a:solidFill>
                  <a:schemeClr val="tx1"/>
                </a:solidFill>
                <a:effectLst/>
                <a:latin typeface="Arial" pitchFamily="34" charset="0"/>
                <a:cs typeface="Arial" pitchFamily="34" charset="0"/>
              </a:rPr>
              <a:t>J Clin Oncol 2010;28:2556-64. CDI #nnr#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it-IT" altLang="it-IT" sz="600" b="0" i="0" u="none" strike="noStrike" cap="none" normalizeH="0" baseline="0">
                <a:ln>
                  <a:noFill/>
                </a:ln>
                <a:solidFill>
                  <a:schemeClr val="tx1"/>
                </a:solidFill>
                <a:effectLst/>
                <a:latin typeface="Arial" pitchFamily="34" charset="0"/>
                <a:cs typeface="Arial" pitchFamily="34" charset="0"/>
              </a:rPr>
              <a:t>J Intern Med Res 2010;38:1313-23. CDI #rrr#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it-IT" altLang="it-IT" sz="600" b="0" i="0" u="none" strike="noStrike" cap="none" normalizeH="0" baseline="0">
                <a:ln>
                  <a:noFill/>
                </a:ln>
                <a:solidFill>
                  <a:schemeClr val="tx1"/>
                </a:solidFill>
                <a:effectLst/>
                <a:latin typeface="Arial" pitchFamily="34" charset="0"/>
                <a:cs typeface="Arial" pitchFamily="34" charset="0"/>
              </a:rPr>
              <a:t>EPMA J 2010;1:495-502. CDI NS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it-IT" altLang="it-IT" sz="600" b="0" i="0" u="none" strike="noStrike" cap="none" normalizeH="0" baseline="0">
                <a:ln>
                  <a:noFill/>
                </a:ln>
                <a:solidFill>
                  <a:schemeClr val="tx1"/>
                </a:solidFill>
                <a:effectLst/>
                <a:latin typeface="Arial" pitchFamily="34" charset="0"/>
                <a:cs typeface="Arial" pitchFamily="34" charset="0"/>
              </a:rPr>
              <a:t>Clin Cancer Res 2003;9:4363-7. CDI NS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it-IT" altLang="it-IT" sz="600" b="0" i="0" u="none" strike="noStrike" cap="none" normalizeH="0" baseline="0">
                <a:ln>
                  <a:noFill/>
                </a:ln>
                <a:solidFill>
                  <a:schemeClr val="tx1"/>
                </a:solidFill>
                <a:effectLst/>
                <a:latin typeface="Arial" pitchFamily="34" charset="0"/>
                <a:cs typeface="Arial" pitchFamily="34" charset="0"/>
              </a:rPr>
              <a:t>Pharmacogenetics 2002;12:555-8. CDI NS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600" b="1" i="0" u="none" strike="noStrike" cap="none" normalizeH="0" baseline="0">
                <a:ln>
                  <a:noFill/>
                </a:ln>
                <a:solidFill>
                  <a:schemeClr val="tx1"/>
                </a:solidFill>
                <a:effectLst/>
                <a:latin typeface="Arial" pitchFamily="34" charset="0"/>
                <a:cs typeface="Arial" pitchFamily="34" charset="0"/>
              </a:rPr>
              <a:t>Marzia Del Re, Romano Danesi</a:t>
            </a:r>
            <a:r>
              <a:rPr kumimoji="0" lang="it-IT" altLang="it-IT" sz="600" b="0" i="0" u="none" strike="noStrike" cap="none" normalizeH="0" baseline="0">
                <a:ln>
                  <a:noFill/>
                </a:ln>
                <a:solidFill>
                  <a:schemeClr val="tx1"/>
                </a:solidFill>
                <a:effectLst/>
                <a:latin typeface="Arial" pitchFamily="34" charset="0"/>
                <a:cs typeface="Arial" pitchFamily="34" charset="0"/>
              </a:rPr>
              <a:t> </a:t>
            </a:r>
            <a:br>
              <a:rPr kumimoji="0" lang="it-IT" altLang="it-IT" sz="600" b="0" i="0" u="none" strike="noStrike" cap="none" normalizeH="0" baseline="0">
                <a:ln>
                  <a:noFill/>
                </a:ln>
                <a:solidFill>
                  <a:schemeClr val="tx1"/>
                </a:solidFill>
                <a:effectLst/>
                <a:latin typeface="Arial" pitchFamily="34" charset="0"/>
                <a:cs typeface="Arial" pitchFamily="34" charset="0"/>
              </a:rPr>
            </a:br>
            <a:r>
              <a:rPr kumimoji="0" lang="it-IT" altLang="it-IT" sz="600" b="0" i="0" u="none" strike="noStrike" cap="none" normalizeH="0" baseline="0">
                <a:ln>
                  <a:noFill/>
                </a:ln>
                <a:solidFill>
                  <a:schemeClr val="tx1"/>
                </a:solidFill>
                <a:effectLst/>
                <a:latin typeface="Arial" pitchFamily="34" charset="0"/>
                <a:cs typeface="Arial" pitchFamily="34" charset="0"/>
              </a:rPr>
              <a:t>UO Farmacologia, Dipartimento di Medicina Interna, Università di Pisa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600" b="0" i="0" u="none" strike="noStrike" cap="none" normalizeH="0" baseline="0">
              <a:ln>
                <a:noFill/>
              </a:ln>
              <a:solidFill>
                <a:schemeClr val="tx1"/>
              </a:solidFill>
              <a:effectLst/>
              <a:latin typeface="Arial" pitchFamily="34" charset="0"/>
              <a:cs typeface="Arial"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700808"/>
            <a:ext cx="7172275" cy="1728192"/>
          </a:xfrm>
          <a:prstGeom prst="rect">
            <a:avLst/>
          </a:prstGeom>
        </p:spPr>
      </p:pic>
    </p:spTree>
    <p:extLst>
      <p:ext uri="{BB962C8B-B14F-4D97-AF65-F5344CB8AC3E}">
        <p14:creationId xmlns:p14="http://schemas.microsoft.com/office/powerpoint/2010/main" val="230251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113"/>
          <a:stretch/>
        </p:blipFill>
        <p:spPr bwMode="auto">
          <a:xfrm>
            <a:off x="836880" y="836712"/>
            <a:ext cx="8065438" cy="348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12161" y="5421123"/>
            <a:ext cx="8856984" cy="307777"/>
          </a:xfrm>
          <a:prstGeom prst="rect">
            <a:avLst/>
          </a:prstGeom>
          <a:noFill/>
        </p:spPr>
        <p:txBody>
          <a:bodyPr wrap="square" rtlCol="0">
            <a:spAutoFit/>
          </a:bodyPr>
          <a:lstStyle/>
          <a:p>
            <a:pPr marL="342900" indent="-342900">
              <a:buAutoNum type="alphaLcPeriod"/>
            </a:pPr>
            <a:r>
              <a:rPr lang="it-IT" sz="1400" dirty="0"/>
              <a:t>Mutazione a carico dell’allele </a:t>
            </a:r>
            <a:r>
              <a:rPr lang="it-IT" sz="1400" dirty="0" smtClean="0"/>
              <a:t> </a:t>
            </a:r>
            <a:r>
              <a:rPr lang="it-IT" sz="1400" u="sng" dirty="0"/>
              <a:t>DPYD*2A</a:t>
            </a:r>
            <a:r>
              <a:rPr lang="it-IT" sz="1400" dirty="0" smtClean="0"/>
              <a:t> :  transizione G         A</a:t>
            </a:r>
            <a:r>
              <a:rPr lang="it-IT" sz="1400" dirty="0"/>
              <a:t>, delezione esone </a:t>
            </a:r>
            <a:r>
              <a:rPr lang="it-IT" sz="1400" dirty="0" smtClean="0"/>
              <a:t>14</a:t>
            </a:r>
            <a:endParaRPr lang="it-IT" sz="1400" dirty="0"/>
          </a:p>
        </p:txBody>
      </p:sp>
      <p:cxnSp>
        <p:nvCxnSpPr>
          <p:cNvPr id="7" name="Connettore 2 6"/>
          <p:cNvCxnSpPr/>
          <p:nvPr/>
        </p:nvCxnSpPr>
        <p:spPr>
          <a:xfrm>
            <a:off x="4545563" y="5575011"/>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71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853" y="5194647"/>
            <a:ext cx="8784976" cy="1323439"/>
          </a:xfrm>
          <a:prstGeom prst="rect">
            <a:avLst/>
          </a:prstGeom>
          <a:noFill/>
        </p:spPr>
        <p:txBody>
          <a:bodyPr wrap="square" rtlCol="0">
            <a:spAutoFit/>
          </a:bodyPr>
          <a:lstStyle/>
          <a:p>
            <a:r>
              <a:rPr lang="it-IT" sz="1600" b="1" dirty="0" smtClean="0"/>
              <a:t>Questo allele è considerato relativamente raro, tuttavia è più comune di altre varianti inattivanti conosciute per  DPD</a:t>
            </a:r>
          </a:p>
          <a:p>
            <a:endParaRPr lang="it-IT" sz="1600" b="1" dirty="0"/>
          </a:p>
          <a:p>
            <a:r>
              <a:rPr lang="it-IT" sz="1600" b="1" dirty="0" smtClean="0"/>
              <a:t>Il </a:t>
            </a:r>
            <a:r>
              <a:rPr lang="it-IT" sz="1600" b="1" dirty="0"/>
              <a:t>fenotipo dell’attività della DPD è ereditato come carattere autosomico </a:t>
            </a:r>
            <a:r>
              <a:rPr lang="it-IT" sz="1600" b="1" dirty="0" err="1"/>
              <a:t>codominante</a:t>
            </a:r>
            <a:endParaRPr lang="it-IT" sz="1600" b="1" dirty="0"/>
          </a:p>
          <a:p>
            <a:endParaRPr lang="it-IT" sz="16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04664"/>
            <a:ext cx="6794432" cy="4681240"/>
          </a:xfrm>
          <a:prstGeom prst="rect">
            <a:avLst/>
          </a:prstGeom>
        </p:spPr>
      </p:pic>
    </p:spTree>
    <p:extLst>
      <p:ext uri="{BB962C8B-B14F-4D97-AF65-F5344CB8AC3E}">
        <p14:creationId xmlns:p14="http://schemas.microsoft.com/office/powerpoint/2010/main" val="56578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5331" y="147447"/>
            <a:ext cx="9001000" cy="3416320"/>
          </a:xfrm>
          <a:prstGeom prst="rect">
            <a:avLst/>
          </a:prstGeom>
          <a:noFill/>
        </p:spPr>
        <p:txBody>
          <a:bodyPr wrap="square" rtlCol="0">
            <a:spAutoFit/>
          </a:bodyPr>
          <a:lstStyle/>
          <a:p>
            <a:r>
              <a:rPr lang="it-IT" sz="2000" dirty="0"/>
              <a:t>Pazienti con bassa attività enzimatica per la DPD </a:t>
            </a:r>
          </a:p>
          <a:p>
            <a:r>
              <a:rPr lang="it-IT" sz="2000" u="sng" dirty="0"/>
              <a:t>non sono in grado di inattivare con efficienza il 5-FU</a:t>
            </a:r>
            <a:r>
              <a:rPr lang="it-IT" sz="2000" dirty="0"/>
              <a:t>:</a:t>
            </a:r>
          </a:p>
          <a:p>
            <a:r>
              <a:rPr lang="it-IT" sz="2000" dirty="0"/>
              <a:t>maggiore biodisponibilità del farmaco                </a:t>
            </a:r>
            <a:r>
              <a:rPr lang="it-IT" sz="2400" b="1" dirty="0"/>
              <a:t>elevata tossicità</a:t>
            </a:r>
          </a:p>
          <a:p>
            <a:endParaRPr lang="it-IT" sz="2000" dirty="0"/>
          </a:p>
          <a:p>
            <a:r>
              <a:rPr lang="it-IT" sz="2400" dirty="0"/>
              <a:t>- </a:t>
            </a:r>
            <a:r>
              <a:rPr lang="it-IT" sz="2000" dirty="0"/>
              <a:t>attacchi epilettici e </a:t>
            </a:r>
            <a:r>
              <a:rPr lang="it-IT" sz="2000" dirty="0" err="1"/>
              <a:t>neurotossicità</a:t>
            </a:r>
            <a:r>
              <a:rPr lang="it-IT" sz="2000" dirty="0"/>
              <a:t> </a:t>
            </a:r>
            <a:r>
              <a:rPr lang="it-IT" dirty="0"/>
              <a:t>(</a:t>
            </a:r>
            <a:r>
              <a:rPr lang="it-IT" sz="1400" dirty="0"/>
              <a:t>2% pazienti presenta: sonnolenza atassia e disfunzioni piramidali</a:t>
            </a:r>
            <a:r>
              <a:rPr lang="it-IT" dirty="0"/>
              <a:t>)</a:t>
            </a:r>
            <a:r>
              <a:rPr lang="it-IT" sz="2400" dirty="0"/>
              <a:t>, </a:t>
            </a:r>
          </a:p>
          <a:p>
            <a:r>
              <a:rPr lang="it-IT" sz="2400" dirty="0" smtClean="0"/>
              <a:t>- </a:t>
            </a:r>
            <a:r>
              <a:rPr lang="it-IT" sz="2000" dirty="0"/>
              <a:t>possibili microcefalie e ritardo mentale in età pediatrica,</a:t>
            </a:r>
          </a:p>
          <a:p>
            <a:r>
              <a:rPr lang="it-IT" sz="2400" dirty="0" smtClean="0"/>
              <a:t>- </a:t>
            </a:r>
            <a:r>
              <a:rPr lang="it-IT" sz="2000" dirty="0" err="1" smtClean="0"/>
              <a:t>Mielosoppressione</a:t>
            </a:r>
            <a:r>
              <a:rPr lang="it-IT" sz="2000" dirty="0" smtClean="0"/>
              <a:t>, </a:t>
            </a:r>
            <a:endParaRPr lang="it-IT" sz="2000" dirty="0"/>
          </a:p>
          <a:p>
            <a:r>
              <a:rPr lang="it-IT" sz="2000" dirty="0"/>
              <a:t>- </a:t>
            </a:r>
            <a:r>
              <a:rPr lang="it-IT" sz="2000" dirty="0" err="1"/>
              <a:t>mucositi</a:t>
            </a:r>
            <a:r>
              <a:rPr lang="it-IT" sz="2000" dirty="0"/>
              <a:t>, </a:t>
            </a:r>
          </a:p>
          <a:p>
            <a:r>
              <a:rPr lang="it-IT" sz="2000" dirty="0"/>
              <a:t>- sindrome </a:t>
            </a:r>
            <a:r>
              <a:rPr lang="it-IT" sz="2000" dirty="0" smtClean="0"/>
              <a:t>mani-piedi-bocca (MMPB),</a:t>
            </a:r>
            <a:endParaRPr lang="it-IT" sz="2000" dirty="0"/>
          </a:p>
          <a:p>
            <a:r>
              <a:rPr lang="it-IT" sz="2000" dirty="0"/>
              <a:t>- </a:t>
            </a:r>
            <a:r>
              <a:rPr lang="it-IT" sz="2000" dirty="0" smtClean="0"/>
              <a:t>diarrea</a:t>
            </a:r>
            <a:r>
              <a:rPr lang="it-IT" sz="2000" dirty="0"/>
              <a:t>.</a:t>
            </a:r>
          </a:p>
        </p:txBody>
      </p:sp>
      <p:pic>
        <p:nvPicPr>
          <p:cNvPr id="2050" name="Picture 2" descr="http://images.ddccdn.com/cg/images/en2662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293096"/>
            <a:ext cx="2254656" cy="22546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onografias.com/trabajos92/apraxia-trastornos-expresion-diccion-y-del-habla/image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9805" y="4297613"/>
            <a:ext cx="2808312" cy="2250139"/>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a destra 2"/>
          <p:cNvSpPr/>
          <p:nvPr/>
        </p:nvSpPr>
        <p:spPr>
          <a:xfrm>
            <a:off x="4177927" y="966664"/>
            <a:ext cx="5760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075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16632"/>
            <a:ext cx="8928992" cy="1200329"/>
          </a:xfrm>
          <a:prstGeom prst="rect">
            <a:avLst/>
          </a:prstGeom>
          <a:noFill/>
        </p:spPr>
        <p:txBody>
          <a:bodyPr wrap="square" rtlCol="0">
            <a:spAutoFit/>
          </a:bodyPr>
          <a:lstStyle/>
          <a:p>
            <a:pPr algn="ctr">
              <a:defRPr/>
            </a:pPr>
            <a:endParaRPr lang="en-US" altLang="it-IT" sz="2400" b="1" i="1" dirty="0"/>
          </a:p>
          <a:p>
            <a:pPr algn="ctr">
              <a:defRPr/>
            </a:pPr>
            <a:r>
              <a:rPr lang="en-US" altLang="it-IT" sz="2400" b="1" i="1" dirty="0"/>
              <a:t>                   “</a:t>
            </a:r>
            <a:r>
              <a:rPr lang="it-IT" altLang="it-IT" sz="2400" b="1" i="1" dirty="0"/>
              <a:t>Tutto è veleno, e nulla esiste senza veleno. Solo la dose fa in modo che il veleno non faccia effetto</a:t>
            </a:r>
            <a:r>
              <a:rPr lang="en-US" altLang="it-IT" sz="2400" b="1" i="1" dirty="0"/>
              <a:t>”</a:t>
            </a:r>
          </a:p>
        </p:txBody>
      </p:sp>
      <p:sp>
        <p:nvSpPr>
          <p:cNvPr id="6" name="CasellaDiTesto 5"/>
          <p:cNvSpPr txBox="1"/>
          <p:nvPr/>
        </p:nvSpPr>
        <p:spPr>
          <a:xfrm>
            <a:off x="171634" y="2690138"/>
            <a:ext cx="8928992" cy="2169825"/>
          </a:xfrm>
          <a:prstGeom prst="rect">
            <a:avLst/>
          </a:prstGeom>
          <a:noFill/>
        </p:spPr>
        <p:txBody>
          <a:bodyPr wrap="square" rtlCol="0">
            <a:spAutoFit/>
          </a:bodyPr>
          <a:lstStyle/>
          <a:p>
            <a:pPr>
              <a:lnSpc>
                <a:spcPct val="150000"/>
              </a:lnSpc>
            </a:pPr>
            <a:endParaRPr lang="it-IT" dirty="0"/>
          </a:p>
          <a:p>
            <a:pPr>
              <a:lnSpc>
                <a:spcPct val="150000"/>
              </a:lnSpc>
            </a:pPr>
            <a:r>
              <a:rPr lang="it-IT" dirty="0"/>
              <a:t>I più alti tassi di tossicità severa sono stati riscontrati in pazienti che hanno ricevuto le dosi di </a:t>
            </a:r>
            <a:r>
              <a:rPr lang="it-IT" dirty="0" smtClean="0"/>
              <a:t>5-FU </a:t>
            </a:r>
            <a:r>
              <a:rPr lang="it-IT" dirty="0"/>
              <a:t>attraverso un bolo endovenoso,  piuttosto che in pazienti trattati con infusione continua, ciò suggerisce e determina la </a:t>
            </a:r>
            <a:r>
              <a:rPr lang="it-IT" u="sng" dirty="0"/>
              <a:t>tossicità dose-dipendente </a:t>
            </a:r>
            <a:r>
              <a:rPr lang="it-IT" dirty="0"/>
              <a:t>del 5 Fluoro-Uracile.</a:t>
            </a:r>
          </a:p>
          <a:p>
            <a:pPr>
              <a:lnSpc>
                <a:spcPct val="150000"/>
              </a:lnSpc>
            </a:pPr>
            <a:r>
              <a:rPr lang="it-IT" dirty="0" smtClean="0"/>
              <a:t>                                                                                                                                       </a:t>
            </a:r>
            <a:r>
              <a:rPr lang="it-IT" sz="1200" dirty="0" err="1" smtClean="0"/>
              <a:t>Schwab</a:t>
            </a:r>
            <a:r>
              <a:rPr lang="it-IT" sz="1200" dirty="0" smtClean="0"/>
              <a:t> </a:t>
            </a:r>
            <a:r>
              <a:rPr lang="it-IT" sz="1200" dirty="0"/>
              <a:t>et al</a:t>
            </a:r>
            <a:r>
              <a:rPr lang="it-IT" dirty="0"/>
              <a:t>.</a:t>
            </a:r>
          </a:p>
        </p:txBody>
      </p:sp>
      <p:sp>
        <p:nvSpPr>
          <p:cNvPr id="7" name="CasellaDiTesto 6"/>
          <p:cNvSpPr txBox="1"/>
          <p:nvPr/>
        </p:nvSpPr>
        <p:spPr>
          <a:xfrm>
            <a:off x="6084168" y="1316961"/>
            <a:ext cx="2448272" cy="338554"/>
          </a:xfrm>
          <a:prstGeom prst="rect">
            <a:avLst/>
          </a:prstGeom>
          <a:noFill/>
        </p:spPr>
        <p:txBody>
          <a:bodyPr wrap="square" rtlCol="0">
            <a:spAutoFit/>
          </a:bodyPr>
          <a:lstStyle/>
          <a:p>
            <a:r>
              <a:rPr lang="it-IT" sz="1600" dirty="0"/>
              <a:t>                   Paracelso</a:t>
            </a:r>
          </a:p>
        </p:txBody>
      </p:sp>
      <p:pic>
        <p:nvPicPr>
          <p:cNvPr id="8" name="Picture 2" descr="File:Paracels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6173"/>
            <a:ext cx="129614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71634" y="6021288"/>
            <a:ext cx="8640960" cy="738664"/>
          </a:xfrm>
          <a:prstGeom prst="rect">
            <a:avLst/>
          </a:prstGeom>
          <a:noFill/>
        </p:spPr>
        <p:txBody>
          <a:bodyPr wrap="square" rtlCol="0">
            <a:spAutoFit/>
          </a:bodyPr>
          <a:lstStyle/>
          <a:p>
            <a:r>
              <a:rPr lang="it-IT" sz="1400" dirty="0">
                <a:solidFill>
                  <a:srgbClr val="C00000"/>
                </a:solidFill>
              </a:rPr>
              <a:t>Nei pazienti che presentano mutazione DPYD*2A  del gene dell'enzima (DPD) sono necessarie riduzioni più importanti della dose di 5-fluorouracile (eterozigoti) o di terapie alternative (</a:t>
            </a:r>
            <a:r>
              <a:rPr lang="it-IT" sz="1400" dirty="0" smtClean="0">
                <a:solidFill>
                  <a:srgbClr val="C00000"/>
                </a:solidFill>
              </a:rPr>
              <a:t>omozigoti).</a:t>
            </a:r>
          </a:p>
          <a:p>
            <a:r>
              <a:rPr lang="it-IT" sz="1400" dirty="0">
                <a:solidFill>
                  <a:srgbClr val="C00000"/>
                </a:solidFill>
              </a:rPr>
              <a:t> </a:t>
            </a:r>
            <a:r>
              <a:rPr lang="it-IT" sz="1400" dirty="0" smtClean="0">
                <a:solidFill>
                  <a:srgbClr val="C00000"/>
                </a:solidFill>
              </a:rPr>
              <a:t>                                                                                                                                                                                          FDA</a:t>
            </a:r>
            <a:endParaRPr lang="it-IT" sz="1400" dirty="0">
              <a:solidFill>
                <a:srgbClr val="C00000"/>
              </a:solidFill>
            </a:endParaRPr>
          </a:p>
        </p:txBody>
      </p:sp>
    </p:spTree>
    <p:extLst>
      <p:ext uri="{BB962C8B-B14F-4D97-AF65-F5344CB8AC3E}">
        <p14:creationId xmlns:p14="http://schemas.microsoft.com/office/powerpoint/2010/main" val="145860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99919"/>
            <a:ext cx="9144000" cy="4525963"/>
          </a:xfrm>
        </p:spPr>
        <p:txBody>
          <a:bodyPr/>
          <a:lstStyle/>
          <a:p>
            <a:pPr algn="just"/>
            <a:r>
              <a:rPr lang="it-IT" dirty="0" smtClean="0"/>
              <a:t>NUDT15 </a:t>
            </a:r>
            <a:r>
              <a:rPr lang="it-IT" dirty="0" err="1" smtClean="0"/>
              <a:t>is</a:t>
            </a:r>
            <a:r>
              <a:rPr lang="it-IT" dirty="0" smtClean="0"/>
              <a:t> an </a:t>
            </a:r>
            <a:r>
              <a:rPr lang="it-IT" dirty="0" err="1" smtClean="0"/>
              <a:t>enzyme</a:t>
            </a:r>
            <a:r>
              <a:rPr lang="it-IT" dirty="0"/>
              <a:t> </a:t>
            </a:r>
            <a:r>
              <a:rPr lang="it-IT" dirty="0" smtClean="0"/>
              <a:t>with </a:t>
            </a:r>
            <a:r>
              <a:rPr lang="it-IT" dirty="0" err="1" smtClean="0"/>
              <a:t>pyrophosphatase</a:t>
            </a:r>
            <a:r>
              <a:rPr lang="it-IT" dirty="0" smtClean="0"/>
              <a:t> </a:t>
            </a:r>
            <a:r>
              <a:rPr lang="it-IT" dirty="0" err="1" smtClean="0"/>
              <a:t>activity</a:t>
            </a:r>
            <a:r>
              <a:rPr lang="it-IT" dirty="0" smtClean="0"/>
              <a:t>, </a:t>
            </a:r>
            <a:r>
              <a:rPr lang="it-IT" dirty="0" err="1" smtClean="0"/>
              <a:t>capable</a:t>
            </a:r>
            <a:r>
              <a:rPr lang="it-IT" dirty="0" smtClean="0"/>
              <a:t> of </a:t>
            </a:r>
            <a:r>
              <a:rPr lang="it-IT" dirty="0" err="1" smtClean="0"/>
              <a:t>removing</a:t>
            </a:r>
            <a:r>
              <a:rPr lang="it-IT" dirty="0" smtClean="0"/>
              <a:t> </a:t>
            </a:r>
            <a:r>
              <a:rPr lang="it-IT" dirty="0" err="1" smtClean="0"/>
              <a:t>oxidatively</a:t>
            </a:r>
            <a:r>
              <a:rPr lang="it-IT" dirty="0" smtClean="0"/>
              <a:t> </a:t>
            </a:r>
            <a:r>
              <a:rPr lang="it-IT" dirty="0" err="1" smtClean="0"/>
              <a:t>damaged</a:t>
            </a:r>
            <a:r>
              <a:rPr lang="it-IT" dirty="0" smtClean="0"/>
              <a:t> </a:t>
            </a:r>
            <a:r>
              <a:rPr lang="it-IT" dirty="0" err="1" smtClean="0"/>
              <a:t>forms</a:t>
            </a:r>
            <a:r>
              <a:rPr lang="it-IT" dirty="0" smtClean="0"/>
              <a:t> of guanine from nucleotide pools, </a:t>
            </a:r>
            <a:r>
              <a:rPr lang="it-IT" dirty="0" err="1" smtClean="0"/>
              <a:t>preventing</a:t>
            </a:r>
            <a:r>
              <a:rPr lang="it-IT" dirty="0" smtClean="0"/>
              <a:t> </a:t>
            </a:r>
            <a:r>
              <a:rPr lang="it-IT" dirty="0" err="1" smtClean="0"/>
              <a:t>their</a:t>
            </a:r>
            <a:r>
              <a:rPr lang="it-IT" dirty="0" smtClean="0"/>
              <a:t> </a:t>
            </a:r>
            <a:r>
              <a:rPr lang="it-IT" dirty="0" err="1" smtClean="0"/>
              <a:t>incorporation</a:t>
            </a:r>
            <a:r>
              <a:rPr lang="it-IT" dirty="0" smtClean="0"/>
              <a:t> in </a:t>
            </a:r>
            <a:r>
              <a:rPr lang="it-IT" dirty="0" err="1" smtClean="0"/>
              <a:t>nucleic</a:t>
            </a:r>
            <a:r>
              <a:rPr lang="it-IT" dirty="0" smtClean="0"/>
              <a:t> </a:t>
            </a:r>
            <a:r>
              <a:rPr lang="it-IT" dirty="0" err="1" smtClean="0"/>
              <a:t>acids</a:t>
            </a:r>
            <a:r>
              <a:rPr lang="it-IT" dirty="0" smtClean="0"/>
              <a:t>.</a:t>
            </a:r>
          </a:p>
          <a:p>
            <a:pPr algn="just"/>
            <a:r>
              <a:rPr lang="it-IT" dirty="0" smtClean="0"/>
              <a:t>rs116855232 </a:t>
            </a:r>
            <a:r>
              <a:rPr lang="it-IT" dirty="0" err="1" smtClean="0"/>
              <a:t>is</a:t>
            </a:r>
            <a:r>
              <a:rPr lang="it-IT" dirty="0" smtClean="0"/>
              <a:t> a </a:t>
            </a:r>
            <a:r>
              <a:rPr lang="it-IT" dirty="0" err="1" smtClean="0"/>
              <a:t>variant</a:t>
            </a:r>
            <a:r>
              <a:rPr lang="it-IT" dirty="0" smtClean="0"/>
              <a:t> </a:t>
            </a:r>
            <a:r>
              <a:rPr lang="it-IT" dirty="0" err="1" smtClean="0"/>
              <a:t>frequent</a:t>
            </a:r>
            <a:r>
              <a:rPr lang="it-IT" dirty="0" smtClean="0"/>
              <a:t> in Asian </a:t>
            </a:r>
            <a:r>
              <a:rPr lang="it-IT" dirty="0" err="1" smtClean="0"/>
              <a:t>patients</a:t>
            </a:r>
            <a:r>
              <a:rPr lang="it-IT" dirty="0"/>
              <a:t> </a:t>
            </a:r>
            <a:r>
              <a:rPr lang="it-IT" dirty="0" smtClean="0"/>
              <a:t>rare in </a:t>
            </a:r>
            <a:r>
              <a:rPr lang="it-IT" dirty="0" err="1" smtClean="0"/>
              <a:t>Caucasian</a:t>
            </a:r>
            <a:r>
              <a:rPr lang="it-IT" dirty="0" smtClean="0"/>
              <a:t> </a:t>
            </a:r>
            <a:r>
              <a:rPr lang="it-IT" dirty="0" err="1" smtClean="0"/>
              <a:t>patients</a:t>
            </a:r>
            <a:r>
              <a:rPr lang="it-IT" dirty="0" smtClean="0"/>
              <a:t>.</a:t>
            </a:r>
            <a:endParaRPr lang="it-IT" dirty="0"/>
          </a:p>
        </p:txBody>
      </p:sp>
      <p:sp>
        <p:nvSpPr>
          <p:cNvPr id="4" name="Titolo 1"/>
          <p:cNvSpPr>
            <a:spLocks noGrp="1"/>
          </p:cNvSpPr>
          <p:nvPr>
            <p:ph type="title"/>
          </p:nvPr>
        </p:nvSpPr>
        <p:spPr>
          <a:xfrm>
            <a:off x="0" y="7344"/>
            <a:ext cx="9144000" cy="1211855"/>
          </a:xfrm>
        </p:spPr>
        <p:txBody>
          <a:bodyPr/>
          <a:lstStyle/>
          <a:p>
            <a:r>
              <a:rPr lang="it-IT" sz="3200" b="1" dirty="0" smtClean="0"/>
              <a:t>NUDT15 </a:t>
            </a:r>
            <a:r>
              <a:rPr lang="it-IT" sz="3200" b="1" dirty="0" err="1" smtClean="0"/>
              <a:t>variants</a:t>
            </a:r>
            <a:r>
              <a:rPr lang="it-IT" sz="3200" b="1" dirty="0" smtClean="0"/>
              <a:t> and bone </a:t>
            </a:r>
            <a:r>
              <a:rPr lang="it-IT" sz="3200" b="1" dirty="0" err="1" smtClean="0"/>
              <a:t>marrow</a:t>
            </a:r>
            <a:r>
              <a:rPr lang="it-IT" sz="3200" b="1" dirty="0" smtClean="0"/>
              <a:t> </a:t>
            </a:r>
            <a:r>
              <a:rPr lang="it-IT" sz="3200" b="1" dirty="0" err="1" smtClean="0"/>
              <a:t>suppression</a:t>
            </a:r>
            <a:r>
              <a:rPr lang="it-IT" sz="3200" b="1" dirty="0" smtClean="0"/>
              <a:t> </a:t>
            </a:r>
            <a:r>
              <a:rPr lang="it-IT" sz="3200" b="1" dirty="0" err="1" smtClean="0"/>
              <a:t>during</a:t>
            </a:r>
            <a:r>
              <a:rPr lang="it-IT" sz="3200" b="1" dirty="0" smtClean="0"/>
              <a:t> treatment with </a:t>
            </a:r>
            <a:r>
              <a:rPr lang="it-IT" sz="3200" b="1" dirty="0" err="1" smtClean="0"/>
              <a:t>thiopurines</a:t>
            </a:r>
            <a:endParaRPr lang="it-IT" sz="3200" b="1" dirty="0"/>
          </a:p>
        </p:txBody>
      </p:sp>
      <p:pic>
        <p:nvPicPr>
          <p:cNvPr id="2" name="Immagine 1"/>
          <p:cNvPicPr>
            <a:picLocks noChangeAspect="1"/>
          </p:cNvPicPr>
          <p:nvPr/>
        </p:nvPicPr>
        <p:blipFill>
          <a:blip r:embed="rId2"/>
          <a:stretch>
            <a:fillRect/>
          </a:stretch>
        </p:blipFill>
        <p:spPr>
          <a:xfrm>
            <a:off x="4821964" y="4282632"/>
            <a:ext cx="4322036" cy="2557007"/>
          </a:xfrm>
          <a:prstGeom prst="rect">
            <a:avLst/>
          </a:prstGeom>
        </p:spPr>
      </p:pic>
      <p:sp>
        <p:nvSpPr>
          <p:cNvPr id="5" name="Rettangolo 4"/>
          <p:cNvSpPr/>
          <p:nvPr/>
        </p:nvSpPr>
        <p:spPr>
          <a:xfrm>
            <a:off x="4821964" y="4282632"/>
            <a:ext cx="359636" cy="365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it-IT">
              <a:solidFill>
                <a:prstClr val="white"/>
              </a:solidFill>
            </a:endParaRPr>
          </a:p>
        </p:txBody>
      </p:sp>
    </p:spTree>
    <p:extLst>
      <p:ext uri="{BB962C8B-B14F-4D97-AF65-F5344CB8AC3E}">
        <p14:creationId xmlns:p14="http://schemas.microsoft.com/office/powerpoint/2010/main" val="1930458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8" y="18991"/>
            <a:ext cx="7582538" cy="5223647"/>
          </a:xfrm>
          <a:prstGeom prst="rect">
            <a:avLst/>
          </a:prstGeom>
        </p:spPr>
      </p:pic>
      <p:sp>
        <p:nvSpPr>
          <p:cNvPr id="2" name="CasellaDiTesto 1"/>
          <p:cNvSpPr txBox="1"/>
          <p:nvPr/>
        </p:nvSpPr>
        <p:spPr>
          <a:xfrm>
            <a:off x="-24695" y="6068035"/>
            <a:ext cx="8928992" cy="338554"/>
          </a:xfrm>
          <a:prstGeom prst="rect">
            <a:avLst/>
          </a:prstGeom>
          <a:noFill/>
        </p:spPr>
        <p:txBody>
          <a:bodyPr wrap="square" rtlCol="0">
            <a:spAutoFit/>
          </a:bodyPr>
          <a:lstStyle/>
          <a:p>
            <a:r>
              <a:rPr lang="it-IT" sz="1600" b="1" dirty="0">
                <a:solidFill>
                  <a:schemeClr val="accent3">
                    <a:lumMod val="50000"/>
                  </a:schemeClr>
                </a:solidFill>
              </a:rPr>
              <a:t>Meccanismo di </a:t>
            </a:r>
            <a:r>
              <a:rPr lang="it-IT" sz="1600" b="1">
                <a:solidFill>
                  <a:schemeClr val="accent3">
                    <a:lumMod val="50000"/>
                  </a:schemeClr>
                </a:solidFill>
              </a:rPr>
              <a:t>azione del </a:t>
            </a:r>
            <a:r>
              <a:rPr lang="it-IT" sz="1600" b="1" dirty="0">
                <a:solidFill>
                  <a:schemeClr val="accent3">
                    <a:lumMod val="50000"/>
                  </a:schemeClr>
                </a:solidFill>
              </a:rPr>
              <a:t>5-Fluorouracile</a:t>
            </a:r>
          </a:p>
        </p:txBody>
      </p:sp>
    </p:spTree>
    <p:extLst>
      <p:ext uri="{BB962C8B-B14F-4D97-AF65-F5344CB8AC3E}">
        <p14:creationId xmlns:p14="http://schemas.microsoft.com/office/powerpoint/2010/main" val="360010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88640"/>
            <a:ext cx="7344816" cy="5740033"/>
          </a:xfrm>
          <a:prstGeom prst="rect">
            <a:avLst/>
          </a:prstGeom>
          <a:noFill/>
        </p:spPr>
        <p:txBody>
          <a:bodyPr wrap="square" rtlCol="0">
            <a:spAutoFit/>
          </a:bodyPr>
          <a:lstStyle/>
          <a:p>
            <a:r>
              <a:rPr lang="it-IT" sz="2400" b="1" u="sng" dirty="0">
                <a:solidFill>
                  <a:schemeClr val="accent3">
                    <a:lumMod val="50000"/>
                  </a:schemeClr>
                </a:solidFill>
              </a:rPr>
              <a:t>Metabolismo 5-FU</a:t>
            </a:r>
          </a:p>
          <a:p>
            <a:endParaRPr lang="it-IT" sz="1600" u="sng" dirty="0">
              <a:solidFill>
                <a:schemeClr val="accent3">
                  <a:lumMod val="75000"/>
                </a:schemeClr>
              </a:solidFill>
            </a:endParaRPr>
          </a:p>
          <a:p>
            <a:endParaRPr lang="it-IT" sz="1600" u="sng" dirty="0">
              <a:solidFill>
                <a:schemeClr val="accent3">
                  <a:lumMod val="75000"/>
                </a:schemeClr>
              </a:solidFill>
            </a:endParaRPr>
          </a:p>
          <a:p>
            <a:pPr>
              <a:lnSpc>
                <a:spcPct val="150000"/>
              </a:lnSpc>
            </a:pPr>
            <a:r>
              <a:rPr lang="it-IT" dirty="0"/>
              <a:t>Conversione ad opera della timidina fosforilasi (TP) e timidina </a:t>
            </a:r>
            <a:r>
              <a:rPr lang="it-IT" dirty="0" err="1"/>
              <a:t>chinasi</a:t>
            </a:r>
            <a:r>
              <a:rPr lang="it-IT" dirty="0"/>
              <a:t> (TK), in tre metaboliti attivi:</a:t>
            </a:r>
          </a:p>
          <a:p>
            <a:pPr>
              <a:lnSpc>
                <a:spcPct val="150000"/>
              </a:lnSpc>
            </a:pPr>
            <a:r>
              <a:rPr lang="it-IT" dirty="0"/>
              <a:t> </a:t>
            </a:r>
          </a:p>
          <a:p>
            <a:pPr>
              <a:lnSpc>
                <a:spcPct val="150000"/>
              </a:lnSpc>
            </a:pPr>
            <a:r>
              <a:rPr lang="it-IT" dirty="0" err="1"/>
              <a:t>-</a:t>
            </a:r>
            <a:r>
              <a:rPr lang="it-IT" b="1" dirty="0" err="1"/>
              <a:t>FdUMP</a:t>
            </a:r>
            <a:r>
              <a:rPr lang="it-IT" dirty="0"/>
              <a:t> </a:t>
            </a:r>
            <a:r>
              <a:rPr lang="it-IT" dirty="0" smtClean="0"/>
              <a:t>che inibisce </a:t>
            </a:r>
            <a:r>
              <a:rPr lang="it-IT" dirty="0"/>
              <a:t>la </a:t>
            </a:r>
            <a:r>
              <a:rPr lang="it-IT" dirty="0" err="1" smtClean="0"/>
              <a:t>timidilato-sintasi</a:t>
            </a:r>
            <a:r>
              <a:rPr lang="it-IT" dirty="0" smtClean="0"/>
              <a:t> </a:t>
            </a:r>
            <a:r>
              <a:rPr lang="it-IT" dirty="0"/>
              <a:t>(TS</a:t>
            </a:r>
            <a:r>
              <a:rPr lang="it-IT" dirty="0" smtClean="0"/>
              <a:t>); </a:t>
            </a:r>
            <a:endParaRPr lang="it-IT" dirty="0"/>
          </a:p>
          <a:p>
            <a:pPr>
              <a:lnSpc>
                <a:spcPct val="150000"/>
              </a:lnSpc>
            </a:pPr>
            <a:r>
              <a:rPr lang="it-IT" dirty="0"/>
              <a:t>-</a:t>
            </a:r>
            <a:r>
              <a:rPr lang="it-IT" b="1" dirty="0" err="1" smtClean="0"/>
              <a:t>FdUTP</a:t>
            </a:r>
            <a:r>
              <a:rPr lang="it-IT" dirty="0" smtClean="0"/>
              <a:t> che viene incorporato nel DNA; </a:t>
            </a:r>
            <a:endParaRPr lang="it-IT" dirty="0"/>
          </a:p>
          <a:p>
            <a:pPr>
              <a:lnSpc>
                <a:spcPct val="150000"/>
              </a:lnSpc>
            </a:pPr>
            <a:r>
              <a:rPr lang="it-IT" dirty="0"/>
              <a:t>-</a:t>
            </a:r>
            <a:r>
              <a:rPr lang="it-IT" b="1" dirty="0" smtClean="0"/>
              <a:t>FUTP</a:t>
            </a:r>
            <a:r>
              <a:rPr lang="it-IT" dirty="0" smtClean="0"/>
              <a:t> che viene incorporato nell’ RNA. </a:t>
            </a:r>
            <a:endParaRPr lang="it-IT" dirty="0"/>
          </a:p>
          <a:p>
            <a:pPr>
              <a:lnSpc>
                <a:spcPct val="150000"/>
              </a:lnSpc>
            </a:pPr>
            <a:endParaRPr lang="it-IT" dirty="0" smtClean="0"/>
          </a:p>
          <a:p>
            <a:pPr>
              <a:lnSpc>
                <a:spcPct val="150000"/>
              </a:lnSpc>
            </a:pPr>
            <a:r>
              <a:rPr lang="it-IT" dirty="0" smtClean="0"/>
              <a:t>Il </a:t>
            </a:r>
            <a:r>
              <a:rPr lang="it-IT" dirty="0"/>
              <a:t>principale meccanismo di attivazione è la conversione diretta del FUMP, ad opera di OPRT con il cofattore PRPP o indirettamente  utilizzando </a:t>
            </a:r>
            <a:r>
              <a:rPr lang="it-IT" dirty="0" err="1"/>
              <a:t>fluorouridina</a:t>
            </a:r>
            <a:r>
              <a:rPr lang="it-IT" dirty="0"/>
              <a:t> (FUR) quale substrato e gli enzimi uridina fosforilasi (UP) e </a:t>
            </a:r>
            <a:r>
              <a:rPr lang="it-IT" dirty="0" err="1"/>
              <a:t>chinasi</a:t>
            </a:r>
            <a:r>
              <a:rPr lang="it-IT" dirty="0"/>
              <a:t> (UK) che danno come prodotto </a:t>
            </a:r>
            <a:r>
              <a:rPr lang="it-IT" dirty="0" err="1"/>
              <a:t>fluorouridilmonofosfato</a:t>
            </a:r>
            <a:r>
              <a:rPr lang="it-IT" dirty="0"/>
              <a:t> (FUMP).</a:t>
            </a:r>
          </a:p>
          <a:p>
            <a:endParaRPr lang="it-IT" sz="1400" dirty="0"/>
          </a:p>
        </p:txBody>
      </p:sp>
    </p:spTree>
    <p:extLst>
      <p:ext uri="{BB962C8B-B14F-4D97-AF65-F5344CB8AC3E}">
        <p14:creationId xmlns:p14="http://schemas.microsoft.com/office/powerpoint/2010/main" val="3980108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0" y="0"/>
            <a:ext cx="9144000" cy="2752048"/>
          </a:xfrm>
          <a:prstGeom prst="rect">
            <a:avLst/>
          </a:prstGeom>
        </p:spPr>
      </p:pic>
      <p:pic>
        <p:nvPicPr>
          <p:cNvPr id="6" name="Immagine 5"/>
          <p:cNvPicPr>
            <a:picLocks noChangeAspect="1"/>
          </p:cNvPicPr>
          <p:nvPr/>
        </p:nvPicPr>
        <p:blipFill>
          <a:blip r:embed="rId3"/>
          <a:stretch>
            <a:fillRect/>
          </a:stretch>
        </p:blipFill>
        <p:spPr>
          <a:xfrm>
            <a:off x="0" y="5187776"/>
            <a:ext cx="9144000" cy="1691560"/>
          </a:xfrm>
          <a:prstGeom prst="rect">
            <a:avLst/>
          </a:prstGeom>
        </p:spPr>
      </p:pic>
      <p:pic>
        <p:nvPicPr>
          <p:cNvPr id="4" name="Immagine 3"/>
          <p:cNvPicPr>
            <a:picLocks noChangeAspect="1"/>
          </p:cNvPicPr>
          <p:nvPr/>
        </p:nvPicPr>
        <p:blipFill>
          <a:blip r:embed="rId4"/>
          <a:stretch>
            <a:fillRect/>
          </a:stretch>
        </p:blipFill>
        <p:spPr>
          <a:xfrm>
            <a:off x="1600200" y="2733760"/>
            <a:ext cx="5562600" cy="2738093"/>
          </a:xfrm>
          <a:prstGeom prst="rect">
            <a:avLst/>
          </a:prstGeom>
        </p:spPr>
      </p:pic>
    </p:spTree>
    <p:extLst>
      <p:ext uri="{BB962C8B-B14F-4D97-AF65-F5344CB8AC3E}">
        <p14:creationId xmlns:p14="http://schemas.microsoft.com/office/powerpoint/2010/main" val="54516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17444" y="7345"/>
            <a:ext cx="9161443" cy="983255"/>
          </a:xfrm>
        </p:spPr>
        <p:txBody>
          <a:bodyPr/>
          <a:lstStyle/>
          <a:p>
            <a:r>
              <a:rPr lang="it-IT" sz="3200" b="1" dirty="0"/>
              <a:t>HLA-DQA1/DRB1 </a:t>
            </a:r>
            <a:r>
              <a:rPr lang="it-IT" sz="3200" b="1" dirty="0" err="1" smtClean="0"/>
              <a:t>variants</a:t>
            </a:r>
            <a:r>
              <a:rPr lang="it-IT" sz="3200" b="1" dirty="0" smtClean="0"/>
              <a:t> and </a:t>
            </a:r>
            <a:r>
              <a:rPr lang="it-IT" sz="3200" b="1" dirty="0" err="1" smtClean="0"/>
              <a:t>pancreatitis</a:t>
            </a:r>
            <a:r>
              <a:rPr lang="it-IT" sz="3200" b="1" dirty="0" smtClean="0"/>
              <a:t> </a:t>
            </a:r>
            <a:r>
              <a:rPr lang="it-IT" sz="3200" b="1" dirty="0" err="1" smtClean="0"/>
              <a:t>during</a:t>
            </a:r>
            <a:r>
              <a:rPr lang="it-IT" sz="3200" b="1" dirty="0" smtClean="0"/>
              <a:t> treatment with </a:t>
            </a:r>
            <a:r>
              <a:rPr lang="it-IT" sz="3200" b="1" dirty="0" err="1" smtClean="0"/>
              <a:t>thiopurines</a:t>
            </a:r>
            <a:endParaRPr lang="it-IT" sz="3200" b="1" dirty="0"/>
          </a:p>
        </p:txBody>
      </p:sp>
      <p:pic>
        <p:nvPicPr>
          <p:cNvPr id="7" name="Immagine 6"/>
          <p:cNvPicPr>
            <a:picLocks noChangeAspect="1"/>
          </p:cNvPicPr>
          <p:nvPr/>
        </p:nvPicPr>
        <p:blipFill>
          <a:blip r:embed="rId2"/>
          <a:stretch>
            <a:fillRect/>
          </a:stretch>
        </p:blipFill>
        <p:spPr>
          <a:xfrm>
            <a:off x="2057400" y="978877"/>
            <a:ext cx="4399691" cy="4232081"/>
          </a:xfrm>
          <a:prstGeom prst="rect">
            <a:avLst/>
          </a:prstGeom>
        </p:spPr>
      </p:pic>
      <p:sp>
        <p:nvSpPr>
          <p:cNvPr id="11" name="CasellaDiTesto 10"/>
          <p:cNvSpPr txBox="1"/>
          <p:nvPr/>
        </p:nvSpPr>
        <p:spPr>
          <a:xfrm>
            <a:off x="6421922" y="2789913"/>
            <a:ext cx="1295400" cy="369332"/>
          </a:xfrm>
          <a:prstGeom prst="rect">
            <a:avLst/>
          </a:prstGeom>
          <a:noFill/>
        </p:spPr>
        <p:txBody>
          <a:bodyPr wrap="square" rtlCol="0">
            <a:spAutoFit/>
          </a:bodyPr>
          <a:lstStyle/>
          <a:p>
            <a:pPr eaLnBrk="0" fontAlgn="base" hangingPunct="0">
              <a:spcBef>
                <a:spcPct val="0"/>
              </a:spcBef>
              <a:spcAft>
                <a:spcPct val="0"/>
              </a:spcAft>
            </a:pPr>
            <a:r>
              <a:rPr lang="it-IT" dirty="0" smtClean="0">
                <a:solidFill>
                  <a:prstClr val="black"/>
                </a:solidFill>
                <a:latin typeface="Arial" panose="020B0604020202020204" pitchFamily="34" charset="0"/>
              </a:rPr>
              <a:t>P = 5x10</a:t>
            </a:r>
            <a:r>
              <a:rPr lang="it-IT" baseline="30000" dirty="0" smtClean="0">
                <a:solidFill>
                  <a:prstClr val="black"/>
                </a:solidFill>
                <a:latin typeface="Arial" panose="020B0604020202020204" pitchFamily="34" charset="0"/>
              </a:rPr>
              <a:t>-8</a:t>
            </a:r>
            <a:endParaRPr lang="it-IT" baseline="30000" dirty="0">
              <a:solidFill>
                <a:prstClr val="black"/>
              </a:solidFill>
              <a:latin typeface="Arial" panose="020B0604020202020204" pitchFamily="34" charset="0"/>
            </a:endParaRPr>
          </a:p>
        </p:txBody>
      </p:sp>
      <p:pic>
        <p:nvPicPr>
          <p:cNvPr id="12" name="Immagine 11"/>
          <p:cNvPicPr>
            <a:picLocks noChangeAspect="1"/>
          </p:cNvPicPr>
          <p:nvPr/>
        </p:nvPicPr>
        <p:blipFill>
          <a:blip r:embed="rId3"/>
          <a:stretch>
            <a:fillRect/>
          </a:stretch>
        </p:blipFill>
        <p:spPr>
          <a:xfrm>
            <a:off x="294329" y="4757244"/>
            <a:ext cx="8250541" cy="1854270"/>
          </a:xfrm>
          <a:prstGeom prst="rect">
            <a:avLst/>
          </a:prstGeom>
        </p:spPr>
      </p:pic>
      <p:sp>
        <p:nvSpPr>
          <p:cNvPr id="2" name="CasellaDiTesto 1"/>
          <p:cNvSpPr txBox="1"/>
          <p:nvPr/>
        </p:nvSpPr>
        <p:spPr>
          <a:xfrm>
            <a:off x="4966601" y="1339205"/>
            <a:ext cx="3505200" cy="369332"/>
          </a:xfrm>
          <a:prstGeom prst="rect">
            <a:avLst/>
          </a:prstGeom>
          <a:noFill/>
          <a:ln>
            <a:solidFill>
              <a:schemeClr val="accent1"/>
            </a:solidFill>
          </a:ln>
        </p:spPr>
        <p:txBody>
          <a:bodyPr wrap="square" rtlCol="0">
            <a:spAutoFit/>
          </a:bodyPr>
          <a:lstStyle/>
          <a:p>
            <a:pPr eaLnBrk="0" fontAlgn="base" hangingPunct="0">
              <a:spcBef>
                <a:spcPct val="0"/>
              </a:spcBef>
              <a:spcAft>
                <a:spcPct val="0"/>
              </a:spcAft>
            </a:pPr>
            <a:r>
              <a:rPr lang="it-IT" dirty="0" smtClean="0">
                <a:solidFill>
                  <a:prstClr val="black"/>
                </a:solidFill>
                <a:latin typeface="Arial" panose="020B0604020202020204" pitchFamily="34" charset="0"/>
              </a:rPr>
              <a:t>rs2647087 in </a:t>
            </a:r>
            <a:r>
              <a:rPr lang="it-IT" dirty="0" err="1" smtClean="0">
                <a:solidFill>
                  <a:prstClr val="black"/>
                </a:solidFill>
                <a:latin typeface="Arial" panose="020B0604020202020204" pitchFamily="34" charset="0"/>
              </a:rPr>
              <a:t>class</a:t>
            </a:r>
            <a:r>
              <a:rPr lang="it-IT" dirty="0" smtClean="0">
                <a:solidFill>
                  <a:prstClr val="black"/>
                </a:solidFill>
                <a:latin typeface="Arial" panose="020B0604020202020204" pitchFamily="34" charset="0"/>
              </a:rPr>
              <a:t> II HLA </a:t>
            </a:r>
            <a:r>
              <a:rPr lang="it-IT" dirty="0" err="1" smtClean="0">
                <a:solidFill>
                  <a:prstClr val="black"/>
                </a:solidFill>
                <a:latin typeface="Arial" panose="020B0604020202020204" pitchFamily="34" charset="0"/>
              </a:rPr>
              <a:t>region</a:t>
            </a:r>
            <a:r>
              <a:rPr lang="it-IT" dirty="0" smtClean="0">
                <a:solidFill>
                  <a:prstClr val="black"/>
                </a:solidFill>
                <a:latin typeface="Arial" panose="020B0604020202020204" pitchFamily="34" charset="0"/>
              </a:rPr>
              <a:t> </a:t>
            </a:r>
            <a:endParaRPr lang="it-IT" dirty="0">
              <a:solidFill>
                <a:prstClr val="black"/>
              </a:solidFill>
              <a:latin typeface="Arial" panose="020B0604020202020204" pitchFamily="34" charset="0"/>
            </a:endParaRPr>
          </a:p>
        </p:txBody>
      </p:sp>
      <p:cxnSp>
        <p:nvCxnSpPr>
          <p:cNvPr id="4" name="Connettore 1 3"/>
          <p:cNvCxnSpPr/>
          <p:nvPr/>
        </p:nvCxnSpPr>
        <p:spPr>
          <a:xfrm flipV="1">
            <a:off x="4419600" y="1708537"/>
            <a:ext cx="547001" cy="425063"/>
          </a:xfrm>
          <a:prstGeom prst="line">
            <a:avLst/>
          </a:prstGeom>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5410199" y="6488668"/>
            <a:ext cx="3733800" cy="369332"/>
          </a:xfrm>
          <a:prstGeom prst="rect">
            <a:avLst/>
          </a:prstGeom>
          <a:noFill/>
        </p:spPr>
        <p:txBody>
          <a:bodyPr wrap="square" rtlCol="0">
            <a:spAutoFit/>
          </a:bodyPr>
          <a:lstStyle/>
          <a:p>
            <a:pPr algn="r" eaLnBrk="0" fontAlgn="base" hangingPunct="0">
              <a:spcBef>
                <a:spcPct val="0"/>
              </a:spcBef>
              <a:spcAft>
                <a:spcPct val="0"/>
              </a:spcAft>
            </a:pPr>
            <a:r>
              <a:rPr lang="it-IT" dirty="0" err="1" smtClean="0">
                <a:solidFill>
                  <a:prstClr val="black"/>
                </a:solidFill>
                <a:latin typeface="Arial" panose="020B0604020202020204" pitchFamily="34" charset="0"/>
              </a:rPr>
              <a:t>Heap</a:t>
            </a:r>
            <a:r>
              <a:rPr lang="it-IT" dirty="0" smtClean="0">
                <a:solidFill>
                  <a:prstClr val="black"/>
                </a:solidFill>
                <a:latin typeface="Arial" panose="020B0604020202020204" pitchFamily="34" charset="0"/>
              </a:rPr>
              <a:t> et al., Nature Genetics 2014</a:t>
            </a:r>
            <a:endParaRPr lang="it-IT" dirty="0">
              <a:solidFill>
                <a:prstClr val="black"/>
              </a:solidFill>
              <a:latin typeface="Arial" panose="020B0604020202020204" pitchFamily="34" charset="0"/>
            </a:endParaRPr>
          </a:p>
        </p:txBody>
      </p:sp>
    </p:spTree>
    <p:extLst>
      <p:ext uri="{BB962C8B-B14F-4D97-AF65-F5344CB8AC3E}">
        <p14:creationId xmlns:p14="http://schemas.microsoft.com/office/powerpoint/2010/main" val="344387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r>
              <a:rPr lang="it-IT" altLang="it-IT" sz="2800" b="1" smtClean="0"/>
              <a:t>Dalla scoperta all’implementazione clinica di TPMT</a:t>
            </a:r>
          </a:p>
        </p:txBody>
      </p:sp>
      <p:sp>
        <p:nvSpPr>
          <p:cNvPr id="28675" name="Segnaposto contenuto 2"/>
          <p:cNvSpPr>
            <a:spLocks noGrp="1"/>
          </p:cNvSpPr>
          <p:nvPr>
            <p:ph idx="1"/>
          </p:nvPr>
        </p:nvSpPr>
        <p:spPr/>
        <p:txBody>
          <a:bodyPr/>
          <a:lstStyle/>
          <a:p>
            <a:pPr algn="just"/>
            <a:r>
              <a:rPr lang="it-IT" altLang="it-IT" sz="2400" smtClean="0"/>
              <a:t>L'associazione fra il polimorfismo di TPMT e la tossicità delle tiopurine è una di quelle più studiate nell'ambito della farmacogenetica.</a:t>
            </a:r>
          </a:p>
          <a:p>
            <a:pPr algn="just"/>
            <a:r>
              <a:rPr lang="it-IT" altLang="it-IT" sz="2400" smtClean="0"/>
              <a:t>Nel 1980 è stato osservato che l'attività dell'enzima presentava una distribuzione polimorfica trimodale, in uno studio condotto su volontari sani. </a:t>
            </a:r>
          </a:p>
          <a:p>
            <a:pPr algn="just"/>
            <a:r>
              <a:rPr lang="it-IT" altLang="it-IT" sz="2400" smtClean="0"/>
              <a:t>Studi successivi hanno chiarito che l'attività di TPMT viene ereditata come un carattere autosomico codominante. </a:t>
            </a:r>
          </a:p>
          <a:p>
            <a:pPr algn="just"/>
            <a:r>
              <a:rPr lang="it-IT" altLang="it-IT" sz="2400" smtClean="0"/>
              <a:t>Questi studi sono stati seguiti dall'individuazione del polimorfismi genetici responsabili delle differenze di attività di TPMT.</a:t>
            </a:r>
          </a:p>
          <a:p>
            <a:endParaRPr lang="it-IT" altLang="it-IT" smtClean="0"/>
          </a:p>
        </p:txBody>
      </p:sp>
    </p:spTree>
    <p:extLst>
      <p:ext uri="{BB962C8B-B14F-4D97-AF65-F5344CB8AC3E}">
        <p14:creationId xmlns:p14="http://schemas.microsoft.com/office/powerpoint/2010/main" val="417191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endParaRPr lang="it-IT" altLang="it-IT" smtClean="0"/>
          </a:p>
        </p:txBody>
      </p:sp>
      <p:pic>
        <p:nvPicPr>
          <p:cNvPr id="29699"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62200"/>
            <a:ext cx="8229600" cy="2486025"/>
          </a:xfrm>
        </p:spPr>
      </p:pic>
      <p:pic>
        <p:nvPicPr>
          <p:cNvPr id="2970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5257800"/>
            <a:ext cx="86645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33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r>
              <a:rPr lang="it-IT" altLang="it-IT" smtClean="0"/>
              <a:t>Linee guida farmacogenetiche</a:t>
            </a:r>
          </a:p>
        </p:txBody>
      </p:sp>
      <p:sp>
        <p:nvSpPr>
          <p:cNvPr id="30723" name="Segnaposto contenuto 2"/>
          <p:cNvSpPr>
            <a:spLocks noGrp="1"/>
          </p:cNvSpPr>
          <p:nvPr>
            <p:ph idx="1"/>
          </p:nvPr>
        </p:nvSpPr>
        <p:spPr/>
        <p:txBody>
          <a:bodyPr/>
          <a:lstStyle/>
          <a:p>
            <a:pPr algn="just"/>
            <a:r>
              <a:rPr lang="it-IT" altLang="it-IT" sz="2800" smtClean="0"/>
              <a:t>La disponibilità di linee guida per l’applicazione clinica di caratteristiche farmacogenetiche è indice che una notevole evidenza si è accumulata riguardo l’associazione fra una caratteristica farmacogenetica e la risposta ad un farmaco.</a:t>
            </a:r>
          </a:p>
          <a:p>
            <a:pPr algn="just"/>
            <a:r>
              <a:rPr lang="it-IT" altLang="it-IT" sz="2800" smtClean="0"/>
              <a:t>Per esempio, per la 6-mercaptopurina, sono stati necessari 30 anni di ricerca per passare dall’identificazione del polimorfismo a stabilire linee guida utili alla genotipizzazione preventiva.</a:t>
            </a:r>
          </a:p>
        </p:txBody>
      </p:sp>
    </p:spTree>
    <p:extLst>
      <p:ext uri="{BB962C8B-B14F-4D97-AF65-F5344CB8AC3E}">
        <p14:creationId xmlns:p14="http://schemas.microsoft.com/office/powerpoint/2010/main" val="96466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3175" y="1600200"/>
            <a:ext cx="6597650" cy="4525963"/>
          </a:xfrm>
        </p:spPr>
      </p:pic>
      <p:sp>
        <p:nvSpPr>
          <p:cNvPr id="31747" name="CasellaDiTesto 4"/>
          <p:cNvSpPr txBox="1">
            <a:spLocks noChangeArrowheads="1"/>
          </p:cNvSpPr>
          <p:nvPr/>
        </p:nvSpPr>
        <p:spPr bwMode="auto">
          <a:xfrm>
            <a:off x="6629400" y="64881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0" fontAlgn="base" hangingPunct="0">
              <a:spcBef>
                <a:spcPct val="0"/>
              </a:spcBef>
              <a:spcAft>
                <a:spcPct val="0"/>
              </a:spcAft>
              <a:buFontTx/>
              <a:buNone/>
            </a:pPr>
            <a:r>
              <a:rPr lang="it-IT" altLang="it-IT" sz="1800" smtClean="0">
                <a:solidFill>
                  <a:prstClr val="black"/>
                </a:solidFill>
                <a:latin typeface="Arial" panose="020B0604020202020204" pitchFamily="34" charset="0"/>
              </a:rPr>
              <a:t>Relling, 2013</a:t>
            </a:r>
          </a:p>
        </p:txBody>
      </p:sp>
      <p:sp>
        <p:nvSpPr>
          <p:cNvPr id="31748" name="Titolo 1"/>
          <p:cNvSpPr>
            <a:spLocks noGrp="1"/>
          </p:cNvSpPr>
          <p:nvPr>
            <p:ph type="title"/>
          </p:nvPr>
        </p:nvSpPr>
        <p:spPr/>
        <p:txBody>
          <a:bodyPr/>
          <a:lstStyle/>
          <a:p>
            <a:r>
              <a:rPr lang="it-IT" altLang="it-IT" sz="2800" b="1" smtClean="0"/>
              <a:t>Dalla scoperta all’implementazione clinica di TPMT</a:t>
            </a:r>
          </a:p>
        </p:txBody>
      </p:sp>
    </p:spTree>
    <p:extLst>
      <p:ext uri="{BB962C8B-B14F-4D97-AF65-F5344CB8AC3E}">
        <p14:creationId xmlns:p14="http://schemas.microsoft.com/office/powerpoint/2010/main" val="366381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152400" y="304800"/>
            <a:ext cx="8812213" cy="1143000"/>
          </a:xfrm>
        </p:spPr>
        <p:txBody>
          <a:bodyPr/>
          <a:lstStyle/>
          <a:p>
            <a:r>
              <a:rPr lang="it-IT" altLang="it-IT" sz="2800" b="1" smtClean="0"/>
              <a:t>Ricerca di Linee Guida Cliniche su Pubmed</a:t>
            </a:r>
            <a:br>
              <a:rPr lang="it-IT" altLang="it-IT" sz="2800" b="1" smtClean="0"/>
            </a:br>
            <a:r>
              <a:rPr lang="it-IT" altLang="it-IT" sz="2000" smtClean="0"/>
              <a:t>Su Pubmed è possibile attivare un filtro per ricercare solo le linee guida terapeutiche e, recentemente, ne esistono anche di farmacogenetiche…</a:t>
            </a:r>
          </a:p>
        </p:txBody>
      </p:sp>
      <p:pic>
        <p:nvPicPr>
          <p:cNvPr id="32771"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09800"/>
            <a:ext cx="8050213" cy="4525963"/>
          </a:xfrm>
        </p:spPr>
      </p:pic>
      <p:sp>
        <p:nvSpPr>
          <p:cNvPr id="4" name="Rettangolo 3"/>
          <p:cNvSpPr/>
          <p:nvPr/>
        </p:nvSpPr>
        <p:spPr>
          <a:xfrm>
            <a:off x="914400" y="4038600"/>
            <a:ext cx="9779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prstClr val="white"/>
              </a:solidFill>
            </a:endParaRPr>
          </a:p>
        </p:txBody>
      </p:sp>
      <p:sp>
        <p:nvSpPr>
          <p:cNvPr id="7" name="Rettangolo 6"/>
          <p:cNvSpPr/>
          <p:nvPr/>
        </p:nvSpPr>
        <p:spPr>
          <a:xfrm>
            <a:off x="2274888" y="3733800"/>
            <a:ext cx="3122612" cy="195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55332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1831</TotalTime>
  <Words>1110</Words>
  <Application>Microsoft Office PowerPoint</Application>
  <PresentationFormat>Presentazione su schermo (4:3)</PresentationFormat>
  <Paragraphs>145</Paragraphs>
  <Slides>21</Slides>
  <Notes>6</Notes>
  <HiddenSlides>0</HiddenSlides>
  <MMClips>0</MMClips>
  <ScaleCrop>false</ScaleCrop>
  <HeadingPairs>
    <vt:vector size="6" baseType="variant">
      <vt:variant>
        <vt:lpstr>Caratteri utilizzati</vt:lpstr>
      </vt:variant>
      <vt:variant>
        <vt:i4>2</vt:i4>
      </vt:variant>
      <vt:variant>
        <vt:lpstr>Tema</vt:lpstr>
      </vt:variant>
      <vt:variant>
        <vt:i4>3</vt:i4>
      </vt:variant>
      <vt:variant>
        <vt:lpstr>Titoli diapositive</vt:lpstr>
      </vt:variant>
      <vt:variant>
        <vt:i4>21</vt:i4>
      </vt:variant>
    </vt:vector>
  </HeadingPairs>
  <TitlesOfParts>
    <vt:vector size="26" baseType="lpstr">
      <vt:lpstr>Arial</vt:lpstr>
      <vt:lpstr>Calibri</vt:lpstr>
      <vt:lpstr>Tema di Office</vt:lpstr>
      <vt:lpstr>Office Theme</vt:lpstr>
      <vt:lpstr>1_Office Theme</vt:lpstr>
      <vt:lpstr>NUDT15 variants are associated with mercaptopurine dose intensity in children with leukemia </vt:lpstr>
      <vt:lpstr>NUDT15 variants and bone marrow suppression during treatment with thiopurines</vt:lpstr>
      <vt:lpstr>Presentazione standard di PowerPoint</vt:lpstr>
      <vt:lpstr>HLA-DQA1/DRB1 variants and pancreatitis during treatment with thiopurines</vt:lpstr>
      <vt:lpstr>Dalla scoperta all’implementazione clinica di TPMT</vt:lpstr>
      <vt:lpstr>Presentazione standard di PowerPoint</vt:lpstr>
      <vt:lpstr>Linee guida farmacogenetiche</vt:lpstr>
      <vt:lpstr>Dalla scoperta all’implementazione clinica di TPMT</vt:lpstr>
      <vt:lpstr>Ricerca di Linee Guida Cliniche su Pubmed Su Pubmed è possibile attivare un filtro per ricercare solo le linee guida terapeutiche e, recentemente, ne esistono anche di farmacogenetiche…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ANTIMETABOLITI PIRIMIDINICI E VARIANTI DEL GENE DPD E TS</dc:title>
  <dc:creator>GAITA BARTOLOMEA [ME0200199]</dc:creator>
  <cp:lastModifiedBy>Gabriele Stocco</cp:lastModifiedBy>
  <cp:revision>152</cp:revision>
  <dcterms:created xsi:type="dcterms:W3CDTF">2016-04-15T14:09:43Z</dcterms:created>
  <dcterms:modified xsi:type="dcterms:W3CDTF">2018-12-06T10:43:32Z</dcterms:modified>
</cp:coreProperties>
</file>