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3"/>
  </p:notesMasterIdLst>
  <p:sldIdLst>
    <p:sldId id="285" r:id="rId4"/>
    <p:sldId id="286" r:id="rId5"/>
    <p:sldId id="287" r:id="rId6"/>
    <p:sldId id="288" r:id="rId7"/>
    <p:sldId id="289" r:id="rId8"/>
    <p:sldId id="290" r:id="rId9"/>
    <p:sldId id="293" r:id="rId10"/>
    <p:sldId id="294" r:id="rId11"/>
    <p:sldId id="295" r:id="rId12"/>
    <p:sldId id="299" r:id="rId13"/>
    <p:sldId id="300" r:id="rId14"/>
    <p:sldId id="301" r:id="rId15"/>
    <p:sldId id="304" r:id="rId16"/>
    <p:sldId id="305" r:id="rId17"/>
    <p:sldId id="306" r:id="rId18"/>
    <p:sldId id="308" r:id="rId19"/>
    <p:sldId id="309" r:id="rId20"/>
    <p:sldId id="310" r:id="rId21"/>
    <p:sldId id="314" r:id="rId22"/>
    <p:sldId id="315" r:id="rId23"/>
    <p:sldId id="316" r:id="rId24"/>
    <p:sldId id="317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7179" autoAdjust="0"/>
  </p:normalViewPr>
  <p:slideViewPr>
    <p:cSldViewPr>
      <p:cViewPr varScale="1">
        <p:scale>
          <a:sx n="65" d="100"/>
          <a:sy n="65" d="100"/>
        </p:scale>
        <p:origin x="130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3FEF-B076-40DD-A658-12D6A9634665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F79B-297C-4078-B735-FD1DA2CDD4A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61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9143-642C-45F3-B528-37C674809CA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53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35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0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942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2503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EB41EA-90B8-41E5-83D5-2CB40FBFAAD6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36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746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17E7B6-510C-4DBF-9B63-E234466F523D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38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58131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91C75-AD7A-489A-9FB8-D7A6F0FF8E33}" type="slidenum">
              <a:rPr lang="en-GB" altLang="it-IT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GB" altLang="it-IT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73834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Dopo somministrazione orale, </a:t>
            </a:r>
            <a:r>
              <a:rPr lang="it-IT" dirty="0" err="1" smtClean="0"/>
              <a:t>l’amitriptilina</a:t>
            </a:r>
            <a:r>
              <a:rPr lang="it-IT" dirty="0" smtClean="0"/>
              <a:t> viene rapidamente assorbita dal tratto gastrointestinale. La velocità di assorbimento del farmaco può ridursi, specie in caso di </a:t>
            </a:r>
            <a:r>
              <a:rPr lang="it-IT" dirty="0" err="1" smtClean="0"/>
              <a:t>sovradosaggio</a:t>
            </a:r>
            <a:r>
              <a:rPr lang="it-IT" dirty="0" smtClean="0"/>
              <a:t>, a causa dei suoi effetti </a:t>
            </a:r>
            <a:r>
              <a:rPr lang="it-IT" dirty="0" err="1" smtClean="0"/>
              <a:t>anticolinergici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Biodisponibilità</a:t>
            </a:r>
            <a:r>
              <a:rPr lang="it-IT" dirty="0" smtClean="0"/>
              <a:t> orale: 48%.</a:t>
            </a:r>
          </a:p>
          <a:p>
            <a:endParaRPr lang="it-IT" dirty="0" smtClean="0"/>
          </a:p>
          <a:p>
            <a:r>
              <a:rPr lang="it-IT" dirty="0" smtClean="0"/>
              <a:t>L’amitriptilina subisce effetto di primo passaggio epatico con formazione di </a:t>
            </a:r>
            <a:r>
              <a:rPr lang="it-IT" dirty="0" err="1" smtClean="0"/>
              <a:t>nortriptilina</a:t>
            </a:r>
            <a:r>
              <a:rPr lang="it-IT" dirty="0" smtClean="0"/>
              <a:t>, metabolita attivo</a:t>
            </a:r>
          </a:p>
          <a:p>
            <a:endParaRPr lang="it-IT" dirty="0" smtClean="0"/>
          </a:p>
          <a:p>
            <a:r>
              <a:rPr lang="it-IT" dirty="0" smtClean="0"/>
              <a:t>Tempo di picco </a:t>
            </a:r>
            <a:r>
              <a:rPr lang="it-IT" dirty="0" err="1" smtClean="0"/>
              <a:t>plasmatico</a:t>
            </a:r>
            <a:r>
              <a:rPr lang="it-IT" dirty="0" smtClean="0"/>
              <a:t>: 2,2-4,7 ore.</a:t>
            </a:r>
          </a:p>
          <a:p>
            <a:endParaRPr lang="it-IT" dirty="0" smtClean="0"/>
          </a:p>
          <a:p>
            <a:r>
              <a:rPr lang="it-IT" dirty="0" smtClean="0"/>
              <a:t>Concentrazioni </a:t>
            </a:r>
            <a:r>
              <a:rPr lang="it-IT" dirty="0" err="1" smtClean="0"/>
              <a:t>sieriche</a:t>
            </a:r>
            <a:r>
              <a:rPr lang="it-IT" dirty="0" smtClean="0"/>
              <a:t> efficaci: 60-220 </a:t>
            </a:r>
            <a:r>
              <a:rPr lang="it-IT" dirty="0" err="1" smtClean="0"/>
              <a:t>ng</a:t>
            </a:r>
            <a:r>
              <a:rPr lang="it-IT" dirty="0" smtClean="0"/>
              <a:t>/ml.</a:t>
            </a:r>
          </a:p>
          <a:p>
            <a:endParaRPr lang="it-IT" dirty="0" smtClean="0"/>
          </a:p>
          <a:p>
            <a:r>
              <a:rPr lang="it-IT" dirty="0" smtClean="0"/>
              <a:t>Dopo somministrazione orale continuata il tempo per raggiungere lo </a:t>
            </a:r>
            <a:r>
              <a:rPr lang="it-IT" dirty="0" err="1" smtClean="0"/>
              <a:t>steady-state</a:t>
            </a:r>
            <a:r>
              <a:rPr lang="it-IT" dirty="0" smtClean="0"/>
              <a:t> è di 3-8 ore.</a:t>
            </a:r>
          </a:p>
          <a:p>
            <a:endParaRPr lang="it-IT" dirty="0" smtClean="0"/>
          </a:p>
          <a:p>
            <a:r>
              <a:rPr lang="it-IT" dirty="0" smtClean="0"/>
              <a:t>Legame </a:t>
            </a:r>
            <a:r>
              <a:rPr lang="it-IT" dirty="0" err="1" smtClean="0"/>
              <a:t>sieroproteico</a:t>
            </a:r>
            <a:r>
              <a:rPr lang="it-IT" dirty="0" smtClean="0"/>
              <a:t>: 94,8%.</a:t>
            </a:r>
          </a:p>
          <a:p>
            <a:endParaRPr lang="it-IT" dirty="0" smtClean="0"/>
          </a:p>
          <a:p>
            <a:r>
              <a:rPr lang="it-IT" dirty="0" smtClean="0"/>
              <a:t>Vd: 15 L/kg.</a:t>
            </a:r>
          </a:p>
          <a:p>
            <a:endParaRPr lang="it-IT" dirty="0" smtClean="0"/>
          </a:p>
          <a:p>
            <a:r>
              <a:rPr lang="it-IT" dirty="0" smtClean="0"/>
              <a:t>L’amitriptilina e la </a:t>
            </a:r>
            <a:r>
              <a:rPr lang="it-IT" dirty="0" err="1" smtClean="0"/>
              <a:t>nortriptilina</a:t>
            </a:r>
            <a:r>
              <a:rPr lang="it-IT" dirty="0" smtClean="0"/>
              <a:t> essendo di natura molto lipofila si distribuiscono ampiamente nella maggior parte dei tessuti dell’organismo.</a:t>
            </a:r>
          </a:p>
          <a:p>
            <a:endParaRPr lang="it-IT" dirty="0" smtClean="0"/>
          </a:p>
          <a:p>
            <a:r>
              <a:rPr lang="it-IT" dirty="0" smtClean="0"/>
              <a:t>Permea la placenta e viene escreta nel latte materno.</a:t>
            </a:r>
          </a:p>
          <a:p>
            <a:endParaRPr lang="it-IT" dirty="0" smtClean="0"/>
          </a:p>
          <a:p>
            <a:r>
              <a:rPr lang="it-IT" dirty="0" err="1" smtClean="0"/>
              <a:t>L’amitriptilina</a:t>
            </a:r>
            <a:r>
              <a:rPr lang="it-IT" dirty="0" smtClean="0"/>
              <a:t> possiede un attivo ricircolo </a:t>
            </a:r>
            <a:r>
              <a:rPr lang="it-IT" dirty="0" err="1" smtClean="0"/>
              <a:t>enteroepatico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L’amitriptilina viene ampiamente metabolizzata a livello epatico, principalmente attraverso reazioni di </a:t>
            </a:r>
            <a:r>
              <a:rPr lang="it-IT" dirty="0" err="1" smtClean="0"/>
              <a:t>demetilazione</a:t>
            </a:r>
            <a:r>
              <a:rPr lang="it-IT" dirty="0" smtClean="0"/>
              <a:t>, con formazione del metabolita attivo (</a:t>
            </a:r>
            <a:r>
              <a:rPr lang="it-IT" dirty="0" err="1" smtClean="0"/>
              <a:t>nortriptilina</a:t>
            </a:r>
            <a:r>
              <a:rPr lang="it-IT" dirty="0" smtClean="0"/>
              <a:t>); subisce anche reazioni di </a:t>
            </a:r>
            <a:r>
              <a:rPr lang="it-IT" dirty="0" err="1" smtClean="0"/>
              <a:t>idrossilazione</a:t>
            </a:r>
            <a:r>
              <a:rPr lang="it-IT" dirty="0" smtClean="0"/>
              <a:t> e N-ossidazione.</a:t>
            </a:r>
          </a:p>
          <a:p>
            <a:r>
              <a:rPr lang="it-IT" dirty="0" smtClean="0"/>
              <a:t> Gli </a:t>
            </a:r>
            <a:r>
              <a:rPr lang="it-IT" dirty="0" err="1" smtClean="0"/>
              <a:t>isoenzimi</a:t>
            </a:r>
            <a:r>
              <a:rPr lang="it-IT" dirty="0" smtClean="0"/>
              <a:t> </a:t>
            </a:r>
            <a:r>
              <a:rPr lang="it-IT" dirty="0" err="1" smtClean="0"/>
              <a:t>citocromiali</a:t>
            </a:r>
            <a:r>
              <a:rPr lang="it-IT" dirty="0" smtClean="0"/>
              <a:t> principali coinvolti nel metabolismo </a:t>
            </a:r>
            <a:r>
              <a:rPr lang="it-IT" dirty="0" err="1" smtClean="0"/>
              <a:t>dell’amitriptilina</a:t>
            </a:r>
            <a:r>
              <a:rPr lang="it-IT" dirty="0" smtClean="0"/>
              <a:t> sono 2D6, 3A4.</a:t>
            </a:r>
          </a:p>
          <a:p>
            <a:endParaRPr lang="it-IT" dirty="0" smtClean="0"/>
          </a:p>
          <a:p>
            <a:r>
              <a:rPr lang="it-IT" dirty="0" err="1" smtClean="0"/>
              <a:t>L’isoenzima</a:t>
            </a:r>
            <a:r>
              <a:rPr lang="it-IT" dirty="0" smtClean="0"/>
              <a:t> CYP2D6 è responsabile delle reazioni di </a:t>
            </a:r>
            <a:r>
              <a:rPr lang="it-IT" dirty="0" err="1" smtClean="0"/>
              <a:t>idrossilazione</a:t>
            </a:r>
            <a:r>
              <a:rPr lang="it-IT" dirty="0" smtClean="0"/>
              <a:t>, </a:t>
            </a:r>
          </a:p>
          <a:p>
            <a:r>
              <a:rPr lang="it-IT" dirty="0" smtClean="0"/>
              <a:t>L'isoenzima CYP2C19</a:t>
            </a:r>
            <a:r>
              <a:rPr lang="it-IT" baseline="0" dirty="0" smtClean="0"/>
              <a:t> è</a:t>
            </a:r>
            <a:r>
              <a:rPr lang="it-IT" dirty="0" smtClean="0"/>
              <a:t> coinvolti nella reazione di </a:t>
            </a:r>
            <a:r>
              <a:rPr lang="it-IT" dirty="0" err="1" smtClean="0"/>
              <a:t>demetilazione</a:t>
            </a:r>
            <a:r>
              <a:rPr lang="it-IT" dirty="0" smtClean="0"/>
              <a:t> dell’amitriptilina</a:t>
            </a:r>
            <a:r>
              <a:rPr lang="it-IT" baseline="0" dirty="0" smtClean="0"/>
              <a:t> che porta alla formazione di </a:t>
            </a:r>
            <a:r>
              <a:rPr lang="it-IT" baseline="0" dirty="0" err="1" smtClean="0"/>
              <a:t>nortriptilina</a:t>
            </a:r>
            <a:r>
              <a:rPr lang="it-IT" baseline="0" dirty="0" smtClean="0"/>
              <a:t>.</a:t>
            </a:r>
          </a:p>
          <a:p>
            <a:r>
              <a:rPr lang="it-IT" dirty="0" smtClean="0"/>
              <a:t> </a:t>
            </a:r>
          </a:p>
          <a:p>
            <a:r>
              <a:rPr lang="it-IT" dirty="0" err="1" smtClean="0"/>
              <a:t>L’amitriptilina</a:t>
            </a:r>
            <a:r>
              <a:rPr lang="it-IT" dirty="0" smtClean="0"/>
              <a:t> è anche substrato della </a:t>
            </a:r>
            <a:r>
              <a:rPr lang="it-IT" dirty="0" err="1" smtClean="0"/>
              <a:t>glicoproteina-P</a:t>
            </a:r>
            <a:r>
              <a:rPr lang="it-IT" dirty="0" smtClean="0"/>
              <a:t>. In studi in vivo è stato dimostrato come l’inibizione del sistema di trasporto della </a:t>
            </a:r>
            <a:r>
              <a:rPr lang="it-IT" dirty="0" err="1" smtClean="0"/>
              <a:t>glicoproteina-P</a:t>
            </a:r>
            <a:r>
              <a:rPr lang="it-IT" dirty="0" smtClean="0"/>
              <a:t> aumenti di circa tre volte la </a:t>
            </a:r>
            <a:r>
              <a:rPr lang="it-IT" dirty="0" err="1" smtClean="0"/>
              <a:t>biodisponibilità</a:t>
            </a:r>
            <a:r>
              <a:rPr lang="it-IT" dirty="0" smtClean="0"/>
              <a:t> orale </a:t>
            </a:r>
            <a:r>
              <a:rPr lang="it-IT" dirty="0" err="1" smtClean="0"/>
              <a:t>dell’antidepressivo</a:t>
            </a:r>
            <a:r>
              <a:rPr lang="it-IT" dirty="0" smtClean="0"/>
              <a:t>. E’ probabile che la </a:t>
            </a:r>
            <a:r>
              <a:rPr lang="it-IT" dirty="0" err="1" smtClean="0"/>
              <a:t>glicoproteina-P</a:t>
            </a:r>
            <a:r>
              <a:rPr lang="it-IT" dirty="0" smtClean="0"/>
              <a:t> intervenga anche nella </a:t>
            </a:r>
            <a:r>
              <a:rPr lang="it-IT" dirty="0" err="1" smtClean="0"/>
              <a:t>ricaptazione</a:t>
            </a:r>
            <a:r>
              <a:rPr lang="it-IT" dirty="0" smtClean="0"/>
              <a:t> intestinale </a:t>
            </a:r>
            <a:r>
              <a:rPr lang="it-IT" dirty="0" err="1" smtClean="0"/>
              <a:t>dell’amitriptilina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Clearance</a:t>
            </a:r>
            <a:r>
              <a:rPr lang="it-IT" dirty="0" smtClean="0"/>
              <a:t>: 11,5 ml/min/kg.</a:t>
            </a:r>
          </a:p>
          <a:p>
            <a:endParaRPr lang="it-IT" dirty="0" smtClean="0"/>
          </a:p>
          <a:p>
            <a:r>
              <a:rPr lang="it-IT" dirty="0" err="1" smtClean="0"/>
              <a:t>Emivita</a:t>
            </a:r>
            <a:r>
              <a:rPr lang="it-IT" dirty="0" smtClean="0"/>
              <a:t>: 12,9-36,1 ore.</a:t>
            </a:r>
          </a:p>
          <a:p>
            <a:endParaRPr lang="it-IT" dirty="0" smtClean="0"/>
          </a:p>
          <a:p>
            <a:r>
              <a:rPr lang="it-IT" dirty="0" err="1" smtClean="0"/>
              <a:t>L’amitriptilina</a:t>
            </a:r>
            <a:r>
              <a:rPr lang="it-IT" dirty="0" smtClean="0"/>
              <a:t> viene escreta principalmente attraverso le urine; è eliminata </a:t>
            </a:r>
            <a:r>
              <a:rPr lang="it-IT" dirty="0" err="1" smtClean="0"/>
              <a:t>sottoforma</a:t>
            </a:r>
            <a:r>
              <a:rPr lang="it-IT" dirty="0" smtClean="0"/>
              <a:t> di metaboliti in forma libera o coniugata (solo una piccola percentuale di farmaco viene escreto </a:t>
            </a:r>
            <a:r>
              <a:rPr lang="it-IT" dirty="0" err="1" smtClean="0"/>
              <a:t>immodificato</a:t>
            </a:r>
            <a:r>
              <a:rPr lang="it-IT" dirty="0" smtClean="0"/>
              <a:t>). Circa il 30-50% della dose somministrata è eliminata nelle urine nelle 24 ore.</a:t>
            </a:r>
          </a:p>
          <a:p>
            <a:endParaRPr lang="it-IT" dirty="0" smtClean="0"/>
          </a:p>
          <a:p>
            <a:r>
              <a:rPr lang="it-IT" dirty="0" smtClean="0"/>
              <a:t>Né l’emodialisi, né la dialisi peritoneale modificano le concentrazioni ematiche </a:t>
            </a:r>
            <a:r>
              <a:rPr lang="it-IT" dirty="0" err="1" smtClean="0"/>
              <a:t>dell’amitriptilina</a:t>
            </a:r>
            <a:r>
              <a:rPr lang="it-IT" dirty="0" smtClean="0"/>
              <a:t> e dei suoi metaboliti; il rene non ha di conseguenza un ruolo di primaria importanza </a:t>
            </a:r>
            <a:r>
              <a:rPr lang="it-IT" dirty="0" err="1" smtClean="0"/>
              <a:t>nell’inattivazione</a:t>
            </a:r>
            <a:r>
              <a:rPr lang="it-IT" dirty="0" smtClean="0"/>
              <a:t> di questo farmaco.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8B07-A352-4A22-B319-A2CDCF55ED88}" type="slidenum">
              <a:rPr lang="nb-NO" smtClean="0">
                <a:solidFill>
                  <a:prstClr val="black"/>
                </a:solidFill>
              </a:rPr>
              <a:pPr/>
              <a:t>47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62BDA-0BAE-4D08-91AD-D536C4E07B05}" type="slidenum">
              <a:rPr lang="nb-NO" smtClean="0">
                <a:solidFill>
                  <a:prstClr val="black"/>
                </a:solidFill>
              </a:rPr>
              <a:pPr/>
              <a:t>47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6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SONO TUTTE SNP (SUL SINGOLO NUCLEOTIDE!)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*17</a:t>
            </a:r>
            <a:r>
              <a:rPr lang="it-IT" baseline="0" dirty="0" smtClean="0"/>
              <a:t>, già citato nel metabolismo del </a:t>
            </a:r>
            <a:r>
              <a:rPr lang="it-IT" baseline="0" dirty="0" err="1" smtClean="0"/>
              <a:t>Tamoxifene</a:t>
            </a:r>
            <a:r>
              <a:rPr lang="it-IT" baseline="0" dirty="0" smtClean="0"/>
              <a:t>, UM; metabolismo elevato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>
                <a:solidFill>
                  <a:prstClr val="black"/>
                </a:solidFill>
              </a:rPr>
              <a:pPr/>
              <a:t>49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*4 ATTIVITA’ PERDUTA, negli altri casi diminuita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>
                <a:solidFill>
                  <a:prstClr val="black"/>
                </a:solidFill>
              </a:rPr>
              <a:pPr/>
              <a:t>51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6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NEUTROPENIA: una diminuzione prevedibile del numero dei granulociti neutrofili più o meno grave: se il numero è inferiore a 1000 per microlitro di sangue esiste il rischio di infezioni anche gravi. Le infezioni virali principali sono epatite, influenza, rosolia, morbillo, varicella, mononucleosi infettiva.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9143-642C-45F3-B528-37C674809CA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29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Rallentare il recupero dei canali al sodio, sebbene abbia anche effetti metabolici importanti interferendo con il ciclo degli inositoli e con la GSK-3 (glicogeno </a:t>
            </a:r>
            <a:r>
              <a:rPr lang="it-IT" dirty="0" err="1" smtClean="0"/>
              <a:t>sintasi-chinasi</a:t>
            </a:r>
            <a:r>
              <a:rPr lang="it-IT" dirty="0" smtClean="0"/>
              <a:t> 3), gli stessi </a:t>
            </a:r>
            <a:r>
              <a:rPr lang="it-IT" dirty="0" err="1" smtClean="0"/>
              <a:t>bersaglii</a:t>
            </a:r>
            <a:r>
              <a:rPr lang="it-IT" dirty="0" smtClean="0"/>
              <a:t> molecolari degli ioni litio.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farmaco può essere utilizzato nelle epilessie per il trattamento delle crisi parziali e delle crisi tonico-cloniche.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BF7A-EC49-9D4B-8848-CDF4734E76DC}" type="slidenum">
              <a:rPr lang="it-IT" smtClean="0">
                <a:solidFill>
                  <a:prstClr val="black"/>
                </a:solidFill>
              </a:rPr>
              <a:pPr/>
              <a:t>56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NEUTROPENIA:</a:t>
            </a:r>
            <a:r>
              <a:rPr lang="it-IT" baseline="0" dirty="0" smtClean="0"/>
              <a:t> </a:t>
            </a:r>
            <a:r>
              <a:rPr lang="it-IT" dirty="0" smtClean="0"/>
              <a:t>una diminuzione prevedibile del numero dei granulociti neutrofili più o meno grave: se il numero è inferiore a 1000 per microlitro di sangue esiste il rischio di infezioni anche gravi. Le infezioni virali principali sono epatite, influenza, rosolia, morbillo, varicella, mononucleosi infettiva.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9143-642C-45F3-B528-37C674809CA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03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5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35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39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1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43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17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27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71479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92105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95926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5689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22958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79286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8239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3354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88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41596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755200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it"/>
              <a:pPr/>
              <a:t>‹N›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259090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812-4F17-44DF-BB50-231E19815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3446-EF4F-4D1E-A6BF-BF81425B6F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0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7CBA-22B5-4FAE-8735-B5B785A1FA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DAD4-9E56-45B6-86C5-6073E5C67E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04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5F1C-652D-4B4E-8316-D765C1F5A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BAA4-B743-4830-9A91-D08FEACC51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6F32-F73E-4156-BEE4-D87D761D76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D5A-08F9-4161-9509-09A866D327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FB9A-81B4-4A4F-A370-95A969B4B6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F677-4806-472E-8AB9-5136725255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E11C-4C3B-4C54-959E-D75CFAF73B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AC3C-E595-488E-AAC7-1E536634F5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9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4BA5-BC4B-4B6A-B4D2-D8F64052D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9AE-8810-4FA0-B89E-403E38923C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048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2BFF-E24B-4803-BF67-39217B1838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5EC0-9CA0-418A-AA44-5A7081A67D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60CD-6DE2-40B4-B010-DCB8AADCBA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79CA-180A-4571-ADB9-F1D2E44D68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5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1E15-ED27-48A3-9310-EFD51F9FE5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1808-9BA9-4ACD-8E61-119ED3C472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1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82C4-D151-46AA-9C09-4E9D481FCA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83AD-5217-4E80-8D44-220ED60C3C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4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56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70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97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0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0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A62D-3D21-4CEB-A4AF-87F4172C792B}" type="datetimeFigureOut">
              <a:rPr lang="it-IT" smtClean="0"/>
              <a:pPr/>
              <a:t>11/12/2018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BEF6-A5BE-4693-A755-7B65C90C58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0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it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‹N›</a:t>
            </a:fld>
            <a:endParaRPr lang="it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8115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87AC2-91DD-426C-B102-BFF88E5A3F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369E3-8A57-4FA3-AC8B-284067B47F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itocromo_P4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e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IRINOTECANO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3873731"/>
            <a:ext cx="8401050" cy="191030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Chemioterapico, citotossico e anti-proliferativo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Utilizzato nel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mCRC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lasse delle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camptotecine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molecole estratte dalla corteccia della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Camptotheca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Acuminata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Alcaloide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4" y="1919202"/>
            <a:ext cx="2992582" cy="16708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03" y="1511033"/>
            <a:ext cx="2072661" cy="24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LINEE GUIDA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 GUIDA ATTUALE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FDA raccomanda analisi genotipica per la variante *28, dosi ridotte per pazienti omozigoti *28/*28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EUROPA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genotipizzazione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non obbligatoria per variante *28, nel 2011 approvato il protocollo che prevede la riduzione della dose &lt; 250 mg/m2 per pazienti omozigoti *28/*28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4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2" y="1172716"/>
            <a:ext cx="8083837" cy="47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8004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 LINEA GUIDA APPROVATA NEL 2015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295" y="1453692"/>
            <a:ext cx="7533410" cy="45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6018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it"/>
              <a:t>Tamoxifene e CYP2D6</a:t>
            </a:r>
          </a:p>
        </p:txBody>
      </p:sp>
    </p:spTree>
    <p:extLst>
      <p:ext uri="{BB962C8B-B14F-4D97-AF65-F5344CB8AC3E}">
        <p14:creationId xmlns:p14="http://schemas.microsoft.com/office/powerpoint/2010/main" val="25983676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"/>
              <a:t>Tamoxifene: cos’è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98450">
              <a:lnSpc>
                <a:spcPct val="200000"/>
              </a:lnSpc>
              <a:spcAft>
                <a:spcPts val="0"/>
              </a:spcAft>
              <a:buClr>
                <a:schemeClr val="dk1"/>
              </a:buClr>
              <a:buFont typeface="Arial" charset="0"/>
              <a:buChar char="•"/>
            </a:pPr>
            <a:r>
              <a:rPr lang="it" sz="1400" dirty="0">
                <a:solidFill>
                  <a:schemeClr val="dk1"/>
                </a:solidFill>
              </a:rPr>
              <a:t>modulatore selettivo dei recettori per gli estrogeni (SERM)</a:t>
            </a:r>
          </a:p>
          <a:p>
            <a:pPr marL="457200" indent="-298450">
              <a:lnSpc>
                <a:spcPct val="200000"/>
              </a:lnSpc>
              <a:spcAft>
                <a:spcPts val="0"/>
              </a:spcAft>
              <a:buClr>
                <a:schemeClr val="dk1"/>
              </a:buClr>
              <a:buFont typeface="Arial" charset="0"/>
              <a:buChar char="•"/>
            </a:pPr>
            <a:r>
              <a:rPr lang="it" sz="1400" dirty="0">
                <a:solidFill>
                  <a:schemeClr val="dk1"/>
                </a:solidFill>
              </a:rPr>
              <a:t>trattamento di breast cancer ER+</a:t>
            </a:r>
          </a:p>
          <a:p>
            <a:pPr marL="457200" indent="-298450">
              <a:lnSpc>
                <a:spcPct val="200000"/>
              </a:lnSpc>
              <a:spcAft>
                <a:spcPts val="0"/>
              </a:spcAft>
              <a:buClr>
                <a:schemeClr val="dk1"/>
              </a:buClr>
              <a:buFont typeface="Arial" charset="0"/>
              <a:buChar char="•"/>
            </a:pPr>
            <a:r>
              <a:rPr lang="it" sz="1400" dirty="0">
                <a:solidFill>
                  <a:schemeClr val="dk1"/>
                </a:solidFill>
              </a:rPr>
              <a:t>si lega al recettore ER e compete con il ligando endogeno con effetto antagonista → nella ghiandola mammaria induce blocco della trascrizione dell’ormone steroideo</a:t>
            </a:r>
          </a:p>
          <a:p>
            <a:pPr marL="457200" indent="-298450">
              <a:lnSpc>
                <a:spcPct val="200000"/>
              </a:lnSpc>
              <a:spcAft>
                <a:spcPts val="0"/>
              </a:spcAft>
              <a:buClr>
                <a:schemeClr val="dk1"/>
              </a:buClr>
              <a:buFont typeface="Arial" charset="0"/>
              <a:buChar char="•"/>
            </a:pPr>
            <a:r>
              <a:rPr lang="it" sz="1400" dirty="0">
                <a:solidFill>
                  <a:schemeClr val="dk1"/>
                </a:solidFill>
              </a:rPr>
              <a:t>primo ad essere impiegato nella chemioterapia adiuvante e come farmaco per proteggere, a scopo preventivo, quei pazienti ad alto rischio di carcinoma mammario familiare </a:t>
            </a:r>
          </a:p>
          <a:p>
            <a:pPr marL="457200" indent="-298450">
              <a:lnSpc>
                <a:spcPct val="200000"/>
              </a:lnSpc>
              <a:spcAft>
                <a:spcPts val="0"/>
              </a:spcAft>
              <a:buClr>
                <a:schemeClr val="dk1"/>
              </a:buClr>
              <a:buFont typeface="Arial" charset="0"/>
              <a:buChar char="•"/>
            </a:pPr>
            <a:r>
              <a:rPr lang="it" sz="1400" dirty="0">
                <a:solidFill>
                  <a:schemeClr val="dk1"/>
                </a:solidFill>
              </a:rPr>
              <a:t>somministrato per via orale</a:t>
            </a:r>
            <a:r>
              <a:rPr lang="it-IT" sz="1400" dirty="0">
                <a:solidFill>
                  <a:schemeClr val="dk1"/>
                </a:solidFill>
              </a:rPr>
              <a:t> (60 mg/die)</a:t>
            </a:r>
            <a:r>
              <a:rPr lang="it" sz="1400" dirty="0">
                <a:solidFill>
                  <a:schemeClr val="dk1"/>
                </a:solidFill>
              </a:rPr>
              <a:t>, con picco plasmatico dopo poche ore e raggiunge lo steady state (plateau = concentrazione costante nel tempo) dopo circa 3 mesi</a:t>
            </a:r>
          </a:p>
          <a:p>
            <a:pPr marL="171450" indent="-171450">
              <a:lnSpc>
                <a:spcPct val="200000"/>
              </a:lnSpc>
              <a:spcAft>
                <a:spcPts val="0"/>
              </a:spcAft>
              <a:buFont typeface="Arial" charset="0"/>
              <a:buChar char="•"/>
            </a:pPr>
            <a:endParaRPr sz="1400" dirty="0">
              <a:solidFill>
                <a:schemeClr val="dk1"/>
              </a:solidFill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sz="1400" u="sng" dirty="0">
              <a:solidFill>
                <a:schemeClr val="dk1"/>
              </a:solidFill>
            </a:endParaRPr>
          </a:p>
          <a:p>
            <a:pPr>
              <a:lnSpc>
                <a:spcPct val="200000"/>
              </a:lnSpc>
              <a:spcAft>
                <a:spcPts val="0"/>
              </a:spcAft>
              <a:buClr>
                <a:schemeClr val="dk1"/>
              </a:buClr>
            </a:pPr>
            <a:endParaRPr sz="1400" u="sng" dirty="0">
              <a:solidFill>
                <a:schemeClr val="dk1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988" y="1176288"/>
            <a:ext cx="2857500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736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Trattamento di 5 anni per donne con cancro al seno ER+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10 anni per prevenire ricadute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Almeno 5 anni per donne a rischio di sviluppare cancro al seno ER+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"/>
              <a:t>Meccanismo d’azione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714750" y="2009725"/>
            <a:ext cx="5117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91666"/>
            </a:pP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compete </a:t>
            </a:r>
            <a:r>
              <a:rPr lang="it" dirty="0">
                <a:solidFill>
                  <a:schemeClr val="dk1"/>
                </a:solidFill>
                <a:highlight>
                  <a:srgbClr val="FFFFFF"/>
                </a:highlight>
              </a:rPr>
              <a:t>con gli estrogeni per il legame al recettore 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estrogenico</a:t>
            </a: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 (ER)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lang="it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  <a:buSzPct val="91666"/>
            </a:pPr>
            <a:r>
              <a:rPr lang="it" dirty="0">
                <a:solidFill>
                  <a:schemeClr val="dk1"/>
                </a:solidFill>
                <a:highlight>
                  <a:srgbClr val="FFFFFF"/>
                </a:highlight>
              </a:rPr>
              <a:t>può legare i recettori estrogenici iperespressi in corso di carcinoma mammario, impedendo così agli estrogeni di esercitare il proprio effetto trofico e proliferativo sulle cellule neoplastiche di carcinoma mammario estrogeno 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dipendente</a:t>
            </a:r>
            <a:endParaRPr lang="it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endParaRPr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50" y="2076450"/>
            <a:ext cx="2427315" cy="357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1886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"/>
              <a:t>CYP2D6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46048" y="191761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98450">
              <a:lnSpc>
                <a:spcPct val="100000"/>
              </a:lnSpc>
              <a:buFont typeface="Arial" charset="0"/>
              <a:buChar char="•"/>
            </a:pPr>
            <a:r>
              <a:rPr lang="it" sz="1600" dirty="0">
                <a:solidFill>
                  <a:srgbClr val="252525"/>
                </a:solidFill>
                <a:highlight>
                  <a:srgbClr val="FFFFFF"/>
                </a:highlight>
              </a:rPr>
              <a:t>membro della famiglia </a:t>
            </a:r>
            <a:r>
              <a:rPr lang="it-IT" sz="1600" dirty="0">
                <a:solidFill>
                  <a:schemeClr val="tx1"/>
                </a:solidFill>
                <a:highlight>
                  <a:srgbClr val="FFFFFF"/>
                </a:highlight>
              </a:rPr>
              <a:t>citocromo P450</a:t>
            </a:r>
            <a:endParaRPr lang="it" sz="1600" dirty="0">
              <a:solidFill>
                <a:schemeClr val="tx1"/>
              </a:solidFill>
              <a:highlight>
                <a:srgbClr val="FFFFFF"/>
              </a:highlight>
              <a:hlinkClick r:id="rId3"/>
            </a:endParaRPr>
          </a:p>
          <a:p>
            <a:pPr marL="457200" indent="-298450">
              <a:lnSpc>
                <a:spcPct val="100000"/>
              </a:lnSpc>
              <a:buClr>
                <a:srgbClr val="252525"/>
              </a:buClr>
              <a:buFont typeface="Arial" charset="0"/>
              <a:buChar char="•"/>
            </a:pPr>
            <a:r>
              <a:rPr lang="it" sz="1600" dirty="0">
                <a:solidFill>
                  <a:srgbClr val="252525"/>
                </a:solidFill>
                <a:highlight>
                  <a:srgbClr val="FFFFFF"/>
                </a:highlight>
              </a:rPr>
              <a:t>si trova sul cromosoma 22q13.1</a:t>
            </a:r>
          </a:p>
          <a:p>
            <a:pPr marL="457200" indent="-298450" algn="just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Font typeface="Arial" charset="0"/>
              <a:buChar char="•"/>
            </a:pPr>
            <a:r>
              <a:rPr lang="it" sz="1600" dirty="0">
                <a:solidFill>
                  <a:schemeClr val="dk1"/>
                </a:solidFill>
              </a:rPr>
              <a:t>coinvolto nel metabolismo del 15-25% dei farmaci</a:t>
            </a:r>
            <a:r>
              <a:rPr lang="it-IT" sz="1600" dirty="0">
                <a:solidFill>
                  <a:schemeClr val="dk1"/>
                </a:solidFill>
              </a:rPr>
              <a:t>, con attività ossido-riduttiva</a:t>
            </a:r>
            <a:endParaRPr lang="it" sz="1600" dirty="0">
              <a:solidFill>
                <a:schemeClr val="dk1"/>
              </a:solidFill>
            </a:endParaRPr>
          </a:p>
          <a:p>
            <a:endParaRPr sz="1600" dirty="0">
              <a:solidFill>
                <a:srgbClr val="252525"/>
              </a:solidFill>
              <a:highlight>
                <a:srgbClr val="FFFFFF"/>
              </a:highlight>
            </a:endParaRPr>
          </a:p>
          <a:p>
            <a:endParaRPr sz="1600" dirty="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899" y="3282981"/>
            <a:ext cx="3401724" cy="25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40673"/>
          <a:stretch/>
        </p:blipFill>
        <p:spPr>
          <a:xfrm>
            <a:off x="5782110" y="3282981"/>
            <a:ext cx="2895600" cy="26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5931149" y="5334012"/>
            <a:ext cx="1028700" cy="423659"/>
          </a:xfrm>
          <a:prstGeom prst="irregularSeal2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139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" dirty="0"/>
              <a:t>Polimorfismi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</a:rPr>
              <a:t>Il CYP2D6 è l’enzima P450 con il maggior numero di polimorfismi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</a:rPr>
              <a:t>Sono state descritte più di 100 varianti alleliche del CYP2D6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it" dirty="0" smtClean="0">
                <a:solidFill>
                  <a:schemeClr val="dk1"/>
                </a:solidFill>
              </a:rPr>
              <a:t>7-10</a:t>
            </a:r>
            <a:r>
              <a:rPr lang="it" dirty="0">
                <a:solidFill>
                  <a:schemeClr val="dk1"/>
                </a:solidFill>
              </a:rPr>
              <a:t>% dei soggetti sono metabolizzatori lenti e presentano una mutazione che codifica per enzimi con una attività ridotta o </a:t>
            </a:r>
            <a:r>
              <a:rPr lang="it" dirty="0" smtClean="0">
                <a:solidFill>
                  <a:schemeClr val="dk1"/>
                </a:solidFill>
              </a:rPr>
              <a:t>assente</a:t>
            </a:r>
            <a:endParaRPr lang="it-IT" dirty="0">
              <a:solidFill>
                <a:schemeClr val="dk1"/>
              </a:solidFill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it" dirty="0" smtClean="0">
                <a:solidFill>
                  <a:schemeClr val="dk1"/>
                </a:solidFill>
              </a:rPr>
              <a:t>2-3</a:t>
            </a:r>
            <a:r>
              <a:rPr lang="it" dirty="0">
                <a:solidFill>
                  <a:schemeClr val="dk1"/>
                </a:solidFill>
              </a:rPr>
              <a:t>% dei soggetti presentano una duplicazione del gene (fino a 13 copie) e sono metabolizzatori </a:t>
            </a:r>
            <a:r>
              <a:rPr lang="it" dirty="0" smtClean="0">
                <a:solidFill>
                  <a:schemeClr val="dk1"/>
                </a:solidFill>
              </a:rPr>
              <a:t>ultrarapid</a:t>
            </a:r>
            <a:r>
              <a:rPr lang="it-IT" dirty="0" smtClean="0">
                <a:solidFill>
                  <a:schemeClr val="dk1"/>
                </a:solidFill>
              </a:rPr>
              <a:t>i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it" dirty="0" smtClean="0">
                <a:solidFill>
                  <a:schemeClr val="dk1"/>
                </a:solidFill>
              </a:rPr>
              <a:t>il </a:t>
            </a:r>
            <a:r>
              <a:rPr lang="it" dirty="0">
                <a:solidFill>
                  <a:schemeClr val="dk1"/>
                </a:solidFill>
              </a:rPr>
              <a:t>test delle varianti </a:t>
            </a:r>
            <a:r>
              <a:rPr lang="it" dirty="0">
                <a:solidFill>
                  <a:schemeClr val="tx1"/>
                </a:solidFill>
              </a:rPr>
              <a:t>di CYP2D6 può aiutare a determinare se certi farmaci antitumorali, come il tamoxifen per il cancro al seno, sono più o meno efficaci in un determinato paziente.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</a:pP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4921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-IT" dirty="0" err="1"/>
              <a:t>P</a:t>
            </a:r>
            <a:r>
              <a:rPr lang="it" dirty="0" smtClean="0"/>
              <a:t>opolazioni</a:t>
            </a:r>
            <a:endParaRPr lang="it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La frequenza allelica del 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CYP2D6</a:t>
            </a: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 varia a seconda delle razze: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lang="it-IT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caucasici: EM 71%, PM/IM 26% (variazione più comune 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CYP2D6*4</a:t>
            </a: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Asiatici: EM 50%, 41% di 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CYP2D6*10</a:t>
            </a: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 con ridotta funzionalità (metabolismo più lento)</a:t>
            </a:r>
          </a:p>
          <a:p>
            <a:pPr marL="171450" indent="-1714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Americani: basse frequenze di 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CYP2D6*10</a:t>
            </a:r>
            <a:endParaRPr lang="it-IT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indent="-1714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Africani: 50% alleli funzionali, 35% ridotta funzionalità (</a:t>
            </a:r>
            <a:r>
              <a:rPr lang="it" dirty="0" smtClean="0">
                <a:solidFill>
                  <a:schemeClr val="dk1"/>
                </a:solidFill>
                <a:highlight>
                  <a:srgbClr val="FFFFFF"/>
                </a:highlight>
              </a:rPr>
              <a:t>CYP2D6*17</a:t>
            </a:r>
            <a:r>
              <a:rPr lang="it-IT" dirty="0" smtClean="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endParaRPr lang="it-IT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95131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rinotecan Pathway, Pharmacokinetic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1053000"/>
            <a:ext cx="5569528" cy="474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548" y="5290274"/>
            <a:ext cx="1723510" cy="511371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053001"/>
            <a:ext cx="363876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FARMACOCINETICA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REAZIONI ANABOLICHE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8991" y="2239241"/>
            <a:ext cx="3140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un pro-farmaco principalmente attivato a livello del fegato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il 3% dell’IR viene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biotrasformato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dall’enzima CARBOSSIL-ESTERASI (CES1/2) nel metabolita attivo</a:t>
            </a:r>
          </a:p>
        </p:txBody>
      </p:sp>
    </p:spTree>
    <p:extLst>
      <p:ext uri="{BB962C8B-B14F-4D97-AF65-F5344CB8AC3E}">
        <p14:creationId xmlns:p14="http://schemas.microsoft.com/office/powerpoint/2010/main" val="32343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-IT" dirty="0"/>
              <a:t>M</a:t>
            </a:r>
            <a:r>
              <a:rPr lang="it" dirty="0" smtClean="0"/>
              <a:t>etabolismo</a:t>
            </a:r>
            <a:r>
              <a:rPr lang="it-IT" dirty="0" smtClean="0"/>
              <a:t> del </a:t>
            </a:r>
            <a:r>
              <a:rPr lang="it-IT" dirty="0" err="1" smtClean="0"/>
              <a:t>tamoxifene</a:t>
            </a:r>
            <a:endParaRPr lang="it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4329126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it" dirty="0" smtClean="0">
                <a:solidFill>
                  <a:schemeClr val="tx1"/>
                </a:solidFill>
              </a:rPr>
              <a:t>metabolismo </a:t>
            </a:r>
            <a:r>
              <a:rPr lang="it" dirty="0">
                <a:solidFill>
                  <a:schemeClr val="tx1"/>
                </a:solidFill>
              </a:rPr>
              <a:t>di primo </a:t>
            </a:r>
            <a:r>
              <a:rPr lang="it" dirty="0" smtClean="0">
                <a:solidFill>
                  <a:schemeClr val="tx1"/>
                </a:solidFill>
              </a:rPr>
              <a:t>passaggio</a:t>
            </a:r>
            <a:endParaRPr lang="it-IT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" dirty="0" smtClean="0">
                <a:solidFill>
                  <a:schemeClr val="tx1"/>
                </a:solidFill>
              </a:rPr>
              <a:t>circolazione </a:t>
            </a:r>
            <a:r>
              <a:rPr lang="it" dirty="0">
                <a:solidFill>
                  <a:schemeClr val="tx1"/>
                </a:solidFill>
              </a:rPr>
              <a:t>entero </a:t>
            </a:r>
            <a:r>
              <a:rPr lang="it" dirty="0" smtClean="0">
                <a:solidFill>
                  <a:schemeClr val="tx1"/>
                </a:solidFill>
              </a:rPr>
              <a:t>epatica</a:t>
            </a:r>
            <a:r>
              <a:rPr lang="it-IT" dirty="0" smtClean="0">
                <a:solidFill>
                  <a:schemeClr val="tx1"/>
                </a:solidFill>
              </a:rPr>
              <a:t> (</a:t>
            </a:r>
            <a:r>
              <a:rPr lang="it-IT" dirty="0" err="1" smtClean="0">
                <a:solidFill>
                  <a:schemeClr val="tx1"/>
                </a:solidFill>
              </a:rPr>
              <a:t>glucuronidazione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Enzimi: CYP2D6 e CYP3A4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è</a:t>
            </a:r>
            <a:r>
              <a:rPr lang="it-IT" dirty="0" smtClean="0">
                <a:solidFill>
                  <a:schemeClr val="tx1"/>
                </a:solidFill>
              </a:rPr>
              <a:t> un </a:t>
            </a:r>
            <a:r>
              <a:rPr lang="it-IT" dirty="0" err="1" smtClean="0">
                <a:solidFill>
                  <a:schemeClr val="tx1"/>
                </a:solidFill>
              </a:rPr>
              <a:t>profarmaco</a:t>
            </a:r>
            <a:r>
              <a:rPr lang="it-IT" dirty="0" smtClean="0">
                <a:solidFill>
                  <a:schemeClr val="tx1"/>
                </a:solidFill>
              </a:rPr>
              <a:t> che viene metabolizzato a </a:t>
            </a:r>
            <a:r>
              <a:rPr lang="it" dirty="0">
                <a:solidFill>
                  <a:schemeClr val="tx1"/>
                </a:solidFill>
              </a:rPr>
              <a:t>4-hydroxytamoxifen e N–desmetiltamoxifene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" dirty="0" smtClean="0">
                <a:solidFill>
                  <a:schemeClr val="tx1"/>
                </a:solidFill>
              </a:rPr>
              <a:t>che </a:t>
            </a:r>
            <a:r>
              <a:rPr lang="it" dirty="0">
                <a:solidFill>
                  <a:schemeClr val="tx1"/>
                </a:solidFill>
              </a:rPr>
              <a:t>vengono </a:t>
            </a:r>
            <a:r>
              <a:rPr lang="it-IT" dirty="0">
                <a:solidFill>
                  <a:schemeClr val="tx1"/>
                </a:solidFill>
              </a:rPr>
              <a:t>poi </a:t>
            </a:r>
            <a:r>
              <a:rPr lang="it" dirty="0">
                <a:solidFill>
                  <a:schemeClr val="tx1"/>
                </a:solidFill>
              </a:rPr>
              <a:t>metabolizzati a </a:t>
            </a:r>
            <a:r>
              <a:rPr lang="it" b="1" dirty="0" smtClean="0">
                <a:solidFill>
                  <a:schemeClr val="tx1"/>
                </a:solidFill>
              </a:rPr>
              <a:t>endoxifene</a:t>
            </a:r>
            <a:r>
              <a:rPr lang="it-IT" dirty="0" smtClean="0">
                <a:solidFill>
                  <a:schemeClr val="tx1"/>
                </a:solidFill>
              </a:rPr>
              <a:t> (forma attiva)</a:t>
            </a:r>
            <a:endParaRPr lang="it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it"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947" y="1302276"/>
            <a:ext cx="4184056" cy="277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599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755" y="1166967"/>
            <a:ext cx="5734050" cy="444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5294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it-IT" dirty="0"/>
              <a:t>T</a:t>
            </a:r>
            <a:r>
              <a:rPr lang="it" dirty="0" smtClean="0"/>
              <a:t>amoxifene </a:t>
            </a:r>
            <a:r>
              <a:rPr lang="it" dirty="0"/>
              <a:t>e </a:t>
            </a:r>
            <a:r>
              <a:rPr lang="it-IT" dirty="0" smtClean="0"/>
              <a:t>CYP2D6</a:t>
            </a:r>
            <a:endParaRPr lang="it"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01868" y="15886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Clr>
                <a:schemeClr val="dk1"/>
              </a:buClr>
            </a:pPr>
            <a:endParaRPr sz="1600" dirty="0">
              <a:solidFill>
                <a:schemeClr val="tx1"/>
              </a:solidFill>
            </a:endParaRPr>
          </a:p>
          <a:p>
            <a:pPr marL="457200" indent="-228600">
              <a:buChar char="-"/>
            </a:pPr>
            <a:r>
              <a:rPr lang="it" sz="1600" dirty="0">
                <a:solidFill>
                  <a:schemeClr val="tx1"/>
                </a:solidFill>
              </a:rPr>
              <a:t>la risposta al farmaco varia tra gli individui, sia per quanto riguarda l’efficacia che la tossicità</a:t>
            </a:r>
          </a:p>
          <a:p>
            <a:pPr marL="457200" indent="-228600">
              <a:buChar char="-"/>
            </a:pPr>
            <a:r>
              <a:rPr lang="it" sz="1600" dirty="0">
                <a:solidFill>
                  <a:schemeClr val="tx1"/>
                </a:solidFill>
              </a:rPr>
              <a:t>la ragione principale si trova nei polimorfismi del gene CYP2D6</a:t>
            </a:r>
            <a:endParaRPr lang="it-IT" sz="1600" dirty="0">
              <a:solidFill>
                <a:schemeClr val="tx1"/>
              </a:solidFill>
            </a:endParaRPr>
          </a:p>
          <a:p>
            <a:pPr marL="457200" indent="-228600">
              <a:buChar char="-"/>
            </a:pPr>
            <a:r>
              <a:rPr lang="it-IT" sz="1600" dirty="0">
                <a:solidFill>
                  <a:schemeClr val="tx1"/>
                </a:solidFill>
              </a:rPr>
              <a:t>È difficile </a:t>
            </a:r>
            <a:r>
              <a:rPr lang="it-IT" sz="1600" dirty="0" err="1">
                <a:solidFill>
                  <a:schemeClr val="tx1"/>
                </a:solidFill>
              </a:rPr>
              <a:t>genotipizzare</a:t>
            </a:r>
            <a:r>
              <a:rPr lang="it-IT" sz="1600" dirty="0">
                <a:solidFill>
                  <a:schemeClr val="tx1"/>
                </a:solidFill>
              </a:rPr>
              <a:t> il gene a causa dei numerosi SNP, delezioni, duplicazioni, ma anche </a:t>
            </a:r>
            <a:r>
              <a:rPr lang="it-IT" sz="1600" dirty="0" err="1">
                <a:solidFill>
                  <a:schemeClr val="tx1"/>
                </a:solidFill>
              </a:rPr>
              <a:t>pseudogeni</a:t>
            </a:r>
            <a:r>
              <a:rPr lang="it-IT" sz="1600" dirty="0">
                <a:solidFill>
                  <a:schemeClr val="tx1"/>
                </a:solidFill>
              </a:rPr>
              <a:t> → difficile definire il rapporto fenotipo-genotipo</a:t>
            </a:r>
            <a:endParaRPr lang="it" sz="1600" dirty="0">
              <a:solidFill>
                <a:schemeClr val="tx1"/>
              </a:solidFill>
            </a:endParaRPr>
          </a:p>
          <a:p>
            <a:endParaRPr sz="1600" dirty="0">
              <a:solidFill>
                <a:schemeClr val="tx1"/>
              </a:solidFill>
            </a:endParaRPr>
          </a:p>
          <a:p>
            <a:pPr algn="ctr"/>
            <a:endParaRPr lang="it-IT" sz="1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" sz="1600" dirty="0">
                <a:solidFill>
                  <a:schemeClr val="tx1"/>
                </a:solidFill>
              </a:rPr>
              <a:t>sviluppo di terapie e dosi basate sulla farmacogenetica </a:t>
            </a:r>
            <a:endParaRPr lang="it-IT" sz="16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" sz="1600" dirty="0">
                <a:solidFill>
                  <a:schemeClr val="tx1"/>
                </a:solidFill>
              </a:rPr>
              <a:t>+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it" sz="1600" dirty="0">
                <a:solidFill>
                  <a:schemeClr val="tx1"/>
                </a:solidFill>
              </a:rPr>
              <a:t>sistemi computerizzati di prescrizioni di farmaci e sorveglianza medica automatizzata</a:t>
            </a:r>
            <a:endParaRPr sz="1600" dirty="0">
              <a:solidFill>
                <a:schemeClr val="tx1"/>
              </a:solidFill>
            </a:endParaRPr>
          </a:p>
        </p:txBody>
      </p:sp>
      <p:cxnSp>
        <p:nvCxnSpPr>
          <p:cNvPr id="146" name="Shape 146"/>
          <p:cNvCxnSpPr/>
          <p:nvPr/>
        </p:nvCxnSpPr>
        <p:spPr>
          <a:xfrm>
            <a:off x="4572000" y="3897439"/>
            <a:ext cx="0" cy="100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518915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1700" y="2009725"/>
            <a:ext cx="1392640" cy="3416400"/>
          </a:xfrm>
        </p:spPr>
        <p:txBody>
          <a:bodyPr/>
          <a:lstStyle/>
          <a:p>
            <a:r>
              <a:rPr lang="it-IT" sz="1400" dirty="0" err="1">
                <a:solidFill>
                  <a:schemeClr val="tx1"/>
                </a:solidFill>
              </a:rPr>
              <a:t>overall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survival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based</a:t>
            </a:r>
            <a:r>
              <a:rPr lang="it-IT" sz="1400" dirty="0">
                <a:solidFill>
                  <a:schemeClr val="tx1"/>
                </a:solidFill>
              </a:rPr>
              <a:t> on </a:t>
            </a:r>
            <a:r>
              <a:rPr lang="it-IT" sz="1400" dirty="0" err="1">
                <a:solidFill>
                  <a:schemeClr val="tx1"/>
                </a:solidFill>
              </a:rPr>
              <a:t>metabolizer</a:t>
            </a:r>
            <a:r>
              <a:rPr lang="it-IT" sz="1400" dirty="0">
                <a:solidFill>
                  <a:schemeClr val="tx1"/>
                </a:solidFill>
              </a:rPr>
              <a:t> status (</a:t>
            </a:r>
            <a:r>
              <a:rPr lang="it-IT" sz="1400" dirty="0" err="1">
                <a:solidFill>
                  <a:schemeClr val="tx1"/>
                </a:solidFill>
              </a:rPr>
              <a:t>extensive</a:t>
            </a:r>
            <a:r>
              <a:rPr lang="it-IT" sz="1400" dirty="0">
                <a:solidFill>
                  <a:schemeClr val="tx1"/>
                </a:solidFill>
              </a:rPr>
              <a:t>, intermediate, or </a:t>
            </a:r>
            <a:r>
              <a:rPr lang="it-IT" sz="1400" dirty="0" err="1">
                <a:solidFill>
                  <a:schemeClr val="tx1"/>
                </a:solidFill>
              </a:rPr>
              <a:t>poor</a:t>
            </a:r>
            <a:r>
              <a:rPr lang="it-IT" sz="1400" dirty="0">
                <a:solidFill>
                  <a:schemeClr val="tx1"/>
                </a:solidFill>
              </a:rPr>
              <a:t>) </a:t>
            </a:r>
          </a:p>
          <a:p>
            <a:endParaRPr lang="it-IT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40" y="1073150"/>
            <a:ext cx="6832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Chemical formula of morphine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8" b="57909"/>
          <a:stretch>
            <a:fillRect/>
          </a:stretch>
        </p:blipFill>
        <p:spPr>
          <a:xfrm>
            <a:off x="2860675" y="2297113"/>
            <a:ext cx="3422650" cy="3132137"/>
          </a:xfrm>
          <a:noFill/>
        </p:spPr>
      </p:pic>
    </p:spTree>
    <p:extLst>
      <p:ext uri="{BB962C8B-B14F-4D97-AF65-F5344CB8AC3E}">
        <p14:creationId xmlns:p14="http://schemas.microsoft.com/office/powerpoint/2010/main" val="15396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881" y="152400"/>
            <a:ext cx="2962275" cy="2433637"/>
          </a:xfrm>
        </p:spPr>
        <p:txBody>
          <a:bodyPr/>
          <a:lstStyle/>
          <a:p>
            <a:r>
              <a:rPr lang="en-US" altLang="it-IT" b="1" dirty="0" smtClean="0"/>
              <a:t>Chemical structures of opioids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5"/>
          <a:stretch>
            <a:fillRect/>
          </a:stretch>
        </p:blipFill>
        <p:spPr>
          <a:xfrm>
            <a:off x="2987675" y="590550"/>
            <a:ext cx="6032500" cy="6267450"/>
          </a:xfrm>
          <a:noFill/>
        </p:spPr>
      </p:pic>
      <p:pic>
        <p:nvPicPr>
          <p:cNvPr id="2662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1221" r="35973" b="81482"/>
          <a:stretch>
            <a:fillRect/>
          </a:stretch>
        </p:blipFill>
        <p:spPr bwMode="auto">
          <a:xfrm>
            <a:off x="250825" y="3068638"/>
            <a:ext cx="25923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 smtClean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prstClr val="black"/>
                </a:solidFill>
              </a:rPr>
              <a:t>Thorn et al., Pharmacogenetics &amp; Genomics 2009</a:t>
            </a:r>
          </a:p>
        </p:txBody>
      </p:sp>
    </p:spTree>
    <p:extLst>
      <p:ext uri="{BB962C8B-B14F-4D97-AF65-F5344CB8AC3E}">
        <p14:creationId xmlns:p14="http://schemas.microsoft.com/office/powerpoint/2010/main" val="23194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/>
              <a:t>6-glucoronide </a:t>
            </a:r>
            <a:r>
              <a:rPr lang="it-IT" altLang="it-IT" sz="3600" b="1" dirty="0" err="1" smtClean="0"/>
              <a:t>metabolites</a:t>
            </a:r>
            <a:r>
              <a:rPr lang="it-IT" altLang="it-IT" sz="3600" b="1" dirty="0" smtClean="0"/>
              <a:t> of </a:t>
            </a:r>
            <a:r>
              <a:rPr lang="it-IT" altLang="it-IT" sz="3600" b="1" dirty="0" err="1" smtClean="0"/>
              <a:t>morphine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is</a:t>
            </a:r>
            <a:r>
              <a:rPr lang="it-IT" altLang="it-IT" sz="3600" b="1" dirty="0" smtClean="0"/>
              <a:t> more </a:t>
            </a:r>
            <a:r>
              <a:rPr lang="it-IT" altLang="it-IT" sz="3600" b="1" dirty="0" err="1" smtClean="0"/>
              <a:t>active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than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morphine</a:t>
            </a:r>
            <a:endParaRPr lang="it-IT" altLang="it-IT" sz="3600" b="1" dirty="0" smtClean="0"/>
          </a:p>
        </p:txBody>
      </p:sp>
      <p:pic>
        <p:nvPicPr>
          <p:cNvPr id="2867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17638"/>
            <a:ext cx="5437188" cy="5330825"/>
          </a:xfrm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4724400" y="64881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</a:rPr>
              <a:t>De Gregorti et al., Ther Drug Monit 2014</a:t>
            </a:r>
          </a:p>
        </p:txBody>
      </p:sp>
      <p:sp>
        <p:nvSpPr>
          <p:cNvPr id="28677" name="CasellaDiTesto 5"/>
          <p:cNvSpPr txBox="1">
            <a:spLocks noChangeArrowheads="1"/>
          </p:cNvSpPr>
          <p:nvPr/>
        </p:nvSpPr>
        <p:spPr bwMode="auto">
          <a:xfrm>
            <a:off x="6172200" y="5486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prstClr val="black"/>
                </a:solidFill>
              </a:rPr>
              <a:t>Dose from </a:t>
            </a:r>
            <a:r>
              <a:rPr lang="it-IT" altLang="it-IT" dirty="0">
                <a:solidFill>
                  <a:prstClr val="black"/>
                </a:solidFill>
              </a:rPr>
              <a:t>5 </a:t>
            </a:r>
            <a:r>
              <a:rPr lang="it-IT" altLang="it-IT" dirty="0" smtClean="0">
                <a:solidFill>
                  <a:prstClr val="black"/>
                </a:solidFill>
              </a:rPr>
              <a:t>to </a:t>
            </a:r>
            <a:r>
              <a:rPr lang="it-IT" altLang="it-IT" dirty="0">
                <a:solidFill>
                  <a:prstClr val="black"/>
                </a:solidFill>
              </a:rPr>
              <a:t>37.5 mg </a:t>
            </a:r>
            <a:r>
              <a:rPr lang="it-IT" altLang="it-IT" dirty="0" err="1" smtClean="0">
                <a:solidFill>
                  <a:prstClr val="black"/>
                </a:solidFill>
              </a:rPr>
              <a:t>morphine</a:t>
            </a:r>
            <a:r>
              <a:rPr lang="it-IT" altLang="it-IT" dirty="0" smtClean="0">
                <a:solidFill>
                  <a:prstClr val="black"/>
                </a:solidFill>
              </a:rPr>
              <a:t> </a:t>
            </a:r>
            <a:r>
              <a:rPr lang="it-IT" altLang="it-IT" dirty="0" err="1" smtClean="0">
                <a:solidFill>
                  <a:prstClr val="black"/>
                </a:solidFill>
              </a:rPr>
              <a:t>every</a:t>
            </a:r>
            <a:r>
              <a:rPr lang="it-IT" altLang="it-IT" dirty="0" smtClean="0">
                <a:solidFill>
                  <a:prstClr val="black"/>
                </a:solidFill>
              </a:rPr>
              <a:t> </a:t>
            </a:r>
            <a:r>
              <a:rPr lang="it-IT" altLang="it-IT" dirty="0">
                <a:solidFill>
                  <a:prstClr val="black"/>
                </a:solidFill>
              </a:rPr>
              <a:t>6 </a:t>
            </a:r>
            <a:r>
              <a:rPr lang="it-IT" altLang="it-IT" dirty="0" smtClean="0">
                <a:solidFill>
                  <a:prstClr val="black"/>
                </a:solidFill>
              </a:rPr>
              <a:t>hours</a:t>
            </a:r>
            <a:endParaRPr lang="it-IT" alt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Tramadol</a:t>
            </a:r>
            <a:endParaRPr lang="it-IT" altLang="it-IT" b="1" dirty="0" smtClean="0"/>
          </a:p>
        </p:txBody>
      </p:sp>
      <p:sp>
        <p:nvSpPr>
          <p:cNvPr id="29699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Synthetic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opioid</a:t>
            </a:r>
            <a:r>
              <a:rPr lang="it-IT" altLang="it-IT" dirty="0" smtClean="0"/>
              <a:t> of the family of </a:t>
            </a:r>
            <a:r>
              <a:rPr lang="it-IT" altLang="it-IT" dirty="0" err="1" smtClean="0"/>
              <a:t>derivatives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amminocycloesanol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Tramadol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acts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opioid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agonist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also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adreneric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serotoninergic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agonist</a:t>
            </a:r>
            <a:r>
              <a:rPr lang="it-IT" altLang="it-IT" dirty="0" smtClean="0"/>
              <a:t>.</a:t>
            </a:r>
          </a:p>
        </p:txBody>
      </p:sp>
      <p:pic>
        <p:nvPicPr>
          <p:cNvPr id="29700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178175"/>
            <a:ext cx="3886200" cy="1646238"/>
          </a:xfrm>
        </p:spPr>
      </p:pic>
    </p:spTree>
    <p:extLst>
      <p:ext uri="{BB962C8B-B14F-4D97-AF65-F5344CB8AC3E}">
        <p14:creationId xmlns:p14="http://schemas.microsoft.com/office/powerpoint/2010/main" val="20956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032"/>
            <a:ext cx="5682068" cy="66880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63"/>
            <a:ext cx="4419600" cy="1518138"/>
          </a:xfrm>
        </p:spPr>
        <p:txBody>
          <a:bodyPr/>
          <a:lstStyle/>
          <a:p>
            <a:r>
              <a:rPr lang="it-IT" sz="3600" dirty="0" err="1" smtClean="0"/>
              <a:t>Tramadol</a:t>
            </a:r>
            <a:r>
              <a:rPr lang="it-IT" sz="3600" dirty="0" smtClean="0"/>
              <a:t> </a:t>
            </a:r>
            <a:r>
              <a:rPr lang="it-IT" sz="3600" dirty="0" err="1" smtClean="0"/>
              <a:t>biotransformation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52400" y="2590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</a:rPr>
              <a:t>(+) - M1: </a:t>
            </a:r>
            <a:r>
              <a:rPr lang="it-IT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has</a:t>
            </a:r>
            <a:r>
              <a:rPr lang="it-IT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an </a:t>
            </a:r>
            <a:r>
              <a:rPr lang="it-IT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activity</a:t>
            </a:r>
            <a:r>
              <a:rPr lang="it-IT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increased</a:t>
            </a:r>
            <a:r>
              <a:rPr lang="it-IT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300-400 for the </a:t>
            </a: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opioid</a:t>
            </a:r>
            <a:r>
              <a:rPr lang="it-IT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receptor</a:t>
            </a:r>
            <a:endParaRPr lang="it-IT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rinotecan Pathway, Pharmacokinetic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1053000"/>
            <a:ext cx="5569528" cy="474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508" y="5290274"/>
            <a:ext cx="1723510" cy="511371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053001"/>
            <a:ext cx="362902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FARMACOCINETICA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REAZIONI CATABOLICHE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6911" y="2196580"/>
            <a:ext cx="3140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ossidato da CYP3A4/5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glucuronato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UGT1 (isoforma A1) si formano APC e NPC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70% di SN38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SN38G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3341077" y="75899"/>
            <a:ext cx="5486400" cy="2392362"/>
          </a:xfrm>
        </p:spPr>
        <p:txBody>
          <a:bodyPr/>
          <a:lstStyle/>
          <a:p>
            <a:r>
              <a:rPr lang="en-US" altLang="it-IT" sz="2800" b="1" dirty="0" smtClean="0"/>
              <a:t>Pharmacokinetics of codeine, morphine and their metabolites and activity of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1000" y="2156496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 smtClean="0"/>
              <a:t>EM = extensive metabolizer</a:t>
            </a:r>
          </a:p>
          <a:p>
            <a:pPr algn="just"/>
            <a:r>
              <a:rPr lang="en-US" altLang="it-IT" sz="2400" dirty="0" smtClean="0"/>
              <a:t>UM = ultra-rapid metabolizer</a:t>
            </a:r>
          </a:p>
          <a:p>
            <a:pPr algn="just"/>
            <a:r>
              <a:rPr lang="en-US" altLang="it-IT" sz="2400" dirty="0" smtClean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9"/>
            <a:ext cx="3376246" cy="6853491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>
                <a:solidFill>
                  <a:prstClr val="black"/>
                </a:solidFill>
              </a:rPr>
              <a:t>Kirchheiner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39853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9144000" cy="1143000"/>
          </a:xfrm>
        </p:spPr>
        <p:txBody>
          <a:bodyPr/>
          <a:lstStyle/>
          <a:p>
            <a:r>
              <a:rPr lang="en-US" altLang="it-IT" sz="2800" b="1" dirty="0" smtClean="0"/>
              <a:t>Reduced efficacy of codeine in patients with reduced activity of CYP2D6</a:t>
            </a:r>
          </a:p>
        </p:txBody>
      </p:sp>
      <p:pic>
        <p:nvPicPr>
          <p:cNvPr id="96259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1768475"/>
            <a:ext cx="4962525" cy="4189413"/>
          </a:xfrm>
        </p:spPr>
      </p:pic>
    </p:spTree>
    <p:extLst>
      <p:ext uri="{BB962C8B-B14F-4D97-AF65-F5344CB8AC3E}">
        <p14:creationId xmlns:p14="http://schemas.microsoft.com/office/powerpoint/2010/main" val="36509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8459"/>
            <a:ext cx="6629400" cy="6769541"/>
          </a:xfrm>
        </p:spPr>
      </p:pic>
    </p:spTree>
    <p:extLst>
      <p:ext uri="{BB962C8B-B14F-4D97-AF65-F5344CB8AC3E}">
        <p14:creationId xmlns:p14="http://schemas.microsoft.com/office/powerpoint/2010/main" val="6461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152400"/>
            <a:ext cx="5257800" cy="3278217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34" y="3657600"/>
            <a:ext cx="5878766" cy="29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9" y="3867320"/>
            <a:ext cx="8325901" cy="2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64" y="237597"/>
            <a:ext cx="654767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Frazione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dei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farmaci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utilizzati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in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clinica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metabolizzati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dai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piu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’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importanti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enzimi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1 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800">
                <a:solidFill>
                  <a:prstClr val="black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white"/>
                </a:solidFill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black"/>
                </a:solidFill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white"/>
                </a:solidFill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black"/>
                </a:solidFill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>
                <a:solidFill>
                  <a:prstClr val="black"/>
                </a:solidFill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3790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M</a:t>
            </a:r>
            <a:r>
              <a:rPr lang="en-US" sz="2800" dirty="0">
                <a:latin typeface="Calibri" panose="020F0502020204030204" pitchFamily="34" charset="0"/>
              </a:rPr>
              <a:t>o</a:t>
            </a:r>
            <a:r>
              <a:rPr lang="en-US" sz="2800" dirty="0" smtClean="0">
                <a:latin typeface="Calibri" panose="020F0502020204030204" pitchFamily="34" charset="0"/>
              </a:rPr>
              <a:t>re than 100 variants for this gene have been characterized (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https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://www.pharmvar.org/gene/CYP2D6</a:t>
            </a:r>
            <a:r>
              <a:rPr lang="en-US" sz="2800" dirty="0" smtClean="0">
                <a:latin typeface="Calibri" panose="020F0502020204030204" pitchFamily="34" charset="0"/>
              </a:rPr>
              <a:t>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31331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SNP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deletions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base </a:t>
            </a: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repetitions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Deletion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Amplification</a:t>
            </a:r>
            <a:r>
              <a:rPr lang="it-IT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Scordo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26396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32" y="1054678"/>
            <a:ext cx="3761509" cy="686125"/>
          </a:xfrm>
        </p:spPr>
        <p:txBody>
          <a:bodyPr>
            <a:normAutofit/>
          </a:bodyPr>
          <a:lstStyle/>
          <a:p>
            <a:r>
              <a:rPr lang="it-I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FARMACODINAMICA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5441" y="981941"/>
            <a:ext cx="5368559" cy="52370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932" y="2448341"/>
            <a:ext cx="358132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Bersaglio molecolare di SN38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it-IT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Topoisomerasi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SN38 lega e inibisce il complesso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Topoisomerasi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I-DNA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morte cellulare</a:t>
            </a:r>
          </a:p>
          <a:p>
            <a:endParaRPr lang="it-IT" sz="1350" dirty="0"/>
          </a:p>
        </p:txBody>
      </p:sp>
      <p:sp>
        <p:nvSpPr>
          <p:cNvPr id="3" name="Ovale 2"/>
          <p:cNvSpPr/>
          <p:nvPr/>
        </p:nvSpPr>
        <p:spPr>
          <a:xfrm>
            <a:off x="5881254" y="2618508"/>
            <a:ext cx="1818410" cy="1885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047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/>
              <a:t>g</a:t>
            </a:r>
            <a:r>
              <a:rPr lang="it-IT" dirty="0" err="1" smtClean="0"/>
              <a:t>uidelines</a:t>
            </a:r>
            <a:r>
              <a:rPr lang="it-IT" dirty="0" smtClean="0"/>
              <a:t> for codeine </a:t>
            </a:r>
            <a:r>
              <a:rPr lang="it-IT" dirty="0" err="1" smtClean="0"/>
              <a:t>administration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https://www.pharmgkb.org/chemical/PA449088/guideline/PA166104996</a:t>
            </a:r>
          </a:p>
        </p:txBody>
      </p:sp>
    </p:spTree>
    <p:extLst>
      <p:ext uri="{BB962C8B-B14F-4D97-AF65-F5344CB8AC3E}">
        <p14:creationId xmlns:p14="http://schemas.microsoft.com/office/powerpoint/2010/main" val="27988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570452" y="2722104"/>
            <a:ext cx="4013603" cy="1421502"/>
          </a:xfrm>
        </p:spPr>
        <p:txBody>
          <a:bodyPr>
            <a:normAutofit/>
          </a:bodyPr>
          <a:lstStyle/>
          <a:p>
            <a:pPr algn="ctr"/>
            <a:r>
              <a:rPr lang="en-US" altLang="it-IT" sz="2400" b="1" dirty="0" smtClean="0"/>
              <a:t>CYP2D6 genotyping and enzymatic activity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10508" cy="6865710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dirty="0">
                <a:solidFill>
                  <a:prstClr val="black"/>
                </a:solidFill>
              </a:rPr>
              <a:t>Crews et al., </a:t>
            </a:r>
            <a:r>
              <a:rPr lang="en-US" altLang="it-IT" sz="1800" dirty="0" err="1">
                <a:solidFill>
                  <a:prstClr val="black"/>
                </a:solidFill>
              </a:rPr>
              <a:t>Clin</a:t>
            </a:r>
            <a:r>
              <a:rPr lang="en-US" altLang="it-IT" sz="1800" dirty="0">
                <a:solidFill>
                  <a:prstClr val="black"/>
                </a:solidFill>
              </a:rPr>
              <a:t> Pharm </a:t>
            </a:r>
            <a:r>
              <a:rPr lang="en-US" altLang="it-IT" sz="1800" dirty="0" err="1">
                <a:solidFill>
                  <a:prstClr val="black"/>
                </a:solidFill>
              </a:rPr>
              <a:t>Ther</a:t>
            </a:r>
            <a:r>
              <a:rPr lang="en-US" altLang="it-IT" sz="1800" dirty="0">
                <a:solidFill>
                  <a:prstClr val="black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7416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675" cy="68726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dirty="0">
                <a:solidFill>
                  <a:prstClr val="black"/>
                </a:solidFill>
              </a:rPr>
              <a:t>Crews et al., </a:t>
            </a:r>
            <a:r>
              <a:rPr lang="en-US" altLang="it-IT" sz="1800" dirty="0" err="1">
                <a:solidFill>
                  <a:prstClr val="black"/>
                </a:solidFill>
              </a:rPr>
              <a:t>Clin</a:t>
            </a:r>
            <a:r>
              <a:rPr lang="en-US" altLang="it-IT" sz="1800" dirty="0">
                <a:solidFill>
                  <a:prstClr val="black"/>
                </a:solidFill>
              </a:rPr>
              <a:t> Pharm </a:t>
            </a:r>
            <a:r>
              <a:rPr lang="en-US" altLang="it-IT" sz="1800" dirty="0" err="1">
                <a:solidFill>
                  <a:prstClr val="black"/>
                </a:solidFill>
              </a:rPr>
              <a:t>Ther</a:t>
            </a:r>
            <a:r>
              <a:rPr lang="en-US" altLang="it-IT" sz="1800" dirty="0">
                <a:solidFill>
                  <a:prstClr val="black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2723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 err="1">
                <a:solidFill>
                  <a:prstClr val="black"/>
                </a:solidFill>
              </a:rPr>
              <a:t>Weinshilboum</a:t>
            </a:r>
            <a:r>
              <a:rPr lang="it-IT" altLang="it-IT" sz="1800" dirty="0">
                <a:solidFill>
                  <a:prstClr val="black"/>
                </a:solidFill>
              </a:rPr>
              <a:t>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540" y="1605185"/>
            <a:ext cx="2533650" cy="2774347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535" y="763347"/>
            <a:ext cx="4402465" cy="5746991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0" y="5143500"/>
            <a:ext cx="49949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800" dirty="0" smtClean="0">
                <a:solidFill>
                  <a:prstClr val="black"/>
                </a:solidFill>
              </a:rPr>
              <a:t>Nortriptyline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it-IT" sz="18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600" dirty="0" smtClean="0">
                <a:solidFill>
                  <a:prstClr val="black"/>
                </a:solidFill>
              </a:rPr>
              <a:t>Therapeutic indication: DEPRESSION</a:t>
            </a:r>
            <a:endParaRPr lang="en-US" altLang="it-IT" sz="1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600" dirty="0" smtClean="0">
                <a:solidFill>
                  <a:prstClr val="black"/>
                </a:solidFill>
              </a:rPr>
              <a:t>Mechanism of action: inhibition of noradrenaline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600" dirty="0" smtClean="0">
                <a:solidFill>
                  <a:prstClr val="black"/>
                </a:solidFill>
              </a:rPr>
              <a:t>re-uptake</a:t>
            </a:r>
            <a:endParaRPr lang="en-US" altLang="it-IT" sz="1600" dirty="0">
              <a:solidFill>
                <a:prstClr val="black"/>
              </a:solidFill>
            </a:endParaRPr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790"/>
          </a:xfrm>
        </p:spPr>
        <p:txBody>
          <a:bodyPr/>
          <a:lstStyle/>
          <a:p>
            <a:pPr algn="ctr" eaLnBrk="1" hangingPunct="1"/>
            <a:r>
              <a:rPr lang="en-US" altLang="it-IT" sz="3200" b="1" dirty="0" err="1" smtClean="0"/>
              <a:t>Nortriptilin</a:t>
            </a:r>
            <a:r>
              <a:rPr lang="en-US" altLang="it-IT" sz="3200" b="1" dirty="0" smtClean="0"/>
              <a:t> pharmacokinetics and CYP2D6 genotype</a:t>
            </a:r>
          </a:p>
        </p:txBody>
      </p:sp>
    </p:spTree>
    <p:extLst>
      <p:ext uri="{BB962C8B-B14F-4D97-AF65-F5344CB8AC3E}">
        <p14:creationId xmlns:p14="http://schemas.microsoft.com/office/powerpoint/2010/main" val="13190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4762" y="1888614"/>
            <a:ext cx="3512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Amytriptiline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Clomipramine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Doxepin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Imipramine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Trimipramine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Parentesi graffa chiusa 5"/>
          <p:cNvSpPr/>
          <p:nvPr/>
        </p:nvSpPr>
        <p:spPr>
          <a:xfrm>
            <a:off x="2242773" y="2074841"/>
            <a:ext cx="535258" cy="1566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44938" y="2074841"/>
            <a:ext cx="215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Demethylated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by CYP2C19 to more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active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metabolites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4762" y="4784377"/>
            <a:ext cx="20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Desipramine</a:t>
            </a:r>
            <a:endParaRPr lang="it-IT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Nortryptiline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4997123" y="2963165"/>
            <a:ext cx="507381" cy="2236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05947" y="3481355"/>
            <a:ext cx="272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Hydroxylation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by CYP2D6 to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less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active</a:t>
            </a:r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metabolites</a:t>
            </a:r>
            <a:endParaRPr lang="it-IT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Tricylic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antidepressants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biotransformation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of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pharmacogenomic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relevance</a:t>
            </a:r>
            <a:endParaRPr lang="it-IT" sz="2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ipramine/Desipramine Pathway, Pharmaco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3375" cy="68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824868" y="6488668"/>
            <a:ext cx="53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https://www.pharmgkb.org/pathway/PA162359940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31727" y="3122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Imipramine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biotransformation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62" t="35510" r="33228" b="19555"/>
          <a:stretch/>
        </p:blipFill>
        <p:spPr>
          <a:xfrm>
            <a:off x="430239" y="1115122"/>
            <a:ext cx="8428909" cy="45427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3425" y="207412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Demethylation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6595" y="377654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Hydroxylation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84380" y="3785324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Hydroxylation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3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Amytriptilin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9192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Nortriptilin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2028" y="5078857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10-hydroxy-amytriptilin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18370" y="5078857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10-hydroxy-nortriptilin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3" y="400897"/>
            <a:ext cx="8914311" cy="59954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92859" y="6396335"/>
            <a:ext cx="845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Hiemke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, C. et al. AGNP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consensus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guidelines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therapeutic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drug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monitoring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in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psychiatry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: update 2011. </a:t>
            </a:r>
            <a:r>
              <a:rPr lang="it-IT" sz="1200" dirty="0" err="1">
                <a:solidFill>
                  <a:prstClr val="black"/>
                </a:solidFill>
                <a:latin typeface="Arial" panose="020B0604020202020204" pitchFamily="34" charset="0"/>
              </a:rPr>
              <a:t>Pharmacopsychiatry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</a:rPr>
              <a:t> 44, 195–235 (2011)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694" y="125730"/>
            <a:ext cx="8777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Therapeutic</a:t>
            </a: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ranges</a:t>
            </a: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antidepressants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838691" y="954058"/>
            <a:ext cx="4550569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0" fontAlgn="base" hangingPunct="0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</a:t>
            </a:r>
            <a:r>
              <a:rPr lang="it-IT" altLang="it-IT" sz="2100" b="1" dirty="0" err="1" smtClean="0">
                <a:latin typeface="Calibri" panose="020F0502020204030204" pitchFamily="34" charset="0"/>
              </a:rPr>
              <a:t>alleles</a:t>
            </a:r>
            <a:r>
              <a:rPr lang="it-IT" altLang="it-IT" sz="2100" b="1" dirty="0" smtClean="0">
                <a:latin typeface="Calibri" panose="020F0502020204030204" pitchFamily="34" charset="0"/>
              </a:rPr>
              <a:t> and </a:t>
            </a:r>
            <a:r>
              <a:rPr lang="it-IT" altLang="it-IT" sz="2100" b="1" dirty="0" err="1" smtClean="0">
                <a:latin typeface="Calibri" panose="020F0502020204030204" pitchFamily="34" charset="0"/>
              </a:rPr>
              <a:t>frequency</a:t>
            </a:r>
            <a:endParaRPr lang="it-IT" altLang="it-IT" sz="21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09" y="2334358"/>
            <a:ext cx="2993591" cy="15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667345" y="1745182"/>
          <a:ext cx="5455444" cy="3269339"/>
        </p:xfrm>
        <a:graphic>
          <a:graphicData uri="http://schemas.openxmlformats.org/drawingml/2006/table">
            <a:tbl>
              <a:tblPr/>
              <a:tblGrid>
                <a:gridCol w="763502">
                  <a:extLst>
                    <a:ext uri="{9D8B030D-6E8A-4147-A177-3AD203B41FA5}">
                      <a16:colId xmlns:a16="http://schemas.microsoft.com/office/drawing/2014/main" xmlns="" val="488296020"/>
                    </a:ext>
                  </a:extLst>
                </a:gridCol>
                <a:gridCol w="2042669">
                  <a:extLst>
                    <a:ext uri="{9D8B030D-6E8A-4147-A177-3AD203B41FA5}">
                      <a16:colId xmlns:a16="http://schemas.microsoft.com/office/drawing/2014/main" xmlns="" val="2069015068"/>
                    </a:ext>
                  </a:extLst>
                </a:gridCol>
                <a:gridCol w="2649273">
                  <a:extLst>
                    <a:ext uri="{9D8B030D-6E8A-4147-A177-3AD203B41FA5}">
                      <a16:colId xmlns:a16="http://schemas.microsoft.com/office/drawing/2014/main" xmlns="" val="2760470932"/>
                    </a:ext>
                  </a:extLst>
                </a:gridCol>
              </a:tblGrid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SNP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effect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222589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Nessuna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94390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1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681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67058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636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W212X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6232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→G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M1V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35942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1297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R433W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06053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395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R123Q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125403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+2T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819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intronic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80538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T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358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→C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W120R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7823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1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-806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(promoter)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expression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108773"/>
                  </a:ext>
                </a:extLst>
              </a:tr>
            </a:tbl>
          </a:graphicData>
        </a:graphic>
      </p:graphicFrame>
      <p:sp>
        <p:nvSpPr>
          <p:cNvPr id="5" name="Freeform 107"/>
          <p:cNvSpPr>
            <a:spLocks/>
          </p:cNvSpPr>
          <p:nvPr/>
        </p:nvSpPr>
        <p:spPr bwMode="auto">
          <a:xfrm>
            <a:off x="299536" y="2658574"/>
            <a:ext cx="267890" cy="1191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108"/>
          <p:cNvSpPr>
            <a:spLocks/>
          </p:cNvSpPr>
          <p:nvPr/>
        </p:nvSpPr>
        <p:spPr bwMode="auto">
          <a:xfrm>
            <a:off x="297795" y="4857109"/>
            <a:ext cx="267891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109"/>
          <p:cNvSpPr>
            <a:spLocks/>
          </p:cNvSpPr>
          <p:nvPr/>
        </p:nvSpPr>
        <p:spPr bwMode="auto">
          <a:xfrm>
            <a:off x="294910" y="2970610"/>
            <a:ext cx="267890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8" y="1680729"/>
            <a:ext cx="7869946" cy="416415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019892" y="1112647"/>
            <a:ext cx="31503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TOPOISOMERASI I</a:t>
            </a:r>
          </a:p>
        </p:txBody>
      </p:sp>
    </p:spTree>
    <p:extLst>
      <p:ext uri="{BB962C8B-B14F-4D97-AF65-F5344CB8AC3E}">
        <p14:creationId xmlns:p14="http://schemas.microsoft.com/office/powerpoint/2010/main" val="511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" y="1064242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791308" y="2597942"/>
          <a:ext cx="4352192" cy="3271570"/>
        </p:xfrm>
        <a:graphic>
          <a:graphicData uri="http://schemas.openxmlformats.org/drawingml/2006/table">
            <a:tbl>
              <a:tblPr/>
              <a:tblGrid>
                <a:gridCol w="925667">
                  <a:extLst>
                    <a:ext uri="{9D8B030D-6E8A-4147-A177-3AD203B41FA5}">
                      <a16:colId xmlns:a16="http://schemas.microsoft.com/office/drawing/2014/main" xmlns="" val="2517969849"/>
                    </a:ext>
                  </a:extLst>
                </a:gridCol>
                <a:gridCol w="3426525">
                  <a:extLst>
                    <a:ext uri="{9D8B030D-6E8A-4147-A177-3AD203B41FA5}">
                      <a16:colId xmlns:a16="http://schemas.microsoft.com/office/drawing/2014/main" xmlns="" val="3150575226"/>
                    </a:ext>
                  </a:extLst>
                </a:gridCol>
              </a:tblGrid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frequency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10961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921553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~15%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~30%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602051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&lt;1%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2-9%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26592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25124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364165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83298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58441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879812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~3-21%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597660"/>
                  </a:ext>
                </a:extLst>
              </a:tr>
            </a:tbl>
          </a:graphicData>
        </a:graphic>
      </p:graphicFrame>
      <p:graphicFrame>
        <p:nvGraphicFramePr>
          <p:cNvPr id="5" name="Object 76"/>
          <p:cNvGraphicFramePr>
            <a:graphicFrameLocks noChangeAspect="1"/>
          </p:cNvGraphicFramePr>
          <p:nvPr>
            <p:extLst/>
          </p:nvPr>
        </p:nvGraphicFramePr>
        <p:xfrm>
          <a:off x="5706642" y="1774449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2952360" imgH="2160360" progId="">
                  <p:embed/>
                </p:oleObj>
              </mc:Choice>
              <mc:Fallback>
                <p:oleObj r:id="rId4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42" y="1774449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8"/>
          <p:cNvGraphicFramePr>
            <a:graphicFrameLocks noChangeAspect="1"/>
          </p:cNvGraphicFramePr>
          <p:nvPr>
            <p:extLst/>
          </p:nvPr>
        </p:nvGraphicFramePr>
        <p:xfrm>
          <a:off x="5706642" y="3386555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2952360" imgH="2160360" progId="">
                  <p:embed/>
                </p:oleObj>
              </mc:Choice>
              <mc:Fallback>
                <p:oleObj r:id="rId6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42" y="3386555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6" y="4560511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72" y="3023234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6" y="3010318"/>
            <a:ext cx="492919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11229" y="1768378"/>
            <a:ext cx="24421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Caucasians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/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African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92409" y="3338631"/>
            <a:ext cx="132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Asians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CYP2C19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variant</a:t>
            </a: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alleles</a:t>
            </a: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frequency</a:t>
            </a:r>
            <a:endParaRPr lang="it-IT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71601" y="932260"/>
            <a:ext cx="5486996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0" fontAlgn="base" hangingPunct="0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LOF e GOF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99" y="1168371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685801" y="2215662"/>
          <a:ext cx="5144639" cy="3447133"/>
        </p:xfrm>
        <a:graphic>
          <a:graphicData uri="http://schemas.openxmlformats.org/drawingml/2006/table">
            <a:tbl>
              <a:tblPr/>
              <a:tblGrid>
                <a:gridCol w="2048492">
                  <a:extLst>
                    <a:ext uri="{9D8B030D-6E8A-4147-A177-3AD203B41FA5}">
                      <a16:colId xmlns:a16="http://schemas.microsoft.com/office/drawing/2014/main" xmlns="" val="1431933641"/>
                    </a:ext>
                  </a:extLst>
                </a:gridCol>
                <a:gridCol w="3096147">
                  <a:extLst>
                    <a:ext uri="{9D8B030D-6E8A-4147-A177-3AD203B41FA5}">
                      <a16:colId xmlns:a16="http://schemas.microsoft.com/office/drawing/2014/main" xmlns="" val="1904082605"/>
                    </a:ext>
                  </a:extLst>
                </a:gridCol>
              </a:tblGrid>
              <a:tr h="55753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Enzyme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090277"/>
                  </a:ext>
                </a:extLst>
              </a:tr>
              <a:tr h="646726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(wt)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550827"/>
                  </a:ext>
                </a:extLst>
              </a:tr>
              <a:tr h="13214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*2 - *3 - *4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*5 - *6 - *7 - *8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Loss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of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reduced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849943"/>
                  </a:ext>
                </a:extLst>
              </a:tr>
              <a:tr h="9214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?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819777"/>
                  </a:ext>
                </a:extLst>
              </a:tr>
            </a:tbl>
          </a:graphicData>
        </a:graphic>
      </p:graphicFrame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7" y="2826820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8" y="3150670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74" y="4091193"/>
            <a:ext cx="469922" cy="5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6" y="3813156"/>
            <a:ext cx="907481" cy="752134"/>
          </a:xfrm>
          <a:prstGeom prst="rect">
            <a:avLst/>
          </a:prstGeom>
          <a:solidFill>
            <a:srgbClr val="FF3333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26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2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19" y="5355536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44" y="5356726"/>
            <a:ext cx="485775" cy="4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CYP2C19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variant</a:t>
            </a: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alleles</a:t>
            </a: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enzymatic</a:t>
            </a:r>
            <a:r>
              <a:rPr lang="it-IT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activity</a:t>
            </a:r>
            <a:endParaRPr lang="it-IT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565"/>
            <a:ext cx="9144000" cy="47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2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4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Hicks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2016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7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806"/>
            <a:ext cx="8898673" cy="66061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Hicks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2016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2276"/>
          <a:stretch/>
        </p:blipFill>
        <p:spPr>
          <a:xfrm>
            <a:off x="0" y="0"/>
            <a:ext cx="9134421" cy="67018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76332" y="6488668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Hicks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Ther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2016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25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26" y="838555"/>
            <a:ext cx="1637880" cy="11964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4966" y="1436765"/>
            <a:ext cx="6130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Aromatic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anticonvulsant</a:t>
            </a: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Active by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inhibition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of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sodium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channels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the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refractory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state,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therefore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an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higher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specificity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for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neurons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that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are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hyperactive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HLA-B*15:02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severe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dermatological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reaction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Asian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HLA-A*31:01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hypersensitivity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Caucasian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76" y="2098543"/>
            <a:ext cx="2234979" cy="15852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Carbamazepine</a:t>
            </a:r>
            <a:endParaRPr lang="it-IT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94" y="1645571"/>
            <a:ext cx="4371211" cy="46150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Carbamazepine</a:t>
            </a: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biotransformation</a:t>
            </a: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pathway</a:t>
            </a:r>
            <a:endParaRPr lang="it-IT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8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07" y="0"/>
            <a:ext cx="5193193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8419" y="89209"/>
            <a:ext cx="34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CPIC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guidelines</a:t>
            </a:r>
            <a:r>
              <a:rPr lang="it-IT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for </a:t>
            </a:r>
            <a:r>
              <a:rPr lang="it-IT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carbamazepine</a:t>
            </a:r>
            <a:endParaRPr lang="it-IT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57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6083"/>
            <a:ext cx="8884675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Chen et al., </a:t>
            </a:r>
            <a:r>
              <a:rPr lang="it-IT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Neurology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</a:rPr>
              <a:t> 2014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Pharmacogenetic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testing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my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affect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clinicians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behaviour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24" y="701387"/>
            <a:ext cx="8030549" cy="54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014" y="2784676"/>
            <a:ext cx="2223189" cy="495083"/>
          </a:xfrm>
        </p:spPr>
        <p:txBody>
          <a:bodyPr>
            <a:noAutofit/>
          </a:bodyPr>
          <a:lstStyle/>
          <a:p>
            <a:pPr algn="ctr"/>
            <a:r>
              <a:rPr lang="it-IT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UGT1A1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563669"/>
            <a:ext cx="9040091" cy="3086099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UGT1A1 *1 con promotore costituito da 6 ripetizioni di Timina-Adenina (</a:t>
            </a:r>
            <a:r>
              <a:rPr lang="it-IT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mutato più frequente è 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UGT1A1 *28 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ripetizioni TA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porta a riduzione dell’attività dell’enzima di circa il 30% rispetto al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10-20% della popolazione è omozigote *28/*28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è eterozigote *1/*28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non presenta l’allele *28, quindi o è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presenta altre varianti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72" y="981940"/>
            <a:ext cx="6847028" cy="25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150928"/>
            <a:ext cx="9144000" cy="1541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La frequenza dell’alterazione*28 in popolazione Asiatica &lt; Caucasica</a:t>
            </a:r>
          </a:p>
          <a:p>
            <a:pPr marL="0" indent="0">
              <a:buNone/>
            </a:pPr>
            <a:r>
              <a:rPr lang="it-IT" sz="2800" dirty="0" smtClean="0"/>
              <a:t>Solo in asiatici due polimorfismi (</a:t>
            </a:r>
            <a:r>
              <a:rPr lang="it-IT" sz="2800" dirty="0" err="1" smtClean="0"/>
              <a:t>SNPs</a:t>
            </a:r>
            <a:r>
              <a:rPr lang="it-IT" sz="2800" dirty="0" smtClean="0"/>
              <a:t>) molto frequenti nell’esone 1:  </a:t>
            </a:r>
          </a:p>
          <a:p>
            <a:r>
              <a:rPr lang="it-IT" sz="2800" dirty="0" smtClean="0"/>
              <a:t>UGT1A1*6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G&gt;A causa riduzione dell’attività enzimatica di circa il 30%</a:t>
            </a:r>
          </a:p>
          <a:p>
            <a:r>
              <a:rPr lang="it-IT" sz="2800" dirty="0" smtClean="0"/>
              <a:t>UGT1A1 *27 </a:t>
            </a:r>
            <a:r>
              <a:rPr lang="it-IT" sz="2800" dirty="0" smtClean="0">
                <a:sym typeface="Wingdings" pitchFamily="2" charset="2"/>
              </a:rPr>
              <a:t> C&gt;A causa </a:t>
            </a:r>
            <a:r>
              <a:rPr lang="it-IT" sz="2800" dirty="0" smtClean="0"/>
              <a:t>completa abolizione dell’attività enzimatica</a:t>
            </a:r>
          </a:p>
          <a:p>
            <a:endParaRPr lang="it-I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57656" cy="28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TRATTAMENTO E CONSEGUENZE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60442" y="4135937"/>
            <a:ext cx="5536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pazienti omo ed eterozigoti per *28, mostrano un livello sistemico di SN38 significativamente più elevato con maggiore severità di effetti avversi, tra cui diarrea e neutropenia, rispetto a pazienti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patologia associata è la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sindrome di Gilbert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2" y="1920298"/>
            <a:ext cx="8017133" cy="207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17765" y="2448006"/>
            <a:ext cx="2787227" cy="25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2062</Words>
  <Application>Microsoft Office PowerPoint</Application>
  <PresentationFormat>Presentazione su schermo (4:3)</PresentationFormat>
  <Paragraphs>297</Paragraphs>
  <Slides>59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59</vt:i4>
      </vt:variant>
    </vt:vector>
  </HeadingPairs>
  <TitlesOfParts>
    <vt:vector size="69" baseType="lpstr">
      <vt:lpstr>Arial</vt:lpstr>
      <vt:lpstr>Calibri</vt:lpstr>
      <vt:lpstr>Droid Sans Fallback</vt:lpstr>
      <vt:lpstr>Helvetica Light</vt:lpstr>
      <vt:lpstr>Symbol</vt:lpstr>
      <vt:lpstr>Times New Roman</vt:lpstr>
      <vt:lpstr>Wingdings</vt:lpstr>
      <vt:lpstr>Tema di Office</vt:lpstr>
      <vt:lpstr>simple-light-2</vt:lpstr>
      <vt:lpstr>Office Theme</vt:lpstr>
      <vt:lpstr>IRINOTECANO </vt:lpstr>
      <vt:lpstr>FARMACOCINETICA  REAZIONI ANABOLICHE</vt:lpstr>
      <vt:lpstr>FARMACOCINETICA  REAZIONI CATABOLICHE</vt:lpstr>
      <vt:lpstr>FARMACODINAMICA</vt:lpstr>
      <vt:lpstr>Presentazione standard di PowerPoint</vt:lpstr>
      <vt:lpstr>Presentazione standard di PowerPoint</vt:lpstr>
      <vt:lpstr>UGT1A1</vt:lpstr>
      <vt:lpstr>Presentazione standard di PowerPoint</vt:lpstr>
      <vt:lpstr>TRATTAMENTO E CONSEGUENZE</vt:lpstr>
      <vt:lpstr> LINEE GUIDA</vt:lpstr>
      <vt:lpstr>Presentazione standard di PowerPoint</vt:lpstr>
      <vt:lpstr>PRIMA LINEA GUIDA APPROVATA NEL 2015</vt:lpstr>
      <vt:lpstr>Tamoxifene e CYP2D6</vt:lpstr>
      <vt:lpstr>Tamoxifene: cos’è</vt:lpstr>
      <vt:lpstr>Presentazione standard di PowerPoint</vt:lpstr>
      <vt:lpstr>Meccanismo d’azione</vt:lpstr>
      <vt:lpstr>CYP2D6</vt:lpstr>
      <vt:lpstr>Polimorfismi</vt:lpstr>
      <vt:lpstr>Popolazioni</vt:lpstr>
      <vt:lpstr>Metabolismo del tamoxifene</vt:lpstr>
      <vt:lpstr>Presentazione standard di PowerPoint</vt:lpstr>
      <vt:lpstr>Tamoxifene e CYP2D6</vt:lpstr>
      <vt:lpstr>Presentazione standard di PowerPoint</vt:lpstr>
      <vt:lpstr>Chemical formula of morphine</vt:lpstr>
      <vt:lpstr>Chemical structures of opioids</vt:lpstr>
      <vt:lpstr>Pharmacokinetics codeine and morphine</vt:lpstr>
      <vt:lpstr>6-glucoronide metabolites of morphine is more active than morphine</vt:lpstr>
      <vt:lpstr>Tramadol</vt:lpstr>
      <vt:lpstr>Tramadol biotransformation</vt:lpstr>
      <vt:lpstr>Pharmacokinetics of codeine, morphine and their metabolites and activity of CYP2D6</vt:lpstr>
      <vt:lpstr>Reduced efficacy of codeine in patients with reduced activity of CYP2D6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  <vt:lpstr>Clinical guidelines for codeine administration</vt:lpstr>
      <vt:lpstr>CYP2D6 genotyping and enzymatic activity</vt:lpstr>
      <vt:lpstr>Presentazione standard di PowerPoint</vt:lpstr>
      <vt:lpstr>Nortriptilin pharmacokinetics and CYP2D6 genotype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ANTIMETABOLITI PIRIMIDINICI E VARIANTI DEL GENE DPD E TS</dc:title>
  <dc:creator>GAITA BARTOLOMEA [ME0200199]</dc:creator>
  <cp:lastModifiedBy>Gabriele Stocco</cp:lastModifiedBy>
  <cp:revision>154</cp:revision>
  <dcterms:created xsi:type="dcterms:W3CDTF">2016-04-15T14:09:43Z</dcterms:created>
  <dcterms:modified xsi:type="dcterms:W3CDTF">2018-12-11T16:00:22Z</dcterms:modified>
</cp:coreProperties>
</file>