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9"/>
  </p:notesMasterIdLst>
  <p:sldIdLst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7179" autoAdjust="0"/>
  </p:normalViewPr>
  <p:slideViewPr>
    <p:cSldViewPr>
      <p:cViewPr varScale="1">
        <p:scale>
          <a:sx n="65" d="100"/>
          <a:sy n="65" d="100"/>
        </p:scale>
        <p:origin x="130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3FEF-B076-40DD-A658-12D6A9634665}" type="datetimeFigureOut">
              <a:rPr lang="it-IT" smtClean="0"/>
              <a:pPr/>
              <a:t>13/12/2018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F79B-297C-4078-B735-FD1DA2CDD4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61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1EB41EA-90B8-41E5-83D5-2CB40FBFAAD6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7465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F397-AF75-4D37-BB21-195D7297E4B6}" type="slidenum">
              <a:rPr lang="it-IT" smtClean="0">
                <a:solidFill>
                  <a:prstClr val="black"/>
                </a:solidFill>
              </a:rPr>
              <a:pPr/>
              <a:t>29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3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Rallentare il recupero dei canali al sodio, sebbene abbia anche effetti metabolici importanti interferendo con il ciclo degli inositoli e con la GSK-3 (glicogeno </a:t>
            </a:r>
            <a:r>
              <a:rPr lang="it-IT" dirty="0" err="1" smtClean="0"/>
              <a:t>sintasi-chinasi</a:t>
            </a:r>
            <a:r>
              <a:rPr lang="it-IT" dirty="0" smtClean="0"/>
              <a:t> 3), gli stessi </a:t>
            </a:r>
            <a:r>
              <a:rPr lang="it-IT" dirty="0" err="1" smtClean="0"/>
              <a:t>bersaglii</a:t>
            </a:r>
            <a:r>
              <a:rPr lang="it-IT" dirty="0" smtClean="0"/>
              <a:t> molecolari degli ioni litio.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Il farmaco può essere utilizzato nelle epilessie per il trattamento delle crisi parziali e delle crisi tonico-cloniche.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BF7A-EC49-9D4B-8848-CDF4734E76DC}" type="slidenum">
              <a:rPr lang="it-IT" smtClean="0">
                <a:solidFill>
                  <a:prstClr val="black"/>
                </a:solidFill>
              </a:rPr>
              <a:pPr/>
              <a:t>41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37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44 Han</a:t>
            </a:r>
            <a:r>
              <a:rPr lang="it-IT" baseline="0" dirty="0" smtClean="0"/>
              <a:t> (popolazione cinese est Asia) che hanno sviluppato SJS/TEN dopo assunzione di CBZ sono stati paragonati con 101 CBZ-tolleranti e 93 sani scelti random e mai esposti al farmaco. Il 100% dei casi risultarono positivi all’allele HLA-B *15:02, mentre solo il 3% dei CBZ-tolleranti e l’8,6% dei sani portavano l’allele.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>
              <a:latin typeface="Helvetica Light" charset="0"/>
              <a:ea typeface="Helvetica Light" charset="0"/>
              <a:cs typeface="Helvetica Light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Helvetica Light" charset="0"/>
                <a:ea typeface="Helvetica Light" charset="0"/>
                <a:cs typeface="Helvetica Light" charset="0"/>
              </a:rPr>
              <a:t>Nella popolazione Han, è emerso che, prima di somministrare il farmaco è necessario </a:t>
            </a:r>
            <a:r>
              <a:rPr lang="it-IT" sz="1200" dirty="0" err="1" smtClean="0">
                <a:latin typeface="Helvetica Light" charset="0"/>
                <a:ea typeface="Helvetica Light" charset="0"/>
                <a:cs typeface="Helvetica Light" charset="0"/>
              </a:rPr>
              <a:t>genotipizzare</a:t>
            </a:r>
            <a:r>
              <a:rPr lang="it-IT" sz="1200" dirty="0" smtClean="0">
                <a:latin typeface="Helvetica Light" charset="0"/>
                <a:ea typeface="Helvetica Light" charset="0"/>
                <a:cs typeface="Helvetica Light" charset="0"/>
              </a:rPr>
              <a:t> l’individuo, in quanto il 98% dei portatori di HLA-B *15:02 svilupperà SJS/TEN.</a:t>
            </a:r>
          </a:p>
          <a:p>
            <a:endParaRPr lang="it-IT" dirty="0" smtClean="0"/>
          </a:p>
          <a:p>
            <a:r>
              <a:rPr lang="it-IT" dirty="0" smtClean="0"/>
              <a:t>Se lo screening è positivo per almeno una copia dell’allele va di fatto usato un farmaco differente.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BF7A-EC49-9D4B-8848-CDF4734E76DC}" type="slidenum">
              <a:rPr lang="it-IT" smtClean="0">
                <a:solidFill>
                  <a:prstClr val="black"/>
                </a:solidFill>
              </a:rPr>
              <a:pPr/>
              <a:t>44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817E7B6-510C-4DBF-9B63-E234466F523D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5813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91C75-AD7A-489A-9FB8-D7A6F0FF8E33}" type="slidenum">
              <a:rPr lang="en-GB" altLang="it-IT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it-IT" smtClean="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7383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Dopo somministrazione orale, </a:t>
            </a:r>
            <a:r>
              <a:rPr lang="it-IT" dirty="0" err="1" smtClean="0"/>
              <a:t>l’amitriptilina</a:t>
            </a:r>
            <a:r>
              <a:rPr lang="it-IT" dirty="0" smtClean="0"/>
              <a:t> viene rapidamente assorbita dal tratto gastrointestinale. La velocità di assorbimento del farmaco può ridursi, specie in caso di </a:t>
            </a:r>
            <a:r>
              <a:rPr lang="it-IT" dirty="0" err="1" smtClean="0"/>
              <a:t>sovradosaggio</a:t>
            </a:r>
            <a:r>
              <a:rPr lang="it-IT" dirty="0" smtClean="0"/>
              <a:t>, a causa dei suoi effetti </a:t>
            </a:r>
            <a:r>
              <a:rPr lang="it-IT" dirty="0" err="1" smtClean="0"/>
              <a:t>anticolinergici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Biodisponibilità</a:t>
            </a:r>
            <a:r>
              <a:rPr lang="it-IT" dirty="0" smtClean="0"/>
              <a:t> orale: 48%.</a:t>
            </a:r>
          </a:p>
          <a:p>
            <a:endParaRPr lang="it-IT" dirty="0" smtClean="0"/>
          </a:p>
          <a:p>
            <a:r>
              <a:rPr lang="it-IT" dirty="0" smtClean="0"/>
              <a:t>L’amitriptilina subisce effetto di primo passaggio epatico con formazione di </a:t>
            </a:r>
            <a:r>
              <a:rPr lang="it-IT" dirty="0" err="1" smtClean="0"/>
              <a:t>nortriptilina</a:t>
            </a:r>
            <a:r>
              <a:rPr lang="it-IT" dirty="0" smtClean="0"/>
              <a:t>, metabolita attivo</a:t>
            </a:r>
          </a:p>
          <a:p>
            <a:endParaRPr lang="it-IT" dirty="0" smtClean="0"/>
          </a:p>
          <a:p>
            <a:r>
              <a:rPr lang="it-IT" dirty="0" smtClean="0"/>
              <a:t>Tempo di picco </a:t>
            </a:r>
            <a:r>
              <a:rPr lang="it-IT" dirty="0" err="1" smtClean="0"/>
              <a:t>plasmatico</a:t>
            </a:r>
            <a:r>
              <a:rPr lang="it-IT" dirty="0" smtClean="0"/>
              <a:t>: 2,2-4,7 ore.</a:t>
            </a:r>
          </a:p>
          <a:p>
            <a:endParaRPr lang="it-IT" dirty="0" smtClean="0"/>
          </a:p>
          <a:p>
            <a:r>
              <a:rPr lang="it-IT" dirty="0" smtClean="0"/>
              <a:t>Concentrazioni </a:t>
            </a:r>
            <a:r>
              <a:rPr lang="it-IT" dirty="0" err="1" smtClean="0"/>
              <a:t>sieriche</a:t>
            </a:r>
            <a:r>
              <a:rPr lang="it-IT" dirty="0" smtClean="0"/>
              <a:t> efficaci: 60-220 </a:t>
            </a:r>
            <a:r>
              <a:rPr lang="it-IT" dirty="0" err="1" smtClean="0"/>
              <a:t>ng</a:t>
            </a:r>
            <a:r>
              <a:rPr lang="it-IT" dirty="0" smtClean="0"/>
              <a:t>/ml.</a:t>
            </a:r>
          </a:p>
          <a:p>
            <a:endParaRPr lang="it-IT" dirty="0" smtClean="0"/>
          </a:p>
          <a:p>
            <a:r>
              <a:rPr lang="it-IT" dirty="0" smtClean="0"/>
              <a:t>Dopo somministrazione orale continuata il tempo per raggiungere lo </a:t>
            </a:r>
            <a:r>
              <a:rPr lang="it-IT" dirty="0" err="1" smtClean="0"/>
              <a:t>steady-state</a:t>
            </a:r>
            <a:r>
              <a:rPr lang="it-IT" dirty="0" smtClean="0"/>
              <a:t> è di 3-8 ore.</a:t>
            </a:r>
          </a:p>
          <a:p>
            <a:endParaRPr lang="it-IT" dirty="0" smtClean="0"/>
          </a:p>
          <a:p>
            <a:r>
              <a:rPr lang="it-IT" dirty="0" smtClean="0"/>
              <a:t>Legame </a:t>
            </a:r>
            <a:r>
              <a:rPr lang="it-IT" dirty="0" err="1" smtClean="0"/>
              <a:t>sieroproteico</a:t>
            </a:r>
            <a:r>
              <a:rPr lang="it-IT" dirty="0" smtClean="0"/>
              <a:t>: 94,8%.</a:t>
            </a:r>
          </a:p>
          <a:p>
            <a:endParaRPr lang="it-IT" dirty="0" smtClean="0"/>
          </a:p>
          <a:p>
            <a:r>
              <a:rPr lang="it-IT" dirty="0" smtClean="0"/>
              <a:t>Vd: 15 L/kg.</a:t>
            </a:r>
          </a:p>
          <a:p>
            <a:endParaRPr lang="it-IT" dirty="0" smtClean="0"/>
          </a:p>
          <a:p>
            <a:r>
              <a:rPr lang="it-IT" dirty="0" smtClean="0"/>
              <a:t>L’amitriptilina e la </a:t>
            </a:r>
            <a:r>
              <a:rPr lang="it-IT" dirty="0" err="1" smtClean="0"/>
              <a:t>nortriptilina</a:t>
            </a:r>
            <a:r>
              <a:rPr lang="it-IT" dirty="0" smtClean="0"/>
              <a:t> essendo di natura molto lipofila si distribuiscono ampiamente nella maggior parte dei tessuti dell’organismo.</a:t>
            </a:r>
          </a:p>
          <a:p>
            <a:endParaRPr lang="it-IT" dirty="0" smtClean="0"/>
          </a:p>
          <a:p>
            <a:r>
              <a:rPr lang="it-IT" dirty="0" smtClean="0"/>
              <a:t>Permea la placenta e viene escreta nel latte materno.</a:t>
            </a:r>
          </a:p>
          <a:p>
            <a:endParaRPr lang="it-IT" dirty="0" smtClean="0"/>
          </a:p>
          <a:p>
            <a:r>
              <a:rPr lang="it-IT" dirty="0" err="1" smtClean="0"/>
              <a:t>L’amitriptilina</a:t>
            </a:r>
            <a:r>
              <a:rPr lang="it-IT" dirty="0" smtClean="0"/>
              <a:t> possiede un attivo ricircolo </a:t>
            </a:r>
            <a:r>
              <a:rPr lang="it-IT" dirty="0" err="1" smtClean="0"/>
              <a:t>enteroepatico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L’amitriptilina viene ampiamente metabolizzata a livello epatico, principalmente attraverso reazioni di </a:t>
            </a:r>
            <a:r>
              <a:rPr lang="it-IT" dirty="0" err="1" smtClean="0"/>
              <a:t>demetilazione</a:t>
            </a:r>
            <a:r>
              <a:rPr lang="it-IT" dirty="0" smtClean="0"/>
              <a:t>, con formazione del metabolita attivo (</a:t>
            </a:r>
            <a:r>
              <a:rPr lang="it-IT" dirty="0" err="1" smtClean="0"/>
              <a:t>nortriptilina</a:t>
            </a:r>
            <a:r>
              <a:rPr lang="it-IT" dirty="0" smtClean="0"/>
              <a:t>); subisce anche reazioni di </a:t>
            </a:r>
            <a:r>
              <a:rPr lang="it-IT" dirty="0" err="1" smtClean="0"/>
              <a:t>idrossilazione</a:t>
            </a:r>
            <a:r>
              <a:rPr lang="it-IT" dirty="0" smtClean="0"/>
              <a:t> e N-ossidazione.</a:t>
            </a:r>
          </a:p>
          <a:p>
            <a:r>
              <a:rPr lang="it-IT" dirty="0" smtClean="0"/>
              <a:t> Gli </a:t>
            </a:r>
            <a:r>
              <a:rPr lang="it-IT" dirty="0" err="1" smtClean="0"/>
              <a:t>isoenzimi</a:t>
            </a:r>
            <a:r>
              <a:rPr lang="it-IT" dirty="0" smtClean="0"/>
              <a:t> </a:t>
            </a:r>
            <a:r>
              <a:rPr lang="it-IT" dirty="0" err="1" smtClean="0"/>
              <a:t>citocromiali</a:t>
            </a:r>
            <a:r>
              <a:rPr lang="it-IT" dirty="0" smtClean="0"/>
              <a:t> principali coinvolti nel metabolismo </a:t>
            </a:r>
            <a:r>
              <a:rPr lang="it-IT" dirty="0" err="1" smtClean="0"/>
              <a:t>dell’amitriptilina</a:t>
            </a:r>
            <a:r>
              <a:rPr lang="it-IT" dirty="0" smtClean="0"/>
              <a:t> sono 2D6, 3A4.</a:t>
            </a:r>
          </a:p>
          <a:p>
            <a:endParaRPr lang="it-IT" dirty="0" smtClean="0"/>
          </a:p>
          <a:p>
            <a:r>
              <a:rPr lang="it-IT" dirty="0" err="1" smtClean="0"/>
              <a:t>L’isoenzima</a:t>
            </a:r>
            <a:r>
              <a:rPr lang="it-IT" dirty="0" smtClean="0"/>
              <a:t> CYP2D6 è responsabile delle reazioni di </a:t>
            </a:r>
            <a:r>
              <a:rPr lang="it-IT" dirty="0" err="1" smtClean="0"/>
              <a:t>idrossilazione</a:t>
            </a:r>
            <a:r>
              <a:rPr lang="it-IT" dirty="0" smtClean="0"/>
              <a:t>, </a:t>
            </a:r>
          </a:p>
          <a:p>
            <a:r>
              <a:rPr lang="it-IT" dirty="0" smtClean="0"/>
              <a:t>L'isoenzima CYP2C19</a:t>
            </a:r>
            <a:r>
              <a:rPr lang="it-IT" baseline="0" dirty="0" smtClean="0"/>
              <a:t> è</a:t>
            </a:r>
            <a:r>
              <a:rPr lang="it-IT" dirty="0" smtClean="0"/>
              <a:t> coinvolti nella reazione di </a:t>
            </a:r>
            <a:r>
              <a:rPr lang="it-IT" dirty="0" err="1" smtClean="0"/>
              <a:t>demetilazione</a:t>
            </a:r>
            <a:r>
              <a:rPr lang="it-IT" dirty="0" smtClean="0"/>
              <a:t> dell’amitriptilina</a:t>
            </a:r>
            <a:r>
              <a:rPr lang="it-IT" baseline="0" dirty="0" smtClean="0"/>
              <a:t> che porta alla formazione di </a:t>
            </a:r>
            <a:r>
              <a:rPr lang="it-IT" baseline="0" dirty="0" err="1" smtClean="0"/>
              <a:t>nortriptilina</a:t>
            </a:r>
            <a:r>
              <a:rPr lang="it-IT" baseline="0" dirty="0" smtClean="0"/>
              <a:t>.</a:t>
            </a:r>
          </a:p>
          <a:p>
            <a:r>
              <a:rPr lang="it-IT" dirty="0" smtClean="0"/>
              <a:t> </a:t>
            </a:r>
          </a:p>
          <a:p>
            <a:r>
              <a:rPr lang="it-IT" dirty="0" err="1" smtClean="0"/>
              <a:t>L’amitriptilina</a:t>
            </a:r>
            <a:r>
              <a:rPr lang="it-IT" dirty="0" smtClean="0"/>
              <a:t> è anche substrato della </a:t>
            </a:r>
            <a:r>
              <a:rPr lang="it-IT" dirty="0" err="1" smtClean="0"/>
              <a:t>glicoproteina-P</a:t>
            </a:r>
            <a:r>
              <a:rPr lang="it-IT" dirty="0" smtClean="0"/>
              <a:t>. In studi in vivo è stato dimostrato come l’inibizione del sistema di trasporto della </a:t>
            </a:r>
            <a:r>
              <a:rPr lang="it-IT" dirty="0" err="1" smtClean="0"/>
              <a:t>glicoproteina-P</a:t>
            </a:r>
            <a:r>
              <a:rPr lang="it-IT" dirty="0" smtClean="0"/>
              <a:t> aumenti di circa tre volte la </a:t>
            </a:r>
            <a:r>
              <a:rPr lang="it-IT" dirty="0" err="1" smtClean="0"/>
              <a:t>biodisponibilità</a:t>
            </a:r>
            <a:r>
              <a:rPr lang="it-IT" dirty="0" smtClean="0"/>
              <a:t> orale </a:t>
            </a:r>
            <a:r>
              <a:rPr lang="it-IT" dirty="0" err="1" smtClean="0"/>
              <a:t>dell’antidepressivo</a:t>
            </a:r>
            <a:r>
              <a:rPr lang="it-IT" dirty="0" smtClean="0"/>
              <a:t>. E’ probabile che la </a:t>
            </a:r>
            <a:r>
              <a:rPr lang="it-IT" dirty="0" err="1" smtClean="0"/>
              <a:t>glicoproteina-P</a:t>
            </a:r>
            <a:r>
              <a:rPr lang="it-IT" dirty="0" smtClean="0"/>
              <a:t> intervenga anche nella </a:t>
            </a:r>
            <a:r>
              <a:rPr lang="it-IT" dirty="0" err="1" smtClean="0"/>
              <a:t>ricaptazione</a:t>
            </a:r>
            <a:r>
              <a:rPr lang="it-IT" dirty="0" smtClean="0"/>
              <a:t> intestinale </a:t>
            </a:r>
            <a:r>
              <a:rPr lang="it-IT" dirty="0" err="1" smtClean="0"/>
              <a:t>dell’amitriptilina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Clearance</a:t>
            </a:r>
            <a:r>
              <a:rPr lang="it-IT" dirty="0" smtClean="0"/>
              <a:t>: 11,5 ml/min/kg.</a:t>
            </a:r>
          </a:p>
          <a:p>
            <a:endParaRPr lang="it-IT" dirty="0" smtClean="0"/>
          </a:p>
          <a:p>
            <a:r>
              <a:rPr lang="it-IT" dirty="0" err="1" smtClean="0"/>
              <a:t>Emivita</a:t>
            </a:r>
            <a:r>
              <a:rPr lang="it-IT" dirty="0" smtClean="0"/>
              <a:t>: 12,9-36,1 ore.</a:t>
            </a:r>
          </a:p>
          <a:p>
            <a:endParaRPr lang="it-IT" dirty="0" smtClean="0"/>
          </a:p>
          <a:p>
            <a:r>
              <a:rPr lang="it-IT" dirty="0" err="1" smtClean="0"/>
              <a:t>L’amitriptilina</a:t>
            </a:r>
            <a:r>
              <a:rPr lang="it-IT" dirty="0" smtClean="0"/>
              <a:t> viene escreta principalmente attraverso le urine; è eliminata </a:t>
            </a:r>
            <a:r>
              <a:rPr lang="it-IT" dirty="0" err="1" smtClean="0"/>
              <a:t>sottoforma</a:t>
            </a:r>
            <a:r>
              <a:rPr lang="it-IT" dirty="0" smtClean="0"/>
              <a:t> di metaboliti in forma libera o coniugata (solo una piccola percentuale di farmaco viene escreto </a:t>
            </a:r>
            <a:r>
              <a:rPr lang="it-IT" dirty="0" err="1" smtClean="0"/>
              <a:t>immodificato</a:t>
            </a:r>
            <a:r>
              <a:rPr lang="it-IT" dirty="0" smtClean="0"/>
              <a:t>). Circa il 30-50% della dose somministrata è eliminata nelle urine nelle 24 ore.</a:t>
            </a:r>
          </a:p>
          <a:p>
            <a:endParaRPr lang="it-IT" dirty="0" smtClean="0"/>
          </a:p>
          <a:p>
            <a:r>
              <a:rPr lang="it-IT" dirty="0" smtClean="0"/>
              <a:t>Né l’emodialisi, né la dialisi peritoneale modificano le concentrazioni ematiche </a:t>
            </a:r>
            <a:r>
              <a:rPr lang="it-IT" dirty="0" err="1" smtClean="0"/>
              <a:t>dell’amitriptilina</a:t>
            </a:r>
            <a:r>
              <a:rPr lang="it-IT" dirty="0" smtClean="0"/>
              <a:t> e dei suoi metaboliti; il rene non ha di conseguenza un ruolo di primaria importanza </a:t>
            </a:r>
            <a:r>
              <a:rPr lang="it-IT" dirty="0" err="1" smtClean="0"/>
              <a:t>nell’inattivazione</a:t>
            </a:r>
            <a:r>
              <a:rPr lang="it-IT" dirty="0" smtClean="0"/>
              <a:t> di questo farmaco.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8B07-A352-4A22-B319-A2CDCF55ED88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62BDA-0BAE-4D08-91AD-D536C4E07B05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SONO TUTTE SNP (SUL SINGOLO NUCLEOTIDE!)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*17</a:t>
            </a:r>
            <a:r>
              <a:rPr lang="it-IT" baseline="0" dirty="0" smtClean="0"/>
              <a:t>, già citato nel metabolismo del </a:t>
            </a:r>
            <a:r>
              <a:rPr lang="it-IT" baseline="0" dirty="0" err="1" smtClean="0"/>
              <a:t>Tamoxifene</a:t>
            </a:r>
            <a:r>
              <a:rPr lang="it-IT" baseline="0" dirty="0" smtClean="0"/>
              <a:t>, UM; metabolismo elevato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07C6-5224-450D-AF89-2B7B8B495BB9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4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*4 ATTIVITA’ PERDUTA, negli altri casi diminuita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07C6-5224-450D-AF89-2B7B8B495BB9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6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Rallentare il recupero dei canali al sodio, sebbene abbia anche effetti metabolici importanti interferendo con il ciclo degli inositoli e con la GSK-3 (glicogeno </a:t>
            </a:r>
            <a:r>
              <a:rPr lang="it-IT" dirty="0" err="1" smtClean="0"/>
              <a:t>sintasi-chinasi</a:t>
            </a:r>
            <a:r>
              <a:rPr lang="it-IT" dirty="0" smtClean="0"/>
              <a:t> 3), gli stessi </a:t>
            </a:r>
            <a:r>
              <a:rPr lang="it-IT" dirty="0" err="1" smtClean="0"/>
              <a:t>bersaglii</a:t>
            </a:r>
            <a:r>
              <a:rPr lang="it-IT" dirty="0" smtClean="0"/>
              <a:t> molecolari degli ioni litio.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Il farmaco può essere utilizzato nelle epilessie per il trattamento delle crisi parziali e delle crisi tonico-cloniche.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BF7A-EC49-9D4B-8848-CDF4734E76DC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4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F397-AF75-4D37-BB21-195D7297E4B6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65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F397-AF75-4D37-BB21-195D7297E4B6}" type="slidenum">
              <a:rPr lang="it-IT" smtClean="0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0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D812-4F17-44DF-BB50-231E19815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3446-EF4F-4D1E-A6BF-BF81425B6F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0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1E15-ED27-48A3-9310-EFD51F9FE5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1808-9BA9-4ACD-8E61-119ED3C472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82C4-D151-46AA-9C09-4E9D481FCA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83AD-5217-4E80-8D44-220ED60C3C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0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8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8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1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00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09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7CBA-22B5-4FAE-8735-B5B785A1FA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DAD4-9E56-45B6-86C5-6073E5C67E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04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5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5F1C-652D-4B4E-8316-D765C1F5A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BAA4-B743-4830-9A91-D08FEACC51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6F32-F73E-4156-BEE4-D87D761D76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2D5A-08F9-4161-9509-09A866D327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FB9A-81B4-4A4F-A370-95A969B4B6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F677-4806-472E-8AB9-5136725255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E11C-4C3B-4C54-959E-D75CFAF73B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AC3C-E595-488E-AAC7-1E536634F5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4BA5-BC4B-4B6A-B4D2-D8F64052D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39AE-8810-4FA0-B89E-403E38923C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2BFF-E24B-4803-BF67-39217B1838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5EC0-9CA0-418A-AA44-5A7081A67D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8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60CD-6DE2-40B4-B010-DCB8AADCBA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79CA-180A-4571-ADB9-F1D2E44D68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87AC2-91DD-426C-B102-BFF88E5A3F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369E3-8A57-4FA3-AC8B-284067B47F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71F5F9-E8D1-464D-ABAB-842382A29D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1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palleles.ki.se/cyp2c9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1928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prstClr val="white"/>
                </a:solidFill>
              </a:rPr>
              <a:t>Immagine presa da Weinshilboum R. et al., NEJM 348(6), 2006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1944687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prstClr val="black"/>
                </a:solidFill>
              </a:rPr>
              <a:t>DEBRISOCHINA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492500" y="69215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492500" y="333375"/>
            <a:ext cx="12239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prstClr val="white"/>
                </a:solidFill>
              </a:rPr>
              <a:t>CYP2D6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859338" y="476250"/>
            <a:ext cx="3095625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prstClr val="black"/>
                </a:solidFill>
              </a:rPr>
              <a:t>4-IDROSSIDEBRISOCHINA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prstClr val="black"/>
                </a:solidFill>
              </a:rPr>
              <a:t>Weinshilboum R. et al., NEJM 2006 </a:t>
            </a:r>
          </a:p>
        </p:txBody>
      </p:sp>
    </p:spTree>
    <p:extLst>
      <p:ext uri="{BB962C8B-B14F-4D97-AF65-F5344CB8AC3E}">
        <p14:creationId xmlns:p14="http://schemas.microsoft.com/office/powerpoint/2010/main" val="3790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4762" y="1888614"/>
            <a:ext cx="3512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Amytriptiline</a:t>
            </a:r>
            <a:endParaRPr lang="it-IT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Clomipramine</a:t>
            </a:r>
            <a:endParaRPr lang="it-IT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Doxepin</a:t>
            </a:r>
            <a:endParaRPr lang="it-IT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Imipramine</a:t>
            </a:r>
            <a:endParaRPr lang="it-IT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Trimipramine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Parentesi graffa chiusa 5"/>
          <p:cNvSpPr/>
          <p:nvPr/>
        </p:nvSpPr>
        <p:spPr>
          <a:xfrm>
            <a:off x="2242773" y="2074841"/>
            <a:ext cx="535258" cy="15665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44938" y="2074841"/>
            <a:ext cx="2152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Demethylated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by CYP2C19 to more </a:t>
            </a: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active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metabolites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4762" y="4784377"/>
            <a:ext cx="202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Desipramine</a:t>
            </a:r>
            <a:endParaRPr lang="it-IT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Nortryptiline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4997123" y="2963165"/>
            <a:ext cx="507381" cy="22367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05947" y="3481355"/>
            <a:ext cx="272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Hydroxylation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by CYP2D6 to </a:t>
            </a: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less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active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metabolites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Tricylic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antidepressants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biotransformation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of </a:t>
            </a:r>
            <a:r>
              <a:rPr lang="it-IT" sz="2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pharmacogenomic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relevance</a:t>
            </a:r>
            <a:endParaRPr lang="it-IT" sz="2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ipramine/Desipramine Pathway, Pharmaco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3375" cy="68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824868" y="6488668"/>
            <a:ext cx="531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https://www.pharmgkb.org/pathway/PA162359940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31727" y="312234"/>
            <a:ext cx="30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Imipramine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biotransformation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262" t="35510" r="33228" b="19555"/>
          <a:stretch/>
        </p:blipFill>
        <p:spPr>
          <a:xfrm>
            <a:off x="430239" y="1115122"/>
            <a:ext cx="8428909" cy="45427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3425" y="2074127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Demethylation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36595" y="3776547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Hydroxylation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84380" y="3785324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Hydroxylation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32" y="1278673"/>
            <a:ext cx="1687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Amytriptilin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91922" y="1278673"/>
            <a:ext cx="1687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Nortriptilin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72028" y="5078857"/>
            <a:ext cx="3586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10-hydroxy-amytriptilin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18370" y="5078857"/>
            <a:ext cx="3586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10-hydroxy-nortriptilin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3" y="400897"/>
            <a:ext cx="8914311" cy="599543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192859" y="6396335"/>
            <a:ext cx="845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Hiemke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, C. et al. AGNP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consensus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guidelines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 for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therapeutic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drug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monitoring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in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psychiatry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: update 2011.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Pharmacopsychiatry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 44, 195–235 (2011)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3694" y="125730"/>
            <a:ext cx="8777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Therapeutic</a:t>
            </a:r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ranges</a:t>
            </a:r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for </a:t>
            </a:r>
            <a:r>
              <a:rPr lang="it-IT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antidepressants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838691" y="954058"/>
            <a:ext cx="4550569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91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0" fontAlgn="base" hangingPunct="0">
              <a:lnSpc>
                <a:spcPct val="98000"/>
              </a:lnSpc>
              <a:spcBef>
                <a:spcPts val="900"/>
              </a:spcBef>
              <a:spcAft>
                <a:spcPts val="750"/>
              </a:spcAft>
            </a:pPr>
            <a:r>
              <a:rPr lang="it-IT" altLang="it-IT" sz="2100" b="1" dirty="0">
                <a:latin typeface="Calibri" panose="020F0502020204030204" pitchFamily="34" charset="0"/>
              </a:rPr>
              <a:t>CYP2C19: </a:t>
            </a:r>
            <a:r>
              <a:rPr lang="it-IT" altLang="it-IT" sz="2100" b="1" dirty="0" err="1" smtClean="0">
                <a:latin typeface="Calibri" panose="020F0502020204030204" pitchFamily="34" charset="0"/>
              </a:rPr>
              <a:t>alleles</a:t>
            </a:r>
            <a:r>
              <a:rPr lang="it-IT" altLang="it-IT" sz="2100" b="1" dirty="0" smtClean="0">
                <a:latin typeface="Calibri" panose="020F0502020204030204" pitchFamily="34" charset="0"/>
              </a:rPr>
              <a:t> and </a:t>
            </a:r>
            <a:r>
              <a:rPr lang="it-IT" altLang="it-IT" sz="2100" b="1" dirty="0" err="1" smtClean="0">
                <a:latin typeface="Calibri" panose="020F0502020204030204" pitchFamily="34" charset="0"/>
              </a:rPr>
              <a:t>frequency</a:t>
            </a:r>
            <a:endParaRPr lang="it-IT" altLang="it-IT" sz="21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09" y="2334358"/>
            <a:ext cx="2993591" cy="157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/>
          </p:nvPr>
        </p:nvGraphicFramePr>
        <p:xfrm>
          <a:off x="667345" y="1745182"/>
          <a:ext cx="5455444" cy="3269339"/>
        </p:xfrm>
        <a:graphic>
          <a:graphicData uri="http://schemas.openxmlformats.org/drawingml/2006/table">
            <a:tbl>
              <a:tblPr/>
              <a:tblGrid>
                <a:gridCol w="763502">
                  <a:extLst>
                    <a:ext uri="{9D8B030D-6E8A-4147-A177-3AD203B41FA5}">
                      <a16:colId xmlns:a16="http://schemas.microsoft.com/office/drawing/2014/main" xmlns="" val="488296020"/>
                    </a:ext>
                  </a:extLst>
                </a:gridCol>
                <a:gridCol w="2042669">
                  <a:extLst>
                    <a:ext uri="{9D8B030D-6E8A-4147-A177-3AD203B41FA5}">
                      <a16:colId xmlns:a16="http://schemas.microsoft.com/office/drawing/2014/main" xmlns="" val="2069015068"/>
                    </a:ext>
                  </a:extLst>
                </a:gridCol>
                <a:gridCol w="2649273">
                  <a:extLst>
                    <a:ext uri="{9D8B030D-6E8A-4147-A177-3AD203B41FA5}">
                      <a16:colId xmlns:a16="http://schemas.microsoft.com/office/drawing/2014/main" xmlns="" val="2760470932"/>
                    </a:ext>
                  </a:extLst>
                </a:gridCol>
              </a:tblGrid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SNP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Functional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effect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7222589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wt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Nessuna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Normal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94390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1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681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Splice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variant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670582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*3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636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W212X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96232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*4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→G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M1V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35942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1297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→T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R433W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060531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*6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395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R123Q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125403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+2T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819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intronic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Splice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variant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280538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*8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T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358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→C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W120R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7823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</a:t>
                      </a:r>
                      <a:r>
                        <a:rPr kumimoji="0" lang="it-IT" altLang="it-IT" sz="1400" b="1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-806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→T (promoter)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Increased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expression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108773"/>
                  </a:ext>
                </a:extLst>
              </a:tr>
            </a:tbl>
          </a:graphicData>
        </a:graphic>
      </p:graphicFrame>
      <p:sp>
        <p:nvSpPr>
          <p:cNvPr id="5" name="Freeform 107"/>
          <p:cNvSpPr>
            <a:spLocks/>
          </p:cNvSpPr>
          <p:nvPr/>
        </p:nvSpPr>
        <p:spPr bwMode="auto">
          <a:xfrm>
            <a:off x="299536" y="2658574"/>
            <a:ext cx="267890" cy="1191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108"/>
          <p:cNvSpPr>
            <a:spLocks/>
          </p:cNvSpPr>
          <p:nvPr/>
        </p:nvSpPr>
        <p:spPr bwMode="auto">
          <a:xfrm>
            <a:off x="297795" y="4857109"/>
            <a:ext cx="267891" cy="1190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109"/>
          <p:cNvSpPr>
            <a:spLocks/>
          </p:cNvSpPr>
          <p:nvPr/>
        </p:nvSpPr>
        <p:spPr bwMode="auto">
          <a:xfrm>
            <a:off x="294910" y="2970610"/>
            <a:ext cx="267890" cy="1190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3" y="1064242"/>
            <a:ext cx="2892029" cy="15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/>
          </p:nvPr>
        </p:nvGraphicFramePr>
        <p:xfrm>
          <a:off x="791308" y="2597942"/>
          <a:ext cx="4352192" cy="3271570"/>
        </p:xfrm>
        <a:graphic>
          <a:graphicData uri="http://schemas.openxmlformats.org/drawingml/2006/table">
            <a:tbl>
              <a:tblPr/>
              <a:tblGrid>
                <a:gridCol w="925667">
                  <a:extLst>
                    <a:ext uri="{9D8B030D-6E8A-4147-A177-3AD203B41FA5}">
                      <a16:colId xmlns:a16="http://schemas.microsoft.com/office/drawing/2014/main" xmlns="" val="2517969849"/>
                    </a:ext>
                  </a:extLst>
                </a:gridCol>
                <a:gridCol w="3426525">
                  <a:extLst>
                    <a:ext uri="{9D8B030D-6E8A-4147-A177-3AD203B41FA5}">
                      <a16:colId xmlns:a16="http://schemas.microsoft.com/office/drawing/2014/main" xmlns="" val="3150575226"/>
                    </a:ext>
                  </a:extLst>
                </a:gridCol>
              </a:tblGrid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frequency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9109617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wt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921553"/>
                  </a:ext>
                </a:extLst>
              </a:tr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~15%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Caucasians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and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Africans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; ~30%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Asians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602051"/>
                  </a:ext>
                </a:extLst>
              </a:tr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*3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&lt;1% in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Caucasians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and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Africans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; 2-9% in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Asians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6265920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*4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251240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1364165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*6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832987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58441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*8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879812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~3-21%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2597660"/>
                  </a:ext>
                </a:extLst>
              </a:tr>
            </a:tbl>
          </a:graphicData>
        </a:graphic>
      </p:graphicFrame>
      <p:graphicFrame>
        <p:nvGraphicFramePr>
          <p:cNvPr id="5" name="Object 76"/>
          <p:cNvGraphicFramePr>
            <a:graphicFrameLocks noChangeAspect="1"/>
          </p:cNvGraphicFramePr>
          <p:nvPr>
            <p:extLst/>
          </p:nvPr>
        </p:nvGraphicFramePr>
        <p:xfrm>
          <a:off x="5706642" y="1774449"/>
          <a:ext cx="2214563" cy="162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2952360" imgH="2160360" progId="">
                  <p:embed/>
                </p:oleObj>
              </mc:Choice>
              <mc:Fallback>
                <p:oleObj r:id="rId4" imgW="2952360" imgH="216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642" y="1774449"/>
                        <a:ext cx="2214563" cy="162044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8"/>
          <p:cNvGraphicFramePr>
            <a:graphicFrameLocks noChangeAspect="1"/>
          </p:cNvGraphicFramePr>
          <p:nvPr>
            <p:extLst/>
          </p:nvPr>
        </p:nvGraphicFramePr>
        <p:xfrm>
          <a:off x="5706642" y="3386555"/>
          <a:ext cx="2214563" cy="162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6" imgW="2952360" imgH="2160360" progId="">
                  <p:embed/>
                </p:oleObj>
              </mc:Choice>
              <mc:Fallback>
                <p:oleObj r:id="rId6" imgW="2952360" imgH="216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642" y="3386555"/>
                        <a:ext cx="2214563" cy="162044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86" y="4560511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72" y="3023234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86" y="3010318"/>
            <a:ext cx="492919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11229" y="1768378"/>
            <a:ext cx="24421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Caucasians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/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African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92409" y="3338631"/>
            <a:ext cx="132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Asians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CYP2C19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variant</a:t>
            </a:r>
            <a:r>
              <a:rPr lang="it-IT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alleles</a:t>
            </a:r>
            <a:r>
              <a:rPr lang="it-IT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frequency</a:t>
            </a:r>
            <a:endParaRPr lang="it-IT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71601" y="932260"/>
            <a:ext cx="5486996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91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0" fontAlgn="base" hangingPunct="0">
              <a:lnSpc>
                <a:spcPct val="98000"/>
              </a:lnSpc>
              <a:spcBef>
                <a:spcPts val="900"/>
              </a:spcBef>
              <a:spcAft>
                <a:spcPts val="750"/>
              </a:spcAft>
            </a:pPr>
            <a:r>
              <a:rPr lang="it-IT" altLang="it-IT" sz="2100" b="1" dirty="0">
                <a:latin typeface="Calibri" panose="020F0502020204030204" pitchFamily="34" charset="0"/>
              </a:rPr>
              <a:t>CYP2C19: LOF e GOF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99" y="1168371"/>
            <a:ext cx="2892029" cy="15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/>
          </p:nvPr>
        </p:nvGraphicFramePr>
        <p:xfrm>
          <a:off x="685801" y="2215662"/>
          <a:ext cx="5144639" cy="3447133"/>
        </p:xfrm>
        <a:graphic>
          <a:graphicData uri="http://schemas.openxmlformats.org/drawingml/2006/table">
            <a:tbl>
              <a:tblPr/>
              <a:tblGrid>
                <a:gridCol w="2048492">
                  <a:extLst>
                    <a:ext uri="{9D8B030D-6E8A-4147-A177-3AD203B41FA5}">
                      <a16:colId xmlns:a16="http://schemas.microsoft.com/office/drawing/2014/main" xmlns="" val="1431933641"/>
                    </a:ext>
                  </a:extLst>
                </a:gridCol>
                <a:gridCol w="3096147">
                  <a:extLst>
                    <a:ext uri="{9D8B030D-6E8A-4147-A177-3AD203B41FA5}">
                      <a16:colId xmlns:a16="http://schemas.microsoft.com/office/drawing/2014/main" xmlns="" val="1904082605"/>
                    </a:ext>
                  </a:extLst>
                </a:gridCol>
              </a:tblGrid>
              <a:tr h="55753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Enzyme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5090277"/>
                  </a:ext>
                </a:extLst>
              </a:tr>
              <a:tr h="646726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(wt)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Functional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,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normal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5550827"/>
                  </a:ext>
                </a:extLst>
              </a:tr>
              <a:tr h="13214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*2 - *3 - *4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*5 - *6 - *7 - *8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Loss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of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,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reduced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849943"/>
                  </a:ext>
                </a:extLst>
              </a:tr>
              <a:tr h="9214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Increased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?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8819777"/>
                  </a:ext>
                </a:extLst>
              </a:tr>
            </a:tbl>
          </a:graphicData>
        </a:graphic>
      </p:graphicFrame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7" y="2826820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8" y="3150670"/>
            <a:ext cx="485775" cy="4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74" y="4091193"/>
            <a:ext cx="469922" cy="58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6" y="3813156"/>
            <a:ext cx="907481" cy="752134"/>
          </a:xfrm>
          <a:prstGeom prst="rect">
            <a:avLst/>
          </a:prstGeom>
          <a:solidFill>
            <a:srgbClr val="FF3333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26" y="4837614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72" y="4837614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19" y="5355536"/>
            <a:ext cx="485775" cy="4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44" y="5356726"/>
            <a:ext cx="485775" cy="4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CYP2C19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variant</a:t>
            </a:r>
            <a:r>
              <a:rPr lang="it-IT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alleles</a:t>
            </a:r>
            <a:r>
              <a:rPr lang="it-IT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enzymatic</a:t>
            </a:r>
            <a:r>
              <a:rPr lang="it-IT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activity</a:t>
            </a:r>
            <a:endParaRPr lang="it-IT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565"/>
            <a:ext cx="9144000" cy="47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4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24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76332" y="6488668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Hicks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2016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7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806"/>
            <a:ext cx="8898673" cy="66061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76332" y="6488668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Hicks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2016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Genetic polymorphisms of CYP2D6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Gene located on chromosome 22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M</a:t>
            </a:r>
            <a:r>
              <a:rPr lang="en-US" sz="2800" dirty="0">
                <a:latin typeface="Calibri" panose="020F0502020204030204" pitchFamily="34" charset="0"/>
              </a:rPr>
              <a:t>o</a:t>
            </a:r>
            <a:r>
              <a:rPr lang="en-US" sz="2800" dirty="0" smtClean="0">
                <a:latin typeface="Calibri" panose="020F0502020204030204" pitchFamily="34" charset="0"/>
              </a:rPr>
              <a:t>re than 100 variants for this gene have been characterized (</a:t>
            </a: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https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://www.pharmvar.org/gene/CYP2D6</a:t>
            </a:r>
            <a:r>
              <a:rPr lang="en-US" sz="2800" dirty="0" smtClean="0">
                <a:latin typeface="Calibri" panose="020F0502020204030204" pitchFamily="34" charset="0"/>
              </a:rPr>
              <a:t>).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SNPs and insertions/deletions may reduce the activity of this enzyme (~10% of the population).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Some subjects inherit multiple copies of the gene and display very high activity (2% or more of the population).</a:t>
            </a:r>
          </a:p>
        </p:txBody>
      </p:sp>
    </p:spTree>
    <p:extLst>
      <p:ext uri="{BB962C8B-B14F-4D97-AF65-F5344CB8AC3E}">
        <p14:creationId xmlns:p14="http://schemas.microsoft.com/office/powerpoint/2010/main" val="31331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2276"/>
          <a:stretch/>
        </p:blipFill>
        <p:spPr>
          <a:xfrm>
            <a:off x="0" y="0"/>
            <a:ext cx="9134421" cy="67018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76332" y="6488668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Hicks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2016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25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26" y="838555"/>
            <a:ext cx="1637880" cy="11964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4966" y="1436765"/>
            <a:ext cx="6130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Aromatic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anticonvulsant</a:t>
            </a:r>
            <a:endParaRPr lang="it-IT" sz="2400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Active by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inhibition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of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sodium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channels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the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refractory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state,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therefore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an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higher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specificity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for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neurons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that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are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hyperactive</a:t>
            </a: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the allele HLA-B*15:02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associated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severe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dermatological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reaction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Asian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patients</a:t>
            </a:r>
            <a:endParaRPr lang="it-IT" sz="2400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the allele HLA-A*31:01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associated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hypersensitivity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Caucasian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patients</a:t>
            </a: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76" y="2098543"/>
            <a:ext cx="2234979" cy="158527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Carbamazepine</a:t>
            </a:r>
            <a:endParaRPr lang="it-IT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94" y="1645571"/>
            <a:ext cx="4371211" cy="46150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Carbamazepine</a:t>
            </a:r>
            <a:r>
              <a:rPr lang="it-IT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biotransformation</a:t>
            </a:r>
            <a:r>
              <a:rPr lang="it-IT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pathway</a:t>
            </a:r>
            <a:endParaRPr lang="it-IT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48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07" y="0"/>
            <a:ext cx="5193193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8419" y="89209"/>
            <a:ext cx="34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CPIC </a:t>
            </a:r>
            <a:r>
              <a:rPr lang="it-IT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guidelines</a:t>
            </a:r>
            <a:r>
              <a:rPr lang="it-IT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for </a:t>
            </a:r>
            <a:r>
              <a:rPr lang="it-IT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carbamazepine</a:t>
            </a:r>
            <a:endParaRPr lang="it-IT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57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56083"/>
            <a:ext cx="8884675" cy="5715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43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Chen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Neurology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2014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Pharmacogenetic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testing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my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affect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clinicians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behaviour</a:t>
            </a: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b="1" smtClean="0"/>
              <a:t>Warfarina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it-IT" smtClean="0"/>
              <a:t>Azione farmacologica: Antocoagulante orale, prevenzione delle malattie tromboemboliche.</a:t>
            </a:r>
          </a:p>
          <a:p>
            <a:pPr algn="just" eaLnBrk="1" hangingPunct="1"/>
            <a:r>
              <a:rPr lang="en-US" altLang="it-IT" smtClean="0"/>
              <a:t>Meccanismo d’azione: Antagonista della vitamina K</a:t>
            </a:r>
          </a:p>
          <a:p>
            <a:pPr algn="just" eaLnBrk="1" hangingPunct="1"/>
            <a:r>
              <a:rPr lang="en-US" altLang="it-IT" smtClean="0"/>
              <a:t>Dosaggio complicato in quanto l’indice terapeutico e’ piccolo.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it-IT" smtClean="0"/>
          </a:p>
          <a:p>
            <a:pPr eaLnBrk="1" hangingPunct="1"/>
            <a:endParaRPr lang="en-US" altLang="it-IT" smtClean="0"/>
          </a:p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3179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 b="1" smtClean="0"/>
              <a:t>Il ciclo della vitamina K ed il meccanismo d’azione della warfarina</a:t>
            </a:r>
          </a:p>
        </p:txBody>
      </p:sp>
      <p:pic>
        <p:nvPicPr>
          <p:cNvPr id="1177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9100" y="1600200"/>
            <a:ext cx="5764213" cy="4524375"/>
          </a:xfrm>
        </p:spPr>
      </p:pic>
    </p:spTree>
    <p:extLst>
      <p:ext uri="{BB962C8B-B14F-4D97-AF65-F5344CB8AC3E}">
        <p14:creationId xmlns:p14="http://schemas.microsoft.com/office/powerpoint/2010/main" val="1940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rgbClr val="0070C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it-IT" sz="3200" b="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Farmacodinamica</a:t>
            </a:r>
            <a:endParaRPr lang="it-IT" sz="3200" b="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" name="Immagine 2" descr="d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4888413" cy="510729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652120" y="2492896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Vitamin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K-epoxide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reductase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complex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(VKORC) sfrutta NADH per ridurre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Vit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K epossido.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Calumenin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(CALU)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chaperone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del RE che inibisce GGCX.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CYP4F2 catabolizza l’eccesso di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Vit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K ridotta. 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rgbClr val="0070C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it-IT" sz="3200" b="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CYP2C9: attività enzimatica</a:t>
            </a:r>
            <a:endParaRPr lang="it-IT" sz="3200" b="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1540" y="1700808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60 varianti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alleliche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conosciute (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http://www.cypalleles.ki.se/cyp2c9.htm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CYP2C9*5,*6,*8,*11 sono comuni negli Afro-Americani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88032" y="2204864"/>
            <a:ext cx="8855968" cy="3657924"/>
            <a:chOff x="395536" y="1628800"/>
            <a:chExt cx="8855968" cy="3657924"/>
          </a:xfrm>
        </p:grpSpPr>
        <p:grpSp>
          <p:nvGrpSpPr>
            <p:cNvPr id="12" name="Gruppo 11"/>
            <p:cNvGrpSpPr/>
            <p:nvPr/>
          </p:nvGrpSpPr>
          <p:grpSpPr>
            <a:xfrm>
              <a:off x="395536" y="1628800"/>
              <a:ext cx="7501645" cy="3657924"/>
              <a:chOff x="179512" y="260648"/>
              <a:chExt cx="7501645" cy="3657924"/>
            </a:xfrm>
          </p:grpSpPr>
          <p:grpSp>
            <p:nvGrpSpPr>
              <p:cNvPr id="4" name="Gruppo 3"/>
              <p:cNvGrpSpPr/>
              <p:nvPr/>
            </p:nvGrpSpPr>
            <p:grpSpPr>
              <a:xfrm>
                <a:off x="179512" y="260648"/>
                <a:ext cx="6913042" cy="3657924"/>
                <a:chOff x="1115616" y="1196752"/>
                <a:chExt cx="6913042" cy="3657924"/>
              </a:xfrm>
            </p:grpSpPr>
            <p:grpSp>
              <p:nvGrpSpPr>
                <p:cNvPr id="5" name="Gruppo 10"/>
                <p:cNvGrpSpPr/>
                <p:nvPr/>
              </p:nvGrpSpPr>
              <p:grpSpPr>
                <a:xfrm>
                  <a:off x="1115616" y="1196752"/>
                  <a:ext cx="6913042" cy="3657924"/>
                  <a:chOff x="1115616" y="1196752"/>
                  <a:chExt cx="6913042" cy="3657924"/>
                </a:xfrm>
              </p:grpSpPr>
              <p:pic>
                <p:nvPicPr>
                  <p:cNvPr id="7" name="Immagine 6" descr="cyp att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115616" y="1196752"/>
                    <a:ext cx="6913042" cy="3657924"/>
                  </a:xfrm>
                  <a:prstGeom prst="rect">
                    <a:avLst/>
                  </a:prstGeom>
                </p:spPr>
              </p:pic>
              <p:sp>
                <p:nvSpPr>
                  <p:cNvPr id="8" name="Rettangolo 7"/>
                  <p:cNvSpPr/>
                  <p:nvPr/>
                </p:nvSpPr>
                <p:spPr>
                  <a:xfrm>
                    <a:off x="6732240" y="3429000"/>
                    <a:ext cx="1008112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6" name="CasellaDiTesto 5"/>
                <p:cNvSpPr txBox="1"/>
                <p:nvPr/>
              </p:nvSpPr>
              <p:spPr>
                <a:xfrm>
                  <a:off x="6444208" y="3429000"/>
                  <a:ext cx="14928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sz="14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Attività diminuita</a:t>
                  </a:r>
                  <a:endParaRPr lang="it-IT" sz="1400" b="1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CasellaDiTesto 9"/>
              <p:cNvSpPr txBox="1"/>
              <p:nvPr/>
            </p:nvSpPr>
            <p:spPr>
              <a:xfrm>
                <a:off x="6948264" y="1268760"/>
                <a:ext cx="732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30-40%</a:t>
                </a:r>
                <a:endParaRPr lang="it-IT" sz="1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6948264" y="1484784"/>
                <a:ext cx="732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60-80%</a:t>
                </a:r>
                <a:endParaRPr lang="it-IT" sz="1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Parentesi graffa chiusa 12"/>
            <p:cNvSpPr/>
            <p:nvPr/>
          </p:nvSpPr>
          <p:spPr>
            <a:xfrm>
              <a:off x="7812360" y="2636912"/>
              <a:ext cx="360040" cy="50405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8207896" y="2276872"/>
              <a:ext cx="10436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16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Più comuni negli Europei</a:t>
              </a:r>
              <a:endParaRPr lang="it-IT" sz="1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7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rgbClr val="0070C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it-IT" sz="3200" b="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VKORC1</a:t>
            </a:r>
            <a:endParaRPr lang="it-IT" sz="3200" b="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772817"/>
            <a:ext cx="86409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-1639G&gt;A (rs9923231) altera il sito di legame di un fattore di trascrizione (E-box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consensus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b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Yuan, H.Y. </a:t>
            </a:r>
            <a:r>
              <a:rPr lang="it-IT" i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et</a:t>
            </a:r>
            <a:r>
              <a:rPr lang="it-IT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 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i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Comune variante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non-coding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associata alla sensibilità alla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warfarina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e alla necessità di dose inferiore.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i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Minore espressione della proteina.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it-IT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magine 5" descr="vkorc raro.jpg"/>
          <p:cNvPicPr>
            <a:picLocks noChangeAspect="1"/>
          </p:cNvPicPr>
          <p:nvPr/>
        </p:nvPicPr>
        <p:blipFill>
          <a:blip r:embed="rId3" cstate="print"/>
          <a:srcRect t="43000" r="9330"/>
          <a:stretch>
            <a:fillRect/>
          </a:stretch>
        </p:blipFill>
        <p:spPr>
          <a:xfrm>
            <a:off x="1871700" y="3933056"/>
            <a:ext cx="5400600" cy="17590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73103" y="5949280"/>
            <a:ext cx="696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Rare varianti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coding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non-sinonime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conferiscono resistenza alla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warfarina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1763688" y="4365104"/>
            <a:ext cx="122413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900363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7411" name="Picture 4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-542" b="62811"/>
          <a:stretch>
            <a:fillRect/>
          </a:stretch>
        </p:blipFill>
        <p:spPr bwMode="auto">
          <a:xfrm>
            <a:off x="285750" y="4881563"/>
            <a:ext cx="602773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37193" b="16359"/>
          <a:stretch>
            <a:fillRect/>
          </a:stretch>
        </p:blipFill>
        <p:spPr bwMode="auto">
          <a:xfrm>
            <a:off x="285750" y="1571625"/>
            <a:ext cx="604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228556" y="2443695"/>
            <a:ext cx="2592388" cy="11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</a:rPr>
              <a:t>SNP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deletions</a:t>
            </a: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base </a:t>
            </a:r>
            <a:r>
              <a:rPr lang="it-IT" sz="1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repetitions</a:t>
            </a: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286500" y="5143500"/>
            <a:ext cx="25193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Deletion</a:t>
            </a: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of the gene</a:t>
            </a: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6215063" y="6000750"/>
            <a:ext cx="274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Amplification</a:t>
            </a: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of the gene</a:t>
            </a: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41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Molecular characteristic of CYP2D6 polymorphisms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7225" y="3068638"/>
            <a:ext cx="1014413" cy="322262"/>
            <a:chOff x="3198015" y="3068960"/>
            <a:chExt cx="1013945" cy="321306"/>
          </a:xfrm>
        </p:grpSpPr>
        <p:sp>
          <p:nvSpPr>
            <p:cNvPr id="17424" name="Rectangle 18"/>
            <p:cNvSpPr>
              <a:spLocks noChangeArrowheads="1"/>
            </p:cNvSpPr>
            <p:nvPr/>
          </p:nvSpPr>
          <p:spPr bwMode="auto">
            <a:xfrm>
              <a:off x="3198015" y="3086750"/>
              <a:ext cx="527539" cy="214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3707904" y="306896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*4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21113" y="3521075"/>
            <a:ext cx="1111250" cy="322263"/>
            <a:chOff x="3820531" y="3521500"/>
            <a:chExt cx="1111509" cy="321306"/>
          </a:xfrm>
        </p:grpSpPr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3820531" y="3609419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423" name="TextBox 14"/>
            <p:cNvSpPr txBox="1">
              <a:spLocks noChangeArrowheads="1"/>
            </p:cNvSpPr>
            <p:nvPr/>
          </p:nvSpPr>
          <p:spPr bwMode="auto">
            <a:xfrm>
              <a:off x="4427984" y="352150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*3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71750" y="3403600"/>
            <a:ext cx="1063625" cy="320675"/>
            <a:chOff x="2571482" y="3403242"/>
            <a:chExt cx="1064414" cy="321306"/>
          </a:xfrm>
        </p:grpSpPr>
        <p:sp>
          <p:nvSpPr>
            <p:cNvPr id="17420" name="Rectangle 18"/>
            <p:cNvSpPr>
              <a:spLocks noChangeArrowheads="1"/>
            </p:cNvSpPr>
            <p:nvPr/>
          </p:nvSpPr>
          <p:spPr bwMode="auto">
            <a:xfrm>
              <a:off x="2571482" y="3447726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3131840" y="3403242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1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23063" cy="685943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63" y="4133733"/>
            <a:ext cx="5575610" cy="198664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196468" y="6488668"/>
            <a:ext cx="394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Johnson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2011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 b="1" smtClean="0"/>
              <a:t>Farmacogenetica del dosaggio della warfarina</a:t>
            </a:r>
          </a:p>
        </p:txBody>
      </p:sp>
      <p:pic>
        <p:nvPicPr>
          <p:cNvPr id="1187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52625"/>
            <a:ext cx="8228013" cy="3819525"/>
          </a:xfrm>
        </p:spPr>
      </p:pic>
      <p:sp>
        <p:nvSpPr>
          <p:cNvPr id="118788" name="TextBox 4"/>
          <p:cNvSpPr txBox="1">
            <a:spLocks noChangeArrowheads="1"/>
          </p:cNvSpPr>
          <p:nvPr/>
        </p:nvSpPr>
        <p:spPr bwMode="auto">
          <a:xfrm>
            <a:off x="4371975" y="6516688"/>
            <a:ext cx="47863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>
                <a:solidFill>
                  <a:prstClr val="black"/>
                </a:solidFill>
              </a:rPr>
              <a:t>Da Goodman &amp; Gilman, 2011 Figura 7 - 13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86400" y="5514221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GG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28252" y="56344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GA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922419" y="5514221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81600" y="5113293"/>
            <a:ext cx="12844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*1/*1 *1/*2 *2/*2</a:t>
            </a:r>
            <a:endParaRPr lang="it-IT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00800" y="5099413"/>
            <a:ext cx="12844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*1/*1 *1/*2 *2/*2</a:t>
            </a:r>
            <a:endParaRPr lang="it-IT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96554" y="5085533"/>
            <a:ext cx="12844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*1/*1 *1/*2 *2/*2</a:t>
            </a:r>
            <a:endParaRPr lang="it-IT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82719" y="566228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rs9923231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smtClean="0"/>
              <a:t>Tempo di protrombina  / International Normalized Ratio = indice farmacodinamico per la warfarina</a:t>
            </a:r>
          </a:p>
        </p:txBody>
      </p:sp>
      <p:sp>
        <p:nvSpPr>
          <p:cNvPr id="1198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Range di normalità: 0,8 – 1,2</a:t>
            </a:r>
          </a:p>
          <a:p>
            <a:r>
              <a:rPr lang="it-IT" altLang="it-IT" smtClean="0"/>
              <a:t>Durante il trattamento anticoagulante si vuole che rimanga fra 2 e 3</a:t>
            </a:r>
          </a:p>
          <a:p>
            <a:r>
              <a:rPr lang="it-IT" altLang="it-IT" smtClean="0"/>
              <a:t>Per valori di INR maggiore, c’è un aumento del rischio di emorraggia</a:t>
            </a:r>
          </a:p>
        </p:txBody>
      </p:sp>
    </p:spTree>
    <p:extLst>
      <p:ext uri="{BB962C8B-B14F-4D97-AF65-F5344CB8AC3E}">
        <p14:creationId xmlns:p14="http://schemas.microsoft.com/office/powerpoint/2010/main" val="40846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Farmacogenetica warfarina</a:t>
            </a:r>
          </a:p>
        </p:txBody>
      </p:sp>
      <p:sp>
        <p:nvSpPr>
          <p:cNvPr id="1208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Esistono delle linee guida CPIC</a:t>
            </a:r>
          </a:p>
          <a:p>
            <a:r>
              <a:rPr lang="it-IT" altLang="it-IT" smtClean="0"/>
              <a:t>Due studi clinici prospettici recenti hanno confrontato il dosaggio con un approccio convenzionale in confronto a quello basato sul genotipo CYP2C9 / VKORC1 </a:t>
            </a:r>
          </a:p>
        </p:txBody>
      </p:sp>
    </p:spTree>
    <p:extLst>
      <p:ext uri="{BB962C8B-B14F-4D97-AF65-F5344CB8AC3E}">
        <p14:creationId xmlns:p14="http://schemas.microsoft.com/office/powerpoint/2010/main" val="6443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Studio prospettico: europeo (EUPACT)</a:t>
            </a:r>
          </a:p>
        </p:txBody>
      </p:sp>
      <p:pic>
        <p:nvPicPr>
          <p:cNvPr id="121859" name="Segnaposto contenuto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0" y="1601788"/>
            <a:ext cx="2730500" cy="4522787"/>
          </a:xfrm>
        </p:spPr>
      </p:pic>
      <p:sp>
        <p:nvSpPr>
          <p:cNvPr id="39940" name="Segnaposto contenut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defRPr/>
            </a:pPr>
            <a:r>
              <a:rPr lang="it-IT" altLang="it-IT" sz="2400" dirty="0" smtClean="0"/>
              <a:t>226 pazienti con dosaggio guidato dal genotipo;</a:t>
            </a:r>
          </a:p>
          <a:p>
            <a:pPr algn="just">
              <a:defRPr/>
            </a:pPr>
            <a:r>
              <a:rPr lang="it-IT" altLang="it-IT" sz="2400" dirty="0" smtClean="0"/>
              <a:t>228 pazienti con standard care;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t-IT" altLang="it-IT" sz="2400" dirty="0"/>
          </a:p>
          <a:p>
            <a:pPr algn="just">
              <a:buFontTx/>
              <a:buChar char="-"/>
              <a:defRPr/>
            </a:pPr>
            <a:r>
              <a:rPr lang="it-IT" altLang="it-IT" sz="2400" dirty="0" smtClean="0"/>
              <a:t>INR migliore (7%) nei pazienti con dosaggio guidato dal genotipo =  no «over-</a:t>
            </a:r>
            <a:r>
              <a:rPr lang="it-IT" altLang="it-IT" sz="2400" dirty="0" err="1" smtClean="0"/>
              <a:t>shoot</a:t>
            </a:r>
            <a:r>
              <a:rPr lang="it-IT" altLang="it-IT" sz="2400" dirty="0" smtClean="0"/>
              <a:t>» nell’effetto</a:t>
            </a:r>
          </a:p>
          <a:p>
            <a:pPr algn="just">
              <a:buFontTx/>
              <a:buChar char="-"/>
              <a:defRPr/>
            </a:pPr>
            <a:r>
              <a:rPr lang="it-IT" altLang="it-IT" sz="2400" dirty="0" smtClean="0"/>
              <a:t>Maggior tempo in </a:t>
            </a:r>
            <a:r>
              <a:rPr lang="it-IT" altLang="it-IT" sz="2400" dirty="0" err="1" smtClean="0"/>
              <a:t>range</a:t>
            </a:r>
            <a:r>
              <a:rPr lang="it-IT" altLang="it-IT" sz="2400" dirty="0" smtClean="0"/>
              <a:t> terapeutico </a:t>
            </a:r>
          </a:p>
        </p:txBody>
      </p:sp>
      <p:sp>
        <p:nvSpPr>
          <p:cNvPr id="121861" name="Rettangolo 1"/>
          <p:cNvSpPr>
            <a:spLocks noChangeArrowheads="1"/>
          </p:cNvSpPr>
          <p:nvPr/>
        </p:nvSpPr>
        <p:spPr bwMode="auto">
          <a:xfrm>
            <a:off x="5753100" y="6488113"/>
            <a:ext cx="339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>
                <a:solidFill>
                  <a:prstClr val="black"/>
                </a:solidFill>
                <a:latin typeface="Arial" panose="020B0604020202020204" pitchFamily="34" charset="0"/>
              </a:rPr>
              <a:t>Pirmohamed et al., NEJM 2013</a:t>
            </a:r>
          </a:p>
        </p:txBody>
      </p:sp>
    </p:spTree>
    <p:extLst>
      <p:ext uri="{BB962C8B-B14F-4D97-AF65-F5344CB8AC3E}">
        <p14:creationId xmlns:p14="http://schemas.microsoft.com/office/powerpoint/2010/main" val="24427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Studio prospettico: americano (COAG)</a:t>
            </a:r>
          </a:p>
        </p:txBody>
      </p:sp>
      <p:sp>
        <p:nvSpPr>
          <p:cNvPr id="12288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it-IT" altLang="it-IT" sz="2400" smtClean="0"/>
              <a:t>514 pazienti con dosaggio guidato dal genotipo;</a:t>
            </a:r>
          </a:p>
          <a:p>
            <a:pPr algn="just"/>
            <a:r>
              <a:rPr lang="it-IT" altLang="it-IT" sz="2400" smtClean="0"/>
              <a:t>501 pazienti con standard care;</a:t>
            </a:r>
          </a:p>
          <a:p>
            <a:pPr algn="just"/>
            <a:endParaRPr lang="it-IT" altLang="it-IT" sz="2400" smtClean="0"/>
          </a:p>
          <a:p>
            <a:pPr algn="just"/>
            <a:r>
              <a:rPr lang="it-IT" altLang="it-IT" sz="2400" smtClean="0"/>
              <a:t>Nessuna differenza di INR tra i pazienti con dosaggio guidato da genotipo e quelli con dosaggio guidato clinicamente.</a:t>
            </a:r>
          </a:p>
        </p:txBody>
      </p:sp>
      <p:pic>
        <p:nvPicPr>
          <p:cNvPr id="122884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9638" y="1601788"/>
            <a:ext cx="3895725" cy="4522787"/>
          </a:xfrm>
        </p:spPr>
      </p:pic>
      <p:sp>
        <p:nvSpPr>
          <p:cNvPr id="122885" name="Rettangolo 1"/>
          <p:cNvSpPr>
            <a:spLocks noChangeArrowheads="1"/>
          </p:cNvSpPr>
          <p:nvPr/>
        </p:nvSpPr>
        <p:spPr bwMode="auto">
          <a:xfrm>
            <a:off x="6291263" y="6488113"/>
            <a:ext cx="285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>
                <a:solidFill>
                  <a:prstClr val="black"/>
                </a:solidFill>
                <a:latin typeface="Arial" panose="020B0604020202020204" pitchFamily="34" charset="0"/>
              </a:rPr>
              <a:t>Kimmel et al., NEJM 2013</a:t>
            </a:r>
          </a:p>
        </p:txBody>
      </p:sp>
    </p:spTree>
    <p:extLst>
      <p:ext uri="{BB962C8B-B14F-4D97-AF65-F5344CB8AC3E}">
        <p14:creationId xmlns:p14="http://schemas.microsoft.com/office/powerpoint/2010/main" val="42279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/>
              <a:t>Differenze dei risultati fra i due studi</a:t>
            </a:r>
          </a:p>
        </p:txBody>
      </p:sp>
      <p:sp>
        <p:nvSpPr>
          <p:cNvPr id="123907" name="Segnaposto contenuto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just"/>
            <a:r>
              <a:rPr lang="it-IT" altLang="it-IT" sz="2800" smtClean="0"/>
              <a:t>Dose di carico: S-warfarina ha un’emivita di 18-35 ore, si raggiunge quindi lo steady state in 90 – 175 ore (5 emivite) = EUPACT prevede una dose di carico, COAG no.</a:t>
            </a:r>
          </a:p>
          <a:p>
            <a:pPr algn="just"/>
            <a:r>
              <a:rPr lang="it-IT" altLang="it-IT" sz="2800" smtClean="0"/>
              <a:t>I risultati delle genotipizzazioni non erano disponibili al giorno 1 in COAG (genotyping point-of-care method per EUPACT)</a:t>
            </a:r>
          </a:p>
          <a:p>
            <a:pPr algn="just"/>
            <a:r>
              <a:rPr lang="it-IT" altLang="it-IT" sz="2800" smtClean="0"/>
              <a:t>Differenze etniche: EUPACT = 97% caucasici, CAOG = 30% afro-americani in cui gli SNPs significativi per CYP2C9 sono differenti.</a:t>
            </a:r>
          </a:p>
          <a:p>
            <a:pPr algn="just"/>
            <a:r>
              <a:rPr lang="it-IT" altLang="it-IT" sz="2800" smtClean="0"/>
              <a:t>COAG utilizzano un algoritmo clinico non validato e mai testato prima.</a:t>
            </a:r>
          </a:p>
        </p:txBody>
      </p:sp>
    </p:spTree>
    <p:extLst>
      <p:ext uri="{BB962C8B-B14F-4D97-AF65-F5344CB8AC3E}">
        <p14:creationId xmlns:p14="http://schemas.microsoft.com/office/powerpoint/2010/main" val="25011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Algoritmo per selezionare la dose di warfarina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Consultabile al sito: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dirty="0" smtClean="0"/>
              <a:t>http://www.warfarindosing.org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6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 b="1" smtClean="0"/>
              <a:t>Farmacogenetica del dosaggio della warfarina</a:t>
            </a:r>
          </a:p>
        </p:txBody>
      </p:sp>
      <p:pic>
        <p:nvPicPr>
          <p:cNvPr id="1187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52625"/>
            <a:ext cx="8228013" cy="3819525"/>
          </a:xfrm>
        </p:spPr>
      </p:pic>
      <p:sp>
        <p:nvSpPr>
          <p:cNvPr id="118788" name="TextBox 4"/>
          <p:cNvSpPr txBox="1">
            <a:spLocks noChangeArrowheads="1"/>
          </p:cNvSpPr>
          <p:nvPr/>
        </p:nvSpPr>
        <p:spPr bwMode="auto">
          <a:xfrm>
            <a:off x="4371975" y="6516688"/>
            <a:ext cx="47863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>
                <a:solidFill>
                  <a:prstClr val="black"/>
                </a:solidFill>
              </a:rPr>
              <a:t>Da Goodman &amp; Gilman, 2011 Figura 7 - 13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86400" y="5514221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GG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28252" y="56344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GA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922419" y="5514221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81600" y="5113293"/>
            <a:ext cx="12844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*1/*1 *1/*2 *2/*2</a:t>
            </a:r>
            <a:endParaRPr lang="it-IT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00800" y="5099413"/>
            <a:ext cx="12844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*1/*1 *1/*2 *2/*2</a:t>
            </a:r>
            <a:endParaRPr lang="it-IT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96554" y="5085533"/>
            <a:ext cx="12844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 smtClean="0">
                <a:solidFill>
                  <a:prstClr val="black"/>
                </a:solidFill>
                <a:latin typeface="Arial" panose="020B0604020202020204" pitchFamily="34" charset="0"/>
              </a:rPr>
              <a:t>*1/*1 *1/*2 *2/*2</a:t>
            </a:r>
            <a:endParaRPr lang="it-IT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82719" y="566228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rs9923231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11" y="2071538"/>
            <a:ext cx="8567694" cy="150800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96468" y="6488668"/>
            <a:ext cx="394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Johnson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2011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7" r="2849"/>
          <a:stretch/>
        </p:blipFill>
        <p:spPr>
          <a:xfrm>
            <a:off x="978853" y="1784826"/>
            <a:ext cx="7406602" cy="2817654"/>
          </a:xfrm>
          <a:prstGeom prst="rect">
            <a:avLst/>
          </a:prstGeom>
          <a:noFill/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Frequency  of CYP2D6 polymorphisms in the Italian population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91200" y="6488113"/>
            <a:ext cx="3352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 pitchFamily="34" charset="0"/>
              </a:rPr>
              <a:t>Scordo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 et al., Pharm Res 2004</a:t>
            </a:r>
          </a:p>
        </p:txBody>
      </p:sp>
    </p:spTree>
    <p:extLst>
      <p:ext uri="{BB962C8B-B14F-4D97-AF65-F5344CB8AC3E}">
        <p14:creationId xmlns:p14="http://schemas.microsoft.com/office/powerpoint/2010/main" val="26396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517"/>
            <a:ext cx="9144000" cy="60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196468" y="6488668"/>
            <a:ext cx="394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Johnson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2017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907730" y="857250"/>
            <a:ext cx="4236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Carbamazepina</a:t>
            </a:r>
            <a:endParaRPr lang="it-IT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aseline="300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___________________________________________________</a:t>
            </a:r>
            <a:endParaRPr lang="it-IT" baseline="300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875" y="1720347"/>
            <a:ext cx="1637880" cy="11964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35745" y="1893964"/>
            <a:ext cx="5362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La </a:t>
            </a:r>
            <a:r>
              <a:rPr lang="it-IT" sz="15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Carbamazepina</a:t>
            </a: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(CBZ), una </a:t>
            </a:r>
            <a:r>
              <a:rPr lang="it-IT" sz="15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dibenzazepina</a:t>
            </a: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(composto triciclico) è un anticonvulsivante aromatico, correlato agli antidepressivi triciclici.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5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srgbClr val="E13C31"/>
                </a:solidFill>
                <a:latin typeface="Helvetica Light" charset="0"/>
                <a:ea typeface="Helvetica Light" charset="0"/>
                <a:cs typeface="Helvetica Light" charset="0"/>
                <a:sym typeface="Wingdings"/>
              </a:rPr>
              <a:t></a:t>
            </a: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  <a:sym typeface="Wingdings"/>
              </a:rPr>
              <a:t> Riduce la propagazione degli impulsi anormali nel cervello producendo un blocco frequenza e voltaggio dipendente dei</a:t>
            </a:r>
            <a:r>
              <a:rPr lang="it-IT" sz="1500" dirty="0">
                <a:solidFill>
                  <a:srgbClr val="E13C31"/>
                </a:solidFill>
                <a:latin typeface="Helvetica Light" charset="0"/>
                <a:ea typeface="Helvetica Light" charset="0"/>
                <a:cs typeface="Helvetica Light" charset="0"/>
                <a:sym typeface="Wingdings"/>
              </a:rPr>
              <a:t> canali sodio</a:t>
            </a: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  <a:sym typeface="Wingdings"/>
              </a:rPr>
              <a:t>, in tal modo inibisce la generazione di un ripetitivo potenziale d’azione dei foci epilettogeni.</a:t>
            </a:r>
            <a:endParaRPr lang="it-IT" sz="1500" dirty="0">
              <a:solidFill>
                <a:srgbClr val="E13C31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5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È stato approvato dalla  FDA per il trattamento dell’epilessia e altri disturbi correlati, nevralgia del trigemino e disordini bipolari.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26" y="3364365"/>
            <a:ext cx="2234979" cy="15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t="19516" r="3256" b="5122"/>
          <a:stretch/>
        </p:blipFill>
        <p:spPr>
          <a:xfrm>
            <a:off x="2324229" y="1383286"/>
            <a:ext cx="4368832" cy="46174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07730" y="857250"/>
            <a:ext cx="4236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Biotrasformazione e varianti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aseline="300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___________________________________________________</a:t>
            </a:r>
            <a:endParaRPr lang="it-IT" baseline="300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461274" y="1494641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PXR   CAR</a:t>
            </a:r>
          </a:p>
        </p:txBody>
      </p:sp>
      <p:cxnSp>
        <p:nvCxnSpPr>
          <p:cNvPr id="4" name="Connettore 2 3"/>
          <p:cNvCxnSpPr/>
          <p:nvPr/>
        </p:nvCxnSpPr>
        <p:spPr>
          <a:xfrm>
            <a:off x="4242978" y="1725473"/>
            <a:ext cx="2429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477866" y="1612514"/>
            <a:ext cx="10422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Autoinduzione</a:t>
            </a:r>
          </a:p>
        </p:txBody>
      </p:sp>
    </p:spTree>
    <p:extLst>
      <p:ext uri="{BB962C8B-B14F-4D97-AF65-F5344CB8AC3E}">
        <p14:creationId xmlns:p14="http://schemas.microsoft.com/office/powerpoint/2010/main" val="42705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035746" y="1522654"/>
            <a:ext cx="633648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i="1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Human </a:t>
            </a:r>
            <a:r>
              <a:rPr lang="it-IT" i="1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Leukocyte</a:t>
            </a:r>
            <a:r>
              <a:rPr lang="it-IT" i="1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i="1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Antigen</a:t>
            </a:r>
            <a:r>
              <a:rPr lang="it-IT" i="1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B </a:t>
            </a: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(HLA-B) è: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257175" indent="-257175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U</a:t>
            </a: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n gene che codifica per una proteina di superficie implicata nel riconoscimento e presentazione degli antigeni al SI</a:t>
            </a:r>
          </a:p>
          <a:p>
            <a:pPr marL="257175" indent="-257175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it-IT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257175" indent="-257175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Un gene fra i più polimorfici di tutto il genoma umano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  <a:sym typeface="Wingdings"/>
              </a:rPr>
              <a:t> Più di 2000 alleli HLA-B identificati </a:t>
            </a:r>
            <a:endParaRPr lang="it-IT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La variante allelica </a:t>
            </a:r>
            <a:r>
              <a:rPr lang="it-IT" u="sng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HLA-B *15:02</a:t>
            </a: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257175" indent="-257175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È</a:t>
            </a: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associata ad un rischio incrementato di sviluppare la Sindrome di Stevens-Johnson (SJS) e la </a:t>
            </a:r>
            <a:r>
              <a:rPr lang="it-IT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Necrolisi</a:t>
            </a: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Epidermica Tossica (TEN) in risposta al trattamento con CBZ, che si sviluppa entro i primi 3 mesi dall’inizio della terapia.</a:t>
            </a:r>
          </a:p>
          <a:p>
            <a:pPr marL="257175" indent="-257175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it-IT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marL="257175" indent="-257175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La sua distribuzione varia a seconda del gruppo etnico</a:t>
            </a:r>
          </a:p>
          <a:p>
            <a:pPr marL="557213" lvl="1" indent="-2143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à"/>
            </a:pP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  <a:sym typeface="Wingdings"/>
              </a:rPr>
              <a:t>In particolare, è diffuso in Oceania e gran parte dell’Asia  (1-10%)</a:t>
            </a:r>
          </a:p>
          <a:p>
            <a:pPr marL="557213" lvl="1" indent="-2143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à"/>
            </a:pP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  <a:sym typeface="Wingdings"/>
              </a:rPr>
              <a:t>È raro in Africa (non osservato) ed Europa (0-0,02%)</a:t>
            </a:r>
            <a:endParaRPr lang="it-IT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699681" y="1735092"/>
            <a:ext cx="958730" cy="3383860"/>
            <a:chOff x="5662820" y="-323077"/>
            <a:chExt cx="2094692" cy="6009063"/>
          </a:xfrm>
        </p:grpSpPr>
        <p:grpSp>
          <p:nvGrpSpPr>
            <p:cNvPr id="11" name="Gruppo 10"/>
            <p:cNvGrpSpPr/>
            <p:nvPr/>
          </p:nvGrpSpPr>
          <p:grpSpPr>
            <a:xfrm>
              <a:off x="5662820" y="-323077"/>
              <a:ext cx="2094692" cy="6009063"/>
              <a:chOff x="5512152" y="623773"/>
              <a:chExt cx="1771875" cy="5082995"/>
            </a:xfrm>
          </p:grpSpPr>
          <p:pic>
            <p:nvPicPr>
              <p:cNvPr id="9" name="Immagine 8"/>
              <p:cNvPicPr>
                <a:picLocks noChangeAspect="1"/>
              </p:cNvPicPr>
              <p:nvPr/>
            </p:nvPicPr>
            <p:blipFill rotWithShape="1">
              <a:blip r:embed="rId2"/>
              <a:srcRect l="7222" t="43637" r="3460" b="20454"/>
              <a:stretch/>
            </p:blipFill>
            <p:spPr>
              <a:xfrm rot="16200000">
                <a:off x="3976200" y="2398941"/>
                <a:ext cx="5082995" cy="1532659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5512152" y="4321147"/>
                <a:ext cx="301336" cy="7377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Ovale 11"/>
            <p:cNvSpPr/>
            <p:nvPr/>
          </p:nvSpPr>
          <p:spPr>
            <a:xfrm>
              <a:off x="5794949" y="4068701"/>
              <a:ext cx="1115005" cy="7526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4907730" y="857250"/>
            <a:ext cx="4236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HLA-B*15:02 ed effetti avversi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aseline="300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___________________________________________________</a:t>
            </a:r>
            <a:endParaRPr lang="it-IT" baseline="300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35745" y="1547715"/>
            <a:ext cx="75159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La SJS è caratterizzata da un distacco dell’epidermide che colpisce più del 10% della superficie corporea, mentre la TEN, solitamente, ne coinvolge più del 30% .</a:t>
            </a:r>
          </a:p>
          <a:p>
            <a:pPr marL="257175" indent="-2571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à"/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 pazienti con le vescicole tra il 10 e il 30% della superficie corporea hanno un accavallamento fra le due tipologie.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5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Il tasso di mortalità è: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&lt; 5% per la SJS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&gt; 30% per la TEN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Dove la sepsi è considerata la maggiore causa di morte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5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Il primo caso di associazione genetica fra CBZ e induzione di SJS/TEN con l’allele HLA-B *15:02 è stato pubblicato da </a:t>
            </a:r>
            <a:r>
              <a:rPr lang="it-IT" sz="15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Chung</a:t>
            </a: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500" i="1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et al. </a:t>
            </a: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nel 2004.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5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La FDA raccomanda che “pazienti con antenati appartenenti ad una popolazione a rischio dovrebbero essere sottoposti a </a:t>
            </a:r>
            <a:r>
              <a:rPr lang="it-IT" sz="1500" i="1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screening </a:t>
            </a: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per la presenza dell’allele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HLA-B *15:02 prima di iniziare il trattamento con CBZ”.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07730" y="857250"/>
            <a:ext cx="4236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HLA-B*15:02 ed effetti avversi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aseline="300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___________________________________________________</a:t>
            </a:r>
            <a:endParaRPr lang="it-IT" baseline="300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3"/>
          <a:stretch/>
        </p:blipFill>
        <p:spPr>
          <a:xfrm>
            <a:off x="1344575" y="1462920"/>
            <a:ext cx="7126310" cy="285605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07730" y="857250"/>
            <a:ext cx="4236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HLA-B*15:02 ed effetti avversi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aseline="300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___________________________________________________</a:t>
            </a:r>
            <a:endParaRPr lang="it-IT" baseline="300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58254" y="53418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44575" y="4509143"/>
            <a:ext cx="7126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aseline="300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b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 *X =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any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 HLA-B 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genotype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other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than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 *15:02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aseline="300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 Alternative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medications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such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as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phenytoin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,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fosphenytoin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,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oxcarbazepine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,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eslicarbazepine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acetate, and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lamotrigine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have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some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evidence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linking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serious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cADRs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the HLA-B*15:02 allele and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thus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caution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should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be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used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choosing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alternatives</a:t>
            </a:r>
            <a:r>
              <a:rPr lang="it-IT" sz="1200" dirty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to </a:t>
            </a:r>
            <a:r>
              <a:rPr lang="it-IT" sz="1200" dirty="0" err="1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carbamazepine</a:t>
            </a:r>
            <a:endParaRPr lang="it-IT" sz="12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56083"/>
            <a:ext cx="8884675" cy="5715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43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Chen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Neurology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2014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Pharmacogenetic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testing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my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affect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clinicians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behaviour</a:t>
            </a: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913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/>
              <a:t>g</a:t>
            </a:r>
            <a:r>
              <a:rPr lang="it-IT" dirty="0" err="1" smtClean="0"/>
              <a:t>uidelines</a:t>
            </a:r>
            <a:r>
              <a:rPr lang="it-IT" dirty="0" smtClean="0"/>
              <a:t> for codeine </a:t>
            </a:r>
            <a:r>
              <a:rPr lang="it-IT" dirty="0" err="1" smtClean="0"/>
              <a:t>administration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430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https://www.pharmgkb.org/chemical/PA449088/guideline/PA166104996</a:t>
            </a:r>
          </a:p>
        </p:txBody>
      </p:sp>
    </p:spTree>
    <p:extLst>
      <p:ext uri="{BB962C8B-B14F-4D97-AF65-F5344CB8AC3E}">
        <p14:creationId xmlns:p14="http://schemas.microsoft.com/office/powerpoint/2010/main" val="27988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570452" y="2722104"/>
            <a:ext cx="4013603" cy="1421502"/>
          </a:xfrm>
        </p:spPr>
        <p:txBody>
          <a:bodyPr>
            <a:normAutofit/>
          </a:bodyPr>
          <a:lstStyle/>
          <a:p>
            <a:pPr algn="ctr"/>
            <a:r>
              <a:rPr lang="en-US" altLang="it-IT" sz="2400" b="1" dirty="0" smtClean="0"/>
              <a:t>CYP2D6 genotyping and enzymatic activity</a:t>
            </a: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010508" cy="6865710"/>
          </a:xfrm>
        </p:spPr>
      </p:pic>
      <p:sp>
        <p:nvSpPr>
          <p:cNvPr id="103428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 dirty="0">
                <a:solidFill>
                  <a:prstClr val="black"/>
                </a:solidFill>
              </a:rPr>
              <a:t>Crews et al., </a:t>
            </a:r>
            <a:r>
              <a:rPr lang="en-US" altLang="it-IT" sz="1800" dirty="0" err="1">
                <a:solidFill>
                  <a:prstClr val="black"/>
                </a:solidFill>
              </a:rPr>
              <a:t>Clin</a:t>
            </a:r>
            <a:r>
              <a:rPr lang="en-US" altLang="it-IT" sz="1800" dirty="0">
                <a:solidFill>
                  <a:prstClr val="black"/>
                </a:solidFill>
              </a:rPr>
              <a:t> Pharm </a:t>
            </a:r>
            <a:r>
              <a:rPr lang="en-US" altLang="it-IT" sz="1800" dirty="0" err="1">
                <a:solidFill>
                  <a:prstClr val="black"/>
                </a:solidFill>
              </a:rPr>
              <a:t>Ther</a:t>
            </a:r>
            <a:r>
              <a:rPr lang="en-US" altLang="it-IT" sz="1800" dirty="0">
                <a:solidFill>
                  <a:prstClr val="black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7416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2675" cy="687263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 dirty="0">
                <a:solidFill>
                  <a:prstClr val="black"/>
                </a:solidFill>
              </a:rPr>
              <a:t>Crews et al., </a:t>
            </a:r>
            <a:r>
              <a:rPr lang="en-US" altLang="it-IT" sz="1800" dirty="0" err="1">
                <a:solidFill>
                  <a:prstClr val="black"/>
                </a:solidFill>
              </a:rPr>
              <a:t>Clin</a:t>
            </a:r>
            <a:r>
              <a:rPr lang="en-US" altLang="it-IT" sz="1800" dirty="0">
                <a:solidFill>
                  <a:prstClr val="black"/>
                </a:solidFill>
              </a:rPr>
              <a:t> Pharm </a:t>
            </a:r>
            <a:r>
              <a:rPr lang="en-US" altLang="it-IT" sz="1800" dirty="0" err="1">
                <a:solidFill>
                  <a:prstClr val="black"/>
                </a:solidFill>
              </a:rPr>
              <a:t>Ther</a:t>
            </a:r>
            <a:r>
              <a:rPr lang="en-US" altLang="it-IT" sz="1800" dirty="0">
                <a:solidFill>
                  <a:prstClr val="black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2723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dirty="0" err="1">
                <a:solidFill>
                  <a:prstClr val="black"/>
                </a:solidFill>
              </a:rPr>
              <a:t>Weinshilboum</a:t>
            </a:r>
            <a:r>
              <a:rPr lang="it-IT" altLang="it-IT" sz="1800" dirty="0">
                <a:solidFill>
                  <a:prstClr val="black"/>
                </a:solidFill>
              </a:rPr>
              <a:t> R. et al., NEJM 348(6), 2006 </a:t>
            </a:r>
          </a:p>
        </p:txBody>
      </p:sp>
      <p:pic>
        <p:nvPicPr>
          <p:cNvPr id="90115" name="Picture 8" descr="Nortriptyline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2540" y="1605185"/>
            <a:ext cx="2533650" cy="2774347"/>
          </a:xfrm>
        </p:spPr>
      </p:pic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535" y="763347"/>
            <a:ext cx="4402465" cy="5746991"/>
          </a:xfrm>
        </p:spPr>
      </p:pic>
      <p:sp>
        <p:nvSpPr>
          <p:cNvPr id="90117" name="TextBox 11"/>
          <p:cNvSpPr txBox="1">
            <a:spLocks noChangeArrowheads="1"/>
          </p:cNvSpPr>
          <p:nvPr/>
        </p:nvSpPr>
        <p:spPr bwMode="auto">
          <a:xfrm>
            <a:off x="0" y="5143500"/>
            <a:ext cx="49949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 dirty="0" smtClean="0">
                <a:solidFill>
                  <a:prstClr val="black"/>
                </a:solidFill>
              </a:rPr>
              <a:t>Nortriptyline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it-IT" sz="18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600" dirty="0" smtClean="0">
                <a:solidFill>
                  <a:prstClr val="black"/>
                </a:solidFill>
              </a:rPr>
              <a:t>Therapeutic indication: DEPRESSION</a:t>
            </a:r>
            <a:endParaRPr lang="en-US" altLang="it-IT" sz="16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600" dirty="0" smtClean="0">
                <a:solidFill>
                  <a:prstClr val="black"/>
                </a:solidFill>
              </a:rPr>
              <a:t>Mechanism of action: inhibition of noradrenaline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600" dirty="0" smtClean="0">
                <a:solidFill>
                  <a:prstClr val="black"/>
                </a:solidFill>
              </a:rPr>
              <a:t>re-uptake</a:t>
            </a:r>
            <a:endParaRPr lang="en-US" altLang="it-IT" sz="1600" dirty="0">
              <a:solidFill>
                <a:prstClr val="black"/>
              </a:solidFill>
            </a:endParaRPr>
          </a:p>
        </p:txBody>
      </p:sp>
      <p:sp>
        <p:nvSpPr>
          <p:cNvPr id="90118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5790"/>
          </a:xfrm>
        </p:spPr>
        <p:txBody>
          <a:bodyPr/>
          <a:lstStyle/>
          <a:p>
            <a:pPr algn="ctr" eaLnBrk="1" hangingPunct="1"/>
            <a:r>
              <a:rPr lang="en-US" altLang="it-IT" sz="3200" b="1" dirty="0" err="1" smtClean="0"/>
              <a:t>Nortriptilin</a:t>
            </a:r>
            <a:r>
              <a:rPr lang="en-US" altLang="it-IT" sz="3200" b="1" dirty="0" smtClean="0"/>
              <a:t> pharmacokinetics and CYP2D6 genotype</a:t>
            </a:r>
          </a:p>
        </p:txBody>
      </p:sp>
    </p:spTree>
    <p:extLst>
      <p:ext uri="{BB962C8B-B14F-4D97-AF65-F5344CB8AC3E}">
        <p14:creationId xmlns:p14="http://schemas.microsoft.com/office/powerpoint/2010/main" val="13190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2094</Words>
  <Application>Microsoft Office PowerPoint</Application>
  <PresentationFormat>Presentazione su schermo (4:3)</PresentationFormat>
  <Paragraphs>337</Paragraphs>
  <Slides>46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46</vt:i4>
      </vt:variant>
    </vt:vector>
  </HeadingPairs>
  <TitlesOfParts>
    <vt:vector size="53" baseType="lpstr">
      <vt:lpstr>Arial</vt:lpstr>
      <vt:lpstr>Calibri</vt:lpstr>
      <vt:lpstr>Droid Sans Fallback</vt:lpstr>
      <vt:lpstr>Helvetica Light</vt:lpstr>
      <vt:lpstr>Wingdings</vt:lpstr>
      <vt:lpstr>Office Theme</vt:lpstr>
      <vt:lpstr>1_Office Theme</vt:lpstr>
      <vt:lpstr>Presentazione standard di PowerPoint</vt:lpstr>
      <vt:lpstr>Genetic polymorphisms of CYP2D6</vt:lpstr>
      <vt:lpstr>Molecular characteristic of CYP2D6 polymorphisms</vt:lpstr>
      <vt:lpstr>Frequency  of CYP2D6 polymorphisms in the Italian population</vt:lpstr>
      <vt:lpstr>Presentazione standard di PowerPoint</vt:lpstr>
      <vt:lpstr>Clinical guidelines for codeine administration</vt:lpstr>
      <vt:lpstr>CYP2D6 genotyping and enzymatic activity</vt:lpstr>
      <vt:lpstr>Presentazione standard di PowerPoint</vt:lpstr>
      <vt:lpstr>Nortriptilin pharmacokinetics and CYP2D6 genotype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Warfarina</vt:lpstr>
      <vt:lpstr>Il ciclo della vitamina K ed il meccanismo d’azione della warfarina</vt:lpstr>
      <vt:lpstr>Farmacodinamica</vt:lpstr>
      <vt:lpstr>CYP2C9: attività enzimatica</vt:lpstr>
      <vt:lpstr>VKORC1</vt:lpstr>
      <vt:lpstr>Presentazione standard di PowerPoint</vt:lpstr>
      <vt:lpstr>Farmacogenetica del dosaggio della warfarina</vt:lpstr>
      <vt:lpstr>Tempo di protrombina  / International Normalized Ratio = indice farmacodinamico per la warfarina</vt:lpstr>
      <vt:lpstr>Farmacogenetica warfarina</vt:lpstr>
      <vt:lpstr>Studio prospettico: europeo (EUPACT)</vt:lpstr>
      <vt:lpstr>Studio prospettico: americano (COAG)</vt:lpstr>
      <vt:lpstr>Differenze dei risultati fra i due studi</vt:lpstr>
      <vt:lpstr>Algoritmo per selezionare la dose di warfarina</vt:lpstr>
      <vt:lpstr>Farmacogenetica del dosaggio della warfarina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ANTIMETABOLITI PIRIMIDINICI E VARIANTI DEL GENE DPD E TS</dc:title>
  <dc:creator>GAITA BARTOLOMEA [ME0200199]</dc:creator>
  <cp:lastModifiedBy>Gabriele Stocco</cp:lastModifiedBy>
  <cp:revision>157</cp:revision>
  <dcterms:created xsi:type="dcterms:W3CDTF">2016-04-15T14:09:43Z</dcterms:created>
  <dcterms:modified xsi:type="dcterms:W3CDTF">2018-12-13T17:05:56Z</dcterms:modified>
</cp:coreProperties>
</file>