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4AC72-3A99-460C-8C66-4F44B772699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5BD17-41FC-4163-8486-28F67BDEF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495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EFCE1B-19BD-4C64-9FA4-D2D142BB4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DE30788-D7DF-4A9A-9EA4-DEC4094D3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117665-C28A-4A86-9027-E26BA87BB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7FD6-CB63-451D-8785-C0B52C4ABABC}" type="datetime1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8F8AF0-E847-4A4E-97FD-88696E278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C44A94-A6DF-4E25-B535-EF3E32A1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43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5DC352-A9A2-4E0F-A678-A26295560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9D55581-DE03-4600-98A6-342251687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E4242F-C760-49FE-9BF9-7C8C085F4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C324-1851-4EC5-B9BA-3EB7EC1C9DFF}" type="datetime1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B753C4-450E-4A67-8B94-A351FCFC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518CD-FBC9-4F22-855C-CF0E89D7B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42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43FA3C9-1CD5-479A-9D89-21A47D2742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475729-863D-42AE-B2A1-0666E9675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836767-1FE9-4430-9811-94D4FE81B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5EA-19D9-47D4-8759-D6ABF984A8E6}" type="datetime1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989C62-D067-4270-9444-CCE661630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798FA0-64F6-4247-BFB3-4CC2654DF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87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2A3B1F-23EB-4115-BFA2-5FFB50BE7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280FF3-2222-4D98-91AB-4C2320DD0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D69D3E-9868-4FC8-96C3-A0FC0660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9507-4906-4441-ADB2-57BD6CCA0EF6}" type="datetime1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3EF6C7-0774-41C7-BFB6-07EB09F5A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EFE7CE-4963-4047-A2E0-004773A8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90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615F01-4D2E-439E-8267-9AAA21E3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24924FF-A1C2-4D76-9391-1C4947761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5118D1-3D20-4DDA-96A5-6320BDFA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4074-74A5-4826-89C4-528DB5B08932}" type="datetime1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CD4F76-6EE2-4B8C-A606-D6AD90009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B7E70C-13B6-4FA7-A64B-130B39DD5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425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5C31A3-F711-4AC3-BAB7-A356A3400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561BBB-EFA6-4DB0-A1B7-FB67DFBB4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C5C0A2F-A567-401A-8ECF-D6E68A5F4C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E0C031-9A2E-4434-B0CD-9F8410F0E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C88E-C8F2-49C7-8189-857C9F184D91}" type="datetime1">
              <a:rPr lang="it-IT" smtClean="0"/>
              <a:t>21/01/2019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354581-0E23-4C40-ADDF-3A7CB784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E709B9-9C61-4407-B642-AB3C465D2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69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80DABD-3E41-46F3-B5FB-ADBBC7FCB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B24663-8B13-4F8C-809A-7805BD43C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63B2F88-166C-41FF-A4FA-4CB2B04D8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6DAC0C1-8D75-4151-9B4F-F20DD0ED4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A2FE13A-9599-4892-926D-CDC33F039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5737540-BCDA-4CC0-B9B0-BAD529107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53FE-2EF6-43F2-B0F6-5371ED063A84}" type="datetime1">
              <a:rPr lang="it-IT" smtClean="0"/>
              <a:t>21/01/2019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AE039E9-8742-4CE9-9204-7FEBC1747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02BF177-08E4-4523-A07F-A742CE9E0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687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867097-2A91-42D2-B081-A75D6A395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333766E-E859-4FEB-94DD-157D63EE5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7002-EE95-43A5-AEF3-619A41210F4F}" type="datetime1">
              <a:rPr lang="it-IT" smtClean="0"/>
              <a:t>21/01/2019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E4CDBDD-7498-45E0-AAB0-9BD5331F3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3DB592A-702A-41AA-873B-76C0D99F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75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08F2F89-A32D-4548-88E0-6BE0BF0B6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F564-A6A0-4A57-AAFB-3E29A7480D76}" type="datetime1">
              <a:rPr lang="it-IT" smtClean="0"/>
              <a:t>21/01/2019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09DEFC3-CA41-43BD-93BD-8A4C45233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3A4A06E-460C-421E-8EB3-ED0FD623D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10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FFBABC-74BB-4660-94F1-60407D9B5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F1ED7E-A097-466F-93C7-E381D3B28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BF287E-1998-4290-A6E2-108F9E99B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1740049-0471-4966-8C87-E071FF85E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F86A-2021-401F-9363-1264E82D8861}" type="datetime1">
              <a:rPr lang="it-IT" smtClean="0"/>
              <a:t>21/01/2019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46B0537-C8B3-47AE-A51B-8431604D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09A0DF-A610-454F-9C52-FF64FE2BE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7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4B38E9-82A5-46D6-85DE-529AD46F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2C5D309-07C4-44E9-AC78-91CAC1BA5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419EB94-AF07-4D56-BDD7-3399C1443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3F6AD39-463B-4E87-B581-5B1AEDF16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39F8-5A8B-4E17-A072-8DACF8478578}" type="datetime1">
              <a:rPr lang="it-IT" smtClean="0"/>
              <a:t>21/01/2019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D0DDD4-EC8F-41AB-BBF1-4E2B3DA91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828DFD-E91A-413F-A73A-21D5D9DA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69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5CF66C-A413-48E4-8C0C-7BE352A08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B5CA790-91D8-4083-83AE-EBD50230A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38622F-D10A-47AF-AEAF-4272750D12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ECED8-7429-47B6-ABF4-8EFCBB8E5372}" type="datetime1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04774-8639-4211-9CB2-1A6A1D3FC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B23EBD-B8F2-4844-B819-27B91F2365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7354B-FB52-427C-B12A-0D0CA5965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82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E04B6-5DC0-423B-83A9-804186FBC7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7830"/>
            <a:ext cx="9144000" cy="1054358"/>
          </a:xfrm>
        </p:spPr>
        <p:txBody>
          <a:bodyPr>
            <a:normAutofit/>
          </a:bodyPr>
          <a:lstStyle/>
          <a:p>
            <a:r>
              <a:rPr lang="it-IT" sz="5400" dirty="0">
                <a:latin typeface="Century Schoolbook" panose="02040604050505020304" pitchFamily="18" charset="0"/>
              </a:rPr>
              <a:t>PHRASAL VERBS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9A1555A-41DF-4F22-942F-B03BD8CBA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28801"/>
            <a:ext cx="9144000" cy="4366726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Century Schoolbook" panose="02040604050505020304" pitchFamily="18" charset="0"/>
              </a:rPr>
              <a:t>TO STAND</a:t>
            </a:r>
          </a:p>
          <a:p>
            <a:endParaRPr lang="it-IT" sz="3600" dirty="0">
              <a:latin typeface="Century Schoolbook" panose="02040604050505020304" pitchFamily="18" charset="0"/>
            </a:endParaRPr>
          </a:p>
          <a:p>
            <a:r>
              <a:rPr lang="it-IT" sz="2000" b="1" i="1" dirty="0">
                <a:latin typeface="Century Schoolbook" panose="02040604050505020304" pitchFamily="18" charset="0"/>
              </a:rPr>
              <a:t>          - to stand </a:t>
            </a:r>
            <a:r>
              <a:rPr lang="it-IT" sz="2000" b="1" i="1" dirty="0" err="1">
                <a:latin typeface="Century Schoolbook" panose="02040604050505020304" pitchFamily="18" charset="0"/>
              </a:rPr>
              <a:t>aside</a:t>
            </a:r>
            <a:r>
              <a:rPr lang="it-IT" sz="2000" dirty="0">
                <a:latin typeface="Century Schoolbook" panose="02040604050505020304" pitchFamily="18" charset="0"/>
              </a:rPr>
              <a:t>: </a:t>
            </a:r>
            <a:r>
              <a:rPr lang="it-IT" sz="2000" dirty="0" err="1">
                <a:latin typeface="Century Schoolbook" panose="02040604050505020304" pitchFamily="18" charset="0"/>
              </a:rPr>
              <a:t>allowing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something</a:t>
            </a:r>
            <a:r>
              <a:rPr lang="it-IT" sz="2000" dirty="0">
                <a:latin typeface="Century Schoolbook" panose="02040604050505020304" pitchFamily="18" charset="0"/>
              </a:rPr>
              <a:t> to </a:t>
            </a:r>
            <a:r>
              <a:rPr lang="it-IT" sz="2000" dirty="0" err="1">
                <a:latin typeface="Century Schoolbook" panose="02040604050505020304" pitchFamily="18" charset="0"/>
              </a:rPr>
              <a:t>happen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without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interfering</a:t>
            </a:r>
            <a:br>
              <a:rPr lang="it-IT" sz="2000" dirty="0">
                <a:latin typeface="Century Schoolbook" panose="02040604050505020304" pitchFamily="18" charset="0"/>
              </a:rPr>
            </a:br>
            <a:r>
              <a:rPr lang="it-IT" sz="2000" dirty="0">
                <a:latin typeface="Century Schoolbook" panose="02040604050505020304" pitchFamily="18" charset="0"/>
              </a:rPr>
              <a:t> </a:t>
            </a:r>
          </a:p>
          <a:p>
            <a:r>
              <a:rPr lang="en-US" sz="2000" dirty="0">
                <a:latin typeface="Century Schoolbook" panose="02040604050505020304" pitchFamily="18" charset="0"/>
              </a:rPr>
              <a:t>	But I do not think, colleagues, that means we should </a:t>
            </a:r>
            <a:r>
              <a:rPr lang="en-US" sz="2000" i="1" dirty="0">
                <a:latin typeface="Century Schoolbook" panose="02040604050505020304" pitchFamily="18" charset="0"/>
              </a:rPr>
              <a:t>stand aside</a:t>
            </a:r>
            <a:r>
              <a:rPr lang="en-US" sz="2000" dirty="0">
                <a:latin typeface="Century Schoolbook" panose="02040604050505020304" pitchFamily="18" charset="0"/>
              </a:rPr>
              <a:t> and ignore what is happening at the moment.</a:t>
            </a:r>
          </a:p>
          <a:p>
            <a:endParaRPr lang="it-IT" sz="2000" b="1" i="1" dirty="0">
              <a:latin typeface="Century Schoolbook" panose="02040604050505020304" pitchFamily="18" charset="0"/>
            </a:endParaRPr>
          </a:p>
          <a:p>
            <a:r>
              <a:rPr lang="it-IT" sz="2000" b="1" i="1" dirty="0">
                <a:latin typeface="Century Schoolbook" panose="02040604050505020304" pitchFamily="18" charset="0"/>
              </a:rPr>
              <a:t>- to stand </a:t>
            </a:r>
            <a:r>
              <a:rPr lang="it-IT" sz="2000" b="1" i="1" dirty="0" err="1">
                <a:latin typeface="Century Schoolbook" panose="02040604050505020304" pitchFamily="18" charset="0"/>
              </a:rPr>
              <a:t>aside</a:t>
            </a:r>
            <a:r>
              <a:rPr lang="it-IT" sz="2000" b="1" i="1" dirty="0">
                <a:latin typeface="Century Schoolbook" panose="02040604050505020304" pitchFamily="18" charset="0"/>
              </a:rPr>
              <a:t>: </a:t>
            </a:r>
            <a:r>
              <a:rPr lang="en-GB" sz="2000" dirty="0">
                <a:latin typeface="Century Schoolbook" panose="02040604050505020304" pitchFamily="18" charset="0"/>
              </a:rPr>
              <a:t>resigning</a:t>
            </a:r>
            <a:r>
              <a:rPr lang="it-IT" sz="2000" dirty="0">
                <a:latin typeface="Century Schoolbook" panose="02040604050505020304" pitchFamily="18" charset="0"/>
              </a:rPr>
              <a:t> from an </a:t>
            </a:r>
            <a:r>
              <a:rPr lang="it-IT" sz="2000" dirty="0" err="1">
                <a:latin typeface="Century Schoolbook" panose="02040604050505020304" pitchFamily="18" charset="0"/>
              </a:rPr>
              <a:t>important</a:t>
            </a:r>
            <a:r>
              <a:rPr lang="it-IT" sz="2000" dirty="0">
                <a:latin typeface="Century Schoolbook" panose="02040604050505020304" pitchFamily="18" charset="0"/>
              </a:rPr>
              <a:t> position or job</a:t>
            </a:r>
          </a:p>
          <a:p>
            <a:endParaRPr lang="en-US" sz="700" dirty="0">
              <a:latin typeface="Century Schoolbook" panose="02040604050505020304" pitchFamily="18" charset="0"/>
            </a:endParaRPr>
          </a:p>
          <a:p>
            <a:r>
              <a:rPr lang="en-US" sz="2000" dirty="0">
                <a:latin typeface="Century Schoolbook" panose="02040604050505020304" pitchFamily="18" charset="0"/>
              </a:rPr>
              <a:t>If you can’t do the job as manager, </a:t>
            </a:r>
            <a:r>
              <a:rPr lang="en-US" sz="2000" i="1" dirty="0">
                <a:latin typeface="Century Schoolbook" panose="02040604050505020304" pitchFamily="18" charset="0"/>
              </a:rPr>
              <a:t>stand</a:t>
            </a:r>
            <a:r>
              <a:rPr lang="en-US" sz="2000" dirty="0">
                <a:latin typeface="Century Schoolbook" panose="02040604050505020304" pitchFamily="18" charset="0"/>
              </a:rPr>
              <a:t> </a:t>
            </a:r>
            <a:r>
              <a:rPr lang="en-US" sz="2000" i="1" dirty="0">
                <a:latin typeface="Century Schoolbook" panose="02040604050505020304" pitchFamily="18" charset="0"/>
              </a:rPr>
              <a:t>aside</a:t>
            </a:r>
            <a:r>
              <a:rPr lang="en-US" sz="2000" dirty="0">
                <a:latin typeface="Century Schoolbook" panose="02040604050505020304" pitchFamily="18" charset="0"/>
              </a:rPr>
              <a:t> and let me do it.</a:t>
            </a:r>
            <a:endParaRPr lang="it-IT" sz="2000" b="1" i="1" dirty="0">
              <a:latin typeface="Century Schoolbook" panose="02040604050505020304" pitchFamily="18" charset="0"/>
            </a:endParaRPr>
          </a:p>
          <a:p>
            <a:endParaRPr lang="it-IT" sz="3600" dirty="0">
              <a:latin typeface="Century Schoolbook" panose="02040604050505020304" pitchFamily="18" charset="0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588240-FBC7-4A26-BD7D-D73541D9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</p:spTree>
    <p:extLst>
      <p:ext uri="{BB962C8B-B14F-4D97-AF65-F5344CB8AC3E}">
        <p14:creationId xmlns:p14="http://schemas.microsoft.com/office/powerpoint/2010/main" val="209986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62C39D-D7F7-4FD6-8BBB-4F347E7B3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498" y="901894"/>
            <a:ext cx="10515600" cy="49763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b="1" i="1" dirty="0">
                <a:latin typeface="Century Schoolbook" panose="02040604050505020304" pitchFamily="18" charset="0"/>
              </a:rPr>
              <a:t>-to stand by</a:t>
            </a:r>
            <a:r>
              <a:rPr lang="it-IT" sz="2000" dirty="0">
                <a:latin typeface="Century Schoolbook" panose="02040604050505020304" pitchFamily="18" charset="0"/>
              </a:rPr>
              <a:t>: to </a:t>
            </a:r>
            <a:r>
              <a:rPr lang="it-IT" sz="2000" dirty="0" err="1">
                <a:latin typeface="Century Schoolbook" panose="02040604050505020304" pitchFamily="18" charset="0"/>
              </a:rPr>
              <a:t>wait</a:t>
            </a:r>
            <a:r>
              <a:rPr lang="it-IT" sz="2000" dirty="0">
                <a:latin typeface="Century Schoolbook" panose="02040604050505020304" pitchFamily="18" charset="0"/>
              </a:rPr>
              <a:t> in </a:t>
            </a:r>
            <a:r>
              <a:rPr lang="it-IT" sz="2000" dirty="0" err="1">
                <a:latin typeface="Century Schoolbook" panose="02040604050505020304" pitchFamily="18" charset="0"/>
              </a:rPr>
              <a:t>readiness</a:t>
            </a:r>
            <a:endParaRPr lang="it-IT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it-IT" sz="2000" dirty="0">
                <a:latin typeface="Century Schoolbook" panose="02040604050505020304" pitchFamily="18" charset="0"/>
              </a:rPr>
              <a:t>Police </a:t>
            </a:r>
            <a:r>
              <a:rPr lang="it-IT" sz="2000" dirty="0" err="1">
                <a:latin typeface="Century Schoolbook" panose="02040604050505020304" pitchFamily="18" charset="0"/>
              </a:rPr>
              <a:t>asked</a:t>
            </a:r>
            <a:r>
              <a:rPr lang="it-IT" sz="2000" dirty="0">
                <a:latin typeface="Century Schoolbook" panose="02040604050505020304" pitchFamily="18" charset="0"/>
              </a:rPr>
              <a:t> to </a:t>
            </a:r>
            <a:r>
              <a:rPr lang="it-IT" sz="2000" i="1" dirty="0">
                <a:latin typeface="Century Schoolbook" panose="02040604050505020304" pitchFamily="18" charset="0"/>
              </a:rPr>
              <a:t>stand by </a:t>
            </a:r>
            <a:r>
              <a:rPr lang="it-IT" sz="2000" dirty="0">
                <a:latin typeface="Century Schoolbook" panose="02040604050505020304" pitchFamily="18" charset="0"/>
              </a:rPr>
              <a:t>in case of </a:t>
            </a:r>
            <a:r>
              <a:rPr lang="it-IT" sz="2000" dirty="0" err="1">
                <a:latin typeface="Century Schoolbook" panose="02040604050505020304" pitchFamily="18" charset="0"/>
              </a:rPr>
              <a:t>trouble</a:t>
            </a:r>
            <a:r>
              <a:rPr lang="it-IT" sz="2000" dirty="0">
                <a:latin typeface="Century Schoolbook" panose="02040604050505020304" pitchFamily="18" charset="0"/>
              </a:rPr>
              <a:t>.</a:t>
            </a:r>
          </a:p>
          <a:p>
            <a:pPr marL="0" indent="0" algn="ctr">
              <a:buNone/>
            </a:pPr>
            <a:endParaRPr lang="it-IT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it-IT" sz="2000" b="1" i="1" dirty="0">
                <a:latin typeface="Century Schoolbook" panose="02040604050505020304" pitchFamily="18" charset="0"/>
              </a:rPr>
              <a:t>-to stand by</a:t>
            </a:r>
            <a:r>
              <a:rPr lang="it-IT" sz="2000" dirty="0">
                <a:latin typeface="Century Schoolbook" panose="02040604050505020304" pitchFamily="18" charset="0"/>
              </a:rPr>
              <a:t>: to </a:t>
            </a:r>
            <a:r>
              <a:rPr lang="it-IT" sz="2000" dirty="0" err="1">
                <a:latin typeface="Century Schoolbook" panose="02040604050505020304" pitchFamily="18" charset="0"/>
              </a:rPr>
              <a:t>watch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en-GB" sz="2000" dirty="0">
                <a:latin typeface="Century Schoolbook" panose="02040604050505020304" pitchFamily="18" charset="0"/>
              </a:rPr>
              <a:t>something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happen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without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interfering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it-IT" sz="2000" dirty="0" err="1">
                <a:latin typeface="Century Schoolbook" panose="02040604050505020304" pitchFamily="18" charset="0"/>
              </a:rPr>
              <a:t>I’m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not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going</a:t>
            </a:r>
            <a:r>
              <a:rPr lang="it-IT" sz="2000" dirty="0">
                <a:latin typeface="Century Schoolbook" panose="02040604050505020304" pitchFamily="18" charset="0"/>
              </a:rPr>
              <a:t> to </a:t>
            </a:r>
            <a:r>
              <a:rPr lang="it-IT" sz="2000" i="1" dirty="0">
                <a:latin typeface="Century Schoolbook" panose="02040604050505020304" pitchFamily="18" charset="0"/>
              </a:rPr>
              <a:t>stand by </a:t>
            </a:r>
            <a:r>
              <a:rPr lang="it-IT" sz="2000" dirty="0">
                <a:latin typeface="Century Schoolbook" panose="02040604050505020304" pitchFamily="18" charset="0"/>
              </a:rPr>
              <a:t>and </a:t>
            </a:r>
            <a:r>
              <a:rPr lang="it-IT" sz="2000" dirty="0" err="1">
                <a:latin typeface="Century Schoolbook" panose="02040604050505020304" pitchFamily="18" charset="0"/>
              </a:rPr>
              <a:t>see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her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hurt</a:t>
            </a:r>
            <a:r>
              <a:rPr lang="it-IT" sz="2000" dirty="0">
                <a:latin typeface="Century Schoolbook" panose="02040604050505020304" pitchFamily="18" charset="0"/>
              </a:rPr>
              <a:t>.</a:t>
            </a:r>
          </a:p>
          <a:p>
            <a:pPr marL="0" indent="0" algn="ctr">
              <a:buNone/>
            </a:pPr>
            <a:endParaRPr lang="it-IT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it-IT" sz="2000" b="1" i="1" dirty="0">
                <a:latin typeface="Century Schoolbook" panose="02040604050505020304" pitchFamily="18" charset="0"/>
              </a:rPr>
              <a:t>-to stand by </a:t>
            </a:r>
            <a:r>
              <a:rPr lang="it-IT" sz="2000" b="1" i="1" dirty="0" err="1">
                <a:latin typeface="Century Schoolbook" panose="02040604050505020304" pitchFamily="18" charset="0"/>
              </a:rPr>
              <a:t>something</a:t>
            </a:r>
            <a:r>
              <a:rPr lang="it-IT" sz="2000" dirty="0">
                <a:latin typeface="Century Schoolbook" panose="02040604050505020304" pitchFamily="18" charset="0"/>
              </a:rPr>
              <a:t>: to </a:t>
            </a:r>
            <a:r>
              <a:rPr lang="it-IT" sz="2000" dirty="0" err="1">
                <a:latin typeface="Century Schoolbook" panose="02040604050505020304" pitchFamily="18" charset="0"/>
              </a:rPr>
              <a:t>keep</a:t>
            </a:r>
            <a:r>
              <a:rPr lang="it-IT" sz="2000" dirty="0">
                <a:latin typeface="Century Schoolbook" panose="02040604050505020304" pitchFamily="18" charset="0"/>
              </a:rPr>
              <a:t> a promise</a:t>
            </a:r>
          </a:p>
          <a:p>
            <a:pPr marL="0" indent="0" algn="ctr">
              <a:buNone/>
            </a:pPr>
            <a:r>
              <a:rPr lang="it-IT" sz="2000" dirty="0">
                <a:latin typeface="Century Schoolbook" panose="02040604050505020304" pitchFamily="18" charset="0"/>
              </a:rPr>
              <a:t>He </a:t>
            </a:r>
            <a:r>
              <a:rPr lang="it-IT" sz="2000" i="1" dirty="0" err="1">
                <a:latin typeface="Century Schoolbook" panose="02040604050505020304" pitchFamily="18" charset="0"/>
              </a:rPr>
              <a:t>stood</a:t>
            </a:r>
            <a:r>
              <a:rPr lang="it-IT" sz="2000" i="1" dirty="0">
                <a:latin typeface="Century Schoolbook" panose="02040604050505020304" pitchFamily="18" charset="0"/>
              </a:rPr>
              <a:t> by </a:t>
            </a:r>
            <a:r>
              <a:rPr lang="it-IT" sz="2000" dirty="0" err="1">
                <a:latin typeface="Century Schoolbook" panose="02040604050505020304" pitchFamily="18" charset="0"/>
              </a:rPr>
              <a:t>his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convictions</a:t>
            </a:r>
            <a:r>
              <a:rPr lang="it-IT" sz="2000" dirty="0">
                <a:latin typeface="Century Schoolbook" panose="02040604050505020304" pitchFamily="18" charset="0"/>
              </a:rPr>
              <a:t>.</a:t>
            </a:r>
          </a:p>
          <a:p>
            <a:pPr marL="0" indent="0" algn="ctr">
              <a:buNone/>
            </a:pPr>
            <a:endParaRPr lang="it-IT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it-IT" sz="2000" b="1" i="1" dirty="0">
                <a:latin typeface="Century Schoolbook" panose="02040604050505020304" pitchFamily="18" charset="0"/>
              </a:rPr>
              <a:t>-to stand by </a:t>
            </a:r>
            <a:r>
              <a:rPr lang="it-IT" sz="2000" b="1" i="1" dirty="0" err="1">
                <a:latin typeface="Century Schoolbook" panose="02040604050505020304" pitchFamily="18" charset="0"/>
              </a:rPr>
              <a:t>someone</a:t>
            </a:r>
            <a:r>
              <a:rPr lang="it-IT" sz="2000" dirty="0">
                <a:latin typeface="Century Schoolbook" panose="02040604050505020304" pitchFamily="18" charset="0"/>
              </a:rPr>
              <a:t>: to stay </a:t>
            </a:r>
            <a:r>
              <a:rPr lang="it-IT" sz="2000" dirty="0" err="1">
                <a:latin typeface="Century Schoolbook" panose="02040604050505020304" pitchFamily="18" charset="0"/>
              </a:rPr>
              <a:t>loyal</a:t>
            </a:r>
            <a:r>
              <a:rPr lang="it-IT" sz="2000" dirty="0">
                <a:latin typeface="Century Schoolbook" panose="02040604050505020304" pitchFamily="18" charset="0"/>
              </a:rPr>
              <a:t> to </a:t>
            </a:r>
            <a:r>
              <a:rPr lang="it-IT" sz="2000" dirty="0" err="1">
                <a:latin typeface="Century Schoolbook" panose="02040604050505020304" pitchFamily="18" charset="0"/>
              </a:rPr>
              <a:t>someone</a:t>
            </a:r>
            <a:r>
              <a:rPr lang="it-IT" sz="2000" dirty="0">
                <a:latin typeface="Century Schoolbook" panose="02040604050505020304" pitchFamily="18" charset="0"/>
              </a:rPr>
              <a:t> and support </a:t>
            </a:r>
            <a:r>
              <a:rPr lang="it-IT" sz="2000" dirty="0" err="1">
                <a:latin typeface="Century Schoolbook" panose="02040604050505020304" pitchFamily="18" charset="0"/>
              </a:rPr>
              <a:t>them</a:t>
            </a:r>
            <a:endParaRPr lang="it-IT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it-IT" sz="2000" dirty="0">
                <a:latin typeface="Century Schoolbook" panose="02040604050505020304" pitchFamily="18" charset="0"/>
              </a:rPr>
              <a:t>His </a:t>
            </a:r>
            <a:r>
              <a:rPr lang="it-IT" sz="2000" dirty="0" err="1">
                <a:latin typeface="Century Schoolbook" panose="02040604050505020304" pitchFamily="18" charset="0"/>
              </a:rPr>
              <a:t>wife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i="1" dirty="0" err="1">
                <a:latin typeface="Century Schoolbook" panose="02040604050505020304" pitchFamily="18" charset="0"/>
              </a:rPr>
              <a:t>stood</a:t>
            </a:r>
            <a:r>
              <a:rPr lang="it-IT" sz="2000" i="1" dirty="0">
                <a:latin typeface="Century Schoolbook" panose="02040604050505020304" pitchFamily="18" charset="0"/>
              </a:rPr>
              <a:t> by </a:t>
            </a:r>
            <a:r>
              <a:rPr lang="it-IT" sz="2000" dirty="0" err="1">
                <a:latin typeface="Century Schoolbook" panose="02040604050505020304" pitchFamily="18" charset="0"/>
              </a:rPr>
              <a:t>him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during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his</a:t>
            </a:r>
            <a:r>
              <a:rPr lang="it-IT" sz="2000" dirty="0">
                <a:latin typeface="Century Schoolbook" panose="02040604050505020304" pitchFamily="18" charset="0"/>
              </a:rPr>
              <a:t> </a:t>
            </a:r>
            <a:r>
              <a:rPr lang="it-IT" sz="2000" dirty="0" err="1">
                <a:latin typeface="Century Schoolbook" panose="02040604050505020304" pitchFamily="18" charset="0"/>
              </a:rPr>
              <a:t>years</a:t>
            </a:r>
            <a:r>
              <a:rPr lang="it-IT" sz="2000" dirty="0">
                <a:latin typeface="Century Schoolbook" panose="02040604050505020304" pitchFamily="18" charset="0"/>
              </a:rPr>
              <a:t> in </a:t>
            </a:r>
            <a:r>
              <a:rPr lang="it-IT" sz="2000" dirty="0" err="1">
                <a:latin typeface="Century Schoolbook" panose="02040604050505020304" pitchFamily="18" charset="0"/>
              </a:rPr>
              <a:t>prison</a:t>
            </a:r>
            <a:r>
              <a:rPr lang="it-IT" sz="2000" dirty="0">
                <a:latin typeface="Century Schoolbook" panose="02040604050505020304" pitchFamily="18" charset="0"/>
              </a:rPr>
              <a:t>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A51C576-A4B5-43BF-BA63-817C51CC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</p:spTree>
    <p:extLst>
      <p:ext uri="{BB962C8B-B14F-4D97-AF65-F5344CB8AC3E}">
        <p14:creationId xmlns:p14="http://schemas.microsoft.com/office/powerpoint/2010/main" val="28439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22ED17-9173-496D-96E4-799628FC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507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b="1" i="1" dirty="0">
                <a:latin typeface="Century Schoolbook" panose="02040604050505020304" pitchFamily="18" charset="0"/>
              </a:rPr>
              <a:t>-to stand in for</a:t>
            </a:r>
            <a:r>
              <a:rPr lang="en-GB" sz="2000" dirty="0">
                <a:latin typeface="Century Schoolbook" panose="02040604050505020304" pitchFamily="18" charset="0"/>
              </a:rPr>
              <a:t>: to temporarily do someone else’s job or take their place</a:t>
            </a: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The President was unavailable and had the Vice President </a:t>
            </a:r>
            <a:r>
              <a:rPr lang="en-GB" sz="2000" i="1" dirty="0">
                <a:latin typeface="Century Schoolbook" panose="02040604050505020304" pitchFamily="18" charset="0"/>
              </a:rPr>
              <a:t>stand in for </a:t>
            </a:r>
            <a:r>
              <a:rPr lang="en-GB" sz="2000" dirty="0">
                <a:latin typeface="Century Schoolbook" panose="02040604050505020304" pitchFamily="18" charset="0"/>
              </a:rPr>
              <a:t>him. </a:t>
            </a:r>
          </a:p>
          <a:p>
            <a:pPr marL="0" indent="0" algn="ctr">
              <a:buNone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-</a:t>
            </a:r>
            <a:r>
              <a:rPr lang="en-GB" sz="2000" b="1" i="1" dirty="0">
                <a:latin typeface="Century Schoolbook" panose="02040604050505020304" pitchFamily="18" charset="0"/>
              </a:rPr>
              <a:t>to stand down</a:t>
            </a:r>
            <a:r>
              <a:rPr lang="en-GB" sz="2000" dirty="0">
                <a:latin typeface="Century Schoolbook" panose="02040604050505020304" pitchFamily="18" charset="0"/>
              </a:rPr>
              <a:t>: to agree to leave a position or to stop trying to be elected, so that someone else can have a chance</a:t>
            </a: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He was obliged to </a:t>
            </a:r>
            <a:r>
              <a:rPr lang="en-GB" sz="2000" i="1" dirty="0">
                <a:latin typeface="Century Schoolbook" panose="02040604050505020304" pitchFamily="18" charset="0"/>
              </a:rPr>
              <a:t>stand down </a:t>
            </a:r>
            <a:r>
              <a:rPr lang="en-GB" sz="2000" dirty="0">
                <a:latin typeface="Century Schoolbook" panose="02040604050505020304" pitchFamily="18" charset="0"/>
              </a:rPr>
              <a:t>as a parliamentary candidate.</a:t>
            </a:r>
          </a:p>
          <a:p>
            <a:pPr marL="0" indent="0" algn="ctr">
              <a:buNone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-</a:t>
            </a:r>
            <a:r>
              <a:rPr lang="en-GB" sz="2000" b="1" i="1" dirty="0">
                <a:latin typeface="Century Schoolbook" panose="02040604050505020304" pitchFamily="18" charset="0"/>
              </a:rPr>
              <a:t>to stand down</a:t>
            </a:r>
            <a:r>
              <a:rPr lang="en-GB" sz="2000" dirty="0">
                <a:latin typeface="Century Schoolbook" panose="02040604050505020304" pitchFamily="18" charset="0"/>
              </a:rPr>
              <a:t>: to leave the witness box in a court of law</a:t>
            </a: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Once I finished giving my testimony the judge told me I could </a:t>
            </a:r>
            <a:r>
              <a:rPr lang="en-GB" sz="2000" i="1" dirty="0">
                <a:latin typeface="Century Schoolbook" panose="02040604050505020304" pitchFamily="18" charset="0"/>
              </a:rPr>
              <a:t>stand down.</a:t>
            </a:r>
          </a:p>
          <a:p>
            <a:pPr marL="0" indent="0" algn="ctr">
              <a:buNone/>
            </a:pPr>
            <a:endParaRPr lang="en-GB" sz="2000" i="1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-</a:t>
            </a:r>
            <a:r>
              <a:rPr lang="en-GB" sz="2000" b="1" i="1" dirty="0">
                <a:latin typeface="Century Schoolbook" panose="02040604050505020304" pitchFamily="18" charset="0"/>
              </a:rPr>
              <a:t>to stand over</a:t>
            </a:r>
            <a:r>
              <a:rPr lang="en-GB" sz="2000" dirty="0">
                <a:latin typeface="Century Schoolbook" panose="02040604050505020304" pitchFamily="18" charset="0"/>
              </a:rPr>
              <a:t>: to watch someone work to make sure they do nothing wrong</a:t>
            </a: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I can’t concentrate with him </a:t>
            </a:r>
            <a:r>
              <a:rPr lang="en-GB" sz="2000" i="1" dirty="0">
                <a:latin typeface="Century Schoolbook" panose="02040604050505020304" pitchFamily="18" charset="0"/>
              </a:rPr>
              <a:t>standing over </a:t>
            </a:r>
            <a:r>
              <a:rPr lang="en-GB" sz="2000" dirty="0">
                <a:latin typeface="Century Schoolbook" panose="02040604050505020304" pitchFamily="18" charset="0"/>
              </a:rPr>
              <a:t>me like that.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3889D53-23D0-496D-BE90-ACA0FFDE3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</p:spTree>
    <p:extLst>
      <p:ext uri="{BB962C8B-B14F-4D97-AF65-F5344CB8AC3E}">
        <p14:creationId xmlns:p14="http://schemas.microsoft.com/office/powerpoint/2010/main" val="10394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58EDDD-B112-4572-8C98-CC3DB59FB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9127"/>
            <a:ext cx="10515600" cy="5467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-</a:t>
            </a:r>
            <a:r>
              <a:rPr lang="en-GB" sz="2000" b="1" i="1" dirty="0">
                <a:latin typeface="Century Schoolbook" panose="02040604050505020304" pitchFamily="18" charset="0"/>
              </a:rPr>
              <a:t>to stand up to</a:t>
            </a:r>
            <a:r>
              <a:rPr lang="en-GB" sz="2000" dirty="0">
                <a:latin typeface="Century Schoolbook" panose="02040604050505020304" pitchFamily="18" charset="0"/>
              </a:rPr>
              <a:t>: to confront or resist courageously </a:t>
            </a: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Women are now aware of their rights and are prepared to </a:t>
            </a:r>
            <a:r>
              <a:rPr lang="en-GB" sz="2000" i="1" dirty="0">
                <a:latin typeface="Century Schoolbook" panose="02040604050505020304" pitchFamily="18" charset="0"/>
              </a:rPr>
              <a:t>stand up to </a:t>
            </a:r>
            <a:r>
              <a:rPr lang="en-GB" sz="2000" dirty="0">
                <a:latin typeface="Century Schoolbook" panose="02040604050505020304" pitchFamily="18" charset="0"/>
              </a:rPr>
              <a:t>their employers.</a:t>
            </a:r>
          </a:p>
          <a:p>
            <a:pPr marL="0" indent="0" algn="ctr">
              <a:buNone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-</a:t>
            </a:r>
            <a:r>
              <a:rPr lang="en-GB" sz="2000" b="1" i="1" dirty="0">
                <a:latin typeface="Century Schoolbook" panose="02040604050505020304" pitchFamily="18" charset="0"/>
              </a:rPr>
              <a:t>to stand up for</a:t>
            </a:r>
            <a:r>
              <a:rPr lang="en-GB" sz="2000" dirty="0">
                <a:latin typeface="Century Schoolbook" panose="02040604050505020304" pitchFamily="18" charset="0"/>
              </a:rPr>
              <a:t>: to support or defend a person or an idea when they are being attacked</a:t>
            </a: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It’s time we </a:t>
            </a:r>
            <a:r>
              <a:rPr lang="en-GB" sz="2000" i="1" dirty="0">
                <a:latin typeface="Century Schoolbook" panose="02040604050505020304" pitchFamily="18" charset="0"/>
              </a:rPr>
              <a:t>stood up for </a:t>
            </a:r>
            <a:r>
              <a:rPr lang="en-GB" sz="2000" dirty="0">
                <a:latin typeface="Century Schoolbook" panose="02040604050505020304" pitchFamily="18" charset="0"/>
              </a:rPr>
              <a:t>our rights.</a:t>
            </a:r>
          </a:p>
          <a:p>
            <a:pPr marL="0" indent="0" algn="ctr">
              <a:buNone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-</a:t>
            </a:r>
            <a:r>
              <a:rPr lang="en-GB" sz="2000" b="1" i="1" dirty="0">
                <a:latin typeface="Century Schoolbook" panose="02040604050505020304" pitchFamily="18" charset="0"/>
              </a:rPr>
              <a:t>to stand off</a:t>
            </a:r>
            <a:r>
              <a:rPr lang="en-GB" sz="2000" dirty="0">
                <a:latin typeface="Century Schoolbook" panose="02040604050505020304" pitchFamily="18" charset="0"/>
              </a:rPr>
              <a:t>: to keep at a distance from something</a:t>
            </a: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The boys </a:t>
            </a:r>
            <a:r>
              <a:rPr lang="en-GB" sz="2000" i="1" dirty="0">
                <a:latin typeface="Century Schoolbook" panose="02040604050505020304" pitchFamily="18" charset="0"/>
              </a:rPr>
              <a:t>stood off </a:t>
            </a:r>
            <a:r>
              <a:rPr lang="en-GB" sz="2000" dirty="0">
                <a:latin typeface="Century Schoolbook" panose="02040604050505020304" pitchFamily="18" charset="0"/>
              </a:rPr>
              <a:t>to the side.</a:t>
            </a:r>
          </a:p>
          <a:p>
            <a:pPr marL="0" indent="0" algn="ctr">
              <a:buNone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-</a:t>
            </a:r>
            <a:r>
              <a:rPr lang="en-GB" sz="2000" b="1" i="1" dirty="0">
                <a:latin typeface="Century Schoolbook" panose="02040604050505020304" pitchFamily="18" charset="0"/>
              </a:rPr>
              <a:t>to stand off</a:t>
            </a:r>
            <a:r>
              <a:rPr lang="en-GB" sz="2000" dirty="0">
                <a:latin typeface="Century Schoolbook" panose="02040604050505020304" pitchFamily="18" charset="0"/>
              </a:rPr>
              <a:t>: to confront</a:t>
            </a: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They had to </a:t>
            </a:r>
            <a:r>
              <a:rPr lang="en-GB" sz="2000" i="1" dirty="0">
                <a:latin typeface="Century Schoolbook" panose="02040604050505020304" pitchFamily="18" charset="0"/>
              </a:rPr>
              <a:t>stand off </a:t>
            </a:r>
            <a:r>
              <a:rPr lang="en-GB" sz="2000" dirty="0">
                <a:latin typeface="Century Schoolbook" panose="02040604050505020304" pitchFamily="18" charset="0"/>
              </a:rPr>
              <a:t>one more attack.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4248F84-14EA-4F1B-A32E-B14048383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</p:spTree>
    <p:extLst>
      <p:ext uri="{BB962C8B-B14F-4D97-AF65-F5344CB8AC3E}">
        <p14:creationId xmlns:p14="http://schemas.microsoft.com/office/powerpoint/2010/main" val="87970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6B80E6-F51F-4FE1-B695-4AAA180BD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7502"/>
            <a:ext cx="10515600" cy="4469460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-</a:t>
            </a:r>
            <a:r>
              <a:rPr lang="en-GB" sz="2000" b="1" i="1" dirty="0">
                <a:latin typeface="Century Schoolbook" panose="02040604050505020304" pitchFamily="18" charset="0"/>
              </a:rPr>
              <a:t>to stand someone up</a:t>
            </a:r>
            <a:r>
              <a:rPr lang="en-GB" sz="2000" dirty="0">
                <a:latin typeface="Century Schoolbook" panose="02040604050505020304" pitchFamily="18" charset="0"/>
              </a:rPr>
              <a:t>: to not meet someone you have arranged to meet</a:t>
            </a: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I was supposed to go to a concert with Kyle on Friday but he </a:t>
            </a:r>
            <a:r>
              <a:rPr lang="en-GB" sz="2000" i="1" dirty="0">
                <a:latin typeface="Century Schoolbook" panose="02040604050505020304" pitchFamily="18" charset="0"/>
              </a:rPr>
              <a:t>stood me up</a:t>
            </a:r>
            <a:r>
              <a:rPr lang="en-GB" sz="2000" dirty="0">
                <a:latin typeface="Century Schoolbook" panose="02040604050505020304" pitchFamily="18" charset="0"/>
              </a:rPr>
              <a:t>.</a:t>
            </a:r>
          </a:p>
          <a:p>
            <a:pPr marL="0" indent="0" algn="ctr">
              <a:buNone/>
            </a:pPr>
            <a:endParaRPr lang="en-GB" sz="2000" dirty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-</a:t>
            </a:r>
            <a:r>
              <a:rPr lang="en-GB" sz="2000" b="1" i="1" dirty="0">
                <a:latin typeface="Century Schoolbook" panose="02040604050505020304" pitchFamily="18" charset="0"/>
              </a:rPr>
              <a:t>to stand up (to/under)</a:t>
            </a:r>
            <a:r>
              <a:rPr lang="en-GB" sz="2000" dirty="0">
                <a:latin typeface="Century Schoolbook" panose="02040604050505020304" pitchFamily="18" charset="0"/>
              </a:rPr>
              <a:t>: proven to be true, correct or useful when tested</a:t>
            </a:r>
          </a:p>
          <a:p>
            <a:pPr marL="0" indent="0" algn="ctr">
              <a:buNone/>
            </a:pPr>
            <a:r>
              <a:rPr lang="en-GB" sz="2000" dirty="0">
                <a:latin typeface="Century Schoolbook" panose="02040604050505020304" pitchFamily="18" charset="0"/>
              </a:rPr>
              <a:t>The memoirs </a:t>
            </a:r>
            <a:r>
              <a:rPr lang="en-GB" sz="2000" i="1" dirty="0">
                <a:latin typeface="Century Schoolbook" panose="02040604050505020304" pitchFamily="18" charset="0"/>
              </a:rPr>
              <a:t>stand up </a:t>
            </a:r>
            <a:r>
              <a:rPr lang="en-GB" sz="2000" dirty="0">
                <a:latin typeface="Century Schoolbook" panose="02040604050505020304" pitchFamily="18" charset="0"/>
              </a:rPr>
              <a:t>well </a:t>
            </a:r>
            <a:r>
              <a:rPr lang="en-GB" sz="2000" i="1" dirty="0">
                <a:latin typeface="Century Schoolbook" panose="02040604050505020304" pitchFamily="18" charset="0"/>
              </a:rPr>
              <a:t>to</a:t>
            </a:r>
            <a:r>
              <a:rPr lang="en-GB" sz="2000" dirty="0">
                <a:latin typeface="Century Schoolbook" panose="02040604050505020304" pitchFamily="18" charset="0"/>
              </a:rPr>
              <a:t> cross-checking with other records.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D15E25-F52E-44D7-A781-6D9B6AFA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</p:spTree>
    <p:extLst>
      <p:ext uri="{BB962C8B-B14F-4D97-AF65-F5344CB8AC3E}">
        <p14:creationId xmlns:p14="http://schemas.microsoft.com/office/powerpoint/2010/main" val="3834977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404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Schoolbook</vt:lpstr>
      <vt:lpstr>Tema di Office</vt:lpstr>
      <vt:lpstr>PHRASAL VERBS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PHRASAL VERBS </dc:title>
  <dc:creator>dzsasha</dc:creator>
  <cp:lastModifiedBy>dzsasha</cp:lastModifiedBy>
  <cp:revision>10</cp:revision>
  <dcterms:created xsi:type="dcterms:W3CDTF">2019-01-21T17:37:47Z</dcterms:created>
  <dcterms:modified xsi:type="dcterms:W3CDTF">2019-01-21T19:05:11Z</dcterms:modified>
</cp:coreProperties>
</file>