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6" r:id="rId3"/>
    <p:sldId id="298" r:id="rId4"/>
    <p:sldId id="288" r:id="rId5"/>
    <p:sldId id="289" r:id="rId6"/>
    <p:sldId id="300" r:id="rId7"/>
    <p:sldId id="297" r:id="rId8"/>
    <p:sldId id="290" r:id="rId9"/>
    <p:sldId id="291" r:id="rId10"/>
    <p:sldId id="296" r:id="rId11"/>
    <p:sldId id="299" r:id="rId12"/>
    <p:sldId id="284"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snapToGrid="0">
      <p:cViewPr varScale="1">
        <p:scale>
          <a:sx n="76" d="100"/>
          <a:sy n="76" d="100"/>
        </p:scale>
        <p:origin x="45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smtClean="0"/>
              <a:t>Fare clic per modificare lo stile del titolo</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smtClean="0"/>
              <a:t>Fare clic per modificare lo stile del titolo</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12/17/2018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427111" y="2822222"/>
            <a:ext cx="8718725" cy="1738489"/>
          </a:xfrm>
        </p:spPr>
        <p:txBody>
          <a:bodyPr>
            <a:normAutofit fontScale="90000"/>
          </a:bodyPr>
          <a:lstStyle/>
          <a:p>
            <a:r>
              <a:rPr lang="it-IT" sz="2800" b="1" dirty="0" smtClean="0"/>
              <a:t/>
            </a:r>
            <a:br>
              <a:rPr lang="it-IT" sz="2800" b="1" dirty="0" smtClean="0"/>
            </a:br>
            <a:r>
              <a:rPr lang="it-IT" sz="2800" b="1" dirty="0"/>
              <a:t/>
            </a:r>
            <a:br>
              <a:rPr lang="it-IT" sz="2800" b="1" dirty="0"/>
            </a:br>
            <a:r>
              <a:rPr lang="it-IT" sz="2800" b="1" dirty="0" smtClean="0"/>
              <a:t/>
            </a:r>
            <a:br>
              <a:rPr lang="it-IT" sz="2800" b="1" dirty="0" smtClean="0"/>
            </a:br>
            <a:r>
              <a:rPr lang="it-IT" sz="2800" b="1" dirty="0" smtClean="0"/>
              <a:t/>
            </a:r>
            <a:br>
              <a:rPr lang="it-IT" sz="2800" b="1" dirty="0" smtClean="0"/>
            </a:br>
            <a:r>
              <a:rPr lang="it-IT" sz="2800" b="1" dirty="0"/>
              <a:t/>
            </a:r>
            <a:br>
              <a:rPr lang="it-IT" sz="2800" b="1" dirty="0"/>
            </a:br>
            <a:r>
              <a:rPr lang="it-IT" sz="2800" b="1" dirty="0" smtClean="0"/>
              <a:t/>
            </a:r>
            <a:br>
              <a:rPr lang="it-IT" sz="2800" b="1" dirty="0" smtClean="0"/>
            </a:br>
            <a:r>
              <a:rPr lang="it-IT" sz="2800" b="1" dirty="0" smtClean="0"/>
              <a:t/>
            </a:r>
            <a:br>
              <a:rPr lang="it-IT" sz="2800" b="1" dirty="0" smtClean="0"/>
            </a:br>
            <a:r>
              <a:rPr lang="it-IT" sz="2800" b="1" dirty="0" smtClean="0"/>
              <a:t/>
            </a:r>
            <a:br>
              <a:rPr lang="it-IT" sz="2800" b="1" dirty="0" smtClean="0"/>
            </a:br>
            <a:r>
              <a:rPr lang="it-IT" sz="2800" b="1" dirty="0"/>
              <a:t/>
            </a:r>
            <a:br>
              <a:rPr lang="it-IT" sz="2800" b="1" dirty="0"/>
            </a:br>
            <a:r>
              <a:rPr lang="it-IT" sz="2800" b="1" dirty="0" smtClean="0"/>
              <a:t/>
            </a:r>
            <a:br>
              <a:rPr lang="it-IT" sz="2800" b="1" dirty="0" smtClean="0"/>
            </a:br>
            <a:r>
              <a:rPr lang="it-IT" sz="2800" b="1" dirty="0"/>
              <a:t/>
            </a:r>
            <a:br>
              <a:rPr lang="it-IT" sz="2800" b="1" dirty="0"/>
            </a:br>
            <a:r>
              <a:rPr lang="it-IT" sz="2800" b="1" dirty="0" smtClean="0"/>
              <a:t/>
            </a:r>
            <a:br>
              <a:rPr lang="it-IT" sz="2800" b="1" dirty="0" smtClean="0"/>
            </a:br>
            <a:r>
              <a:rPr lang="it-IT" sz="2800" b="1" dirty="0" smtClean="0"/>
              <a:t/>
            </a:r>
            <a:br>
              <a:rPr lang="it-IT" sz="2800" b="1" dirty="0" smtClean="0"/>
            </a:br>
            <a:r>
              <a:rPr lang="it-IT" sz="2800" b="1" dirty="0"/>
              <a:t/>
            </a:r>
            <a:br>
              <a:rPr lang="it-IT" sz="2800" b="1" dirty="0"/>
            </a:br>
            <a:r>
              <a:rPr lang="it-IT" sz="2800" b="1" dirty="0" smtClean="0"/>
              <a:t/>
            </a:r>
            <a:br>
              <a:rPr lang="it-IT" sz="2800" b="1" dirty="0" smtClean="0"/>
            </a:br>
            <a:r>
              <a:rPr lang="it-IT" sz="2800" b="1" dirty="0"/>
              <a:t/>
            </a:r>
            <a:br>
              <a:rPr lang="it-IT" sz="2800" b="1" dirty="0"/>
            </a:br>
            <a:r>
              <a:rPr lang="it-IT" sz="2800" b="1" dirty="0" smtClean="0"/>
              <a:t/>
            </a:r>
            <a:br>
              <a:rPr lang="it-IT" sz="2800" b="1" dirty="0" smtClean="0"/>
            </a:br>
            <a:r>
              <a:rPr lang="it-IT" sz="3100" b="1" dirty="0" smtClean="0"/>
              <a:t>Il licenziamento individuale</a:t>
            </a:r>
            <a:br>
              <a:rPr lang="it-IT" sz="3100" b="1" dirty="0" smtClean="0"/>
            </a:br>
            <a:r>
              <a:rPr lang="it-IT" sz="3100" b="1" dirty="0"/>
              <a:t/>
            </a:r>
            <a:br>
              <a:rPr lang="it-IT" sz="3100" b="1" dirty="0"/>
            </a:br>
            <a:r>
              <a:rPr lang="it-IT" sz="3100" b="1" dirty="0"/>
              <a:t>g</a:t>
            </a:r>
            <a:r>
              <a:rPr lang="it-IT" sz="3100" b="1" dirty="0" smtClean="0"/>
              <a:t>iustificazione, </a:t>
            </a:r>
            <a:r>
              <a:rPr lang="it-IT" sz="3100" b="1" dirty="0"/>
              <a:t>f</a:t>
            </a:r>
            <a:r>
              <a:rPr lang="it-IT" sz="3100" b="1" dirty="0" smtClean="0"/>
              <a:t>orma e sanzioni</a:t>
            </a:r>
            <a:endParaRPr lang="it-IT" sz="2000" b="1" i="1" dirty="0"/>
          </a:p>
        </p:txBody>
      </p:sp>
      <p:sp>
        <p:nvSpPr>
          <p:cNvPr id="3" name="Sottotitolo 2"/>
          <p:cNvSpPr>
            <a:spLocks noGrp="1"/>
          </p:cNvSpPr>
          <p:nvPr>
            <p:ph type="subTitle" idx="1"/>
          </p:nvPr>
        </p:nvSpPr>
        <p:spPr>
          <a:xfrm>
            <a:off x="2683342" y="5000978"/>
            <a:ext cx="8915399" cy="1332090"/>
          </a:xfrm>
        </p:spPr>
        <p:txBody>
          <a:bodyPr>
            <a:noAutofit/>
          </a:bodyPr>
          <a:lstStyle/>
          <a:p>
            <a:endParaRPr lang="it-IT" sz="1600" i="1" dirty="0"/>
          </a:p>
        </p:txBody>
      </p:sp>
    </p:spTree>
    <p:extLst>
      <p:ext uri="{BB962C8B-B14F-4D97-AF65-F5344CB8AC3E}">
        <p14:creationId xmlns:p14="http://schemas.microsoft.com/office/powerpoint/2010/main" val="3737747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it-IT" altLang="it-IT" dirty="0" smtClean="0"/>
              <a:t>Impugnazione del licenziamento</a:t>
            </a:r>
          </a:p>
        </p:txBody>
      </p:sp>
      <p:sp>
        <p:nvSpPr>
          <p:cNvPr id="11267" name="Rectangle 3"/>
          <p:cNvSpPr>
            <a:spLocks noGrp="1" noChangeArrowheads="1"/>
          </p:cNvSpPr>
          <p:nvPr>
            <p:ph type="body" idx="1"/>
          </p:nvPr>
        </p:nvSpPr>
        <p:spPr/>
        <p:txBody>
          <a:bodyPr>
            <a:normAutofit/>
          </a:bodyPr>
          <a:lstStyle/>
          <a:p>
            <a:pPr eaLnBrk="1" hangingPunct="1">
              <a:lnSpc>
                <a:spcPct val="90000"/>
              </a:lnSpc>
            </a:pPr>
            <a:r>
              <a:rPr lang="it-IT" altLang="it-IT" sz="2600" dirty="0"/>
              <a:t>Entro 60 giorni dal ricevimento della comunicazione, </a:t>
            </a:r>
            <a:r>
              <a:rPr lang="it-IT" altLang="it-IT" sz="2600" dirty="0" smtClean="0"/>
              <a:t>il lavoratore che intenda contestare il licenziamento deve impugnarlo con un </a:t>
            </a:r>
            <a:r>
              <a:rPr lang="it-IT" altLang="it-IT" sz="2600" b="1" u="sng" dirty="0" smtClean="0"/>
              <a:t>atto scritto.</a:t>
            </a:r>
            <a:endParaRPr lang="it-IT" altLang="it-IT" sz="2600" dirty="0" smtClean="0"/>
          </a:p>
          <a:p>
            <a:pPr>
              <a:lnSpc>
                <a:spcPct val="90000"/>
              </a:lnSpc>
            </a:pPr>
            <a:r>
              <a:rPr lang="it-IT" altLang="it-IT" sz="2600" dirty="0" smtClean="0"/>
              <a:t>Laddove poi il lavoratore intenda promuovere una causa contro il suo datore di lavoro per ottenere una sentenza che dichiari l’illegittimità (o nullità) del licenziamento, occorre depositare entro </a:t>
            </a:r>
            <a:r>
              <a:rPr lang="it-IT" altLang="it-IT" sz="2600" dirty="0"/>
              <a:t>il </a:t>
            </a:r>
            <a:r>
              <a:rPr lang="it-IT" altLang="it-IT" sz="2600" dirty="0" smtClean="0"/>
              <a:t>termine </a:t>
            </a:r>
            <a:r>
              <a:rPr lang="it-IT" altLang="it-IT" sz="2600" dirty="0"/>
              <a:t>di 180 </a:t>
            </a:r>
            <a:r>
              <a:rPr lang="it-IT" altLang="it-IT" sz="2600" dirty="0" smtClean="0"/>
              <a:t>giorni il ricorso al giudice.</a:t>
            </a:r>
            <a:endParaRPr lang="it-IT" altLang="it-IT" sz="2600" dirty="0"/>
          </a:p>
        </p:txBody>
      </p:sp>
    </p:spTree>
    <p:extLst>
      <p:ext uri="{BB962C8B-B14F-4D97-AF65-F5344CB8AC3E}">
        <p14:creationId xmlns:p14="http://schemas.microsoft.com/office/powerpoint/2010/main" val="3974514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conciliazione per il CATUC (o CTC)</a:t>
            </a:r>
            <a:endParaRPr lang="it-IT" dirty="0"/>
          </a:p>
        </p:txBody>
      </p:sp>
      <p:sp>
        <p:nvSpPr>
          <p:cNvPr id="3" name="Segnaposto contenuto 2"/>
          <p:cNvSpPr>
            <a:spLocks noGrp="1"/>
          </p:cNvSpPr>
          <p:nvPr>
            <p:ph idx="1"/>
          </p:nvPr>
        </p:nvSpPr>
        <p:spPr/>
        <p:txBody>
          <a:bodyPr/>
          <a:lstStyle/>
          <a:p>
            <a:r>
              <a:rPr lang="it-IT" dirty="0" smtClean="0"/>
              <a:t>Per i soli lavoratori assunti con il CATUC (o CTC) l’art. 6 d. </a:t>
            </a:r>
            <a:r>
              <a:rPr lang="it-IT" dirty="0" err="1"/>
              <a:t>l</a:t>
            </a:r>
            <a:r>
              <a:rPr lang="it-IT" dirty="0" err="1" smtClean="0"/>
              <a:t>gs</a:t>
            </a:r>
            <a:r>
              <a:rPr lang="it-IT" dirty="0" smtClean="0"/>
              <a:t>. 23/15 ha introdotto una nuova forma di conciliazione (per evitare il giudizio): si tratta di una somma di denaro  che il datore può offrire al lavoratore entro i 60 giorni del termine dell’impugnativa stragiudiziale, in apposite sedi.</a:t>
            </a:r>
          </a:p>
          <a:p>
            <a:r>
              <a:rPr lang="it-IT" dirty="0" smtClean="0"/>
              <a:t>L’importo non costituisce retribuzione imponibile e non è soggetti a contribuzione ed è pari ad una mensilità per ogni anno di servizio in misura non inferiore a 2 e non superiore a 18.</a:t>
            </a:r>
          </a:p>
          <a:p>
            <a:r>
              <a:rPr lang="it-IT" dirty="0" smtClean="0"/>
              <a:t>L’accettazione dell’assegno da parte del lavoratore comporta l’estinzione del rapporto.</a:t>
            </a:r>
            <a:endParaRPr lang="it-IT" dirty="0"/>
          </a:p>
        </p:txBody>
      </p:sp>
    </p:spTree>
    <p:extLst>
      <p:ext uri="{BB962C8B-B14F-4D97-AF65-F5344CB8AC3E}">
        <p14:creationId xmlns:p14="http://schemas.microsoft.com/office/powerpoint/2010/main" val="40264010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olo 1"/>
          <p:cNvSpPr>
            <a:spLocks noGrp="1"/>
          </p:cNvSpPr>
          <p:nvPr>
            <p:ph type="title"/>
          </p:nvPr>
        </p:nvSpPr>
        <p:spPr>
          <a:xfrm>
            <a:off x="3468688" y="623888"/>
            <a:ext cx="6589712" cy="1281112"/>
          </a:xfrm>
        </p:spPr>
        <p:txBody>
          <a:bodyPr/>
          <a:lstStyle/>
          <a:p>
            <a:pPr eaLnBrk="1" hangingPunct="1"/>
            <a:r>
              <a:rPr lang="it-IT" altLang="it-IT" dirty="0" smtClean="0"/>
              <a:t>Grazie per l’attenzione !</a:t>
            </a:r>
          </a:p>
        </p:txBody>
      </p:sp>
      <p:pic>
        <p:nvPicPr>
          <p:cNvPr id="3" name="Segnaposto contenuto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41311" y="1421704"/>
            <a:ext cx="6759045" cy="5089163"/>
          </a:xfrm>
        </p:spPr>
      </p:pic>
    </p:spTree>
    <p:extLst>
      <p:ext uri="{BB962C8B-B14F-4D97-AF65-F5344CB8AC3E}">
        <p14:creationId xmlns:p14="http://schemas.microsoft.com/office/powerpoint/2010/main" val="30386876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olo 1"/>
          <p:cNvSpPr>
            <a:spLocks noGrp="1"/>
          </p:cNvSpPr>
          <p:nvPr>
            <p:ph type="title"/>
          </p:nvPr>
        </p:nvSpPr>
        <p:spPr>
          <a:xfrm>
            <a:off x="2592925" y="90311"/>
            <a:ext cx="8911687" cy="1106311"/>
          </a:xfrm>
        </p:spPr>
        <p:txBody>
          <a:bodyPr>
            <a:normAutofit fontScale="90000"/>
          </a:bodyPr>
          <a:lstStyle/>
          <a:p>
            <a:pPr eaLnBrk="1" hangingPunct="1"/>
            <a:r>
              <a:rPr lang="it-IT" altLang="it-IT" dirty="0" smtClean="0"/>
              <a:t>Licenziamento individuale, licenziamento collettivo e </a:t>
            </a:r>
            <a:r>
              <a:rPr lang="it-IT" altLang="it-IT" dirty="0" smtClean="0"/>
              <a:t>dimissioni</a:t>
            </a:r>
            <a:endParaRPr lang="it-IT" altLang="it-IT" dirty="0" smtClean="0"/>
          </a:p>
        </p:txBody>
      </p:sp>
      <p:sp>
        <p:nvSpPr>
          <p:cNvPr id="4099" name="Segnaposto contenuto 2"/>
          <p:cNvSpPr>
            <a:spLocks noGrp="1"/>
          </p:cNvSpPr>
          <p:nvPr>
            <p:ph idx="1"/>
          </p:nvPr>
        </p:nvSpPr>
        <p:spPr>
          <a:xfrm>
            <a:off x="2408589" y="1490133"/>
            <a:ext cx="8915400" cy="5204178"/>
          </a:xfrm>
        </p:spPr>
        <p:txBody>
          <a:bodyPr>
            <a:normAutofit lnSpcReduction="10000"/>
          </a:bodyPr>
          <a:lstStyle/>
          <a:p>
            <a:pPr eaLnBrk="1" hangingPunct="1"/>
            <a:r>
              <a:rPr lang="it-IT" altLang="it-IT" sz="2400" b="1" dirty="0" smtClean="0"/>
              <a:t>Il licenziamento è il recesso unilaterale della parte datoriale da un contratto di lavoro subordinato.</a:t>
            </a:r>
          </a:p>
          <a:p>
            <a:pPr eaLnBrk="1" hangingPunct="1"/>
            <a:r>
              <a:rPr lang="it-IT" altLang="it-IT" dirty="0" smtClean="0"/>
              <a:t>Di regola deve essere sorretto da un valido motivo (</a:t>
            </a:r>
            <a:r>
              <a:rPr lang="it-IT" altLang="it-IT" b="1" u="sng" dirty="0" smtClean="0"/>
              <a:t>giusta causa</a:t>
            </a:r>
            <a:r>
              <a:rPr lang="it-IT" altLang="it-IT" dirty="0" smtClean="0"/>
              <a:t>, </a:t>
            </a:r>
            <a:r>
              <a:rPr lang="it-IT" altLang="it-IT" b="1" u="sng" dirty="0" smtClean="0"/>
              <a:t>giustificato motivo soggettivo </a:t>
            </a:r>
            <a:r>
              <a:rPr lang="it-IT" altLang="it-IT" dirty="0" smtClean="0"/>
              <a:t>o </a:t>
            </a:r>
            <a:r>
              <a:rPr lang="it-IT" altLang="it-IT" b="1" u="sng" dirty="0" smtClean="0"/>
              <a:t>giustificato motivo oggettivo</a:t>
            </a:r>
            <a:r>
              <a:rPr lang="it-IT" altLang="it-IT" b="1" dirty="0" smtClean="0"/>
              <a:t>: </a:t>
            </a:r>
            <a:r>
              <a:rPr lang="it-IT" altLang="it-IT" dirty="0" smtClean="0"/>
              <a:t>si tratta di tre nozioni diverse!).</a:t>
            </a:r>
          </a:p>
          <a:p>
            <a:pPr eaLnBrk="1" hangingPunct="1"/>
            <a:r>
              <a:rPr lang="it-IT" altLang="it-IT" dirty="0" smtClean="0"/>
              <a:t>Il licenziamento – salvo pochissime eccezioni – richiede la </a:t>
            </a:r>
            <a:r>
              <a:rPr lang="it-IT" altLang="it-IT" b="1" u="sng" dirty="0" smtClean="0"/>
              <a:t>forma scritta</a:t>
            </a:r>
            <a:r>
              <a:rPr lang="it-IT" altLang="it-IT" dirty="0" smtClean="0"/>
              <a:t>, che deve contenere anche l’indicazione dei motivi.</a:t>
            </a:r>
          </a:p>
          <a:p>
            <a:pPr eaLnBrk="1" hangingPunct="1"/>
            <a:r>
              <a:rPr lang="it-IT" altLang="it-IT" i="1" u="sng" dirty="0" smtClean="0"/>
              <a:t>Quando poi un’impresa con più di quindici dipendenti intende licenziare (per motivi di carattere esclusivamente </a:t>
            </a:r>
            <a:r>
              <a:rPr lang="it-IT" altLang="it-IT" b="1" i="1" u="sng" dirty="0" smtClean="0"/>
              <a:t>oggettivo</a:t>
            </a:r>
            <a:r>
              <a:rPr lang="it-IT" altLang="it-IT" i="1" u="sng" dirty="0" smtClean="0"/>
              <a:t>) almeno 5 dipendenti in un arco di 120 giorni si parla di   </a:t>
            </a:r>
            <a:r>
              <a:rPr lang="it-IT" altLang="it-IT" sz="2400" b="1" u="sng" dirty="0" smtClean="0"/>
              <a:t>licenziamento collettivo </a:t>
            </a:r>
            <a:r>
              <a:rPr lang="it-IT" altLang="it-IT" sz="2400" dirty="0" smtClean="0"/>
              <a:t> </a:t>
            </a:r>
            <a:r>
              <a:rPr lang="it-IT" altLang="it-IT" b="1" u="sng" dirty="0" smtClean="0"/>
              <a:t>e si deve applicare una particolare procedura prevista dalla legge, diretta a evitare/contenere i licenziamenti</a:t>
            </a:r>
            <a:r>
              <a:rPr lang="it-IT" altLang="it-IT" dirty="0" smtClean="0"/>
              <a:t>, procedura che prevede il coinvolgimento obbligatorio del sindacato e l’intervento anche delle strutture territoriali del Ministero del lavoro.</a:t>
            </a:r>
          </a:p>
          <a:p>
            <a:r>
              <a:rPr lang="it-IT" altLang="it-IT" i="1" dirty="0" smtClean="0"/>
              <a:t>Se </a:t>
            </a:r>
            <a:r>
              <a:rPr lang="it-IT" altLang="it-IT" i="1" dirty="0"/>
              <a:t>invece a recedere </a:t>
            </a:r>
            <a:r>
              <a:rPr lang="it-IT" altLang="it-IT" i="1" dirty="0" smtClean="0"/>
              <a:t>dal contratto di lavoro subordinato è </a:t>
            </a:r>
            <a:r>
              <a:rPr lang="it-IT" altLang="it-IT" i="1" dirty="0"/>
              <a:t>il lavoratore, si usa il termine </a:t>
            </a:r>
            <a:r>
              <a:rPr lang="it-IT" altLang="it-IT" b="1" i="1" u="sng" dirty="0"/>
              <a:t>«dimissioni</a:t>
            </a:r>
            <a:r>
              <a:rPr lang="it-IT" altLang="it-IT" b="1" i="1" u="sng" dirty="0" smtClean="0"/>
              <a:t>».</a:t>
            </a:r>
            <a:endParaRPr lang="it-IT" altLang="it-IT" b="1" i="1" u="sng" dirty="0"/>
          </a:p>
          <a:p>
            <a:endParaRPr lang="it-IT" altLang="it-IT" i="1" u="sng" dirty="0"/>
          </a:p>
          <a:p>
            <a:pPr eaLnBrk="1" hangingPunct="1"/>
            <a:endParaRPr lang="it-IT" altLang="it-IT" i="1" u="sng" dirty="0" smtClean="0"/>
          </a:p>
        </p:txBody>
      </p:sp>
    </p:spTree>
    <p:extLst>
      <p:ext uri="{BB962C8B-B14F-4D97-AF65-F5344CB8AC3E}">
        <p14:creationId xmlns:p14="http://schemas.microsoft.com/office/powerpoint/2010/main" val="5825482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Gli interventi principali del legislatore</a:t>
            </a:r>
            <a:endParaRPr lang="it-IT" dirty="0"/>
          </a:p>
        </p:txBody>
      </p:sp>
      <p:sp>
        <p:nvSpPr>
          <p:cNvPr id="3" name="Segnaposto contenuto 2"/>
          <p:cNvSpPr>
            <a:spLocks noGrp="1"/>
          </p:cNvSpPr>
          <p:nvPr>
            <p:ph idx="1"/>
          </p:nvPr>
        </p:nvSpPr>
        <p:spPr>
          <a:xfrm>
            <a:off x="2589212" y="2133600"/>
            <a:ext cx="8915400" cy="4610100"/>
          </a:xfrm>
        </p:spPr>
        <p:txBody>
          <a:bodyPr>
            <a:normAutofit fontScale="92500"/>
          </a:bodyPr>
          <a:lstStyle/>
          <a:p>
            <a:r>
              <a:rPr lang="it-IT" dirty="0" smtClean="0"/>
              <a:t>Legge n. 604/1966: necessità della giustificazione</a:t>
            </a:r>
          </a:p>
          <a:p>
            <a:r>
              <a:rPr lang="it-IT" dirty="0" smtClean="0"/>
              <a:t>Legge n. 300/1970 (Statuto lav.): art. 18, reintegrazione (per i datori di una certa dimensione)</a:t>
            </a:r>
          </a:p>
          <a:p>
            <a:r>
              <a:rPr lang="it-IT" dirty="0" smtClean="0"/>
              <a:t>Legge n.183/2010 (c.d. «Collegato lavoro»): riduce i termini di impugnazione</a:t>
            </a:r>
          </a:p>
          <a:p>
            <a:r>
              <a:rPr lang="it-IT" dirty="0" smtClean="0"/>
              <a:t>Legge n. 92/2012 (Riforma Fornero): art. 1, c. 37-69: alleggerimento dell’apparato sanzionatorio e riduzione degli spazi per la reintegrazione (ora in vigore solo per i lavoratori assunti prima del 7 marzo 2015: </a:t>
            </a:r>
            <a:r>
              <a:rPr lang="it-IT" dirty="0" err="1" smtClean="0"/>
              <a:t>discplina</a:t>
            </a:r>
            <a:r>
              <a:rPr lang="it-IT" dirty="0" smtClean="0"/>
              <a:t> ad esaurimento)</a:t>
            </a:r>
          </a:p>
          <a:p>
            <a:r>
              <a:rPr lang="it-IT" dirty="0" smtClean="0"/>
              <a:t>D. </a:t>
            </a:r>
            <a:r>
              <a:rPr lang="it-IT" dirty="0" err="1" smtClean="0"/>
              <a:t>lgs</a:t>
            </a:r>
            <a:r>
              <a:rPr lang="it-IT" dirty="0" smtClean="0"/>
              <a:t>. 23/2015 (Jobs </a:t>
            </a:r>
            <a:r>
              <a:rPr lang="it-IT" dirty="0" err="1" smtClean="0"/>
              <a:t>Act</a:t>
            </a:r>
            <a:r>
              <a:rPr lang="it-IT" dirty="0" smtClean="0"/>
              <a:t>): introduzione del c.d., «contratto a tutele crescenti»: nuovo regime indennitario… </a:t>
            </a:r>
          </a:p>
          <a:p>
            <a:pPr marL="0" indent="0">
              <a:buNone/>
            </a:pPr>
            <a:r>
              <a:rPr lang="it-IT" b="1" dirty="0" smtClean="0"/>
              <a:t>Ma…</a:t>
            </a:r>
          </a:p>
          <a:p>
            <a:endParaRPr lang="it-IT" b="1" dirty="0"/>
          </a:p>
          <a:p>
            <a:pPr marL="0" indent="0">
              <a:buNone/>
            </a:pPr>
            <a:r>
              <a:rPr lang="it-IT" b="1" i="1" u="sng" dirty="0" smtClean="0"/>
              <a:t>Impatto della sentenza della Corte Costituzionale n. 194 dell’8 novembre 2018 su tale nuovo sistema indennitario</a:t>
            </a:r>
            <a:endParaRPr lang="it-IT" b="1" i="1" u="sng" dirty="0"/>
          </a:p>
        </p:txBody>
      </p:sp>
    </p:spTree>
    <p:extLst>
      <p:ext uri="{BB962C8B-B14F-4D97-AF65-F5344CB8AC3E}">
        <p14:creationId xmlns:p14="http://schemas.microsoft.com/office/powerpoint/2010/main" val="2064554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 licenziamento individuale: giusta  </a:t>
            </a:r>
            <a:r>
              <a:rPr lang="it-IT" dirty="0" smtClean="0"/>
              <a:t>causa e giustificato motivo di licenziamento</a:t>
            </a:r>
            <a:endParaRPr lang="it-IT" dirty="0"/>
          </a:p>
        </p:txBody>
      </p:sp>
      <p:sp>
        <p:nvSpPr>
          <p:cNvPr id="3" name="Segnaposto contenuto 2"/>
          <p:cNvSpPr>
            <a:spLocks noGrp="1"/>
          </p:cNvSpPr>
          <p:nvPr>
            <p:ph idx="1"/>
          </p:nvPr>
        </p:nvSpPr>
        <p:spPr/>
        <p:txBody>
          <a:bodyPr>
            <a:normAutofit/>
          </a:bodyPr>
          <a:lstStyle/>
          <a:p>
            <a:r>
              <a:rPr lang="it-IT" b="1" u="sng" dirty="0" smtClean="0"/>
              <a:t>Giusta causa</a:t>
            </a:r>
            <a:r>
              <a:rPr lang="it-IT" dirty="0" smtClean="0"/>
              <a:t>: è una ragione che non consente la prosecuzione neppure temporanea del rapporto di lavoro (inadempimenti gravissimi o gravissimi comportamenti «esterni» che facciano venire radicalmente meno la fiducia del datore di lavoro negli adempimenti successivi del lavoratore). In questo caso il licenziamento sarà senza preavviso («in tronco»).</a:t>
            </a:r>
          </a:p>
          <a:p>
            <a:r>
              <a:rPr lang="it-IT" b="1" u="sng" dirty="0" smtClean="0"/>
              <a:t>Giustificato </a:t>
            </a:r>
            <a:r>
              <a:rPr lang="it-IT" b="1" u="sng" dirty="0" smtClean="0"/>
              <a:t>motivo soggettivo: </a:t>
            </a:r>
            <a:r>
              <a:rPr lang="it-IT" dirty="0" smtClean="0"/>
              <a:t>un inadempimento del lavoratore grave, ma non così grave da determinare il licenziamento in tronco. In questo caso il lavoratore viene licenziato con un periodo di preavviso.</a:t>
            </a:r>
          </a:p>
          <a:p>
            <a:r>
              <a:rPr lang="it-IT" b="1" u="sng" dirty="0" smtClean="0"/>
              <a:t>Giustificato motivo oggettivo: </a:t>
            </a:r>
            <a:r>
              <a:rPr lang="it-IT" dirty="0" smtClean="0"/>
              <a:t>è una ragione di carattere tecnico, organizzativo o produttivo riferibile al datore di lavoro. Non si contesta alcun inadempimento al lavoratore. Anche in questo caso il licenziamento è con preavviso</a:t>
            </a:r>
            <a:endParaRPr lang="it-IT" b="1" u="sng" dirty="0" smtClean="0"/>
          </a:p>
        </p:txBody>
      </p:sp>
    </p:spTree>
    <p:extLst>
      <p:ext uri="{BB962C8B-B14F-4D97-AF65-F5344CB8AC3E}">
        <p14:creationId xmlns:p14="http://schemas.microsoft.com/office/powerpoint/2010/main" val="32619435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olo 1"/>
          <p:cNvSpPr>
            <a:spLocks noGrp="1"/>
          </p:cNvSpPr>
          <p:nvPr>
            <p:ph type="title"/>
          </p:nvPr>
        </p:nvSpPr>
        <p:spPr>
          <a:xfrm>
            <a:off x="2502614" y="643467"/>
            <a:ext cx="8911687" cy="1280890"/>
          </a:xfrm>
        </p:spPr>
        <p:txBody>
          <a:bodyPr>
            <a:normAutofit/>
          </a:bodyPr>
          <a:lstStyle/>
          <a:p>
            <a:r>
              <a:rPr lang="it-IT" altLang="it-IT" sz="3200" dirty="0" smtClean="0"/>
              <a:t>Il licenziamento individuale nel nuovo contratto </a:t>
            </a:r>
            <a:r>
              <a:rPr lang="it-IT" altLang="it-IT" sz="3200" dirty="0"/>
              <a:t>c.d. «a </a:t>
            </a:r>
            <a:r>
              <a:rPr lang="it-IT" altLang="it-IT" sz="3200" dirty="0" smtClean="0"/>
              <a:t>tutele crescenti</a:t>
            </a:r>
            <a:r>
              <a:rPr lang="it-IT" altLang="it-IT" sz="3200" dirty="0"/>
              <a:t>»</a:t>
            </a:r>
          </a:p>
        </p:txBody>
      </p:sp>
      <p:sp>
        <p:nvSpPr>
          <p:cNvPr id="14339" name="Segnaposto contenuto 2"/>
          <p:cNvSpPr>
            <a:spLocks noGrp="1"/>
          </p:cNvSpPr>
          <p:nvPr>
            <p:ph idx="1"/>
          </p:nvPr>
        </p:nvSpPr>
        <p:spPr>
          <a:xfrm>
            <a:off x="2589212" y="1693333"/>
            <a:ext cx="8915400" cy="5012267"/>
          </a:xfrm>
        </p:spPr>
        <p:txBody>
          <a:bodyPr>
            <a:normAutofit fontScale="92500" lnSpcReduction="20000"/>
          </a:bodyPr>
          <a:lstStyle/>
          <a:p>
            <a:r>
              <a:rPr lang="it-IT" altLang="it-IT" dirty="0" smtClean="0"/>
              <a:t>Con </a:t>
            </a:r>
            <a:r>
              <a:rPr lang="it-IT" altLang="it-IT" dirty="0"/>
              <a:t>la riforma del lavoro del marzo 2015 (c.d. «Jobs </a:t>
            </a:r>
            <a:r>
              <a:rPr lang="it-IT" altLang="it-IT" dirty="0" err="1"/>
              <a:t>Act</a:t>
            </a:r>
            <a:r>
              <a:rPr lang="it-IT" altLang="it-IT" dirty="0"/>
              <a:t>») viene introdotto il c.d. «contratto a tutele crescenti</a:t>
            </a:r>
            <a:r>
              <a:rPr lang="it-IT" altLang="it-IT" dirty="0" smtClean="0"/>
              <a:t>».</a:t>
            </a:r>
            <a:endParaRPr lang="it-IT" altLang="it-IT" dirty="0"/>
          </a:p>
          <a:p>
            <a:r>
              <a:rPr lang="it-IT" altLang="it-IT" sz="2400" dirty="0"/>
              <a:t>Per i lavoratori assunti a tempo indeterminato dopo l’entrata in vigore delle nuove </a:t>
            </a:r>
            <a:r>
              <a:rPr lang="it-IT" altLang="it-IT" sz="2400" dirty="0" smtClean="0"/>
              <a:t>norme (dal 7 marzo 2015) </a:t>
            </a:r>
            <a:r>
              <a:rPr lang="it-IT" altLang="it-IT" sz="2400" dirty="0"/>
              <a:t>si </a:t>
            </a:r>
            <a:r>
              <a:rPr lang="it-IT" altLang="it-IT" sz="2400" dirty="0" smtClean="0"/>
              <a:t>er</a:t>
            </a:r>
            <a:r>
              <a:rPr lang="it-IT" altLang="it-IT" sz="2400" dirty="0" smtClean="0"/>
              <a:t>a </a:t>
            </a:r>
            <a:r>
              <a:rPr lang="it-IT" altLang="it-IT" sz="2400" dirty="0" smtClean="0"/>
              <a:t>prevista </a:t>
            </a:r>
            <a:r>
              <a:rPr lang="it-IT" altLang="it-IT" sz="2400" dirty="0"/>
              <a:t>(tranne che per i casi di licenziamento discriminatorio e nullo) una </a:t>
            </a:r>
            <a:r>
              <a:rPr lang="it-IT" altLang="it-IT" sz="2400" b="1" u="sng" dirty="0"/>
              <a:t>tutela solo economica contro il licenziamento illegittimo</a:t>
            </a:r>
            <a:r>
              <a:rPr lang="it-IT" altLang="it-IT" sz="2400" dirty="0"/>
              <a:t>, che «</a:t>
            </a:r>
            <a:r>
              <a:rPr lang="it-IT" altLang="it-IT" sz="2400" dirty="0" smtClean="0"/>
              <a:t>cresceva» </a:t>
            </a:r>
            <a:r>
              <a:rPr lang="it-IT" altLang="it-IT" sz="2400" dirty="0"/>
              <a:t>con l’anzianità, in ragione di due mesi </a:t>
            </a:r>
            <a:r>
              <a:rPr lang="it-IT" altLang="it-IT" sz="2400" dirty="0" smtClean="0"/>
              <a:t>della retribuzione per </a:t>
            </a:r>
            <a:r>
              <a:rPr lang="it-IT" altLang="it-IT" sz="2400" dirty="0"/>
              <a:t>ogni anno di servizio (con un tetto minimo di 4 mesi e massimo di 24 mesi</a:t>
            </a:r>
            <a:r>
              <a:rPr lang="it-IT" altLang="it-IT" sz="2400" dirty="0" smtClean="0"/>
              <a:t>).</a:t>
            </a:r>
            <a:endParaRPr lang="it-IT" altLang="it-IT" sz="2400" dirty="0" smtClean="0"/>
          </a:p>
          <a:p>
            <a:r>
              <a:rPr lang="it-IT" altLang="it-IT" sz="2400" i="1" dirty="0" smtClean="0"/>
              <a:t>Per i datori più piccoli (fino a 15 dipendenti) tali misure dell’indennità </a:t>
            </a:r>
            <a:r>
              <a:rPr lang="it-IT" altLang="it-IT" sz="2400" i="1" dirty="0" smtClean="0"/>
              <a:t>erano previste in modo </a:t>
            </a:r>
            <a:r>
              <a:rPr lang="it-IT" altLang="it-IT" sz="2400" i="1" dirty="0" smtClean="0"/>
              <a:t>ulteriormente </a:t>
            </a:r>
            <a:r>
              <a:rPr lang="it-IT" altLang="it-IT" sz="2400" i="1" dirty="0" smtClean="0"/>
              <a:t>ridotto</a:t>
            </a:r>
            <a:endParaRPr lang="it-IT" altLang="it-IT" sz="2400" i="1" dirty="0"/>
          </a:p>
          <a:p>
            <a:r>
              <a:rPr lang="it-IT" altLang="it-IT" dirty="0"/>
              <a:t>Se il licenziamento è viziato nella forma </a:t>
            </a:r>
            <a:r>
              <a:rPr lang="it-IT" altLang="it-IT" dirty="0" smtClean="0"/>
              <a:t>(ad es. manca </a:t>
            </a:r>
            <a:r>
              <a:rPr lang="it-IT" altLang="it-IT" dirty="0"/>
              <a:t>la motivazione) o non viene rispettata la procedura nei licenziamenti disciplinari, la sanzione economica è pari ad un mese per ogni anno di servizio, con un tetto massimo di 12 </a:t>
            </a:r>
            <a:r>
              <a:rPr lang="it-IT" altLang="it-IT" dirty="0" smtClean="0"/>
              <a:t>mesi (anche qui vi è una riduzione per i datori di lavoro più piccoli, fino a 15 </a:t>
            </a:r>
            <a:r>
              <a:rPr lang="it-IT" altLang="it-IT" dirty="0" err="1" smtClean="0"/>
              <a:t>dip</a:t>
            </a:r>
            <a:r>
              <a:rPr lang="it-IT" altLang="it-IT" dirty="0" smtClean="0"/>
              <a:t>.)</a:t>
            </a:r>
            <a:endParaRPr lang="it-IT" altLang="it-IT" dirty="0"/>
          </a:p>
          <a:p>
            <a:r>
              <a:rPr lang="it-IT" altLang="it-IT" i="1" dirty="0"/>
              <a:t>Ma… senza la stabilità, quale </a:t>
            </a:r>
            <a:r>
              <a:rPr lang="it-IT" altLang="it-IT" i="1" dirty="0" smtClean="0"/>
              <a:t>sarà  </a:t>
            </a:r>
            <a:r>
              <a:rPr lang="it-IT" altLang="it-IT" i="1" dirty="0"/>
              <a:t>il valore del «tempo indeterminato»…?</a:t>
            </a:r>
          </a:p>
        </p:txBody>
      </p:sp>
    </p:spTree>
    <p:extLst>
      <p:ext uri="{BB962C8B-B14F-4D97-AF65-F5344CB8AC3E}">
        <p14:creationId xmlns:p14="http://schemas.microsoft.com/office/powerpoint/2010/main" val="33831989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1509490"/>
          </a:xfrm>
        </p:spPr>
        <p:txBody>
          <a:bodyPr>
            <a:normAutofit fontScale="90000"/>
          </a:bodyPr>
          <a:lstStyle/>
          <a:p>
            <a:r>
              <a:rPr lang="it-IT" dirty="0" smtClean="0"/>
              <a:t>La sentenza della Corte Costituzionale n. 194 dell’8.11.2018: cambia radicalmente il sistema previsto dal Jobs </a:t>
            </a:r>
            <a:r>
              <a:rPr lang="it-IT" dirty="0" err="1" smtClean="0"/>
              <a:t>Act</a:t>
            </a:r>
            <a:endParaRPr lang="it-IT" dirty="0"/>
          </a:p>
        </p:txBody>
      </p:sp>
      <p:sp>
        <p:nvSpPr>
          <p:cNvPr id="3" name="Segnaposto contenuto 2"/>
          <p:cNvSpPr>
            <a:spLocks noGrp="1"/>
          </p:cNvSpPr>
          <p:nvPr>
            <p:ph idx="1"/>
          </p:nvPr>
        </p:nvSpPr>
        <p:spPr>
          <a:xfrm>
            <a:off x="2589212" y="2133600"/>
            <a:ext cx="8915400" cy="4457700"/>
          </a:xfrm>
        </p:spPr>
        <p:txBody>
          <a:bodyPr/>
          <a:lstStyle/>
          <a:p>
            <a:r>
              <a:rPr lang="it-IT" dirty="0" smtClean="0"/>
              <a:t>Con la sentenza n. 194/2018 la Corte Costituzionale ha stabilito l’illegittimità costituzionale (per violazione dei principi di eguaglianza e ragionevolezza) del risarcimento proporzionato alla sola anzianità di servizio come previsto dalla normativa sulle «tutele crescenti» del Jobs </a:t>
            </a:r>
            <a:r>
              <a:rPr lang="it-IT" dirty="0" err="1" smtClean="0"/>
              <a:t>Act</a:t>
            </a:r>
            <a:r>
              <a:rPr lang="it-IT" dirty="0" smtClean="0"/>
              <a:t>.</a:t>
            </a:r>
          </a:p>
          <a:p>
            <a:r>
              <a:rPr lang="it-IT" dirty="0" smtClean="0"/>
              <a:t>La Consulta ha specificato che il giudice </a:t>
            </a:r>
            <a:r>
              <a:rPr lang="it-IT" u="sng" dirty="0" smtClean="0"/>
              <a:t>dovrà poter determinare in modo discrezionale tale indennizzo, tra il minimo e il massimo (ora, da 3 a 36 mensilità, dopo le riforme recenti)</a:t>
            </a:r>
            <a:r>
              <a:rPr lang="it-IT" dirty="0" smtClean="0"/>
              <a:t>, tenendo conto, senza parametri rigidi, di altri elementi (numero dei dipendenti occupati, dimensione dell’attività economica, comportamento e condizioni delle parti).</a:t>
            </a:r>
          </a:p>
          <a:p>
            <a:endParaRPr lang="it-IT" dirty="0"/>
          </a:p>
          <a:p>
            <a:pPr marL="0" indent="0">
              <a:buNone/>
            </a:pPr>
            <a:r>
              <a:rPr lang="it-IT" i="1" dirty="0" smtClean="0"/>
              <a:t>Viene dunque nuovamente riconosciuto l’apprezzamento discrezionale del giudice.</a:t>
            </a:r>
          </a:p>
          <a:p>
            <a:pPr marL="0" indent="0">
              <a:buNone/>
            </a:pPr>
            <a:r>
              <a:rPr lang="it-IT" i="1" dirty="0" smtClean="0"/>
              <a:t>Non viene peraltro smentita dalla Consulta la possibilità di una tutela solo economica.</a:t>
            </a:r>
          </a:p>
          <a:p>
            <a:pPr marL="0" indent="0">
              <a:buNone/>
            </a:pPr>
            <a:endParaRPr lang="it-IT" dirty="0"/>
          </a:p>
        </p:txBody>
      </p:sp>
    </p:spTree>
    <p:extLst>
      <p:ext uri="{BB962C8B-B14F-4D97-AF65-F5344CB8AC3E}">
        <p14:creationId xmlns:p14="http://schemas.microsoft.com/office/powerpoint/2010/main" val="18721501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necessità della forma scritta</a:t>
            </a:r>
            <a:endParaRPr lang="it-IT" dirty="0"/>
          </a:p>
        </p:txBody>
      </p:sp>
      <p:sp>
        <p:nvSpPr>
          <p:cNvPr id="3" name="Segnaposto contenuto 2"/>
          <p:cNvSpPr>
            <a:spLocks noGrp="1"/>
          </p:cNvSpPr>
          <p:nvPr>
            <p:ph idx="1"/>
          </p:nvPr>
        </p:nvSpPr>
        <p:spPr/>
        <p:txBody>
          <a:bodyPr>
            <a:normAutofit fontScale="92500" lnSpcReduction="20000"/>
          </a:bodyPr>
          <a:lstStyle/>
          <a:p>
            <a:r>
              <a:rPr lang="it-IT" altLang="it-IT" dirty="0" smtClean="0"/>
              <a:t>La comunicazione del licenziamento e dei relativi motivi (che dev’essere contestuale: riforma Fornero) richiede la forma scritta </a:t>
            </a:r>
            <a:r>
              <a:rPr lang="it-IT" altLang="it-IT" i="1" dirty="0" smtClean="0"/>
              <a:t>ad </a:t>
            </a:r>
            <a:r>
              <a:rPr lang="it-IT" altLang="it-IT" i="1" dirty="0" err="1" smtClean="0"/>
              <a:t>substantiam</a:t>
            </a:r>
            <a:r>
              <a:rPr lang="it-IT" altLang="it-IT" dirty="0" smtClean="0"/>
              <a:t>.</a:t>
            </a:r>
          </a:p>
          <a:p>
            <a:r>
              <a:rPr lang="it-IT" altLang="it-IT" dirty="0" smtClean="0"/>
              <a:t>Atto recettizio: la comunicazione del licenziamento produce i </a:t>
            </a:r>
            <a:r>
              <a:rPr lang="it-IT" altLang="it-IT" dirty="0"/>
              <a:t>s</a:t>
            </a:r>
            <a:r>
              <a:rPr lang="it-IT" altLang="it-IT" dirty="0" smtClean="0"/>
              <a:t>uoi effetti dal momento in cui viene conosciuto dal destinatario (da questo momento decorrono i termini per l’impugnazione)</a:t>
            </a:r>
          </a:p>
          <a:p>
            <a:r>
              <a:rPr lang="it-IT" altLang="it-IT" dirty="0" smtClean="0"/>
              <a:t>Se il licenziamento viene comminato </a:t>
            </a:r>
            <a:r>
              <a:rPr lang="it-IT" altLang="it-IT" u="sng" dirty="0" smtClean="0"/>
              <a:t>ORALMENTE, </a:t>
            </a:r>
            <a:r>
              <a:rPr lang="it-IT" altLang="it-IT" dirty="0" smtClean="0"/>
              <a:t>esso è inefficace (non può produrre i suoi effetti al pari di un atto nullo) e ne conseguono la reintegrazione ed il risarcimento del danno.</a:t>
            </a:r>
          </a:p>
          <a:p>
            <a:endParaRPr lang="it-IT" altLang="it-IT" dirty="0"/>
          </a:p>
          <a:p>
            <a:r>
              <a:rPr lang="it-IT" altLang="it-IT" u="sng" dirty="0" smtClean="0"/>
              <a:t>Se invece il </a:t>
            </a:r>
            <a:r>
              <a:rPr lang="it-IT" altLang="it-IT" u="sng" dirty="0"/>
              <a:t>licenziamento è viziato nella forma (ad es. manca la motivazione) o non viene rispettata la procedura nei licenziamenti disciplinari</a:t>
            </a:r>
            <a:r>
              <a:rPr lang="it-IT" altLang="it-IT" dirty="0"/>
              <a:t>, la sanzione economica è pari ad un mese per ogni anno di servizio, con un tetto massimo di 12 mesi </a:t>
            </a:r>
            <a:r>
              <a:rPr lang="it-IT" altLang="it-IT" dirty="0" smtClean="0"/>
              <a:t>e minimo di 2 per il CATUC(anche </a:t>
            </a:r>
            <a:r>
              <a:rPr lang="it-IT" altLang="it-IT" dirty="0"/>
              <a:t>qui vi è una riduzione per i datori di lavoro più piccoli, fino a 15 </a:t>
            </a:r>
            <a:r>
              <a:rPr lang="it-IT" altLang="it-IT" dirty="0" err="1"/>
              <a:t>dip</a:t>
            </a:r>
            <a:r>
              <a:rPr lang="it-IT" altLang="it-IT" dirty="0" smtClean="0"/>
              <a:t>.); per gli assunti invece prima del 7 marzo 2015, da 6 a 12 mensilità.</a:t>
            </a:r>
            <a:endParaRPr lang="it-IT" altLang="it-IT" dirty="0"/>
          </a:p>
          <a:p>
            <a:endParaRPr lang="it-IT" dirty="0"/>
          </a:p>
        </p:txBody>
      </p:sp>
    </p:spTree>
    <p:extLst>
      <p:ext uri="{BB962C8B-B14F-4D97-AF65-F5344CB8AC3E}">
        <p14:creationId xmlns:p14="http://schemas.microsoft.com/office/powerpoint/2010/main" val="13386272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820868"/>
          </a:xfrm>
        </p:spPr>
        <p:txBody>
          <a:bodyPr>
            <a:normAutofit fontScale="90000"/>
          </a:bodyPr>
          <a:lstStyle/>
          <a:p>
            <a:r>
              <a:rPr lang="it-IT" dirty="0" smtClean="0"/>
              <a:t>…e la reintegrazione nel posto di lavoro?...</a:t>
            </a:r>
            <a:endParaRPr lang="it-IT" dirty="0"/>
          </a:p>
        </p:txBody>
      </p:sp>
      <p:sp>
        <p:nvSpPr>
          <p:cNvPr id="3" name="Segnaposto contenuto 2"/>
          <p:cNvSpPr>
            <a:spLocks noGrp="1"/>
          </p:cNvSpPr>
          <p:nvPr>
            <p:ph idx="1"/>
          </p:nvPr>
        </p:nvSpPr>
        <p:spPr>
          <a:xfrm>
            <a:off x="2589212" y="1444978"/>
            <a:ext cx="8915400" cy="4797778"/>
          </a:xfrm>
        </p:spPr>
        <p:txBody>
          <a:bodyPr>
            <a:normAutofit fontScale="70000" lnSpcReduction="20000"/>
          </a:bodyPr>
          <a:lstStyle/>
          <a:p>
            <a:r>
              <a:rPr lang="it-IT" sz="2100" dirty="0" smtClean="0"/>
              <a:t>Dopo le recenti riforme la forma di tutela «forte» che prevede la reintegrazione del licenziato nel posto di lavoro (a suo tempo introdotta dall’art. 18 dello St. lav., l. n. 300 del 1970) è avviata a diventare uno strumento di tutela del tutto residuale, applicabile solo a pochi casi, tra i quali i più importanti sono:</a:t>
            </a:r>
          </a:p>
          <a:p>
            <a:r>
              <a:rPr lang="it-IT" sz="2400" b="1" dirty="0" smtClean="0"/>
              <a:t>Licenziamento orale</a:t>
            </a:r>
          </a:p>
          <a:p>
            <a:r>
              <a:rPr lang="it-IT" sz="2400" b="1" dirty="0" smtClean="0"/>
              <a:t>Licenziamento della lavoratrice madre nel periodo di </a:t>
            </a:r>
            <a:r>
              <a:rPr lang="it-IT" sz="2400" b="1" dirty="0" smtClean="0"/>
              <a:t>tutela e licenziamento per causa matrimonio</a:t>
            </a:r>
            <a:endParaRPr lang="it-IT" sz="2400" b="1" dirty="0" smtClean="0"/>
          </a:p>
          <a:p>
            <a:pPr marL="0" indent="0">
              <a:buNone/>
            </a:pPr>
            <a:r>
              <a:rPr lang="it-IT" dirty="0" smtClean="0"/>
              <a:t>E, soprattutto,</a:t>
            </a:r>
          </a:p>
          <a:p>
            <a:r>
              <a:rPr lang="it-IT" sz="2400" b="1" dirty="0" smtClean="0"/>
              <a:t>Licenziamento </a:t>
            </a:r>
            <a:r>
              <a:rPr lang="it-IT" sz="2400" b="1" dirty="0" smtClean="0"/>
              <a:t>discriminatorio</a:t>
            </a:r>
          </a:p>
          <a:p>
            <a:r>
              <a:rPr lang="it-IT" sz="2400" b="1" dirty="0" smtClean="0"/>
              <a:t>Licenziamento per motivo illecito (es. ritorsivo)</a:t>
            </a:r>
            <a:endParaRPr lang="it-IT" sz="2400" b="1" dirty="0" smtClean="0"/>
          </a:p>
          <a:p>
            <a:pPr marL="0" indent="0">
              <a:buNone/>
            </a:pPr>
            <a:r>
              <a:rPr lang="it-IT" sz="2400" dirty="0" smtClean="0"/>
              <a:t>In questi casi il giudice condanna il datore di lavoro a reintegrare il lavoratore nel posto dal quale era stato allontanato, oltre che a corrispondergli un risarcimento del danno (pari ad almeno cinque mensilità della retribuzione)</a:t>
            </a:r>
          </a:p>
          <a:p>
            <a:pPr marL="0" indent="0">
              <a:buNone/>
            </a:pPr>
            <a:r>
              <a:rPr lang="it-IT" sz="2400" dirty="0" smtClean="0"/>
              <a:t>Il lavoratore può eventualmente anche optare – se decide di non voler rientrare a lavorare nel luogo dal quale è stato allontanato con un licenziamento discriminatorio, nullo, ecc. – per un’indennità sostitutiva della reintegrazione (in misura fissa di 15 mensilità), che si aggiunge al risarcimento del danno.</a:t>
            </a:r>
            <a:endParaRPr lang="it-IT" dirty="0" smtClean="0"/>
          </a:p>
          <a:p>
            <a:pPr marL="0" indent="0">
              <a:buNone/>
            </a:pPr>
            <a:endParaRPr lang="it-IT" dirty="0"/>
          </a:p>
        </p:txBody>
      </p:sp>
    </p:spTree>
    <p:extLst>
      <p:ext uri="{BB962C8B-B14F-4D97-AF65-F5344CB8AC3E}">
        <p14:creationId xmlns:p14="http://schemas.microsoft.com/office/powerpoint/2010/main" val="15944477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5570" y="364465"/>
            <a:ext cx="8911687" cy="764424"/>
          </a:xfrm>
        </p:spPr>
        <p:txBody>
          <a:bodyPr>
            <a:normAutofit fontScale="90000"/>
          </a:bodyPr>
          <a:lstStyle/>
          <a:p>
            <a:r>
              <a:rPr lang="it-IT" sz="2800" b="1" dirty="0" smtClean="0"/>
              <a:t>Complessità del nuovo sistema di </a:t>
            </a:r>
            <a:r>
              <a:rPr lang="it-IT" sz="2800" b="1" dirty="0" smtClean="0"/>
              <a:t>tutela e pluralità dei regimi sanzionatori</a:t>
            </a:r>
            <a:endParaRPr lang="it-IT" sz="2800" b="1" dirty="0"/>
          </a:p>
        </p:txBody>
      </p:sp>
      <p:sp>
        <p:nvSpPr>
          <p:cNvPr id="3" name="Segnaposto contenuto 2"/>
          <p:cNvSpPr>
            <a:spLocks noGrp="1"/>
          </p:cNvSpPr>
          <p:nvPr>
            <p:ph idx="1"/>
          </p:nvPr>
        </p:nvSpPr>
        <p:spPr>
          <a:xfrm>
            <a:off x="2595570" y="1128889"/>
            <a:ext cx="8915400" cy="5441244"/>
          </a:xfrm>
        </p:spPr>
        <p:txBody>
          <a:bodyPr>
            <a:normAutofit fontScale="92500"/>
          </a:bodyPr>
          <a:lstStyle/>
          <a:p>
            <a:r>
              <a:rPr lang="it-IT" dirty="0" smtClean="0"/>
              <a:t>Dopo le riforme del 2012 (legge c.d. «Fornero» ed il Jobs </a:t>
            </a:r>
            <a:r>
              <a:rPr lang="it-IT" dirty="0" err="1" smtClean="0"/>
              <a:t>Act</a:t>
            </a:r>
            <a:r>
              <a:rPr lang="it-IT" dirty="0" smtClean="0"/>
              <a:t> del 2015 il sistema di tutela contro il licenziamento individuale  illegittimo è divenuto particolarmente complesso.</a:t>
            </a:r>
          </a:p>
          <a:p>
            <a:r>
              <a:rPr lang="it-IT" dirty="0" smtClean="0"/>
              <a:t>Se per i nuovi (dal 7 marzo 2015) con il CATUC si </a:t>
            </a:r>
            <a:r>
              <a:rPr lang="it-IT" dirty="0" smtClean="0"/>
              <a:t>applicano </a:t>
            </a:r>
            <a:r>
              <a:rPr lang="it-IT" dirty="0" smtClean="0"/>
              <a:t>le nuove tutele solo economiche (fatti salvi i casi residui di applicazione della reintegrazione di cui si è detto</a:t>
            </a:r>
            <a:r>
              <a:rPr lang="it-IT" dirty="0" smtClean="0"/>
              <a:t>), ora modificate dalla Corte Costituzionale, </a:t>
            </a:r>
            <a:r>
              <a:rPr lang="it-IT" dirty="0" smtClean="0"/>
              <a:t>per i lavoratori precedentemente assunti si applicano le tutele previste dal 2012 dalla riforma Fornero, che prevedono comunque ormai una decisa prevalenza delle tutele di carattere solo economico rispetto a quelle </a:t>
            </a:r>
            <a:r>
              <a:rPr lang="it-IT" dirty="0" err="1" smtClean="0"/>
              <a:t>reintegratorie</a:t>
            </a:r>
            <a:r>
              <a:rPr lang="it-IT" dirty="0" smtClean="0"/>
              <a:t>.</a:t>
            </a:r>
          </a:p>
          <a:p>
            <a:pPr marL="0" indent="0">
              <a:buNone/>
            </a:pPr>
            <a:r>
              <a:rPr lang="it-IT" i="1" u="sng" dirty="0" smtClean="0"/>
              <a:t>Si tratta dunque di un sistema particolarmente complesso rispetto a quello previgente (fino a prima della riforma «Fornero» – 2012), attesa la diversificazione «interna» delle possibili tutele, legata alla data di assunzione del singolo lavoratore.</a:t>
            </a:r>
            <a:endParaRPr lang="it-IT" i="1" u="sng" dirty="0"/>
          </a:p>
          <a:p>
            <a:r>
              <a:rPr lang="it-IT" i="1" dirty="0" smtClean="0"/>
              <a:t>Peraltro nulla vieta ad un datore di lavoro di mantenere per i suoi lavoratori (stipulando, ad esempio, un contratto aziendale con una tale previsione) le tutele più forti – previste per le aziende con più di quindici dipendenti  fino alla riforma «Fornero» - con un utilizzo più ampio della reintegrazione secondo il «vecchio» schema dell’art. 18 della legge n. 3000/1970 (St. lav.).</a:t>
            </a:r>
          </a:p>
          <a:p>
            <a:r>
              <a:rPr lang="it-IT" i="1" dirty="0" smtClean="0"/>
              <a:t>C’ è già stato qualche caso.</a:t>
            </a:r>
            <a:endParaRPr lang="it-IT" i="1" dirty="0"/>
          </a:p>
        </p:txBody>
      </p:sp>
    </p:spTree>
    <p:extLst>
      <p:ext uri="{BB962C8B-B14F-4D97-AF65-F5344CB8AC3E}">
        <p14:creationId xmlns:p14="http://schemas.microsoft.com/office/powerpoint/2010/main" val="3511119398"/>
      </p:ext>
    </p:extLst>
  </p:cSld>
  <p:clrMapOvr>
    <a:masterClrMapping/>
  </p:clrMapOvr>
  <p:timing>
    <p:tnLst>
      <p:par>
        <p:cTn id="1" dur="indefinite" restart="never" nodeType="tmRoot"/>
      </p:par>
    </p:tnLst>
  </p:timing>
</p:sld>
</file>

<file path=ppt/theme/theme1.xml><?xml version="1.0" encoding="utf-8"?>
<a:theme xmlns:a="http://schemas.openxmlformats.org/drawingml/2006/main" name="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936</TotalTime>
  <Words>1604</Words>
  <Application>Microsoft Office PowerPoint</Application>
  <PresentationFormat>Widescreen</PresentationFormat>
  <Paragraphs>61</Paragraphs>
  <Slides>12</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12</vt:i4>
      </vt:variant>
    </vt:vector>
  </HeadingPairs>
  <TitlesOfParts>
    <vt:vector size="16" baseType="lpstr">
      <vt:lpstr>Arial</vt:lpstr>
      <vt:lpstr>Century Gothic</vt:lpstr>
      <vt:lpstr>Wingdings 3</vt:lpstr>
      <vt:lpstr>Filo</vt:lpstr>
      <vt:lpstr>                 Il licenziamento individuale  giustificazione, forma e sanzioni</vt:lpstr>
      <vt:lpstr>Licenziamento individuale, licenziamento collettivo e dimissioni</vt:lpstr>
      <vt:lpstr>Gli interventi principali del legislatore</vt:lpstr>
      <vt:lpstr>Il licenziamento individuale: giusta  causa e giustificato motivo di licenziamento</vt:lpstr>
      <vt:lpstr>Il licenziamento individuale nel nuovo contratto c.d. «a tutele crescenti»</vt:lpstr>
      <vt:lpstr>La sentenza della Corte Costituzionale n. 194 dell’8.11.2018: cambia radicalmente il sistema previsto dal Jobs Act</vt:lpstr>
      <vt:lpstr>La necessità della forma scritta</vt:lpstr>
      <vt:lpstr>…e la reintegrazione nel posto di lavoro?...</vt:lpstr>
      <vt:lpstr>Complessità del nuovo sistema di tutela e pluralità dei regimi sanzionatori</vt:lpstr>
      <vt:lpstr>Impugnazione del licenziamento</vt:lpstr>
      <vt:lpstr>La conciliazione per il CATUC (o CTC)</vt:lpstr>
      <vt:lpstr>Grazie per l’attenzione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Una lungo percorso di lotte e conquiste: l’evoluzione storica del diritto del lavoro italiano dal XIX° al XXI° secolo. Il lavoro nella Costituzione italiana.</dc:title>
  <dc:creator>Roberta</dc:creator>
  <cp:lastModifiedBy>Roberta</cp:lastModifiedBy>
  <cp:revision>93</cp:revision>
  <dcterms:created xsi:type="dcterms:W3CDTF">2017-11-16T15:02:12Z</dcterms:created>
  <dcterms:modified xsi:type="dcterms:W3CDTF">2018-12-17T10:10:53Z</dcterms:modified>
</cp:coreProperties>
</file>