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7" r:id="rId3"/>
    <p:sldId id="312" r:id="rId4"/>
    <p:sldId id="311" r:id="rId5"/>
    <p:sldId id="313" r:id="rId6"/>
    <p:sldId id="259" r:id="rId7"/>
    <p:sldId id="258" r:id="rId8"/>
    <p:sldId id="262" r:id="rId9"/>
    <p:sldId id="269" r:id="rId10"/>
    <p:sldId id="260" r:id="rId11"/>
    <p:sldId id="261" r:id="rId12"/>
    <p:sldId id="263" r:id="rId13"/>
    <p:sldId id="316" r:id="rId14"/>
    <p:sldId id="264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314" r:id="rId37"/>
    <p:sldId id="292" r:id="rId38"/>
    <p:sldId id="293" r:id="rId39"/>
    <p:sldId id="294" r:id="rId40"/>
    <p:sldId id="295" r:id="rId41"/>
    <p:sldId id="297" r:id="rId42"/>
    <p:sldId id="298" r:id="rId43"/>
    <p:sldId id="296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267" r:id="rId5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729" autoAdjust="0"/>
  </p:normalViewPr>
  <p:slideViewPr>
    <p:cSldViewPr snapToGrid="0" snapToObjects="1">
      <p:cViewPr varScale="1">
        <p:scale>
          <a:sx n="109" d="100"/>
          <a:sy n="109" d="100"/>
        </p:scale>
        <p:origin x="172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1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C40B8-9785-D74F-BC61-E7E4FB19EC4C}" type="datetimeFigureOut">
              <a:rPr lang="it-IT" smtClean="0"/>
              <a:t>23/11/18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0D904-1D6B-5846-A097-F05EDACC6F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53105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78B5A-C683-7B48-AD61-E4B0165DB36C}" type="datetimeFigureOut">
              <a:rPr lang="it-IT" smtClean="0"/>
              <a:t>23/11/18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BB6B1-909D-3A4E-A7E2-5A156C9351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8944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8B9B5-2CB7-4E40-B57F-6F6924E919F3}" type="datetime1">
              <a:rPr lang="it-IT" smtClean="0"/>
              <a:t>23/11/18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478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387F-7498-8243-9FF4-956F1334E546}" type="datetime1">
              <a:rPr lang="it-IT" smtClean="0"/>
              <a:t>23/11/18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756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D8BF-DA26-9D4B-97D3-9E26E83EB00C}" type="datetime1">
              <a:rPr lang="it-IT" smtClean="0"/>
              <a:t>23/11/18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921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FD85714-1360-7E41-A4B3-EFF49ADDDFEC}" type="datetime1">
              <a:rPr lang="it-IT" smtClean="0"/>
              <a:t>23/11/18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4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AAA9-66FF-084D-A849-581F5E5AC25C}" type="datetime1">
              <a:rPr lang="it-IT" smtClean="0"/>
              <a:t>23/11/18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752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4BB1A-C50D-8C44-B2F3-5D715D1A4198}" type="datetime1">
              <a:rPr lang="it-IT" smtClean="0"/>
              <a:t>23/11/18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59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C6F71-A06B-4D44-BAA3-3247D148A695}" type="datetime1">
              <a:rPr lang="it-IT" smtClean="0"/>
              <a:t>23/11/18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749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AA89-3D18-4B42-AEF4-1F77E123C1F4}" type="datetime1">
              <a:rPr lang="it-IT" smtClean="0"/>
              <a:t>23/11/18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484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AB86-901C-BB44-B70B-7C8FE0F34182}" type="datetime1">
              <a:rPr lang="it-IT" smtClean="0"/>
              <a:t>23/11/18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029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B9E5-92E4-7C4A-ADA6-59C46595663B}" type="datetime1">
              <a:rPr lang="it-IT" smtClean="0"/>
              <a:t>23/11/18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88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0940-947C-934A-AEAB-52C539232B7B}" type="datetime1">
              <a:rPr lang="it-IT" smtClean="0"/>
              <a:t>23/11/18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736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B319-729F-4A41-817F-9C3D9D528158}" type="datetime1">
              <a:rPr lang="it-IT" smtClean="0"/>
              <a:t>23/11/18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177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22B8B-C15C-414E-84FF-6251501E258D}" type="datetime1">
              <a:rPr lang="it-IT" smtClean="0"/>
              <a:t>23/11/18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9E4EB-A4F0-9F41-85A3-E8BB792819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864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9635" y="458572"/>
            <a:ext cx="8271383" cy="3992023"/>
          </a:xfrm>
        </p:spPr>
        <p:txBody>
          <a:bodyPr>
            <a:noAutofit/>
          </a:bodyPr>
          <a:lstStyle/>
          <a:p>
            <a:r>
              <a:rPr lang="it-IT" sz="3800" b="1" dirty="0">
                <a:latin typeface="Franklin Gothic Medium"/>
                <a:cs typeface="Franklin Gothic Medium"/>
              </a:rPr>
              <a:t>Confine e paesaggio</a:t>
            </a:r>
            <a:r>
              <a:rPr lang="it-IT" sz="3600" b="1" dirty="0">
                <a:latin typeface="Franklin Gothic Medium"/>
                <a:cs typeface="Franklin Gothic Medium"/>
              </a:rPr>
              <a:t>. </a:t>
            </a:r>
            <a:br>
              <a:rPr lang="it-IT" sz="3600" b="1" dirty="0">
                <a:latin typeface="Franklin Gothic Medium"/>
                <a:cs typeface="Franklin Gothic Medium"/>
              </a:rPr>
            </a:br>
            <a:r>
              <a:rPr lang="it-IT" sz="3600" b="1" dirty="0">
                <a:latin typeface="Franklin Gothic Medium"/>
                <a:cs typeface="Franklin Gothic Medium"/>
              </a:rPr>
              <a:t>Gli effetti della presenza di un limite internazionale su società, territorio e turismo. </a:t>
            </a:r>
            <a:br>
              <a:rPr lang="it-IT" sz="3600" b="1" dirty="0">
                <a:latin typeface="Franklin Gothic Medium"/>
                <a:cs typeface="Franklin Gothic Medium"/>
              </a:rPr>
            </a:br>
            <a:r>
              <a:rPr lang="it-IT" sz="3600" b="1" dirty="0">
                <a:latin typeface="Franklin Gothic Medium"/>
                <a:cs typeface="Franklin Gothic Medium"/>
              </a:rPr>
              <a:t>Il caso del confine orientale italiano.</a:t>
            </a:r>
            <a:endParaRPr lang="it-IT" sz="3200" b="1" i="1" dirty="0">
              <a:latin typeface="Franklin Gothic Medium"/>
              <a:cs typeface="Franklin Gothic Medium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4349454"/>
            <a:ext cx="6400800" cy="1752600"/>
          </a:xfrm>
        </p:spPr>
        <p:txBody>
          <a:bodyPr>
            <a:normAutofit/>
          </a:bodyPr>
          <a:lstStyle/>
          <a:p>
            <a:endParaRPr lang="it-IT" sz="2800" i="1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84203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sz="2800" dirty="0">
                <a:latin typeface="Franklin Gothic Medium"/>
                <a:cs typeface="Franklin Gothic Medium"/>
              </a:rPr>
              <a:t>I (soli) segni (religiosi) sull’area </a:t>
            </a:r>
          </a:p>
        </p:txBody>
      </p:sp>
      <p:pic>
        <p:nvPicPr>
          <p:cNvPr id="4" name="Segnaposto contenuto 3" descr="Schermata 2016-08-22 alle 11.24.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904" r="-68904"/>
          <a:stretch>
            <a:fillRect/>
          </a:stretch>
        </p:blipFill>
        <p:spPr>
          <a:xfrm>
            <a:off x="-1891666" y="1600200"/>
            <a:ext cx="8229600" cy="4525963"/>
          </a:xfr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55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2800" dirty="0" err="1">
                <a:latin typeface="Franklin Gothic Medium"/>
                <a:cs typeface="Franklin Gothic Medium"/>
              </a:rPr>
              <a:t>Lussari</a:t>
            </a:r>
            <a:r>
              <a:rPr lang="it-IT" sz="2800" dirty="0">
                <a:latin typeface="Franklin Gothic Medium"/>
                <a:cs typeface="Franklin Gothic Medium"/>
              </a:rPr>
              <a:t>, Castelmonte, </a:t>
            </a:r>
            <a:br>
              <a:rPr lang="it-IT" sz="2800" dirty="0">
                <a:latin typeface="Franklin Gothic Medium"/>
                <a:cs typeface="Franklin Gothic Medium"/>
              </a:rPr>
            </a:br>
            <a:r>
              <a:rPr lang="it-IT" sz="2800" dirty="0">
                <a:latin typeface="Franklin Gothic Medium"/>
                <a:cs typeface="Franklin Gothic Medium"/>
              </a:rPr>
              <a:t>Monte Santo, Scala Santa</a:t>
            </a:r>
          </a:p>
        </p:txBody>
      </p:sp>
      <p:pic>
        <p:nvPicPr>
          <p:cNvPr id="4" name="Segnaposto contenuto 3" descr="Schermata 2016-08-22 alle 11.28.1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55" r="-10155"/>
          <a:stretch>
            <a:fillRect/>
          </a:stretch>
        </p:blipFill>
        <p:spPr>
          <a:xfrm>
            <a:off x="457200" y="1600200"/>
            <a:ext cx="3654043" cy="2009583"/>
          </a:xfrm>
        </p:spPr>
      </p:pic>
      <p:pic>
        <p:nvPicPr>
          <p:cNvPr id="5" name="Immagine 4" descr="Schermata 2016-08-22 alle 11.29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20" y="1511704"/>
            <a:ext cx="3326284" cy="2101259"/>
          </a:xfrm>
          <a:prstGeom prst="rect">
            <a:avLst/>
          </a:prstGeom>
        </p:spPr>
      </p:pic>
      <p:pic>
        <p:nvPicPr>
          <p:cNvPr id="6" name="Immagine 5" descr="Schermata 2016-08-22 alle 11.31.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8" y="3922092"/>
            <a:ext cx="3140378" cy="2039341"/>
          </a:xfrm>
          <a:prstGeom prst="rect">
            <a:avLst/>
          </a:prstGeom>
        </p:spPr>
      </p:pic>
      <p:pic>
        <p:nvPicPr>
          <p:cNvPr id="7" name="Immagine 6" descr="Schermata 2016-08-22 alle 11.33.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21" y="3922093"/>
            <a:ext cx="3326284" cy="2069002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106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951" y="274638"/>
            <a:ext cx="8229600" cy="1143000"/>
          </a:xfrm>
        </p:spPr>
        <p:txBody>
          <a:bodyPr/>
          <a:lstStyle/>
          <a:p>
            <a:pPr algn="l"/>
            <a:r>
              <a:rPr lang="it-IT" sz="2800" dirty="0">
                <a:latin typeface="Franklin Gothic Medium"/>
                <a:cs typeface="Franklin Gothic Medium"/>
              </a:rPr>
              <a:t>Il caso di Trieste</a:t>
            </a:r>
          </a:p>
        </p:txBody>
      </p:sp>
      <p:pic>
        <p:nvPicPr>
          <p:cNvPr id="4" name="Segnaposto contenuto 3" descr="Schermata 2016-08-22 alle 11.47.0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5" b="9385"/>
          <a:stretch>
            <a:fillRect/>
          </a:stretch>
        </p:blipFill>
        <p:spPr>
          <a:xfrm>
            <a:off x="3064209" y="1793047"/>
            <a:ext cx="3140920" cy="1727385"/>
          </a:xfrm>
        </p:spPr>
      </p:pic>
      <p:pic>
        <p:nvPicPr>
          <p:cNvPr id="5" name="Immagine 4" descr="Schermata 2016-08-22 alle 11.48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9" y="4376279"/>
            <a:ext cx="2819573" cy="2028717"/>
          </a:xfrm>
          <a:prstGeom prst="rect">
            <a:avLst/>
          </a:prstGeom>
        </p:spPr>
      </p:pic>
      <p:pic>
        <p:nvPicPr>
          <p:cNvPr id="6" name="Immagine 5" descr="Schermata 2016-08-22 alle 11.50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19" y="4548979"/>
            <a:ext cx="2321077" cy="1842794"/>
          </a:xfrm>
          <a:prstGeom prst="rect">
            <a:avLst/>
          </a:prstGeom>
        </p:spPr>
      </p:pic>
      <p:pic>
        <p:nvPicPr>
          <p:cNvPr id="7" name="Immagine 6" descr="Schermata 2016-08-22 alle 11.51.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09" y="4337331"/>
            <a:ext cx="2657773" cy="2067665"/>
          </a:xfrm>
          <a:prstGeom prst="rect">
            <a:avLst/>
          </a:prstGeom>
        </p:spPr>
      </p:pic>
      <p:pic>
        <p:nvPicPr>
          <p:cNvPr id="8" name="Immagine 7" descr="Schermata 2016-08-22 alle 11.52.5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7" y="1703457"/>
            <a:ext cx="2525095" cy="1892239"/>
          </a:xfrm>
          <a:prstGeom prst="rect">
            <a:avLst/>
          </a:prstGeom>
        </p:spPr>
      </p:pic>
      <p:pic>
        <p:nvPicPr>
          <p:cNvPr id="9" name="Immagine 8" descr="Schermata 2016-08-22 alle 11.54.0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44" y="1793047"/>
            <a:ext cx="1407053" cy="2050705"/>
          </a:xfrm>
          <a:prstGeom prst="rect">
            <a:avLst/>
          </a:prstGeom>
        </p:spPr>
      </p:pic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2469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457200" y="712921"/>
            <a:ext cx="3892134" cy="1143000"/>
          </a:xfrm>
        </p:spPr>
        <p:txBody>
          <a:bodyPr/>
          <a:lstStyle/>
          <a:p>
            <a:pPr eaLnBrk="1" hangingPunct="1"/>
            <a:r>
              <a:rPr lang="it-IT" sz="2800" dirty="0">
                <a:latin typeface="Franklin Gothic Medium"/>
                <a:cs typeface="Franklin Gothic Medium"/>
              </a:rPr>
              <a:t>Le ferrovie che uniscono</a:t>
            </a:r>
          </a:p>
        </p:txBody>
      </p:sp>
      <p:pic>
        <p:nvPicPr>
          <p:cNvPr id="16386" name="Segnaposto contenuto 4" descr="disegno viabilitàfvg90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20" b="-24820"/>
          <a:stretch>
            <a:fillRect/>
          </a:stretch>
        </p:blipFill>
        <p:spPr/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4282A1-ED39-AD4C-8636-08DD0EA943CC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327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6327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it-IT" sz="2800" dirty="0">
                <a:latin typeface="Franklin Gothic Medium"/>
                <a:cs typeface="Franklin Gothic Medium"/>
              </a:rPr>
              <a:t>Lo scoppio (diversificato) </a:t>
            </a:r>
            <a:br>
              <a:rPr lang="it-IT" sz="2800" dirty="0">
                <a:latin typeface="Franklin Gothic Medium"/>
                <a:cs typeface="Franklin Gothic Medium"/>
              </a:rPr>
            </a:br>
            <a:r>
              <a:rPr lang="it-IT" sz="2800" dirty="0">
                <a:latin typeface="Franklin Gothic Medium"/>
                <a:cs typeface="Franklin Gothic Medium"/>
              </a:rPr>
              <a:t>della prima guerra mondiale</a:t>
            </a:r>
          </a:p>
        </p:txBody>
      </p:sp>
      <p:pic>
        <p:nvPicPr>
          <p:cNvPr id="4" name="Immagine 1" descr="carta europa19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77467"/>
            <a:ext cx="5183187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958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Immagine 1" descr="Italian_Front_1915-19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2" y="2420938"/>
            <a:ext cx="4595813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CasellaDiTesto 2"/>
          <p:cNvSpPr txBox="1">
            <a:spLocks noChangeArrowheads="1"/>
          </p:cNvSpPr>
          <p:nvPr/>
        </p:nvSpPr>
        <p:spPr bwMode="auto">
          <a:xfrm>
            <a:off x="5761038" y="4665663"/>
            <a:ext cx="266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dirty="0">
                <a:latin typeface="Garamond"/>
                <a:ea typeface="MS PGothic" charset="0"/>
                <a:cs typeface="Garamond"/>
              </a:rPr>
              <a:t>L’Italia combatte su due fronti: </a:t>
            </a:r>
          </a:p>
          <a:p>
            <a:r>
              <a:rPr lang="it-IT" dirty="0">
                <a:latin typeface="Garamond"/>
                <a:ea typeface="MS PGothic" charset="0"/>
                <a:cs typeface="Garamond"/>
              </a:rPr>
              <a:t>Le Alpi e </a:t>
            </a:r>
          </a:p>
          <a:p>
            <a:r>
              <a:rPr lang="it-IT" dirty="0">
                <a:latin typeface="Garamond"/>
                <a:ea typeface="MS PGothic" charset="0"/>
                <a:cs typeface="Garamond"/>
              </a:rPr>
              <a:t>il Fronte Isonzo /Carso</a:t>
            </a:r>
          </a:p>
        </p:txBody>
      </p:sp>
      <p:sp>
        <p:nvSpPr>
          <p:cNvPr id="3075" name="CasellaDiTesto 1"/>
          <p:cNvSpPr txBox="1">
            <a:spLocks noChangeArrowheads="1"/>
          </p:cNvSpPr>
          <p:nvPr/>
        </p:nvSpPr>
        <p:spPr bwMode="auto">
          <a:xfrm>
            <a:off x="592282" y="1135929"/>
            <a:ext cx="797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latin typeface="Franklin Gothic Medium"/>
                <a:cs typeface="Franklin Gothic Medium"/>
              </a:rPr>
              <a:t>L’Italia</a:t>
            </a:r>
            <a:r>
              <a:rPr lang="it-IT" sz="28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lang="it-IT" sz="2800" dirty="0">
                <a:solidFill>
                  <a:srgbClr val="000000"/>
                </a:solidFill>
                <a:latin typeface="Franklin Gothic Medium"/>
                <a:cs typeface="Franklin Gothic Medium"/>
              </a:rPr>
              <a:t>dopo il 24 maggio 1915</a:t>
            </a:r>
          </a:p>
        </p:txBody>
      </p:sp>
    </p:spTree>
    <p:extLst>
      <p:ext uri="{BB962C8B-B14F-4D97-AF65-F5344CB8AC3E}">
        <p14:creationId xmlns:p14="http://schemas.microsoft.com/office/powerpoint/2010/main" val="2635069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Immagine 1" descr="Italia 19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14" y="2244573"/>
            <a:ext cx="3036888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CasellaDiTesto 2"/>
          <p:cNvSpPr txBox="1">
            <a:spLocks noChangeArrowheads="1"/>
          </p:cNvSpPr>
          <p:nvPr/>
        </p:nvSpPr>
        <p:spPr bwMode="auto">
          <a:xfrm>
            <a:off x="5738813" y="4194175"/>
            <a:ext cx="29321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dirty="0">
                <a:latin typeface="Garamond" charset="0"/>
                <a:ea typeface="MS PGothic" charset="0"/>
              </a:rPr>
              <a:t>Il Fronte Isonzo / Carso era soltanto una piccola area al di là del confine orientale</a:t>
            </a:r>
          </a:p>
        </p:txBody>
      </p:sp>
      <p:sp>
        <p:nvSpPr>
          <p:cNvPr id="4099" name="CasellaDiTesto 1"/>
          <p:cNvSpPr txBox="1">
            <a:spLocks noChangeArrowheads="1"/>
          </p:cNvSpPr>
          <p:nvPr/>
        </p:nvSpPr>
        <p:spPr bwMode="auto">
          <a:xfrm>
            <a:off x="842894" y="967377"/>
            <a:ext cx="66847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Dov’è il confine orientale nel 1915?</a:t>
            </a:r>
          </a:p>
        </p:txBody>
      </p:sp>
    </p:spTree>
    <p:extLst>
      <p:ext uri="{BB962C8B-B14F-4D97-AF65-F5344CB8AC3E}">
        <p14:creationId xmlns:p14="http://schemas.microsoft.com/office/powerpoint/2010/main" val="2056986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magine 1" descr="carta fron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73" y="2100263"/>
            <a:ext cx="3611562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CasellaDiTesto 2"/>
          <p:cNvSpPr txBox="1">
            <a:spLocks noChangeArrowheads="1"/>
          </p:cNvSpPr>
          <p:nvPr/>
        </p:nvSpPr>
        <p:spPr bwMode="auto">
          <a:xfrm>
            <a:off x="1480473" y="968967"/>
            <a:ext cx="35793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Il confine orientale</a:t>
            </a:r>
          </a:p>
        </p:txBody>
      </p:sp>
    </p:spTree>
    <p:extLst>
      <p:ext uri="{BB962C8B-B14F-4D97-AF65-F5344CB8AC3E}">
        <p14:creationId xmlns:p14="http://schemas.microsoft.com/office/powerpoint/2010/main" val="1559800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Immagine 3" descr="domenicacorrie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2233613"/>
            <a:ext cx="2549525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Immagine 4" descr="905_domenica_del_corrie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2227263"/>
            <a:ext cx="2430462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CasellaDiTesto 5"/>
          <p:cNvSpPr txBox="1">
            <a:spLocks noChangeArrowheads="1"/>
          </p:cNvSpPr>
          <p:nvPr/>
        </p:nvSpPr>
        <p:spPr bwMode="auto">
          <a:xfrm>
            <a:off x="6211888" y="3243263"/>
            <a:ext cx="263207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>
                <a:latin typeface="Garamond" charset="0"/>
                <a:ea typeface="MS PGothic" charset="0"/>
              </a:rPr>
              <a:t>Gli Italiani non conoscono i luoghi dove i soldati vanno a combattere. </a:t>
            </a:r>
          </a:p>
          <a:p>
            <a:endParaRPr lang="it-IT">
              <a:latin typeface="Garamond" charset="0"/>
              <a:ea typeface="MS PGothic" charset="0"/>
            </a:endParaRPr>
          </a:p>
          <a:p>
            <a:r>
              <a:rPr lang="it-IT">
                <a:latin typeface="Garamond" charset="0"/>
                <a:ea typeface="MS PGothic" charset="0"/>
              </a:rPr>
              <a:t>La conoscenza del territorio passa attraverso i giornali e le riviste illustrate raccontano la guerra attraverso le loro immagini.</a:t>
            </a:r>
          </a:p>
        </p:txBody>
      </p:sp>
      <p:sp>
        <p:nvSpPr>
          <p:cNvPr id="7172" name="CasellaDiTesto 1"/>
          <p:cNvSpPr txBox="1">
            <a:spLocks noChangeArrowheads="1"/>
          </p:cNvSpPr>
          <p:nvPr/>
        </p:nvSpPr>
        <p:spPr bwMode="auto">
          <a:xfrm>
            <a:off x="531813" y="737394"/>
            <a:ext cx="4378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La conoscenza della guerra</a:t>
            </a:r>
          </a:p>
        </p:txBody>
      </p:sp>
    </p:spTree>
    <p:extLst>
      <p:ext uri="{BB962C8B-B14F-4D97-AF65-F5344CB8AC3E}">
        <p14:creationId xmlns:p14="http://schemas.microsoft.com/office/powerpoint/2010/main" val="2255365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2682875"/>
            <a:ext cx="3665537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2682875"/>
            <a:ext cx="37084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CasellaDiTesto 4"/>
          <p:cNvSpPr txBox="1">
            <a:spLocks noChangeArrowheads="1"/>
          </p:cNvSpPr>
          <p:nvPr/>
        </p:nvSpPr>
        <p:spPr bwMode="auto">
          <a:xfrm>
            <a:off x="5375275" y="5241925"/>
            <a:ext cx="3768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>
                <a:latin typeface="Garamond" charset="0"/>
                <a:ea typeface="MS PGothic" charset="0"/>
              </a:rPr>
              <a:t>I combattimenti sul Isonzo/Carso furono i più sanguinosi</a:t>
            </a:r>
          </a:p>
        </p:txBody>
      </p:sp>
      <p:sp>
        <p:nvSpPr>
          <p:cNvPr id="8196" name="CasellaDiTesto 1"/>
          <p:cNvSpPr txBox="1">
            <a:spLocks noChangeArrowheads="1"/>
          </p:cNvSpPr>
          <p:nvPr/>
        </p:nvSpPr>
        <p:spPr bwMode="auto">
          <a:xfrm>
            <a:off x="738188" y="763587"/>
            <a:ext cx="238691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</a:rPr>
              <a:t>La guerra</a:t>
            </a:r>
          </a:p>
        </p:txBody>
      </p:sp>
    </p:spTree>
    <p:extLst>
      <p:ext uri="{BB962C8B-B14F-4D97-AF65-F5344CB8AC3E}">
        <p14:creationId xmlns:p14="http://schemas.microsoft.com/office/powerpoint/2010/main" val="3605696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2800" dirty="0" err="1">
                <a:latin typeface="Franklin Gothic Medium"/>
                <a:cs typeface="Franklin Gothic Medium"/>
              </a:rPr>
              <a:t>Abstract</a:t>
            </a:r>
            <a:r>
              <a:rPr lang="it-IT" sz="2800" dirty="0">
                <a:latin typeface="Franklin Gothic Medium"/>
                <a:cs typeface="Franklin Gothic Medium"/>
              </a:rPr>
              <a:t> .1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>
                <a:latin typeface="Garamond"/>
                <a:cs typeface="Garamond"/>
              </a:rPr>
              <a:t>Il </a:t>
            </a:r>
            <a:r>
              <a:rPr lang="it-IT" sz="2800" dirty="0">
                <a:solidFill>
                  <a:srgbClr val="FF0000"/>
                </a:solidFill>
                <a:latin typeface="Garamond"/>
                <a:cs typeface="Garamond"/>
              </a:rPr>
              <a:t>confine orientale italiano</a:t>
            </a:r>
            <a:r>
              <a:rPr lang="it-IT" sz="2800" dirty="0">
                <a:latin typeface="Garamond"/>
                <a:cs typeface="Garamond"/>
              </a:rPr>
              <a:t>, così come viene costruito nel corso del </a:t>
            </a:r>
            <a:r>
              <a:rPr lang="it-IT" sz="2800" dirty="0">
                <a:solidFill>
                  <a:srgbClr val="FF0000"/>
                </a:solidFill>
                <a:latin typeface="Garamond"/>
                <a:cs typeface="Garamond"/>
              </a:rPr>
              <a:t>Novecento</a:t>
            </a:r>
            <a:r>
              <a:rPr lang="it-IT" sz="2800" dirty="0">
                <a:latin typeface="Garamond"/>
                <a:cs typeface="Garamond"/>
              </a:rPr>
              <a:t>, a partire dalla conclusione della prima guerra mondiale, si sviluppa all’interno di uno spazio che non aveva avuto nei secoli precedenti, se non nella sua parte centrale, </a:t>
            </a:r>
            <a:r>
              <a:rPr lang="it-IT" sz="2800" dirty="0">
                <a:solidFill>
                  <a:srgbClr val="FF0000"/>
                </a:solidFill>
                <a:latin typeface="Garamond"/>
                <a:cs typeface="Garamond"/>
              </a:rPr>
              <a:t>alcuna divisione politica</a:t>
            </a:r>
            <a:r>
              <a:rPr lang="it-IT" sz="2800" dirty="0">
                <a:latin typeface="Garamond"/>
                <a:cs typeface="Garamond"/>
              </a:rPr>
              <a:t>. </a:t>
            </a:r>
          </a:p>
          <a:p>
            <a:pPr marL="0" indent="0">
              <a:buNone/>
            </a:pPr>
            <a:r>
              <a:rPr lang="it-IT" sz="2800" dirty="0">
                <a:latin typeface="Garamond"/>
                <a:cs typeface="Garamond"/>
              </a:rPr>
              <a:t>La separazione culturale – tra mondo latino, slavo e tedesco – che trovava in quei territori un </a:t>
            </a:r>
            <a:r>
              <a:rPr lang="it-IT" sz="2800" dirty="0">
                <a:solidFill>
                  <a:srgbClr val="FF0000"/>
                </a:solidFill>
                <a:latin typeface="Garamond"/>
                <a:cs typeface="Garamond"/>
              </a:rPr>
              <a:t>momento di incontro e confronto</a:t>
            </a:r>
            <a:r>
              <a:rPr lang="it-IT" sz="2800" dirty="0">
                <a:latin typeface="Garamond"/>
                <a:cs typeface="Garamond"/>
              </a:rPr>
              <a:t>, non aveva prodotto la presenza di </a:t>
            </a:r>
            <a:r>
              <a:rPr lang="it-IT" sz="2800" dirty="0">
                <a:solidFill>
                  <a:srgbClr val="FF0000"/>
                </a:solidFill>
                <a:latin typeface="Garamond"/>
                <a:cs typeface="Garamond"/>
              </a:rPr>
              <a:t>elementi “fisici</a:t>
            </a:r>
            <a:r>
              <a:rPr lang="it-IT" sz="2800" dirty="0">
                <a:latin typeface="Garamond"/>
                <a:cs typeface="Garamond"/>
              </a:rPr>
              <a:t>” che segnassero la diversa appartenenza culturale.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645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magine 1" descr="smiche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498725"/>
            <a:ext cx="7861300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CasellaDiTesto 2"/>
          <p:cNvSpPr txBox="1">
            <a:spLocks noChangeArrowheads="1"/>
          </p:cNvSpPr>
          <p:nvPr/>
        </p:nvSpPr>
        <p:spPr bwMode="auto">
          <a:xfrm>
            <a:off x="623888" y="908965"/>
            <a:ext cx="1336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Il Carso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270665" y="5877483"/>
            <a:ext cx="394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aramond"/>
                <a:cs typeface="Garamond"/>
              </a:rPr>
              <a:t>Il Carso</a:t>
            </a:r>
          </a:p>
        </p:txBody>
      </p:sp>
    </p:spTree>
    <p:extLst>
      <p:ext uri="{BB962C8B-B14F-4D97-AF65-F5344CB8AC3E}">
        <p14:creationId xmlns:p14="http://schemas.microsoft.com/office/powerpoint/2010/main" val="1714068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magine 1" descr="lucio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509838"/>
            <a:ext cx="35845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Immagine 2" descr="luciob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2509838"/>
            <a:ext cx="4103687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CasellaDiTesto 3"/>
          <p:cNvSpPr txBox="1">
            <a:spLocks noChangeArrowheads="1"/>
          </p:cNvSpPr>
          <p:nvPr/>
        </p:nvSpPr>
        <p:spPr bwMode="auto">
          <a:xfrm>
            <a:off x="622300" y="655587"/>
            <a:ext cx="317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</a:rPr>
              <a:t>La guerra di trincea</a:t>
            </a:r>
          </a:p>
        </p:txBody>
      </p:sp>
    </p:spTree>
    <p:extLst>
      <p:ext uri="{BB962C8B-B14F-4D97-AF65-F5344CB8AC3E}">
        <p14:creationId xmlns:p14="http://schemas.microsoft.com/office/powerpoint/2010/main" val="2219254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1" descr="carta fron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586105"/>
            <a:ext cx="8224837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CasellaDiTesto 2"/>
          <p:cNvSpPr txBox="1">
            <a:spLocks noChangeArrowheads="1"/>
          </p:cNvSpPr>
          <p:nvPr/>
        </p:nvSpPr>
        <p:spPr bwMode="auto">
          <a:xfrm>
            <a:off x="481013" y="707597"/>
            <a:ext cx="2962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La linea del fronte</a:t>
            </a:r>
          </a:p>
        </p:txBody>
      </p:sp>
    </p:spTree>
    <p:extLst>
      <p:ext uri="{BB962C8B-B14F-4D97-AF65-F5344CB8AC3E}">
        <p14:creationId xmlns:p14="http://schemas.microsoft.com/office/powerpoint/2010/main" val="1795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Immagine 2" descr="Copia di linea 11 battaglie isonz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1405402"/>
            <a:ext cx="3036887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CasellaDiTesto 3"/>
          <p:cNvSpPr txBox="1">
            <a:spLocks noChangeArrowheads="1"/>
          </p:cNvSpPr>
          <p:nvPr/>
        </p:nvSpPr>
        <p:spPr bwMode="auto">
          <a:xfrm>
            <a:off x="6280150" y="3713194"/>
            <a:ext cx="21367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dirty="0">
                <a:latin typeface="Garamond" charset="0"/>
                <a:ea typeface="MS PGothic" charset="0"/>
              </a:rPr>
              <a:t>L’ampiezza dell’area dei combattimenti, tra il 1915 e il 1917, è meno di dieci chilometri, in una fascia di </a:t>
            </a:r>
            <a:r>
              <a:rPr lang="it-IT" dirty="0" err="1">
                <a:latin typeface="Garamond" charset="0"/>
                <a:ea typeface="MS PGothic" charset="0"/>
              </a:rPr>
              <a:t>terriitorio</a:t>
            </a:r>
            <a:r>
              <a:rPr lang="it-IT" dirty="0">
                <a:latin typeface="Garamond" charset="0"/>
                <a:ea typeface="MS PGothic" charset="0"/>
              </a:rPr>
              <a:t> che va dalle Alpi al mare</a:t>
            </a:r>
          </a:p>
        </p:txBody>
      </p:sp>
      <p:sp>
        <p:nvSpPr>
          <p:cNvPr id="9219" name="CasellaDiTesto 1"/>
          <p:cNvSpPr txBox="1">
            <a:spLocks noChangeArrowheads="1"/>
          </p:cNvSpPr>
          <p:nvPr/>
        </p:nvSpPr>
        <p:spPr bwMode="auto">
          <a:xfrm>
            <a:off x="1693863" y="555625"/>
            <a:ext cx="3116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</a:rPr>
              <a:t>Lo spazio occupato</a:t>
            </a:r>
          </a:p>
        </p:txBody>
      </p:sp>
    </p:spTree>
    <p:extLst>
      <p:ext uri="{BB962C8B-B14F-4D97-AF65-F5344CB8AC3E}">
        <p14:creationId xmlns:p14="http://schemas.microsoft.com/office/powerpoint/2010/main" val="2191813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Segnaposto contenuto 10" descr="Battle_of_Caporet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99" r="-25099"/>
          <a:stretch>
            <a:fillRect/>
          </a:stretch>
        </p:blipFill>
        <p:spPr bwMode="auto">
          <a:xfrm>
            <a:off x="-242888" y="1827583"/>
            <a:ext cx="7081838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CasellaDiTesto 2"/>
          <p:cNvSpPr txBox="1">
            <a:spLocks noChangeArrowheads="1"/>
          </p:cNvSpPr>
          <p:nvPr/>
        </p:nvSpPr>
        <p:spPr bwMode="auto">
          <a:xfrm>
            <a:off x="6138863" y="4172777"/>
            <a:ext cx="2736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dirty="0">
                <a:latin typeface="Garamond" charset="0"/>
                <a:ea typeface="MS PGothic" charset="0"/>
              </a:rPr>
              <a:t>Dopo la battaglia di Caporetto, la linea del fronte si sposta in Italia, più di 100 km a ovest del Carso</a:t>
            </a:r>
          </a:p>
        </p:txBody>
      </p:sp>
      <p:sp>
        <p:nvSpPr>
          <p:cNvPr id="10243" name="CasellaDiTesto 1"/>
          <p:cNvSpPr txBox="1">
            <a:spLocks noChangeArrowheads="1"/>
          </p:cNvSpPr>
          <p:nvPr/>
        </p:nvSpPr>
        <p:spPr bwMode="auto">
          <a:xfrm>
            <a:off x="1010904" y="499303"/>
            <a:ext cx="168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</a:rPr>
              <a:t>Caporetto</a:t>
            </a:r>
          </a:p>
        </p:txBody>
      </p:sp>
    </p:spTree>
    <p:extLst>
      <p:ext uri="{BB962C8B-B14F-4D97-AF65-F5344CB8AC3E}">
        <p14:creationId xmlns:p14="http://schemas.microsoft.com/office/powerpoint/2010/main" val="1039193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CasellaDiTesto 1"/>
          <p:cNvSpPr txBox="1">
            <a:spLocks noChangeArrowheads="1"/>
          </p:cNvSpPr>
          <p:nvPr/>
        </p:nvSpPr>
        <p:spPr bwMode="auto">
          <a:xfrm>
            <a:off x="1495121" y="1470136"/>
            <a:ext cx="61531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algn="ctr"/>
            <a:r>
              <a:rPr lang="it-IT" sz="2400" dirty="0">
                <a:latin typeface="Garamond" charset="0"/>
                <a:ea typeface="MS PGothic" charset="0"/>
              </a:rPr>
              <a:t>Il costo umano della guerra per l’Italia </a:t>
            </a:r>
          </a:p>
          <a:p>
            <a:pPr algn="ctr"/>
            <a:r>
              <a:rPr lang="it-IT" sz="2400" dirty="0">
                <a:latin typeface="Garamond" charset="0"/>
                <a:ea typeface="MS PGothic" charset="0"/>
              </a:rPr>
              <a:t>(su una popolazione di 35 milioni di abitanti)</a:t>
            </a:r>
          </a:p>
          <a:p>
            <a:pPr algn="ctr"/>
            <a:r>
              <a:rPr lang="it-IT" sz="2400" dirty="0">
                <a:latin typeface="Garamond" charset="0"/>
                <a:ea typeface="MS PGothic" charset="0"/>
              </a:rPr>
              <a:t> </a:t>
            </a:r>
          </a:p>
          <a:p>
            <a:pPr algn="ctr"/>
            <a:r>
              <a:rPr lang="it-IT" sz="2400" dirty="0">
                <a:latin typeface="Garamond" charset="0"/>
                <a:ea typeface="MS PGothic" charset="0"/>
              </a:rPr>
              <a:t>Soldati in guerra       5 milioni</a:t>
            </a:r>
          </a:p>
          <a:p>
            <a:pPr algn="ctr"/>
            <a:r>
              <a:rPr lang="it-IT" sz="2400" dirty="0">
                <a:latin typeface="Garamond" charset="0"/>
                <a:ea typeface="MS PGothic" charset="0"/>
              </a:rPr>
              <a:t>Morti                       560.000 </a:t>
            </a:r>
          </a:p>
          <a:p>
            <a:pPr algn="ctr"/>
            <a:r>
              <a:rPr lang="it-IT" sz="2400" dirty="0">
                <a:latin typeface="Garamond" charset="0"/>
                <a:ea typeface="MS PGothic" charset="0"/>
              </a:rPr>
              <a:t>Invalidi di guerra      1,2 milioni</a:t>
            </a:r>
          </a:p>
          <a:p>
            <a:pPr algn="ctr"/>
            <a:endParaRPr lang="it-IT" sz="2400" dirty="0">
              <a:latin typeface="Garamond" charset="0"/>
              <a:ea typeface="MS PGothic" charset="0"/>
            </a:endParaRPr>
          </a:p>
          <a:p>
            <a:pPr algn="ctr"/>
            <a:r>
              <a:rPr lang="it-IT" sz="2400" dirty="0">
                <a:latin typeface="Garamond" charset="0"/>
                <a:ea typeface="MS PGothic" charset="0"/>
              </a:rPr>
              <a:t>(</a:t>
            </a:r>
            <a:r>
              <a:rPr lang="it-IT" sz="2400" i="1" dirty="0">
                <a:latin typeface="Garamond" charset="0"/>
                <a:ea typeface="MS PGothic" charset="0"/>
              </a:rPr>
              <a:t>più di metà di loro sul fronte Isonzo /Carso</a:t>
            </a:r>
            <a:r>
              <a:rPr lang="it-IT" dirty="0">
                <a:latin typeface="Garamond" charset="0"/>
                <a:ea typeface="MS PGothic" charset="0"/>
              </a:rPr>
              <a:t>)</a:t>
            </a:r>
          </a:p>
        </p:txBody>
      </p:sp>
      <p:sp>
        <p:nvSpPr>
          <p:cNvPr id="11266" name="CasellaDiTesto 1"/>
          <p:cNvSpPr txBox="1">
            <a:spLocks noChangeArrowheads="1"/>
          </p:cNvSpPr>
          <p:nvPr/>
        </p:nvSpPr>
        <p:spPr bwMode="auto">
          <a:xfrm>
            <a:off x="1795463" y="468313"/>
            <a:ext cx="2646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FFFFFF"/>
                </a:solidFill>
              </a:rPr>
              <a:t>Le conseguenze</a:t>
            </a:r>
          </a:p>
        </p:txBody>
      </p:sp>
    </p:spTree>
    <p:extLst>
      <p:ext uri="{BB962C8B-B14F-4D97-AF65-F5344CB8AC3E}">
        <p14:creationId xmlns:p14="http://schemas.microsoft.com/office/powerpoint/2010/main" val="1815388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Immagine 1" descr="lucioa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2540000"/>
            <a:ext cx="3614738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CasellaDiTesto 5"/>
          <p:cNvSpPr txBox="1">
            <a:spLocks noChangeArrowheads="1"/>
          </p:cNvSpPr>
          <p:nvPr/>
        </p:nvSpPr>
        <p:spPr bwMode="auto">
          <a:xfrm>
            <a:off x="760413" y="1022483"/>
            <a:ext cx="34623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Gli effetti “secondari”</a:t>
            </a:r>
          </a:p>
        </p:txBody>
      </p:sp>
      <p:pic>
        <p:nvPicPr>
          <p:cNvPr id="12291" name="Immagine 2" descr="Copia di cimitero mil sdraussi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2570163"/>
            <a:ext cx="3532187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CasellaDiTesto 8"/>
          <p:cNvSpPr txBox="1">
            <a:spLocks noChangeArrowheads="1"/>
          </p:cNvSpPr>
          <p:nvPr/>
        </p:nvSpPr>
        <p:spPr bwMode="auto">
          <a:xfrm>
            <a:off x="1557338" y="5372100"/>
            <a:ext cx="62531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>
                <a:latin typeface="Garamond" charset="0"/>
                <a:cs typeface="Garamond" charset="0"/>
              </a:rPr>
              <a:t>L’alto numero di morti produce un alto numero di (piccoli) cimiteri</a:t>
            </a:r>
            <a:r>
              <a:rPr lang="it-IT">
                <a:latin typeface="Helvetica" charset="0"/>
              </a:rPr>
              <a:t>. 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806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magine 1" descr="Copia di dolina cimite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7213"/>
            <a:ext cx="35306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Immagine 3" descr="Copia di cimitero sul San Miche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98950"/>
            <a:ext cx="35306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asellaDiTesto 1"/>
          <p:cNvSpPr txBox="1">
            <a:spLocks noChangeArrowheads="1"/>
          </p:cNvSpPr>
          <p:nvPr/>
        </p:nvSpPr>
        <p:spPr bwMode="auto">
          <a:xfrm>
            <a:off x="830263" y="438150"/>
            <a:ext cx="3462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</a:rPr>
              <a:t>Gli effetti “secondari”</a:t>
            </a:r>
          </a:p>
        </p:txBody>
      </p:sp>
      <p:pic>
        <p:nvPicPr>
          <p:cNvPr id="13316" name="Immagine 6" descr="luciob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827213"/>
            <a:ext cx="3890963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CasellaDiTesto 2"/>
          <p:cNvSpPr txBox="1">
            <a:spLocks noChangeArrowheads="1"/>
          </p:cNvSpPr>
          <p:nvPr/>
        </p:nvSpPr>
        <p:spPr bwMode="auto">
          <a:xfrm>
            <a:off x="4873625" y="6172200"/>
            <a:ext cx="1323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>
                <a:latin typeface="Garamond" charset="0"/>
                <a:cs typeface="Garamond" charset="0"/>
              </a:rPr>
              <a:t>Dove si può</a:t>
            </a:r>
          </a:p>
        </p:txBody>
      </p:sp>
    </p:spTree>
    <p:extLst>
      <p:ext uri="{BB962C8B-B14F-4D97-AF65-F5344CB8AC3E}">
        <p14:creationId xmlns:p14="http://schemas.microsoft.com/office/powerpoint/2010/main" val="1344085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magine 1" descr="luciob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2233613"/>
            <a:ext cx="6327775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CasellaDiTesto 2"/>
          <p:cNvSpPr txBox="1">
            <a:spLocks noChangeArrowheads="1"/>
          </p:cNvSpPr>
          <p:nvPr/>
        </p:nvSpPr>
        <p:spPr bwMode="auto">
          <a:xfrm>
            <a:off x="425450" y="803275"/>
            <a:ext cx="34147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</a:rPr>
              <a:t>Gli effetti “secondari</a:t>
            </a:r>
            <a:r>
              <a:rPr lang="it-IT">
                <a:solidFill>
                  <a:srgbClr val="000000"/>
                </a:solidFill>
              </a:rPr>
              <a:t>”</a:t>
            </a:r>
          </a:p>
        </p:txBody>
      </p:sp>
      <p:sp>
        <p:nvSpPr>
          <p:cNvPr id="55299" name="CasellaDiTesto 3"/>
          <p:cNvSpPr txBox="1">
            <a:spLocks noChangeArrowheads="1"/>
          </p:cNvSpPr>
          <p:nvPr/>
        </p:nvSpPr>
        <p:spPr bwMode="auto">
          <a:xfrm>
            <a:off x="7362825" y="5718175"/>
            <a:ext cx="1323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>
                <a:latin typeface="Garamond" charset="0"/>
                <a:cs typeface="Garamond" charset="0"/>
              </a:rPr>
              <a:t>Come si può</a:t>
            </a:r>
          </a:p>
        </p:txBody>
      </p:sp>
    </p:spTree>
    <p:extLst>
      <p:ext uri="{BB962C8B-B14F-4D97-AF65-F5344CB8AC3E}">
        <p14:creationId xmlns:p14="http://schemas.microsoft.com/office/powerpoint/2010/main" val="106557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asellaDiTesto 1"/>
          <p:cNvSpPr txBox="1">
            <a:spLocks noChangeArrowheads="1"/>
          </p:cNvSpPr>
          <p:nvPr/>
        </p:nvSpPr>
        <p:spPr bwMode="auto">
          <a:xfrm>
            <a:off x="649288" y="5561013"/>
            <a:ext cx="7934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>
                <a:latin typeface="Garamond" charset="0"/>
                <a:ea typeface="MS PGothic" charset="0"/>
              </a:rPr>
              <a:t>Dopo la fine della guerra parte la produzione di libri sui campi di battaglia, </a:t>
            </a:r>
          </a:p>
          <a:p>
            <a:r>
              <a:rPr lang="it-IT">
                <a:latin typeface="Garamond" charset="0"/>
                <a:ea typeface="MS PGothic" charset="0"/>
              </a:rPr>
              <a:t>sia come fonti di informazione sia come guide per i turisti della guerra. </a:t>
            </a:r>
          </a:p>
        </p:txBody>
      </p:sp>
      <p:pic>
        <p:nvPicPr>
          <p:cNvPr id="1433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2147888"/>
            <a:ext cx="1784350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2143125"/>
            <a:ext cx="2100262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2143125"/>
            <a:ext cx="2036763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CasellaDiTesto 1"/>
          <p:cNvSpPr txBox="1">
            <a:spLocks noChangeArrowheads="1"/>
          </p:cNvSpPr>
          <p:nvPr/>
        </p:nvSpPr>
        <p:spPr bwMode="auto">
          <a:xfrm>
            <a:off x="846138" y="831850"/>
            <a:ext cx="3630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La via alla conoscenza</a:t>
            </a:r>
          </a:p>
        </p:txBody>
      </p:sp>
    </p:spTree>
    <p:extLst>
      <p:ext uri="{BB962C8B-B14F-4D97-AF65-F5344CB8AC3E}">
        <p14:creationId xmlns:p14="http://schemas.microsoft.com/office/powerpoint/2010/main" val="350331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2800" dirty="0" err="1">
                <a:latin typeface="Franklin Gothic Medium"/>
                <a:cs typeface="Franklin Gothic Medium"/>
              </a:rPr>
              <a:t>Abstract</a:t>
            </a:r>
            <a:r>
              <a:rPr lang="it-IT" sz="2800" dirty="0">
                <a:latin typeface="Franklin Gothic Medium"/>
                <a:cs typeface="Franklin Gothic Medium"/>
              </a:rPr>
              <a:t> .2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>
                <a:latin typeface="Garamond"/>
                <a:cs typeface="Garamond"/>
              </a:rPr>
              <a:t>Dopo il 1918, l’introduzione di un nuovo confine politico e soprattutto l’arrivo di una </a:t>
            </a:r>
            <a:r>
              <a:rPr lang="it-IT" dirty="0">
                <a:solidFill>
                  <a:srgbClr val="FF0000"/>
                </a:solidFill>
                <a:latin typeface="Garamond"/>
                <a:cs typeface="Garamond"/>
              </a:rPr>
              <a:t>nuova entità statale</a:t>
            </a:r>
            <a:r>
              <a:rPr lang="it-IT" dirty="0">
                <a:latin typeface="Garamond"/>
                <a:cs typeface="Garamond"/>
              </a:rPr>
              <a:t>, quella del Regno d’Italia, sotto questo punto di vista “occupatrice”, comporta </a:t>
            </a:r>
            <a:r>
              <a:rPr lang="it-IT" dirty="0">
                <a:solidFill>
                  <a:srgbClr val="FF0000"/>
                </a:solidFill>
                <a:latin typeface="Garamond"/>
                <a:cs typeface="Garamond"/>
              </a:rPr>
              <a:t>l’accettazione (e/o imposizione</a:t>
            </a:r>
            <a:r>
              <a:rPr lang="it-IT" dirty="0">
                <a:latin typeface="Garamond"/>
                <a:cs typeface="Garamond"/>
              </a:rPr>
              <a:t>) dello  stesso da parte delle persone che vi abitavano in precedenza e che decidono di non abbandonarlo nella nuova condizione. </a:t>
            </a:r>
          </a:p>
          <a:p>
            <a:pPr marL="0" indent="0">
              <a:buNone/>
            </a:pPr>
            <a:r>
              <a:rPr lang="it-IT" dirty="0">
                <a:latin typeface="Garamond"/>
                <a:cs typeface="Garamond"/>
              </a:rPr>
              <a:t>Tra queste, già sudditi – abbastanza convinti e contenti - </a:t>
            </a:r>
            <a:r>
              <a:rPr lang="it-IT" dirty="0" err="1">
                <a:latin typeface="Garamond"/>
                <a:cs typeface="Garamond"/>
              </a:rPr>
              <a:t>imperial</a:t>
            </a:r>
            <a:r>
              <a:rPr lang="it-IT" dirty="0">
                <a:latin typeface="Garamond"/>
                <a:cs typeface="Garamond"/>
              </a:rPr>
              <a:t> regi, vi sono sia </a:t>
            </a:r>
            <a:r>
              <a:rPr lang="it-IT" dirty="0">
                <a:solidFill>
                  <a:srgbClr val="FF0000"/>
                </a:solidFill>
                <a:latin typeface="Garamond"/>
                <a:cs typeface="Garamond"/>
              </a:rPr>
              <a:t>“allogeni” e “alloglotti” </a:t>
            </a:r>
            <a:r>
              <a:rPr lang="it-IT" dirty="0">
                <a:solidFill>
                  <a:srgbClr val="000000"/>
                </a:solidFill>
                <a:latin typeface="Garamond"/>
                <a:cs typeface="Garamond"/>
              </a:rPr>
              <a:t>sia </a:t>
            </a:r>
            <a:r>
              <a:rPr lang="it-IT" dirty="0">
                <a:solidFill>
                  <a:srgbClr val="FF0000"/>
                </a:solidFill>
                <a:latin typeface="Garamond"/>
                <a:cs typeface="Garamond"/>
              </a:rPr>
              <a:t>italiani </a:t>
            </a:r>
            <a:r>
              <a:rPr lang="it-IT" dirty="0">
                <a:latin typeface="Garamond"/>
                <a:cs typeface="Garamond"/>
              </a:rPr>
              <a:t>i quali devono adeguarsi e accettare la nuova amministrazione dello Stato italiano. </a:t>
            </a:r>
          </a:p>
          <a:p>
            <a:pPr marL="0" indent="0">
              <a:buNone/>
            </a:pPr>
            <a:r>
              <a:rPr lang="it-IT" dirty="0">
                <a:latin typeface="Garamond"/>
                <a:cs typeface="Garamond"/>
              </a:rPr>
              <a:t>Quest’ultima, proprio nelle zone di confine, si caratterizza da subito per l’identificazione con il movimento fascista, che in questi territori si impone (e amministra) prima che nel resto dell’Italia, producendo una </a:t>
            </a:r>
            <a:r>
              <a:rPr lang="it-IT" dirty="0">
                <a:solidFill>
                  <a:srgbClr val="FF0000"/>
                </a:solidFill>
                <a:latin typeface="Garamond"/>
                <a:cs typeface="Garamond"/>
              </a:rPr>
              <a:t>coincidenza tra Italia e fascismo</a:t>
            </a:r>
            <a:r>
              <a:rPr lang="it-IT" dirty="0">
                <a:latin typeface="Garamond"/>
                <a:cs typeface="Garamond"/>
              </a:rPr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112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magine 1" descr="liber redipugl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2584450"/>
            <a:ext cx="4068762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Immagine 2" descr="liber smiche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2587625"/>
            <a:ext cx="4030662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CasellaDiTesto 3"/>
          <p:cNvSpPr txBox="1">
            <a:spLocks noChangeArrowheads="1"/>
          </p:cNvSpPr>
          <p:nvPr/>
        </p:nvSpPr>
        <p:spPr bwMode="auto">
          <a:xfrm>
            <a:off x="376238" y="763506"/>
            <a:ext cx="3630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</a:rPr>
              <a:t>La via alla conoscenza</a:t>
            </a:r>
          </a:p>
        </p:txBody>
      </p:sp>
    </p:spTree>
    <p:extLst>
      <p:ext uri="{BB962C8B-B14F-4D97-AF65-F5344CB8AC3E}">
        <p14:creationId xmlns:p14="http://schemas.microsoft.com/office/powerpoint/2010/main" val="1603393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CasellaDiTesto 1"/>
          <p:cNvSpPr txBox="1">
            <a:spLocks noChangeArrowheads="1"/>
          </p:cNvSpPr>
          <p:nvPr/>
        </p:nvSpPr>
        <p:spPr bwMode="auto">
          <a:xfrm>
            <a:off x="5040313" y="3406775"/>
            <a:ext cx="3128962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>
                <a:latin typeface="Garamond" charset="0"/>
                <a:ea typeface="MS PGothic" charset="0"/>
              </a:rPr>
              <a:t>Dopo la guerra  i parenti dei soldati morti iniziarono una sorta di pellegrinaggio, alla ricerca dei luoghi dove questi avevano combattuto, erano deceduti o scomparsi.</a:t>
            </a:r>
          </a:p>
          <a:p>
            <a:endParaRPr lang="it-IT">
              <a:latin typeface="Garamond" charset="0"/>
              <a:ea typeface="MS PGothic" charset="0"/>
            </a:endParaRPr>
          </a:p>
          <a:p>
            <a:r>
              <a:rPr lang="it-IT">
                <a:latin typeface="Garamond" charset="0"/>
                <a:ea typeface="MS PGothic" charset="0"/>
              </a:rPr>
              <a:t>E’ l’inizio del turismo (macabro) sul fronte Isonzo Carso</a:t>
            </a:r>
          </a:p>
        </p:txBody>
      </p:sp>
      <p:pic>
        <p:nvPicPr>
          <p:cNvPr id="1536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2193925"/>
            <a:ext cx="3889375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asellaDiTesto 1"/>
          <p:cNvSpPr txBox="1">
            <a:spLocks noChangeArrowheads="1"/>
          </p:cNvSpPr>
          <p:nvPr/>
        </p:nvSpPr>
        <p:spPr bwMode="auto">
          <a:xfrm>
            <a:off x="788988" y="657225"/>
            <a:ext cx="44973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</a:rPr>
              <a:t>L’inizio del turismo macabro</a:t>
            </a:r>
          </a:p>
        </p:txBody>
      </p:sp>
    </p:spTree>
    <p:extLst>
      <p:ext uri="{BB962C8B-B14F-4D97-AF65-F5344CB8AC3E}">
        <p14:creationId xmlns:p14="http://schemas.microsoft.com/office/powerpoint/2010/main" val="557208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magine 1" descr="monu poggio san marcel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2493963"/>
            <a:ext cx="1989137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CasellaDiTesto 2"/>
          <p:cNvSpPr txBox="1">
            <a:spLocks noChangeArrowheads="1"/>
          </p:cNvSpPr>
          <p:nvPr/>
        </p:nvSpPr>
        <p:spPr bwMode="auto">
          <a:xfrm>
            <a:off x="771525" y="5654675"/>
            <a:ext cx="7726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>
                <a:latin typeface="Garamond" charset="0"/>
                <a:ea typeface="MS PGothic" charset="0"/>
              </a:rPr>
              <a:t>Ogni villaggio e città ha sofferto pesanti perdite.</a:t>
            </a:r>
          </a:p>
          <a:p>
            <a:r>
              <a:rPr lang="it-IT">
                <a:latin typeface="Garamond" charset="0"/>
                <a:ea typeface="MS PGothic" charset="0"/>
              </a:rPr>
              <a:t>Ogni Italiano conosce qualcuno che è stato coinvolto direttamente nella guerra. </a:t>
            </a:r>
          </a:p>
        </p:txBody>
      </p:sp>
      <p:pic>
        <p:nvPicPr>
          <p:cNvPr id="16387" name="Immagine 5" descr="gradara m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2420938"/>
            <a:ext cx="2011363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magine 6" descr="Bruzolo_m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2493963"/>
            <a:ext cx="1987550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CasellaDiTesto 1"/>
          <p:cNvSpPr txBox="1">
            <a:spLocks noChangeArrowheads="1"/>
          </p:cNvSpPr>
          <p:nvPr/>
        </p:nvSpPr>
        <p:spPr bwMode="auto">
          <a:xfrm>
            <a:off x="487363" y="512763"/>
            <a:ext cx="44497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</a:rPr>
              <a:t>Il mantenimento del ricordo</a:t>
            </a:r>
          </a:p>
        </p:txBody>
      </p:sp>
    </p:spTree>
    <p:extLst>
      <p:ext uri="{BB962C8B-B14F-4D97-AF65-F5344CB8AC3E}">
        <p14:creationId xmlns:p14="http://schemas.microsoft.com/office/powerpoint/2010/main" val="2149617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magine 1" descr="patt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1600200"/>
            <a:ext cx="192722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Immagine 5" descr="_soriano_nel_cimino_m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2066925"/>
            <a:ext cx="2366962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mmagine 6" descr="mon cittanov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2090738"/>
            <a:ext cx="2513013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CasellaDiTesto 7"/>
          <p:cNvSpPr txBox="1">
            <a:spLocks noChangeArrowheads="1"/>
          </p:cNvSpPr>
          <p:nvPr/>
        </p:nvSpPr>
        <p:spPr bwMode="auto">
          <a:xfrm>
            <a:off x="300038" y="5922963"/>
            <a:ext cx="6569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>
                <a:latin typeface="Garamond" charset="0"/>
                <a:ea typeface="MS PGothic" charset="0"/>
              </a:rPr>
              <a:t>Ovunque vengono costruiti monumenti per ricordare i caduti in guerra.</a:t>
            </a:r>
          </a:p>
        </p:txBody>
      </p:sp>
      <p:sp>
        <p:nvSpPr>
          <p:cNvPr id="17413" name="CasellaDiTesto 1"/>
          <p:cNvSpPr txBox="1">
            <a:spLocks noChangeArrowheads="1"/>
          </p:cNvSpPr>
          <p:nvPr/>
        </p:nvSpPr>
        <p:spPr bwMode="auto">
          <a:xfrm>
            <a:off x="877888" y="496888"/>
            <a:ext cx="4449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</a:rPr>
              <a:t>Il mantenimento del ricordo</a:t>
            </a:r>
          </a:p>
        </p:txBody>
      </p:sp>
    </p:spTree>
    <p:extLst>
      <p:ext uri="{BB962C8B-B14F-4D97-AF65-F5344CB8AC3E}">
        <p14:creationId xmlns:p14="http://schemas.microsoft.com/office/powerpoint/2010/main" val="4280941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magine 1" descr="confine orientale 19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500056"/>
            <a:ext cx="28765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CasellaDiTesto 2"/>
          <p:cNvSpPr txBox="1">
            <a:spLocks noChangeArrowheads="1"/>
          </p:cNvSpPr>
          <p:nvPr/>
        </p:nvSpPr>
        <p:spPr bwMode="auto">
          <a:xfrm>
            <a:off x="4808537" y="3159918"/>
            <a:ext cx="348932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dirty="0">
                <a:latin typeface="Garamond" charset="0"/>
                <a:ea typeface="MS PGothic" charset="0"/>
              </a:rPr>
              <a:t>Dopo i trattati di pace del 1919  e del 1920 l’intera area divenne parte dell’Italia.</a:t>
            </a:r>
          </a:p>
          <a:p>
            <a:endParaRPr lang="it-IT" dirty="0">
              <a:latin typeface="Garamond" charset="0"/>
              <a:ea typeface="MS PGothic" charset="0"/>
            </a:endParaRPr>
          </a:p>
          <a:p>
            <a:r>
              <a:rPr lang="it-IT" dirty="0">
                <a:latin typeface="Garamond" charset="0"/>
                <a:ea typeface="MS PGothic" charset="0"/>
              </a:rPr>
              <a:t>Gli Italiani dovettero confrontarsi con cittadini di altre nazionalità, ma anche con italiani di altra cittadinanza</a:t>
            </a:r>
          </a:p>
        </p:txBody>
      </p:sp>
      <p:sp>
        <p:nvSpPr>
          <p:cNvPr id="18435" name="CasellaDiTesto 1"/>
          <p:cNvSpPr txBox="1">
            <a:spLocks noChangeArrowheads="1"/>
          </p:cNvSpPr>
          <p:nvPr/>
        </p:nvSpPr>
        <p:spPr bwMode="auto">
          <a:xfrm>
            <a:off x="1274763" y="541338"/>
            <a:ext cx="2314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I nuovi confini</a:t>
            </a:r>
          </a:p>
        </p:txBody>
      </p:sp>
      <p:sp>
        <p:nvSpPr>
          <p:cNvPr id="18436" name="Segnaposto numero diapositiva 3"/>
          <p:cNvSpPr>
            <a:spLocks noGrp="1"/>
          </p:cNvSpPr>
          <p:nvPr>
            <p:ph type="sldNum" sz="quarter" idx="11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37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Segnaposto contenuto 5" descr="friuli e provincia gorz annessa 19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57" r="-34457"/>
          <a:stretch>
            <a:fillRect/>
          </a:stretch>
        </p:blipFill>
        <p:spPr bwMode="auto">
          <a:xfrm>
            <a:off x="-836444" y="1136650"/>
            <a:ext cx="10131426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CasellaDiTesto 4"/>
          <p:cNvSpPr txBox="1">
            <a:spLocks noChangeArrowheads="1"/>
          </p:cNvSpPr>
          <p:nvPr/>
        </p:nvSpPr>
        <p:spPr bwMode="auto">
          <a:xfrm>
            <a:off x="1133475" y="446088"/>
            <a:ext cx="23145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I nuovi confini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4041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6-08-22 alle 20.12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5" y="2954606"/>
            <a:ext cx="2711537" cy="1921861"/>
          </a:xfrm>
          <a:prstGeom prst="rect">
            <a:avLst/>
          </a:prstGeom>
        </p:spPr>
      </p:pic>
      <p:pic>
        <p:nvPicPr>
          <p:cNvPr id="3" name="Immagine 2" descr="Schermata 2016-08-22 alle 20.13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95" y="1901553"/>
            <a:ext cx="2306266" cy="2974914"/>
          </a:xfrm>
          <a:prstGeom prst="rect">
            <a:avLst/>
          </a:prstGeom>
        </p:spPr>
      </p:pic>
      <p:pic>
        <p:nvPicPr>
          <p:cNvPr id="4" name="Immagine 3" descr="Schermata 2016-08-22 alle 20.15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851" y="2779099"/>
            <a:ext cx="2621710" cy="209736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50691" y="561901"/>
            <a:ext cx="3911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Franklin Gothic Medium"/>
                <a:cs typeface="Franklin Gothic Medium"/>
              </a:rPr>
              <a:t>I nuovi confini</a:t>
            </a:r>
          </a:p>
        </p:txBody>
      </p:sp>
    </p:spTree>
    <p:extLst>
      <p:ext uri="{BB962C8B-B14F-4D97-AF65-F5344CB8AC3E}">
        <p14:creationId xmlns:p14="http://schemas.microsoft.com/office/powerpoint/2010/main" val="21923618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1" descr="L'incendio_dell'Hotel_Balk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920875"/>
            <a:ext cx="434975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CasellaDiTesto 3"/>
          <p:cNvSpPr txBox="1">
            <a:spLocks noChangeArrowheads="1"/>
          </p:cNvSpPr>
          <p:nvPr/>
        </p:nvSpPr>
        <p:spPr bwMode="auto">
          <a:xfrm>
            <a:off x="4976813" y="3125436"/>
            <a:ext cx="37750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dirty="0">
                <a:latin typeface="Garamond" charset="0"/>
                <a:ea typeface="MS PGothic" charset="0"/>
              </a:rPr>
              <a:t>Dopo la guerra, la società italiana si trasforma.</a:t>
            </a:r>
          </a:p>
          <a:p>
            <a:r>
              <a:rPr lang="it-IT" dirty="0">
                <a:latin typeface="Garamond" charset="0"/>
                <a:ea typeface="MS PGothic" charset="0"/>
              </a:rPr>
              <a:t>Il cambiamento ha le suo origini nel conflitto, nei suoi effetti, nelle speranze e nelle illusione suscitate.</a:t>
            </a:r>
          </a:p>
          <a:p>
            <a:r>
              <a:rPr lang="it-IT" dirty="0">
                <a:latin typeface="Garamond" charset="0"/>
                <a:ea typeface="MS PGothic" charset="0"/>
              </a:rPr>
              <a:t>Il fascismo usa questo clima per imporre la propria ideologia, a partire dalle province annesse.</a:t>
            </a:r>
          </a:p>
        </p:txBody>
      </p:sp>
      <p:sp>
        <p:nvSpPr>
          <p:cNvPr id="20483" name="CasellaDiTesto 1"/>
          <p:cNvSpPr txBox="1">
            <a:spLocks noChangeArrowheads="1"/>
          </p:cNvSpPr>
          <p:nvPr/>
        </p:nvSpPr>
        <p:spPr bwMode="auto">
          <a:xfrm>
            <a:off x="399339" y="725488"/>
            <a:ext cx="3309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Le province annesse</a:t>
            </a:r>
          </a:p>
        </p:txBody>
      </p:sp>
    </p:spTree>
    <p:extLst>
      <p:ext uri="{BB962C8B-B14F-4D97-AF65-F5344CB8AC3E}">
        <p14:creationId xmlns:p14="http://schemas.microsoft.com/office/powerpoint/2010/main" val="3049776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Segnaposto contenuto 3" descr="Copia di carta 13 - la Grande provincia del Friuli (1923 -1927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4" r="-20844"/>
          <a:stretch>
            <a:fillRect/>
          </a:stretch>
        </p:blipFill>
        <p:spPr bwMode="auto">
          <a:xfrm>
            <a:off x="-304801" y="1233488"/>
            <a:ext cx="9448801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CasellaDiTesto 2"/>
          <p:cNvSpPr txBox="1">
            <a:spLocks noChangeArrowheads="1"/>
          </p:cNvSpPr>
          <p:nvPr/>
        </p:nvSpPr>
        <p:spPr bwMode="auto">
          <a:xfrm>
            <a:off x="1097869" y="711200"/>
            <a:ext cx="33099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</a:rPr>
              <a:t>Le province annesse</a:t>
            </a:r>
          </a:p>
        </p:txBody>
      </p:sp>
    </p:spTree>
    <p:extLst>
      <p:ext uri="{BB962C8B-B14F-4D97-AF65-F5344CB8AC3E}">
        <p14:creationId xmlns:p14="http://schemas.microsoft.com/office/powerpoint/2010/main" val="2922297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Segnaposto contenuto 5" descr="assetto_amministrativo_post19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700" r="-98700"/>
          <a:stretch>
            <a:fillRect/>
          </a:stretch>
        </p:blipFill>
        <p:spPr bwMode="auto">
          <a:xfrm>
            <a:off x="-1274753" y="1774415"/>
            <a:ext cx="7729538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CasellaDiTesto 2"/>
          <p:cNvSpPr txBox="1">
            <a:spLocks noChangeArrowheads="1"/>
          </p:cNvSpPr>
          <p:nvPr/>
        </p:nvSpPr>
        <p:spPr bwMode="auto">
          <a:xfrm>
            <a:off x="1163638" y="604838"/>
            <a:ext cx="3311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</a:rPr>
              <a:t>Le province annesse</a:t>
            </a:r>
          </a:p>
        </p:txBody>
      </p:sp>
      <p:sp>
        <p:nvSpPr>
          <p:cNvPr id="22531" name="CasellaDiTesto 3"/>
          <p:cNvSpPr txBox="1">
            <a:spLocks noChangeArrowheads="1"/>
          </p:cNvSpPr>
          <p:nvPr/>
        </p:nvSpPr>
        <p:spPr bwMode="auto">
          <a:xfrm>
            <a:off x="6289675" y="4925219"/>
            <a:ext cx="1370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dirty="0">
                <a:latin typeface="Garamond" charset="0"/>
                <a:cs typeface="Garamond" charset="0"/>
              </a:rPr>
              <a:t>Dopo il 1928</a:t>
            </a:r>
          </a:p>
        </p:txBody>
      </p:sp>
    </p:spTree>
    <p:extLst>
      <p:ext uri="{BB962C8B-B14F-4D97-AF65-F5344CB8AC3E}">
        <p14:creationId xmlns:p14="http://schemas.microsoft.com/office/powerpoint/2010/main" val="302939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836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it-IT" sz="2800" dirty="0" err="1">
                <a:latin typeface="Franklin Gothic Medium"/>
                <a:cs typeface="Franklin Gothic Medium"/>
              </a:rPr>
              <a:t>Abstract</a:t>
            </a:r>
            <a:r>
              <a:rPr lang="it-IT" sz="2800" dirty="0">
                <a:latin typeface="Franklin Gothic Medium"/>
                <a:cs typeface="Franklin Gothic Medium"/>
              </a:rPr>
              <a:t> .3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59729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300" dirty="0">
                <a:latin typeface="Garamond"/>
                <a:cs typeface="Garamond"/>
              </a:rPr>
              <a:t>La fase iniziale corrisponde al </a:t>
            </a:r>
            <a:r>
              <a:rPr lang="it-IT" sz="2300" dirty="0">
                <a:solidFill>
                  <a:srgbClr val="FF0000"/>
                </a:solidFill>
                <a:latin typeface="Garamond"/>
                <a:cs typeface="Garamond"/>
              </a:rPr>
              <a:t>primo dopoguerra </a:t>
            </a:r>
            <a:r>
              <a:rPr lang="it-IT" sz="2300" dirty="0">
                <a:latin typeface="Garamond"/>
                <a:cs typeface="Garamond"/>
              </a:rPr>
              <a:t>e questo è il motore primo del fenomeno. </a:t>
            </a:r>
          </a:p>
          <a:p>
            <a:pPr marL="0" indent="0">
              <a:buNone/>
            </a:pPr>
            <a:r>
              <a:rPr lang="it-IT" sz="2300" dirty="0">
                <a:latin typeface="Garamond"/>
                <a:cs typeface="Garamond"/>
              </a:rPr>
              <a:t>La fascia che oggi costituisce la zona di frontiera italo-slovena è quella all’interno della quale si è combattuta </a:t>
            </a:r>
            <a:r>
              <a:rPr lang="it-IT" sz="2300" dirty="0">
                <a:solidFill>
                  <a:srgbClr val="FF0000"/>
                </a:solidFill>
                <a:latin typeface="Garamond"/>
                <a:cs typeface="Garamond"/>
              </a:rPr>
              <a:t>la parte più violenta e sanguinosa </a:t>
            </a:r>
            <a:r>
              <a:rPr lang="it-IT" sz="2300" dirty="0">
                <a:latin typeface="Garamond"/>
                <a:cs typeface="Garamond"/>
              </a:rPr>
              <a:t>della prima guerra mondiale sul fronte italo asburgico. Da qui è passata la maggior parte dei cinque milioni di soldati italiani che hanno partecipato al conflitto, qui è morta la maggior parte dei oltre 560mila caduti italiani. </a:t>
            </a:r>
          </a:p>
          <a:p>
            <a:pPr marL="0" indent="0">
              <a:buNone/>
            </a:pPr>
            <a:r>
              <a:rPr lang="it-IT" sz="2300" dirty="0">
                <a:latin typeface="Garamond"/>
                <a:cs typeface="Garamond"/>
              </a:rPr>
              <a:t>Al contempo per i nuovi governanti il fatto che quantità analoghe di </a:t>
            </a:r>
            <a:r>
              <a:rPr lang="it-IT" sz="2300" dirty="0">
                <a:solidFill>
                  <a:srgbClr val="FF0000"/>
                </a:solidFill>
                <a:latin typeface="Garamond"/>
                <a:cs typeface="Garamond"/>
              </a:rPr>
              <a:t>soldati </a:t>
            </a:r>
            <a:r>
              <a:rPr lang="it-IT" sz="2300" dirty="0" err="1">
                <a:solidFill>
                  <a:srgbClr val="FF0000"/>
                </a:solidFill>
                <a:latin typeface="Garamond"/>
                <a:cs typeface="Garamond"/>
              </a:rPr>
              <a:t>imperial</a:t>
            </a:r>
            <a:r>
              <a:rPr lang="it-IT" sz="2300" dirty="0">
                <a:solidFill>
                  <a:srgbClr val="FF0000"/>
                </a:solidFill>
                <a:latin typeface="Garamond"/>
                <a:cs typeface="Garamond"/>
              </a:rPr>
              <a:t> regi </a:t>
            </a:r>
            <a:r>
              <a:rPr lang="it-IT" sz="2300" dirty="0">
                <a:latin typeface="Garamond"/>
                <a:cs typeface="Garamond"/>
              </a:rPr>
              <a:t>abbiano avuto la stessa sorte nei medesimi luoghi e che gli uomini dei paesi “annessi” abbiano combattuto nell’esercito “nemico” non ha alcuna importanza. </a:t>
            </a:r>
          </a:p>
          <a:p>
            <a:pPr marL="0" indent="0">
              <a:buNone/>
            </a:pPr>
            <a:r>
              <a:rPr lang="it-IT" sz="2300" dirty="0">
                <a:latin typeface="Garamond"/>
                <a:cs typeface="Garamond"/>
              </a:rPr>
              <a:t>In tutta Italia l’area è ormai conosciuta, anche nella toponomastica minore, per gli eventi bellici e qui è presente una enorme quantità di </a:t>
            </a:r>
            <a:r>
              <a:rPr lang="it-IT" sz="2300" dirty="0">
                <a:solidFill>
                  <a:srgbClr val="FF0000"/>
                </a:solidFill>
                <a:latin typeface="Garamond"/>
                <a:cs typeface="Garamond"/>
              </a:rPr>
              <a:t>cimiteri militari</a:t>
            </a:r>
            <a:r>
              <a:rPr lang="it-IT" sz="2300" dirty="0">
                <a:latin typeface="Garamond"/>
                <a:cs typeface="Garamond"/>
              </a:rPr>
              <a:t>.</a:t>
            </a:r>
            <a:r>
              <a:rPr lang="it-IT" sz="2300" dirty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5424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1" descr="97 in stazione.dm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40" y="2455863"/>
            <a:ext cx="2751210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Immagine 2" descr="97 stazione 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455863"/>
            <a:ext cx="4260850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CasellaDiTesto 3"/>
          <p:cNvSpPr txBox="1">
            <a:spLocks noChangeArrowheads="1"/>
          </p:cNvSpPr>
          <p:nvPr/>
        </p:nvSpPr>
        <p:spPr bwMode="auto">
          <a:xfrm>
            <a:off x="519113" y="5918200"/>
            <a:ext cx="484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>
                <a:latin typeface="Garamond" charset="0"/>
                <a:ea typeface="MS PGothic" charset="0"/>
              </a:rPr>
              <a:t>La cancellazione della memoria del precedente Stato </a:t>
            </a:r>
          </a:p>
        </p:txBody>
      </p:sp>
      <p:sp>
        <p:nvSpPr>
          <p:cNvPr id="23556" name="CasellaDiTesto 1"/>
          <p:cNvSpPr txBox="1">
            <a:spLocks noChangeArrowheads="1"/>
          </p:cNvSpPr>
          <p:nvPr/>
        </p:nvSpPr>
        <p:spPr bwMode="auto">
          <a:xfrm>
            <a:off x="655638" y="881402"/>
            <a:ext cx="3311525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Le province annesse</a:t>
            </a:r>
          </a:p>
          <a:p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79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2" descr="lucioa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2252663"/>
            <a:ext cx="6775450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CasellaDiTesto 3"/>
          <p:cNvSpPr txBox="1">
            <a:spLocks noChangeArrowheads="1"/>
          </p:cNvSpPr>
          <p:nvPr/>
        </p:nvSpPr>
        <p:spPr bwMode="auto">
          <a:xfrm>
            <a:off x="1103313" y="797641"/>
            <a:ext cx="3403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I “segni” sul territorio</a:t>
            </a:r>
          </a:p>
        </p:txBody>
      </p:sp>
      <p:pic>
        <p:nvPicPr>
          <p:cNvPr id="57347" name="Immagine 4" descr="smiche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5659438"/>
            <a:ext cx="2071688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453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magine 2" descr="liber smichel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2120900"/>
            <a:ext cx="22352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Immagine 3" descr="liber smichel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3209925"/>
            <a:ext cx="3916362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CasellaDiTesto 4"/>
          <p:cNvSpPr txBox="1">
            <a:spLocks noChangeArrowheads="1"/>
          </p:cNvSpPr>
          <p:nvPr/>
        </p:nvSpPr>
        <p:spPr bwMode="auto">
          <a:xfrm>
            <a:off x="906463" y="1003577"/>
            <a:ext cx="31321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</a:rPr>
              <a:t>Monte San Michele</a:t>
            </a:r>
          </a:p>
        </p:txBody>
      </p:sp>
    </p:spTree>
    <p:extLst>
      <p:ext uri="{BB962C8B-B14F-4D97-AF65-F5344CB8AC3E}">
        <p14:creationId xmlns:p14="http://schemas.microsoft.com/office/powerpoint/2010/main" val="1642118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magine 7" descr="cippo corridoni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68" y="2701636"/>
            <a:ext cx="2017751" cy="308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Immagine 6" descr="faro 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40" y="2990273"/>
            <a:ext cx="2239472" cy="279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CasellaDiTesto 1"/>
          <p:cNvSpPr txBox="1">
            <a:spLocks noChangeArrowheads="1"/>
          </p:cNvSpPr>
          <p:nvPr/>
        </p:nvSpPr>
        <p:spPr bwMode="auto">
          <a:xfrm>
            <a:off x="241300" y="407988"/>
            <a:ext cx="8356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FFFFFF"/>
                </a:solidFill>
              </a:rPr>
              <a:t>Da memoria della guerra a celebrazione della vittoria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51040" y="550663"/>
            <a:ext cx="73163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Franklin Gothic Medium"/>
                <a:cs typeface="Franklin Gothic Medium"/>
              </a:rPr>
              <a:t>Faro della Vittoria, Trieste; </a:t>
            </a:r>
          </a:p>
          <a:p>
            <a:r>
              <a:rPr lang="it-IT" sz="2800" dirty="0">
                <a:latin typeface="Franklin Gothic Medium"/>
                <a:cs typeface="Franklin Gothic Medium"/>
              </a:rPr>
              <a:t>Cippo in memoria di Filippo </a:t>
            </a:r>
            <a:r>
              <a:rPr lang="it-IT" sz="2800" dirty="0" err="1">
                <a:latin typeface="Franklin Gothic Medium"/>
                <a:cs typeface="Franklin Gothic Medium"/>
              </a:rPr>
              <a:t>Corridoni</a:t>
            </a:r>
            <a:r>
              <a:rPr lang="it-IT" sz="2800" dirty="0">
                <a:latin typeface="Franklin Gothic Medium"/>
                <a:cs typeface="Franklin Gothic Medium"/>
              </a:rPr>
              <a:t>, Sagrado</a:t>
            </a:r>
          </a:p>
          <a:p>
            <a:r>
              <a:rPr lang="it-IT" sz="2800" dirty="0">
                <a:latin typeface="Franklin Gothic Medium"/>
                <a:cs typeface="Franklin Gothic Medium"/>
              </a:rPr>
              <a:t>Rifugio sul Monte Nero</a:t>
            </a:r>
          </a:p>
        </p:txBody>
      </p:sp>
      <p:pic>
        <p:nvPicPr>
          <p:cNvPr id="3" name="Immagine 2" descr="Schermata 2016-08-22 alle 22.20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82" y="3798086"/>
            <a:ext cx="3232726" cy="19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93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magine 7" descr="caporett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589213"/>
            <a:ext cx="325437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Immagine 7" descr="oslavia-in-costruzio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2589213"/>
            <a:ext cx="37846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asellaDiTesto 3"/>
          <p:cNvSpPr txBox="1">
            <a:spLocks noChangeArrowheads="1"/>
          </p:cNvSpPr>
          <p:nvPr/>
        </p:nvSpPr>
        <p:spPr bwMode="auto">
          <a:xfrm flipH="1">
            <a:off x="558251" y="887803"/>
            <a:ext cx="29481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I grandi cimiteri</a:t>
            </a:r>
          </a:p>
        </p:txBody>
      </p:sp>
    </p:spTree>
    <p:extLst>
      <p:ext uri="{BB962C8B-B14F-4D97-AF65-F5344CB8AC3E}">
        <p14:creationId xmlns:p14="http://schemas.microsoft.com/office/powerpoint/2010/main" val="12026129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2" descr="liber redipugli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754313"/>
            <a:ext cx="33305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Immagine 1" descr="Redipuglia_cimitero_19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2754313"/>
            <a:ext cx="3527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952500" y="1202468"/>
            <a:ext cx="707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Franklin Gothic Medium"/>
                <a:cs typeface="Franklin Gothic Medium"/>
              </a:rPr>
              <a:t>Il cimitero monumentale di Redipuglia</a:t>
            </a:r>
          </a:p>
        </p:txBody>
      </p:sp>
    </p:spTree>
    <p:extLst>
      <p:ext uri="{BB962C8B-B14F-4D97-AF65-F5344CB8AC3E}">
        <p14:creationId xmlns:p14="http://schemas.microsoft.com/office/powerpoint/2010/main" val="3209346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2593975"/>
            <a:ext cx="328295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magine 4" descr="liber redipugli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2593975"/>
            <a:ext cx="4033838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12763" y="1045136"/>
            <a:ext cx="6743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Franklin Gothic Medium"/>
                <a:cs typeface="Franklin Gothic Medium"/>
              </a:rPr>
              <a:t>Il cimitero monumentale di Redipuglia / 2</a:t>
            </a:r>
          </a:p>
          <a:p>
            <a:endParaRPr lang="it-IT" sz="28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09129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magine 4" descr="1 Redipuglia Military Sacrar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17" y="2332038"/>
            <a:ext cx="5157787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491517" y="865325"/>
            <a:ext cx="536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Franklin Gothic Medium"/>
                <a:cs typeface="Franklin Gothic Medium"/>
              </a:rPr>
              <a:t>Il Sacrario di Redipuglia</a:t>
            </a:r>
          </a:p>
        </p:txBody>
      </p:sp>
    </p:spTree>
    <p:extLst>
      <p:ext uri="{BB962C8B-B14F-4D97-AF65-F5344CB8AC3E}">
        <p14:creationId xmlns:p14="http://schemas.microsoft.com/office/powerpoint/2010/main" val="12767323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magine 1" descr="lucio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401888"/>
            <a:ext cx="2578100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2281238"/>
            <a:ext cx="2433638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346200" y="1078657"/>
            <a:ext cx="6035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0000"/>
                </a:solidFill>
                <a:latin typeface="Franklin Gothic Medium"/>
                <a:cs typeface="Franklin Gothic Medium"/>
              </a:rPr>
              <a:t>Il Sacrario di Redipuglia /2</a:t>
            </a:r>
          </a:p>
        </p:txBody>
      </p:sp>
    </p:spTree>
    <p:extLst>
      <p:ext uri="{BB962C8B-B14F-4D97-AF65-F5344CB8AC3E}">
        <p14:creationId xmlns:p14="http://schemas.microsoft.com/office/powerpoint/2010/main" val="19596905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magine 1" descr="costie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2578100"/>
            <a:ext cx="4230687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Immagine 2" descr="cusin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608263"/>
            <a:ext cx="38100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CasellaDiTesto 3"/>
          <p:cNvSpPr txBox="1">
            <a:spLocks noChangeArrowheads="1"/>
          </p:cNvSpPr>
          <p:nvPr/>
        </p:nvSpPr>
        <p:spPr bwMode="auto">
          <a:xfrm>
            <a:off x="1133475" y="539750"/>
            <a:ext cx="1735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</a:rPr>
              <a:t>Altri segni</a:t>
            </a:r>
          </a:p>
        </p:txBody>
      </p:sp>
    </p:spTree>
    <p:extLst>
      <p:ext uri="{BB962C8B-B14F-4D97-AF65-F5344CB8AC3E}">
        <p14:creationId xmlns:p14="http://schemas.microsoft.com/office/powerpoint/2010/main" val="2367207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2800" dirty="0" err="1">
                <a:latin typeface="Franklin Gothic Medium"/>
                <a:cs typeface="Franklin Gothic Medium"/>
              </a:rPr>
              <a:t>Abstract</a:t>
            </a:r>
            <a:r>
              <a:rPr lang="it-IT" sz="2800" dirty="0">
                <a:latin typeface="Franklin Gothic Medium"/>
                <a:cs typeface="Franklin Gothic Medium"/>
              </a:rPr>
              <a:t> .4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343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>
                <a:latin typeface="Garamond"/>
                <a:cs typeface="Garamond"/>
              </a:rPr>
              <a:t>La necessità di </a:t>
            </a:r>
            <a:r>
              <a:rPr lang="it-IT" dirty="0">
                <a:solidFill>
                  <a:srgbClr val="FF0000"/>
                </a:solidFill>
                <a:latin typeface="Garamond"/>
                <a:cs typeface="Garamond"/>
              </a:rPr>
              <a:t>gestione della memoria </a:t>
            </a:r>
            <a:r>
              <a:rPr lang="it-IT" dirty="0">
                <a:latin typeface="Garamond"/>
                <a:cs typeface="Garamond"/>
              </a:rPr>
              <a:t>del conflitto diventa, a questo punto, occasione per introdurre nel territorio conquistato una serie di “segni” che identifichino chi ha vinto e  chi ha perso, chi ha il potere e chi non comanda più. </a:t>
            </a:r>
          </a:p>
          <a:p>
            <a:pPr marL="0" indent="0">
              <a:buNone/>
            </a:pPr>
            <a:r>
              <a:rPr lang="it-IT" dirty="0">
                <a:latin typeface="Garamond"/>
                <a:cs typeface="Garamond"/>
              </a:rPr>
              <a:t>Percorsi turistici, monumenti celebrativi, cimiteri monumentali, sacrari, musei, fari, rifugi alpini sono tutti elementi che vengono utilizzati per </a:t>
            </a:r>
            <a:r>
              <a:rPr lang="it-IT" dirty="0">
                <a:solidFill>
                  <a:srgbClr val="FF0000"/>
                </a:solidFill>
                <a:latin typeface="Garamond"/>
                <a:cs typeface="Garamond"/>
              </a:rPr>
              <a:t>visualizzare</a:t>
            </a:r>
            <a:r>
              <a:rPr lang="it-IT" dirty="0">
                <a:latin typeface="Garamond"/>
                <a:cs typeface="Garamond"/>
              </a:rPr>
              <a:t> immediatamente e anche da lontano la nuova situazione. </a:t>
            </a:r>
          </a:p>
          <a:p>
            <a:pPr marL="0" indent="0">
              <a:buNone/>
            </a:pPr>
            <a:r>
              <a:rPr lang="it-IT" dirty="0">
                <a:latin typeface="Garamond"/>
                <a:cs typeface="Garamond"/>
              </a:rPr>
              <a:t>E’ un fenomeno che si sviluppa particolarmente ad opera del governo italiano sotto l’amministrazione fascista, ma costituisce uno “</a:t>
            </a:r>
            <a:r>
              <a:rPr lang="it-IT" dirty="0">
                <a:solidFill>
                  <a:srgbClr val="FF0000"/>
                </a:solidFill>
                <a:latin typeface="Garamond"/>
                <a:cs typeface="Garamond"/>
              </a:rPr>
              <a:t>schema di lavoro</a:t>
            </a:r>
            <a:r>
              <a:rPr lang="it-IT" dirty="0">
                <a:latin typeface="Garamond"/>
                <a:cs typeface="Garamond"/>
              </a:rPr>
              <a:t>” che viene adottato anche in seguito su entrambi i versanti del confine, fino all’inizio del nuovo millennio e che costituisce uno dei retaggi più evidenti del Novecento.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5085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3" descr="Copia di segna conf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2117725"/>
            <a:ext cx="2614612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CasellaDiTesto 1"/>
          <p:cNvSpPr txBox="1">
            <a:spLocks noChangeArrowheads="1"/>
          </p:cNvSpPr>
          <p:nvPr/>
        </p:nvSpPr>
        <p:spPr bwMode="auto">
          <a:xfrm>
            <a:off x="998538" y="779210"/>
            <a:ext cx="40179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Un’altra guerra mondiale</a:t>
            </a:r>
          </a:p>
        </p:txBody>
      </p:sp>
      <p:pic>
        <p:nvPicPr>
          <p:cNvPr id="30724" name="Immagine 4" descr="Confinegoriz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4127500"/>
            <a:ext cx="26416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Segnaposto contenuto 6" descr="confine 47 versione yu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058" r="-113058"/>
          <a:stretch>
            <a:fillRect/>
          </a:stretch>
        </p:blipFill>
        <p:spPr bwMode="auto">
          <a:xfrm>
            <a:off x="2439988" y="2117725"/>
            <a:ext cx="82264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4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asellaDiTesto 2"/>
          <p:cNvSpPr txBox="1">
            <a:spLocks noChangeArrowheads="1"/>
          </p:cNvSpPr>
          <p:nvPr/>
        </p:nvSpPr>
        <p:spPr bwMode="auto">
          <a:xfrm>
            <a:off x="893763" y="558800"/>
            <a:ext cx="3625487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Il confine del  1947 /2</a:t>
            </a:r>
          </a:p>
          <a:p>
            <a:endParaRPr lang="it-IT" dirty="0"/>
          </a:p>
        </p:txBody>
      </p:sp>
      <p:sp>
        <p:nvSpPr>
          <p:cNvPr id="31746" name="Segnaposto numero diapositiva 6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90CA3C-FF3E-0A4D-A5D7-C5F9BB6E2DCF}" type="slidenum">
              <a:rPr lang="it-IT">
                <a:solidFill>
                  <a:schemeClr val="tx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it-IT">
              <a:solidFill>
                <a:schemeClr val="tx2"/>
              </a:solidFill>
            </a:endParaRPr>
          </a:p>
        </p:txBody>
      </p:sp>
      <p:pic>
        <p:nvPicPr>
          <p:cNvPr id="31747" name="Immagine 2" descr="Copia di Foto_di_Gorizia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192338"/>
            <a:ext cx="3863975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Segnaposto contenuto 3" descr="zona_militare.jpg_4153688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" b="1173"/>
          <a:stretch>
            <a:fillRect/>
          </a:stretch>
        </p:blipFill>
        <p:spPr bwMode="auto">
          <a:xfrm>
            <a:off x="4949825" y="4383088"/>
            <a:ext cx="341947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Immagine 4" descr="Copia di cartello confine stato mej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1893888"/>
            <a:ext cx="301942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2571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2" descr="Copia di 997novagorica1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2430463"/>
            <a:ext cx="307498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CasellaDiTesto 1"/>
          <p:cNvSpPr txBox="1">
            <a:spLocks noChangeArrowheads="1"/>
          </p:cNvSpPr>
          <p:nvPr/>
        </p:nvSpPr>
        <p:spPr bwMode="auto">
          <a:xfrm>
            <a:off x="976313" y="1002644"/>
            <a:ext cx="28335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I nuovi segni</a:t>
            </a:r>
          </a:p>
        </p:txBody>
      </p:sp>
      <p:pic>
        <p:nvPicPr>
          <p:cNvPr id="32771" name="Immagine 2" descr="992novagorica19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420938"/>
            <a:ext cx="3363913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5388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4" descr="Copia di nas-tito-saboti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2319338"/>
            <a:ext cx="4719637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CasellaDiTesto 2"/>
          <p:cNvSpPr txBox="1">
            <a:spLocks noChangeArrowheads="1"/>
          </p:cNvSpPr>
          <p:nvPr/>
        </p:nvSpPr>
        <p:spPr bwMode="auto">
          <a:xfrm>
            <a:off x="461963" y="936928"/>
            <a:ext cx="31784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I nuovi segni</a:t>
            </a:r>
          </a:p>
          <a:p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33795" name="Immagine 3" descr="Monte_Sabotino_(3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4213225"/>
            <a:ext cx="2449512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magine 4" descr="Sabotino_086_31.10.2007_2272x17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319338"/>
            <a:ext cx="2449512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6127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Segnaposto contenuto 3" descr="monte gri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05" r="-10605"/>
          <a:stretch>
            <a:fillRect/>
          </a:stretch>
        </p:blipFill>
        <p:spPr bwMode="auto">
          <a:xfrm>
            <a:off x="350838" y="2646363"/>
            <a:ext cx="46482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Immagine 2" descr="cusi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2646363"/>
            <a:ext cx="3300413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CasellaDiTesto 3"/>
          <p:cNvSpPr txBox="1">
            <a:spLocks noChangeArrowheads="1"/>
          </p:cNvSpPr>
          <p:nvPr/>
        </p:nvSpPr>
        <p:spPr bwMode="auto">
          <a:xfrm>
            <a:off x="702277" y="866229"/>
            <a:ext cx="21002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</a:rPr>
              <a:t>I nuovi segni</a:t>
            </a:r>
          </a:p>
          <a:p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271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5" descr="cerj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1938338"/>
            <a:ext cx="2919413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CasellaDiTesto 2"/>
          <p:cNvSpPr txBox="1">
            <a:spLocks noChangeArrowheads="1"/>
          </p:cNvSpPr>
          <p:nvPr/>
        </p:nvSpPr>
        <p:spPr bwMode="auto">
          <a:xfrm>
            <a:off x="1133475" y="635000"/>
            <a:ext cx="2101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00"/>
                </a:solidFill>
              </a:rPr>
              <a:t>I nuovi segni</a:t>
            </a:r>
          </a:p>
        </p:txBody>
      </p:sp>
      <p:pic>
        <p:nvPicPr>
          <p:cNvPr id="35843" name="Segnaposto contenuto 3" descr="torretta conf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11" r="-79411"/>
          <a:stretch>
            <a:fillRect/>
          </a:stretch>
        </p:blipFill>
        <p:spPr bwMode="auto">
          <a:xfrm>
            <a:off x="4113213" y="3630613"/>
            <a:ext cx="52165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731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49037" y="4128655"/>
            <a:ext cx="4403436" cy="1147618"/>
          </a:xfrm>
        </p:spPr>
        <p:txBody>
          <a:bodyPr/>
          <a:lstStyle/>
          <a:p>
            <a:pPr marL="0" indent="0">
              <a:buNone/>
            </a:pPr>
            <a:r>
              <a:rPr lang="it-IT" i="1" dirty="0">
                <a:latin typeface="Garamond"/>
                <a:cs typeface="Garamond"/>
              </a:rPr>
              <a:t>Grazie </a:t>
            </a:r>
            <a:r>
              <a:rPr lang="it-IT" i="1">
                <a:latin typeface="Garamond"/>
                <a:cs typeface="Garamond"/>
              </a:rPr>
              <a:t>per l’attenzione.</a:t>
            </a:r>
            <a:endParaRPr lang="it-IT" i="1" dirty="0">
              <a:latin typeface="Garamond"/>
              <a:cs typeface="Garamond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4190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90802"/>
            <a:ext cx="6615457" cy="1143000"/>
          </a:xfrm>
        </p:spPr>
        <p:txBody>
          <a:bodyPr/>
          <a:lstStyle/>
          <a:p>
            <a:pPr algn="l"/>
            <a:r>
              <a:rPr lang="it-IT" sz="2800" dirty="0">
                <a:latin typeface="Franklin Gothic Medium"/>
                <a:cs typeface="Franklin Gothic Medium"/>
              </a:rPr>
              <a:t>Il Friuli Venezia Giulia</a:t>
            </a:r>
          </a:p>
        </p:txBody>
      </p:sp>
      <p:pic>
        <p:nvPicPr>
          <p:cNvPr id="4" name="Segnaposto contenuto 3" descr="Schermata 2016-08-22 alle 11.12.3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26" r="-30226"/>
          <a:stretch>
            <a:fillRect/>
          </a:stretch>
        </p:blipFill>
        <p:spPr>
          <a:xfrm>
            <a:off x="-599228" y="1772147"/>
            <a:ext cx="7895955" cy="4342471"/>
          </a:xfr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691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6422" y="648201"/>
            <a:ext cx="8229600" cy="1143000"/>
          </a:xfrm>
        </p:spPr>
        <p:txBody>
          <a:bodyPr/>
          <a:lstStyle/>
          <a:p>
            <a:pPr algn="l"/>
            <a:r>
              <a:rPr lang="it-IT" sz="2800" dirty="0">
                <a:latin typeface="Franklin Gothic Medium"/>
                <a:cs typeface="Franklin Gothic Medium"/>
              </a:rPr>
              <a:t>L’area del confine orientale</a:t>
            </a:r>
          </a:p>
        </p:txBody>
      </p:sp>
      <p:pic>
        <p:nvPicPr>
          <p:cNvPr id="4" name="Segnaposto contenuto 3" descr="Schermata 2015-10-04 alle 19.55.4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12" r="-19812"/>
          <a:stretch>
            <a:fillRect/>
          </a:stretch>
        </p:blipFill>
        <p:spPr>
          <a:xfrm>
            <a:off x="-226952" y="1998668"/>
            <a:ext cx="6758343" cy="3716828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888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0642" y="313278"/>
            <a:ext cx="8229600" cy="1143000"/>
          </a:xfrm>
        </p:spPr>
        <p:txBody>
          <a:bodyPr/>
          <a:lstStyle/>
          <a:p>
            <a:pPr algn="l"/>
            <a:r>
              <a:rPr lang="it-IT" sz="2800" dirty="0">
                <a:latin typeface="Franklin Gothic Medium"/>
                <a:cs typeface="Franklin Gothic Medium"/>
              </a:rPr>
              <a:t>Fino agli inizi del Novecento</a:t>
            </a:r>
          </a:p>
        </p:txBody>
      </p:sp>
      <p:pic>
        <p:nvPicPr>
          <p:cNvPr id="6" name="Segnaposto contenuto 3" descr="litorale ku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290" r="-77290"/>
          <a:stretch>
            <a:fillRect/>
          </a:stretch>
        </p:blipFill>
        <p:spPr bwMode="auto">
          <a:xfrm>
            <a:off x="-1942076" y="1665547"/>
            <a:ext cx="9043988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53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2800" dirty="0">
                <a:latin typeface="Franklin Gothic Medium"/>
                <a:cs typeface="Franklin Gothic Medium"/>
              </a:rPr>
              <a:t>La Principesca Contea di Gorizia e Gradisca</a:t>
            </a:r>
          </a:p>
        </p:txBody>
      </p:sp>
      <p:pic>
        <p:nvPicPr>
          <p:cNvPr id="4" name="Segnaposto contenuto 3" descr="carta contea go bombi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434" r="-72434"/>
          <a:stretch>
            <a:fillRect/>
          </a:stretch>
        </p:blipFill>
        <p:spPr bwMode="auto">
          <a:xfrm>
            <a:off x="-1824234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9E4EB-A4F0-9F41-85A3-E8BB7928193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6529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Solstizio.thmx</Template>
  <TotalTime>718</TotalTime>
  <Words>1155</Words>
  <Application>Microsoft Macintosh PowerPoint</Application>
  <PresentationFormat>Presentazione su schermo (4:3)</PresentationFormat>
  <Paragraphs>124</Paragraphs>
  <Slides>56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4" baseType="lpstr">
      <vt:lpstr>ＭＳ Ｐゴシック</vt:lpstr>
      <vt:lpstr>ＭＳ Ｐゴシック</vt:lpstr>
      <vt:lpstr>Arial</vt:lpstr>
      <vt:lpstr>Calibri</vt:lpstr>
      <vt:lpstr>Franklin Gothic Medium</vt:lpstr>
      <vt:lpstr>Garamond</vt:lpstr>
      <vt:lpstr>Helvetica</vt:lpstr>
      <vt:lpstr>Tema di Office</vt:lpstr>
      <vt:lpstr>Confine e paesaggio.  Gli effetti della presenza di un limite internazionale su società, territorio e turismo.  Il caso del confine orientale italiano.</vt:lpstr>
      <vt:lpstr>Abstract .1</vt:lpstr>
      <vt:lpstr>Abstract .2</vt:lpstr>
      <vt:lpstr>Abstract .3</vt:lpstr>
      <vt:lpstr>Abstract .4</vt:lpstr>
      <vt:lpstr>Il Friuli Venezia Giulia</vt:lpstr>
      <vt:lpstr>L’area del confine orientale</vt:lpstr>
      <vt:lpstr>Fino agli inizi del Novecento</vt:lpstr>
      <vt:lpstr>La Principesca Contea di Gorizia e Gradisca</vt:lpstr>
      <vt:lpstr>I (soli) segni (religiosi) sull’area </vt:lpstr>
      <vt:lpstr>Lussari, Castelmonte,  Monte Santo, Scala Santa</vt:lpstr>
      <vt:lpstr>Il caso di Trieste</vt:lpstr>
      <vt:lpstr>Le ferrovie che uniscono</vt:lpstr>
      <vt:lpstr>Lo scoppio (diversificato)  della prima guerra mondiale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dipartimento studi umanistici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Architettura e monumenti  all'Est del Nordest.  L'uso dei segni sul paesaggio  nella costruzione del confine orientale italiano  durante il XX secolo. </dc:title>
  <dc:creator>sergio zilli</dc:creator>
  <cp:lastModifiedBy>sergio zilli</cp:lastModifiedBy>
  <cp:revision>23</cp:revision>
  <dcterms:created xsi:type="dcterms:W3CDTF">2016-08-22T08:43:31Z</dcterms:created>
  <dcterms:modified xsi:type="dcterms:W3CDTF">2018-11-23T08:58:33Z</dcterms:modified>
</cp:coreProperties>
</file>