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3" r:id="rId2"/>
    <p:sldMasterId id="2147483895" r:id="rId3"/>
    <p:sldMasterId id="2147483907" r:id="rId4"/>
  </p:sldMasterIdLst>
  <p:notesMasterIdLst>
    <p:notesMasterId r:id="rId73"/>
  </p:notesMasterIdLst>
  <p:sldIdLst>
    <p:sldId id="853" r:id="rId5"/>
    <p:sldId id="1288" r:id="rId6"/>
    <p:sldId id="1182" r:id="rId7"/>
    <p:sldId id="1183" r:id="rId8"/>
    <p:sldId id="1184" r:id="rId9"/>
    <p:sldId id="1185" r:id="rId10"/>
    <p:sldId id="1186" r:id="rId11"/>
    <p:sldId id="1187" r:id="rId12"/>
    <p:sldId id="1188" r:id="rId13"/>
    <p:sldId id="1189" r:id="rId14"/>
    <p:sldId id="1190" r:id="rId15"/>
    <p:sldId id="1191" r:id="rId16"/>
    <p:sldId id="1192" r:id="rId17"/>
    <p:sldId id="1193" r:id="rId18"/>
    <p:sldId id="1194" r:id="rId19"/>
    <p:sldId id="1195" r:id="rId20"/>
    <p:sldId id="1196" r:id="rId21"/>
    <p:sldId id="1197" r:id="rId22"/>
    <p:sldId id="1198" r:id="rId23"/>
    <p:sldId id="1199" r:id="rId24"/>
    <p:sldId id="1200" r:id="rId25"/>
    <p:sldId id="1201" r:id="rId26"/>
    <p:sldId id="1202" r:id="rId27"/>
    <p:sldId id="1203" r:id="rId28"/>
    <p:sldId id="1204" r:id="rId29"/>
    <p:sldId id="1205" r:id="rId30"/>
    <p:sldId id="1206" r:id="rId31"/>
    <p:sldId id="1207" r:id="rId32"/>
    <p:sldId id="1208" r:id="rId33"/>
    <p:sldId id="1209" r:id="rId34"/>
    <p:sldId id="1210" r:id="rId35"/>
    <p:sldId id="1211" r:id="rId36"/>
    <p:sldId id="1212" r:id="rId37"/>
    <p:sldId id="1213" r:id="rId38"/>
    <p:sldId id="1214" r:id="rId39"/>
    <p:sldId id="1215" r:id="rId40"/>
    <p:sldId id="1216" r:id="rId41"/>
    <p:sldId id="1217" r:id="rId42"/>
    <p:sldId id="1218" r:id="rId43"/>
    <p:sldId id="1219" r:id="rId44"/>
    <p:sldId id="1220" r:id="rId45"/>
    <p:sldId id="1221" r:id="rId46"/>
    <p:sldId id="1222" r:id="rId47"/>
    <p:sldId id="1223" r:id="rId48"/>
    <p:sldId id="1224" r:id="rId49"/>
    <p:sldId id="1225" r:id="rId50"/>
    <p:sldId id="1226" r:id="rId51"/>
    <p:sldId id="1227" r:id="rId52"/>
    <p:sldId id="1228" r:id="rId53"/>
    <p:sldId id="1229" r:id="rId54"/>
    <p:sldId id="1231" r:id="rId55"/>
    <p:sldId id="1290" r:id="rId56"/>
    <p:sldId id="1289" r:id="rId57"/>
    <p:sldId id="1291" r:id="rId58"/>
    <p:sldId id="1292" r:id="rId59"/>
    <p:sldId id="1293" r:id="rId60"/>
    <p:sldId id="1294" r:id="rId61"/>
    <p:sldId id="1295" r:id="rId62"/>
    <p:sldId id="1296" r:id="rId63"/>
    <p:sldId id="1297" r:id="rId64"/>
    <p:sldId id="1298" r:id="rId65"/>
    <p:sldId id="1299" r:id="rId66"/>
    <p:sldId id="1300" r:id="rId67"/>
    <p:sldId id="1301" r:id="rId68"/>
    <p:sldId id="1302" r:id="rId69"/>
    <p:sldId id="1303" r:id="rId70"/>
    <p:sldId id="1304" r:id="rId71"/>
    <p:sldId id="1305" r:id="rId72"/>
  </p:sldIdLst>
  <p:sldSz cx="9144000" cy="6858000" type="screen4x3"/>
  <p:notesSz cx="6858000" cy="9144000"/>
  <p:defaultTextStyle>
    <a:defPPr>
      <a:defRPr lang="it-IT"/>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33CC33"/>
    <a:srgbClr val="66FF33"/>
    <a:srgbClr val="6600FF"/>
    <a:srgbClr val="DDDDDD"/>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81" autoAdjust="0"/>
    <p:restoredTop sz="69086" autoAdjust="0"/>
  </p:normalViewPr>
  <p:slideViewPr>
    <p:cSldViewPr snapToGrid="0">
      <p:cViewPr varScale="1">
        <p:scale>
          <a:sx n="60" d="100"/>
          <a:sy n="60" d="100"/>
        </p:scale>
        <p:origin x="1668" y="66"/>
      </p:cViewPr>
      <p:guideLst>
        <p:guide orient="horz" pos="96"/>
        <p:guide pos="29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656" y="-10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it-IT" altLang="it-IT"/>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it-IT" alt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Click to edit Master text styles</a:t>
            </a:r>
          </a:p>
          <a:p>
            <a:pPr lvl="1"/>
            <a:r>
              <a:rPr lang="it-IT" altLang="it-IT" noProof="0" smtClean="0"/>
              <a:t>Second level</a:t>
            </a:r>
          </a:p>
          <a:p>
            <a:pPr lvl="2"/>
            <a:r>
              <a:rPr lang="it-IT" altLang="it-IT" noProof="0" smtClean="0"/>
              <a:t>Third level</a:t>
            </a:r>
          </a:p>
          <a:p>
            <a:pPr lvl="3"/>
            <a:r>
              <a:rPr lang="it-IT" altLang="it-IT" noProof="0" smtClean="0"/>
              <a:t>Fourth level</a:t>
            </a:r>
          </a:p>
          <a:p>
            <a:pPr lvl="4"/>
            <a:r>
              <a:rPr lang="it-IT" altLang="it-IT"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it-IT" altLang="it-IT"/>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F223013-8753-4916-9338-B74BE699DA32}" type="slidenum">
              <a:rPr lang="it-IT" altLang="it-IT"/>
              <a:pPr>
                <a:defRPr/>
              </a:pPr>
              <a:t>‹#›</a:t>
            </a:fld>
            <a:endParaRPr lang="it-IT" altLang="it-IT"/>
          </a:p>
        </p:txBody>
      </p:sp>
    </p:spTree>
    <p:extLst>
      <p:ext uri="{BB962C8B-B14F-4D97-AF65-F5344CB8AC3E}">
        <p14:creationId xmlns:p14="http://schemas.microsoft.com/office/powerpoint/2010/main" val="2800212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fld id="{937DA0F3-A126-48AA-AF0C-6A79B393FE40}" type="slidenum">
              <a:rPr lang="it-IT" altLang="it-IT" sz="1200" b="0" smtClean="0"/>
              <a:pPr/>
              <a:t>1</a:t>
            </a:fld>
            <a:endParaRPr lang="it-IT" altLang="it-IT" sz="1200"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227651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AAADD-B023-4EFA-B1B6-832D491CD6ED}" type="slidenum">
              <a:rPr lang="it-IT" altLang="it-IT">
                <a:solidFill>
                  <a:srgbClr val="000000"/>
                </a:solidFill>
              </a:rPr>
              <a:pPr/>
              <a:t>11</a:t>
            </a:fld>
            <a:endParaRPr lang="it-IT" altLang="it-IT">
              <a:solidFill>
                <a:srgbClr val="000000"/>
              </a:solidFill>
            </a:endParaRPr>
          </a:p>
        </p:txBody>
      </p:sp>
      <p:sp>
        <p:nvSpPr>
          <p:cNvPr id="2087938" name="Rectangle 2"/>
          <p:cNvSpPr>
            <a:spLocks noGrp="1" noRot="1" noChangeAspect="1" noChangeArrowheads="1" noTextEdit="1"/>
          </p:cNvSpPr>
          <p:nvPr>
            <p:ph type="sldImg"/>
          </p:nvPr>
        </p:nvSpPr>
        <p:spPr>
          <a:ln/>
        </p:spPr>
      </p:sp>
      <p:sp>
        <p:nvSpPr>
          <p:cNvPr id="20879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29135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42F4D-D150-4618-A4BF-9E3EA57595CC}" type="slidenum">
              <a:rPr lang="it-IT" altLang="it-IT">
                <a:solidFill>
                  <a:srgbClr val="000000"/>
                </a:solidFill>
              </a:rPr>
              <a:pPr/>
              <a:t>12</a:t>
            </a:fld>
            <a:endParaRPr lang="it-IT" altLang="it-IT">
              <a:solidFill>
                <a:srgbClr val="000000"/>
              </a:solidFill>
            </a:endParaRPr>
          </a:p>
        </p:txBody>
      </p:sp>
      <p:sp>
        <p:nvSpPr>
          <p:cNvPr id="2089986" name="Rectangle 2"/>
          <p:cNvSpPr>
            <a:spLocks noGrp="1" noRot="1" noChangeAspect="1" noChangeArrowheads="1" noTextEdit="1"/>
          </p:cNvSpPr>
          <p:nvPr>
            <p:ph type="sldImg"/>
          </p:nvPr>
        </p:nvSpPr>
        <p:spPr>
          <a:ln/>
        </p:spPr>
      </p:sp>
      <p:sp>
        <p:nvSpPr>
          <p:cNvPr id="2089987" name="Rectangle 3"/>
          <p:cNvSpPr>
            <a:spLocks noGrp="1" noChangeArrowheads="1"/>
          </p:cNvSpPr>
          <p:nvPr>
            <p:ph type="body" idx="1"/>
          </p:nvPr>
        </p:nvSpPr>
        <p:spPr>
          <a:xfrm>
            <a:off x="914400" y="4343400"/>
            <a:ext cx="5029200" cy="4114800"/>
          </a:xfrm>
        </p:spPr>
        <p:txBody>
          <a:bodyPr/>
          <a:lstStyle/>
          <a:p>
            <a:endParaRPr lang="it-IT" altLang="it-IT"/>
          </a:p>
        </p:txBody>
      </p:sp>
    </p:spTree>
    <p:extLst>
      <p:ext uri="{BB962C8B-B14F-4D97-AF65-F5344CB8AC3E}">
        <p14:creationId xmlns:p14="http://schemas.microsoft.com/office/powerpoint/2010/main" val="45655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74617-9257-4938-A4F6-5980BBEE38F4}" type="slidenum">
              <a:rPr lang="it-IT" altLang="it-IT">
                <a:solidFill>
                  <a:srgbClr val="000000"/>
                </a:solidFill>
              </a:rPr>
              <a:pPr/>
              <a:t>13</a:t>
            </a:fld>
            <a:endParaRPr lang="it-IT" altLang="it-IT">
              <a:solidFill>
                <a:srgbClr val="000000"/>
              </a:solidFill>
            </a:endParaRPr>
          </a:p>
        </p:txBody>
      </p:sp>
      <p:sp>
        <p:nvSpPr>
          <p:cNvPr id="2092034" name="Rectangle 2"/>
          <p:cNvSpPr>
            <a:spLocks noGrp="1" noRot="1" noChangeAspect="1" noChangeArrowheads="1" noTextEdit="1"/>
          </p:cNvSpPr>
          <p:nvPr>
            <p:ph type="sldImg"/>
          </p:nvPr>
        </p:nvSpPr>
        <p:spPr>
          <a:ln/>
        </p:spPr>
      </p:sp>
      <p:sp>
        <p:nvSpPr>
          <p:cNvPr id="2092035" name="Rectangle 3"/>
          <p:cNvSpPr>
            <a:spLocks noGrp="1" noChangeArrowheads="1"/>
          </p:cNvSpPr>
          <p:nvPr>
            <p:ph type="body" idx="1"/>
          </p:nvPr>
        </p:nvSpPr>
        <p:spPr>
          <a:xfrm>
            <a:off x="914400" y="4343400"/>
            <a:ext cx="5029200" cy="4114800"/>
          </a:xfrm>
        </p:spPr>
        <p:txBody>
          <a:bodyPr/>
          <a:lstStyle/>
          <a:p>
            <a:endParaRPr lang="it-IT" altLang="it-IT"/>
          </a:p>
        </p:txBody>
      </p:sp>
    </p:spTree>
    <p:extLst>
      <p:ext uri="{BB962C8B-B14F-4D97-AF65-F5344CB8AC3E}">
        <p14:creationId xmlns:p14="http://schemas.microsoft.com/office/powerpoint/2010/main" val="146165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B0701-133B-4117-AAEC-30A440AECF1D}" type="slidenum">
              <a:rPr lang="it-IT" altLang="it-IT">
                <a:solidFill>
                  <a:srgbClr val="000000"/>
                </a:solidFill>
              </a:rPr>
              <a:pPr/>
              <a:t>14</a:t>
            </a:fld>
            <a:endParaRPr lang="it-IT" altLang="it-IT">
              <a:solidFill>
                <a:srgbClr val="000000"/>
              </a:solidFill>
            </a:endParaRPr>
          </a:p>
        </p:txBody>
      </p:sp>
      <p:sp>
        <p:nvSpPr>
          <p:cNvPr id="2094082" name="Rectangle 2"/>
          <p:cNvSpPr>
            <a:spLocks noGrp="1" noRot="1" noChangeAspect="1" noChangeArrowheads="1" noTextEdit="1"/>
          </p:cNvSpPr>
          <p:nvPr>
            <p:ph type="sldImg"/>
          </p:nvPr>
        </p:nvSpPr>
        <p:spPr>
          <a:ln/>
        </p:spPr>
      </p:sp>
      <p:sp>
        <p:nvSpPr>
          <p:cNvPr id="2094083" name="Rectangle 3"/>
          <p:cNvSpPr>
            <a:spLocks noGrp="1" noChangeArrowheads="1"/>
          </p:cNvSpPr>
          <p:nvPr>
            <p:ph type="body" idx="1"/>
          </p:nvPr>
        </p:nvSpPr>
        <p:spPr>
          <a:xfrm>
            <a:off x="914400" y="4343400"/>
            <a:ext cx="5029200" cy="4114800"/>
          </a:xfrm>
        </p:spPr>
        <p:txBody>
          <a:bodyPr/>
          <a:lstStyle/>
          <a:p>
            <a:endParaRPr lang="it-IT" altLang="it-IT"/>
          </a:p>
        </p:txBody>
      </p:sp>
    </p:spTree>
    <p:extLst>
      <p:ext uri="{BB962C8B-B14F-4D97-AF65-F5344CB8AC3E}">
        <p14:creationId xmlns:p14="http://schemas.microsoft.com/office/powerpoint/2010/main" val="215969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BD81B-6132-4DEA-86D1-CB3FDD1491EF}" type="slidenum">
              <a:rPr lang="it-IT" altLang="it-IT">
                <a:solidFill>
                  <a:srgbClr val="000000"/>
                </a:solidFill>
              </a:rPr>
              <a:pPr/>
              <a:t>15</a:t>
            </a:fld>
            <a:endParaRPr lang="it-IT" altLang="it-IT">
              <a:solidFill>
                <a:srgbClr val="000000"/>
              </a:solidFill>
            </a:endParaRPr>
          </a:p>
        </p:txBody>
      </p:sp>
      <p:sp>
        <p:nvSpPr>
          <p:cNvPr id="2096130" name="Rectangle 2"/>
          <p:cNvSpPr>
            <a:spLocks noGrp="1" noRot="1" noChangeAspect="1" noChangeArrowheads="1" noTextEdit="1"/>
          </p:cNvSpPr>
          <p:nvPr>
            <p:ph type="sldImg"/>
          </p:nvPr>
        </p:nvSpPr>
        <p:spPr>
          <a:ln/>
        </p:spPr>
      </p:sp>
      <p:sp>
        <p:nvSpPr>
          <p:cNvPr id="20961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2639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D6F57-E123-4E22-B11A-DEF29DE7E819}" type="slidenum">
              <a:rPr lang="it-IT" altLang="it-IT">
                <a:solidFill>
                  <a:srgbClr val="000000"/>
                </a:solidFill>
              </a:rPr>
              <a:pPr/>
              <a:t>16</a:t>
            </a:fld>
            <a:endParaRPr lang="it-IT" altLang="it-IT">
              <a:solidFill>
                <a:srgbClr val="000000"/>
              </a:solidFill>
            </a:endParaRPr>
          </a:p>
        </p:txBody>
      </p:sp>
      <p:sp>
        <p:nvSpPr>
          <p:cNvPr id="2199554" name="Rectangle 2"/>
          <p:cNvSpPr>
            <a:spLocks noGrp="1" noRot="1" noChangeAspect="1" noChangeArrowheads="1" noTextEdit="1"/>
          </p:cNvSpPr>
          <p:nvPr>
            <p:ph type="sldImg"/>
          </p:nvPr>
        </p:nvSpPr>
        <p:spPr>
          <a:ln/>
        </p:spPr>
      </p:sp>
      <p:sp>
        <p:nvSpPr>
          <p:cNvPr id="2199555" name="Rectangle 3"/>
          <p:cNvSpPr>
            <a:spLocks noGrp="1" noChangeArrowheads="1"/>
          </p:cNvSpPr>
          <p:nvPr>
            <p:ph type="body" idx="1"/>
          </p:nvPr>
        </p:nvSpPr>
        <p:spPr/>
        <p:txBody>
          <a:bodyPr/>
          <a:lstStyle/>
          <a:p>
            <a:pPr>
              <a:lnSpc>
                <a:spcPct val="80000"/>
              </a:lnSpc>
            </a:pPr>
            <a:r>
              <a:rPr lang="it-IT" altLang="it-IT" sz="800" b="1"/>
              <a:t>Facciamo quindi l’esempio psicologico……</a:t>
            </a:r>
          </a:p>
          <a:p>
            <a:pPr>
              <a:lnSpc>
                <a:spcPct val="80000"/>
              </a:lnSpc>
            </a:pPr>
            <a:r>
              <a:rPr lang="it-IT" altLang="it-IT" sz="800" b="1"/>
              <a:t>Il ricordo di una stringa di parole e poi tirare fuori il senso dell’evento a partire dalle vostre risposte… Il ricordo è un concetto astratto e come tale è complesso pensare a come misurarlo. </a:t>
            </a:r>
          </a:p>
        </p:txBody>
      </p:sp>
    </p:spTree>
    <p:extLst>
      <p:ext uri="{BB962C8B-B14F-4D97-AF65-F5344CB8AC3E}">
        <p14:creationId xmlns:p14="http://schemas.microsoft.com/office/powerpoint/2010/main" val="286254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88529-E8B3-4BB3-831A-8297CB15D4B2}" type="slidenum">
              <a:rPr lang="it-IT" altLang="it-IT">
                <a:solidFill>
                  <a:srgbClr val="000000"/>
                </a:solidFill>
              </a:rPr>
              <a:pPr/>
              <a:t>17</a:t>
            </a:fld>
            <a:endParaRPr lang="it-IT" altLang="it-IT">
              <a:solidFill>
                <a:srgbClr val="000000"/>
              </a:solidFill>
            </a:endParaRPr>
          </a:p>
        </p:txBody>
      </p:sp>
      <p:sp>
        <p:nvSpPr>
          <p:cNvPr id="2201602" name="Rectangle 2"/>
          <p:cNvSpPr>
            <a:spLocks noGrp="1" noRot="1" noChangeAspect="1" noChangeArrowheads="1" noTextEdit="1"/>
          </p:cNvSpPr>
          <p:nvPr>
            <p:ph type="sldImg"/>
          </p:nvPr>
        </p:nvSpPr>
        <p:spPr>
          <a:ln/>
        </p:spPr>
      </p:sp>
      <p:sp>
        <p:nvSpPr>
          <p:cNvPr id="2201603" name="Rectangle 3"/>
          <p:cNvSpPr>
            <a:spLocks noGrp="1" noChangeArrowheads="1"/>
          </p:cNvSpPr>
          <p:nvPr>
            <p:ph type="body" idx="1"/>
          </p:nvPr>
        </p:nvSpPr>
        <p:spPr/>
        <p:txBody>
          <a:bodyPr/>
          <a:lstStyle/>
          <a:p>
            <a:pPr>
              <a:lnSpc>
                <a:spcPct val="80000"/>
              </a:lnSpc>
            </a:pPr>
            <a:r>
              <a:rPr lang="it-IT" altLang="it-IT" sz="800" b="1"/>
              <a:t>Quando si fa un esperimento… si da sempre una consegna… </a:t>
            </a:r>
          </a:p>
          <a:p>
            <a:pPr>
              <a:lnSpc>
                <a:spcPct val="80000"/>
              </a:lnSpc>
            </a:pPr>
            <a:r>
              <a:rPr lang="it-IT" altLang="it-IT" sz="800" b="1"/>
              <a:t>Avete tutti un foglio?</a:t>
            </a:r>
          </a:p>
        </p:txBody>
      </p:sp>
    </p:spTree>
    <p:extLst>
      <p:ext uri="{BB962C8B-B14F-4D97-AF65-F5344CB8AC3E}">
        <p14:creationId xmlns:p14="http://schemas.microsoft.com/office/powerpoint/2010/main" val="88336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1DAD4-04FA-4235-805F-861A01431090}" type="slidenum">
              <a:rPr lang="it-IT" altLang="it-IT">
                <a:solidFill>
                  <a:srgbClr val="000000"/>
                </a:solidFill>
              </a:rPr>
              <a:pPr/>
              <a:t>18</a:t>
            </a:fld>
            <a:endParaRPr lang="it-IT" altLang="it-IT">
              <a:solidFill>
                <a:srgbClr val="000000"/>
              </a:solidFill>
            </a:endParaRPr>
          </a:p>
        </p:txBody>
      </p:sp>
      <p:sp>
        <p:nvSpPr>
          <p:cNvPr id="2203650" name="Rectangle 2"/>
          <p:cNvSpPr>
            <a:spLocks noGrp="1" noRot="1" noChangeAspect="1" noChangeArrowheads="1" noTextEdit="1"/>
          </p:cNvSpPr>
          <p:nvPr>
            <p:ph type="sldImg"/>
          </p:nvPr>
        </p:nvSpPr>
        <p:spPr>
          <a:ln/>
        </p:spPr>
      </p:sp>
      <p:sp>
        <p:nvSpPr>
          <p:cNvPr id="2203651" name="Rectangle 3"/>
          <p:cNvSpPr>
            <a:spLocks noGrp="1" noChangeArrowheads="1"/>
          </p:cNvSpPr>
          <p:nvPr>
            <p:ph type="body" idx="1"/>
          </p:nvPr>
        </p:nvSpPr>
        <p:spPr/>
        <p:txBody>
          <a:bodyPr/>
          <a:lstStyle/>
          <a:p>
            <a:pPr>
              <a:lnSpc>
                <a:spcPct val="80000"/>
              </a:lnSpc>
            </a:pPr>
            <a:endParaRPr lang="it-IT" altLang="it-IT" sz="800" b="1"/>
          </a:p>
        </p:txBody>
      </p:sp>
    </p:spTree>
    <p:extLst>
      <p:ext uri="{BB962C8B-B14F-4D97-AF65-F5344CB8AC3E}">
        <p14:creationId xmlns:p14="http://schemas.microsoft.com/office/powerpoint/2010/main" val="356295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590337B-5ED1-45B8-8875-AE593E52E718}" type="slidenum">
              <a:rPr lang="it-IT" altLang="it-IT">
                <a:solidFill>
                  <a:srgbClr val="000000"/>
                </a:solidFill>
              </a:rPr>
              <a:pPr/>
              <a:t>19</a:t>
            </a:fld>
            <a:endParaRPr lang="it-IT" altLang="it-IT">
              <a:solidFill>
                <a:srgbClr val="000000"/>
              </a:solidFill>
            </a:endParaRPr>
          </a:p>
        </p:txBody>
      </p:sp>
      <p:sp>
        <p:nvSpPr>
          <p:cNvPr id="220672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C3DC185-020D-458A-B705-1502A2CB9EAE}" type="slidenum">
              <a:rPr lang="it-IT" altLang="it-IT" sz="1300" b="0" smtClean="0">
                <a:solidFill>
                  <a:srgbClr val="000000"/>
                </a:solidFill>
                <a:latin typeface="Times New Roman" panose="02020603050405020304" pitchFamily="18" charset="0"/>
              </a:rPr>
              <a:pPr algn="r" eaLnBrk="1" hangingPunct="1"/>
              <a:t>19</a:t>
            </a:fld>
            <a:endParaRPr lang="it-IT" altLang="it-IT" sz="1300" b="0" smtClean="0">
              <a:solidFill>
                <a:srgbClr val="000000"/>
              </a:solidFill>
              <a:latin typeface="Times New Roman" panose="02020603050405020304" pitchFamily="18" charset="0"/>
            </a:endParaRPr>
          </a:p>
        </p:txBody>
      </p:sp>
      <p:sp>
        <p:nvSpPr>
          <p:cNvPr id="2206723" name="Rectangle 2"/>
          <p:cNvSpPr>
            <a:spLocks noGrp="1" noRot="1" noChangeAspect="1" noChangeArrowheads="1" noTextEdit="1"/>
          </p:cNvSpPr>
          <p:nvPr>
            <p:ph type="sldImg"/>
          </p:nvPr>
        </p:nvSpPr>
        <p:spPr>
          <a:xfrm>
            <a:off x="1143000" y="684213"/>
            <a:ext cx="4572000" cy="3429000"/>
          </a:xfrm>
          <a:ln/>
        </p:spPr>
      </p:sp>
      <p:sp>
        <p:nvSpPr>
          <p:cNvPr id="2206724"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108229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6259EC-5619-45CE-996C-3BF65F4C9E0C}" type="slidenum">
              <a:rPr lang="it-IT" altLang="it-IT">
                <a:solidFill>
                  <a:srgbClr val="000000"/>
                </a:solidFill>
              </a:rPr>
              <a:pPr/>
              <a:t>20</a:t>
            </a:fld>
            <a:endParaRPr lang="it-IT" altLang="it-IT">
              <a:solidFill>
                <a:srgbClr val="000000"/>
              </a:solidFill>
            </a:endParaRPr>
          </a:p>
        </p:txBody>
      </p:sp>
      <p:sp>
        <p:nvSpPr>
          <p:cNvPr id="220877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5F47EFE-7193-4A69-9A3D-10D7089B51B1}" type="slidenum">
              <a:rPr lang="it-IT" altLang="it-IT" sz="1300" b="0" smtClean="0">
                <a:solidFill>
                  <a:srgbClr val="000000"/>
                </a:solidFill>
                <a:latin typeface="Times New Roman" panose="02020603050405020304" pitchFamily="18" charset="0"/>
              </a:rPr>
              <a:pPr algn="r" eaLnBrk="1" hangingPunct="1"/>
              <a:t>20</a:t>
            </a:fld>
            <a:endParaRPr lang="it-IT" altLang="it-IT" sz="1300" b="0" smtClean="0">
              <a:solidFill>
                <a:srgbClr val="000000"/>
              </a:solidFill>
              <a:latin typeface="Times New Roman" panose="02020603050405020304" pitchFamily="18" charset="0"/>
            </a:endParaRPr>
          </a:p>
        </p:txBody>
      </p:sp>
      <p:sp>
        <p:nvSpPr>
          <p:cNvPr id="2208771" name="Rectangle 2"/>
          <p:cNvSpPr>
            <a:spLocks noGrp="1" noRot="1" noChangeAspect="1" noChangeArrowheads="1" noTextEdit="1"/>
          </p:cNvSpPr>
          <p:nvPr>
            <p:ph type="sldImg"/>
          </p:nvPr>
        </p:nvSpPr>
        <p:spPr>
          <a:xfrm>
            <a:off x="1143000" y="684213"/>
            <a:ext cx="4572000" cy="3429000"/>
          </a:xfrm>
          <a:ln/>
        </p:spPr>
      </p:sp>
      <p:sp>
        <p:nvSpPr>
          <p:cNvPr id="2208772"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239620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50956-92B5-4E6B-ABEF-8435571C6A3D}" type="slidenum">
              <a:rPr lang="it-IT" altLang="it-IT">
                <a:solidFill>
                  <a:srgbClr val="000000"/>
                </a:solidFill>
              </a:rPr>
              <a:pPr/>
              <a:t>3</a:t>
            </a:fld>
            <a:endParaRPr lang="it-IT" altLang="it-IT">
              <a:solidFill>
                <a:srgbClr val="000000"/>
              </a:solidFill>
            </a:endParaRPr>
          </a:p>
        </p:txBody>
      </p:sp>
      <p:sp>
        <p:nvSpPr>
          <p:cNvPr id="2071554" name="Rectangle 2"/>
          <p:cNvSpPr>
            <a:spLocks noGrp="1" noRot="1" noChangeAspect="1" noChangeArrowheads="1" noTextEdit="1"/>
          </p:cNvSpPr>
          <p:nvPr>
            <p:ph type="sldImg"/>
          </p:nvPr>
        </p:nvSpPr>
        <p:spPr>
          <a:ln/>
        </p:spPr>
      </p:sp>
      <p:sp>
        <p:nvSpPr>
          <p:cNvPr id="2071555" name="Rectangle 3"/>
          <p:cNvSpPr>
            <a:spLocks noGrp="1" noChangeArrowheads="1"/>
          </p:cNvSpPr>
          <p:nvPr>
            <p:ph type="body" idx="1"/>
          </p:nvPr>
        </p:nvSpPr>
        <p:spPr>
          <a:xfrm>
            <a:off x="914400" y="4343400"/>
            <a:ext cx="5029200" cy="4114800"/>
          </a:xfrm>
        </p:spPr>
        <p:txBody>
          <a:bodyPr/>
          <a:lstStyle/>
          <a:p>
            <a:endParaRPr lang="it-IT" altLang="it-IT" sz="1000" dirty="0"/>
          </a:p>
          <a:p>
            <a:r>
              <a:rPr lang="it-IT" altLang="it-IT" sz="1000" dirty="0" smtClean="0"/>
              <a:t>Capitolo 6 e 7 McBurney</a:t>
            </a:r>
            <a:endParaRPr lang="it-IT" altLang="it-IT" sz="1000" dirty="0"/>
          </a:p>
        </p:txBody>
      </p:sp>
    </p:spTree>
    <p:extLst>
      <p:ext uri="{BB962C8B-B14F-4D97-AF65-F5344CB8AC3E}">
        <p14:creationId xmlns:p14="http://schemas.microsoft.com/office/powerpoint/2010/main" val="335427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225360-19AD-4ACF-86C9-1DC1035931AC}" type="slidenum">
              <a:rPr lang="it-IT" altLang="it-IT">
                <a:solidFill>
                  <a:srgbClr val="000000"/>
                </a:solidFill>
              </a:rPr>
              <a:pPr/>
              <a:t>21</a:t>
            </a:fld>
            <a:endParaRPr lang="it-IT" altLang="it-IT">
              <a:solidFill>
                <a:srgbClr val="000000"/>
              </a:solidFill>
            </a:endParaRPr>
          </a:p>
        </p:txBody>
      </p:sp>
      <p:sp>
        <p:nvSpPr>
          <p:cNvPr id="221081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1F1A4F5-C3E3-4C14-B479-C9A436C33F06}" type="slidenum">
              <a:rPr lang="it-IT" altLang="it-IT" sz="1300" b="0" smtClean="0">
                <a:solidFill>
                  <a:srgbClr val="000000"/>
                </a:solidFill>
                <a:latin typeface="Times New Roman" panose="02020603050405020304" pitchFamily="18" charset="0"/>
              </a:rPr>
              <a:pPr algn="r" eaLnBrk="1" hangingPunct="1"/>
              <a:t>21</a:t>
            </a:fld>
            <a:endParaRPr lang="it-IT" altLang="it-IT" sz="1300" b="0" smtClean="0">
              <a:solidFill>
                <a:srgbClr val="000000"/>
              </a:solidFill>
              <a:latin typeface="Times New Roman" panose="02020603050405020304" pitchFamily="18" charset="0"/>
            </a:endParaRPr>
          </a:p>
        </p:txBody>
      </p:sp>
      <p:sp>
        <p:nvSpPr>
          <p:cNvPr id="2210819" name="Rectangle 2"/>
          <p:cNvSpPr>
            <a:spLocks noGrp="1" noRot="1" noChangeAspect="1" noChangeArrowheads="1" noTextEdit="1"/>
          </p:cNvSpPr>
          <p:nvPr>
            <p:ph type="sldImg"/>
          </p:nvPr>
        </p:nvSpPr>
        <p:spPr>
          <a:xfrm>
            <a:off x="1143000" y="684213"/>
            <a:ext cx="4572000" cy="3429000"/>
          </a:xfrm>
          <a:ln/>
        </p:spPr>
      </p:sp>
      <p:sp>
        <p:nvSpPr>
          <p:cNvPr id="2210820"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786582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7FC504-E376-477E-A6C2-87EA71AEADCC}" type="slidenum">
              <a:rPr lang="it-IT" altLang="it-IT">
                <a:solidFill>
                  <a:srgbClr val="000000"/>
                </a:solidFill>
              </a:rPr>
              <a:pPr/>
              <a:t>22</a:t>
            </a:fld>
            <a:endParaRPr lang="it-IT" altLang="it-IT">
              <a:solidFill>
                <a:srgbClr val="000000"/>
              </a:solidFill>
            </a:endParaRPr>
          </a:p>
        </p:txBody>
      </p:sp>
      <p:sp>
        <p:nvSpPr>
          <p:cNvPr id="221286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EF4524-52C1-4F3E-92AE-92930AE4D523}" type="slidenum">
              <a:rPr lang="it-IT" altLang="it-IT" sz="1300" b="0" smtClean="0">
                <a:solidFill>
                  <a:srgbClr val="000000"/>
                </a:solidFill>
                <a:latin typeface="Times New Roman" panose="02020603050405020304" pitchFamily="18" charset="0"/>
              </a:rPr>
              <a:pPr algn="r" eaLnBrk="1" hangingPunct="1"/>
              <a:t>22</a:t>
            </a:fld>
            <a:endParaRPr lang="it-IT" altLang="it-IT" sz="1300" b="0" smtClean="0">
              <a:solidFill>
                <a:srgbClr val="000000"/>
              </a:solidFill>
              <a:latin typeface="Times New Roman" panose="02020603050405020304" pitchFamily="18" charset="0"/>
            </a:endParaRPr>
          </a:p>
        </p:txBody>
      </p:sp>
      <p:sp>
        <p:nvSpPr>
          <p:cNvPr id="2212867" name="Rectangle 2"/>
          <p:cNvSpPr>
            <a:spLocks noGrp="1" noRot="1" noChangeAspect="1" noChangeArrowheads="1" noTextEdit="1"/>
          </p:cNvSpPr>
          <p:nvPr>
            <p:ph type="sldImg"/>
          </p:nvPr>
        </p:nvSpPr>
        <p:spPr>
          <a:xfrm>
            <a:off x="1143000" y="684213"/>
            <a:ext cx="4572000" cy="3429000"/>
          </a:xfrm>
          <a:ln/>
        </p:spPr>
      </p:sp>
      <p:sp>
        <p:nvSpPr>
          <p:cNvPr id="2212868"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1502981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6D193B-E48C-43DF-A65F-C2F05E1F4008}" type="slidenum">
              <a:rPr lang="it-IT" altLang="it-IT">
                <a:solidFill>
                  <a:srgbClr val="000000"/>
                </a:solidFill>
              </a:rPr>
              <a:pPr/>
              <a:t>23</a:t>
            </a:fld>
            <a:endParaRPr lang="it-IT" altLang="it-IT">
              <a:solidFill>
                <a:srgbClr val="000000"/>
              </a:solidFill>
            </a:endParaRPr>
          </a:p>
        </p:txBody>
      </p:sp>
      <p:sp>
        <p:nvSpPr>
          <p:cNvPr id="221491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4EA4AF3-5382-4C9A-8025-1C8C7BE4A5CD}" type="slidenum">
              <a:rPr lang="it-IT" altLang="it-IT" sz="1300" b="0" smtClean="0">
                <a:solidFill>
                  <a:srgbClr val="000000"/>
                </a:solidFill>
                <a:latin typeface="Times New Roman" panose="02020603050405020304" pitchFamily="18" charset="0"/>
              </a:rPr>
              <a:pPr algn="r" eaLnBrk="1" hangingPunct="1"/>
              <a:t>23</a:t>
            </a:fld>
            <a:endParaRPr lang="it-IT" altLang="it-IT" sz="1300" b="0" smtClean="0">
              <a:solidFill>
                <a:srgbClr val="000000"/>
              </a:solidFill>
              <a:latin typeface="Times New Roman" panose="02020603050405020304" pitchFamily="18" charset="0"/>
            </a:endParaRPr>
          </a:p>
        </p:txBody>
      </p:sp>
      <p:sp>
        <p:nvSpPr>
          <p:cNvPr id="2214915" name="Rectangle 2"/>
          <p:cNvSpPr>
            <a:spLocks noGrp="1" noRot="1" noChangeAspect="1" noChangeArrowheads="1" noTextEdit="1"/>
          </p:cNvSpPr>
          <p:nvPr>
            <p:ph type="sldImg"/>
          </p:nvPr>
        </p:nvSpPr>
        <p:spPr>
          <a:xfrm>
            <a:off x="1143000" y="684213"/>
            <a:ext cx="4572000" cy="3429000"/>
          </a:xfrm>
          <a:ln/>
        </p:spPr>
      </p:sp>
      <p:sp>
        <p:nvSpPr>
          <p:cNvPr id="2214916"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3031413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784F02-8C18-427A-9436-F56A2F0D71A5}" type="slidenum">
              <a:rPr lang="it-IT" altLang="it-IT">
                <a:solidFill>
                  <a:srgbClr val="000000"/>
                </a:solidFill>
              </a:rPr>
              <a:pPr/>
              <a:t>24</a:t>
            </a:fld>
            <a:endParaRPr lang="it-IT" altLang="it-IT">
              <a:solidFill>
                <a:srgbClr val="000000"/>
              </a:solidFill>
            </a:endParaRPr>
          </a:p>
        </p:txBody>
      </p:sp>
      <p:sp>
        <p:nvSpPr>
          <p:cNvPr id="221696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4A6F6B7-E3BD-4AB6-A2F6-CCFE53459DA2}" type="slidenum">
              <a:rPr lang="it-IT" altLang="it-IT" sz="1300" b="0" smtClean="0">
                <a:solidFill>
                  <a:srgbClr val="000000"/>
                </a:solidFill>
                <a:latin typeface="Times New Roman" panose="02020603050405020304" pitchFamily="18" charset="0"/>
              </a:rPr>
              <a:pPr algn="r" eaLnBrk="1" hangingPunct="1"/>
              <a:t>24</a:t>
            </a:fld>
            <a:endParaRPr lang="it-IT" altLang="it-IT" sz="1300" b="0" smtClean="0">
              <a:solidFill>
                <a:srgbClr val="000000"/>
              </a:solidFill>
              <a:latin typeface="Times New Roman" panose="02020603050405020304" pitchFamily="18" charset="0"/>
            </a:endParaRPr>
          </a:p>
        </p:txBody>
      </p:sp>
      <p:sp>
        <p:nvSpPr>
          <p:cNvPr id="2216963" name="Rectangle 2"/>
          <p:cNvSpPr>
            <a:spLocks noGrp="1" noRot="1" noChangeAspect="1" noChangeArrowheads="1" noTextEdit="1"/>
          </p:cNvSpPr>
          <p:nvPr>
            <p:ph type="sldImg"/>
          </p:nvPr>
        </p:nvSpPr>
        <p:spPr>
          <a:xfrm>
            <a:off x="1143000" y="684213"/>
            <a:ext cx="4572000" cy="3429000"/>
          </a:xfrm>
          <a:ln/>
        </p:spPr>
      </p:sp>
      <p:sp>
        <p:nvSpPr>
          <p:cNvPr id="2216964"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4070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8A2EB39-4974-46F2-AB90-838D84E023B6}" type="slidenum">
              <a:rPr lang="it-IT" altLang="it-IT">
                <a:solidFill>
                  <a:srgbClr val="000000"/>
                </a:solidFill>
              </a:rPr>
              <a:pPr/>
              <a:t>25</a:t>
            </a:fld>
            <a:endParaRPr lang="it-IT" altLang="it-IT">
              <a:solidFill>
                <a:srgbClr val="000000"/>
              </a:solidFill>
            </a:endParaRPr>
          </a:p>
        </p:txBody>
      </p:sp>
      <p:sp>
        <p:nvSpPr>
          <p:cNvPr id="221901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E70F340-6357-4175-A223-974DD0F4E59A}" type="slidenum">
              <a:rPr lang="it-IT" altLang="it-IT" sz="1300" b="0" smtClean="0">
                <a:solidFill>
                  <a:srgbClr val="000000"/>
                </a:solidFill>
                <a:latin typeface="Times New Roman" panose="02020603050405020304" pitchFamily="18" charset="0"/>
              </a:rPr>
              <a:pPr algn="r" eaLnBrk="1" hangingPunct="1"/>
              <a:t>25</a:t>
            </a:fld>
            <a:endParaRPr lang="it-IT" altLang="it-IT" sz="1300" b="0" smtClean="0">
              <a:solidFill>
                <a:srgbClr val="000000"/>
              </a:solidFill>
              <a:latin typeface="Times New Roman" panose="02020603050405020304" pitchFamily="18" charset="0"/>
            </a:endParaRPr>
          </a:p>
        </p:txBody>
      </p:sp>
      <p:sp>
        <p:nvSpPr>
          <p:cNvPr id="2219011" name="Rectangle 2"/>
          <p:cNvSpPr>
            <a:spLocks noGrp="1" noRot="1" noChangeAspect="1" noChangeArrowheads="1" noTextEdit="1"/>
          </p:cNvSpPr>
          <p:nvPr>
            <p:ph type="sldImg"/>
          </p:nvPr>
        </p:nvSpPr>
        <p:spPr>
          <a:xfrm>
            <a:off x="1143000" y="684213"/>
            <a:ext cx="4572000" cy="3429000"/>
          </a:xfrm>
          <a:ln/>
        </p:spPr>
      </p:sp>
      <p:sp>
        <p:nvSpPr>
          <p:cNvPr id="2219012"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399498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1CD2319-A714-4FAC-98BA-CA3AA1EAD90D}" type="slidenum">
              <a:rPr lang="it-IT" altLang="it-IT">
                <a:solidFill>
                  <a:srgbClr val="000000"/>
                </a:solidFill>
              </a:rPr>
              <a:pPr/>
              <a:t>26</a:t>
            </a:fld>
            <a:endParaRPr lang="it-IT" altLang="it-IT">
              <a:solidFill>
                <a:srgbClr val="000000"/>
              </a:solidFill>
            </a:endParaRPr>
          </a:p>
        </p:txBody>
      </p:sp>
      <p:sp>
        <p:nvSpPr>
          <p:cNvPr id="222105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909086A-DEBC-49D7-9BDB-909D35AD44C0}" type="slidenum">
              <a:rPr lang="it-IT" altLang="it-IT" sz="1300" b="0" smtClean="0">
                <a:solidFill>
                  <a:srgbClr val="000000"/>
                </a:solidFill>
                <a:latin typeface="Times New Roman" panose="02020603050405020304" pitchFamily="18" charset="0"/>
              </a:rPr>
              <a:pPr algn="r" eaLnBrk="1" hangingPunct="1"/>
              <a:t>26</a:t>
            </a:fld>
            <a:endParaRPr lang="it-IT" altLang="it-IT" sz="1300" b="0" smtClean="0">
              <a:solidFill>
                <a:srgbClr val="000000"/>
              </a:solidFill>
              <a:latin typeface="Times New Roman" panose="02020603050405020304" pitchFamily="18" charset="0"/>
            </a:endParaRPr>
          </a:p>
        </p:txBody>
      </p:sp>
      <p:sp>
        <p:nvSpPr>
          <p:cNvPr id="2221059" name="Rectangle 2"/>
          <p:cNvSpPr>
            <a:spLocks noGrp="1" noRot="1" noChangeAspect="1" noChangeArrowheads="1" noTextEdit="1"/>
          </p:cNvSpPr>
          <p:nvPr>
            <p:ph type="sldImg"/>
          </p:nvPr>
        </p:nvSpPr>
        <p:spPr>
          <a:xfrm>
            <a:off x="1143000" y="684213"/>
            <a:ext cx="4572000" cy="3429000"/>
          </a:xfrm>
          <a:ln/>
        </p:spPr>
      </p:sp>
      <p:sp>
        <p:nvSpPr>
          <p:cNvPr id="2221060"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1015071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6C302C-618F-44D9-AE2E-FFD4786A05DC}" type="slidenum">
              <a:rPr lang="it-IT" altLang="it-IT">
                <a:solidFill>
                  <a:srgbClr val="000000"/>
                </a:solidFill>
              </a:rPr>
              <a:pPr/>
              <a:t>27</a:t>
            </a:fld>
            <a:endParaRPr lang="it-IT" altLang="it-IT">
              <a:solidFill>
                <a:srgbClr val="000000"/>
              </a:solidFill>
            </a:endParaRPr>
          </a:p>
        </p:txBody>
      </p:sp>
      <p:sp>
        <p:nvSpPr>
          <p:cNvPr id="222310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3B1270-CD22-47C3-AD03-EF2395E2FDB6}" type="slidenum">
              <a:rPr lang="it-IT" altLang="it-IT" sz="1300" b="0" smtClean="0">
                <a:solidFill>
                  <a:srgbClr val="000000"/>
                </a:solidFill>
                <a:latin typeface="Times New Roman" panose="02020603050405020304" pitchFamily="18" charset="0"/>
              </a:rPr>
              <a:pPr algn="r" eaLnBrk="1" hangingPunct="1"/>
              <a:t>27</a:t>
            </a:fld>
            <a:endParaRPr lang="it-IT" altLang="it-IT" sz="1300" b="0" smtClean="0">
              <a:solidFill>
                <a:srgbClr val="000000"/>
              </a:solidFill>
              <a:latin typeface="Times New Roman" panose="02020603050405020304" pitchFamily="18" charset="0"/>
            </a:endParaRPr>
          </a:p>
        </p:txBody>
      </p:sp>
      <p:sp>
        <p:nvSpPr>
          <p:cNvPr id="2223107" name="Rectangle 2"/>
          <p:cNvSpPr>
            <a:spLocks noGrp="1" noRot="1" noChangeAspect="1" noChangeArrowheads="1" noTextEdit="1"/>
          </p:cNvSpPr>
          <p:nvPr>
            <p:ph type="sldImg"/>
          </p:nvPr>
        </p:nvSpPr>
        <p:spPr>
          <a:xfrm>
            <a:off x="1143000" y="684213"/>
            <a:ext cx="4572000" cy="3429000"/>
          </a:xfrm>
          <a:ln/>
        </p:spPr>
      </p:sp>
      <p:sp>
        <p:nvSpPr>
          <p:cNvPr id="2223108"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2341312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BD7885-14EC-4BFD-9A51-F3E9810E093F}" type="slidenum">
              <a:rPr lang="it-IT" altLang="it-IT">
                <a:solidFill>
                  <a:srgbClr val="000000"/>
                </a:solidFill>
              </a:rPr>
              <a:pPr/>
              <a:t>28</a:t>
            </a:fld>
            <a:endParaRPr lang="it-IT" altLang="it-IT">
              <a:solidFill>
                <a:srgbClr val="000000"/>
              </a:solidFill>
            </a:endParaRPr>
          </a:p>
        </p:txBody>
      </p:sp>
      <p:sp>
        <p:nvSpPr>
          <p:cNvPr id="222515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CF4D3DE-A1F1-45BE-8C75-A2F105AEED8E}" type="slidenum">
              <a:rPr lang="it-IT" altLang="it-IT" sz="1300" b="0" smtClean="0">
                <a:solidFill>
                  <a:srgbClr val="000000"/>
                </a:solidFill>
                <a:latin typeface="Times New Roman" panose="02020603050405020304" pitchFamily="18" charset="0"/>
              </a:rPr>
              <a:pPr algn="r" eaLnBrk="1" hangingPunct="1"/>
              <a:t>28</a:t>
            </a:fld>
            <a:endParaRPr lang="it-IT" altLang="it-IT" sz="1300" b="0" smtClean="0">
              <a:solidFill>
                <a:srgbClr val="000000"/>
              </a:solidFill>
              <a:latin typeface="Times New Roman" panose="02020603050405020304" pitchFamily="18" charset="0"/>
            </a:endParaRPr>
          </a:p>
        </p:txBody>
      </p:sp>
      <p:sp>
        <p:nvSpPr>
          <p:cNvPr id="2225155" name="Rectangle 2"/>
          <p:cNvSpPr>
            <a:spLocks noGrp="1" noRot="1" noChangeAspect="1" noChangeArrowheads="1" noTextEdit="1"/>
          </p:cNvSpPr>
          <p:nvPr>
            <p:ph type="sldImg"/>
          </p:nvPr>
        </p:nvSpPr>
        <p:spPr>
          <a:xfrm>
            <a:off x="1143000" y="684213"/>
            <a:ext cx="4572000" cy="3429000"/>
          </a:xfrm>
          <a:ln/>
        </p:spPr>
      </p:sp>
      <p:sp>
        <p:nvSpPr>
          <p:cNvPr id="2225156"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2957115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C1D533-3539-499B-988B-55D38742D5E6}" type="slidenum">
              <a:rPr lang="it-IT" altLang="it-IT">
                <a:solidFill>
                  <a:srgbClr val="000000"/>
                </a:solidFill>
              </a:rPr>
              <a:pPr/>
              <a:t>29</a:t>
            </a:fld>
            <a:endParaRPr lang="it-IT" altLang="it-IT">
              <a:solidFill>
                <a:srgbClr val="000000"/>
              </a:solidFill>
            </a:endParaRPr>
          </a:p>
        </p:txBody>
      </p:sp>
      <p:sp>
        <p:nvSpPr>
          <p:cNvPr id="222720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6386B9F-93AF-4A21-A201-52E92DA1787A}" type="slidenum">
              <a:rPr lang="it-IT" altLang="it-IT" sz="1300" b="0" smtClean="0">
                <a:solidFill>
                  <a:srgbClr val="000000"/>
                </a:solidFill>
                <a:latin typeface="Times New Roman" panose="02020603050405020304" pitchFamily="18" charset="0"/>
              </a:rPr>
              <a:pPr algn="r" eaLnBrk="1" hangingPunct="1"/>
              <a:t>29</a:t>
            </a:fld>
            <a:endParaRPr lang="it-IT" altLang="it-IT" sz="1300" b="0" smtClean="0">
              <a:solidFill>
                <a:srgbClr val="000000"/>
              </a:solidFill>
              <a:latin typeface="Times New Roman" panose="02020603050405020304" pitchFamily="18" charset="0"/>
            </a:endParaRPr>
          </a:p>
        </p:txBody>
      </p:sp>
      <p:sp>
        <p:nvSpPr>
          <p:cNvPr id="2227203" name="Rectangle 2"/>
          <p:cNvSpPr>
            <a:spLocks noGrp="1" noRot="1" noChangeAspect="1" noChangeArrowheads="1" noTextEdit="1"/>
          </p:cNvSpPr>
          <p:nvPr>
            <p:ph type="sldImg"/>
          </p:nvPr>
        </p:nvSpPr>
        <p:spPr>
          <a:xfrm>
            <a:off x="1143000" y="684213"/>
            <a:ext cx="4572000" cy="3429000"/>
          </a:xfrm>
          <a:ln/>
        </p:spPr>
      </p:sp>
      <p:sp>
        <p:nvSpPr>
          <p:cNvPr id="2227204"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909171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AA5A57-8B0C-471A-8D6E-557EE49B31F3}" type="slidenum">
              <a:rPr lang="it-IT" altLang="it-IT">
                <a:solidFill>
                  <a:srgbClr val="000000"/>
                </a:solidFill>
              </a:rPr>
              <a:pPr/>
              <a:t>30</a:t>
            </a:fld>
            <a:endParaRPr lang="it-IT" altLang="it-IT">
              <a:solidFill>
                <a:srgbClr val="000000"/>
              </a:solidFill>
            </a:endParaRPr>
          </a:p>
        </p:txBody>
      </p:sp>
      <p:sp>
        <p:nvSpPr>
          <p:cNvPr id="222925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8638891-68ED-474D-9067-22153BEB2E1D}" type="slidenum">
              <a:rPr lang="it-IT" altLang="it-IT" sz="1300" b="0" smtClean="0">
                <a:solidFill>
                  <a:srgbClr val="000000"/>
                </a:solidFill>
                <a:latin typeface="Times New Roman" panose="02020603050405020304" pitchFamily="18" charset="0"/>
              </a:rPr>
              <a:pPr algn="r" eaLnBrk="1" hangingPunct="1"/>
              <a:t>30</a:t>
            </a:fld>
            <a:endParaRPr lang="it-IT" altLang="it-IT" sz="1300" b="0" smtClean="0">
              <a:solidFill>
                <a:srgbClr val="000000"/>
              </a:solidFill>
              <a:latin typeface="Times New Roman" panose="02020603050405020304" pitchFamily="18" charset="0"/>
            </a:endParaRPr>
          </a:p>
        </p:txBody>
      </p:sp>
      <p:sp>
        <p:nvSpPr>
          <p:cNvPr id="2229251" name="Rectangle 2"/>
          <p:cNvSpPr>
            <a:spLocks noGrp="1" noRot="1" noChangeAspect="1" noChangeArrowheads="1" noTextEdit="1"/>
          </p:cNvSpPr>
          <p:nvPr>
            <p:ph type="sldImg"/>
          </p:nvPr>
        </p:nvSpPr>
        <p:spPr>
          <a:xfrm>
            <a:off x="1143000" y="684213"/>
            <a:ext cx="4572000" cy="3429000"/>
          </a:xfrm>
          <a:ln/>
        </p:spPr>
      </p:sp>
      <p:sp>
        <p:nvSpPr>
          <p:cNvPr id="2229252"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339036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D1E67-8F95-4BC5-91FF-CCFAC9DBAC11}" type="slidenum">
              <a:rPr lang="it-IT" altLang="it-IT">
                <a:solidFill>
                  <a:srgbClr val="000000"/>
                </a:solidFill>
              </a:rPr>
              <a:pPr/>
              <a:t>4</a:t>
            </a:fld>
            <a:endParaRPr lang="it-IT" altLang="it-IT">
              <a:solidFill>
                <a:srgbClr val="000000"/>
              </a:solidFill>
            </a:endParaRPr>
          </a:p>
        </p:txBody>
      </p:sp>
      <p:sp>
        <p:nvSpPr>
          <p:cNvPr id="2073602" name="Rectangle 2"/>
          <p:cNvSpPr>
            <a:spLocks noGrp="1" noRot="1" noChangeAspect="1" noChangeArrowheads="1" noTextEdit="1"/>
          </p:cNvSpPr>
          <p:nvPr>
            <p:ph type="sldImg"/>
          </p:nvPr>
        </p:nvSpPr>
        <p:spPr>
          <a:ln/>
        </p:spPr>
      </p:sp>
      <p:sp>
        <p:nvSpPr>
          <p:cNvPr id="2073603" name="Rectangle 3"/>
          <p:cNvSpPr>
            <a:spLocks noGrp="1" noChangeArrowheads="1"/>
          </p:cNvSpPr>
          <p:nvPr>
            <p:ph type="body" idx="1"/>
          </p:nvPr>
        </p:nvSpPr>
        <p:spPr>
          <a:xfrm>
            <a:off x="914400" y="4343400"/>
            <a:ext cx="5029200" cy="4114800"/>
          </a:xfrm>
        </p:spPr>
        <p:txBody>
          <a:bodyPr/>
          <a:lstStyle/>
          <a:p>
            <a:r>
              <a:rPr lang="it-IT" altLang="it-IT" sz="1000" dirty="0"/>
              <a:t>La psicologia come scienza autonoma inizia sulla metà del secolo scorso nel momento in cui si è trovato il modo di utilizzare (come nelle altre scienze naturali) il metodo scientifico per studiare i processi mentali. Per definire il metodo dovremo introdurre alcuni concetti chiave peraltro non esclusivi fra </a:t>
            </a:r>
            <a:r>
              <a:rPr lang="it-IT" altLang="it-IT" sz="1000" dirty="0" smtClean="0"/>
              <a:t>loro.</a:t>
            </a:r>
            <a:r>
              <a:rPr lang="it-IT" altLang="it-IT" sz="1000" baseline="0" dirty="0" smtClean="0"/>
              <a:t> </a:t>
            </a:r>
            <a:r>
              <a:rPr lang="it-IT" altLang="it-IT" sz="1000" dirty="0" smtClean="0"/>
              <a:t>Quello </a:t>
            </a:r>
            <a:r>
              <a:rPr lang="it-IT" altLang="it-IT" sz="1000" dirty="0"/>
              <a:t>di </a:t>
            </a:r>
            <a:r>
              <a:rPr lang="it-IT" altLang="it-IT" sz="1000" b="1" dirty="0"/>
              <a:t>misurazione</a:t>
            </a:r>
            <a:r>
              <a:rPr lang="it-IT" altLang="it-IT" sz="1000" dirty="0"/>
              <a:t> che include necessariamente il concetto di variabile e della loro natura consisten nel mettere in relazione certe proprietà degli eventi con proprietà dei numeri reali e quindi operare su questi ultimi come se stessimo operando sui primi. </a:t>
            </a:r>
            <a:r>
              <a:rPr lang="it-IT" altLang="it-IT" sz="1000" b="1" dirty="0" smtClean="0"/>
              <a:t>Validità</a:t>
            </a:r>
            <a:r>
              <a:rPr lang="it-IT" altLang="it-IT" sz="1000" dirty="0"/>
              <a:t>: </a:t>
            </a:r>
            <a:r>
              <a:rPr lang="it-IT" altLang="it-IT" sz="1000" dirty="0">
                <a:sym typeface="Symbol" panose="05050102010706020507" pitchFamily="18" charset="2"/>
              </a:rPr>
              <a:t>Requisiti che la ricerca deve possedere per garantire</a:t>
            </a:r>
            <a:r>
              <a:rPr lang="it-IT" altLang="it-IT" sz="1000" dirty="0"/>
              <a:t> generalizzabilità e replicabilità; formulazione di previsioni/inferenze dai </a:t>
            </a:r>
            <a:r>
              <a:rPr lang="it-IT" altLang="it-IT" sz="1000" dirty="0" smtClean="0"/>
              <a:t>dati.</a:t>
            </a:r>
            <a:r>
              <a:rPr lang="it-IT" altLang="it-IT" sz="1000" baseline="0" dirty="0" smtClean="0"/>
              <a:t> </a:t>
            </a:r>
            <a:r>
              <a:rPr lang="it-IT" altLang="it-IT" sz="1000" dirty="0" smtClean="0"/>
              <a:t>La </a:t>
            </a:r>
            <a:r>
              <a:rPr lang="it-IT" altLang="it-IT" sz="1000" dirty="0"/>
              <a:t>validità interna si riferisce al fatto che le variabili in gioco nell’esperimento siano definite in maniera appropriata ossia che non vi siano altre variabili in gioco che possano spiegare il mio risultato (confondenti: sistematiche o asistematiche), in maniera che il mio esperimento sia in grado di permettermi di fare previsioni su un dato fenomeno (se A è vero allora devo essere in grado di mostrare </a:t>
            </a:r>
            <a:r>
              <a:rPr lang="it-IT" altLang="it-IT" sz="1000" dirty="0" smtClean="0"/>
              <a:t>B).</a:t>
            </a:r>
            <a:r>
              <a:rPr lang="it-IT" altLang="it-IT" sz="1000" baseline="0" dirty="0" smtClean="0"/>
              <a:t> </a:t>
            </a:r>
            <a:r>
              <a:rPr lang="it-IT" altLang="it-IT" sz="1000" b="1" dirty="0" smtClean="0"/>
              <a:t>Oggettività</a:t>
            </a:r>
            <a:r>
              <a:rPr lang="it-IT" altLang="it-IT" sz="1000" b="1" dirty="0"/>
              <a:t>:</a:t>
            </a:r>
            <a:r>
              <a:rPr lang="it-IT" altLang="it-IT" sz="1000" dirty="0"/>
              <a:t> Osservazioni condotte in modo controllato per eliminare l’influenza di variabili diverse da quelle di cui si studia il rapporto. </a:t>
            </a:r>
            <a:r>
              <a:rPr lang="it-IT" altLang="it-IT" sz="1000" dirty="0" smtClean="0"/>
              <a:t>La </a:t>
            </a:r>
            <a:r>
              <a:rPr lang="it-IT" altLang="it-IT" sz="1000" dirty="0"/>
              <a:t>scienza si basa su dati oggettivi. In psicologia il problema dell'oggettività dei dati è particolarmente forte dato che l'oggetto di studio è immateriale (i processi della mente). Non esiste un oggettività assoluta dei dati, ma l’oggettività è un concetto relativo in tutte le scienze. (p18 Luccio). L'oggettività nella scienza è solo legata al fatto che persone diverse nelle stesse circostanze compiano le stesse osservazioni. Tutti i dati possono essere accettati purchè inseriti in un costrutto teorico fondato su dati </a:t>
            </a:r>
            <a:r>
              <a:rPr lang="it-IT" altLang="it-IT" sz="1000" dirty="0" smtClean="0"/>
              <a:t>osservativi.</a:t>
            </a:r>
            <a:r>
              <a:rPr lang="it-IT" altLang="it-IT" sz="1000" baseline="0" dirty="0" smtClean="0"/>
              <a:t> </a:t>
            </a:r>
            <a:r>
              <a:rPr lang="it-IT" altLang="it-IT" sz="1000" b="1" dirty="0" smtClean="0"/>
              <a:t>Statistica</a:t>
            </a:r>
            <a:r>
              <a:rPr lang="it-IT" altLang="it-IT" sz="1000" b="1" dirty="0"/>
              <a:t>:</a:t>
            </a:r>
            <a:r>
              <a:rPr lang="it-IT" altLang="it-IT" sz="1000" dirty="0"/>
              <a:t> Statistical conclusion validity involves ensuring the use of adequate sampling procedures, appropriate statistical tests, and reliable measurement procedures. Si riferisce agli errori statistici di primo e secondo tipo</a:t>
            </a:r>
          </a:p>
          <a:p>
            <a:endParaRPr lang="it-IT" altLang="it-IT" sz="1000" dirty="0"/>
          </a:p>
          <a:p>
            <a:endParaRPr lang="it-IT" altLang="it-IT" sz="1000" dirty="0"/>
          </a:p>
          <a:p>
            <a:endParaRPr lang="it-IT" altLang="it-IT" sz="1000" dirty="0"/>
          </a:p>
        </p:txBody>
      </p:sp>
    </p:spTree>
    <p:extLst>
      <p:ext uri="{BB962C8B-B14F-4D97-AF65-F5344CB8AC3E}">
        <p14:creationId xmlns:p14="http://schemas.microsoft.com/office/powerpoint/2010/main" val="3244026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E64CA03-9AAE-4431-A14C-2765342930AE}" type="slidenum">
              <a:rPr lang="it-IT" altLang="it-IT">
                <a:solidFill>
                  <a:srgbClr val="000000"/>
                </a:solidFill>
              </a:rPr>
              <a:pPr/>
              <a:t>31</a:t>
            </a:fld>
            <a:endParaRPr lang="it-IT" altLang="it-IT">
              <a:solidFill>
                <a:srgbClr val="000000"/>
              </a:solidFill>
            </a:endParaRPr>
          </a:p>
        </p:txBody>
      </p:sp>
      <p:sp>
        <p:nvSpPr>
          <p:cNvPr id="223129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C460632-3C73-4008-88D3-E540DDF76441}" type="slidenum">
              <a:rPr lang="it-IT" altLang="it-IT" sz="1300" b="0" smtClean="0">
                <a:solidFill>
                  <a:srgbClr val="000000"/>
                </a:solidFill>
                <a:latin typeface="Times New Roman" panose="02020603050405020304" pitchFamily="18" charset="0"/>
              </a:rPr>
              <a:pPr algn="r" eaLnBrk="1" hangingPunct="1"/>
              <a:t>31</a:t>
            </a:fld>
            <a:endParaRPr lang="it-IT" altLang="it-IT" sz="1300" b="0" smtClean="0">
              <a:solidFill>
                <a:srgbClr val="000000"/>
              </a:solidFill>
              <a:latin typeface="Times New Roman" panose="02020603050405020304" pitchFamily="18" charset="0"/>
            </a:endParaRPr>
          </a:p>
        </p:txBody>
      </p:sp>
      <p:sp>
        <p:nvSpPr>
          <p:cNvPr id="2231299" name="Rectangle 2"/>
          <p:cNvSpPr>
            <a:spLocks noGrp="1" noRot="1" noChangeAspect="1" noChangeArrowheads="1" noTextEdit="1"/>
          </p:cNvSpPr>
          <p:nvPr>
            <p:ph type="sldImg"/>
          </p:nvPr>
        </p:nvSpPr>
        <p:spPr>
          <a:xfrm>
            <a:off x="1143000" y="684213"/>
            <a:ext cx="4572000" cy="3429000"/>
          </a:xfrm>
          <a:ln/>
        </p:spPr>
      </p:sp>
      <p:sp>
        <p:nvSpPr>
          <p:cNvPr id="2231300"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3960503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2C5B6F8-CADE-473B-B92A-58865B490E88}" type="slidenum">
              <a:rPr lang="it-IT" altLang="it-IT">
                <a:solidFill>
                  <a:srgbClr val="000000"/>
                </a:solidFill>
              </a:rPr>
              <a:pPr/>
              <a:t>32</a:t>
            </a:fld>
            <a:endParaRPr lang="it-IT" altLang="it-IT">
              <a:solidFill>
                <a:srgbClr val="000000"/>
              </a:solidFill>
            </a:endParaRPr>
          </a:p>
        </p:txBody>
      </p:sp>
      <p:sp>
        <p:nvSpPr>
          <p:cNvPr id="223334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47B987D-1613-44E0-9F4D-CB73B1F6DC6E}" type="slidenum">
              <a:rPr lang="it-IT" altLang="it-IT" sz="1300" b="0" smtClean="0">
                <a:solidFill>
                  <a:srgbClr val="000000"/>
                </a:solidFill>
                <a:latin typeface="Times New Roman" panose="02020603050405020304" pitchFamily="18" charset="0"/>
              </a:rPr>
              <a:pPr algn="r" eaLnBrk="1" hangingPunct="1"/>
              <a:t>32</a:t>
            </a:fld>
            <a:endParaRPr lang="it-IT" altLang="it-IT" sz="1300" b="0" smtClean="0">
              <a:solidFill>
                <a:srgbClr val="000000"/>
              </a:solidFill>
              <a:latin typeface="Times New Roman" panose="02020603050405020304" pitchFamily="18" charset="0"/>
            </a:endParaRPr>
          </a:p>
        </p:txBody>
      </p:sp>
      <p:sp>
        <p:nvSpPr>
          <p:cNvPr id="2233347" name="Rectangle 2"/>
          <p:cNvSpPr>
            <a:spLocks noGrp="1" noRot="1" noChangeAspect="1" noChangeArrowheads="1" noTextEdit="1"/>
          </p:cNvSpPr>
          <p:nvPr>
            <p:ph type="sldImg"/>
          </p:nvPr>
        </p:nvSpPr>
        <p:spPr>
          <a:xfrm>
            <a:off x="1143000" y="684213"/>
            <a:ext cx="4572000" cy="3429000"/>
          </a:xfrm>
          <a:ln/>
        </p:spPr>
      </p:sp>
      <p:sp>
        <p:nvSpPr>
          <p:cNvPr id="2233348"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3228747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4B8EF4-FFF6-433A-BE51-6AED69F63F23}" type="slidenum">
              <a:rPr lang="it-IT" altLang="it-IT">
                <a:solidFill>
                  <a:srgbClr val="000000"/>
                </a:solidFill>
              </a:rPr>
              <a:pPr/>
              <a:t>33</a:t>
            </a:fld>
            <a:endParaRPr lang="it-IT" altLang="it-IT">
              <a:solidFill>
                <a:srgbClr val="000000"/>
              </a:solidFill>
            </a:endParaRPr>
          </a:p>
        </p:txBody>
      </p:sp>
      <p:sp>
        <p:nvSpPr>
          <p:cNvPr id="223539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6EA7F68-B2ED-4483-8290-8232A72FCD66}" type="slidenum">
              <a:rPr lang="it-IT" altLang="it-IT" sz="1300" b="0" smtClean="0">
                <a:solidFill>
                  <a:srgbClr val="000000"/>
                </a:solidFill>
                <a:latin typeface="Times New Roman" panose="02020603050405020304" pitchFamily="18" charset="0"/>
              </a:rPr>
              <a:pPr algn="r" eaLnBrk="1" hangingPunct="1"/>
              <a:t>33</a:t>
            </a:fld>
            <a:endParaRPr lang="it-IT" altLang="it-IT" sz="1300" b="0" smtClean="0">
              <a:solidFill>
                <a:srgbClr val="000000"/>
              </a:solidFill>
              <a:latin typeface="Times New Roman" panose="02020603050405020304" pitchFamily="18" charset="0"/>
            </a:endParaRPr>
          </a:p>
        </p:txBody>
      </p:sp>
      <p:sp>
        <p:nvSpPr>
          <p:cNvPr id="2235395" name="Rectangle 2"/>
          <p:cNvSpPr>
            <a:spLocks noGrp="1" noRot="1" noChangeAspect="1" noChangeArrowheads="1" noTextEdit="1"/>
          </p:cNvSpPr>
          <p:nvPr>
            <p:ph type="sldImg"/>
          </p:nvPr>
        </p:nvSpPr>
        <p:spPr>
          <a:xfrm>
            <a:off x="1143000" y="684213"/>
            <a:ext cx="4572000" cy="3429000"/>
          </a:xfrm>
          <a:ln/>
        </p:spPr>
      </p:sp>
      <p:sp>
        <p:nvSpPr>
          <p:cNvPr id="2235396" name="Rectangle 3"/>
          <p:cNvSpPr>
            <a:spLocks noGrp="1" noChangeArrowheads="1"/>
          </p:cNvSpPr>
          <p:nvPr>
            <p:ph type="body" idx="1"/>
          </p:nvPr>
        </p:nvSpPr>
        <p:spPr>
          <a:xfrm>
            <a:off x="687388" y="4343400"/>
            <a:ext cx="5483225" cy="4116388"/>
          </a:xfrm>
        </p:spPr>
        <p:txBody>
          <a:bodyPr lIns="99048" tIns="49524" rIns="99048" bIns="49524"/>
          <a:lstStyle/>
          <a:p>
            <a:endParaRPr lang="en-US" altLang="it-IT"/>
          </a:p>
        </p:txBody>
      </p:sp>
    </p:spTree>
    <p:extLst>
      <p:ext uri="{BB962C8B-B14F-4D97-AF65-F5344CB8AC3E}">
        <p14:creationId xmlns:p14="http://schemas.microsoft.com/office/powerpoint/2010/main" val="4013986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CC31F-3B7F-45FA-A8CC-A149D4D619D8}" type="slidenum">
              <a:rPr lang="it-IT" altLang="it-IT">
                <a:solidFill>
                  <a:srgbClr val="000000"/>
                </a:solidFill>
              </a:rPr>
              <a:pPr/>
              <a:t>34</a:t>
            </a:fld>
            <a:endParaRPr lang="it-IT" altLang="it-IT">
              <a:solidFill>
                <a:srgbClr val="000000"/>
              </a:solidFill>
            </a:endParaRPr>
          </a:p>
        </p:txBody>
      </p:sp>
      <p:sp>
        <p:nvSpPr>
          <p:cNvPr id="2237442" name="Rectangle 2"/>
          <p:cNvSpPr>
            <a:spLocks noGrp="1" noRot="1" noChangeAspect="1" noChangeArrowheads="1" noTextEdit="1"/>
          </p:cNvSpPr>
          <p:nvPr>
            <p:ph type="sldImg"/>
          </p:nvPr>
        </p:nvSpPr>
        <p:spPr>
          <a:ln/>
        </p:spPr>
      </p:sp>
      <p:sp>
        <p:nvSpPr>
          <p:cNvPr id="2237443"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234755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7BB8C-721E-4CCC-8C0A-AC6815795432}" type="slidenum">
              <a:rPr lang="it-IT" altLang="it-IT">
                <a:solidFill>
                  <a:srgbClr val="000000"/>
                </a:solidFill>
              </a:rPr>
              <a:pPr/>
              <a:t>35</a:t>
            </a:fld>
            <a:endParaRPr lang="it-IT" altLang="it-IT">
              <a:solidFill>
                <a:srgbClr val="000000"/>
              </a:solidFill>
            </a:endParaRPr>
          </a:p>
        </p:txBody>
      </p:sp>
      <p:sp>
        <p:nvSpPr>
          <p:cNvPr id="2239490" name="Rectangle 2"/>
          <p:cNvSpPr>
            <a:spLocks noGrp="1" noRot="1" noChangeAspect="1" noChangeArrowheads="1" noTextEdit="1"/>
          </p:cNvSpPr>
          <p:nvPr>
            <p:ph type="sldImg"/>
          </p:nvPr>
        </p:nvSpPr>
        <p:spPr>
          <a:ln/>
        </p:spPr>
      </p:sp>
      <p:sp>
        <p:nvSpPr>
          <p:cNvPr id="2239491" name="Rectangle 3"/>
          <p:cNvSpPr>
            <a:spLocks noGrp="1" noChangeArrowheads="1"/>
          </p:cNvSpPr>
          <p:nvPr>
            <p:ph type="body" idx="1"/>
          </p:nvPr>
        </p:nvSpPr>
        <p:spPr/>
        <p:txBody>
          <a:bodyPr/>
          <a:lstStyle/>
          <a:p>
            <a:pPr>
              <a:lnSpc>
                <a:spcPct val="80000"/>
              </a:lnSpc>
            </a:pPr>
            <a:r>
              <a:rPr lang="it-IT" altLang="it-IT" sz="800" b="1"/>
              <a:t>Vediamo come misuriamo e come visualizzarla.</a:t>
            </a:r>
          </a:p>
        </p:txBody>
      </p:sp>
    </p:spTree>
    <p:extLst>
      <p:ext uri="{BB962C8B-B14F-4D97-AF65-F5344CB8AC3E}">
        <p14:creationId xmlns:p14="http://schemas.microsoft.com/office/powerpoint/2010/main" val="2102020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558FE-0F76-42A7-A0B2-BF5E5BC1F5B0}" type="slidenum">
              <a:rPr lang="it-IT" altLang="it-IT">
                <a:solidFill>
                  <a:srgbClr val="000000"/>
                </a:solidFill>
              </a:rPr>
              <a:pPr/>
              <a:t>36</a:t>
            </a:fld>
            <a:endParaRPr lang="it-IT" altLang="it-IT">
              <a:solidFill>
                <a:srgbClr val="000000"/>
              </a:solidFill>
            </a:endParaRPr>
          </a:p>
        </p:txBody>
      </p:sp>
      <p:sp>
        <p:nvSpPr>
          <p:cNvPr id="2241538" name="Rectangle 2"/>
          <p:cNvSpPr>
            <a:spLocks noGrp="1" noRot="1" noChangeAspect="1" noChangeArrowheads="1" noTextEdit="1"/>
          </p:cNvSpPr>
          <p:nvPr>
            <p:ph type="sldImg"/>
          </p:nvPr>
        </p:nvSpPr>
        <p:spPr>
          <a:ln/>
        </p:spPr>
      </p:sp>
      <p:sp>
        <p:nvSpPr>
          <p:cNvPr id="2241539" name="Rectangle 3"/>
          <p:cNvSpPr>
            <a:spLocks noGrp="1" noChangeArrowheads="1"/>
          </p:cNvSpPr>
          <p:nvPr>
            <p:ph type="body" idx="1"/>
          </p:nvPr>
        </p:nvSpPr>
        <p:spPr/>
        <p:txBody>
          <a:bodyPr/>
          <a:lstStyle/>
          <a:p>
            <a:pPr>
              <a:lnSpc>
                <a:spcPct val="80000"/>
              </a:lnSpc>
            </a:pPr>
            <a:r>
              <a:rPr lang="it-IT" altLang="it-IT" sz="800" b="1"/>
              <a:t>Io qua ho fatto una rappresentazione di questo tipo qua,</a:t>
            </a:r>
          </a:p>
          <a:p>
            <a:pPr>
              <a:lnSpc>
                <a:spcPct val="80000"/>
              </a:lnSpc>
            </a:pPr>
            <a:r>
              <a:rPr lang="it-IT" altLang="it-IT" sz="800" b="1"/>
              <a:t>Ho messo sull’asse delle x che si chiama ascisse, la variabile indipendente, ossia la serie ordinata e sull’asse dell y (le ordinate) il numero di mani alzate. Avrei potuto fare anche qualcos’altro, usando la percentuale dato che all’inizio vi ho contato a tutti. </a:t>
            </a:r>
          </a:p>
          <a:p>
            <a:pPr>
              <a:lnSpc>
                <a:spcPct val="80000"/>
              </a:lnSpc>
            </a:pPr>
            <a:r>
              <a:rPr lang="it-IT" altLang="it-IT" sz="800" b="1"/>
              <a:t>Per la modalità della mia variabile indipendente ANATRA</a:t>
            </a:r>
          </a:p>
        </p:txBody>
      </p:sp>
    </p:spTree>
    <p:extLst>
      <p:ext uri="{BB962C8B-B14F-4D97-AF65-F5344CB8AC3E}">
        <p14:creationId xmlns:p14="http://schemas.microsoft.com/office/powerpoint/2010/main" val="3746493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817F7-3FAB-4220-A682-333CE1411D5B}" type="slidenum">
              <a:rPr lang="it-IT" altLang="it-IT">
                <a:solidFill>
                  <a:srgbClr val="000000"/>
                </a:solidFill>
              </a:rPr>
              <a:pPr/>
              <a:t>37</a:t>
            </a:fld>
            <a:endParaRPr lang="it-IT" altLang="it-IT">
              <a:solidFill>
                <a:srgbClr val="000000"/>
              </a:solidFill>
            </a:endParaRPr>
          </a:p>
        </p:txBody>
      </p:sp>
      <p:sp>
        <p:nvSpPr>
          <p:cNvPr id="2243586" name="Rectangle 2"/>
          <p:cNvSpPr>
            <a:spLocks noGrp="1" noRot="1" noChangeAspect="1" noChangeArrowheads="1" noTextEdit="1"/>
          </p:cNvSpPr>
          <p:nvPr>
            <p:ph type="sldImg"/>
          </p:nvPr>
        </p:nvSpPr>
        <p:spPr>
          <a:ln/>
        </p:spPr>
      </p:sp>
      <p:sp>
        <p:nvSpPr>
          <p:cNvPr id="2243587" name="Rectangle 3"/>
          <p:cNvSpPr>
            <a:spLocks noGrp="1" noChangeArrowheads="1"/>
          </p:cNvSpPr>
          <p:nvPr>
            <p:ph type="body" idx="1"/>
          </p:nvPr>
        </p:nvSpPr>
        <p:spPr/>
        <p:txBody>
          <a:bodyPr/>
          <a:lstStyle/>
          <a:p>
            <a:pPr>
              <a:lnSpc>
                <a:spcPct val="80000"/>
              </a:lnSpc>
            </a:pPr>
            <a:endParaRPr lang="it-IT" altLang="it-IT" sz="800" b="1"/>
          </a:p>
        </p:txBody>
      </p:sp>
    </p:spTree>
    <p:extLst>
      <p:ext uri="{BB962C8B-B14F-4D97-AF65-F5344CB8AC3E}">
        <p14:creationId xmlns:p14="http://schemas.microsoft.com/office/powerpoint/2010/main" val="2748827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6992D-37A0-46B5-8E14-85E5B66FAD37}" type="slidenum">
              <a:rPr lang="it-IT" altLang="it-IT">
                <a:solidFill>
                  <a:srgbClr val="000000"/>
                </a:solidFill>
              </a:rPr>
              <a:pPr/>
              <a:t>38</a:t>
            </a:fld>
            <a:endParaRPr lang="it-IT" altLang="it-IT">
              <a:solidFill>
                <a:srgbClr val="000000"/>
              </a:solidFill>
            </a:endParaRPr>
          </a:p>
        </p:txBody>
      </p:sp>
      <p:sp>
        <p:nvSpPr>
          <p:cNvPr id="2245634" name="Rectangle 2"/>
          <p:cNvSpPr>
            <a:spLocks noGrp="1" noRot="1" noChangeAspect="1" noChangeArrowheads="1" noTextEdit="1"/>
          </p:cNvSpPr>
          <p:nvPr>
            <p:ph type="sldImg"/>
          </p:nvPr>
        </p:nvSpPr>
        <p:spPr>
          <a:ln/>
        </p:spPr>
      </p:sp>
      <p:sp>
        <p:nvSpPr>
          <p:cNvPr id="2245635"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2711660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AA308-517F-4706-A3AC-0E185C2E5EC5}" type="slidenum">
              <a:rPr lang="it-IT" altLang="it-IT">
                <a:solidFill>
                  <a:srgbClr val="000000"/>
                </a:solidFill>
              </a:rPr>
              <a:pPr/>
              <a:t>39</a:t>
            </a:fld>
            <a:endParaRPr lang="it-IT" altLang="it-IT">
              <a:solidFill>
                <a:srgbClr val="000000"/>
              </a:solidFill>
            </a:endParaRPr>
          </a:p>
        </p:txBody>
      </p:sp>
      <p:sp>
        <p:nvSpPr>
          <p:cNvPr id="2247682" name="Rectangle 2"/>
          <p:cNvSpPr>
            <a:spLocks noGrp="1" noRot="1" noChangeAspect="1" noChangeArrowheads="1" noTextEdit="1"/>
          </p:cNvSpPr>
          <p:nvPr>
            <p:ph type="sldImg"/>
          </p:nvPr>
        </p:nvSpPr>
        <p:spPr>
          <a:ln/>
        </p:spPr>
      </p:sp>
      <p:sp>
        <p:nvSpPr>
          <p:cNvPr id="2247683"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1442091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A272C-8C62-40DD-9A67-EE21694D83DF}" type="slidenum">
              <a:rPr lang="it-IT" altLang="it-IT">
                <a:solidFill>
                  <a:srgbClr val="000000"/>
                </a:solidFill>
              </a:rPr>
              <a:pPr/>
              <a:t>40</a:t>
            </a:fld>
            <a:endParaRPr lang="it-IT" altLang="it-IT">
              <a:solidFill>
                <a:srgbClr val="000000"/>
              </a:solidFill>
            </a:endParaRPr>
          </a:p>
        </p:txBody>
      </p:sp>
      <p:sp>
        <p:nvSpPr>
          <p:cNvPr id="2249730" name="Rectangle 2"/>
          <p:cNvSpPr>
            <a:spLocks noGrp="1" noRot="1" noChangeAspect="1" noChangeArrowheads="1" noTextEdit="1"/>
          </p:cNvSpPr>
          <p:nvPr>
            <p:ph type="sldImg"/>
          </p:nvPr>
        </p:nvSpPr>
        <p:spPr>
          <a:ln/>
        </p:spPr>
      </p:sp>
      <p:sp>
        <p:nvSpPr>
          <p:cNvPr id="2249731"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332004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E312C-9234-4172-A822-FF681C4CF1C8}" type="slidenum">
              <a:rPr lang="it-IT" altLang="it-IT">
                <a:solidFill>
                  <a:srgbClr val="000000"/>
                </a:solidFill>
              </a:rPr>
              <a:pPr/>
              <a:t>5</a:t>
            </a:fld>
            <a:endParaRPr lang="it-IT" altLang="it-IT">
              <a:solidFill>
                <a:srgbClr val="000000"/>
              </a:solidFill>
            </a:endParaRPr>
          </a:p>
        </p:txBody>
      </p:sp>
      <p:sp>
        <p:nvSpPr>
          <p:cNvPr id="2075650" name="Rectangle 2"/>
          <p:cNvSpPr>
            <a:spLocks noGrp="1" noRot="1" noChangeAspect="1" noChangeArrowheads="1" noTextEdit="1"/>
          </p:cNvSpPr>
          <p:nvPr>
            <p:ph type="sldImg"/>
          </p:nvPr>
        </p:nvSpPr>
        <p:spPr>
          <a:ln/>
        </p:spPr>
      </p:sp>
      <p:sp>
        <p:nvSpPr>
          <p:cNvPr id="2075651" name="Rectangle 3"/>
          <p:cNvSpPr>
            <a:spLocks noGrp="1" noChangeArrowheads="1"/>
          </p:cNvSpPr>
          <p:nvPr>
            <p:ph type="body" idx="1"/>
          </p:nvPr>
        </p:nvSpPr>
        <p:spPr/>
        <p:txBody>
          <a:bodyPr/>
          <a:lstStyle/>
          <a:p>
            <a:r>
              <a:rPr lang="it-IT" altLang="it-IT" dirty="0"/>
              <a:t>Cosa si intende per esperimenti e cosa si intende attraverso un esperimento fare un inferenza causale….siamo soggetti nella vita di tutti i giorni ad esperienze di causa effetto. </a:t>
            </a:r>
          </a:p>
          <a:p>
            <a:r>
              <a:rPr lang="it-IT" altLang="it-IT" dirty="0"/>
              <a:t>L’esperimento è quella parte della ricerca in cui le variabili vengono manipolate e ne si osserva gli effetti su altre variabili. Attenzione che entrambe le variabili variano, solo che la variazione di una causa la variazione dell’altra. La causa del fenomeno è la stimolazione visuotattile sincrona della mano. Quindi posso fare due condizioni stimolazione sincrona vs. </a:t>
            </a:r>
            <a:r>
              <a:rPr lang="it-IT" altLang="it-IT" dirty="0" smtClean="0"/>
              <a:t>asincrona, ne</a:t>
            </a:r>
            <a:r>
              <a:rPr lang="it-IT" altLang="it-IT" baseline="0" dirty="0" smtClean="0"/>
              <a:t> randomizzo la presentazione e ne osservo le reazioni</a:t>
            </a:r>
            <a:endParaRPr lang="it-IT" altLang="it-IT" dirty="0"/>
          </a:p>
        </p:txBody>
      </p:sp>
    </p:spTree>
    <p:extLst>
      <p:ext uri="{BB962C8B-B14F-4D97-AF65-F5344CB8AC3E}">
        <p14:creationId xmlns:p14="http://schemas.microsoft.com/office/powerpoint/2010/main" val="2763705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925B6-2E41-4BEF-B033-CFF3096B77ED}" type="slidenum">
              <a:rPr lang="it-IT" altLang="it-IT">
                <a:solidFill>
                  <a:srgbClr val="000000"/>
                </a:solidFill>
              </a:rPr>
              <a:pPr/>
              <a:t>41</a:t>
            </a:fld>
            <a:endParaRPr lang="it-IT" altLang="it-IT">
              <a:solidFill>
                <a:srgbClr val="000000"/>
              </a:solidFill>
            </a:endParaRPr>
          </a:p>
        </p:txBody>
      </p:sp>
      <p:sp>
        <p:nvSpPr>
          <p:cNvPr id="2251778" name="Rectangle 2"/>
          <p:cNvSpPr>
            <a:spLocks noGrp="1" noRot="1" noChangeAspect="1" noChangeArrowheads="1" noTextEdit="1"/>
          </p:cNvSpPr>
          <p:nvPr>
            <p:ph type="sldImg"/>
          </p:nvPr>
        </p:nvSpPr>
        <p:spPr>
          <a:ln/>
        </p:spPr>
      </p:sp>
      <p:sp>
        <p:nvSpPr>
          <p:cNvPr id="2251779"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3774649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961A0-3626-4CF9-9FB6-3122EC00E489}" type="slidenum">
              <a:rPr lang="it-IT" altLang="it-IT">
                <a:solidFill>
                  <a:srgbClr val="000000"/>
                </a:solidFill>
              </a:rPr>
              <a:pPr/>
              <a:t>42</a:t>
            </a:fld>
            <a:endParaRPr lang="it-IT" altLang="it-IT">
              <a:solidFill>
                <a:srgbClr val="000000"/>
              </a:solidFill>
            </a:endParaRPr>
          </a:p>
        </p:txBody>
      </p:sp>
      <p:sp>
        <p:nvSpPr>
          <p:cNvPr id="2253826" name="Rectangle 2"/>
          <p:cNvSpPr>
            <a:spLocks noGrp="1" noRot="1" noChangeAspect="1" noChangeArrowheads="1" noTextEdit="1"/>
          </p:cNvSpPr>
          <p:nvPr>
            <p:ph type="sldImg"/>
          </p:nvPr>
        </p:nvSpPr>
        <p:spPr>
          <a:ln/>
        </p:spPr>
      </p:sp>
      <p:sp>
        <p:nvSpPr>
          <p:cNvPr id="2253827"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1428806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F6F4C-F49C-4AD9-B122-F7AC0D6086D4}" type="slidenum">
              <a:rPr lang="it-IT" altLang="it-IT">
                <a:solidFill>
                  <a:srgbClr val="000000"/>
                </a:solidFill>
              </a:rPr>
              <a:pPr/>
              <a:t>43</a:t>
            </a:fld>
            <a:endParaRPr lang="it-IT" altLang="it-IT">
              <a:solidFill>
                <a:srgbClr val="000000"/>
              </a:solidFill>
            </a:endParaRPr>
          </a:p>
        </p:txBody>
      </p:sp>
      <p:sp>
        <p:nvSpPr>
          <p:cNvPr id="2255874" name="Rectangle 2"/>
          <p:cNvSpPr>
            <a:spLocks noGrp="1" noRot="1" noChangeAspect="1" noChangeArrowheads="1" noTextEdit="1"/>
          </p:cNvSpPr>
          <p:nvPr>
            <p:ph type="sldImg"/>
          </p:nvPr>
        </p:nvSpPr>
        <p:spPr>
          <a:ln/>
        </p:spPr>
      </p:sp>
      <p:sp>
        <p:nvSpPr>
          <p:cNvPr id="2255875"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3701237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CC852-5472-48F8-B032-8D96C80AD1B5}" type="slidenum">
              <a:rPr lang="it-IT" altLang="it-IT">
                <a:solidFill>
                  <a:srgbClr val="000000"/>
                </a:solidFill>
              </a:rPr>
              <a:pPr/>
              <a:t>44</a:t>
            </a:fld>
            <a:endParaRPr lang="it-IT" altLang="it-IT">
              <a:solidFill>
                <a:srgbClr val="000000"/>
              </a:solidFill>
            </a:endParaRPr>
          </a:p>
        </p:txBody>
      </p:sp>
      <p:sp>
        <p:nvSpPr>
          <p:cNvPr id="2257922" name="Rectangle 2"/>
          <p:cNvSpPr>
            <a:spLocks noGrp="1" noRot="1" noChangeAspect="1" noChangeArrowheads="1" noTextEdit="1"/>
          </p:cNvSpPr>
          <p:nvPr>
            <p:ph type="sldImg"/>
          </p:nvPr>
        </p:nvSpPr>
        <p:spPr>
          <a:ln/>
        </p:spPr>
      </p:sp>
      <p:sp>
        <p:nvSpPr>
          <p:cNvPr id="2257923"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372863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C1161-B9E9-4123-B491-36594E4FF24F}" type="slidenum">
              <a:rPr lang="it-IT" altLang="it-IT">
                <a:solidFill>
                  <a:srgbClr val="000000"/>
                </a:solidFill>
              </a:rPr>
              <a:pPr/>
              <a:t>45</a:t>
            </a:fld>
            <a:endParaRPr lang="it-IT" altLang="it-IT">
              <a:solidFill>
                <a:srgbClr val="000000"/>
              </a:solidFill>
            </a:endParaRPr>
          </a:p>
        </p:txBody>
      </p:sp>
      <p:sp>
        <p:nvSpPr>
          <p:cNvPr id="2259970" name="Rectangle 2"/>
          <p:cNvSpPr>
            <a:spLocks noGrp="1" noRot="1" noChangeAspect="1" noChangeArrowheads="1" noTextEdit="1"/>
          </p:cNvSpPr>
          <p:nvPr>
            <p:ph type="sldImg"/>
          </p:nvPr>
        </p:nvSpPr>
        <p:spPr>
          <a:ln/>
        </p:spPr>
      </p:sp>
      <p:sp>
        <p:nvSpPr>
          <p:cNvPr id="2259971"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2877083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AD4AA-E215-43E4-8232-C903B4DDB6E0}" type="slidenum">
              <a:rPr lang="it-IT" altLang="it-IT">
                <a:solidFill>
                  <a:srgbClr val="000000"/>
                </a:solidFill>
              </a:rPr>
              <a:pPr/>
              <a:t>46</a:t>
            </a:fld>
            <a:endParaRPr lang="it-IT" altLang="it-IT">
              <a:solidFill>
                <a:srgbClr val="000000"/>
              </a:solidFill>
            </a:endParaRPr>
          </a:p>
        </p:txBody>
      </p:sp>
      <p:sp>
        <p:nvSpPr>
          <p:cNvPr id="2262018" name="Rectangle 2"/>
          <p:cNvSpPr>
            <a:spLocks noGrp="1" noRot="1" noChangeAspect="1" noChangeArrowheads="1" noTextEdit="1"/>
          </p:cNvSpPr>
          <p:nvPr>
            <p:ph type="sldImg"/>
          </p:nvPr>
        </p:nvSpPr>
        <p:spPr>
          <a:ln/>
        </p:spPr>
      </p:sp>
      <p:sp>
        <p:nvSpPr>
          <p:cNvPr id="2262019"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3580746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04FDD-0D7F-44EB-B416-ED82EC073C38}" type="slidenum">
              <a:rPr lang="it-IT" altLang="it-IT">
                <a:solidFill>
                  <a:srgbClr val="000000"/>
                </a:solidFill>
              </a:rPr>
              <a:pPr/>
              <a:t>47</a:t>
            </a:fld>
            <a:endParaRPr lang="it-IT" altLang="it-IT">
              <a:solidFill>
                <a:srgbClr val="000000"/>
              </a:solidFill>
            </a:endParaRPr>
          </a:p>
        </p:txBody>
      </p:sp>
      <p:sp>
        <p:nvSpPr>
          <p:cNvPr id="2264066" name="Rectangle 2"/>
          <p:cNvSpPr>
            <a:spLocks noGrp="1" noRot="1" noChangeAspect="1" noChangeArrowheads="1" noTextEdit="1"/>
          </p:cNvSpPr>
          <p:nvPr>
            <p:ph type="sldImg"/>
          </p:nvPr>
        </p:nvSpPr>
        <p:spPr>
          <a:ln/>
        </p:spPr>
      </p:sp>
      <p:sp>
        <p:nvSpPr>
          <p:cNvPr id="2264067"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2904280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0394E-4A85-4452-A997-D76676A0E013}" type="slidenum">
              <a:rPr lang="it-IT" altLang="it-IT">
                <a:solidFill>
                  <a:srgbClr val="000000"/>
                </a:solidFill>
              </a:rPr>
              <a:pPr/>
              <a:t>48</a:t>
            </a:fld>
            <a:endParaRPr lang="it-IT" altLang="it-IT">
              <a:solidFill>
                <a:srgbClr val="000000"/>
              </a:solidFill>
            </a:endParaRPr>
          </a:p>
        </p:txBody>
      </p:sp>
      <p:sp>
        <p:nvSpPr>
          <p:cNvPr id="2266114" name="Rectangle 2"/>
          <p:cNvSpPr>
            <a:spLocks noGrp="1" noRot="1" noChangeAspect="1" noChangeArrowheads="1" noTextEdit="1"/>
          </p:cNvSpPr>
          <p:nvPr>
            <p:ph type="sldImg"/>
          </p:nvPr>
        </p:nvSpPr>
        <p:spPr>
          <a:ln/>
        </p:spPr>
      </p:sp>
      <p:sp>
        <p:nvSpPr>
          <p:cNvPr id="2266115"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3484030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183AE-B43C-4F66-8FE5-2B7F7FB62346}" type="slidenum">
              <a:rPr lang="it-IT" altLang="it-IT">
                <a:solidFill>
                  <a:srgbClr val="000000"/>
                </a:solidFill>
              </a:rPr>
              <a:pPr/>
              <a:t>49</a:t>
            </a:fld>
            <a:endParaRPr lang="it-IT" altLang="it-IT">
              <a:solidFill>
                <a:srgbClr val="000000"/>
              </a:solidFill>
            </a:endParaRPr>
          </a:p>
        </p:txBody>
      </p:sp>
      <p:sp>
        <p:nvSpPr>
          <p:cNvPr id="2268162" name="Rectangle 2"/>
          <p:cNvSpPr>
            <a:spLocks noGrp="1" noRot="1" noChangeAspect="1" noChangeArrowheads="1" noTextEdit="1"/>
          </p:cNvSpPr>
          <p:nvPr>
            <p:ph type="sldImg"/>
          </p:nvPr>
        </p:nvSpPr>
        <p:spPr>
          <a:ln/>
        </p:spPr>
      </p:sp>
      <p:sp>
        <p:nvSpPr>
          <p:cNvPr id="2268163"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698643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2D59D-283D-4E85-AB96-2569C7301560}" type="slidenum">
              <a:rPr lang="it-IT" altLang="it-IT">
                <a:solidFill>
                  <a:srgbClr val="000000"/>
                </a:solidFill>
              </a:rPr>
              <a:pPr/>
              <a:t>50</a:t>
            </a:fld>
            <a:endParaRPr lang="it-IT" altLang="it-IT">
              <a:solidFill>
                <a:srgbClr val="000000"/>
              </a:solidFill>
            </a:endParaRPr>
          </a:p>
        </p:txBody>
      </p:sp>
      <p:sp>
        <p:nvSpPr>
          <p:cNvPr id="2270210" name="Rectangle 2"/>
          <p:cNvSpPr>
            <a:spLocks noGrp="1" noRot="1" noChangeAspect="1" noChangeArrowheads="1" noTextEdit="1"/>
          </p:cNvSpPr>
          <p:nvPr>
            <p:ph type="sldImg"/>
          </p:nvPr>
        </p:nvSpPr>
        <p:spPr>
          <a:ln/>
        </p:spPr>
      </p:sp>
      <p:sp>
        <p:nvSpPr>
          <p:cNvPr id="2270211"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381722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309D9-EB0E-4904-82F9-FF91B500FA80}" type="slidenum">
              <a:rPr lang="it-IT" altLang="it-IT">
                <a:solidFill>
                  <a:srgbClr val="000000"/>
                </a:solidFill>
              </a:rPr>
              <a:pPr/>
              <a:t>6</a:t>
            </a:fld>
            <a:endParaRPr lang="it-IT" altLang="it-IT">
              <a:solidFill>
                <a:srgbClr val="000000"/>
              </a:solidFill>
            </a:endParaRPr>
          </a:p>
        </p:txBody>
      </p:sp>
      <p:sp>
        <p:nvSpPr>
          <p:cNvPr id="2077698" name="Rectangle 2"/>
          <p:cNvSpPr>
            <a:spLocks noGrp="1" noRot="1" noChangeAspect="1" noChangeArrowheads="1" noTextEdit="1"/>
          </p:cNvSpPr>
          <p:nvPr>
            <p:ph type="sldImg"/>
          </p:nvPr>
        </p:nvSpPr>
        <p:spPr>
          <a:ln/>
        </p:spPr>
      </p:sp>
      <p:sp>
        <p:nvSpPr>
          <p:cNvPr id="2077699" name="Rectangle 3"/>
          <p:cNvSpPr>
            <a:spLocks noGrp="1" noChangeArrowheads="1"/>
          </p:cNvSpPr>
          <p:nvPr>
            <p:ph type="body" idx="1"/>
          </p:nvPr>
        </p:nvSpPr>
        <p:spPr>
          <a:xfrm>
            <a:off x="914400" y="4343400"/>
            <a:ext cx="5029200" cy="4114800"/>
          </a:xfrm>
        </p:spPr>
        <p:txBody>
          <a:bodyPr/>
          <a:lstStyle/>
          <a:p>
            <a:r>
              <a:rPr lang="it-IT" altLang="it-IT" dirty="0"/>
              <a:t>nel mettere in relazione certe proprietà degli eventi che osserviamo con proprietà dei numeri e quindi operare su questi ultimi come se stessimo operando sui primi</a:t>
            </a:r>
          </a:p>
        </p:txBody>
      </p:sp>
    </p:spTree>
    <p:extLst>
      <p:ext uri="{BB962C8B-B14F-4D97-AF65-F5344CB8AC3E}">
        <p14:creationId xmlns:p14="http://schemas.microsoft.com/office/powerpoint/2010/main" val="1295995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07BDC-7D51-456F-88DB-04BAF09F94DE}" type="slidenum">
              <a:rPr lang="it-IT" altLang="it-IT">
                <a:solidFill>
                  <a:srgbClr val="000000"/>
                </a:solidFill>
              </a:rPr>
              <a:pPr/>
              <a:t>51</a:t>
            </a:fld>
            <a:endParaRPr lang="it-IT" altLang="it-IT">
              <a:solidFill>
                <a:srgbClr val="000000"/>
              </a:solidFill>
            </a:endParaRPr>
          </a:p>
        </p:txBody>
      </p:sp>
      <p:sp>
        <p:nvSpPr>
          <p:cNvPr id="2274306" name="Rectangle 2"/>
          <p:cNvSpPr>
            <a:spLocks noGrp="1" noRot="1" noChangeAspect="1" noChangeArrowheads="1" noTextEdit="1"/>
          </p:cNvSpPr>
          <p:nvPr>
            <p:ph type="sldImg"/>
          </p:nvPr>
        </p:nvSpPr>
        <p:spPr>
          <a:ln/>
        </p:spPr>
      </p:sp>
      <p:sp>
        <p:nvSpPr>
          <p:cNvPr id="2274307" name="Rectangle 3"/>
          <p:cNvSpPr>
            <a:spLocks noGrp="1" noChangeArrowheads="1"/>
          </p:cNvSpPr>
          <p:nvPr>
            <p:ph type="body" idx="1"/>
          </p:nvPr>
        </p:nvSpPr>
        <p:spPr/>
        <p:txBody>
          <a:bodyPr/>
          <a:lstStyle/>
          <a:p>
            <a:r>
              <a:rPr lang="en-GB" altLang="it-IT" sz="1400">
                <a:latin typeface="Trebuchet MS" panose="020B0603020202020204" pitchFamily="34" charset="0"/>
              </a:rPr>
              <a:t>Spiegazione originaria (Glanzer &amp; Cunitz, 1966):</a:t>
            </a:r>
            <a:endParaRPr lang="en-GB" altLang="it-IT" sz="1400">
              <a:solidFill>
                <a:srgbClr val="FFFF00"/>
              </a:solidFill>
              <a:latin typeface="Trebuchet MS" panose="020B0603020202020204" pitchFamily="34" charset="0"/>
            </a:endParaRPr>
          </a:p>
          <a:p>
            <a:pPr lvl="1"/>
            <a:r>
              <a:rPr lang="en-GB" altLang="it-IT" sz="1400">
                <a:solidFill>
                  <a:srgbClr val="FFFF00"/>
                </a:solidFill>
                <a:latin typeface="Trebuchet MS" panose="020B0603020202020204" pitchFamily="34" charset="0"/>
              </a:rPr>
              <a:t>I primi item presentati sono reiterati con maggiore frequenza </a:t>
            </a:r>
            <a:r>
              <a:rPr lang="en-GB" altLang="it-IT" sz="1400">
                <a:latin typeface="Trebuchet MS" panose="020B0603020202020204" pitchFamily="34" charset="0"/>
              </a:rPr>
              <a:t>ed è quindi più probabile che vengano</a:t>
            </a:r>
            <a:r>
              <a:rPr lang="en-GB" altLang="it-IT" sz="1400">
                <a:solidFill>
                  <a:srgbClr val="FFFF00"/>
                </a:solidFill>
                <a:latin typeface="Trebuchet MS" panose="020B0603020202020204" pitchFamily="34" charset="0"/>
              </a:rPr>
              <a:t> trasferiti nella memoria a lungo termine</a:t>
            </a:r>
          </a:p>
          <a:p>
            <a:pPr lvl="1"/>
            <a:r>
              <a:rPr lang="en-GB" altLang="it-IT" sz="1400">
                <a:solidFill>
                  <a:srgbClr val="FFFF00"/>
                </a:solidFill>
                <a:latin typeface="Trebuchet MS" panose="020B0603020202020204" pitchFamily="34" charset="0"/>
              </a:rPr>
              <a:t>Gli item più recenti sono mantenuti in memoria a breve termine </a:t>
            </a:r>
            <a:r>
              <a:rPr lang="en-GB" altLang="it-IT" sz="1400">
                <a:latin typeface="Trebuchet MS" panose="020B0603020202020204" pitchFamily="34" charset="0"/>
              </a:rPr>
              <a:t>e possono essere riferiti direttamente. </a:t>
            </a:r>
          </a:p>
          <a:p>
            <a:pPr lvl="1"/>
            <a:r>
              <a:rPr lang="en-GB" altLang="it-IT" sz="1400">
                <a:latin typeface="Trebuchet MS" panose="020B0603020202020204" pitchFamily="34" charset="0"/>
              </a:rPr>
              <a:t>Questi elementi sono solitamente riportati per primi (Rundus, 1971)</a:t>
            </a:r>
            <a:endParaRPr lang="it-IT" altLang="it-IT" sz="1400">
              <a:latin typeface="Trebuchet MS" panose="020B0603020202020204" pitchFamily="34" charset="0"/>
            </a:endParaRPr>
          </a:p>
        </p:txBody>
      </p:sp>
    </p:spTree>
    <p:extLst>
      <p:ext uri="{BB962C8B-B14F-4D97-AF65-F5344CB8AC3E}">
        <p14:creationId xmlns:p14="http://schemas.microsoft.com/office/powerpoint/2010/main" val="2878581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ADCFF-C77F-4C6A-81F3-A9EE39CBA2FA}" type="slidenum">
              <a:rPr lang="it-IT" altLang="it-IT">
                <a:solidFill>
                  <a:srgbClr val="000000"/>
                </a:solidFill>
              </a:rPr>
              <a:pPr/>
              <a:t>54</a:t>
            </a:fld>
            <a:endParaRPr lang="it-IT" altLang="it-IT">
              <a:solidFill>
                <a:srgbClr val="000000"/>
              </a:solidFill>
            </a:endParaRPr>
          </a:p>
        </p:txBody>
      </p:sp>
      <p:sp>
        <p:nvSpPr>
          <p:cNvPr id="2319362" name="Rectangle 2"/>
          <p:cNvSpPr>
            <a:spLocks noGrp="1" noRot="1" noChangeAspect="1" noChangeArrowheads="1" noTextEdit="1"/>
          </p:cNvSpPr>
          <p:nvPr>
            <p:ph type="sldImg"/>
          </p:nvPr>
        </p:nvSpPr>
        <p:spPr>
          <a:ln/>
        </p:spPr>
      </p:sp>
      <p:sp>
        <p:nvSpPr>
          <p:cNvPr id="2319363"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27325524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6AD09-ECCA-4929-8C64-9434C365E435}" type="slidenum">
              <a:rPr lang="it-IT" altLang="it-IT">
                <a:solidFill>
                  <a:srgbClr val="000000"/>
                </a:solidFill>
              </a:rPr>
              <a:pPr/>
              <a:t>55</a:t>
            </a:fld>
            <a:endParaRPr lang="it-IT" altLang="it-IT">
              <a:solidFill>
                <a:srgbClr val="000000"/>
              </a:solidFill>
            </a:endParaRPr>
          </a:p>
        </p:txBody>
      </p:sp>
      <p:sp>
        <p:nvSpPr>
          <p:cNvPr id="2298882" name="Rectangle 2"/>
          <p:cNvSpPr>
            <a:spLocks noGrp="1" noRot="1" noChangeAspect="1" noChangeArrowheads="1" noTextEdit="1"/>
          </p:cNvSpPr>
          <p:nvPr>
            <p:ph type="sldImg"/>
          </p:nvPr>
        </p:nvSpPr>
        <p:spPr>
          <a:ln/>
        </p:spPr>
      </p:sp>
      <p:sp>
        <p:nvSpPr>
          <p:cNvPr id="229888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021431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53944-89C5-468F-BCA7-A914A0CBB6FD}" type="slidenum">
              <a:rPr lang="it-IT" altLang="it-IT">
                <a:solidFill>
                  <a:srgbClr val="000000"/>
                </a:solidFill>
              </a:rPr>
              <a:pPr/>
              <a:t>56</a:t>
            </a:fld>
            <a:endParaRPr lang="it-IT" altLang="it-IT">
              <a:solidFill>
                <a:srgbClr val="000000"/>
              </a:solidFill>
            </a:endParaRPr>
          </a:p>
        </p:txBody>
      </p:sp>
      <p:sp>
        <p:nvSpPr>
          <p:cNvPr id="2300930" name="Rectangle 2"/>
          <p:cNvSpPr>
            <a:spLocks noGrp="1" noRot="1" noChangeAspect="1" noChangeArrowheads="1" noTextEdit="1"/>
          </p:cNvSpPr>
          <p:nvPr>
            <p:ph type="sldImg"/>
          </p:nvPr>
        </p:nvSpPr>
        <p:spPr>
          <a:ln/>
        </p:spPr>
      </p:sp>
      <p:sp>
        <p:nvSpPr>
          <p:cNvPr id="230093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38587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4BC69-A6D3-4EBA-98BD-5708669D98DC}" type="slidenum">
              <a:rPr lang="it-IT" altLang="it-IT">
                <a:solidFill>
                  <a:srgbClr val="000000"/>
                </a:solidFill>
              </a:rPr>
              <a:pPr/>
              <a:t>57</a:t>
            </a:fld>
            <a:endParaRPr lang="it-IT" altLang="it-IT">
              <a:solidFill>
                <a:srgbClr val="000000"/>
              </a:solidFill>
            </a:endParaRPr>
          </a:p>
        </p:txBody>
      </p:sp>
      <p:sp>
        <p:nvSpPr>
          <p:cNvPr id="2302978" name="Rectangle 2"/>
          <p:cNvSpPr>
            <a:spLocks noGrp="1" noRot="1" noChangeAspect="1" noChangeArrowheads="1" noTextEdit="1"/>
          </p:cNvSpPr>
          <p:nvPr>
            <p:ph type="sldImg"/>
          </p:nvPr>
        </p:nvSpPr>
        <p:spPr>
          <a:ln/>
        </p:spPr>
      </p:sp>
      <p:sp>
        <p:nvSpPr>
          <p:cNvPr id="2302979" name="Rectangle 3"/>
          <p:cNvSpPr>
            <a:spLocks noGrp="1" noChangeArrowheads="1"/>
          </p:cNvSpPr>
          <p:nvPr>
            <p:ph type="body" idx="1"/>
          </p:nvPr>
        </p:nvSpPr>
        <p:spPr/>
        <p:txBody>
          <a:bodyPr/>
          <a:lstStyle/>
          <a:p>
            <a:pPr>
              <a:lnSpc>
                <a:spcPct val="80000"/>
              </a:lnSpc>
            </a:pPr>
            <a:endParaRPr lang="it-IT" altLang="it-IT" sz="800"/>
          </a:p>
        </p:txBody>
      </p:sp>
    </p:spTree>
    <p:extLst>
      <p:ext uri="{BB962C8B-B14F-4D97-AF65-F5344CB8AC3E}">
        <p14:creationId xmlns:p14="http://schemas.microsoft.com/office/powerpoint/2010/main" val="3493938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30492-15F7-4DB2-A82A-FBBAFFE1D71D}" type="slidenum">
              <a:rPr lang="it-IT" altLang="it-IT">
                <a:solidFill>
                  <a:srgbClr val="000000"/>
                </a:solidFill>
              </a:rPr>
              <a:pPr/>
              <a:t>58</a:t>
            </a:fld>
            <a:endParaRPr lang="it-IT" altLang="it-IT">
              <a:solidFill>
                <a:srgbClr val="000000"/>
              </a:solidFill>
            </a:endParaRPr>
          </a:p>
        </p:txBody>
      </p:sp>
      <p:sp>
        <p:nvSpPr>
          <p:cNvPr id="2305026" name="Rectangle 2"/>
          <p:cNvSpPr>
            <a:spLocks noGrp="1" noRot="1" noChangeAspect="1" noChangeArrowheads="1" noTextEdit="1"/>
          </p:cNvSpPr>
          <p:nvPr>
            <p:ph type="sldImg"/>
          </p:nvPr>
        </p:nvSpPr>
        <p:spPr>
          <a:ln/>
        </p:spPr>
      </p:sp>
      <p:sp>
        <p:nvSpPr>
          <p:cNvPr id="2305027" name="Rectangle 3"/>
          <p:cNvSpPr>
            <a:spLocks noGrp="1" noChangeArrowheads="1"/>
          </p:cNvSpPr>
          <p:nvPr>
            <p:ph type="body" idx="1"/>
          </p:nvPr>
        </p:nvSpPr>
        <p:spPr/>
        <p:txBody>
          <a:bodyPr/>
          <a:lstStyle/>
          <a:p>
            <a:pPr>
              <a:lnSpc>
                <a:spcPct val="80000"/>
              </a:lnSpc>
            </a:pPr>
            <a:endParaRPr lang="it-IT" altLang="it-IT" sz="800" dirty="0"/>
          </a:p>
        </p:txBody>
      </p:sp>
    </p:spTree>
    <p:extLst>
      <p:ext uri="{BB962C8B-B14F-4D97-AF65-F5344CB8AC3E}">
        <p14:creationId xmlns:p14="http://schemas.microsoft.com/office/powerpoint/2010/main" val="1438736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AB7A1-D44F-4235-B5A5-4F379E30FCA0}" type="slidenum">
              <a:rPr lang="it-IT" altLang="it-IT">
                <a:solidFill>
                  <a:srgbClr val="000000"/>
                </a:solidFill>
              </a:rPr>
              <a:pPr/>
              <a:t>59</a:t>
            </a:fld>
            <a:endParaRPr lang="it-IT" altLang="it-IT">
              <a:solidFill>
                <a:srgbClr val="000000"/>
              </a:solidFill>
            </a:endParaRPr>
          </a:p>
        </p:txBody>
      </p:sp>
      <p:sp>
        <p:nvSpPr>
          <p:cNvPr id="2307074" name="Rectangle 2"/>
          <p:cNvSpPr>
            <a:spLocks noGrp="1" noRot="1" noChangeAspect="1" noChangeArrowheads="1" noTextEdit="1"/>
          </p:cNvSpPr>
          <p:nvPr>
            <p:ph type="sldImg"/>
          </p:nvPr>
        </p:nvSpPr>
        <p:spPr>
          <a:ln/>
        </p:spPr>
      </p:sp>
      <p:sp>
        <p:nvSpPr>
          <p:cNvPr id="2307075" name="Rectangle 3"/>
          <p:cNvSpPr>
            <a:spLocks noGrp="1" noChangeArrowheads="1"/>
          </p:cNvSpPr>
          <p:nvPr>
            <p:ph type="body" idx="1"/>
          </p:nvPr>
        </p:nvSpPr>
        <p:spPr/>
        <p:txBody>
          <a:bodyPr/>
          <a:lstStyle/>
          <a:p>
            <a:r>
              <a:rPr lang="it-IT" altLang="it-IT"/>
              <a:t>Una variabile un insieme di valori</a:t>
            </a:r>
          </a:p>
        </p:txBody>
      </p:sp>
    </p:spTree>
    <p:extLst>
      <p:ext uri="{BB962C8B-B14F-4D97-AF65-F5344CB8AC3E}">
        <p14:creationId xmlns:p14="http://schemas.microsoft.com/office/powerpoint/2010/main" val="3832437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53ED4-1F69-46D5-8BB0-0F5ADFCF92AB}" type="slidenum">
              <a:rPr lang="it-IT" altLang="it-IT">
                <a:solidFill>
                  <a:srgbClr val="000000"/>
                </a:solidFill>
              </a:rPr>
              <a:pPr/>
              <a:t>60</a:t>
            </a:fld>
            <a:endParaRPr lang="it-IT" altLang="it-IT">
              <a:solidFill>
                <a:srgbClr val="000000"/>
              </a:solidFill>
            </a:endParaRPr>
          </a:p>
        </p:txBody>
      </p:sp>
      <p:sp>
        <p:nvSpPr>
          <p:cNvPr id="2309122" name="Rectangle 2"/>
          <p:cNvSpPr>
            <a:spLocks noGrp="1" noRot="1" noChangeAspect="1" noChangeArrowheads="1" noTextEdit="1"/>
          </p:cNvSpPr>
          <p:nvPr>
            <p:ph type="sldImg"/>
          </p:nvPr>
        </p:nvSpPr>
        <p:spPr>
          <a:ln/>
        </p:spPr>
      </p:sp>
      <p:sp>
        <p:nvSpPr>
          <p:cNvPr id="2309123" name="Rectangle 3"/>
          <p:cNvSpPr>
            <a:spLocks noGrp="1" noChangeArrowheads="1"/>
          </p:cNvSpPr>
          <p:nvPr>
            <p:ph type="body" idx="1"/>
          </p:nvPr>
        </p:nvSpPr>
        <p:spPr/>
        <p:txBody>
          <a:bodyPr/>
          <a:lstStyle/>
          <a:p>
            <a:r>
              <a:rPr lang="it-IT" altLang="it-IT"/>
              <a:t>La sommatoria sigma è un opearatore</a:t>
            </a:r>
          </a:p>
        </p:txBody>
      </p:sp>
    </p:spTree>
    <p:extLst>
      <p:ext uri="{BB962C8B-B14F-4D97-AF65-F5344CB8AC3E}">
        <p14:creationId xmlns:p14="http://schemas.microsoft.com/office/powerpoint/2010/main" val="2752876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9ECD1-F098-4548-BE9A-A22C59861A6E}" type="slidenum">
              <a:rPr lang="it-IT" altLang="it-IT">
                <a:solidFill>
                  <a:srgbClr val="000000"/>
                </a:solidFill>
              </a:rPr>
              <a:pPr/>
              <a:t>61</a:t>
            </a:fld>
            <a:endParaRPr lang="it-IT" altLang="it-IT">
              <a:solidFill>
                <a:srgbClr val="000000"/>
              </a:solidFill>
            </a:endParaRPr>
          </a:p>
        </p:txBody>
      </p:sp>
      <p:sp>
        <p:nvSpPr>
          <p:cNvPr id="2311170" name="Rectangle 2"/>
          <p:cNvSpPr>
            <a:spLocks noGrp="1" noRot="1" noChangeAspect="1" noChangeArrowheads="1" noTextEdit="1"/>
          </p:cNvSpPr>
          <p:nvPr>
            <p:ph type="sldImg"/>
          </p:nvPr>
        </p:nvSpPr>
        <p:spPr>
          <a:ln/>
        </p:spPr>
      </p:sp>
      <p:sp>
        <p:nvSpPr>
          <p:cNvPr id="231117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013308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D973F-40BE-4594-B19A-8ADAEC0464B1}" type="slidenum">
              <a:rPr lang="it-IT" altLang="it-IT">
                <a:solidFill>
                  <a:srgbClr val="000000"/>
                </a:solidFill>
              </a:rPr>
              <a:pPr/>
              <a:t>62</a:t>
            </a:fld>
            <a:endParaRPr lang="it-IT" altLang="it-IT">
              <a:solidFill>
                <a:srgbClr val="000000"/>
              </a:solidFill>
            </a:endParaRPr>
          </a:p>
        </p:txBody>
      </p:sp>
      <p:sp>
        <p:nvSpPr>
          <p:cNvPr id="2313218" name="Rectangle 2"/>
          <p:cNvSpPr>
            <a:spLocks noGrp="1" noRot="1" noChangeAspect="1" noChangeArrowheads="1" noTextEdit="1"/>
          </p:cNvSpPr>
          <p:nvPr>
            <p:ph type="sldImg"/>
          </p:nvPr>
        </p:nvSpPr>
        <p:spPr>
          <a:ln/>
        </p:spPr>
      </p:sp>
      <p:sp>
        <p:nvSpPr>
          <p:cNvPr id="231321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10581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006FF-8479-48F0-BD02-1CB8F277C163}" type="slidenum">
              <a:rPr lang="it-IT" altLang="it-IT">
                <a:solidFill>
                  <a:srgbClr val="000000"/>
                </a:solidFill>
              </a:rPr>
              <a:pPr/>
              <a:t>7</a:t>
            </a:fld>
            <a:endParaRPr lang="it-IT" altLang="it-IT">
              <a:solidFill>
                <a:srgbClr val="000000"/>
              </a:solidFill>
            </a:endParaRPr>
          </a:p>
        </p:txBody>
      </p:sp>
      <p:sp>
        <p:nvSpPr>
          <p:cNvPr id="2079746" name="Rectangle 2"/>
          <p:cNvSpPr>
            <a:spLocks noGrp="1" noRot="1" noChangeAspect="1" noChangeArrowheads="1" noTextEdit="1"/>
          </p:cNvSpPr>
          <p:nvPr>
            <p:ph type="sldImg"/>
          </p:nvPr>
        </p:nvSpPr>
        <p:spPr>
          <a:ln/>
        </p:spPr>
      </p:sp>
      <p:sp>
        <p:nvSpPr>
          <p:cNvPr id="2079747" name="Rectangle 3"/>
          <p:cNvSpPr>
            <a:spLocks noGrp="1" noChangeArrowheads="1"/>
          </p:cNvSpPr>
          <p:nvPr>
            <p:ph type="body" idx="1"/>
          </p:nvPr>
        </p:nvSpPr>
        <p:spPr/>
        <p:txBody>
          <a:bodyPr/>
          <a:lstStyle/>
          <a:p>
            <a:pPr>
              <a:lnSpc>
                <a:spcPct val="80000"/>
              </a:lnSpc>
            </a:pPr>
            <a:endParaRPr lang="it-IT" altLang="it-IT" sz="800" b="1"/>
          </a:p>
        </p:txBody>
      </p:sp>
    </p:spTree>
    <p:extLst>
      <p:ext uri="{BB962C8B-B14F-4D97-AF65-F5344CB8AC3E}">
        <p14:creationId xmlns:p14="http://schemas.microsoft.com/office/powerpoint/2010/main" val="19187747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C04AC-BB91-430C-9786-04DCCFA0954F}" type="slidenum">
              <a:rPr lang="it-IT" altLang="it-IT">
                <a:solidFill>
                  <a:srgbClr val="000000"/>
                </a:solidFill>
              </a:rPr>
              <a:pPr/>
              <a:t>63</a:t>
            </a:fld>
            <a:endParaRPr lang="it-IT" altLang="it-IT">
              <a:solidFill>
                <a:srgbClr val="000000"/>
              </a:solidFill>
            </a:endParaRPr>
          </a:p>
        </p:txBody>
      </p:sp>
      <p:sp>
        <p:nvSpPr>
          <p:cNvPr id="2315266" name="Rectangle 2"/>
          <p:cNvSpPr>
            <a:spLocks noGrp="1" noRot="1" noChangeAspect="1" noChangeArrowheads="1" noTextEdit="1"/>
          </p:cNvSpPr>
          <p:nvPr>
            <p:ph type="sldImg"/>
          </p:nvPr>
        </p:nvSpPr>
        <p:spPr>
          <a:ln/>
        </p:spPr>
      </p:sp>
      <p:sp>
        <p:nvSpPr>
          <p:cNvPr id="2315267" name="Rectangle 3"/>
          <p:cNvSpPr>
            <a:spLocks noGrp="1" noChangeArrowheads="1"/>
          </p:cNvSpPr>
          <p:nvPr>
            <p:ph type="body" idx="1"/>
          </p:nvPr>
        </p:nvSpPr>
        <p:spPr/>
        <p:txBody>
          <a:bodyPr/>
          <a:lstStyle/>
          <a:p>
            <a:pPr>
              <a:lnSpc>
                <a:spcPct val="90000"/>
              </a:lnSpc>
            </a:pPr>
            <a:r>
              <a:rPr lang="it-IT" altLang="it-IT"/>
              <a:t>La media aritmetica è il più importante indice di posizione. La media della popolazione si indica con  mu ed è la media aritmetica dei valori dell'intera popolazione. La media è il punto di equilibrio nella linea in cui sono riportati, con pesi uguali, tutti i valori di una distribuzione.</a:t>
            </a:r>
          </a:p>
          <a:p>
            <a:pPr>
              <a:lnSpc>
                <a:spcPct val="90000"/>
              </a:lnSpc>
            </a:pPr>
            <a:r>
              <a:rPr lang="it-IT" altLang="it-IT"/>
              <a:t>La media aritmetica è sempre compresa tra il minimo ed il massimo dei valori osservati (internalità).</a:t>
            </a:r>
          </a:p>
          <a:p>
            <a:pPr>
              <a:lnSpc>
                <a:spcPct val="90000"/>
              </a:lnSpc>
            </a:pPr>
            <a:r>
              <a:rPr lang="it-IT" altLang="it-IT"/>
              <a:t>Il valore assunto dalla media può essere notevolmente inuenzato da un'osservazione che assume un valore molto al di sotto o al di sopra di quello assunto dalla maggioranza delle restanti osservazioni.</a:t>
            </a:r>
          </a:p>
          <a:p>
            <a:pPr>
              <a:lnSpc>
                <a:spcPct val="90000"/>
              </a:lnSpc>
            </a:pPr>
            <a:r>
              <a:rPr lang="it-IT" altLang="it-IT"/>
              <a:t>Tale valore prende il nome di outlier (in italiano, valore anomalo). La media tende a spostarsi nella direzione della coda più lunga della distribuzione. In tal caso è meglio usare la mediana</a:t>
            </a:r>
          </a:p>
        </p:txBody>
      </p:sp>
    </p:spTree>
    <p:extLst>
      <p:ext uri="{BB962C8B-B14F-4D97-AF65-F5344CB8AC3E}">
        <p14:creationId xmlns:p14="http://schemas.microsoft.com/office/powerpoint/2010/main" val="2546034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3D89C-B913-4E7A-89E7-5E438D657F52}" type="slidenum">
              <a:rPr lang="it-IT" altLang="it-IT">
                <a:solidFill>
                  <a:srgbClr val="000000"/>
                </a:solidFill>
              </a:rPr>
              <a:pPr/>
              <a:t>64</a:t>
            </a:fld>
            <a:endParaRPr lang="it-IT" altLang="it-IT">
              <a:solidFill>
                <a:srgbClr val="000000"/>
              </a:solidFill>
            </a:endParaRPr>
          </a:p>
        </p:txBody>
      </p:sp>
      <p:sp>
        <p:nvSpPr>
          <p:cNvPr id="2317314" name="Rectangle 2"/>
          <p:cNvSpPr>
            <a:spLocks noGrp="1" noRot="1" noChangeAspect="1" noChangeArrowheads="1" noTextEdit="1"/>
          </p:cNvSpPr>
          <p:nvPr>
            <p:ph type="sldImg"/>
          </p:nvPr>
        </p:nvSpPr>
        <p:spPr>
          <a:ln/>
        </p:spPr>
      </p:sp>
      <p:sp>
        <p:nvSpPr>
          <p:cNvPr id="231731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595992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81ED0-EBAB-451D-993A-0235418A57C3}" type="slidenum">
              <a:rPr lang="it-IT" altLang="it-IT">
                <a:solidFill>
                  <a:srgbClr val="000000"/>
                </a:solidFill>
              </a:rPr>
              <a:pPr/>
              <a:t>65</a:t>
            </a:fld>
            <a:endParaRPr lang="it-IT" altLang="it-IT">
              <a:solidFill>
                <a:srgbClr val="000000"/>
              </a:solidFill>
            </a:endParaRPr>
          </a:p>
        </p:txBody>
      </p:sp>
      <p:sp>
        <p:nvSpPr>
          <p:cNvPr id="2321410" name="Rectangle 2"/>
          <p:cNvSpPr>
            <a:spLocks noGrp="1" noRot="1" noChangeAspect="1" noChangeArrowheads="1" noTextEdit="1"/>
          </p:cNvSpPr>
          <p:nvPr>
            <p:ph type="sldImg"/>
          </p:nvPr>
        </p:nvSpPr>
        <p:spPr>
          <a:ln/>
        </p:spPr>
      </p:sp>
      <p:sp>
        <p:nvSpPr>
          <p:cNvPr id="2321411"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11904393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A117D-E13B-41DE-BA49-38AB5F929CE2}" type="slidenum">
              <a:rPr lang="it-IT" altLang="it-IT">
                <a:solidFill>
                  <a:srgbClr val="000000"/>
                </a:solidFill>
              </a:rPr>
              <a:pPr/>
              <a:t>66</a:t>
            </a:fld>
            <a:endParaRPr lang="it-IT" altLang="it-IT">
              <a:solidFill>
                <a:srgbClr val="000000"/>
              </a:solidFill>
            </a:endParaRPr>
          </a:p>
        </p:txBody>
      </p:sp>
      <p:sp>
        <p:nvSpPr>
          <p:cNvPr id="2323458" name="Rectangle 2"/>
          <p:cNvSpPr>
            <a:spLocks noGrp="1" noRot="1" noChangeAspect="1" noChangeArrowheads="1" noTextEdit="1"/>
          </p:cNvSpPr>
          <p:nvPr>
            <p:ph type="sldImg"/>
          </p:nvPr>
        </p:nvSpPr>
        <p:spPr>
          <a:ln/>
        </p:spPr>
      </p:sp>
      <p:sp>
        <p:nvSpPr>
          <p:cNvPr id="2323459" name="Rectangle 3"/>
          <p:cNvSpPr>
            <a:spLocks noGrp="1" noChangeArrowheads="1"/>
          </p:cNvSpPr>
          <p:nvPr>
            <p:ph type="body" idx="1"/>
          </p:nvPr>
        </p:nvSpPr>
        <p:spPr/>
        <p:txBody>
          <a:bodyPr/>
          <a:lstStyle/>
          <a:p>
            <a:pPr>
              <a:lnSpc>
                <a:spcPct val="80000"/>
              </a:lnSpc>
            </a:pPr>
            <a:r>
              <a:rPr lang="it-IT" altLang="it-IT" sz="800" b="1"/>
              <a:t>DA QUA</a:t>
            </a:r>
          </a:p>
        </p:txBody>
      </p:sp>
    </p:spTree>
    <p:extLst>
      <p:ext uri="{BB962C8B-B14F-4D97-AF65-F5344CB8AC3E}">
        <p14:creationId xmlns:p14="http://schemas.microsoft.com/office/powerpoint/2010/main" val="14282905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1D971-B1A1-4DB2-A382-40903346448D}" type="slidenum">
              <a:rPr lang="it-IT" altLang="it-IT">
                <a:solidFill>
                  <a:srgbClr val="000000"/>
                </a:solidFill>
              </a:rPr>
              <a:pPr/>
              <a:t>67</a:t>
            </a:fld>
            <a:endParaRPr lang="it-IT" altLang="it-IT">
              <a:solidFill>
                <a:srgbClr val="000000"/>
              </a:solidFill>
            </a:endParaRPr>
          </a:p>
        </p:txBody>
      </p:sp>
      <p:sp>
        <p:nvSpPr>
          <p:cNvPr id="2325506" name="Rectangle 2"/>
          <p:cNvSpPr>
            <a:spLocks noGrp="1" noRot="1" noChangeAspect="1" noChangeArrowheads="1" noTextEdit="1"/>
          </p:cNvSpPr>
          <p:nvPr>
            <p:ph type="sldImg"/>
          </p:nvPr>
        </p:nvSpPr>
        <p:spPr>
          <a:ln/>
        </p:spPr>
      </p:sp>
      <p:sp>
        <p:nvSpPr>
          <p:cNvPr id="2325507" name="Rectangle 3"/>
          <p:cNvSpPr>
            <a:spLocks noGrp="1" noChangeArrowheads="1"/>
          </p:cNvSpPr>
          <p:nvPr>
            <p:ph type="body" idx="1"/>
          </p:nvPr>
        </p:nvSpPr>
        <p:spPr/>
        <p:txBody>
          <a:bodyPr/>
          <a:lstStyle/>
          <a:p>
            <a:pPr>
              <a:lnSpc>
                <a:spcPct val="80000"/>
              </a:lnSpc>
            </a:pPr>
            <a:r>
              <a:rPr lang="it-IT" altLang="it-IT" sz="800" b="1" dirty="0"/>
              <a:t>N= </a:t>
            </a:r>
            <a:r>
              <a:rPr lang="it-IT" altLang="it-IT" sz="800" b="1" dirty="0" smtClean="0"/>
              <a:t>28</a:t>
            </a:r>
            <a:endParaRPr lang="it-IT" altLang="it-IT" sz="800" b="1" dirty="0"/>
          </a:p>
        </p:txBody>
      </p:sp>
    </p:spTree>
    <p:extLst>
      <p:ext uri="{BB962C8B-B14F-4D97-AF65-F5344CB8AC3E}">
        <p14:creationId xmlns:p14="http://schemas.microsoft.com/office/powerpoint/2010/main" val="134572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62173-E31D-487C-A528-B6D89401E152}" type="slidenum">
              <a:rPr lang="it-IT" altLang="it-IT">
                <a:solidFill>
                  <a:srgbClr val="000000"/>
                </a:solidFill>
              </a:rPr>
              <a:pPr/>
              <a:t>8</a:t>
            </a:fld>
            <a:endParaRPr lang="it-IT" altLang="it-IT">
              <a:solidFill>
                <a:srgbClr val="000000"/>
              </a:solidFill>
            </a:endParaRPr>
          </a:p>
        </p:txBody>
      </p:sp>
      <p:sp>
        <p:nvSpPr>
          <p:cNvPr id="2081794" name="Rectangle 2"/>
          <p:cNvSpPr>
            <a:spLocks noGrp="1" noRot="1" noChangeAspect="1" noChangeArrowheads="1" noTextEdit="1"/>
          </p:cNvSpPr>
          <p:nvPr>
            <p:ph type="sldImg"/>
          </p:nvPr>
        </p:nvSpPr>
        <p:spPr>
          <a:ln/>
        </p:spPr>
      </p:sp>
      <p:sp>
        <p:nvSpPr>
          <p:cNvPr id="2081795" name="Rectangle 3"/>
          <p:cNvSpPr>
            <a:spLocks noGrp="1" noChangeArrowheads="1"/>
          </p:cNvSpPr>
          <p:nvPr>
            <p:ph type="body" idx="1"/>
          </p:nvPr>
        </p:nvSpPr>
        <p:spPr/>
        <p:txBody>
          <a:bodyPr/>
          <a:lstStyle/>
          <a:p>
            <a:pPr>
              <a:lnSpc>
                <a:spcPct val="80000"/>
              </a:lnSpc>
            </a:pPr>
            <a:endParaRPr lang="it-IT" altLang="it-IT" sz="800" b="1"/>
          </a:p>
        </p:txBody>
      </p:sp>
    </p:spTree>
    <p:extLst>
      <p:ext uri="{BB962C8B-B14F-4D97-AF65-F5344CB8AC3E}">
        <p14:creationId xmlns:p14="http://schemas.microsoft.com/office/powerpoint/2010/main" val="4683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DF329-9A9F-4E9A-BCF9-7631E38DE627}" type="slidenum">
              <a:rPr lang="it-IT" altLang="it-IT">
                <a:solidFill>
                  <a:srgbClr val="000000"/>
                </a:solidFill>
              </a:rPr>
              <a:pPr/>
              <a:t>9</a:t>
            </a:fld>
            <a:endParaRPr lang="it-IT" altLang="it-IT">
              <a:solidFill>
                <a:srgbClr val="000000"/>
              </a:solidFill>
            </a:endParaRPr>
          </a:p>
        </p:txBody>
      </p:sp>
      <p:sp>
        <p:nvSpPr>
          <p:cNvPr id="2083842" name="Rectangle 2"/>
          <p:cNvSpPr>
            <a:spLocks noGrp="1" noRot="1" noChangeAspect="1" noChangeArrowheads="1" noTextEdit="1"/>
          </p:cNvSpPr>
          <p:nvPr>
            <p:ph type="sldImg"/>
          </p:nvPr>
        </p:nvSpPr>
        <p:spPr>
          <a:ln/>
        </p:spPr>
      </p:sp>
      <p:sp>
        <p:nvSpPr>
          <p:cNvPr id="2083843" name="Rectangle 3"/>
          <p:cNvSpPr>
            <a:spLocks noGrp="1" noChangeArrowheads="1"/>
          </p:cNvSpPr>
          <p:nvPr>
            <p:ph type="body" idx="1"/>
          </p:nvPr>
        </p:nvSpPr>
        <p:spPr/>
        <p:txBody>
          <a:bodyPr/>
          <a:lstStyle/>
          <a:p>
            <a:pPr>
              <a:lnSpc>
                <a:spcPct val="80000"/>
              </a:lnSpc>
            </a:pPr>
            <a:endParaRPr lang="it-IT" altLang="it-IT" sz="800" b="1"/>
          </a:p>
        </p:txBody>
      </p:sp>
    </p:spTree>
    <p:extLst>
      <p:ext uri="{BB962C8B-B14F-4D97-AF65-F5344CB8AC3E}">
        <p14:creationId xmlns:p14="http://schemas.microsoft.com/office/powerpoint/2010/main" val="151671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B538A-3EF9-437B-B4D6-34C3FC7ED382}" type="slidenum">
              <a:rPr lang="it-IT" altLang="it-IT">
                <a:solidFill>
                  <a:srgbClr val="000000"/>
                </a:solidFill>
              </a:rPr>
              <a:pPr/>
              <a:t>10</a:t>
            </a:fld>
            <a:endParaRPr lang="it-IT" altLang="it-IT">
              <a:solidFill>
                <a:srgbClr val="000000"/>
              </a:solidFill>
            </a:endParaRPr>
          </a:p>
        </p:txBody>
      </p:sp>
      <p:sp>
        <p:nvSpPr>
          <p:cNvPr id="2085890" name="Rectangle 2"/>
          <p:cNvSpPr>
            <a:spLocks noGrp="1" noRot="1" noChangeAspect="1" noChangeArrowheads="1" noTextEdit="1"/>
          </p:cNvSpPr>
          <p:nvPr>
            <p:ph type="sldImg"/>
          </p:nvPr>
        </p:nvSpPr>
        <p:spPr>
          <a:ln/>
        </p:spPr>
      </p:sp>
      <p:sp>
        <p:nvSpPr>
          <p:cNvPr id="2085891" name="Rectangle 3"/>
          <p:cNvSpPr>
            <a:spLocks noGrp="1" noChangeArrowheads="1"/>
          </p:cNvSpPr>
          <p:nvPr>
            <p:ph type="body" idx="1"/>
          </p:nvPr>
        </p:nvSpPr>
        <p:spPr/>
        <p:txBody>
          <a:bodyPr/>
          <a:lstStyle/>
          <a:p>
            <a:r>
              <a:rPr lang="it-IT" altLang="it-IT" dirty="0"/>
              <a:t>We discuss different kinds of variables in the context of this exercise: dichotomous versus multivalued, discrete versus continuous, and quantitative</a:t>
            </a:r>
          </a:p>
          <a:p>
            <a:r>
              <a:rPr lang="it-IT" altLang="it-IT" dirty="0"/>
              <a:t>versus qualitative. We talk about other ways that I could have obtained the same or similar information. For example, the students could have rated their support or nonsupport for each reason by using a numerical scale, varying their facial expressions, or applauding. Each of these approaches would yield a different type of data, with somewhat different characteristics. Presumably, the basic underlying information about why the students were taking the course would be the same.</a:t>
            </a:r>
            <a:endParaRPr lang="it-IT" altLang="it-IT" b="1" dirty="0"/>
          </a:p>
          <a:p>
            <a:endParaRPr lang="it-IT" altLang="it-IT" b="1" dirty="0"/>
          </a:p>
        </p:txBody>
      </p:sp>
    </p:spTree>
    <p:extLst>
      <p:ext uri="{BB962C8B-B14F-4D97-AF65-F5344CB8AC3E}">
        <p14:creationId xmlns:p14="http://schemas.microsoft.com/office/powerpoint/2010/main" val="346144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8E31E9F-4976-4958-95D8-1CB980326CEB}" type="slidenum">
              <a:rPr lang="it-IT" altLang="it-IT"/>
              <a:pPr>
                <a:defRPr/>
              </a:pPr>
              <a:t>‹#›</a:t>
            </a:fld>
            <a:endParaRPr lang="it-IT" altLang="it-IT"/>
          </a:p>
        </p:txBody>
      </p:sp>
    </p:spTree>
    <p:extLst>
      <p:ext uri="{BB962C8B-B14F-4D97-AF65-F5344CB8AC3E}">
        <p14:creationId xmlns:p14="http://schemas.microsoft.com/office/powerpoint/2010/main" val="10199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17E5987-1FC8-4DD5-8AE9-4232E4A9D7B7}" type="slidenum">
              <a:rPr lang="it-IT" altLang="it-IT"/>
              <a:pPr>
                <a:defRPr/>
              </a:pPr>
              <a:t>‹#›</a:t>
            </a:fld>
            <a:endParaRPr lang="it-IT" altLang="it-IT"/>
          </a:p>
        </p:txBody>
      </p:sp>
    </p:spTree>
    <p:extLst>
      <p:ext uri="{BB962C8B-B14F-4D97-AF65-F5344CB8AC3E}">
        <p14:creationId xmlns:p14="http://schemas.microsoft.com/office/powerpoint/2010/main" val="5859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C479B2B-A1B7-4A1B-A1E7-BBA0523EEC9B}" type="slidenum">
              <a:rPr lang="it-IT" altLang="it-IT"/>
              <a:pPr>
                <a:defRPr/>
              </a:pPr>
              <a:t>‹#›</a:t>
            </a:fld>
            <a:endParaRPr lang="it-IT" altLang="it-IT"/>
          </a:p>
        </p:txBody>
      </p:sp>
    </p:spTree>
    <p:extLst>
      <p:ext uri="{BB962C8B-B14F-4D97-AF65-F5344CB8AC3E}">
        <p14:creationId xmlns:p14="http://schemas.microsoft.com/office/powerpoint/2010/main" val="199974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26B9F9-05C6-461F-A2A1-7515F704424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9417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054CEC-373C-4C3D-A979-79B8C31B8B5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400153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B6BEA9-EE35-4AC4-9F4D-B30002EF4487}"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82139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4F08FF-5FD4-40B0-AB25-1CCF68783FA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67958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E82605C-73F4-4907-877E-AF3E70B6A75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571601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5ACFBE6-16C0-4412-A193-95D6BD4D267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71060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12A60A-B30F-4180-A19B-8357341628D5}"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065846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CA9C30-F648-48AF-A63C-DA6EEFFF3B7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0944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E20E878-EB4C-4FF4-A6FF-988A454518A4}" type="slidenum">
              <a:rPr lang="it-IT" altLang="it-IT"/>
              <a:pPr>
                <a:defRPr/>
              </a:pPr>
              <a:t>‹#›</a:t>
            </a:fld>
            <a:endParaRPr lang="it-IT" altLang="it-IT"/>
          </a:p>
        </p:txBody>
      </p:sp>
    </p:spTree>
    <p:extLst>
      <p:ext uri="{BB962C8B-B14F-4D97-AF65-F5344CB8AC3E}">
        <p14:creationId xmlns:p14="http://schemas.microsoft.com/office/powerpoint/2010/main" val="13842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2070A5-02E8-4EB9-B1BB-87EE3EDF08E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76041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6E5D23-9CEF-42DB-8EA9-DB2A2FA276F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79011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E9FF88-59A8-4CED-B9DE-4948D28EDD4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554656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Tree>
    <p:extLst>
      <p:ext uri="{BB962C8B-B14F-4D97-AF65-F5344CB8AC3E}">
        <p14:creationId xmlns:p14="http://schemas.microsoft.com/office/powerpoint/2010/main" val="596590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2677875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8106493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
        <p:nvSpPr>
          <p:cNvPr id="3" name="Content Placeholder 2"/>
          <p:cNvSpPr>
            <a:spLocks noGrp="1"/>
          </p:cNvSpPr>
          <p:nvPr>
            <p:ph sz="half" idx="1"/>
          </p:nvPr>
        </p:nvSpPr>
        <p:spPr>
          <a:xfrm>
            <a:off x="152400" y="1066800"/>
            <a:ext cx="4343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066800"/>
            <a:ext cx="4343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17588190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311014077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Tree>
    <p:extLst>
      <p:ext uri="{BB962C8B-B14F-4D97-AF65-F5344CB8AC3E}">
        <p14:creationId xmlns:p14="http://schemas.microsoft.com/office/powerpoint/2010/main" val="7921378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8741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5B608CD-0134-465E-8F9E-28E9ADEA7449}" type="slidenum">
              <a:rPr lang="it-IT" altLang="it-IT"/>
              <a:pPr>
                <a:defRPr/>
              </a:pPr>
              <a:t>‹#›</a:t>
            </a:fld>
            <a:endParaRPr lang="it-IT" altLang="it-IT"/>
          </a:p>
        </p:txBody>
      </p:sp>
    </p:spTree>
    <p:extLst>
      <p:ext uri="{BB962C8B-B14F-4D97-AF65-F5344CB8AC3E}">
        <p14:creationId xmlns:p14="http://schemas.microsoft.com/office/powerpoint/2010/main" val="3639396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214990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788746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31602816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65125"/>
            <a:ext cx="2209800" cy="588327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152400" y="365125"/>
            <a:ext cx="64770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extLst>
      <p:ext uri="{BB962C8B-B14F-4D97-AF65-F5344CB8AC3E}">
        <p14:creationId xmlns:p14="http://schemas.microsoft.com/office/powerpoint/2010/main" val="11170316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0A380-96B5-4FCC-93A1-B5442B9EA675}"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102503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95C737-EF81-4446-9AF9-F5804177C86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488756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FAECC5-EA9A-44BB-B718-A6F73BCE2F1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179513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617284-B18A-4E12-982F-3BE574228E59}"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443672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CAC696-98C6-4D37-9788-E97B1953A18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69638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DC35EB6-DF65-42CB-87FC-CD3F47BC0B60}"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18032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5A3C8BA-1A86-4920-A201-BBA22285FA00}" type="slidenum">
              <a:rPr lang="it-IT" altLang="it-IT"/>
              <a:pPr>
                <a:defRPr/>
              </a:pPr>
              <a:t>‹#›</a:t>
            </a:fld>
            <a:endParaRPr lang="it-IT" altLang="it-IT"/>
          </a:p>
        </p:txBody>
      </p:sp>
    </p:spTree>
    <p:extLst>
      <p:ext uri="{BB962C8B-B14F-4D97-AF65-F5344CB8AC3E}">
        <p14:creationId xmlns:p14="http://schemas.microsoft.com/office/powerpoint/2010/main" val="1182368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BDCF03C-4CAA-4D95-9242-ADB3E600FEFF}"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786400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98DC066-2C5E-43EA-876D-E9325E0EA562}"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10586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E68376-0806-4AE8-A1A6-304DE8BFAF7E}"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444059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544A22-CCC1-4F50-B1D4-43DFDD6493BA}"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4190878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E8EE71-9B0E-47CA-A3CB-964B0699F9F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047381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D4100DC-5179-4908-B3CB-5C1BD3CED0FC}"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57363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9FB15236-B3F9-4828-8C48-DCD6FDDF309A}" type="slidenum">
              <a:rPr lang="it-IT" altLang="it-IT"/>
              <a:pPr>
                <a:defRPr/>
              </a:pPr>
              <a:t>‹#›</a:t>
            </a:fld>
            <a:endParaRPr lang="it-IT" altLang="it-IT"/>
          </a:p>
        </p:txBody>
      </p:sp>
    </p:spTree>
    <p:extLst>
      <p:ext uri="{BB962C8B-B14F-4D97-AF65-F5344CB8AC3E}">
        <p14:creationId xmlns:p14="http://schemas.microsoft.com/office/powerpoint/2010/main" val="6630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793C761D-FF5D-4197-B71A-AD4E7FD24809}" type="slidenum">
              <a:rPr lang="it-IT" altLang="it-IT"/>
              <a:pPr>
                <a:defRPr/>
              </a:pPr>
              <a:t>‹#›</a:t>
            </a:fld>
            <a:endParaRPr lang="it-IT" altLang="it-IT"/>
          </a:p>
        </p:txBody>
      </p:sp>
    </p:spTree>
    <p:extLst>
      <p:ext uri="{BB962C8B-B14F-4D97-AF65-F5344CB8AC3E}">
        <p14:creationId xmlns:p14="http://schemas.microsoft.com/office/powerpoint/2010/main" val="29807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F0ECC912-28F4-4544-82C9-0104B1392744}" type="slidenum">
              <a:rPr lang="it-IT" altLang="it-IT"/>
              <a:pPr>
                <a:defRPr/>
              </a:pPr>
              <a:t>‹#›</a:t>
            </a:fld>
            <a:endParaRPr lang="it-IT" altLang="it-IT"/>
          </a:p>
        </p:txBody>
      </p:sp>
    </p:spTree>
    <p:extLst>
      <p:ext uri="{BB962C8B-B14F-4D97-AF65-F5344CB8AC3E}">
        <p14:creationId xmlns:p14="http://schemas.microsoft.com/office/powerpoint/2010/main" val="2637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C180DB13-2D44-450D-BE96-0F5FD27E814E}" type="slidenum">
              <a:rPr lang="it-IT" altLang="it-IT"/>
              <a:pPr>
                <a:defRPr/>
              </a:pPr>
              <a:t>‹#›</a:t>
            </a:fld>
            <a:endParaRPr lang="it-IT" altLang="it-IT"/>
          </a:p>
        </p:txBody>
      </p:sp>
    </p:spTree>
    <p:extLst>
      <p:ext uri="{BB962C8B-B14F-4D97-AF65-F5344CB8AC3E}">
        <p14:creationId xmlns:p14="http://schemas.microsoft.com/office/powerpoint/2010/main" val="271254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3630779-CA79-4C6B-8427-E76CE5272252}" type="slidenum">
              <a:rPr lang="it-IT" altLang="it-IT"/>
              <a:pPr>
                <a:defRPr/>
              </a:pPr>
              <a:t>‹#›</a:t>
            </a:fld>
            <a:endParaRPr lang="it-IT" altLang="it-IT"/>
          </a:p>
        </p:txBody>
      </p:sp>
    </p:spTree>
    <p:extLst>
      <p:ext uri="{BB962C8B-B14F-4D97-AF65-F5344CB8AC3E}">
        <p14:creationId xmlns:p14="http://schemas.microsoft.com/office/powerpoint/2010/main" val="31390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B4C5633E-FA15-402F-8C3F-F05B24792292}"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C6C5E819-5ED1-4129-897D-82E2F1305646}" type="slidenum">
              <a:rPr lang="it-IT" altLang="it-IT" smtClean="0">
                <a:solidFill>
                  <a:srgbClr val="000000"/>
                </a:solidFill>
              </a:rPr>
              <a:pPr eaLnBrk="1" hangingPunct="1"/>
              <a:t>‹#›</a:t>
            </a:fld>
            <a:endParaRPr lang="it-IT" altLang="it-IT" smtClean="0">
              <a:solidFill>
                <a:srgbClr val="000000"/>
              </a:solidFill>
            </a:endParaRPr>
          </a:p>
        </p:txBody>
      </p:sp>
    </p:spTree>
    <p:extLst>
      <p:ext uri="{BB962C8B-B14F-4D97-AF65-F5344CB8AC3E}">
        <p14:creationId xmlns:p14="http://schemas.microsoft.com/office/powerpoint/2010/main" val="15376982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04674" name="Rectangle 2"/>
          <p:cNvSpPr>
            <a:spLocks noGrp="1" noChangeArrowheads="1"/>
          </p:cNvSpPr>
          <p:nvPr>
            <p:ph type="body" idx="1"/>
          </p:nvPr>
        </p:nvSpPr>
        <p:spPr bwMode="auto">
          <a:xfrm>
            <a:off x="152400" y="10668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136649" name="Rectangle 9"/>
          <p:cNvSpPr>
            <a:spLocks noChangeArrowheads="1"/>
          </p:cNvSpPr>
          <p:nvPr userDrawn="1"/>
        </p:nvSpPr>
        <p:spPr bwMode="auto">
          <a:xfrm>
            <a:off x="152400" y="152400"/>
            <a:ext cx="8763000" cy="633413"/>
          </a:xfrm>
          <a:prstGeom prst="rect">
            <a:avLst/>
          </a:prstGeom>
          <a:noFill/>
          <a:ln w="12700">
            <a:solidFill>
              <a:schemeClr val="tx1"/>
            </a:solidFill>
            <a:miter lim="800000"/>
            <a:headEnd/>
            <a:tailEnd/>
          </a:ln>
          <a:effectLst/>
        </p:spPr>
        <p:txBody>
          <a:bodyPr lIns="90000" tIns="46800" rIns="90000" bIns="46800">
            <a:spAutoFit/>
          </a:bodyPr>
          <a:lstStyle/>
          <a:p>
            <a:pPr algn="ctr" eaLnBrk="1" hangingPunct="1">
              <a:lnSpc>
                <a:spcPct val="90000"/>
              </a:lnSpc>
              <a:spcBef>
                <a:spcPct val="20000"/>
              </a:spcBef>
              <a:buClr>
                <a:srgbClr val="FFFFFF"/>
              </a:buClr>
              <a:buSzPct val="110000"/>
              <a:tabLst>
                <a:tab pos="4292600" algn="ctr"/>
              </a:tabLst>
              <a:defRPr/>
            </a:pPr>
            <a:r>
              <a:rPr lang="it-IT" altLang="it-IT" sz="1400">
                <a:solidFill>
                  <a:srgbClr val="FFFFFF"/>
                </a:solidFill>
                <a:latin typeface="Verdana" pitchFamily="34" charset="0"/>
                <a:cs typeface="Arial"/>
              </a:rPr>
              <a:t>Zorzi-Girotto, </a:t>
            </a:r>
            <a:r>
              <a:rPr lang="it-IT" altLang="it-IT" sz="1400" i="1">
                <a:solidFill>
                  <a:srgbClr val="FFFFFF"/>
                </a:solidFill>
                <a:latin typeface="Verdana" pitchFamily="34" charset="0"/>
                <a:cs typeface="Arial"/>
              </a:rPr>
              <a:t>Fondamenti di psicologia generale</a:t>
            </a:r>
            <a:r>
              <a:rPr lang="it-IT" altLang="it-IT" sz="1400">
                <a:solidFill>
                  <a:srgbClr val="FFFFFF"/>
                </a:solidFill>
                <a:latin typeface="Verdana" pitchFamily="34" charset="0"/>
                <a:cs typeface="Arial"/>
              </a:rPr>
              <a:t>, Il Mulino, 2004</a:t>
            </a:r>
            <a:r>
              <a:rPr lang="it-IT" altLang="it-IT" sz="2000">
                <a:solidFill>
                  <a:srgbClr val="FFFF00"/>
                </a:solidFill>
                <a:latin typeface="Verdana" pitchFamily="34" charset="0"/>
                <a:cs typeface="Arial"/>
              </a:rPr>
              <a:t/>
            </a:r>
            <a:br>
              <a:rPr lang="it-IT" altLang="it-IT" sz="2000">
                <a:solidFill>
                  <a:srgbClr val="FFFF00"/>
                </a:solidFill>
                <a:latin typeface="Verdana" pitchFamily="34" charset="0"/>
                <a:cs typeface="Arial"/>
              </a:rPr>
            </a:br>
            <a:r>
              <a:rPr lang="it-IT" altLang="it-IT" sz="2400">
                <a:solidFill>
                  <a:srgbClr val="FFFF00"/>
                </a:solidFill>
                <a:latin typeface="Verdana" pitchFamily="34" charset="0"/>
                <a:cs typeface="Arial"/>
              </a:rPr>
              <a:t>Sistemi di memoria</a:t>
            </a:r>
          </a:p>
        </p:txBody>
      </p:sp>
      <p:sp>
        <p:nvSpPr>
          <p:cNvPr id="1136650" name="Rectangle 10"/>
          <p:cNvSpPr>
            <a:spLocks noChangeArrowheads="1"/>
          </p:cNvSpPr>
          <p:nvPr userDrawn="1"/>
        </p:nvSpPr>
        <p:spPr bwMode="auto">
          <a:xfrm>
            <a:off x="246063" y="222250"/>
            <a:ext cx="452437" cy="608013"/>
          </a:xfrm>
          <a:prstGeom prst="rect">
            <a:avLst/>
          </a:prstGeom>
          <a:noFill/>
          <a:ln w="9525">
            <a:noFill/>
            <a:miter lim="800000"/>
            <a:headEnd/>
            <a:tailEnd/>
          </a:ln>
          <a:effectLst>
            <a:outerShdw dist="107763" dir="13500000" algn="ctr" rotWithShape="0">
              <a:schemeClr val="bg2"/>
            </a:outerShdw>
          </a:effectLst>
        </p:spPr>
        <p:txBody>
          <a:bodyPr wrap="none" lIns="90000" tIns="46800" rIns="90000" bIns="46800" anchor="ctr">
            <a:spAutoFit/>
          </a:bodyPr>
          <a:lstStyle/>
          <a:p>
            <a:pPr algn="ctr" eaLnBrk="1" hangingPunct="1">
              <a:lnSpc>
                <a:spcPct val="90000"/>
              </a:lnSpc>
              <a:spcBef>
                <a:spcPct val="20000"/>
              </a:spcBef>
              <a:buClr>
                <a:srgbClr val="FFFFFF"/>
              </a:buClr>
              <a:buSzPct val="110000"/>
              <a:defRPr/>
            </a:pPr>
            <a:r>
              <a:rPr lang="it-IT" altLang="it-IT" sz="3200" b="0">
                <a:solidFill>
                  <a:srgbClr val="FFFF00"/>
                </a:solidFill>
                <a:latin typeface="Arial Black" pitchFamily="34" charset="0"/>
                <a:cs typeface="Arial"/>
              </a:rPr>
              <a:t>7</a:t>
            </a:r>
            <a:endParaRPr lang="it-IT" altLang="it-IT" sz="3600" b="0">
              <a:solidFill>
                <a:srgbClr val="FFFF00"/>
              </a:solidFill>
              <a:latin typeface="Arial Black" pitchFamily="34" charset="0"/>
              <a:cs typeface="Arial"/>
            </a:endParaRPr>
          </a:p>
        </p:txBody>
      </p:sp>
    </p:spTree>
    <p:extLst>
      <p:ext uri="{BB962C8B-B14F-4D97-AF65-F5344CB8AC3E}">
        <p14:creationId xmlns:p14="http://schemas.microsoft.com/office/powerpoint/2010/main" val="3879467978"/>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p:timing>
    <p:tnLst>
      <p:par>
        <p:cTn id="1" dur="indefinite" restart="never" nodeType="tmRoot"/>
      </p:par>
    </p:tnLst>
  </p:timing>
  <p:txStyles>
    <p:titleStyle>
      <a:lvl1pPr algn="ctr" rtl="0" fontAlgn="base">
        <a:spcBef>
          <a:spcPct val="0"/>
        </a:spcBef>
        <a:spcAft>
          <a:spcPct val="0"/>
        </a:spcAft>
        <a:defRPr kern="1200">
          <a:solidFill>
            <a:schemeClr val="tx1"/>
          </a:solidFill>
          <a:latin typeface="+mj-lt"/>
          <a:ea typeface="+mj-ea"/>
          <a:cs typeface="+mj-cs"/>
        </a:defRPr>
      </a:lvl1pPr>
      <a:lvl2pPr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2pPr>
      <a:lvl3pPr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3pPr>
      <a:lvl4pPr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4pPr>
      <a:lvl5pPr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5pPr>
      <a:lvl6pPr marL="457200"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6pPr>
      <a:lvl7pPr marL="914400"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7pPr>
      <a:lvl8pPr marL="1371600"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8pPr>
      <a:lvl9pPr marL="1828800" algn="ctr" rtl="0" fontAlgn="base">
        <a:spcBef>
          <a:spcPct val="0"/>
        </a:spcBef>
        <a:spcAft>
          <a:spcPct val="0"/>
        </a:spcAft>
        <a:defRPr>
          <a:solidFill>
            <a:schemeClr val="tx1"/>
          </a:solidFill>
          <a:latin typeface="Verdan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rgbClr val="990033"/>
        </a:buClr>
        <a:buSzPct val="50000"/>
        <a:buFont typeface="Wingdings" panose="05000000000000000000" pitchFamily="2" charset="2"/>
        <a:defRPr sz="20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100000"/>
        <a:buFont typeface="Times" panose="02020603050405020304" pitchFamily="18"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100000"/>
        <a:buFont typeface="Wingdings" panose="05000000000000000000" pitchFamily="2" charset="2"/>
        <a:buChar char="§"/>
        <a:defRPr sz="2000" kern="1200">
          <a:solidFill>
            <a:schemeClr val="tx1"/>
          </a:solidFill>
          <a:latin typeface="+mn-lt"/>
          <a:ea typeface="+mn-ea"/>
          <a:cs typeface="+mn-cs"/>
        </a:defRPr>
      </a:lvl3pPr>
      <a:lvl4pPr marL="1562100" indent="-228600" algn="l" rtl="0" fontAlgn="base">
        <a:spcBef>
          <a:spcPct val="20000"/>
        </a:spcBef>
        <a:spcAft>
          <a:spcPct val="0"/>
        </a:spcAft>
        <a:buClr>
          <a:srgbClr val="990033"/>
        </a:buClr>
        <a:buSzPct val="50000"/>
        <a:defRPr sz="2000" kern="1200">
          <a:solidFill>
            <a:schemeClr val="tx1"/>
          </a:solidFill>
          <a:latin typeface="+mn-lt"/>
          <a:ea typeface="+mn-ea"/>
          <a:cs typeface="+mn-cs"/>
        </a:defRPr>
      </a:lvl4pPr>
      <a:lvl5pPr marL="1981200" indent="-228600" algn="l" rtl="0" fontAlgn="base">
        <a:spcBef>
          <a:spcPct val="20000"/>
        </a:spcBef>
        <a:spcAft>
          <a:spcPct val="0"/>
        </a:spcAft>
        <a:buClr>
          <a:srgbClr val="990033"/>
        </a:buClr>
        <a:buSzPct val="5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6137CFA7-146E-4ED4-8916-606C69D77944}" type="slidenum">
              <a:rPr lang="it-IT" altLang="it-IT" smtClean="0">
                <a:solidFill>
                  <a:srgbClr val="000000"/>
                </a:solidFill>
              </a:rPr>
              <a:pPr eaLnBrk="1" hangingPunct="1"/>
              <a:t>‹#›</a:t>
            </a:fld>
            <a:endParaRPr lang="it-IT" altLang="it-IT" smtClean="0">
              <a:solidFill>
                <a:srgbClr val="000000"/>
              </a:solidFill>
            </a:endParaRPr>
          </a:p>
        </p:txBody>
      </p:sp>
    </p:spTree>
    <p:extLst>
      <p:ext uri="{BB962C8B-B14F-4D97-AF65-F5344CB8AC3E}">
        <p14:creationId xmlns:p14="http://schemas.microsoft.com/office/powerpoint/2010/main" val="425203258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Aqu3P6c7LAhXmdpoKHYHpDasQjRwIBw&amp;url=http://playbeppe.blogspot.com/2010_01_01_archive.html&amp;bvm=bv.117218890,d.d24&amp;psig=AFQjCNE9j4z8696pFai3Ate9SpjxUeR4dQ&amp;ust=145854817049058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moodle2.units.it/pluginfile.php/209829/mod_resource/content/1/Estratto_ShadishCookCampbellExperimental2002.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imgur.com/r/gifs/McMDeEj"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youtube.com/watch?v=sxwn1w7MJvk" TargetMode="External"/><Relationship Id="rId4" Type="http://schemas.openxmlformats.org/officeDocument/2006/relationships/image" Target="../media/image6.gif"/></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35.xml"/><Relationship Id="rId5" Type="http://schemas.openxmlformats.org/officeDocument/2006/relationships/image" Target="../media/image47.png"/><Relationship Id="rId4" Type="http://schemas.openxmlformats.org/officeDocument/2006/relationships/image" Target="../media/image46.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48.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49.w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image" Target="../media/image51.w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5.xml"/><Relationship Id="rId1" Type="http://schemas.openxmlformats.org/officeDocument/2006/relationships/vmlDrawing" Target="../drawings/vmlDrawing4.vml"/><Relationship Id="rId6" Type="http://schemas.openxmlformats.org/officeDocument/2006/relationships/image" Target="../media/image52.wmf"/><Relationship Id="rId5" Type="http://schemas.openxmlformats.org/officeDocument/2006/relationships/oleObject" Target="../embeddings/oleObject4.bin"/><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5.xml"/><Relationship Id="rId1" Type="http://schemas.openxmlformats.org/officeDocument/2006/relationships/vmlDrawing" Target="../drawings/vmlDrawing5.vml"/><Relationship Id="rId5" Type="http://schemas.openxmlformats.org/officeDocument/2006/relationships/image" Target="../media/image54.wmf"/><Relationship Id="rId4" Type="http://schemas.openxmlformats.org/officeDocument/2006/relationships/oleObject" Target="../embeddings/oleObject5.bin"/></Relationships>
</file>

<file path=ppt/slides/_rels/slide65.xml.rels><?xml version="1.0" encoding="UTF-8" standalone="yes"?>
<Relationships xmlns="http://schemas.openxmlformats.org/package/2006/relationships"><Relationship Id="rId8" Type="http://schemas.openxmlformats.org/officeDocument/2006/relationships/hyperlink" Target="https://moodle2.units.it/pluginfile.php/175559/mod_resource/content/1/Dimostrazione_MEMORIA_classe18.xls" TargetMode="External"/><Relationship Id="rId3" Type="http://schemas.openxmlformats.org/officeDocument/2006/relationships/notesSlide" Target="../notesSlides/notesSlide62.xml"/><Relationship Id="rId7" Type="http://schemas.openxmlformats.org/officeDocument/2006/relationships/image" Target="../media/image55.wmf"/><Relationship Id="rId2" Type="http://schemas.openxmlformats.org/officeDocument/2006/relationships/slideLayout" Target="../slideLayouts/slideLayout3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hyperlink" Target="https://moodle2.units.it/course/view.php?id=2039" TargetMode="Externa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35.xml"/><Relationship Id="rId5" Type="http://schemas.openxmlformats.org/officeDocument/2006/relationships/hyperlink" Target="https://moodle2.units.it/mod/resource/view.php?id=101192" TargetMode="External"/><Relationship Id="rId4" Type="http://schemas.openxmlformats.org/officeDocument/2006/relationships/hyperlink" Target="https://moodle2.units.it/course/view.php?id=2039"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moodle2.units.it/mod/resource/view.php?id=101192" TargetMode="External"/><Relationship Id="rId3" Type="http://schemas.openxmlformats.org/officeDocument/2006/relationships/notesSlide" Target="../notesSlides/notesSlide64.xml"/><Relationship Id="rId7" Type="http://schemas.openxmlformats.org/officeDocument/2006/relationships/image" Target="../media/image57.wmf"/><Relationship Id="rId2" Type="http://schemas.openxmlformats.org/officeDocument/2006/relationships/slideLayout" Target="../slideLayouts/slideLayout35.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hyperlink" Target="https://moodle2.units.it/course/view.php?id=2039" TargetMode="External"/><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60325" y="5899150"/>
            <a:ext cx="4324350" cy="1009650"/>
            <a:chOff x="468" y="3786"/>
            <a:chExt cx="2724" cy="636"/>
          </a:xfrm>
        </p:grpSpPr>
        <p:sp>
          <p:nvSpPr>
            <p:cNvPr id="15368"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it-IT" sz="2800">
                  <a:solidFill>
                    <a:schemeClr val="accent2"/>
                  </a:solidFill>
                </a:rPr>
                <a:t>prof. Carlo Fantoni</a:t>
              </a:r>
            </a:p>
          </p:txBody>
        </p:sp>
        <p:pic>
          <p:nvPicPr>
            <p:cNvPr id="15369" name="Picture 12"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14"/>
          <p:cNvPicPr>
            <a:picLocks noChangeAspect="1" noChangeArrowheads="1"/>
          </p:cNvPicPr>
          <p:nvPr/>
        </p:nvPicPr>
        <p:blipFill>
          <a:blip r:embed="rId4">
            <a:extLst>
              <a:ext uri="{28A0092B-C50C-407E-A947-70E740481C1C}">
                <a14:useLocalDpi xmlns:a14="http://schemas.microsoft.com/office/drawing/2010/main" val="0"/>
              </a:ext>
            </a:extLst>
          </a:blip>
          <a:srcRect l="18828" r="14221"/>
          <a:stretch>
            <a:fillRect/>
          </a:stretch>
        </p:blipFill>
        <p:spPr bwMode="auto">
          <a:xfrm>
            <a:off x="0" y="2376488"/>
            <a:ext cx="44767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5364" name="Rectangle 4"/>
          <p:cNvSpPr>
            <a:spLocks noGrp="1" noChangeArrowheads="1"/>
          </p:cNvSpPr>
          <p:nvPr>
            <p:ph type="ctrTitle"/>
          </p:nvPr>
        </p:nvSpPr>
        <p:spPr>
          <a:xfrm>
            <a:off x="168275" y="473075"/>
            <a:ext cx="8975725" cy="1470025"/>
          </a:xfrm>
        </p:spPr>
        <p:txBody>
          <a:bodyPr anchor="ctr"/>
          <a:lstStyle/>
          <a:p>
            <a:pPr eaLnBrk="1" hangingPunct="1">
              <a:lnSpc>
                <a:spcPct val="85000"/>
              </a:lnSpc>
            </a:pPr>
            <a:r>
              <a:rPr lang="it-IT" altLang="it-IT" sz="4000" smtClean="0">
                <a:solidFill>
                  <a:schemeClr val="accent2"/>
                </a:solidFill>
              </a:rPr>
              <a:t>Elementi di Metodologia</a:t>
            </a:r>
            <a:r>
              <a:rPr lang="it-IT" altLang="it-IT" sz="4000" b="1" smtClean="0">
                <a:solidFill>
                  <a:schemeClr val="accent2"/>
                </a:solidFill>
              </a:rPr>
              <a:t>          </a:t>
            </a:r>
            <a:br>
              <a:rPr lang="it-IT" altLang="it-IT" sz="4000" b="1" smtClean="0">
                <a:solidFill>
                  <a:schemeClr val="accent2"/>
                </a:solidFill>
              </a:rPr>
            </a:br>
            <a:r>
              <a:rPr lang="it-IT" altLang="it-IT" sz="4000" smtClean="0">
                <a:solidFill>
                  <a:schemeClr val="accent2"/>
                </a:solidFill>
              </a:rPr>
              <a:t>della ricerca psicologica</a:t>
            </a:r>
            <a:br>
              <a:rPr lang="it-IT" altLang="it-IT" sz="4000" smtClean="0">
                <a:solidFill>
                  <a:schemeClr val="accent2"/>
                </a:solidFill>
              </a:rPr>
            </a:br>
            <a:r>
              <a:rPr lang="it-IT" altLang="it-IT" sz="4000" b="1" smtClean="0">
                <a:solidFill>
                  <a:schemeClr val="accent2"/>
                </a:solidFill>
              </a:rPr>
              <a:t>EdM2018</a:t>
            </a:r>
            <a:r>
              <a:rPr lang="it-IT" altLang="it-IT" sz="4000" smtClean="0">
                <a:solidFill>
                  <a:schemeClr val="accent2"/>
                </a:solidFill>
              </a:rPr>
              <a:t/>
            </a:r>
            <a:br>
              <a:rPr lang="it-IT" altLang="it-IT" sz="4000" smtClean="0">
                <a:solidFill>
                  <a:schemeClr val="accent2"/>
                </a:solidFill>
              </a:rPr>
            </a:br>
            <a:endParaRPr lang="it-IT" altLang="it-IT" sz="3600" smtClean="0"/>
          </a:p>
        </p:txBody>
      </p:sp>
      <p:sp>
        <p:nvSpPr>
          <p:cNvPr id="15365" name="Text Box 5"/>
          <p:cNvSpPr txBox="1">
            <a:spLocks noChangeArrowheads="1"/>
          </p:cNvSpPr>
          <p:nvPr/>
        </p:nvSpPr>
        <p:spPr bwMode="auto">
          <a:xfrm>
            <a:off x="5757863" y="6498264"/>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buFontTx/>
              <a:buNone/>
            </a:pPr>
            <a:r>
              <a:rPr lang="en-US" altLang="it-IT" sz="2400" dirty="0"/>
              <a:t>2018-2019</a:t>
            </a:r>
            <a:endParaRPr lang="en-GB" altLang="it-IT" sz="2400" dirty="0"/>
          </a:p>
        </p:txBody>
      </p:sp>
      <p:sp>
        <p:nvSpPr>
          <p:cNvPr id="15366" name="Rectangle 6"/>
          <p:cNvSpPr>
            <a:spLocks noChangeArrowheads="1"/>
          </p:cNvSpPr>
          <p:nvPr/>
        </p:nvSpPr>
        <p:spPr bwMode="auto">
          <a:xfrm>
            <a:off x="5106988" y="1455738"/>
            <a:ext cx="4037012" cy="33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sz="1600" b="1">
                <a:solidFill>
                  <a:schemeClr val="tx1"/>
                </a:solidFill>
                <a:latin typeface="Arial" panose="020B0604020202020204" pitchFamily="34" charset="0"/>
                <a:cs typeface="Arial" panose="020B0604020202020204" pitchFamily="34" charset="0"/>
              </a:defRPr>
            </a:lvl1pPr>
            <a:lvl2pPr marL="800100" indent="-342900">
              <a:defRPr sz="1600" b="1">
                <a:solidFill>
                  <a:schemeClr val="tx1"/>
                </a:solidFill>
                <a:latin typeface="Arial" panose="020B0604020202020204" pitchFamily="34" charset="0"/>
                <a:cs typeface="Arial" panose="020B0604020202020204" pitchFamily="34" charset="0"/>
              </a:defRPr>
            </a:lvl2pPr>
            <a:lvl3pPr marL="1257300" indent="-342900">
              <a:defRPr sz="1600" b="1">
                <a:solidFill>
                  <a:schemeClr val="tx1"/>
                </a:solidFill>
                <a:latin typeface="Arial" panose="020B0604020202020204" pitchFamily="34" charset="0"/>
                <a:cs typeface="Arial" panose="020B0604020202020204" pitchFamily="34" charset="0"/>
              </a:defRPr>
            </a:lvl3pPr>
            <a:lvl4pPr marL="1714500" indent="-342900">
              <a:defRPr sz="1600" b="1">
                <a:solidFill>
                  <a:schemeClr val="tx1"/>
                </a:solidFill>
                <a:latin typeface="Arial" panose="020B0604020202020204" pitchFamily="34" charset="0"/>
                <a:cs typeface="Arial" panose="020B0604020202020204" pitchFamily="34" charset="0"/>
              </a:defRPr>
            </a:lvl4pPr>
            <a:lvl5pPr marL="2171700" indent="-342900">
              <a:defRPr sz="1600"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algn="ctr" eaLnBrk="1" hangingPunct="1"/>
            <a:r>
              <a:rPr lang="it-IT" altLang="it-IT" sz="2400" dirty="0"/>
              <a:t>Lezione </a:t>
            </a:r>
            <a:r>
              <a:rPr lang="it-IT" altLang="it-IT" sz="2400" dirty="0" smtClean="0"/>
              <a:t>13</a:t>
            </a:r>
            <a:endParaRPr lang="it-IT" altLang="it-IT" sz="2400" dirty="0"/>
          </a:p>
          <a:p>
            <a:pPr algn="ctr" eaLnBrk="1" hangingPunct="1"/>
            <a:r>
              <a:rPr lang="it-IT" altLang="it-IT" sz="2400" dirty="0" smtClean="0"/>
              <a:t>10/12/2018</a:t>
            </a:r>
          </a:p>
          <a:p>
            <a:pPr algn="ctr" eaLnBrk="1" hangingPunct="1"/>
            <a:endParaRPr lang="it-IT" altLang="it-IT" sz="2400" dirty="0"/>
          </a:p>
          <a:p>
            <a:pPr>
              <a:buFontTx/>
              <a:buChar char="•"/>
            </a:pPr>
            <a:r>
              <a:rPr lang="it-IT" altLang="it-IT" sz="1800" b="0" dirty="0" smtClean="0"/>
              <a:t>Concetti </a:t>
            </a:r>
            <a:r>
              <a:rPr lang="it-IT" altLang="it-IT" sz="1800" b="0" dirty="0"/>
              <a:t>chiave del metodo scientifico in psicologia</a:t>
            </a:r>
          </a:p>
          <a:p>
            <a:pPr>
              <a:buFontTx/>
              <a:buChar char="•"/>
            </a:pPr>
            <a:r>
              <a:rPr lang="it-IT" altLang="it-IT" sz="1800" b="0" dirty="0"/>
              <a:t>L’esperimento</a:t>
            </a:r>
          </a:p>
          <a:p>
            <a:pPr>
              <a:buFontTx/>
              <a:buChar char="•"/>
            </a:pPr>
            <a:r>
              <a:rPr lang="it-IT" altLang="it-IT" sz="1800" b="0" dirty="0"/>
              <a:t>Il concetto di misurazione in pratica e in teoria </a:t>
            </a:r>
          </a:p>
          <a:p>
            <a:pPr>
              <a:buFontTx/>
              <a:buChar char="•"/>
            </a:pPr>
            <a:r>
              <a:rPr lang="it-IT" altLang="it-IT" sz="1800" b="0" dirty="0"/>
              <a:t>Misura dell’ effetto di posizione </a:t>
            </a:r>
            <a:r>
              <a:rPr lang="it-IT" altLang="it-IT" sz="1800" b="0" dirty="0" smtClean="0"/>
              <a:t>seriale</a:t>
            </a:r>
          </a:p>
          <a:p>
            <a:pPr>
              <a:buFontTx/>
              <a:buChar char="•"/>
            </a:pPr>
            <a:endParaRPr lang="it-IT" altLang="it-IT" sz="1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Text Box 2"/>
          <p:cNvSpPr txBox="1">
            <a:spLocks noChangeArrowheads="1"/>
          </p:cNvSpPr>
          <p:nvPr/>
        </p:nvSpPr>
        <p:spPr bwMode="auto">
          <a:xfrm>
            <a:off x="419100" y="2095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diverse facce di una </a:t>
            </a:r>
            <a:r>
              <a:rPr lang="it-IT" altLang="it-IT" sz="4400" i="1" smtClean="0">
                <a:solidFill>
                  <a:srgbClr val="FF9900"/>
                </a:solidFill>
              </a:rPr>
              <a:t>variabile</a:t>
            </a:r>
          </a:p>
        </p:txBody>
      </p:sp>
      <p:sp>
        <p:nvSpPr>
          <p:cNvPr id="2084867" name="Text Box 3"/>
          <p:cNvSpPr txBox="1">
            <a:spLocks noChangeArrowheads="1"/>
          </p:cNvSpPr>
          <p:nvPr/>
        </p:nvSpPr>
        <p:spPr bwMode="auto">
          <a:xfrm>
            <a:off x="114300" y="1924050"/>
            <a:ext cx="88392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ct val="35000"/>
              </a:spcAft>
              <a:buClr>
                <a:srgbClr val="333399"/>
              </a:buClr>
              <a:buFontTx/>
              <a:buAutoNum type="arabicPeriod"/>
            </a:pPr>
            <a:r>
              <a:rPr lang="it-IT" altLang="it-IT" sz="2800" b="0" smtClean="0">
                <a:solidFill>
                  <a:srgbClr val="000000"/>
                </a:solidFill>
              </a:rPr>
              <a:t>dicotomica vs. discreta (molti valori)</a:t>
            </a:r>
          </a:p>
          <a:p>
            <a:pPr algn="just" eaLnBrk="1" hangingPunct="1">
              <a:spcAft>
                <a:spcPct val="35000"/>
              </a:spcAft>
              <a:buClr>
                <a:srgbClr val="333399"/>
              </a:buClr>
              <a:buFontTx/>
              <a:buAutoNum type="arabicPeriod"/>
            </a:pPr>
            <a:r>
              <a:rPr lang="it-IT" altLang="it-IT" sz="2800" b="0" smtClean="0">
                <a:solidFill>
                  <a:srgbClr val="000000"/>
                </a:solidFill>
              </a:rPr>
              <a:t>discreta vs. continua</a:t>
            </a:r>
          </a:p>
          <a:p>
            <a:pPr algn="just" eaLnBrk="1" hangingPunct="1">
              <a:spcAft>
                <a:spcPct val="35000"/>
              </a:spcAft>
              <a:buClr>
                <a:srgbClr val="333399"/>
              </a:buClr>
              <a:buFontTx/>
              <a:buAutoNum type="arabicPeriod"/>
            </a:pPr>
            <a:r>
              <a:rPr lang="it-IT" altLang="it-IT" sz="2800" b="0" smtClean="0">
                <a:solidFill>
                  <a:srgbClr val="000000"/>
                </a:solidFill>
              </a:rPr>
              <a:t>quantitativa vs. qualitativa</a:t>
            </a:r>
          </a:p>
        </p:txBody>
      </p:sp>
      <p:sp>
        <p:nvSpPr>
          <p:cNvPr id="2084868" name="Text Box 4"/>
          <p:cNvSpPr txBox="1">
            <a:spLocks noChangeArrowheads="1"/>
          </p:cNvSpPr>
          <p:nvPr/>
        </p:nvSpPr>
        <p:spPr bwMode="auto">
          <a:xfrm>
            <a:off x="133350" y="4237038"/>
            <a:ext cx="883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ct val="35000"/>
              </a:spcAft>
              <a:buClr>
                <a:srgbClr val="333399"/>
              </a:buClr>
            </a:pPr>
            <a:r>
              <a:rPr lang="it-IT" altLang="it-IT" sz="2800" b="0" smtClean="0">
                <a:solidFill>
                  <a:srgbClr val="FF9900"/>
                </a:solidFill>
              </a:rPr>
              <a:t>    vi vengono in mente altri metodi di misura ?</a:t>
            </a:r>
          </a:p>
        </p:txBody>
      </p:sp>
    </p:spTree>
    <p:extLst>
      <p:ext uri="{BB962C8B-B14F-4D97-AF65-F5344CB8AC3E}">
        <p14:creationId xmlns:p14="http://schemas.microsoft.com/office/powerpoint/2010/main" val="300279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4867">
                                            <p:txEl>
                                              <p:pRg st="0" end="0"/>
                                            </p:txEl>
                                          </p:spTgt>
                                        </p:tgtEl>
                                        <p:attrNameLst>
                                          <p:attrName>style.visibility</p:attrName>
                                        </p:attrNameLst>
                                      </p:cBhvr>
                                      <p:to>
                                        <p:strVal val="visible"/>
                                      </p:to>
                                    </p:set>
                                    <p:animEffect transition="in" filter="wipe(left)">
                                      <p:cBhvr>
                                        <p:cTn id="7" dur="500"/>
                                        <p:tgtEl>
                                          <p:spTgt spid="2084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4867">
                                            <p:txEl>
                                              <p:pRg st="1" end="1"/>
                                            </p:txEl>
                                          </p:spTgt>
                                        </p:tgtEl>
                                        <p:attrNameLst>
                                          <p:attrName>style.visibility</p:attrName>
                                        </p:attrNameLst>
                                      </p:cBhvr>
                                      <p:to>
                                        <p:strVal val="visible"/>
                                      </p:to>
                                    </p:set>
                                    <p:animEffect transition="in" filter="wipe(left)">
                                      <p:cBhvr>
                                        <p:cTn id="12" dur="500"/>
                                        <p:tgtEl>
                                          <p:spTgt spid="2084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84867">
                                            <p:txEl>
                                              <p:pRg st="2" end="2"/>
                                            </p:txEl>
                                          </p:spTgt>
                                        </p:tgtEl>
                                        <p:attrNameLst>
                                          <p:attrName>style.visibility</p:attrName>
                                        </p:attrNameLst>
                                      </p:cBhvr>
                                      <p:to>
                                        <p:strVal val="visible"/>
                                      </p:to>
                                    </p:set>
                                    <p:animEffect transition="in" filter="wipe(left)">
                                      <p:cBhvr>
                                        <p:cTn id="17" dur="500"/>
                                        <p:tgtEl>
                                          <p:spTgt spid="2084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84868">
                                            <p:txEl>
                                              <p:pRg st="0" end="0"/>
                                            </p:txEl>
                                          </p:spTgt>
                                        </p:tgtEl>
                                        <p:attrNameLst>
                                          <p:attrName>style.visibility</p:attrName>
                                        </p:attrNameLst>
                                      </p:cBhvr>
                                      <p:to>
                                        <p:strVal val="visible"/>
                                      </p:to>
                                    </p:set>
                                    <p:animEffect transition="in" filter="wipe(left)">
                                      <p:cBhvr>
                                        <p:cTn id="22" dur="500"/>
                                        <p:tgtEl>
                                          <p:spTgt spid="2084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4867" grpId="0" build="p"/>
      <p:bldP spid="208486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6914" name="Picture 2" descr="Telencephal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2876550"/>
            <a:ext cx="2838450" cy="2838450"/>
          </a:xfrm>
          <a:prstGeom prst="rect">
            <a:avLst/>
          </a:prstGeom>
          <a:noFill/>
          <a:extLst>
            <a:ext uri="{909E8E84-426E-40DD-AFC4-6F175D3DCCD1}">
              <a14:hiddenFill xmlns:a14="http://schemas.microsoft.com/office/drawing/2010/main">
                <a:solidFill>
                  <a:srgbClr val="FFFFFF"/>
                </a:solidFill>
              </a14:hiddenFill>
            </a:ext>
          </a:extLst>
        </p:spPr>
      </p:pic>
      <p:sp>
        <p:nvSpPr>
          <p:cNvPr id="2086915" name="Rectangle 3"/>
          <p:cNvSpPr>
            <a:spLocks noGrp="1" noChangeArrowheads="1"/>
          </p:cNvSpPr>
          <p:nvPr>
            <p:ph type="title"/>
          </p:nvPr>
        </p:nvSpPr>
        <p:spPr>
          <a:xfrm>
            <a:off x="457200" y="274638"/>
            <a:ext cx="8229600" cy="762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r>
              <a:rPr lang="it-IT" altLang="it-IT" b="1">
                <a:solidFill>
                  <a:schemeClr val="accent2"/>
                </a:solidFill>
              </a:rPr>
              <a:t>3 proprietà della </a:t>
            </a:r>
            <a:r>
              <a:rPr lang="it-IT" altLang="it-IT" b="1" i="1">
                <a:solidFill>
                  <a:srgbClr val="FF9900"/>
                </a:solidFill>
              </a:rPr>
              <a:t>variabile</a:t>
            </a:r>
          </a:p>
        </p:txBody>
      </p:sp>
      <p:sp>
        <p:nvSpPr>
          <p:cNvPr id="2086916" name="Rectangle 4"/>
          <p:cNvSpPr>
            <a:spLocks noChangeArrowheads="1"/>
          </p:cNvSpPr>
          <p:nvPr/>
        </p:nvSpPr>
        <p:spPr bwMode="auto">
          <a:xfrm>
            <a:off x="609600" y="2020888"/>
            <a:ext cx="394335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ct val="35000"/>
              </a:spcAft>
              <a:buClr>
                <a:srgbClr val="333399"/>
              </a:buClr>
              <a:buFontTx/>
              <a:buAutoNum type="arabicPeriod"/>
            </a:pPr>
            <a:r>
              <a:rPr lang="it-IT" altLang="it-IT" sz="2800" b="0" smtClean="0">
                <a:solidFill>
                  <a:srgbClr val="000000"/>
                </a:solidFill>
              </a:rPr>
              <a:t>è una qualche proprieta di un evento reale che viene misurata</a:t>
            </a:r>
          </a:p>
          <a:p>
            <a:pPr algn="just" eaLnBrk="1" hangingPunct="1">
              <a:spcAft>
                <a:spcPct val="35000"/>
              </a:spcAft>
              <a:buClr>
                <a:srgbClr val="333399"/>
              </a:buClr>
              <a:buFontTx/>
              <a:buAutoNum type="arabicPeriod"/>
            </a:pPr>
            <a:r>
              <a:rPr lang="it-IT" altLang="it-IT" sz="2800" b="0" smtClean="0">
                <a:solidFill>
                  <a:srgbClr val="000000"/>
                </a:solidFill>
              </a:rPr>
              <a:t>è attributa a dei fenomeni e pertanto appartiene alla realtà</a:t>
            </a:r>
          </a:p>
          <a:p>
            <a:pPr algn="just" eaLnBrk="1" hangingPunct="1">
              <a:spcAft>
                <a:spcPct val="35000"/>
              </a:spcAft>
              <a:buClr>
                <a:srgbClr val="333399"/>
              </a:buClr>
              <a:buFontTx/>
              <a:buAutoNum type="arabicPeriod"/>
            </a:pPr>
            <a:r>
              <a:rPr lang="it-IT" altLang="it-IT" sz="2800" b="0" smtClean="0">
                <a:solidFill>
                  <a:srgbClr val="000000"/>
                </a:solidFill>
              </a:rPr>
              <a:t>varia</a:t>
            </a:r>
          </a:p>
        </p:txBody>
      </p:sp>
      <p:pic>
        <p:nvPicPr>
          <p:cNvPr id="2086917" name="Picture 5" descr="ani-tap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1695450"/>
            <a:ext cx="1751013"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17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6916">
                                            <p:txEl>
                                              <p:pRg st="0" end="0"/>
                                            </p:txEl>
                                          </p:spTgt>
                                        </p:tgtEl>
                                        <p:attrNameLst>
                                          <p:attrName>style.visibility</p:attrName>
                                        </p:attrNameLst>
                                      </p:cBhvr>
                                      <p:to>
                                        <p:strVal val="visible"/>
                                      </p:to>
                                    </p:set>
                                    <p:animEffect transition="in" filter="wipe(left)">
                                      <p:cBhvr>
                                        <p:cTn id="7" dur="500"/>
                                        <p:tgtEl>
                                          <p:spTgt spid="20869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8691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86916">
                                            <p:txEl>
                                              <p:pRg st="1" end="1"/>
                                            </p:txEl>
                                          </p:spTgt>
                                        </p:tgtEl>
                                        <p:attrNameLst>
                                          <p:attrName>style.visibility</p:attrName>
                                        </p:attrNameLst>
                                      </p:cBhvr>
                                      <p:to>
                                        <p:strVal val="visible"/>
                                      </p:to>
                                    </p:set>
                                    <p:animEffect transition="in" filter="wipe(left)">
                                      <p:cBhvr>
                                        <p:cTn id="16" dur="500"/>
                                        <p:tgtEl>
                                          <p:spTgt spid="208691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869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86916">
                                            <p:txEl>
                                              <p:pRg st="2" end="2"/>
                                            </p:txEl>
                                          </p:spTgt>
                                        </p:tgtEl>
                                        <p:attrNameLst>
                                          <p:attrName>style.visibility</p:attrName>
                                        </p:attrNameLst>
                                      </p:cBhvr>
                                      <p:to>
                                        <p:strVal val="visible"/>
                                      </p:to>
                                    </p:set>
                                    <p:animEffect transition="in" filter="wipe(left)">
                                      <p:cBhvr>
                                        <p:cTn id="25" dur="500"/>
                                        <p:tgtEl>
                                          <p:spTgt spid="20869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9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Text Box 2"/>
          <p:cNvSpPr txBox="1">
            <a:spLocks noChangeArrowheads="1"/>
          </p:cNvSpPr>
          <p:nvPr/>
        </p:nvSpPr>
        <p:spPr bwMode="auto">
          <a:xfrm>
            <a:off x="-387350" y="222250"/>
            <a:ext cx="527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4400" smtClean="0">
                <a:solidFill>
                  <a:srgbClr val="333399"/>
                </a:solidFill>
              </a:rPr>
              <a:t>misurazione</a:t>
            </a:r>
          </a:p>
        </p:txBody>
      </p:sp>
      <p:sp>
        <p:nvSpPr>
          <p:cNvPr id="2088963" name="Text Box 3"/>
          <p:cNvSpPr txBox="1">
            <a:spLocks noChangeArrowheads="1"/>
          </p:cNvSpPr>
          <p:nvPr/>
        </p:nvSpPr>
        <p:spPr bwMode="auto">
          <a:xfrm>
            <a:off x="11113" y="1141413"/>
            <a:ext cx="9075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pPr>
            <a:r>
              <a:rPr lang="it-IT" altLang="it-IT" sz="3200" b="0" smtClean="0">
                <a:solidFill>
                  <a:srgbClr val="000000"/>
                </a:solidFill>
              </a:rPr>
              <a:t>mettere in relazione certe proprietà degli eventi che osserviamo con unità di misura e loro proprietà del sistema numerico</a:t>
            </a:r>
          </a:p>
        </p:txBody>
      </p:sp>
    </p:spTree>
    <p:extLst>
      <p:ext uri="{BB962C8B-B14F-4D97-AF65-F5344CB8AC3E}">
        <p14:creationId xmlns:p14="http://schemas.microsoft.com/office/powerpoint/2010/main" val="7895547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Rectangle 2"/>
          <p:cNvSpPr>
            <a:spLocks noChangeArrowheads="1"/>
          </p:cNvSpPr>
          <p:nvPr/>
        </p:nvSpPr>
        <p:spPr bwMode="auto">
          <a:xfrm>
            <a:off x="1203325" y="4141788"/>
            <a:ext cx="2336800" cy="1916112"/>
          </a:xfrm>
          <a:prstGeom prst="rect">
            <a:avLst/>
          </a:prstGeom>
          <a:solidFill>
            <a:srgbClr val="DDDDDD"/>
          </a:solidFill>
          <a:ln>
            <a:noFill/>
          </a:ln>
          <a:effectLst/>
          <a:scene3d>
            <a:camera prst="legacyObliqueTopRight"/>
            <a:lightRig rig="legacyFlat3" dir="b"/>
          </a:scene3d>
          <a:sp3d extrusionH="430200" prstMaterial="legacyMatte">
            <a:bevelT w="13500" h="13500" prst="angle"/>
            <a:bevelB w="13500" h="13500" prst="angle"/>
            <a:extrusionClr>
              <a:srgbClr val="DDDDDD"/>
            </a:extrusionClr>
            <a:contourClr>
              <a:srgbClr val="DDDDDD"/>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flatTx/>
          </a:bodyPr>
          <a:lstStyle/>
          <a:p>
            <a:pPr eaLnBrk="1" hangingPunct="1"/>
            <a:endParaRPr lang="it-IT" smtClean="0">
              <a:solidFill>
                <a:srgbClr val="000000"/>
              </a:solidFill>
            </a:endParaRPr>
          </a:p>
        </p:txBody>
      </p:sp>
      <p:sp>
        <p:nvSpPr>
          <p:cNvPr id="2091011" name="AutoShape 3"/>
          <p:cNvSpPr>
            <a:spLocks noChangeArrowheads="1"/>
          </p:cNvSpPr>
          <p:nvPr/>
        </p:nvSpPr>
        <p:spPr bwMode="auto">
          <a:xfrm>
            <a:off x="3529013" y="4137025"/>
            <a:ext cx="1898650" cy="1916113"/>
          </a:xfrm>
          <a:prstGeom prst="rtTriangle">
            <a:avLst/>
          </a:prstGeom>
          <a:solidFill>
            <a:srgbClr val="DDDDDD"/>
          </a:solidFill>
          <a:ln>
            <a:noFill/>
          </a:ln>
          <a:effectLst/>
          <a:scene3d>
            <a:camera prst="legacyObliqueTopRight"/>
            <a:lightRig rig="legacyFlat3" dir="b"/>
          </a:scene3d>
          <a:sp3d extrusionH="430200" prstMaterial="legacyMatte">
            <a:bevelT w="13500" h="13500" prst="angle"/>
            <a:bevelB w="13500" h="13500" prst="angle"/>
            <a:extrusionClr>
              <a:srgbClr val="DDDDDD"/>
            </a:extrusionClr>
            <a:contourClr>
              <a:srgbClr val="DDDDDD"/>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flatTx/>
          </a:bodyPr>
          <a:lstStyle/>
          <a:p>
            <a:pPr eaLnBrk="1" hangingPunct="1"/>
            <a:endParaRPr lang="it-IT" smtClean="0">
              <a:solidFill>
                <a:srgbClr val="000000"/>
              </a:solidFill>
            </a:endParaRPr>
          </a:p>
        </p:txBody>
      </p:sp>
      <p:grpSp>
        <p:nvGrpSpPr>
          <p:cNvPr id="2091012" name="Group 4"/>
          <p:cNvGrpSpPr>
            <a:grpSpLocks/>
          </p:cNvGrpSpPr>
          <p:nvPr/>
        </p:nvGrpSpPr>
        <p:grpSpPr bwMode="auto">
          <a:xfrm>
            <a:off x="2698750" y="2508250"/>
            <a:ext cx="719138" cy="1573213"/>
            <a:chOff x="1700" y="1880"/>
            <a:chExt cx="453" cy="991"/>
          </a:xfrm>
        </p:grpSpPr>
        <p:sp>
          <p:nvSpPr>
            <p:cNvPr id="2091013" name="AutoShape 5"/>
            <p:cNvSpPr>
              <a:spLocks noChangeAspect="1" noChangeArrowheads="1"/>
            </p:cNvSpPr>
            <p:nvPr/>
          </p:nvSpPr>
          <p:spPr bwMode="auto">
            <a:xfrm rot="-76837">
              <a:off x="1928" y="2337"/>
              <a:ext cx="61" cy="519"/>
            </a:xfrm>
            <a:prstGeom prst="can">
              <a:avLst>
                <a:gd name="adj" fmla="val 102098"/>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14" name="AutoShape 6"/>
            <p:cNvSpPr>
              <a:spLocks noChangeAspect="1" noChangeArrowheads="1"/>
            </p:cNvSpPr>
            <p:nvPr/>
          </p:nvSpPr>
          <p:spPr bwMode="auto">
            <a:xfrm rot="276495">
              <a:off x="1871" y="2352"/>
              <a:ext cx="66" cy="519"/>
            </a:xfrm>
            <a:prstGeom prst="can">
              <a:avLst>
                <a:gd name="adj" fmla="val 94364"/>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15" name="Oval 7"/>
            <p:cNvSpPr>
              <a:spLocks noChangeArrowheads="1"/>
            </p:cNvSpPr>
            <p:nvPr/>
          </p:nvSpPr>
          <p:spPr bwMode="auto">
            <a:xfrm>
              <a:off x="1700" y="1880"/>
              <a:ext cx="453" cy="453"/>
            </a:xfrm>
            <a:prstGeom prst="ellipse">
              <a:avLst/>
            </a:prstGeom>
            <a:solidFill>
              <a:srgbClr val="0A0988">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grpSp>
          <p:nvGrpSpPr>
            <p:cNvPr id="2091016" name="Group 8"/>
            <p:cNvGrpSpPr>
              <a:grpSpLocks/>
            </p:cNvGrpSpPr>
            <p:nvPr/>
          </p:nvGrpSpPr>
          <p:grpSpPr bwMode="auto">
            <a:xfrm>
              <a:off x="1815" y="1997"/>
              <a:ext cx="236" cy="630"/>
              <a:chOff x="977" y="2822"/>
              <a:chExt cx="236" cy="630"/>
            </a:xfrm>
          </p:grpSpPr>
          <p:sp>
            <p:nvSpPr>
              <p:cNvPr id="2091017" name="AutoShape 9"/>
              <p:cNvSpPr>
                <a:spLocks noChangeAspect="1" noChangeArrowheads="1"/>
              </p:cNvSpPr>
              <p:nvPr/>
            </p:nvSpPr>
            <p:spPr bwMode="auto">
              <a:xfrm rot="31077356">
                <a:off x="1150" y="3187"/>
                <a:ext cx="56" cy="211"/>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18" name="AutoShape 10"/>
              <p:cNvSpPr>
                <a:spLocks noChangeAspect="1" noChangeArrowheads="1"/>
              </p:cNvSpPr>
              <p:nvPr/>
            </p:nvSpPr>
            <p:spPr bwMode="auto">
              <a:xfrm>
                <a:off x="984" y="3023"/>
                <a:ext cx="217" cy="429"/>
              </a:xfrm>
              <a:prstGeom prst="can">
                <a:avLst>
                  <a:gd name="adj" fmla="val 18891"/>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19" name="Oval 11"/>
              <p:cNvSpPr>
                <a:spLocks noChangeAspect="1" noChangeArrowheads="1"/>
              </p:cNvSpPr>
              <p:nvPr/>
            </p:nvSpPr>
            <p:spPr bwMode="auto">
              <a:xfrm>
                <a:off x="977" y="2822"/>
                <a:ext cx="236" cy="236"/>
              </a:xfrm>
              <a:prstGeom prst="ellipse">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0" name="AutoShape 12"/>
              <p:cNvSpPr>
                <a:spLocks noChangeAspect="1" noChangeArrowheads="1"/>
              </p:cNvSpPr>
              <p:nvPr/>
            </p:nvSpPr>
            <p:spPr bwMode="auto">
              <a:xfrm rot="-20940454">
                <a:off x="979" y="3071"/>
                <a:ext cx="54" cy="191"/>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1" name="AutoShape 13"/>
              <p:cNvSpPr>
                <a:spLocks noChangeAspect="1" noChangeArrowheads="1"/>
              </p:cNvSpPr>
              <p:nvPr/>
            </p:nvSpPr>
            <p:spPr bwMode="auto">
              <a:xfrm rot="30535492">
                <a:off x="1009" y="3221"/>
                <a:ext cx="56" cy="211"/>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grpSp>
      </p:grpSp>
      <p:sp>
        <p:nvSpPr>
          <p:cNvPr id="2091022" name="AutoShape 14"/>
          <p:cNvSpPr>
            <a:spLocks noChangeAspect="1" noChangeArrowheads="1"/>
          </p:cNvSpPr>
          <p:nvPr/>
        </p:nvSpPr>
        <p:spPr bwMode="auto">
          <a:xfrm rot="76837" flipH="1">
            <a:off x="6002338" y="5270500"/>
            <a:ext cx="96837" cy="823913"/>
          </a:xfrm>
          <a:prstGeom prst="can">
            <a:avLst>
              <a:gd name="adj" fmla="val 102099"/>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3" name="AutoShape 15"/>
          <p:cNvSpPr>
            <a:spLocks noChangeAspect="1" noChangeArrowheads="1"/>
          </p:cNvSpPr>
          <p:nvPr/>
        </p:nvSpPr>
        <p:spPr bwMode="auto">
          <a:xfrm rot="21323505" flipH="1">
            <a:off x="5911850" y="5294313"/>
            <a:ext cx="104775" cy="823912"/>
          </a:xfrm>
          <a:prstGeom prst="can">
            <a:avLst>
              <a:gd name="adj" fmla="val 94364"/>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4" name="Oval 16"/>
          <p:cNvSpPr>
            <a:spLocks noChangeArrowheads="1"/>
          </p:cNvSpPr>
          <p:nvPr/>
        </p:nvSpPr>
        <p:spPr bwMode="auto">
          <a:xfrm flipH="1">
            <a:off x="5640388" y="4545013"/>
            <a:ext cx="719137" cy="719137"/>
          </a:xfrm>
          <a:prstGeom prst="ellipse">
            <a:avLst/>
          </a:prstGeom>
          <a:solidFill>
            <a:srgbClr val="0A0988">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5" name="AutoShape 17"/>
          <p:cNvSpPr>
            <a:spLocks noChangeAspect="1" noChangeArrowheads="1"/>
          </p:cNvSpPr>
          <p:nvPr/>
        </p:nvSpPr>
        <p:spPr bwMode="auto">
          <a:xfrm rot="12122644" flipH="1">
            <a:off x="5834063" y="5310188"/>
            <a:ext cx="88900" cy="334962"/>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6" name="AutoShape 18"/>
          <p:cNvSpPr>
            <a:spLocks noChangeAspect="1" noChangeArrowheads="1"/>
          </p:cNvSpPr>
          <p:nvPr/>
        </p:nvSpPr>
        <p:spPr bwMode="auto">
          <a:xfrm flipH="1">
            <a:off x="5842000" y="5049838"/>
            <a:ext cx="344488" cy="681037"/>
          </a:xfrm>
          <a:prstGeom prst="can">
            <a:avLst>
              <a:gd name="adj" fmla="val 18891"/>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7" name="Oval 19"/>
          <p:cNvSpPr>
            <a:spLocks noChangeAspect="1" noChangeArrowheads="1"/>
          </p:cNvSpPr>
          <p:nvPr/>
        </p:nvSpPr>
        <p:spPr bwMode="auto">
          <a:xfrm flipH="1">
            <a:off x="5822950" y="4730750"/>
            <a:ext cx="374650" cy="374650"/>
          </a:xfrm>
          <a:prstGeom prst="ellipse">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8" name="AutoShape 20"/>
          <p:cNvSpPr>
            <a:spLocks noChangeAspect="1" noChangeArrowheads="1"/>
          </p:cNvSpPr>
          <p:nvPr/>
        </p:nvSpPr>
        <p:spPr bwMode="auto">
          <a:xfrm rot="990319" flipH="1">
            <a:off x="6108700" y="5126038"/>
            <a:ext cx="85725" cy="303212"/>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1029" name="AutoShape 21"/>
          <p:cNvSpPr>
            <a:spLocks noChangeAspect="1" noChangeArrowheads="1"/>
          </p:cNvSpPr>
          <p:nvPr/>
        </p:nvSpPr>
        <p:spPr bwMode="auto">
          <a:xfrm rot="15376066" flipH="1">
            <a:off x="5957094" y="5293519"/>
            <a:ext cx="88900" cy="334962"/>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pic>
        <p:nvPicPr>
          <p:cNvPr id="2091030" name="Picture 22" descr="j023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838" y="4899025"/>
            <a:ext cx="676275" cy="720725"/>
          </a:xfrm>
          <a:prstGeom prst="rect">
            <a:avLst/>
          </a:prstGeom>
          <a:noFill/>
          <a:extLst>
            <a:ext uri="{909E8E84-426E-40DD-AFC4-6F175D3DCCD1}">
              <a14:hiddenFill xmlns:a14="http://schemas.microsoft.com/office/drawing/2010/main">
                <a:solidFill>
                  <a:srgbClr val="FFFFFF"/>
                </a:solidFill>
              </a14:hiddenFill>
            </a:ext>
          </a:extLst>
        </p:spPr>
      </p:pic>
      <p:sp>
        <p:nvSpPr>
          <p:cNvPr id="2091031" name="Line 23"/>
          <p:cNvSpPr>
            <a:spLocks noChangeShapeType="1"/>
          </p:cNvSpPr>
          <p:nvPr/>
        </p:nvSpPr>
        <p:spPr bwMode="auto">
          <a:xfrm>
            <a:off x="3638550" y="4257675"/>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2" name="Line 24"/>
          <p:cNvSpPr>
            <a:spLocks noChangeShapeType="1"/>
          </p:cNvSpPr>
          <p:nvPr/>
        </p:nvSpPr>
        <p:spPr bwMode="auto">
          <a:xfrm>
            <a:off x="3817938" y="4437063"/>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3" name="Line 25"/>
          <p:cNvSpPr>
            <a:spLocks noChangeShapeType="1"/>
          </p:cNvSpPr>
          <p:nvPr/>
        </p:nvSpPr>
        <p:spPr bwMode="auto">
          <a:xfrm>
            <a:off x="3997325" y="4616450"/>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4" name="Line 26"/>
          <p:cNvSpPr>
            <a:spLocks noChangeShapeType="1"/>
          </p:cNvSpPr>
          <p:nvPr/>
        </p:nvSpPr>
        <p:spPr bwMode="auto">
          <a:xfrm>
            <a:off x="4176713" y="4795838"/>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5" name="Line 27"/>
          <p:cNvSpPr>
            <a:spLocks noChangeShapeType="1"/>
          </p:cNvSpPr>
          <p:nvPr/>
        </p:nvSpPr>
        <p:spPr bwMode="auto">
          <a:xfrm>
            <a:off x="4356100" y="4975225"/>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6" name="Line 28"/>
          <p:cNvSpPr>
            <a:spLocks noChangeShapeType="1"/>
          </p:cNvSpPr>
          <p:nvPr/>
        </p:nvSpPr>
        <p:spPr bwMode="auto">
          <a:xfrm>
            <a:off x="4535488" y="5154613"/>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7" name="Line 29"/>
          <p:cNvSpPr>
            <a:spLocks noChangeShapeType="1"/>
          </p:cNvSpPr>
          <p:nvPr/>
        </p:nvSpPr>
        <p:spPr bwMode="auto">
          <a:xfrm>
            <a:off x="4714875" y="5334000"/>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8" name="Line 30"/>
          <p:cNvSpPr>
            <a:spLocks noChangeShapeType="1"/>
          </p:cNvSpPr>
          <p:nvPr/>
        </p:nvSpPr>
        <p:spPr bwMode="auto">
          <a:xfrm>
            <a:off x="4894263" y="5513388"/>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39" name="Line 31"/>
          <p:cNvSpPr>
            <a:spLocks noChangeShapeType="1"/>
          </p:cNvSpPr>
          <p:nvPr/>
        </p:nvSpPr>
        <p:spPr bwMode="auto">
          <a:xfrm>
            <a:off x="5073650" y="5692775"/>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1040" name="Text Box 32"/>
          <p:cNvSpPr txBox="1">
            <a:spLocks noChangeArrowheads="1"/>
          </p:cNvSpPr>
          <p:nvPr/>
        </p:nvSpPr>
        <p:spPr bwMode="auto">
          <a:xfrm>
            <a:off x="3562350" y="4484688"/>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1</a:t>
            </a:r>
          </a:p>
        </p:txBody>
      </p:sp>
      <p:sp>
        <p:nvSpPr>
          <p:cNvPr id="2091041" name="Text Box 33"/>
          <p:cNvSpPr txBox="1">
            <a:spLocks noChangeArrowheads="1"/>
          </p:cNvSpPr>
          <p:nvPr/>
        </p:nvSpPr>
        <p:spPr bwMode="auto">
          <a:xfrm>
            <a:off x="3741738" y="4664075"/>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2</a:t>
            </a:r>
          </a:p>
        </p:txBody>
      </p:sp>
      <p:sp>
        <p:nvSpPr>
          <p:cNvPr id="2091042" name="Text Box 34"/>
          <p:cNvSpPr txBox="1">
            <a:spLocks noChangeArrowheads="1"/>
          </p:cNvSpPr>
          <p:nvPr/>
        </p:nvSpPr>
        <p:spPr bwMode="auto">
          <a:xfrm>
            <a:off x="3921125" y="4843463"/>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3</a:t>
            </a:r>
          </a:p>
        </p:txBody>
      </p:sp>
      <p:sp>
        <p:nvSpPr>
          <p:cNvPr id="2091043" name="Text Box 35"/>
          <p:cNvSpPr txBox="1">
            <a:spLocks noChangeArrowheads="1"/>
          </p:cNvSpPr>
          <p:nvPr/>
        </p:nvSpPr>
        <p:spPr bwMode="auto">
          <a:xfrm>
            <a:off x="4100513" y="5022850"/>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4</a:t>
            </a:r>
          </a:p>
        </p:txBody>
      </p:sp>
      <p:sp>
        <p:nvSpPr>
          <p:cNvPr id="2091044" name="Text Box 36"/>
          <p:cNvSpPr txBox="1">
            <a:spLocks noChangeArrowheads="1"/>
          </p:cNvSpPr>
          <p:nvPr/>
        </p:nvSpPr>
        <p:spPr bwMode="auto">
          <a:xfrm>
            <a:off x="4279900" y="5202238"/>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5</a:t>
            </a:r>
          </a:p>
        </p:txBody>
      </p:sp>
      <p:sp>
        <p:nvSpPr>
          <p:cNvPr id="2091045" name="Text Box 37"/>
          <p:cNvSpPr txBox="1">
            <a:spLocks noChangeArrowheads="1"/>
          </p:cNvSpPr>
          <p:nvPr/>
        </p:nvSpPr>
        <p:spPr bwMode="auto">
          <a:xfrm>
            <a:off x="4459288" y="5381625"/>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6</a:t>
            </a:r>
          </a:p>
        </p:txBody>
      </p:sp>
      <p:sp>
        <p:nvSpPr>
          <p:cNvPr id="2091046" name="Text Box 38"/>
          <p:cNvSpPr txBox="1">
            <a:spLocks noChangeArrowheads="1"/>
          </p:cNvSpPr>
          <p:nvPr/>
        </p:nvSpPr>
        <p:spPr bwMode="auto">
          <a:xfrm>
            <a:off x="4638675" y="5561013"/>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7</a:t>
            </a:r>
          </a:p>
        </p:txBody>
      </p:sp>
      <p:sp>
        <p:nvSpPr>
          <p:cNvPr id="2091047" name="Text Box 39"/>
          <p:cNvSpPr txBox="1">
            <a:spLocks noChangeArrowheads="1"/>
          </p:cNvSpPr>
          <p:nvPr/>
        </p:nvSpPr>
        <p:spPr bwMode="auto">
          <a:xfrm>
            <a:off x="4818063" y="5740400"/>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8</a:t>
            </a:r>
          </a:p>
        </p:txBody>
      </p:sp>
      <p:sp>
        <p:nvSpPr>
          <p:cNvPr id="2091048" name="Oval 40"/>
          <p:cNvSpPr>
            <a:spLocks noChangeArrowheads="1"/>
          </p:cNvSpPr>
          <p:nvPr/>
        </p:nvSpPr>
        <p:spPr bwMode="auto">
          <a:xfrm>
            <a:off x="3355975" y="3978275"/>
            <a:ext cx="217488" cy="188913"/>
          </a:xfrm>
          <a:prstGeom prst="ellipse">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flatTx/>
          </a:bodyPr>
          <a:lstStyle/>
          <a:p>
            <a:pPr eaLnBrk="1" hangingPunct="1"/>
            <a:endParaRPr lang="it-IT" smtClean="0">
              <a:solidFill>
                <a:srgbClr val="000000"/>
              </a:solidFill>
            </a:endParaRPr>
          </a:p>
        </p:txBody>
      </p:sp>
      <p:sp>
        <p:nvSpPr>
          <p:cNvPr id="2091049" name="AutoShape 41"/>
          <p:cNvSpPr>
            <a:spLocks noChangeArrowheads="1"/>
          </p:cNvSpPr>
          <p:nvPr/>
        </p:nvSpPr>
        <p:spPr bwMode="auto">
          <a:xfrm>
            <a:off x="5595938" y="3119438"/>
            <a:ext cx="1371600" cy="1409700"/>
          </a:xfrm>
          <a:prstGeom prst="wedgeEllipseCallout">
            <a:avLst>
              <a:gd name="adj1" fmla="val -43750"/>
              <a:gd name="adj2" fmla="val 70000"/>
            </a:avLst>
          </a:prstGeom>
          <a:solidFill>
            <a:srgbClr val="FFCC00"/>
          </a:solidFill>
          <a:ln w="9525">
            <a:solidFill>
              <a:schemeClr val="tx1"/>
            </a:solidFill>
            <a:miter lim="800000"/>
            <a:headEnd/>
            <a:tailEnd/>
          </a:ln>
          <a:effectLst>
            <a:outerShdw dist="35921" dir="2700000" algn="ctr" rotWithShape="0">
              <a:schemeClr val="tx1"/>
            </a:outerShdw>
          </a:effectLst>
        </p:spPr>
        <p:txBody>
          <a:bodyPr lIns="0" tIns="0" rIns="0" bIns="0"/>
          <a:lstStyle/>
          <a:p>
            <a:pPr algn="ctr"/>
            <a:r>
              <a:rPr lang="it-IT" altLang="it-IT" sz="2400" smtClean="0">
                <a:solidFill>
                  <a:srgbClr val="FFFFFF"/>
                </a:solidFill>
                <a:latin typeface="Verdana" panose="020B0604030504040204" pitchFamily="34" charset="0"/>
              </a:rPr>
              <a:t>1</a:t>
            </a:r>
          </a:p>
        </p:txBody>
      </p:sp>
      <p:sp>
        <p:nvSpPr>
          <p:cNvPr id="2091050" name="AutoShape 42"/>
          <p:cNvSpPr>
            <a:spLocks noChangeArrowheads="1"/>
          </p:cNvSpPr>
          <p:nvPr/>
        </p:nvSpPr>
        <p:spPr bwMode="auto">
          <a:xfrm>
            <a:off x="5595938" y="3119438"/>
            <a:ext cx="1371600" cy="1409700"/>
          </a:xfrm>
          <a:prstGeom prst="wedgeEllipseCallout">
            <a:avLst>
              <a:gd name="adj1" fmla="val -43750"/>
              <a:gd name="adj2" fmla="val 70000"/>
            </a:avLst>
          </a:prstGeom>
          <a:solidFill>
            <a:srgbClr val="FFCC00"/>
          </a:solidFill>
          <a:ln w="9525">
            <a:solidFill>
              <a:schemeClr val="tx1"/>
            </a:solidFill>
            <a:miter lim="800000"/>
            <a:headEnd/>
            <a:tailEnd/>
          </a:ln>
          <a:effectLst>
            <a:outerShdw dist="35921" dir="2700000" algn="ctr" rotWithShape="0">
              <a:schemeClr val="tx1"/>
            </a:outerShdw>
          </a:effectLst>
        </p:spPr>
        <p:txBody>
          <a:bodyPr lIns="0" tIns="0" rIns="0" bIns="0"/>
          <a:lstStyle/>
          <a:p>
            <a:pPr algn="ctr"/>
            <a:r>
              <a:rPr lang="it-IT" altLang="it-IT" sz="2400" smtClean="0">
                <a:solidFill>
                  <a:srgbClr val="FFFFFF"/>
                </a:solidFill>
                <a:latin typeface="Verdana" panose="020B0604030504040204" pitchFamily="34" charset="0"/>
              </a:rPr>
              <a:t>2</a:t>
            </a:r>
          </a:p>
        </p:txBody>
      </p:sp>
      <p:sp>
        <p:nvSpPr>
          <p:cNvPr id="2091051" name="AutoShape 43"/>
          <p:cNvSpPr>
            <a:spLocks noChangeArrowheads="1"/>
          </p:cNvSpPr>
          <p:nvPr/>
        </p:nvSpPr>
        <p:spPr bwMode="auto">
          <a:xfrm>
            <a:off x="5595938" y="3121025"/>
            <a:ext cx="1371600" cy="1409700"/>
          </a:xfrm>
          <a:prstGeom prst="wedgeEllipseCallout">
            <a:avLst>
              <a:gd name="adj1" fmla="val -43750"/>
              <a:gd name="adj2" fmla="val 70000"/>
            </a:avLst>
          </a:prstGeom>
          <a:solidFill>
            <a:srgbClr val="FFCC00"/>
          </a:solidFill>
          <a:ln w="9525">
            <a:solidFill>
              <a:schemeClr val="tx1"/>
            </a:solidFill>
            <a:miter lim="800000"/>
            <a:headEnd/>
            <a:tailEnd/>
          </a:ln>
          <a:effectLst>
            <a:outerShdw dist="35921" dir="2700000" algn="ctr" rotWithShape="0">
              <a:schemeClr val="tx1"/>
            </a:outerShdw>
          </a:effectLst>
        </p:spPr>
        <p:txBody>
          <a:bodyPr lIns="0" tIns="0" rIns="0" bIns="0"/>
          <a:lstStyle/>
          <a:p>
            <a:pPr algn="ctr"/>
            <a:r>
              <a:rPr lang="it-IT" altLang="it-IT" sz="2400" smtClean="0">
                <a:solidFill>
                  <a:srgbClr val="FFFFFF"/>
                </a:solidFill>
                <a:latin typeface="Verdana" panose="020B0604030504040204" pitchFamily="34" charset="0"/>
              </a:rPr>
              <a:t>3</a:t>
            </a:r>
          </a:p>
        </p:txBody>
      </p:sp>
      <p:sp>
        <p:nvSpPr>
          <p:cNvPr id="2091052" name="Oval 44"/>
          <p:cNvSpPr>
            <a:spLocks noChangeArrowheads="1"/>
          </p:cNvSpPr>
          <p:nvPr/>
        </p:nvSpPr>
        <p:spPr bwMode="auto">
          <a:xfrm>
            <a:off x="4271963" y="4843463"/>
            <a:ext cx="217487" cy="188912"/>
          </a:xfrm>
          <a:prstGeom prst="ellipse">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flatTx/>
          </a:bodyPr>
          <a:lstStyle/>
          <a:p>
            <a:pPr eaLnBrk="1" hangingPunct="1"/>
            <a:endParaRPr lang="it-IT" smtClean="0">
              <a:solidFill>
                <a:srgbClr val="000000"/>
              </a:solidFill>
            </a:endParaRPr>
          </a:p>
        </p:txBody>
      </p:sp>
      <p:sp>
        <p:nvSpPr>
          <p:cNvPr id="2091053" name="Text Box 45"/>
          <p:cNvSpPr txBox="1">
            <a:spLocks noChangeArrowheads="1"/>
          </p:cNvSpPr>
          <p:nvPr/>
        </p:nvSpPr>
        <p:spPr bwMode="auto">
          <a:xfrm>
            <a:off x="-387350" y="222250"/>
            <a:ext cx="527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4400" smtClean="0">
                <a:solidFill>
                  <a:srgbClr val="333399"/>
                </a:solidFill>
              </a:rPr>
              <a:t>misurazione</a:t>
            </a:r>
          </a:p>
        </p:txBody>
      </p:sp>
      <p:sp>
        <p:nvSpPr>
          <p:cNvPr id="2091054" name="Text Box 46"/>
          <p:cNvSpPr txBox="1">
            <a:spLocks noChangeArrowheads="1"/>
          </p:cNvSpPr>
          <p:nvPr/>
        </p:nvSpPr>
        <p:spPr bwMode="auto">
          <a:xfrm>
            <a:off x="11113" y="1141413"/>
            <a:ext cx="9075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pPr>
            <a:r>
              <a:rPr lang="it-IT" altLang="it-IT" sz="3200" b="0" smtClean="0">
                <a:solidFill>
                  <a:srgbClr val="000000"/>
                </a:solidFill>
              </a:rPr>
              <a:t>mettere in relazione certe proprietà degli eventi che osserviamo con unità di misura e loro proprietà del sistema numerico</a:t>
            </a:r>
          </a:p>
        </p:txBody>
      </p:sp>
    </p:spTree>
    <p:extLst>
      <p:ext uri="{BB962C8B-B14F-4D97-AF65-F5344CB8AC3E}">
        <p14:creationId xmlns:p14="http://schemas.microsoft.com/office/powerpoint/2010/main" val="1028181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fill="hold" grpId="0" nodeType="clickEffect">
                                  <p:stCondLst>
                                    <p:cond delay="0"/>
                                  </p:stCondLst>
                                  <p:childTnLst>
                                    <p:animMotion origin="layout" path="M 5.55556E-7 0.01111 L 0.1 0.1456 " pathEditMode="fixed" rAng="0" ptsTypes="AA">
                                      <p:cBhvr>
                                        <p:cTn id="6" dur="1000" fill="hold"/>
                                        <p:tgtEl>
                                          <p:spTgt spid="2091048"/>
                                        </p:tgtEl>
                                        <p:attrNameLst>
                                          <p:attrName>ppt_x</p:attrName>
                                          <p:attrName>ppt_y</p:attrName>
                                        </p:attrNameLst>
                                      </p:cBhvr>
                                      <p:rCtr x="5000" y="6713"/>
                                    </p:animMotion>
                                  </p:childTnLst>
                                </p:cTn>
                              </p:par>
                              <p:par>
                                <p:cTn id="7" presetID="1" presetClass="entr" presetSubtype="0" fill="hold" grpId="0" nodeType="withEffect">
                                  <p:stCondLst>
                                    <p:cond delay="0"/>
                                  </p:stCondLst>
                                  <p:childTnLst>
                                    <p:set>
                                      <p:cBhvr>
                                        <p:cTn id="8" dur="1" fill="hold">
                                          <p:stCondLst>
                                            <p:cond delay="0"/>
                                          </p:stCondLst>
                                        </p:cTn>
                                        <p:tgtEl>
                                          <p:spTgt spid="2091049"/>
                                        </p:tgtEl>
                                        <p:attrNameLst>
                                          <p:attrName>style.visibility</p:attrName>
                                        </p:attrNameLst>
                                      </p:cBhvr>
                                      <p:to>
                                        <p:strVal val="visible"/>
                                      </p:to>
                                    </p:set>
                                  </p:childTnLst>
                                </p:cTn>
                              </p:par>
                            </p:childTnLst>
                          </p:cTn>
                        </p:par>
                        <p:par>
                          <p:cTn id="9" fill="hold" nodeType="afterGroup">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2091050"/>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2091048"/>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091052"/>
                                        </p:tgtEl>
                                        <p:attrNameLst>
                                          <p:attrName>style.visibility</p:attrName>
                                        </p:attrNameLst>
                                      </p:cBhvr>
                                      <p:to>
                                        <p:strVal val="visible"/>
                                      </p:to>
                                    </p:set>
                                  </p:childTnLst>
                                </p:cTn>
                              </p:par>
                              <p:par>
                                <p:cTn id="16" presetID="49" presetClass="path" presetSubtype="0" fill="hold" grpId="1" nodeType="withEffect">
                                  <p:stCondLst>
                                    <p:cond delay="0"/>
                                  </p:stCondLst>
                                  <p:childTnLst>
                                    <p:animMotion origin="layout" path="M -0.00416 0.01944 L 0.09584 0.15393 " pathEditMode="fixed" rAng="0" ptsTypes="AA">
                                      <p:cBhvr>
                                        <p:cTn id="17" dur="1000" fill="hold"/>
                                        <p:tgtEl>
                                          <p:spTgt spid="2091052"/>
                                        </p:tgtEl>
                                        <p:attrNameLst>
                                          <p:attrName>ppt_x</p:attrName>
                                          <p:attrName>ppt_y</p:attrName>
                                        </p:attrNameLst>
                                      </p:cBhvr>
                                      <p:rCtr x="5000" y="6713"/>
                                    </p:animMotion>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2091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1048" grpId="0" animBg="1"/>
      <p:bldP spid="2091048" grpId="1" animBg="1"/>
      <p:bldP spid="2091049" grpId="0" animBg="1"/>
      <p:bldP spid="2091050" grpId="0" animBg="1"/>
      <p:bldP spid="2091051" grpId="0" animBg="1"/>
      <p:bldP spid="2091052" grpId="0" animBg="1"/>
      <p:bldP spid="209105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058" name="Rectangle 2"/>
          <p:cNvSpPr>
            <a:spLocks noChangeArrowheads="1"/>
          </p:cNvSpPr>
          <p:nvPr/>
        </p:nvSpPr>
        <p:spPr bwMode="auto">
          <a:xfrm>
            <a:off x="1203325" y="4141788"/>
            <a:ext cx="2336800" cy="1916112"/>
          </a:xfrm>
          <a:prstGeom prst="rect">
            <a:avLst/>
          </a:prstGeom>
          <a:solidFill>
            <a:srgbClr val="DDDDDD"/>
          </a:solidFill>
          <a:ln>
            <a:noFill/>
          </a:ln>
          <a:effectLst/>
          <a:scene3d>
            <a:camera prst="legacyObliqueTopRight"/>
            <a:lightRig rig="legacyFlat3" dir="b"/>
          </a:scene3d>
          <a:sp3d extrusionH="430200" prstMaterial="legacyMatte">
            <a:bevelT w="13500" h="13500" prst="angle"/>
            <a:bevelB w="13500" h="13500" prst="angle"/>
            <a:extrusionClr>
              <a:srgbClr val="DDDDDD"/>
            </a:extrusionClr>
            <a:contourClr>
              <a:srgbClr val="DDDDDD"/>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flatTx/>
          </a:bodyPr>
          <a:lstStyle/>
          <a:p>
            <a:pPr eaLnBrk="1" hangingPunct="1"/>
            <a:endParaRPr lang="it-IT" smtClean="0">
              <a:solidFill>
                <a:srgbClr val="000000"/>
              </a:solidFill>
            </a:endParaRPr>
          </a:p>
        </p:txBody>
      </p:sp>
      <p:sp>
        <p:nvSpPr>
          <p:cNvPr id="2093059" name="AutoShape 3"/>
          <p:cNvSpPr>
            <a:spLocks noChangeArrowheads="1"/>
          </p:cNvSpPr>
          <p:nvPr/>
        </p:nvSpPr>
        <p:spPr bwMode="auto">
          <a:xfrm>
            <a:off x="3529013" y="4137025"/>
            <a:ext cx="1898650" cy="1916113"/>
          </a:xfrm>
          <a:prstGeom prst="rtTriangle">
            <a:avLst/>
          </a:prstGeom>
          <a:solidFill>
            <a:srgbClr val="DDDDDD"/>
          </a:solidFill>
          <a:ln>
            <a:noFill/>
          </a:ln>
          <a:effectLst/>
          <a:scene3d>
            <a:camera prst="legacyObliqueTopRight"/>
            <a:lightRig rig="legacyFlat3" dir="b"/>
          </a:scene3d>
          <a:sp3d extrusionH="430200" prstMaterial="legacyMatte">
            <a:bevelT w="13500" h="13500" prst="angle"/>
            <a:bevelB w="13500" h="13500" prst="angle"/>
            <a:extrusionClr>
              <a:srgbClr val="DDDDDD"/>
            </a:extrusionClr>
            <a:contourClr>
              <a:srgbClr val="DDDDDD"/>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flatTx/>
          </a:bodyPr>
          <a:lstStyle/>
          <a:p>
            <a:pPr eaLnBrk="1" hangingPunct="1"/>
            <a:endParaRPr lang="it-IT" smtClean="0">
              <a:solidFill>
                <a:srgbClr val="000000"/>
              </a:solidFill>
            </a:endParaRPr>
          </a:p>
        </p:txBody>
      </p:sp>
      <p:grpSp>
        <p:nvGrpSpPr>
          <p:cNvPr id="2093060" name="Group 4"/>
          <p:cNvGrpSpPr>
            <a:grpSpLocks/>
          </p:cNvGrpSpPr>
          <p:nvPr/>
        </p:nvGrpSpPr>
        <p:grpSpPr bwMode="auto">
          <a:xfrm>
            <a:off x="2698750" y="2508250"/>
            <a:ext cx="719138" cy="1573213"/>
            <a:chOff x="1700" y="1880"/>
            <a:chExt cx="453" cy="991"/>
          </a:xfrm>
        </p:grpSpPr>
        <p:sp>
          <p:nvSpPr>
            <p:cNvPr id="2093061" name="AutoShape 5"/>
            <p:cNvSpPr>
              <a:spLocks noChangeAspect="1" noChangeArrowheads="1"/>
            </p:cNvSpPr>
            <p:nvPr/>
          </p:nvSpPr>
          <p:spPr bwMode="auto">
            <a:xfrm rot="-76837">
              <a:off x="1928" y="2337"/>
              <a:ext cx="61" cy="519"/>
            </a:xfrm>
            <a:prstGeom prst="can">
              <a:avLst>
                <a:gd name="adj" fmla="val 102098"/>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62" name="AutoShape 6"/>
            <p:cNvSpPr>
              <a:spLocks noChangeAspect="1" noChangeArrowheads="1"/>
            </p:cNvSpPr>
            <p:nvPr/>
          </p:nvSpPr>
          <p:spPr bwMode="auto">
            <a:xfrm rot="276495">
              <a:off x="1871" y="2352"/>
              <a:ext cx="66" cy="519"/>
            </a:xfrm>
            <a:prstGeom prst="can">
              <a:avLst>
                <a:gd name="adj" fmla="val 94364"/>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63" name="Oval 7"/>
            <p:cNvSpPr>
              <a:spLocks noChangeArrowheads="1"/>
            </p:cNvSpPr>
            <p:nvPr/>
          </p:nvSpPr>
          <p:spPr bwMode="auto">
            <a:xfrm>
              <a:off x="1700" y="1880"/>
              <a:ext cx="453" cy="453"/>
            </a:xfrm>
            <a:prstGeom prst="ellipse">
              <a:avLst/>
            </a:prstGeom>
            <a:solidFill>
              <a:srgbClr val="0A0988">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grpSp>
          <p:nvGrpSpPr>
            <p:cNvPr id="2093064" name="Group 8"/>
            <p:cNvGrpSpPr>
              <a:grpSpLocks/>
            </p:cNvGrpSpPr>
            <p:nvPr/>
          </p:nvGrpSpPr>
          <p:grpSpPr bwMode="auto">
            <a:xfrm>
              <a:off x="1815" y="1997"/>
              <a:ext cx="236" cy="630"/>
              <a:chOff x="977" y="2822"/>
              <a:chExt cx="236" cy="630"/>
            </a:xfrm>
          </p:grpSpPr>
          <p:sp>
            <p:nvSpPr>
              <p:cNvPr id="2093065" name="AutoShape 9"/>
              <p:cNvSpPr>
                <a:spLocks noChangeAspect="1" noChangeArrowheads="1"/>
              </p:cNvSpPr>
              <p:nvPr/>
            </p:nvSpPr>
            <p:spPr bwMode="auto">
              <a:xfrm rot="31077356">
                <a:off x="1150" y="3187"/>
                <a:ext cx="56" cy="211"/>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66" name="AutoShape 10"/>
              <p:cNvSpPr>
                <a:spLocks noChangeAspect="1" noChangeArrowheads="1"/>
              </p:cNvSpPr>
              <p:nvPr/>
            </p:nvSpPr>
            <p:spPr bwMode="auto">
              <a:xfrm>
                <a:off x="984" y="3023"/>
                <a:ext cx="217" cy="429"/>
              </a:xfrm>
              <a:prstGeom prst="can">
                <a:avLst>
                  <a:gd name="adj" fmla="val 18891"/>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67" name="Oval 11"/>
              <p:cNvSpPr>
                <a:spLocks noChangeAspect="1" noChangeArrowheads="1"/>
              </p:cNvSpPr>
              <p:nvPr/>
            </p:nvSpPr>
            <p:spPr bwMode="auto">
              <a:xfrm>
                <a:off x="977" y="2822"/>
                <a:ext cx="236" cy="236"/>
              </a:xfrm>
              <a:prstGeom prst="ellipse">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68" name="AutoShape 12"/>
              <p:cNvSpPr>
                <a:spLocks noChangeAspect="1" noChangeArrowheads="1"/>
              </p:cNvSpPr>
              <p:nvPr/>
            </p:nvSpPr>
            <p:spPr bwMode="auto">
              <a:xfrm rot="-20940454">
                <a:off x="979" y="3071"/>
                <a:ext cx="54" cy="191"/>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69" name="AutoShape 13"/>
              <p:cNvSpPr>
                <a:spLocks noChangeAspect="1" noChangeArrowheads="1"/>
              </p:cNvSpPr>
              <p:nvPr/>
            </p:nvSpPr>
            <p:spPr bwMode="auto">
              <a:xfrm rot="30535492">
                <a:off x="1009" y="3221"/>
                <a:ext cx="56" cy="211"/>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grpSp>
      </p:grpSp>
      <p:sp>
        <p:nvSpPr>
          <p:cNvPr id="2093070" name="AutoShape 14"/>
          <p:cNvSpPr>
            <a:spLocks noChangeAspect="1" noChangeArrowheads="1"/>
          </p:cNvSpPr>
          <p:nvPr/>
        </p:nvSpPr>
        <p:spPr bwMode="auto">
          <a:xfrm rot="76837" flipH="1">
            <a:off x="6002338" y="5270500"/>
            <a:ext cx="96837" cy="823913"/>
          </a:xfrm>
          <a:prstGeom prst="can">
            <a:avLst>
              <a:gd name="adj" fmla="val 102099"/>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71" name="AutoShape 15"/>
          <p:cNvSpPr>
            <a:spLocks noChangeAspect="1" noChangeArrowheads="1"/>
          </p:cNvSpPr>
          <p:nvPr/>
        </p:nvSpPr>
        <p:spPr bwMode="auto">
          <a:xfrm rot="21323505" flipH="1">
            <a:off x="5911850" y="5294313"/>
            <a:ext cx="104775" cy="823912"/>
          </a:xfrm>
          <a:prstGeom prst="can">
            <a:avLst>
              <a:gd name="adj" fmla="val 94364"/>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72" name="Oval 16"/>
          <p:cNvSpPr>
            <a:spLocks noChangeArrowheads="1"/>
          </p:cNvSpPr>
          <p:nvPr/>
        </p:nvSpPr>
        <p:spPr bwMode="auto">
          <a:xfrm flipH="1">
            <a:off x="5640388" y="4545013"/>
            <a:ext cx="719137" cy="719137"/>
          </a:xfrm>
          <a:prstGeom prst="ellipse">
            <a:avLst/>
          </a:prstGeom>
          <a:solidFill>
            <a:srgbClr val="0A0988">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73" name="AutoShape 17"/>
          <p:cNvSpPr>
            <a:spLocks noChangeAspect="1" noChangeArrowheads="1"/>
          </p:cNvSpPr>
          <p:nvPr/>
        </p:nvSpPr>
        <p:spPr bwMode="auto">
          <a:xfrm rot="12122644" flipH="1">
            <a:off x="5834063" y="5310188"/>
            <a:ext cx="88900" cy="334962"/>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74" name="AutoShape 18"/>
          <p:cNvSpPr>
            <a:spLocks noChangeAspect="1" noChangeArrowheads="1"/>
          </p:cNvSpPr>
          <p:nvPr/>
        </p:nvSpPr>
        <p:spPr bwMode="auto">
          <a:xfrm flipH="1">
            <a:off x="5842000" y="5049838"/>
            <a:ext cx="344488" cy="681037"/>
          </a:xfrm>
          <a:prstGeom prst="can">
            <a:avLst>
              <a:gd name="adj" fmla="val 18891"/>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75" name="Oval 19"/>
          <p:cNvSpPr>
            <a:spLocks noChangeAspect="1" noChangeArrowheads="1"/>
          </p:cNvSpPr>
          <p:nvPr/>
        </p:nvSpPr>
        <p:spPr bwMode="auto">
          <a:xfrm flipH="1">
            <a:off x="5822950" y="4730750"/>
            <a:ext cx="374650" cy="374650"/>
          </a:xfrm>
          <a:prstGeom prst="ellipse">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76" name="AutoShape 20"/>
          <p:cNvSpPr>
            <a:spLocks noChangeAspect="1" noChangeArrowheads="1"/>
          </p:cNvSpPr>
          <p:nvPr/>
        </p:nvSpPr>
        <p:spPr bwMode="auto">
          <a:xfrm rot="990319" flipH="1">
            <a:off x="6108700" y="5126038"/>
            <a:ext cx="85725" cy="303212"/>
          </a:xfrm>
          <a:prstGeom prst="can">
            <a:avLst>
              <a:gd name="adj" fmla="val 0"/>
            </a:avLst>
          </a:prstGeom>
          <a:gradFill rotWithShape="0">
            <a:gsLst>
              <a:gs pos="0">
                <a:srgbClr val="FBFBFF"/>
              </a:gs>
              <a:gs pos="100000">
                <a:srgbClr val="FBFB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sp>
        <p:nvSpPr>
          <p:cNvPr id="2093077" name="AutoShape 21"/>
          <p:cNvSpPr>
            <a:spLocks noChangeAspect="1" noChangeArrowheads="1"/>
          </p:cNvSpPr>
          <p:nvPr/>
        </p:nvSpPr>
        <p:spPr bwMode="auto">
          <a:xfrm rot="15376066" flipH="1">
            <a:off x="5957094" y="5293519"/>
            <a:ext cx="88900" cy="334962"/>
          </a:xfrm>
          <a:prstGeom prst="can">
            <a:avLst>
              <a:gd name="adj" fmla="val 37068"/>
            </a:avLst>
          </a:prstGeom>
          <a:gradFill rotWithShape="0">
            <a:gsLst>
              <a:gs pos="0">
                <a:srgbClr val="747476"/>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mtClean="0">
              <a:solidFill>
                <a:srgbClr val="000000"/>
              </a:solidFill>
            </a:endParaRPr>
          </a:p>
        </p:txBody>
      </p:sp>
      <p:pic>
        <p:nvPicPr>
          <p:cNvPr id="2093078" name="Picture 22" descr="j023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838" y="4899025"/>
            <a:ext cx="676275" cy="720725"/>
          </a:xfrm>
          <a:prstGeom prst="rect">
            <a:avLst/>
          </a:prstGeom>
          <a:noFill/>
          <a:extLst>
            <a:ext uri="{909E8E84-426E-40DD-AFC4-6F175D3DCCD1}">
              <a14:hiddenFill xmlns:a14="http://schemas.microsoft.com/office/drawing/2010/main">
                <a:solidFill>
                  <a:srgbClr val="FFFFFF"/>
                </a:solidFill>
              </a14:hiddenFill>
            </a:ext>
          </a:extLst>
        </p:spPr>
      </p:pic>
      <p:sp>
        <p:nvSpPr>
          <p:cNvPr id="2093079" name="Line 23"/>
          <p:cNvSpPr>
            <a:spLocks noChangeShapeType="1"/>
          </p:cNvSpPr>
          <p:nvPr/>
        </p:nvSpPr>
        <p:spPr bwMode="auto">
          <a:xfrm>
            <a:off x="3638550" y="4257675"/>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0" name="Line 24"/>
          <p:cNvSpPr>
            <a:spLocks noChangeShapeType="1"/>
          </p:cNvSpPr>
          <p:nvPr/>
        </p:nvSpPr>
        <p:spPr bwMode="auto">
          <a:xfrm>
            <a:off x="3817938" y="4437063"/>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1" name="Line 25"/>
          <p:cNvSpPr>
            <a:spLocks noChangeShapeType="1"/>
          </p:cNvSpPr>
          <p:nvPr/>
        </p:nvSpPr>
        <p:spPr bwMode="auto">
          <a:xfrm>
            <a:off x="3997325" y="4616450"/>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2" name="Line 26"/>
          <p:cNvSpPr>
            <a:spLocks noChangeShapeType="1"/>
          </p:cNvSpPr>
          <p:nvPr/>
        </p:nvSpPr>
        <p:spPr bwMode="auto">
          <a:xfrm>
            <a:off x="4176713" y="4795838"/>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3" name="Line 27"/>
          <p:cNvSpPr>
            <a:spLocks noChangeShapeType="1"/>
          </p:cNvSpPr>
          <p:nvPr/>
        </p:nvSpPr>
        <p:spPr bwMode="auto">
          <a:xfrm>
            <a:off x="4356100" y="4975225"/>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4" name="Line 28"/>
          <p:cNvSpPr>
            <a:spLocks noChangeShapeType="1"/>
          </p:cNvSpPr>
          <p:nvPr/>
        </p:nvSpPr>
        <p:spPr bwMode="auto">
          <a:xfrm>
            <a:off x="4535488" y="5154613"/>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5" name="Line 29"/>
          <p:cNvSpPr>
            <a:spLocks noChangeShapeType="1"/>
          </p:cNvSpPr>
          <p:nvPr/>
        </p:nvSpPr>
        <p:spPr bwMode="auto">
          <a:xfrm>
            <a:off x="4714875" y="5334000"/>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6" name="Line 30"/>
          <p:cNvSpPr>
            <a:spLocks noChangeShapeType="1"/>
          </p:cNvSpPr>
          <p:nvPr/>
        </p:nvSpPr>
        <p:spPr bwMode="auto">
          <a:xfrm>
            <a:off x="4894263" y="5513388"/>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7" name="Line 31"/>
          <p:cNvSpPr>
            <a:spLocks noChangeShapeType="1"/>
          </p:cNvSpPr>
          <p:nvPr/>
        </p:nvSpPr>
        <p:spPr bwMode="auto">
          <a:xfrm>
            <a:off x="5073650" y="5692775"/>
            <a:ext cx="0" cy="20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endParaRPr lang="it-IT" smtClean="0">
              <a:solidFill>
                <a:srgbClr val="000000"/>
              </a:solidFill>
            </a:endParaRPr>
          </a:p>
        </p:txBody>
      </p:sp>
      <p:sp>
        <p:nvSpPr>
          <p:cNvPr id="2093088" name="Text Box 32"/>
          <p:cNvSpPr txBox="1">
            <a:spLocks noChangeArrowheads="1"/>
          </p:cNvSpPr>
          <p:nvPr/>
        </p:nvSpPr>
        <p:spPr bwMode="auto">
          <a:xfrm>
            <a:off x="3562350" y="4484688"/>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1</a:t>
            </a:r>
          </a:p>
        </p:txBody>
      </p:sp>
      <p:sp>
        <p:nvSpPr>
          <p:cNvPr id="2093089" name="Text Box 33"/>
          <p:cNvSpPr txBox="1">
            <a:spLocks noChangeArrowheads="1"/>
          </p:cNvSpPr>
          <p:nvPr/>
        </p:nvSpPr>
        <p:spPr bwMode="auto">
          <a:xfrm>
            <a:off x="3741738" y="4664075"/>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2</a:t>
            </a:r>
          </a:p>
        </p:txBody>
      </p:sp>
      <p:sp>
        <p:nvSpPr>
          <p:cNvPr id="2093090" name="Text Box 34"/>
          <p:cNvSpPr txBox="1">
            <a:spLocks noChangeArrowheads="1"/>
          </p:cNvSpPr>
          <p:nvPr/>
        </p:nvSpPr>
        <p:spPr bwMode="auto">
          <a:xfrm>
            <a:off x="3921125" y="4843463"/>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3</a:t>
            </a:r>
          </a:p>
        </p:txBody>
      </p:sp>
      <p:sp>
        <p:nvSpPr>
          <p:cNvPr id="2093091" name="Text Box 35"/>
          <p:cNvSpPr txBox="1">
            <a:spLocks noChangeArrowheads="1"/>
          </p:cNvSpPr>
          <p:nvPr/>
        </p:nvSpPr>
        <p:spPr bwMode="auto">
          <a:xfrm>
            <a:off x="4100513" y="5022850"/>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4</a:t>
            </a:r>
          </a:p>
        </p:txBody>
      </p:sp>
      <p:sp>
        <p:nvSpPr>
          <p:cNvPr id="2093092" name="Text Box 36"/>
          <p:cNvSpPr txBox="1">
            <a:spLocks noChangeArrowheads="1"/>
          </p:cNvSpPr>
          <p:nvPr/>
        </p:nvSpPr>
        <p:spPr bwMode="auto">
          <a:xfrm>
            <a:off x="4279900" y="5202238"/>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5</a:t>
            </a:r>
          </a:p>
        </p:txBody>
      </p:sp>
      <p:sp>
        <p:nvSpPr>
          <p:cNvPr id="2093093" name="Text Box 37"/>
          <p:cNvSpPr txBox="1">
            <a:spLocks noChangeArrowheads="1"/>
          </p:cNvSpPr>
          <p:nvPr/>
        </p:nvSpPr>
        <p:spPr bwMode="auto">
          <a:xfrm>
            <a:off x="4459288" y="5381625"/>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6</a:t>
            </a:r>
          </a:p>
        </p:txBody>
      </p:sp>
      <p:sp>
        <p:nvSpPr>
          <p:cNvPr id="2093094" name="Text Box 38"/>
          <p:cNvSpPr txBox="1">
            <a:spLocks noChangeArrowheads="1"/>
          </p:cNvSpPr>
          <p:nvPr/>
        </p:nvSpPr>
        <p:spPr bwMode="auto">
          <a:xfrm>
            <a:off x="4638675" y="5561013"/>
            <a:ext cx="128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7</a:t>
            </a:r>
          </a:p>
        </p:txBody>
      </p:sp>
      <p:sp>
        <p:nvSpPr>
          <p:cNvPr id="2093095" name="Text Box 39"/>
          <p:cNvSpPr txBox="1">
            <a:spLocks noChangeArrowheads="1"/>
          </p:cNvSpPr>
          <p:nvPr/>
        </p:nvSpPr>
        <p:spPr bwMode="auto">
          <a:xfrm>
            <a:off x="4818063" y="5740400"/>
            <a:ext cx="1285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b="0" smtClean="0">
                <a:solidFill>
                  <a:srgbClr val="000000"/>
                </a:solidFill>
                <a:latin typeface="Verdana" panose="020B0604030504040204" pitchFamily="34" charset="0"/>
              </a:rPr>
              <a:t>8</a:t>
            </a:r>
          </a:p>
        </p:txBody>
      </p:sp>
      <p:sp>
        <p:nvSpPr>
          <p:cNvPr id="2093096" name="Oval 40"/>
          <p:cNvSpPr>
            <a:spLocks noChangeArrowheads="1"/>
          </p:cNvSpPr>
          <p:nvPr/>
        </p:nvSpPr>
        <p:spPr bwMode="auto">
          <a:xfrm>
            <a:off x="3355975" y="3978275"/>
            <a:ext cx="217488" cy="188913"/>
          </a:xfrm>
          <a:prstGeom prst="ellipse">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flatTx/>
          </a:bodyPr>
          <a:lstStyle/>
          <a:p>
            <a:pPr eaLnBrk="1" hangingPunct="1"/>
            <a:endParaRPr lang="it-IT" smtClean="0">
              <a:solidFill>
                <a:srgbClr val="000000"/>
              </a:solidFill>
            </a:endParaRPr>
          </a:p>
        </p:txBody>
      </p:sp>
      <p:sp>
        <p:nvSpPr>
          <p:cNvPr id="2093097" name="Text Box 41"/>
          <p:cNvSpPr txBox="1">
            <a:spLocks noChangeArrowheads="1"/>
          </p:cNvSpPr>
          <p:nvPr/>
        </p:nvSpPr>
        <p:spPr bwMode="auto">
          <a:xfrm>
            <a:off x="-387350" y="222250"/>
            <a:ext cx="527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4400" smtClean="0">
                <a:solidFill>
                  <a:srgbClr val="333399"/>
                </a:solidFill>
              </a:rPr>
              <a:t>misurazione</a:t>
            </a:r>
          </a:p>
        </p:txBody>
      </p:sp>
      <p:sp>
        <p:nvSpPr>
          <p:cNvPr id="2093098" name="Text Box 42"/>
          <p:cNvSpPr txBox="1">
            <a:spLocks noChangeArrowheads="1"/>
          </p:cNvSpPr>
          <p:nvPr/>
        </p:nvSpPr>
        <p:spPr bwMode="auto">
          <a:xfrm>
            <a:off x="68263" y="1293813"/>
            <a:ext cx="9075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pPr>
            <a:r>
              <a:rPr lang="it-IT" altLang="it-IT" sz="3200" b="0" smtClean="0">
                <a:solidFill>
                  <a:srgbClr val="000000"/>
                </a:solidFill>
              </a:rPr>
              <a:t>dopo un certo numero di ripetizioni e variazioni dei parametri di interesse</a:t>
            </a:r>
          </a:p>
        </p:txBody>
      </p:sp>
      <p:grpSp>
        <p:nvGrpSpPr>
          <p:cNvPr id="2093099" name="Group 43"/>
          <p:cNvGrpSpPr>
            <a:grpSpLocks/>
          </p:cNvGrpSpPr>
          <p:nvPr/>
        </p:nvGrpSpPr>
        <p:grpSpPr bwMode="auto">
          <a:xfrm>
            <a:off x="6159500" y="2725738"/>
            <a:ext cx="2351088" cy="1727200"/>
            <a:chOff x="3880" y="1717"/>
            <a:chExt cx="1481" cy="1088"/>
          </a:xfrm>
        </p:grpSpPr>
        <p:sp>
          <p:nvSpPr>
            <p:cNvPr id="2093100" name="AutoShape 44"/>
            <p:cNvSpPr>
              <a:spLocks noChangeArrowheads="1"/>
            </p:cNvSpPr>
            <p:nvPr/>
          </p:nvSpPr>
          <p:spPr bwMode="auto">
            <a:xfrm>
              <a:off x="3880" y="1717"/>
              <a:ext cx="1481" cy="1088"/>
            </a:xfrm>
            <a:prstGeom prst="cloudCallout">
              <a:avLst>
                <a:gd name="adj1" fmla="val -43750"/>
                <a:gd name="adj2" fmla="val 70000"/>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lstStyle/>
            <a:p>
              <a:pPr algn="ctr"/>
              <a:endParaRPr lang="it-IT" altLang="it-IT" sz="2400" smtClean="0">
                <a:solidFill>
                  <a:srgbClr val="FFFFFF"/>
                </a:solidFill>
                <a:latin typeface="Verdana" panose="020B0604030504040204" pitchFamily="34" charset="0"/>
              </a:endParaRPr>
            </a:p>
          </p:txBody>
        </p:sp>
        <p:sp>
          <p:nvSpPr>
            <p:cNvPr id="2093101" name="Text Box 45"/>
            <p:cNvSpPr txBox="1">
              <a:spLocks noChangeArrowheads="1"/>
            </p:cNvSpPr>
            <p:nvPr/>
          </p:nvSpPr>
          <p:spPr bwMode="auto">
            <a:xfrm>
              <a:off x="4326" y="2078"/>
              <a:ext cx="61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smtClean="0">
                  <a:solidFill>
                    <a:srgbClr val="0A098A"/>
                  </a:solidFill>
                  <a:latin typeface="Verdana" panose="020B0604030504040204" pitchFamily="34" charset="0"/>
                </a:rPr>
                <a:t>S ≈ t</a:t>
              </a:r>
              <a:r>
                <a:rPr lang="it-IT" altLang="it-IT" sz="2400" baseline="30000" smtClean="0">
                  <a:solidFill>
                    <a:srgbClr val="0A098A"/>
                  </a:solidFill>
                  <a:latin typeface="Verdana" panose="020B0604030504040204" pitchFamily="34" charset="0"/>
                </a:rPr>
                <a:t>2</a:t>
              </a:r>
              <a:endParaRPr lang="it-IT" altLang="it-IT" sz="2400" smtClean="0">
                <a:solidFill>
                  <a:srgbClr val="0A098A"/>
                </a:solidFill>
                <a:latin typeface="Verdana" panose="020B0604030504040204" pitchFamily="34" charset="0"/>
              </a:endParaRPr>
            </a:p>
          </p:txBody>
        </p:sp>
      </p:grpSp>
    </p:spTree>
    <p:extLst>
      <p:ext uri="{BB962C8B-B14F-4D97-AF65-F5344CB8AC3E}">
        <p14:creationId xmlns:p14="http://schemas.microsoft.com/office/powerpoint/2010/main" val="2092619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93098"/>
                                        </p:tgtEl>
                                        <p:attrNameLst>
                                          <p:attrName>style.visibility</p:attrName>
                                        </p:attrNameLst>
                                      </p:cBhvr>
                                      <p:to>
                                        <p:strVal val="visible"/>
                                      </p:to>
                                    </p:set>
                                    <p:animEffect transition="in" filter="wipe(left)">
                                      <p:cBhvr>
                                        <p:cTn id="7" dur="500"/>
                                        <p:tgtEl>
                                          <p:spTgt spid="209309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93099"/>
                                        </p:tgtEl>
                                        <p:attrNameLst>
                                          <p:attrName>style.visibility</p:attrName>
                                        </p:attrNameLst>
                                      </p:cBhvr>
                                      <p:to>
                                        <p:strVal val="visible"/>
                                      </p:to>
                                    </p:set>
                                    <p:animEffect transition="in" filter="fade">
                                      <p:cBhvr>
                                        <p:cTn id="11" dur="2000"/>
                                        <p:tgtEl>
                                          <p:spTgt spid="209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3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5106" name="Picture 2"/>
          <p:cNvPicPr>
            <a:picLocks noChangeAspect="1" noChangeArrowheads="1"/>
          </p:cNvPicPr>
          <p:nvPr/>
        </p:nvPicPr>
        <p:blipFill>
          <a:blip r:embed="rId3">
            <a:extLst>
              <a:ext uri="{28A0092B-C50C-407E-A947-70E740481C1C}">
                <a14:useLocalDpi xmlns:a14="http://schemas.microsoft.com/office/drawing/2010/main" val="0"/>
              </a:ext>
            </a:extLst>
          </a:blip>
          <a:srcRect l="14583" r="24167"/>
          <a:stretch>
            <a:fillRect/>
          </a:stretch>
        </p:blipFill>
        <p:spPr bwMode="auto">
          <a:xfrm>
            <a:off x="0" y="0"/>
            <a:ext cx="64738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95107" name="Text Box 3"/>
          <p:cNvSpPr txBox="1">
            <a:spLocks noChangeArrowheads="1"/>
          </p:cNvSpPr>
          <p:nvPr/>
        </p:nvSpPr>
        <p:spPr bwMode="auto">
          <a:xfrm rot="5400000">
            <a:off x="4678363" y="3108325"/>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smtClean="0">
                <a:solidFill>
                  <a:srgbClr val="FF9900"/>
                </a:solidFill>
              </a:rPr>
              <a:t>come fare per gli eventi psichici?</a:t>
            </a:r>
          </a:p>
        </p:txBody>
      </p:sp>
    </p:spTree>
    <p:extLst>
      <p:ext uri="{BB962C8B-B14F-4D97-AF65-F5344CB8AC3E}">
        <p14:creationId xmlns:p14="http://schemas.microsoft.com/office/powerpoint/2010/main" val="4169410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530" name="Text Box 2"/>
          <p:cNvSpPr txBox="1">
            <a:spLocks noChangeArrowheads="1"/>
          </p:cNvSpPr>
          <p:nvPr/>
        </p:nvSpPr>
        <p:spPr bwMode="auto">
          <a:xfrm>
            <a:off x="419100" y="64770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esempio psicologico:</a:t>
            </a:r>
          </a:p>
        </p:txBody>
      </p:sp>
      <p:sp>
        <p:nvSpPr>
          <p:cNvPr id="2198531" name="Text Box 3"/>
          <p:cNvSpPr txBox="1">
            <a:spLocks noChangeArrowheads="1"/>
          </p:cNvSpPr>
          <p:nvPr/>
        </p:nvSpPr>
        <p:spPr bwMode="auto">
          <a:xfrm>
            <a:off x="-19050" y="37719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2800" i="1" smtClean="0">
                <a:solidFill>
                  <a:srgbClr val="FF9900"/>
                </a:solidFill>
              </a:rPr>
              <a:t>Come posso comprendere/misurare cosa/come ricordo meglio di una stringa di parole ?</a:t>
            </a:r>
          </a:p>
        </p:txBody>
      </p:sp>
      <p:sp>
        <p:nvSpPr>
          <p:cNvPr id="2198532" name="Text Box 4"/>
          <p:cNvSpPr txBox="1">
            <a:spLocks noChangeArrowheads="1"/>
          </p:cNvSpPr>
          <p:nvPr/>
        </p:nvSpPr>
        <p:spPr bwMode="auto">
          <a:xfrm>
            <a:off x="-19050" y="57800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2800" smtClean="0">
                <a:solidFill>
                  <a:srgbClr val="000000"/>
                </a:solidFill>
              </a:rPr>
              <a:t>OK ma vorrei capirlo subito!</a:t>
            </a:r>
          </a:p>
        </p:txBody>
      </p:sp>
      <p:pic>
        <p:nvPicPr>
          <p:cNvPr id="2198533" name="Picture 5" descr="brasco_forgetabouti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585913"/>
            <a:ext cx="476250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75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98531"/>
                                        </p:tgtEl>
                                        <p:attrNameLst>
                                          <p:attrName>style.visibility</p:attrName>
                                        </p:attrNameLst>
                                      </p:cBhvr>
                                      <p:to>
                                        <p:strVal val="visible"/>
                                      </p:to>
                                    </p:set>
                                    <p:animEffect transition="in" filter="wipe(left)">
                                      <p:cBhvr>
                                        <p:cTn id="7" dur="500"/>
                                        <p:tgtEl>
                                          <p:spTgt spid="2198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98532"/>
                                        </p:tgtEl>
                                        <p:attrNameLst>
                                          <p:attrName>style.visibility</p:attrName>
                                        </p:attrNameLst>
                                      </p:cBhvr>
                                      <p:to>
                                        <p:strVal val="visible"/>
                                      </p:to>
                                    </p:set>
                                    <p:animEffect transition="in" filter="wipe(left)">
                                      <p:cBhvr>
                                        <p:cTn id="12" dur="500"/>
                                        <p:tgtEl>
                                          <p:spTgt spid="219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531" grpId="0"/>
      <p:bldP spid="21985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Text Box 2"/>
          <p:cNvSpPr txBox="1">
            <a:spLocks noChangeArrowheads="1"/>
          </p:cNvSpPr>
          <p:nvPr/>
        </p:nvSpPr>
        <p:spPr bwMode="auto">
          <a:xfrm>
            <a:off x="419100" y="2095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procedura</a:t>
            </a:r>
          </a:p>
        </p:txBody>
      </p:sp>
      <p:sp>
        <p:nvSpPr>
          <p:cNvPr id="2200579" name="Text Box 3"/>
          <p:cNvSpPr txBox="1">
            <a:spLocks noChangeArrowheads="1"/>
          </p:cNvSpPr>
          <p:nvPr/>
        </p:nvSpPr>
        <p:spPr bwMode="auto">
          <a:xfrm>
            <a:off x="114300" y="2133600"/>
            <a:ext cx="8839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it-IT" altLang="it-IT" sz="2800" b="0" smtClean="0">
                <a:solidFill>
                  <a:srgbClr val="000000"/>
                </a:solidFill>
              </a:rPr>
              <a:t>visualizzerò una serie di parole di animali</a:t>
            </a:r>
            <a:r>
              <a:rPr lang="it-IT" altLang="it-IT" sz="2800" smtClean="0">
                <a:solidFill>
                  <a:srgbClr val="000000"/>
                </a:solidFill>
              </a:rPr>
              <a:t> in sequenza. </a:t>
            </a:r>
            <a:r>
              <a:rPr lang="it-IT" altLang="it-IT" sz="2800" b="0" smtClean="0">
                <a:solidFill>
                  <a:srgbClr val="000000"/>
                </a:solidFill>
              </a:rPr>
              <a:t>Alla fine della sequenza vi darò 2 minuti per scrivere su un foglio</a:t>
            </a:r>
            <a:r>
              <a:rPr lang="it-IT" altLang="it-IT" sz="2800" smtClean="0">
                <a:solidFill>
                  <a:srgbClr val="000000"/>
                </a:solidFill>
              </a:rPr>
              <a:t> le perole degli animali </a:t>
            </a:r>
            <a:r>
              <a:rPr lang="it-IT" altLang="it-IT" sz="2800" b="0" smtClean="0">
                <a:solidFill>
                  <a:srgbClr val="000000"/>
                </a:solidFill>
              </a:rPr>
              <a:t>che vi ho</a:t>
            </a:r>
            <a:r>
              <a:rPr lang="it-IT" altLang="it-IT" sz="2800" smtClean="0">
                <a:solidFill>
                  <a:srgbClr val="000000"/>
                </a:solidFill>
              </a:rPr>
              <a:t> presentato </a:t>
            </a:r>
            <a:r>
              <a:rPr lang="it-IT" altLang="it-IT" sz="2800" b="0" smtClean="0">
                <a:solidFill>
                  <a:srgbClr val="000000"/>
                </a:solidFill>
              </a:rPr>
              <a:t>e che vi</a:t>
            </a:r>
            <a:r>
              <a:rPr lang="it-IT" altLang="it-IT" sz="2800" smtClean="0">
                <a:solidFill>
                  <a:srgbClr val="000000"/>
                </a:solidFill>
              </a:rPr>
              <a:t> ricordate. </a:t>
            </a:r>
          </a:p>
          <a:p>
            <a:pPr algn="just" eaLnBrk="1" hangingPunct="1"/>
            <a:endParaRPr lang="it-IT" altLang="it-IT" sz="2800" smtClean="0">
              <a:solidFill>
                <a:srgbClr val="000000"/>
              </a:solidFill>
            </a:endParaRPr>
          </a:p>
        </p:txBody>
      </p:sp>
    </p:spTree>
    <p:extLst>
      <p:ext uri="{BB962C8B-B14F-4D97-AF65-F5344CB8AC3E}">
        <p14:creationId xmlns:p14="http://schemas.microsoft.com/office/powerpoint/2010/main" val="994937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0579"/>
                                        </p:tgtEl>
                                        <p:attrNameLst>
                                          <p:attrName>style.visibility</p:attrName>
                                        </p:attrNameLst>
                                      </p:cBhvr>
                                      <p:to>
                                        <p:strVal val="visible"/>
                                      </p:to>
                                    </p:set>
                                    <p:animEffect transition="in" filter="wipe(left)">
                                      <p:cBhvr>
                                        <p:cTn id="7" dur="500"/>
                                        <p:tgtEl>
                                          <p:spTgt spid="220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05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Text Box 2"/>
          <p:cNvSpPr txBox="1">
            <a:spLocks noChangeArrowheads="1"/>
          </p:cNvSpPr>
          <p:nvPr/>
        </p:nvSpPr>
        <p:spPr bwMode="auto">
          <a:xfrm>
            <a:off x="558800" y="152400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pronti… via</a:t>
            </a:r>
          </a:p>
        </p:txBody>
      </p:sp>
      <p:pic>
        <p:nvPicPr>
          <p:cNvPr id="2202627" name="Picture 3" descr="pronti2cvia215b35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5268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21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02627"/>
                                        </p:tgtEl>
                                        <p:attrNameLst>
                                          <p:attrName>style.visibility</p:attrName>
                                        </p:attrNameLst>
                                      </p:cBhvr>
                                      <p:to>
                                        <p:strVal val="visible"/>
                                      </p:to>
                                    </p:set>
                                    <p:animEffect transition="in" filter="fade">
                                      <p:cBhvr>
                                        <p:cTn id="7" dur="2000"/>
                                        <p:tgtEl>
                                          <p:spTgt spid="2202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05698"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r>
              <a:rPr lang="it-IT" altLang="it-IT" sz="2400" b="1">
                <a:solidFill>
                  <a:schemeClr val="bg2"/>
                </a:solidFill>
              </a:rPr>
              <a:t>ANATRA</a:t>
            </a:r>
          </a:p>
        </p:txBody>
      </p:sp>
      <p:sp>
        <p:nvSpPr>
          <p:cNvPr id="2205699"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2334094281"/>
      </p:ext>
    </p:extLst>
  </p:cSld>
  <p:clrMapOvr>
    <a:masterClrMapping/>
  </p:clrMapOvr>
  <p:transition advClick="0" advTm="15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744" t="26202" r="22558" b="4340"/>
          <a:stretch/>
        </p:blipFill>
        <p:spPr>
          <a:xfrm>
            <a:off x="2071843" y="1519238"/>
            <a:ext cx="5561211" cy="5338762"/>
          </a:xfrm>
          <a:prstGeom prst="rect">
            <a:avLst/>
          </a:prstGeom>
        </p:spPr>
      </p:pic>
      <p:sp>
        <p:nvSpPr>
          <p:cNvPr id="5" name="Titolo 1"/>
          <p:cNvSpPr txBox="1">
            <a:spLocks/>
          </p:cNvSpPr>
          <p:nvPr/>
        </p:nvSpPr>
        <p:spPr bwMode="auto">
          <a:xfrm>
            <a:off x="-595423" y="72688"/>
            <a:ext cx="822889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eaLnBrk="1" hangingPunct="1"/>
            <a:r>
              <a:rPr lang="it-IT" altLang="it-IT" dirty="0">
                <a:solidFill>
                  <a:schemeClr val="accent2"/>
                </a:solidFill>
              </a:rPr>
              <a:t>m</a:t>
            </a:r>
            <a:r>
              <a:rPr lang="it-IT" altLang="it-IT" dirty="0" smtClean="0">
                <a:solidFill>
                  <a:schemeClr val="accent2"/>
                </a:solidFill>
              </a:rPr>
              <a:t>ateriali laboratorio su Moodle2</a:t>
            </a:r>
            <a:endParaRPr lang="it-IT" altLang="it-IT" b="1" dirty="0" smtClean="0">
              <a:solidFill>
                <a:schemeClr val="accent2"/>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0"/>
            <a:ext cx="13239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648507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07746"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MOSCA</a:t>
            </a:r>
          </a:p>
        </p:txBody>
      </p:sp>
      <p:sp>
        <p:nvSpPr>
          <p:cNvPr id="2207747"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2588407481"/>
      </p:ext>
    </p:extLst>
  </p:cSld>
  <p:clrMapOvr>
    <a:masterClrMapping/>
  </p:clrMapOvr>
  <p:transition advClick="0" advTm="15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09794" name="Rectangle 2"/>
          <p:cNvSpPr>
            <a:spLocks noGrp="1" noChangeArrowheads="1"/>
          </p:cNvSpPr>
          <p:nvPr>
            <p:ph type="body" sz="half" idx="4294967295"/>
          </p:nvPr>
        </p:nvSpPr>
        <p:spPr>
          <a:xfrm>
            <a:off x="285750" y="981075"/>
            <a:ext cx="8534400" cy="5181600"/>
          </a:xfrm>
        </p:spPr>
        <p:txBody>
          <a:bodyPr/>
          <a:lstStyle/>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BUFALO</a:t>
            </a:r>
            <a:endParaRPr lang="en-GB" altLang="it-IT" sz="2400" b="1">
              <a:solidFill>
                <a:schemeClr val="bg2"/>
              </a:solidFill>
            </a:endParaRPr>
          </a:p>
        </p:txBody>
      </p:sp>
      <p:sp>
        <p:nvSpPr>
          <p:cNvPr id="2209795"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2535068521"/>
      </p:ext>
    </p:extLst>
  </p:cSld>
  <p:clrMapOvr>
    <a:masterClrMapping/>
  </p:clrMapOvr>
  <p:transition advClick="0" advTm="15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11842" name="Rectangle 2"/>
          <p:cNvSpPr>
            <a:spLocks noGrp="1" noChangeArrowheads="1"/>
          </p:cNvSpPr>
          <p:nvPr>
            <p:ph type="body" sz="half" idx="4294967295"/>
          </p:nvPr>
        </p:nvSpPr>
        <p:spPr>
          <a:xfrm>
            <a:off x="285750" y="981075"/>
            <a:ext cx="8534400" cy="5181600"/>
          </a:xfrm>
        </p:spPr>
        <p:txBody>
          <a:bodyPr/>
          <a:lstStyle/>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PAVONE</a:t>
            </a:r>
          </a:p>
        </p:txBody>
      </p:sp>
      <p:sp>
        <p:nvSpPr>
          <p:cNvPr id="2211843"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1902115863"/>
      </p:ext>
    </p:extLst>
  </p:cSld>
  <p:clrMapOvr>
    <a:masterClrMapping/>
  </p:clrMapOvr>
  <p:transition advClick="0" advTm="15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13890" name="Rectangle 2"/>
          <p:cNvSpPr>
            <a:spLocks noGrp="1" noChangeArrowheads="1"/>
          </p:cNvSpPr>
          <p:nvPr>
            <p:ph type="body" sz="half" idx="4294967295"/>
          </p:nvPr>
        </p:nvSpPr>
        <p:spPr>
          <a:xfrm>
            <a:off x="285750" y="981075"/>
            <a:ext cx="8534400" cy="5181600"/>
          </a:xfrm>
        </p:spPr>
        <p:txBody>
          <a:bodyPr/>
          <a:lstStyle/>
          <a:p>
            <a:pPr marL="0" indent="0" algn="ctr"/>
            <a:endParaRPr lang="it-IT" altLang="it-IT" sz="2400" b="1" dirty="0">
              <a:solidFill>
                <a:schemeClr val="bg2"/>
              </a:solidFill>
            </a:endParaRPr>
          </a:p>
          <a:p>
            <a:pPr marL="0" indent="0" algn="ctr"/>
            <a:endParaRPr lang="it-IT" altLang="it-IT" sz="2400" b="1" dirty="0">
              <a:solidFill>
                <a:schemeClr val="bg2"/>
              </a:solidFill>
            </a:endParaRPr>
          </a:p>
          <a:p>
            <a:pPr marL="0" indent="0" algn="ctr"/>
            <a:endParaRPr lang="it-IT" altLang="it-IT" sz="2400" b="1" dirty="0">
              <a:solidFill>
                <a:schemeClr val="bg2"/>
              </a:solidFill>
            </a:endParaRPr>
          </a:p>
          <a:p>
            <a:pPr marL="0" indent="0" algn="ctr"/>
            <a:endParaRPr lang="it-IT" altLang="it-IT" sz="2400" b="1" dirty="0">
              <a:solidFill>
                <a:schemeClr val="bg2"/>
              </a:solidFill>
            </a:endParaRPr>
          </a:p>
          <a:p>
            <a:pPr marL="0" indent="0" algn="ctr"/>
            <a:endParaRPr lang="it-IT" altLang="it-IT" sz="2400" b="1" dirty="0">
              <a:solidFill>
                <a:schemeClr val="bg2"/>
              </a:solidFill>
            </a:endParaRPr>
          </a:p>
          <a:p>
            <a:pPr marL="0" indent="0" algn="ctr"/>
            <a:r>
              <a:rPr lang="it-IT" altLang="it-IT" sz="2400" b="1" dirty="0">
                <a:solidFill>
                  <a:schemeClr val="bg2"/>
                </a:solidFill>
              </a:rPr>
              <a:t>ZEBRA</a:t>
            </a:r>
          </a:p>
        </p:txBody>
      </p:sp>
      <p:sp>
        <p:nvSpPr>
          <p:cNvPr id="2213891"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1879257936"/>
      </p:ext>
    </p:extLst>
  </p:cSld>
  <p:clrMapOvr>
    <a:masterClrMapping/>
  </p:clrMapOvr>
  <p:transition advClick="0" advTm="15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15938"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LINCE</a:t>
            </a:r>
          </a:p>
        </p:txBody>
      </p:sp>
      <p:sp>
        <p:nvSpPr>
          <p:cNvPr id="2215939"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271003209"/>
      </p:ext>
    </p:extLst>
  </p:cSld>
  <p:clrMapOvr>
    <a:masterClrMapping/>
  </p:clrMapOvr>
  <p:transition advClick="0" advTm="15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17986" name="Rectangle 2"/>
          <p:cNvSpPr>
            <a:spLocks noGrp="1" noChangeArrowheads="1"/>
          </p:cNvSpPr>
          <p:nvPr>
            <p:ph type="body" sz="half" idx="4294967295"/>
          </p:nvPr>
        </p:nvSpPr>
        <p:spPr>
          <a:xfrm>
            <a:off x="22860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TROTA</a:t>
            </a:r>
          </a:p>
        </p:txBody>
      </p:sp>
      <p:sp>
        <p:nvSpPr>
          <p:cNvPr id="2217987"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547828568"/>
      </p:ext>
    </p:extLst>
  </p:cSld>
  <p:clrMapOvr>
    <a:masterClrMapping/>
  </p:clrMapOvr>
  <p:transition advClick="0" advTm="15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20034" name="Rectangle 2"/>
          <p:cNvSpPr>
            <a:spLocks noGrp="1" noChangeArrowheads="1"/>
          </p:cNvSpPr>
          <p:nvPr>
            <p:ph type="body" sz="half" idx="4294967295"/>
          </p:nvPr>
        </p:nvSpPr>
        <p:spPr>
          <a:xfrm>
            <a:off x="285750" y="96202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GALLO</a:t>
            </a:r>
          </a:p>
        </p:txBody>
      </p:sp>
      <p:sp>
        <p:nvSpPr>
          <p:cNvPr id="2220035"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3477394139"/>
      </p:ext>
    </p:extLst>
  </p:cSld>
  <p:clrMapOvr>
    <a:masterClrMapping/>
  </p:clrMapOvr>
  <p:transition advClick="0" advTm="15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22082"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CERVO</a:t>
            </a:r>
          </a:p>
        </p:txBody>
      </p:sp>
      <p:sp>
        <p:nvSpPr>
          <p:cNvPr id="2222083"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2848186421"/>
      </p:ext>
    </p:extLst>
  </p:cSld>
  <p:clrMapOvr>
    <a:masterClrMapping/>
  </p:clrMapOvr>
  <p:transition advClick="0" advTm="15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24130"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MURENA</a:t>
            </a:r>
          </a:p>
        </p:txBody>
      </p:sp>
      <p:sp>
        <p:nvSpPr>
          <p:cNvPr id="2224131"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2798777164"/>
      </p:ext>
    </p:extLst>
  </p:cSld>
  <p:clrMapOvr>
    <a:masterClrMapping/>
  </p:clrMapOvr>
  <p:transition advClick="0" advTm="15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26178"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ASINO</a:t>
            </a:r>
          </a:p>
        </p:txBody>
      </p:sp>
      <p:sp>
        <p:nvSpPr>
          <p:cNvPr id="2226179"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2976115496"/>
      </p:ext>
    </p:extLst>
  </p:cSld>
  <p:clrMapOvr>
    <a:masterClrMapping/>
  </p:clrMapOvr>
  <p:transition advClick="0" advTm="15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Text Box 2"/>
          <p:cNvSpPr txBox="1">
            <a:spLocks noChangeArrowheads="1"/>
          </p:cNvSpPr>
          <p:nvPr/>
        </p:nvSpPr>
        <p:spPr bwMode="auto">
          <a:xfrm>
            <a:off x="146050" y="681445"/>
            <a:ext cx="8812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5400" dirty="0" smtClean="0">
                <a:solidFill>
                  <a:srgbClr val="333399"/>
                </a:solidFill>
              </a:rPr>
              <a:t>metodo scientifico in </a:t>
            </a:r>
            <a:r>
              <a:rPr lang="it-IT" altLang="it-IT" sz="5400" dirty="0" smtClean="0">
                <a:solidFill>
                  <a:srgbClr val="FF9900"/>
                </a:solidFill>
              </a:rPr>
              <a:t>psicologia</a:t>
            </a:r>
            <a:r>
              <a:rPr lang="it-IT" altLang="it-IT" sz="5400" dirty="0" smtClean="0">
                <a:solidFill>
                  <a:srgbClr val="333399"/>
                </a:solidFill>
              </a:rPr>
              <a:t> </a:t>
            </a:r>
          </a:p>
          <a:p>
            <a:pPr algn="ctr" eaLnBrk="1" hangingPunct="1"/>
            <a:r>
              <a:rPr lang="it-IT" altLang="it-IT" sz="2800" dirty="0">
                <a:solidFill>
                  <a:srgbClr val="DDDDDD"/>
                </a:solidFill>
                <a:hlinkClick r:id="rId3"/>
              </a:rPr>
              <a:t>l</a:t>
            </a:r>
            <a:r>
              <a:rPr lang="it-IT" altLang="it-IT" sz="2800" dirty="0" smtClean="0">
                <a:solidFill>
                  <a:srgbClr val="DDDDDD"/>
                </a:solidFill>
                <a:hlinkClick r:id="rId3"/>
              </a:rPr>
              <a:t>ink a Moodle2</a:t>
            </a:r>
            <a:endParaRPr lang="it-IT" altLang="it-IT" sz="2800" dirty="0" smtClean="0">
              <a:solidFill>
                <a:srgbClr val="DDDDDD"/>
              </a:solidFill>
            </a:endParaRPr>
          </a:p>
        </p:txBody>
      </p:sp>
      <p:grpSp>
        <p:nvGrpSpPr>
          <p:cNvPr id="5" name="Group 4"/>
          <p:cNvGrpSpPr/>
          <p:nvPr/>
        </p:nvGrpSpPr>
        <p:grpSpPr>
          <a:xfrm>
            <a:off x="0" y="2215930"/>
            <a:ext cx="9145421" cy="5542913"/>
            <a:chOff x="-4834733" y="-439615"/>
            <a:chExt cx="7555964" cy="4579565"/>
          </a:xfrm>
          <a:effectLst>
            <a:outerShdw blurRad="50800" dist="50800" dir="5400000" algn="ctr" rotWithShape="0">
              <a:srgbClr val="000000"/>
            </a:outerShdw>
            <a:reflection stA="0" endPos="65000" dist="50800" dir="5400000" sy="-100000" algn="bl" rotWithShape="0"/>
          </a:effectLst>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8831" b="24453"/>
            <a:stretch/>
          </p:blipFill>
          <p:spPr>
            <a:xfrm>
              <a:off x="-4834733" y="-439615"/>
              <a:ext cx="7554790" cy="4501661"/>
            </a:xfrm>
            <a:prstGeom prst="rect">
              <a:avLst/>
            </a:prstGeom>
            <a:effectLst>
              <a:outerShdw blurRad="50800" dist="50800" dir="5400000" algn="ctr" rotWithShape="0">
                <a:srgbClr val="000000"/>
              </a:out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89269" b="3007"/>
            <a:stretch/>
          </p:blipFill>
          <p:spPr>
            <a:xfrm>
              <a:off x="-4833559" y="3395672"/>
              <a:ext cx="7554790" cy="744278"/>
            </a:xfrm>
            <a:prstGeom prst="rect">
              <a:avLst/>
            </a:prstGeom>
          </p:spPr>
        </p:pic>
      </p:grpSp>
    </p:spTree>
    <p:extLst>
      <p:ext uri="{BB962C8B-B14F-4D97-AF65-F5344CB8AC3E}">
        <p14:creationId xmlns:p14="http://schemas.microsoft.com/office/powerpoint/2010/main" val="110871528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28226"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PECORA</a:t>
            </a:r>
          </a:p>
        </p:txBody>
      </p:sp>
      <p:sp>
        <p:nvSpPr>
          <p:cNvPr id="2228227"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1185403505"/>
      </p:ext>
    </p:extLst>
  </p:cSld>
  <p:clrMapOvr>
    <a:masterClrMapping/>
  </p:clrMapOvr>
  <p:transition advClick="0" advTm="15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30274"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r>
              <a:rPr lang="it-IT" altLang="it-IT" sz="2400" b="1">
                <a:solidFill>
                  <a:schemeClr val="bg2"/>
                </a:solidFill>
              </a:rPr>
              <a:t>LONTRA</a:t>
            </a:r>
          </a:p>
        </p:txBody>
      </p:sp>
      <p:sp>
        <p:nvSpPr>
          <p:cNvPr id="2230275"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510239052"/>
      </p:ext>
    </p:extLst>
  </p:cSld>
  <p:clrMapOvr>
    <a:masterClrMapping/>
  </p:clrMapOvr>
  <p:transition advClick="0" advTm="15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32322"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buClr>
                <a:schemeClr val="tx1"/>
              </a:buClr>
              <a:buSzPct val="60000"/>
              <a:buFontTx/>
              <a:buNone/>
            </a:pPr>
            <a:endParaRPr lang="it-IT" altLang="it-IT" sz="2400" b="1">
              <a:solidFill>
                <a:schemeClr val="bg2"/>
              </a:solidFill>
            </a:endParaRPr>
          </a:p>
          <a:p>
            <a:pPr marL="0" indent="0" algn="ctr"/>
            <a:r>
              <a:rPr lang="it-IT" altLang="it-IT" sz="2400" b="1">
                <a:solidFill>
                  <a:schemeClr val="bg2"/>
                </a:solidFill>
              </a:rPr>
              <a:t>VESPA</a:t>
            </a:r>
          </a:p>
          <a:p>
            <a:pPr marL="0" indent="0" algn="ctr"/>
            <a:endParaRPr lang="en-GB" altLang="it-IT" sz="2400" b="1">
              <a:solidFill>
                <a:schemeClr val="bg2"/>
              </a:solidFill>
            </a:endParaRPr>
          </a:p>
        </p:txBody>
      </p:sp>
      <p:sp>
        <p:nvSpPr>
          <p:cNvPr id="2232323"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4108689449"/>
      </p:ext>
    </p:extLst>
  </p:cSld>
  <p:clrMapOvr>
    <a:masterClrMapping/>
  </p:clrMapOvr>
  <p:transition advClick="0" advTm="15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234370" name="Rectangle 2"/>
          <p:cNvSpPr>
            <a:spLocks noGrp="1" noChangeArrowheads="1"/>
          </p:cNvSpPr>
          <p:nvPr>
            <p:ph type="body" sz="half" idx="4294967295"/>
          </p:nvPr>
        </p:nvSpPr>
        <p:spPr>
          <a:xfrm>
            <a:off x="285750" y="981075"/>
            <a:ext cx="8534400" cy="5181600"/>
          </a:xfrm>
        </p:spPr>
        <p:txBody>
          <a:bodyPr/>
          <a:lstStyle/>
          <a:p>
            <a:pPr marL="0" indent="0" algn="ctr">
              <a:buClr>
                <a:schemeClr val="tx1"/>
              </a:buClr>
              <a:buSzPct val="60000"/>
              <a:buFontTx/>
              <a:buNone/>
            </a:pP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endParaRPr lang="it-IT" altLang="it-IT" sz="2400" b="1">
              <a:solidFill>
                <a:schemeClr val="bg2"/>
              </a:solidFill>
            </a:endParaRPr>
          </a:p>
          <a:p>
            <a:pPr marL="0" indent="0" algn="ctr"/>
            <a:r>
              <a:rPr lang="it-IT" altLang="it-IT" sz="2400" b="1">
                <a:solidFill>
                  <a:schemeClr val="bg2"/>
                </a:solidFill>
              </a:rPr>
              <a:t>AIRONE</a:t>
            </a:r>
            <a:endParaRPr lang="en-GB" altLang="it-IT" sz="2400" b="1">
              <a:solidFill>
                <a:schemeClr val="bg2"/>
              </a:solidFill>
            </a:endParaRPr>
          </a:p>
        </p:txBody>
      </p:sp>
      <p:sp>
        <p:nvSpPr>
          <p:cNvPr id="2234371" name="Rectangle 3"/>
          <p:cNvSpPr>
            <a:spLocks noChangeArrowheads="1"/>
          </p:cNvSpPr>
          <p:nvPr/>
        </p:nvSpPr>
        <p:spPr bwMode="auto">
          <a:xfrm>
            <a:off x="0" y="0"/>
            <a:ext cx="9144000" cy="1200150"/>
          </a:xfrm>
          <a:prstGeom prst="rect">
            <a:avLst/>
          </a:prstGeom>
          <a:solidFill>
            <a:schemeClr val="tx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FFFFFF"/>
              </a:solidFill>
            </a:endParaRPr>
          </a:p>
        </p:txBody>
      </p:sp>
    </p:spTree>
    <p:extLst>
      <p:ext uri="{BB962C8B-B14F-4D97-AF65-F5344CB8AC3E}">
        <p14:creationId xmlns:p14="http://schemas.microsoft.com/office/powerpoint/2010/main" val="174011392"/>
      </p:ext>
    </p:extLst>
  </p:cSld>
  <p:clrMapOvr>
    <a:masterClrMapping/>
  </p:clrMapOvr>
  <p:transition advClick="0" advTm="15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Text Box 2"/>
          <p:cNvSpPr txBox="1">
            <a:spLocks noChangeArrowheads="1"/>
          </p:cNvSpPr>
          <p:nvPr/>
        </p:nvSpPr>
        <p:spPr bwMode="auto">
          <a:xfrm>
            <a:off x="1311275" y="800100"/>
            <a:ext cx="64833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rievocate liberamente le parole di animali</a:t>
            </a:r>
          </a:p>
        </p:txBody>
      </p:sp>
      <p:pic>
        <p:nvPicPr>
          <p:cNvPr id="2236419" name="Picture 3" descr="Cronometro-Marino-8947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09863" y="2619375"/>
            <a:ext cx="3686175"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226136"/>
      </p:ext>
    </p:extLst>
  </p:cSld>
  <p:clrMapOvr>
    <a:masterClrMapping/>
  </p:clrMapOvr>
  <p:transition advTm="1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8466" name="Text Box 2"/>
          <p:cNvSpPr txBox="1">
            <a:spLocks noChangeArrowheads="1"/>
          </p:cNvSpPr>
          <p:nvPr/>
        </p:nvSpPr>
        <p:spPr bwMode="auto">
          <a:xfrm>
            <a:off x="419100" y="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misuriamo e visualizziamo</a:t>
            </a:r>
          </a:p>
        </p:txBody>
      </p:sp>
      <p:sp>
        <p:nvSpPr>
          <p:cNvPr id="2238467" name="Text Box 3"/>
          <p:cNvSpPr txBox="1">
            <a:spLocks noChangeArrowheads="1"/>
          </p:cNvSpPr>
          <p:nvPr/>
        </p:nvSpPr>
        <p:spPr bwMode="auto">
          <a:xfrm>
            <a:off x="114300" y="819150"/>
            <a:ext cx="8839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333399"/>
              </a:buClr>
              <a:buFont typeface="Wingdings" panose="05000000000000000000" pitchFamily="2" charset="2"/>
              <a:buChar char="§"/>
            </a:pPr>
            <a:r>
              <a:rPr lang="it-IT" altLang="it-IT" sz="2800" b="0" dirty="0" smtClean="0">
                <a:solidFill>
                  <a:srgbClr val="000000"/>
                </a:solidFill>
              </a:rPr>
              <a:t>contiamo (per alzata di mano) quanti di voi hanno </a:t>
            </a:r>
            <a:r>
              <a:rPr lang="it-IT" altLang="it-IT" sz="2800" b="0" i="1" dirty="0" smtClean="0">
                <a:solidFill>
                  <a:srgbClr val="000000"/>
                </a:solidFill>
              </a:rPr>
              <a:t>rievocato liberamente</a:t>
            </a:r>
            <a:r>
              <a:rPr lang="it-IT" altLang="it-IT" sz="2800" b="0" dirty="0" smtClean="0">
                <a:solidFill>
                  <a:srgbClr val="000000"/>
                </a:solidFill>
              </a:rPr>
              <a:t> ciascuna parola</a:t>
            </a:r>
            <a:r>
              <a:rPr lang="it-IT" altLang="it-IT" sz="2800" dirty="0" smtClean="0">
                <a:solidFill>
                  <a:srgbClr val="000000"/>
                </a:solidFill>
              </a:rPr>
              <a:t> </a:t>
            </a:r>
            <a:r>
              <a:rPr lang="it-IT" altLang="it-IT" sz="2800" b="0" dirty="0" smtClean="0">
                <a:solidFill>
                  <a:srgbClr val="000000"/>
                </a:solidFill>
              </a:rPr>
              <a:t>e inseriamo il numero di alzate di mano in un grafico ordinato</a:t>
            </a:r>
          </a:p>
          <a:p>
            <a:pPr algn="just" eaLnBrk="1" hangingPunct="1">
              <a:buClr>
                <a:srgbClr val="333399"/>
              </a:buClr>
              <a:buFont typeface="Wingdings" panose="05000000000000000000" pitchFamily="2" charset="2"/>
              <a:buChar char="§"/>
            </a:pPr>
            <a:r>
              <a:rPr lang="it-IT" altLang="it-IT" sz="2800" b="0" dirty="0" smtClean="0">
                <a:solidFill>
                  <a:srgbClr val="000000"/>
                </a:solidFill>
              </a:rPr>
              <a:t>come farlo?.... nella maniera più affidabile possibile: 2 volontari fungeranno da giudici indipendenti per il conteggio delle mani alzate, </a:t>
            </a:r>
            <a:r>
              <a:rPr lang="it-IT" altLang="it-IT" sz="2800" b="0" i="1" dirty="0" smtClean="0">
                <a:solidFill>
                  <a:srgbClr val="FF9900"/>
                </a:solidFill>
              </a:rPr>
              <a:t>Metagiudizio</a:t>
            </a:r>
            <a:r>
              <a:rPr lang="it-IT" altLang="it-IT" sz="2800" b="0" dirty="0" smtClean="0">
                <a:solidFill>
                  <a:srgbClr val="000000"/>
                </a:solidFill>
              </a:rPr>
              <a:t> = media (G1, G2, G3)</a:t>
            </a:r>
          </a:p>
        </p:txBody>
      </p:sp>
      <p:pic>
        <p:nvPicPr>
          <p:cNvPr id="2238468" name="Picture 4"/>
          <p:cNvPicPr>
            <a:picLocks noChangeAspect="1" noChangeArrowheads="1"/>
          </p:cNvPicPr>
          <p:nvPr/>
        </p:nvPicPr>
        <p:blipFill>
          <a:blip r:embed="rId3">
            <a:extLst>
              <a:ext uri="{28A0092B-C50C-407E-A947-70E740481C1C}">
                <a14:useLocalDpi xmlns:a14="http://schemas.microsoft.com/office/drawing/2010/main" val="0"/>
              </a:ext>
            </a:extLst>
          </a:blip>
          <a:srcRect l="16031" t="2083" b="11458"/>
          <a:stretch>
            <a:fillRect/>
          </a:stretch>
        </p:blipFill>
        <p:spPr bwMode="auto">
          <a:xfrm>
            <a:off x="2711450" y="3763963"/>
            <a:ext cx="4100513" cy="309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101860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8467">
                                            <p:txEl>
                                              <p:pRg st="0" end="0"/>
                                            </p:txEl>
                                          </p:spTgt>
                                        </p:tgtEl>
                                        <p:attrNameLst>
                                          <p:attrName>style.visibility</p:attrName>
                                        </p:attrNameLst>
                                      </p:cBhvr>
                                      <p:to>
                                        <p:strVal val="visible"/>
                                      </p:to>
                                    </p:set>
                                    <p:animEffect transition="in" filter="wipe(left)">
                                      <p:cBhvr>
                                        <p:cTn id="7" dur="500"/>
                                        <p:tgtEl>
                                          <p:spTgt spid="2238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38467">
                                            <p:txEl>
                                              <p:pRg st="1" end="1"/>
                                            </p:txEl>
                                          </p:spTgt>
                                        </p:tgtEl>
                                        <p:attrNameLst>
                                          <p:attrName>style.visibility</p:attrName>
                                        </p:attrNameLst>
                                      </p:cBhvr>
                                      <p:to>
                                        <p:strVal val="visible"/>
                                      </p:to>
                                    </p:set>
                                    <p:animEffect transition="in" filter="wipe(left)">
                                      <p:cBhvr>
                                        <p:cTn id="12" dur="500"/>
                                        <p:tgtEl>
                                          <p:spTgt spid="2238467">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238468"/>
                                        </p:tgtEl>
                                        <p:attrNameLst>
                                          <p:attrName>style.visibility</p:attrName>
                                        </p:attrNameLst>
                                      </p:cBhvr>
                                      <p:to>
                                        <p:strVal val="visible"/>
                                      </p:to>
                                    </p:set>
                                    <p:animEffect transition="in" filter="fade">
                                      <p:cBhvr>
                                        <p:cTn id="16" dur="1000"/>
                                        <p:tgtEl>
                                          <p:spTgt spid="223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84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0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485900"/>
            <a:ext cx="1866900"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0515"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0516"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40517"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anatre</a:t>
            </a:r>
            <a:r>
              <a:rPr lang="it-IT" altLang="it-IT" sz="4400" smtClean="0">
                <a:solidFill>
                  <a:srgbClr val="333399"/>
                </a:solidFill>
              </a:rPr>
              <a:t>? </a:t>
            </a:r>
          </a:p>
        </p:txBody>
      </p:sp>
      <p:sp>
        <p:nvSpPr>
          <p:cNvPr id="2240518" name="Rectangle 6"/>
          <p:cNvSpPr>
            <a:spLocks noChangeArrowheads="1"/>
          </p:cNvSpPr>
          <p:nvPr/>
        </p:nvSpPr>
        <p:spPr bwMode="auto">
          <a:xfrm>
            <a:off x="1752600" y="5867400"/>
            <a:ext cx="702945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2637013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40515"/>
                                        </p:tgtEl>
                                        <p:attrNameLst>
                                          <p:attrName>style.visibility</p:attrName>
                                        </p:attrNameLst>
                                      </p:cBhvr>
                                      <p:to>
                                        <p:strVal val="visible"/>
                                      </p:to>
                                    </p:set>
                                    <p:animEffect transition="in" filter="fade">
                                      <p:cBhvr>
                                        <p:cTn id="7" dur="1000"/>
                                        <p:tgtEl>
                                          <p:spTgt spid="2240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828800"/>
            <a:ext cx="21717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2563"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2564"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42565"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mosche</a:t>
            </a:r>
            <a:r>
              <a:rPr lang="it-IT" altLang="it-IT" sz="4400" smtClean="0">
                <a:solidFill>
                  <a:srgbClr val="333399"/>
                </a:solidFill>
              </a:rPr>
              <a:t>? </a:t>
            </a:r>
          </a:p>
        </p:txBody>
      </p:sp>
      <p:sp>
        <p:nvSpPr>
          <p:cNvPr id="2242566" name="Rectangle 6"/>
          <p:cNvSpPr>
            <a:spLocks noChangeArrowheads="1"/>
          </p:cNvSpPr>
          <p:nvPr/>
        </p:nvSpPr>
        <p:spPr bwMode="auto">
          <a:xfrm>
            <a:off x="2209800" y="5867400"/>
            <a:ext cx="657225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422375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42563"/>
                                        </p:tgtEl>
                                        <p:attrNameLst>
                                          <p:attrName>style.visibility</p:attrName>
                                        </p:attrNameLst>
                                      </p:cBhvr>
                                      <p:to>
                                        <p:strVal val="visible"/>
                                      </p:to>
                                    </p:set>
                                    <p:animEffect transition="in" filter="fade">
                                      <p:cBhvr>
                                        <p:cTn id="7" dur="1000"/>
                                        <p:tgtEl>
                                          <p:spTgt spid="2242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4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19250"/>
            <a:ext cx="24003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4611"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4612"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44613"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quanti </a:t>
            </a:r>
            <a:r>
              <a:rPr lang="it-IT" altLang="it-IT" sz="4400" i="1" smtClean="0">
                <a:solidFill>
                  <a:srgbClr val="333399"/>
                </a:solidFill>
              </a:rPr>
              <a:t>bufali</a:t>
            </a:r>
            <a:r>
              <a:rPr lang="it-IT" altLang="it-IT" sz="4400" smtClean="0">
                <a:solidFill>
                  <a:srgbClr val="333399"/>
                </a:solidFill>
              </a:rPr>
              <a:t>? </a:t>
            </a:r>
          </a:p>
        </p:txBody>
      </p:sp>
      <p:sp>
        <p:nvSpPr>
          <p:cNvPr id="2244614" name="Rectangle 6"/>
          <p:cNvSpPr>
            <a:spLocks noChangeArrowheads="1"/>
          </p:cNvSpPr>
          <p:nvPr/>
        </p:nvSpPr>
        <p:spPr bwMode="auto">
          <a:xfrm>
            <a:off x="2686050" y="5867400"/>
            <a:ext cx="609600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3248435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44611"/>
                                        </p:tgtEl>
                                        <p:attrNameLst>
                                          <p:attrName>style.visibility</p:attrName>
                                        </p:attrNameLst>
                                      </p:cBhvr>
                                      <p:to>
                                        <p:strVal val="visible"/>
                                      </p:to>
                                    </p:set>
                                    <p:animEffect transition="in" filter="fade">
                                      <p:cBhvr>
                                        <p:cTn id="7" dur="1000"/>
                                        <p:tgtEl>
                                          <p:spTgt spid="224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6658" name="Picture 2" descr="th?&amp;id=O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709738"/>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246659"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6660"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46661"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pavoni</a:t>
            </a:r>
            <a:r>
              <a:rPr lang="it-IT" altLang="it-IT" sz="4400" smtClean="0">
                <a:solidFill>
                  <a:srgbClr val="333399"/>
                </a:solidFill>
              </a:rPr>
              <a:t>? </a:t>
            </a:r>
          </a:p>
        </p:txBody>
      </p:sp>
      <p:sp>
        <p:nvSpPr>
          <p:cNvPr id="2246662" name="Rectangle 6"/>
          <p:cNvSpPr>
            <a:spLocks noChangeArrowheads="1"/>
          </p:cNvSpPr>
          <p:nvPr/>
        </p:nvSpPr>
        <p:spPr bwMode="auto">
          <a:xfrm>
            <a:off x="3238500" y="5867400"/>
            <a:ext cx="554355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133988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46659"/>
                                        </p:tgtEl>
                                        <p:attrNameLst>
                                          <p:attrName>style.visibility</p:attrName>
                                        </p:attrNameLst>
                                      </p:cBhvr>
                                      <p:to>
                                        <p:strVal val="visible"/>
                                      </p:to>
                                    </p:set>
                                    <p:animEffect transition="in" filter="fade">
                                      <p:cBhvr>
                                        <p:cTn id="7" dur="1000"/>
                                        <p:tgtEl>
                                          <p:spTgt spid="224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578" name="Text Box 2"/>
          <p:cNvSpPr txBox="1">
            <a:spLocks noChangeArrowheads="1"/>
          </p:cNvSpPr>
          <p:nvPr/>
        </p:nvSpPr>
        <p:spPr bwMode="auto">
          <a:xfrm>
            <a:off x="152399" y="587375"/>
            <a:ext cx="8812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6000" dirty="0" smtClean="0">
                <a:solidFill>
                  <a:srgbClr val="333399"/>
                </a:solidFill>
              </a:rPr>
              <a:t>concetti chiave</a:t>
            </a:r>
          </a:p>
          <a:p>
            <a:pPr algn="ctr" eaLnBrk="1" hangingPunct="1"/>
            <a:endParaRPr lang="it-IT" altLang="it-IT" sz="6000" dirty="0" smtClean="0">
              <a:solidFill>
                <a:srgbClr val="333399"/>
              </a:solidFill>
            </a:endParaRPr>
          </a:p>
        </p:txBody>
      </p:sp>
      <p:sp>
        <p:nvSpPr>
          <p:cNvPr id="2072579" name="Rectangle 3"/>
          <p:cNvSpPr>
            <a:spLocks noChangeArrowheads="1"/>
          </p:cNvSpPr>
          <p:nvPr/>
        </p:nvSpPr>
        <p:spPr bwMode="auto">
          <a:xfrm>
            <a:off x="-69148" y="3048370"/>
            <a:ext cx="9032875" cy="47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5000"/>
              </a:lnSpc>
              <a:spcBef>
                <a:spcPct val="30000"/>
              </a:spcBef>
              <a:buClr>
                <a:srgbClr val="333399"/>
              </a:buClr>
              <a:buFont typeface="Wingdings" panose="05000000000000000000" pitchFamily="2" charset="2"/>
              <a:buChar char="è"/>
            </a:pPr>
            <a:r>
              <a:rPr lang="it-IT" altLang="it-IT" sz="2400" dirty="0" smtClean="0">
                <a:solidFill>
                  <a:srgbClr val="FF9900"/>
                </a:solidFill>
              </a:rPr>
              <a:t>Interna</a:t>
            </a:r>
            <a:r>
              <a:rPr lang="it-IT" altLang="it-IT" sz="2400" b="0" dirty="0" smtClean="0">
                <a:solidFill>
                  <a:srgbClr val="000000"/>
                </a:solidFill>
              </a:rPr>
              <a:t>: controllo e previsione</a:t>
            </a:r>
          </a:p>
        </p:txBody>
      </p:sp>
      <p:sp>
        <p:nvSpPr>
          <p:cNvPr id="2072580" name="Rectangle 4"/>
          <p:cNvSpPr>
            <a:spLocks noChangeArrowheads="1"/>
          </p:cNvSpPr>
          <p:nvPr/>
        </p:nvSpPr>
        <p:spPr bwMode="auto">
          <a:xfrm>
            <a:off x="-80261" y="3521075"/>
            <a:ext cx="9224261"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5000"/>
              </a:lnSpc>
              <a:spcBef>
                <a:spcPct val="30000"/>
              </a:spcBef>
              <a:buClr>
                <a:srgbClr val="333399"/>
              </a:buClr>
              <a:buFont typeface="Wingdings" panose="05000000000000000000" pitchFamily="2" charset="2"/>
              <a:buChar char="è"/>
            </a:pPr>
            <a:r>
              <a:rPr lang="it-IT" altLang="it-IT" sz="2400" dirty="0" smtClean="0">
                <a:solidFill>
                  <a:srgbClr val="FF9900"/>
                </a:solidFill>
              </a:rPr>
              <a:t>Esterna</a:t>
            </a:r>
            <a:r>
              <a:rPr lang="it-IT" altLang="it-IT" sz="2400" b="0" dirty="0" smtClean="0">
                <a:solidFill>
                  <a:srgbClr val="000000"/>
                </a:solidFill>
              </a:rPr>
              <a:t>: oggettività/replicabilità – campionamento – </a:t>
            </a:r>
            <a:r>
              <a:rPr lang="it-IT" altLang="it-IT" sz="2400" b="0" dirty="0" smtClean="0">
                <a:solidFill>
                  <a:schemeClr val="bg1">
                    <a:lumMod val="65000"/>
                  </a:schemeClr>
                </a:solidFill>
              </a:rPr>
              <a:t>[sez. IX.3]</a:t>
            </a:r>
          </a:p>
        </p:txBody>
      </p:sp>
      <p:sp>
        <p:nvSpPr>
          <p:cNvPr id="2072581" name="Rectangle 5"/>
          <p:cNvSpPr>
            <a:spLocks noChangeArrowheads="1"/>
          </p:cNvSpPr>
          <p:nvPr/>
        </p:nvSpPr>
        <p:spPr bwMode="auto">
          <a:xfrm>
            <a:off x="-76201" y="1466850"/>
            <a:ext cx="885869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5000"/>
              </a:lnSpc>
              <a:spcBef>
                <a:spcPct val="30000"/>
              </a:spcBef>
              <a:buClr>
                <a:srgbClr val="333399"/>
              </a:buClr>
              <a:buFont typeface="Wingdings" panose="05000000000000000000" pitchFamily="2" charset="2"/>
              <a:buChar char="§"/>
            </a:pPr>
            <a:r>
              <a:rPr lang="it-IT" altLang="it-IT" sz="3200" dirty="0" smtClean="0">
                <a:solidFill>
                  <a:srgbClr val="000000"/>
                </a:solidFill>
              </a:rPr>
              <a:t>Misurazione → Variabili </a:t>
            </a:r>
            <a:r>
              <a:rPr lang="it-IT" altLang="it-IT" sz="3200" dirty="0" smtClean="0">
                <a:solidFill>
                  <a:schemeClr val="bg1">
                    <a:lumMod val="65000"/>
                  </a:schemeClr>
                </a:solidFill>
              </a:rPr>
              <a:t>[capitolo IV] </a:t>
            </a:r>
          </a:p>
        </p:txBody>
      </p:sp>
      <p:sp>
        <p:nvSpPr>
          <p:cNvPr id="2072582" name="Rectangle 6"/>
          <p:cNvSpPr>
            <a:spLocks noChangeArrowheads="1"/>
          </p:cNvSpPr>
          <p:nvPr/>
        </p:nvSpPr>
        <p:spPr bwMode="auto">
          <a:xfrm>
            <a:off x="0" y="2366963"/>
            <a:ext cx="7524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5000"/>
              </a:lnSpc>
              <a:spcBef>
                <a:spcPct val="30000"/>
              </a:spcBef>
              <a:buClr>
                <a:srgbClr val="333399"/>
              </a:buClr>
              <a:buFont typeface="Wingdings" panose="05000000000000000000" pitchFamily="2" charset="2"/>
              <a:buChar char="§"/>
            </a:pPr>
            <a:r>
              <a:rPr lang="it-IT" altLang="it-IT" sz="3200" dirty="0" smtClean="0">
                <a:solidFill>
                  <a:srgbClr val="000000"/>
                </a:solidFill>
              </a:rPr>
              <a:t>Validità </a:t>
            </a:r>
            <a:r>
              <a:rPr lang="it-IT" altLang="it-IT" sz="3200" dirty="0" smtClean="0">
                <a:solidFill>
                  <a:schemeClr val="bg1">
                    <a:lumMod val="65000"/>
                  </a:schemeClr>
                </a:solidFill>
              </a:rPr>
              <a:t>[capitolo VI]</a:t>
            </a:r>
          </a:p>
        </p:txBody>
      </p:sp>
      <p:sp>
        <p:nvSpPr>
          <p:cNvPr id="2072583" name="Rectangle 7"/>
          <p:cNvSpPr>
            <a:spLocks noChangeArrowheads="1"/>
          </p:cNvSpPr>
          <p:nvPr/>
        </p:nvSpPr>
        <p:spPr bwMode="auto">
          <a:xfrm>
            <a:off x="-62798" y="4029131"/>
            <a:ext cx="7683661" cy="150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61950" indent="-361950">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5000"/>
              </a:lnSpc>
              <a:spcBef>
                <a:spcPct val="30000"/>
              </a:spcBef>
              <a:buClr>
                <a:srgbClr val="333399"/>
              </a:buClr>
              <a:buFont typeface="Wingdings" panose="05000000000000000000" pitchFamily="2" charset="2"/>
              <a:buChar char="è"/>
            </a:pPr>
            <a:r>
              <a:rPr lang="it-IT" altLang="it-IT" sz="2400" dirty="0" smtClean="0">
                <a:solidFill>
                  <a:srgbClr val="FF9900"/>
                </a:solidFill>
              </a:rPr>
              <a:t>Costrutto</a:t>
            </a:r>
            <a:r>
              <a:rPr lang="it-IT" altLang="it-IT" sz="2400" b="0" dirty="0" smtClean="0">
                <a:solidFill>
                  <a:srgbClr val="000000"/>
                </a:solidFill>
              </a:rPr>
              <a:t>: conformità fra formulazione del costrutto e inferenze causali</a:t>
            </a:r>
          </a:p>
          <a:p>
            <a:pPr algn="just" eaLnBrk="1" hangingPunct="1">
              <a:lnSpc>
                <a:spcPct val="95000"/>
              </a:lnSpc>
              <a:spcBef>
                <a:spcPct val="30000"/>
              </a:spcBef>
              <a:buClr>
                <a:srgbClr val="333399"/>
              </a:buClr>
              <a:buFont typeface="Wingdings" panose="05000000000000000000" pitchFamily="2" charset="2"/>
              <a:buChar char="è"/>
            </a:pPr>
            <a:r>
              <a:rPr lang="it-IT" altLang="it-IT" sz="2400" dirty="0" smtClean="0">
                <a:solidFill>
                  <a:srgbClr val="FF9900"/>
                </a:solidFill>
              </a:rPr>
              <a:t>Statistica</a:t>
            </a:r>
            <a:r>
              <a:rPr lang="it-IT" altLang="it-IT" sz="2400" b="0" dirty="0" smtClean="0">
                <a:solidFill>
                  <a:srgbClr val="000000"/>
                </a:solidFill>
              </a:rPr>
              <a:t>: la relazione osservata fra variabili è reale o accidentale?</a:t>
            </a:r>
          </a:p>
        </p:txBody>
      </p:sp>
      <p:sp>
        <p:nvSpPr>
          <p:cNvPr id="2072584" name="Rectangle 8"/>
          <p:cNvSpPr>
            <a:spLocks noChangeArrowheads="1"/>
          </p:cNvSpPr>
          <p:nvPr/>
        </p:nvSpPr>
        <p:spPr bwMode="auto">
          <a:xfrm>
            <a:off x="-1" y="5937250"/>
            <a:ext cx="8964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5000"/>
              </a:lnSpc>
              <a:spcBef>
                <a:spcPct val="30000"/>
              </a:spcBef>
              <a:buClr>
                <a:srgbClr val="333399"/>
              </a:buClr>
              <a:buFont typeface="Wingdings" panose="05000000000000000000" pitchFamily="2" charset="2"/>
              <a:buChar char="§"/>
            </a:pPr>
            <a:r>
              <a:rPr lang="it-IT" altLang="it-IT" sz="2800" dirty="0" smtClean="0">
                <a:solidFill>
                  <a:srgbClr val="000000"/>
                </a:solidFill>
              </a:rPr>
              <a:t>Esperimenti veri/randomizzati </a:t>
            </a:r>
            <a:r>
              <a:rPr lang="it-IT" altLang="it-IT" sz="2800" dirty="0">
                <a:solidFill>
                  <a:srgbClr val="000000"/>
                </a:solidFill>
              </a:rPr>
              <a:t>- </a:t>
            </a:r>
            <a:r>
              <a:rPr lang="it-IT" altLang="it-IT" sz="2800" dirty="0" smtClean="0">
                <a:solidFill>
                  <a:srgbClr val="000000"/>
                </a:solidFill>
              </a:rPr>
              <a:t>Disegni sperimentali </a:t>
            </a:r>
            <a:r>
              <a:rPr lang="it-IT" altLang="it-IT" sz="2800" dirty="0" smtClean="0">
                <a:solidFill>
                  <a:schemeClr val="bg1">
                    <a:lumMod val="65000"/>
                  </a:schemeClr>
                </a:solidFill>
              </a:rPr>
              <a:t>[capitoli VII e X]</a:t>
            </a:r>
          </a:p>
        </p:txBody>
      </p:sp>
    </p:spTree>
    <p:extLst>
      <p:ext uri="{BB962C8B-B14F-4D97-AF65-F5344CB8AC3E}">
        <p14:creationId xmlns:p14="http://schemas.microsoft.com/office/powerpoint/2010/main" val="34508330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72581"/>
                                        </p:tgtEl>
                                        <p:attrNameLst>
                                          <p:attrName>style.visibility</p:attrName>
                                        </p:attrNameLst>
                                      </p:cBhvr>
                                      <p:to>
                                        <p:strVal val="visible"/>
                                      </p:to>
                                    </p:set>
                                    <p:anim calcmode="lin" valueType="num">
                                      <p:cBhvr>
                                        <p:cTn id="7" dur="500" fill="hold"/>
                                        <p:tgtEl>
                                          <p:spTgt spid="2072581"/>
                                        </p:tgtEl>
                                        <p:attrNameLst>
                                          <p:attrName>ppt_x</p:attrName>
                                        </p:attrNameLst>
                                      </p:cBhvr>
                                      <p:tavLst>
                                        <p:tav tm="0">
                                          <p:val>
                                            <p:strVal val="#ppt_x-#ppt_w/2"/>
                                          </p:val>
                                        </p:tav>
                                        <p:tav tm="100000">
                                          <p:val>
                                            <p:strVal val="#ppt_x"/>
                                          </p:val>
                                        </p:tav>
                                      </p:tavLst>
                                    </p:anim>
                                    <p:anim calcmode="lin" valueType="num">
                                      <p:cBhvr>
                                        <p:cTn id="8" dur="500" fill="hold"/>
                                        <p:tgtEl>
                                          <p:spTgt spid="2072581"/>
                                        </p:tgtEl>
                                        <p:attrNameLst>
                                          <p:attrName>ppt_y</p:attrName>
                                        </p:attrNameLst>
                                      </p:cBhvr>
                                      <p:tavLst>
                                        <p:tav tm="0">
                                          <p:val>
                                            <p:strVal val="#ppt_y"/>
                                          </p:val>
                                        </p:tav>
                                        <p:tav tm="100000">
                                          <p:val>
                                            <p:strVal val="#ppt_y"/>
                                          </p:val>
                                        </p:tav>
                                      </p:tavLst>
                                    </p:anim>
                                    <p:anim calcmode="lin" valueType="num">
                                      <p:cBhvr>
                                        <p:cTn id="9" dur="500" fill="hold"/>
                                        <p:tgtEl>
                                          <p:spTgt spid="2072581"/>
                                        </p:tgtEl>
                                        <p:attrNameLst>
                                          <p:attrName>ppt_w</p:attrName>
                                        </p:attrNameLst>
                                      </p:cBhvr>
                                      <p:tavLst>
                                        <p:tav tm="0">
                                          <p:val>
                                            <p:fltVal val="0"/>
                                          </p:val>
                                        </p:tav>
                                        <p:tav tm="100000">
                                          <p:val>
                                            <p:strVal val="#ppt_w"/>
                                          </p:val>
                                        </p:tav>
                                      </p:tavLst>
                                    </p:anim>
                                    <p:anim calcmode="lin" valueType="num">
                                      <p:cBhvr>
                                        <p:cTn id="10" dur="500" fill="hold"/>
                                        <p:tgtEl>
                                          <p:spTgt spid="207258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072582"/>
                                        </p:tgtEl>
                                        <p:attrNameLst>
                                          <p:attrName>style.visibility</p:attrName>
                                        </p:attrNameLst>
                                      </p:cBhvr>
                                      <p:to>
                                        <p:strVal val="visible"/>
                                      </p:to>
                                    </p:set>
                                    <p:anim calcmode="lin" valueType="num">
                                      <p:cBhvr>
                                        <p:cTn id="15" dur="500" fill="hold"/>
                                        <p:tgtEl>
                                          <p:spTgt spid="2072582"/>
                                        </p:tgtEl>
                                        <p:attrNameLst>
                                          <p:attrName>ppt_x</p:attrName>
                                        </p:attrNameLst>
                                      </p:cBhvr>
                                      <p:tavLst>
                                        <p:tav tm="0">
                                          <p:val>
                                            <p:strVal val="#ppt_x-#ppt_w/2"/>
                                          </p:val>
                                        </p:tav>
                                        <p:tav tm="100000">
                                          <p:val>
                                            <p:strVal val="#ppt_x"/>
                                          </p:val>
                                        </p:tav>
                                      </p:tavLst>
                                    </p:anim>
                                    <p:anim calcmode="lin" valueType="num">
                                      <p:cBhvr>
                                        <p:cTn id="16" dur="500" fill="hold"/>
                                        <p:tgtEl>
                                          <p:spTgt spid="2072582"/>
                                        </p:tgtEl>
                                        <p:attrNameLst>
                                          <p:attrName>ppt_y</p:attrName>
                                        </p:attrNameLst>
                                      </p:cBhvr>
                                      <p:tavLst>
                                        <p:tav tm="0">
                                          <p:val>
                                            <p:strVal val="#ppt_y"/>
                                          </p:val>
                                        </p:tav>
                                        <p:tav tm="100000">
                                          <p:val>
                                            <p:strVal val="#ppt_y"/>
                                          </p:val>
                                        </p:tav>
                                      </p:tavLst>
                                    </p:anim>
                                    <p:anim calcmode="lin" valueType="num">
                                      <p:cBhvr>
                                        <p:cTn id="17" dur="500" fill="hold"/>
                                        <p:tgtEl>
                                          <p:spTgt spid="2072582"/>
                                        </p:tgtEl>
                                        <p:attrNameLst>
                                          <p:attrName>ppt_w</p:attrName>
                                        </p:attrNameLst>
                                      </p:cBhvr>
                                      <p:tavLst>
                                        <p:tav tm="0">
                                          <p:val>
                                            <p:fltVal val="0"/>
                                          </p:val>
                                        </p:tav>
                                        <p:tav tm="100000">
                                          <p:val>
                                            <p:strVal val="#ppt_w"/>
                                          </p:val>
                                        </p:tav>
                                      </p:tavLst>
                                    </p:anim>
                                    <p:anim calcmode="lin" valueType="num">
                                      <p:cBhvr>
                                        <p:cTn id="18" dur="500" fill="hold"/>
                                        <p:tgtEl>
                                          <p:spTgt spid="207258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072579"/>
                                        </p:tgtEl>
                                        <p:attrNameLst>
                                          <p:attrName>style.visibility</p:attrName>
                                        </p:attrNameLst>
                                      </p:cBhvr>
                                      <p:to>
                                        <p:strVal val="visible"/>
                                      </p:to>
                                    </p:set>
                                    <p:anim calcmode="lin" valueType="num">
                                      <p:cBhvr>
                                        <p:cTn id="23" dur="500" fill="hold"/>
                                        <p:tgtEl>
                                          <p:spTgt spid="2072579"/>
                                        </p:tgtEl>
                                        <p:attrNameLst>
                                          <p:attrName>ppt_x</p:attrName>
                                        </p:attrNameLst>
                                      </p:cBhvr>
                                      <p:tavLst>
                                        <p:tav tm="0">
                                          <p:val>
                                            <p:strVal val="#ppt_x-#ppt_w/2"/>
                                          </p:val>
                                        </p:tav>
                                        <p:tav tm="100000">
                                          <p:val>
                                            <p:strVal val="#ppt_x"/>
                                          </p:val>
                                        </p:tav>
                                      </p:tavLst>
                                    </p:anim>
                                    <p:anim calcmode="lin" valueType="num">
                                      <p:cBhvr>
                                        <p:cTn id="24" dur="500" fill="hold"/>
                                        <p:tgtEl>
                                          <p:spTgt spid="2072579"/>
                                        </p:tgtEl>
                                        <p:attrNameLst>
                                          <p:attrName>ppt_y</p:attrName>
                                        </p:attrNameLst>
                                      </p:cBhvr>
                                      <p:tavLst>
                                        <p:tav tm="0">
                                          <p:val>
                                            <p:strVal val="#ppt_y"/>
                                          </p:val>
                                        </p:tav>
                                        <p:tav tm="100000">
                                          <p:val>
                                            <p:strVal val="#ppt_y"/>
                                          </p:val>
                                        </p:tav>
                                      </p:tavLst>
                                    </p:anim>
                                    <p:anim calcmode="lin" valueType="num">
                                      <p:cBhvr>
                                        <p:cTn id="25" dur="500" fill="hold"/>
                                        <p:tgtEl>
                                          <p:spTgt spid="2072579"/>
                                        </p:tgtEl>
                                        <p:attrNameLst>
                                          <p:attrName>ppt_w</p:attrName>
                                        </p:attrNameLst>
                                      </p:cBhvr>
                                      <p:tavLst>
                                        <p:tav tm="0">
                                          <p:val>
                                            <p:fltVal val="0"/>
                                          </p:val>
                                        </p:tav>
                                        <p:tav tm="100000">
                                          <p:val>
                                            <p:strVal val="#ppt_w"/>
                                          </p:val>
                                        </p:tav>
                                      </p:tavLst>
                                    </p:anim>
                                    <p:anim calcmode="lin" valueType="num">
                                      <p:cBhvr>
                                        <p:cTn id="26" dur="500" fill="hold"/>
                                        <p:tgtEl>
                                          <p:spTgt spid="207257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072580"/>
                                        </p:tgtEl>
                                        <p:attrNameLst>
                                          <p:attrName>style.visibility</p:attrName>
                                        </p:attrNameLst>
                                      </p:cBhvr>
                                      <p:to>
                                        <p:strVal val="visible"/>
                                      </p:to>
                                    </p:set>
                                    <p:anim calcmode="lin" valueType="num">
                                      <p:cBhvr>
                                        <p:cTn id="31" dur="500" fill="hold"/>
                                        <p:tgtEl>
                                          <p:spTgt spid="2072580"/>
                                        </p:tgtEl>
                                        <p:attrNameLst>
                                          <p:attrName>ppt_x</p:attrName>
                                        </p:attrNameLst>
                                      </p:cBhvr>
                                      <p:tavLst>
                                        <p:tav tm="0">
                                          <p:val>
                                            <p:strVal val="#ppt_x-#ppt_w/2"/>
                                          </p:val>
                                        </p:tav>
                                        <p:tav tm="100000">
                                          <p:val>
                                            <p:strVal val="#ppt_x"/>
                                          </p:val>
                                        </p:tav>
                                      </p:tavLst>
                                    </p:anim>
                                    <p:anim calcmode="lin" valueType="num">
                                      <p:cBhvr>
                                        <p:cTn id="32" dur="500" fill="hold"/>
                                        <p:tgtEl>
                                          <p:spTgt spid="2072580"/>
                                        </p:tgtEl>
                                        <p:attrNameLst>
                                          <p:attrName>ppt_y</p:attrName>
                                        </p:attrNameLst>
                                      </p:cBhvr>
                                      <p:tavLst>
                                        <p:tav tm="0">
                                          <p:val>
                                            <p:strVal val="#ppt_y"/>
                                          </p:val>
                                        </p:tav>
                                        <p:tav tm="100000">
                                          <p:val>
                                            <p:strVal val="#ppt_y"/>
                                          </p:val>
                                        </p:tav>
                                      </p:tavLst>
                                    </p:anim>
                                    <p:anim calcmode="lin" valueType="num">
                                      <p:cBhvr>
                                        <p:cTn id="33" dur="500" fill="hold"/>
                                        <p:tgtEl>
                                          <p:spTgt spid="2072580"/>
                                        </p:tgtEl>
                                        <p:attrNameLst>
                                          <p:attrName>ppt_w</p:attrName>
                                        </p:attrNameLst>
                                      </p:cBhvr>
                                      <p:tavLst>
                                        <p:tav tm="0">
                                          <p:val>
                                            <p:fltVal val="0"/>
                                          </p:val>
                                        </p:tav>
                                        <p:tav tm="100000">
                                          <p:val>
                                            <p:strVal val="#ppt_w"/>
                                          </p:val>
                                        </p:tav>
                                      </p:tavLst>
                                    </p:anim>
                                    <p:anim calcmode="lin" valueType="num">
                                      <p:cBhvr>
                                        <p:cTn id="34" dur="500" fill="hold"/>
                                        <p:tgtEl>
                                          <p:spTgt spid="2072580"/>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072583"/>
                                        </p:tgtEl>
                                        <p:attrNameLst>
                                          <p:attrName>style.visibility</p:attrName>
                                        </p:attrNameLst>
                                      </p:cBhvr>
                                      <p:to>
                                        <p:strVal val="visible"/>
                                      </p:to>
                                    </p:set>
                                    <p:anim calcmode="lin" valueType="num">
                                      <p:cBhvr>
                                        <p:cTn id="39" dur="500" fill="hold"/>
                                        <p:tgtEl>
                                          <p:spTgt spid="2072583"/>
                                        </p:tgtEl>
                                        <p:attrNameLst>
                                          <p:attrName>ppt_x</p:attrName>
                                        </p:attrNameLst>
                                      </p:cBhvr>
                                      <p:tavLst>
                                        <p:tav tm="0">
                                          <p:val>
                                            <p:strVal val="#ppt_x-#ppt_w/2"/>
                                          </p:val>
                                        </p:tav>
                                        <p:tav tm="100000">
                                          <p:val>
                                            <p:strVal val="#ppt_x"/>
                                          </p:val>
                                        </p:tav>
                                      </p:tavLst>
                                    </p:anim>
                                    <p:anim calcmode="lin" valueType="num">
                                      <p:cBhvr>
                                        <p:cTn id="40" dur="500" fill="hold"/>
                                        <p:tgtEl>
                                          <p:spTgt spid="2072583"/>
                                        </p:tgtEl>
                                        <p:attrNameLst>
                                          <p:attrName>ppt_y</p:attrName>
                                        </p:attrNameLst>
                                      </p:cBhvr>
                                      <p:tavLst>
                                        <p:tav tm="0">
                                          <p:val>
                                            <p:strVal val="#ppt_y"/>
                                          </p:val>
                                        </p:tav>
                                        <p:tav tm="100000">
                                          <p:val>
                                            <p:strVal val="#ppt_y"/>
                                          </p:val>
                                        </p:tav>
                                      </p:tavLst>
                                    </p:anim>
                                    <p:anim calcmode="lin" valueType="num">
                                      <p:cBhvr>
                                        <p:cTn id="41" dur="500" fill="hold"/>
                                        <p:tgtEl>
                                          <p:spTgt spid="2072583"/>
                                        </p:tgtEl>
                                        <p:attrNameLst>
                                          <p:attrName>ppt_w</p:attrName>
                                        </p:attrNameLst>
                                      </p:cBhvr>
                                      <p:tavLst>
                                        <p:tav tm="0">
                                          <p:val>
                                            <p:fltVal val="0"/>
                                          </p:val>
                                        </p:tav>
                                        <p:tav tm="100000">
                                          <p:val>
                                            <p:strVal val="#ppt_w"/>
                                          </p:val>
                                        </p:tav>
                                      </p:tavLst>
                                    </p:anim>
                                    <p:anim calcmode="lin" valueType="num">
                                      <p:cBhvr>
                                        <p:cTn id="42" dur="500" fill="hold"/>
                                        <p:tgtEl>
                                          <p:spTgt spid="2072583"/>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072584"/>
                                        </p:tgtEl>
                                        <p:attrNameLst>
                                          <p:attrName>style.visibility</p:attrName>
                                        </p:attrNameLst>
                                      </p:cBhvr>
                                      <p:to>
                                        <p:strVal val="visible"/>
                                      </p:to>
                                    </p:set>
                                    <p:anim calcmode="lin" valueType="num">
                                      <p:cBhvr>
                                        <p:cTn id="47" dur="500" fill="hold"/>
                                        <p:tgtEl>
                                          <p:spTgt spid="2072584"/>
                                        </p:tgtEl>
                                        <p:attrNameLst>
                                          <p:attrName>ppt_x</p:attrName>
                                        </p:attrNameLst>
                                      </p:cBhvr>
                                      <p:tavLst>
                                        <p:tav tm="0">
                                          <p:val>
                                            <p:strVal val="#ppt_x-#ppt_w/2"/>
                                          </p:val>
                                        </p:tav>
                                        <p:tav tm="100000">
                                          <p:val>
                                            <p:strVal val="#ppt_x"/>
                                          </p:val>
                                        </p:tav>
                                      </p:tavLst>
                                    </p:anim>
                                    <p:anim calcmode="lin" valueType="num">
                                      <p:cBhvr>
                                        <p:cTn id="48" dur="500" fill="hold"/>
                                        <p:tgtEl>
                                          <p:spTgt spid="2072584"/>
                                        </p:tgtEl>
                                        <p:attrNameLst>
                                          <p:attrName>ppt_y</p:attrName>
                                        </p:attrNameLst>
                                      </p:cBhvr>
                                      <p:tavLst>
                                        <p:tav tm="0">
                                          <p:val>
                                            <p:strVal val="#ppt_y"/>
                                          </p:val>
                                        </p:tav>
                                        <p:tav tm="100000">
                                          <p:val>
                                            <p:strVal val="#ppt_y"/>
                                          </p:val>
                                        </p:tav>
                                      </p:tavLst>
                                    </p:anim>
                                    <p:anim calcmode="lin" valueType="num">
                                      <p:cBhvr>
                                        <p:cTn id="49" dur="500" fill="hold"/>
                                        <p:tgtEl>
                                          <p:spTgt spid="2072584"/>
                                        </p:tgtEl>
                                        <p:attrNameLst>
                                          <p:attrName>ppt_w</p:attrName>
                                        </p:attrNameLst>
                                      </p:cBhvr>
                                      <p:tavLst>
                                        <p:tav tm="0">
                                          <p:val>
                                            <p:fltVal val="0"/>
                                          </p:val>
                                        </p:tav>
                                        <p:tav tm="100000">
                                          <p:val>
                                            <p:strVal val="#ppt_w"/>
                                          </p:val>
                                        </p:tav>
                                      </p:tavLst>
                                    </p:anim>
                                    <p:anim calcmode="lin" valueType="num">
                                      <p:cBhvr>
                                        <p:cTn id="50" dur="500" fill="hold"/>
                                        <p:tgtEl>
                                          <p:spTgt spid="20725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579" grpId="0" autoUpdateAnimBg="0"/>
      <p:bldP spid="2072580" grpId="0" autoUpdateAnimBg="0"/>
      <p:bldP spid="2072581" grpId="0" autoUpdateAnimBg="0"/>
      <p:bldP spid="2072582" grpId="0" autoUpdateAnimBg="0"/>
      <p:bldP spid="2072583" grpId="0" autoUpdateAnimBg="0"/>
      <p:bldP spid="207258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8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385888"/>
            <a:ext cx="23622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8707"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48708"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48709"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zebre</a:t>
            </a:r>
            <a:r>
              <a:rPr lang="it-IT" altLang="it-IT" sz="4400" smtClean="0">
                <a:solidFill>
                  <a:srgbClr val="333399"/>
                </a:solidFill>
              </a:rPr>
              <a:t>? </a:t>
            </a:r>
          </a:p>
        </p:txBody>
      </p:sp>
      <p:sp>
        <p:nvSpPr>
          <p:cNvPr id="2248710" name="Rectangle 6"/>
          <p:cNvSpPr>
            <a:spLocks noChangeArrowheads="1"/>
          </p:cNvSpPr>
          <p:nvPr/>
        </p:nvSpPr>
        <p:spPr bwMode="auto">
          <a:xfrm>
            <a:off x="3714750" y="5867400"/>
            <a:ext cx="506730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1418650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48707"/>
                                        </p:tgtEl>
                                        <p:attrNameLst>
                                          <p:attrName>style.visibility</p:attrName>
                                        </p:attrNameLst>
                                      </p:cBhvr>
                                      <p:to>
                                        <p:strVal val="visible"/>
                                      </p:to>
                                    </p:set>
                                    <p:animEffect transition="in" filter="fade">
                                      <p:cBhvr>
                                        <p:cTn id="7" dur="1000"/>
                                        <p:tgtEl>
                                          <p:spTgt spid="22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0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485900"/>
            <a:ext cx="2314575" cy="173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50755"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50756"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50757"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linci</a:t>
            </a:r>
            <a:r>
              <a:rPr lang="it-IT" altLang="it-IT" sz="4400" smtClean="0">
                <a:solidFill>
                  <a:srgbClr val="333399"/>
                </a:solidFill>
              </a:rPr>
              <a:t>? </a:t>
            </a:r>
          </a:p>
        </p:txBody>
      </p:sp>
      <p:sp>
        <p:nvSpPr>
          <p:cNvPr id="2250758" name="Rectangle 6"/>
          <p:cNvSpPr>
            <a:spLocks noChangeArrowheads="1"/>
          </p:cNvSpPr>
          <p:nvPr/>
        </p:nvSpPr>
        <p:spPr bwMode="auto">
          <a:xfrm>
            <a:off x="4248150" y="5867400"/>
            <a:ext cx="453390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130672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0755"/>
                                        </p:tgtEl>
                                        <p:attrNameLst>
                                          <p:attrName>style.visibility</p:attrName>
                                        </p:attrNameLst>
                                      </p:cBhvr>
                                      <p:to>
                                        <p:strVal val="visible"/>
                                      </p:to>
                                    </p:set>
                                    <p:animEffect transition="in" filter="fade">
                                      <p:cBhvr>
                                        <p:cTn id="7" dur="1000"/>
                                        <p:tgtEl>
                                          <p:spTgt spid="225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02" name="Picture 2"/>
          <p:cNvPicPr>
            <a:picLocks noChangeAspect="1" noChangeArrowheads="1"/>
          </p:cNvPicPr>
          <p:nvPr/>
        </p:nvPicPr>
        <p:blipFill>
          <a:blip r:embed="rId3">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52803" name="Picture 3"/>
          <p:cNvPicPr>
            <a:picLocks noChangeAspect="1" noChangeArrowheads="1"/>
          </p:cNvPicPr>
          <p:nvPr/>
        </p:nvPicPr>
        <p:blipFill>
          <a:blip r:embed="rId4">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52804" name="Text Box 4"/>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trote</a:t>
            </a:r>
            <a:r>
              <a:rPr lang="it-IT" altLang="it-IT" sz="4400" smtClean="0">
                <a:solidFill>
                  <a:srgbClr val="333399"/>
                </a:solidFill>
              </a:rPr>
              <a:t>? </a:t>
            </a:r>
          </a:p>
        </p:txBody>
      </p:sp>
      <p:sp>
        <p:nvSpPr>
          <p:cNvPr id="2252805" name="Rectangle 5"/>
          <p:cNvSpPr>
            <a:spLocks noChangeArrowheads="1"/>
          </p:cNvSpPr>
          <p:nvPr/>
        </p:nvSpPr>
        <p:spPr bwMode="auto">
          <a:xfrm>
            <a:off x="4800600" y="5867400"/>
            <a:ext cx="398145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pic>
        <p:nvPicPr>
          <p:cNvPr id="2252806" name="Picture 6" descr="th?&amp;id=O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1819275"/>
            <a:ext cx="2590800" cy="10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51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2802"/>
                                        </p:tgtEl>
                                        <p:attrNameLst>
                                          <p:attrName>style.visibility</p:attrName>
                                        </p:attrNameLst>
                                      </p:cBhvr>
                                      <p:to>
                                        <p:strVal val="visible"/>
                                      </p:to>
                                    </p:set>
                                    <p:animEffect transition="in" filter="fade">
                                      <p:cBhvr>
                                        <p:cTn id="7" dur="1000"/>
                                        <p:tgtEl>
                                          <p:spTgt spid="2252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850" name="Picture 2" descr="th?&amp;id=OIP"/>
          <p:cNvPicPr>
            <a:picLocks noChangeAspect="1" noChangeArrowheads="1"/>
          </p:cNvPicPr>
          <p:nvPr/>
        </p:nvPicPr>
        <p:blipFill>
          <a:blip r:embed="rId3">
            <a:extLst>
              <a:ext uri="{28A0092B-C50C-407E-A947-70E740481C1C}">
                <a14:useLocalDpi xmlns:a14="http://schemas.microsoft.com/office/drawing/2010/main" val="0"/>
              </a:ext>
            </a:extLst>
          </a:blip>
          <a:srcRect t="3030" b="5302"/>
          <a:stretch>
            <a:fillRect/>
          </a:stretch>
        </p:blipFill>
        <p:spPr bwMode="auto">
          <a:xfrm>
            <a:off x="4552950" y="1524000"/>
            <a:ext cx="2038350" cy="1927225"/>
          </a:xfrm>
          <a:prstGeom prst="rect">
            <a:avLst/>
          </a:prstGeom>
          <a:noFill/>
          <a:extLst>
            <a:ext uri="{909E8E84-426E-40DD-AFC4-6F175D3DCCD1}">
              <a14:hiddenFill xmlns:a14="http://schemas.microsoft.com/office/drawing/2010/main">
                <a:solidFill>
                  <a:srgbClr val="FFFFFF"/>
                </a:solidFill>
              </a14:hiddenFill>
            </a:ext>
          </a:extLst>
        </p:spPr>
      </p:pic>
      <p:pic>
        <p:nvPicPr>
          <p:cNvPr id="2254851"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54852"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54853"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quanti </a:t>
            </a:r>
            <a:r>
              <a:rPr lang="it-IT" altLang="it-IT" sz="4400" i="1" smtClean="0">
                <a:solidFill>
                  <a:srgbClr val="333399"/>
                </a:solidFill>
              </a:rPr>
              <a:t>galli</a:t>
            </a:r>
            <a:r>
              <a:rPr lang="it-IT" altLang="it-IT" sz="4400" smtClean="0">
                <a:solidFill>
                  <a:srgbClr val="333399"/>
                </a:solidFill>
              </a:rPr>
              <a:t>? </a:t>
            </a:r>
          </a:p>
        </p:txBody>
      </p:sp>
      <p:sp>
        <p:nvSpPr>
          <p:cNvPr id="2254854" name="Rectangle 6"/>
          <p:cNvSpPr>
            <a:spLocks noChangeArrowheads="1"/>
          </p:cNvSpPr>
          <p:nvPr/>
        </p:nvSpPr>
        <p:spPr bwMode="auto">
          <a:xfrm>
            <a:off x="5276850" y="5867400"/>
            <a:ext cx="350520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3621221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4851"/>
                                        </p:tgtEl>
                                        <p:attrNameLst>
                                          <p:attrName>style.visibility</p:attrName>
                                        </p:attrNameLst>
                                      </p:cBhvr>
                                      <p:to>
                                        <p:strVal val="visible"/>
                                      </p:to>
                                    </p:set>
                                    <p:animEffect transition="in" filter="fade">
                                      <p:cBhvr>
                                        <p:cTn id="7" dur="1000"/>
                                        <p:tgtEl>
                                          <p:spTgt spid="225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6898" name="Picture 2" descr="th?&amp;id=OIP"/>
          <p:cNvPicPr>
            <a:picLocks noChangeAspect="1" noChangeArrowheads="1"/>
          </p:cNvPicPr>
          <p:nvPr/>
        </p:nvPicPr>
        <p:blipFill>
          <a:blip r:embed="rId3">
            <a:extLst>
              <a:ext uri="{28A0092B-C50C-407E-A947-70E740481C1C}">
                <a14:useLocalDpi xmlns:a14="http://schemas.microsoft.com/office/drawing/2010/main" val="0"/>
              </a:ext>
            </a:extLst>
          </a:blip>
          <a:srcRect r="28763"/>
          <a:stretch>
            <a:fillRect/>
          </a:stretch>
        </p:blipFill>
        <p:spPr bwMode="auto">
          <a:xfrm>
            <a:off x="4495800" y="1071563"/>
            <a:ext cx="1798638" cy="2085975"/>
          </a:xfrm>
          <a:prstGeom prst="rect">
            <a:avLst/>
          </a:prstGeom>
          <a:noFill/>
          <a:extLst>
            <a:ext uri="{909E8E84-426E-40DD-AFC4-6F175D3DCCD1}">
              <a14:hiddenFill xmlns:a14="http://schemas.microsoft.com/office/drawing/2010/main">
                <a:solidFill>
                  <a:srgbClr val="FFFFFF"/>
                </a:solidFill>
              </a14:hiddenFill>
            </a:ext>
          </a:extLst>
        </p:spPr>
      </p:pic>
      <p:pic>
        <p:nvPicPr>
          <p:cNvPr id="2256899"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56900"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56901"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quanti </a:t>
            </a:r>
            <a:r>
              <a:rPr lang="it-IT" altLang="it-IT" sz="4400" i="1" smtClean="0">
                <a:solidFill>
                  <a:srgbClr val="333399"/>
                </a:solidFill>
              </a:rPr>
              <a:t>cervi</a:t>
            </a:r>
            <a:r>
              <a:rPr lang="it-IT" altLang="it-IT" sz="4400" smtClean="0">
                <a:solidFill>
                  <a:srgbClr val="333399"/>
                </a:solidFill>
              </a:rPr>
              <a:t>? </a:t>
            </a:r>
          </a:p>
        </p:txBody>
      </p:sp>
      <p:sp>
        <p:nvSpPr>
          <p:cNvPr id="2256902" name="Rectangle 6"/>
          <p:cNvSpPr>
            <a:spLocks noChangeArrowheads="1"/>
          </p:cNvSpPr>
          <p:nvPr/>
        </p:nvSpPr>
        <p:spPr bwMode="auto">
          <a:xfrm>
            <a:off x="5753100" y="5867400"/>
            <a:ext cx="302895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4114600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6899"/>
                                        </p:tgtEl>
                                        <p:attrNameLst>
                                          <p:attrName>style.visibility</p:attrName>
                                        </p:attrNameLst>
                                      </p:cBhvr>
                                      <p:to>
                                        <p:strVal val="visible"/>
                                      </p:to>
                                    </p:set>
                                    <p:animEffect transition="in" filter="fade">
                                      <p:cBhvr>
                                        <p:cTn id="7" dur="1000"/>
                                        <p:tgtEl>
                                          <p:spTgt spid="225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8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519238"/>
            <a:ext cx="227330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58947"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58948"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58949"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murene</a:t>
            </a:r>
            <a:r>
              <a:rPr lang="it-IT" altLang="it-IT" sz="4400" smtClean="0">
                <a:solidFill>
                  <a:srgbClr val="333399"/>
                </a:solidFill>
              </a:rPr>
              <a:t>? </a:t>
            </a:r>
          </a:p>
        </p:txBody>
      </p:sp>
      <p:sp>
        <p:nvSpPr>
          <p:cNvPr id="2258950" name="Rectangle 6"/>
          <p:cNvSpPr>
            <a:spLocks noChangeArrowheads="1"/>
          </p:cNvSpPr>
          <p:nvPr/>
        </p:nvSpPr>
        <p:spPr bwMode="auto">
          <a:xfrm>
            <a:off x="6305550" y="5867400"/>
            <a:ext cx="247650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181060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8947"/>
                                        </p:tgtEl>
                                        <p:attrNameLst>
                                          <p:attrName>style.visibility</p:attrName>
                                        </p:attrNameLst>
                                      </p:cBhvr>
                                      <p:to>
                                        <p:strVal val="visible"/>
                                      </p:to>
                                    </p:set>
                                    <p:animEffect transition="in" filter="fade">
                                      <p:cBhvr>
                                        <p:cTn id="7" dur="1000"/>
                                        <p:tgtEl>
                                          <p:spTgt spid="225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0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609725"/>
            <a:ext cx="2085975"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60995"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60996"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60997"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quanti </a:t>
            </a:r>
            <a:r>
              <a:rPr lang="it-IT" altLang="it-IT" sz="4400" i="1" smtClean="0">
                <a:solidFill>
                  <a:srgbClr val="333399"/>
                </a:solidFill>
              </a:rPr>
              <a:t>asini</a:t>
            </a:r>
            <a:r>
              <a:rPr lang="it-IT" altLang="it-IT" sz="4400" smtClean="0">
                <a:solidFill>
                  <a:srgbClr val="333399"/>
                </a:solidFill>
              </a:rPr>
              <a:t>? </a:t>
            </a:r>
          </a:p>
        </p:txBody>
      </p:sp>
      <p:sp>
        <p:nvSpPr>
          <p:cNvPr id="2260998" name="Rectangle 6"/>
          <p:cNvSpPr>
            <a:spLocks noChangeArrowheads="1"/>
          </p:cNvSpPr>
          <p:nvPr/>
        </p:nvSpPr>
        <p:spPr bwMode="auto">
          <a:xfrm>
            <a:off x="6819900" y="5867400"/>
            <a:ext cx="196215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3415586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60995"/>
                                        </p:tgtEl>
                                        <p:attrNameLst>
                                          <p:attrName>style.visibility</p:attrName>
                                        </p:attrNameLst>
                                      </p:cBhvr>
                                      <p:to>
                                        <p:strVal val="visible"/>
                                      </p:to>
                                    </p:set>
                                    <p:animEffect transition="in" filter="fade">
                                      <p:cBhvr>
                                        <p:cTn id="7" dur="1000"/>
                                        <p:tgtEl>
                                          <p:spTgt spid="2260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42" name="Picture 2" descr="th?id=O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1438275"/>
            <a:ext cx="303847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263043"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63044"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63045"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pecore</a:t>
            </a:r>
            <a:r>
              <a:rPr lang="it-IT" altLang="it-IT" sz="4400" smtClean="0">
                <a:solidFill>
                  <a:srgbClr val="333399"/>
                </a:solidFill>
              </a:rPr>
              <a:t>? </a:t>
            </a:r>
          </a:p>
        </p:txBody>
      </p:sp>
      <p:sp>
        <p:nvSpPr>
          <p:cNvPr id="2263046" name="Rectangle 6"/>
          <p:cNvSpPr>
            <a:spLocks noChangeArrowheads="1"/>
          </p:cNvSpPr>
          <p:nvPr/>
        </p:nvSpPr>
        <p:spPr bwMode="auto">
          <a:xfrm>
            <a:off x="7353300" y="5867400"/>
            <a:ext cx="142875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1612827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63043"/>
                                        </p:tgtEl>
                                        <p:attrNameLst>
                                          <p:attrName>style.visibility</p:attrName>
                                        </p:attrNameLst>
                                      </p:cBhvr>
                                      <p:to>
                                        <p:strVal val="visible"/>
                                      </p:to>
                                    </p:set>
                                    <p:animEffect transition="in" filter="fade">
                                      <p:cBhvr>
                                        <p:cTn id="7" dur="1000"/>
                                        <p:tgtEl>
                                          <p:spTgt spid="226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5090" name="Picture 2" descr="th?&amp;id=O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528763"/>
            <a:ext cx="284797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265091"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65092"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65093"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lontre</a:t>
            </a:r>
            <a:r>
              <a:rPr lang="it-IT" altLang="it-IT" sz="4400" smtClean="0">
                <a:solidFill>
                  <a:srgbClr val="333399"/>
                </a:solidFill>
              </a:rPr>
              <a:t>? </a:t>
            </a:r>
          </a:p>
        </p:txBody>
      </p:sp>
      <p:sp>
        <p:nvSpPr>
          <p:cNvPr id="2265094" name="Rectangle 6"/>
          <p:cNvSpPr>
            <a:spLocks noChangeArrowheads="1"/>
          </p:cNvSpPr>
          <p:nvPr/>
        </p:nvSpPr>
        <p:spPr bwMode="auto">
          <a:xfrm>
            <a:off x="7867650" y="5867400"/>
            <a:ext cx="91440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3162950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65091"/>
                                        </p:tgtEl>
                                        <p:attrNameLst>
                                          <p:attrName>style.visibility</p:attrName>
                                        </p:attrNameLst>
                                      </p:cBhvr>
                                      <p:to>
                                        <p:strVal val="visible"/>
                                      </p:to>
                                    </p:set>
                                    <p:animEffect transition="in" filter="fade">
                                      <p:cBhvr>
                                        <p:cTn id="7" dur="1000"/>
                                        <p:tgtEl>
                                          <p:spTgt spid="2265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7138" name="Picture 2" descr="th?&amp;id=O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657350"/>
            <a:ext cx="24860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267139"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67140"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67141"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quante </a:t>
            </a:r>
            <a:r>
              <a:rPr lang="it-IT" altLang="it-IT" sz="4400" i="1" smtClean="0">
                <a:solidFill>
                  <a:srgbClr val="333399"/>
                </a:solidFill>
              </a:rPr>
              <a:t>vespe</a:t>
            </a:r>
            <a:r>
              <a:rPr lang="it-IT" altLang="it-IT" sz="4400" smtClean="0">
                <a:solidFill>
                  <a:srgbClr val="333399"/>
                </a:solidFill>
              </a:rPr>
              <a:t>? </a:t>
            </a:r>
          </a:p>
        </p:txBody>
      </p:sp>
      <p:sp>
        <p:nvSpPr>
          <p:cNvPr id="2267142" name="Rectangle 6"/>
          <p:cNvSpPr>
            <a:spLocks noChangeArrowheads="1"/>
          </p:cNvSpPr>
          <p:nvPr/>
        </p:nvSpPr>
        <p:spPr bwMode="auto">
          <a:xfrm>
            <a:off x="8324850" y="5867400"/>
            <a:ext cx="457200" cy="99060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3422912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67139"/>
                                        </p:tgtEl>
                                        <p:attrNameLst>
                                          <p:attrName>style.visibility</p:attrName>
                                        </p:attrNameLst>
                                      </p:cBhvr>
                                      <p:to>
                                        <p:strVal val="visible"/>
                                      </p:to>
                                    </p:set>
                                    <p:animEffect transition="in" filter="fade">
                                      <p:cBhvr>
                                        <p:cTn id="7" dur="1000"/>
                                        <p:tgtEl>
                                          <p:spTgt spid="2267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626" name="Picture 2" descr="cm_20150821_5401_003">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2100" y="2814638"/>
            <a:ext cx="3629025" cy="3143250"/>
          </a:xfrm>
          <a:prstGeom prst="rect">
            <a:avLst/>
          </a:prstGeom>
          <a:noFill/>
          <a:extLst>
            <a:ext uri="{909E8E84-426E-40DD-AFC4-6F175D3DCCD1}">
              <a14:hiddenFill xmlns:a14="http://schemas.microsoft.com/office/drawing/2010/main">
                <a:solidFill>
                  <a:srgbClr val="FFFFFF"/>
                </a:solidFill>
              </a14:hiddenFill>
            </a:ext>
          </a:extLst>
        </p:spPr>
      </p:pic>
      <p:sp>
        <p:nvSpPr>
          <p:cNvPr id="2074627" name="Text Box 3"/>
          <p:cNvSpPr txBox="1">
            <a:spLocks noChangeArrowheads="1"/>
          </p:cNvSpPr>
          <p:nvPr/>
        </p:nvSpPr>
        <p:spPr bwMode="auto">
          <a:xfrm>
            <a:off x="146050" y="288925"/>
            <a:ext cx="8812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4400" smtClean="0">
                <a:solidFill>
                  <a:srgbClr val="333399"/>
                </a:solidFill>
              </a:rPr>
              <a:t>esperimenti e </a:t>
            </a:r>
            <a:r>
              <a:rPr lang="it-IT" altLang="it-IT" sz="4400" i="1" smtClean="0">
                <a:solidFill>
                  <a:srgbClr val="FF9900"/>
                </a:solidFill>
              </a:rPr>
              <a:t>inferenza causale</a:t>
            </a:r>
          </a:p>
        </p:txBody>
      </p:sp>
      <p:sp>
        <p:nvSpPr>
          <p:cNvPr id="2074628" name="Rectangle 4"/>
          <p:cNvSpPr>
            <a:spLocks noChangeArrowheads="1"/>
          </p:cNvSpPr>
          <p:nvPr/>
        </p:nvSpPr>
        <p:spPr bwMode="auto">
          <a:xfrm>
            <a:off x="0" y="1054100"/>
            <a:ext cx="9144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Bef>
                <a:spcPct val="20000"/>
              </a:spcBef>
            </a:pPr>
            <a:r>
              <a:rPr lang="en-US" altLang="it-IT" sz="2800" b="0" smtClean="0">
                <a:solidFill>
                  <a:srgbClr val="000000"/>
                </a:solidFill>
              </a:rPr>
              <a:t>quella parte della ricerca in cui le variabili vengono manipolate (</a:t>
            </a:r>
            <a:r>
              <a:rPr lang="en-US" altLang="it-IT" sz="2800" smtClean="0">
                <a:solidFill>
                  <a:srgbClr val="FF9900"/>
                </a:solidFill>
              </a:rPr>
              <a:t>v. indipendenti</a:t>
            </a:r>
            <a:r>
              <a:rPr lang="en-US" altLang="it-IT" sz="2800" b="0" smtClean="0">
                <a:solidFill>
                  <a:srgbClr val="000000"/>
                </a:solidFill>
              </a:rPr>
              <a:t>) e si osservano gli effetti di tali manipolazioni su altre variabili (</a:t>
            </a:r>
            <a:r>
              <a:rPr lang="en-US" altLang="it-IT" sz="2800" smtClean="0">
                <a:solidFill>
                  <a:srgbClr val="FF9900"/>
                </a:solidFill>
              </a:rPr>
              <a:t>v. dipendenti</a:t>
            </a:r>
            <a:r>
              <a:rPr lang="en-US" altLang="it-IT" sz="2800" b="0" smtClean="0">
                <a:solidFill>
                  <a:srgbClr val="000000"/>
                </a:solidFill>
              </a:rPr>
              <a:t>)</a:t>
            </a:r>
            <a:endParaRPr lang="it-IT" altLang="it-IT" sz="2800" b="0" smtClean="0">
              <a:solidFill>
                <a:srgbClr val="000000"/>
              </a:solidFill>
            </a:endParaRPr>
          </a:p>
        </p:txBody>
      </p:sp>
      <p:sp>
        <p:nvSpPr>
          <p:cNvPr id="2074629" name="Text Box 5"/>
          <p:cNvSpPr txBox="1">
            <a:spLocks noChangeArrowheads="1"/>
          </p:cNvSpPr>
          <p:nvPr/>
        </p:nvSpPr>
        <p:spPr bwMode="auto">
          <a:xfrm>
            <a:off x="4171950" y="2825750"/>
            <a:ext cx="4743450" cy="332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pPr>
            <a:r>
              <a:rPr lang="it-IT" altLang="it-IT" sz="2000" i="1" smtClean="0">
                <a:solidFill>
                  <a:srgbClr val="FF9900"/>
                </a:solidFill>
              </a:rPr>
              <a:t>Esperimento della mano di gomma</a:t>
            </a:r>
            <a:r>
              <a:rPr lang="it-IT" altLang="it-IT" sz="2000" smtClean="0">
                <a:solidFill>
                  <a:srgbClr val="000000"/>
                </a:solidFill>
              </a:rPr>
              <a:t> </a:t>
            </a:r>
          </a:p>
          <a:p>
            <a:pPr algn="just" eaLnBrk="1" hangingPunct="1">
              <a:spcBef>
                <a:spcPct val="30000"/>
              </a:spcBef>
              <a:buClr>
                <a:srgbClr val="333399"/>
              </a:buClr>
              <a:buFont typeface="Wingdings" panose="05000000000000000000" pitchFamily="2" charset="2"/>
              <a:buChar char="§"/>
            </a:pPr>
            <a:r>
              <a:rPr lang="it-IT" altLang="it-IT" sz="2000" smtClean="0">
                <a:solidFill>
                  <a:srgbClr val="FF9900"/>
                </a:solidFill>
              </a:rPr>
              <a:t>VI:</a:t>
            </a:r>
            <a:r>
              <a:rPr lang="it-IT" altLang="it-IT" sz="2000" b="0" smtClean="0">
                <a:solidFill>
                  <a:srgbClr val="000000"/>
                </a:solidFill>
              </a:rPr>
              <a:t> sincronizzazione visuo-tattile stimolazione</a:t>
            </a:r>
          </a:p>
          <a:p>
            <a:pPr algn="just" eaLnBrk="1" hangingPunct="1">
              <a:spcBef>
                <a:spcPct val="30000"/>
              </a:spcBef>
              <a:buClr>
                <a:srgbClr val="333399"/>
              </a:buClr>
              <a:buFont typeface="Wingdings" panose="05000000000000000000" pitchFamily="2" charset="2"/>
              <a:buChar char="§"/>
            </a:pPr>
            <a:r>
              <a:rPr lang="it-IT" altLang="it-IT" sz="2000" smtClean="0">
                <a:solidFill>
                  <a:srgbClr val="FF9900"/>
                </a:solidFill>
              </a:rPr>
              <a:t>VD:</a:t>
            </a:r>
            <a:r>
              <a:rPr lang="it-IT" altLang="it-IT" sz="2000" b="0" smtClean="0">
                <a:solidFill>
                  <a:srgbClr val="000000"/>
                </a:solidFill>
              </a:rPr>
              <a:t> effetto sorpresa</a:t>
            </a:r>
          </a:p>
          <a:p>
            <a:pPr algn="just" eaLnBrk="1" hangingPunct="1">
              <a:spcBef>
                <a:spcPct val="30000"/>
              </a:spcBef>
              <a:buClr>
                <a:srgbClr val="333399"/>
              </a:buClr>
              <a:buFont typeface="Wingdings" panose="05000000000000000000" pitchFamily="2" charset="2"/>
              <a:buChar char="§"/>
            </a:pPr>
            <a:r>
              <a:rPr lang="it-IT" altLang="it-IT" sz="2000" i="1" smtClean="0">
                <a:solidFill>
                  <a:srgbClr val="FF9900"/>
                </a:solidFill>
              </a:rPr>
              <a:t>Inferenza causale: </a:t>
            </a:r>
            <a:r>
              <a:rPr lang="it-IT" altLang="it-IT" sz="2000" b="0" smtClean="0">
                <a:solidFill>
                  <a:srgbClr val="000000"/>
                </a:solidFill>
              </a:rPr>
              <a:t>la stimolazione visuotattile sincrona </a:t>
            </a:r>
            <a:r>
              <a:rPr lang="it-IT" altLang="it-IT" sz="2000" smtClean="0">
                <a:solidFill>
                  <a:srgbClr val="000000"/>
                </a:solidFill>
              </a:rPr>
              <a:t>causa</a:t>
            </a:r>
            <a:r>
              <a:rPr lang="it-IT" altLang="it-IT" sz="2000" b="0" smtClean="0">
                <a:solidFill>
                  <a:srgbClr val="000000"/>
                </a:solidFill>
              </a:rPr>
              <a:t> un effetto sorpresa da cui si </a:t>
            </a:r>
            <a:r>
              <a:rPr lang="it-IT" altLang="it-IT" sz="2000" i="1" smtClean="0">
                <a:solidFill>
                  <a:srgbClr val="000000"/>
                </a:solidFill>
              </a:rPr>
              <a:t>inferisce</a:t>
            </a:r>
            <a:r>
              <a:rPr lang="it-IT" altLang="it-IT" sz="2000" b="0" smtClean="0">
                <a:solidFill>
                  <a:srgbClr val="000000"/>
                </a:solidFill>
              </a:rPr>
              <a:t> che in seguito a tale stimolazione le persone sentono come propria una mano di gomma</a:t>
            </a:r>
          </a:p>
        </p:txBody>
      </p:sp>
      <p:sp>
        <p:nvSpPr>
          <p:cNvPr id="2074634" name="Rectangle 10"/>
          <p:cNvSpPr>
            <a:spLocks noChangeArrowheads="1"/>
          </p:cNvSpPr>
          <p:nvPr/>
        </p:nvSpPr>
        <p:spPr bwMode="auto">
          <a:xfrm>
            <a:off x="250825" y="6327775"/>
            <a:ext cx="48656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mtClean="0">
                <a:solidFill>
                  <a:srgbClr val="000000"/>
                </a:solidFill>
                <a:hlinkClick r:id="rId5"/>
              </a:rPr>
              <a:t>https://www.youtube.com/watch?v=sxwn1w7MJvk</a:t>
            </a:r>
            <a:endParaRPr lang="it-IT" altLang="it-IT" smtClean="0">
              <a:solidFill>
                <a:srgbClr val="000000"/>
              </a:solidFill>
            </a:endParaRPr>
          </a:p>
        </p:txBody>
      </p:sp>
    </p:spTree>
    <p:extLst>
      <p:ext uri="{BB962C8B-B14F-4D97-AF65-F5344CB8AC3E}">
        <p14:creationId xmlns:p14="http://schemas.microsoft.com/office/powerpoint/2010/main" val="1312326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74628"/>
                                        </p:tgtEl>
                                        <p:attrNameLst>
                                          <p:attrName>style.visibility</p:attrName>
                                        </p:attrNameLst>
                                      </p:cBhvr>
                                      <p:to>
                                        <p:strVal val="visible"/>
                                      </p:to>
                                    </p:set>
                                    <p:animEffect transition="in" filter="wipe(down)">
                                      <p:cBhvr>
                                        <p:cTn id="7" dur="500"/>
                                        <p:tgtEl>
                                          <p:spTgt spid="2074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74626"/>
                                        </p:tgtEl>
                                        <p:attrNameLst>
                                          <p:attrName>style.visibility</p:attrName>
                                        </p:attrNameLst>
                                      </p:cBhvr>
                                      <p:to>
                                        <p:strVal val="visible"/>
                                      </p:to>
                                    </p:set>
                                    <p:animEffect transition="in" filter="fade">
                                      <p:cBhvr>
                                        <p:cTn id="12" dur="2000"/>
                                        <p:tgtEl>
                                          <p:spTgt spid="2074626"/>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74629">
                                            <p:txEl>
                                              <p:pRg st="0" end="0"/>
                                            </p:txEl>
                                          </p:spTgt>
                                        </p:tgtEl>
                                        <p:attrNameLst>
                                          <p:attrName>style.visibility</p:attrName>
                                        </p:attrNameLst>
                                      </p:cBhvr>
                                      <p:to>
                                        <p:strVal val="visible"/>
                                      </p:to>
                                    </p:set>
                                    <p:animEffect transition="in" filter="wipe(left)">
                                      <p:cBhvr>
                                        <p:cTn id="16" dur="500"/>
                                        <p:tgtEl>
                                          <p:spTgt spid="207462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74629">
                                            <p:txEl>
                                              <p:pRg st="1" end="1"/>
                                            </p:txEl>
                                          </p:spTgt>
                                        </p:tgtEl>
                                        <p:attrNameLst>
                                          <p:attrName>style.visibility</p:attrName>
                                        </p:attrNameLst>
                                      </p:cBhvr>
                                      <p:to>
                                        <p:strVal val="visible"/>
                                      </p:to>
                                    </p:set>
                                    <p:animEffect transition="in" filter="wipe(left)">
                                      <p:cBhvr>
                                        <p:cTn id="21" dur="500"/>
                                        <p:tgtEl>
                                          <p:spTgt spid="207462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74629">
                                            <p:txEl>
                                              <p:pRg st="2" end="2"/>
                                            </p:txEl>
                                          </p:spTgt>
                                        </p:tgtEl>
                                        <p:attrNameLst>
                                          <p:attrName>style.visibility</p:attrName>
                                        </p:attrNameLst>
                                      </p:cBhvr>
                                      <p:to>
                                        <p:strVal val="visible"/>
                                      </p:to>
                                    </p:set>
                                    <p:animEffect transition="in" filter="wipe(left)">
                                      <p:cBhvr>
                                        <p:cTn id="26" dur="500"/>
                                        <p:tgtEl>
                                          <p:spTgt spid="207462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74629">
                                            <p:txEl>
                                              <p:pRg st="3" end="3"/>
                                            </p:txEl>
                                          </p:spTgt>
                                        </p:tgtEl>
                                        <p:attrNameLst>
                                          <p:attrName>style.visibility</p:attrName>
                                        </p:attrNameLst>
                                      </p:cBhvr>
                                      <p:to>
                                        <p:strVal val="visible"/>
                                      </p:to>
                                    </p:set>
                                    <p:animEffect transition="in" filter="wipe(left)">
                                      <p:cBhvr>
                                        <p:cTn id="31" dur="500"/>
                                        <p:tgtEl>
                                          <p:spTgt spid="20746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4628" grpId="0"/>
      <p:bldP spid="207462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9186" name="Picture 2" descr="th?&amp;id=OIP"/>
          <p:cNvPicPr>
            <a:picLocks noChangeAspect="1" noChangeArrowheads="1"/>
          </p:cNvPicPr>
          <p:nvPr/>
        </p:nvPicPr>
        <p:blipFill>
          <a:blip r:embed="rId3">
            <a:extLst>
              <a:ext uri="{28A0092B-C50C-407E-A947-70E740481C1C}">
                <a14:useLocalDpi xmlns:a14="http://schemas.microsoft.com/office/drawing/2010/main" val="0"/>
              </a:ext>
            </a:extLst>
          </a:blip>
          <a:srcRect r="21333"/>
          <a:stretch>
            <a:fillRect/>
          </a:stretch>
        </p:blipFill>
        <p:spPr bwMode="auto">
          <a:xfrm>
            <a:off x="4552950" y="1552575"/>
            <a:ext cx="22479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269187" name="Picture 3"/>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1978025" y="1143000"/>
            <a:ext cx="2747963"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269188" name="Picture 4"/>
          <p:cNvPicPr>
            <a:picLocks noChangeAspect="1" noChangeArrowheads="1"/>
          </p:cNvPicPr>
          <p:nvPr/>
        </p:nvPicPr>
        <p:blipFill>
          <a:blip r:embed="rId5">
            <a:extLst>
              <a:ext uri="{28A0092B-C50C-407E-A947-70E740481C1C}">
                <a14:useLocalDpi xmlns:a14="http://schemas.microsoft.com/office/drawing/2010/main" val="0"/>
              </a:ext>
            </a:extLst>
          </a:blip>
          <a:srcRect l="4630" t="5457" r="3279" b="12592"/>
          <a:stretch>
            <a:fillRect/>
          </a:stretch>
        </p:blipFill>
        <p:spPr bwMode="auto">
          <a:xfrm>
            <a:off x="0" y="3117850"/>
            <a:ext cx="9144000" cy="374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69189" name="Text Box 5"/>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quanti </a:t>
            </a:r>
            <a:r>
              <a:rPr lang="it-IT" altLang="it-IT" sz="4400" i="1" smtClean="0">
                <a:solidFill>
                  <a:srgbClr val="333399"/>
                </a:solidFill>
              </a:rPr>
              <a:t>aironi</a:t>
            </a:r>
            <a:r>
              <a:rPr lang="it-IT" altLang="it-IT" sz="4400" smtClean="0">
                <a:solidFill>
                  <a:srgbClr val="333399"/>
                </a:solidFill>
              </a:rPr>
              <a:t>? </a:t>
            </a:r>
          </a:p>
        </p:txBody>
      </p:sp>
    </p:spTree>
    <p:extLst>
      <p:ext uri="{BB962C8B-B14F-4D97-AF65-F5344CB8AC3E}">
        <p14:creationId xmlns:p14="http://schemas.microsoft.com/office/powerpoint/2010/main" val="1455322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69187"/>
                                        </p:tgtEl>
                                        <p:attrNameLst>
                                          <p:attrName>style.visibility</p:attrName>
                                        </p:attrNameLst>
                                      </p:cBhvr>
                                      <p:to>
                                        <p:strVal val="visible"/>
                                      </p:to>
                                    </p:set>
                                    <p:animEffect transition="in" filter="fade">
                                      <p:cBhvr>
                                        <p:cTn id="7" dur="1000"/>
                                        <p:tgtEl>
                                          <p:spTgt spid="2269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82" name="Text Box 2"/>
          <p:cNvSpPr txBox="1">
            <a:spLocks noChangeArrowheads="1"/>
          </p:cNvSpPr>
          <p:nvPr/>
        </p:nvSpPr>
        <p:spPr bwMode="auto">
          <a:xfrm>
            <a:off x="196850" y="-57150"/>
            <a:ext cx="89471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abbiamo misurato velocemente           l’effetto di </a:t>
            </a:r>
            <a:r>
              <a:rPr lang="it-IT" altLang="it-IT" sz="4400" i="1" smtClean="0">
                <a:solidFill>
                  <a:srgbClr val="FF9900"/>
                </a:solidFill>
              </a:rPr>
              <a:t>posizione seriale</a:t>
            </a:r>
            <a:r>
              <a:rPr lang="it-IT" altLang="it-IT" sz="4400" smtClean="0">
                <a:solidFill>
                  <a:srgbClr val="333399"/>
                </a:solidFill>
              </a:rPr>
              <a:t> </a:t>
            </a:r>
          </a:p>
        </p:txBody>
      </p:sp>
      <p:pic>
        <p:nvPicPr>
          <p:cNvPr id="22732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98675"/>
            <a:ext cx="5749925"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284" name="Text Box 4"/>
          <p:cNvSpPr txBox="1">
            <a:spLocks noChangeArrowheads="1"/>
          </p:cNvSpPr>
          <p:nvPr/>
        </p:nvSpPr>
        <p:spPr bwMode="auto">
          <a:xfrm>
            <a:off x="5676900" y="2286000"/>
            <a:ext cx="337185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333399"/>
              </a:buClr>
              <a:buFont typeface="Wingdings" panose="05000000000000000000" pitchFamily="2" charset="2"/>
              <a:buChar char="§"/>
            </a:pPr>
            <a:r>
              <a:rPr lang="it-IT" altLang="it-IT" sz="2000" smtClean="0">
                <a:solidFill>
                  <a:srgbClr val="000000"/>
                </a:solidFill>
              </a:rPr>
              <a:t>I primi elementi della lista (</a:t>
            </a:r>
            <a:r>
              <a:rPr lang="it-IT" altLang="it-IT" sz="2000" i="1" smtClean="0">
                <a:solidFill>
                  <a:srgbClr val="FF9900"/>
                </a:solidFill>
              </a:rPr>
              <a:t>effetto primacy</a:t>
            </a:r>
            <a:r>
              <a:rPr lang="it-IT" altLang="it-IT" sz="2000" smtClean="0">
                <a:solidFill>
                  <a:srgbClr val="000000"/>
                </a:solidFill>
              </a:rPr>
              <a:t>) e gli ultimi elementi della lista (</a:t>
            </a:r>
            <a:r>
              <a:rPr lang="it-IT" altLang="it-IT" sz="2000" i="1" smtClean="0">
                <a:solidFill>
                  <a:srgbClr val="FF9900"/>
                </a:solidFill>
              </a:rPr>
              <a:t>effetto recency</a:t>
            </a:r>
            <a:r>
              <a:rPr lang="it-IT" altLang="it-IT" sz="2000" smtClean="0">
                <a:solidFill>
                  <a:srgbClr val="000000"/>
                </a:solidFill>
              </a:rPr>
              <a:t>) vengono ricordati meglio degli elementi intermedi</a:t>
            </a:r>
          </a:p>
          <a:p>
            <a:pPr algn="just" eaLnBrk="1" hangingPunct="1">
              <a:buClr>
                <a:srgbClr val="333399"/>
              </a:buClr>
              <a:buFont typeface="Wingdings" panose="05000000000000000000" pitchFamily="2" charset="2"/>
              <a:buChar char="§"/>
            </a:pPr>
            <a:endParaRPr lang="it-IT" altLang="it-IT" sz="2000" smtClean="0">
              <a:solidFill>
                <a:srgbClr val="000000"/>
              </a:solidFill>
            </a:endParaRPr>
          </a:p>
          <a:p>
            <a:pPr algn="just" eaLnBrk="1" hangingPunct="1">
              <a:buClr>
                <a:srgbClr val="333399"/>
              </a:buClr>
              <a:buFont typeface="Wingdings" panose="05000000000000000000" pitchFamily="2" charset="2"/>
              <a:buChar char="§"/>
            </a:pPr>
            <a:r>
              <a:rPr lang="it-IT" altLang="it-IT" sz="2000" smtClean="0">
                <a:solidFill>
                  <a:srgbClr val="000000"/>
                </a:solidFill>
              </a:rPr>
              <a:t>Sono stati usati a sostegno della distinzione tra MBT e MLT</a:t>
            </a:r>
          </a:p>
        </p:txBody>
      </p:sp>
    </p:spTree>
    <p:extLst>
      <p:ext uri="{BB962C8B-B14F-4D97-AF65-F5344CB8AC3E}">
        <p14:creationId xmlns:p14="http://schemas.microsoft.com/office/powerpoint/2010/main" val="3327337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273283"/>
                                        </p:tgtEl>
                                        <p:attrNameLst>
                                          <p:attrName>style.visibility</p:attrName>
                                        </p:attrNameLst>
                                      </p:cBhvr>
                                      <p:to>
                                        <p:strVal val="visible"/>
                                      </p:to>
                                    </p:set>
                                    <p:animEffect transition="in" filter="fade">
                                      <p:cBhvr>
                                        <p:cTn id="7" dur="2000"/>
                                        <p:tgtEl>
                                          <p:spTgt spid="2273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284">
                                            <p:txEl>
                                              <p:pRg st="0" end="0"/>
                                            </p:txEl>
                                          </p:spTgt>
                                        </p:tgtEl>
                                        <p:attrNameLst>
                                          <p:attrName>style.visibility</p:attrName>
                                        </p:attrNameLst>
                                      </p:cBhvr>
                                      <p:to>
                                        <p:strVal val="visible"/>
                                      </p:to>
                                    </p:set>
                                    <p:animEffect transition="in" filter="wipe(left)">
                                      <p:cBhvr>
                                        <p:cTn id="12" dur="500"/>
                                        <p:tgtEl>
                                          <p:spTgt spid="22732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284">
                                            <p:txEl>
                                              <p:pRg st="2" end="2"/>
                                            </p:txEl>
                                          </p:spTgt>
                                        </p:tgtEl>
                                        <p:attrNameLst>
                                          <p:attrName>style.visibility</p:attrName>
                                        </p:attrNameLst>
                                      </p:cBhvr>
                                      <p:to>
                                        <p:strVal val="visible"/>
                                      </p:to>
                                    </p:set>
                                    <p:animEffect transition="in" filter="wipe(left)">
                                      <p:cBhvr>
                                        <p:cTn id="17" dur="500"/>
                                        <p:tgtEl>
                                          <p:spTgt spid="22732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28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209550" y="296863"/>
            <a:ext cx="817245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a:r>
              <a:rPr lang="it-IT" altLang="it-IT" sz="4000" b="1" dirty="0" smtClean="0">
                <a:solidFill>
                  <a:schemeClr val="accent2"/>
                </a:solidFill>
              </a:rPr>
              <a:t>Uguale o diverso rispetto allo scorso a.a.?</a:t>
            </a:r>
            <a:endParaRPr lang="it-IT" altLang="it-IT" sz="4000" b="1" i="1" dirty="0">
              <a:solidFill>
                <a:srgbClr val="FF990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302" y="1642413"/>
            <a:ext cx="7228472" cy="2843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 name="Picture 5"/>
          <p:cNvPicPr>
            <a:picLocks noChangeAspect="1"/>
          </p:cNvPicPr>
          <p:nvPr/>
        </p:nvPicPr>
        <p:blipFill>
          <a:blip r:embed="rId3"/>
          <a:stretch>
            <a:fillRect/>
          </a:stretch>
        </p:blipFill>
        <p:spPr>
          <a:xfrm>
            <a:off x="4037258" y="4485662"/>
            <a:ext cx="5058611" cy="2239616"/>
          </a:xfrm>
          <a:prstGeom prst="rect">
            <a:avLst/>
          </a:prstGeom>
        </p:spPr>
      </p:pic>
      <p:sp>
        <p:nvSpPr>
          <p:cNvPr id="7" name="Rectangle 6"/>
          <p:cNvSpPr txBox="1">
            <a:spLocks noChangeArrowheads="1"/>
          </p:cNvSpPr>
          <p:nvPr/>
        </p:nvSpPr>
        <p:spPr bwMode="auto">
          <a:xfrm>
            <a:off x="0" y="2312041"/>
            <a:ext cx="241333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r>
              <a:rPr lang="it-IT" altLang="it-IT" sz="3200" dirty="0" smtClean="0">
                <a:solidFill>
                  <a:schemeClr val="accent2"/>
                </a:solidFill>
              </a:rPr>
              <a:t>classe </a:t>
            </a:r>
            <a:r>
              <a:rPr lang="it-IT" altLang="it-IT" sz="3200" b="1" dirty="0" smtClean="0">
                <a:solidFill>
                  <a:schemeClr val="accent2"/>
                </a:solidFill>
              </a:rPr>
              <a:t>17/18</a:t>
            </a:r>
            <a:endParaRPr lang="it-IT" altLang="it-IT" sz="3200" b="1" i="1" dirty="0">
              <a:solidFill>
                <a:srgbClr val="FF9900"/>
              </a:solidFill>
            </a:endParaRPr>
          </a:p>
        </p:txBody>
      </p:sp>
      <p:sp>
        <p:nvSpPr>
          <p:cNvPr id="8" name="Rectangle 6"/>
          <p:cNvSpPr txBox="1">
            <a:spLocks noChangeArrowheads="1"/>
          </p:cNvSpPr>
          <p:nvPr/>
        </p:nvSpPr>
        <p:spPr bwMode="auto">
          <a:xfrm>
            <a:off x="65172" y="5033970"/>
            <a:ext cx="19882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r>
              <a:rPr lang="it-IT" altLang="it-IT" sz="3200" dirty="0">
                <a:solidFill>
                  <a:schemeClr val="accent2"/>
                </a:solidFill>
              </a:rPr>
              <a:t>c</a:t>
            </a:r>
            <a:r>
              <a:rPr lang="it-IT" altLang="it-IT" sz="3200" dirty="0" smtClean="0">
                <a:solidFill>
                  <a:schemeClr val="accent2"/>
                </a:solidFill>
              </a:rPr>
              <a:t>lasse </a:t>
            </a:r>
            <a:r>
              <a:rPr lang="it-IT" altLang="it-IT" sz="3200" b="1" dirty="0" smtClean="0">
                <a:solidFill>
                  <a:schemeClr val="accent2"/>
                </a:solidFill>
              </a:rPr>
              <a:t>18/19</a:t>
            </a:r>
            <a:endParaRPr lang="it-IT" altLang="it-IT" sz="3200" b="1" i="1" dirty="0">
              <a:solidFill>
                <a:srgbClr val="FF9900"/>
              </a:solidFill>
            </a:endParaRPr>
          </a:p>
        </p:txBody>
      </p:sp>
    </p:spTree>
    <p:extLst>
      <p:ext uri="{BB962C8B-B14F-4D97-AF65-F5344CB8AC3E}">
        <p14:creationId xmlns:p14="http://schemas.microsoft.com/office/powerpoint/2010/main" val="1701036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1939" y="1176227"/>
            <a:ext cx="8947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dirty="0">
                <a:solidFill>
                  <a:srgbClr val="333399"/>
                </a:solidFill>
              </a:rPr>
              <a:t>c</a:t>
            </a:r>
            <a:r>
              <a:rPr lang="it-IT" altLang="it-IT" sz="4400" dirty="0" smtClean="0">
                <a:solidFill>
                  <a:srgbClr val="333399"/>
                </a:solidFill>
              </a:rPr>
              <a:t>ome fare?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2" y="2285446"/>
            <a:ext cx="9176972" cy="4572554"/>
          </a:xfrm>
          <a:prstGeom prst="rect">
            <a:avLst/>
          </a:prstGeom>
        </p:spPr>
      </p:pic>
    </p:spTree>
    <p:extLst>
      <p:ext uri="{BB962C8B-B14F-4D97-AF65-F5344CB8AC3E}">
        <p14:creationId xmlns:p14="http://schemas.microsoft.com/office/powerpoint/2010/main" val="24355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8" name="Text Box 2"/>
          <p:cNvSpPr txBox="1">
            <a:spLocks noChangeArrowheads="1"/>
          </p:cNvSpPr>
          <p:nvPr/>
        </p:nvSpPr>
        <p:spPr bwMode="auto">
          <a:xfrm>
            <a:off x="419100"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i vostri dati in </a:t>
            </a:r>
            <a:r>
              <a:rPr lang="it-IT" altLang="it-IT" sz="4400" i="1" smtClean="0">
                <a:solidFill>
                  <a:srgbClr val="333399"/>
                </a:solidFill>
              </a:rPr>
              <a:t>Excel</a:t>
            </a:r>
            <a:r>
              <a:rPr lang="it-IT" altLang="it-IT" sz="4400" smtClean="0">
                <a:solidFill>
                  <a:srgbClr val="333399"/>
                </a:solidFill>
              </a:rPr>
              <a:t>? </a:t>
            </a:r>
          </a:p>
        </p:txBody>
      </p:sp>
      <p:sp>
        <p:nvSpPr>
          <p:cNvPr id="2318339" name="Rectangle 3"/>
          <p:cNvSpPr>
            <a:spLocks noChangeArrowheads="1"/>
          </p:cNvSpPr>
          <p:nvPr/>
        </p:nvSpPr>
        <p:spPr bwMode="auto">
          <a:xfrm>
            <a:off x="390525" y="837738"/>
            <a:ext cx="8753475" cy="555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333399"/>
              </a:buClr>
              <a:buFont typeface="Wingdings" panose="05000000000000000000" pitchFamily="2" charset="2"/>
              <a:buChar char="§"/>
            </a:pPr>
            <a:r>
              <a:rPr lang="it-IT" altLang="it-IT" sz="3200" b="0" dirty="0" smtClean="0">
                <a:solidFill>
                  <a:srgbClr val="000000"/>
                </a:solidFill>
              </a:rPr>
              <a:t>andate su Lezione 13 in moodle2 di EdM e scaricate</a:t>
            </a:r>
          </a:p>
          <a:p>
            <a:pPr algn="just" eaLnBrk="1" hangingPunct="1">
              <a:buClr>
                <a:srgbClr val="333399"/>
              </a:buClr>
              <a:buFont typeface="Wingdings" panose="05000000000000000000" pitchFamily="2" charset="2"/>
              <a:buAutoNum type="arabicPeriod"/>
            </a:pPr>
            <a:r>
              <a:rPr lang="it-IT" altLang="it-IT" sz="3200" b="0" dirty="0" smtClean="0">
                <a:solidFill>
                  <a:srgbClr val="000000"/>
                </a:solidFill>
              </a:rPr>
              <a:t> </a:t>
            </a:r>
          </a:p>
          <a:p>
            <a:pPr algn="just" eaLnBrk="1" hangingPunct="1">
              <a:buClr>
                <a:srgbClr val="333399"/>
              </a:buClr>
              <a:buFont typeface="Wingdings" panose="05000000000000000000" pitchFamily="2" charset="2"/>
              <a:buAutoNum type="arabicPeriod"/>
            </a:pPr>
            <a:endParaRPr lang="it-IT" altLang="it-IT" sz="3200" b="0" dirty="0" smtClean="0">
              <a:solidFill>
                <a:srgbClr val="000000"/>
              </a:solidFill>
            </a:endParaRPr>
          </a:p>
          <a:p>
            <a:pPr algn="just" eaLnBrk="1" hangingPunct="1">
              <a:buClr>
                <a:srgbClr val="333399"/>
              </a:buClr>
              <a:buFont typeface="Wingdings" panose="05000000000000000000" pitchFamily="2" charset="2"/>
              <a:buAutoNum type="arabicPeriod"/>
            </a:pPr>
            <a:r>
              <a:rPr lang="it-IT" altLang="it-IT" sz="3200" b="0" dirty="0" smtClean="0">
                <a:solidFill>
                  <a:srgbClr val="000000"/>
                </a:solidFill>
              </a:rPr>
              <a:t> </a:t>
            </a:r>
          </a:p>
          <a:p>
            <a:pPr algn="just" eaLnBrk="1" hangingPunct="1">
              <a:buClr>
                <a:srgbClr val="333399"/>
              </a:buClr>
              <a:buFont typeface="Wingdings" panose="05000000000000000000" pitchFamily="2" charset="2"/>
              <a:buChar char="§"/>
            </a:pPr>
            <a:endParaRPr lang="it-IT" altLang="it-IT" sz="3200" b="0" dirty="0" smtClean="0">
              <a:solidFill>
                <a:srgbClr val="000000"/>
              </a:solidFill>
            </a:endParaRPr>
          </a:p>
          <a:p>
            <a:pPr algn="just" eaLnBrk="1" hangingPunct="1">
              <a:buClr>
                <a:srgbClr val="333399"/>
              </a:buClr>
              <a:buFont typeface="Wingdings" panose="05000000000000000000" pitchFamily="2" charset="2"/>
              <a:buChar char="§"/>
            </a:pPr>
            <a:r>
              <a:rPr lang="it-IT" altLang="it-IT" sz="3200" b="0" dirty="0" smtClean="0">
                <a:solidFill>
                  <a:srgbClr val="000000"/>
                </a:solidFill>
              </a:rPr>
              <a:t>aprite i Due Excel </a:t>
            </a:r>
          </a:p>
          <a:p>
            <a:pPr algn="just" eaLnBrk="1" hangingPunct="1">
              <a:buClr>
                <a:srgbClr val="333399"/>
              </a:buClr>
              <a:buFont typeface="Wingdings" panose="05000000000000000000" pitchFamily="2" charset="2"/>
              <a:buChar char="§"/>
            </a:pPr>
            <a:r>
              <a:rPr lang="it-IT" altLang="it-IT" sz="3200" b="0" dirty="0" smtClean="0">
                <a:solidFill>
                  <a:srgbClr val="000000"/>
                </a:solidFill>
              </a:rPr>
              <a:t>Copiate e Incollate le tre colonne di dati nel File Dati Classe nel File Maschera Dimostrazione MEMORIA nelle colonne B, C e D del foglio Tabella_dati</a:t>
            </a:r>
          </a:p>
        </p:txBody>
      </p:sp>
      <p:pic>
        <p:nvPicPr>
          <p:cNvPr id="2" name="Picture 1"/>
          <p:cNvPicPr>
            <a:picLocks noChangeAspect="1"/>
          </p:cNvPicPr>
          <p:nvPr/>
        </p:nvPicPr>
        <p:blipFill rotWithShape="1">
          <a:blip r:embed="rId3"/>
          <a:srcRect l="38208" t="73464" r="37373" b="19508"/>
          <a:stretch/>
        </p:blipFill>
        <p:spPr>
          <a:xfrm>
            <a:off x="893133" y="1807533"/>
            <a:ext cx="11164170" cy="1807536"/>
          </a:xfrm>
          <a:prstGeom prst="rect">
            <a:avLst/>
          </a:prstGeom>
        </p:spPr>
      </p:pic>
    </p:spTree>
    <p:extLst>
      <p:ext uri="{BB962C8B-B14F-4D97-AF65-F5344CB8AC3E}">
        <p14:creationId xmlns:p14="http://schemas.microsoft.com/office/powerpoint/2010/main" val="413331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18339">
                                            <p:txEl>
                                              <p:pRg st="0" end="0"/>
                                            </p:txEl>
                                          </p:spTgt>
                                        </p:tgtEl>
                                        <p:attrNameLst>
                                          <p:attrName>style.visibility</p:attrName>
                                        </p:attrNameLst>
                                      </p:cBhvr>
                                      <p:to>
                                        <p:strVal val="visible"/>
                                      </p:to>
                                    </p:set>
                                    <p:animEffect transition="in" filter="wipe(left)">
                                      <p:cBhvr>
                                        <p:cTn id="7" dur="500"/>
                                        <p:tgtEl>
                                          <p:spTgt spid="2318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18339">
                                            <p:txEl>
                                              <p:pRg st="1" end="1"/>
                                            </p:txEl>
                                          </p:spTgt>
                                        </p:tgtEl>
                                        <p:attrNameLst>
                                          <p:attrName>style.visibility</p:attrName>
                                        </p:attrNameLst>
                                      </p:cBhvr>
                                      <p:to>
                                        <p:strVal val="visible"/>
                                      </p:to>
                                    </p:set>
                                    <p:animEffect transition="in" filter="wipe(left)">
                                      <p:cBhvr>
                                        <p:cTn id="12" dur="500"/>
                                        <p:tgtEl>
                                          <p:spTgt spid="231833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18339">
                                            <p:txEl>
                                              <p:pRg st="3" end="3"/>
                                            </p:txEl>
                                          </p:spTgt>
                                        </p:tgtEl>
                                        <p:attrNameLst>
                                          <p:attrName>style.visibility</p:attrName>
                                        </p:attrNameLst>
                                      </p:cBhvr>
                                      <p:to>
                                        <p:strVal val="visible"/>
                                      </p:to>
                                    </p:set>
                                    <p:animEffect transition="in" filter="wipe(left)">
                                      <p:cBhvr>
                                        <p:cTn id="15" dur="500"/>
                                        <p:tgtEl>
                                          <p:spTgt spid="231833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18339">
                                            <p:txEl>
                                              <p:pRg st="5" end="5"/>
                                            </p:txEl>
                                          </p:spTgt>
                                        </p:tgtEl>
                                        <p:attrNameLst>
                                          <p:attrName>style.visibility</p:attrName>
                                        </p:attrNameLst>
                                      </p:cBhvr>
                                      <p:to>
                                        <p:strVal val="visible"/>
                                      </p:to>
                                    </p:set>
                                    <p:animEffect transition="in" filter="wipe(left)">
                                      <p:cBhvr>
                                        <p:cTn id="20" dur="500"/>
                                        <p:tgtEl>
                                          <p:spTgt spid="2318339">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18339">
                                            <p:txEl>
                                              <p:pRg st="6" end="6"/>
                                            </p:txEl>
                                          </p:spTgt>
                                        </p:tgtEl>
                                        <p:attrNameLst>
                                          <p:attrName>style.visibility</p:attrName>
                                        </p:attrNameLst>
                                      </p:cBhvr>
                                      <p:to>
                                        <p:strVal val="visible"/>
                                      </p:to>
                                    </p:set>
                                    <p:animEffect transition="in" filter="wipe(left)">
                                      <p:cBhvr>
                                        <p:cTn id="25"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833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ChangeArrowheads="1"/>
          </p:cNvSpPr>
          <p:nvPr>
            <p:ph type="title"/>
          </p:nvPr>
        </p:nvSpPr>
        <p:spPr>
          <a:xfrm>
            <a:off x="685800" y="296863"/>
            <a:ext cx="77724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dirty="0" smtClean="0">
                <a:solidFill>
                  <a:schemeClr val="accent2"/>
                </a:solidFill>
              </a:rPr>
              <a:t>Ricordate le formule di Excel?</a:t>
            </a:r>
            <a:endParaRPr lang="it-IT" altLang="it-IT" sz="4000" b="1" dirty="0">
              <a:solidFill>
                <a:schemeClr val="accent2"/>
              </a:solidFill>
            </a:endParaRPr>
          </a:p>
        </p:txBody>
      </p:sp>
      <p:sp>
        <p:nvSpPr>
          <p:cNvPr id="2297859" name="AutoShape 3"/>
          <p:cNvSpPr>
            <a:spLocks noGrp="1" noChangeAspect="1" noChangeArrowheads="1"/>
          </p:cNvSpPr>
          <p:nvPr>
            <p:ph type="body" idx="1"/>
          </p:nvPr>
        </p:nvSpPr>
        <p:spPr>
          <a:xfrm>
            <a:off x="914400" y="1676400"/>
            <a:ext cx="7772400" cy="4267200"/>
          </a:xfrm>
          <a:noFill/>
          <a:ln/>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9525">
                <a:solidFill>
                  <a:srgbClr val="40458C"/>
                </a:solidFill>
                <a:miter lim="800000"/>
                <a:headEnd/>
                <a:tailEnd/>
              </a14:hiddenLine>
            </a:ext>
          </a:extLst>
        </p:spPr>
        <p:txBody>
          <a:bodyPr/>
          <a:lstStyle/>
          <a:p>
            <a:pPr marL="609600" indent="-609600">
              <a:buClr>
                <a:schemeClr val="accent2"/>
              </a:buClr>
              <a:buFont typeface="Wingdings" panose="05000000000000000000" pitchFamily="2" charset="2"/>
              <a:buChar char="§"/>
            </a:pPr>
            <a:r>
              <a:rPr lang="it-IT" altLang="it-IT" sz="2800"/>
              <a:t>Per inserire una formula, è sufficiente fare clic in una cella per entrare in modo modifica e poi scriverla con la tastiera. </a:t>
            </a:r>
          </a:p>
          <a:p>
            <a:pPr marL="609600" indent="-609600">
              <a:buClr>
                <a:schemeClr val="accent2"/>
              </a:buClr>
              <a:buFont typeface="Wingdings" panose="05000000000000000000" pitchFamily="2" charset="2"/>
              <a:buChar char="§"/>
            </a:pPr>
            <a:r>
              <a:rPr lang="it-IT" altLang="it-IT" sz="2800"/>
              <a:t>Per confermare l'inserimento, è sufficiente premere il tasto </a:t>
            </a:r>
            <a:r>
              <a:rPr lang="it-IT" altLang="it-IT" sz="2800" i="1"/>
              <a:t>Invio</a:t>
            </a:r>
            <a:r>
              <a:rPr lang="it-IT" altLang="it-IT" sz="2800"/>
              <a:t> oppure fare clic su una cella diversa da quella che si sta lavorando.</a:t>
            </a:r>
          </a:p>
          <a:p>
            <a:pPr marL="609600" indent="-609600">
              <a:buClr>
                <a:schemeClr val="accent2"/>
              </a:buClr>
              <a:buFont typeface="Wingdings" panose="05000000000000000000" pitchFamily="2" charset="2"/>
              <a:buChar char="§"/>
            </a:pPr>
            <a:r>
              <a:rPr lang="it-IT" altLang="it-IT" sz="2800"/>
              <a:t>Il primo carattere </a:t>
            </a:r>
            <a:r>
              <a:rPr lang="it-IT" altLang="it-IT" sz="2800" b="1" i="1"/>
              <a:t>deve essere l'uguale</a:t>
            </a:r>
            <a:r>
              <a:rPr lang="it-IT" altLang="it-IT" sz="2800"/>
              <a:t> (=).</a:t>
            </a:r>
          </a:p>
        </p:txBody>
      </p:sp>
    </p:spTree>
    <p:extLst>
      <p:ext uri="{BB962C8B-B14F-4D97-AF65-F5344CB8AC3E}">
        <p14:creationId xmlns:p14="http://schemas.microsoft.com/office/powerpoint/2010/main" val="413534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7859">
                                            <p:txEl>
                                              <p:pRg st="0" end="0"/>
                                            </p:txEl>
                                          </p:spTgt>
                                        </p:tgtEl>
                                        <p:attrNameLst>
                                          <p:attrName>style.visibility</p:attrName>
                                        </p:attrNameLst>
                                      </p:cBhvr>
                                      <p:to>
                                        <p:strVal val="visible"/>
                                      </p:to>
                                    </p:set>
                                    <p:animEffect transition="in" filter="wipe(left)">
                                      <p:cBhvr>
                                        <p:cTn id="7" dur="500"/>
                                        <p:tgtEl>
                                          <p:spTgt spid="2297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7859">
                                            <p:txEl>
                                              <p:pRg st="1" end="1"/>
                                            </p:txEl>
                                          </p:spTgt>
                                        </p:tgtEl>
                                        <p:attrNameLst>
                                          <p:attrName>style.visibility</p:attrName>
                                        </p:attrNameLst>
                                      </p:cBhvr>
                                      <p:to>
                                        <p:strVal val="visible"/>
                                      </p:to>
                                    </p:set>
                                    <p:animEffect transition="in" filter="wipe(left)">
                                      <p:cBhvr>
                                        <p:cTn id="12" dur="500"/>
                                        <p:tgtEl>
                                          <p:spTgt spid="2297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7859">
                                            <p:txEl>
                                              <p:pRg st="2" end="2"/>
                                            </p:txEl>
                                          </p:spTgt>
                                        </p:tgtEl>
                                        <p:attrNameLst>
                                          <p:attrName>style.visibility</p:attrName>
                                        </p:attrNameLst>
                                      </p:cBhvr>
                                      <p:to>
                                        <p:strVal val="visible"/>
                                      </p:to>
                                    </p:set>
                                    <p:animEffect transition="in" filter="wipe(left)">
                                      <p:cBhvr>
                                        <p:cTn id="17" dur="500"/>
                                        <p:tgtEl>
                                          <p:spTgt spid="2297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785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9906" name="Rectangle 2"/>
          <p:cNvSpPr>
            <a:spLocks noGrp="1" noChangeArrowheads="1"/>
          </p:cNvSpPr>
          <p:nvPr>
            <p:ph type="title"/>
          </p:nvPr>
        </p:nvSpPr>
        <p:spPr>
          <a:xfrm>
            <a:off x="685800" y="296863"/>
            <a:ext cx="77724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000" b="1">
                <a:solidFill>
                  <a:schemeClr val="accent2"/>
                </a:solidFill>
              </a:rPr>
              <a:t>Esempio</a:t>
            </a:r>
          </a:p>
        </p:txBody>
      </p:sp>
      <p:sp>
        <p:nvSpPr>
          <p:cNvPr id="2299907" name="AutoShape 3"/>
          <p:cNvSpPr>
            <a:spLocks noGrp="1" noChangeAspect="1" noChangeArrowheads="1"/>
          </p:cNvSpPr>
          <p:nvPr>
            <p:ph type="body" idx="1"/>
          </p:nvPr>
        </p:nvSpPr>
        <p:spPr>
          <a:xfrm>
            <a:off x="838200" y="1676400"/>
            <a:ext cx="7772400" cy="4572000"/>
          </a:xfrm>
          <a:noFill/>
          <a:ln/>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9525">
                <a:solidFill>
                  <a:srgbClr val="40458C"/>
                </a:solidFill>
                <a:miter lim="800000"/>
                <a:headEnd/>
                <a:tailEnd/>
              </a14:hiddenLine>
            </a:ext>
          </a:extLst>
        </p:spPr>
        <p:txBody>
          <a:bodyPr/>
          <a:lstStyle/>
          <a:p>
            <a:pPr marL="609600" indent="-609600">
              <a:buClr>
                <a:schemeClr val="accent2"/>
              </a:buClr>
              <a:buFont typeface="Wingdings" panose="05000000000000000000" pitchFamily="2" charset="2"/>
              <a:buChar char="§"/>
            </a:pPr>
            <a:r>
              <a:rPr lang="it-IT" altLang="it-IT" sz="2400"/>
              <a:t>Per esempio: =100*(3+9)/4</a:t>
            </a:r>
          </a:p>
          <a:p>
            <a:pPr marL="609600" indent="-609600">
              <a:buClr>
                <a:schemeClr val="accent2"/>
              </a:buClr>
              <a:buFont typeface="Wingdings" panose="05000000000000000000" pitchFamily="2" charset="2"/>
              <a:buChar char="§"/>
            </a:pPr>
            <a:endParaRPr lang="it-IT" altLang="it-IT" sz="2400"/>
          </a:p>
          <a:p>
            <a:pPr marL="609600" indent="-609600">
              <a:buClr>
                <a:schemeClr val="accent2"/>
              </a:buClr>
              <a:buFont typeface="Wingdings" panose="05000000000000000000" pitchFamily="2" charset="2"/>
              <a:buChar char="§"/>
            </a:pPr>
            <a:endParaRPr lang="it-IT" altLang="it-IT" sz="2400">
              <a:solidFill>
                <a:srgbClr val="40458C"/>
              </a:solidFill>
            </a:endParaRPr>
          </a:p>
          <a:p>
            <a:pPr marL="609600" indent="-609600">
              <a:buClr>
                <a:schemeClr val="accent2"/>
              </a:buClr>
              <a:buFont typeface="Wingdings" panose="05000000000000000000" pitchFamily="2" charset="2"/>
              <a:buChar char="§"/>
            </a:pPr>
            <a:endParaRPr lang="it-IT" altLang="it-IT" sz="2400">
              <a:solidFill>
                <a:srgbClr val="40458C"/>
              </a:solidFill>
            </a:endParaRPr>
          </a:p>
          <a:p>
            <a:pPr marL="609600" indent="-609600">
              <a:buClr>
                <a:schemeClr val="accent2"/>
              </a:buClr>
              <a:buFont typeface="Wingdings" panose="05000000000000000000" pitchFamily="2" charset="2"/>
              <a:buChar char="§"/>
            </a:pPr>
            <a:endParaRPr lang="it-IT" altLang="it-IT" sz="2400">
              <a:solidFill>
                <a:srgbClr val="40458C"/>
              </a:solidFill>
            </a:endParaRPr>
          </a:p>
          <a:p>
            <a:pPr marL="609600" indent="-609600">
              <a:buClr>
                <a:schemeClr val="accent2"/>
              </a:buClr>
              <a:buFont typeface="Wingdings" panose="05000000000000000000" pitchFamily="2" charset="2"/>
              <a:buChar char="§"/>
            </a:pPr>
            <a:r>
              <a:rPr lang="it-IT" altLang="it-IT" sz="2400"/>
              <a:t>Per fare riferimento ai valori contenuti in una o più celle: per esempio, scrivere =B2*B3/C5</a:t>
            </a:r>
          </a:p>
          <a:p>
            <a:pPr marL="609600" indent="-609600">
              <a:buClr>
                <a:schemeClr val="accent2"/>
              </a:buClr>
              <a:buFont typeface="Wingdings" panose="05000000000000000000" pitchFamily="2" charset="2"/>
              <a:buChar char="§"/>
            </a:pPr>
            <a:endParaRPr lang="it-IT" altLang="it-IT" sz="2400"/>
          </a:p>
        </p:txBody>
      </p:sp>
      <p:pic>
        <p:nvPicPr>
          <p:cNvPr id="2299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71725"/>
            <a:ext cx="24384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2999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2400300"/>
            <a:ext cx="2190750" cy="1319213"/>
          </a:xfrm>
          <a:prstGeom prst="rect">
            <a:avLst/>
          </a:prstGeom>
          <a:noFill/>
          <a:extLst>
            <a:ext uri="{909E8E84-426E-40DD-AFC4-6F175D3DCCD1}">
              <a14:hiddenFill xmlns:a14="http://schemas.microsoft.com/office/drawing/2010/main">
                <a:solidFill>
                  <a:srgbClr val="FFFFFF"/>
                </a:solidFill>
              </a14:hiddenFill>
            </a:ext>
          </a:extLst>
        </p:spPr>
      </p:pic>
      <p:pic>
        <p:nvPicPr>
          <p:cNvPr id="22999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4724400"/>
            <a:ext cx="3733800" cy="1589088"/>
          </a:xfrm>
          <a:prstGeom prst="rect">
            <a:avLst/>
          </a:prstGeom>
          <a:noFill/>
          <a:extLst>
            <a:ext uri="{909E8E84-426E-40DD-AFC4-6F175D3DCCD1}">
              <a14:hiddenFill xmlns:a14="http://schemas.microsoft.com/office/drawing/2010/main">
                <a:solidFill>
                  <a:srgbClr val="FFFFFF"/>
                </a:solidFill>
              </a14:hiddenFill>
            </a:ext>
          </a:extLst>
        </p:spPr>
      </p:pic>
      <p:pic>
        <p:nvPicPr>
          <p:cNvPr id="22999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724400"/>
            <a:ext cx="40386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4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99907">
                                            <p:txEl>
                                              <p:pRg st="0" end="0"/>
                                            </p:txEl>
                                          </p:spTgt>
                                        </p:tgtEl>
                                        <p:attrNameLst>
                                          <p:attrName>style.visibility</p:attrName>
                                        </p:attrNameLst>
                                      </p:cBhvr>
                                      <p:to>
                                        <p:strVal val="visible"/>
                                      </p:to>
                                    </p:set>
                                    <p:animEffect transition="in" filter="wipe(down)">
                                      <p:cBhvr>
                                        <p:cTn id="7" dur="500"/>
                                        <p:tgtEl>
                                          <p:spTgt spid="2299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99908"/>
                                        </p:tgtEl>
                                        <p:attrNameLst>
                                          <p:attrName>style.visibility</p:attrName>
                                        </p:attrNameLst>
                                      </p:cBhvr>
                                      <p:to>
                                        <p:strVal val="visible"/>
                                      </p:to>
                                    </p:set>
                                    <p:animEffect transition="in" filter="fade">
                                      <p:cBhvr>
                                        <p:cTn id="12" dur="500"/>
                                        <p:tgtEl>
                                          <p:spTgt spid="2299908"/>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299909"/>
                                        </p:tgtEl>
                                        <p:attrNameLst>
                                          <p:attrName>style.visibility</p:attrName>
                                        </p:attrNameLst>
                                      </p:cBhvr>
                                      <p:to>
                                        <p:strVal val="visible"/>
                                      </p:to>
                                    </p:set>
                                    <p:animEffect transition="in" filter="fade">
                                      <p:cBhvr>
                                        <p:cTn id="16" dur="2000"/>
                                        <p:tgtEl>
                                          <p:spTgt spid="22999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99907">
                                            <p:txEl>
                                              <p:pRg st="5" end="5"/>
                                            </p:txEl>
                                          </p:spTgt>
                                        </p:tgtEl>
                                        <p:attrNameLst>
                                          <p:attrName>style.visibility</p:attrName>
                                        </p:attrNameLst>
                                      </p:cBhvr>
                                      <p:to>
                                        <p:strVal val="visible"/>
                                      </p:to>
                                    </p:set>
                                    <p:animEffect transition="in" filter="wipe(down)">
                                      <p:cBhvr>
                                        <p:cTn id="21" dur="500"/>
                                        <p:tgtEl>
                                          <p:spTgt spid="229990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299911"/>
                                        </p:tgtEl>
                                        <p:attrNameLst>
                                          <p:attrName>style.visibility</p:attrName>
                                        </p:attrNameLst>
                                      </p:cBhvr>
                                      <p:to>
                                        <p:strVal val="visible"/>
                                      </p:to>
                                    </p:set>
                                    <p:animEffect transition="in" filter="fade">
                                      <p:cBhvr>
                                        <p:cTn id="26" dur="500"/>
                                        <p:tgtEl>
                                          <p:spTgt spid="2299911"/>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2299910"/>
                                        </p:tgtEl>
                                        <p:attrNameLst>
                                          <p:attrName>style.visibility</p:attrName>
                                        </p:attrNameLst>
                                      </p:cBhvr>
                                      <p:to>
                                        <p:strVal val="visible"/>
                                      </p:to>
                                    </p:set>
                                    <p:animEffect transition="in" filter="fade">
                                      <p:cBhvr>
                                        <p:cTn id="30" dur="500"/>
                                        <p:tgtEl>
                                          <p:spTgt spid="2299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990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1954" name="Rectangle 2"/>
          <p:cNvSpPr>
            <a:spLocks noGrp="1" noChangeArrowheads="1"/>
          </p:cNvSpPr>
          <p:nvPr>
            <p:ph type="title"/>
          </p:nvPr>
        </p:nvSpPr>
        <p:spPr>
          <a:xfrm>
            <a:off x="114300" y="65088"/>
            <a:ext cx="7124700"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500" b="1">
                <a:solidFill>
                  <a:schemeClr val="accent2"/>
                </a:solidFill>
              </a:rPr>
              <a:t>Funzioni: </a:t>
            </a:r>
            <a:r>
              <a:rPr lang="it-IT" altLang="it-IT" sz="4500" b="1" i="1">
                <a:solidFill>
                  <a:schemeClr val="accent2"/>
                </a:solidFill>
              </a:rPr>
              <a:t>sintassi </a:t>
            </a:r>
          </a:p>
        </p:txBody>
      </p:sp>
      <p:sp>
        <p:nvSpPr>
          <p:cNvPr id="2301955" name="Rectangle 3"/>
          <p:cNvSpPr>
            <a:spLocks noGrp="1" noChangeArrowheads="1"/>
          </p:cNvSpPr>
          <p:nvPr>
            <p:ph type="body" idx="1"/>
          </p:nvPr>
        </p:nvSpPr>
        <p:spPr>
          <a:xfrm>
            <a:off x="0" y="1654175"/>
            <a:ext cx="9144000" cy="21367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609600" indent="-609600" algn="just">
              <a:spcBef>
                <a:spcPct val="30000"/>
              </a:spcBef>
              <a:buClr>
                <a:schemeClr val="accent2"/>
              </a:buClr>
              <a:buFont typeface="Wingdings" panose="05000000000000000000" pitchFamily="2" charset="2"/>
              <a:buChar char="§"/>
            </a:pPr>
            <a:r>
              <a:rPr lang="it-IT" altLang="it-IT"/>
              <a:t>nome della funzione, parentesi aperta, argomenti separati da punti e virgola, parentesi chiusa</a:t>
            </a:r>
          </a:p>
          <a:p>
            <a:pPr marL="609600" indent="-609600" algn="just">
              <a:spcBef>
                <a:spcPct val="30000"/>
              </a:spcBef>
              <a:buClr>
                <a:schemeClr val="accent2"/>
              </a:buClr>
              <a:buFont typeface="Wingdings" panose="05000000000000000000" pitchFamily="2" charset="2"/>
              <a:buChar char="§"/>
            </a:pPr>
            <a:r>
              <a:rPr lang="it-IT" altLang="it-IT"/>
              <a:t>All’interno di un argomento i : indicano </a:t>
            </a:r>
            <a:r>
              <a:rPr lang="it-IT" altLang="it-IT" i="1"/>
              <a:t>da a</a:t>
            </a:r>
          </a:p>
          <a:p>
            <a:pPr marL="609600" indent="-609600" algn="just">
              <a:spcBef>
                <a:spcPct val="30000"/>
              </a:spcBef>
              <a:buClr>
                <a:schemeClr val="accent2"/>
              </a:buClr>
              <a:buFont typeface="Wingdings" panose="05000000000000000000" pitchFamily="2" charset="2"/>
              <a:buChar char="§"/>
            </a:pPr>
            <a:r>
              <a:rPr lang="it-IT" altLang="it-IT"/>
              <a:t>esempio somma(A1:A3), calcola nella cella B1 la somma degli elementi da A1 a A3 e restituisce 9</a:t>
            </a:r>
          </a:p>
          <a:p>
            <a:pPr marL="609600" indent="-609600" algn="just">
              <a:spcBef>
                <a:spcPct val="30000"/>
              </a:spcBef>
              <a:buClr>
                <a:schemeClr val="accent2"/>
              </a:buClr>
              <a:buFont typeface="Wingdings" panose="05000000000000000000" pitchFamily="2" charset="2"/>
              <a:buChar char="§"/>
            </a:pPr>
            <a:endParaRPr lang="it-IT" altLang="it-IT"/>
          </a:p>
        </p:txBody>
      </p:sp>
      <p:pic>
        <p:nvPicPr>
          <p:cNvPr id="2301956" name="Picture 4"/>
          <p:cNvPicPr>
            <a:picLocks noChangeAspect="1" noChangeArrowheads="1"/>
          </p:cNvPicPr>
          <p:nvPr/>
        </p:nvPicPr>
        <p:blipFill>
          <a:blip r:embed="rId3">
            <a:extLst>
              <a:ext uri="{28A0092B-C50C-407E-A947-70E740481C1C}">
                <a14:useLocalDpi xmlns:a14="http://schemas.microsoft.com/office/drawing/2010/main" val="0"/>
              </a:ext>
            </a:extLst>
          </a:blip>
          <a:srcRect l="-586" t="8073" r="78038" b="73438"/>
          <a:stretch>
            <a:fillRect/>
          </a:stretch>
        </p:blipFill>
        <p:spPr bwMode="auto">
          <a:xfrm>
            <a:off x="3429000" y="4953000"/>
            <a:ext cx="2933700"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1742921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1955">
                                            <p:txEl>
                                              <p:pRg st="0" end="0"/>
                                            </p:txEl>
                                          </p:spTgt>
                                        </p:tgtEl>
                                        <p:attrNameLst>
                                          <p:attrName>style.visibility</p:attrName>
                                        </p:attrNameLst>
                                      </p:cBhvr>
                                      <p:to>
                                        <p:strVal val="visible"/>
                                      </p:to>
                                    </p:set>
                                    <p:animEffect transition="in" filter="wipe(left)">
                                      <p:cBhvr>
                                        <p:cTn id="7" dur="500"/>
                                        <p:tgtEl>
                                          <p:spTgt spid="2301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1955">
                                            <p:txEl>
                                              <p:pRg st="1" end="1"/>
                                            </p:txEl>
                                          </p:spTgt>
                                        </p:tgtEl>
                                        <p:attrNameLst>
                                          <p:attrName>style.visibility</p:attrName>
                                        </p:attrNameLst>
                                      </p:cBhvr>
                                      <p:to>
                                        <p:strVal val="visible"/>
                                      </p:to>
                                    </p:set>
                                    <p:animEffect transition="in" filter="wipe(left)">
                                      <p:cBhvr>
                                        <p:cTn id="12" dur="500"/>
                                        <p:tgtEl>
                                          <p:spTgt spid="2301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1955">
                                            <p:txEl>
                                              <p:pRg st="2" end="2"/>
                                            </p:txEl>
                                          </p:spTgt>
                                        </p:tgtEl>
                                        <p:attrNameLst>
                                          <p:attrName>style.visibility</p:attrName>
                                        </p:attrNameLst>
                                      </p:cBhvr>
                                      <p:to>
                                        <p:strVal val="visible"/>
                                      </p:to>
                                    </p:set>
                                    <p:animEffect transition="in" filter="wipe(left)">
                                      <p:cBhvr>
                                        <p:cTn id="17" dur="500"/>
                                        <p:tgtEl>
                                          <p:spTgt spid="2301955">
                                            <p:txEl>
                                              <p:pRg st="2" end="2"/>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301956"/>
                                        </p:tgtEl>
                                        <p:attrNameLst>
                                          <p:attrName>style.visibility</p:attrName>
                                        </p:attrNameLst>
                                      </p:cBhvr>
                                      <p:to>
                                        <p:strVal val="visible"/>
                                      </p:to>
                                    </p:set>
                                    <p:animEffect transition="in" filter="fade">
                                      <p:cBhvr>
                                        <p:cTn id="21" dur="2000"/>
                                        <p:tgtEl>
                                          <p:spTgt spid="2301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195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535" t="9357" r="41978" b="33401"/>
          <a:stretch/>
        </p:blipFill>
        <p:spPr>
          <a:xfrm>
            <a:off x="819150" y="1284288"/>
            <a:ext cx="4533900" cy="4001104"/>
          </a:xfrm>
          <a:prstGeom prst="rect">
            <a:avLst/>
          </a:prstGeom>
        </p:spPr>
      </p:pic>
      <p:sp>
        <p:nvSpPr>
          <p:cNvPr id="2304002" name="Rectangle 2"/>
          <p:cNvSpPr>
            <a:spLocks noGrp="1" noChangeArrowheads="1"/>
          </p:cNvSpPr>
          <p:nvPr>
            <p:ph type="title"/>
          </p:nvPr>
        </p:nvSpPr>
        <p:spPr>
          <a:xfrm>
            <a:off x="174906" y="-186157"/>
            <a:ext cx="7124700" cy="914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a:r>
              <a:rPr lang="it-IT" altLang="it-IT" sz="4100" b="1" dirty="0">
                <a:solidFill>
                  <a:schemeClr val="accent2"/>
                </a:solidFill>
              </a:rPr>
              <a:t>Inserimento guidato</a:t>
            </a:r>
          </a:p>
        </p:txBody>
      </p:sp>
      <p:sp>
        <p:nvSpPr>
          <p:cNvPr id="2304003" name="Rectangle 3"/>
          <p:cNvSpPr>
            <a:spLocks noGrp="1" noChangeArrowheads="1"/>
          </p:cNvSpPr>
          <p:nvPr>
            <p:ph type="body" idx="1"/>
          </p:nvPr>
        </p:nvSpPr>
        <p:spPr>
          <a:xfrm>
            <a:off x="174905" y="511899"/>
            <a:ext cx="8825659" cy="11461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0" indent="0" algn="just">
              <a:spcBef>
                <a:spcPct val="30000"/>
              </a:spcBef>
              <a:buClr>
                <a:schemeClr val="accent2"/>
              </a:buClr>
              <a:buFont typeface="Wingdings" panose="05000000000000000000" pitchFamily="2" charset="2"/>
              <a:buNone/>
            </a:pPr>
            <a:r>
              <a:rPr lang="it-IT" altLang="it-IT" sz="2400" dirty="0"/>
              <a:t>clicca         su una cella vuota per aprire la finestra di inserimento funzione</a:t>
            </a:r>
          </a:p>
        </p:txBody>
      </p:sp>
      <p:pic>
        <p:nvPicPr>
          <p:cNvPr id="23040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1447800"/>
            <a:ext cx="5921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04006" name="Rectangle 6"/>
          <p:cNvSpPr>
            <a:spLocks noChangeArrowheads="1"/>
          </p:cNvSpPr>
          <p:nvPr/>
        </p:nvSpPr>
        <p:spPr bwMode="auto">
          <a:xfrm>
            <a:off x="6438900" y="1463675"/>
            <a:ext cx="24193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buClr>
                <a:srgbClr val="333399"/>
              </a:buClr>
              <a:buFont typeface="Wingdings" panose="05000000000000000000" pitchFamily="2" charset="2"/>
              <a:buNone/>
            </a:pPr>
            <a:r>
              <a:rPr lang="it-IT" altLang="it-IT" sz="2400" b="0" smtClean="0">
                <a:solidFill>
                  <a:srgbClr val="000000"/>
                </a:solidFill>
              </a:rPr>
              <a:t>seleziona la categoria della funzione che cerchi e scegli la funzione dalla finestra “Select a function”</a:t>
            </a:r>
          </a:p>
        </p:txBody>
      </p:sp>
      <p:sp>
        <p:nvSpPr>
          <p:cNvPr id="2304007" name="Line 7"/>
          <p:cNvSpPr>
            <a:spLocks noChangeShapeType="1"/>
          </p:cNvSpPr>
          <p:nvPr/>
        </p:nvSpPr>
        <p:spPr bwMode="auto">
          <a:xfrm flipH="1">
            <a:off x="4552950" y="2133600"/>
            <a:ext cx="2000250" cy="15621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endParaRPr lang="it-IT" smtClean="0">
              <a:solidFill>
                <a:srgbClr val="000000"/>
              </a:solidFill>
            </a:endParaRPr>
          </a:p>
        </p:txBody>
      </p:sp>
      <p:sp>
        <p:nvSpPr>
          <p:cNvPr id="2304008" name="Line 8"/>
          <p:cNvSpPr>
            <a:spLocks noChangeShapeType="1"/>
          </p:cNvSpPr>
          <p:nvPr/>
        </p:nvSpPr>
        <p:spPr bwMode="auto">
          <a:xfrm flipH="1">
            <a:off x="3208338" y="3703638"/>
            <a:ext cx="5257800" cy="9144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endParaRPr lang="it-IT" smtClean="0">
              <a:solidFill>
                <a:srgbClr val="000000"/>
              </a:solidFill>
            </a:endParaRPr>
          </a:p>
        </p:txBody>
      </p:sp>
      <p:pic>
        <p:nvPicPr>
          <p:cNvPr id="2304009" name="Picture 9"/>
          <p:cNvPicPr>
            <a:picLocks noChangeAspect="1" noChangeArrowheads="1"/>
          </p:cNvPicPr>
          <p:nvPr/>
        </p:nvPicPr>
        <p:blipFill>
          <a:blip r:embed="rId5">
            <a:extLst>
              <a:ext uri="{28A0092B-C50C-407E-A947-70E740481C1C}">
                <a14:useLocalDpi xmlns:a14="http://schemas.microsoft.com/office/drawing/2010/main" val="0"/>
              </a:ext>
            </a:extLst>
          </a:blip>
          <a:srcRect l="11566" t="16406" r="53441" b="46614"/>
          <a:stretch>
            <a:fillRect/>
          </a:stretch>
        </p:blipFill>
        <p:spPr bwMode="auto">
          <a:xfrm>
            <a:off x="1371600" y="4152900"/>
            <a:ext cx="4552950" cy="270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04010" name="Rectangle 10"/>
          <p:cNvSpPr>
            <a:spLocks noChangeArrowheads="1"/>
          </p:cNvSpPr>
          <p:nvPr/>
        </p:nvSpPr>
        <p:spPr bwMode="auto">
          <a:xfrm>
            <a:off x="6408738" y="4310063"/>
            <a:ext cx="2735262"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buClr>
                <a:srgbClr val="333399"/>
              </a:buClr>
              <a:buFont typeface="Wingdings" panose="05000000000000000000" pitchFamily="2" charset="2"/>
              <a:buNone/>
            </a:pPr>
            <a:r>
              <a:rPr lang="it-IT" altLang="it-IT" sz="2400" b="0" smtClean="0">
                <a:solidFill>
                  <a:srgbClr val="000000"/>
                </a:solidFill>
              </a:rPr>
              <a:t>si apre la finestra degli argomenti della funzione. Basta selezionare con il mouse le celle da sommare</a:t>
            </a:r>
          </a:p>
        </p:txBody>
      </p:sp>
      <p:sp>
        <p:nvSpPr>
          <p:cNvPr id="2304011" name="Rectangle 11"/>
          <p:cNvSpPr>
            <a:spLocks noChangeArrowheads="1"/>
          </p:cNvSpPr>
          <p:nvPr/>
        </p:nvSpPr>
        <p:spPr bwMode="auto">
          <a:xfrm>
            <a:off x="1009650" y="2914650"/>
            <a:ext cx="590550" cy="533400"/>
          </a:xfrm>
          <a:prstGeom prst="rect">
            <a:avLst/>
          </a:prstGeom>
          <a:noFill/>
          <a:ln w="38100" algn="ctr">
            <a:solidFill>
              <a:schemeClr val="accent2"/>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eaLnBrk="1" hangingPunct="1"/>
            <a:endParaRPr lang="it-IT" smtClean="0">
              <a:solidFill>
                <a:srgbClr val="000000"/>
              </a:solidFill>
            </a:endParaRPr>
          </a:p>
        </p:txBody>
      </p:sp>
      <p:sp>
        <p:nvSpPr>
          <p:cNvPr id="2304012" name="Line 12"/>
          <p:cNvSpPr>
            <a:spLocks noChangeShapeType="1"/>
          </p:cNvSpPr>
          <p:nvPr/>
        </p:nvSpPr>
        <p:spPr bwMode="auto">
          <a:xfrm flipH="1" flipV="1">
            <a:off x="1552575" y="3219450"/>
            <a:ext cx="4933950" cy="30861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endParaRPr lang="it-IT" smtClean="0">
              <a:solidFill>
                <a:srgbClr val="000000"/>
              </a:solidFill>
            </a:endParaRPr>
          </a:p>
        </p:txBody>
      </p:sp>
    </p:spTree>
    <p:extLst>
      <p:ext uri="{BB962C8B-B14F-4D97-AF65-F5344CB8AC3E}">
        <p14:creationId xmlns:p14="http://schemas.microsoft.com/office/powerpoint/2010/main" val="2293946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4003">
                                            <p:txEl>
                                              <p:pRg st="0" end="0"/>
                                            </p:txEl>
                                          </p:spTgt>
                                        </p:tgtEl>
                                        <p:attrNameLst>
                                          <p:attrName>style.visibility</p:attrName>
                                        </p:attrNameLst>
                                      </p:cBhvr>
                                      <p:to>
                                        <p:strVal val="visible"/>
                                      </p:to>
                                    </p:set>
                                    <p:animEffect transition="in" filter="wipe(left)">
                                      <p:cBhvr>
                                        <p:cTn id="7" dur="500"/>
                                        <p:tgtEl>
                                          <p:spTgt spid="23040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04004"/>
                                        </p:tgtEl>
                                        <p:attrNameLst>
                                          <p:attrName>style.visibility</p:attrName>
                                        </p:attrNameLst>
                                      </p:cBhvr>
                                      <p:to>
                                        <p:strVal val="visible"/>
                                      </p:to>
                                    </p:set>
                                    <p:animEffect transition="in" filter="fade">
                                      <p:cBhvr>
                                        <p:cTn id="10" dur="500"/>
                                        <p:tgtEl>
                                          <p:spTgt spid="23040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04006">
                                            <p:txEl>
                                              <p:pRg st="0" end="0"/>
                                            </p:txEl>
                                          </p:spTgt>
                                        </p:tgtEl>
                                        <p:attrNameLst>
                                          <p:attrName>style.visibility</p:attrName>
                                        </p:attrNameLst>
                                      </p:cBhvr>
                                      <p:to>
                                        <p:strVal val="visible"/>
                                      </p:to>
                                    </p:set>
                                    <p:animEffect transition="in" filter="wipe(left)">
                                      <p:cBhvr>
                                        <p:cTn id="15" dur="500"/>
                                        <p:tgtEl>
                                          <p:spTgt spid="230400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304007"/>
                                        </p:tgtEl>
                                        <p:attrNameLst>
                                          <p:attrName>style.visibility</p:attrName>
                                        </p:attrNameLst>
                                      </p:cBhvr>
                                      <p:to>
                                        <p:strVal val="visible"/>
                                      </p:to>
                                    </p:set>
                                    <p:animEffect transition="in" filter="wipe(right)">
                                      <p:cBhvr>
                                        <p:cTn id="20" dur="500"/>
                                        <p:tgtEl>
                                          <p:spTgt spid="23040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304008"/>
                                        </p:tgtEl>
                                        <p:attrNameLst>
                                          <p:attrName>style.visibility</p:attrName>
                                        </p:attrNameLst>
                                      </p:cBhvr>
                                      <p:to>
                                        <p:strVal val="visible"/>
                                      </p:to>
                                    </p:set>
                                    <p:animEffect transition="in" filter="wipe(right)">
                                      <p:cBhvr>
                                        <p:cTn id="25" dur="500"/>
                                        <p:tgtEl>
                                          <p:spTgt spid="230400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04010">
                                            <p:txEl>
                                              <p:pRg st="0" end="0"/>
                                            </p:txEl>
                                          </p:spTgt>
                                        </p:tgtEl>
                                        <p:attrNameLst>
                                          <p:attrName>style.visibility</p:attrName>
                                        </p:attrNameLst>
                                      </p:cBhvr>
                                      <p:to>
                                        <p:strVal val="visible"/>
                                      </p:to>
                                    </p:set>
                                    <p:animEffect transition="in" filter="wipe(left)">
                                      <p:cBhvr>
                                        <p:cTn id="30" dur="500"/>
                                        <p:tgtEl>
                                          <p:spTgt spid="2304010">
                                            <p:txEl>
                                              <p:pRg st="0" end="0"/>
                                            </p:txEl>
                                          </p:spTgt>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2304009"/>
                                        </p:tgtEl>
                                        <p:attrNameLst>
                                          <p:attrName>style.visibility</p:attrName>
                                        </p:attrNameLst>
                                      </p:cBhvr>
                                      <p:to>
                                        <p:strVal val="visible"/>
                                      </p:to>
                                    </p:set>
                                    <p:animEffect transition="in" filter="fade">
                                      <p:cBhvr>
                                        <p:cTn id="34" dur="2000"/>
                                        <p:tgtEl>
                                          <p:spTgt spid="23040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04012"/>
                                        </p:tgtEl>
                                        <p:attrNameLst>
                                          <p:attrName>style.visibility</p:attrName>
                                        </p:attrNameLst>
                                      </p:cBhvr>
                                      <p:to>
                                        <p:strVal val="visible"/>
                                      </p:to>
                                    </p:set>
                                    <p:animEffect transition="in" filter="wipe(down)">
                                      <p:cBhvr>
                                        <p:cTn id="39" dur="500"/>
                                        <p:tgtEl>
                                          <p:spTgt spid="23040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04011"/>
                                        </p:tgtEl>
                                        <p:attrNameLst>
                                          <p:attrName>style.visibility</p:attrName>
                                        </p:attrNameLst>
                                      </p:cBhvr>
                                      <p:to>
                                        <p:strVal val="visible"/>
                                      </p:to>
                                    </p:set>
                                    <p:animEffect transition="in" filter="wipe(down)">
                                      <p:cBhvr>
                                        <p:cTn id="42" dur="500"/>
                                        <p:tgtEl>
                                          <p:spTgt spid="2304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03" grpId="0" build="p"/>
      <p:bldP spid="2304006" grpId="0" build="p"/>
      <p:bldP spid="2304007" grpId="0" animBg="1"/>
      <p:bldP spid="2304008" grpId="0" animBg="1"/>
      <p:bldP spid="2304010" grpId="0" build="p"/>
      <p:bldP spid="2304011" grpId="0" animBg="1"/>
      <p:bldP spid="23040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6050" name="Rectangle 2"/>
          <p:cNvSpPr>
            <a:spLocks noGrp="1" noChangeArrowheads="1"/>
          </p:cNvSpPr>
          <p:nvPr>
            <p:ph type="title"/>
          </p:nvPr>
        </p:nvSpPr>
        <p:spPr/>
        <p:txBody>
          <a:bodyPr/>
          <a:lstStyle/>
          <a:p>
            <a:pPr algn="l"/>
            <a:r>
              <a:rPr lang="it-IT" altLang="it-IT" sz="4000" b="1">
                <a:solidFill>
                  <a:schemeClr val="accent2"/>
                </a:solidFill>
              </a:rPr>
              <a:t>abbiamo appena effettuato una sommatoria					</a:t>
            </a:r>
            <a:r>
              <a:rPr lang="it-IT" altLang="it-IT" sz="5400" b="1">
                <a:solidFill>
                  <a:srgbClr val="FF9900"/>
                </a:solidFill>
                <a:sym typeface="Symbol" panose="05050102010706020507" pitchFamily="18" charset="2"/>
              </a:rPr>
              <a:t></a:t>
            </a:r>
          </a:p>
        </p:txBody>
      </p:sp>
      <p:sp>
        <p:nvSpPr>
          <p:cNvPr id="2306051" name="Rectangle 3"/>
          <p:cNvSpPr>
            <a:spLocks noChangeArrowheads="1"/>
          </p:cNvSpPr>
          <p:nvPr/>
        </p:nvSpPr>
        <p:spPr bwMode="auto">
          <a:xfrm>
            <a:off x="447675" y="1695450"/>
            <a:ext cx="82105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buClr>
                <a:srgbClr val="333399"/>
              </a:buClr>
              <a:buFont typeface="Wingdings" panose="05000000000000000000" pitchFamily="2" charset="2"/>
              <a:buChar char="§"/>
            </a:pPr>
            <a:r>
              <a:rPr lang="it-IT" altLang="it-IT" sz="3200" b="0" smtClean="0">
                <a:solidFill>
                  <a:srgbClr val="000000"/>
                </a:solidFill>
              </a:rPr>
              <a:t>Se la variabile considerata è indicata con X, la notazione di uso corrente è del tipo</a:t>
            </a:r>
          </a:p>
        </p:txBody>
      </p:sp>
      <p:graphicFrame>
        <p:nvGraphicFramePr>
          <p:cNvPr id="2306052" name="Object 4"/>
          <p:cNvGraphicFramePr>
            <a:graphicFrameLocks noChangeAspect="1"/>
          </p:cNvGraphicFramePr>
          <p:nvPr/>
        </p:nvGraphicFramePr>
        <p:xfrm>
          <a:off x="1123950" y="2984500"/>
          <a:ext cx="1839913" cy="1895475"/>
        </p:xfrm>
        <a:graphic>
          <a:graphicData uri="http://schemas.openxmlformats.org/presentationml/2006/ole">
            <mc:AlternateContent xmlns:mc="http://schemas.openxmlformats.org/markup-compatibility/2006">
              <mc:Choice xmlns:v="urn:schemas-microsoft-com:vml" Requires="v">
                <p:oleObj spid="_x0000_s1028" name="Equation" r:id="rId4" imgW="419040" imgH="431640" progId="Equation.3">
                  <p:embed/>
                </p:oleObj>
              </mc:Choice>
              <mc:Fallback>
                <p:oleObj name="Equation" r:id="rId4" imgW="4190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2984500"/>
                        <a:ext cx="1839913" cy="189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06053" name="Rectangle 5"/>
          <p:cNvSpPr>
            <a:spLocks noChangeArrowheads="1"/>
          </p:cNvSpPr>
          <p:nvPr/>
        </p:nvSpPr>
        <p:spPr bwMode="auto">
          <a:xfrm>
            <a:off x="477838" y="5268913"/>
            <a:ext cx="81486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buClr>
                <a:srgbClr val="333399"/>
              </a:buClr>
              <a:buFont typeface="Wingdings" panose="05000000000000000000" pitchFamily="2" charset="2"/>
              <a:buChar char="§"/>
            </a:pPr>
            <a:r>
              <a:rPr lang="it-IT" altLang="it-IT" sz="3200" b="0" smtClean="0">
                <a:solidFill>
                  <a:srgbClr val="000000"/>
                </a:solidFill>
              </a:rPr>
              <a:t>e si legge </a:t>
            </a:r>
            <a:r>
              <a:rPr lang="it-IT" altLang="it-IT" sz="3200" b="0" smtClean="0">
                <a:solidFill>
                  <a:srgbClr val="000000"/>
                </a:solidFill>
                <a:latin typeface="leclq8"/>
              </a:rPr>
              <a:t>“</a:t>
            </a:r>
            <a:r>
              <a:rPr lang="it-IT" altLang="it-IT" sz="3200" b="0" smtClean="0">
                <a:solidFill>
                  <a:srgbClr val="000000"/>
                </a:solidFill>
              </a:rPr>
              <a:t>sommatoria di X</a:t>
            </a:r>
            <a:r>
              <a:rPr lang="it-IT" altLang="it-IT" b="0" smtClean="0">
                <a:solidFill>
                  <a:srgbClr val="000000"/>
                </a:solidFill>
              </a:rPr>
              <a:t>i</a:t>
            </a:r>
            <a:r>
              <a:rPr lang="it-IT" altLang="it-IT" sz="3200" b="0" smtClean="0">
                <a:solidFill>
                  <a:srgbClr val="000000"/>
                </a:solidFill>
              </a:rPr>
              <a:t>, per </a:t>
            </a:r>
            <a:r>
              <a:rPr lang="it-IT" altLang="it-IT" sz="3200" b="0" i="1" smtClean="0">
                <a:solidFill>
                  <a:srgbClr val="000000"/>
                </a:solidFill>
              </a:rPr>
              <a:t>i</a:t>
            </a:r>
            <a:r>
              <a:rPr lang="it-IT" altLang="it-IT" sz="3200" b="0" smtClean="0">
                <a:solidFill>
                  <a:srgbClr val="000000"/>
                </a:solidFill>
              </a:rPr>
              <a:t> che va da </a:t>
            </a:r>
            <a:r>
              <a:rPr lang="it-IT" altLang="it-IT" sz="3200" b="0" i="1" smtClean="0">
                <a:solidFill>
                  <a:srgbClr val="000000"/>
                </a:solidFill>
              </a:rPr>
              <a:t>m</a:t>
            </a:r>
            <a:r>
              <a:rPr lang="it-IT" altLang="it-IT" sz="3200" b="0" smtClean="0">
                <a:solidFill>
                  <a:srgbClr val="000000"/>
                </a:solidFill>
              </a:rPr>
              <a:t> a </a:t>
            </a:r>
            <a:r>
              <a:rPr lang="it-IT" altLang="it-IT" sz="3200" b="0" i="1" smtClean="0">
                <a:solidFill>
                  <a:srgbClr val="000000"/>
                </a:solidFill>
              </a:rPr>
              <a:t>n</a:t>
            </a:r>
            <a:r>
              <a:rPr lang="it-IT" altLang="it-IT" sz="3200" b="0" smtClean="0">
                <a:solidFill>
                  <a:srgbClr val="000000"/>
                </a:solidFill>
              </a:rPr>
              <a:t>.</a:t>
            </a:r>
          </a:p>
        </p:txBody>
      </p:sp>
    </p:spTree>
    <p:extLst>
      <p:ext uri="{BB962C8B-B14F-4D97-AF65-F5344CB8AC3E}">
        <p14:creationId xmlns:p14="http://schemas.microsoft.com/office/powerpoint/2010/main" val="2718564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6051"/>
                                        </p:tgtEl>
                                        <p:attrNameLst>
                                          <p:attrName>style.visibility</p:attrName>
                                        </p:attrNameLst>
                                      </p:cBhvr>
                                      <p:to>
                                        <p:strVal val="visible"/>
                                      </p:to>
                                    </p:set>
                                    <p:animEffect transition="in" filter="wipe(left)">
                                      <p:cBhvr>
                                        <p:cTn id="7" dur="500"/>
                                        <p:tgtEl>
                                          <p:spTgt spid="2306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06052"/>
                                        </p:tgtEl>
                                        <p:attrNameLst>
                                          <p:attrName>style.visibility</p:attrName>
                                        </p:attrNameLst>
                                      </p:cBhvr>
                                      <p:to>
                                        <p:strVal val="visible"/>
                                      </p:to>
                                    </p:set>
                                    <p:animEffect transition="in" filter="wipe(left)">
                                      <p:cBhvr>
                                        <p:cTn id="12" dur="500"/>
                                        <p:tgtEl>
                                          <p:spTgt spid="2306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6053"/>
                                        </p:tgtEl>
                                        <p:attrNameLst>
                                          <p:attrName>style.visibility</p:attrName>
                                        </p:attrNameLst>
                                      </p:cBhvr>
                                      <p:to>
                                        <p:strVal val="visible"/>
                                      </p:to>
                                    </p:set>
                                    <p:animEffect transition="in" filter="wipe(left)">
                                      <p:cBhvr>
                                        <p:cTn id="17" dur="500"/>
                                        <p:tgtEl>
                                          <p:spTgt spid="2306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051" grpId="0"/>
      <p:bldP spid="23060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Text Box 2"/>
          <p:cNvSpPr txBox="1">
            <a:spLocks noChangeArrowheads="1"/>
          </p:cNvSpPr>
          <p:nvPr/>
        </p:nvSpPr>
        <p:spPr bwMode="auto">
          <a:xfrm>
            <a:off x="2965450" y="509588"/>
            <a:ext cx="32496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it-IT" sz="4400" smtClean="0">
                <a:solidFill>
                  <a:srgbClr val="333399"/>
                </a:solidFill>
              </a:rPr>
              <a:t>MISURARE</a:t>
            </a:r>
          </a:p>
        </p:txBody>
      </p:sp>
      <p:pic>
        <p:nvPicPr>
          <p:cNvPr id="2076675" name="Picture 3" descr="metronomo_online_esercizi_musical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14525"/>
            <a:ext cx="4076700" cy="366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76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6674">
                                            <p:txEl>
                                              <p:pRg st="0" end="0"/>
                                            </p:txEl>
                                          </p:spTgt>
                                        </p:tgtEl>
                                        <p:attrNameLst>
                                          <p:attrName>style.visibility</p:attrName>
                                        </p:attrNameLst>
                                      </p:cBhvr>
                                      <p:to>
                                        <p:strVal val="visible"/>
                                      </p:to>
                                    </p:set>
                                    <p:animEffect transition="in" filter="dissolve">
                                      <p:cBhvr>
                                        <p:cTn id="7" dur="500"/>
                                        <p:tgtEl>
                                          <p:spTgt spid="2076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6674" grpId="0" build="allAtOnce" rev="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8098" name="Rectangle 2"/>
          <p:cNvSpPr>
            <a:spLocks noChangeArrowheads="1"/>
          </p:cNvSpPr>
          <p:nvPr/>
        </p:nvSpPr>
        <p:spPr bwMode="auto">
          <a:xfrm>
            <a:off x="390525" y="1447800"/>
            <a:ext cx="8210550" cy="555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buClr>
                <a:srgbClr val="333399"/>
              </a:buClr>
              <a:buFont typeface="Wingdings" panose="05000000000000000000" pitchFamily="2" charset="2"/>
              <a:buChar char="§"/>
            </a:pPr>
            <a:r>
              <a:rPr lang="it-IT" altLang="it-IT" sz="3200" b="0" smtClean="0">
                <a:solidFill>
                  <a:srgbClr val="000000"/>
                </a:solidFill>
              </a:rPr>
              <a:t>Il simbolo </a:t>
            </a:r>
            <a:r>
              <a:rPr lang="it-IT" altLang="it-IT" sz="3600" b="0" smtClean="0">
                <a:solidFill>
                  <a:srgbClr val="000000"/>
                </a:solidFill>
                <a:latin typeface="Symbol" panose="05050102010706020507" pitchFamily="18" charset="2"/>
              </a:rPr>
              <a:t>S </a:t>
            </a:r>
            <a:r>
              <a:rPr lang="it-IT" altLang="it-IT" sz="3200" b="0" smtClean="0">
                <a:solidFill>
                  <a:srgbClr val="000000"/>
                </a:solidFill>
              </a:rPr>
              <a:t>(sigma maiuscola dell'alfabeto greco) indica l'operazione di somma,</a:t>
            </a:r>
          </a:p>
          <a:p>
            <a:pPr algn="just" eaLnBrk="1" hangingPunct="1">
              <a:spcBef>
                <a:spcPct val="30000"/>
              </a:spcBef>
              <a:buClr>
                <a:srgbClr val="333399"/>
              </a:buClr>
              <a:buFont typeface="Wingdings" panose="05000000000000000000" pitchFamily="2" charset="2"/>
              <a:buChar char="§"/>
            </a:pPr>
            <a:r>
              <a:rPr lang="it-IT" altLang="it-IT" sz="3200" b="0" smtClean="0">
                <a:solidFill>
                  <a:srgbClr val="000000"/>
                </a:solidFill>
              </a:rPr>
              <a:t>il simbolo X</a:t>
            </a:r>
            <a:r>
              <a:rPr lang="it-IT" altLang="it-IT" b="0" smtClean="0">
                <a:solidFill>
                  <a:srgbClr val="000000"/>
                </a:solidFill>
              </a:rPr>
              <a:t>i</a:t>
            </a:r>
            <a:r>
              <a:rPr lang="it-IT" altLang="it-IT" sz="3200" b="0" smtClean="0">
                <a:solidFill>
                  <a:srgbClr val="000000"/>
                </a:solidFill>
              </a:rPr>
              <a:t> indica il generico addendo (o termine) della sommatoria,</a:t>
            </a:r>
          </a:p>
          <a:p>
            <a:pPr algn="just" eaLnBrk="1" hangingPunct="1">
              <a:spcBef>
                <a:spcPct val="30000"/>
              </a:spcBef>
              <a:buClr>
                <a:srgbClr val="333399"/>
              </a:buClr>
              <a:buFont typeface="Wingdings" panose="05000000000000000000" pitchFamily="2" charset="2"/>
              <a:buChar char="§"/>
            </a:pPr>
            <a:r>
              <a:rPr lang="it-IT" altLang="it-IT" sz="3200" b="0" smtClean="0">
                <a:solidFill>
                  <a:srgbClr val="000000"/>
                </a:solidFill>
              </a:rPr>
              <a:t>le lettere </a:t>
            </a:r>
            <a:r>
              <a:rPr lang="it-IT" altLang="it-IT" sz="3200" b="0" i="1" smtClean="0">
                <a:solidFill>
                  <a:srgbClr val="000000"/>
                </a:solidFill>
              </a:rPr>
              <a:t>m</a:t>
            </a:r>
            <a:r>
              <a:rPr lang="it-IT" altLang="it-IT" sz="3200" b="0" smtClean="0">
                <a:solidFill>
                  <a:srgbClr val="000000"/>
                </a:solidFill>
              </a:rPr>
              <a:t> ed n indicano i cosiddetti estremi della sommatoria </a:t>
            </a:r>
          </a:p>
          <a:p>
            <a:pPr algn="just" eaLnBrk="1" hangingPunct="1">
              <a:spcBef>
                <a:spcPct val="30000"/>
              </a:spcBef>
              <a:buClr>
                <a:srgbClr val="333399"/>
              </a:buClr>
              <a:buFont typeface="Wingdings" panose="05000000000000000000" pitchFamily="2" charset="2"/>
              <a:buChar char="§"/>
            </a:pPr>
            <a:r>
              <a:rPr lang="it-IT" altLang="it-IT" sz="3200" b="0" smtClean="0">
                <a:solidFill>
                  <a:srgbClr val="000000"/>
                </a:solidFill>
              </a:rPr>
              <a:t>l'intervallo (da m a n estremi inclusi) in cui deve variare l'indice </a:t>
            </a:r>
            <a:r>
              <a:rPr lang="it-IT" altLang="it-IT" sz="3200" b="0" i="1" smtClean="0">
                <a:solidFill>
                  <a:srgbClr val="000000"/>
                </a:solidFill>
              </a:rPr>
              <a:t>i</a:t>
            </a:r>
            <a:r>
              <a:rPr lang="it-IT" altLang="it-IT" sz="3200" b="0" smtClean="0">
                <a:solidFill>
                  <a:srgbClr val="000000"/>
                </a:solidFill>
              </a:rPr>
              <a:t> allorché si sommano gli addendi X</a:t>
            </a:r>
            <a:r>
              <a:rPr lang="it-IT" altLang="it-IT" sz="1800" b="0" smtClean="0">
                <a:solidFill>
                  <a:srgbClr val="000000"/>
                </a:solidFill>
              </a:rPr>
              <a:t>i</a:t>
            </a:r>
            <a:r>
              <a:rPr lang="it-IT" altLang="it-IT" sz="3200" b="0" smtClean="0">
                <a:solidFill>
                  <a:srgbClr val="000000"/>
                </a:solidFill>
              </a:rPr>
              <a:t>.</a:t>
            </a:r>
          </a:p>
        </p:txBody>
      </p:sp>
      <p:graphicFrame>
        <p:nvGraphicFramePr>
          <p:cNvPr id="2308099" name="Object 3"/>
          <p:cNvGraphicFramePr>
            <a:graphicFrameLocks noChangeAspect="1"/>
          </p:cNvGraphicFramePr>
          <p:nvPr/>
        </p:nvGraphicFramePr>
        <p:xfrm>
          <a:off x="3727450" y="-152400"/>
          <a:ext cx="1649413" cy="1698625"/>
        </p:xfrm>
        <a:graphic>
          <a:graphicData uri="http://schemas.openxmlformats.org/presentationml/2006/ole">
            <mc:AlternateContent xmlns:mc="http://schemas.openxmlformats.org/markup-compatibility/2006">
              <mc:Choice xmlns:v="urn:schemas-microsoft-com:vml" Requires="v">
                <p:oleObj spid="_x0000_s2052" name="Equation" r:id="rId4" imgW="419040" imgH="431640" progId="Equation.3">
                  <p:embed/>
                </p:oleObj>
              </mc:Choice>
              <mc:Fallback>
                <p:oleObj name="Equation" r:id="rId4" imgW="4190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450" y="-152400"/>
                        <a:ext cx="1649413"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0170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8098">
                                            <p:txEl>
                                              <p:pRg st="0" end="0"/>
                                            </p:txEl>
                                          </p:spTgt>
                                        </p:tgtEl>
                                        <p:attrNameLst>
                                          <p:attrName>style.visibility</p:attrName>
                                        </p:attrNameLst>
                                      </p:cBhvr>
                                      <p:to>
                                        <p:strVal val="visible"/>
                                      </p:to>
                                    </p:set>
                                    <p:animEffect transition="in" filter="wipe(left)">
                                      <p:cBhvr>
                                        <p:cTn id="7" dur="500"/>
                                        <p:tgtEl>
                                          <p:spTgt spid="2308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8098">
                                            <p:txEl>
                                              <p:pRg st="1" end="1"/>
                                            </p:txEl>
                                          </p:spTgt>
                                        </p:tgtEl>
                                        <p:attrNameLst>
                                          <p:attrName>style.visibility</p:attrName>
                                        </p:attrNameLst>
                                      </p:cBhvr>
                                      <p:to>
                                        <p:strVal val="visible"/>
                                      </p:to>
                                    </p:set>
                                    <p:animEffect transition="in" filter="wipe(left)">
                                      <p:cBhvr>
                                        <p:cTn id="12" dur="500"/>
                                        <p:tgtEl>
                                          <p:spTgt spid="23080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8098">
                                            <p:txEl>
                                              <p:pRg st="2" end="2"/>
                                            </p:txEl>
                                          </p:spTgt>
                                        </p:tgtEl>
                                        <p:attrNameLst>
                                          <p:attrName>style.visibility</p:attrName>
                                        </p:attrNameLst>
                                      </p:cBhvr>
                                      <p:to>
                                        <p:strVal val="visible"/>
                                      </p:to>
                                    </p:set>
                                    <p:animEffect transition="in" filter="wipe(left)">
                                      <p:cBhvr>
                                        <p:cTn id="17" dur="500"/>
                                        <p:tgtEl>
                                          <p:spTgt spid="23080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08098">
                                            <p:txEl>
                                              <p:pRg st="3" end="3"/>
                                            </p:txEl>
                                          </p:spTgt>
                                        </p:tgtEl>
                                        <p:attrNameLst>
                                          <p:attrName>style.visibility</p:attrName>
                                        </p:attrNameLst>
                                      </p:cBhvr>
                                      <p:to>
                                        <p:strVal val="visible"/>
                                      </p:to>
                                    </p:set>
                                    <p:animEffect transition="in" filter="wipe(left)">
                                      <p:cBhvr>
                                        <p:cTn id="22" dur="500"/>
                                        <p:tgtEl>
                                          <p:spTgt spid="2308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809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0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3" y="257175"/>
            <a:ext cx="4791075" cy="213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10147" name="Text Box 3"/>
          <p:cNvSpPr txBox="1">
            <a:spLocks noChangeArrowheads="1"/>
          </p:cNvSpPr>
          <p:nvPr/>
        </p:nvSpPr>
        <p:spPr bwMode="auto">
          <a:xfrm>
            <a:off x="0" y="2582863"/>
            <a:ext cx="9144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
              </a:spcBef>
              <a:buClr>
                <a:srgbClr val="333399"/>
              </a:buClr>
              <a:buFont typeface="Wingdings" panose="05000000000000000000" pitchFamily="2" charset="2"/>
              <a:buChar char="§"/>
            </a:pPr>
            <a:r>
              <a:rPr lang="it-IT" altLang="it-IT" sz="3200" b="0" smtClean="0">
                <a:solidFill>
                  <a:srgbClr val="000000"/>
                </a:solidFill>
              </a:rPr>
              <a:t>Per identificare il voto (X) di ciascuno studente associamo alla variabile X l'indice </a:t>
            </a:r>
            <a:r>
              <a:rPr lang="it-IT" altLang="it-IT" sz="3200" b="0" i="1" smtClean="0">
                <a:solidFill>
                  <a:srgbClr val="000000"/>
                </a:solidFill>
              </a:rPr>
              <a:t>i</a:t>
            </a:r>
            <a:r>
              <a:rPr lang="it-IT" altLang="it-IT" sz="3200" b="0" smtClean="0">
                <a:solidFill>
                  <a:srgbClr val="000000"/>
                </a:solidFill>
              </a:rPr>
              <a:t> che identifica lo studente:</a:t>
            </a:r>
          </a:p>
          <a:p>
            <a:pPr algn="just" eaLnBrk="1" hangingPunct="1">
              <a:spcBef>
                <a:spcPct val="5000"/>
              </a:spcBef>
              <a:buClr>
                <a:srgbClr val="333399"/>
              </a:buClr>
              <a:buFont typeface="Wingdings" panose="05000000000000000000" pitchFamily="2" charset="2"/>
              <a:buChar char="§"/>
            </a:pPr>
            <a:r>
              <a:rPr lang="it-IT" altLang="it-IT" sz="3200" b="0" smtClean="0">
                <a:solidFill>
                  <a:srgbClr val="000000"/>
                </a:solidFill>
              </a:rPr>
              <a:t>X</a:t>
            </a:r>
            <a:r>
              <a:rPr lang="it-IT" altLang="it-IT" sz="3200" b="0" baseline="-25000" smtClean="0">
                <a:solidFill>
                  <a:srgbClr val="000000"/>
                </a:solidFill>
              </a:rPr>
              <a:t>1 </a:t>
            </a:r>
            <a:r>
              <a:rPr lang="it-IT" altLang="it-IT" sz="3200" b="0" smtClean="0">
                <a:solidFill>
                  <a:srgbClr val="000000"/>
                </a:solidFill>
              </a:rPr>
              <a:t>è il voto di Giulia (24); </a:t>
            </a:r>
          </a:p>
          <a:p>
            <a:pPr algn="just" eaLnBrk="1" hangingPunct="1">
              <a:spcBef>
                <a:spcPct val="5000"/>
              </a:spcBef>
              <a:buClr>
                <a:srgbClr val="333399"/>
              </a:buClr>
              <a:buFont typeface="Wingdings" panose="05000000000000000000" pitchFamily="2" charset="2"/>
              <a:buChar char="§"/>
            </a:pPr>
            <a:r>
              <a:rPr lang="it-IT" altLang="it-IT" sz="3200" b="0" smtClean="0">
                <a:solidFill>
                  <a:srgbClr val="000000"/>
                </a:solidFill>
              </a:rPr>
              <a:t>X</a:t>
            </a:r>
            <a:r>
              <a:rPr lang="it-IT" altLang="it-IT" sz="3200" b="0" baseline="-25000" smtClean="0">
                <a:solidFill>
                  <a:srgbClr val="000000"/>
                </a:solidFill>
              </a:rPr>
              <a:t>2 </a:t>
            </a:r>
            <a:r>
              <a:rPr lang="it-IT" altLang="it-IT" sz="3200" b="0" smtClean="0">
                <a:solidFill>
                  <a:srgbClr val="000000"/>
                </a:solidFill>
              </a:rPr>
              <a:t>è il voto di Carlo (25);</a:t>
            </a:r>
          </a:p>
          <a:p>
            <a:pPr algn="just" eaLnBrk="1" hangingPunct="1">
              <a:spcBef>
                <a:spcPct val="5000"/>
              </a:spcBef>
              <a:buClr>
                <a:srgbClr val="333399"/>
              </a:buClr>
              <a:buFont typeface="Wingdings" panose="05000000000000000000" pitchFamily="2" charset="2"/>
              <a:buChar char="§"/>
            </a:pPr>
            <a:r>
              <a:rPr lang="it-IT" altLang="it-IT" sz="3200" b="0" smtClean="0">
                <a:solidFill>
                  <a:srgbClr val="000000"/>
                </a:solidFill>
              </a:rPr>
              <a:t>e così via</a:t>
            </a:r>
          </a:p>
          <a:p>
            <a:pPr algn="just" eaLnBrk="1" hangingPunct="1">
              <a:spcBef>
                <a:spcPct val="5000"/>
              </a:spcBef>
              <a:buClr>
                <a:srgbClr val="333399"/>
              </a:buClr>
              <a:buFont typeface="Wingdings" panose="05000000000000000000" pitchFamily="2" charset="2"/>
              <a:buChar char="§"/>
            </a:pPr>
            <a:r>
              <a:rPr lang="it-IT" altLang="it-IT" sz="3200" b="0" smtClean="0">
                <a:solidFill>
                  <a:srgbClr val="000000"/>
                </a:solidFill>
              </a:rPr>
              <a:t>X è un </a:t>
            </a:r>
            <a:r>
              <a:rPr lang="it-IT" altLang="it-IT" sz="3200" b="0" i="1" smtClean="0">
                <a:solidFill>
                  <a:srgbClr val="FF9900"/>
                </a:solidFill>
              </a:rPr>
              <a:t>vettore</a:t>
            </a:r>
            <a:r>
              <a:rPr lang="it-IT" altLang="it-IT" sz="3200" b="0" smtClean="0">
                <a:solidFill>
                  <a:srgbClr val="000000"/>
                </a:solidFill>
              </a:rPr>
              <a:t> di 4 elementi, con </a:t>
            </a:r>
            <a:r>
              <a:rPr lang="it-IT" altLang="it-IT" sz="3200" b="0" i="1" smtClean="0">
                <a:solidFill>
                  <a:srgbClr val="000000"/>
                </a:solidFill>
              </a:rPr>
              <a:t>n</a:t>
            </a:r>
            <a:r>
              <a:rPr lang="it-IT" altLang="it-IT" sz="3200" b="0" smtClean="0">
                <a:solidFill>
                  <a:srgbClr val="000000"/>
                </a:solidFill>
              </a:rPr>
              <a:t>= 4</a:t>
            </a:r>
          </a:p>
          <a:p>
            <a:pPr algn="just" eaLnBrk="1" hangingPunct="1">
              <a:spcBef>
                <a:spcPct val="5000"/>
              </a:spcBef>
              <a:buClr>
                <a:srgbClr val="333399"/>
              </a:buClr>
              <a:buFont typeface="Wingdings" panose="05000000000000000000" pitchFamily="2" charset="2"/>
              <a:buChar char="§"/>
            </a:pPr>
            <a:r>
              <a:rPr lang="it-IT" altLang="it-IT" sz="3200" b="0" smtClean="0">
                <a:solidFill>
                  <a:srgbClr val="000000"/>
                </a:solidFill>
              </a:rPr>
              <a:t>X = {24, 25, 28, 22}</a:t>
            </a:r>
          </a:p>
        </p:txBody>
      </p:sp>
    </p:spTree>
    <p:extLst>
      <p:ext uri="{BB962C8B-B14F-4D97-AF65-F5344CB8AC3E}">
        <p14:creationId xmlns:p14="http://schemas.microsoft.com/office/powerpoint/2010/main" val="77934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10147">
                                            <p:txEl>
                                              <p:pRg st="0" end="0"/>
                                            </p:txEl>
                                          </p:spTgt>
                                        </p:tgtEl>
                                        <p:attrNameLst>
                                          <p:attrName>style.visibility</p:attrName>
                                        </p:attrNameLst>
                                      </p:cBhvr>
                                      <p:to>
                                        <p:strVal val="visible"/>
                                      </p:to>
                                    </p:set>
                                    <p:animEffect transition="in" filter="wipe(left)">
                                      <p:cBhvr>
                                        <p:cTn id="7" dur="500"/>
                                        <p:tgtEl>
                                          <p:spTgt spid="2310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10147">
                                            <p:txEl>
                                              <p:pRg st="1" end="1"/>
                                            </p:txEl>
                                          </p:spTgt>
                                        </p:tgtEl>
                                        <p:attrNameLst>
                                          <p:attrName>style.visibility</p:attrName>
                                        </p:attrNameLst>
                                      </p:cBhvr>
                                      <p:to>
                                        <p:strVal val="visible"/>
                                      </p:to>
                                    </p:set>
                                    <p:animEffect transition="in" filter="wipe(left)">
                                      <p:cBhvr>
                                        <p:cTn id="12" dur="500"/>
                                        <p:tgtEl>
                                          <p:spTgt spid="2310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10147">
                                            <p:txEl>
                                              <p:pRg st="2" end="2"/>
                                            </p:txEl>
                                          </p:spTgt>
                                        </p:tgtEl>
                                        <p:attrNameLst>
                                          <p:attrName>style.visibility</p:attrName>
                                        </p:attrNameLst>
                                      </p:cBhvr>
                                      <p:to>
                                        <p:strVal val="visible"/>
                                      </p:to>
                                    </p:set>
                                    <p:animEffect transition="in" filter="wipe(left)">
                                      <p:cBhvr>
                                        <p:cTn id="17" dur="500"/>
                                        <p:tgtEl>
                                          <p:spTgt spid="2310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10147">
                                            <p:txEl>
                                              <p:pRg st="3" end="3"/>
                                            </p:txEl>
                                          </p:spTgt>
                                        </p:tgtEl>
                                        <p:attrNameLst>
                                          <p:attrName>style.visibility</p:attrName>
                                        </p:attrNameLst>
                                      </p:cBhvr>
                                      <p:to>
                                        <p:strVal val="visible"/>
                                      </p:to>
                                    </p:set>
                                    <p:animEffect transition="in" filter="wipe(left)">
                                      <p:cBhvr>
                                        <p:cTn id="22" dur="500"/>
                                        <p:tgtEl>
                                          <p:spTgt spid="2310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10147">
                                            <p:txEl>
                                              <p:pRg st="4" end="4"/>
                                            </p:txEl>
                                          </p:spTgt>
                                        </p:tgtEl>
                                        <p:attrNameLst>
                                          <p:attrName>style.visibility</p:attrName>
                                        </p:attrNameLst>
                                      </p:cBhvr>
                                      <p:to>
                                        <p:strVal val="visible"/>
                                      </p:to>
                                    </p:set>
                                    <p:animEffect transition="in" filter="wipe(left)">
                                      <p:cBhvr>
                                        <p:cTn id="27" dur="500"/>
                                        <p:tgtEl>
                                          <p:spTgt spid="2310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10147">
                                            <p:txEl>
                                              <p:pRg st="5" end="5"/>
                                            </p:txEl>
                                          </p:spTgt>
                                        </p:tgtEl>
                                        <p:attrNameLst>
                                          <p:attrName>style.visibility</p:attrName>
                                        </p:attrNameLst>
                                      </p:cBhvr>
                                      <p:to>
                                        <p:strVal val="visible"/>
                                      </p:to>
                                    </p:set>
                                    <p:animEffect transition="in" filter="wipe(left)">
                                      <p:cBhvr>
                                        <p:cTn id="32" dur="500"/>
                                        <p:tgtEl>
                                          <p:spTgt spid="2310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014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2194" name="Rectangle 2"/>
          <p:cNvSpPr>
            <a:spLocks noGrp="1" noChangeArrowheads="1"/>
          </p:cNvSpPr>
          <p:nvPr>
            <p:ph type="title"/>
          </p:nvPr>
        </p:nvSpPr>
        <p:spPr>
          <a:noFill/>
          <a:ln/>
        </p:spPr>
        <p:txBody>
          <a:bodyPr/>
          <a:lstStyle/>
          <a:p>
            <a:pPr algn="l"/>
            <a:r>
              <a:rPr lang="it-IT" altLang="it-IT" b="1">
                <a:solidFill>
                  <a:schemeClr val="accent2"/>
                </a:solidFill>
              </a:rPr>
              <a:t>farne la sommatoria	significa</a:t>
            </a:r>
            <a:endParaRPr lang="it-IT" altLang="it-IT" sz="6000" b="1">
              <a:solidFill>
                <a:srgbClr val="FF9900"/>
              </a:solidFill>
              <a:sym typeface="Symbol" panose="05050102010706020507" pitchFamily="18" charset="2"/>
            </a:endParaRPr>
          </a:p>
        </p:txBody>
      </p:sp>
      <p:sp>
        <p:nvSpPr>
          <p:cNvPr id="2312195" name="Text Box 3"/>
          <p:cNvSpPr txBox="1">
            <a:spLocks noChangeArrowheads="1"/>
          </p:cNvSpPr>
          <p:nvPr/>
        </p:nvSpPr>
        <p:spPr bwMode="auto">
          <a:xfrm>
            <a:off x="-19050" y="1458913"/>
            <a:ext cx="9144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990600" indent="-5334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752600" indent="-381000">
              <a:defRPr>
                <a:solidFill>
                  <a:schemeClr val="tx1"/>
                </a:solidFill>
                <a:latin typeface="Arial" panose="020B0604020202020204" pitchFamily="34" charset="0"/>
                <a:cs typeface="Arial" panose="020B0604020202020204" pitchFamily="34" charset="0"/>
              </a:defRPr>
            </a:lvl4pPr>
            <a:lvl5pPr marL="2209800" indent="-381000">
              <a:defRPr>
                <a:solidFill>
                  <a:schemeClr val="tx1"/>
                </a:solidFill>
                <a:latin typeface="Arial" panose="020B0604020202020204" pitchFamily="34" charset="0"/>
                <a:cs typeface="Arial" panose="020B0604020202020204" pitchFamily="34" charset="0"/>
              </a:defRPr>
            </a:lvl5pPr>
            <a:lvl6pPr marL="26670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242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814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3860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
              </a:spcBef>
              <a:buClr>
                <a:srgbClr val="333399"/>
              </a:buClr>
              <a:buFont typeface="Wingdings" panose="05000000000000000000" pitchFamily="2" charset="2"/>
              <a:buChar char="§"/>
            </a:pPr>
            <a:r>
              <a:rPr lang="it-IT" altLang="it-IT" sz="3200" b="0" smtClean="0">
                <a:solidFill>
                  <a:srgbClr val="000000"/>
                </a:solidFill>
              </a:rPr>
              <a:t>Fare la somma di tutti gli elementi (valori) al suo interno, ossia:</a:t>
            </a:r>
          </a:p>
        </p:txBody>
      </p:sp>
      <p:graphicFrame>
        <p:nvGraphicFramePr>
          <p:cNvPr id="2312196" name="Object 4"/>
          <p:cNvGraphicFramePr>
            <a:graphicFrameLocks noChangeAspect="1"/>
          </p:cNvGraphicFramePr>
          <p:nvPr/>
        </p:nvGraphicFramePr>
        <p:xfrm>
          <a:off x="620713" y="2786063"/>
          <a:ext cx="7862887" cy="2787650"/>
        </p:xfrm>
        <a:graphic>
          <a:graphicData uri="http://schemas.openxmlformats.org/presentationml/2006/ole">
            <mc:AlternateContent xmlns:mc="http://schemas.openxmlformats.org/markup-compatibility/2006">
              <mc:Choice xmlns:v="urn:schemas-microsoft-com:vml" Requires="v">
                <p:oleObj spid="_x0000_s3076" name="Equation" r:id="rId4" imgW="1790640" imgH="634680" progId="Equation.3">
                  <p:embed/>
                </p:oleObj>
              </mc:Choice>
              <mc:Fallback>
                <p:oleObj name="Equation" r:id="rId4" imgW="179064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3" y="2786063"/>
                        <a:ext cx="7862887"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5240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12195"/>
                                        </p:tgtEl>
                                        <p:attrNameLst>
                                          <p:attrName>style.visibility</p:attrName>
                                        </p:attrNameLst>
                                      </p:cBhvr>
                                      <p:to>
                                        <p:strVal val="visible"/>
                                      </p:to>
                                    </p:set>
                                    <p:animEffect transition="in" filter="wipe(down)">
                                      <p:cBhvr>
                                        <p:cTn id="7" dur="500"/>
                                        <p:tgtEl>
                                          <p:spTgt spid="2312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12196"/>
                                        </p:tgtEl>
                                        <p:attrNameLst>
                                          <p:attrName>style.visibility</p:attrName>
                                        </p:attrNameLst>
                                      </p:cBhvr>
                                      <p:to>
                                        <p:strVal val="visible"/>
                                      </p:to>
                                    </p:set>
                                    <p:animEffect transition="in" filter="fade">
                                      <p:cBhvr>
                                        <p:cTn id="12" dur="2000"/>
                                        <p:tgtEl>
                                          <p:spTgt spid="2312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219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42" name="Text Box 2"/>
          <p:cNvSpPr txBox="1">
            <a:spLocks noChangeArrowheads="1"/>
          </p:cNvSpPr>
          <p:nvPr/>
        </p:nvSpPr>
        <p:spPr bwMode="auto">
          <a:xfrm>
            <a:off x="244475" y="2143125"/>
            <a:ext cx="86534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a:solidFill>
                  <a:schemeClr val="tx1"/>
                </a:solidFill>
                <a:latin typeface="Arial" panose="020B0604020202020204" pitchFamily="34" charset="0"/>
                <a:cs typeface="Arial" panose="020B0604020202020204" pitchFamily="34" charset="0"/>
              </a:defRPr>
            </a:lvl1pPr>
            <a:lvl2pPr marL="541338">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ct val="15000"/>
              </a:spcAft>
              <a:buClr>
                <a:srgbClr val="333399"/>
              </a:buClr>
              <a:buFont typeface="Wingdings" panose="05000000000000000000" pitchFamily="2" charset="2"/>
              <a:buChar char="§"/>
            </a:pPr>
            <a:r>
              <a:rPr lang="it-IT" altLang="it-IT" sz="2800" b="0" smtClean="0">
                <a:solidFill>
                  <a:srgbClr val="000000"/>
                </a:solidFill>
              </a:rPr>
              <a:t>la somma dei valori assunti dalle osservazioni divisa per il totale delle osservazioni</a:t>
            </a:r>
          </a:p>
          <a:p>
            <a:pPr algn="just" eaLnBrk="1" hangingPunct="1">
              <a:spcAft>
                <a:spcPct val="15000"/>
              </a:spcAft>
              <a:buClr>
                <a:srgbClr val="333399"/>
              </a:buClr>
              <a:buFont typeface="Wingdings" panose="05000000000000000000" pitchFamily="2" charset="2"/>
              <a:buChar char="§"/>
            </a:pPr>
            <a:endParaRPr lang="it-IT" altLang="it-IT" sz="2800" b="0" smtClean="0">
              <a:solidFill>
                <a:srgbClr val="000000"/>
              </a:solidFill>
            </a:endParaRPr>
          </a:p>
          <a:p>
            <a:pPr algn="just" eaLnBrk="1" hangingPunct="1">
              <a:spcAft>
                <a:spcPct val="15000"/>
              </a:spcAft>
              <a:buClr>
                <a:srgbClr val="333399"/>
              </a:buClr>
              <a:buFont typeface="Wingdings" panose="05000000000000000000" pitchFamily="2" charset="2"/>
              <a:buChar char="§"/>
            </a:pPr>
            <a:endParaRPr lang="it-IT" altLang="it-IT" sz="2800" b="0" smtClean="0">
              <a:solidFill>
                <a:srgbClr val="000000"/>
              </a:solidFill>
            </a:endParaRPr>
          </a:p>
          <a:p>
            <a:pPr algn="just" eaLnBrk="1" hangingPunct="1">
              <a:spcAft>
                <a:spcPct val="15000"/>
              </a:spcAft>
              <a:buClr>
                <a:srgbClr val="333399"/>
              </a:buClr>
              <a:buFont typeface="Wingdings" panose="05000000000000000000" pitchFamily="2" charset="2"/>
              <a:buChar char="§"/>
            </a:pPr>
            <a:endParaRPr lang="it-IT" altLang="it-IT" sz="2800" b="0" smtClean="0">
              <a:solidFill>
                <a:srgbClr val="000000"/>
              </a:solidFill>
            </a:endParaRPr>
          </a:p>
          <a:p>
            <a:pPr algn="just" eaLnBrk="1" hangingPunct="1">
              <a:spcAft>
                <a:spcPct val="15000"/>
              </a:spcAft>
              <a:buClr>
                <a:srgbClr val="333399"/>
              </a:buClr>
              <a:buFont typeface="Wingdings" panose="05000000000000000000" pitchFamily="2" charset="2"/>
              <a:buChar char="§"/>
            </a:pPr>
            <a:r>
              <a:rPr lang="it-IT" altLang="it-IT" sz="2800" b="0" smtClean="0">
                <a:solidFill>
                  <a:srgbClr val="000000"/>
                </a:solidFill>
              </a:rPr>
              <a:t>In Excel: average(x</a:t>
            </a:r>
            <a:r>
              <a:rPr lang="it-IT" altLang="it-IT" sz="2800" b="0" baseline="-25000" smtClean="0">
                <a:solidFill>
                  <a:srgbClr val="000000"/>
                </a:solidFill>
              </a:rPr>
              <a:t>i→n</a:t>
            </a:r>
            <a:r>
              <a:rPr lang="it-IT" altLang="it-IT" sz="2800" b="0" smtClean="0">
                <a:solidFill>
                  <a:srgbClr val="000000"/>
                </a:solidFill>
              </a:rPr>
              <a:t>)…. </a:t>
            </a:r>
          </a:p>
        </p:txBody>
      </p:sp>
      <p:sp>
        <p:nvSpPr>
          <p:cNvPr id="2314243" name="Rectangle 3"/>
          <p:cNvSpPr>
            <a:spLocks noGrp="1" noChangeArrowheads="1"/>
          </p:cNvSpPr>
          <p:nvPr>
            <p:ph type="title"/>
          </p:nvPr>
        </p:nvSpPr>
        <p:spPr>
          <a:xfrm>
            <a:off x="23813" y="669925"/>
            <a:ext cx="6513512" cy="7175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spAutoFit/>
          </a:bodyPr>
          <a:lstStyle/>
          <a:p>
            <a:pPr algn="l"/>
            <a:r>
              <a:rPr lang="it-IT" altLang="it-IT" sz="4100" b="1">
                <a:solidFill>
                  <a:schemeClr val="accent2"/>
                </a:solidFill>
              </a:rPr>
              <a:t>media e sintesi numerica </a:t>
            </a:r>
          </a:p>
        </p:txBody>
      </p:sp>
      <p:grpSp>
        <p:nvGrpSpPr>
          <p:cNvPr id="2314244" name="Group 4"/>
          <p:cNvGrpSpPr>
            <a:grpSpLocks/>
          </p:cNvGrpSpPr>
          <p:nvPr/>
        </p:nvGrpSpPr>
        <p:grpSpPr bwMode="auto">
          <a:xfrm>
            <a:off x="5695950" y="71438"/>
            <a:ext cx="3195638" cy="1550987"/>
            <a:chOff x="3588" y="45"/>
            <a:chExt cx="2013" cy="977"/>
          </a:xfrm>
        </p:grpSpPr>
        <p:pic>
          <p:nvPicPr>
            <p:cNvPr id="2314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 y="237"/>
              <a:ext cx="1402"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4246" name="Oval 6"/>
            <p:cNvSpPr>
              <a:spLocks noChangeArrowheads="1"/>
            </p:cNvSpPr>
            <p:nvPr/>
          </p:nvSpPr>
          <p:spPr bwMode="auto">
            <a:xfrm>
              <a:off x="4591" y="400"/>
              <a:ext cx="61" cy="56"/>
            </a:xfrm>
            <a:prstGeom prst="ellipse">
              <a:avLst/>
            </a:prstGeom>
            <a:solidFill>
              <a:srgbClr val="FF9900"/>
            </a:solidFill>
            <a:ln w="9525" algn="ctr">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it-IT" smtClean="0">
                <a:solidFill>
                  <a:srgbClr val="000000"/>
                </a:solidFill>
              </a:endParaRPr>
            </a:p>
          </p:txBody>
        </p:sp>
        <p:sp>
          <p:nvSpPr>
            <p:cNvPr id="2314247" name="Line 7"/>
            <p:cNvSpPr>
              <a:spLocks noChangeShapeType="1"/>
            </p:cNvSpPr>
            <p:nvPr/>
          </p:nvSpPr>
          <p:spPr bwMode="auto">
            <a:xfrm>
              <a:off x="4007" y="257"/>
              <a:ext cx="559" cy="138"/>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it-IT" smtClean="0">
                <a:solidFill>
                  <a:srgbClr val="000000"/>
                </a:solidFill>
              </a:endParaRPr>
            </a:p>
          </p:txBody>
        </p:sp>
        <p:sp>
          <p:nvSpPr>
            <p:cNvPr id="2314248" name="Text Box 8"/>
            <p:cNvSpPr txBox="1">
              <a:spLocks noChangeArrowheads="1"/>
            </p:cNvSpPr>
            <p:nvPr/>
          </p:nvSpPr>
          <p:spPr bwMode="auto">
            <a:xfrm>
              <a:off x="3588" y="45"/>
              <a:ext cx="7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it-IT" altLang="it-IT" smtClean="0">
                  <a:solidFill>
                    <a:srgbClr val="FF9900"/>
                  </a:solidFill>
                </a:rPr>
                <a:t>baricentro</a:t>
              </a:r>
            </a:p>
          </p:txBody>
        </p:sp>
      </p:grpSp>
      <p:graphicFrame>
        <p:nvGraphicFramePr>
          <p:cNvPr id="2314249" name="Object 9"/>
          <p:cNvGraphicFramePr>
            <a:graphicFrameLocks noChangeAspect="1"/>
          </p:cNvGraphicFramePr>
          <p:nvPr/>
        </p:nvGraphicFramePr>
        <p:xfrm>
          <a:off x="615950" y="3213100"/>
          <a:ext cx="1968500" cy="1135063"/>
        </p:xfrm>
        <a:graphic>
          <a:graphicData uri="http://schemas.openxmlformats.org/presentationml/2006/ole">
            <mc:AlternateContent xmlns:mc="http://schemas.openxmlformats.org/markup-compatibility/2006">
              <mc:Choice xmlns:v="urn:schemas-microsoft-com:vml" Requires="v">
                <p:oleObj spid="_x0000_s4100" name="Equation" r:id="rId5" imgW="749160" imgH="431640" progId="Equation.3">
                  <p:embed/>
                </p:oleObj>
              </mc:Choice>
              <mc:Fallback>
                <p:oleObj name="Equation" r:id="rId5" imgW="7491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3213100"/>
                        <a:ext cx="196850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134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42">
                                            <p:txEl>
                                              <p:pRg st="4" end="4"/>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2314249"/>
                                        </p:tgtEl>
                                        <p:attrNameLst>
                                          <p:attrName>style.visibility</p:attrName>
                                        </p:attrNameLst>
                                      </p:cBhvr>
                                      <p:to>
                                        <p:strVal val="visible"/>
                                      </p:to>
                                    </p:set>
                                    <p:animEffect transition="in" filter="wipe(left)">
                                      <p:cBhvr>
                                        <p:cTn id="14" dur="500"/>
                                        <p:tgtEl>
                                          <p:spTgt spid="2314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4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6290" name="Rectangle 2"/>
          <p:cNvSpPr>
            <a:spLocks noGrp="1" noChangeArrowheads="1"/>
          </p:cNvSpPr>
          <p:nvPr>
            <p:ph type="title"/>
          </p:nvPr>
        </p:nvSpPr>
        <p:spPr>
          <a:xfrm>
            <a:off x="457200" y="274638"/>
            <a:ext cx="1743075" cy="7175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spAutoFit/>
          </a:bodyPr>
          <a:lstStyle/>
          <a:p>
            <a:pPr algn="l"/>
            <a:r>
              <a:rPr lang="it-IT" altLang="it-IT" sz="4100" b="1">
                <a:solidFill>
                  <a:schemeClr val="accent2"/>
                </a:solidFill>
              </a:rPr>
              <a:t>quindi</a:t>
            </a:r>
          </a:p>
        </p:txBody>
      </p:sp>
      <p:sp>
        <p:nvSpPr>
          <p:cNvPr id="2316291" name="Rectangle 3"/>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609600" indent="-609600" algn="just">
              <a:spcBef>
                <a:spcPct val="5000"/>
              </a:spcBef>
              <a:buClr>
                <a:schemeClr val="accent2"/>
              </a:buClr>
              <a:buFont typeface="Wingdings" panose="05000000000000000000" pitchFamily="2" charset="2"/>
              <a:buChar char="§"/>
            </a:pPr>
            <a:r>
              <a:rPr lang="it-IT" altLang="it-IT"/>
              <a:t>se X = {24, 25, 28, 22}</a:t>
            </a:r>
          </a:p>
          <a:p>
            <a:pPr marL="609600" indent="-609600" algn="just">
              <a:spcBef>
                <a:spcPct val="5000"/>
              </a:spcBef>
              <a:buClr>
                <a:schemeClr val="accent2"/>
              </a:buClr>
              <a:buFont typeface="Wingdings" panose="05000000000000000000" pitchFamily="2" charset="2"/>
              <a:buChar char="§"/>
            </a:pPr>
            <a:endParaRPr lang="it-IT" altLang="it-IT"/>
          </a:p>
        </p:txBody>
      </p:sp>
      <p:graphicFrame>
        <p:nvGraphicFramePr>
          <p:cNvPr id="2316292" name="Object 4"/>
          <p:cNvGraphicFramePr>
            <a:graphicFrameLocks noChangeAspect="1"/>
          </p:cNvGraphicFramePr>
          <p:nvPr/>
        </p:nvGraphicFramePr>
        <p:xfrm>
          <a:off x="295275" y="2378075"/>
          <a:ext cx="8475663" cy="3679825"/>
        </p:xfrm>
        <a:graphic>
          <a:graphicData uri="http://schemas.openxmlformats.org/presentationml/2006/ole">
            <mc:AlternateContent xmlns:mc="http://schemas.openxmlformats.org/markup-compatibility/2006">
              <mc:Choice xmlns:v="urn:schemas-microsoft-com:vml" Requires="v">
                <p:oleObj spid="_x0000_s5124" name="Equation" r:id="rId4" imgW="1930320" imgH="838080" progId="Equation.3">
                  <p:embed/>
                </p:oleObj>
              </mc:Choice>
              <mc:Fallback>
                <p:oleObj name="Equation" r:id="rId4" imgW="193032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2378075"/>
                        <a:ext cx="8475663" cy="367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92234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16291">
                                            <p:txEl>
                                              <p:pRg st="0" end="0"/>
                                            </p:txEl>
                                          </p:spTgt>
                                        </p:tgtEl>
                                        <p:attrNameLst>
                                          <p:attrName>style.visibility</p:attrName>
                                        </p:attrNameLst>
                                      </p:cBhvr>
                                      <p:to>
                                        <p:strVal val="visible"/>
                                      </p:to>
                                    </p:set>
                                    <p:animEffect transition="in" filter="wipe(down)">
                                      <p:cBhvr>
                                        <p:cTn id="7" dur="500"/>
                                        <p:tgtEl>
                                          <p:spTgt spid="2316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16292"/>
                                        </p:tgtEl>
                                        <p:attrNameLst>
                                          <p:attrName>style.visibility</p:attrName>
                                        </p:attrNameLst>
                                      </p:cBhvr>
                                      <p:to>
                                        <p:strVal val="visible"/>
                                      </p:to>
                                    </p:set>
                                    <p:animEffect transition="in" filter="fade">
                                      <p:cBhvr>
                                        <p:cTn id="12" dur="2000"/>
                                        <p:tgtEl>
                                          <p:spTgt spid="2316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629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0386" name="Picture 2"/>
          <p:cNvPicPr>
            <a:picLocks noChangeAspect="1" noChangeArrowheads="1"/>
          </p:cNvPicPr>
          <p:nvPr/>
        </p:nvPicPr>
        <p:blipFill>
          <a:blip r:embed="rId4">
            <a:extLst>
              <a:ext uri="{28A0092B-C50C-407E-A947-70E740481C1C}">
                <a14:useLocalDpi xmlns:a14="http://schemas.microsoft.com/office/drawing/2010/main" val="0"/>
              </a:ext>
            </a:extLst>
          </a:blip>
          <a:srcRect l="9875" t="12222" r="35124" b="25333"/>
          <a:stretch>
            <a:fillRect/>
          </a:stretch>
        </p:blipFill>
        <p:spPr bwMode="auto">
          <a:xfrm>
            <a:off x="0" y="1042988"/>
            <a:ext cx="9105900" cy="581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20387" name="Text Box 3"/>
          <p:cNvSpPr txBox="1">
            <a:spLocks noChangeArrowheads="1"/>
          </p:cNvSpPr>
          <p:nvPr/>
        </p:nvSpPr>
        <p:spPr bwMode="auto">
          <a:xfrm>
            <a:off x="526674"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dirty="0" smtClean="0">
                <a:solidFill>
                  <a:srgbClr val="333399"/>
                </a:solidFill>
              </a:rPr>
              <a:t>usate la maschera</a:t>
            </a:r>
          </a:p>
        </p:txBody>
      </p:sp>
      <p:grpSp>
        <p:nvGrpSpPr>
          <p:cNvPr id="2320389" name="Group 5"/>
          <p:cNvGrpSpPr>
            <a:grpSpLocks/>
          </p:cNvGrpSpPr>
          <p:nvPr/>
        </p:nvGrpSpPr>
        <p:grpSpPr bwMode="auto">
          <a:xfrm>
            <a:off x="0" y="1325563"/>
            <a:ext cx="4664075" cy="4732337"/>
            <a:chOff x="0" y="835"/>
            <a:chExt cx="2938" cy="2981"/>
          </a:xfrm>
        </p:grpSpPr>
        <p:sp>
          <p:nvSpPr>
            <p:cNvPr id="2320390" name="Text Box 6"/>
            <p:cNvSpPr txBox="1">
              <a:spLocks noChangeArrowheads="1"/>
            </p:cNvSpPr>
            <p:nvPr/>
          </p:nvSpPr>
          <p:spPr bwMode="auto">
            <a:xfrm>
              <a:off x="0" y="835"/>
              <a:ext cx="2935" cy="680"/>
            </a:xfrm>
            <a:prstGeom prst="rect">
              <a:avLst/>
            </a:prstGeom>
            <a:solidFill>
              <a:schemeClr val="bg1"/>
            </a:solidFill>
            <a:ln w="2857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just" eaLnBrk="1" hangingPunct="1"/>
              <a:r>
                <a:rPr lang="it-IT" altLang="it-IT" smtClean="0">
                  <a:solidFill>
                    <a:srgbClr val="000000"/>
                  </a:solidFill>
                </a:rPr>
                <a:t>Inseriamo il numero di alzate di mano stimate dai tre giudici nelle righe della colonna B, C e D corrispondenti a ciascuna modalità del carattere indicato in colonna A</a:t>
              </a:r>
            </a:p>
          </p:txBody>
        </p:sp>
        <p:grpSp>
          <p:nvGrpSpPr>
            <p:cNvPr id="2320391" name="Group 7"/>
            <p:cNvGrpSpPr>
              <a:grpSpLocks/>
            </p:cNvGrpSpPr>
            <p:nvPr/>
          </p:nvGrpSpPr>
          <p:grpSpPr bwMode="auto">
            <a:xfrm>
              <a:off x="852" y="2100"/>
              <a:ext cx="660" cy="1716"/>
              <a:chOff x="996" y="2064"/>
              <a:chExt cx="660" cy="1716"/>
            </a:xfrm>
          </p:grpSpPr>
          <p:sp>
            <p:nvSpPr>
              <p:cNvPr id="2320392" name="AutoShape 8"/>
              <p:cNvSpPr>
                <a:spLocks noChangeArrowheads="1"/>
              </p:cNvSpPr>
              <p:nvPr/>
            </p:nvSpPr>
            <p:spPr bwMode="auto">
              <a:xfrm>
                <a:off x="996" y="2064"/>
                <a:ext cx="660" cy="1716"/>
              </a:xfrm>
              <a:prstGeom prst="bracketPair">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
            <p:nvSpPr>
              <p:cNvPr id="2320393" name="Text Box 9"/>
              <p:cNvSpPr txBox="1">
                <a:spLocks noChangeArrowheads="1"/>
              </p:cNvSpPr>
              <p:nvPr/>
            </p:nvSpPr>
            <p:spPr bwMode="auto">
              <a:xfrm rot="16200000">
                <a:off x="914" y="2813"/>
                <a:ext cx="86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400" smtClean="0">
                    <a:solidFill>
                      <a:srgbClr val="FF9900"/>
                    </a:solidFill>
                  </a:rPr>
                  <a:t>Giudice 1</a:t>
                </a:r>
              </a:p>
            </p:txBody>
          </p:sp>
        </p:grpSp>
        <p:grpSp>
          <p:nvGrpSpPr>
            <p:cNvPr id="2320394" name="Group 10"/>
            <p:cNvGrpSpPr>
              <a:grpSpLocks/>
            </p:cNvGrpSpPr>
            <p:nvPr/>
          </p:nvGrpSpPr>
          <p:grpSpPr bwMode="auto">
            <a:xfrm>
              <a:off x="1577" y="2093"/>
              <a:ext cx="660" cy="1716"/>
              <a:chOff x="996" y="2064"/>
              <a:chExt cx="660" cy="1716"/>
            </a:xfrm>
          </p:grpSpPr>
          <p:sp>
            <p:nvSpPr>
              <p:cNvPr id="2320395" name="AutoShape 11"/>
              <p:cNvSpPr>
                <a:spLocks noChangeArrowheads="1"/>
              </p:cNvSpPr>
              <p:nvPr/>
            </p:nvSpPr>
            <p:spPr bwMode="auto">
              <a:xfrm>
                <a:off x="996" y="2064"/>
                <a:ext cx="660" cy="1716"/>
              </a:xfrm>
              <a:prstGeom prst="bracketPair">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
            <p:nvSpPr>
              <p:cNvPr id="2320396" name="Text Box 12"/>
              <p:cNvSpPr txBox="1">
                <a:spLocks noChangeArrowheads="1"/>
              </p:cNvSpPr>
              <p:nvPr/>
            </p:nvSpPr>
            <p:spPr bwMode="auto">
              <a:xfrm rot="16200000">
                <a:off x="914" y="2813"/>
                <a:ext cx="86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400" smtClean="0">
                    <a:solidFill>
                      <a:srgbClr val="FF9900"/>
                    </a:solidFill>
                  </a:rPr>
                  <a:t>Giudice 2</a:t>
                </a:r>
              </a:p>
            </p:txBody>
          </p:sp>
        </p:grpSp>
        <p:grpSp>
          <p:nvGrpSpPr>
            <p:cNvPr id="2320397" name="Group 13"/>
            <p:cNvGrpSpPr>
              <a:grpSpLocks/>
            </p:cNvGrpSpPr>
            <p:nvPr/>
          </p:nvGrpSpPr>
          <p:grpSpPr bwMode="auto">
            <a:xfrm>
              <a:off x="2278" y="2098"/>
              <a:ext cx="660" cy="1716"/>
              <a:chOff x="996" y="2064"/>
              <a:chExt cx="660" cy="1716"/>
            </a:xfrm>
          </p:grpSpPr>
          <p:sp>
            <p:nvSpPr>
              <p:cNvPr id="2320398" name="AutoShape 14"/>
              <p:cNvSpPr>
                <a:spLocks noChangeArrowheads="1"/>
              </p:cNvSpPr>
              <p:nvPr/>
            </p:nvSpPr>
            <p:spPr bwMode="auto">
              <a:xfrm>
                <a:off x="996" y="2064"/>
                <a:ext cx="660" cy="1716"/>
              </a:xfrm>
              <a:prstGeom prst="bracketPair">
                <a:avLst>
                  <a:gd name="adj" fmla="val 16667"/>
                </a:avLst>
              </a:prstGeom>
              <a:noFill/>
              <a:ln w="28575">
                <a:solidFill>
                  <a:srgbClr val="FF99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
            <p:nvSpPr>
              <p:cNvPr id="2320399" name="Text Box 15"/>
              <p:cNvSpPr txBox="1">
                <a:spLocks noChangeArrowheads="1"/>
              </p:cNvSpPr>
              <p:nvPr/>
            </p:nvSpPr>
            <p:spPr bwMode="auto">
              <a:xfrm rot="16200000">
                <a:off x="914" y="2813"/>
                <a:ext cx="86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400" smtClean="0">
                    <a:solidFill>
                      <a:srgbClr val="FF9900"/>
                    </a:solidFill>
                  </a:rPr>
                  <a:t>Giudice 3</a:t>
                </a:r>
              </a:p>
            </p:txBody>
          </p:sp>
        </p:grpSp>
        <p:cxnSp>
          <p:nvCxnSpPr>
            <p:cNvPr id="2320400" name="AutoShape 16"/>
            <p:cNvCxnSpPr>
              <a:cxnSpLocks noChangeShapeType="1"/>
              <a:stCxn id="2320390" idx="2"/>
              <a:endCxn id="2320395" idx="0"/>
            </p:cNvCxnSpPr>
            <p:nvPr/>
          </p:nvCxnSpPr>
          <p:spPr bwMode="auto">
            <a:xfrm>
              <a:off x="1468" y="1524"/>
              <a:ext cx="439" cy="560"/>
            </a:xfrm>
            <a:prstGeom prst="straightConnector1">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grpSp>
        <p:nvGrpSpPr>
          <p:cNvPr id="2320401" name="Group 17"/>
          <p:cNvGrpSpPr>
            <a:grpSpLocks/>
          </p:cNvGrpSpPr>
          <p:nvPr/>
        </p:nvGrpSpPr>
        <p:grpSpPr bwMode="auto">
          <a:xfrm>
            <a:off x="4656138" y="3341688"/>
            <a:ext cx="3500437" cy="2724150"/>
            <a:chOff x="2933" y="2105"/>
            <a:chExt cx="2205" cy="1716"/>
          </a:xfrm>
        </p:grpSpPr>
        <p:grpSp>
          <p:nvGrpSpPr>
            <p:cNvPr id="2320402" name="Group 18"/>
            <p:cNvGrpSpPr>
              <a:grpSpLocks/>
            </p:cNvGrpSpPr>
            <p:nvPr/>
          </p:nvGrpSpPr>
          <p:grpSpPr bwMode="auto">
            <a:xfrm>
              <a:off x="2933" y="2105"/>
              <a:ext cx="2205" cy="1716"/>
              <a:chOff x="2933" y="2105"/>
              <a:chExt cx="2205" cy="1716"/>
            </a:xfrm>
          </p:grpSpPr>
          <p:sp>
            <p:nvSpPr>
              <p:cNvPr id="2320403" name="Text Box 19"/>
              <p:cNvSpPr txBox="1">
                <a:spLocks noChangeArrowheads="1"/>
              </p:cNvSpPr>
              <p:nvPr/>
            </p:nvSpPr>
            <p:spPr bwMode="auto">
              <a:xfrm>
                <a:off x="4051" y="2328"/>
                <a:ext cx="1087" cy="834"/>
              </a:xfrm>
              <a:prstGeom prst="rect">
                <a:avLst/>
              </a:prstGeom>
              <a:solidFill>
                <a:schemeClr val="bg1"/>
              </a:solidFill>
              <a:ln w="28575" algn="ctr">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just" eaLnBrk="1" hangingPunct="1"/>
                <a:r>
                  <a:rPr lang="it-IT" altLang="it-IT" smtClean="0">
                    <a:solidFill>
                      <a:srgbClr val="6600FF"/>
                    </a:solidFill>
                  </a:rPr>
                  <a:t>Facciamo la media per riga inserendo l’uguale prima della formula</a:t>
                </a:r>
              </a:p>
            </p:txBody>
          </p:sp>
          <p:grpSp>
            <p:nvGrpSpPr>
              <p:cNvPr id="2320404" name="Group 20"/>
              <p:cNvGrpSpPr>
                <a:grpSpLocks/>
              </p:cNvGrpSpPr>
              <p:nvPr/>
            </p:nvGrpSpPr>
            <p:grpSpPr bwMode="auto">
              <a:xfrm>
                <a:off x="2933" y="2105"/>
                <a:ext cx="780" cy="1716"/>
                <a:chOff x="996" y="2064"/>
                <a:chExt cx="660" cy="1716"/>
              </a:xfrm>
            </p:grpSpPr>
            <p:sp>
              <p:nvSpPr>
                <p:cNvPr id="2320405" name="AutoShape 21"/>
                <p:cNvSpPr>
                  <a:spLocks noChangeArrowheads="1"/>
                </p:cNvSpPr>
                <p:nvPr/>
              </p:nvSpPr>
              <p:spPr bwMode="auto">
                <a:xfrm>
                  <a:off x="996" y="2064"/>
                  <a:ext cx="660" cy="1716"/>
                </a:xfrm>
                <a:prstGeom prst="bracketPair">
                  <a:avLst>
                    <a:gd name="adj" fmla="val 16667"/>
                  </a:avLst>
                </a:prstGeom>
                <a:noFill/>
                <a:ln w="28575">
                  <a:solidFill>
                    <a:srgbClr val="66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
              <p:nvSpPr>
                <p:cNvPr id="2320406" name="Text Box 22"/>
                <p:cNvSpPr txBox="1">
                  <a:spLocks noChangeArrowheads="1"/>
                </p:cNvSpPr>
                <p:nvPr/>
              </p:nvSpPr>
              <p:spPr bwMode="auto">
                <a:xfrm rot="16200000">
                  <a:off x="746" y="2671"/>
                  <a:ext cx="1172"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6600FF"/>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400" smtClean="0">
                      <a:solidFill>
                        <a:srgbClr val="6600FF"/>
                      </a:solidFill>
                    </a:rPr>
                    <a:t>metagiudizio</a:t>
                  </a:r>
                </a:p>
              </p:txBody>
            </p:sp>
          </p:grpSp>
        </p:grpSp>
        <p:cxnSp>
          <p:nvCxnSpPr>
            <p:cNvPr id="2320407" name="AutoShape 23"/>
            <p:cNvCxnSpPr>
              <a:cxnSpLocks noChangeShapeType="1"/>
              <a:stCxn id="2320403" idx="1"/>
              <a:endCxn id="2320405" idx="3"/>
            </p:cNvCxnSpPr>
            <p:nvPr/>
          </p:nvCxnSpPr>
          <p:spPr bwMode="auto">
            <a:xfrm flipH="1">
              <a:off x="3722" y="2745"/>
              <a:ext cx="320" cy="218"/>
            </a:xfrm>
            <a:prstGeom prst="straightConnector1">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sp>
        <p:nvSpPr>
          <p:cNvPr id="2320408" name="AutoShape 24" descr="Modifica titolo">
            <a:hlinkClick r:id="rId5" tooltip="Modifica titolo"/>
          </p:cNvPr>
          <p:cNvSpPr>
            <a:spLocks noChangeAspect="1" noChangeArrowheads="1"/>
          </p:cNvSpPr>
          <p:nvPr/>
        </p:nvSpPr>
        <p:spPr bwMode="auto">
          <a:xfrm>
            <a:off x="3135313" y="3140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eaLnBrk="1" hangingPunct="1"/>
            <a:endParaRPr lang="it-IT" smtClean="0">
              <a:solidFill>
                <a:srgbClr val="000000"/>
              </a:solidFill>
            </a:endParaRPr>
          </a:p>
        </p:txBody>
      </p:sp>
      <p:graphicFrame>
        <p:nvGraphicFramePr>
          <p:cNvPr id="2320409" name="Object 25"/>
          <p:cNvGraphicFramePr>
            <a:graphicFrameLocks noChangeAspect="1"/>
          </p:cNvGraphicFramePr>
          <p:nvPr/>
        </p:nvGraphicFramePr>
        <p:xfrm>
          <a:off x="6896100" y="5043488"/>
          <a:ext cx="814388" cy="728662"/>
        </p:xfrm>
        <a:graphic>
          <a:graphicData uri="http://schemas.openxmlformats.org/presentationml/2006/ole">
            <mc:AlternateContent xmlns:mc="http://schemas.openxmlformats.org/markup-compatibility/2006">
              <mc:Choice xmlns:v="urn:schemas-microsoft-com:vml" Requires="v">
                <p:oleObj spid="_x0000_s6148" name="Equation" r:id="rId6" imgW="482400" imgH="431640" progId="Equation.3">
                  <p:embed/>
                </p:oleObj>
              </mc:Choice>
              <mc:Fallback>
                <p:oleObj name="Equation" r:id="rId6" imgW="48240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100" y="5043488"/>
                        <a:ext cx="814388" cy="728662"/>
                      </a:xfrm>
                      <a:prstGeom prst="rect">
                        <a:avLst/>
                      </a:prstGeom>
                      <a:solidFill>
                        <a:schemeClr val="bg1"/>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20410" name="Group 26"/>
          <p:cNvGrpSpPr>
            <a:grpSpLocks/>
          </p:cNvGrpSpPr>
          <p:nvPr/>
        </p:nvGrpSpPr>
        <p:grpSpPr bwMode="auto">
          <a:xfrm>
            <a:off x="6122988" y="1333500"/>
            <a:ext cx="2144712" cy="1619250"/>
            <a:chOff x="3857" y="840"/>
            <a:chExt cx="1351" cy="1020"/>
          </a:xfrm>
        </p:grpSpPr>
        <p:sp>
          <p:nvSpPr>
            <p:cNvPr id="2320411" name="Text Box 27"/>
            <p:cNvSpPr txBox="1">
              <a:spLocks noChangeArrowheads="1"/>
            </p:cNvSpPr>
            <p:nvPr/>
          </p:nvSpPr>
          <p:spPr bwMode="auto">
            <a:xfrm>
              <a:off x="3857" y="840"/>
              <a:ext cx="1135" cy="526"/>
            </a:xfrm>
            <a:prstGeom prst="rect">
              <a:avLst/>
            </a:prstGeom>
            <a:solidFill>
              <a:schemeClr val="bg1"/>
            </a:solidFill>
            <a:ln w="2857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just" eaLnBrk="1" hangingPunct="1"/>
              <a:r>
                <a:rPr lang="it-IT" altLang="it-IT" smtClean="0">
                  <a:solidFill>
                    <a:srgbClr val="000000"/>
                  </a:solidFill>
                </a:rPr>
                <a:t>Inseriamo il numero totale di partecipanti (58)</a:t>
              </a:r>
            </a:p>
          </p:txBody>
        </p:sp>
        <p:sp>
          <p:nvSpPr>
            <p:cNvPr id="2320412" name="Line 28"/>
            <p:cNvSpPr>
              <a:spLocks noChangeShapeType="1"/>
            </p:cNvSpPr>
            <p:nvPr/>
          </p:nvSpPr>
          <p:spPr bwMode="auto">
            <a:xfrm>
              <a:off x="4356" y="1356"/>
              <a:ext cx="852" cy="504"/>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endParaRPr lang="it-IT" smtClean="0">
                <a:solidFill>
                  <a:srgbClr val="000000"/>
                </a:solidFill>
              </a:endParaRPr>
            </a:p>
          </p:txBody>
        </p:sp>
      </p:grpSp>
      <p:sp>
        <p:nvSpPr>
          <p:cNvPr id="2320413" name="Text Box 29"/>
          <p:cNvSpPr txBox="1">
            <a:spLocks noChangeArrowheads="1"/>
          </p:cNvSpPr>
          <p:nvPr/>
        </p:nvSpPr>
        <p:spPr bwMode="auto">
          <a:xfrm>
            <a:off x="1009650" y="742950"/>
            <a:ext cx="7048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333399"/>
              </a:buClr>
              <a:buFont typeface="Wingdings" panose="05000000000000000000" pitchFamily="2" charset="2"/>
              <a:buNone/>
            </a:pPr>
            <a:r>
              <a:rPr lang="it-IT" altLang="it-IT" sz="2000" dirty="0" smtClean="0">
                <a:solidFill>
                  <a:srgbClr val="000000"/>
                </a:solidFill>
                <a:hlinkClick r:id="rId8"/>
              </a:rPr>
              <a:t>Dimostrazione_MEMORIA.xls</a:t>
            </a:r>
            <a:endParaRPr lang="it-IT" altLang="it-IT" sz="2000" dirty="0" smtClean="0">
              <a:solidFill>
                <a:srgbClr val="000000"/>
              </a:solidFill>
            </a:endParaRPr>
          </a:p>
        </p:txBody>
      </p:sp>
    </p:spTree>
    <p:extLst>
      <p:ext uri="{BB962C8B-B14F-4D97-AF65-F5344CB8AC3E}">
        <p14:creationId xmlns:p14="http://schemas.microsoft.com/office/powerpoint/2010/main" val="49656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20386"/>
                                        </p:tgtEl>
                                        <p:attrNameLst>
                                          <p:attrName>style.visibility</p:attrName>
                                        </p:attrNameLst>
                                      </p:cBhvr>
                                      <p:to>
                                        <p:strVal val="visible"/>
                                      </p:to>
                                    </p:set>
                                    <p:animEffect transition="in" filter="fade">
                                      <p:cBhvr>
                                        <p:cTn id="7" dur="2000"/>
                                        <p:tgtEl>
                                          <p:spTgt spid="2320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20410"/>
                                        </p:tgtEl>
                                        <p:attrNameLst>
                                          <p:attrName>style.visibility</p:attrName>
                                        </p:attrNameLst>
                                      </p:cBhvr>
                                      <p:to>
                                        <p:strVal val="visible"/>
                                      </p:to>
                                    </p:set>
                                    <p:animEffect transition="in" filter="wipe(left)">
                                      <p:cBhvr>
                                        <p:cTn id="12" dur="500"/>
                                        <p:tgtEl>
                                          <p:spTgt spid="2320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320389"/>
                                        </p:tgtEl>
                                        <p:attrNameLst>
                                          <p:attrName>style.visibility</p:attrName>
                                        </p:attrNameLst>
                                      </p:cBhvr>
                                      <p:to>
                                        <p:strVal val="visible"/>
                                      </p:to>
                                    </p:set>
                                    <p:animEffect transition="in" filter="wipe(down)">
                                      <p:cBhvr>
                                        <p:cTn id="17" dur="500"/>
                                        <p:tgtEl>
                                          <p:spTgt spid="2320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320401"/>
                                        </p:tgtEl>
                                        <p:attrNameLst>
                                          <p:attrName>style.visibility</p:attrName>
                                        </p:attrNameLst>
                                      </p:cBhvr>
                                      <p:to>
                                        <p:strVal val="visible"/>
                                      </p:to>
                                    </p:set>
                                    <p:animEffect transition="in" filter="wipe(down)">
                                      <p:cBhvr>
                                        <p:cTn id="22" dur="500"/>
                                        <p:tgtEl>
                                          <p:spTgt spid="23204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320409"/>
                                        </p:tgtEl>
                                        <p:attrNameLst>
                                          <p:attrName>style.visibility</p:attrName>
                                        </p:attrNameLst>
                                      </p:cBhvr>
                                      <p:to>
                                        <p:strVal val="visible"/>
                                      </p:to>
                                    </p:set>
                                    <p:animEffect transition="in" filter="wipe(up)">
                                      <p:cBhvr>
                                        <p:cTn id="27" dur="500"/>
                                        <p:tgtEl>
                                          <p:spTgt spid="2320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2434" name="Picture 2"/>
          <p:cNvPicPr>
            <a:picLocks noChangeAspect="1" noChangeArrowheads="1"/>
          </p:cNvPicPr>
          <p:nvPr/>
        </p:nvPicPr>
        <p:blipFill>
          <a:blip r:embed="rId3">
            <a:extLst>
              <a:ext uri="{28A0092B-C50C-407E-A947-70E740481C1C}">
                <a14:useLocalDpi xmlns:a14="http://schemas.microsoft.com/office/drawing/2010/main" val="0"/>
              </a:ext>
            </a:extLst>
          </a:blip>
          <a:srcRect l="9875" t="12222" r="35124" b="25333"/>
          <a:stretch>
            <a:fillRect/>
          </a:stretch>
        </p:blipFill>
        <p:spPr bwMode="auto">
          <a:xfrm>
            <a:off x="0" y="1042988"/>
            <a:ext cx="9105900" cy="581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22436" name="AutoShape 4" descr="Modifica titolo">
            <a:hlinkClick r:id="rId4" tooltip="Modifica titolo"/>
          </p:cNvPr>
          <p:cNvSpPr>
            <a:spLocks noChangeAspect="1" noChangeArrowheads="1"/>
          </p:cNvSpPr>
          <p:nvPr/>
        </p:nvSpPr>
        <p:spPr bwMode="auto">
          <a:xfrm>
            <a:off x="3135313" y="3140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eaLnBrk="1" hangingPunct="1"/>
            <a:endParaRPr lang="it-IT" smtClean="0">
              <a:solidFill>
                <a:srgbClr val="000000"/>
              </a:solidFill>
            </a:endParaRPr>
          </a:p>
        </p:txBody>
      </p:sp>
      <p:sp>
        <p:nvSpPr>
          <p:cNvPr id="2322437" name="Text Box 5"/>
          <p:cNvSpPr txBox="1">
            <a:spLocks noChangeArrowheads="1"/>
          </p:cNvSpPr>
          <p:nvPr/>
        </p:nvSpPr>
        <p:spPr bwMode="auto">
          <a:xfrm>
            <a:off x="550863" y="3433763"/>
            <a:ext cx="8516937" cy="2989262"/>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333399"/>
              </a:buClr>
              <a:buFont typeface="Wingdings" panose="05000000000000000000" pitchFamily="2" charset="2"/>
              <a:buChar char="§"/>
            </a:pPr>
            <a:r>
              <a:rPr lang="it-IT" altLang="it-IT" sz="2800" b="0" dirty="0" smtClean="0">
                <a:solidFill>
                  <a:srgbClr val="000000"/>
                </a:solidFill>
              </a:rPr>
              <a:t>abbiamo ottenunto la </a:t>
            </a:r>
            <a:r>
              <a:rPr lang="it-IT" altLang="it-IT" sz="2800" b="0" i="1" dirty="0" smtClean="0">
                <a:solidFill>
                  <a:srgbClr val="FF9900"/>
                </a:solidFill>
              </a:rPr>
              <a:t>frequenza assoluta</a:t>
            </a:r>
          </a:p>
          <a:p>
            <a:pPr eaLnBrk="1" hangingPunct="1">
              <a:buClr>
                <a:srgbClr val="333399"/>
              </a:buClr>
              <a:buFont typeface="Wingdings" panose="05000000000000000000" pitchFamily="2" charset="2"/>
              <a:buChar char="§"/>
            </a:pPr>
            <a:r>
              <a:rPr lang="it-IT" altLang="it-IT" sz="2800" b="0" dirty="0" smtClean="0">
                <a:solidFill>
                  <a:srgbClr val="000000"/>
                </a:solidFill>
              </a:rPr>
              <a:t>numero di osservazioni che hanno presentato un valore della variabile (mano alzata </a:t>
            </a:r>
            <a:r>
              <a:rPr lang="it-IT" altLang="it-IT" sz="2800" b="0" i="1" dirty="0" smtClean="0">
                <a:solidFill>
                  <a:srgbClr val="000000"/>
                </a:solidFill>
              </a:rPr>
              <a:t>si</a:t>
            </a:r>
            <a:r>
              <a:rPr lang="it-IT" altLang="it-IT" sz="2800" b="0" dirty="0" smtClean="0">
                <a:solidFill>
                  <a:srgbClr val="000000"/>
                </a:solidFill>
              </a:rPr>
              <a:t>) nel collettivo</a:t>
            </a:r>
          </a:p>
          <a:p>
            <a:pPr eaLnBrk="1" hangingPunct="1">
              <a:buClr>
                <a:srgbClr val="333399"/>
              </a:buClr>
              <a:buFont typeface="Wingdings" panose="05000000000000000000" pitchFamily="2" charset="2"/>
              <a:buChar char="§"/>
            </a:pPr>
            <a:r>
              <a:rPr lang="it-IT" altLang="it-IT" sz="2800" b="0" dirty="0" smtClean="0">
                <a:solidFill>
                  <a:srgbClr val="000000"/>
                </a:solidFill>
              </a:rPr>
              <a:t>per facilitare la comparazione fra categorie riportiamo in colonna F le </a:t>
            </a:r>
            <a:r>
              <a:rPr lang="it-IT" altLang="it-IT" sz="2800" b="0" i="1" dirty="0" smtClean="0">
                <a:solidFill>
                  <a:srgbClr val="FF9900"/>
                </a:solidFill>
              </a:rPr>
              <a:t>frequenze relative</a:t>
            </a:r>
            <a:r>
              <a:rPr lang="it-IT" altLang="it-IT" sz="2800" b="0" dirty="0" smtClean="0">
                <a:solidFill>
                  <a:srgbClr val="000000"/>
                </a:solidFill>
              </a:rPr>
              <a:t> </a:t>
            </a:r>
          </a:p>
          <a:p>
            <a:pPr eaLnBrk="1" hangingPunct="1">
              <a:buClr>
                <a:srgbClr val="333399"/>
              </a:buClr>
              <a:buFont typeface="Wingdings" panose="05000000000000000000" pitchFamily="2" charset="2"/>
              <a:buChar char="§"/>
            </a:pPr>
            <a:r>
              <a:rPr lang="it-IT" altLang="it-IT" sz="2800" b="0" i="1" dirty="0" smtClean="0">
                <a:solidFill>
                  <a:srgbClr val="FF9900"/>
                </a:solidFill>
              </a:rPr>
              <a:t>proporzione</a:t>
            </a:r>
            <a:r>
              <a:rPr lang="it-IT" altLang="it-IT" sz="2800" b="0" dirty="0" smtClean="0">
                <a:solidFill>
                  <a:srgbClr val="000000"/>
                </a:solidFill>
              </a:rPr>
              <a:t> di osservazioni che hanno presentato il valore “mano alzata </a:t>
            </a:r>
            <a:r>
              <a:rPr lang="it-IT" altLang="it-IT" sz="2800" b="0" i="1" dirty="0" smtClean="0">
                <a:solidFill>
                  <a:srgbClr val="000000"/>
                </a:solidFill>
              </a:rPr>
              <a:t>si</a:t>
            </a:r>
            <a:r>
              <a:rPr lang="it-IT" altLang="it-IT" sz="2800" b="0" dirty="0" smtClean="0">
                <a:solidFill>
                  <a:srgbClr val="000000"/>
                </a:solidFill>
              </a:rPr>
              <a:t>”</a:t>
            </a:r>
          </a:p>
        </p:txBody>
      </p:sp>
      <p:sp>
        <p:nvSpPr>
          <p:cNvPr id="8" name="Text Box 3"/>
          <p:cNvSpPr txBox="1">
            <a:spLocks noChangeArrowheads="1"/>
          </p:cNvSpPr>
          <p:nvPr/>
        </p:nvSpPr>
        <p:spPr bwMode="auto">
          <a:xfrm>
            <a:off x="526674"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dirty="0" smtClean="0">
                <a:solidFill>
                  <a:srgbClr val="333399"/>
                </a:solidFill>
              </a:rPr>
              <a:t>usate la maschera</a:t>
            </a:r>
          </a:p>
        </p:txBody>
      </p:sp>
      <p:sp>
        <p:nvSpPr>
          <p:cNvPr id="9" name="Text Box 3"/>
          <p:cNvSpPr txBox="1">
            <a:spLocks noChangeArrowheads="1"/>
          </p:cNvSpPr>
          <p:nvPr/>
        </p:nvSpPr>
        <p:spPr bwMode="auto">
          <a:xfrm>
            <a:off x="1009650" y="742950"/>
            <a:ext cx="7048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333399"/>
              </a:buClr>
              <a:buFont typeface="Wingdings" panose="05000000000000000000" pitchFamily="2" charset="2"/>
              <a:buNone/>
            </a:pPr>
            <a:r>
              <a:rPr lang="it-IT" altLang="it-IT" sz="2000" dirty="0" smtClean="0">
                <a:solidFill>
                  <a:srgbClr val="000000"/>
                </a:solidFill>
                <a:hlinkClick r:id="rId5"/>
              </a:rPr>
              <a:t>Dimostrazione_MEMORIA.xls</a:t>
            </a:r>
            <a:endParaRPr lang="it-IT" altLang="it-IT" sz="2000" dirty="0" smtClean="0">
              <a:solidFill>
                <a:srgbClr val="000000"/>
              </a:solidFill>
            </a:endParaRPr>
          </a:p>
        </p:txBody>
      </p:sp>
    </p:spTree>
    <p:extLst>
      <p:ext uri="{BB962C8B-B14F-4D97-AF65-F5344CB8AC3E}">
        <p14:creationId xmlns:p14="http://schemas.microsoft.com/office/powerpoint/2010/main" val="3546611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22437">
                                            <p:bg/>
                                          </p:spTgt>
                                        </p:tgtEl>
                                        <p:attrNameLst>
                                          <p:attrName>style.visibility</p:attrName>
                                        </p:attrNameLst>
                                      </p:cBhvr>
                                      <p:to>
                                        <p:strVal val="visible"/>
                                      </p:to>
                                    </p:set>
                                    <p:animEffect transition="in" filter="wipe(left)">
                                      <p:cBhvr>
                                        <p:cTn id="7" dur="500"/>
                                        <p:tgtEl>
                                          <p:spTgt spid="2322437">
                                            <p:bg/>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22437">
                                            <p:txEl>
                                              <p:pRg st="0" end="0"/>
                                            </p:txEl>
                                          </p:spTgt>
                                        </p:tgtEl>
                                        <p:attrNameLst>
                                          <p:attrName>style.visibility</p:attrName>
                                        </p:attrNameLst>
                                      </p:cBhvr>
                                      <p:to>
                                        <p:strVal val="visible"/>
                                      </p:to>
                                    </p:set>
                                    <p:animEffect transition="in" filter="wipe(left)">
                                      <p:cBhvr>
                                        <p:cTn id="11" dur="500"/>
                                        <p:tgtEl>
                                          <p:spTgt spid="232243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22437">
                                            <p:txEl>
                                              <p:pRg st="1" end="1"/>
                                            </p:txEl>
                                          </p:spTgt>
                                        </p:tgtEl>
                                        <p:attrNameLst>
                                          <p:attrName>style.visibility</p:attrName>
                                        </p:attrNameLst>
                                      </p:cBhvr>
                                      <p:to>
                                        <p:strVal val="visible"/>
                                      </p:to>
                                    </p:set>
                                    <p:animEffect transition="in" filter="wipe(left)">
                                      <p:cBhvr>
                                        <p:cTn id="16" dur="500"/>
                                        <p:tgtEl>
                                          <p:spTgt spid="232243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22437">
                                            <p:txEl>
                                              <p:pRg st="2" end="2"/>
                                            </p:txEl>
                                          </p:spTgt>
                                        </p:tgtEl>
                                        <p:attrNameLst>
                                          <p:attrName>style.visibility</p:attrName>
                                        </p:attrNameLst>
                                      </p:cBhvr>
                                      <p:to>
                                        <p:strVal val="visible"/>
                                      </p:to>
                                    </p:set>
                                    <p:animEffect transition="in" filter="wipe(left)">
                                      <p:cBhvr>
                                        <p:cTn id="21" dur="500"/>
                                        <p:tgtEl>
                                          <p:spTgt spid="232243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22437">
                                            <p:txEl>
                                              <p:pRg st="3" end="3"/>
                                            </p:txEl>
                                          </p:spTgt>
                                        </p:tgtEl>
                                        <p:attrNameLst>
                                          <p:attrName>style.visibility</p:attrName>
                                        </p:attrNameLst>
                                      </p:cBhvr>
                                      <p:to>
                                        <p:strVal val="visible"/>
                                      </p:to>
                                    </p:set>
                                    <p:animEffect transition="in" filter="wipe(left)">
                                      <p:cBhvr>
                                        <p:cTn id="26" dur="500"/>
                                        <p:tgtEl>
                                          <p:spTgt spid="2322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2437"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82" name="Picture 2"/>
          <p:cNvPicPr>
            <a:picLocks noChangeAspect="1" noChangeArrowheads="1"/>
          </p:cNvPicPr>
          <p:nvPr/>
        </p:nvPicPr>
        <p:blipFill>
          <a:blip r:embed="rId4">
            <a:extLst>
              <a:ext uri="{28A0092B-C50C-407E-A947-70E740481C1C}">
                <a14:useLocalDpi xmlns:a14="http://schemas.microsoft.com/office/drawing/2010/main" val="0"/>
              </a:ext>
            </a:extLst>
          </a:blip>
          <a:srcRect l="9875" t="12222" r="35124" b="25333"/>
          <a:stretch>
            <a:fillRect/>
          </a:stretch>
        </p:blipFill>
        <p:spPr bwMode="auto">
          <a:xfrm>
            <a:off x="0" y="1042988"/>
            <a:ext cx="9105900" cy="581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324484" name="AutoShape 4" descr="Modifica titolo">
            <a:hlinkClick r:id="rId5" tooltip="Modifica titolo"/>
          </p:cNvPr>
          <p:cNvSpPr>
            <a:spLocks noChangeAspect="1" noChangeArrowheads="1"/>
          </p:cNvSpPr>
          <p:nvPr/>
        </p:nvSpPr>
        <p:spPr bwMode="auto">
          <a:xfrm>
            <a:off x="3135313" y="3140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eaLnBrk="1" hangingPunct="1"/>
            <a:endParaRPr lang="it-IT" smtClean="0">
              <a:solidFill>
                <a:srgbClr val="000000"/>
              </a:solidFill>
            </a:endParaRPr>
          </a:p>
        </p:txBody>
      </p:sp>
      <p:grpSp>
        <p:nvGrpSpPr>
          <p:cNvPr id="2324485" name="Group 5"/>
          <p:cNvGrpSpPr>
            <a:grpSpLocks/>
          </p:cNvGrpSpPr>
          <p:nvPr/>
        </p:nvGrpSpPr>
        <p:grpSpPr bwMode="auto">
          <a:xfrm>
            <a:off x="3230563" y="3341688"/>
            <a:ext cx="3902075" cy="2724150"/>
            <a:chOff x="2035" y="2105"/>
            <a:chExt cx="2458" cy="1716"/>
          </a:xfrm>
        </p:grpSpPr>
        <p:sp>
          <p:nvSpPr>
            <p:cNvPr id="2324486" name="Text Box 6"/>
            <p:cNvSpPr txBox="1">
              <a:spLocks noChangeArrowheads="1"/>
            </p:cNvSpPr>
            <p:nvPr/>
          </p:nvSpPr>
          <p:spPr bwMode="auto">
            <a:xfrm>
              <a:off x="2035" y="2376"/>
              <a:ext cx="1111" cy="1296"/>
            </a:xfrm>
            <a:prstGeom prst="rect">
              <a:avLst/>
            </a:prstGeom>
            <a:solidFill>
              <a:schemeClr val="bg1"/>
            </a:solidFill>
            <a:ln w="28575" algn="ctr">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just" eaLnBrk="1" hangingPunct="1"/>
              <a:r>
                <a:rPr lang="it-IT" altLang="it-IT" smtClean="0">
                  <a:solidFill>
                    <a:srgbClr val="6600FF"/>
                  </a:solidFill>
                </a:rPr>
                <a:t>Numero di osservazioni nella  categoria  (in riga) diviso il numero totale delle possibili osservazioni (H2 </a:t>
              </a:r>
              <a:r>
                <a:rPr lang="it-IT" altLang="it-IT" smtClean="0">
                  <a:solidFill>
                    <a:srgbClr val="FF9900"/>
                  </a:solidFill>
                </a:rPr>
                <a:t>bloccata</a:t>
              </a:r>
              <a:r>
                <a:rPr lang="it-IT" altLang="it-IT" smtClean="0">
                  <a:solidFill>
                    <a:srgbClr val="6600FF"/>
                  </a:solidFill>
                </a:rPr>
                <a:t> con $)</a:t>
              </a:r>
            </a:p>
          </p:txBody>
        </p:sp>
        <p:grpSp>
          <p:nvGrpSpPr>
            <p:cNvPr id="2324487" name="Group 7"/>
            <p:cNvGrpSpPr>
              <a:grpSpLocks/>
            </p:cNvGrpSpPr>
            <p:nvPr/>
          </p:nvGrpSpPr>
          <p:grpSpPr bwMode="auto">
            <a:xfrm>
              <a:off x="3713" y="2105"/>
              <a:ext cx="780" cy="1716"/>
              <a:chOff x="996" y="2064"/>
              <a:chExt cx="660" cy="1716"/>
            </a:xfrm>
          </p:grpSpPr>
          <p:sp>
            <p:nvSpPr>
              <p:cNvPr id="2324488" name="AutoShape 8"/>
              <p:cNvSpPr>
                <a:spLocks noChangeArrowheads="1"/>
              </p:cNvSpPr>
              <p:nvPr/>
            </p:nvSpPr>
            <p:spPr bwMode="auto">
              <a:xfrm>
                <a:off x="996" y="2064"/>
                <a:ext cx="660" cy="1716"/>
              </a:xfrm>
              <a:prstGeom prst="bracketPair">
                <a:avLst>
                  <a:gd name="adj" fmla="val 16667"/>
                </a:avLst>
              </a:prstGeom>
              <a:noFill/>
              <a:ln w="28575">
                <a:solidFill>
                  <a:srgbClr val="66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smtClean="0">
                  <a:solidFill>
                    <a:srgbClr val="000000"/>
                  </a:solidFill>
                </a:endParaRPr>
              </a:p>
            </p:txBody>
          </p:sp>
          <p:sp>
            <p:nvSpPr>
              <p:cNvPr id="2324489" name="Text Box 9"/>
              <p:cNvSpPr txBox="1">
                <a:spLocks noChangeArrowheads="1"/>
              </p:cNvSpPr>
              <p:nvPr/>
            </p:nvSpPr>
            <p:spPr bwMode="auto">
              <a:xfrm rot="16200000">
                <a:off x="778" y="2703"/>
                <a:ext cx="1108"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6600FF"/>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400" smtClean="0">
                    <a:solidFill>
                      <a:srgbClr val="6600FF"/>
                    </a:solidFill>
                  </a:rPr>
                  <a:t>proporzione</a:t>
                </a:r>
              </a:p>
            </p:txBody>
          </p:sp>
        </p:grpSp>
        <p:cxnSp>
          <p:nvCxnSpPr>
            <p:cNvPr id="2324490" name="AutoShape 10"/>
            <p:cNvCxnSpPr>
              <a:cxnSpLocks noChangeShapeType="1"/>
              <a:stCxn id="2324486" idx="3"/>
              <a:endCxn id="2324488" idx="1"/>
            </p:cNvCxnSpPr>
            <p:nvPr/>
          </p:nvCxnSpPr>
          <p:spPr bwMode="auto">
            <a:xfrm flipV="1">
              <a:off x="3155" y="2963"/>
              <a:ext cx="549" cy="61"/>
            </a:xfrm>
            <a:prstGeom prst="straightConnector1">
              <a:avLst/>
            </a:prstGeom>
            <a:noFill/>
            <a:ln w="9525">
              <a:solidFill>
                <a:srgbClr val="66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graphicFrame>
        <p:nvGraphicFramePr>
          <p:cNvPr id="2324491" name="Object 11"/>
          <p:cNvGraphicFramePr>
            <a:graphicFrameLocks noChangeAspect="1"/>
          </p:cNvGraphicFramePr>
          <p:nvPr/>
        </p:nvGraphicFramePr>
        <p:xfrm>
          <a:off x="7435850" y="3513138"/>
          <a:ext cx="342900" cy="665162"/>
        </p:xfrm>
        <a:graphic>
          <a:graphicData uri="http://schemas.openxmlformats.org/presentationml/2006/ole">
            <mc:AlternateContent xmlns:mc="http://schemas.openxmlformats.org/markup-compatibility/2006">
              <mc:Choice xmlns:v="urn:schemas-microsoft-com:vml" Requires="v">
                <p:oleObj spid="_x0000_s7172" name="Equation" r:id="rId6" imgW="203040" imgH="393480" progId="Equation.3">
                  <p:embed/>
                </p:oleObj>
              </mc:Choice>
              <mc:Fallback>
                <p:oleObj name="Equation" r:id="rId6" imgW="20304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5850" y="3513138"/>
                        <a:ext cx="342900" cy="665162"/>
                      </a:xfrm>
                      <a:prstGeom prst="rect">
                        <a:avLst/>
                      </a:prstGeom>
                      <a:solidFill>
                        <a:schemeClr val="bg1"/>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24492" name="Group 12"/>
          <p:cNvGrpSpPr>
            <a:grpSpLocks/>
          </p:cNvGrpSpPr>
          <p:nvPr/>
        </p:nvGrpSpPr>
        <p:grpSpPr bwMode="auto">
          <a:xfrm>
            <a:off x="6762750" y="3162300"/>
            <a:ext cx="1581150" cy="838200"/>
            <a:chOff x="4260" y="1992"/>
            <a:chExt cx="996" cy="528"/>
          </a:xfrm>
        </p:grpSpPr>
        <p:sp>
          <p:nvSpPr>
            <p:cNvPr id="2324493" name="Line 13"/>
            <p:cNvSpPr>
              <a:spLocks noChangeShapeType="1"/>
            </p:cNvSpPr>
            <p:nvPr/>
          </p:nvSpPr>
          <p:spPr bwMode="auto">
            <a:xfrm flipH="1" flipV="1">
              <a:off x="4260" y="2172"/>
              <a:ext cx="480" cy="144"/>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endParaRPr lang="it-IT" smtClean="0">
                <a:solidFill>
                  <a:srgbClr val="000000"/>
                </a:solidFill>
              </a:endParaRPr>
            </a:p>
          </p:txBody>
        </p:sp>
        <p:sp>
          <p:nvSpPr>
            <p:cNvPr id="2324494" name="Line 14"/>
            <p:cNvSpPr>
              <a:spLocks noChangeShapeType="1"/>
            </p:cNvSpPr>
            <p:nvPr/>
          </p:nvSpPr>
          <p:spPr bwMode="auto">
            <a:xfrm flipV="1">
              <a:off x="4812" y="1992"/>
              <a:ext cx="444" cy="528"/>
            </a:xfrm>
            <a:prstGeom prst="line">
              <a:avLst/>
            </a:prstGeom>
            <a:noFill/>
            <a:ln w="9525">
              <a:solidFill>
                <a:srgbClr val="66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endParaRPr lang="it-IT" smtClean="0">
                <a:solidFill>
                  <a:srgbClr val="000000"/>
                </a:solidFill>
              </a:endParaRPr>
            </a:p>
          </p:txBody>
        </p:sp>
      </p:grpSp>
      <p:sp>
        <p:nvSpPr>
          <p:cNvPr id="16" name="Text Box 3"/>
          <p:cNvSpPr txBox="1">
            <a:spLocks noChangeArrowheads="1"/>
          </p:cNvSpPr>
          <p:nvPr/>
        </p:nvSpPr>
        <p:spPr bwMode="auto">
          <a:xfrm>
            <a:off x="526674" y="-571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dirty="0" smtClean="0">
                <a:solidFill>
                  <a:srgbClr val="333399"/>
                </a:solidFill>
              </a:rPr>
              <a:t>usate la maschera</a:t>
            </a:r>
          </a:p>
        </p:txBody>
      </p:sp>
      <p:sp>
        <p:nvSpPr>
          <p:cNvPr id="17" name="Text Box 3"/>
          <p:cNvSpPr txBox="1">
            <a:spLocks noChangeArrowheads="1"/>
          </p:cNvSpPr>
          <p:nvPr/>
        </p:nvSpPr>
        <p:spPr bwMode="auto">
          <a:xfrm>
            <a:off x="1009650" y="742950"/>
            <a:ext cx="7048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333399"/>
              </a:buClr>
              <a:buFont typeface="Wingdings" panose="05000000000000000000" pitchFamily="2" charset="2"/>
              <a:buNone/>
            </a:pPr>
            <a:r>
              <a:rPr lang="it-IT" altLang="it-IT" sz="2000" dirty="0" smtClean="0">
                <a:solidFill>
                  <a:srgbClr val="000000"/>
                </a:solidFill>
                <a:hlinkClick r:id="rId8"/>
              </a:rPr>
              <a:t>Dimostrazione_MEMORIA.xls</a:t>
            </a:r>
            <a:endParaRPr lang="it-IT" altLang="it-IT" sz="2000" dirty="0" smtClean="0">
              <a:solidFill>
                <a:srgbClr val="000000"/>
              </a:solidFill>
            </a:endParaRPr>
          </a:p>
        </p:txBody>
      </p:sp>
    </p:spTree>
    <p:extLst>
      <p:ext uri="{BB962C8B-B14F-4D97-AF65-F5344CB8AC3E}">
        <p14:creationId xmlns:p14="http://schemas.microsoft.com/office/powerpoint/2010/main" val="2137698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24485"/>
                                        </p:tgtEl>
                                        <p:attrNameLst>
                                          <p:attrName>style.visibility</p:attrName>
                                        </p:attrNameLst>
                                      </p:cBhvr>
                                      <p:to>
                                        <p:strVal val="visible"/>
                                      </p:to>
                                    </p:set>
                                    <p:animEffect transition="in" filter="wipe(down)">
                                      <p:cBhvr>
                                        <p:cTn id="7" dur="500"/>
                                        <p:tgtEl>
                                          <p:spTgt spid="2324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24491"/>
                                        </p:tgtEl>
                                        <p:attrNameLst>
                                          <p:attrName>style.visibility</p:attrName>
                                        </p:attrNameLst>
                                      </p:cBhvr>
                                      <p:to>
                                        <p:strVal val="visible"/>
                                      </p:to>
                                    </p:set>
                                    <p:animEffect transition="in" filter="wipe(down)">
                                      <p:cBhvr>
                                        <p:cTn id="12" dur="500"/>
                                        <p:tgtEl>
                                          <p:spTgt spid="2324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324492"/>
                                        </p:tgtEl>
                                        <p:attrNameLst>
                                          <p:attrName>style.visibility</p:attrName>
                                        </p:attrNameLst>
                                      </p:cBhvr>
                                      <p:to>
                                        <p:strVal val="visible"/>
                                      </p:to>
                                    </p:set>
                                    <p:animEffect transition="in" filter="wipe(down)">
                                      <p:cBhvr>
                                        <p:cTn id="17" dur="500"/>
                                        <p:tgtEl>
                                          <p:spTgt spid="2324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a:xfrm>
            <a:off x="209550" y="296863"/>
            <a:ext cx="817245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a:r>
              <a:rPr lang="it-IT" altLang="it-IT" sz="4000" b="1" dirty="0" smtClean="0">
                <a:solidFill>
                  <a:schemeClr val="accent2"/>
                </a:solidFill>
              </a:rPr>
              <a:t>risultato</a:t>
            </a:r>
            <a:endParaRPr lang="it-IT" altLang="it-IT" sz="4000" b="1" i="1" dirty="0">
              <a:solidFill>
                <a:srgbClr val="FF9900"/>
              </a:solidFill>
            </a:endParaRPr>
          </a:p>
        </p:txBody>
      </p:sp>
      <p:grpSp>
        <p:nvGrpSpPr>
          <p:cNvPr id="8" name="Group 7"/>
          <p:cNvGrpSpPr/>
          <p:nvPr/>
        </p:nvGrpSpPr>
        <p:grpSpPr>
          <a:xfrm>
            <a:off x="0" y="1899285"/>
            <a:ext cx="8643688" cy="3859831"/>
            <a:chOff x="3918665" y="619130"/>
            <a:chExt cx="4430879" cy="1978605"/>
          </a:xfrm>
        </p:grpSpPr>
        <p:pic>
          <p:nvPicPr>
            <p:cNvPr id="9" name="Picture 8"/>
            <p:cNvPicPr>
              <a:picLocks noChangeAspect="1"/>
            </p:cNvPicPr>
            <p:nvPr/>
          </p:nvPicPr>
          <p:blipFill>
            <a:blip r:embed="rId2"/>
            <a:stretch>
              <a:fillRect/>
            </a:stretch>
          </p:blipFill>
          <p:spPr>
            <a:xfrm>
              <a:off x="3918665" y="619130"/>
              <a:ext cx="4430879" cy="1852602"/>
            </a:xfrm>
            <a:prstGeom prst="rect">
              <a:avLst/>
            </a:prstGeom>
          </p:spPr>
        </p:pic>
        <p:sp>
          <p:nvSpPr>
            <p:cNvPr id="10" name="Text Box 10"/>
            <p:cNvSpPr txBox="1">
              <a:spLocks noChangeArrowheads="1"/>
            </p:cNvSpPr>
            <p:nvPr/>
          </p:nvSpPr>
          <p:spPr bwMode="auto">
            <a:xfrm>
              <a:off x="6134105" y="2353260"/>
              <a:ext cx="62071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t>Parola</a:t>
              </a:r>
            </a:p>
          </p:txBody>
        </p:sp>
      </p:grpSp>
    </p:spTree>
    <p:extLst>
      <p:ext uri="{BB962C8B-B14F-4D97-AF65-F5344CB8AC3E}">
        <p14:creationId xmlns:p14="http://schemas.microsoft.com/office/powerpoint/2010/main" val="223185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Text Box 2"/>
          <p:cNvSpPr txBox="1">
            <a:spLocks noChangeArrowheads="1"/>
          </p:cNvSpPr>
          <p:nvPr/>
        </p:nvSpPr>
        <p:spPr bwMode="auto">
          <a:xfrm>
            <a:off x="419100" y="64770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domanda:</a:t>
            </a:r>
          </a:p>
        </p:txBody>
      </p:sp>
      <p:sp>
        <p:nvSpPr>
          <p:cNvPr id="2078723" name="Text Box 3"/>
          <p:cNvSpPr txBox="1">
            <a:spLocks noChangeArrowheads="1"/>
          </p:cNvSpPr>
          <p:nvPr/>
        </p:nvSpPr>
        <p:spPr bwMode="auto">
          <a:xfrm>
            <a:off x="0" y="260985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altLang="it-IT" sz="2800" i="1" dirty="0" smtClean="0">
                <a:solidFill>
                  <a:srgbClr val="FF9900"/>
                </a:solidFill>
              </a:rPr>
              <a:t>Come posso comprendere/misurare le ragioni che stanno alla base della vostra decisione di seguire questo corso?</a:t>
            </a:r>
          </a:p>
        </p:txBody>
      </p:sp>
      <p:sp>
        <p:nvSpPr>
          <p:cNvPr id="2078724" name="Text Box 4"/>
          <p:cNvSpPr txBox="1">
            <a:spLocks noChangeArrowheads="1"/>
          </p:cNvSpPr>
          <p:nvPr/>
        </p:nvSpPr>
        <p:spPr bwMode="auto">
          <a:xfrm>
            <a:off x="0" y="46751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it-IT" altLang="it-IT" sz="2800" smtClean="0">
                <a:solidFill>
                  <a:srgbClr val="000000"/>
                </a:solidFill>
              </a:rPr>
              <a:t>OK ma vorrei capirlo subito!</a:t>
            </a:r>
          </a:p>
        </p:txBody>
      </p:sp>
    </p:spTree>
    <p:extLst>
      <p:ext uri="{BB962C8B-B14F-4D97-AF65-F5344CB8AC3E}">
        <p14:creationId xmlns:p14="http://schemas.microsoft.com/office/powerpoint/2010/main" val="1674744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8723"/>
                                        </p:tgtEl>
                                        <p:attrNameLst>
                                          <p:attrName>style.visibility</p:attrName>
                                        </p:attrNameLst>
                                      </p:cBhvr>
                                      <p:to>
                                        <p:strVal val="visible"/>
                                      </p:to>
                                    </p:set>
                                    <p:animEffect transition="in" filter="wipe(left)">
                                      <p:cBhvr>
                                        <p:cTn id="7" dur="500"/>
                                        <p:tgtEl>
                                          <p:spTgt spid="2078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78724"/>
                                        </p:tgtEl>
                                        <p:attrNameLst>
                                          <p:attrName>style.visibility</p:attrName>
                                        </p:attrNameLst>
                                      </p:cBhvr>
                                      <p:to>
                                        <p:strVal val="visible"/>
                                      </p:to>
                                    </p:set>
                                    <p:animEffect transition="in" filter="wipe(left)">
                                      <p:cBhvr>
                                        <p:cTn id="12" dur="500"/>
                                        <p:tgtEl>
                                          <p:spTgt spid="207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23" grpId="0"/>
      <p:bldP spid="20787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770" name="Text Box 2"/>
          <p:cNvSpPr txBox="1">
            <a:spLocks noChangeArrowheads="1"/>
          </p:cNvSpPr>
          <p:nvPr/>
        </p:nvSpPr>
        <p:spPr bwMode="auto">
          <a:xfrm>
            <a:off x="419100" y="2095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procedura</a:t>
            </a:r>
          </a:p>
        </p:txBody>
      </p:sp>
      <p:sp>
        <p:nvSpPr>
          <p:cNvPr id="2080771" name="Text Box 3"/>
          <p:cNvSpPr txBox="1">
            <a:spLocks noChangeArrowheads="1"/>
          </p:cNvSpPr>
          <p:nvPr/>
        </p:nvSpPr>
        <p:spPr bwMode="auto">
          <a:xfrm>
            <a:off x="114300" y="1219200"/>
            <a:ext cx="8839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it-IT" altLang="it-IT" sz="2800" b="0" smtClean="0">
                <a:solidFill>
                  <a:srgbClr val="000000"/>
                </a:solidFill>
              </a:rPr>
              <a:t>leggerò una lista di ragioni</a:t>
            </a:r>
            <a:r>
              <a:rPr lang="it-IT" altLang="it-IT" sz="2800" i="1" smtClean="0">
                <a:solidFill>
                  <a:srgbClr val="000000"/>
                </a:solidFill>
              </a:rPr>
              <a:t> </a:t>
            </a:r>
            <a:r>
              <a:rPr lang="it-IT" altLang="it-IT" sz="2800" smtClean="0">
                <a:solidFill>
                  <a:srgbClr val="FF9900"/>
                </a:solidFill>
              </a:rPr>
              <a:t>MA</a:t>
            </a:r>
            <a:r>
              <a:rPr lang="it-IT" altLang="it-IT" sz="2800" smtClean="0">
                <a:solidFill>
                  <a:srgbClr val="000000"/>
                </a:solidFill>
              </a:rPr>
              <a:t> </a:t>
            </a:r>
            <a:r>
              <a:rPr lang="it-IT" altLang="it-IT" sz="2800" b="0" smtClean="0">
                <a:solidFill>
                  <a:srgbClr val="000000"/>
                </a:solidFill>
              </a:rPr>
              <a:t>invece di chiedervi solo di alzare la mano (acquisendo solo misura di natura </a:t>
            </a:r>
            <a:r>
              <a:rPr lang="it-IT" altLang="it-IT" sz="2800" b="0" i="1" smtClean="0">
                <a:solidFill>
                  <a:srgbClr val="FF9900"/>
                </a:solidFill>
              </a:rPr>
              <a:t>dicotomica</a:t>
            </a:r>
            <a:r>
              <a:rPr lang="it-IT" altLang="it-IT" sz="2800" b="0" smtClean="0">
                <a:solidFill>
                  <a:srgbClr val="000000"/>
                </a:solidFill>
              </a:rPr>
              <a:t> SI/NO) vi chiederò di alzarla proporzionalmente al grado di accordo con la ragione (acquisendo quindi una misura </a:t>
            </a:r>
            <a:r>
              <a:rPr lang="it-IT" altLang="it-IT" sz="2800" b="0" i="1" smtClean="0">
                <a:solidFill>
                  <a:srgbClr val="FF9900"/>
                </a:solidFill>
              </a:rPr>
              <a:t>continua</a:t>
            </a:r>
            <a:r>
              <a:rPr lang="it-IT" altLang="it-IT" sz="2800" b="0" smtClean="0">
                <a:solidFill>
                  <a:srgbClr val="000000"/>
                </a:solidFill>
              </a:rPr>
              <a:t>)</a:t>
            </a:r>
          </a:p>
        </p:txBody>
      </p:sp>
      <p:pic>
        <p:nvPicPr>
          <p:cNvPr id="2080772" name="Picture 4"/>
          <p:cNvPicPr>
            <a:picLocks noChangeAspect="1" noChangeArrowheads="1"/>
          </p:cNvPicPr>
          <p:nvPr/>
        </p:nvPicPr>
        <p:blipFill>
          <a:blip r:embed="rId3">
            <a:extLst>
              <a:ext uri="{28A0092B-C50C-407E-A947-70E740481C1C}">
                <a14:useLocalDpi xmlns:a14="http://schemas.microsoft.com/office/drawing/2010/main" val="0"/>
              </a:ext>
            </a:extLst>
          </a:blip>
          <a:srcRect b="16754"/>
          <a:stretch>
            <a:fillRect/>
          </a:stretch>
        </p:blipFill>
        <p:spPr bwMode="auto">
          <a:xfrm>
            <a:off x="2019300" y="5343525"/>
            <a:ext cx="25146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080773" name="Picture 5"/>
          <p:cNvPicPr>
            <a:picLocks noChangeAspect="1" noChangeArrowheads="1"/>
          </p:cNvPicPr>
          <p:nvPr/>
        </p:nvPicPr>
        <p:blipFill>
          <a:blip r:embed="rId4">
            <a:extLst>
              <a:ext uri="{28A0092B-C50C-407E-A947-70E740481C1C}">
                <a14:useLocalDpi xmlns:a14="http://schemas.microsoft.com/office/drawing/2010/main" val="0"/>
              </a:ext>
            </a:extLst>
          </a:blip>
          <a:srcRect l="16031" t="2083" b="11458"/>
          <a:stretch>
            <a:fillRect/>
          </a:stretch>
        </p:blipFill>
        <p:spPr bwMode="auto">
          <a:xfrm>
            <a:off x="4572000" y="5010150"/>
            <a:ext cx="2449513"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0807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5105400"/>
            <a:ext cx="17526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0807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4478338"/>
            <a:ext cx="1524000" cy="237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080776" name="Group 8"/>
          <p:cNvGrpSpPr>
            <a:grpSpLocks/>
          </p:cNvGrpSpPr>
          <p:nvPr/>
        </p:nvGrpSpPr>
        <p:grpSpPr bwMode="auto">
          <a:xfrm>
            <a:off x="342900" y="3725863"/>
            <a:ext cx="8801100" cy="496887"/>
            <a:chOff x="216" y="2347"/>
            <a:chExt cx="5544" cy="313"/>
          </a:xfrm>
        </p:grpSpPr>
        <p:sp>
          <p:nvSpPr>
            <p:cNvPr id="2080777" name="Line 9"/>
            <p:cNvSpPr>
              <a:spLocks noChangeShapeType="1"/>
            </p:cNvSpPr>
            <p:nvPr/>
          </p:nvSpPr>
          <p:spPr bwMode="auto">
            <a:xfrm>
              <a:off x="216" y="2520"/>
              <a:ext cx="5544" cy="0"/>
            </a:xfrm>
            <a:prstGeom prst="line">
              <a:avLst/>
            </a:prstGeom>
            <a:noFill/>
            <a:ln w="38100">
              <a:solidFill>
                <a:srgbClr val="FF99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endParaRPr lang="it-IT" smtClean="0">
                <a:solidFill>
                  <a:srgbClr val="000000"/>
                </a:solidFill>
              </a:endParaRPr>
            </a:p>
          </p:txBody>
        </p:sp>
        <p:sp>
          <p:nvSpPr>
            <p:cNvPr id="2080778" name="Text Box 10"/>
            <p:cNvSpPr txBox="1">
              <a:spLocks noChangeArrowheads="1"/>
            </p:cNvSpPr>
            <p:nvPr/>
          </p:nvSpPr>
          <p:spPr bwMode="auto">
            <a:xfrm>
              <a:off x="319" y="2347"/>
              <a:ext cx="682" cy="308"/>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eaLnBrk="1" hangingPunct="1"/>
              <a:r>
                <a:rPr lang="it-IT" altLang="it-IT" smtClean="0">
                  <a:solidFill>
                    <a:srgbClr val="000000"/>
                  </a:solidFill>
                </a:rPr>
                <a:t>disaccordo</a:t>
              </a:r>
            </a:p>
            <a:p>
              <a:pPr algn="ctr" eaLnBrk="1" hangingPunct="1"/>
              <a:r>
                <a:rPr lang="it-IT" altLang="it-IT" smtClean="0">
                  <a:solidFill>
                    <a:srgbClr val="000000"/>
                  </a:solidFill>
                </a:rPr>
                <a:t>completo</a:t>
              </a:r>
            </a:p>
          </p:txBody>
        </p:sp>
        <p:sp>
          <p:nvSpPr>
            <p:cNvPr id="2080779" name="Text Box 11"/>
            <p:cNvSpPr txBox="1">
              <a:spLocks noChangeArrowheads="1"/>
            </p:cNvSpPr>
            <p:nvPr/>
          </p:nvSpPr>
          <p:spPr bwMode="auto">
            <a:xfrm>
              <a:off x="4721" y="2352"/>
              <a:ext cx="569" cy="308"/>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eaLnBrk="1" hangingPunct="1"/>
              <a:r>
                <a:rPr lang="it-IT" altLang="it-IT" smtClean="0">
                  <a:solidFill>
                    <a:srgbClr val="000000"/>
                  </a:solidFill>
                </a:rPr>
                <a:t>accordo </a:t>
              </a:r>
            </a:p>
            <a:p>
              <a:pPr algn="ctr" eaLnBrk="1" hangingPunct="1"/>
              <a:r>
                <a:rPr lang="it-IT" altLang="it-IT" smtClean="0">
                  <a:solidFill>
                    <a:srgbClr val="000000"/>
                  </a:solidFill>
                </a:rPr>
                <a:t>completo</a:t>
              </a:r>
            </a:p>
          </p:txBody>
        </p:sp>
      </p:grpSp>
    </p:spTree>
    <p:extLst>
      <p:ext uri="{BB962C8B-B14F-4D97-AF65-F5344CB8AC3E}">
        <p14:creationId xmlns:p14="http://schemas.microsoft.com/office/powerpoint/2010/main" val="1889402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0771"/>
                                        </p:tgtEl>
                                        <p:attrNameLst>
                                          <p:attrName>style.visibility</p:attrName>
                                        </p:attrNameLst>
                                      </p:cBhvr>
                                      <p:to>
                                        <p:strVal val="visible"/>
                                      </p:to>
                                    </p:set>
                                    <p:animEffect transition="in" filter="wipe(left)">
                                      <p:cBhvr>
                                        <p:cTn id="7" dur="500"/>
                                        <p:tgtEl>
                                          <p:spTgt spid="2080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80776"/>
                                        </p:tgtEl>
                                        <p:attrNameLst>
                                          <p:attrName>style.visibility</p:attrName>
                                        </p:attrNameLst>
                                      </p:cBhvr>
                                      <p:to>
                                        <p:strVal val="visible"/>
                                      </p:to>
                                    </p:set>
                                    <p:animEffect transition="in" filter="wipe(left)">
                                      <p:cBhvr>
                                        <p:cTn id="12" dur="500"/>
                                        <p:tgtEl>
                                          <p:spTgt spid="2080776"/>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080774"/>
                                        </p:tgtEl>
                                        <p:attrNameLst>
                                          <p:attrName>style.visibility</p:attrName>
                                        </p:attrNameLst>
                                      </p:cBhvr>
                                      <p:to>
                                        <p:strVal val="visible"/>
                                      </p:to>
                                    </p:set>
                                    <p:animEffect transition="in" filter="fade">
                                      <p:cBhvr>
                                        <p:cTn id="16" dur="1000"/>
                                        <p:tgtEl>
                                          <p:spTgt spid="2080774"/>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2080772"/>
                                        </p:tgtEl>
                                        <p:attrNameLst>
                                          <p:attrName>style.visibility</p:attrName>
                                        </p:attrNameLst>
                                      </p:cBhvr>
                                      <p:to>
                                        <p:strVal val="visible"/>
                                      </p:to>
                                    </p:set>
                                    <p:animEffect transition="in" filter="fade">
                                      <p:cBhvr>
                                        <p:cTn id="20" dur="1000"/>
                                        <p:tgtEl>
                                          <p:spTgt spid="2080772"/>
                                        </p:tgtEl>
                                      </p:cBhvr>
                                    </p:animEffect>
                                  </p:childTnLst>
                                </p:cTn>
                              </p:par>
                            </p:childTnLst>
                          </p:cTn>
                        </p:par>
                        <p:par>
                          <p:cTn id="21" fill="hold" nodeType="afterGroup">
                            <p:stCondLst>
                              <p:cond delay="2500"/>
                            </p:stCondLst>
                            <p:childTnLst>
                              <p:par>
                                <p:cTn id="22" presetID="10" presetClass="entr" presetSubtype="0" fill="hold" nodeType="afterEffect">
                                  <p:stCondLst>
                                    <p:cond delay="0"/>
                                  </p:stCondLst>
                                  <p:childTnLst>
                                    <p:set>
                                      <p:cBhvr>
                                        <p:cTn id="23" dur="1" fill="hold">
                                          <p:stCondLst>
                                            <p:cond delay="0"/>
                                          </p:stCondLst>
                                        </p:cTn>
                                        <p:tgtEl>
                                          <p:spTgt spid="2080773"/>
                                        </p:tgtEl>
                                        <p:attrNameLst>
                                          <p:attrName>style.visibility</p:attrName>
                                        </p:attrNameLst>
                                      </p:cBhvr>
                                      <p:to>
                                        <p:strVal val="visible"/>
                                      </p:to>
                                    </p:set>
                                    <p:animEffect transition="in" filter="fade">
                                      <p:cBhvr>
                                        <p:cTn id="24" dur="1000"/>
                                        <p:tgtEl>
                                          <p:spTgt spid="2080773"/>
                                        </p:tgtEl>
                                      </p:cBhvr>
                                    </p:animEffect>
                                  </p:childTnLst>
                                </p:cTn>
                              </p:par>
                            </p:childTnLst>
                          </p:cTn>
                        </p:par>
                        <p:par>
                          <p:cTn id="25" fill="hold" nodeType="afterGroup">
                            <p:stCondLst>
                              <p:cond delay="3500"/>
                            </p:stCondLst>
                            <p:childTnLst>
                              <p:par>
                                <p:cTn id="26" presetID="10" presetClass="entr" presetSubtype="0" fill="hold" nodeType="afterEffect">
                                  <p:stCondLst>
                                    <p:cond delay="0"/>
                                  </p:stCondLst>
                                  <p:childTnLst>
                                    <p:set>
                                      <p:cBhvr>
                                        <p:cTn id="27" dur="1" fill="hold">
                                          <p:stCondLst>
                                            <p:cond delay="0"/>
                                          </p:stCondLst>
                                        </p:cTn>
                                        <p:tgtEl>
                                          <p:spTgt spid="2080775"/>
                                        </p:tgtEl>
                                        <p:attrNameLst>
                                          <p:attrName>style.visibility</p:attrName>
                                        </p:attrNameLst>
                                      </p:cBhvr>
                                      <p:to>
                                        <p:strVal val="visible"/>
                                      </p:to>
                                    </p:set>
                                    <p:animEffect transition="in" filter="fade">
                                      <p:cBhvr>
                                        <p:cTn id="28" dur="1000"/>
                                        <p:tgtEl>
                                          <p:spTgt spid="208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07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Text Box 2"/>
          <p:cNvSpPr txBox="1">
            <a:spLocks noChangeArrowheads="1"/>
          </p:cNvSpPr>
          <p:nvPr/>
        </p:nvSpPr>
        <p:spPr bwMode="auto">
          <a:xfrm>
            <a:off x="419100" y="209550"/>
            <a:ext cx="82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it-IT" altLang="it-IT" sz="4400" smtClean="0">
                <a:solidFill>
                  <a:srgbClr val="333399"/>
                </a:solidFill>
              </a:rPr>
              <a:t>iniziamo</a:t>
            </a:r>
          </a:p>
        </p:txBody>
      </p:sp>
      <p:sp>
        <p:nvSpPr>
          <p:cNvPr id="2082819" name="Text Box 3"/>
          <p:cNvSpPr txBox="1">
            <a:spLocks noChangeArrowheads="1"/>
          </p:cNvSpPr>
          <p:nvPr/>
        </p:nvSpPr>
        <p:spPr bwMode="auto">
          <a:xfrm>
            <a:off x="114300" y="1924050"/>
            <a:ext cx="8839200"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Aft>
                <a:spcPct val="35000"/>
              </a:spcAft>
              <a:buClr>
                <a:srgbClr val="333399"/>
              </a:buClr>
              <a:buFontTx/>
              <a:buAutoNum type="arabicPeriod"/>
            </a:pPr>
            <a:r>
              <a:rPr lang="it-IT" altLang="it-IT" sz="2800" b="0" dirty="0" smtClean="0">
                <a:solidFill>
                  <a:srgbClr val="000000"/>
                </a:solidFill>
              </a:rPr>
              <a:t>Perché un amico mi ha detto che è un bel corso</a:t>
            </a:r>
          </a:p>
          <a:p>
            <a:pPr algn="just" eaLnBrk="1" hangingPunct="1">
              <a:spcAft>
                <a:spcPct val="35000"/>
              </a:spcAft>
              <a:buClr>
                <a:srgbClr val="333399"/>
              </a:buClr>
              <a:buFontTx/>
              <a:buAutoNum type="arabicPeriod"/>
            </a:pPr>
            <a:r>
              <a:rPr lang="it-IT" altLang="it-IT" sz="2800" b="0" dirty="0" smtClean="0">
                <a:solidFill>
                  <a:srgbClr val="000000"/>
                </a:solidFill>
              </a:rPr>
              <a:t>Perché mi sembrava interessante</a:t>
            </a:r>
          </a:p>
          <a:p>
            <a:pPr algn="just" eaLnBrk="1" hangingPunct="1">
              <a:spcAft>
                <a:spcPct val="35000"/>
              </a:spcAft>
              <a:buClr>
                <a:srgbClr val="333399"/>
              </a:buClr>
              <a:buFontTx/>
              <a:buAutoNum type="arabicPeriod"/>
            </a:pPr>
            <a:r>
              <a:rPr lang="it-IT" altLang="it-IT" sz="2800" b="0" dirty="0" smtClean="0">
                <a:solidFill>
                  <a:srgbClr val="000000"/>
                </a:solidFill>
              </a:rPr>
              <a:t>Perché sono sempre stata/o interessata/o alla teoria della probabilità</a:t>
            </a:r>
          </a:p>
          <a:p>
            <a:pPr algn="just" eaLnBrk="1" hangingPunct="1">
              <a:spcAft>
                <a:spcPct val="35000"/>
              </a:spcAft>
              <a:buClr>
                <a:srgbClr val="333399"/>
              </a:buClr>
              <a:buFontTx/>
              <a:buAutoNum type="arabicPeriod"/>
            </a:pPr>
            <a:r>
              <a:rPr lang="it-IT" altLang="it-IT" sz="2800" b="0" dirty="0" smtClean="0">
                <a:solidFill>
                  <a:srgbClr val="000000"/>
                </a:solidFill>
              </a:rPr>
              <a:t>Perché è utile risolvere problemi metodologici</a:t>
            </a:r>
          </a:p>
          <a:p>
            <a:pPr algn="just" eaLnBrk="1" hangingPunct="1">
              <a:spcAft>
                <a:spcPct val="35000"/>
              </a:spcAft>
              <a:buClr>
                <a:srgbClr val="333399"/>
              </a:buClr>
              <a:buFontTx/>
              <a:buAutoNum type="arabicPeriod"/>
            </a:pPr>
            <a:r>
              <a:rPr lang="it-IT" altLang="it-IT" sz="2800" b="0" dirty="0" smtClean="0">
                <a:solidFill>
                  <a:srgbClr val="000000"/>
                </a:solidFill>
              </a:rPr>
              <a:t>Perché me lo hanno consigliato i miei genitori</a:t>
            </a:r>
          </a:p>
          <a:p>
            <a:pPr algn="just" eaLnBrk="1" hangingPunct="1">
              <a:spcAft>
                <a:spcPct val="35000"/>
              </a:spcAft>
              <a:buClr>
                <a:srgbClr val="333399"/>
              </a:buClr>
              <a:buFontTx/>
              <a:buAutoNum type="arabicPeriod"/>
            </a:pPr>
            <a:r>
              <a:rPr lang="it-IT" altLang="it-IT" sz="2800" b="0" dirty="0" smtClean="0">
                <a:solidFill>
                  <a:srgbClr val="000000"/>
                </a:solidFill>
              </a:rPr>
              <a:t>Perché è inserito nel mio piano di studi</a:t>
            </a:r>
          </a:p>
        </p:txBody>
      </p:sp>
    </p:spTree>
    <p:extLst>
      <p:ext uri="{BB962C8B-B14F-4D97-AF65-F5344CB8AC3E}">
        <p14:creationId xmlns:p14="http://schemas.microsoft.com/office/powerpoint/2010/main" val="498085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2819">
                                            <p:txEl>
                                              <p:pRg st="0" end="0"/>
                                            </p:txEl>
                                          </p:spTgt>
                                        </p:tgtEl>
                                        <p:attrNameLst>
                                          <p:attrName>style.visibility</p:attrName>
                                        </p:attrNameLst>
                                      </p:cBhvr>
                                      <p:to>
                                        <p:strVal val="visible"/>
                                      </p:to>
                                    </p:set>
                                    <p:animEffect transition="in" filter="wipe(left)">
                                      <p:cBhvr>
                                        <p:cTn id="7" dur="500"/>
                                        <p:tgtEl>
                                          <p:spTgt spid="2082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2819">
                                            <p:txEl>
                                              <p:pRg st="1" end="1"/>
                                            </p:txEl>
                                          </p:spTgt>
                                        </p:tgtEl>
                                        <p:attrNameLst>
                                          <p:attrName>style.visibility</p:attrName>
                                        </p:attrNameLst>
                                      </p:cBhvr>
                                      <p:to>
                                        <p:strVal val="visible"/>
                                      </p:to>
                                    </p:set>
                                    <p:animEffect transition="in" filter="wipe(left)">
                                      <p:cBhvr>
                                        <p:cTn id="12" dur="500"/>
                                        <p:tgtEl>
                                          <p:spTgt spid="2082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82819">
                                            <p:txEl>
                                              <p:pRg st="2" end="2"/>
                                            </p:txEl>
                                          </p:spTgt>
                                        </p:tgtEl>
                                        <p:attrNameLst>
                                          <p:attrName>style.visibility</p:attrName>
                                        </p:attrNameLst>
                                      </p:cBhvr>
                                      <p:to>
                                        <p:strVal val="visible"/>
                                      </p:to>
                                    </p:set>
                                    <p:animEffect transition="in" filter="wipe(left)">
                                      <p:cBhvr>
                                        <p:cTn id="17" dur="500"/>
                                        <p:tgtEl>
                                          <p:spTgt spid="2082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82819">
                                            <p:txEl>
                                              <p:pRg st="3" end="3"/>
                                            </p:txEl>
                                          </p:spTgt>
                                        </p:tgtEl>
                                        <p:attrNameLst>
                                          <p:attrName>style.visibility</p:attrName>
                                        </p:attrNameLst>
                                      </p:cBhvr>
                                      <p:to>
                                        <p:strVal val="visible"/>
                                      </p:to>
                                    </p:set>
                                    <p:animEffect transition="in" filter="wipe(left)">
                                      <p:cBhvr>
                                        <p:cTn id="22" dur="500"/>
                                        <p:tgtEl>
                                          <p:spTgt spid="2082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82819">
                                            <p:txEl>
                                              <p:pRg st="4" end="4"/>
                                            </p:txEl>
                                          </p:spTgt>
                                        </p:tgtEl>
                                        <p:attrNameLst>
                                          <p:attrName>style.visibility</p:attrName>
                                        </p:attrNameLst>
                                      </p:cBhvr>
                                      <p:to>
                                        <p:strVal val="visible"/>
                                      </p:to>
                                    </p:set>
                                    <p:animEffect transition="in" filter="wipe(left)">
                                      <p:cBhvr>
                                        <p:cTn id="27" dur="500"/>
                                        <p:tgtEl>
                                          <p:spTgt spid="2082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82819">
                                            <p:txEl>
                                              <p:pRg st="5" end="5"/>
                                            </p:txEl>
                                          </p:spTgt>
                                        </p:tgtEl>
                                        <p:attrNameLst>
                                          <p:attrName>style.visibility</p:attrName>
                                        </p:attrNameLst>
                                      </p:cBhvr>
                                      <p:to>
                                        <p:strVal val="visible"/>
                                      </p:to>
                                    </p:set>
                                    <p:animEffect transition="in" filter="wipe(left)">
                                      <p:cBhvr>
                                        <p:cTn id="32" dur="500"/>
                                        <p:tgtEl>
                                          <p:spTgt spid="2082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81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olli-Legrenzi">
  <a:themeElements>
    <a:clrScheme name="Anolli-Legrenzi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FF00"/>
      </a:hlink>
      <a:folHlink>
        <a:srgbClr val="8DA37B"/>
      </a:folHlink>
    </a:clrScheme>
    <a:fontScheme name="Anolli-Legrenzi">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Anolli-Legrenzi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nolli-Legrenzi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nolli-Legrenzi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nolli-Legrenzi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nolli-Legrenzi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Anolli-Legrenzi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FF00"/>
        </a:hlink>
        <a:folHlink>
          <a:srgbClr val="8DA37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129426</TotalTime>
  <Words>2327</Words>
  <Application>Microsoft Office PowerPoint</Application>
  <PresentationFormat>On-screen Show (4:3)</PresentationFormat>
  <Paragraphs>400</Paragraphs>
  <Slides>68</Slides>
  <Notes>64</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68</vt:i4>
      </vt:variant>
    </vt:vector>
  </HeadingPairs>
  <TitlesOfParts>
    <vt:vector size="82" baseType="lpstr">
      <vt:lpstr>Arial</vt:lpstr>
      <vt:lpstr>Arial Black</vt:lpstr>
      <vt:lpstr>leclq8</vt:lpstr>
      <vt:lpstr>Symbol</vt:lpstr>
      <vt:lpstr>Times</vt:lpstr>
      <vt:lpstr>Times New Roman</vt:lpstr>
      <vt:lpstr>Trebuchet MS</vt:lpstr>
      <vt:lpstr>Verdana</vt:lpstr>
      <vt:lpstr>Wingdings</vt:lpstr>
      <vt:lpstr>Default Design</vt:lpstr>
      <vt:lpstr>1_Default Design</vt:lpstr>
      <vt:lpstr>Anolli-Legrenzi</vt:lpstr>
      <vt:lpstr>3_Default Design</vt:lpstr>
      <vt:lpstr>Equation</vt:lpstr>
      <vt:lpstr>Elementi di Metodologia           della ricerca psicologica EdM2018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proprietà della variabile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Uguale o diverso rispetto allo scorso a.a.?</vt:lpstr>
      <vt:lpstr>PowerPoint Presentation</vt:lpstr>
      <vt:lpstr>PowerPoint Presentation</vt:lpstr>
      <vt:lpstr>Ricordate le formule di Excel?</vt:lpstr>
      <vt:lpstr>Esempio</vt:lpstr>
      <vt:lpstr>Funzioni: sintassi </vt:lpstr>
      <vt:lpstr>Inserimento guidato</vt:lpstr>
      <vt:lpstr>abbiamo appena effettuato una sommatoria     </vt:lpstr>
      <vt:lpstr>PowerPoint Presentation</vt:lpstr>
      <vt:lpstr>PowerPoint Presentation</vt:lpstr>
      <vt:lpstr>farne la sommatoria significa</vt:lpstr>
      <vt:lpstr>media e sintesi numerica </vt:lpstr>
      <vt:lpstr>quindi</vt:lpstr>
      <vt:lpstr>PowerPoint Presentation</vt:lpstr>
      <vt:lpstr>PowerPoint Presentation</vt:lpstr>
      <vt:lpstr>PowerPoint Presentation</vt:lpstr>
      <vt:lpstr>risultato</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to maximize paper acceptance rate</dc:title>
  <dc:creator>Carlo</dc:creator>
  <cp:lastModifiedBy>Carlo</cp:lastModifiedBy>
  <cp:revision>1282</cp:revision>
  <dcterms:created xsi:type="dcterms:W3CDTF">2013-01-26T09:25:23Z</dcterms:created>
  <dcterms:modified xsi:type="dcterms:W3CDTF">2018-12-14T11:01:06Z</dcterms:modified>
</cp:coreProperties>
</file>