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30"/>
  </p:notesMasterIdLst>
  <p:sldIdLst>
    <p:sldId id="1289" r:id="rId2"/>
    <p:sldId id="1261" r:id="rId3"/>
    <p:sldId id="1262" r:id="rId4"/>
    <p:sldId id="1263" r:id="rId5"/>
    <p:sldId id="1288" r:id="rId6"/>
    <p:sldId id="1264" r:id="rId7"/>
    <p:sldId id="1265" r:id="rId8"/>
    <p:sldId id="1266" r:id="rId9"/>
    <p:sldId id="1267" r:id="rId10"/>
    <p:sldId id="1268" r:id="rId11"/>
    <p:sldId id="1269" r:id="rId12"/>
    <p:sldId id="1270" r:id="rId13"/>
    <p:sldId id="1271" r:id="rId14"/>
    <p:sldId id="1272" r:id="rId15"/>
    <p:sldId id="1273" r:id="rId16"/>
    <p:sldId id="1274" r:id="rId17"/>
    <p:sldId id="1275" r:id="rId18"/>
    <p:sldId id="1276" r:id="rId19"/>
    <p:sldId id="1277" r:id="rId20"/>
    <p:sldId id="1278" r:id="rId21"/>
    <p:sldId id="1279" r:id="rId22"/>
    <p:sldId id="1280" r:id="rId23"/>
    <p:sldId id="1281" r:id="rId24"/>
    <p:sldId id="1282" r:id="rId25"/>
    <p:sldId id="1283" r:id="rId26"/>
    <p:sldId id="1284" r:id="rId27"/>
    <p:sldId id="1285" r:id="rId28"/>
    <p:sldId id="1286" r:id="rId29"/>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81" autoAdjust="0"/>
    <p:restoredTop sz="73149" autoAdjust="0"/>
  </p:normalViewPr>
  <p:slideViewPr>
    <p:cSldViewPr snapToGrid="0">
      <p:cViewPr varScale="1">
        <p:scale>
          <a:sx n="64" d="100"/>
          <a:sy n="64" d="100"/>
        </p:scale>
        <p:origin x="810" y="60"/>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4517A-1003-4FC3-9C0D-5F604F2363F1}" type="slidenum">
              <a:rPr lang="it-IT" altLang="it-IT"/>
              <a:pPr/>
              <a:t>1</a:t>
            </a:fld>
            <a:endParaRPr lang="it-IT" altLang="it-IT"/>
          </a:p>
        </p:txBody>
      </p:sp>
      <p:sp>
        <p:nvSpPr>
          <p:cNvPr id="1724418" name="Rectangle 2"/>
          <p:cNvSpPr>
            <a:spLocks noRot="1" noChangeArrowheads="1" noTextEdit="1"/>
          </p:cNvSpPr>
          <p:nvPr>
            <p:ph type="sldImg"/>
          </p:nvPr>
        </p:nvSpPr>
        <p:spPr>
          <a:ln/>
        </p:spPr>
      </p:sp>
      <p:sp>
        <p:nvSpPr>
          <p:cNvPr id="172441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9995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0E44D-F91E-4372-AC8F-FB6A1D0CECBF}" type="slidenum">
              <a:rPr lang="it-IT" altLang="it-IT"/>
              <a:pPr/>
              <a:t>11</a:t>
            </a:fld>
            <a:endParaRPr lang="it-IT" altLang="it-IT"/>
          </a:p>
        </p:txBody>
      </p:sp>
      <p:sp>
        <p:nvSpPr>
          <p:cNvPr id="2360322" name="Rectangle 2"/>
          <p:cNvSpPr>
            <a:spLocks noGrp="1" noRot="1" noChangeAspect="1" noChangeArrowheads="1" noTextEdit="1"/>
          </p:cNvSpPr>
          <p:nvPr>
            <p:ph type="sldImg"/>
          </p:nvPr>
        </p:nvSpPr>
        <p:spPr>
          <a:ln/>
        </p:spPr>
      </p:sp>
      <p:sp>
        <p:nvSpPr>
          <p:cNvPr id="2360323" name="Rectangle 3"/>
          <p:cNvSpPr>
            <a:spLocks noGrp="1" noChangeArrowheads="1"/>
          </p:cNvSpPr>
          <p:nvPr>
            <p:ph type="body" idx="1"/>
          </p:nvPr>
        </p:nvSpPr>
        <p:spPr>
          <a:xfrm>
            <a:off x="914400" y="4343400"/>
            <a:ext cx="5029200" cy="4114800"/>
          </a:xfrm>
        </p:spPr>
        <p:txBody>
          <a:bodyPr/>
          <a:lstStyle/>
          <a:p>
            <a:pPr>
              <a:spcBef>
                <a:spcPct val="0"/>
              </a:spcBef>
            </a:pPr>
            <a:endParaRPr lang="it-IT" altLang="it-IT"/>
          </a:p>
        </p:txBody>
      </p:sp>
    </p:spTree>
    <p:extLst>
      <p:ext uri="{BB962C8B-B14F-4D97-AF65-F5344CB8AC3E}">
        <p14:creationId xmlns:p14="http://schemas.microsoft.com/office/powerpoint/2010/main" val="353671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EB3E0-99B7-465F-929E-2231AD9FD4D9}" type="slidenum">
              <a:rPr lang="it-IT" altLang="it-IT"/>
              <a:pPr/>
              <a:t>12</a:t>
            </a:fld>
            <a:endParaRPr lang="it-IT" altLang="it-IT"/>
          </a:p>
        </p:txBody>
      </p:sp>
      <p:sp>
        <p:nvSpPr>
          <p:cNvPr id="2362370" name="Rectangle 2"/>
          <p:cNvSpPr>
            <a:spLocks noGrp="1" noRot="1" noChangeAspect="1" noChangeArrowheads="1" noTextEdit="1"/>
          </p:cNvSpPr>
          <p:nvPr>
            <p:ph type="sldImg"/>
          </p:nvPr>
        </p:nvSpPr>
        <p:spPr>
          <a:ln/>
        </p:spPr>
      </p:sp>
      <p:sp>
        <p:nvSpPr>
          <p:cNvPr id="2362371" name="Rectangle 3"/>
          <p:cNvSpPr>
            <a:spLocks noGrp="1" noChangeArrowheads="1"/>
          </p:cNvSpPr>
          <p:nvPr>
            <p:ph type="body" idx="1"/>
          </p:nvPr>
        </p:nvSpPr>
        <p:spPr>
          <a:xfrm>
            <a:off x="914400" y="4343400"/>
            <a:ext cx="5029200" cy="4114800"/>
          </a:xfrm>
        </p:spPr>
        <p:txBody>
          <a:bodyPr/>
          <a:lstStyle/>
          <a:p>
            <a:pPr>
              <a:spcBef>
                <a:spcPct val="0"/>
              </a:spcBef>
            </a:pPr>
            <a:r>
              <a:rPr lang="it-IT" altLang="it-IT" sz="1000"/>
              <a:t>Un esempio non soggettivo di scala ordinale è la scala di Mohs che viene usata in mineralogia per quantificare la durezza dei minerali. (capacità di un minerale di scalfire il precedente)</a:t>
            </a:r>
          </a:p>
          <a:p>
            <a:pPr>
              <a:spcBef>
                <a:spcPct val="0"/>
              </a:spcBef>
            </a:pPr>
            <a:r>
              <a:rPr lang="en-US" altLang="it-IT" sz="1000" i="1"/>
              <a:t>Ordinal scale</a:t>
            </a:r>
            <a:r>
              <a:rPr lang="en-US" altLang="it-IT" sz="1000"/>
              <a:t> – ordered categories. Categorie mutuamente esclusive. Rappresentazione in Tabelle, o grafici a torta, istogrammi</a:t>
            </a:r>
          </a:p>
          <a:p>
            <a:r>
              <a:rPr lang="en-US" altLang="it-IT" sz="1000"/>
              <a:t>     Political ideology (very liberal, liberal, moderate, conservative, very conservative)</a:t>
            </a:r>
          </a:p>
          <a:p>
            <a:r>
              <a:rPr lang="en-US" altLang="it-IT" sz="1000"/>
              <a:t>     Anxiety, stress, self esteem (high, medium, low)</a:t>
            </a:r>
          </a:p>
          <a:p>
            <a:r>
              <a:rPr lang="en-US" altLang="it-IT" sz="1000"/>
              <a:t>     Government spending on environment (up, same, down)</a:t>
            </a:r>
          </a:p>
          <a:p>
            <a:pPr>
              <a:spcBef>
                <a:spcPct val="0"/>
              </a:spcBef>
            </a:pPr>
            <a:endParaRPr lang="it-IT" altLang="it-IT" sz="1000"/>
          </a:p>
        </p:txBody>
      </p:sp>
    </p:spTree>
    <p:extLst>
      <p:ext uri="{BB962C8B-B14F-4D97-AF65-F5344CB8AC3E}">
        <p14:creationId xmlns:p14="http://schemas.microsoft.com/office/powerpoint/2010/main" val="360123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810EC-7BD4-49A4-A989-66E28142A6A6}" type="slidenum">
              <a:rPr lang="it-IT" altLang="it-IT"/>
              <a:pPr/>
              <a:t>13</a:t>
            </a:fld>
            <a:endParaRPr lang="it-IT" altLang="it-IT"/>
          </a:p>
        </p:txBody>
      </p:sp>
      <p:sp>
        <p:nvSpPr>
          <p:cNvPr id="2364418" name="Rectangle 2"/>
          <p:cNvSpPr>
            <a:spLocks noGrp="1" noRot="1" noChangeAspect="1" noChangeArrowheads="1" noTextEdit="1"/>
          </p:cNvSpPr>
          <p:nvPr>
            <p:ph type="sldImg"/>
          </p:nvPr>
        </p:nvSpPr>
        <p:spPr>
          <a:ln/>
        </p:spPr>
      </p:sp>
      <p:sp>
        <p:nvSpPr>
          <p:cNvPr id="2364419" name="Rectangle 3"/>
          <p:cNvSpPr>
            <a:spLocks noGrp="1" noChangeArrowheads="1"/>
          </p:cNvSpPr>
          <p:nvPr>
            <p:ph type="body" idx="1"/>
          </p:nvPr>
        </p:nvSpPr>
        <p:spPr>
          <a:xfrm>
            <a:off x="914400" y="4343400"/>
            <a:ext cx="5029200" cy="4114800"/>
          </a:xfrm>
        </p:spPr>
        <p:txBody>
          <a:bodyPr/>
          <a:lstStyle/>
          <a:p>
            <a:r>
              <a:rPr lang="it-IT" altLang="it-IT"/>
              <a:t>Intervallo: Esempio dei Termometri. La differenza tra il secondo e terzo è uguale alla differenza tra il primo e il secondo, ma lo zero è convenzionale. Nel termometro su scala Celsius lo zero indica convenzionalmente quel valore di temperatura per cui l’acqua si trasforma in ghiaccio. </a:t>
            </a:r>
          </a:p>
          <a:p>
            <a:r>
              <a:rPr lang="it-IT" altLang="it-IT"/>
              <a:t>La scala ad intervalli aggiunge la proprietà di misurare le distanze o differenze tra tutte le coppie di u.s. nei termini di una misura costante, detta unità di misura.</a:t>
            </a:r>
          </a:p>
          <a:p>
            <a:r>
              <a:rPr lang="it-IT" altLang="it-IT"/>
              <a:t>Esempio di scala ad intervalli è la temperatura misurata in gradi Celsius o Fahrenheit, ma non Kelvin. </a:t>
            </a:r>
          </a:p>
          <a:p>
            <a:r>
              <a:rPr lang="it-IT" altLang="it-IT"/>
              <a:t>Valori di temperatura, oltre a poter essere ordinati secondo l'intensità del fenomeno, godono della proprietà che le differenze tra loro sono direttamente confrontabili e quanticabili.</a:t>
            </a:r>
          </a:p>
          <a:p>
            <a:r>
              <a:rPr lang="it-IT" altLang="it-IT"/>
              <a:t>Il limite della scala ad intervalli è quello di non consentire il calcolo del rapporto tra coppie di misure.</a:t>
            </a:r>
          </a:p>
          <a:p>
            <a:r>
              <a:rPr lang="it-IT" altLang="it-IT"/>
              <a:t>Ad esempio, una temperatura di 80 gradi Celsius non è il doppio di una di 40 gradi. Se infatti esprimiamo le stesse</a:t>
            </a:r>
          </a:p>
          <a:p>
            <a:r>
              <a:rPr lang="it-IT" altLang="it-IT"/>
              <a:t>temperature nei termini della scala Fahrenheit, allora i due valori non saranno in rapporto di 1 a 2 tra loro.</a:t>
            </a:r>
          </a:p>
          <a:p>
            <a:r>
              <a:rPr lang="it-IT" altLang="it-IT"/>
              <a:t>In una scala ad intervalli solo le diefferenze tra i valori sono quantità isomorfiche al fenomeno considerato.</a:t>
            </a:r>
          </a:p>
          <a:p>
            <a:r>
              <a:rPr lang="it-IT" altLang="it-IT"/>
              <a:t>Solo per le diffeerenze sono permesse tutte le operazioni aritmetiche: possono essere tra loro sommate, elevate a potenza oppure divise, determinando le quantità che stanno alla base della statistica parametrica.</a:t>
            </a:r>
          </a:p>
        </p:txBody>
      </p:sp>
    </p:spTree>
    <p:extLst>
      <p:ext uri="{BB962C8B-B14F-4D97-AF65-F5344CB8AC3E}">
        <p14:creationId xmlns:p14="http://schemas.microsoft.com/office/powerpoint/2010/main" val="363771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9EB31-70AE-4FD5-8676-68A06DEFCFBE}" type="slidenum">
              <a:rPr lang="it-IT" altLang="it-IT"/>
              <a:pPr/>
              <a:t>14</a:t>
            </a:fld>
            <a:endParaRPr lang="it-IT" altLang="it-IT"/>
          </a:p>
        </p:txBody>
      </p:sp>
      <p:sp>
        <p:nvSpPr>
          <p:cNvPr id="2366466" name="Rectangle 2"/>
          <p:cNvSpPr>
            <a:spLocks noGrp="1" noRot="1" noChangeAspect="1" noChangeArrowheads="1" noTextEdit="1"/>
          </p:cNvSpPr>
          <p:nvPr>
            <p:ph type="sldImg"/>
          </p:nvPr>
        </p:nvSpPr>
        <p:spPr>
          <a:ln/>
        </p:spPr>
      </p:sp>
      <p:sp>
        <p:nvSpPr>
          <p:cNvPr id="2366467" name="Rectangle 3"/>
          <p:cNvSpPr>
            <a:spLocks noGrp="1" noChangeArrowheads="1"/>
          </p:cNvSpPr>
          <p:nvPr>
            <p:ph type="body" idx="1"/>
          </p:nvPr>
        </p:nvSpPr>
        <p:spPr>
          <a:xfrm>
            <a:off x="914400" y="4343400"/>
            <a:ext cx="5029200" cy="4114800"/>
          </a:xfrm>
        </p:spPr>
        <p:txBody>
          <a:bodyPr/>
          <a:lstStyle/>
          <a:p>
            <a:r>
              <a:rPr lang="it-IT" altLang="it-IT"/>
              <a:t>Intervallo: Esempio dei Termometri. La differenza tra il secondo e terzo è uguale alla differenza tra il primo e il secondo, ma lo zero è convenzionale. Nel termometro su scala Celsius lo zero indica convenzionalmente quel valore di temperatura per cui l’acqua si trasforma in ghiaccio. </a:t>
            </a:r>
          </a:p>
          <a:p>
            <a:r>
              <a:rPr lang="it-IT" altLang="it-IT"/>
              <a:t>La scala ad intervalli aggiunge la proprietà di misurare le distanze o differenze tra tutte le coppie di u.s. nei termini di una misura costante, detta unità di misura.</a:t>
            </a:r>
          </a:p>
          <a:p>
            <a:r>
              <a:rPr lang="it-IT" altLang="it-IT"/>
              <a:t>Esempio di scala ad intervalli è la temperatura misurata in gradi Celsius o Fahrenheit, ma non Kelvin. </a:t>
            </a:r>
          </a:p>
          <a:p>
            <a:r>
              <a:rPr lang="it-IT" altLang="it-IT"/>
              <a:t>Valori di temperatura, oltre a poter essere ordinati secondo l'intensità del fenomeno, godono della proprietà che le differenze tra loro sono direttamente confrontabili e quanticabili.</a:t>
            </a:r>
          </a:p>
          <a:p>
            <a:r>
              <a:rPr lang="it-IT" altLang="it-IT"/>
              <a:t>Il limite della scala ad intervalli è quello di non consentire il calcolo del rapporto tra coppie di misure.</a:t>
            </a:r>
          </a:p>
          <a:p>
            <a:r>
              <a:rPr lang="it-IT" altLang="it-IT"/>
              <a:t>Ad esempio, una temperatura di 80 gradi Celsius non è il doppio di una di 40 gradi. Se infatti esprimiamo le stesse</a:t>
            </a:r>
          </a:p>
          <a:p>
            <a:r>
              <a:rPr lang="it-IT" altLang="it-IT"/>
              <a:t>temperature nei termini della scala Fahrenheit, allora i due valori non saranno in rapporto di 1 a 2 tra loro.</a:t>
            </a:r>
          </a:p>
          <a:p>
            <a:r>
              <a:rPr lang="it-IT" altLang="it-IT"/>
              <a:t>In una scala ad intervalli solo le diefferenze tra i valori sono quantità isomorfiche al fenomeno considerato.</a:t>
            </a:r>
          </a:p>
          <a:p>
            <a:r>
              <a:rPr lang="it-IT" altLang="it-IT"/>
              <a:t>Solo per le diffeerenze sono permesse tutte le operazioni aritmetiche: possono essere tra loro sommate, elevate a potenza oppure divise, determinando le quantità che stanno alla base della statistica parametrica.</a:t>
            </a:r>
          </a:p>
        </p:txBody>
      </p:sp>
    </p:spTree>
    <p:extLst>
      <p:ext uri="{BB962C8B-B14F-4D97-AF65-F5344CB8AC3E}">
        <p14:creationId xmlns:p14="http://schemas.microsoft.com/office/powerpoint/2010/main" val="195453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9D1D7-28D5-42E3-AB3E-528A42273B16}" type="slidenum">
              <a:rPr lang="it-IT" altLang="it-IT"/>
              <a:pPr/>
              <a:t>15</a:t>
            </a:fld>
            <a:endParaRPr lang="it-IT" altLang="it-IT"/>
          </a:p>
        </p:txBody>
      </p:sp>
      <p:sp>
        <p:nvSpPr>
          <p:cNvPr id="2368514" name="Rectangle 2"/>
          <p:cNvSpPr>
            <a:spLocks noGrp="1" noRot="1" noChangeAspect="1" noChangeArrowheads="1" noTextEdit="1"/>
          </p:cNvSpPr>
          <p:nvPr>
            <p:ph type="sldImg"/>
          </p:nvPr>
        </p:nvSpPr>
        <p:spPr>
          <a:ln/>
        </p:spPr>
      </p:sp>
      <p:sp>
        <p:nvSpPr>
          <p:cNvPr id="2368515" name="Rectangle 3"/>
          <p:cNvSpPr>
            <a:spLocks noGrp="1" noChangeArrowheads="1"/>
          </p:cNvSpPr>
          <p:nvPr>
            <p:ph type="body" idx="1"/>
          </p:nvPr>
        </p:nvSpPr>
        <p:spPr>
          <a:xfrm>
            <a:off x="914400" y="4343400"/>
            <a:ext cx="5029200" cy="4114800"/>
          </a:xfrm>
        </p:spPr>
        <p:txBody>
          <a:bodyPr/>
          <a:lstStyle/>
          <a:p>
            <a:r>
              <a:rPr lang="it-IT" altLang="it-IT" dirty="0"/>
              <a:t>Intervallo: Esempio dei Termometri. La differenza tra il secondo e terzo è uguale alla differenza tra il primo e il secondo, ma lo zero è convenzionale. Nel termometro su scala Celsius lo zero indica convenzionalmente quel valore di temperatura per cui l’acqua si trasforma in ghiaccio e il 100 all’ebollizione. </a:t>
            </a:r>
            <a:r>
              <a:rPr lang="it-IT" altLang="it-IT" dirty="0" smtClean="0"/>
              <a:t>La </a:t>
            </a:r>
            <a:r>
              <a:rPr lang="it-IT" altLang="it-IT" dirty="0"/>
              <a:t>scala ad intervalli aggiunge la proprietà di misurare le distanze o differenze tra tutte le coppie di u.s. nei termini di una misura costante, detta unità di misura.Esempio di scala ad intervalli è la temperatura misurata in gradi Celsius o Fahrenheit (con 0°C= 32°F e 1°F= 5/9°C), ma non Kelvin (-273° valore assoluto di t oltre il quale il freddo non è definito). Valori di temperatura, oltre a poter essere ordinati secondo l'intensità del fenomeno, godono della proprietà che le differenze tra loro sono direttamente confrontabili e quanticabili. Il limite della scala ad intervalli è quello di non consentire il calcolo del rapporto tra coppie di misure. Ad esempio, una temperatura di 40 gradi Celsius non è il doppio di una di 20 gradi. Se infatti esprimiamo le stesse temperature nei termini della scala Fahrenheit, allora i due valori non saranno in rapporto di 1 a 2 tra loro. Ancora più evidente è il dato considerando lo zero delle due scale con il 0° Fahrenheit= 32°C. La metà di 32°F è 16°F che corrispondono a  -8.5° Celsius.  Ha senso dire che -8.5 è la metà di zero come invece si può dire per la misura analoga in Fahrenheit? NO. In una scala ad intervalli solo le diefferenze tra i valori sono quantità isomorfiche al fenomeno considerato. Solo per le differenze sono permesse tutte le operazioni aritmetiche: possono essere tra loro sommate, elevate a potenza oppure divise, determinando le quantità che stanno alla base della statistica parametrica.</a:t>
            </a:r>
          </a:p>
        </p:txBody>
      </p:sp>
    </p:spTree>
    <p:extLst>
      <p:ext uri="{BB962C8B-B14F-4D97-AF65-F5344CB8AC3E}">
        <p14:creationId xmlns:p14="http://schemas.microsoft.com/office/powerpoint/2010/main" val="140265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6F774-018E-48F3-93E1-FE0BCAD477A2}" type="slidenum">
              <a:rPr lang="it-IT" altLang="it-IT"/>
              <a:pPr/>
              <a:t>16</a:t>
            </a:fld>
            <a:endParaRPr lang="it-IT" altLang="it-IT"/>
          </a:p>
        </p:txBody>
      </p:sp>
      <p:sp>
        <p:nvSpPr>
          <p:cNvPr id="2370562" name="Rectangle 2"/>
          <p:cNvSpPr>
            <a:spLocks noGrp="1" noRot="1" noChangeAspect="1" noChangeArrowheads="1" noTextEdit="1"/>
          </p:cNvSpPr>
          <p:nvPr>
            <p:ph type="sldImg"/>
          </p:nvPr>
        </p:nvSpPr>
        <p:spPr>
          <a:ln/>
        </p:spPr>
      </p:sp>
      <p:sp>
        <p:nvSpPr>
          <p:cNvPr id="2370563" name="Rectangle 3"/>
          <p:cNvSpPr>
            <a:spLocks noGrp="1" noChangeArrowheads="1"/>
          </p:cNvSpPr>
          <p:nvPr>
            <p:ph type="body" idx="1"/>
          </p:nvPr>
        </p:nvSpPr>
        <p:spPr>
          <a:xfrm>
            <a:off x="914400" y="4343400"/>
            <a:ext cx="5029200" cy="4114800"/>
          </a:xfrm>
        </p:spPr>
        <p:txBody>
          <a:bodyPr/>
          <a:lstStyle/>
          <a:p>
            <a:r>
              <a:rPr lang="it-IT" altLang="it-IT" dirty="0"/>
              <a:t>Intervallo: Esempio dei Termometri. La differenza tra il secondo e terzo è uguale alla differenza tra il primo e il secondo, ma lo zero è convenzionale. Nel termometro su scala Celsius lo zero indica convenzionalmente quel valore di temperatura per cui l’acqua si trasforma in ghiaccio e il 100 all’ebollizione. </a:t>
            </a:r>
          </a:p>
          <a:p>
            <a:endParaRPr lang="it-IT" altLang="it-IT" dirty="0"/>
          </a:p>
          <a:p>
            <a:r>
              <a:rPr lang="it-IT" altLang="it-IT" dirty="0"/>
              <a:t>La scala ad intervalli aggiunge la proprietà di misurare le distanze o differenze tra tutte le coppie di u.s. nei termini di una misura costante, detta unità di misura.Esempio di scala ad intervalli è la temperatura misurata in gradi Celsius o Fahrenheit (con 0°C= 32°F e 1°F= 5/9°C), ma non Kelvin (-273° valore assoluto di t oltre il quale il freddo non è definito). Valori di temperatura, oltre a poter essere ordinati secondo l'intensità del fenomeno, godono della proprietà che le differenze tra loro sono direttamente confrontabili e quanticabili. Il limite della scala ad intervalli è quello di non consentire il calcolo del rapporto tra coppie di misure. Ad esempio, una temperatura di 40 gradi Celsius non è il doppio di una di 20 gradi. Se infatti esprimiamo le stesse temperature nei termini della scala Fahrenheit, allora i due valori non saranno in rapporto di 1 a 2 tra loro. Ancora più evidente è il dato considerando lo zero delle due scale con il 0° Fahrenheit= 32°C. La metà di 32°F è 16°F che corrispondono a  -8.5° Celsius.  Ha senso dire che -8.5 è la metà di zero come invece si può dire per la misura analoga in Fahrenheit? NO. In una scala ad intervalli solo le diefferenze tra i valori sono quantità isomorfiche al fenomeno considerato. Solo per le differenze sono permesse tutte le operazioni aritmetiche: possono essere tra loro sommate, elevate a potenza oppure divise, determinando le quantità che stanno alla base della statistica parametrica.</a:t>
            </a:r>
          </a:p>
        </p:txBody>
      </p:sp>
    </p:spTree>
    <p:extLst>
      <p:ext uri="{BB962C8B-B14F-4D97-AF65-F5344CB8AC3E}">
        <p14:creationId xmlns:p14="http://schemas.microsoft.com/office/powerpoint/2010/main" val="326428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C207A-5951-42C6-B3BC-5E16331D4A18}" type="slidenum">
              <a:rPr lang="it-IT" altLang="it-IT"/>
              <a:pPr/>
              <a:t>17</a:t>
            </a:fld>
            <a:endParaRPr lang="it-IT" altLang="it-IT"/>
          </a:p>
        </p:txBody>
      </p:sp>
      <p:sp>
        <p:nvSpPr>
          <p:cNvPr id="2372610" name="Rectangle 2"/>
          <p:cNvSpPr>
            <a:spLocks noGrp="1" noRot="1" noChangeAspect="1" noChangeArrowheads="1" noTextEdit="1"/>
          </p:cNvSpPr>
          <p:nvPr>
            <p:ph type="sldImg"/>
          </p:nvPr>
        </p:nvSpPr>
        <p:spPr>
          <a:ln/>
        </p:spPr>
      </p:sp>
      <p:sp>
        <p:nvSpPr>
          <p:cNvPr id="2372611" name="Rectangle 3"/>
          <p:cNvSpPr>
            <a:spLocks noGrp="1" noChangeArrowheads="1"/>
          </p:cNvSpPr>
          <p:nvPr>
            <p:ph type="body" idx="1"/>
          </p:nvPr>
        </p:nvSpPr>
        <p:spPr>
          <a:xfrm>
            <a:off x="914400" y="4343400"/>
            <a:ext cx="5029200" cy="4114800"/>
          </a:xfrm>
        </p:spPr>
        <p:txBody>
          <a:bodyPr/>
          <a:lstStyle/>
          <a:p>
            <a:r>
              <a:rPr lang="it-IT" altLang="it-IT"/>
              <a:t>Rapporti:Zero assoluto (lunghezze). Sono tipiche scale di rapporti l'altezza, la distanza, la velocità, l'età, il peso, il reddito, la temperatura in gradi Kelvin. Non solo le differenze, ma gli stessi valori della scala possono essere moltiplicati o divisi per quantità costanti senza alterare la relazione isomorfa esistente tra i valori della scala, le diefferenze tra i valori, i rapporti tra i valori, da una parte, e le intensità del fenomeno oggetto di indagine, dall'altra.</a:t>
            </a:r>
          </a:p>
        </p:txBody>
      </p:sp>
    </p:spTree>
    <p:extLst>
      <p:ext uri="{BB962C8B-B14F-4D97-AF65-F5344CB8AC3E}">
        <p14:creationId xmlns:p14="http://schemas.microsoft.com/office/powerpoint/2010/main" val="391984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21E18-91AE-48A9-9A99-DC4F3536640E}" type="slidenum">
              <a:rPr lang="it-IT" altLang="it-IT"/>
              <a:pPr/>
              <a:t>18</a:t>
            </a:fld>
            <a:endParaRPr lang="it-IT" altLang="it-IT"/>
          </a:p>
        </p:txBody>
      </p:sp>
      <p:sp>
        <p:nvSpPr>
          <p:cNvPr id="2374658" name="Rectangle 2"/>
          <p:cNvSpPr>
            <a:spLocks noGrp="1" noRot="1" noChangeAspect="1" noChangeArrowheads="1" noTextEdit="1"/>
          </p:cNvSpPr>
          <p:nvPr>
            <p:ph type="sldImg"/>
          </p:nvPr>
        </p:nvSpPr>
        <p:spPr>
          <a:ln/>
        </p:spPr>
      </p:sp>
      <p:sp>
        <p:nvSpPr>
          <p:cNvPr id="237465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88534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7F73D-B6BA-48FE-9AFB-9D4A2A0F8612}" type="slidenum">
              <a:rPr lang="it-IT" altLang="it-IT"/>
              <a:pPr/>
              <a:t>19</a:t>
            </a:fld>
            <a:endParaRPr lang="it-IT" altLang="it-IT"/>
          </a:p>
        </p:txBody>
      </p:sp>
      <p:sp>
        <p:nvSpPr>
          <p:cNvPr id="2376706" name="Rectangle 2"/>
          <p:cNvSpPr>
            <a:spLocks noGrp="1" noRot="1" noChangeAspect="1" noChangeArrowheads="1" noTextEdit="1"/>
          </p:cNvSpPr>
          <p:nvPr>
            <p:ph type="sldImg"/>
          </p:nvPr>
        </p:nvSpPr>
        <p:spPr>
          <a:ln/>
        </p:spPr>
      </p:sp>
      <p:sp>
        <p:nvSpPr>
          <p:cNvPr id="2376707" name="Rectangle 3"/>
          <p:cNvSpPr>
            <a:spLocks noGrp="1" noChangeArrowheads="1"/>
          </p:cNvSpPr>
          <p:nvPr>
            <p:ph type="body" idx="1"/>
          </p:nvPr>
        </p:nvSpPr>
        <p:spPr/>
        <p:txBody>
          <a:bodyPr/>
          <a:lstStyle/>
          <a:p>
            <a:r>
              <a:rPr lang="it-IT" altLang="it-IT" dirty="0"/>
              <a:t>Es. pag 66 Luccio</a:t>
            </a:r>
          </a:p>
          <a:p>
            <a:r>
              <a:rPr lang="it-IT" altLang="it-IT" dirty="0"/>
              <a:t>Vedremo che fa meglio all’animo trattare i dati su scala a intervalli che a rapporti. </a:t>
            </a:r>
            <a:r>
              <a:rPr lang="it-IT" altLang="it-IT" dirty="0" smtClean="0"/>
              <a:t>Nel </a:t>
            </a:r>
            <a:r>
              <a:rPr lang="it-IT" altLang="it-IT" dirty="0"/>
              <a:t>caso della scala ad intervalli di un avanzo arbitrario di tanti soldi stanziati per i due bimbi c’è solo una differenza di 5 </a:t>
            </a:r>
            <a:r>
              <a:rPr lang="it-IT" altLang="it-IT" dirty="0" smtClean="0"/>
              <a:t>euro.Nel </a:t>
            </a:r>
            <a:r>
              <a:rPr lang="it-IT" altLang="it-IT" dirty="0"/>
              <a:t>secondo caso i 10 e i 5 euro vengono riportati su una scala assoluta con uno zero assoluto dove il 5 è la metà del 10 quindi Gesuino ha ricevuto la metà della sorellina non 5 euro di meno.</a:t>
            </a:r>
          </a:p>
        </p:txBody>
      </p:sp>
    </p:spTree>
    <p:extLst>
      <p:ext uri="{BB962C8B-B14F-4D97-AF65-F5344CB8AC3E}">
        <p14:creationId xmlns:p14="http://schemas.microsoft.com/office/powerpoint/2010/main" val="35342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6CFB5-E06F-4A52-9559-F43C910D2C86}" type="slidenum">
              <a:rPr lang="it-IT" altLang="it-IT"/>
              <a:pPr/>
              <a:t>20</a:t>
            </a:fld>
            <a:endParaRPr lang="it-IT" altLang="it-IT"/>
          </a:p>
        </p:txBody>
      </p:sp>
      <p:sp>
        <p:nvSpPr>
          <p:cNvPr id="2384898" name="Rectangle 2"/>
          <p:cNvSpPr>
            <a:spLocks noGrp="1" noRot="1" noChangeAspect="1" noChangeArrowheads="1" noTextEdit="1"/>
          </p:cNvSpPr>
          <p:nvPr>
            <p:ph type="sldImg"/>
          </p:nvPr>
        </p:nvSpPr>
        <p:spPr>
          <a:ln/>
        </p:spPr>
      </p:sp>
      <p:sp>
        <p:nvSpPr>
          <p:cNvPr id="2384899" name="Rectangle 3"/>
          <p:cNvSpPr>
            <a:spLocks noGrp="1" noChangeArrowheads="1"/>
          </p:cNvSpPr>
          <p:nvPr>
            <p:ph type="body" idx="1"/>
          </p:nvPr>
        </p:nvSpPr>
        <p:spPr/>
        <p:txBody>
          <a:bodyPr/>
          <a:lstStyle/>
          <a:p>
            <a:r>
              <a:rPr lang="it-IT" altLang="it-IT"/>
              <a:t>Lezione 6-04-16</a:t>
            </a:r>
          </a:p>
        </p:txBody>
      </p:sp>
    </p:spTree>
    <p:extLst>
      <p:ext uri="{BB962C8B-B14F-4D97-AF65-F5344CB8AC3E}">
        <p14:creationId xmlns:p14="http://schemas.microsoft.com/office/powerpoint/2010/main" val="296864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59DDA-03C2-4A52-AB45-596BAB7275C2}" type="slidenum">
              <a:rPr lang="it-IT" altLang="it-IT"/>
              <a:pPr/>
              <a:t>2</a:t>
            </a:fld>
            <a:endParaRPr lang="it-IT" altLang="it-IT"/>
          </a:p>
        </p:txBody>
      </p:sp>
      <p:sp>
        <p:nvSpPr>
          <p:cNvPr id="2343938" name="Rectangle 2"/>
          <p:cNvSpPr>
            <a:spLocks noGrp="1" noRot="1" noChangeAspect="1" noChangeArrowheads="1" noTextEdit="1"/>
          </p:cNvSpPr>
          <p:nvPr>
            <p:ph type="sldImg"/>
          </p:nvPr>
        </p:nvSpPr>
        <p:spPr>
          <a:ln/>
        </p:spPr>
      </p:sp>
      <p:sp>
        <p:nvSpPr>
          <p:cNvPr id="23439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07212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F5F9A-9EB0-4614-9216-00D229AF7ACC}" type="slidenum">
              <a:rPr lang="it-IT" altLang="it-IT"/>
              <a:pPr/>
              <a:t>21</a:t>
            </a:fld>
            <a:endParaRPr lang="it-IT" altLang="it-IT"/>
          </a:p>
        </p:txBody>
      </p:sp>
      <p:sp>
        <p:nvSpPr>
          <p:cNvPr id="2386946" name="Rectangle 2"/>
          <p:cNvSpPr>
            <a:spLocks noGrp="1" noRot="1" noChangeAspect="1" noChangeArrowheads="1" noTextEdit="1"/>
          </p:cNvSpPr>
          <p:nvPr>
            <p:ph type="sldImg"/>
          </p:nvPr>
        </p:nvSpPr>
        <p:spPr>
          <a:ln/>
        </p:spPr>
      </p:sp>
      <p:sp>
        <p:nvSpPr>
          <p:cNvPr id="238694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65030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4B833-AA95-40CC-B976-27ECCB0E5F28}" type="slidenum">
              <a:rPr lang="it-IT" altLang="it-IT"/>
              <a:pPr/>
              <a:t>22</a:t>
            </a:fld>
            <a:endParaRPr lang="it-IT" altLang="it-IT"/>
          </a:p>
        </p:txBody>
      </p:sp>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r>
              <a:rPr lang="it-IT" altLang="it-IT" dirty="0"/>
              <a:t>Le scale delle modalità possono </a:t>
            </a:r>
            <a:r>
              <a:rPr lang="it-IT" altLang="it-IT" dirty="0" smtClean="0"/>
              <a:t>essere:</a:t>
            </a:r>
            <a:r>
              <a:rPr lang="it-IT" altLang="it-IT" baseline="0" dirty="0" smtClean="0"/>
              <a:t> </a:t>
            </a:r>
            <a:r>
              <a:rPr lang="it-IT" altLang="it-IT" dirty="0" smtClean="0"/>
              <a:t>nominali </a:t>
            </a:r>
            <a:r>
              <a:rPr lang="it-IT" altLang="it-IT" dirty="0"/>
              <a:t>quando si articolano in </a:t>
            </a:r>
            <a:r>
              <a:rPr lang="it-IT" altLang="it-IT" dirty="0" smtClean="0"/>
              <a:t>modalità</a:t>
            </a:r>
            <a:r>
              <a:rPr lang="it-IT" altLang="it-IT" baseline="0" dirty="0" smtClean="0"/>
              <a:t> </a:t>
            </a:r>
            <a:r>
              <a:rPr lang="it-IT" altLang="it-IT" dirty="0" smtClean="0"/>
              <a:t>suscettibili </a:t>
            </a:r>
            <a:r>
              <a:rPr lang="it-IT" altLang="it-IT" dirty="0"/>
              <a:t>di essere ordinate </a:t>
            </a:r>
            <a:r>
              <a:rPr lang="it-IT" altLang="it-IT" dirty="0" smtClean="0"/>
              <a:t>in</a:t>
            </a:r>
            <a:r>
              <a:rPr lang="it-IT" altLang="it-IT" baseline="0" dirty="0" smtClean="0"/>
              <a:t> </a:t>
            </a:r>
            <a:r>
              <a:rPr lang="it-IT" altLang="it-IT" dirty="0" smtClean="0"/>
              <a:t>qualunque </a:t>
            </a:r>
            <a:r>
              <a:rPr lang="it-IT" altLang="it-IT" dirty="0"/>
              <a:t>modo;</a:t>
            </a:r>
          </a:p>
          <a:p>
            <a:r>
              <a:rPr lang="it-IT" altLang="it-IT" dirty="0"/>
              <a:t>ordinali quando si articolano in </a:t>
            </a:r>
            <a:r>
              <a:rPr lang="it-IT" altLang="it-IT" dirty="0" smtClean="0"/>
              <a:t>modalità</a:t>
            </a:r>
            <a:r>
              <a:rPr lang="it-IT" altLang="it-IT" baseline="0" dirty="0" smtClean="0"/>
              <a:t> </a:t>
            </a:r>
            <a:r>
              <a:rPr lang="it-IT" altLang="it-IT" dirty="0" smtClean="0"/>
              <a:t>suscettibili </a:t>
            </a:r>
            <a:r>
              <a:rPr lang="it-IT" altLang="it-IT" dirty="0"/>
              <a:t>di un </a:t>
            </a:r>
            <a:r>
              <a:rPr lang="it-IT" altLang="it-IT" dirty="0" smtClean="0"/>
              <a:t>ordinamento;</a:t>
            </a:r>
            <a:r>
              <a:rPr lang="it-IT" altLang="it-IT" baseline="0" dirty="0" smtClean="0"/>
              <a:t> </a:t>
            </a:r>
            <a:r>
              <a:rPr lang="it-IT" altLang="it-IT" dirty="0" smtClean="0"/>
              <a:t>intervallari </a:t>
            </a:r>
            <a:r>
              <a:rPr lang="it-IT" altLang="it-IT" dirty="0"/>
              <a:t>quando si articolano in modalità che </a:t>
            </a:r>
            <a:r>
              <a:rPr lang="it-IT" altLang="it-IT" dirty="0" smtClean="0"/>
              <a:t>si</a:t>
            </a:r>
            <a:r>
              <a:rPr lang="it-IT" altLang="it-IT" baseline="0" dirty="0" smtClean="0"/>
              <a:t> </a:t>
            </a:r>
            <a:r>
              <a:rPr lang="it-IT" altLang="it-IT" dirty="0" smtClean="0"/>
              <a:t>identicano </a:t>
            </a:r>
            <a:r>
              <a:rPr lang="it-IT" altLang="it-IT" dirty="0"/>
              <a:t>con numeri aventi </a:t>
            </a:r>
            <a:r>
              <a:rPr lang="it-IT" altLang="it-IT" dirty="0" smtClean="0"/>
              <a:t>la</a:t>
            </a:r>
            <a:r>
              <a:rPr lang="it-IT" altLang="it-IT" baseline="0" dirty="0" smtClean="0"/>
              <a:t> </a:t>
            </a:r>
            <a:r>
              <a:rPr lang="it-IT" altLang="it-IT" dirty="0" smtClean="0"/>
              <a:t>prerogativa </a:t>
            </a:r>
            <a:r>
              <a:rPr lang="it-IT" altLang="it-IT" dirty="0"/>
              <a:t>di quanticare </a:t>
            </a:r>
            <a:r>
              <a:rPr lang="it-IT" altLang="it-IT" dirty="0" smtClean="0"/>
              <a:t>l'intensità</a:t>
            </a:r>
            <a:r>
              <a:rPr lang="it-IT" altLang="it-IT" baseline="0" dirty="0" smtClean="0"/>
              <a:t> </a:t>
            </a:r>
            <a:r>
              <a:rPr lang="it-IT" altLang="it-IT" dirty="0" smtClean="0"/>
              <a:t>della </a:t>
            </a:r>
            <a:r>
              <a:rPr lang="it-IT" altLang="it-IT" dirty="0"/>
              <a:t>manifestazione di una </a:t>
            </a:r>
            <a:r>
              <a:rPr lang="it-IT" altLang="it-IT" dirty="0" smtClean="0"/>
              <a:t>variabile;</a:t>
            </a:r>
            <a:r>
              <a:rPr lang="it-IT" altLang="it-IT" baseline="0" dirty="0" smtClean="0"/>
              <a:t> </a:t>
            </a:r>
            <a:r>
              <a:rPr lang="it-IT" altLang="it-IT" dirty="0" smtClean="0"/>
              <a:t>di </a:t>
            </a:r>
            <a:r>
              <a:rPr lang="it-IT" altLang="it-IT" dirty="0"/>
              <a:t>rapporto quando si articolano in modalità</a:t>
            </a:r>
          </a:p>
          <a:p>
            <a:r>
              <a:rPr lang="it-IT" altLang="it-IT" dirty="0"/>
              <a:t>caratterizzate dall'avere una </a:t>
            </a:r>
            <a:r>
              <a:rPr lang="it-IT" altLang="it-IT" dirty="0" smtClean="0"/>
              <a:t>originessache </a:t>
            </a:r>
            <a:r>
              <a:rPr lang="it-IT" altLang="it-IT" dirty="0"/>
              <a:t>risulta in via naturale lo zero.</a:t>
            </a:r>
          </a:p>
        </p:txBody>
      </p:sp>
    </p:spTree>
    <p:extLst>
      <p:ext uri="{BB962C8B-B14F-4D97-AF65-F5344CB8AC3E}">
        <p14:creationId xmlns:p14="http://schemas.microsoft.com/office/powerpoint/2010/main" val="44663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485B4-3FEF-4948-9760-FA1890C940D9}" type="slidenum">
              <a:rPr lang="it-IT" altLang="it-IT"/>
              <a:pPr/>
              <a:t>23</a:t>
            </a:fld>
            <a:endParaRPr lang="it-IT" altLang="it-IT"/>
          </a:p>
        </p:txBody>
      </p:sp>
      <p:sp>
        <p:nvSpPr>
          <p:cNvPr id="2388994" name="Rectangle 2"/>
          <p:cNvSpPr>
            <a:spLocks noGrp="1" noRot="1" noChangeAspect="1" noChangeArrowheads="1" noTextEdit="1"/>
          </p:cNvSpPr>
          <p:nvPr>
            <p:ph type="sldImg"/>
          </p:nvPr>
        </p:nvSpPr>
        <p:spPr>
          <a:ln/>
        </p:spPr>
      </p:sp>
      <p:sp>
        <p:nvSpPr>
          <p:cNvPr id="238899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24217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A2AD7-3A05-4897-8C8A-CE3C99D8F83B}" type="slidenum">
              <a:rPr lang="it-IT" altLang="it-IT"/>
              <a:pPr/>
              <a:t>24</a:t>
            </a:fld>
            <a:endParaRPr lang="it-IT" altLang="it-IT"/>
          </a:p>
        </p:txBody>
      </p:sp>
      <p:sp>
        <p:nvSpPr>
          <p:cNvPr id="2378754" name="Rectangle 2"/>
          <p:cNvSpPr>
            <a:spLocks noGrp="1" noRot="1" noChangeAspect="1" noChangeArrowheads="1" noTextEdit="1"/>
          </p:cNvSpPr>
          <p:nvPr>
            <p:ph type="sldImg"/>
          </p:nvPr>
        </p:nvSpPr>
        <p:spPr>
          <a:ln/>
        </p:spPr>
      </p:sp>
      <p:sp>
        <p:nvSpPr>
          <p:cNvPr id="237875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10290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00B4A-D721-41C2-B712-E11E2635792C}" type="slidenum">
              <a:rPr lang="it-IT" altLang="it-IT"/>
              <a:pPr/>
              <a:t>25</a:t>
            </a:fld>
            <a:endParaRPr lang="it-IT" altLang="it-IT"/>
          </a:p>
        </p:txBody>
      </p:sp>
      <p:sp>
        <p:nvSpPr>
          <p:cNvPr id="2380802" name="Rectangle 2"/>
          <p:cNvSpPr>
            <a:spLocks noGrp="1" noRot="1" noChangeAspect="1" noChangeArrowheads="1" noTextEdit="1"/>
          </p:cNvSpPr>
          <p:nvPr>
            <p:ph type="sldImg"/>
          </p:nvPr>
        </p:nvSpPr>
        <p:spPr>
          <a:ln/>
        </p:spPr>
      </p:sp>
      <p:sp>
        <p:nvSpPr>
          <p:cNvPr id="2380803" name="Rectangle 3"/>
          <p:cNvSpPr>
            <a:spLocks noGrp="1" noChangeArrowheads="1"/>
          </p:cNvSpPr>
          <p:nvPr>
            <p:ph type="body" idx="1"/>
          </p:nvPr>
        </p:nvSpPr>
        <p:spPr/>
        <p:txBody>
          <a:bodyPr/>
          <a:lstStyle/>
          <a:p>
            <a:r>
              <a:rPr lang="it-IT" altLang="it-IT"/>
              <a:t>Che cosa è una scala di misura? </a:t>
            </a:r>
          </a:p>
          <a:p>
            <a:r>
              <a:rPr lang="it-IT" altLang="it-IT"/>
              <a:t>Il tipo di relazione che esiste tra i valori numerici corrispondenti agli attributi della variabile in esame </a:t>
            </a:r>
          </a:p>
          <a:p>
            <a:endParaRPr lang="it-IT" altLang="it-IT"/>
          </a:p>
          <a:p>
            <a:r>
              <a:rPr lang="it-IT" altLang="it-IT"/>
              <a:t>La scala o il livello di misura delle variabili </a:t>
            </a:r>
          </a:p>
          <a:p>
            <a:r>
              <a:rPr lang="it-IT" altLang="it-IT"/>
              <a:t>1. Nominale → sesso </a:t>
            </a:r>
          </a:p>
          <a:p>
            <a:r>
              <a:rPr lang="it-IT" altLang="it-IT"/>
              <a:t>2. Ordinale  →  titolo di studio </a:t>
            </a:r>
          </a:p>
          <a:p>
            <a:r>
              <a:rPr lang="it-IT" altLang="it-IT"/>
              <a:t>3. Intervallo  → temperatura, QI </a:t>
            </a:r>
          </a:p>
          <a:p>
            <a:r>
              <a:rPr lang="it-IT" altLang="it-IT"/>
              <a:t>4. Rapporto → statura, peso, n° di figli… </a:t>
            </a:r>
          </a:p>
          <a:p>
            <a:endParaRPr lang="it-IT" altLang="it-IT"/>
          </a:p>
          <a:p>
            <a:r>
              <a:rPr lang="it-IT" altLang="it-IT"/>
              <a:t>le variabili misurabili attraverso la scala ad intervalli equivalenti sono in grado di quantificare le differenze tra livelli differenti della stessa variabile, ma si tratta di elementi privi di uno zero assoluto e quindi non è possibile stabilire dei rapporti tra di loro. Queste variabili sono tipiche della ricerca psicologica: pensiamo all’intelligenza che è stata operativizzata e che viene misurata attraverso test specifici. Questi test, come il QI, permettono di stabilire una certa quantità di intelligenza e hanno un’unità di misura per cui la differenza che intercorre tra chi ha 100 e chi ha 110 è la stessa che intercorre tra chi ha un QI di 80 e uno di 90. Purtroppo non abbiamo un’intelligenza =0 e quindi non è possibile stabilire che chi ha un QI di 50 ha metà intelligenza di chi ha un QI=100.</a:t>
            </a:r>
          </a:p>
        </p:txBody>
      </p:sp>
    </p:spTree>
    <p:extLst>
      <p:ext uri="{BB962C8B-B14F-4D97-AF65-F5344CB8AC3E}">
        <p14:creationId xmlns:p14="http://schemas.microsoft.com/office/powerpoint/2010/main" val="2030287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0D90C-E19E-46FB-8479-4D0CE9164444}" type="slidenum">
              <a:rPr lang="it-IT" altLang="it-IT"/>
              <a:pPr/>
              <a:t>26</a:t>
            </a:fld>
            <a:endParaRPr lang="it-IT" altLang="it-IT"/>
          </a:p>
        </p:txBody>
      </p:sp>
      <p:sp>
        <p:nvSpPr>
          <p:cNvPr id="2382850" name="Rectangle 2"/>
          <p:cNvSpPr>
            <a:spLocks noGrp="1" noRot="1" noChangeAspect="1" noChangeArrowheads="1" noTextEdit="1"/>
          </p:cNvSpPr>
          <p:nvPr>
            <p:ph type="sldImg"/>
          </p:nvPr>
        </p:nvSpPr>
        <p:spPr>
          <a:ln/>
        </p:spPr>
      </p:sp>
      <p:sp>
        <p:nvSpPr>
          <p:cNvPr id="2382851" name="Rectangle 3"/>
          <p:cNvSpPr>
            <a:spLocks noGrp="1" noChangeArrowheads="1"/>
          </p:cNvSpPr>
          <p:nvPr>
            <p:ph type="body" idx="1"/>
          </p:nvPr>
        </p:nvSpPr>
        <p:spPr/>
        <p:txBody>
          <a:bodyPr/>
          <a:lstStyle/>
          <a:p>
            <a:r>
              <a:rPr lang="it-IT" altLang="it-IT"/>
              <a:t>Soluzioni:</a:t>
            </a:r>
          </a:p>
          <a:p>
            <a:r>
              <a:rPr lang="it-IT" altLang="it-IT"/>
              <a:t>1. Quantitativa, Rapporti, Discreta</a:t>
            </a:r>
          </a:p>
          <a:p>
            <a:r>
              <a:rPr lang="it-IT" altLang="it-IT"/>
              <a:t>2. Qualitativa, Nominale, Discreta</a:t>
            </a:r>
          </a:p>
          <a:p>
            <a:r>
              <a:rPr lang="it-IT" altLang="it-IT"/>
              <a:t>3. Qualitativa, Ordinale, Rettilinea</a:t>
            </a:r>
          </a:p>
          <a:p>
            <a:r>
              <a:rPr lang="it-IT" altLang="it-IT"/>
              <a:t>4. Quantitativa, Rapporti, Continua</a:t>
            </a:r>
          </a:p>
          <a:p>
            <a:r>
              <a:rPr lang="it-IT" altLang="it-IT"/>
              <a:t>5. Quantitativa, Rapporti, Continua</a:t>
            </a:r>
          </a:p>
          <a:p>
            <a:r>
              <a:rPr lang="it-IT" altLang="it-IT"/>
              <a:t>Attenzione: Mutabile è sinonimo di qualitativa</a:t>
            </a:r>
          </a:p>
          <a:p>
            <a:r>
              <a:rPr lang="it-IT" altLang="it-IT"/>
              <a:t>Variabile di quantitativa</a:t>
            </a:r>
          </a:p>
        </p:txBody>
      </p:sp>
    </p:spTree>
    <p:extLst>
      <p:ext uri="{BB962C8B-B14F-4D97-AF65-F5344CB8AC3E}">
        <p14:creationId xmlns:p14="http://schemas.microsoft.com/office/powerpoint/2010/main" val="3048781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D00B7-4176-41D2-89B5-E0F87460154A}" type="slidenum">
              <a:rPr lang="it-IT" altLang="it-IT"/>
              <a:pPr/>
              <a:t>27</a:t>
            </a:fld>
            <a:endParaRPr lang="it-IT" altLang="it-IT"/>
          </a:p>
        </p:txBody>
      </p:sp>
      <p:sp>
        <p:nvSpPr>
          <p:cNvPr id="2499586" name="Rectangle 2"/>
          <p:cNvSpPr>
            <a:spLocks noGrp="1" noRot="1" noChangeAspect="1" noChangeArrowheads="1" noTextEdit="1"/>
          </p:cNvSpPr>
          <p:nvPr>
            <p:ph type="sldImg"/>
          </p:nvPr>
        </p:nvSpPr>
        <p:spPr>
          <a:ln/>
        </p:spPr>
      </p:sp>
      <p:sp>
        <p:nvSpPr>
          <p:cNvPr id="2499587" name="Rectangle 3"/>
          <p:cNvSpPr>
            <a:spLocks noGrp="1" noChangeArrowheads="1"/>
          </p:cNvSpPr>
          <p:nvPr>
            <p:ph type="body" idx="1"/>
          </p:nvPr>
        </p:nvSpPr>
        <p:spPr/>
        <p:txBody>
          <a:bodyPr/>
          <a:lstStyle/>
          <a:p>
            <a:pPr>
              <a:lnSpc>
                <a:spcPct val="80000"/>
              </a:lnSpc>
            </a:pPr>
            <a:r>
              <a:rPr lang="it-IT" altLang="it-IT" sz="800" b="1" dirty="0"/>
              <a:t>Sapreste dire adesso questi tre grafici che rappresentano lo stesso risultato </a:t>
            </a:r>
            <a:r>
              <a:rPr lang="it-IT" altLang="it-IT" sz="800" b="1" dirty="0" smtClean="0"/>
              <a:t>su </a:t>
            </a:r>
            <a:r>
              <a:rPr lang="it-IT" altLang="it-IT" sz="800" b="1" dirty="0"/>
              <a:t>che scala è </a:t>
            </a:r>
            <a:r>
              <a:rPr lang="it-IT" altLang="it-IT" sz="800" b="1" dirty="0" smtClean="0"/>
              <a:t>misurato il carattere?. </a:t>
            </a:r>
            <a:endParaRPr lang="it-IT" altLang="it-IT" sz="800" b="1" dirty="0"/>
          </a:p>
          <a:p>
            <a:pPr>
              <a:lnSpc>
                <a:spcPct val="80000"/>
              </a:lnSpc>
            </a:pPr>
            <a:r>
              <a:rPr lang="it-IT" altLang="it-IT" sz="800" b="1" dirty="0"/>
              <a:t>Notate che la precisione della scala corrisponde con la precisione del carattere. </a:t>
            </a:r>
          </a:p>
        </p:txBody>
      </p:sp>
    </p:spTree>
    <p:extLst>
      <p:ext uri="{BB962C8B-B14F-4D97-AF65-F5344CB8AC3E}">
        <p14:creationId xmlns:p14="http://schemas.microsoft.com/office/powerpoint/2010/main" val="4039333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E95DA-6D6B-4A65-959D-7CA23097AAA7}" type="slidenum">
              <a:rPr lang="it-IT" altLang="it-IT"/>
              <a:pPr/>
              <a:t>28</a:t>
            </a:fld>
            <a:endParaRPr lang="it-IT" altLang="it-IT"/>
          </a:p>
        </p:txBody>
      </p:sp>
      <p:sp>
        <p:nvSpPr>
          <p:cNvPr id="2429954" name="Rectangle 2"/>
          <p:cNvSpPr>
            <a:spLocks noGrp="1" noRot="1" noChangeAspect="1" noChangeArrowheads="1" noTextEdit="1"/>
          </p:cNvSpPr>
          <p:nvPr>
            <p:ph type="sldImg"/>
          </p:nvPr>
        </p:nvSpPr>
        <p:spPr>
          <a:ln/>
        </p:spPr>
      </p:sp>
      <p:sp>
        <p:nvSpPr>
          <p:cNvPr id="2429955" name="Rectangle 3"/>
          <p:cNvSpPr>
            <a:spLocks noGrp="1" noChangeArrowheads="1"/>
          </p:cNvSpPr>
          <p:nvPr>
            <p:ph type="body" idx="1"/>
          </p:nvPr>
        </p:nvSpPr>
        <p:spPr>
          <a:xfrm>
            <a:off x="914400" y="4343400"/>
            <a:ext cx="5029200" cy="4114800"/>
          </a:xfrm>
        </p:spPr>
        <p:txBody>
          <a:bodyPr/>
          <a:lstStyle/>
          <a:p>
            <a:endParaRPr lang="it-IT" altLang="it-IT"/>
          </a:p>
        </p:txBody>
      </p:sp>
    </p:spTree>
    <p:extLst>
      <p:ext uri="{BB962C8B-B14F-4D97-AF65-F5344CB8AC3E}">
        <p14:creationId xmlns:p14="http://schemas.microsoft.com/office/powerpoint/2010/main" val="326455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878C7-8F94-4FD0-8034-64BEAFB04929}" type="slidenum">
              <a:rPr lang="it-IT" altLang="it-IT"/>
              <a:pPr/>
              <a:t>3</a:t>
            </a:fld>
            <a:endParaRPr lang="it-IT" altLang="it-IT"/>
          </a:p>
        </p:txBody>
      </p:sp>
      <p:sp>
        <p:nvSpPr>
          <p:cNvPr id="2345986" name="Rectangle 2"/>
          <p:cNvSpPr>
            <a:spLocks noGrp="1" noRot="1" noChangeAspect="1" noChangeArrowheads="1" noTextEdit="1"/>
          </p:cNvSpPr>
          <p:nvPr>
            <p:ph type="sldImg"/>
          </p:nvPr>
        </p:nvSpPr>
        <p:spPr>
          <a:ln/>
        </p:spPr>
      </p:sp>
      <p:sp>
        <p:nvSpPr>
          <p:cNvPr id="23459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955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3A770-90B9-4A55-BB45-4188F7BD02BD}" type="slidenum">
              <a:rPr lang="it-IT" altLang="it-IT"/>
              <a:pPr/>
              <a:t>4</a:t>
            </a:fld>
            <a:endParaRPr lang="it-IT" altLang="it-IT"/>
          </a:p>
        </p:txBody>
      </p:sp>
      <p:sp>
        <p:nvSpPr>
          <p:cNvPr id="2348034" name="Rectangle 2"/>
          <p:cNvSpPr>
            <a:spLocks noGrp="1" noRot="1" noChangeAspect="1" noChangeArrowheads="1" noTextEdit="1"/>
          </p:cNvSpPr>
          <p:nvPr>
            <p:ph type="sldImg"/>
          </p:nvPr>
        </p:nvSpPr>
        <p:spPr>
          <a:ln/>
        </p:spPr>
      </p:sp>
      <p:sp>
        <p:nvSpPr>
          <p:cNvPr id="2348035" name="Rectangle 3"/>
          <p:cNvSpPr>
            <a:spLocks noGrp="1" noChangeArrowheads="1"/>
          </p:cNvSpPr>
          <p:nvPr>
            <p:ph type="body" idx="1"/>
          </p:nvPr>
        </p:nvSpPr>
        <p:spPr/>
        <p:txBody>
          <a:bodyPr/>
          <a:lstStyle/>
          <a:p>
            <a:r>
              <a:rPr lang="it-IT" altLang="it-IT"/>
              <a:t>Un particolare aspetto rilevato o misurato sulle unità statistiche che sintetizza il fenomeno oggetto di studio</a:t>
            </a:r>
          </a:p>
          <a:p>
            <a:r>
              <a:rPr lang="it-IT" altLang="it-IT"/>
              <a:t>Qualitativo, etichetta arbitraria che non varia da un momento all’altro</a:t>
            </a:r>
          </a:p>
          <a:p>
            <a:endParaRPr lang="it-IT" altLang="it-IT"/>
          </a:p>
          <a:p>
            <a:r>
              <a:rPr lang="it-IT" altLang="it-IT"/>
              <a:t>Se io faccio un indagine sulla distribuzione del reddito in funzione del sesso non ha senso aspettarsi che maschi vengano prima delle femmine o vice-versa</a:t>
            </a:r>
          </a:p>
          <a:p>
            <a:r>
              <a:rPr lang="it-IT" altLang="it-IT"/>
              <a:t>Ci sono invece altri caratteri mutabili in cui l’ordine conta. Ad esempio le nostre parole che quando graficate erano in ordine di presentazione. La variabile era qualitativa ma erano presentate in maniera ordinata nel tempo. </a:t>
            </a:r>
          </a:p>
          <a:p>
            <a:endParaRPr lang="it-IT" altLang="it-IT"/>
          </a:p>
          <a:p>
            <a:r>
              <a:rPr lang="it-IT" altLang="it-IT"/>
              <a:t>Discrete…. Istante temporale indipendentemente dalla durata effettiva (ordine di presentazione).</a:t>
            </a:r>
          </a:p>
        </p:txBody>
      </p:sp>
    </p:spTree>
    <p:extLst>
      <p:ext uri="{BB962C8B-B14F-4D97-AF65-F5344CB8AC3E}">
        <p14:creationId xmlns:p14="http://schemas.microsoft.com/office/powerpoint/2010/main" val="174986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74F6F-0416-4ECD-84DB-7D7669B232A9}" type="slidenum">
              <a:rPr lang="it-IT" altLang="it-IT"/>
              <a:pPr/>
              <a:t>6</a:t>
            </a:fld>
            <a:endParaRPr lang="it-IT" altLang="it-IT"/>
          </a:p>
        </p:txBody>
      </p:sp>
      <p:sp>
        <p:nvSpPr>
          <p:cNvPr id="2350082" name="Rectangle 2"/>
          <p:cNvSpPr>
            <a:spLocks noGrp="1" noRot="1" noChangeAspect="1" noChangeArrowheads="1" noTextEdit="1"/>
          </p:cNvSpPr>
          <p:nvPr>
            <p:ph type="sldImg"/>
          </p:nvPr>
        </p:nvSpPr>
        <p:spPr>
          <a:ln/>
        </p:spPr>
      </p:sp>
      <p:sp>
        <p:nvSpPr>
          <p:cNvPr id="2350083" name="Rectangle 3"/>
          <p:cNvSpPr>
            <a:spLocks noGrp="1" noChangeArrowheads="1"/>
          </p:cNvSpPr>
          <p:nvPr>
            <p:ph type="body" idx="1"/>
          </p:nvPr>
        </p:nvSpPr>
        <p:spPr/>
        <p:txBody>
          <a:bodyPr/>
          <a:lstStyle/>
          <a:p>
            <a:pPr>
              <a:lnSpc>
                <a:spcPct val="80000"/>
              </a:lnSpc>
            </a:pPr>
            <a:endParaRPr lang="it-IT" altLang="it-IT" sz="800" b="1" dirty="0"/>
          </a:p>
        </p:txBody>
      </p:sp>
    </p:spTree>
    <p:extLst>
      <p:ext uri="{BB962C8B-B14F-4D97-AF65-F5344CB8AC3E}">
        <p14:creationId xmlns:p14="http://schemas.microsoft.com/office/powerpoint/2010/main" val="165728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FE40F-C7E8-4820-9769-B537D47B1C90}" type="slidenum">
              <a:rPr lang="it-IT" altLang="it-IT"/>
              <a:pPr/>
              <a:t>7</a:t>
            </a:fld>
            <a:endParaRPr lang="it-IT" altLang="it-IT"/>
          </a:p>
        </p:txBody>
      </p:sp>
      <p:sp>
        <p:nvSpPr>
          <p:cNvPr id="2352130" name="Rectangle 2"/>
          <p:cNvSpPr>
            <a:spLocks noGrp="1" noRot="1" noChangeAspect="1" noChangeArrowheads="1" noTextEdit="1"/>
          </p:cNvSpPr>
          <p:nvPr>
            <p:ph type="sldImg"/>
          </p:nvPr>
        </p:nvSpPr>
        <p:spPr>
          <a:ln/>
        </p:spPr>
      </p:sp>
      <p:sp>
        <p:nvSpPr>
          <p:cNvPr id="2352131" name="Rectangle 3"/>
          <p:cNvSpPr>
            <a:spLocks noGrp="1" noChangeArrowheads="1"/>
          </p:cNvSpPr>
          <p:nvPr>
            <p:ph type="body" idx="1"/>
          </p:nvPr>
        </p:nvSpPr>
        <p:spPr>
          <a:xfrm>
            <a:off x="914400" y="4343400"/>
            <a:ext cx="5029200" cy="4114800"/>
          </a:xfrm>
        </p:spPr>
        <p:txBody>
          <a:bodyPr/>
          <a:lstStyle/>
          <a:p>
            <a:r>
              <a:rPr lang="it-IT" altLang="it-IT" sz="1000"/>
              <a:t>Nominale: Nella scala nominale esiste una sola relazione, quella di identità/cardinalità: le u.s. attribuite a classi diverse sono tra loro differenti, mentre tutte quelle della stessa classe sono tra loro equivalenti, rispetto alla proprietà utilizzata nella classicazione. I numeri vengono trattati come nomi, come etichette. Numero delle magliette dei giocatori. Non avrebbe senso moltiplicare sommare etc… i numeri. Unica operazione ammessa enumerazione: contare il numero di 1 etc… L'unica operazione aritmetica ammessa è il conteggio delle u.s. presenti in ogni categoria. I quesiti statistici che possono essere posti correttamente riguardano le frequenze, sia assolute che relative.Sono possibili confronti tra frequenze osservate. Una classe è signicativamente più numerosa dell'altra?</a:t>
            </a:r>
          </a:p>
          <a:p>
            <a:r>
              <a:rPr lang="it-IT" altLang="it-IT" sz="1000"/>
              <a:t>Le varie classi hanno tutte lo stesso numero di u.s., escludendo le variazioni casuali?. oppure tra le frequenze osservate e le rispettive frequenze attese sulla base di leggi, ipotesi od altro? I risultati ottenuti da un esperimento sono in accordo con la sua distribuzione teorica?</a:t>
            </a:r>
          </a:p>
          <a:p>
            <a:endParaRPr lang="it-IT" altLang="it-IT" sz="1000"/>
          </a:p>
          <a:p>
            <a:endParaRPr lang="it-IT" altLang="it-IT" sz="1000"/>
          </a:p>
          <a:p>
            <a:endParaRPr lang="it-IT" altLang="it-IT" sz="1000"/>
          </a:p>
        </p:txBody>
      </p:sp>
    </p:spTree>
    <p:extLst>
      <p:ext uri="{BB962C8B-B14F-4D97-AF65-F5344CB8AC3E}">
        <p14:creationId xmlns:p14="http://schemas.microsoft.com/office/powerpoint/2010/main" val="156472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4C770-96E6-4D76-8E56-4DF58007890F}" type="slidenum">
              <a:rPr lang="it-IT" altLang="it-IT"/>
              <a:pPr/>
              <a:t>8</a:t>
            </a:fld>
            <a:endParaRPr lang="it-IT" altLang="it-IT"/>
          </a:p>
        </p:txBody>
      </p:sp>
      <p:sp>
        <p:nvSpPr>
          <p:cNvPr id="2354178" name="Rectangle 2"/>
          <p:cNvSpPr>
            <a:spLocks noGrp="1" noRot="1" noChangeAspect="1" noChangeArrowheads="1" noTextEdit="1"/>
          </p:cNvSpPr>
          <p:nvPr>
            <p:ph type="sldImg"/>
          </p:nvPr>
        </p:nvSpPr>
        <p:spPr>
          <a:ln/>
        </p:spPr>
      </p:sp>
      <p:sp>
        <p:nvSpPr>
          <p:cNvPr id="2354179" name="Rectangle 3"/>
          <p:cNvSpPr>
            <a:spLocks noGrp="1" noChangeArrowheads="1"/>
          </p:cNvSpPr>
          <p:nvPr>
            <p:ph type="body" idx="1"/>
          </p:nvPr>
        </p:nvSpPr>
        <p:spPr>
          <a:xfrm>
            <a:off x="914400" y="4343400"/>
            <a:ext cx="5029200" cy="4114800"/>
          </a:xfrm>
        </p:spPr>
        <p:txBody>
          <a:bodyPr/>
          <a:lstStyle/>
          <a:p>
            <a:r>
              <a:rPr lang="it-IT" altLang="it-IT" sz="1000"/>
              <a:t>Interazione la distribuzione delle osservazioni da una modalità all’altra si inverte in funzione del gruppo </a:t>
            </a:r>
          </a:p>
        </p:txBody>
      </p:sp>
    </p:spTree>
    <p:extLst>
      <p:ext uri="{BB962C8B-B14F-4D97-AF65-F5344CB8AC3E}">
        <p14:creationId xmlns:p14="http://schemas.microsoft.com/office/powerpoint/2010/main" val="17061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8EA96-52FC-451A-A415-84EBF6D5DEB0}" type="slidenum">
              <a:rPr lang="it-IT" altLang="it-IT"/>
              <a:pPr/>
              <a:t>9</a:t>
            </a:fld>
            <a:endParaRPr lang="it-IT" altLang="it-IT"/>
          </a:p>
        </p:txBody>
      </p:sp>
      <p:sp>
        <p:nvSpPr>
          <p:cNvPr id="2356226" name="Rectangle 2"/>
          <p:cNvSpPr>
            <a:spLocks noGrp="1" noRot="1" noChangeAspect="1" noChangeArrowheads="1" noTextEdit="1"/>
          </p:cNvSpPr>
          <p:nvPr>
            <p:ph type="sldImg"/>
          </p:nvPr>
        </p:nvSpPr>
        <p:spPr>
          <a:ln/>
        </p:spPr>
      </p:sp>
      <p:sp>
        <p:nvSpPr>
          <p:cNvPr id="2356227" name="Rectangle 3"/>
          <p:cNvSpPr>
            <a:spLocks noGrp="1" noChangeArrowheads="1"/>
          </p:cNvSpPr>
          <p:nvPr>
            <p:ph type="body" idx="1"/>
          </p:nvPr>
        </p:nvSpPr>
        <p:spPr>
          <a:xfrm>
            <a:off x="914400" y="4343400"/>
            <a:ext cx="5029200" cy="4114800"/>
          </a:xfrm>
        </p:spPr>
        <p:txBody>
          <a:bodyPr/>
          <a:lstStyle/>
          <a:p>
            <a:r>
              <a:rPr lang="en-US" altLang="it-IT" i="1"/>
              <a:t>Nominal scale</a:t>
            </a:r>
            <a:r>
              <a:rPr lang="en-US" altLang="it-IT"/>
              <a:t> – unordered categories</a:t>
            </a:r>
          </a:p>
          <a:p>
            <a:r>
              <a:rPr lang="en-US" altLang="it-IT"/>
              <a:t>     Preference for President, Race, Gender,      </a:t>
            </a:r>
          </a:p>
          <a:p>
            <a:r>
              <a:rPr lang="en-US" altLang="it-IT"/>
              <a:t>     Religious affiliation, Major</a:t>
            </a:r>
          </a:p>
          <a:p>
            <a:r>
              <a:rPr lang="en-US" altLang="it-IT"/>
              <a:t>     Opinion items (favor vs. oppose, yes vs. no)</a:t>
            </a:r>
          </a:p>
        </p:txBody>
      </p:sp>
    </p:spTree>
    <p:extLst>
      <p:ext uri="{BB962C8B-B14F-4D97-AF65-F5344CB8AC3E}">
        <p14:creationId xmlns:p14="http://schemas.microsoft.com/office/powerpoint/2010/main" val="288472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652A2-E2B8-4E3A-A89B-A2241058D156}" type="slidenum">
              <a:rPr lang="it-IT" altLang="it-IT"/>
              <a:pPr/>
              <a:t>10</a:t>
            </a:fld>
            <a:endParaRPr lang="it-IT" altLang="it-IT"/>
          </a:p>
        </p:txBody>
      </p:sp>
      <p:sp>
        <p:nvSpPr>
          <p:cNvPr id="2358274" name="Rectangle 2"/>
          <p:cNvSpPr>
            <a:spLocks noGrp="1" noRot="1" noChangeAspect="1" noChangeArrowheads="1" noTextEdit="1"/>
          </p:cNvSpPr>
          <p:nvPr>
            <p:ph type="sldImg"/>
          </p:nvPr>
        </p:nvSpPr>
        <p:spPr>
          <a:ln/>
        </p:spPr>
      </p:sp>
      <p:sp>
        <p:nvSpPr>
          <p:cNvPr id="2358275" name="Rectangle 3"/>
          <p:cNvSpPr>
            <a:spLocks noGrp="1" noChangeArrowheads="1"/>
          </p:cNvSpPr>
          <p:nvPr>
            <p:ph type="body" idx="1"/>
          </p:nvPr>
        </p:nvSpPr>
        <p:spPr>
          <a:xfrm>
            <a:off x="914400" y="4343400"/>
            <a:ext cx="5029200" cy="4114800"/>
          </a:xfrm>
        </p:spPr>
        <p:txBody>
          <a:bodyPr/>
          <a:lstStyle/>
          <a:p>
            <a:r>
              <a:rPr lang="it-IT" altLang="it-IT"/>
              <a:t>Ordinale: consentono di determinare l’ordine in cui porre un certo numero di eventi. E’ possibili determinare la relazione maggiore, minore. L’ordine di arrivo a una gara. I valori di questa scala possono essere messi in ordine ma non sappiamo quale è la differenza tra un valore e l’altro. I numeri sono ranghi. </a:t>
            </a:r>
            <a:r>
              <a:rPr lang="it-IT" altLang="it-IT" b="1"/>
              <a:t>Esempio Ranking di familiarità.</a:t>
            </a:r>
            <a:r>
              <a:rPr lang="it-IT" altLang="it-IT"/>
              <a:t> La differenza tra il primo e il secondo non è uguale alla differenza tra il terzo e il quarto. In una scala ordinale, però, non è possibile quantifiare le differenze di intensità tra le osservazioni. I dati ordinali talvolta possono essere trattati in maniera quantitativa ma con cautela: ad esempio i voti ad un esame suddivisi in categorie come nel sistema anglosassone (A, B,C, D, E) possono essere ricategorizzati come 4, 3, 2, 1 e 0 e può poi essere calcolato un voto medio… ma è necessaria an’analisi di sensibilità che introdurremo più avanti nel corso dedicata a quantificare se usando punteggi diversi si hanno cambiamenti sostanziali nell’interpretazione dell’analisi. </a:t>
            </a:r>
          </a:p>
        </p:txBody>
      </p:sp>
    </p:spTree>
    <p:extLst>
      <p:ext uri="{BB962C8B-B14F-4D97-AF65-F5344CB8AC3E}">
        <p14:creationId xmlns:p14="http://schemas.microsoft.com/office/powerpoint/2010/main" val="230495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26B9F9-05C6-461F-A2A1-7515F704424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9417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6E5D23-9CEF-42DB-8EA9-DB2A2FA276F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901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E9FF88-59A8-4CED-B9DE-4948D28EDD4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55465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054CEC-373C-4C3D-A979-79B8C31B8B5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00153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B6BEA9-EE35-4AC4-9F4D-B30002EF4487}"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82139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4F08FF-5FD4-40B0-AB25-1CCF68783FA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67958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82605C-73F4-4907-877E-AF3E70B6A75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57160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5ACFBE6-16C0-4412-A193-95D6BD4D267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7106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12A60A-B30F-4180-A19B-8357341628D5}"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06584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CA9C30-F648-48AF-A63C-DA6EEFFF3B7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09446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2070A5-02E8-4EB9-B1BB-87EE3EDF08E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76041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C6C5E819-5ED1-4129-897D-82E2F1305646}" type="slidenum">
              <a:rPr lang="it-IT" altLang="it-IT" smtClean="0">
                <a:solidFill>
                  <a:srgbClr val="000000"/>
                </a:solidFill>
              </a:rPr>
              <a:pPr eaLnBrk="1" hangingPunct="1"/>
              <a:t>‹#›</a:t>
            </a:fld>
            <a:endParaRPr lang="it-IT" altLang="it-IT" smtClean="0">
              <a:solidFill>
                <a:srgbClr val="000000"/>
              </a:solidFill>
            </a:endParaRPr>
          </a:p>
        </p:txBody>
      </p:sp>
    </p:spTree>
    <p:extLst>
      <p:ext uri="{BB962C8B-B14F-4D97-AF65-F5344CB8AC3E}">
        <p14:creationId xmlns:p14="http://schemas.microsoft.com/office/powerpoint/2010/main" val="15376982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jzsJ6C7PTTAhUEXBoKHQHbD_IQjRwIBw&amp;url=https://solidwize.com/scaling-a-sketch-in-solidworks/&amp;psig=AFQjCNELmUYi1G5u67U7GQBGU0qeQVayHA&amp;ust=149503887784236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moodle2.units.it/pluginfile.php/175559/mod_resource/content/1/Dimostrazione_MEMORIA_classe18.x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3394" name="Group 2"/>
          <p:cNvGrpSpPr>
            <a:grpSpLocks/>
          </p:cNvGrpSpPr>
          <p:nvPr/>
        </p:nvGrpSpPr>
        <p:grpSpPr bwMode="auto">
          <a:xfrm>
            <a:off x="60325" y="5899150"/>
            <a:ext cx="4324350" cy="1009650"/>
            <a:chOff x="468" y="3786"/>
            <a:chExt cx="2724" cy="636"/>
          </a:xfrm>
        </p:grpSpPr>
        <p:sp>
          <p:nvSpPr>
            <p:cNvPr id="172339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it-IT" sz="2800">
                  <a:solidFill>
                    <a:schemeClr val="accent2"/>
                  </a:solidFill>
                </a:rPr>
                <a:t>prof. Carlo Fantoni</a:t>
              </a:r>
            </a:p>
          </p:txBody>
        </p:sp>
        <p:pic>
          <p:nvPicPr>
            <p:cNvPr id="172339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pic>
        <p:nvPicPr>
          <p:cNvPr id="1723397" name="Picture 5"/>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723398" name="Rectangle 6"/>
          <p:cNvSpPr>
            <a:spLocks noGrp="1" noChangeArrowheads="1"/>
          </p:cNvSpPr>
          <p:nvPr>
            <p:ph type="ctrTitle"/>
          </p:nvPr>
        </p:nvSpPr>
        <p:spPr>
          <a:xfrm>
            <a:off x="168275" y="473075"/>
            <a:ext cx="8975725" cy="1470025"/>
          </a:xfrm>
        </p:spPr>
        <p:txBody>
          <a:bodyPr anchor="ctr"/>
          <a:lstStyle/>
          <a:p>
            <a:pPr>
              <a:lnSpc>
                <a:spcPct val="85000"/>
              </a:lnSpc>
            </a:pPr>
            <a:r>
              <a:rPr lang="it-IT" altLang="it-IT" sz="4000">
                <a:solidFill>
                  <a:schemeClr val="accent2"/>
                </a:solidFill>
              </a:rPr>
              <a:t>Elementi di Metodologia</a:t>
            </a:r>
            <a:r>
              <a:rPr lang="it-IT" altLang="it-IT" sz="4000" b="1">
                <a:solidFill>
                  <a:schemeClr val="accent2"/>
                </a:solidFill>
              </a:rPr>
              <a:t>          </a:t>
            </a:r>
            <a:br>
              <a:rPr lang="it-IT" altLang="it-IT" sz="4000" b="1">
                <a:solidFill>
                  <a:schemeClr val="accent2"/>
                </a:solidFill>
              </a:rPr>
            </a:br>
            <a:r>
              <a:rPr lang="it-IT" altLang="it-IT" sz="4000">
                <a:solidFill>
                  <a:schemeClr val="accent2"/>
                </a:solidFill>
              </a:rPr>
              <a:t>della ricerca psicologica</a:t>
            </a:r>
            <a:br>
              <a:rPr lang="it-IT" altLang="it-IT" sz="4000">
                <a:solidFill>
                  <a:schemeClr val="accent2"/>
                </a:solidFill>
              </a:rPr>
            </a:br>
            <a:r>
              <a:rPr lang="it-IT" altLang="it-IT" sz="4000" b="1">
                <a:solidFill>
                  <a:schemeClr val="accent2"/>
                </a:solidFill>
              </a:rPr>
              <a:t>EdM</a:t>
            </a:r>
            <a:r>
              <a:rPr lang="it-IT" altLang="it-IT" sz="4000">
                <a:solidFill>
                  <a:schemeClr val="accent2"/>
                </a:solidFill>
              </a:rPr>
              <a:t/>
            </a:r>
            <a:br>
              <a:rPr lang="it-IT" altLang="it-IT" sz="4000">
                <a:solidFill>
                  <a:schemeClr val="accent2"/>
                </a:solidFill>
              </a:rPr>
            </a:br>
            <a:endParaRPr lang="it-IT" altLang="it-IT" sz="3600"/>
          </a:p>
        </p:txBody>
      </p:sp>
      <p:sp>
        <p:nvSpPr>
          <p:cNvPr id="1723399" name="Text Box 7"/>
          <p:cNvSpPr txBox="1">
            <a:spLocks noChangeArrowheads="1"/>
          </p:cNvSpPr>
          <p:nvPr/>
        </p:nvSpPr>
        <p:spPr bwMode="auto">
          <a:xfrm>
            <a:off x="5757863" y="6473825"/>
            <a:ext cx="338613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sz="2400" dirty="0" smtClean="0"/>
              <a:t>2018-2019</a:t>
            </a:r>
            <a:endParaRPr lang="en-GB" altLang="it-IT" sz="2400" dirty="0"/>
          </a:p>
        </p:txBody>
      </p:sp>
      <p:sp>
        <p:nvSpPr>
          <p:cNvPr id="1723400" name="Rectangle 8"/>
          <p:cNvSpPr>
            <a:spLocks noChangeArrowheads="1"/>
          </p:cNvSpPr>
          <p:nvPr/>
        </p:nvSpPr>
        <p:spPr bwMode="auto">
          <a:xfrm>
            <a:off x="5745163" y="1808163"/>
            <a:ext cx="3143250" cy="2646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dirty="0"/>
              <a:t>Lezione </a:t>
            </a:r>
            <a:r>
              <a:rPr lang="it-IT" altLang="it-IT" sz="2400" dirty="0" smtClean="0"/>
              <a:t>14</a:t>
            </a:r>
            <a:endParaRPr lang="it-IT" altLang="it-IT" sz="2400" dirty="0"/>
          </a:p>
          <a:p>
            <a:pPr algn="ctr"/>
            <a:r>
              <a:rPr lang="it-IT" altLang="it-IT" sz="2400" dirty="0" smtClean="0"/>
              <a:t>12/12/2017</a:t>
            </a:r>
            <a:endParaRPr lang="it-IT" altLang="it-IT" sz="2400" dirty="0"/>
          </a:p>
          <a:p>
            <a:endParaRPr lang="it-IT" altLang="it-IT" dirty="0"/>
          </a:p>
          <a:p>
            <a:pPr>
              <a:buFontTx/>
              <a:buChar char="•"/>
            </a:pPr>
            <a:r>
              <a:rPr lang="it-IT" altLang="it-IT" sz="1800" b="0" dirty="0"/>
              <a:t>Precisione della misura</a:t>
            </a:r>
          </a:p>
          <a:p>
            <a:pPr>
              <a:buFontTx/>
              <a:buChar char="•"/>
            </a:pPr>
            <a:r>
              <a:rPr lang="it-IT" altLang="it-IT" sz="1800" b="0" dirty="0"/>
              <a:t>Tipi di variabili</a:t>
            </a:r>
          </a:p>
          <a:p>
            <a:pPr>
              <a:buFontTx/>
              <a:buChar char="•"/>
            </a:pPr>
            <a:r>
              <a:rPr lang="it-IT" altLang="it-IT" sz="1800" b="0" dirty="0"/>
              <a:t>Livelli di misura</a:t>
            </a:r>
          </a:p>
          <a:p>
            <a:pPr>
              <a:buFontTx/>
              <a:buChar char="•"/>
            </a:pPr>
            <a:r>
              <a:rPr lang="it-IT" altLang="it-IT" sz="1800" b="0" dirty="0"/>
              <a:t>Variabili e relazioni </a:t>
            </a:r>
            <a:r>
              <a:rPr lang="it-IT" altLang="it-IT" sz="1800" b="0" dirty="0" smtClean="0"/>
              <a:t>causali</a:t>
            </a:r>
            <a:endParaRPr lang="it-IT" altLang="it-IT" sz="1800" b="0" dirty="0"/>
          </a:p>
          <a:p>
            <a:pPr>
              <a:buFontTx/>
              <a:buChar char="•"/>
            </a:pPr>
            <a:r>
              <a:rPr lang="it-IT" altLang="it-IT" sz="1800" b="0" dirty="0"/>
              <a:t>Variabili aleatorie</a:t>
            </a:r>
          </a:p>
          <a:p>
            <a:pPr>
              <a:buFontTx/>
              <a:buChar char="•"/>
            </a:pPr>
            <a:r>
              <a:rPr lang="it-IT" altLang="it-IT" sz="1800" b="0" dirty="0"/>
              <a:t>Standardizzazione</a:t>
            </a:r>
            <a:endParaRPr lang="it-IT" altLang="it-IT" b="0" dirty="0"/>
          </a:p>
        </p:txBody>
      </p:sp>
      <p:sp>
        <p:nvSpPr>
          <p:cNvPr id="1723401" name="Text Box 9"/>
          <p:cNvSpPr txBox="1">
            <a:spLocks noChangeArrowheads="1"/>
          </p:cNvSpPr>
          <p:nvPr/>
        </p:nvSpPr>
        <p:spPr bwMode="auto">
          <a:xfrm>
            <a:off x="5757863" y="5773738"/>
            <a:ext cx="33861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sz="2400"/>
              <a:t>Scienze tecniche e psicologiche</a:t>
            </a:r>
            <a:endParaRPr lang="en-GB" altLang="it-IT" sz="2400"/>
          </a:p>
        </p:txBody>
      </p:sp>
    </p:spTree>
    <p:extLst>
      <p:ext uri="{BB962C8B-B14F-4D97-AF65-F5344CB8AC3E}">
        <p14:creationId xmlns:p14="http://schemas.microsoft.com/office/powerpoint/2010/main" val="22296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50"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57251"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57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253" name="Text Box 5"/>
          <p:cNvSpPr txBox="1">
            <a:spLocks noChangeArrowheads="1"/>
          </p:cNvSpPr>
          <p:nvPr/>
        </p:nvSpPr>
        <p:spPr bwMode="auto">
          <a:xfrm>
            <a:off x="1409700" y="32258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a:t>
            </a:r>
            <a:r>
              <a:rPr lang="it-IT" altLang="it-IT" sz="2400" b="0">
                <a:latin typeface="Verdana" panose="020B0604030504040204" pitchFamily="34" charset="0"/>
                <a:sym typeface="Wingdings 3" panose="05040102010807070707" pitchFamily="18" charset="2"/>
              </a:rPr>
              <a:t>(</a:t>
            </a:r>
            <a:r>
              <a:rPr lang="it-IT" altLang="it-IT" sz="2400" b="0" i="1">
                <a:latin typeface="Verdana" panose="020B0604030504040204" pitchFamily="34" charset="0"/>
                <a:sym typeface="Wingdings 3" panose="05040102010807070707" pitchFamily="18" charset="2"/>
              </a:rPr>
              <a:t>i.e.,</a:t>
            </a:r>
            <a:r>
              <a:rPr lang="it-IT" altLang="it-IT" sz="2400" b="0">
                <a:latin typeface="Verdana" panose="020B0604030504040204" pitchFamily="34" charset="0"/>
                <a:sym typeface="Wingdings 3" panose="05040102010807070707" pitchFamily="18" charset="2"/>
              </a:rPr>
              <a:t> &gt;,&lt;o=)</a:t>
            </a:r>
          </a:p>
        </p:txBody>
      </p:sp>
      <p:sp>
        <p:nvSpPr>
          <p:cNvPr id="2357254"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57255" name="Text Box 7"/>
          <p:cNvSpPr txBox="1">
            <a:spLocks noChangeArrowheads="1"/>
          </p:cNvSpPr>
          <p:nvPr/>
        </p:nvSpPr>
        <p:spPr bwMode="auto">
          <a:xfrm>
            <a:off x="4554538" y="4503738"/>
            <a:ext cx="155575"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p>
            <a:pPr eaLnBrk="0" hangingPunct="0">
              <a:spcBef>
                <a:spcPct val="50000"/>
              </a:spcBef>
            </a:pPr>
            <a:endParaRPr lang="it-IT" altLang="it-IT" sz="2400">
              <a:solidFill>
                <a:schemeClr val="bg1"/>
              </a:solidFill>
              <a:latin typeface="Verdana" panose="020B0604030504040204" pitchFamily="34" charset="0"/>
            </a:endParaRPr>
          </a:p>
        </p:txBody>
      </p:sp>
      <p:sp>
        <p:nvSpPr>
          <p:cNvPr id="2357256" name="Rectangle 8"/>
          <p:cNvSpPr>
            <a:spLocks noChangeArrowheads="1"/>
          </p:cNvSpPr>
          <p:nvPr/>
        </p:nvSpPr>
        <p:spPr bwMode="auto">
          <a:xfrm>
            <a:off x="760413" y="4087813"/>
            <a:ext cx="8229600" cy="2554287"/>
          </a:xfrm>
          <a:prstGeom prst="rect">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p>
            <a:endParaRPr lang="it-IT"/>
          </a:p>
        </p:txBody>
      </p:sp>
      <p:sp>
        <p:nvSpPr>
          <p:cNvPr id="2357257" name="Text Box 9"/>
          <p:cNvSpPr txBox="1">
            <a:spLocks noChangeArrowheads="1"/>
          </p:cNvSpPr>
          <p:nvPr/>
        </p:nvSpPr>
        <p:spPr bwMode="auto">
          <a:xfrm>
            <a:off x="1260475" y="4926013"/>
            <a:ext cx="8080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Casa</a:t>
            </a:r>
          </a:p>
        </p:txBody>
      </p:sp>
      <p:sp>
        <p:nvSpPr>
          <p:cNvPr id="2357258" name="Text Box 10"/>
          <p:cNvSpPr txBox="1">
            <a:spLocks noChangeArrowheads="1"/>
          </p:cNvSpPr>
          <p:nvPr/>
        </p:nvSpPr>
        <p:spPr bwMode="auto">
          <a:xfrm>
            <a:off x="3027363" y="5294313"/>
            <a:ext cx="8477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Pane</a:t>
            </a:r>
          </a:p>
        </p:txBody>
      </p:sp>
      <p:sp>
        <p:nvSpPr>
          <p:cNvPr id="2357259" name="Text Box 11"/>
          <p:cNvSpPr txBox="1">
            <a:spLocks noChangeArrowheads="1"/>
          </p:cNvSpPr>
          <p:nvPr/>
        </p:nvSpPr>
        <p:spPr bwMode="auto">
          <a:xfrm>
            <a:off x="4673600" y="4887913"/>
            <a:ext cx="990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Pesce</a:t>
            </a:r>
          </a:p>
        </p:txBody>
      </p:sp>
      <p:sp>
        <p:nvSpPr>
          <p:cNvPr id="2357260" name="Text Box 12"/>
          <p:cNvSpPr txBox="1">
            <a:spLocks noChangeArrowheads="1"/>
          </p:cNvSpPr>
          <p:nvPr/>
        </p:nvSpPr>
        <p:spPr bwMode="auto">
          <a:xfrm>
            <a:off x="5713413" y="5497513"/>
            <a:ext cx="9937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Padre</a:t>
            </a:r>
          </a:p>
        </p:txBody>
      </p:sp>
      <p:sp>
        <p:nvSpPr>
          <p:cNvPr id="2357261" name="Text Box 13"/>
          <p:cNvSpPr txBox="1">
            <a:spLocks noChangeArrowheads="1"/>
          </p:cNvSpPr>
          <p:nvPr/>
        </p:nvSpPr>
        <p:spPr bwMode="auto">
          <a:xfrm>
            <a:off x="7721600" y="4900613"/>
            <a:ext cx="10588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Madre</a:t>
            </a:r>
          </a:p>
        </p:txBody>
      </p:sp>
      <p:sp>
        <p:nvSpPr>
          <p:cNvPr id="2357262" name="Text Box 14"/>
          <p:cNvSpPr txBox="1">
            <a:spLocks noChangeArrowheads="1"/>
          </p:cNvSpPr>
          <p:nvPr/>
        </p:nvSpPr>
        <p:spPr bwMode="auto">
          <a:xfrm>
            <a:off x="1206500" y="5838825"/>
            <a:ext cx="1235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Giostra</a:t>
            </a:r>
          </a:p>
        </p:txBody>
      </p:sp>
      <p:sp>
        <p:nvSpPr>
          <p:cNvPr id="2357263" name="Text Box 15"/>
          <p:cNvSpPr txBox="1">
            <a:spLocks noChangeArrowheads="1"/>
          </p:cNvSpPr>
          <p:nvPr/>
        </p:nvSpPr>
        <p:spPr bwMode="auto">
          <a:xfrm>
            <a:off x="3887788" y="6069013"/>
            <a:ext cx="13573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Lacrima</a:t>
            </a:r>
          </a:p>
        </p:txBody>
      </p:sp>
      <p:sp>
        <p:nvSpPr>
          <p:cNvPr id="2357264" name="Text Box 16"/>
          <p:cNvSpPr txBox="1">
            <a:spLocks noChangeArrowheads="1"/>
          </p:cNvSpPr>
          <p:nvPr/>
        </p:nvSpPr>
        <p:spPr bwMode="auto">
          <a:xfrm>
            <a:off x="7069138" y="6145213"/>
            <a:ext cx="869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2400">
                <a:solidFill>
                  <a:schemeClr val="tx2"/>
                </a:solidFill>
                <a:latin typeface="Verdana" panose="020B0604030504040204" pitchFamily="34" charset="0"/>
              </a:rPr>
              <a:t>Gioia</a:t>
            </a:r>
          </a:p>
        </p:txBody>
      </p:sp>
      <p:sp>
        <p:nvSpPr>
          <p:cNvPr id="2357265" name="Rectangle 17"/>
          <p:cNvSpPr>
            <a:spLocks noChangeArrowheads="1"/>
          </p:cNvSpPr>
          <p:nvPr/>
        </p:nvSpPr>
        <p:spPr bwMode="auto">
          <a:xfrm>
            <a:off x="950913" y="4144963"/>
            <a:ext cx="5749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666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Clr>
                <a:srgbClr val="FFCC00"/>
              </a:buClr>
              <a:buFont typeface="Wingdings" panose="05000000000000000000" pitchFamily="2" charset="2"/>
              <a:buNone/>
            </a:pPr>
            <a:r>
              <a:rPr lang="it-IT" altLang="it-IT" sz="2400" b="0">
                <a:solidFill>
                  <a:srgbClr val="FF9900"/>
                </a:solidFill>
                <a:latin typeface="Verdana" panose="020B0604030504040204" pitchFamily="34" charset="0"/>
              </a:rPr>
              <a:t>Ordina dalla più familiare alla meno</a:t>
            </a:r>
          </a:p>
        </p:txBody>
      </p:sp>
      <p:sp>
        <p:nvSpPr>
          <p:cNvPr id="2357266" name="Rectangle 18"/>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2086817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7253"/>
                                        </p:tgtEl>
                                        <p:attrNameLst>
                                          <p:attrName>style.visibility</p:attrName>
                                        </p:attrNameLst>
                                      </p:cBhvr>
                                      <p:to>
                                        <p:strVal val="visible"/>
                                      </p:to>
                                    </p:set>
                                    <p:animEffect transition="in" filter="wipe(left)">
                                      <p:cBhvr>
                                        <p:cTn id="7" dur="500"/>
                                        <p:tgtEl>
                                          <p:spTgt spid="2357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7265"/>
                                        </p:tgtEl>
                                        <p:attrNameLst>
                                          <p:attrName>style.visibility</p:attrName>
                                        </p:attrNameLst>
                                      </p:cBhvr>
                                      <p:to>
                                        <p:strVal val="visible"/>
                                      </p:to>
                                    </p:set>
                                    <p:animEffect transition="in" filter="fade">
                                      <p:cBhvr>
                                        <p:cTn id="12" dur="2000"/>
                                        <p:tgtEl>
                                          <p:spTgt spid="235726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357256"/>
                                        </p:tgtEl>
                                        <p:attrNameLst>
                                          <p:attrName>style.visibility</p:attrName>
                                        </p:attrNameLst>
                                      </p:cBhvr>
                                      <p:to>
                                        <p:strVal val="visible"/>
                                      </p:to>
                                    </p:set>
                                    <p:animEffect transition="in" filter="fade">
                                      <p:cBhvr>
                                        <p:cTn id="16" dur="500"/>
                                        <p:tgtEl>
                                          <p:spTgt spid="2357256"/>
                                        </p:tgtEl>
                                      </p:cBhvr>
                                    </p:animEffect>
                                  </p:childTnLst>
                                </p:cTn>
                              </p:par>
                            </p:childTnLst>
                          </p:cTn>
                        </p:par>
                        <p:par>
                          <p:cTn id="17" fill="hold" nodeType="afterGroup">
                            <p:stCondLst>
                              <p:cond delay="2500"/>
                            </p:stCondLst>
                            <p:childTnLst>
                              <p:par>
                                <p:cTn id="18" presetID="10" presetClass="entr" presetSubtype="0" fill="hold" grpId="0" nodeType="afterEffect">
                                  <p:stCondLst>
                                    <p:cond delay="100"/>
                                  </p:stCondLst>
                                  <p:childTnLst>
                                    <p:set>
                                      <p:cBhvr>
                                        <p:cTn id="19" dur="1" fill="hold">
                                          <p:stCondLst>
                                            <p:cond delay="0"/>
                                          </p:stCondLst>
                                        </p:cTn>
                                        <p:tgtEl>
                                          <p:spTgt spid="2357257"/>
                                        </p:tgtEl>
                                        <p:attrNameLst>
                                          <p:attrName>style.visibility</p:attrName>
                                        </p:attrNameLst>
                                      </p:cBhvr>
                                      <p:to>
                                        <p:strVal val="visible"/>
                                      </p:to>
                                    </p:set>
                                    <p:animEffect transition="in" filter="fade">
                                      <p:cBhvr>
                                        <p:cTn id="20" dur="500"/>
                                        <p:tgtEl>
                                          <p:spTgt spid="2357257"/>
                                        </p:tgtEl>
                                      </p:cBhvr>
                                    </p:animEffect>
                                  </p:childTnLst>
                                </p:cTn>
                              </p:par>
                            </p:childTnLst>
                          </p:cTn>
                        </p:par>
                        <p:par>
                          <p:cTn id="21" fill="hold" nodeType="afterGroup">
                            <p:stCondLst>
                              <p:cond delay="3100"/>
                            </p:stCondLst>
                            <p:childTnLst>
                              <p:par>
                                <p:cTn id="22" presetID="10" presetClass="entr" presetSubtype="0" fill="hold" grpId="0" nodeType="afterEffect">
                                  <p:stCondLst>
                                    <p:cond delay="100"/>
                                  </p:stCondLst>
                                  <p:childTnLst>
                                    <p:set>
                                      <p:cBhvr>
                                        <p:cTn id="23" dur="1" fill="hold">
                                          <p:stCondLst>
                                            <p:cond delay="0"/>
                                          </p:stCondLst>
                                        </p:cTn>
                                        <p:tgtEl>
                                          <p:spTgt spid="2357262"/>
                                        </p:tgtEl>
                                        <p:attrNameLst>
                                          <p:attrName>style.visibility</p:attrName>
                                        </p:attrNameLst>
                                      </p:cBhvr>
                                      <p:to>
                                        <p:strVal val="visible"/>
                                      </p:to>
                                    </p:set>
                                    <p:animEffect transition="in" filter="fade">
                                      <p:cBhvr>
                                        <p:cTn id="24" dur="500"/>
                                        <p:tgtEl>
                                          <p:spTgt spid="2357262"/>
                                        </p:tgtEl>
                                      </p:cBhvr>
                                    </p:animEffect>
                                  </p:childTnLst>
                                </p:cTn>
                              </p:par>
                            </p:childTnLst>
                          </p:cTn>
                        </p:par>
                        <p:par>
                          <p:cTn id="25" fill="hold" nodeType="afterGroup">
                            <p:stCondLst>
                              <p:cond delay="3700"/>
                            </p:stCondLst>
                            <p:childTnLst>
                              <p:par>
                                <p:cTn id="26" presetID="10" presetClass="entr" presetSubtype="0" fill="hold" grpId="0" nodeType="afterEffect">
                                  <p:stCondLst>
                                    <p:cond delay="100"/>
                                  </p:stCondLst>
                                  <p:childTnLst>
                                    <p:set>
                                      <p:cBhvr>
                                        <p:cTn id="27" dur="1" fill="hold">
                                          <p:stCondLst>
                                            <p:cond delay="0"/>
                                          </p:stCondLst>
                                        </p:cTn>
                                        <p:tgtEl>
                                          <p:spTgt spid="2357258"/>
                                        </p:tgtEl>
                                        <p:attrNameLst>
                                          <p:attrName>style.visibility</p:attrName>
                                        </p:attrNameLst>
                                      </p:cBhvr>
                                      <p:to>
                                        <p:strVal val="visible"/>
                                      </p:to>
                                    </p:set>
                                    <p:animEffect transition="in" filter="fade">
                                      <p:cBhvr>
                                        <p:cTn id="28" dur="500"/>
                                        <p:tgtEl>
                                          <p:spTgt spid="2357258"/>
                                        </p:tgtEl>
                                      </p:cBhvr>
                                    </p:animEffect>
                                  </p:childTnLst>
                                </p:cTn>
                              </p:par>
                            </p:childTnLst>
                          </p:cTn>
                        </p:par>
                        <p:par>
                          <p:cTn id="29" fill="hold" nodeType="afterGroup">
                            <p:stCondLst>
                              <p:cond delay="4300"/>
                            </p:stCondLst>
                            <p:childTnLst>
                              <p:par>
                                <p:cTn id="30" presetID="10" presetClass="entr" presetSubtype="0" fill="hold" grpId="0" nodeType="afterEffect">
                                  <p:stCondLst>
                                    <p:cond delay="100"/>
                                  </p:stCondLst>
                                  <p:childTnLst>
                                    <p:set>
                                      <p:cBhvr>
                                        <p:cTn id="31" dur="1" fill="hold">
                                          <p:stCondLst>
                                            <p:cond delay="0"/>
                                          </p:stCondLst>
                                        </p:cTn>
                                        <p:tgtEl>
                                          <p:spTgt spid="2357259"/>
                                        </p:tgtEl>
                                        <p:attrNameLst>
                                          <p:attrName>style.visibility</p:attrName>
                                        </p:attrNameLst>
                                      </p:cBhvr>
                                      <p:to>
                                        <p:strVal val="visible"/>
                                      </p:to>
                                    </p:set>
                                    <p:animEffect transition="in" filter="fade">
                                      <p:cBhvr>
                                        <p:cTn id="32" dur="500"/>
                                        <p:tgtEl>
                                          <p:spTgt spid="2357259"/>
                                        </p:tgtEl>
                                      </p:cBhvr>
                                    </p:animEffect>
                                  </p:childTnLst>
                                </p:cTn>
                              </p:par>
                            </p:childTnLst>
                          </p:cTn>
                        </p:par>
                        <p:par>
                          <p:cTn id="33" fill="hold" nodeType="afterGroup">
                            <p:stCondLst>
                              <p:cond delay="4900"/>
                            </p:stCondLst>
                            <p:childTnLst>
                              <p:par>
                                <p:cTn id="34" presetID="10" presetClass="entr" presetSubtype="0" fill="hold" grpId="0" nodeType="afterEffect">
                                  <p:stCondLst>
                                    <p:cond delay="100"/>
                                  </p:stCondLst>
                                  <p:childTnLst>
                                    <p:set>
                                      <p:cBhvr>
                                        <p:cTn id="35" dur="1" fill="hold">
                                          <p:stCondLst>
                                            <p:cond delay="0"/>
                                          </p:stCondLst>
                                        </p:cTn>
                                        <p:tgtEl>
                                          <p:spTgt spid="2357260"/>
                                        </p:tgtEl>
                                        <p:attrNameLst>
                                          <p:attrName>style.visibility</p:attrName>
                                        </p:attrNameLst>
                                      </p:cBhvr>
                                      <p:to>
                                        <p:strVal val="visible"/>
                                      </p:to>
                                    </p:set>
                                    <p:animEffect transition="in" filter="fade">
                                      <p:cBhvr>
                                        <p:cTn id="36" dur="500"/>
                                        <p:tgtEl>
                                          <p:spTgt spid="2357260"/>
                                        </p:tgtEl>
                                      </p:cBhvr>
                                    </p:animEffect>
                                  </p:childTnLst>
                                </p:cTn>
                              </p:par>
                            </p:childTnLst>
                          </p:cTn>
                        </p:par>
                        <p:par>
                          <p:cTn id="37" fill="hold" nodeType="afterGroup">
                            <p:stCondLst>
                              <p:cond delay="5500"/>
                            </p:stCondLst>
                            <p:childTnLst>
                              <p:par>
                                <p:cTn id="38" presetID="10" presetClass="entr" presetSubtype="0" fill="hold" grpId="0" nodeType="afterEffect">
                                  <p:stCondLst>
                                    <p:cond delay="100"/>
                                  </p:stCondLst>
                                  <p:childTnLst>
                                    <p:set>
                                      <p:cBhvr>
                                        <p:cTn id="39" dur="1" fill="hold">
                                          <p:stCondLst>
                                            <p:cond delay="0"/>
                                          </p:stCondLst>
                                        </p:cTn>
                                        <p:tgtEl>
                                          <p:spTgt spid="2357263"/>
                                        </p:tgtEl>
                                        <p:attrNameLst>
                                          <p:attrName>style.visibility</p:attrName>
                                        </p:attrNameLst>
                                      </p:cBhvr>
                                      <p:to>
                                        <p:strVal val="visible"/>
                                      </p:to>
                                    </p:set>
                                    <p:animEffect transition="in" filter="fade">
                                      <p:cBhvr>
                                        <p:cTn id="40" dur="500"/>
                                        <p:tgtEl>
                                          <p:spTgt spid="2357263"/>
                                        </p:tgtEl>
                                      </p:cBhvr>
                                    </p:animEffect>
                                  </p:childTnLst>
                                </p:cTn>
                              </p:par>
                            </p:childTnLst>
                          </p:cTn>
                        </p:par>
                        <p:par>
                          <p:cTn id="41" fill="hold" nodeType="afterGroup">
                            <p:stCondLst>
                              <p:cond delay="6100"/>
                            </p:stCondLst>
                            <p:childTnLst>
                              <p:par>
                                <p:cTn id="42" presetID="10" presetClass="entr" presetSubtype="0" fill="hold" grpId="0" nodeType="afterEffect">
                                  <p:stCondLst>
                                    <p:cond delay="100"/>
                                  </p:stCondLst>
                                  <p:childTnLst>
                                    <p:set>
                                      <p:cBhvr>
                                        <p:cTn id="43" dur="1" fill="hold">
                                          <p:stCondLst>
                                            <p:cond delay="0"/>
                                          </p:stCondLst>
                                        </p:cTn>
                                        <p:tgtEl>
                                          <p:spTgt spid="2357264"/>
                                        </p:tgtEl>
                                        <p:attrNameLst>
                                          <p:attrName>style.visibility</p:attrName>
                                        </p:attrNameLst>
                                      </p:cBhvr>
                                      <p:to>
                                        <p:strVal val="visible"/>
                                      </p:to>
                                    </p:set>
                                    <p:animEffect transition="in" filter="fade">
                                      <p:cBhvr>
                                        <p:cTn id="44" dur="500"/>
                                        <p:tgtEl>
                                          <p:spTgt spid="2357264"/>
                                        </p:tgtEl>
                                      </p:cBhvr>
                                    </p:animEffect>
                                  </p:childTnLst>
                                </p:cTn>
                              </p:par>
                            </p:childTnLst>
                          </p:cTn>
                        </p:par>
                        <p:par>
                          <p:cTn id="45" fill="hold" nodeType="afterGroup">
                            <p:stCondLst>
                              <p:cond delay="6700"/>
                            </p:stCondLst>
                            <p:childTnLst>
                              <p:par>
                                <p:cTn id="46" presetID="10" presetClass="entr" presetSubtype="0" fill="hold" grpId="0" nodeType="afterEffect">
                                  <p:stCondLst>
                                    <p:cond delay="100"/>
                                  </p:stCondLst>
                                  <p:childTnLst>
                                    <p:set>
                                      <p:cBhvr>
                                        <p:cTn id="47" dur="1" fill="hold">
                                          <p:stCondLst>
                                            <p:cond delay="0"/>
                                          </p:stCondLst>
                                        </p:cTn>
                                        <p:tgtEl>
                                          <p:spTgt spid="2357261"/>
                                        </p:tgtEl>
                                        <p:attrNameLst>
                                          <p:attrName>style.visibility</p:attrName>
                                        </p:attrNameLst>
                                      </p:cBhvr>
                                      <p:to>
                                        <p:strVal val="visible"/>
                                      </p:to>
                                    </p:set>
                                    <p:animEffect transition="in" filter="fade">
                                      <p:cBhvr>
                                        <p:cTn id="48" dur="500"/>
                                        <p:tgtEl>
                                          <p:spTgt spid="2357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53" grpId="0"/>
      <p:bldP spid="2357256" grpId="0" animBg="1"/>
      <p:bldP spid="2357257" grpId="0"/>
      <p:bldP spid="2357258" grpId="0"/>
      <p:bldP spid="2357259" grpId="0"/>
      <p:bldP spid="2357260" grpId="0"/>
      <p:bldP spid="2357261" grpId="0"/>
      <p:bldP spid="2357262" grpId="0"/>
      <p:bldP spid="2357263" grpId="0"/>
      <p:bldP spid="2357264" grpId="0"/>
      <p:bldP spid="23572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98"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59299"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59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9301" name="Text Box 5"/>
          <p:cNvSpPr txBox="1">
            <a:spLocks noChangeArrowheads="1"/>
          </p:cNvSpPr>
          <p:nvPr/>
        </p:nvSpPr>
        <p:spPr bwMode="auto">
          <a:xfrm>
            <a:off x="1409700" y="32258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a:t>
            </a:r>
            <a:r>
              <a:rPr lang="it-IT" altLang="it-IT" sz="2400" b="0">
                <a:latin typeface="Verdana" panose="020B0604030504040204" pitchFamily="34" charset="0"/>
                <a:sym typeface="Wingdings 3" panose="05040102010807070707" pitchFamily="18" charset="2"/>
              </a:rPr>
              <a:t>(i.e., &gt;,&lt;o=)</a:t>
            </a:r>
            <a:endParaRPr lang="it-IT" altLang="it-IT" sz="2400" b="0" i="1">
              <a:latin typeface="Verdana" panose="020B0604030504040204" pitchFamily="34" charset="0"/>
              <a:sym typeface="Wingdings 3" panose="05040102010807070707" pitchFamily="18" charset="2"/>
            </a:endParaRPr>
          </a:p>
        </p:txBody>
      </p:sp>
      <p:sp>
        <p:nvSpPr>
          <p:cNvPr id="2359302"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59303" name="Rectangle 7"/>
          <p:cNvSpPr>
            <a:spLocks noChangeArrowheads="1"/>
          </p:cNvSpPr>
          <p:nvPr/>
        </p:nvSpPr>
        <p:spPr bwMode="auto">
          <a:xfrm>
            <a:off x="760413" y="4087813"/>
            <a:ext cx="8229600" cy="2554287"/>
          </a:xfrm>
          <a:prstGeom prst="rect">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p>
            <a:endParaRPr lang="it-IT"/>
          </a:p>
        </p:txBody>
      </p:sp>
      <p:sp>
        <p:nvSpPr>
          <p:cNvPr id="2359304" name="Text Box 8"/>
          <p:cNvSpPr txBox="1">
            <a:spLocks noChangeArrowheads="1"/>
          </p:cNvSpPr>
          <p:nvPr/>
        </p:nvSpPr>
        <p:spPr bwMode="auto">
          <a:xfrm>
            <a:off x="874713" y="4060825"/>
            <a:ext cx="1814512" cy="255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FontTx/>
              <a:buAutoNum type="arabicPeriod"/>
            </a:pPr>
            <a:r>
              <a:rPr lang="en-US" altLang="it-IT" sz="2400">
                <a:solidFill>
                  <a:schemeClr val="tx2"/>
                </a:solidFill>
                <a:latin typeface="Verdana" panose="020B0604030504040204" pitchFamily="34" charset="0"/>
              </a:rPr>
              <a:t>Casa</a:t>
            </a:r>
          </a:p>
          <a:p>
            <a:pPr eaLnBrk="0" hangingPunct="0">
              <a:buFontTx/>
              <a:buAutoNum type="arabicPeriod"/>
            </a:pPr>
            <a:r>
              <a:rPr lang="en-US" altLang="it-IT" sz="2400">
                <a:solidFill>
                  <a:schemeClr val="tx2"/>
                </a:solidFill>
                <a:latin typeface="Verdana" panose="020B0604030504040204" pitchFamily="34" charset="0"/>
              </a:rPr>
              <a:t>Madre</a:t>
            </a:r>
          </a:p>
          <a:p>
            <a:pPr eaLnBrk="0" hangingPunct="0">
              <a:buFontTx/>
              <a:buAutoNum type="arabicPeriod"/>
            </a:pPr>
            <a:r>
              <a:rPr lang="en-US" altLang="it-IT" sz="2400">
                <a:solidFill>
                  <a:schemeClr val="tx2"/>
                </a:solidFill>
                <a:latin typeface="Verdana" panose="020B0604030504040204" pitchFamily="34" charset="0"/>
              </a:rPr>
              <a:t>Padre</a:t>
            </a:r>
          </a:p>
          <a:p>
            <a:pPr eaLnBrk="0" hangingPunct="0">
              <a:buFontTx/>
              <a:buAutoNum type="arabicPeriod"/>
            </a:pPr>
            <a:r>
              <a:rPr lang="en-US" altLang="it-IT" sz="2400">
                <a:solidFill>
                  <a:schemeClr val="tx2"/>
                </a:solidFill>
                <a:latin typeface="Verdana" panose="020B0604030504040204" pitchFamily="34" charset="0"/>
              </a:rPr>
              <a:t>Gioia</a:t>
            </a:r>
          </a:p>
          <a:p>
            <a:pPr eaLnBrk="0" hangingPunct="0">
              <a:buFontTx/>
              <a:buAutoNum type="arabicPeriod"/>
            </a:pPr>
            <a:r>
              <a:rPr lang="en-US" altLang="it-IT" sz="2400">
                <a:solidFill>
                  <a:schemeClr val="tx2"/>
                </a:solidFill>
                <a:latin typeface="Verdana" panose="020B0604030504040204" pitchFamily="34" charset="0"/>
              </a:rPr>
              <a:t>Lacrima</a:t>
            </a:r>
          </a:p>
          <a:p>
            <a:pPr eaLnBrk="0" hangingPunct="0">
              <a:buFontTx/>
              <a:buAutoNum type="arabicPeriod"/>
            </a:pPr>
            <a:r>
              <a:rPr lang="en-US" altLang="it-IT" sz="2400">
                <a:solidFill>
                  <a:schemeClr val="tx2"/>
                </a:solidFill>
                <a:latin typeface="Verdana" panose="020B0604030504040204" pitchFamily="34" charset="0"/>
              </a:rPr>
              <a:t>Pane</a:t>
            </a:r>
          </a:p>
          <a:p>
            <a:pPr eaLnBrk="0" hangingPunct="0">
              <a:buFontTx/>
              <a:buAutoNum type="arabicPeriod"/>
            </a:pPr>
            <a:r>
              <a:rPr lang="en-US" altLang="it-IT" sz="2400">
                <a:solidFill>
                  <a:schemeClr val="tx2"/>
                </a:solidFill>
                <a:latin typeface="Verdana" panose="020B0604030504040204" pitchFamily="34" charset="0"/>
              </a:rPr>
              <a:t>Giostra</a:t>
            </a:r>
          </a:p>
        </p:txBody>
      </p:sp>
      <p:sp>
        <p:nvSpPr>
          <p:cNvPr id="2359305" name="Rectangle 9"/>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4092842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9304"/>
                                        </p:tgtEl>
                                        <p:attrNameLst>
                                          <p:attrName>style.visibility</p:attrName>
                                        </p:attrNameLst>
                                      </p:cBhvr>
                                      <p:to>
                                        <p:strVal val="visible"/>
                                      </p:to>
                                    </p:set>
                                    <p:animEffect transition="in" filter="fade">
                                      <p:cBhvr>
                                        <p:cTn id="7" dur="500"/>
                                        <p:tgtEl>
                                          <p:spTgt spid="2359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3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61347"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61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1349" name="Text Box 5"/>
          <p:cNvSpPr txBox="1">
            <a:spLocks noChangeArrowheads="1"/>
          </p:cNvSpPr>
          <p:nvPr/>
        </p:nvSpPr>
        <p:spPr bwMode="auto">
          <a:xfrm>
            <a:off x="1409700" y="3225800"/>
            <a:ext cx="7688263"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(i.e., &gt;,&lt;o=)</a:t>
            </a:r>
          </a:p>
          <a:p>
            <a:pPr eaLnBrk="0" hangingPunct="0"/>
            <a:endParaRPr lang="it-IT" altLang="it-IT" sz="2400" b="0" i="1">
              <a:latin typeface="Verdana" panose="020B0604030504040204" pitchFamily="34" charset="0"/>
              <a:sym typeface="Wingdings 3" panose="05040102010807070707" pitchFamily="18" charset="2"/>
            </a:endParaRPr>
          </a:p>
        </p:txBody>
      </p:sp>
      <p:pic>
        <p:nvPicPr>
          <p:cNvPr id="2361350" name="Picture 6"/>
          <p:cNvPicPr>
            <a:picLocks noChangeAspect="1" noChangeArrowheads="1"/>
          </p:cNvPicPr>
          <p:nvPr/>
        </p:nvPicPr>
        <p:blipFill>
          <a:blip r:embed="rId4">
            <a:extLst>
              <a:ext uri="{28A0092B-C50C-407E-A947-70E740481C1C}">
                <a14:useLocalDpi xmlns:a14="http://schemas.microsoft.com/office/drawing/2010/main" val="0"/>
              </a:ext>
            </a:extLst>
          </a:blip>
          <a:srcRect t="46475"/>
          <a:stretch>
            <a:fillRect/>
          </a:stretch>
        </p:blipFill>
        <p:spPr bwMode="auto">
          <a:xfrm>
            <a:off x="-4763" y="4219575"/>
            <a:ext cx="9115426"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1351" name="Rectangle 7"/>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636291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61350"/>
                                        </p:tgtEl>
                                        <p:attrNameLst>
                                          <p:attrName>style.visibility</p:attrName>
                                        </p:attrNameLst>
                                      </p:cBhvr>
                                      <p:to>
                                        <p:strVal val="visible"/>
                                      </p:to>
                                    </p:set>
                                    <p:animEffect transition="in" filter="fade">
                                      <p:cBhvr>
                                        <p:cTn id="7" dur="2000"/>
                                        <p:tgtEl>
                                          <p:spTgt spid="236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3394"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63395"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63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3397" name="Text Box 5"/>
          <p:cNvSpPr txBox="1">
            <a:spLocks noChangeArrowheads="1"/>
          </p:cNvSpPr>
          <p:nvPr/>
        </p:nvSpPr>
        <p:spPr bwMode="auto">
          <a:xfrm>
            <a:off x="1409700" y="32258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(i.e., &gt;,&lt;o=)</a:t>
            </a:r>
          </a:p>
        </p:txBody>
      </p:sp>
      <p:sp>
        <p:nvSpPr>
          <p:cNvPr id="2363398"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63399" name="Text Box 7"/>
          <p:cNvSpPr txBox="1">
            <a:spLocks noChangeArrowheads="1"/>
          </p:cNvSpPr>
          <p:nvPr/>
        </p:nvSpPr>
        <p:spPr bwMode="auto">
          <a:xfrm>
            <a:off x="4554538" y="4503738"/>
            <a:ext cx="155575"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p>
            <a:pPr eaLnBrk="0" hangingPunct="0">
              <a:spcBef>
                <a:spcPct val="50000"/>
              </a:spcBef>
            </a:pPr>
            <a:endParaRPr lang="it-IT" altLang="it-IT" sz="2400">
              <a:solidFill>
                <a:schemeClr val="bg1"/>
              </a:solidFill>
              <a:latin typeface="Verdana" panose="020B0604030504040204" pitchFamily="34" charset="0"/>
            </a:endParaRPr>
          </a:p>
        </p:txBody>
      </p:sp>
      <p:sp>
        <p:nvSpPr>
          <p:cNvPr id="2363400" name="Text Box 8"/>
          <p:cNvSpPr txBox="1">
            <a:spLocks noChangeArrowheads="1"/>
          </p:cNvSpPr>
          <p:nvPr/>
        </p:nvSpPr>
        <p:spPr bwMode="auto">
          <a:xfrm>
            <a:off x="1409700" y="41402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Intervalli</a:t>
            </a:r>
            <a:r>
              <a:rPr lang="it-IT" altLang="it-IT" sz="2400" b="0" i="1">
                <a:latin typeface="Verdana" panose="020B0604030504040204" pitchFamily="34" charset="0"/>
              </a:rPr>
              <a:t> </a:t>
            </a:r>
            <a:r>
              <a:rPr lang="it-IT" altLang="it-IT" sz="2400" b="0" i="1">
                <a:latin typeface="Verdana" panose="020B0604030504040204" pitchFamily="34" charset="0"/>
                <a:sym typeface="Wingdings 3" panose="05040102010807070707" pitchFamily="18" charset="2"/>
              </a:rPr>
              <a:t> cardinalità + relazione  simmetrica d’ordine + unità di misura</a:t>
            </a:r>
          </a:p>
        </p:txBody>
      </p:sp>
      <p:sp>
        <p:nvSpPr>
          <p:cNvPr id="2363401" name="Text Box 9"/>
          <p:cNvSpPr txBox="1">
            <a:spLocks noChangeArrowheads="1"/>
          </p:cNvSpPr>
          <p:nvPr/>
        </p:nvSpPr>
        <p:spPr bwMode="auto">
          <a:xfrm>
            <a:off x="209550" y="5086350"/>
            <a:ext cx="8686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r>
              <a:rPr lang="it-IT" altLang="it-IT" sz="2000" b="0" dirty="0"/>
              <a:t>In una scala a sette intervalli, dove 1 corrisponde al latino e 7 alla psicologia, dove collocheresti le materie di </a:t>
            </a:r>
            <a:r>
              <a:rPr lang="it-IT" altLang="it-IT" sz="2000" b="0" dirty="0" smtClean="0"/>
              <a:t>metodologia, </a:t>
            </a:r>
            <a:r>
              <a:rPr lang="it-IT" altLang="it-IT" sz="2000" b="0" dirty="0"/>
              <a:t>greco e storia?</a:t>
            </a:r>
          </a:p>
        </p:txBody>
      </p:sp>
      <p:graphicFrame>
        <p:nvGraphicFramePr>
          <p:cNvPr id="2363402" name="Group 10"/>
          <p:cNvGraphicFramePr>
            <a:graphicFrameLocks noGrp="1"/>
          </p:cNvGraphicFramePr>
          <p:nvPr>
            <p:extLst>
              <p:ext uri="{D42A27DB-BD31-4B8C-83A1-F6EECF244321}">
                <p14:modId xmlns:p14="http://schemas.microsoft.com/office/powerpoint/2010/main" val="1877399537"/>
              </p:ext>
            </p:extLst>
          </p:nvPr>
        </p:nvGraphicFramePr>
        <p:xfrm>
          <a:off x="209550" y="5880100"/>
          <a:ext cx="8629650" cy="938784"/>
        </p:xfrm>
        <a:graphic>
          <a:graphicData uri="http://schemas.openxmlformats.org/drawingml/2006/table">
            <a:tbl>
              <a:tblPr/>
              <a:tblGrid>
                <a:gridCol w="1233488"/>
                <a:gridCol w="1450064"/>
                <a:gridCol w="1015323"/>
                <a:gridCol w="1231900"/>
                <a:gridCol w="1233488"/>
                <a:gridCol w="1231900"/>
                <a:gridCol w="1233487"/>
              </a:tblGrid>
              <a:tr h="863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Latino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Psicologia</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3420" name="Rectangle 28"/>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2859505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3400"/>
                                        </p:tgtEl>
                                        <p:attrNameLst>
                                          <p:attrName>style.visibility</p:attrName>
                                        </p:attrNameLst>
                                      </p:cBhvr>
                                      <p:to>
                                        <p:strVal val="visible"/>
                                      </p:to>
                                    </p:set>
                                    <p:animEffect transition="in" filter="wipe(left)">
                                      <p:cBhvr>
                                        <p:cTn id="7" dur="500"/>
                                        <p:tgtEl>
                                          <p:spTgt spid="2363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63402"/>
                                        </p:tgtEl>
                                        <p:attrNameLst>
                                          <p:attrName>style.visibility</p:attrName>
                                        </p:attrNameLst>
                                      </p:cBhvr>
                                      <p:to>
                                        <p:strVal val="visible"/>
                                      </p:to>
                                    </p:set>
                                    <p:animEffect transition="in" filter="dissolve">
                                      <p:cBhvr>
                                        <p:cTn id="12" dur="500"/>
                                        <p:tgtEl>
                                          <p:spTgt spid="236340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63401"/>
                                        </p:tgtEl>
                                        <p:attrNameLst>
                                          <p:attrName>style.visibility</p:attrName>
                                        </p:attrNameLst>
                                      </p:cBhvr>
                                      <p:to>
                                        <p:strVal val="visible"/>
                                      </p:to>
                                    </p:set>
                                    <p:animEffect transition="in" filter="wipe(left)">
                                      <p:cBhvr>
                                        <p:cTn id="15" dur="500"/>
                                        <p:tgtEl>
                                          <p:spTgt spid="2363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3400" grpId="0"/>
      <p:bldP spid="23634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65443"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65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445" name="Text Box 5"/>
          <p:cNvSpPr txBox="1">
            <a:spLocks noChangeArrowheads="1"/>
          </p:cNvSpPr>
          <p:nvPr/>
        </p:nvSpPr>
        <p:spPr bwMode="auto">
          <a:xfrm>
            <a:off x="1409700" y="32258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a:t>
            </a:r>
            <a:r>
              <a:rPr lang="it-IT" altLang="it-IT" sz="2400" b="0">
                <a:latin typeface="Verdana" panose="020B0604030504040204" pitchFamily="34" charset="0"/>
                <a:sym typeface="Wingdings 3" panose="05040102010807070707" pitchFamily="18" charset="2"/>
              </a:rPr>
              <a:t>(i.e., &gt;,&lt;o=)</a:t>
            </a:r>
            <a:endParaRPr lang="it-IT" altLang="it-IT" sz="2400" b="0" i="1">
              <a:latin typeface="Verdana" panose="020B0604030504040204" pitchFamily="34" charset="0"/>
              <a:sym typeface="Wingdings 3" panose="05040102010807070707" pitchFamily="18" charset="2"/>
            </a:endParaRPr>
          </a:p>
        </p:txBody>
      </p:sp>
      <p:sp>
        <p:nvSpPr>
          <p:cNvPr id="2365446"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65447" name="Text Box 7"/>
          <p:cNvSpPr txBox="1">
            <a:spLocks noChangeArrowheads="1"/>
          </p:cNvSpPr>
          <p:nvPr/>
        </p:nvSpPr>
        <p:spPr bwMode="auto">
          <a:xfrm>
            <a:off x="4554538" y="4503738"/>
            <a:ext cx="155575"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p>
            <a:pPr eaLnBrk="0" hangingPunct="0">
              <a:spcBef>
                <a:spcPct val="50000"/>
              </a:spcBef>
            </a:pPr>
            <a:endParaRPr lang="it-IT" altLang="it-IT" sz="2400">
              <a:solidFill>
                <a:schemeClr val="bg1"/>
              </a:solidFill>
              <a:latin typeface="Verdana" panose="020B0604030504040204" pitchFamily="34" charset="0"/>
            </a:endParaRPr>
          </a:p>
        </p:txBody>
      </p:sp>
      <p:sp>
        <p:nvSpPr>
          <p:cNvPr id="2365448" name="Text Box 8"/>
          <p:cNvSpPr txBox="1">
            <a:spLocks noChangeArrowheads="1"/>
          </p:cNvSpPr>
          <p:nvPr/>
        </p:nvSpPr>
        <p:spPr bwMode="auto">
          <a:xfrm>
            <a:off x="1409700" y="41402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Intervalli</a:t>
            </a:r>
            <a:r>
              <a:rPr lang="it-IT" altLang="it-IT" sz="2400" b="0" i="1">
                <a:latin typeface="Verdana" panose="020B0604030504040204" pitchFamily="34" charset="0"/>
              </a:rPr>
              <a:t> </a:t>
            </a:r>
            <a:r>
              <a:rPr lang="it-IT" altLang="it-IT" sz="2400" b="0" i="1">
                <a:latin typeface="Verdana" panose="020B0604030504040204" pitchFamily="34" charset="0"/>
                <a:sym typeface="Wingdings 3" panose="05040102010807070707" pitchFamily="18" charset="2"/>
              </a:rPr>
              <a:t> cardinalità + relazione  simmetrica d’ordine + unità di misura</a:t>
            </a:r>
          </a:p>
        </p:txBody>
      </p:sp>
      <p:sp>
        <p:nvSpPr>
          <p:cNvPr id="2365449" name="Text Box 9"/>
          <p:cNvSpPr txBox="1">
            <a:spLocks noChangeArrowheads="1"/>
          </p:cNvSpPr>
          <p:nvPr/>
        </p:nvSpPr>
        <p:spPr bwMode="auto">
          <a:xfrm>
            <a:off x="209550" y="5086350"/>
            <a:ext cx="8686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r>
              <a:rPr lang="it-IT" altLang="it-IT" sz="2000" b="0" dirty="0"/>
              <a:t>In una scala a sette intervalli, dove 1 corrisponde al latino e 7 alla psicologia, dove collocheresti le materie di </a:t>
            </a:r>
            <a:r>
              <a:rPr lang="it-IT" altLang="it-IT" sz="2000" b="0" dirty="0" smtClean="0"/>
              <a:t>metodologia, </a:t>
            </a:r>
            <a:r>
              <a:rPr lang="it-IT" altLang="it-IT" sz="2000" b="0" dirty="0"/>
              <a:t>greco e storia?</a:t>
            </a:r>
          </a:p>
        </p:txBody>
      </p:sp>
      <p:graphicFrame>
        <p:nvGraphicFramePr>
          <p:cNvPr id="2365450" name="Group 10"/>
          <p:cNvGraphicFramePr>
            <a:graphicFrameLocks noGrp="1"/>
          </p:cNvGraphicFramePr>
          <p:nvPr>
            <p:extLst>
              <p:ext uri="{D42A27DB-BD31-4B8C-83A1-F6EECF244321}">
                <p14:modId xmlns:p14="http://schemas.microsoft.com/office/powerpoint/2010/main" val="3262529696"/>
              </p:ext>
            </p:extLst>
          </p:nvPr>
        </p:nvGraphicFramePr>
        <p:xfrm>
          <a:off x="209550" y="5880100"/>
          <a:ext cx="8629650" cy="932688"/>
        </p:xfrm>
        <a:graphic>
          <a:graphicData uri="http://schemas.openxmlformats.org/drawingml/2006/table">
            <a:tbl>
              <a:tblPr/>
              <a:tblGrid>
                <a:gridCol w="1233488"/>
                <a:gridCol w="1450064"/>
                <a:gridCol w="1015323"/>
                <a:gridCol w="1231900"/>
                <a:gridCol w="1233488"/>
                <a:gridCol w="1231900"/>
                <a:gridCol w="1233487"/>
              </a:tblGrid>
              <a:tr h="863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Latino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metodologia</a:t>
                      </a:r>
                      <a:endParaRPr kumimoji="0" lang="it-IT" alt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greco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storia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Psicologia</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468" name="Rectangle 28"/>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30239840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7490"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67491"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67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7493" name="Text Box 5"/>
          <p:cNvSpPr txBox="1">
            <a:spLocks noChangeArrowheads="1"/>
          </p:cNvSpPr>
          <p:nvPr/>
        </p:nvSpPr>
        <p:spPr bwMode="auto">
          <a:xfrm>
            <a:off x="1409700" y="32258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(i.e., &gt;,&lt;o=)</a:t>
            </a:r>
          </a:p>
        </p:txBody>
      </p:sp>
      <p:sp>
        <p:nvSpPr>
          <p:cNvPr id="2367494"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67495" name="Text Box 7"/>
          <p:cNvSpPr txBox="1">
            <a:spLocks noChangeArrowheads="1"/>
          </p:cNvSpPr>
          <p:nvPr/>
        </p:nvSpPr>
        <p:spPr bwMode="auto">
          <a:xfrm>
            <a:off x="4554538" y="4503738"/>
            <a:ext cx="155575"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p>
            <a:pPr eaLnBrk="0" hangingPunct="0">
              <a:spcBef>
                <a:spcPct val="50000"/>
              </a:spcBef>
            </a:pPr>
            <a:endParaRPr lang="it-IT" altLang="it-IT" sz="2400">
              <a:solidFill>
                <a:schemeClr val="bg1"/>
              </a:solidFill>
              <a:latin typeface="Verdana" panose="020B0604030504040204" pitchFamily="34" charset="0"/>
            </a:endParaRPr>
          </a:p>
        </p:txBody>
      </p:sp>
      <p:sp>
        <p:nvSpPr>
          <p:cNvPr id="2367496" name="Text Box 8"/>
          <p:cNvSpPr txBox="1">
            <a:spLocks noChangeArrowheads="1"/>
          </p:cNvSpPr>
          <p:nvPr/>
        </p:nvSpPr>
        <p:spPr bwMode="auto">
          <a:xfrm>
            <a:off x="1409700" y="41402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Intervalli</a:t>
            </a:r>
            <a:r>
              <a:rPr lang="it-IT" altLang="it-IT" sz="2400" b="0" i="1">
                <a:latin typeface="Verdana" panose="020B0604030504040204" pitchFamily="34" charset="0"/>
              </a:rPr>
              <a:t> </a:t>
            </a:r>
            <a:r>
              <a:rPr lang="it-IT" altLang="it-IT" sz="2400" b="0" i="1">
                <a:latin typeface="Verdana" panose="020B0604030504040204" pitchFamily="34" charset="0"/>
                <a:sym typeface="Wingdings 3" panose="05040102010807070707" pitchFamily="18" charset="2"/>
              </a:rPr>
              <a:t> cardinalità + relazione  simmetrica d’ordine + unità di misura</a:t>
            </a:r>
          </a:p>
        </p:txBody>
      </p:sp>
      <p:pic>
        <p:nvPicPr>
          <p:cNvPr id="23674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933950"/>
            <a:ext cx="1331913"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7498" name="Group 10"/>
          <p:cNvGrpSpPr>
            <a:grpSpLocks/>
          </p:cNvGrpSpPr>
          <p:nvPr/>
        </p:nvGrpSpPr>
        <p:grpSpPr bwMode="auto">
          <a:xfrm>
            <a:off x="6781800" y="4745038"/>
            <a:ext cx="1938338" cy="2030412"/>
            <a:chOff x="3732" y="2869"/>
            <a:chExt cx="1221" cy="1279"/>
          </a:xfrm>
        </p:grpSpPr>
        <p:grpSp>
          <p:nvGrpSpPr>
            <p:cNvPr id="2367499" name="Group 11"/>
            <p:cNvGrpSpPr>
              <a:grpSpLocks/>
            </p:cNvGrpSpPr>
            <p:nvPr/>
          </p:nvGrpSpPr>
          <p:grpSpPr bwMode="auto">
            <a:xfrm>
              <a:off x="3732" y="3024"/>
              <a:ext cx="1221" cy="1124"/>
              <a:chOff x="3732" y="3024"/>
              <a:chExt cx="1221" cy="1124"/>
            </a:xfrm>
          </p:grpSpPr>
          <p:sp>
            <p:nvSpPr>
              <p:cNvPr id="2367500" name="Rectangle 12"/>
              <p:cNvSpPr>
                <a:spLocks noChangeArrowheads="1"/>
              </p:cNvSpPr>
              <p:nvPr/>
            </p:nvSpPr>
            <p:spPr bwMode="auto">
              <a:xfrm>
                <a:off x="3732" y="3024"/>
                <a:ext cx="1200" cy="1116"/>
              </a:xfrm>
              <a:prstGeom prst="rect">
                <a:avLst/>
              </a:prstGeom>
              <a:noFill/>
              <a:ln w="2857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2367501" name="Text Box 13"/>
              <p:cNvSpPr txBox="1">
                <a:spLocks noChangeArrowheads="1"/>
              </p:cNvSpPr>
              <p:nvPr/>
            </p:nvSpPr>
            <p:spPr bwMode="auto">
              <a:xfrm>
                <a:off x="3867" y="3203"/>
                <a:ext cx="1028"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15000"/>
                  </a:spcAft>
                </a:pPr>
                <a:r>
                  <a:rPr lang="it-IT" altLang="it-IT" sz="1800"/>
                  <a:t>40C° =  100F°</a:t>
                </a:r>
              </a:p>
              <a:p>
                <a:pPr>
                  <a:spcAft>
                    <a:spcPct val="15000"/>
                  </a:spcAft>
                </a:pPr>
                <a:r>
                  <a:rPr lang="it-IT" altLang="it-IT" sz="1800"/>
                  <a:t>20C° =  62F°</a:t>
                </a:r>
              </a:p>
            </p:txBody>
          </p:sp>
          <p:grpSp>
            <p:nvGrpSpPr>
              <p:cNvPr id="2367502" name="Group 14"/>
              <p:cNvGrpSpPr>
                <a:grpSpLocks/>
              </p:cNvGrpSpPr>
              <p:nvPr/>
            </p:nvGrpSpPr>
            <p:grpSpPr bwMode="auto">
              <a:xfrm>
                <a:off x="3810" y="3682"/>
                <a:ext cx="1143" cy="466"/>
                <a:chOff x="3537" y="3670"/>
                <a:chExt cx="1143" cy="466"/>
              </a:xfrm>
            </p:grpSpPr>
            <p:grpSp>
              <p:nvGrpSpPr>
                <p:cNvPr id="2367503" name="Group 15"/>
                <p:cNvGrpSpPr>
                  <a:grpSpLocks/>
                </p:cNvGrpSpPr>
                <p:nvPr/>
              </p:nvGrpSpPr>
              <p:grpSpPr bwMode="auto">
                <a:xfrm>
                  <a:off x="3537" y="3689"/>
                  <a:ext cx="438" cy="447"/>
                  <a:chOff x="3549" y="3725"/>
                  <a:chExt cx="438" cy="447"/>
                </a:xfrm>
              </p:grpSpPr>
              <p:sp>
                <p:nvSpPr>
                  <p:cNvPr id="2367504" name="Rectangle 16"/>
                  <p:cNvSpPr>
                    <a:spLocks noChangeArrowheads="1"/>
                  </p:cNvSpPr>
                  <p:nvPr/>
                </p:nvSpPr>
                <p:spPr bwMode="auto">
                  <a:xfrm>
                    <a:off x="3549" y="3725"/>
                    <a:ext cx="4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t>40C°</a:t>
                    </a:r>
                  </a:p>
                </p:txBody>
              </p:sp>
              <p:sp>
                <p:nvSpPr>
                  <p:cNvPr id="2367505" name="Line 17"/>
                  <p:cNvSpPr>
                    <a:spLocks noChangeShapeType="1"/>
                  </p:cNvSpPr>
                  <p:nvPr/>
                </p:nvSpPr>
                <p:spPr bwMode="auto">
                  <a:xfrm>
                    <a:off x="3588" y="3936"/>
                    <a:ext cx="3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367506" name="Rectangle 18"/>
                  <p:cNvSpPr>
                    <a:spLocks noChangeArrowheads="1"/>
                  </p:cNvSpPr>
                  <p:nvPr/>
                </p:nvSpPr>
                <p:spPr bwMode="auto">
                  <a:xfrm>
                    <a:off x="3549" y="3941"/>
                    <a:ext cx="4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t>20C°</a:t>
                    </a:r>
                  </a:p>
                </p:txBody>
              </p:sp>
            </p:grpSp>
            <p:sp>
              <p:nvSpPr>
                <p:cNvPr id="2367507" name="Text Box 19"/>
                <p:cNvSpPr txBox="1">
                  <a:spLocks noChangeArrowheads="1"/>
                </p:cNvSpPr>
                <p:nvPr/>
              </p:nvSpPr>
              <p:spPr bwMode="auto">
                <a:xfrm>
                  <a:off x="3974" y="3763"/>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0"/>
                    <a:t>≠</a:t>
                  </a:r>
                </a:p>
              </p:txBody>
            </p:sp>
            <p:grpSp>
              <p:nvGrpSpPr>
                <p:cNvPr id="2367508" name="Group 20"/>
                <p:cNvGrpSpPr>
                  <a:grpSpLocks/>
                </p:cNvGrpSpPr>
                <p:nvPr/>
              </p:nvGrpSpPr>
              <p:grpSpPr bwMode="auto">
                <a:xfrm>
                  <a:off x="4178" y="3670"/>
                  <a:ext cx="502" cy="447"/>
                  <a:chOff x="3549" y="3725"/>
                  <a:chExt cx="502" cy="447"/>
                </a:xfrm>
              </p:grpSpPr>
              <p:sp>
                <p:nvSpPr>
                  <p:cNvPr id="2367509" name="Rectangle 21"/>
                  <p:cNvSpPr>
                    <a:spLocks noChangeArrowheads="1"/>
                  </p:cNvSpPr>
                  <p:nvPr/>
                </p:nvSpPr>
                <p:spPr bwMode="auto">
                  <a:xfrm>
                    <a:off x="3549" y="3725"/>
                    <a:ext cx="5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t>100F°</a:t>
                    </a:r>
                  </a:p>
                </p:txBody>
              </p:sp>
              <p:sp>
                <p:nvSpPr>
                  <p:cNvPr id="2367510" name="Line 22"/>
                  <p:cNvSpPr>
                    <a:spLocks noChangeShapeType="1"/>
                  </p:cNvSpPr>
                  <p:nvPr/>
                </p:nvSpPr>
                <p:spPr bwMode="auto">
                  <a:xfrm>
                    <a:off x="3588" y="3936"/>
                    <a:ext cx="3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367511" name="Rectangle 23"/>
                  <p:cNvSpPr>
                    <a:spLocks noChangeArrowheads="1"/>
                  </p:cNvSpPr>
                  <p:nvPr/>
                </p:nvSpPr>
                <p:spPr bwMode="auto">
                  <a:xfrm>
                    <a:off x="3549" y="3941"/>
                    <a:ext cx="4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t>62F°</a:t>
                    </a:r>
                  </a:p>
                </p:txBody>
              </p:sp>
            </p:grpSp>
          </p:grpSp>
        </p:grpSp>
        <p:sp>
          <p:nvSpPr>
            <p:cNvPr id="2367512" name="Text Box 24"/>
            <p:cNvSpPr txBox="1">
              <a:spLocks noChangeArrowheads="1"/>
            </p:cNvSpPr>
            <p:nvPr/>
          </p:nvSpPr>
          <p:spPr bwMode="auto">
            <a:xfrm>
              <a:off x="4022" y="2869"/>
              <a:ext cx="617" cy="2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solidFill>
                    <a:schemeClr val="accent2"/>
                  </a:solidFill>
                </a:rPr>
                <a:t>limite</a:t>
              </a:r>
            </a:p>
          </p:txBody>
        </p:sp>
      </p:grpSp>
      <p:sp>
        <p:nvSpPr>
          <p:cNvPr id="2367513" name="Rectangle 25"/>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568068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67497"/>
                                        </p:tgtEl>
                                        <p:attrNameLst>
                                          <p:attrName>style.visibility</p:attrName>
                                        </p:attrNameLst>
                                      </p:cBhvr>
                                      <p:to>
                                        <p:strVal val="visible"/>
                                      </p:to>
                                    </p:set>
                                    <p:animEffect transition="in" filter="fade">
                                      <p:cBhvr>
                                        <p:cTn id="7" dur="2000"/>
                                        <p:tgtEl>
                                          <p:spTgt spid="2367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67498"/>
                                        </p:tgtEl>
                                        <p:attrNameLst>
                                          <p:attrName>style.visibility</p:attrName>
                                        </p:attrNameLst>
                                      </p:cBhvr>
                                      <p:to>
                                        <p:strVal val="visible"/>
                                      </p:to>
                                    </p:set>
                                    <p:animEffect transition="in" filter="fade">
                                      <p:cBhvr>
                                        <p:cTn id="12" dur="2000"/>
                                        <p:tgtEl>
                                          <p:spTgt spid="2367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538"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69539"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69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9541" name="Text Box 5"/>
          <p:cNvSpPr txBox="1">
            <a:spLocks noChangeArrowheads="1"/>
          </p:cNvSpPr>
          <p:nvPr/>
        </p:nvSpPr>
        <p:spPr bwMode="auto">
          <a:xfrm>
            <a:off x="1409700" y="32258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(i.e., &gt;,&lt;o=)</a:t>
            </a:r>
          </a:p>
        </p:txBody>
      </p:sp>
      <p:sp>
        <p:nvSpPr>
          <p:cNvPr id="2369542"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69543" name="Text Box 7"/>
          <p:cNvSpPr txBox="1">
            <a:spLocks noChangeArrowheads="1"/>
          </p:cNvSpPr>
          <p:nvPr/>
        </p:nvSpPr>
        <p:spPr bwMode="auto">
          <a:xfrm>
            <a:off x="4554538" y="4503738"/>
            <a:ext cx="155575"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p>
            <a:pPr eaLnBrk="0" hangingPunct="0">
              <a:spcBef>
                <a:spcPct val="50000"/>
              </a:spcBef>
            </a:pPr>
            <a:endParaRPr lang="it-IT" altLang="it-IT" sz="2400">
              <a:solidFill>
                <a:schemeClr val="bg1"/>
              </a:solidFill>
              <a:latin typeface="Verdana" panose="020B0604030504040204" pitchFamily="34" charset="0"/>
            </a:endParaRPr>
          </a:p>
        </p:txBody>
      </p:sp>
      <p:sp>
        <p:nvSpPr>
          <p:cNvPr id="2369544" name="Text Box 8"/>
          <p:cNvSpPr txBox="1">
            <a:spLocks noChangeArrowheads="1"/>
          </p:cNvSpPr>
          <p:nvPr/>
        </p:nvSpPr>
        <p:spPr bwMode="auto">
          <a:xfrm>
            <a:off x="1409700" y="41402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Intervalli</a:t>
            </a:r>
            <a:r>
              <a:rPr lang="it-IT" altLang="it-IT" sz="2400" b="0" i="1">
                <a:latin typeface="Verdana" panose="020B0604030504040204" pitchFamily="34" charset="0"/>
              </a:rPr>
              <a:t> </a:t>
            </a:r>
            <a:r>
              <a:rPr lang="it-IT" altLang="it-IT" sz="2400" b="0" i="1">
                <a:latin typeface="Verdana" panose="020B0604030504040204" pitchFamily="34" charset="0"/>
                <a:sym typeface="Wingdings 3" panose="05040102010807070707" pitchFamily="18" charset="2"/>
              </a:rPr>
              <a:t> cardinalità + relazione  simmetrica d’ordine + unità di misura</a:t>
            </a:r>
          </a:p>
        </p:txBody>
      </p:sp>
      <p:sp>
        <p:nvSpPr>
          <p:cNvPr id="2369545" name="Rectangle 9"/>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
        <p:nvSpPr>
          <p:cNvPr id="2369546" name="Text Box 10"/>
          <p:cNvSpPr txBox="1">
            <a:spLocks noChangeArrowheads="1"/>
          </p:cNvSpPr>
          <p:nvPr/>
        </p:nvSpPr>
        <p:spPr bwMode="auto">
          <a:xfrm>
            <a:off x="0" y="5002213"/>
            <a:ext cx="9144000" cy="167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200">
                <a:solidFill>
                  <a:schemeClr val="accent2"/>
                </a:solidFill>
              </a:rPr>
              <a:t>Attenzione</a:t>
            </a:r>
          </a:p>
          <a:p>
            <a:pPr>
              <a:buClr>
                <a:schemeClr val="accent2"/>
              </a:buClr>
              <a:buFont typeface="Wingdings" panose="05000000000000000000" pitchFamily="2" charset="2"/>
              <a:buChar char="§"/>
            </a:pPr>
            <a:r>
              <a:rPr lang="it-IT" altLang="it-IT" sz="2200" b="0"/>
              <a:t>il QI è una tipica scale ad intervalli </a:t>
            </a:r>
          </a:p>
          <a:p>
            <a:pPr>
              <a:buClr>
                <a:schemeClr val="accent2"/>
              </a:buClr>
              <a:buFont typeface="Wingdings" panose="05000000000000000000" pitchFamily="2" charset="2"/>
              <a:buChar char="§"/>
            </a:pPr>
            <a:r>
              <a:rPr lang="it-IT" altLang="it-IT" sz="2200" b="0"/>
              <a:t>ha senso dire che Francesca (QI=150) è due volte più intelligente di Gianni (QI= 75)?</a:t>
            </a:r>
          </a:p>
          <a:p>
            <a:pPr>
              <a:buClr>
                <a:schemeClr val="accent2"/>
              </a:buClr>
              <a:buFont typeface="Wingdings" panose="05000000000000000000" pitchFamily="2" charset="2"/>
              <a:buChar char="§"/>
            </a:pPr>
            <a:r>
              <a:rPr lang="it-IT" altLang="it-IT" sz="2200" b="0"/>
              <a:t>No manca uno zero assoluto!</a:t>
            </a:r>
            <a:endParaRPr lang="it-IT" altLang="it-IT" sz="2200"/>
          </a:p>
        </p:txBody>
      </p:sp>
    </p:spTree>
    <p:extLst>
      <p:ext uri="{BB962C8B-B14F-4D97-AF65-F5344CB8AC3E}">
        <p14:creationId xmlns:p14="http://schemas.microsoft.com/office/powerpoint/2010/main" val="2356878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9546">
                                            <p:txEl>
                                              <p:pRg st="0" end="0"/>
                                            </p:txEl>
                                          </p:spTgt>
                                        </p:tgtEl>
                                        <p:attrNameLst>
                                          <p:attrName>style.visibility</p:attrName>
                                        </p:attrNameLst>
                                      </p:cBhvr>
                                      <p:to>
                                        <p:strVal val="visible"/>
                                      </p:to>
                                    </p:set>
                                    <p:animEffect transition="in" filter="wipe(left)">
                                      <p:cBhvr>
                                        <p:cTn id="7" dur="500"/>
                                        <p:tgtEl>
                                          <p:spTgt spid="23695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9546">
                                            <p:txEl>
                                              <p:pRg st="1" end="1"/>
                                            </p:txEl>
                                          </p:spTgt>
                                        </p:tgtEl>
                                        <p:attrNameLst>
                                          <p:attrName>style.visibility</p:attrName>
                                        </p:attrNameLst>
                                      </p:cBhvr>
                                      <p:to>
                                        <p:strVal val="visible"/>
                                      </p:to>
                                    </p:set>
                                    <p:animEffect transition="in" filter="wipe(left)">
                                      <p:cBhvr>
                                        <p:cTn id="12" dur="500"/>
                                        <p:tgtEl>
                                          <p:spTgt spid="23695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69546">
                                            <p:txEl>
                                              <p:pRg st="2" end="2"/>
                                            </p:txEl>
                                          </p:spTgt>
                                        </p:tgtEl>
                                        <p:attrNameLst>
                                          <p:attrName>style.visibility</p:attrName>
                                        </p:attrNameLst>
                                      </p:cBhvr>
                                      <p:to>
                                        <p:strVal val="visible"/>
                                      </p:to>
                                    </p:set>
                                    <p:animEffect transition="in" filter="wipe(left)">
                                      <p:cBhvr>
                                        <p:cTn id="17" dur="500"/>
                                        <p:tgtEl>
                                          <p:spTgt spid="23695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69546">
                                            <p:txEl>
                                              <p:pRg st="3" end="3"/>
                                            </p:txEl>
                                          </p:spTgt>
                                        </p:tgtEl>
                                        <p:attrNameLst>
                                          <p:attrName>style.visibility</p:attrName>
                                        </p:attrNameLst>
                                      </p:cBhvr>
                                      <p:to>
                                        <p:strVal val="visible"/>
                                      </p:to>
                                    </p:set>
                                    <p:animEffect transition="in" filter="wipe(left)">
                                      <p:cBhvr>
                                        <p:cTn id="22" dur="500"/>
                                        <p:tgtEl>
                                          <p:spTgt spid="2369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95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6"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71587"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71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1589" name="Text Box 5"/>
          <p:cNvSpPr txBox="1">
            <a:spLocks noChangeArrowheads="1"/>
          </p:cNvSpPr>
          <p:nvPr/>
        </p:nvSpPr>
        <p:spPr bwMode="auto">
          <a:xfrm>
            <a:off x="1409700" y="3225800"/>
            <a:ext cx="7688263"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Ordinale  </a:t>
            </a:r>
            <a:r>
              <a:rPr lang="it-IT" altLang="it-IT" sz="2400" b="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 + relazione  simmetrica d’ordine (i.e., &gt;,&lt;o=)</a:t>
            </a:r>
          </a:p>
          <a:p>
            <a:pPr eaLnBrk="0" hangingPunct="0"/>
            <a:endParaRPr lang="it-IT" altLang="it-IT" sz="2400" b="0" i="1">
              <a:latin typeface="Verdana" panose="020B0604030504040204" pitchFamily="34" charset="0"/>
              <a:sym typeface="Wingdings 3" panose="05040102010807070707" pitchFamily="18" charset="2"/>
            </a:endParaRPr>
          </a:p>
        </p:txBody>
      </p:sp>
      <p:sp>
        <p:nvSpPr>
          <p:cNvPr id="2371590" name="Rectangle 6"/>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71591" name="Text Box 7"/>
          <p:cNvSpPr txBox="1">
            <a:spLocks noChangeArrowheads="1"/>
          </p:cNvSpPr>
          <p:nvPr/>
        </p:nvSpPr>
        <p:spPr bwMode="auto">
          <a:xfrm>
            <a:off x="1409700" y="4140200"/>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Intervalli</a:t>
            </a:r>
            <a:r>
              <a:rPr lang="it-IT" altLang="it-IT" sz="2400" b="0" i="1">
                <a:latin typeface="Verdana" panose="020B0604030504040204" pitchFamily="34" charset="0"/>
              </a:rPr>
              <a:t> </a:t>
            </a:r>
            <a:r>
              <a:rPr lang="it-IT" altLang="it-IT" sz="2400" b="0" i="1">
                <a:latin typeface="Verdana" panose="020B0604030504040204" pitchFamily="34" charset="0"/>
                <a:sym typeface="Wingdings 3" panose="05040102010807070707" pitchFamily="18" charset="2"/>
              </a:rPr>
              <a:t> cardinalità + relazione  simmetrica d’ordine + unità di misura</a:t>
            </a:r>
          </a:p>
        </p:txBody>
      </p:sp>
      <p:sp>
        <p:nvSpPr>
          <p:cNvPr id="2371592" name="Text Box 8"/>
          <p:cNvSpPr txBox="1">
            <a:spLocks noChangeArrowheads="1"/>
          </p:cNvSpPr>
          <p:nvPr/>
        </p:nvSpPr>
        <p:spPr bwMode="auto">
          <a:xfrm>
            <a:off x="1409700" y="5081588"/>
            <a:ext cx="76882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latin typeface="Verdana" panose="020B0604030504040204" pitchFamily="34" charset="0"/>
              </a:rPr>
              <a:t>Rapporti</a:t>
            </a:r>
            <a:r>
              <a:rPr lang="it-IT" altLang="it-IT" sz="2400" b="0" i="1">
                <a:latin typeface="Verdana" panose="020B0604030504040204" pitchFamily="34" charset="0"/>
              </a:rPr>
              <a:t>   </a:t>
            </a:r>
            <a:r>
              <a:rPr lang="it-IT" altLang="it-IT" sz="2400" b="0" i="1">
                <a:latin typeface="Verdana" panose="020B0604030504040204" pitchFamily="34" charset="0"/>
                <a:sym typeface="Wingdings 3" panose="05040102010807070707" pitchFamily="18" charset="2"/>
              </a:rPr>
              <a:t> cardinalità + relazione  simmetrica d’ordine + unità di misura + zero assoluto</a:t>
            </a:r>
          </a:p>
        </p:txBody>
      </p:sp>
      <p:sp>
        <p:nvSpPr>
          <p:cNvPr id="2371593" name="Rectangle 9"/>
          <p:cNvSpPr>
            <a:spLocks noChangeArrowheads="1"/>
          </p:cNvSpPr>
          <p:nvPr/>
        </p:nvSpPr>
        <p:spPr bwMode="auto">
          <a:xfrm>
            <a:off x="760413" y="5884863"/>
            <a:ext cx="8229600" cy="757237"/>
          </a:xfrm>
          <a:prstGeom prst="rect">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p>
            <a:endParaRPr lang="it-IT"/>
          </a:p>
        </p:txBody>
      </p:sp>
      <p:sp>
        <p:nvSpPr>
          <p:cNvPr id="2371594" name="Line 10"/>
          <p:cNvSpPr>
            <a:spLocks noChangeShapeType="1"/>
          </p:cNvSpPr>
          <p:nvPr/>
        </p:nvSpPr>
        <p:spPr bwMode="auto">
          <a:xfrm>
            <a:off x="2363788" y="6362700"/>
            <a:ext cx="3603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endParaRPr lang="it-IT"/>
          </a:p>
        </p:txBody>
      </p:sp>
      <p:sp>
        <p:nvSpPr>
          <p:cNvPr id="2371595" name="Line 11"/>
          <p:cNvSpPr>
            <a:spLocks noChangeShapeType="1"/>
          </p:cNvSpPr>
          <p:nvPr/>
        </p:nvSpPr>
        <p:spPr bwMode="auto">
          <a:xfrm>
            <a:off x="3233738" y="6362700"/>
            <a:ext cx="7191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2371596" name="Line 12"/>
          <p:cNvSpPr>
            <a:spLocks noChangeShapeType="1"/>
          </p:cNvSpPr>
          <p:nvPr/>
        </p:nvSpPr>
        <p:spPr bwMode="auto">
          <a:xfrm>
            <a:off x="4516438" y="6362700"/>
            <a:ext cx="1079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2371597" name="Line 13"/>
          <p:cNvSpPr>
            <a:spLocks noChangeShapeType="1"/>
          </p:cNvSpPr>
          <p:nvPr/>
        </p:nvSpPr>
        <p:spPr bwMode="auto">
          <a:xfrm>
            <a:off x="6088063" y="6362700"/>
            <a:ext cx="14398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2371598" name="Line 14"/>
          <p:cNvSpPr>
            <a:spLocks noChangeShapeType="1"/>
          </p:cNvSpPr>
          <p:nvPr/>
        </p:nvSpPr>
        <p:spPr bwMode="auto">
          <a:xfrm>
            <a:off x="1801813" y="6362700"/>
            <a:ext cx="365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2371599" name="Rectangle 15"/>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Tree>
    <p:extLst>
      <p:ext uri="{BB962C8B-B14F-4D97-AF65-F5344CB8AC3E}">
        <p14:creationId xmlns:p14="http://schemas.microsoft.com/office/powerpoint/2010/main" val="3948067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71592"/>
                                        </p:tgtEl>
                                        <p:attrNameLst>
                                          <p:attrName>style.visibility</p:attrName>
                                        </p:attrNameLst>
                                      </p:cBhvr>
                                      <p:to>
                                        <p:strVal val="visible"/>
                                      </p:to>
                                    </p:set>
                                    <p:animEffect transition="in" filter="wipe(left)">
                                      <p:cBhvr>
                                        <p:cTn id="7" dur="500"/>
                                        <p:tgtEl>
                                          <p:spTgt spid="2371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71593"/>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100"/>
                                  </p:stCondLst>
                                  <p:childTnLst>
                                    <p:set>
                                      <p:cBhvr>
                                        <p:cTn id="14" dur="1" fill="hold">
                                          <p:stCondLst>
                                            <p:cond delay="0"/>
                                          </p:stCondLst>
                                        </p:cTn>
                                        <p:tgtEl>
                                          <p:spTgt spid="2371598"/>
                                        </p:tgtEl>
                                        <p:attrNameLst>
                                          <p:attrName>style.visibility</p:attrName>
                                        </p:attrNameLst>
                                      </p:cBhvr>
                                      <p:to>
                                        <p:strVal val="visible"/>
                                      </p:to>
                                    </p:set>
                                  </p:childTnLst>
                                </p:cTn>
                              </p:par>
                            </p:childTnLst>
                          </p:cTn>
                        </p:par>
                        <p:par>
                          <p:cTn id="15" fill="hold" nodeType="afterGroup">
                            <p:stCondLst>
                              <p:cond delay="100"/>
                            </p:stCondLst>
                            <p:childTnLst>
                              <p:par>
                                <p:cTn id="16" presetID="1" presetClass="entr" presetSubtype="0" fill="hold" grpId="0" nodeType="afterEffect">
                                  <p:stCondLst>
                                    <p:cond delay="100"/>
                                  </p:stCondLst>
                                  <p:childTnLst>
                                    <p:set>
                                      <p:cBhvr>
                                        <p:cTn id="17" dur="1" fill="hold">
                                          <p:stCondLst>
                                            <p:cond delay="0"/>
                                          </p:stCondLst>
                                        </p:cTn>
                                        <p:tgtEl>
                                          <p:spTgt spid="2371594"/>
                                        </p:tgtEl>
                                        <p:attrNameLst>
                                          <p:attrName>style.visibility</p:attrName>
                                        </p:attrNameLst>
                                      </p:cBhvr>
                                      <p:to>
                                        <p:strVal val="visible"/>
                                      </p:to>
                                    </p:set>
                                  </p:childTnLst>
                                </p:cTn>
                              </p:par>
                            </p:childTnLst>
                          </p:cTn>
                        </p:par>
                        <p:par>
                          <p:cTn id="18" fill="hold" nodeType="afterGroup">
                            <p:stCondLst>
                              <p:cond delay="200"/>
                            </p:stCondLst>
                            <p:childTnLst>
                              <p:par>
                                <p:cTn id="19" presetID="1" presetClass="entr" presetSubtype="0" fill="hold" grpId="0" nodeType="afterEffect">
                                  <p:stCondLst>
                                    <p:cond delay="100"/>
                                  </p:stCondLst>
                                  <p:childTnLst>
                                    <p:set>
                                      <p:cBhvr>
                                        <p:cTn id="20" dur="1" fill="hold">
                                          <p:stCondLst>
                                            <p:cond delay="0"/>
                                          </p:stCondLst>
                                        </p:cTn>
                                        <p:tgtEl>
                                          <p:spTgt spid="2371595"/>
                                        </p:tgtEl>
                                        <p:attrNameLst>
                                          <p:attrName>style.visibility</p:attrName>
                                        </p:attrNameLst>
                                      </p:cBhvr>
                                      <p:to>
                                        <p:strVal val="visible"/>
                                      </p:to>
                                    </p:set>
                                  </p:childTnLst>
                                </p:cTn>
                              </p:par>
                            </p:childTnLst>
                          </p:cTn>
                        </p:par>
                        <p:par>
                          <p:cTn id="21" fill="hold" nodeType="afterGroup">
                            <p:stCondLst>
                              <p:cond delay="300"/>
                            </p:stCondLst>
                            <p:childTnLst>
                              <p:par>
                                <p:cTn id="22" presetID="1" presetClass="entr" presetSubtype="0" fill="hold" grpId="0" nodeType="afterEffect">
                                  <p:stCondLst>
                                    <p:cond delay="100"/>
                                  </p:stCondLst>
                                  <p:childTnLst>
                                    <p:set>
                                      <p:cBhvr>
                                        <p:cTn id="23" dur="1" fill="hold">
                                          <p:stCondLst>
                                            <p:cond delay="0"/>
                                          </p:stCondLst>
                                        </p:cTn>
                                        <p:tgtEl>
                                          <p:spTgt spid="2371596"/>
                                        </p:tgtEl>
                                        <p:attrNameLst>
                                          <p:attrName>style.visibility</p:attrName>
                                        </p:attrNameLst>
                                      </p:cBhvr>
                                      <p:to>
                                        <p:strVal val="visible"/>
                                      </p:to>
                                    </p:set>
                                  </p:childTnLst>
                                </p:cTn>
                              </p:par>
                            </p:childTnLst>
                          </p:cTn>
                        </p:par>
                        <p:par>
                          <p:cTn id="24" fill="hold" nodeType="afterGroup">
                            <p:stCondLst>
                              <p:cond delay="400"/>
                            </p:stCondLst>
                            <p:childTnLst>
                              <p:par>
                                <p:cTn id="25" presetID="1" presetClass="entr" presetSubtype="0" fill="hold" grpId="0" nodeType="afterEffect">
                                  <p:stCondLst>
                                    <p:cond delay="100"/>
                                  </p:stCondLst>
                                  <p:childTnLst>
                                    <p:set>
                                      <p:cBhvr>
                                        <p:cTn id="26" dur="1" fill="hold">
                                          <p:stCondLst>
                                            <p:cond delay="0"/>
                                          </p:stCondLst>
                                        </p:cTn>
                                        <p:tgtEl>
                                          <p:spTgt spid="2371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1592" grpId="0"/>
      <p:bldP spid="2371593" grpId="0" animBg="1"/>
      <p:bldP spid="2371594" grpId="0" animBg="1"/>
      <p:bldP spid="2371595" grpId="0" animBg="1"/>
      <p:bldP spid="2371596" grpId="0" animBg="1"/>
      <p:bldP spid="2371597" grpId="0" animBg="1"/>
      <p:bldP spid="23715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3634" name="Rectangle 2"/>
          <p:cNvSpPr>
            <a:spLocks noChangeArrowheads="1"/>
          </p:cNvSpPr>
          <p:nvPr/>
        </p:nvSpPr>
        <p:spPr bwMode="auto">
          <a:xfrm>
            <a:off x="287338" y="1597025"/>
            <a:ext cx="84931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5000"/>
              </a:spcAft>
              <a:buClr>
                <a:schemeClr val="accent2"/>
              </a:buClr>
              <a:buFont typeface="Wingdings" panose="05000000000000000000" pitchFamily="2" charset="2"/>
              <a:buChar char="§"/>
            </a:pPr>
            <a:r>
              <a:rPr lang="en-US" altLang="it-IT" sz="2800" b="0">
                <a:solidFill>
                  <a:schemeClr val="tx2"/>
                </a:solidFill>
              </a:rPr>
              <a:t>Rapporti o Intervalli ?</a:t>
            </a:r>
          </a:p>
          <a:p>
            <a:pPr>
              <a:spcAft>
                <a:spcPct val="25000"/>
              </a:spcAft>
              <a:buClr>
                <a:schemeClr val="accent2"/>
              </a:buClr>
              <a:buFont typeface="Wingdings" panose="05000000000000000000" pitchFamily="2" charset="2"/>
              <a:buChar char="§"/>
            </a:pPr>
            <a:r>
              <a:rPr lang="en-US" altLang="it-IT" sz="2800" b="0">
                <a:solidFill>
                  <a:schemeClr val="tx2"/>
                </a:solidFill>
              </a:rPr>
              <a:t>Secondo la definizione a pag. 12 dell’ Agresti e Finley è a Intervalli </a:t>
            </a:r>
          </a:p>
          <a:p>
            <a:pPr>
              <a:spcAft>
                <a:spcPct val="25000"/>
              </a:spcAft>
              <a:buClr>
                <a:schemeClr val="accent2"/>
              </a:buClr>
              <a:buFont typeface="Wingdings" panose="05000000000000000000" pitchFamily="2" charset="2"/>
              <a:buChar char="§"/>
            </a:pPr>
            <a:r>
              <a:rPr lang="en-US" altLang="it-IT" sz="2800" b="0">
                <a:solidFill>
                  <a:schemeClr val="tx2"/>
                </a:solidFill>
              </a:rPr>
              <a:t>Sbagliato</a:t>
            </a:r>
          </a:p>
          <a:p>
            <a:pPr>
              <a:spcAft>
                <a:spcPct val="25000"/>
              </a:spcAft>
              <a:buClr>
                <a:schemeClr val="accent2"/>
              </a:buClr>
              <a:buFont typeface="Wingdings" panose="05000000000000000000" pitchFamily="2" charset="2"/>
              <a:buChar char="§"/>
            </a:pPr>
            <a:r>
              <a:rPr lang="en-US" altLang="it-IT" sz="2800" b="0" i="1">
                <a:solidFill>
                  <a:schemeClr val="tx2"/>
                </a:solidFill>
              </a:rPr>
              <a:t>il reddito annuo</a:t>
            </a:r>
            <a:r>
              <a:rPr lang="en-US" altLang="it-IT" sz="2800" b="0">
                <a:solidFill>
                  <a:schemeClr val="tx2"/>
                </a:solidFill>
              </a:rPr>
              <a:t> è misurato su scala a rapporti / no Intervalli, è vero infatti che</a:t>
            </a:r>
          </a:p>
          <a:p>
            <a:pPr>
              <a:spcAft>
                <a:spcPct val="25000"/>
              </a:spcAft>
              <a:buClr>
                <a:schemeClr val="accent2"/>
              </a:buClr>
              <a:buFont typeface="Wingdings" panose="05000000000000000000" pitchFamily="2" charset="2"/>
              <a:buChar char="§"/>
            </a:pPr>
            <a:r>
              <a:rPr lang="en-US" altLang="it-IT" sz="2800" b="0">
                <a:solidFill>
                  <a:schemeClr val="tx2"/>
                </a:solidFill>
              </a:rPr>
              <a:t>reddito 0 = 0 euro</a:t>
            </a:r>
          </a:p>
          <a:p>
            <a:pPr>
              <a:spcAft>
                <a:spcPct val="25000"/>
              </a:spcAft>
              <a:buClr>
                <a:schemeClr val="accent2"/>
              </a:buClr>
              <a:buFont typeface="Wingdings" panose="05000000000000000000" pitchFamily="2" charset="2"/>
              <a:buChar char="§"/>
            </a:pPr>
            <a:r>
              <a:rPr lang="en-US" altLang="it-IT" sz="2800" b="0">
                <a:solidFill>
                  <a:schemeClr val="tx2"/>
                </a:solidFill>
              </a:rPr>
              <a:t>guadagnare 2000 euro significa guadagnare il doppio di 1000</a:t>
            </a:r>
          </a:p>
        </p:txBody>
      </p:sp>
      <p:sp>
        <p:nvSpPr>
          <p:cNvPr id="2373635" name="Rectangle 3"/>
          <p:cNvSpPr>
            <a:spLocks noChangeArrowheads="1"/>
          </p:cNvSpPr>
          <p:nvPr/>
        </p:nvSpPr>
        <p:spPr bwMode="auto">
          <a:xfrm>
            <a:off x="333375" y="312738"/>
            <a:ext cx="468947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0" hangingPunct="0"/>
            <a:r>
              <a:rPr lang="it-IT" altLang="it-IT" sz="4400">
                <a:solidFill>
                  <a:schemeClr val="accent2"/>
                </a:solidFill>
              </a:rPr>
              <a:t>Il reddito annuo ?</a:t>
            </a:r>
            <a:endParaRPr lang="en-US" altLang="it-IT" sz="4400">
              <a:solidFill>
                <a:schemeClr val="accent2"/>
              </a:solidFill>
            </a:endParaRPr>
          </a:p>
        </p:txBody>
      </p:sp>
      <p:pic>
        <p:nvPicPr>
          <p:cNvPr id="2373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52388"/>
            <a:ext cx="28575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416238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73634">
                                            <p:txEl>
                                              <p:pRg st="0" end="0"/>
                                            </p:txEl>
                                          </p:spTgt>
                                        </p:tgtEl>
                                        <p:attrNameLst>
                                          <p:attrName>style.visibility</p:attrName>
                                        </p:attrNameLst>
                                      </p:cBhvr>
                                      <p:to>
                                        <p:strVal val="visible"/>
                                      </p:to>
                                    </p:set>
                                    <p:animEffect transition="in" filter="wipe(left)">
                                      <p:cBhvr>
                                        <p:cTn id="7" dur="500"/>
                                        <p:tgtEl>
                                          <p:spTgt spid="2373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73634">
                                            <p:txEl>
                                              <p:pRg st="1" end="1"/>
                                            </p:txEl>
                                          </p:spTgt>
                                        </p:tgtEl>
                                        <p:attrNameLst>
                                          <p:attrName>style.visibility</p:attrName>
                                        </p:attrNameLst>
                                      </p:cBhvr>
                                      <p:to>
                                        <p:strVal val="visible"/>
                                      </p:to>
                                    </p:set>
                                    <p:animEffect transition="in" filter="wipe(left)">
                                      <p:cBhvr>
                                        <p:cTn id="12" dur="500"/>
                                        <p:tgtEl>
                                          <p:spTgt spid="23736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73634">
                                            <p:txEl>
                                              <p:pRg st="2" end="2"/>
                                            </p:txEl>
                                          </p:spTgt>
                                        </p:tgtEl>
                                        <p:attrNameLst>
                                          <p:attrName>style.visibility</p:attrName>
                                        </p:attrNameLst>
                                      </p:cBhvr>
                                      <p:to>
                                        <p:strVal val="visible"/>
                                      </p:to>
                                    </p:set>
                                    <p:animEffect transition="in" filter="wipe(left)">
                                      <p:cBhvr>
                                        <p:cTn id="17" dur="500"/>
                                        <p:tgtEl>
                                          <p:spTgt spid="23736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73634">
                                            <p:txEl>
                                              <p:pRg st="3" end="3"/>
                                            </p:txEl>
                                          </p:spTgt>
                                        </p:tgtEl>
                                        <p:attrNameLst>
                                          <p:attrName>style.visibility</p:attrName>
                                        </p:attrNameLst>
                                      </p:cBhvr>
                                      <p:to>
                                        <p:strVal val="visible"/>
                                      </p:to>
                                    </p:set>
                                    <p:animEffect transition="in" filter="wipe(left)">
                                      <p:cBhvr>
                                        <p:cTn id="22" dur="500"/>
                                        <p:tgtEl>
                                          <p:spTgt spid="23736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73634">
                                            <p:txEl>
                                              <p:pRg st="4" end="4"/>
                                            </p:txEl>
                                          </p:spTgt>
                                        </p:tgtEl>
                                        <p:attrNameLst>
                                          <p:attrName>style.visibility</p:attrName>
                                        </p:attrNameLst>
                                      </p:cBhvr>
                                      <p:to>
                                        <p:strVal val="visible"/>
                                      </p:to>
                                    </p:set>
                                    <p:animEffect transition="in" filter="wipe(left)">
                                      <p:cBhvr>
                                        <p:cTn id="27" dur="500"/>
                                        <p:tgtEl>
                                          <p:spTgt spid="23736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73634">
                                            <p:txEl>
                                              <p:pRg st="5" end="5"/>
                                            </p:txEl>
                                          </p:spTgt>
                                        </p:tgtEl>
                                        <p:attrNameLst>
                                          <p:attrName>style.visibility</p:attrName>
                                        </p:attrNameLst>
                                      </p:cBhvr>
                                      <p:to>
                                        <p:strVal val="visible"/>
                                      </p:to>
                                    </p:set>
                                    <p:animEffect transition="in" filter="wipe(left)">
                                      <p:cBhvr>
                                        <p:cTn id="32" dur="500"/>
                                        <p:tgtEl>
                                          <p:spTgt spid="23736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36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971800" cy="154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75683" name="Rectangle 3"/>
          <p:cNvSpPr>
            <a:spLocks noChangeArrowheads="1"/>
          </p:cNvSpPr>
          <p:nvPr/>
        </p:nvSpPr>
        <p:spPr bwMode="auto">
          <a:xfrm>
            <a:off x="306388" y="1616075"/>
            <a:ext cx="8493125" cy="55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90000"/>
              </a:lnSpc>
              <a:spcAft>
                <a:spcPct val="25000"/>
              </a:spcAft>
              <a:buClr>
                <a:schemeClr val="accent2"/>
              </a:buClr>
              <a:buFont typeface="Wingdings" panose="05000000000000000000" pitchFamily="2" charset="2"/>
              <a:buChar char="§"/>
            </a:pPr>
            <a:r>
              <a:rPr lang="en-US" altLang="it-IT" sz="2400" b="0">
                <a:solidFill>
                  <a:schemeClr val="tx2"/>
                </a:solidFill>
              </a:rPr>
              <a:t>Papà Teobaldo e Mamma Cesira danno ad Agatina 10 euro alla settimana e a Gesuino 5. </a:t>
            </a:r>
          </a:p>
          <a:p>
            <a:pPr algn="just">
              <a:lnSpc>
                <a:spcPct val="90000"/>
              </a:lnSpc>
              <a:spcAft>
                <a:spcPct val="25000"/>
              </a:spcAft>
              <a:buClr>
                <a:schemeClr val="accent2"/>
              </a:buClr>
              <a:buFont typeface="Wingdings" panose="05000000000000000000" pitchFamily="2" charset="2"/>
              <a:buChar char="§"/>
            </a:pPr>
            <a:r>
              <a:rPr lang="en-US" altLang="it-IT" sz="2400" b="0">
                <a:solidFill>
                  <a:schemeClr val="tx2"/>
                </a:solidFill>
              </a:rPr>
              <a:t>Come trattere questo dato?</a:t>
            </a:r>
          </a:p>
          <a:p>
            <a:pPr algn="just">
              <a:lnSpc>
                <a:spcPct val="90000"/>
              </a:lnSpc>
              <a:spcAft>
                <a:spcPct val="25000"/>
              </a:spcAft>
              <a:buClr>
                <a:schemeClr val="accent2"/>
              </a:buClr>
              <a:buFont typeface="Wingdings" panose="05000000000000000000" pitchFamily="2" charset="2"/>
              <a:buChar char="§"/>
            </a:pPr>
            <a:r>
              <a:rPr lang="en-US" altLang="it-IT" sz="2400" b="0">
                <a:solidFill>
                  <a:schemeClr val="tx2"/>
                </a:solidFill>
              </a:rPr>
              <a:t>Su scala a intervalli o a rapporti?</a:t>
            </a:r>
          </a:p>
          <a:p>
            <a:pPr algn="just">
              <a:lnSpc>
                <a:spcPct val="90000"/>
              </a:lnSpc>
              <a:spcAft>
                <a:spcPct val="25000"/>
              </a:spcAft>
              <a:buClr>
                <a:schemeClr val="accent2"/>
              </a:buClr>
              <a:buFont typeface="Wingdings" panose="05000000000000000000" pitchFamily="2" charset="2"/>
              <a:buChar char="§"/>
            </a:pPr>
            <a:r>
              <a:rPr lang="en-US" altLang="it-IT" sz="2400">
                <a:solidFill>
                  <a:schemeClr val="tx2"/>
                </a:solidFill>
              </a:rPr>
              <a:t>Intervalli:</a:t>
            </a:r>
            <a:r>
              <a:rPr lang="en-US" altLang="it-IT" sz="2400" b="0">
                <a:solidFill>
                  <a:schemeClr val="tx2"/>
                </a:solidFill>
              </a:rPr>
              <a:t> consideriamo una scala arbitraria con uno zero arbitrario stabilendo che la famiglia stanzia 100 euro settimana per Agatina e 75 per Gesuino di cui avanzano per la paghetta 10 e 5 date le spese fisse (abbigliamento, studio, etc…) </a:t>
            </a:r>
          </a:p>
          <a:p>
            <a:pPr algn="just">
              <a:lnSpc>
                <a:spcPct val="90000"/>
              </a:lnSpc>
              <a:spcAft>
                <a:spcPct val="25000"/>
              </a:spcAft>
              <a:buClr>
                <a:schemeClr val="accent2"/>
              </a:buClr>
              <a:buFont typeface="Wingdings" panose="05000000000000000000" pitchFamily="2" charset="2"/>
              <a:buChar char="§"/>
            </a:pPr>
            <a:r>
              <a:rPr lang="en-US" altLang="it-IT" sz="2400">
                <a:solidFill>
                  <a:schemeClr val="tx2"/>
                </a:solidFill>
              </a:rPr>
              <a:t>rapporti:</a:t>
            </a:r>
            <a:r>
              <a:rPr lang="en-US" altLang="it-IT" sz="2400" b="0">
                <a:solidFill>
                  <a:schemeClr val="tx2"/>
                </a:solidFill>
              </a:rPr>
              <a:t> consideriamo la scala non arbitraria del ricevere assumendo uno zero assoluto (non ricevere nulla)</a:t>
            </a:r>
          </a:p>
          <a:p>
            <a:pPr algn="just">
              <a:lnSpc>
                <a:spcPct val="90000"/>
              </a:lnSpc>
              <a:spcAft>
                <a:spcPct val="25000"/>
              </a:spcAft>
              <a:buClr>
                <a:schemeClr val="accent2"/>
              </a:buClr>
              <a:buFont typeface="Wingdings" panose="05000000000000000000" pitchFamily="2" charset="2"/>
              <a:buChar char="§"/>
            </a:pPr>
            <a:r>
              <a:rPr lang="en-US" altLang="it-IT" sz="2400">
                <a:solidFill>
                  <a:schemeClr val="tx2"/>
                </a:solidFill>
              </a:rPr>
              <a:t>Occhio alla differenza di trattamento:</a:t>
            </a:r>
            <a:r>
              <a:rPr lang="en-US" altLang="it-IT" sz="2400" b="0">
                <a:solidFill>
                  <a:schemeClr val="tx2"/>
                </a:solidFill>
              </a:rPr>
              <a:t> Nel primo caso (scala a intervalli) Agatina riceve 5 euro in più di Gesuino, nel secondo (scala a rapporti) riceve il doppio!</a:t>
            </a:r>
          </a:p>
          <a:p>
            <a:pPr algn="just">
              <a:lnSpc>
                <a:spcPct val="90000"/>
              </a:lnSpc>
              <a:spcAft>
                <a:spcPct val="25000"/>
              </a:spcAft>
              <a:buClr>
                <a:schemeClr val="accent2"/>
              </a:buClr>
              <a:buFont typeface="Wingdings" panose="05000000000000000000" pitchFamily="2" charset="2"/>
              <a:buChar char="§"/>
            </a:pPr>
            <a:endParaRPr lang="en-US" altLang="it-IT" sz="2400" b="0">
              <a:solidFill>
                <a:schemeClr val="tx2"/>
              </a:solidFill>
            </a:endParaRPr>
          </a:p>
        </p:txBody>
      </p:sp>
      <p:sp>
        <p:nvSpPr>
          <p:cNvPr id="2375684" name="Rectangle 4"/>
          <p:cNvSpPr>
            <a:spLocks noChangeArrowheads="1"/>
          </p:cNvSpPr>
          <p:nvPr/>
        </p:nvSpPr>
        <p:spPr bwMode="auto">
          <a:xfrm>
            <a:off x="-1085850" y="114300"/>
            <a:ext cx="7400925"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r" eaLnBrk="0" hangingPunct="0"/>
            <a:r>
              <a:rPr lang="it-IT" altLang="it-IT" sz="4400">
                <a:solidFill>
                  <a:schemeClr val="accent2"/>
                </a:solidFill>
              </a:rPr>
              <a:t>paghetta settimanale a </a:t>
            </a:r>
            <a:r>
              <a:rPr lang="it-IT" altLang="it-IT" sz="4400" i="1">
                <a:solidFill>
                  <a:schemeClr val="accent2"/>
                </a:solidFill>
              </a:rPr>
              <a:t>rapporti e intervalli</a:t>
            </a:r>
            <a:endParaRPr lang="en-US" altLang="it-IT" sz="4400" i="1">
              <a:solidFill>
                <a:srgbClr val="FF9900"/>
              </a:solidFill>
            </a:endParaRPr>
          </a:p>
        </p:txBody>
      </p:sp>
    </p:spTree>
    <p:extLst>
      <p:ext uri="{BB962C8B-B14F-4D97-AF65-F5344CB8AC3E}">
        <p14:creationId xmlns:p14="http://schemas.microsoft.com/office/powerpoint/2010/main" val="135168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75683">
                                            <p:txEl>
                                              <p:pRg st="0" end="0"/>
                                            </p:txEl>
                                          </p:spTgt>
                                        </p:tgtEl>
                                        <p:attrNameLst>
                                          <p:attrName>style.visibility</p:attrName>
                                        </p:attrNameLst>
                                      </p:cBhvr>
                                      <p:to>
                                        <p:strVal val="visible"/>
                                      </p:to>
                                    </p:set>
                                    <p:animEffect transition="in" filter="wipe(left)">
                                      <p:cBhvr>
                                        <p:cTn id="7" dur="500"/>
                                        <p:tgtEl>
                                          <p:spTgt spid="2375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75683">
                                            <p:txEl>
                                              <p:pRg st="1" end="1"/>
                                            </p:txEl>
                                          </p:spTgt>
                                        </p:tgtEl>
                                        <p:attrNameLst>
                                          <p:attrName>style.visibility</p:attrName>
                                        </p:attrNameLst>
                                      </p:cBhvr>
                                      <p:to>
                                        <p:strVal val="visible"/>
                                      </p:to>
                                    </p:set>
                                    <p:animEffect transition="in" filter="wipe(left)">
                                      <p:cBhvr>
                                        <p:cTn id="12" dur="500"/>
                                        <p:tgtEl>
                                          <p:spTgt spid="2375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75683">
                                            <p:txEl>
                                              <p:pRg st="2" end="2"/>
                                            </p:txEl>
                                          </p:spTgt>
                                        </p:tgtEl>
                                        <p:attrNameLst>
                                          <p:attrName>style.visibility</p:attrName>
                                        </p:attrNameLst>
                                      </p:cBhvr>
                                      <p:to>
                                        <p:strVal val="visible"/>
                                      </p:to>
                                    </p:set>
                                    <p:animEffect transition="in" filter="wipe(left)">
                                      <p:cBhvr>
                                        <p:cTn id="17" dur="500"/>
                                        <p:tgtEl>
                                          <p:spTgt spid="2375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75683">
                                            <p:txEl>
                                              <p:pRg st="3" end="3"/>
                                            </p:txEl>
                                          </p:spTgt>
                                        </p:tgtEl>
                                        <p:attrNameLst>
                                          <p:attrName>style.visibility</p:attrName>
                                        </p:attrNameLst>
                                      </p:cBhvr>
                                      <p:to>
                                        <p:strVal val="visible"/>
                                      </p:to>
                                    </p:set>
                                    <p:animEffect transition="in" filter="wipe(left)">
                                      <p:cBhvr>
                                        <p:cTn id="22" dur="500"/>
                                        <p:tgtEl>
                                          <p:spTgt spid="2375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75683">
                                            <p:txEl>
                                              <p:pRg st="4" end="4"/>
                                            </p:txEl>
                                          </p:spTgt>
                                        </p:tgtEl>
                                        <p:attrNameLst>
                                          <p:attrName>style.visibility</p:attrName>
                                        </p:attrNameLst>
                                      </p:cBhvr>
                                      <p:to>
                                        <p:strVal val="visible"/>
                                      </p:to>
                                    </p:set>
                                    <p:animEffect transition="in" filter="wipe(left)">
                                      <p:cBhvr>
                                        <p:cTn id="27" dur="500"/>
                                        <p:tgtEl>
                                          <p:spTgt spid="2375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75683">
                                            <p:txEl>
                                              <p:pRg st="5" end="5"/>
                                            </p:txEl>
                                          </p:spTgt>
                                        </p:tgtEl>
                                        <p:attrNameLst>
                                          <p:attrName>style.visibility</p:attrName>
                                        </p:attrNameLst>
                                      </p:cBhvr>
                                      <p:to>
                                        <p:strVal val="visible"/>
                                      </p:to>
                                    </p:set>
                                    <p:animEffect transition="in" filter="wipe(left)">
                                      <p:cBhvr>
                                        <p:cTn id="32" dur="500"/>
                                        <p:tgtEl>
                                          <p:spTgt spid="2375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6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2914" name="Rectangle 2"/>
          <p:cNvSpPr>
            <a:spLocks noGrp="1" noChangeArrowheads="1"/>
          </p:cNvSpPr>
          <p:nvPr>
            <p:ph type="body" idx="1"/>
          </p:nvPr>
        </p:nvSpPr>
        <p:spPr>
          <a:xfrm>
            <a:off x="438150" y="1352550"/>
            <a:ext cx="8458200" cy="18002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marL="457200" indent="-457200" algn="just">
              <a:spcBef>
                <a:spcPct val="0"/>
              </a:spcBef>
              <a:buClr>
                <a:schemeClr val="accent2"/>
              </a:buClr>
              <a:buFont typeface="Wingdings" panose="05000000000000000000" pitchFamily="2" charset="2"/>
              <a:buChar char="§"/>
            </a:pPr>
            <a:r>
              <a:rPr lang="it-IT" altLang="it-IT" sz="2800"/>
              <a:t>l’ </a:t>
            </a:r>
            <a:r>
              <a:rPr lang="it-IT" altLang="it-IT" sz="2800">
                <a:solidFill>
                  <a:srgbClr val="FF9900"/>
                </a:solidFill>
              </a:rPr>
              <a:t>unità statistica</a:t>
            </a:r>
            <a:r>
              <a:rPr lang="it-IT" altLang="it-IT" sz="2800"/>
              <a:t> è il singolo elemento della popolazione sulla quale viene osservato/rilevato l’aspetto/attributo oggetto di studio, o </a:t>
            </a:r>
            <a:r>
              <a:rPr lang="it-IT" altLang="it-IT" sz="2800">
                <a:solidFill>
                  <a:srgbClr val="FF9900"/>
                </a:solidFill>
              </a:rPr>
              <a:t>carattere</a:t>
            </a:r>
            <a:r>
              <a:rPr lang="it-IT" altLang="it-IT" sz="2800"/>
              <a:t> </a:t>
            </a:r>
          </a:p>
          <a:p>
            <a:pPr marL="457200" indent="-457200" algn="just">
              <a:spcBef>
                <a:spcPct val="0"/>
              </a:spcBef>
              <a:buClr>
                <a:schemeClr val="accent2"/>
              </a:buClr>
              <a:buFont typeface="Wingdings" panose="05000000000000000000" pitchFamily="2" charset="2"/>
              <a:buChar char="§"/>
            </a:pPr>
            <a:endParaRPr lang="it-IT" altLang="it-IT" sz="2800"/>
          </a:p>
        </p:txBody>
      </p:sp>
      <p:sp>
        <p:nvSpPr>
          <p:cNvPr id="2342915" name="Rectangle 3"/>
          <p:cNvSpPr>
            <a:spLocks noChangeArrowheads="1"/>
          </p:cNvSpPr>
          <p:nvPr/>
        </p:nvSpPr>
        <p:spPr bwMode="auto">
          <a:xfrm>
            <a:off x="19050" y="4421188"/>
            <a:ext cx="9144000" cy="170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buClr>
                <a:schemeClr val="accent2"/>
              </a:buClr>
              <a:buFont typeface="Wingdings" panose="05000000000000000000" pitchFamily="2" charset="2"/>
              <a:buNone/>
            </a:pPr>
            <a:r>
              <a:rPr lang="it-IT" altLang="it-IT" sz="2800" dirty="0">
                <a:solidFill>
                  <a:schemeClr val="accent2"/>
                </a:solidFill>
              </a:rPr>
              <a:t>Esempi</a:t>
            </a:r>
            <a:r>
              <a:rPr lang="it-IT" altLang="it-IT" sz="2800" b="0" dirty="0">
                <a:solidFill>
                  <a:schemeClr val="accent2"/>
                </a:solidFill>
              </a:rPr>
              <a:t> </a:t>
            </a:r>
            <a:endParaRPr lang="it-IT" altLang="it-IT" sz="2800" b="0" dirty="0"/>
          </a:p>
          <a:p>
            <a:pPr>
              <a:buClr>
                <a:schemeClr val="accent2"/>
              </a:buClr>
              <a:buFont typeface="Wingdings" panose="05000000000000000000" pitchFamily="2" charset="2"/>
              <a:buChar char="§"/>
            </a:pPr>
            <a:r>
              <a:rPr lang="it-IT" altLang="it-IT" sz="2800" b="0" dirty="0">
                <a:latin typeface="CMSS10" charset="0"/>
              </a:rPr>
              <a:t>studenti presenti in aula </a:t>
            </a:r>
            <a:r>
              <a:rPr lang="it-IT" altLang="it-IT" sz="2800" b="0" dirty="0"/>
              <a:t>→ studente → mano alzata </a:t>
            </a:r>
          </a:p>
          <a:p>
            <a:pPr>
              <a:buClr>
                <a:schemeClr val="accent2"/>
              </a:buClr>
              <a:buFont typeface="Wingdings" panose="05000000000000000000" pitchFamily="2" charset="2"/>
              <a:buChar char="§"/>
            </a:pPr>
            <a:r>
              <a:rPr lang="it-IT" altLang="it-IT" sz="2800" b="0" dirty="0"/>
              <a:t>passeggeri di un aereo → passeggero → gradimento</a:t>
            </a:r>
          </a:p>
          <a:p>
            <a:pPr>
              <a:buClr>
                <a:schemeClr val="accent2"/>
              </a:buClr>
              <a:buFont typeface="Wingdings" panose="05000000000000000000" pitchFamily="2" charset="2"/>
              <a:buChar char="§"/>
            </a:pPr>
            <a:r>
              <a:rPr lang="it-IT" altLang="it-IT" sz="2800" b="0" dirty="0">
                <a:latin typeface="CMSS10" charset="0"/>
              </a:rPr>
              <a:t> indagine ISTAT </a:t>
            </a:r>
            <a:r>
              <a:rPr lang="it-IT" altLang="it-IT" sz="2800" b="0" dirty="0"/>
              <a:t>→ famiglia → reddito</a:t>
            </a:r>
          </a:p>
        </p:txBody>
      </p:sp>
      <p:pic>
        <p:nvPicPr>
          <p:cNvPr id="2342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0"/>
            <a:ext cx="2219325"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42917" name="Rectangle 5"/>
          <p:cNvSpPr>
            <a:spLocks noGrp="1" noChangeArrowheads="1"/>
          </p:cNvSpPr>
          <p:nvPr>
            <p:ph type="title"/>
          </p:nvPr>
        </p:nvSpPr>
        <p:spPr>
          <a:xfrm>
            <a:off x="-19050" y="4445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b="1">
                <a:solidFill>
                  <a:schemeClr val="accent2"/>
                </a:solidFill>
              </a:rPr>
              <a:t>unità statistica e carattere </a:t>
            </a:r>
          </a:p>
        </p:txBody>
      </p:sp>
    </p:spTree>
    <p:extLst>
      <p:ext uri="{BB962C8B-B14F-4D97-AF65-F5344CB8AC3E}">
        <p14:creationId xmlns:p14="http://schemas.microsoft.com/office/powerpoint/2010/main" val="4052712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42914">
                                            <p:txEl>
                                              <p:pRg st="0" end="0"/>
                                            </p:txEl>
                                          </p:spTgt>
                                        </p:tgtEl>
                                        <p:attrNameLst>
                                          <p:attrName>style.visibility</p:attrName>
                                        </p:attrNameLst>
                                      </p:cBhvr>
                                      <p:to>
                                        <p:strVal val="visible"/>
                                      </p:to>
                                    </p:set>
                                    <p:animEffect transition="in" filter="wipe(down)">
                                      <p:cBhvr>
                                        <p:cTn id="7" dur="500"/>
                                        <p:tgtEl>
                                          <p:spTgt spid="2342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42915">
                                            <p:txEl>
                                              <p:pRg st="0" end="0"/>
                                            </p:txEl>
                                          </p:spTgt>
                                        </p:tgtEl>
                                        <p:attrNameLst>
                                          <p:attrName>style.visibility</p:attrName>
                                        </p:attrNameLst>
                                      </p:cBhvr>
                                      <p:to>
                                        <p:strVal val="visible"/>
                                      </p:to>
                                    </p:set>
                                    <p:animEffect transition="in" filter="wipe(down)">
                                      <p:cBhvr>
                                        <p:cTn id="12" dur="500"/>
                                        <p:tgtEl>
                                          <p:spTgt spid="2342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2915">
                                            <p:txEl>
                                              <p:pRg st="1" end="1"/>
                                            </p:txEl>
                                          </p:spTgt>
                                        </p:tgtEl>
                                        <p:attrNameLst>
                                          <p:attrName>style.visibility</p:attrName>
                                        </p:attrNameLst>
                                      </p:cBhvr>
                                      <p:to>
                                        <p:strVal val="visible"/>
                                      </p:to>
                                    </p:set>
                                    <p:animEffect transition="in" filter="wipe(left)">
                                      <p:cBhvr>
                                        <p:cTn id="17" dur="500"/>
                                        <p:tgtEl>
                                          <p:spTgt spid="2342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42915">
                                            <p:txEl>
                                              <p:pRg st="2" end="2"/>
                                            </p:txEl>
                                          </p:spTgt>
                                        </p:tgtEl>
                                        <p:attrNameLst>
                                          <p:attrName>style.visibility</p:attrName>
                                        </p:attrNameLst>
                                      </p:cBhvr>
                                      <p:to>
                                        <p:strVal val="visible"/>
                                      </p:to>
                                    </p:set>
                                    <p:animEffect transition="in" filter="wipe(left)">
                                      <p:cBhvr>
                                        <p:cTn id="22" dur="500"/>
                                        <p:tgtEl>
                                          <p:spTgt spid="23429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42915">
                                            <p:txEl>
                                              <p:pRg st="3" end="3"/>
                                            </p:txEl>
                                          </p:spTgt>
                                        </p:tgtEl>
                                        <p:attrNameLst>
                                          <p:attrName>style.visibility</p:attrName>
                                        </p:attrNameLst>
                                      </p:cBhvr>
                                      <p:to>
                                        <p:strVal val="visible"/>
                                      </p:to>
                                    </p:set>
                                    <p:animEffect transition="in" filter="wipe(left)">
                                      <p:cBhvr>
                                        <p:cTn id="27" dur="500"/>
                                        <p:tgtEl>
                                          <p:spTgt spid="2342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914" grpId="0" build="p"/>
      <p:bldP spid="23429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3874" name="Rectangle 2"/>
          <p:cNvSpPr>
            <a:spLocks noChangeArrowheads="1"/>
          </p:cNvSpPr>
          <p:nvPr/>
        </p:nvSpPr>
        <p:spPr bwMode="auto">
          <a:xfrm>
            <a:off x="306388" y="1749425"/>
            <a:ext cx="8493125"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ct val="25000"/>
              </a:spcAft>
              <a:buClr>
                <a:schemeClr val="accent2"/>
              </a:buClr>
              <a:buFont typeface="Wingdings" panose="05000000000000000000" pitchFamily="2" charset="2"/>
              <a:buChar char="§"/>
            </a:pPr>
            <a:r>
              <a:rPr lang="en-US" altLang="it-IT" sz="2800" i="1">
                <a:solidFill>
                  <a:srgbClr val="FF9900"/>
                </a:solidFill>
              </a:rPr>
              <a:t>Ordinale</a:t>
            </a:r>
          </a:p>
          <a:p>
            <a:pPr algn="just">
              <a:spcAft>
                <a:spcPct val="25000"/>
              </a:spcAft>
              <a:buClr>
                <a:schemeClr val="accent2"/>
              </a:buClr>
              <a:buFont typeface="Wingdings" panose="05000000000000000000" pitchFamily="2" charset="2"/>
              <a:buNone/>
            </a:pPr>
            <a:r>
              <a:rPr lang="en-US" altLang="it-IT" sz="2800" b="0">
                <a:solidFill>
                  <a:schemeClr val="tx2"/>
                </a:solidFill>
              </a:rPr>
              <a:t>    basso (1) – medio (2) – alto (3)</a:t>
            </a:r>
          </a:p>
          <a:p>
            <a:pPr algn="just">
              <a:spcAft>
                <a:spcPct val="25000"/>
              </a:spcAft>
              <a:buClr>
                <a:schemeClr val="accent2"/>
              </a:buClr>
              <a:buFont typeface="Wingdings" panose="05000000000000000000" pitchFamily="2" charset="2"/>
              <a:buNone/>
            </a:pPr>
            <a:endParaRPr lang="en-US" altLang="it-IT" sz="2800" b="0">
              <a:solidFill>
                <a:schemeClr val="tx2"/>
              </a:solidFill>
            </a:endParaRPr>
          </a:p>
          <a:p>
            <a:pPr algn="just">
              <a:spcAft>
                <a:spcPct val="25000"/>
              </a:spcAft>
              <a:buClr>
                <a:schemeClr val="accent2"/>
              </a:buClr>
              <a:buFont typeface="Wingdings" panose="05000000000000000000" pitchFamily="2" charset="2"/>
              <a:buChar char="§"/>
            </a:pPr>
            <a:r>
              <a:rPr lang="en-US" altLang="it-IT" sz="2800" i="1">
                <a:solidFill>
                  <a:srgbClr val="FF9900"/>
                </a:solidFill>
              </a:rPr>
              <a:t>Nominale dicotomica</a:t>
            </a:r>
          </a:p>
          <a:p>
            <a:pPr algn="just">
              <a:spcAft>
                <a:spcPct val="25000"/>
              </a:spcAft>
              <a:buClr>
                <a:schemeClr val="accent2"/>
              </a:buClr>
              <a:buFont typeface="Wingdings" panose="05000000000000000000" pitchFamily="2" charset="2"/>
              <a:buNone/>
            </a:pPr>
            <a:r>
              <a:rPr lang="en-US" altLang="it-IT" sz="2800" b="0">
                <a:solidFill>
                  <a:schemeClr val="tx2"/>
                </a:solidFill>
              </a:rPr>
              <a:t>   maggiore (1) o minore (0) di 2000 euro</a:t>
            </a:r>
          </a:p>
          <a:p>
            <a:pPr algn="just">
              <a:spcAft>
                <a:spcPct val="25000"/>
              </a:spcAft>
              <a:buClr>
                <a:schemeClr val="accent2"/>
              </a:buClr>
              <a:buFont typeface="Wingdings" panose="05000000000000000000" pitchFamily="2" charset="2"/>
              <a:buNone/>
            </a:pPr>
            <a:endParaRPr lang="en-US" altLang="it-IT" sz="2800" b="0">
              <a:solidFill>
                <a:schemeClr val="tx2"/>
              </a:solidFill>
            </a:endParaRPr>
          </a:p>
          <a:p>
            <a:pPr algn="just">
              <a:spcAft>
                <a:spcPct val="25000"/>
              </a:spcAft>
              <a:buClr>
                <a:schemeClr val="accent2"/>
              </a:buClr>
              <a:buFont typeface="Wingdings" panose="05000000000000000000" pitchFamily="2" charset="2"/>
              <a:buChar char="§"/>
            </a:pPr>
            <a:r>
              <a:rPr lang="it-IT" altLang="it-IT" sz="2800" b="0"/>
              <a:t>in base allo scopo della ricerca è possibile trattare/codificare la stessa variabile a diversi livelli di scala</a:t>
            </a:r>
            <a:endParaRPr lang="en-US" altLang="it-IT" sz="2800" b="0"/>
          </a:p>
        </p:txBody>
      </p:sp>
      <p:sp>
        <p:nvSpPr>
          <p:cNvPr id="2383875" name="Rectangle 3"/>
          <p:cNvSpPr>
            <a:spLocks noChangeArrowheads="1"/>
          </p:cNvSpPr>
          <p:nvPr/>
        </p:nvSpPr>
        <p:spPr bwMode="auto">
          <a:xfrm>
            <a:off x="76200" y="228600"/>
            <a:ext cx="888682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r" eaLnBrk="0" hangingPunct="0"/>
            <a:r>
              <a:rPr lang="it-IT" altLang="it-IT" sz="4400">
                <a:solidFill>
                  <a:schemeClr val="accent2"/>
                </a:solidFill>
              </a:rPr>
              <a:t>ricodifica del reddito </a:t>
            </a:r>
            <a:r>
              <a:rPr lang="it-IT" altLang="it-IT" sz="4400" i="1">
                <a:solidFill>
                  <a:srgbClr val="FF9900"/>
                </a:solidFill>
              </a:rPr>
              <a:t>su scala</a:t>
            </a:r>
            <a:endParaRPr lang="en-US" altLang="it-IT" sz="4400" i="1">
              <a:solidFill>
                <a:srgbClr val="FF9900"/>
              </a:solidFill>
            </a:endParaRPr>
          </a:p>
        </p:txBody>
      </p:sp>
    </p:spTree>
    <p:extLst>
      <p:ext uri="{BB962C8B-B14F-4D97-AF65-F5344CB8AC3E}">
        <p14:creationId xmlns:p14="http://schemas.microsoft.com/office/powerpoint/2010/main" val="3669307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3874">
                                            <p:txEl>
                                              <p:pRg st="0" end="0"/>
                                            </p:txEl>
                                          </p:spTgt>
                                        </p:tgtEl>
                                        <p:attrNameLst>
                                          <p:attrName>style.visibility</p:attrName>
                                        </p:attrNameLst>
                                      </p:cBhvr>
                                      <p:to>
                                        <p:strVal val="visible"/>
                                      </p:to>
                                    </p:set>
                                    <p:animEffect transition="in" filter="wipe(left)">
                                      <p:cBhvr>
                                        <p:cTn id="7" dur="500"/>
                                        <p:tgtEl>
                                          <p:spTgt spid="2383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3874">
                                            <p:txEl>
                                              <p:pRg st="1" end="1"/>
                                            </p:txEl>
                                          </p:spTgt>
                                        </p:tgtEl>
                                        <p:attrNameLst>
                                          <p:attrName>style.visibility</p:attrName>
                                        </p:attrNameLst>
                                      </p:cBhvr>
                                      <p:to>
                                        <p:strVal val="visible"/>
                                      </p:to>
                                    </p:set>
                                    <p:animEffect transition="in" filter="wipe(left)">
                                      <p:cBhvr>
                                        <p:cTn id="12" dur="500"/>
                                        <p:tgtEl>
                                          <p:spTgt spid="23838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83874">
                                            <p:txEl>
                                              <p:pRg st="3" end="3"/>
                                            </p:txEl>
                                          </p:spTgt>
                                        </p:tgtEl>
                                        <p:attrNameLst>
                                          <p:attrName>style.visibility</p:attrName>
                                        </p:attrNameLst>
                                      </p:cBhvr>
                                      <p:to>
                                        <p:strVal val="visible"/>
                                      </p:to>
                                    </p:set>
                                    <p:animEffect transition="in" filter="wipe(left)">
                                      <p:cBhvr>
                                        <p:cTn id="17" dur="500"/>
                                        <p:tgtEl>
                                          <p:spTgt spid="23838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83874">
                                            <p:txEl>
                                              <p:pRg st="4" end="4"/>
                                            </p:txEl>
                                          </p:spTgt>
                                        </p:tgtEl>
                                        <p:attrNameLst>
                                          <p:attrName>style.visibility</p:attrName>
                                        </p:attrNameLst>
                                      </p:cBhvr>
                                      <p:to>
                                        <p:strVal val="visible"/>
                                      </p:to>
                                    </p:set>
                                    <p:animEffect transition="in" filter="wipe(left)">
                                      <p:cBhvr>
                                        <p:cTn id="22" dur="500"/>
                                        <p:tgtEl>
                                          <p:spTgt spid="23838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83874">
                                            <p:txEl>
                                              <p:pRg st="6" end="6"/>
                                            </p:txEl>
                                          </p:spTgt>
                                        </p:tgtEl>
                                        <p:attrNameLst>
                                          <p:attrName>style.visibility</p:attrName>
                                        </p:attrNameLst>
                                      </p:cBhvr>
                                      <p:to>
                                        <p:strVal val="visible"/>
                                      </p:to>
                                    </p:set>
                                    <p:animEffect transition="in" filter="wipe(left)">
                                      <p:cBhvr>
                                        <p:cTn id="27" dur="500"/>
                                        <p:tgtEl>
                                          <p:spTgt spid="23838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7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22" name="Titolo 1"/>
          <p:cNvSpPr>
            <a:spLocks noGrp="1"/>
          </p:cNvSpPr>
          <p:nvPr>
            <p:ph type="title" idx="4294967295"/>
          </p:nvPr>
        </p:nvSpPr>
        <p:spPr>
          <a:xfrm>
            <a:off x="1733550" y="255588"/>
            <a:ext cx="7105650" cy="7620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r"/>
            <a:r>
              <a:rPr lang="it-IT" altLang="it-IT" b="1">
                <a:solidFill>
                  <a:schemeClr val="accent2"/>
                </a:solidFill>
              </a:rPr>
              <a:t>quindi</a:t>
            </a:r>
          </a:p>
        </p:txBody>
      </p:sp>
      <p:sp>
        <p:nvSpPr>
          <p:cNvPr id="3" name="Segnaposto contenuto 2"/>
          <p:cNvSpPr>
            <a:spLocks noGrp="1"/>
          </p:cNvSpPr>
          <p:nvPr>
            <p:ph idx="4294967295"/>
          </p:nvPr>
        </p:nvSpPr>
        <p:spPr>
          <a:xfrm>
            <a:off x="352425" y="1169988"/>
            <a:ext cx="8791575" cy="2917825"/>
          </a:xfrm>
        </p:spPr>
        <p:txBody>
          <a:bodyPr/>
          <a:lstStyle/>
          <a:p>
            <a:pPr marL="609600" indent="-609600" algn="just">
              <a:spcBef>
                <a:spcPct val="45000"/>
              </a:spcBef>
              <a:buClr>
                <a:schemeClr val="accent2"/>
              </a:buClr>
              <a:buFont typeface="Wingdings" panose="05000000000000000000" pitchFamily="2" charset="2"/>
              <a:buChar char="§"/>
            </a:pPr>
            <a:r>
              <a:rPr lang="it-IT" altLang="it-IT" sz="2600"/>
              <a:t>diversi modi di mettere in relazione proprietà degli eventi osservati (comportamenti) con proprietà dei numeri reali </a:t>
            </a:r>
          </a:p>
          <a:p>
            <a:pPr marL="609600" indent="-609600" algn="just">
              <a:spcBef>
                <a:spcPct val="45000"/>
              </a:spcBef>
              <a:buClr>
                <a:schemeClr val="accent2"/>
              </a:buClr>
              <a:buFont typeface="Wingdings" panose="05000000000000000000" pitchFamily="2" charset="2"/>
              <a:buChar char="§"/>
            </a:pPr>
            <a:r>
              <a:rPr lang="it-IT" altLang="it-IT" sz="2600"/>
              <a:t>4 livelli di misurazione: </a:t>
            </a:r>
          </a:p>
          <a:p>
            <a:pPr marL="609600" indent="-609600" algn="just">
              <a:spcBef>
                <a:spcPct val="10000"/>
              </a:spcBef>
              <a:buClr>
                <a:schemeClr val="accent2"/>
              </a:buClr>
              <a:buFont typeface="Wingdings" panose="05000000000000000000" pitchFamily="2" charset="2"/>
              <a:buAutoNum type="arabicPeriod"/>
            </a:pPr>
            <a:r>
              <a:rPr lang="it-IT" altLang="it-IT" sz="2600"/>
              <a:t>nominale (</a:t>
            </a:r>
            <a:r>
              <a:rPr lang="it-IT" altLang="it-IT" sz="2600" i="1"/>
              <a:t>cardinalità</a:t>
            </a:r>
            <a:r>
              <a:rPr lang="it-IT" altLang="it-IT" sz="2600"/>
              <a:t>): sesso: maschi= 1; femmine= 2</a:t>
            </a:r>
          </a:p>
          <a:p>
            <a:pPr marL="609600" indent="-609600" algn="just">
              <a:spcBef>
                <a:spcPct val="10000"/>
              </a:spcBef>
              <a:buClr>
                <a:schemeClr val="accent2"/>
              </a:buClr>
              <a:buFont typeface="Wingdings" panose="05000000000000000000" pitchFamily="2" charset="2"/>
              <a:buAutoNum type="arabicPeriod"/>
            </a:pPr>
            <a:r>
              <a:rPr lang="it-IT" altLang="it-IT" sz="2600"/>
              <a:t>ordinale (</a:t>
            </a:r>
            <a:r>
              <a:rPr lang="it-IT" altLang="it-IT" sz="2600" i="1"/>
              <a:t>relazione asimmetrica d’ordine</a:t>
            </a:r>
            <a:r>
              <a:rPr lang="it-IT" altLang="it-IT" sz="2600"/>
              <a:t>): titolo di studio: elementari= 1; medie=2 …. </a:t>
            </a:r>
          </a:p>
          <a:p>
            <a:pPr marL="609600" indent="-609600" algn="just">
              <a:spcBef>
                <a:spcPct val="10000"/>
              </a:spcBef>
              <a:buClr>
                <a:schemeClr val="accent2"/>
              </a:buClr>
              <a:buFont typeface="Wingdings" panose="05000000000000000000" pitchFamily="2" charset="2"/>
              <a:buAutoNum type="arabicPeriod"/>
            </a:pPr>
            <a:r>
              <a:rPr lang="it-IT" altLang="it-IT" sz="2600"/>
              <a:t>intervalli (</a:t>
            </a:r>
            <a:r>
              <a:rPr lang="it-IT" altLang="it-IT" sz="2600" i="1"/>
              <a:t>unità di misura</a:t>
            </a:r>
            <a:r>
              <a:rPr lang="it-IT" altLang="it-IT" sz="2600"/>
              <a:t>): modalità che si identificano con numeri aventi la prerogativa di quantificare l'intensità della manifestazione di una variabile; QI</a:t>
            </a:r>
          </a:p>
          <a:p>
            <a:pPr marL="609600" indent="-609600" algn="just">
              <a:spcBef>
                <a:spcPct val="10000"/>
              </a:spcBef>
              <a:buClr>
                <a:schemeClr val="accent2"/>
              </a:buClr>
              <a:buFont typeface="Wingdings" panose="05000000000000000000" pitchFamily="2" charset="2"/>
              <a:buAutoNum type="arabicPeriod"/>
            </a:pPr>
            <a:r>
              <a:rPr lang="it-IT" altLang="it-IT" sz="2600"/>
              <a:t>rapporti (</a:t>
            </a:r>
            <a:r>
              <a:rPr lang="it-IT" altLang="it-IT" sz="2600" i="1"/>
              <a:t>zero assoluto</a:t>
            </a:r>
            <a:r>
              <a:rPr lang="it-IT" altLang="it-IT" sz="2600"/>
              <a:t>): modalità caratterizzate dall'avere una origine fissa, 0: statura, peso, n° di figli</a:t>
            </a:r>
          </a:p>
        </p:txBody>
      </p:sp>
    </p:spTree>
    <p:extLst>
      <p:ext uri="{BB962C8B-B14F-4D97-AF65-F5344CB8AC3E}">
        <p14:creationId xmlns:p14="http://schemas.microsoft.com/office/powerpoint/2010/main" val="172497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0018" name="Titolo 1"/>
          <p:cNvSpPr>
            <a:spLocks noGrp="1"/>
          </p:cNvSpPr>
          <p:nvPr>
            <p:ph type="title" idx="4294967295"/>
          </p:nvPr>
        </p:nvSpPr>
        <p:spPr>
          <a:xfrm>
            <a:off x="457200" y="228600"/>
            <a:ext cx="8229600" cy="7620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r>
              <a:rPr lang="it-IT" altLang="it-IT" b="1">
                <a:solidFill>
                  <a:schemeClr val="accent2"/>
                </a:solidFill>
              </a:rPr>
              <a:t>sintesi</a:t>
            </a:r>
          </a:p>
        </p:txBody>
      </p:sp>
      <p:graphicFrame>
        <p:nvGraphicFramePr>
          <p:cNvPr id="2390019" name="Group 3"/>
          <p:cNvGraphicFramePr>
            <a:graphicFrameLocks noGrp="1"/>
          </p:cNvGraphicFramePr>
          <p:nvPr/>
        </p:nvGraphicFramePr>
        <p:xfrm>
          <a:off x="355600" y="1038225"/>
          <a:ext cx="8640763" cy="5768659"/>
        </p:xfrm>
        <a:graphic>
          <a:graphicData uri="http://schemas.openxmlformats.org/drawingml/2006/table">
            <a:tbl>
              <a:tblPr/>
              <a:tblGrid>
                <a:gridCol w="1714500"/>
                <a:gridCol w="1962150"/>
                <a:gridCol w="1866900"/>
                <a:gridCol w="1466850"/>
                <a:gridCol w="1630363"/>
              </a:tblGrid>
              <a:tr h="13890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23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Enumerazione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Ordinamento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Differenzee rapporti tra differenze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Rapporti tra misure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445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Nominale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445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Ordinale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192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Intervalli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5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Rapporti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822835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7970" name="Picture 2" descr="Tab_4_1"/>
          <p:cNvPicPr>
            <a:picLocks noChangeAspect="1" noChangeArrowheads="1"/>
          </p:cNvPicPr>
          <p:nvPr/>
        </p:nvPicPr>
        <p:blipFill>
          <a:blip r:embed="rId3">
            <a:lum bright="6000" contrast="54000"/>
            <a:extLst>
              <a:ext uri="{28A0092B-C50C-407E-A947-70E740481C1C}">
                <a14:useLocalDpi xmlns:a14="http://schemas.microsoft.com/office/drawing/2010/main" val="0"/>
              </a:ext>
            </a:extLst>
          </a:blip>
          <a:srcRect l="3099" t="4630" r="15300" b="57143"/>
          <a:stretch>
            <a:fillRect/>
          </a:stretch>
        </p:blipFill>
        <p:spPr bwMode="auto">
          <a:xfrm>
            <a:off x="539750" y="1409700"/>
            <a:ext cx="8026400" cy="5033963"/>
          </a:xfrm>
          <a:prstGeom prst="rect">
            <a:avLst/>
          </a:prstGeom>
          <a:noFill/>
          <a:extLst>
            <a:ext uri="{909E8E84-426E-40DD-AFC4-6F175D3DCCD1}">
              <a14:hiddenFill xmlns:a14="http://schemas.microsoft.com/office/drawing/2010/main">
                <a:solidFill>
                  <a:srgbClr val="FFFFFF"/>
                </a:solidFill>
              </a14:hiddenFill>
            </a:ext>
          </a:extLst>
        </p:spPr>
      </p:pic>
      <p:sp>
        <p:nvSpPr>
          <p:cNvPr id="2387971" name="Titolo 1"/>
          <p:cNvSpPr>
            <a:spLocks/>
          </p:cNvSpPr>
          <p:nvPr/>
        </p:nvSpPr>
        <p:spPr bwMode="auto">
          <a:xfrm>
            <a:off x="457200" y="228600"/>
            <a:ext cx="8229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sz="3800">
                <a:solidFill>
                  <a:schemeClr val="accent2"/>
                </a:solidFill>
              </a:rPr>
              <a:t>informazioni nei livelli di misura </a:t>
            </a:r>
          </a:p>
        </p:txBody>
      </p:sp>
      <p:sp>
        <p:nvSpPr>
          <p:cNvPr id="2387972" name="Rectangle 4"/>
          <p:cNvSpPr>
            <a:spLocks noChangeArrowheads="1"/>
          </p:cNvSpPr>
          <p:nvPr/>
        </p:nvSpPr>
        <p:spPr bwMode="auto">
          <a:xfrm>
            <a:off x="4095750" y="1276350"/>
            <a:ext cx="2514600" cy="5295900"/>
          </a:xfrm>
          <a:prstGeom prst="rect">
            <a:avLst/>
          </a:prstGeom>
          <a:noFill/>
          <a:ln w="2857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
        <p:nvSpPr>
          <p:cNvPr id="2387973" name="Text Box 5"/>
          <p:cNvSpPr txBox="1">
            <a:spLocks noChangeArrowheads="1"/>
          </p:cNvSpPr>
          <p:nvPr/>
        </p:nvSpPr>
        <p:spPr bwMode="auto">
          <a:xfrm>
            <a:off x="4348163" y="5591175"/>
            <a:ext cx="2008187" cy="1222375"/>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a:t>Come cambiare i valori assegnati agli eventi senza violare la regola della scala?</a:t>
            </a:r>
          </a:p>
        </p:txBody>
      </p:sp>
    </p:spTree>
    <p:extLst>
      <p:ext uri="{BB962C8B-B14F-4D97-AF65-F5344CB8AC3E}">
        <p14:creationId xmlns:p14="http://schemas.microsoft.com/office/powerpoint/2010/main" val="624117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87972"/>
                                        </p:tgtEl>
                                        <p:attrNameLst>
                                          <p:attrName>style.visibility</p:attrName>
                                        </p:attrNameLst>
                                      </p:cBhvr>
                                      <p:to>
                                        <p:strVal val="visible"/>
                                      </p:to>
                                    </p:set>
                                    <p:animEffect transition="in" filter="fade">
                                      <p:cBhvr>
                                        <p:cTn id="7" dur="500"/>
                                        <p:tgtEl>
                                          <p:spTgt spid="238797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87973"/>
                                        </p:tgtEl>
                                        <p:attrNameLst>
                                          <p:attrName>style.visibility</p:attrName>
                                        </p:attrNameLst>
                                      </p:cBhvr>
                                      <p:to>
                                        <p:strVal val="visible"/>
                                      </p:to>
                                    </p:set>
                                    <p:animEffect transition="in" filter="wipe(left)">
                                      <p:cBhvr>
                                        <p:cTn id="11" dur="500"/>
                                        <p:tgtEl>
                                          <p:spTgt spid="23879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387972"/>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3879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7972" grpId="0" animBg="1"/>
      <p:bldP spid="2387972" grpId="1" animBg="1"/>
      <p:bldP spid="2387973" grpId="0" animBg="1"/>
      <p:bldP spid="238797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7730" name="Picture 2" descr="Risultati immagini per sca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extLst>
            <a:ext uri="{909E8E84-426E-40DD-AFC4-6F175D3DCCD1}">
              <a14:hiddenFill xmlns:a14="http://schemas.microsoft.com/office/drawing/2010/main">
                <a:solidFill>
                  <a:srgbClr val="FFFFFF"/>
                </a:solidFill>
              </a14:hiddenFill>
            </a:ext>
          </a:extLst>
        </p:spPr>
      </p:pic>
      <p:sp>
        <p:nvSpPr>
          <p:cNvPr id="2377731" name="Rectangle 3"/>
          <p:cNvSpPr>
            <a:spLocks noChangeArrowheads="1"/>
          </p:cNvSpPr>
          <p:nvPr/>
        </p:nvSpPr>
        <p:spPr bwMode="auto">
          <a:xfrm>
            <a:off x="544513" y="2540000"/>
            <a:ext cx="7974012"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0" hangingPunct="0"/>
            <a:r>
              <a:rPr lang="it-IT" altLang="it-IT" sz="4400" i="1">
                <a:solidFill>
                  <a:srgbClr val="FF9900"/>
                </a:solidFill>
              </a:rPr>
              <a:t>mettiamoci alla prova sulle scale di misura</a:t>
            </a:r>
            <a:endParaRPr lang="en-US" altLang="it-IT" sz="4400" i="1">
              <a:solidFill>
                <a:srgbClr val="FF9900"/>
              </a:solidFill>
            </a:endParaRPr>
          </a:p>
        </p:txBody>
      </p:sp>
    </p:spTree>
    <p:extLst>
      <p:ext uri="{BB962C8B-B14F-4D97-AF65-F5344CB8AC3E}">
        <p14:creationId xmlns:p14="http://schemas.microsoft.com/office/powerpoint/2010/main" val="2047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9778" name="Rectangle 2"/>
          <p:cNvSpPr>
            <a:spLocks noGrp="1" noChangeArrowheads="1"/>
          </p:cNvSpPr>
          <p:nvPr>
            <p:ph type="title"/>
          </p:nvPr>
        </p:nvSpPr>
        <p:spPr>
          <a:xfrm>
            <a:off x="-19050" y="1504950"/>
            <a:ext cx="9144000" cy="3429000"/>
          </a:xfrm>
        </p:spPr>
        <p:txBody>
          <a:bodyPr/>
          <a:lstStyle/>
          <a:p>
            <a:r>
              <a:rPr lang="en-US" altLang="it-IT" sz="3200"/>
              <a:t/>
            </a:r>
            <a:br>
              <a:rPr lang="en-US" altLang="it-IT" sz="3200"/>
            </a:br>
            <a:endParaRPr lang="en-US" altLang="it-IT" sz="3200"/>
          </a:p>
        </p:txBody>
      </p:sp>
      <p:sp>
        <p:nvSpPr>
          <p:cNvPr id="2379779" name="Rectangle 3"/>
          <p:cNvSpPr>
            <a:spLocks noChangeArrowheads="1"/>
          </p:cNvSpPr>
          <p:nvPr/>
        </p:nvSpPr>
        <p:spPr bwMode="auto">
          <a:xfrm>
            <a:off x="1906588" y="292100"/>
            <a:ext cx="525145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0" hangingPunct="0"/>
            <a:r>
              <a:rPr lang="it-IT" altLang="it-IT" sz="4400">
                <a:solidFill>
                  <a:schemeClr val="accent2"/>
                </a:solidFill>
              </a:rPr>
              <a:t>che tipo di misura è</a:t>
            </a:r>
            <a:endParaRPr lang="en-US" altLang="it-IT" sz="4400">
              <a:solidFill>
                <a:schemeClr val="accent2"/>
              </a:solidFill>
            </a:endParaRPr>
          </a:p>
        </p:txBody>
      </p:sp>
      <p:sp>
        <p:nvSpPr>
          <p:cNvPr id="2379780" name="Text Box 4"/>
          <p:cNvSpPr txBox="1">
            <a:spLocks noChangeArrowheads="1"/>
          </p:cNvSpPr>
          <p:nvPr/>
        </p:nvSpPr>
        <p:spPr bwMode="auto">
          <a:xfrm>
            <a:off x="123825" y="2074863"/>
            <a:ext cx="87915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it-IT" sz="2800" b="0">
                <a:solidFill>
                  <a:schemeClr val="tx2"/>
                </a:solidFill>
              </a:rPr>
              <a:t>numero di film visti durante le vacanze (0, 1, 2, 3, 4) </a:t>
            </a:r>
          </a:p>
          <a:p>
            <a:pPr algn="just"/>
            <a:endParaRPr lang="en-US" altLang="it-IT" sz="2800" b="0">
              <a:solidFill>
                <a:schemeClr val="tx2"/>
              </a:solidFill>
            </a:endParaRPr>
          </a:p>
          <a:p>
            <a:pPr algn="just">
              <a:buClr>
                <a:schemeClr val="accent2"/>
              </a:buClr>
              <a:buFont typeface="Wingdings" panose="05000000000000000000" pitchFamily="2" charset="2"/>
              <a:buChar char="§"/>
            </a:pPr>
            <a:r>
              <a:rPr lang="en-US" altLang="it-IT" sz="2800" b="0">
                <a:solidFill>
                  <a:schemeClr val="tx2"/>
                </a:solidFill>
              </a:rPr>
              <a:t>Quantitativa→ modalità numerica (non categorie/etichette)</a:t>
            </a:r>
          </a:p>
          <a:p>
            <a:pPr algn="just">
              <a:buClr>
                <a:schemeClr val="accent2"/>
              </a:buClr>
              <a:buFont typeface="Wingdings" panose="05000000000000000000" pitchFamily="2" charset="2"/>
              <a:buChar char="§"/>
            </a:pPr>
            <a:r>
              <a:rPr lang="en-US" altLang="it-IT" sz="2800" b="0">
                <a:solidFill>
                  <a:schemeClr val="tx2"/>
                </a:solidFill>
              </a:rPr>
              <a:t>Rapporti → zero assoluto + vale il rapporto (vedere 4 film significa vederne il doppio di chi ne ha visti 2)</a:t>
            </a:r>
          </a:p>
          <a:p>
            <a:pPr algn="just">
              <a:buClr>
                <a:schemeClr val="accent2"/>
              </a:buClr>
              <a:buFont typeface="Wingdings" panose="05000000000000000000" pitchFamily="2" charset="2"/>
              <a:buChar char="§"/>
            </a:pPr>
            <a:r>
              <a:rPr lang="en-US" altLang="it-IT" sz="2800" b="0">
                <a:solidFill>
                  <a:schemeClr val="tx2"/>
                </a:solidFill>
              </a:rPr>
              <a:t>Discreta → assume un numero intero di possibili modalità (non infinite possibili modalità)</a:t>
            </a:r>
          </a:p>
        </p:txBody>
      </p:sp>
    </p:spTree>
    <p:extLst>
      <p:ext uri="{BB962C8B-B14F-4D97-AF65-F5344CB8AC3E}">
        <p14:creationId xmlns:p14="http://schemas.microsoft.com/office/powerpoint/2010/main" val="2982809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79780">
                                            <p:txEl>
                                              <p:pRg st="0" end="0"/>
                                            </p:txEl>
                                          </p:spTgt>
                                        </p:tgtEl>
                                        <p:attrNameLst>
                                          <p:attrName>style.visibility</p:attrName>
                                        </p:attrNameLst>
                                      </p:cBhvr>
                                      <p:to>
                                        <p:strVal val="visible"/>
                                      </p:to>
                                    </p:set>
                                    <p:animEffect transition="in" filter="wipe(left)">
                                      <p:cBhvr>
                                        <p:cTn id="7" dur="500"/>
                                        <p:tgtEl>
                                          <p:spTgt spid="2379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79780">
                                            <p:txEl>
                                              <p:pRg st="2" end="2"/>
                                            </p:txEl>
                                          </p:spTgt>
                                        </p:tgtEl>
                                        <p:attrNameLst>
                                          <p:attrName>style.visibility</p:attrName>
                                        </p:attrNameLst>
                                      </p:cBhvr>
                                      <p:to>
                                        <p:strVal val="visible"/>
                                      </p:to>
                                    </p:set>
                                    <p:animEffect transition="in" filter="wipe(left)">
                                      <p:cBhvr>
                                        <p:cTn id="12" dur="500"/>
                                        <p:tgtEl>
                                          <p:spTgt spid="237978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79780">
                                            <p:txEl>
                                              <p:pRg st="3" end="3"/>
                                            </p:txEl>
                                          </p:spTgt>
                                        </p:tgtEl>
                                        <p:attrNameLst>
                                          <p:attrName>style.visibility</p:attrName>
                                        </p:attrNameLst>
                                      </p:cBhvr>
                                      <p:to>
                                        <p:strVal val="visible"/>
                                      </p:to>
                                    </p:set>
                                    <p:animEffect transition="in" filter="wipe(left)">
                                      <p:cBhvr>
                                        <p:cTn id="17" dur="500"/>
                                        <p:tgtEl>
                                          <p:spTgt spid="237978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79780">
                                            <p:txEl>
                                              <p:pRg st="4" end="4"/>
                                            </p:txEl>
                                          </p:spTgt>
                                        </p:tgtEl>
                                        <p:attrNameLst>
                                          <p:attrName>style.visibility</p:attrName>
                                        </p:attrNameLst>
                                      </p:cBhvr>
                                      <p:to>
                                        <p:strVal val="visible"/>
                                      </p:to>
                                    </p:set>
                                    <p:animEffect transition="in" filter="wipe(left)">
                                      <p:cBhvr>
                                        <p:cTn id="22" dur="500"/>
                                        <p:tgtEl>
                                          <p:spTgt spid="23797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978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ChangeArrowheads="1"/>
          </p:cNvSpPr>
          <p:nvPr>
            <p:ph type="title"/>
          </p:nvPr>
        </p:nvSpPr>
        <p:spPr>
          <a:xfrm>
            <a:off x="-19050" y="1504950"/>
            <a:ext cx="9144000" cy="3429000"/>
          </a:xfrm>
        </p:spPr>
        <p:txBody>
          <a:bodyPr/>
          <a:lstStyle/>
          <a:p>
            <a:r>
              <a:rPr lang="en-US" altLang="it-IT" sz="3200"/>
              <a:t/>
            </a:r>
            <a:br>
              <a:rPr lang="en-US" altLang="it-IT" sz="3200"/>
            </a:br>
            <a:endParaRPr lang="en-US" altLang="it-IT" sz="3200"/>
          </a:p>
        </p:txBody>
      </p:sp>
      <p:sp>
        <p:nvSpPr>
          <p:cNvPr id="2381827" name="Rectangle 3"/>
          <p:cNvSpPr>
            <a:spLocks noGrp="1" noChangeArrowheads="1"/>
          </p:cNvSpPr>
          <p:nvPr>
            <p:ph type="body" idx="1"/>
          </p:nvPr>
        </p:nvSpPr>
        <p:spPr>
          <a:xfrm>
            <a:off x="152400" y="4419600"/>
            <a:ext cx="8991600" cy="2895600"/>
          </a:xfrm>
        </p:spPr>
        <p:txBody>
          <a:bodyPr/>
          <a:lstStyle/>
          <a:p>
            <a:pPr>
              <a:buClr>
                <a:schemeClr val="accent2"/>
              </a:buClr>
              <a:buFont typeface="Wingdings" panose="05000000000000000000" pitchFamily="2" charset="2"/>
              <a:buChar char="§"/>
            </a:pPr>
            <a:r>
              <a:rPr lang="en-US" altLang="it-IT" sz="2800">
                <a:solidFill>
                  <a:srgbClr val="FF9900"/>
                </a:solidFill>
              </a:rPr>
              <a:t>Quantitative o Qualitativa?</a:t>
            </a:r>
          </a:p>
          <a:p>
            <a:pPr>
              <a:buClr>
                <a:schemeClr val="accent2"/>
              </a:buClr>
              <a:buFont typeface="Wingdings" panose="05000000000000000000" pitchFamily="2" charset="2"/>
              <a:buChar char="§"/>
            </a:pPr>
            <a:r>
              <a:rPr lang="en-US" altLang="it-IT" sz="2800">
                <a:solidFill>
                  <a:srgbClr val="FF9900"/>
                </a:solidFill>
              </a:rPr>
              <a:t>Nominali, ordinali, intervalli, rapporti?</a:t>
            </a:r>
          </a:p>
          <a:p>
            <a:pPr>
              <a:buClr>
                <a:schemeClr val="accent2"/>
              </a:buClr>
              <a:buFont typeface="Wingdings" panose="05000000000000000000" pitchFamily="2" charset="2"/>
              <a:buChar char="§"/>
            </a:pPr>
            <a:r>
              <a:rPr lang="en-US" altLang="it-IT" sz="2800">
                <a:solidFill>
                  <a:srgbClr val="FF9900"/>
                </a:solidFill>
              </a:rPr>
              <a:t>Continue o discrete?</a:t>
            </a:r>
          </a:p>
          <a:p>
            <a:pPr>
              <a:buClr>
                <a:schemeClr val="accent2"/>
              </a:buClr>
              <a:buFont typeface="Wingdings" panose="05000000000000000000" pitchFamily="2" charset="2"/>
              <a:buChar char="§"/>
            </a:pPr>
            <a:r>
              <a:rPr lang="en-US" altLang="it-IT" sz="2800">
                <a:solidFill>
                  <a:srgbClr val="FF9900"/>
                </a:solidFill>
              </a:rPr>
              <a:t>Mutabile (sconnessa, rettilinea) o variabile (discreta, continua)?</a:t>
            </a:r>
          </a:p>
        </p:txBody>
      </p:sp>
      <p:sp>
        <p:nvSpPr>
          <p:cNvPr id="2381828" name="Text Box 4"/>
          <p:cNvSpPr txBox="1">
            <a:spLocks noChangeArrowheads="1"/>
          </p:cNvSpPr>
          <p:nvPr/>
        </p:nvSpPr>
        <p:spPr bwMode="auto">
          <a:xfrm>
            <a:off x="1635125" y="0"/>
            <a:ext cx="584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possibili altri esercizi</a:t>
            </a:r>
          </a:p>
        </p:txBody>
      </p:sp>
      <p:sp>
        <p:nvSpPr>
          <p:cNvPr id="2381829" name="Rectangle 5"/>
          <p:cNvSpPr>
            <a:spLocks noChangeArrowheads="1"/>
          </p:cNvSpPr>
          <p:nvPr/>
        </p:nvSpPr>
        <p:spPr bwMode="auto">
          <a:xfrm>
            <a:off x="95250" y="962025"/>
            <a:ext cx="8872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Clr>
                <a:schemeClr val="accent2"/>
              </a:buClr>
              <a:buFont typeface="Wingdings" panose="05000000000000000000" pitchFamily="2" charset="2"/>
              <a:buNone/>
            </a:pPr>
            <a:r>
              <a:rPr lang="it-IT" altLang="it-IT" sz="2800" b="0">
                <a:solidFill>
                  <a:srgbClr val="FF9900"/>
                </a:solidFill>
              </a:rPr>
              <a:t>che tipo di variabile è</a:t>
            </a:r>
            <a:endParaRPr lang="en-US" altLang="it-IT" sz="2800" b="0">
              <a:solidFill>
                <a:srgbClr val="FF9900"/>
              </a:solidFill>
            </a:endParaRPr>
          </a:p>
        </p:txBody>
      </p:sp>
      <p:sp>
        <p:nvSpPr>
          <p:cNvPr id="2381830" name="Text Box 6"/>
          <p:cNvSpPr txBox="1">
            <a:spLocks noChangeArrowheads="1"/>
          </p:cNvSpPr>
          <p:nvPr/>
        </p:nvSpPr>
        <p:spPr bwMode="auto">
          <a:xfrm>
            <a:off x="123825" y="2074863"/>
            <a:ext cx="90551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it-IT" sz="2800" b="0">
                <a:solidFill>
                  <a:schemeClr val="tx2"/>
                </a:solidFill>
              </a:rPr>
              <a:t>1. Età (0, 1, 2, 3, 4) </a:t>
            </a:r>
          </a:p>
          <a:p>
            <a:r>
              <a:rPr lang="en-US" altLang="it-IT" sz="2800" b="0">
                <a:solidFill>
                  <a:schemeClr val="tx2"/>
                </a:solidFill>
              </a:rPr>
              <a:t>2. Genere di musica preferito (rock, jazz, folk, classical)</a:t>
            </a:r>
          </a:p>
          <a:p>
            <a:r>
              <a:rPr lang="en-US" altLang="it-IT" sz="2800" b="0">
                <a:solidFill>
                  <a:schemeClr val="tx2"/>
                </a:solidFill>
              </a:rPr>
              <a:t>3. Grado di felicità (molto, abbastanza, poco, per niente)</a:t>
            </a:r>
          </a:p>
          <a:p>
            <a:r>
              <a:rPr lang="en-US" altLang="it-IT" sz="2800" b="0">
                <a:solidFill>
                  <a:schemeClr val="tx2"/>
                </a:solidFill>
              </a:rPr>
              <a:t>4. Tempo di denominazione (secondi)</a:t>
            </a:r>
          </a:p>
          <a:p>
            <a:r>
              <a:rPr lang="en-US" altLang="it-IT" sz="2800" b="0">
                <a:solidFill>
                  <a:schemeClr val="tx2"/>
                </a:solidFill>
              </a:rPr>
              <a:t>5. Tasso di crescita di una popolazione (percentuale)</a:t>
            </a:r>
            <a:endParaRPr lang="it-IT" altLang="it-IT" sz="2800" b="0">
              <a:solidFill>
                <a:schemeClr val="tx2"/>
              </a:solidFill>
            </a:endParaRPr>
          </a:p>
        </p:txBody>
      </p:sp>
    </p:spTree>
    <p:extLst>
      <p:ext uri="{BB962C8B-B14F-4D97-AF65-F5344CB8AC3E}">
        <p14:creationId xmlns:p14="http://schemas.microsoft.com/office/powerpoint/2010/main" val="742887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65" name="Text Box 5"/>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4000">
                <a:solidFill>
                  <a:schemeClr val="accent2"/>
                </a:solidFill>
              </a:rPr>
              <a:t>Carattere misurato su scala a … ?</a:t>
            </a:r>
          </a:p>
        </p:txBody>
      </p:sp>
      <p:grpSp>
        <p:nvGrpSpPr>
          <p:cNvPr id="2498566" name="Group 6"/>
          <p:cNvGrpSpPr>
            <a:grpSpLocks/>
          </p:cNvGrpSpPr>
          <p:nvPr/>
        </p:nvGrpSpPr>
        <p:grpSpPr bwMode="auto">
          <a:xfrm>
            <a:off x="139700" y="1028700"/>
            <a:ext cx="3460750" cy="5295900"/>
            <a:chOff x="88" y="648"/>
            <a:chExt cx="2180" cy="3336"/>
          </a:xfrm>
        </p:grpSpPr>
        <p:sp>
          <p:nvSpPr>
            <p:cNvPr id="2498567" name="Line 7"/>
            <p:cNvSpPr>
              <a:spLocks noChangeShapeType="1"/>
            </p:cNvSpPr>
            <p:nvPr/>
          </p:nvSpPr>
          <p:spPr bwMode="auto">
            <a:xfrm>
              <a:off x="2268" y="648"/>
              <a:ext cx="0" cy="3336"/>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2498568" name="Text Box 8"/>
            <p:cNvSpPr txBox="1">
              <a:spLocks noChangeArrowheads="1"/>
            </p:cNvSpPr>
            <p:nvPr/>
          </p:nvSpPr>
          <p:spPr bwMode="auto">
            <a:xfrm rot="16200000">
              <a:off x="-1050" y="1929"/>
              <a:ext cx="2735" cy="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r>
                <a:rPr lang="it-IT" altLang="it-IT" sz="2400"/>
                <a:t>Precisione del carattere statistico di indagine</a:t>
              </a:r>
            </a:p>
          </p:txBody>
        </p:sp>
      </p:grpSp>
      <p:grpSp>
        <p:nvGrpSpPr>
          <p:cNvPr id="2498575" name="Group 15"/>
          <p:cNvGrpSpPr>
            <a:grpSpLocks/>
          </p:cNvGrpSpPr>
          <p:nvPr/>
        </p:nvGrpSpPr>
        <p:grpSpPr bwMode="auto">
          <a:xfrm>
            <a:off x="1333500" y="1095375"/>
            <a:ext cx="1985963" cy="909638"/>
            <a:chOff x="840" y="690"/>
            <a:chExt cx="1251" cy="573"/>
          </a:xfrm>
        </p:grpSpPr>
        <p:sp>
          <p:nvSpPr>
            <p:cNvPr id="2498576" name="Text Box 16"/>
            <p:cNvSpPr txBox="1">
              <a:spLocks noChangeArrowheads="1"/>
            </p:cNvSpPr>
            <p:nvPr/>
          </p:nvSpPr>
          <p:spPr bwMode="auto">
            <a:xfrm>
              <a:off x="1203" y="690"/>
              <a:ext cx="567"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Bassa</a:t>
              </a:r>
            </a:p>
          </p:txBody>
        </p:sp>
        <p:sp>
          <p:nvSpPr>
            <p:cNvPr id="2498577" name="Text Box 17"/>
            <p:cNvSpPr txBox="1">
              <a:spLocks noChangeArrowheads="1"/>
            </p:cNvSpPr>
            <p:nvPr/>
          </p:nvSpPr>
          <p:spPr bwMode="auto">
            <a:xfrm>
              <a:off x="840" y="955"/>
              <a:ext cx="1251"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b="0"/>
                <a:t>Qualitativa/sconnessa</a:t>
              </a:r>
            </a:p>
            <a:p>
              <a:pPr algn="ctr"/>
              <a:r>
                <a:rPr lang="it-IT" altLang="it-IT">
                  <a:solidFill>
                    <a:srgbClr val="FF0000"/>
                  </a:solidFill>
                </a:rPr>
                <a:t>???</a:t>
              </a:r>
            </a:p>
          </p:txBody>
        </p:sp>
      </p:grpSp>
      <p:grpSp>
        <p:nvGrpSpPr>
          <p:cNvPr id="2498578" name="Group 18"/>
          <p:cNvGrpSpPr>
            <a:grpSpLocks/>
          </p:cNvGrpSpPr>
          <p:nvPr/>
        </p:nvGrpSpPr>
        <p:grpSpPr bwMode="auto">
          <a:xfrm>
            <a:off x="1379538" y="3484563"/>
            <a:ext cx="1852612" cy="947737"/>
            <a:chOff x="869" y="2195"/>
            <a:chExt cx="1167" cy="597"/>
          </a:xfrm>
        </p:grpSpPr>
        <p:sp>
          <p:nvSpPr>
            <p:cNvPr id="2498579" name="Text Box 19"/>
            <p:cNvSpPr txBox="1">
              <a:spLocks noChangeArrowheads="1"/>
            </p:cNvSpPr>
            <p:nvPr/>
          </p:nvSpPr>
          <p:spPr bwMode="auto">
            <a:xfrm>
              <a:off x="1025" y="2195"/>
              <a:ext cx="971"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intermedia</a:t>
              </a:r>
            </a:p>
          </p:txBody>
        </p:sp>
        <p:sp>
          <p:nvSpPr>
            <p:cNvPr id="2498580" name="Text Box 20"/>
            <p:cNvSpPr txBox="1">
              <a:spLocks noChangeArrowheads="1"/>
            </p:cNvSpPr>
            <p:nvPr/>
          </p:nvSpPr>
          <p:spPr bwMode="auto">
            <a:xfrm>
              <a:off x="869" y="2484"/>
              <a:ext cx="1167"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b="0"/>
                <a:t>Quantitativa/discreta</a:t>
              </a:r>
            </a:p>
            <a:p>
              <a:pPr algn="ctr"/>
              <a:r>
                <a:rPr lang="it-IT" altLang="it-IT">
                  <a:solidFill>
                    <a:srgbClr val="FF0000"/>
                  </a:solidFill>
                </a:rPr>
                <a:t>???</a:t>
              </a:r>
            </a:p>
          </p:txBody>
        </p:sp>
      </p:grpSp>
      <p:grpSp>
        <p:nvGrpSpPr>
          <p:cNvPr id="2498581" name="Group 21"/>
          <p:cNvGrpSpPr>
            <a:grpSpLocks/>
          </p:cNvGrpSpPr>
          <p:nvPr/>
        </p:nvGrpSpPr>
        <p:grpSpPr bwMode="auto">
          <a:xfrm>
            <a:off x="1520825" y="5321300"/>
            <a:ext cx="1908175" cy="909638"/>
            <a:chOff x="958" y="3352"/>
            <a:chExt cx="1202" cy="573"/>
          </a:xfrm>
        </p:grpSpPr>
        <p:sp>
          <p:nvSpPr>
            <p:cNvPr id="2498582" name="Text Box 22"/>
            <p:cNvSpPr txBox="1">
              <a:spLocks noChangeArrowheads="1"/>
            </p:cNvSpPr>
            <p:nvPr/>
          </p:nvSpPr>
          <p:spPr bwMode="auto">
            <a:xfrm>
              <a:off x="1333" y="3352"/>
              <a:ext cx="36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Alta</a:t>
              </a:r>
            </a:p>
          </p:txBody>
        </p:sp>
        <p:sp>
          <p:nvSpPr>
            <p:cNvPr id="2498583" name="Text Box 23"/>
            <p:cNvSpPr txBox="1">
              <a:spLocks noChangeArrowheads="1"/>
            </p:cNvSpPr>
            <p:nvPr/>
          </p:nvSpPr>
          <p:spPr bwMode="auto">
            <a:xfrm>
              <a:off x="958" y="3617"/>
              <a:ext cx="120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b="0"/>
                <a:t>Quantitativa/continua</a:t>
              </a:r>
            </a:p>
            <a:p>
              <a:pPr algn="ctr"/>
              <a:r>
                <a:rPr lang="it-IT" altLang="it-IT">
                  <a:solidFill>
                    <a:srgbClr val="FF0000"/>
                  </a:solidFill>
                </a:rPr>
                <a:t>???</a:t>
              </a:r>
            </a:p>
          </p:txBody>
        </p:sp>
      </p:grpSp>
      <p:grpSp>
        <p:nvGrpSpPr>
          <p:cNvPr id="24" name="Group 23"/>
          <p:cNvGrpSpPr/>
          <p:nvPr/>
        </p:nvGrpSpPr>
        <p:grpSpPr>
          <a:xfrm>
            <a:off x="4008519" y="2953089"/>
            <a:ext cx="4327360" cy="1809320"/>
            <a:chOff x="4008519" y="2953089"/>
            <a:chExt cx="4327360" cy="1809320"/>
          </a:xfrm>
        </p:grpSpPr>
        <p:pic>
          <p:nvPicPr>
            <p:cNvPr id="25" name="Picture 24"/>
            <p:cNvPicPr>
              <a:picLocks noChangeAspect="1"/>
            </p:cNvPicPr>
            <p:nvPr/>
          </p:nvPicPr>
          <p:blipFill>
            <a:blip r:embed="rId3"/>
            <a:stretch>
              <a:fillRect/>
            </a:stretch>
          </p:blipFill>
          <p:spPr>
            <a:xfrm>
              <a:off x="4008519" y="2953089"/>
              <a:ext cx="4327360" cy="1809320"/>
            </a:xfrm>
            <a:prstGeom prst="rect">
              <a:avLst/>
            </a:prstGeom>
          </p:spPr>
        </p:pic>
        <p:sp>
          <p:nvSpPr>
            <p:cNvPr id="26" name="Text Box 13"/>
            <p:cNvSpPr txBox="1">
              <a:spLocks noChangeArrowheads="1"/>
            </p:cNvSpPr>
            <p:nvPr/>
          </p:nvSpPr>
          <p:spPr bwMode="auto">
            <a:xfrm>
              <a:off x="5437188" y="4475748"/>
              <a:ext cx="231616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Ordine di presentazione</a:t>
              </a:r>
            </a:p>
          </p:txBody>
        </p:sp>
      </p:grpSp>
      <p:grpSp>
        <p:nvGrpSpPr>
          <p:cNvPr id="27" name="Group 26"/>
          <p:cNvGrpSpPr/>
          <p:nvPr/>
        </p:nvGrpSpPr>
        <p:grpSpPr>
          <a:xfrm>
            <a:off x="3905000" y="1000927"/>
            <a:ext cx="4430879" cy="1978605"/>
            <a:chOff x="3918665" y="619130"/>
            <a:chExt cx="4430879" cy="1978605"/>
          </a:xfrm>
        </p:grpSpPr>
        <p:pic>
          <p:nvPicPr>
            <p:cNvPr id="28" name="Picture 27"/>
            <p:cNvPicPr>
              <a:picLocks noChangeAspect="1"/>
            </p:cNvPicPr>
            <p:nvPr/>
          </p:nvPicPr>
          <p:blipFill>
            <a:blip r:embed="rId4"/>
            <a:stretch>
              <a:fillRect/>
            </a:stretch>
          </p:blipFill>
          <p:spPr>
            <a:xfrm>
              <a:off x="3918665" y="619130"/>
              <a:ext cx="4430879" cy="1852602"/>
            </a:xfrm>
            <a:prstGeom prst="rect">
              <a:avLst/>
            </a:prstGeom>
          </p:spPr>
        </p:pic>
        <p:sp>
          <p:nvSpPr>
            <p:cNvPr id="29" name="Text Box 10"/>
            <p:cNvSpPr txBox="1">
              <a:spLocks noChangeArrowheads="1"/>
            </p:cNvSpPr>
            <p:nvPr/>
          </p:nvSpPr>
          <p:spPr bwMode="auto">
            <a:xfrm>
              <a:off x="6134105" y="2353260"/>
              <a:ext cx="6207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Parola</a:t>
              </a:r>
            </a:p>
          </p:txBody>
        </p:sp>
      </p:grpSp>
      <p:grpSp>
        <p:nvGrpSpPr>
          <p:cNvPr id="30" name="Group 29"/>
          <p:cNvGrpSpPr/>
          <p:nvPr/>
        </p:nvGrpSpPr>
        <p:grpSpPr>
          <a:xfrm>
            <a:off x="4032251" y="4828011"/>
            <a:ext cx="4380741" cy="1884332"/>
            <a:chOff x="4032251" y="4828011"/>
            <a:chExt cx="4380741" cy="1884332"/>
          </a:xfrm>
        </p:grpSpPr>
        <p:pic>
          <p:nvPicPr>
            <p:cNvPr id="31" name="Picture 30"/>
            <p:cNvPicPr>
              <a:picLocks noChangeAspect="1"/>
            </p:cNvPicPr>
            <p:nvPr/>
          </p:nvPicPr>
          <p:blipFill>
            <a:blip r:embed="rId5"/>
            <a:stretch>
              <a:fillRect/>
            </a:stretch>
          </p:blipFill>
          <p:spPr>
            <a:xfrm>
              <a:off x="4032251" y="4828011"/>
              <a:ext cx="4380741" cy="1831640"/>
            </a:xfrm>
            <a:prstGeom prst="rect">
              <a:avLst/>
            </a:prstGeom>
          </p:spPr>
        </p:pic>
        <p:sp>
          <p:nvSpPr>
            <p:cNvPr id="32" name="Text Box 4"/>
            <p:cNvSpPr txBox="1">
              <a:spLocks noChangeArrowheads="1"/>
            </p:cNvSpPr>
            <p:nvPr/>
          </p:nvSpPr>
          <p:spPr bwMode="auto">
            <a:xfrm>
              <a:off x="5599906" y="6467868"/>
              <a:ext cx="199072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Istante temporale (s)</a:t>
              </a:r>
            </a:p>
          </p:txBody>
        </p:sp>
      </p:grpSp>
    </p:spTree>
    <p:extLst>
      <p:ext uri="{BB962C8B-B14F-4D97-AF65-F5344CB8AC3E}">
        <p14:creationId xmlns:p14="http://schemas.microsoft.com/office/powerpoint/2010/main" val="4114905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8930" name="Text Box 2"/>
          <p:cNvSpPr txBox="1">
            <a:spLocks noChangeArrowheads="1"/>
          </p:cNvSpPr>
          <p:nvPr/>
        </p:nvSpPr>
        <p:spPr bwMode="auto">
          <a:xfrm>
            <a:off x="152400" y="279400"/>
            <a:ext cx="8670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4400">
                <a:solidFill>
                  <a:schemeClr val="accent2"/>
                </a:solidFill>
              </a:rPr>
              <a:t>variabili e relazioni causali </a:t>
            </a:r>
          </a:p>
        </p:txBody>
      </p:sp>
      <p:sp>
        <p:nvSpPr>
          <p:cNvPr id="2428931" name="Text Box 3"/>
          <p:cNvSpPr txBox="1">
            <a:spLocks noChangeArrowheads="1"/>
          </p:cNvSpPr>
          <p:nvPr/>
        </p:nvSpPr>
        <p:spPr bwMode="auto">
          <a:xfrm>
            <a:off x="144463" y="1004888"/>
            <a:ext cx="88534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66763">
              <a:defRPr>
                <a:solidFill>
                  <a:schemeClr val="tx1"/>
                </a:solidFill>
                <a:latin typeface="Arial" panose="020B0604020202020204" pitchFamily="34" charset="0"/>
                <a:cs typeface="Arial" panose="020B0604020202020204" pitchFamily="34" charset="0"/>
              </a:defRPr>
            </a:lvl2pPr>
            <a:lvl3pPr marL="957263">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spcBef>
                <a:spcPct val="50000"/>
              </a:spcBef>
              <a:buClr>
                <a:srgbClr val="FFCC00"/>
              </a:buClr>
              <a:buFont typeface="Wingdings" panose="05000000000000000000" pitchFamily="2" charset="2"/>
              <a:buNone/>
            </a:pPr>
            <a:r>
              <a:rPr lang="it-IT" altLang="it-IT" sz="2800" b="0">
                <a:latin typeface="Verdana" panose="020B0604030504040204" pitchFamily="34" charset="0"/>
              </a:rPr>
              <a:t>eventi osservati (</a:t>
            </a:r>
            <a:r>
              <a:rPr lang="it-IT" altLang="it-IT" sz="2800" b="0">
                <a:solidFill>
                  <a:srgbClr val="FF9900"/>
                </a:solidFill>
                <a:latin typeface="Verdana" panose="020B0604030504040204" pitchFamily="34" charset="0"/>
              </a:rPr>
              <a:t>caratteri</a:t>
            </a:r>
            <a:r>
              <a:rPr lang="it-IT" altLang="it-IT" sz="2800" b="0">
                <a:latin typeface="Verdana" panose="020B0604030504040204" pitchFamily="34" charset="0"/>
              </a:rPr>
              <a:t>)  che possono assumere diversi valori (</a:t>
            </a:r>
            <a:r>
              <a:rPr lang="it-IT" altLang="it-IT" sz="2800" b="0">
                <a:solidFill>
                  <a:srgbClr val="FF9900"/>
                </a:solidFill>
                <a:latin typeface="Verdana" panose="020B0604030504040204" pitchFamily="34" charset="0"/>
              </a:rPr>
              <a:t>modalità</a:t>
            </a:r>
            <a:r>
              <a:rPr lang="it-IT" altLang="it-IT" sz="2800" b="0">
                <a:latin typeface="Verdana" panose="020B0604030504040204" pitchFamily="34" charset="0"/>
              </a:rPr>
              <a:t>) tra i soggetti di un campione o di una popolazione (</a:t>
            </a:r>
            <a:r>
              <a:rPr lang="it-IT" altLang="it-IT" sz="2800" b="0">
                <a:solidFill>
                  <a:srgbClr val="FF9900"/>
                </a:solidFill>
                <a:latin typeface="Verdana" panose="020B0604030504040204" pitchFamily="34" charset="0"/>
              </a:rPr>
              <a:t>unità statistica</a:t>
            </a:r>
            <a:r>
              <a:rPr lang="it-IT" altLang="it-IT" sz="2800" b="0">
                <a:latin typeface="Verdana" panose="020B0604030504040204" pitchFamily="34" charset="0"/>
              </a:rPr>
              <a:t>)</a:t>
            </a:r>
          </a:p>
        </p:txBody>
      </p:sp>
      <p:sp>
        <p:nvSpPr>
          <p:cNvPr id="2428932" name="Rectangle 4"/>
          <p:cNvSpPr>
            <a:spLocks noChangeArrowheads="1"/>
          </p:cNvSpPr>
          <p:nvPr/>
        </p:nvSpPr>
        <p:spPr bwMode="auto">
          <a:xfrm>
            <a:off x="68263" y="2806700"/>
            <a:ext cx="752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66763">
              <a:defRPr>
                <a:solidFill>
                  <a:schemeClr val="tx1"/>
                </a:solidFill>
                <a:latin typeface="Arial" panose="020B0604020202020204" pitchFamily="34" charset="0"/>
                <a:cs typeface="Arial" panose="020B0604020202020204" pitchFamily="34" charset="0"/>
              </a:defRPr>
            </a:lvl2pPr>
            <a:lvl3pPr marL="957263">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rgbClr val="FFCC00"/>
              </a:buClr>
              <a:buFont typeface="Wingdings" panose="05000000000000000000" pitchFamily="2" charset="2"/>
              <a:buNone/>
            </a:pPr>
            <a:r>
              <a:rPr lang="it-IT" altLang="it-IT" sz="2800" b="0">
                <a:solidFill>
                  <a:schemeClr val="accent2"/>
                </a:solidFill>
                <a:latin typeface="Verdana" panose="020B0604030504040204" pitchFamily="34" charset="0"/>
              </a:rPr>
              <a:t>1.</a:t>
            </a:r>
            <a:r>
              <a:rPr lang="it-IT" altLang="it-IT" sz="2800" b="0">
                <a:latin typeface="Verdana" panose="020B0604030504040204" pitchFamily="34" charset="0"/>
              </a:rPr>
              <a:t> variabili indipendenti:</a:t>
            </a:r>
          </a:p>
        </p:txBody>
      </p:sp>
      <p:sp>
        <p:nvSpPr>
          <p:cNvPr id="2428933" name="Rectangle 5"/>
          <p:cNvSpPr>
            <a:spLocks noChangeArrowheads="1"/>
          </p:cNvSpPr>
          <p:nvPr/>
        </p:nvSpPr>
        <p:spPr bwMode="auto">
          <a:xfrm>
            <a:off x="0" y="3862388"/>
            <a:ext cx="8362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66763">
              <a:defRPr>
                <a:solidFill>
                  <a:schemeClr val="tx1"/>
                </a:solidFill>
                <a:latin typeface="Arial" panose="020B0604020202020204" pitchFamily="34" charset="0"/>
                <a:cs typeface="Arial" panose="020B0604020202020204" pitchFamily="34" charset="0"/>
              </a:defRPr>
            </a:lvl2pPr>
            <a:lvl3pPr marL="957263">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rgbClr val="FFCC00"/>
              </a:buClr>
              <a:buFont typeface="Wingdings" panose="05000000000000000000" pitchFamily="2" charset="2"/>
              <a:buNone/>
            </a:pPr>
            <a:r>
              <a:rPr lang="it-IT" altLang="it-IT" sz="2800" b="0">
                <a:solidFill>
                  <a:schemeClr val="accent2"/>
                </a:solidFill>
                <a:latin typeface="Verdana" panose="020B0604030504040204" pitchFamily="34" charset="0"/>
              </a:rPr>
              <a:t>2.</a:t>
            </a:r>
            <a:r>
              <a:rPr lang="it-IT" altLang="it-IT" sz="2800" b="0">
                <a:latin typeface="Verdana" panose="020B0604030504040204" pitchFamily="34" charset="0"/>
              </a:rPr>
              <a:t> variabili dipendenti:</a:t>
            </a:r>
          </a:p>
        </p:txBody>
      </p:sp>
      <p:sp>
        <p:nvSpPr>
          <p:cNvPr id="2428934" name="Rectangle 6"/>
          <p:cNvSpPr>
            <a:spLocks noChangeArrowheads="1"/>
          </p:cNvSpPr>
          <p:nvPr/>
        </p:nvSpPr>
        <p:spPr bwMode="auto">
          <a:xfrm>
            <a:off x="1627188" y="3327400"/>
            <a:ext cx="70881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solidFill>
                  <a:srgbClr val="FF9900"/>
                </a:solidFill>
                <a:latin typeface="Verdana" panose="020B0604030504040204" pitchFamily="34" charset="0"/>
              </a:rPr>
              <a:t>controllate dallo scienziato (cause di effetti)</a:t>
            </a:r>
          </a:p>
        </p:txBody>
      </p:sp>
      <p:sp>
        <p:nvSpPr>
          <p:cNvPr id="2428935" name="Text Box 7"/>
          <p:cNvSpPr txBox="1">
            <a:spLocks noChangeArrowheads="1"/>
          </p:cNvSpPr>
          <p:nvPr/>
        </p:nvSpPr>
        <p:spPr bwMode="auto">
          <a:xfrm>
            <a:off x="1535113" y="4456113"/>
            <a:ext cx="6656387"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solidFill>
                  <a:srgbClr val="FF9900"/>
                </a:solidFill>
                <a:latin typeface="Verdana" panose="020B0604030504040204" pitchFamily="34" charset="0"/>
              </a:rPr>
              <a:t>se ne osserva la variazione al variare sistematico delle prime</a:t>
            </a:r>
          </a:p>
        </p:txBody>
      </p:sp>
      <p:sp>
        <p:nvSpPr>
          <p:cNvPr id="2428936" name="Rectangle 8"/>
          <p:cNvSpPr>
            <a:spLocks noChangeArrowheads="1"/>
          </p:cNvSpPr>
          <p:nvPr/>
        </p:nvSpPr>
        <p:spPr bwMode="auto">
          <a:xfrm>
            <a:off x="0" y="5337175"/>
            <a:ext cx="8362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66763">
              <a:defRPr>
                <a:solidFill>
                  <a:schemeClr val="tx1"/>
                </a:solidFill>
                <a:latin typeface="Arial" panose="020B0604020202020204" pitchFamily="34" charset="0"/>
                <a:cs typeface="Arial" panose="020B0604020202020204" pitchFamily="34" charset="0"/>
              </a:defRPr>
            </a:lvl2pPr>
            <a:lvl3pPr marL="957263">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rgbClr val="FFCC00"/>
              </a:buClr>
              <a:buFont typeface="Wingdings" panose="05000000000000000000" pitchFamily="2" charset="2"/>
              <a:buNone/>
            </a:pPr>
            <a:r>
              <a:rPr lang="it-IT" altLang="it-IT" sz="2800" b="0">
                <a:solidFill>
                  <a:schemeClr val="accent2"/>
                </a:solidFill>
                <a:latin typeface="Verdana" panose="020B0604030504040204" pitchFamily="34" charset="0"/>
              </a:rPr>
              <a:t>3.</a:t>
            </a:r>
            <a:r>
              <a:rPr lang="it-IT" altLang="it-IT" sz="2800" b="0">
                <a:latin typeface="Verdana" panose="020B0604030504040204" pitchFamily="34" charset="0"/>
              </a:rPr>
              <a:t> variabili confondenti:</a:t>
            </a:r>
          </a:p>
        </p:txBody>
      </p:sp>
      <p:sp>
        <p:nvSpPr>
          <p:cNvPr id="2428937" name="Text Box 9"/>
          <p:cNvSpPr txBox="1">
            <a:spLocks noChangeArrowheads="1"/>
          </p:cNvSpPr>
          <p:nvPr/>
        </p:nvSpPr>
        <p:spPr bwMode="auto">
          <a:xfrm>
            <a:off x="1524000" y="5727700"/>
            <a:ext cx="7380288"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r>
              <a:rPr lang="it-IT" altLang="it-IT" sz="2400" b="0">
                <a:solidFill>
                  <a:srgbClr val="FF9900"/>
                </a:solidFill>
                <a:latin typeface="Verdana" panose="020B0604030504040204" pitchFamily="34" charset="0"/>
              </a:rPr>
              <a:t>non controllate dallo sperimentatore ma che hanno un effetto sulla v. dip. (apprendimento) </a:t>
            </a:r>
          </a:p>
        </p:txBody>
      </p:sp>
    </p:spTree>
    <p:extLst>
      <p:ext uri="{BB962C8B-B14F-4D97-AF65-F5344CB8AC3E}">
        <p14:creationId xmlns:p14="http://schemas.microsoft.com/office/powerpoint/2010/main" val="2392501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28932"/>
                                        </p:tgtEl>
                                        <p:attrNameLst>
                                          <p:attrName>style.visibility</p:attrName>
                                        </p:attrNameLst>
                                      </p:cBhvr>
                                      <p:to>
                                        <p:strVal val="visible"/>
                                      </p:to>
                                    </p:set>
                                    <p:anim calcmode="lin" valueType="num">
                                      <p:cBhvr>
                                        <p:cTn id="7" dur="500" fill="hold"/>
                                        <p:tgtEl>
                                          <p:spTgt spid="2428932"/>
                                        </p:tgtEl>
                                        <p:attrNameLst>
                                          <p:attrName>ppt_x</p:attrName>
                                        </p:attrNameLst>
                                      </p:cBhvr>
                                      <p:tavLst>
                                        <p:tav tm="0">
                                          <p:val>
                                            <p:strVal val="#ppt_x-#ppt_w/2"/>
                                          </p:val>
                                        </p:tav>
                                        <p:tav tm="100000">
                                          <p:val>
                                            <p:strVal val="#ppt_x"/>
                                          </p:val>
                                        </p:tav>
                                      </p:tavLst>
                                    </p:anim>
                                    <p:anim calcmode="lin" valueType="num">
                                      <p:cBhvr>
                                        <p:cTn id="8" dur="500" fill="hold"/>
                                        <p:tgtEl>
                                          <p:spTgt spid="2428932"/>
                                        </p:tgtEl>
                                        <p:attrNameLst>
                                          <p:attrName>ppt_y</p:attrName>
                                        </p:attrNameLst>
                                      </p:cBhvr>
                                      <p:tavLst>
                                        <p:tav tm="0">
                                          <p:val>
                                            <p:strVal val="#ppt_y"/>
                                          </p:val>
                                        </p:tav>
                                        <p:tav tm="100000">
                                          <p:val>
                                            <p:strVal val="#ppt_y"/>
                                          </p:val>
                                        </p:tav>
                                      </p:tavLst>
                                    </p:anim>
                                    <p:anim calcmode="lin" valueType="num">
                                      <p:cBhvr>
                                        <p:cTn id="9" dur="500" fill="hold"/>
                                        <p:tgtEl>
                                          <p:spTgt spid="2428932"/>
                                        </p:tgtEl>
                                        <p:attrNameLst>
                                          <p:attrName>ppt_w</p:attrName>
                                        </p:attrNameLst>
                                      </p:cBhvr>
                                      <p:tavLst>
                                        <p:tav tm="0">
                                          <p:val>
                                            <p:fltVal val="0"/>
                                          </p:val>
                                        </p:tav>
                                        <p:tav tm="100000">
                                          <p:val>
                                            <p:strVal val="#ppt_w"/>
                                          </p:val>
                                        </p:tav>
                                      </p:tavLst>
                                    </p:anim>
                                    <p:anim calcmode="lin" valueType="num">
                                      <p:cBhvr>
                                        <p:cTn id="10" dur="500" fill="hold"/>
                                        <p:tgtEl>
                                          <p:spTgt spid="242893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428934"/>
                                        </p:tgtEl>
                                        <p:attrNameLst>
                                          <p:attrName>style.visibility</p:attrName>
                                        </p:attrNameLst>
                                      </p:cBhvr>
                                      <p:to>
                                        <p:strVal val="visible"/>
                                      </p:to>
                                    </p:set>
                                    <p:animEffect transition="in" filter="slide(fromBottom)">
                                      <p:cBhvr>
                                        <p:cTn id="15" dur="500"/>
                                        <p:tgtEl>
                                          <p:spTgt spid="24289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428933"/>
                                        </p:tgtEl>
                                        <p:attrNameLst>
                                          <p:attrName>style.visibility</p:attrName>
                                        </p:attrNameLst>
                                      </p:cBhvr>
                                      <p:to>
                                        <p:strVal val="visible"/>
                                      </p:to>
                                    </p:set>
                                    <p:anim calcmode="lin" valueType="num">
                                      <p:cBhvr>
                                        <p:cTn id="20" dur="500" fill="hold"/>
                                        <p:tgtEl>
                                          <p:spTgt spid="2428933"/>
                                        </p:tgtEl>
                                        <p:attrNameLst>
                                          <p:attrName>ppt_x</p:attrName>
                                        </p:attrNameLst>
                                      </p:cBhvr>
                                      <p:tavLst>
                                        <p:tav tm="0">
                                          <p:val>
                                            <p:strVal val="#ppt_x-#ppt_w/2"/>
                                          </p:val>
                                        </p:tav>
                                        <p:tav tm="100000">
                                          <p:val>
                                            <p:strVal val="#ppt_x"/>
                                          </p:val>
                                        </p:tav>
                                      </p:tavLst>
                                    </p:anim>
                                    <p:anim calcmode="lin" valueType="num">
                                      <p:cBhvr>
                                        <p:cTn id="21" dur="500" fill="hold"/>
                                        <p:tgtEl>
                                          <p:spTgt spid="2428933"/>
                                        </p:tgtEl>
                                        <p:attrNameLst>
                                          <p:attrName>ppt_y</p:attrName>
                                        </p:attrNameLst>
                                      </p:cBhvr>
                                      <p:tavLst>
                                        <p:tav tm="0">
                                          <p:val>
                                            <p:strVal val="#ppt_y"/>
                                          </p:val>
                                        </p:tav>
                                        <p:tav tm="100000">
                                          <p:val>
                                            <p:strVal val="#ppt_y"/>
                                          </p:val>
                                        </p:tav>
                                      </p:tavLst>
                                    </p:anim>
                                    <p:anim calcmode="lin" valueType="num">
                                      <p:cBhvr>
                                        <p:cTn id="22" dur="500" fill="hold"/>
                                        <p:tgtEl>
                                          <p:spTgt spid="2428933"/>
                                        </p:tgtEl>
                                        <p:attrNameLst>
                                          <p:attrName>ppt_w</p:attrName>
                                        </p:attrNameLst>
                                      </p:cBhvr>
                                      <p:tavLst>
                                        <p:tav tm="0">
                                          <p:val>
                                            <p:fltVal val="0"/>
                                          </p:val>
                                        </p:tav>
                                        <p:tav tm="100000">
                                          <p:val>
                                            <p:strVal val="#ppt_w"/>
                                          </p:val>
                                        </p:tav>
                                      </p:tavLst>
                                    </p:anim>
                                    <p:anim calcmode="lin" valueType="num">
                                      <p:cBhvr>
                                        <p:cTn id="23" dur="500" fill="hold"/>
                                        <p:tgtEl>
                                          <p:spTgt spid="242893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428935"/>
                                        </p:tgtEl>
                                        <p:attrNameLst>
                                          <p:attrName>style.visibility</p:attrName>
                                        </p:attrNameLst>
                                      </p:cBhvr>
                                      <p:to>
                                        <p:strVal val="visible"/>
                                      </p:to>
                                    </p:set>
                                    <p:animEffect transition="in" filter="slide(fromBottom)">
                                      <p:cBhvr>
                                        <p:cTn id="28" dur="500"/>
                                        <p:tgtEl>
                                          <p:spTgt spid="24289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428936"/>
                                        </p:tgtEl>
                                        <p:attrNameLst>
                                          <p:attrName>style.visibility</p:attrName>
                                        </p:attrNameLst>
                                      </p:cBhvr>
                                      <p:to>
                                        <p:strVal val="visible"/>
                                      </p:to>
                                    </p:set>
                                    <p:anim calcmode="lin" valueType="num">
                                      <p:cBhvr>
                                        <p:cTn id="33" dur="500" fill="hold"/>
                                        <p:tgtEl>
                                          <p:spTgt spid="2428936"/>
                                        </p:tgtEl>
                                        <p:attrNameLst>
                                          <p:attrName>ppt_x</p:attrName>
                                        </p:attrNameLst>
                                      </p:cBhvr>
                                      <p:tavLst>
                                        <p:tav tm="0">
                                          <p:val>
                                            <p:strVal val="#ppt_x-#ppt_w/2"/>
                                          </p:val>
                                        </p:tav>
                                        <p:tav tm="100000">
                                          <p:val>
                                            <p:strVal val="#ppt_x"/>
                                          </p:val>
                                        </p:tav>
                                      </p:tavLst>
                                    </p:anim>
                                    <p:anim calcmode="lin" valueType="num">
                                      <p:cBhvr>
                                        <p:cTn id="34" dur="500" fill="hold"/>
                                        <p:tgtEl>
                                          <p:spTgt spid="2428936"/>
                                        </p:tgtEl>
                                        <p:attrNameLst>
                                          <p:attrName>ppt_y</p:attrName>
                                        </p:attrNameLst>
                                      </p:cBhvr>
                                      <p:tavLst>
                                        <p:tav tm="0">
                                          <p:val>
                                            <p:strVal val="#ppt_y"/>
                                          </p:val>
                                        </p:tav>
                                        <p:tav tm="100000">
                                          <p:val>
                                            <p:strVal val="#ppt_y"/>
                                          </p:val>
                                        </p:tav>
                                      </p:tavLst>
                                    </p:anim>
                                    <p:anim calcmode="lin" valueType="num">
                                      <p:cBhvr>
                                        <p:cTn id="35" dur="500" fill="hold"/>
                                        <p:tgtEl>
                                          <p:spTgt spid="2428936"/>
                                        </p:tgtEl>
                                        <p:attrNameLst>
                                          <p:attrName>ppt_w</p:attrName>
                                        </p:attrNameLst>
                                      </p:cBhvr>
                                      <p:tavLst>
                                        <p:tav tm="0">
                                          <p:val>
                                            <p:fltVal val="0"/>
                                          </p:val>
                                        </p:tav>
                                        <p:tav tm="100000">
                                          <p:val>
                                            <p:strVal val="#ppt_w"/>
                                          </p:val>
                                        </p:tav>
                                      </p:tavLst>
                                    </p:anim>
                                    <p:anim calcmode="lin" valueType="num">
                                      <p:cBhvr>
                                        <p:cTn id="36" dur="500" fill="hold"/>
                                        <p:tgtEl>
                                          <p:spTgt spid="242893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428937"/>
                                        </p:tgtEl>
                                        <p:attrNameLst>
                                          <p:attrName>style.visibility</p:attrName>
                                        </p:attrNameLst>
                                      </p:cBhvr>
                                      <p:to>
                                        <p:strVal val="visible"/>
                                      </p:to>
                                    </p:set>
                                    <p:animEffect transition="in" filter="slide(fromBottom)">
                                      <p:cBhvr>
                                        <p:cTn id="41" dur="500"/>
                                        <p:tgtEl>
                                          <p:spTgt spid="2428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932" grpId="0" autoUpdateAnimBg="0"/>
      <p:bldP spid="2428933" grpId="0" autoUpdateAnimBg="0"/>
      <p:bldP spid="2428934" grpId="0"/>
      <p:bldP spid="2428935" grpId="0"/>
      <p:bldP spid="2428936" grpId="0" autoUpdateAnimBg="0"/>
      <p:bldP spid="24289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62" name="Rectangle 2"/>
          <p:cNvSpPr>
            <a:spLocks noGrp="1" noChangeArrowheads="1"/>
          </p:cNvSpPr>
          <p:nvPr>
            <p:ph type="body" idx="1"/>
          </p:nvPr>
        </p:nvSpPr>
        <p:spPr>
          <a:xfrm>
            <a:off x="457200" y="1600200"/>
            <a:ext cx="8229600" cy="1973263"/>
          </a:xfrm>
        </p:spPr>
        <p:txBody>
          <a:bodyPr/>
          <a:lstStyle/>
          <a:p>
            <a:pPr algn="just">
              <a:spcBef>
                <a:spcPct val="0"/>
              </a:spcBef>
              <a:buClr>
                <a:schemeClr val="accent2"/>
              </a:buClr>
              <a:buFont typeface="Wingdings" panose="05000000000000000000" pitchFamily="2" charset="2"/>
              <a:buChar char="§"/>
            </a:pPr>
            <a:r>
              <a:rPr lang="it-IT" altLang="it-IT" sz="2800" dirty="0"/>
              <a:t>nelle singole unità  ciascun carattere si manifesta in </a:t>
            </a:r>
            <a:r>
              <a:rPr lang="it-IT" altLang="it-IT" sz="2800" dirty="0">
                <a:solidFill>
                  <a:srgbClr val="FF9900"/>
                </a:solidFill>
              </a:rPr>
              <a:t>modalità</a:t>
            </a:r>
            <a:r>
              <a:rPr lang="it-IT" altLang="it-IT" sz="2800" dirty="0"/>
              <a:t> misurabili che sintetizzano il fenomeno oggetto di </a:t>
            </a:r>
            <a:r>
              <a:rPr lang="it-IT" altLang="it-IT" sz="2800" dirty="0" smtClean="0"/>
              <a:t>studio (mano alzata-non </a:t>
            </a:r>
            <a:r>
              <a:rPr lang="it-IT" altLang="it-IT" sz="2800" dirty="0" smtClean="0"/>
              <a:t>a</a:t>
            </a:r>
            <a:r>
              <a:rPr lang="it-IT" altLang="it-IT" sz="2800" dirty="0" smtClean="0"/>
              <a:t>lzata</a:t>
            </a:r>
            <a:endParaRPr lang="it-IT" altLang="it-IT" dirty="0"/>
          </a:p>
        </p:txBody>
      </p:sp>
      <p:sp>
        <p:nvSpPr>
          <p:cNvPr id="2344963" name="Rectangle 3"/>
          <p:cNvSpPr>
            <a:spLocks noGrp="1" noChangeArrowheads="1"/>
          </p:cNvSpPr>
          <p:nvPr>
            <p:ph type="title"/>
          </p:nvPr>
        </p:nvSpPr>
        <p:spPr>
          <a:xfrm>
            <a:off x="457200" y="4445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b="1">
                <a:solidFill>
                  <a:schemeClr val="accent2"/>
                </a:solidFill>
              </a:rPr>
              <a:t>modalità </a:t>
            </a:r>
          </a:p>
        </p:txBody>
      </p:sp>
      <p:pic>
        <p:nvPicPr>
          <p:cNvPr id="2344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0"/>
            <a:ext cx="2219325"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44965" name="Rectangle 5"/>
          <p:cNvSpPr>
            <a:spLocks noChangeArrowheads="1"/>
          </p:cNvSpPr>
          <p:nvPr/>
        </p:nvSpPr>
        <p:spPr bwMode="auto">
          <a:xfrm>
            <a:off x="228600" y="3716338"/>
            <a:ext cx="8648700" cy="298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buClr>
                <a:schemeClr val="accent2"/>
              </a:buClr>
              <a:buFont typeface="Wingdings" panose="05000000000000000000" pitchFamily="2" charset="2"/>
              <a:buNone/>
            </a:pPr>
            <a:r>
              <a:rPr lang="it-IT" altLang="it-IT" sz="2800" dirty="0">
                <a:solidFill>
                  <a:schemeClr val="accent2"/>
                </a:solidFill>
              </a:rPr>
              <a:t>Esempi</a:t>
            </a:r>
            <a:r>
              <a:rPr lang="it-IT" altLang="it-IT" sz="2800" b="0" dirty="0">
                <a:solidFill>
                  <a:schemeClr val="accent2"/>
                </a:solidFill>
              </a:rPr>
              <a:t> </a:t>
            </a:r>
            <a:endParaRPr lang="it-IT" altLang="it-IT" sz="2800" b="0" dirty="0"/>
          </a:p>
          <a:p>
            <a:pPr>
              <a:buClr>
                <a:schemeClr val="accent2"/>
              </a:buClr>
              <a:buFont typeface="Wingdings" panose="05000000000000000000" pitchFamily="2" charset="2"/>
              <a:buChar char="§"/>
            </a:pPr>
            <a:r>
              <a:rPr lang="it-IT" altLang="it-IT" sz="2800" b="0" dirty="0">
                <a:latin typeface="CMSS10" charset="0"/>
              </a:rPr>
              <a:t> studenti presenti in aula </a:t>
            </a:r>
            <a:r>
              <a:rPr lang="it-IT" altLang="it-IT" sz="2800" b="0" dirty="0"/>
              <a:t>→ studente → mano alzata                 → Si o No </a:t>
            </a:r>
          </a:p>
          <a:p>
            <a:pPr>
              <a:buClr>
                <a:schemeClr val="accent2"/>
              </a:buClr>
              <a:buFont typeface="Wingdings" panose="05000000000000000000" pitchFamily="2" charset="2"/>
              <a:buChar char="§"/>
            </a:pPr>
            <a:r>
              <a:rPr lang="it-IT" altLang="it-IT" sz="2800" b="0" dirty="0"/>
              <a:t> passeggeri di un aereo → passeggero → gradimento → 1= non gradito; 2= </a:t>
            </a:r>
            <a:r>
              <a:rPr lang="it-IT" altLang="it-IT" sz="2800" b="0" dirty="0" smtClean="0"/>
              <a:t>mediamente gradito</a:t>
            </a:r>
            <a:r>
              <a:rPr lang="it-IT" altLang="it-IT" sz="2800" b="0" dirty="0"/>
              <a:t>; 3= gradito</a:t>
            </a:r>
          </a:p>
          <a:p>
            <a:pPr>
              <a:buClr>
                <a:schemeClr val="accent2"/>
              </a:buClr>
              <a:buFont typeface="Wingdings" panose="05000000000000000000" pitchFamily="2" charset="2"/>
              <a:buChar char="§"/>
            </a:pPr>
            <a:r>
              <a:rPr lang="it-IT" altLang="it-IT" sz="2800" b="0" dirty="0">
                <a:latin typeface="CMSS10" charset="0"/>
              </a:rPr>
              <a:t> indagine ISTAT </a:t>
            </a:r>
            <a:r>
              <a:rPr lang="it-IT" altLang="it-IT" sz="2800" b="0" dirty="0"/>
              <a:t>→ famiglia → reddito                           → 0= meno di 30.000; 1= oltre i 30.000</a:t>
            </a:r>
          </a:p>
        </p:txBody>
      </p:sp>
    </p:spTree>
    <p:extLst>
      <p:ext uri="{BB962C8B-B14F-4D97-AF65-F5344CB8AC3E}">
        <p14:creationId xmlns:p14="http://schemas.microsoft.com/office/powerpoint/2010/main" val="15035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44962">
                                            <p:txEl>
                                              <p:pRg st="0" end="0"/>
                                            </p:txEl>
                                          </p:spTgt>
                                        </p:tgtEl>
                                        <p:attrNameLst>
                                          <p:attrName>style.visibility</p:attrName>
                                        </p:attrNameLst>
                                      </p:cBhvr>
                                      <p:to>
                                        <p:strVal val="visible"/>
                                      </p:to>
                                    </p:set>
                                    <p:animEffect transition="in" filter="wipe(down)">
                                      <p:cBhvr>
                                        <p:cTn id="7" dur="500"/>
                                        <p:tgtEl>
                                          <p:spTgt spid="2344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44965">
                                            <p:txEl>
                                              <p:pRg st="0" end="0"/>
                                            </p:txEl>
                                          </p:spTgt>
                                        </p:tgtEl>
                                        <p:attrNameLst>
                                          <p:attrName>style.visibility</p:attrName>
                                        </p:attrNameLst>
                                      </p:cBhvr>
                                      <p:to>
                                        <p:strVal val="visible"/>
                                      </p:to>
                                    </p:set>
                                    <p:animEffect transition="in" filter="wipe(down)">
                                      <p:cBhvr>
                                        <p:cTn id="12" dur="500"/>
                                        <p:tgtEl>
                                          <p:spTgt spid="23449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4965">
                                            <p:txEl>
                                              <p:pRg st="1" end="1"/>
                                            </p:txEl>
                                          </p:spTgt>
                                        </p:tgtEl>
                                        <p:attrNameLst>
                                          <p:attrName>style.visibility</p:attrName>
                                        </p:attrNameLst>
                                      </p:cBhvr>
                                      <p:to>
                                        <p:strVal val="visible"/>
                                      </p:to>
                                    </p:set>
                                    <p:animEffect transition="in" filter="wipe(left)">
                                      <p:cBhvr>
                                        <p:cTn id="17" dur="500"/>
                                        <p:tgtEl>
                                          <p:spTgt spid="234496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44965">
                                            <p:txEl>
                                              <p:pRg st="2" end="2"/>
                                            </p:txEl>
                                          </p:spTgt>
                                        </p:tgtEl>
                                        <p:attrNameLst>
                                          <p:attrName>style.visibility</p:attrName>
                                        </p:attrNameLst>
                                      </p:cBhvr>
                                      <p:to>
                                        <p:strVal val="visible"/>
                                      </p:to>
                                    </p:set>
                                    <p:animEffect transition="in" filter="wipe(left)">
                                      <p:cBhvr>
                                        <p:cTn id="22" dur="500"/>
                                        <p:tgtEl>
                                          <p:spTgt spid="234496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44965">
                                            <p:txEl>
                                              <p:pRg st="3" end="3"/>
                                            </p:txEl>
                                          </p:spTgt>
                                        </p:tgtEl>
                                        <p:attrNameLst>
                                          <p:attrName>style.visibility</p:attrName>
                                        </p:attrNameLst>
                                      </p:cBhvr>
                                      <p:to>
                                        <p:strVal val="visible"/>
                                      </p:to>
                                    </p:set>
                                    <p:animEffect transition="in" filter="wipe(left)">
                                      <p:cBhvr>
                                        <p:cTn id="27" dur="500"/>
                                        <p:tgtEl>
                                          <p:spTgt spid="23449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62" grpId="0" build="p"/>
      <p:bldP spid="234496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body" idx="1"/>
          </p:nvPr>
        </p:nvSpPr>
        <p:spPr>
          <a:xfrm>
            <a:off x="457200" y="1600200"/>
            <a:ext cx="8229600" cy="1973263"/>
          </a:xfrm>
        </p:spPr>
        <p:txBody>
          <a:bodyPr/>
          <a:lstStyle/>
          <a:p>
            <a:pPr algn="just">
              <a:spcBef>
                <a:spcPct val="0"/>
              </a:spcBef>
              <a:buClr>
                <a:schemeClr val="accent2"/>
              </a:buClr>
              <a:buFont typeface="Wingdings" panose="05000000000000000000" pitchFamily="2" charset="2"/>
              <a:buChar char="§"/>
            </a:pPr>
            <a:r>
              <a:rPr lang="it-IT" altLang="it-IT" sz="2400">
                <a:solidFill>
                  <a:srgbClr val="FF9900"/>
                </a:solidFill>
              </a:rPr>
              <a:t>qualitativo</a:t>
            </a:r>
            <a:r>
              <a:rPr lang="it-IT" altLang="it-IT" sz="2400"/>
              <a:t> o </a:t>
            </a:r>
            <a:r>
              <a:rPr lang="it-IT" altLang="it-IT" sz="2400">
                <a:solidFill>
                  <a:srgbClr val="FF9900"/>
                </a:solidFill>
              </a:rPr>
              <a:t>mutabile </a:t>
            </a:r>
            <a:r>
              <a:rPr lang="it-IT" altLang="it-IT" sz="2400"/>
              <a:t>se le modalità sono di tipo non numerico</a:t>
            </a:r>
          </a:p>
          <a:p>
            <a:pPr algn="just">
              <a:spcBef>
                <a:spcPct val="0"/>
              </a:spcBef>
              <a:buClr>
                <a:schemeClr val="accent2"/>
              </a:buClr>
              <a:buFont typeface="Wingdings" panose="05000000000000000000" pitchFamily="2" charset="2"/>
              <a:buChar char="§"/>
            </a:pPr>
            <a:r>
              <a:rPr lang="it-IT" altLang="it-IT" sz="2400">
                <a:solidFill>
                  <a:srgbClr val="FF9900"/>
                </a:solidFill>
              </a:rPr>
              <a:t>quantitativo</a:t>
            </a:r>
            <a:r>
              <a:rPr lang="it-IT" altLang="it-IT" sz="2400"/>
              <a:t> o </a:t>
            </a:r>
            <a:r>
              <a:rPr lang="it-IT" altLang="it-IT" sz="2400">
                <a:solidFill>
                  <a:srgbClr val="FF9900"/>
                </a:solidFill>
              </a:rPr>
              <a:t>variabile </a:t>
            </a:r>
            <a:r>
              <a:rPr lang="it-IT" altLang="it-IT" sz="2400"/>
              <a:t>se le modalità, derivando da un processo di </a:t>
            </a:r>
            <a:r>
              <a:rPr lang="it-IT" altLang="it-IT" sz="2400" i="1"/>
              <a:t>misurazione</a:t>
            </a:r>
            <a:r>
              <a:rPr lang="it-IT" altLang="it-IT" sz="2400"/>
              <a:t>, sono di tipo numerico</a:t>
            </a:r>
          </a:p>
        </p:txBody>
      </p:sp>
      <p:sp>
        <p:nvSpPr>
          <p:cNvPr id="2347011" name="Rectangle 3"/>
          <p:cNvSpPr>
            <a:spLocks noGrp="1" noChangeArrowheads="1"/>
          </p:cNvSpPr>
          <p:nvPr>
            <p:ph type="title"/>
          </p:nvPr>
        </p:nvSpPr>
        <p:spPr>
          <a:xfrm>
            <a:off x="457200" y="4445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a:solidFill>
                  <a:schemeClr val="accent2"/>
                </a:solidFill>
              </a:rPr>
              <a:t>tipologie di </a:t>
            </a:r>
            <a:r>
              <a:rPr lang="it-IT" altLang="it-IT" b="1" i="1" dirty="0">
                <a:solidFill>
                  <a:schemeClr val="accent2"/>
                </a:solidFill>
              </a:rPr>
              <a:t>carattere</a:t>
            </a:r>
            <a:r>
              <a:rPr lang="it-IT" altLang="it-IT" b="1" dirty="0">
                <a:solidFill>
                  <a:schemeClr val="accent2"/>
                </a:solidFill>
              </a:rPr>
              <a:t> </a:t>
            </a:r>
          </a:p>
        </p:txBody>
      </p:sp>
      <p:sp>
        <p:nvSpPr>
          <p:cNvPr id="2347012" name="Text Box 4"/>
          <p:cNvSpPr txBox="1">
            <a:spLocks noChangeArrowheads="1"/>
          </p:cNvSpPr>
          <p:nvPr/>
        </p:nvSpPr>
        <p:spPr bwMode="auto">
          <a:xfrm>
            <a:off x="133350" y="3703638"/>
            <a:ext cx="4248150" cy="2555875"/>
          </a:xfrm>
          <a:prstGeom prst="rect">
            <a:avLst/>
          </a:prstGeom>
          <a:solidFill>
            <a:srgbClr val="DDDDDD"/>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spcBef>
                <a:spcPct val="50000"/>
              </a:spcBef>
            </a:pPr>
            <a:r>
              <a:rPr lang="it-IT" altLang="it-IT" sz="2400">
                <a:solidFill>
                  <a:schemeClr val="accent2"/>
                </a:solidFill>
              </a:rPr>
              <a:t>mutabile</a:t>
            </a:r>
          </a:p>
          <a:p>
            <a:pPr>
              <a:spcBef>
                <a:spcPct val="50000"/>
              </a:spcBef>
              <a:buClr>
                <a:srgbClr val="FF9900"/>
              </a:buClr>
              <a:buFontTx/>
              <a:buChar char="•"/>
            </a:pPr>
            <a:r>
              <a:rPr lang="it-IT" altLang="it-IT" sz="2400">
                <a:solidFill>
                  <a:schemeClr val="accent2"/>
                </a:solidFill>
              </a:rPr>
              <a:t> </a:t>
            </a:r>
            <a:r>
              <a:rPr lang="it-IT" altLang="it-IT" sz="2400">
                <a:solidFill>
                  <a:srgbClr val="FF9900"/>
                </a:solidFill>
              </a:rPr>
              <a:t>sconnesse</a:t>
            </a:r>
            <a:r>
              <a:rPr lang="it-IT" altLang="it-IT" sz="2400"/>
              <a:t>→ </a:t>
            </a:r>
            <a:r>
              <a:rPr lang="it-IT" altLang="it-IT" sz="2400" b="0"/>
              <a:t>nessun ordine naturale di successione (si/no, nazionalità, genere)</a:t>
            </a:r>
          </a:p>
          <a:p>
            <a:pPr>
              <a:spcBef>
                <a:spcPct val="50000"/>
              </a:spcBef>
              <a:buClr>
                <a:srgbClr val="FF9900"/>
              </a:buClr>
              <a:buFontTx/>
              <a:buChar char="•"/>
            </a:pPr>
            <a:r>
              <a:rPr lang="it-IT" altLang="it-IT" sz="2400" b="0"/>
              <a:t> </a:t>
            </a:r>
            <a:r>
              <a:rPr lang="it-IT" altLang="it-IT" sz="2400">
                <a:solidFill>
                  <a:srgbClr val="FF9900"/>
                </a:solidFill>
              </a:rPr>
              <a:t>rettilinee</a:t>
            </a:r>
            <a:r>
              <a:rPr lang="it-IT" altLang="it-IT" sz="2400" b="0"/>
              <a:t> </a:t>
            </a:r>
            <a:r>
              <a:rPr lang="it-IT" altLang="it-IT" sz="2400"/>
              <a:t>→ </a:t>
            </a:r>
            <a:r>
              <a:rPr lang="it-IT" altLang="it-IT" sz="2400" b="0"/>
              <a:t>vice-versa (gradi militari, titolo di studio)                                     </a:t>
            </a:r>
          </a:p>
        </p:txBody>
      </p:sp>
      <p:sp>
        <p:nvSpPr>
          <p:cNvPr id="2347013" name="Text Box 5"/>
          <p:cNvSpPr txBox="1">
            <a:spLocks noChangeArrowheads="1"/>
          </p:cNvSpPr>
          <p:nvPr/>
        </p:nvSpPr>
        <p:spPr bwMode="auto">
          <a:xfrm>
            <a:off x="4552950" y="3703638"/>
            <a:ext cx="4552950" cy="2555875"/>
          </a:xfrm>
          <a:prstGeom prst="rect">
            <a:avLst/>
          </a:prstGeom>
          <a:solidFill>
            <a:srgbClr val="DDDDDD"/>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spcBef>
                <a:spcPct val="50000"/>
              </a:spcBef>
            </a:pPr>
            <a:r>
              <a:rPr lang="it-IT" altLang="it-IT" sz="2400">
                <a:solidFill>
                  <a:schemeClr val="accent2"/>
                </a:solidFill>
              </a:rPr>
              <a:t>variabile</a:t>
            </a:r>
          </a:p>
          <a:p>
            <a:pPr>
              <a:spcBef>
                <a:spcPct val="50000"/>
              </a:spcBef>
              <a:buClr>
                <a:srgbClr val="FF9900"/>
              </a:buClr>
              <a:buFontTx/>
              <a:buChar char="•"/>
            </a:pPr>
            <a:r>
              <a:rPr lang="it-IT" altLang="it-IT" sz="2400">
                <a:solidFill>
                  <a:schemeClr val="accent2"/>
                </a:solidFill>
              </a:rPr>
              <a:t> </a:t>
            </a:r>
            <a:r>
              <a:rPr lang="it-IT" altLang="it-IT" sz="2400">
                <a:solidFill>
                  <a:srgbClr val="FF9900"/>
                </a:solidFill>
              </a:rPr>
              <a:t>discrete</a:t>
            </a:r>
            <a:r>
              <a:rPr lang="it-IT" altLang="it-IT" sz="2400"/>
              <a:t>→ </a:t>
            </a:r>
            <a:r>
              <a:rPr lang="it-IT" altLang="it-IT" sz="2400" b="0"/>
              <a:t>numero intero di possibili modalità</a:t>
            </a:r>
            <a:r>
              <a:rPr lang="it-IT" altLang="it-IT" sz="2400"/>
              <a:t> </a:t>
            </a:r>
            <a:r>
              <a:rPr lang="it-IT" altLang="it-IT" sz="2400" b="0"/>
              <a:t>(numero di figli, voto all’esame)</a:t>
            </a:r>
          </a:p>
          <a:p>
            <a:pPr>
              <a:spcBef>
                <a:spcPct val="50000"/>
              </a:spcBef>
              <a:buClr>
                <a:srgbClr val="FF9900"/>
              </a:buClr>
              <a:buFontTx/>
              <a:buChar char="•"/>
            </a:pPr>
            <a:r>
              <a:rPr lang="it-IT" altLang="it-IT" sz="2400" b="0"/>
              <a:t> </a:t>
            </a:r>
            <a:r>
              <a:rPr lang="it-IT" altLang="it-IT" sz="2400">
                <a:solidFill>
                  <a:srgbClr val="FF9900"/>
                </a:solidFill>
              </a:rPr>
              <a:t>continue</a:t>
            </a:r>
            <a:r>
              <a:rPr lang="it-IT" altLang="it-IT" sz="2400" b="0"/>
              <a:t> </a:t>
            </a:r>
            <a:r>
              <a:rPr lang="it-IT" altLang="it-IT" sz="2400"/>
              <a:t>→ </a:t>
            </a:r>
            <a:r>
              <a:rPr lang="it-IT" altLang="it-IT" sz="2400" b="0"/>
              <a:t>infinite possibili modalità</a:t>
            </a:r>
            <a:r>
              <a:rPr lang="it-IT" altLang="it-IT" sz="2400"/>
              <a:t> </a:t>
            </a:r>
            <a:r>
              <a:rPr lang="it-IT" altLang="it-IT" sz="2400" b="0"/>
              <a:t>(durata, reddito, peso). </a:t>
            </a:r>
          </a:p>
        </p:txBody>
      </p:sp>
    </p:spTree>
    <p:extLst>
      <p:ext uri="{BB962C8B-B14F-4D97-AF65-F5344CB8AC3E}">
        <p14:creationId xmlns:p14="http://schemas.microsoft.com/office/powerpoint/2010/main" val="2411639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47010">
                                            <p:txEl>
                                              <p:pRg st="0" end="0"/>
                                            </p:txEl>
                                          </p:spTgt>
                                        </p:tgtEl>
                                        <p:attrNameLst>
                                          <p:attrName>style.visibility</p:attrName>
                                        </p:attrNameLst>
                                      </p:cBhvr>
                                      <p:to>
                                        <p:strVal val="visible"/>
                                      </p:to>
                                    </p:set>
                                    <p:animEffect transition="in" filter="wipe(down)">
                                      <p:cBhvr>
                                        <p:cTn id="7" dur="500"/>
                                        <p:tgtEl>
                                          <p:spTgt spid="2347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47010">
                                            <p:txEl>
                                              <p:pRg st="1" end="1"/>
                                            </p:txEl>
                                          </p:spTgt>
                                        </p:tgtEl>
                                        <p:attrNameLst>
                                          <p:attrName>style.visibility</p:attrName>
                                        </p:attrNameLst>
                                      </p:cBhvr>
                                      <p:to>
                                        <p:strVal val="visible"/>
                                      </p:to>
                                    </p:set>
                                    <p:animEffect transition="in" filter="wipe(down)">
                                      <p:cBhvr>
                                        <p:cTn id="12" dur="500"/>
                                        <p:tgtEl>
                                          <p:spTgt spid="23470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47012">
                                            <p:bg/>
                                          </p:spTgt>
                                        </p:tgtEl>
                                        <p:attrNameLst>
                                          <p:attrName>style.visibility</p:attrName>
                                        </p:attrNameLst>
                                      </p:cBhvr>
                                      <p:to>
                                        <p:strVal val="visible"/>
                                      </p:to>
                                    </p:set>
                                    <p:animEffect transition="in" filter="fade">
                                      <p:cBhvr>
                                        <p:cTn id="17" dur="2000"/>
                                        <p:tgtEl>
                                          <p:spTgt spid="2347012">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47013">
                                            <p:bg/>
                                          </p:spTgt>
                                        </p:tgtEl>
                                        <p:attrNameLst>
                                          <p:attrName>style.visibility</p:attrName>
                                        </p:attrNameLst>
                                      </p:cBhvr>
                                      <p:to>
                                        <p:strVal val="visible"/>
                                      </p:to>
                                    </p:set>
                                    <p:animEffect transition="in" filter="fade">
                                      <p:cBhvr>
                                        <p:cTn id="20" dur="2000"/>
                                        <p:tgtEl>
                                          <p:spTgt spid="2347013">
                                            <p:bg/>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347012">
                                            <p:txEl>
                                              <p:pRg st="0" end="0"/>
                                            </p:txEl>
                                          </p:spTgt>
                                        </p:tgtEl>
                                        <p:attrNameLst>
                                          <p:attrName>style.visibility</p:attrName>
                                        </p:attrNameLst>
                                      </p:cBhvr>
                                      <p:to>
                                        <p:strVal val="visible"/>
                                      </p:to>
                                    </p:set>
                                    <p:animEffect transition="in" filter="fade">
                                      <p:cBhvr>
                                        <p:cTn id="24" dur="2000"/>
                                        <p:tgtEl>
                                          <p:spTgt spid="234701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47013">
                                            <p:txEl>
                                              <p:pRg st="0" end="0"/>
                                            </p:txEl>
                                          </p:spTgt>
                                        </p:tgtEl>
                                        <p:attrNameLst>
                                          <p:attrName>style.visibility</p:attrName>
                                        </p:attrNameLst>
                                      </p:cBhvr>
                                      <p:to>
                                        <p:strVal val="visible"/>
                                      </p:to>
                                    </p:set>
                                    <p:animEffect transition="in" filter="fade">
                                      <p:cBhvr>
                                        <p:cTn id="27" dur="2000"/>
                                        <p:tgtEl>
                                          <p:spTgt spid="234701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47012">
                                            <p:txEl>
                                              <p:pRg st="1" end="1"/>
                                            </p:txEl>
                                          </p:spTgt>
                                        </p:tgtEl>
                                        <p:attrNameLst>
                                          <p:attrName>style.visibility</p:attrName>
                                        </p:attrNameLst>
                                      </p:cBhvr>
                                      <p:to>
                                        <p:strVal val="visible"/>
                                      </p:to>
                                    </p:set>
                                    <p:animEffect transition="in" filter="fade">
                                      <p:cBhvr>
                                        <p:cTn id="32" dur="2000"/>
                                        <p:tgtEl>
                                          <p:spTgt spid="234701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47012">
                                            <p:txEl>
                                              <p:pRg st="2" end="2"/>
                                            </p:txEl>
                                          </p:spTgt>
                                        </p:tgtEl>
                                        <p:attrNameLst>
                                          <p:attrName>style.visibility</p:attrName>
                                        </p:attrNameLst>
                                      </p:cBhvr>
                                      <p:to>
                                        <p:strVal val="visible"/>
                                      </p:to>
                                    </p:set>
                                    <p:animEffect transition="in" filter="fade">
                                      <p:cBhvr>
                                        <p:cTn id="37" dur="2000"/>
                                        <p:tgtEl>
                                          <p:spTgt spid="234701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47013">
                                            <p:txEl>
                                              <p:pRg st="1" end="1"/>
                                            </p:txEl>
                                          </p:spTgt>
                                        </p:tgtEl>
                                        <p:attrNameLst>
                                          <p:attrName>style.visibility</p:attrName>
                                        </p:attrNameLst>
                                      </p:cBhvr>
                                      <p:to>
                                        <p:strVal val="visible"/>
                                      </p:to>
                                    </p:set>
                                    <p:animEffect transition="in" filter="fade">
                                      <p:cBhvr>
                                        <p:cTn id="42" dur="2000"/>
                                        <p:tgtEl>
                                          <p:spTgt spid="2347013">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47013">
                                            <p:txEl>
                                              <p:pRg st="2" end="2"/>
                                            </p:txEl>
                                          </p:spTgt>
                                        </p:tgtEl>
                                        <p:attrNameLst>
                                          <p:attrName>style.visibility</p:attrName>
                                        </p:attrNameLst>
                                      </p:cBhvr>
                                      <p:to>
                                        <p:strVal val="visible"/>
                                      </p:to>
                                    </p:set>
                                    <p:animEffect transition="in" filter="fade">
                                      <p:cBhvr>
                                        <p:cTn id="47" dur="2000"/>
                                        <p:tgtEl>
                                          <p:spTgt spid="23470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7010" grpId="0" build="p"/>
      <p:bldP spid="2347012" grpId="0" build="p" animBg="1"/>
      <p:bldP spid="234701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526716" y="223687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6600" b="1" dirty="0">
                <a:solidFill>
                  <a:schemeClr val="accent2"/>
                </a:solidFill>
              </a:rPr>
              <a:t>t</a:t>
            </a:r>
            <a:r>
              <a:rPr lang="it-IT" altLang="it-IT" sz="6600" b="1" dirty="0" smtClean="0">
                <a:solidFill>
                  <a:schemeClr val="accent2"/>
                </a:solidFill>
              </a:rPr>
              <a:t>anti modi di presentare i vostri risultati</a:t>
            </a:r>
            <a:endParaRPr lang="it-IT" altLang="it-IT" sz="6600" b="1" dirty="0">
              <a:solidFill>
                <a:schemeClr val="accent2"/>
              </a:solidFill>
            </a:endParaRPr>
          </a:p>
        </p:txBody>
      </p:sp>
    </p:spTree>
    <p:extLst>
      <p:ext uri="{BB962C8B-B14F-4D97-AF65-F5344CB8AC3E}">
        <p14:creationId xmlns:p14="http://schemas.microsoft.com/office/powerpoint/2010/main" val="3852467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9061" name="Text Box 5"/>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3600">
                <a:solidFill>
                  <a:schemeClr val="accent2"/>
                </a:solidFill>
              </a:rPr>
              <a:t>precisione e caratteri: </a:t>
            </a:r>
            <a:r>
              <a:rPr lang="it-IT" altLang="it-IT" sz="3600" i="1">
                <a:solidFill>
                  <a:srgbClr val="FF9900"/>
                </a:solidFill>
              </a:rPr>
              <a:t>Foglio 3</a:t>
            </a:r>
          </a:p>
        </p:txBody>
      </p:sp>
      <p:sp>
        <p:nvSpPr>
          <p:cNvPr id="2349062" name="Line 6"/>
          <p:cNvSpPr>
            <a:spLocks noChangeShapeType="1"/>
          </p:cNvSpPr>
          <p:nvPr/>
        </p:nvSpPr>
        <p:spPr bwMode="auto">
          <a:xfrm>
            <a:off x="3600450" y="1028700"/>
            <a:ext cx="0" cy="52959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2349063" name="Text Box 7"/>
          <p:cNvSpPr txBox="1">
            <a:spLocks noChangeArrowheads="1"/>
          </p:cNvSpPr>
          <p:nvPr/>
        </p:nvSpPr>
        <p:spPr bwMode="auto">
          <a:xfrm rot="16200000">
            <a:off x="-1666081" y="3061494"/>
            <a:ext cx="4341812"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r>
              <a:rPr lang="it-IT" altLang="it-IT" sz="2400"/>
              <a:t>Precisione del carattere statistico di indagine</a:t>
            </a:r>
          </a:p>
        </p:txBody>
      </p:sp>
      <p:grpSp>
        <p:nvGrpSpPr>
          <p:cNvPr id="5" name="Group 4"/>
          <p:cNvGrpSpPr/>
          <p:nvPr/>
        </p:nvGrpSpPr>
        <p:grpSpPr>
          <a:xfrm>
            <a:off x="4008519" y="2953089"/>
            <a:ext cx="4327360" cy="1809320"/>
            <a:chOff x="4008519" y="2953089"/>
            <a:chExt cx="4327360" cy="1809320"/>
          </a:xfrm>
        </p:grpSpPr>
        <p:pic>
          <p:nvPicPr>
            <p:cNvPr id="4" name="Picture 3"/>
            <p:cNvPicPr>
              <a:picLocks noChangeAspect="1"/>
            </p:cNvPicPr>
            <p:nvPr/>
          </p:nvPicPr>
          <p:blipFill>
            <a:blip r:embed="rId3"/>
            <a:stretch>
              <a:fillRect/>
            </a:stretch>
          </p:blipFill>
          <p:spPr>
            <a:xfrm>
              <a:off x="4008519" y="2953089"/>
              <a:ext cx="4327360" cy="1809320"/>
            </a:xfrm>
            <a:prstGeom prst="rect">
              <a:avLst/>
            </a:prstGeom>
          </p:spPr>
        </p:pic>
        <p:sp>
          <p:nvSpPr>
            <p:cNvPr id="2349069" name="Text Box 13"/>
            <p:cNvSpPr txBox="1">
              <a:spLocks noChangeArrowheads="1"/>
            </p:cNvSpPr>
            <p:nvPr/>
          </p:nvSpPr>
          <p:spPr bwMode="auto">
            <a:xfrm>
              <a:off x="5437188" y="4475748"/>
              <a:ext cx="231616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Ordine di presentazione</a:t>
              </a:r>
            </a:p>
          </p:txBody>
        </p:sp>
      </p:grpSp>
      <p:grpSp>
        <p:nvGrpSpPr>
          <p:cNvPr id="2349070" name="Group 14"/>
          <p:cNvGrpSpPr>
            <a:grpSpLocks/>
          </p:cNvGrpSpPr>
          <p:nvPr/>
        </p:nvGrpSpPr>
        <p:grpSpPr bwMode="auto">
          <a:xfrm>
            <a:off x="1333500" y="1095375"/>
            <a:ext cx="1985963" cy="665163"/>
            <a:chOff x="840" y="690"/>
            <a:chExt cx="1251" cy="419"/>
          </a:xfrm>
        </p:grpSpPr>
        <p:sp>
          <p:nvSpPr>
            <p:cNvPr id="2349071" name="Text Box 15"/>
            <p:cNvSpPr txBox="1">
              <a:spLocks noChangeArrowheads="1"/>
            </p:cNvSpPr>
            <p:nvPr/>
          </p:nvSpPr>
          <p:spPr bwMode="auto">
            <a:xfrm>
              <a:off x="1203" y="690"/>
              <a:ext cx="545"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bassa</a:t>
              </a:r>
            </a:p>
          </p:txBody>
        </p:sp>
        <p:sp>
          <p:nvSpPr>
            <p:cNvPr id="2349072" name="Text Box 16"/>
            <p:cNvSpPr txBox="1">
              <a:spLocks noChangeArrowheads="1"/>
            </p:cNvSpPr>
            <p:nvPr/>
          </p:nvSpPr>
          <p:spPr bwMode="auto">
            <a:xfrm>
              <a:off x="840" y="955"/>
              <a:ext cx="1251"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a:t>Qualitativa/sconnessa</a:t>
              </a:r>
            </a:p>
          </p:txBody>
        </p:sp>
      </p:grpSp>
      <p:grpSp>
        <p:nvGrpSpPr>
          <p:cNvPr id="2349073" name="Group 17"/>
          <p:cNvGrpSpPr>
            <a:grpSpLocks/>
          </p:cNvGrpSpPr>
          <p:nvPr/>
        </p:nvGrpSpPr>
        <p:grpSpPr bwMode="auto">
          <a:xfrm>
            <a:off x="1379538" y="3484563"/>
            <a:ext cx="1789112" cy="703262"/>
            <a:chOff x="869" y="2195"/>
            <a:chExt cx="1127" cy="443"/>
          </a:xfrm>
        </p:grpSpPr>
        <p:sp>
          <p:nvSpPr>
            <p:cNvPr id="2349074" name="Text Box 18"/>
            <p:cNvSpPr txBox="1">
              <a:spLocks noChangeArrowheads="1"/>
            </p:cNvSpPr>
            <p:nvPr/>
          </p:nvSpPr>
          <p:spPr bwMode="auto">
            <a:xfrm>
              <a:off x="1025" y="2195"/>
              <a:ext cx="971"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intermedia</a:t>
              </a:r>
            </a:p>
          </p:txBody>
        </p:sp>
        <p:sp>
          <p:nvSpPr>
            <p:cNvPr id="2349075" name="Text Box 19"/>
            <p:cNvSpPr txBox="1">
              <a:spLocks noChangeArrowheads="1"/>
            </p:cNvSpPr>
            <p:nvPr/>
          </p:nvSpPr>
          <p:spPr bwMode="auto">
            <a:xfrm>
              <a:off x="869" y="2484"/>
              <a:ext cx="1123"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a:t>Qualitativa/rettilinea</a:t>
              </a:r>
            </a:p>
          </p:txBody>
        </p:sp>
      </p:grpSp>
      <p:grpSp>
        <p:nvGrpSpPr>
          <p:cNvPr id="2349076" name="Group 20"/>
          <p:cNvGrpSpPr>
            <a:grpSpLocks/>
          </p:cNvGrpSpPr>
          <p:nvPr/>
        </p:nvGrpSpPr>
        <p:grpSpPr bwMode="auto">
          <a:xfrm>
            <a:off x="1520825" y="5321300"/>
            <a:ext cx="1908175" cy="665163"/>
            <a:chOff x="958" y="3352"/>
            <a:chExt cx="1202" cy="419"/>
          </a:xfrm>
        </p:grpSpPr>
        <p:sp>
          <p:nvSpPr>
            <p:cNvPr id="2349077" name="Text Box 21"/>
            <p:cNvSpPr txBox="1">
              <a:spLocks noChangeArrowheads="1"/>
            </p:cNvSpPr>
            <p:nvPr/>
          </p:nvSpPr>
          <p:spPr bwMode="auto">
            <a:xfrm>
              <a:off x="1333" y="3352"/>
              <a:ext cx="331"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alta</a:t>
              </a:r>
            </a:p>
          </p:txBody>
        </p:sp>
        <p:sp>
          <p:nvSpPr>
            <p:cNvPr id="2349078" name="Text Box 22"/>
            <p:cNvSpPr txBox="1">
              <a:spLocks noChangeArrowheads="1"/>
            </p:cNvSpPr>
            <p:nvPr/>
          </p:nvSpPr>
          <p:spPr bwMode="auto">
            <a:xfrm>
              <a:off x="958" y="3617"/>
              <a:ext cx="120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a:t>Quantitativa/continua</a:t>
              </a:r>
            </a:p>
          </p:txBody>
        </p:sp>
      </p:grpSp>
      <p:sp>
        <p:nvSpPr>
          <p:cNvPr id="24" name="Text Box 29"/>
          <p:cNvSpPr txBox="1">
            <a:spLocks noChangeArrowheads="1"/>
          </p:cNvSpPr>
          <p:nvPr/>
        </p:nvSpPr>
        <p:spPr bwMode="auto">
          <a:xfrm>
            <a:off x="139699" y="6470848"/>
            <a:ext cx="406542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333399"/>
              </a:buClr>
              <a:buFont typeface="Wingdings" panose="05000000000000000000" pitchFamily="2" charset="2"/>
              <a:buNone/>
            </a:pPr>
            <a:r>
              <a:rPr lang="it-IT" altLang="it-IT" sz="2000" dirty="0" smtClean="0">
                <a:solidFill>
                  <a:srgbClr val="000000"/>
                </a:solidFill>
                <a:hlinkClick r:id="rId4"/>
              </a:rPr>
              <a:t>Dimostrazione_MEMORIA.xls</a:t>
            </a:r>
            <a:endParaRPr lang="it-IT" altLang="it-IT" sz="2000" dirty="0" smtClean="0">
              <a:solidFill>
                <a:srgbClr val="000000"/>
              </a:solidFill>
            </a:endParaRPr>
          </a:p>
        </p:txBody>
      </p:sp>
      <p:grpSp>
        <p:nvGrpSpPr>
          <p:cNvPr id="3" name="Group 2"/>
          <p:cNvGrpSpPr/>
          <p:nvPr/>
        </p:nvGrpSpPr>
        <p:grpSpPr>
          <a:xfrm>
            <a:off x="3905000" y="1000927"/>
            <a:ext cx="4430879" cy="1978605"/>
            <a:chOff x="3918665" y="619130"/>
            <a:chExt cx="4430879" cy="1978605"/>
          </a:xfrm>
        </p:grpSpPr>
        <p:pic>
          <p:nvPicPr>
            <p:cNvPr id="2" name="Picture 1"/>
            <p:cNvPicPr>
              <a:picLocks noChangeAspect="1"/>
            </p:cNvPicPr>
            <p:nvPr/>
          </p:nvPicPr>
          <p:blipFill>
            <a:blip r:embed="rId5"/>
            <a:stretch>
              <a:fillRect/>
            </a:stretch>
          </p:blipFill>
          <p:spPr>
            <a:xfrm>
              <a:off x="3918665" y="619130"/>
              <a:ext cx="4430879" cy="1852602"/>
            </a:xfrm>
            <a:prstGeom prst="rect">
              <a:avLst/>
            </a:prstGeom>
          </p:spPr>
        </p:pic>
        <p:sp>
          <p:nvSpPr>
            <p:cNvPr id="2349066" name="Text Box 10"/>
            <p:cNvSpPr txBox="1">
              <a:spLocks noChangeArrowheads="1"/>
            </p:cNvSpPr>
            <p:nvPr/>
          </p:nvSpPr>
          <p:spPr bwMode="auto">
            <a:xfrm>
              <a:off x="6134105" y="2353260"/>
              <a:ext cx="6207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Parola</a:t>
              </a:r>
            </a:p>
          </p:txBody>
        </p:sp>
      </p:grpSp>
      <p:grpSp>
        <p:nvGrpSpPr>
          <p:cNvPr id="8" name="Group 7"/>
          <p:cNvGrpSpPr/>
          <p:nvPr/>
        </p:nvGrpSpPr>
        <p:grpSpPr>
          <a:xfrm>
            <a:off x="4032251" y="4828011"/>
            <a:ext cx="4380741" cy="1884332"/>
            <a:chOff x="4032251" y="4828011"/>
            <a:chExt cx="4380741" cy="1884332"/>
          </a:xfrm>
        </p:grpSpPr>
        <p:pic>
          <p:nvPicPr>
            <p:cNvPr id="7" name="Picture 6"/>
            <p:cNvPicPr>
              <a:picLocks noChangeAspect="1"/>
            </p:cNvPicPr>
            <p:nvPr/>
          </p:nvPicPr>
          <p:blipFill>
            <a:blip r:embed="rId6"/>
            <a:stretch>
              <a:fillRect/>
            </a:stretch>
          </p:blipFill>
          <p:spPr>
            <a:xfrm>
              <a:off x="4032251" y="4828011"/>
              <a:ext cx="4380741" cy="1831640"/>
            </a:xfrm>
            <a:prstGeom prst="rect">
              <a:avLst/>
            </a:prstGeom>
          </p:spPr>
        </p:pic>
        <p:sp>
          <p:nvSpPr>
            <p:cNvPr id="2349060" name="Text Box 4"/>
            <p:cNvSpPr txBox="1">
              <a:spLocks noChangeArrowheads="1"/>
            </p:cNvSpPr>
            <p:nvPr/>
          </p:nvSpPr>
          <p:spPr bwMode="auto">
            <a:xfrm>
              <a:off x="5599906" y="6467868"/>
              <a:ext cx="199072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Istante temporale (s)</a:t>
              </a:r>
            </a:p>
          </p:txBody>
        </p:sp>
      </p:grpSp>
    </p:spTree>
    <p:extLst>
      <p:ext uri="{BB962C8B-B14F-4D97-AF65-F5344CB8AC3E}">
        <p14:creationId xmlns:p14="http://schemas.microsoft.com/office/powerpoint/2010/main" val="334731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49063"/>
                                        </p:tgtEl>
                                        <p:attrNameLst>
                                          <p:attrName>style.visibility</p:attrName>
                                        </p:attrNameLst>
                                      </p:cBhvr>
                                      <p:to>
                                        <p:strVal val="visible"/>
                                      </p:to>
                                    </p:set>
                                    <p:animEffect transition="in" filter="wipe(down)">
                                      <p:cBhvr>
                                        <p:cTn id="22" dur="500"/>
                                        <p:tgtEl>
                                          <p:spTgt spid="23490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49062"/>
                                        </p:tgtEl>
                                        <p:attrNameLst>
                                          <p:attrName>style.visibility</p:attrName>
                                        </p:attrNameLst>
                                      </p:cBhvr>
                                      <p:to>
                                        <p:strVal val="visible"/>
                                      </p:to>
                                    </p:set>
                                    <p:animEffect transition="in" filter="wipe(up)">
                                      <p:cBhvr>
                                        <p:cTn id="27" dur="500"/>
                                        <p:tgtEl>
                                          <p:spTgt spid="23490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349070"/>
                                        </p:tgtEl>
                                        <p:attrNameLst>
                                          <p:attrName>style.visibility</p:attrName>
                                        </p:attrNameLst>
                                      </p:cBhvr>
                                      <p:to>
                                        <p:strVal val="visible"/>
                                      </p:to>
                                    </p:set>
                                    <p:animEffect transition="in" filter="wipe(up)">
                                      <p:cBhvr>
                                        <p:cTn id="32" dur="500"/>
                                        <p:tgtEl>
                                          <p:spTgt spid="23490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349073"/>
                                        </p:tgtEl>
                                        <p:attrNameLst>
                                          <p:attrName>style.visibility</p:attrName>
                                        </p:attrNameLst>
                                      </p:cBhvr>
                                      <p:to>
                                        <p:strVal val="visible"/>
                                      </p:to>
                                    </p:set>
                                    <p:animEffect transition="in" filter="wipe(up)">
                                      <p:cBhvr>
                                        <p:cTn id="37" dur="500"/>
                                        <p:tgtEl>
                                          <p:spTgt spid="23490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349076"/>
                                        </p:tgtEl>
                                        <p:attrNameLst>
                                          <p:attrName>style.visibility</p:attrName>
                                        </p:attrNameLst>
                                      </p:cBhvr>
                                      <p:to>
                                        <p:strVal val="visible"/>
                                      </p:to>
                                    </p:set>
                                    <p:animEffect transition="in" filter="wipe(up)">
                                      <p:cBhvr>
                                        <p:cTn id="42" dur="500"/>
                                        <p:tgtEl>
                                          <p:spTgt spid="234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9062" grpId="0" animBg="1"/>
      <p:bldP spid="23490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1106"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dirty="0">
                <a:solidFill>
                  <a:schemeClr val="accent2"/>
                </a:solidFill>
              </a:rPr>
              <a:t>livelli di misurazione</a:t>
            </a:r>
          </a:p>
        </p:txBody>
      </p:sp>
      <p:sp>
        <p:nvSpPr>
          <p:cNvPr id="2351107" name="Rectangle 3"/>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
        <p:nvSpPr>
          <p:cNvPr id="2351108" name="Text Box 4"/>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sp>
        <p:nvSpPr>
          <p:cNvPr id="2351109" name="Rectangle 5"/>
          <p:cNvSpPr>
            <a:spLocks noChangeArrowheads="1"/>
          </p:cNvSpPr>
          <p:nvPr/>
        </p:nvSpPr>
        <p:spPr bwMode="auto">
          <a:xfrm>
            <a:off x="0" y="4192588"/>
            <a:ext cx="552450" cy="706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nchor="ctr">
            <a:spAutoFit/>
          </a:bodyPr>
          <a:lstStyle/>
          <a:p>
            <a:endParaRPr lang="it-IT"/>
          </a:p>
        </p:txBody>
      </p:sp>
      <p:sp>
        <p:nvSpPr>
          <p:cNvPr id="2351110" name="Text Box 6"/>
          <p:cNvSpPr txBox="1">
            <a:spLocks noChangeArrowheads="1"/>
          </p:cNvSpPr>
          <p:nvPr/>
        </p:nvSpPr>
        <p:spPr bwMode="auto">
          <a:xfrm>
            <a:off x="4554538" y="4503738"/>
            <a:ext cx="155575"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p>
            <a:pPr eaLnBrk="0" hangingPunct="0">
              <a:spcBef>
                <a:spcPct val="50000"/>
              </a:spcBef>
            </a:pPr>
            <a:endParaRPr lang="it-IT" altLang="it-IT" sz="2400">
              <a:solidFill>
                <a:schemeClr val="bg1"/>
              </a:solidFill>
              <a:latin typeface="Verdana" panose="020B0604030504040204" pitchFamily="34" charset="0"/>
            </a:endParaRPr>
          </a:p>
        </p:txBody>
      </p:sp>
      <p:grpSp>
        <p:nvGrpSpPr>
          <p:cNvPr id="2351111" name="Group 7"/>
          <p:cNvGrpSpPr>
            <a:grpSpLocks/>
          </p:cNvGrpSpPr>
          <p:nvPr/>
        </p:nvGrpSpPr>
        <p:grpSpPr bwMode="auto">
          <a:xfrm flipH="1">
            <a:off x="1427163" y="3336925"/>
            <a:ext cx="244475" cy="800100"/>
            <a:chOff x="1160" y="3142"/>
            <a:chExt cx="226" cy="741"/>
          </a:xfrm>
        </p:grpSpPr>
        <p:sp>
          <p:nvSpPr>
            <p:cNvPr id="2351112" name="AutoShape 8"/>
            <p:cNvSpPr>
              <a:spLocks noChangeAspect="1" noChangeArrowheads="1"/>
            </p:cNvSpPr>
            <p:nvPr/>
          </p:nvSpPr>
          <p:spPr bwMode="auto">
            <a:xfrm rot="276495">
              <a:off x="1220" y="3440"/>
              <a:ext cx="56" cy="443"/>
            </a:xfrm>
            <a:prstGeom prst="can">
              <a:avLst>
                <a:gd name="adj" fmla="val 94929"/>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3" name="AutoShape 9"/>
            <p:cNvSpPr>
              <a:spLocks noChangeAspect="1" noChangeArrowheads="1"/>
            </p:cNvSpPr>
            <p:nvPr/>
          </p:nvSpPr>
          <p:spPr bwMode="auto">
            <a:xfrm rot="31077356">
              <a:off x="1164" y="3463"/>
              <a:ext cx="48" cy="180"/>
            </a:xfrm>
            <a:prstGeom prst="can">
              <a:avLst>
                <a:gd name="adj" fmla="val 36892"/>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4" name="AutoShape 10"/>
            <p:cNvSpPr>
              <a:spLocks noChangeAspect="1" noChangeArrowheads="1"/>
            </p:cNvSpPr>
            <p:nvPr/>
          </p:nvSpPr>
          <p:spPr bwMode="auto">
            <a:xfrm rot="-20472138">
              <a:off x="1160" y="3338"/>
              <a:ext cx="46" cy="163"/>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5" name="AutoShape 11"/>
            <p:cNvSpPr>
              <a:spLocks noChangeAspect="1" noChangeArrowheads="1"/>
            </p:cNvSpPr>
            <p:nvPr/>
          </p:nvSpPr>
          <p:spPr bwMode="auto">
            <a:xfrm rot="-76837">
              <a:off x="1269" y="3438"/>
              <a:ext cx="52" cy="443"/>
            </a:xfrm>
            <a:prstGeom prst="can">
              <a:avLst>
                <a:gd name="adj" fmla="val 10223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6" name="AutoShape 12"/>
            <p:cNvSpPr>
              <a:spLocks noChangeAspect="1" noChangeArrowheads="1"/>
            </p:cNvSpPr>
            <p:nvPr/>
          </p:nvSpPr>
          <p:spPr bwMode="auto">
            <a:xfrm>
              <a:off x="1178" y="3314"/>
              <a:ext cx="186" cy="366"/>
            </a:xfrm>
            <a:prstGeom prst="can">
              <a:avLst>
                <a:gd name="adj" fmla="val 18803"/>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7" name="Oval 13"/>
            <p:cNvSpPr>
              <a:spLocks noChangeAspect="1" noChangeArrowheads="1"/>
            </p:cNvSpPr>
            <p:nvPr/>
          </p:nvSpPr>
          <p:spPr bwMode="auto">
            <a:xfrm>
              <a:off x="1172" y="3142"/>
              <a:ext cx="202" cy="201"/>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8" name="AutoShape 14"/>
            <p:cNvSpPr>
              <a:spLocks noChangeAspect="1" noChangeArrowheads="1"/>
            </p:cNvSpPr>
            <p:nvPr/>
          </p:nvSpPr>
          <p:spPr bwMode="auto">
            <a:xfrm rot="19799383">
              <a:off x="1338" y="3473"/>
              <a:ext cx="48" cy="151"/>
            </a:xfrm>
            <a:prstGeom prst="can">
              <a:avLst>
                <a:gd name="adj" fmla="val 30949"/>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19" name="AutoShape 15"/>
            <p:cNvSpPr>
              <a:spLocks noChangeAspect="1" noChangeArrowheads="1"/>
            </p:cNvSpPr>
            <p:nvPr/>
          </p:nvSpPr>
          <p:spPr bwMode="auto">
            <a:xfrm rot="-21449123">
              <a:off x="1306" y="3345"/>
              <a:ext cx="46" cy="163"/>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20" name="Group 16"/>
          <p:cNvGrpSpPr>
            <a:grpSpLocks/>
          </p:cNvGrpSpPr>
          <p:nvPr/>
        </p:nvGrpSpPr>
        <p:grpSpPr bwMode="auto">
          <a:xfrm flipH="1">
            <a:off x="1689100" y="4264025"/>
            <a:ext cx="244475" cy="800100"/>
            <a:chOff x="1160" y="3142"/>
            <a:chExt cx="226" cy="741"/>
          </a:xfrm>
        </p:grpSpPr>
        <p:sp>
          <p:nvSpPr>
            <p:cNvPr id="2351121" name="AutoShape 17"/>
            <p:cNvSpPr>
              <a:spLocks noChangeAspect="1" noChangeArrowheads="1"/>
            </p:cNvSpPr>
            <p:nvPr/>
          </p:nvSpPr>
          <p:spPr bwMode="auto">
            <a:xfrm rot="276495">
              <a:off x="1220" y="3440"/>
              <a:ext cx="56" cy="443"/>
            </a:xfrm>
            <a:prstGeom prst="can">
              <a:avLst>
                <a:gd name="adj" fmla="val 9492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22" name="AutoShape 18"/>
            <p:cNvSpPr>
              <a:spLocks noChangeAspect="1" noChangeArrowheads="1"/>
            </p:cNvSpPr>
            <p:nvPr/>
          </p:nvSpPr>
          <p:spPr bwMode="auto">
            <a:xfrm rot="31077356">
              <a:off x="1164" y="3463"/>
              <a:ext cx="48" cy="180"/>
            </a:xfrm>
            <a:prstGeom prst="can">
              <a:avLst>
                <a:gd name="adj" fmla="val 3689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23" name="AutoShape 19"/>
            <p:cNvSpPr>
              <a:spLocks noChangeAspect="1" noChangeArrowheads="1"/>
            </p:cNvSpPr>
            <p:nvPr/>
          </p:nvSpPr>
          <p:spPr bwMode="auto">
            <a:xfrm rot="-20472138">
              <a:off x="1160" y="3338"/>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24" name="AutoShape 20"/>
            <p:cNvSpPr>
              <a:spLocks noChangeAspect="1" noChangeArrowheads="1"/>
            </p:cNvSpPr>
            <p:nvPr/>
          </p:nvSpPr>
          <p:spPr bwMode="auto">
            <a:xfrm rot="-76837">
              <a:off x="1269" y="3438"/>
              <a:ext cx="52" cy="443"/>
            </a:xfrm>
            <a:prstGeom prst="can">
              <a:avLst>
                <a:gd name="adj" fmla="val 102231"/>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25" name="AutoShape 21"/>
            <p:cNvSpPr>
              <a:spLocks noChangeAspect="1" noChangeArrowheads="1"/>
            </p:cNvSpPr>
            <p:nvPr/>
          </p:nvSpPr>
          <p:spPr bwMode="auto">
            <a:xfrm>
              <a:off x="1178" y="3314"/>
              <a:ext cx="186" cy="366"/>
            </a:xfrm>
            <a:prstGeom prst="can">
              <a:avLst>
                <a:gd name="adj" fmla="val 1880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26" name="Oval 22"/>
            <p:cNvSpPr>
              <a:spLocks noChangeAspect="1" noChangeArrowheads="1"/>
            </p:cNvSpPr>
            <p:nvPr/>
          </p:nvSpPr>
          <p:spPr bwMode="auto">
            <a:xfrm>
              <a:off x="1172" y="3142"/>
              <a:ext cx="202" cy="20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27" name="AutoShape 23"/>
            <p:cNvSpPr>
              <a:spLocks noChangeAspect="1" noChangeArrowheads="1"/>
            </p:cNvSpPr>
            <p:nvPr/>
          </p:nvSpPr>
          <p:spPr bwMode="auto">
            <a:xfrm rot="19799383">
              <a:off x="1338" y="3473"/>
              <a:ext cx="48" cy="151"/>
            </a:xfrm>
            <a:prstGeom prst="can">
              <a:avLst>
                <a:gd name="adj" fmla="val 3094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28" name="AutoShape 24"/>
            <p:cNvSpPr>
              <a:spLocks noChangeAspect="1" noChangeArrowheads="1"/>
            </p:cNvSpPr>
            <p:nvPr/>
          </p:nvSpPr>
          <p:spPr bwMode="auto">
            <a:xfrm rot="-21449123">
              <a:off x="1306" y="3345"/>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29" name="Group 25"/>
          <p:cNvGrpSpPr>
            <a:grpSpLocks/>
          </p:cNvGrpSpPr>
          <p:nvPr/>
        </p:nvGrpSpPr>
        <p:grpSpPr bwMode="auto">
          <a:xfrm flipH="1">
            <a:off x="2282825" y="3927475"/>
            <a:ext cx="244475" cy="800100"/>
            <a:chOff x="1160" y="3142"/>
            <a:chExt cx="226" cy="741"/>
          </a:xfrm>
        </p:grpSpPr>
        <p:sp>
          <p:nvSpPr>
            <p:cNvPr id="2351130" name="AutoShape 26"/>
            <p:cNvSpPr>
              <a:spLocks noChangeAspect="1" noChangeArrowheads="1"/>
            </p:cNvSpPr>
            <p:nvPr/>
          </p:nvSpPr>
          <p:spPr bwMode="auto">
            <a:xfrm rot="276495">
              <a:off x="1220" y="3440"/>
              <a:ext cx="56" cy="443"/>
            </a:xfrm>
            <a:prstGeom prst="can">
              <a:avLst>
                <a:gd name="adj" fmla="val 9492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31" name="AutoShape 27"/>
            <p:cNvSpPr>
              <a:spLocks noChangeAspect="1" noChangeArrowheads="1"/>
            </p:cNvSpPr>
            <p:nvPr/>
          </p:nvSpPr>
          <p:spPr bwMode="auto">
            <a:xfrm rot="31077356">
              <a:off x="1164" y="3463"/>
              <a:ext cx="48" cy="180"/>
            </a:xfrm>
            <a:prstGeom prst="can">
              <a:avLst>
                <a:gd name="adj" fmla="val 3689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32" name="AutoShape 28"/>
            <p:cNvSpPr>
              <a:spLocks noChangeAspect="1" noChangeArrowheads="1"/>
            </p:cNvSpPr>
            <p:nvPr/>
          </p:nvSpPr>
          <p:spPr bwMode="auto">
            <a:xfrm rot="-20472138">
              <a:off x="1160" y="3338"/>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33" name="AutoShape 29"/>
            <p:cNvSpPr>
              <a:spLocks noChangeAspect="1" noChangeArrowheads="1"/>
            </p:cNvSpPr>
            <p:nvPr/>
          </p:nvSpPr>
          <p:spPr bwMode="auto">
            <a:xfrm rot="-76837">
              <a:off x="1269" y="3438"/>
              <a:ext cx="52" cy="443"/>
            </a:xfrm>
            <a:prstGeom prst="can">
              <a:avLst>
                <a:gd name="adj" fmla="val 102231"/>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34" name="AutoShape 30"/>
            <p:cNvSpPr>
              <a:spLocks noChangeAspect="1" noChangeArrowheads="1"/>
            </p:cNvSpPr>
            <p:nvPr/>
          </p:nvSpPr>
          <p:spPr bwMode="auto">
            <a:xfrm>
              <a:off x="1178" y="3314"/>
              <a:ext cx="186" cy="366"/>
            </a:xfrm>
            <a:prstGeom prst="can">
              <a:avLst>
                <a:gd name="adj" fmla="val 1880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35" name="Oval 31"/>
            <p:cNvSpPr>
              <a:spLocks noChangeAspect="1" noChangeArrowheads="1"/>
            </p:cNvSpPr>
            <p:nvPr/>
          </p:nvSpPr>
          <p:spPr bwMode="auto">
            <a:xfrm>
              <a:off x="1172" y="3142"/>
              <a:ext cx="202" cy="20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36" name="AutoShape 32"/>
            <p:cNvSpPr>
              <a:spLocks noChangeAspect="1" noChangeArrowheads="1"/>
            </p:cNvSpPr>
            <p:nvPr/>
          </p:nvSpPr>
          <p:spPr bwMode="auto">
            <a:xfrm rot="19799383">
              <a:off x="1338" y="3473"/>
              <a:ext cx="48" cy="151"/>
            </a:xfrm>
            <a:prstGeom prst="can">
              <a:avLst>
                <a:gd name="adj" fmla="val 3094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37" name="AutoShape 33"/>
            <p:cNvSpPr>
              <a:spLocks noChangeAspect="1" noChangeArrowheads="1"/>
            </p:cNvSpPr>
            <p:nvPr/>
          </p:nvSpPr>
          <p:spPr bwMode="auto">
            <a:xfrm rot="-21449123">
              <a:off x="1306" y="3345"/>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38" name="Group 34"/>
          <p:cNvGrpSpPr>
            <a:grpSpLocks/>
          </p:cNvGrpSpPr>
          <p:nvPr/>
        </p:nvGrpSpPr>
        <p:grpSpPr bwMode="auto">
          <a:xfrm flipH="1">
            <a:off x="2012950" y="5278438"/>
            <a:ext cx="244475" cy="800100"/>
            <a:chOff x="1160" y="3142"/>
            <a:chExt cx="226" cy="741"/>
          </a:xfrm>
        </p:grpSpPr>
        <p:sp>
          <p:nvSpPr>
            <p:cNvPr id="2351139" name="AutoShape 35"/>
            <p:cNvSpPr>
              <a:spLocks noChangeAspect="1" noChangeArrowheads="1"/>
            </p:cNvSpPr>
            <p:nvPr/>
          </p:nvSpPr>
          <p:spPr bwMode="auto">
            <a:xfrm rot="276495">
              <a:off x="1220" y="3440"/>
              <a:ext cx="56" cy="443"/>
            </a:xfrm>
            <a:prstGeom prst="can">
              <a:avLst>
                <a:gd name="adj" fmla="val 9492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0" name="AutoShape 36"/>
            <p:cNvSpPr>
              <a:spLocks noChangeAspect="1" noChangeArrowheads="1"/>
            </p:cNvSpPr>
            <p:nvPr/>
          </p:nvSpPr>
          <p:spPr bwMode="auto">
            <a:xfrm rot="31077356">
              <a:off x="1164" y="3463"/>
              <a:ext cx="48" cy="180"/>
            </a:xfrm>
            <a:prstGeom prst="can">
              <a:avLst>
                <a:gd name="adj" fmla="val 3689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1" name="AutoShape 37"/>
            <p:cNvSpPr>
              <a:spLocks noChangeAspect="1" noChangeArrowheads="1"/>
            </p:cNvSpPr>
            <p:nvPr/>
          </p:nvSpPr>
          <p:spPr bwMode="auto">
            <a:xfrm rot="-20472138">
              <a:off x="1160" y="3338"/>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2" name="AutoShape 38"/>
            <p:cNvSpPr>
              <a:spLocks noChangeAspect="1" noChangeArrowheads="1"/>
            </p:cNvSpPr>
            <p:nvPr/>
          </p:nvSpPr>
          <p:spPr bwMode="auto">
            <a:xfrm rot="-76837">
              <a:off x="1269" y="3438"/>
              <a:ext cx="52" cy="443"/>
            </a:xfrm>
            <a:prstGeom prst="can">
              <a:avLst>
                <a:gd name="adj" fmla="val 102231"/>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3" name="AutoShape 39"/>
            <p:cNvSpPr>
              <a:spLocks noChangeAspect="1" noChangeArrowheads="1"/>
            </p:cNvSpPr>
            <p:nvPr/>
          </p:nvSpPr>
          <p:spPr bwMode="auto">
            <a:xfrm>
              <a:off x="1178" y="3314"/>
              <a:ext cx="186" cy="366"/>
            </a:xfrm>
            <a:prstGeom prst="can">
              <a:avLst>
                <a:gd name="adj" fmla="val 1880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44" name="Oval 40"/>
            <p:cNvSpPr>
              <a:spLocks noChangeAspect="1" noChangeArrowheads="1"/>
            </p:cNvSpPr>
            <p:nvPr/>
          </p:nvSpPr>
          <p:spPr bwMode="auto">
            <a:xfrm>
              <a:off x="1172" y="3142"/>
              <a:ext cx="202" cy="20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5" name="AutoShape 41"/>
            <p:cNvSpPr>
              <a:spLocks noChangeAspect="1" noChangeArrowheads="1"/>
            </p:cNvSpPr>
            <p:nvPr/>
          </p:nvSpPr>
          <p:spPr bwMode="auto">
            <a:xfrm rot="19799383">
              <a:off x="1338" y="3473"/>
              <a:ext cx="48" cy="151"/>
            </a:xfrm>
            <a:prstGeom prst="can">
              <a:avLst>
                <a:gd name="adj" fmla="val 3094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6" name="AutoShape 42"/>
            <p:cNvSpPr>
              <a:spLocks noChangeAspect="1" noChangeArrowheads="1"/>
            </p:cNvSpPr>
            <p:nvPr/>
          </p:nvSpPr>
          <p:spPr bwMode="auto">
            <a:xfrm rot="-21449123">
              <a:off x="1306" y="3345"/>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47" name="Group 43"/>
          <p:cNvGrpSpPr>
            <a:grpSpLocks/>
          </p:cNvGrpSpPr>
          <p:nvPr/>
        </p:nvGrpSpPr>
        <p:grpSpPr bwMode="auto">
          <a:xfrm flipH="1">
            <a:off x="1314450" y="5024438"/>
            <a:ext cx="244475" cy="800100"/>
            <a:chOff x="1160" y="3142"/>
            <a:chExt cx="226" cy="741"/>
          </a:xfrm>
        </p:grpSpPr>
        <p:sp>
          <p:nvSpPr>
            <p:cNvPr id="2351148" name="AutoShape 44"/>
            <p:cNvSpPr>
              <a:spLocks noChangeAspect="1" noChangeArrowheads="1"/>
            </p:cNvSpPr>
            <p:nvPr/>
          </p:nvSpPr>
          <p:spPr bwMode="auto">
            <a:xfrm rot="276495">
              <a:off x="1220" y="3440"/>
              <a:ext cx="56" cy="443"/>
            </a:xfrm>
            <a:prstGeom prst="can">
              <a:avLst>
                <a:gd name="adj" fmla="val 9492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49" name="AutoShape 45"/>
            <p:cNvSpPr>
              <a:spLocks noChangeAspect="1" noChangeArrowheads="1"/>
            </p:cNvSpPr>
            <p:nvPr/>
          </p:nvSpPr>
          <p:spPr bwMode="auto">
            <a:xfrm rot="31077356">
              <a:off x="1164" y="3463"/>
              <a:ext cx="48" cy="180"/>
            </a:xfrm>
            <a:prstGeom prst="can">
              <a:avLst>
                <a:gd name="adj" fmla="val 3689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0" name="AutoShape 46"/>
            <p:cNvSpPr>
              <a:spLocks noChangeAspect="1" noChangeArrowheads="1"/>
            </p:cNvSpPr>
            <p:nvPr/>
          </p:nvSpPr>
          <p:spPr bwMode="auto">
            <a:xfrm rot="-20472138">
              <a:off x="1160" y="3338"/>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1" name="AutoShape 47"/>
            <p:cNvSpPr>
              <a:spLocks noChangeAspect="1" noChangeArrowheads="1"/>
            </p:cNvSpPr>
            <p:nvPr/>
          </p:nvSpPr>
          <p:spPr bwMode="auto">
            <a:xfrm rot="-76837">
              <a:off x="1269" y="3438"/>
              <a:ext cx="52" cy="443"/>
            </a:xfrm>
            <a:prstGeom prst="can">
              <a:avLst>
                <a:gd name="adj" fmla="val 102231"/>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2" name="AutoShape 48"/>
            <p:cNvSpPr>
              <a:spLocks noChangeAspect="1" noChangeArrowheads="1"/>
            </p:cNvSpPr>
            <p:nvPr/>
          </p:nvSpPr>
          <p:spPr bwMode="auto">
            <a:xfrm>
              <a:off x="1178" y="3314"/>
              <a:ext cx="186" cy="366"/>
            </a:xfrm>
            <a:prstGeom prst="can">
              <a:avLst>
                <a:gd name="adj" fmla="val 1880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53" name="Oval 49"/>
            <p:cNvSpPr>
              <a:spLocks noChangeAspect="1" noChangeArrowheads="1"/>
            </p:cNvSpPr>
            <p:nvPr/>
          </p:nvSpPr>
          <p:spPr bwMode="auto">
            <a:xfrm>
              <a:off x="1172" y="3142"/>
              <a:ext cx="202" cy="20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4" name="AutoShape 50"/>
            <p:cNvSpPr>
              <a:spLocks noChangeAspect="1" noChangeArrowheads="1"/>
            </p:cNvSpPr>
            <p:nvPr/>
          </p:nvSpPr>
          <p:spPr bwMode="auto">
            <a:xfrm rot="19799383">
              <a:off x="1338" y="3473"/>
              <a:ext cx="48" cy="151"/>
            </a:xfrm>
            <a:prstGeom prst="can">
              <a:avLst>
                <a:gd name="adj" fmla="val 3094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5" name="AutoShape 51"/>
            <p:cNvSpPr>
              <a:spLocks noChangeAspect="1" noChangeArrowheads="1"/>
            </p:cNvSpPr>
            <p:nvPr/>
          </p:nvSpPr>
          <p:spPr bwMode="auto">
            <a:xfrm rot="-21449123">
              <a:off x="1306" y="3345"/>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56" name="Group 52"/>
          <p:cNvGrpSpPr>
            <a:grpSpLocks/>
          </p:cNvGrpSpPr>
          <p:nvPr/>
        </p:nvGrpSpPr>
        <p:grpSpPr bwMode="auto">
          <a:xfrm flipH="1">
            <a:off x="954088" y="4117975"/>
            <a:ext cx="244475" cy="800100"/>
            <a:chOff x="1160" y="3142"/>
            <a:chExt cx="226" cy="741"/>
          </a:xfrm>
        </p:grpSpPr>
        <p:sp>
          <p:nvSpPr>
            <p:cNvPr id="2351157" name="AutoShape 53"/>
            <p:cNvSpPr>
              <a:spLocks noChangeAspect="1" noChangeArrowheads="1"/>
            </p:cNvSpPr>
            <p:nvPr/>
          </p:nvSpPr>
          <p:spPr bwMode="auto">
            <a:xfrm rot="276495">
              <a:off x="1220" y="3440"/>
              <a:ext cx="56" cy="443"/>
            </a:xfrm>
            <a:prstGeom prst="can">
              <a:avLst>
                <a:gd name="adj" fmla="val 94929"/>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8" name="AutoShape 54"/>
            <p:cNvSpPr>
              <a:spLocks noChangeAspect="1" noChangeArrowheads="1"/>
            </p:cNvSpPr>
            <p:nvPr/>
          </p:nvSpPr>
          <p:spPr bwMode="auto">
            <a:xfrm rot="31077356">
              <a:off x="1164" y="3463"/>
              <a:ext cx="48" cy="180"/>
            </a:xfrm>
            <a:prstGeom prst="can">
              <a:avLst>
                <a:gd name="adj" fmla="val 36892"/>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59" name="AutoShape 55"/>
            <p:cNvSpPr>
              <a:spLocks noChangeAspect="1" noChangeArrowheads="1"/>
            </p:cNvSpPr>
            <p:nvPr/>
          </p:nvSpPr>
          <p:spPr bwMode="auto">
            <a:xfrm rot="-20472138">
              <a:off x="1160" y="3338"/>
              <a:ext cx="46" cy="163"/>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0" name="AutoShape 56"/>
            <p:cNvSpPr>
              <a:spLocks noChangeAspect="1" noChangeArrowheads="1"/>
            </p:cNvSpPr>
            <p:nvPr/>
          </p:nvSpPr>
          <p:spPr bwMode="auto">
            <a:xfrm rot="-76837">
              <a:off x="1269" y="3438"/>
              <a:ext cx="52" cy="443"/>
            </a:xfrm>
            <a:prstGeom prst="can">
              <a:avLst>
                <a:gd name="adj" fmla="val 10223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1" name="AutoShape 57"/>
            <p:cNvSpPr>
              <a:spLocks noChangeAspect="1" noChangeArrowheads="1"/>
            </p:cNvSpPr>
            <p:nvPr/>
          </p:nvSpPr>
          <p:spPr bwMode="auto">
            <a:xfrm>
              <a:off x="1178" y="3314"/>
              <a:ext cx="186" cy="366"/>
            </a:xfrm>
            <a:prstGeom prst="can">
              <a:avLst>
                <a:gd name="adj" fmla="val 18803"/>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2" name="Oval 58"/>
            <p:cNvSpPr>
              <a:spLocks noChangeAspect="1" noChangeArrowheads="1"/>
            </p:cNvSpPr>
            <p:nvPr/>
          </p:nvSpPr>
          <p:spPr bwMode="auto">
            <a:xfrm>
              <a:off x="1172" y="3142"/>
              <a:ext cx="202" cy="201"/>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3" name="AutoShape 59"/>
            <p:cNvSpPr>
              <a:spLocks noChangeAspect="1" noChangeArrowheads="1"/>
            </p:cNvSpPr>
            <p:nvPr/>
          </p:nvSpPr>
          <p:spPr bwMode="auto">
            <a:xfrm rot="19799383">
              <a:off x="1338" y="3473"/>
              <a:ext cx="48" cy="151"/>
            </a:xfrm>
            <a:prstGeom prst="can">
              <a:avLst>
                <a:gd name="adj" fmla="val 30949"/>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4" name="AutoShape 60"/>
            <p:cNvSpPr>
              <a:spLocks noChangeAspect="1" noChangeArrowheads="1"/>
            </p:cNvSpPr>
            <p:nvPr/>
          </p:nvSpPr>
          <p:spPr bwMode="auto">
            <a:xfrm rot="-21449123">
              <a:off x="1306" y="3345"/>
              <a:ext cx="46" cy="163"/>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65" name="Group 61"/>
          <p:cNvGrpSpPr>
            <a:grpSpLocks/>
          </p:cNvGrpSpPr>
          <p:nvPr/>
        </p:nvGrpSpPr>
        <p:grpSpPr bwMode="auto">
          <a:xfrm flipH="1">
            <a:off x="892175" y="5694363"/>
            <a:ext cx="244475" cy="800100"/>
            <a:chOff x="1160" y="3142"/>
            <a:chExt cx="226" cy="741"/>
          </a:xfrm>
        </p:grpSpPr>
        <p:sp>
          <p:nvSpPr>
            <p:cNvPr id="2351166" name="AutoShape 62"/>
            <p:cNvSpPr>
              <a:spLocks noChangeAspect="1" noChangeArrowheads="1"/>
            </p:cNvSpPr>
            <p:nvPr/>
          </p:nvSpPr>
          <p:spPr bwMode="auto">
            <a:xfrm rot="276495">
              <a:off x="1220" y="3440"/>
              <a:ext cx="56" cy="443"/>
            </a:xfrm>
            <a:prstGeom prst="can">
              <a:avLst>
                <a:gd name="adj" fmla="val 9492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7" name="AutoShape 63"/>
            <p:cNvSpPr>
              <a:spLocks noChangeAspect="1" noChangeArrowheads="1"/>
            </p:cNvSpPr>
            <p:nvPr/>
          </p:nvSpPr>
          <p:spPr bwMode="auto">
            <a:xfrm rot="31077356">
              <a:off x="1164" y="3463"/>
              <a:ext cx="48" cy="180"/>
            </a:xfrm>
            <a:prstGeom prst="can">
              <a:avLst>
                <a:gd name="adj" fmla="val 3689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8" name="AutoShape 64"/>
            <p:cNvSpPr>
              <a:spLocks noChangeAspect="1" noChangeArrowheads="1"/>
            </p:cNvSpPr>
            <p:nvPr/>
          </p:nvSpPr>
          <p:spPr bwMode="auto">
            <a:xfrm rot="-20472138">
              <a:off x="1160" y="3338"/>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69" name="AutoShape 65"/>
            <p:cNvSpPr>
              <a:spLocks noChangeAspect="1" noChangeArrowheads="1"/>
            </p:cNvSpPr>
            <p:nvPr/>
          </p:nvSpPr>
          <p:spPr bwMode="auto">
            <a:xfrm rot="-76837">
              <a:off x="1269" y="3438"/>
              <a:ext cx="52" cy="443"/>
            </a:xfrm>
            <a:prstGeom prst="can">
              <a:avLst>
                <a:gd name="adj" fmla="val 102231"/>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0" name="AutoShape 66"/>
            <p:cNvSpPr>
              <a:spLocks noChangeAspect="1" noChangeArrowheads="1"/>
            </p:cNvSpPr>
            <p:nvPr/>
          </p:nvSpPr>
          <p:spPr bwMode="auto">
            <a:xfrm>
              <a:off x="1178" y="3314"/>
              <a:ext cx="186" cy="366"/>
            </a:xfrm>
            <a:prstGeom prst="can">
              <a:avLst>
                <a:gd name="adj" fmla="val 1880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71" name="Oval 67"/>
            <p:cNvSpPr>
              <a:spLocks noChangeAspect="1" noChangeArrowheads="1"/>
            </p:cNvSpPr>
            <p:nvPr/>
          </p:nvSpPr>
          <p:spPr bwMode="auto">
            <a:xfrm>
              <a:off x="1172" y="3142"/>
              <a:ext cx="202" cy="20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2" name="AutoShape 68"/>
            <p:cNvSpPr>
              <a:spLocks noChangeAspect="1" noChangeArrowheads="1"/>
            </p:cNvSpPr>
            <p:nvPr/>
          </p:nvSpPr>
          <p:spPr bwMode="auto">
            <a:xfrm rot="19799383">
              <a:off x="1338" y="3473"/>
              <a:ext cx="48" cy="151"/>
            </a:xfrm>
            <a:prstGeom prst="can">
              <a:avLst>
                <a:gd name="adj" fmla="val 3094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3" name="AutoShape 69"/>
            <p:cNvSpPr>
              <a:spLocks noChangeAspect="1" noChangeArrowheads="1"/>
            </p:cNvSpPr>
            <p:nvPr/>
          </p:nvSpPr>
          <p:spPr bwMode="auto">
            <a:xfrm rot="-21449123">
              <a:off x="1306" y="3345"/>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74" name="Group 70"/>
          <p:cNvGrpSpPr>
            <a:grpSpLocks/>
          </p:cNvGrpSpPr>
          <p:nvPr/>
        </p:nvGrpSpPr>
        <p:grpSpPr bwMode="auto">
          <a:xfrm flipH="1">
            <a:off x="1600200" y="5832475"/>
            <a:ext cx="244475" cy="800100"/>
            <a:chOff x="1160" y="3142"/>
            <a:chExt cx="226" cy="741"/>
          </a:xfrm>
        </p:grpSpPr>
        <p:sp>
          <p:nvSpPr>
            <p:cNvPr id="2351175" name="AutoShape 71"/>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6" name="AutoShape 72"/>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7" name="AutoShape 73"/>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8" name="AutoShape 74"/>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79" name="AutoShape 75"/>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80" name="Oval 76"/>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81" name="AutoShape 77"/>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82" name="AutoShape 78"/>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83" name="Group 79"/>
          <p:cNvGrpSpPr>
            <a:grpSpLocks/>
          </p:cNvGrpSpPr>
          <p:nvPr/>
        </p:nvGrpSpPr>
        <p:grpSpPr bwMode="auto">
          <a:xfrm flipH="1">
            <a:off x="2470150" y="4873625"/>
            <a:ext cx="244475" cy="800100"/>
            <a:chOff x="1160" y="3142"/>
            <a:chExt cx="226" cy="741"/>
          </a:xfrm>
        </p:grpSpPr>
        <p:sp>
          <p:nvSpPr>
            <p:cNvPr id="2351184" name="AutoShape 80"/>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85" name="AutoShape 81"/>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86" name="AutoShape 82"/>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87" name="AutoShape 83"/>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88" name="AutoShape 84"/>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189" name="Oval 85"/>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0" name="AutoShape 86"/>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1" name="AutoShape 87"/>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192" name="Group 88"/>
          <p:cNvGrpSpPr>
            <a:grpSpLocks/>
          </p:cNvGrpSpPr>
          <p:nvPr/>
        </p:nvGrpSpPr>
        <p:grpSpPr bwMode="auto">
          <a:xfrm flipH="1">
            <a:off x="5759450" y="3327400"/>
            <a:ext cx="244475" cy="800100"/>
            <a:chOff x="1160" y="3142"/>
            <a:chExt cx="226" cy="741"/>
          </a:xfrm>
        </p:grpSpPr>
        <p:sp>
          <p:nvSpPr>
            <p:cNvPr id="2351193" name="AutoShape 89"/>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4" name="AutoShape 90"/>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5" name="AutoShape 91"/>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6" name="AutoShape 92"/>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7" name="AutoShape 93"/>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8" name="Oval 94"/>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199" name="AutoShape 95"/>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0" name="AutoShape 96"/>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01" name="Group 97"/>
          <p:cNvGrpSpPr>
            <a:grpSpLocks/>
          </p:cNvGrpSpPr>
          <p:nvPr/>
        </p:nvGrpSpPr>
        <p:grpSpPr bwMode="auto">
          <a:xfrm flipH="1">
            <a:off x="6021388" y="4254500"/>
            <a:ext cx="244475" cy="800100"/>
            <a:chOff x="1160" y="3142"/>
            <a:chExt cx="226" cy="741"/>
          </a:xfrm>
        </p:grpSpPr>
        <p:sp>
          <p:nvSpPr>
            <p:cNvPr id="2351202" name="AutoShape 98"/>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3" name="AutoShape 99"/>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4" name="AutoShape 100"/>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5" name="AutoShape 101"/>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6" name="AutoShape 102"/>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07" name="Oval 103"/>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8" name="AutoShape 104"/>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09" name="AutoShape 105"/>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10" name="Group 106"/>
          <p:cNvGrpSpPr>
            <a:grpSpLocks/>
          </p:cNvGrpSpPr>
          <p:nvPr/>
        </p:nvGrpSpPr>
        <p:grpSpPr bwMode="auto">
          <a:xfrm flipH="1">
            <a:off x="6615113" y="3917950"/>
            <a:ext cx="244475" cy="800100"/>
            <a:chOff x="1160" y="3142"/>
            <a:chExt cx="226" cy="741"/>
          </a:xfrm>
        </p:grpSpPr>
        <p:sp>
          <p:nvSpPr>
            <p:cNvPr id="2351211" name="AutoShape 107"/>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12" name="AutoShape 108"/>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13" name="AutoShape 109"/>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14" name="AutoShape 110"/>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15" name="AutoShape 111"/>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16" name="Oval 112"/>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17" name="AutoShape 113"/>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18" name="AutoShape 114"/>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19" name="Group 115"/>
          <p:cNvGrpSpPr>
            <a:grpSpLocks/>
          </p:cNvGrpSpPr>
          <p:nvPr/>
        </p:nvGrpSpPr>
        <p:grpSpPr bwMode="auto">
          <a:xfrm flipH="1">
            <a:off x="6345238" y="5268913"/>
            <a:ext cx="244475" cy="800100"/>
            <a:chOff x="1160" y="3142"/>
            <a:chExt cx="226" cy="741"/>
          </a:xfrm>
        </p:grpSpPr>
        <p:sp>
          <p:nvSpPr>
            <p:cNvPr id="2351220" name="AutoShape 116"/>
            <p:cNvSpPr>
              <a:spLocks noChangeAspect="1" noChangeArrowheads="1"/>
            </p:cNvSpPr>
            <p:nvPr/>
          </p:nvSpPr>
          <p:spPr bwMode="auto">
            <a:xfrm rot="276495">
              <a:off x="1220" y="3440"/>
              <a:ext cx="56" cy="443"/>
            </a:xfrm>
            <a:prstGeom prst="can">
              <a:avLst>
                <a:gd name="adj" fmla="val 9492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21" name="AutoShape 117"/>
            <p:cNvSpPr>
              <a:spLocks noChangeAspect="1" noChangeArrowheads="1"/>
            </p:cNvSpPr>
            <p:nvPr/>
          </p:nvSpPr>
          <p:spPr bwMode="auto">
            <a:xfrm rot="31077356">
              <a:off x="1164" y="3463"/>
              <a:ext cx="48" cy="180"/>
            </a:xfrm>
            <a:prstGeom prst="can">
              <a:avLst>
                <a:gd name="adj" fmla="val 3689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22" name="AutoShape 118"/>
            <p:cNvSpPr>
              <a:spLocks noChangeAspect="1" noChangeArrowheads="1"/>
            </p:cNvSpPr>
            <p:nvPr/>
          </p:nvSpPr>
          <p:spPr bwMode="auto">
            <a:xfrm rot="-20472138">
              <a:off x="1160" y="3338"/>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23" name="AutoShape 119"/>
            <p:cNvSpPr>
              <a:spLocks noChangeAspect="1" noChangeArrowheads="1"/>
            </p:cNvSpPr>
            <p:nvPr/>
          </p:nvSpPr>
          <p:spPr bwMode="auto">
            <a:xfrm rot="-76837">
              <a:off x="1269" y="3438"/>
              <a:ext cx="52" cy="443"/>
            </a:xfrm>
            <a:prstGeom prst="can">
              <a:avLst>
                <a:gd name="adj" fmla="val 102231"/>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24" name="AutoShape 120"/>
            <p:cNvSpPr>
              <a:spLocks noChangeAspect="1" noChangeArrowheads="1"/>
            </p:cNvSpPr>
            <p:nvPr/>
          </p:nvSpPr>
          <p:spPr bwMode="auto">
            <a:xfrm>
              <a:off x="1178" y="3314"/>
              <a:ext cx="186" cy="366"/>
            </a:xfrm>
            <a:prstGeom prst="can">
              <a:avLst>
                <a:gd name="adj" fmla="val 1880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25" name="Oval 121"/>
            <p:cNvSpPr>
              <a:spLocks noChangeAspect="1" noChangeArrowheads="1"/>
            </p:cNvSpPr>
            <p:nvPr/>
          </p:nvSpPr>
          <p:spPr bwMode="auto">
            <a:xfrm>
              <a:off x="1172" y="3142"/>
              <a:ext cx="202" cy="20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26" name="AutoShape 122"/>
            <p:cNvSpPr>
              <a:spLocks noChangeAspect="1" noChangeArrowheads="1"/>
            </p:cNvSpPr>
            <p:nvPr/>
          </p:nvSpPr>
          <p:spPr bwMode="auto">
            <a:xfrm rot="19799383">
              <a:off x="1338" y="3473"/>
              <a:ext cx="48" cy="151"/>
            </a:xfrm>
            <a:prstGeom prst="can">
              <a:avLst>
                <a:gd name="adj" fmla="val 30949"/>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27" name="AutoShape 123"/>
            <p:cNvSpPr>
              <a:spLocks noChangeAspect="1" noChangeArrowheads="1"/>
            </p:cNvSpPr>
            <p:nvPr/>
          </p:nvSpPr>
          <p:spPr bwMode="auto">
            <a:xfrm rot="-21449123">
              <a:off x="1306" y="3345"/>
              <a:ext cx="46" cy="163"/>
            </a:xfrm>
            <a:prstGeom prst="can">
              <a:avLst>
                <a:gd name="adj" fmla="val 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28" name="Group 124"/>
          <p:cNvGrpSpPr>
            <a:grpSpLocks/>
          </p:cNvGrpSpPr>
          <p:nvPr/>
        </p:nvGrpSpPr>
        <p:grpSpPr bwMode="auto">
          <a:xfrm flipH="1">
            <a:off x="5646738" y="5014913"/>
            <a:ext cx="244475" cy="800100"/>
            <a:chOff x="1160" y="3142"/>
            <a:chExt cx="226" cy="741"/>
          </a:xfrm>
        </p:grpSpPr>
        <p:sp>
          <p:nvSpPr>
            <p:cNvPr id="2351229" name="AutoShape 125"/>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0" name="AutoShape 126"/>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1" name="AutoShape 127"/>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2" name="AutoShape 128"/>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3" name="AutoShape 129"/>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34" name="Oval 130"/>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5" name="AutoShape 131"/>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6" name="AutoShape 132"/>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37" name="Group 133"/>
          <p:cNvGrpSpPr>
            <a:grpSpLocks/>
          </p:cNvGrpSpPr>
          <p:nvPr/>
        </p:nvGrpSpPr>
        <p:grpSpPr bwMode="auto">
          <a:xfrm flipH="1">
            <a:off x="5286375" y="4108450"/>
            <a:ext cx="244475" cy="800100"/>
            <a:chOff x="1160" y="3142"/>
            <a:chExt cx="226" cy="741"/>
          </a:xfrm>
        </p:grpSpPr>
        <p:sp>
          <p:nvSpPr>
            <p:cNvPr id="2351238" name="AutoShape 134"/>
            <p:cNvSpPr>
              <a:spLocks noChangeAspect="1" noChangeArrowheads="1"/>
            </p:cNvSpPr>
            <p:nvPr/>
          </p:nvSpPr>
          <p:spPr bwMode="auto">
            <a:xfrm rot="276495">
              <a:off x="1220" y="3440"/>
              <a:ext cx="56" cy="443"/>
            </a:xfrm>
            <a:prstGeom prst="can">
              <a:avLst>
                <a:gd name="adj" fmla="val 94929"/>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39" name="AutoShape 135"/>
            <p:cNvSpPr>
              <a:spLocks noChangeAspect="1" noChangeArrowheads="1"/>
            </p:cNvSpPr>
            <p:nvPr/>
          </p:nvSpPr>
          <p:spPr bwMode="auto">
            <a:xfrm rot="31077356">
              <a:off x="1164" y="3463"/>
              <a:ext cx="48" cy="180"/>
            </a:xfrm>
            <a:prstGeom prst="can">
              <a:avLst>
                <a:gd name="adj" fmla="val 36892"/>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0" name="AutoShape 136"/>
            <p:cNvSpPr>
              <a:spLocks noChangeAspect="1" noChangeArrowheads="1"/>
            </p:cNvSpPr>
            <p:nvPr/>
          </p:nvSpPr>
          <p:spPr bwMode="auto">
            <a:xfrm rot="-20472138">
              <a:off x="1160" y="3338"/>
              <a:ext cx="46" cy="163"/>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1" name="AutoShape 137"/>
            <p:cNvSpPr>
              <a:spLocks noChangeAspect="1" noChangeArrowheads="1"/>
            </p:cNvSpPr>
            <p:nvPr/>
          </p:nvSpPr>
          <p:spPr bwMode="auto">
            <a:xfrm rot="-76837">
              <a:off x="1269" y="3438"/>
              <a:ext cx="52" cy="443"/>
            </a:xfrm>
            <a:prstGeom prst="can">
              <a:avLst>
                <a:gd name="adj" fmla="val 10223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2" name="AutoShape 138"/>
            <p:cNvSpPr>
              <a:spLocks noChangeAspect="1" noChangeArrowheads="1"/>
            </p:cNvSpPr>
            <p:nvPr/>
          </p:nvSpPr>
          <p:spPr bwMode="auto">
            <a:xfrm>
              <a:off x="1178" y="3314"/>
              <a:ext cx="186" cy="366"/>
            </a:xfrm>
            <a:prstGeom prst="can">
              <a:avLst>
                <a:gd name="adj" fmla="val 18803"/>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3" name="Oval 139"/>
            <p:cNvSpPr>
              <a:spLocks noChangeAspect="1" noChangeArrowheads="1"/>
            </p:cNvSpPr>
            <p:nvPr/>
          </p:nvSpPr>
          <p:spPr bwMode="auto">
            <a:xfrm>
              <a:off x="1172" y="3142"/>
              <a:ext cx="202" cy="201"/>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4" name="AutoShape 140"/>
            <p:cNvSpPr>
              <a:spLocks noChangeAspect="1" noChangeArrowheads="1"/>
            </p:cNvSpPr>
            <p:nvPr/>
          </p:nvSpPr>
          <p:spPr bwMode="auto">
            <a:xfrm rot="19799383">
              <a:off x="1338" y="3473"/>
              <a:ext cx="48" cy="151"/>
            </a:xfrm>
            <a:prstGeom prst="can">
              <a:avLst>
                <a:gd name="adj" fmla="val 30949"/>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5" name="AutoShape 141"/>
            <p:cNvSpPr>
              <a:spLocks noChangeAspect="1" noChangeArrowheads="1"/>
            </p:cNvSpPr>
            <p:nvPr/>
          </p:nvSpPr>
          <p:spPr bwMode="auto">
            <a:xfrm rot="-21449123">
              <a:off x="1306" y="3345"/>
              <a:ext cx="46" cy="163"/>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46" name="Group 142"/>
          <p:cNvGrpSpPr>
            <a:grpSpLocks/>
          </p:cNvGrpSpPr>
          <p:nvPr/>
        </p:nvGrpSpPr>
        <p:grpSpPr bwMode="auto">
          <a:xfrm flipH="1">
            <a:off x="5224463" y="5684838"/>
            <a:ext cx="244475" cy="800100"/>
            <a:chOff x="1160" y="3142"/>
            <a:chExt cx="226" cy="741"/>
          </a:xfrm>
        </p:grpSpPr>
        <p:sp>
          <p:nvSpPr>
            <p:cNvPr id="2351247" name="AutoShape 143"/>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8" name="AutoShape 144"/>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49" name="AutoShape 145"/>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0" name="AutoShape 146"/>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1" name="AutoShape 147"/>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52" name="Oval 148"/>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3" name="AutoShape 149"/>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4" name="AutoShape 150"/>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55" name="Group 151"/>
          <p:cNvGrpSpPr>
            <a:grpSpLocks/>
          </p:cNvGrpSpPr>
          <p:nvPr/>
        </p:nvGrpSpPr>
        <p:grpSpPr bwMode="auto">
          <a:xfrm flipH="1">
            <a:off x="5932488" y="5822950"/>
            <a:ext cx="244475" cy="800100"/>
            <a:chOff x="1160" y="3142"/>
            <a:chExt cx="226" cy="741"/>
          </a:xfrm>
        </p:grpSpPr>
        <p:sp>
          <p:nvSpPr>
            <p:cNvPr id="2351256" name="AutoShape 152"/>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7" name="AutoShape 153"/>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8" name="AutoShape 154"/>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59" name="AutoShape 155"/>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0" name="AutoShape 156"/>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61" name="Oval 157"/>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2" name="AutoShape 158"/>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3" name="AutoShape 159"/>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1264" name="Group 160"/>
          <p:cNvGrpSpPr>
            <a:grpSpLocks/>
          </p:cNvGrpSpPr>
          <p:nvPr/>
        </p:nvGrpSpPr>
        <p:grpSpPr bwMode="auto">
          <a:xfrm flipH="1">
            <a:off x="6802438" y="4864100"/>
            <a:ext cx="244475" cy="800100"/>
            <a:chOff x="1160" y="3142"/>
            <a:chExt cx="226" cy="741"/>
          </a:xfrm>
        </p:grpSpPr>
        <p:sp>
          <p:nvSpPr>
            <p:cNvPr id="2351265" name="AutoShape 161"/>
            <p:cNvSpPr>
              <a:spLocks noChangeAspect="1" noChangeArrowheads="1"/>
            </p:cNvSpPr>
            <p:nvPr/>
          </p:nvSpPr>
          <p:spPr bwMode="auto">
            <a:xfrm rot="276495">
              <a:off x="1220" y="3440"/>
              <a:ext cx="56" cy="443"/>
            </a:xfrm>
            <a:prstGeom prst="can">
              <a:avLst>
                <a:gd name="adj" fmla="val 9492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6" name="AutoShape 162"/>
            <p:cNvSpPr>
              <a:spLocks noChangeAspect="1" noChangeArrowheads="1"/>
            </p:cNvSpPr>
            <p:nvPr/>
          </p:nvSpPr>
          <p:spPr bwMode="auto">
            <a:xfrm rot="31077356">
              <a:off x="1164" y="3463"/>
              <a:ext cx="48" cy="180"/>
            </a:xfrm>
            <a:prstGeom prst="can">
              <a:avLst>
                <a:gd name="adj" fmla="val 3689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7" name="AutoShape 163"/>
            <p:cNvSpPr>
              <a:spLocks noChangeAspect="1" noChangeArrowheads="1"/>
            </p:cNvSpPr>
            <p:nvPr/>
          </p:nvSpPr>
          <p:spPr bwMode="auto">
            <a:xfrm rot="-20472138">
              <a:off x="1160" y="3338"/>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8" name="AutoShape 164"/>
            <p:cNvSpPr>
              <a:spLocks noChangeAspect="1" noChangeArrowheads="1"/>
            </p:cNvSpPr>
            <p:nvPr/>
          </p:nvSpPr>
          <p:spPr bwMode="auto">
            <a:xfrm rot="-76837">
              <a:off x="1269" y="3438"/>
              <a:ext cx="52" cy="443"/>
            </a:xfrm>
            <a:prstGeom prst="can">
              <a:avLst>
                <a:gd name="adj" fmla="val 10223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69" name="AutoShape 165"/>
            <p:cNvSpPr>
              <a:spLocks noChangeAspect="1" noChangeArrowheads="1"/>
            </p:cNvSpPr>
            <p:nvPr/>
          </p:nvSpPr>
          <p:spPr bwMode="auto">
            <a:xfrm>
              <a:off x="1178" y="3314"/>
              <a:ext cx="186" cy="366"/>
            </a:xfrm>
            <a:prstGeom prst="can">
              <a:avLst>
                <a:gd name="adj" fmla="val 18803"/>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2400">
                <a:solidFill>
                  <a:schemeClr val="bg1"/>
                </a:solidFill>
                <a:latin typeface="Verdana" panose="020B0604030504040204" pitchFamily="34" charset="0"/>
              </a:endParaRPr>
            </a:p>
          </p:txBody>
        </p:sp>
        <p:sp>
          <p:nvSpPr>
            <p:cNvPr id="2351270" name="Oval 166"/>
            <p:cNvSpPr>
              <a:spLocks noChangeAspect="1" noChangeArrowheads="1"/>
            </p:cNvSpPr>
            <p:nvPr/>
          </p:nvSpPr>
          <p:spPr bwMode="auto">
            <a:xfrm>
              <a:off x="1172" y="3142"/>
              <a:ext cx="202" cy="201"/>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71" name="AutoShape 167"/>
            <p:cNvSpPr>
              <a:spLocks noChangeAspect="1" noChangeArrowheads="1"/>
            </p:cNvSpPr>
            <p:nvPr/>
          </p:nvSpPr>
          <p:spPr bwMode="auto">
            <a:xfrm rot="19799383">
              <a:off x="1338" y="3473"/>
              <a:ext cx="48" cy="151"/>
            </a:xfrm>
            <a:prstGeom prst="can">
              <a:avLst>
                <a:gd name="adj" fmla="val 30949"/>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1272" name="AutoShape 168"/>
            <p:cNvSpPr>
              <a:spLocks noChangeAspect="1" noChangeArrowheads="1"/>
            </p:cNvSpPr>
            <p:nvPr/>
          </p:nvSpPr>
          <p:spPr bwMode="auto">
            <a:xfrm rot="-21449123">
              <a:off x="1306" y="3345"/>
              <a:ext cx="46" cy="163"/>
            </a:xfrm>
            <a:prstGeom prst="can">
              <a:avLst>
                <a:gd name="adj" fmla="val 0"/>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351273" name="AutoShape 169"/>
          <p:cNvSpPr>
            <a:spLocks noChangeArrowheads="1"/>
          </p:cNvSpPr>
          <p:nvPr/>
        </p:nvSpPr>
        <p:spPr bwMode="auto">
          <a:xfrm>
            <a:off x="2913063" y="3517900"/>
            <a:ext cx="1935162" cy="1273175"/>
          </a:xfrm>
          <a:prstGeom prst="wedgeRoundRectCallout">
            <a:avLst>
              <a:gd name="adj1" fmla="val -28755"/>
              <a:gd name="adj2" fmla="val 205736"/>
              <a:gd name="adj3" fmla="val 16667"/>
            </a:avLst>
          </a:prstGeom>
          <a:noFill/>
          <a:ln w="9525">
            <a:solidFill>
              <a:srgbClr val="00FFFF"/>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eaLnBrk="0" hangingPunct="0"/>
            <a:r>
              <a:rPr lang="it-IT" altLang="it-IT" sz="2200">
                <a:solidFill>
                  <a:srgbClr val="FF9900"/>
                </a:solidFill>
                <a:latin typeface="Verdana" panose="020B0604030504040204" pitchFamily="34" charset="0"/>
              </a:rPr>
              <a:t>2 bianchi</a:t>
            </a:r>
          </a:p>
          <a:p>
            <a:pPr eaLnBrk="0" hangingPunct="0"/>
            <a:r>
              <a:rPr lang="it-IT" altLang="it-IT" sz="2200">
                <a:solidFill>
                  <a:srgbClr val="FF9900"/>
                </a:solidFill>
                <a:latin typeface="Verdana" panose="020B0604030504040204" pitchFamily="34" charset="0"/>
              </a:rPr>
              <a:t>5 neri</a:t>
            </a:r>
          </a:p>
          <a:p>
            <a:pPr eaLnBrk="0" hangingPunct="0"/>
            <a:r>
              <a:rPr lang="it-IT" altLang="it-IT" sz="2200">
                <a:solidFill>
                  <a:srgbClr val="FF9900"/>
                </a:solidFill>
                <a:latin typeface="Verdana" panose="020B0604030504040204" pitchFamily="34" charset="0"/>
              </a:rPr>
              <a:t>2 gialli</a:t>
            </a:r>
          </a:p>
          <a:p>
            <a:pPr eaLnBrk="0" hangingPunct="0"/>
            <a:endParaRPr lang="en-GB" altLang="it-IT" sz="2200">
              <a:solidFill>
                <a:srgbClr val="FF9900"/>
              </a:solidFill>
              <a:latin typeface="Verdana" panose="020B0604030504040204" pitchFamily="34" charset="0"/>
            </a:endParaRPr>
          </a:p>
        </p:txBody>
      </p:sp>
      <p:sp>
        <p:nvSpPr>
          <p:cNvPr id="2351274" name="AutoShape 170"/>
          <p:cNvSpPr>
            <a:spLocks noChangeArrowheads="1"/>
          </p:cNvSpPr>
          <p:nvPr/>
        </p:nvSpPr>
        <p:spPr bwMode="auto">
          <a:xfrm>
            <a:off x="7208838" y="3508375"/>
            <a:ext cx="1935162" cy="1273175"/>
          </a:xfrm>
          <a:prstGeom prst="wedgeRoundRectCallout">
            <a:avLst>
              <a:gd name="adj1" fmla="val -28755"/>
              <a:gd name="adj2" fmla="val 205736"/>
              <a:gd name="adj3" fmla="val 16667"/>
            </a:avLst>
          </a:prstGeom>
          <a:noFill/>
          <a:ln w="9525">
            <a:solidFill>
              <a:srgbClr val="00FFFF"/>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eaLnBrk="0" hangingPunct="0"/>
            <a:r>
              <a:rPr lang="it-IT" altLang="it-IT" sz="2200">
                <a:solidFill>
                  <a:srgbClr val="FF9900"/>
                </a:solidFill>
                <a:latin typeface="Verdana" panose="020B0604030504040204" pitchFamily="34" charset="0"/>
              </a:rPr>
              <a:t>1 bianco</a:t>
            </a:r>
          </a:p>
          <a:p>
            <a:pPr eaLnBrk="0" hangingPunct="0"/>
            <a:r>
              <a:rPr lang="it-IT" altLang="it-IT" sz="2200">
                <a:solidFill>
                  <a:srgbClr val="FF9900"/>
                </a:solidFill>
                <a:latin typeface="Verdana" panose="020B0604030504040204" pitchFamily="34" charset="0"/>
              </a:rPr>
              <a:t>1 nero</a:t>
            </a:r>
          </a:p>
          <a:p>
            <a:pPr eaLnBrk="0" hangingPunct="0"/>
            <a:r>
              <a:rPr lang="it-IT" altLang="it-IT" sz="2200">
                <a:solidFill>
                  <a:srgbClr val="FF9900"/>
                </a:solidFill>
                <a:latin typeface="Verdana" panose="020B0604030504040204" pitchFamily="34" charset="0"/>
              </a:rPr>
              <a:t>7 gialli</a:t>
            </a:r>
          </a:p>
          <a:p>
            <a:pPr eaLnBrk="0" hangingPunct="0"/>
            <a:endParaRPr lang="en-GB" altLang="it-IT" sz="2200">
              <a:solidFill>
                <a:srgbClr val="FF9900"/>
              </a:solidFill>
              <a:latin typeface="Verdana" panose="020B0604030504040204" pitchFamily="34" charset="0"/>
            </a:endParaRPr>
          </a:p>
        </p:txBody>
      </p:sp>
      <p:sp>
        <p:nvSpPr>
          <p:cNvPr id="2351275" name="Freeform 171"/>
          <p:cNvSpPr>
            <a:spLocks/>
          </p:cNvSpPr>
          <p:nvPr/>
        </p:nvSpPr>
        <p:spPr bwMode="auto">
          <a:xfrm>
            <a:off x="708025" y="3175000"/>
            <a:ext cx="2293938" cy="3570288"/>
          </a:xfrm>
          <a:custGeom>
            <a:avLst/>
            <a:gdLst>
              <a:gd name="T0" fmla="*/ 21 w 1445"/>
              <a:gd name="T1" fmla="*/ 1630 h 2249"/>
              <a:gd name="T2" fmla="*/ 87 w 1445"/>
              <a:gd name="T3" fmla="*/ 2152 h 2249"/>
              <a:gd name="T4" fmla="*/ 402 w 1445"/>
              <a:gd name="T5" fmla="*/ 2195 h 2249"/>
              <a:gd name="T6" fmla="*/ 749 w 1445"/>
              <a:gd name="T7" fmla="*/ 2249 h 2249"/>
              <a:gd name="T8" fmla="*/ 1076 w 1445"/>
              <a:gd name="T9" fmla="*/ 1826 h 2249"/>
              <a:gd name="T10" fmla="*/ 1380 w 1445"/>
              <a:gd name="T11" fmla="*/ 1554 h 2249"/>
              <a:gd name="T12" fmla="*/ 1445 w 1445"/>
              <a:gd name="T13" fmla="*/ 1086 h 2249"/>
              <a:gd name="T14" fmla="*/ 1260 w 1445"/>
              <a:gd name="T15" fmla="*/ 728 h 2249"/>
              <a:gd name="T16" fmla="*/ 1173 w 1445"/>
              <a:gd name="T17" fmla="*/ 347 h 2249"/>
              <a:gd name="T18" fmla="*/ 967 w 1445"/>
              <a:gd name="T19" fmla="*/ 130 h 2249"/>
              <a:gd name="T20" fmla="*/ 630 w 1445"/>
              <a:gd name="T21" fmla="*/ 0 h 2249"/>
              <a:gd name="T22" fmla="*/ 336 w 1445"/>
              <a:gd name="T23" fmla="*/ 21 h 2249"/>
              <a:gd name="T24" fmla="*/ 0 w 1445"/>
              <a:gd name="T25" fmla="*/ 282 h 2249"/>
              <a:gd name="T26" fmla="*/ 0 w 1445"/>
              <a:gd name="T27" fmla="*/ 641 h 2249"/>
              <a:gd name="T28" fmla="*/ 21 w 1445"/>
              <a:gd name="T29" fmla="*/ 1630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5" h="2249">
                <a:moveTo>
                  <a:pt x="21" y="1630"/>
                </a:moveTo>
                <a:lnTo>
                  <a:pt x="87" y="2152"/>
                </a:lnTo>
                <a:lnTo>
                  <a:pt x="402" y="2195"/>
                </a:lnTo>
                <a:lnTo>
                  <a:pt x="749" y="2249"/>
                </a:lnTo>
                <a:lnTo>
                  <a:pt x="1076" y="1826"/>
                </a:lnTo>
                <a:lnTo>
                  <a:pt x="1380" y="1554"/>
                </a:lnTo>
                <a:lnTo>
                  <a:pt x="1445" y="1086"/>
                </a:lnTo>
                <a:lnTo>
                  <a:pt x="1260" y="728"/>
                </a:lnTo>
                <a:lnTo>
                  <a:pt x="1173" y="347"/>
                </a:lnTo>
                <a:lnTo>
                  <a:pt x="967" y="130"/>
                </a:lnTo>
                <a:lnTo>
                  <a:pt x="630" y="0"/>
                </a:lnTo>
                <a:lnTo>
                  <a:pt x="336" y="21"/>
                </a:lnTo>
                <a:lnTo>
                  <a:pt x="0" y="282"/>
                </a:lnTo>
                <a:lnTo>
                  <a:pt x="0" y="641"/>
                </a:lnTo>
                <a:lnTo>
                  <a:pt x="21" y="1630"/>
                </a:lnTo>
                <a:close/>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endParaRPr lang="it-IT"/>
          </a:p>
        </p:txBody>
      </p:sp>
      <p:sp>
        <p:nvSpPr>
          <p:cNvPr id="2351276" name="Freeform 172"/>
          <p:cNvSpPr>
            <a:spLocks/>
          </p:cNvSpPr>
          <p:nvPr/>
        </p:nvSpPr>
        <p:spPr bwMode="auto">
          <a:xfrm>
            <a:off x="5064125" y="3216275"/>
            <a:ext cx="2293938" cy="3570288"/>
          </a:xfrm>
          <a:custGeom>
            <a:avLst/>
            <a:gdLst>
              <a:gd name="T0" fmla="*/ 21 w 1445"/>
              <a:gd name="T1" fmla="*/ 1630 h 2249"/>
              <a:gd name="T2" fmla="*/ 87 w 1445"/>
              <a:gd name="T3" fmla="*/ 2152 h 2249"/>
              <a:gd name="T4" fmla="*/ 402 w 1445"/>
              <a:gd name="T5" fmla="*/ 2195 h 2249"/>
              <a:gd name="T6" fmla="*/ 749 w 1445"/>
              <a:gd name="T7" fmla="*/ 2249 h 2249"/>
              <a:gd name="T8" fmla="*/ 1076 w 1445"/>
              <a:gd name="T9" fmla="*/ 1826 h 2249"/>
              <a:gd name="T10" fmla="*/ 1380 w 1445"/>
              <a:gd name="T11" fmla="*/ 1554 h 2249"/>
              <a:gd name="T12" fmla="*/ 1445 w 1445"/>
              <a:gd name="T13" fmla="*/ 1086 h 2249"/>
              <a:gd name="T14" fmla="*/ 1260 w 1445"/>
              <a:gd name="T15" fmla="*/ 728 h 2249"/>
              <a:gd name="T16" fmla="*/ 1173 w 1445"/>
              <a:gd name="T17" fmla="*/ 347 h 2249"/>
              <a:gd name="T18" fmla="*/ 967 w 1445"/>
              <a:gd name="T19" fmla="*/ 130 h 2249"/>
              <a:gd name="T20" fmla="*/ 630 w 1445"/>
              <a:gd name="T21" fmla="*/ 0 h 2249"/>
              <a:gd name="T22" fmla="*/ 336 w 1445"/>
              <a:gd name="T23" fmla="*/ 21 h 2249"/>
              <a:gd name="T24" fmla="*/ 0 w 1445"/>
              <a:gd name="T25" fmla="*/ 282 h 2249"/>
              <a:gd name="T26" fmla="*/ 0 w 1445"/>
              <a:gd name="T27" fmla="*/ 641 h 2249"/>
              <a:gd name="T28" fmla="*/ 21 w 1445"/>
              <a:gd name="T29" fmla="*/ 1630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5" h="2249">
                <a:moveTo>
                  <a:pt x="21" y="1630"/>
                </a:moveTo>
                <a:lnTo>
                  <a:pt x="87" y="2152"/>
                </a:lnTo>
                <a:lnTo>
                  <a:pt x="402" y="2195"/>
                </a:lnTo>
                <a:lnTo>
                  <a:pt x="749" y="2249"/>
                </a:lnTo>
                <a:lnTo>
                  <a:pt x="1076" y="1826"/>
                </a:lnTo>
                <a:lnTo>
                  <a:pt x="1380" y="1554"/>
                </a:lnTo>
                <a:lnTo>
                  <a:pt x="1445" y="1086"/>
                </a:lnTo>
                <a:lnTo>
                  <a:pt x="1260" y="728"/>
                </a:lnTo>
                <a:lnTo>
                  <a:pt x="1173" y="347"/>
                </a:lnTo>
                <a:lnTo>
                  <a:pt x="967" y="130"/>
                </a:lnTo>
                <a:lnTo>
                  <a:pt x="630" y="0"/>
                </a:lnTo>
                <a:lnTo>
                  <a:pt x="336" y="21"/>
                </a:lnTo>
                <a:lnTo>
                  <a:pt x="0" y="282"/>
                </a:lnTo>
                <a:lnTo>
                  <a:pt x="0" y="641"/>
                </a:lnTo>
                <a:lnTo>
                  <a:pt x="21" y="1630"/>
                </a:lnTo>
                <a:close/>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endParaRPr lang="it-IT"/>
          </a:p>
        </p:txBody>
      </p:sp>
      <p:pic>
        <p:nvPicPr>
          <p:cNvPr id="2351277" name="Picture 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1278" name="Text Box 174"/>
          <p:cNvSpPr txBox="1">
            <a:spLocks noChangeArrowheads="1"/>
          </p:cNvSpPr>
          <p:nvPr/>
        </p:nvSpPr>
        <p:spPr bwMode="auto">
          <a:xfrm>
            <a:off x="134938" y="1058863"/>
            <a:ext cx="3675062"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chemeClr val="bg2"/>
                </a:solidFill>
              </a:rPr>
              <a:t>Mc Burney &amp; White (cap. 4, pp. 83-88) </a:t>
            </a:r>
          </a:p>
        </p:txBody>
      </p:sp>
    </p:spTree>
    <p:extLst>
      <p:ext uri="{BB962C8B-B14F-4D97-AF65-F5344CB8AC3E}">
        <p14:creationId xmlns:p14="http://schemas.microsoft.com/office/powerpoint/2010/main" val="9821923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51107"/>
                                        </p:tgtEl>
                                        <p:attrNameLst>
                                          <p:attrName>style.visibility</p:attrName>
                                        </p:attrNameLst>
                                      </p:cBhvr>
                                      <p:to>
                                        <p:strVal val="visible"/>
                                      </p:to>
                                    </p:set>
                                    <p:anim calcmode="lin" valueType="num">
                                      <p:cBhvr>
                                        <p:cTn id="7" dur="500" fill="hold"/>
                                        <p:tgtEl>
                                          <p:spTgt spid="2351107"/>
                                        </p:tgtEl>
                                        <p:attrNameLst>
                                          <p:attrName>ppt_x</p:attrName>
                                        </p:attrNameLst>
                                      </p:cBhvr>
                                      <p:tavLst>
                                        <p:tav tm="0">
                                          <p:val>
                                            <p:strVal val="#ppt_x-#ppt_w/2"/>
                                          </p:val>
                                        </p:tav>
                                        <p:tav tm="100000">
                                          <p:val>
                                            <p:strVal val="#ppt_x"/>
                                          </p:val>
                                        </p:tav>
                                      </p:tavLst>
                                    </p:anim>
                                    <p:anim calcmode="lin" valueType="num">
                                      <p:cBhvr>
                                        <p:cTn id="8" dur="500" fill="hold"/>
                                        <p:tgtEl>
                                          <p:spTgt spid="2351107"/>
                                        </p:tgtEl>
                                        <p:attrNameLst>
                                          <p:attrName>ppt_y</p:attrName>
                                        </p:attrNameLst>
                                      </p:cBhvr>
                                      <p:tavLst>
                                        <p:tav tm="0">
                                          <p:val>
                                            <p:strVal val="#ppt_y"/>
                                          </p:val>
                                        </p:tav>
                                        <p:tav tm="100000">
                                          <p:val>
                                            <p:strVal val="#ppt_y"/>
                                          </p:val>
                                        </p:tav>
                                      </p:tavLst>
                                    </p:anim>
                                    <p:anim calcmode="lin" valueType="num">
                                      <p:cBhvr>
                                        <p:cTn id="9" dur="500" fill="hold"/>
                                        <p:tgtEl>
                                          <p:spTgt spid="2351107"/>
                                        </p:tgtEl>
                                        <p:attrNameLst>
                                          <p:attrName>ppt_w</p:attrName>
                                        </p:attrNameLst>
                                      </p:cBhvr>
                                      <p:tavLst>
                                        <p:tav tm="0">
                                          <p:val>
                                            <p:fltVal val="0"/>
                                          </p:val>
                                        </p:tav>
                                        <p:tav tm="100000">
                                          <p:val>
                                            <p:strVal val="#ppt_w"/>
                                          </p:val>
                                        </p:tav>
                                      </p:tavLst>
                                    </p:anim>
                                    <p:anim calcmode="lin" valueType="num">
                                      <p:cBhvr>
                                        <p:cTn id="10" dur="500" fill="hold"/>
                                        <p:tgtEl>
                                          <p:spTgt spid="235110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351108"/>
                                        </p:tgtEl>
                                        <p:attrNameLst>
                                          <p:attrName>style.visibility</p:attrName>
                                        </p:attrNameLst>
                                      </p:cBhvr>
                                      <p:to>
                                        <p:strVal val="visible"/>
                                      </p:to>
                                    </p:set>
                                    <p:animEffect transition="in" filter="slide(fromLeft)">
                                      <p:cBhvr>
                                        <p:cTn id="15" dur="500"/>
                                        <p:tgtEl>
                                          <p:spTgt spid="23511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5127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5127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351156"/>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100"/>
                                  </p:stCondLst>
                                  <p:childTnLst>
                                    <p:set>
                                      <p:cBhvr>
                                        <p:cTn id="28" dur="1" fill="hold">
                                          <p:stCondLst>
                                            <p:cond delay="0"/>
                                          </p:stCondLst>
                                        </p:cTn>
                                        <p:tgtEl>
                                          <p:spTgt spid="2351165"/>
                                        </p:tgtEl>
                                        <p:attrNameLst>
                                          <p:attrName>style.visibility</p:attrName>
                                        </p:attrNameLst>
                                      </p:cBhvr>
                                      <p:to>
                                        <p:strVal val="visible"/>
                                      </p:to>
                                    </p:set>
                                  </p:childTnLst>
                                </p:cTn>
                              </p:par>
                            </p:childTnLst>
                          </p:cTn>
                        </p:par>
                        <p:par>
                          <p:cTn id="29" fill="hold" nodeType="afterGroup">
                            <p:stCondLst>
                              <p:cond delay="100"/>
                            </p:stCondLst>
                            <p:childTnLst>
                              <p:par>
                                <p:cTn id="30" presetID="1" presetClass="entr" presetSubtype="0" fill="hold" nodeType="afterEffect">
                                  <p:stCondLst>
                                    <p:cond delay="100"/>
                                  </p:stCondLst>
                                  <p:childTnLst>
                                    <p:set>
                                      <p:cBhvr>
                                        <p:cTn id="31" dur="1" fill="hold">
                                          <p:stCondLst>
                                            <p:cond delay="0"/>
                                          </p:stCondLst>
                                        </p:cTn>
                                        <p:tgtEl>
                                          <p:spTgt spid="2351174"/>
                                        </p:tgtEl>
                                        <p:attrNameLst>
                                          <p:attrName>style.visibility</p:attrName>
                                        </p:attrNameLst>
                                      </p:cBhvr>
                                      <p:to>
                                        <p:strVal val="visible"/>
                                      </p:to>
                                    </p:set>
                                  </p:childTnLst>
                                </p:cTn>
                              </p:par>
                            </p:childTnLst>
                          </p:cTn>
                        </p:par>
                        <p:par>
                          <p:cTn id="32" fill="hold" nodeType="afterGroup">
                            <p:stCondLst>
                              <p:cond delay="200"/>
                            </p:stCondLst>
                            <p:childTnLst>
                              <p:par>
                                <p:cTn id="33" presetID="1" presetClass="entr" presetSubtype="0" fill="hold" nodeType="afterEffect">
                                  <p:stCondLst>
                                    <p:cond delay="100"/>
                                  </p:stCondLst>
                                  <p:childTnLst>
                                    <p:set>
                                      <p:cBhvr>
                                        <p:cTn id="34" dur="1" fill="hold">
                                          <p:stCondLst>
                                            <p:cond delay="0"/>
                                          </p:stCondLst>
                                        </p:cTn>
                                        <p:tgtEl>
                                          <p:spTgt spid="2351147"/>
                                        </p:tgtEl>
                                        <p:attrNameLst>
                                          <p:attrName>style.visibility</p:attrName>
                                        </p:attrNameLst>
                                      </p:cBhvr>
                                      <p:to>
                                        <p:strVal val="visible"/>
                                      </p:to>
                                    </p:set>
                                  </p:childTnLst>
                                </p:cTn>
                              </p:par>
                            </p:childTnLst>
                          </p:cTn>
                        </p:par>
                        <p:par>
                          <p:cTn id="35" fill="hold" nodeType="afterGroup">
                            <p:stCondLst>
                              <p:cond delay="300"/>
                            </p:stCondLst>
                            <p:childTnLst>
                              <p:par>
                                <p:cTn id="36" presetID="1" presetClass="entr" presetSubtype="0" fill="hold" nodeType="afterEffect">
                                  <p:stCondLst>
                                    <p:cond delay="100"/>
                                  </p:stCondLst>
                                  <p:childTnLst>
                                    <p:set>
                                      <p:cBhvr>
                                        <p:cTn id="37" dur="1" fill="hold">
                                          <p:stCondLst>
                                            <p:cond delay="0"/>
                                          </p:stCondLst>
                                        </p:cTn>
                                        <p:tgtEl>
                                          <p:spTgt spid="2351138"/>
                                        </p:tgtEl>
                                        <p:attrNameLst>
                                          <p:attrName>style.visibility</p:attrName>
                                        </p:attrNameLst>
                                      </p:cBhvr>
                                      <p:to>
                                        <p:strVal val="visible"/>
                                      </p:to>
                                    </p:set>
                                  </p:childTnLst>
                                </p:cTn>
                              </p:par>
                            </p:childTnLst>
                          </p:cTn>
                        </p:par>
                        <p:par>
                          <p:cTn id="38" fill="hold" nodeType="afterGroup">
                            <p:stCondLst>
                              <p:cond delay="400"/>
                            </p:stCondLst>
                            <p:childTnLst>
                              <p:par>
                                <p:cTn id="39" presetID="1" presetClass="entr" presetSubtype="0" fill="hold" nodeType="afterEffect">
                                  <p:stCondLst>
                                    <p:cond delay="100"/>
                                  </p:stCondLst>
                                  <p:childTnLst>
                                    <p:set>
                                      <p:cBhvr>
                                        <p:cTn id="40" dur="1" fill="hold">
                                          <p:stCondLst>
                                            <p:cond delay="0"/>
                                          </p:stCondLst>
                                        </p:cTn>
                                        <p:tgtEl>
                                          <p:spTgt spid="2351183"/>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nodeType="afterEffect">
                                  <p:stCondLst>
                                    <p:cond delay="100"/>
                                  </p:stCondLst>
                                  <p:childTnLst>
                                    <p:set>
                                      <p:cBhvr>
                                        <p:cTn id="43" dur="1" fill="hold">
                                          <p:stCondLst>
                                            <p:cond delay="0"/>
                                          </p:stCondLst>
                                        </p:cTn>
                                        <p:tgtEl>
                                          <p:spTgt spid="2351120"/>
                                        </p:tgtEl>
                                        <p:attrNameLst>
                                          <p:attrName>style.visibility</p:attrName>
                                        </p:attrNameLst>
                                      </p:cBhvr>
                                      <p:to>
                                        <p:strVal val="visible"/>
                                      </p:to>
                                    </p:set>
                                  </p:childTnLst>
                                </p:cTn>
                              </p:par>
                            </p:childTnLst>
                          </p:cTn>
                        </p:par>
                        <p:par>
                          <p:cTn id="44" fill="hold" nodeType="afterGroup">
                            <p:stCondLst>
                              <p:cond delay="600"/>
                            </p:stCondLst>
                            <p:childTnLst>
                              <p:par>
                                <p:cTn id="45" presetID="1" presetClass="entr" presetSubtype="0" fill="hold" nodeType="afterEffect">
                                  <p:stCondLst>
                                    <p:cond delay="100"/>
                                  </p:stCondLst>
                                  <p:childTnLst>
                                    <p:set>
                                      <p:cBhvr>
                                        <p:cTn id="46" dur="1" fill="hold">
                                          <p:stCondLst>
                                            <p:cond delay="0"/>
                                          </p:stCondLst>
                                        </p:cTn>
                                        <p:tgtEl>
                                          <p:spTgt spid="2351129"/>
                                        </p:tgtEl>
                                        <p:attrNameLst>
                                          <p:attrName>style.visibility</p:attrName>
                                        </p:attrNameLst>
                                      </p:cBhvr>
                                      <p:to>
                                        <p:strVal val="visible"/>
                                      </p:to>
                                    </p:set>
                                  </p:childTnLst>
                                </p:cTn>
                              </p:par>
                            </p:childTnLst>
                          </p:cTn>
                        </p:par>
                        <p:par>
                          <p:cTn id="47" fill="hold" nodeType="afterGroup">
                            <p:stCondLst>
                              <p:cond delay="700"/>
                            </p:stCondLst>
                            <p:childTnLst>
                              <p:par>
                                <p:cTn id="48" presetID="1" presetClass="entr" presetSubtype="0" fill="hold" nodeType="afterEffect">
                                  <p:stCondLst>
                                    <p:cond delay="100"/>
                                  </p:stCondLst>
                                  <p:childTnLst>
                                    <p:set>
                                      <p:cBhvr>
                                        <p:cTn id="49" dur="1" fill="hold">
                                          <p:stCondLst>
                                            <p:cond delay="0"/>
                                          </p:stCondLst>
                                        </p:cTn>
                                        <p:tgtEl>
                                          <p:spTgt spid="235111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2351237"/>
                                        </p:tgtEl>
                                        <p:attrNameLst>
                                          <p:attrName>style.visibility</p:attrName>
                                        </p:attrNameLst>
                                      </p:cBhvr>
                                      <p:to>
                                        <p:strVal val="visible"/>
                                      </p:to>
                                    </p:set>
                                  </p:childTnLst>
                                </p:cTn>
                              </p:par>
                            </p:childTnLst>
                          </p:cTn>
                        </p:par>
                        <p:par>
                          <p:cTn id="54" fill="hold" nodeType="afterGroup">
                            <p:stCondLst>
                              <p:cond delay="0"/>
                            </p:stCondLst>
                            <p:childTnLst>
                              <p:par>
                                <p:cTn id="55" presetID="1" presetClass="entr" presetSubtype="0" fill="hold" nodeType="afterEffect">
                                  <p:stCondLst>
                                    <p:cond delay="100"/>
                                  </p:stCondLst>
                                  <p:childTnLst>
                                    <p:set>
                                      <p:cBhvr>
                                        <p:cTn id="56" dur="1" fill="hold">
                                          <p:stCondLst>
                                            <p:cond delay="0"/>
                                          </p:stCondLst>
                                        </p:cTn>
                                        <p:tgtEl>
                                          <p:spTgt spid="2351192"/>
                                        </p:tgtEl>
                                        <p:attrNameLst>
                                          <p:attrName>style.visibility</p:attrName>
                                        </p:attrNameLst>
                                      </p:cBhvr>
                                      <p:to>
                                        <p:strVal val="visible"/>
                                      </p:to>
                                    </p:set>
                                  </p:childTnLst>
                                </p:cTn>
                              </p:par>
                            </p:childTnLst>
                          </p:cTn>
                        </p:par>
                        <p:par>
                          <p:cTn id="57" fill="hold" nodeType="afterGroup">
                            <p:stCondLst>
                              <p:cond delay="100"/>
                            </p:stCondLst>
                            <p:childTnLst>
                              <p:par>
                                <p:cTn id="58" presetID="1" presetClass="entr" presetSubtype="0" fill="hold" nodeType="afterEffect">
                                  <p:stCondLst>
                                    <p:cond delay="100"/>
                                  </p:stCondLst>
                                  <p:childTnLst>
                                    <p:set>
                                      <p:cBhvr>
                                        <p:cTn id="59" dur="1" fill="hold">
                                          <p:stCondLst>
                                            <p:cond delay="0"/>
                                          </p:stCondLst>
                                        </p:cTn>
                                        <p:tgtEl>
                                          <p:spTgt spid="2351210"/>
                                        </p:tgtEl>
                                        <p:attrNameLst>
                                          <p:attrName>style.visibility</p:attrName>
                                        </p:attrNameLst>
                                      </p:cBhvr>
                                      <p:to>
                                        <p:strVal val="visible"/>
                                      </p:to>
                                    </p:set>
                                  </p:childTnLst>
                                </p:cTn>
                              </p:par>
                            </p:childTnLst>
                          </p:cTn>
                        </p:par>
                        <p:par>
                          <p:cTn id="60" fill="hold" nodeType="afterGroup">
                            <p:stCondLst>
                              <p:cond delay="200"/>
                            </p:stCondLst>
                            <p:childTnLst>
                              <p:par>
                                <p:cTn id="61" presetID="1" presetClass="entr" presetSubtype="0" fill="hold" nodeType="afterEffect">
                                  <p:stCondLst>
                                    <p:cond delay="100"/>
                                  </p:stCondLst>
                                  <p:childTnLst>
                                    <p:set>
                                      <p:cBhvr>
                                        <p:cTn id="62" dur="1" fill="hold">
                                          <p:stCondLst>
                                            <p:cond delay="0"/>
                                          </p:stCondLst>
                                        </p:cTn>
                                        <p:tgtEl>
                                          <p:spTgt spid="2351201"/>
                                        </p:tgtEl>
                                        <p:attrNameLst>
                                          <p:attrName>style.visibility</p:attrName>
                                        </p:attrNameLst>
                                      </p:cBhvr>
                                      <p:to>
                                        <p:strVal val="visible"/>
                                      </p:to>
                                    </p:set>
                                  </p:childTnLst>
                                </p:cTn>
                              </p:par>
                            </p:childTnLst>
                          </p:cTn>
                        </p:par>
                        <p:par>
                          <p:cTn id="63" fill="hold" nodeType="afterGroup">
                            <p:stCondLst>
                              <p:cond delay="300"/>
                            </p:stCondLst>
                            <p:childTnLst>
                              <p:par>
                                <p:cTn id="64" presetID="1" presetClass="entr" presetSubtype="0" fill="hold" nodeType="afterEffect">
                                  <p:stCondLst>
                                    <p:cond delay="100"/>
                                  </p:stCondLst>
                                  <p:childTnLst>
                                    <p:set>
                                      <p:cBhvr>
                                        <p:cTn id="65" dur="1" fill="hold">
                                          <p:stCondLst>
                                            <p:cond delay="0"/>
                                          </p:stCondLst>
                                        </p:cTn>
                                        <p:tgtEl>
                                          <p:spTgt spid="2351228"/>
                                        </p:tgtEl>
                                        <p:attrNameLst>
                                          <p:attrName>style.visibility</p:attrName>
                                        </p:attrNameLst>
                                      </p:cBhvr>
                                      <p:to>
                                        <p:strVal val="visible"/>
                                      </p:to>
                                    </p:set>
                                  </p:childTnLst>
                                </p:cTn>
                              </p:par>
                            </p:childTnLst>
                          </p:cTn>
                        </p:par>
                        <p:par>
                          <p:cTn id="66" fill="hold" nodeType="afterGroup">
                            <p:stCondLst>
                              <p:cond delay="400"/>
                            </p:stCondLst>
                            <p:childTnLst>
                              <p:par>
                                <p:cTn id="67" presetID="1" presetClass="entr" presetSubtype="0" fill="hold" nodeType="afterEffect">
                                  <p:stCondLst>
                                    <p:cond delay="100"/>
                                  </p:stCondLst>
                                  <p:childTnLst>
                                    <p:set>
                                      <p:cBhvr>
                                        <p:cTn id="68" dur="1" fill="hold">
                                          <p:stCondLst>
                                            <p:cond delay="0"/>
                                          </p:stCondLst>
                                        </p:cTn>
                                        <p:tgtEl>
                                          <p:spTgt spid="2351246"/>
                                        </p:tgtEl>
                                        <p:attrNameLst>
                                          <p:attrName>style.visibility</p:attrName>
                                        </p:attrNameLst>
                                      </p:cBhvr>
                                      <p:to>
                                        <p:strVal val="visible"/>
                                      </p:to>
                                    </p:set>
                                  </p:childTnLst>
                                </p:cTn>
                              </p:par>
                            </p:childTnLst>
                          </p:cTn>
                        </p:par>
                        <p:par>
                          <p:cTn id="69" fill="hold" nodeType="afterGroup">
                            <p:stCondLst>
                              <p:cond delay="500"/>
                            </p:stCondLst>
                            <p:childTnLst>
                              <p:par>
                                <p:cTn id="70" presetID="1" presetClass="entr" presetSubtype="0" fill="hold" nodeType="afterEffect">
                                  <p:stCondLst>
                                    <p:cond delay="100"/>
                                  </p:stCondLst>
                                  <p:childTnLst>
                                    <p:set>
                                      <p:cBhvr>
                                        <p:cTn id="71" dur="1" fill="hold">
                                          <p:stCondLst>
                                            <p:cond delay="0"/>
                                          </p:stCondLst>
                                        </p:cTn>
                                        <p:tgtEl>
                                          <p:spTgt spid="2351255"/>
                                        </p:tgtEl>
                                        <p:attrNameLst>
                                          <p:attrName>style.visibility</p:attrName>
                                        </p:attrNameLst>
                                      </p:cBhvr>
                                      <p:to>
                                        <p:strVal val="visible"/>
                                      </p:to>
                                    </p:set>
                                  </p:childTnLst>
                                </p:cTn>
                              </p:par>
                            </p:childTnLst>
                          </p:cTn>
                        </p:par>
                        <p:par>
                          <p:cTn id="72" fill="hold" nodeType="afterGroup">
                            <p:stCondLst>
                              <p:cond delay="600"/>
                            </p:stCondLst>
                            <p:childTnLst>
                              <p:par>
                                <p:cTn id="73" presetID="1" presetClass="entr" presetSubtype="0" fill="hold" nodeType="afterEffect">
                                  <p:stCondLst>
                                    <p:cond delay="100"/>
                                  </p:stCondLst>
                                  <p:childTnLst>
                                    <p:set>
                                      <p:cBhvr>
                                        <p:cTn id="74" dur="1" fill="hold">
                                          <p:stCondLst>
                                            <p:cond delay="0"/>
                                          </p:stCondLst>
                                        </p:cTn>
                                        <p:tgtEl>
                                          <p:spTgt spid="2351219"/>
                                        </p:tgtEl>
                                        <p:attrNameLst>
                                          <p:attrName>style.visibility</p:attrName>
                                        </p:attrNameLst>
                                      </p:cBhvr>
                                      <p:to>
                                        <p:strVal val="visible"/>
                                      </p:to>
                                    </p:set>
                                  </p:childTnLst>
                                </p:cTn>
                              </p:par>
                            </p:childTnLst>
                          </p:cTn>
                        </p:par>
                        <p:par>
                          <p:cTn id="75" fill="hold" nodeType="afterGroup">
                            <p:stCondLst>
                              <p:cond delay="700"/>
                            </p:stCondLst>
                            <p:childTnLst>
                              <p:par>
                                <p:cTn id="76" presetID="1" presetClass="entr" presetSubtype="0" fill="hold" nodeType="afterEffect">
                                  <p:stCondLst>
                                    <p:cond delay="100"/>
                                  </p:stCondLst>
                                  <p:childTnLst>
                                    <p:set>
                                      <p:cBhvr>
                                        <p:cTn id="77" dur="1" fill="hold">
                                          <p:stCondLst>
                                            <p:cond delay="0"/>
                                          </p:stCondLst>
                                        </p:cTn>
                                        <p:tgtEl>
                                          <p:spTgt spid="2351264"/>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351273"/>
                                        </p:tgtEl>
                                        <p:attrNameLst>
                                          <p:attrName>style.visibility</p:attrName>
                                        </p:attrNameLst>
                                      </p:cBhvr>
                                      <p:to>
                                        <p:strVal val="visible"/>
                                      </p:to>
                                    </p:set>
                                    <p:animEffect transition="in" filter="wipe(down)">
                                      <p:cBhvr>
                                        <p:cTn id="82" dur="500"/>
                                        <p:tgtEl>
                                          <p:spTgt spid="23512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351274"/>
                                        </p:tgtEl>
                                        <p:attrNameLst>
                                          <p:attrName>style.visibility</p:attrName>
                                        </p:attrNameLst>
                                      </p:cBhvr>
                                      <p:to>
                                        <p:strVal val="visible"/>
                                      </p:to>
                                    </p:set>
                                    <p:animEffect transition="in" filter="wipe(down)">
                                      <p:cBhvr>
                                        <p:cTn id="87" dur="500"/>
                                        <p:tgtEl>
                                          <p:spTgt spid="235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1107" grpId="0" autoUpdateAnimBg="0"/>
      <p:bldP spid="2351108" grpId="0" autoUpdateAnimBg="0"/>
      <p:bldP spid="2351273" grpId="0" animBg="1" autoUpdateAnimBg="0"/>
      <p:bldP spid="2351274" grpId="0" animBg="1" autoUpdateAnimBg="0"/>
      <p:bldP spid="2351275" grpId="0" animBg="1"/>
      <p:bldP spid="23512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154"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53155"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53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3157" name="Picture 5"/>
          <p:cNvPicPr>
            <a:picLocks noChangeAspect="1" noChangeArrowheads="1"/>
          </p:cNvPicPr>
          <p:nvPr/>
        </p:nvPicPr>
        <p:blipFill>
          <a:blip r:embed="rId4">
            <a:extLst>
              <a:ext uri="{28A0092B-C50C-407E-A947-70E740481C1C}">
                <a14:useLocalDpi xmlns:a14="http://schemas.microsoft.com/office/drawing/2010/main" val="0"/>
              </a:ext>
            </a:extLst>
          </a:blip>
          <a:srcRect l="22858" t="2344" r="14545" b="6250"/>
          <a:stretch>
            <a:fillRect/>
          </a:stretch>
        </p:blipFill>
        <p:spPr bwMode="auto">
          <a:xfrm>
            <a:off x="5705475" y="3176588"/>
            <a:ext cx="3438525" cy="333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53158" name="Rectangle 6"/>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pic>
        <p:nvPicPr>
          <p:cNvPr id="23531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3709988"/>
            <a:ext cx="5253037" cy="181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353160" name="Group 8"/>
          <p:cNvGrpSpPr>
            <a:grpSpLocks/>
          </p:cNvGrpSpPr>
          <p:nvPr/>
        </p:nvGrpSpPr>
        <p:grpSpPr bwMode="auto">
          <a:xfrm>
            <a:off x="7391400" y="3302000"/>
            <a:ext cx="960438" cy="282575"/>
            <a:chOff x="4656" y="2080"/>
            <a:chExt cx="605" cy="178"/>
          </a:xfrm>
        </p:grpSpPr>
        <p:sp>
          <p:nvSpPr>
            <p:cNvPr id="2353161" name="Text Box 9"/>
            <p:cNvSpPr txBox="1">
              <a:spLocks noChangeArrowheads="1"/>
            </p:cNvSpPr>
            <p:nvPr/>
          </p:nvSpPr>
          <p:spPr bwMode="auto">
            <a:xfrm>
              <a:off x="4656" y="2080"/>
              <a:ext cx="192" cy="173"/>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1800" b="0"/>
                <a:t>G1</a:t>
              </a:r>
            </a:p>
          </p:txBody>
        </p:sp>
        <p:sp>
          <p:nvSpPr>
            <p:cNvPr id="2353162" name="Text Box 10"/>
            <p:cNvSpPr txBox="1">
              <a:spLocks noChangeArrowheads="1"/>
            </p:cNvSpPr>
            <p:nvPr/>
          </p:nvSpPr>
          <p:spPr bwMode="auto">
            <a:xfrm>
              <a:off x="5069" y="2085"/>
              <a:ext cx="192" cy="173"/>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1800" b="0"/>
                <a:t>G2</a:t>
              </a:r>
            </a:p>
          </p:txBody>
        </p:sp>
      </p:grpSp>
    </p:spTree>
    <p:extLst>
      <p:ext uri="{BB962C8B-B14F-4D97-AF65-F5344CB8AC3E}">
        <p14:creationId xmlns:p14="http://schemas.microsoft.com/office/powerpoint/2010/main" val="41925364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53159"/>
                                        </p:tgtEl>
                                        <p:attrNameLst>
                                          <p:attrName>style.visibility</p:attrName>
                                        </p:attrNameLst>
                                      </p:cBhvr>
                                      <p:to>
                                        <p:strVal val="visible"/>
                                      </p:to>
                                    </p:set>
                                    <p:animEffect transition="in" filter="fade">
                                      <p:cBhvr>
                                        <p:cTn id="7" dur="500"/>
                                        <p:tgtEl>
                                          <p:spTgt spid="2353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3160"/>
                                        </p:tgtEl>
                                        <p:attrNameLst>
                                          <p:attrName>style.visibility</p:attrName>
                                        </p:attrNameLst>
                                      </p:cBhvr>
                                      <p:to>
                                        <p:strVal val="visible"/>
                                      </p:to>
                                    </p:set>
                                    <p:animEffect transition="in" filter="fade">
                                      <p:cBhvr>
                                        <p:cTn id="12" dur="1000"/>
                                        <p:tgtEl>
                                          <p:spTgt spid="2353160"/>
                                        </p:tgtEl>
                                      </p:cBhvr>
                                    </p:animEffect>
                                  </p:childTnLst>
                                </p:cTn>
                              </p:par>
                              <p:par>
                                <p:cTn id="13" presetID="10" presetClass="entr" presetSubtype="0" fill="hold" nodeType="withEffect">
                                  <p:stCondLst>
                                    <p:cond delay="0"/>
                                  </p:stCondLst>
                                  <p:childTnLst>
                                    <p:set>
                                      <p:cBhvr>
                                        <p:cTn id="14" dur="1" fill="hold">
                                          <p:stCondLst>
                                            <p:cond delay="0"/>
                                          </p:stCondLst>
                                        </p:cTn>
                                        <p:tgtEl>
                                          <p:spTgt spid="2353157"/>
                                        </p:tgtEl>
                                        <p:attrNameLst>
                                          <p:attrName>style.visibility</p:attrName>
                                        </p:attrNameLst>
                                      </p:cBhvr>
                                      <p:to>
                                        <p:strVal val="visible"/>
                                      </p:to>
                                    </p:set>
                                    <p:animEffect transition="in" filter="fade">
                                      <p:cBhvr>
                                        <p:cTn id="15" dur="2000"/>
                                        <p:tgtEl>
                                          <p:spTgt spid="2353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02" name="Text Box 2"/>
          <p:cNvSpPr txBox="1">
            <a:spLocks noChangeArrowheads="1"/>
          </p:cNvSpPr>
          <p:nvPr/>
        </p:nvSpPr>
        <p:spPr bwMode="auto">
          <a:xfrm>
            <a:off x="0" y="336550"/>
            <a:ext cx="5654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a:solidFill>
                  <a:schemeClr val="accent2"/>
                </a:solidFill>
              </a:rPr>
              <a:t>livelli di misurazione</a:t>
            </a:r>
          </a:p>
        </p:txBody>
      </p:sp>
      <p:sp>
        <p:nvSpPr>
          <p:cNvPr id="2355203" name="Text Box 3"/>
          <p:cNvSpPr txBox="1">
            <a:spLocks noChangeArrowheads="1"/>
          </p:cNvSpPr>
          <p:nvPr/>
        </p:nvSpPr>
        <p:spPr bwMode="auto">
          <a:xfrm>
            <a:off x="1409700" y="2746375"/>
            <a:ext cx="3511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2400" b="0">
                <a:latin typeface="Verdana" panose="020B0604030504040204" pitchFamily="34" charset="0"/>
              </a:rPr>
              <a:t>Nominale</a:t>
            </a:r>
            <a:r>
              <a:rPr lang="it-IT" altLang="it-IT" sz="2400">
                <a:latin typeface="Verdana" panose="020B0604030504040204" pitchFamily="34" charset="0"/>
              </a:rPr>
              <a:t> </a:t>
            </a:r>
            <a:r>
              <a:rPr lang="it-IT" altLang="it-IT" sz="2400">
                <a:latin typeface="Verdana" panose="020B0604030504040204" pitchFamily="34" charset="0"/>
                <a:sym typeface="Wingdings 3" panose="05040102010807070707" pitchFamily="18" charset="2"/>
              </a:rPr>
              <a:t> </a:t>
            </a:r>
            <a:r>
              <a:rPr lang="it-IT" altLang="it-IT" sz="2400" b="0" i="1">
                <a:latin typeface="Verdana" panose="020B0604030504040204" pitchFamily="34" charset="0"/>
                <a:sym typeface="Wingdings 3" panose="05040102010807070707" pitchFamily="18" charset="2"/>
              </a:rPr>
              <a:t>cardinalità</a:t>
            </a:r>
          </a:p>
        </p:txBody>
      </p:sp>
      <p:pic>
        <p:nvPicPr>
          <p:cNvPr id="2355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8669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205" name="Rectangle 5"/>
          <p:cNvSpPr>
            <a:spLocks noChangeArrowheads="1"/>
          </p:cNvSpPr>
          <p:nvPr/>
        </p:nvSpPr>
        <p:spPr bwMode="auto">
          <a:xfrm>
            <a:off x="57150" y="1528763"/>
            <a:ext cx="7867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b="0"/>
              <a:t>Stevens (1951) propone </a:t>
            </a:r>
            <a:r>
              <a:rPr lang="it-IT" altLang="it-IT" sz="2800">
                <a:solidFill>
                  <a:srgbClr val="FF9900"/>
                </a:solidFill>
              </a:rPr>
              <a:t>4 livelli</a:t>
            </a:r>
            <a:r>
              <a:rPr lang="it-IT" altLang="it-IT" sz="2800" b="0"/>
              <a:t> di misurazione dei caratteri (mutabili e variabili):</a:t>
            </a:r>
          </a:p>
        </p:txBody>
      </p:sp>
      <p:sp>
        <p:nvSpPr>
          <p:cNvPr id="2355206" name="Rectangle 6"/>
          <p:cNvSpPr>
            <a:spLocks noChangeArrowheads="1"/>
          </p:cNvSpPr>
          <p:nvPr/>
        </p:nvSpPr>
        <p:spPr bwMode="auto">
          <a:xfrm>
            <a:off x="323850" y="3346450"/>
            <a:ext cx="786765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5715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chemeClr val="accent2"/>
              </a:buClr>
              <a:buFont typeface="Wingdings" panose="05000000000000000000" pitchFamily="2" charset="2"/>
              <a:buNone/>
            </a:pPr>
            <a:r>
              <a:rPr lang="it-IT" altLang="it-IT" sz="2800">
                <a:solidFill>
                  <a:schemeClr val="accent2"/>
                </a:solidFill>
              </a:rPr>
              <a:t>Esempi?</a:t>
            </a:r>
          </a:p>
          <a:p>
            <a:pPr eaLnBrk="0" hangingPunct="0">
              <a:spcBef>
                <a:spcPct val="50000"/>
              </a:spcBef>
              <a:buClr>
                <a:schemeClr val="accent2"/>
              </a:buClr>
              <a:buFont typeface="Wingdings" panose="05000000000000000000" pitchFamily="2" charset="2"/>
              <a:buChar char="§"/>
            </a:pPr>
            <a:r>
              <a:rPr lang="it-IT" altLang="it-IT" sz="2800" b="0"/>
              <a:t> Razza</a:t>
            </a:r>
          </a:p>
          <a:p>
            <a:pPr eaLnBrk="0" hangingPunct="0">
              <a:spcBef>
                <a:spcPct val="50000"/>
              </a:spcBef>
              <a:buClr>
                <a:schemeClr val="accent2"/>
              </a:buClr>
              <a:buFont typeface="Wingdings" panose="05000000000000000000" pitchFamily="2" charset="2"/>
              <a:buChar char="§"/>
            </a:pPr>
            <a:r>
              <a:rPr lang="it-IT" altLang="it-IT" sz="2800" b="0"/>
              <a:t> Affiliazione religiosa</a:t>
            </a:r>
          </a:p>
          <a:p>
            <a:pPr eaLnBrk="0" hangingPunct="0">
              <a:spcBef>
                <a:spcPct val="50000"/>
              </a:spcBef>
              <a:buClr>
                <a:schemeClr val="accent2"/>
              </a:buClr>
              <a:buFont typeface="Wingdings" panose="05000000000000000000" pitchFamily="2" charset="2"/>
              <a:buChar char="§"/>
            </a:pPr>
            <a:r>
              <a:rPr lang="it-IT" altLang="it-IT" sz="2800" b="0"/>
              <a:t> Opinione dicotomica: a favore vs. a sfavore </a:t>
            </a:r>
          </a:p>
          <a:p>
            <a:pPr eaLnBrk="0" hangingPunct="0">
              <a:spcBef>
                <a:spcPct val="50000"/>
              </a:spcBef>
              <a:buClr>
                <a:schemeClr val="accent2"/>
              </a:buClr>
              <a:buFont typeface="Wingdings" panose="05000000000000000000" pitchFamily="2" charset="2"/>
              <a:buChar char="§"/>
            </a:pPr>
            <a:r>
              <a:rPr lang="it-IT" altLang="it-IT" sz="2800">
                <a:solidFill>
                  <a:schemeClr val="accent2"/>
                </a:solidFill>
              </a:rPr>
              <a:t> </a:t>
            </a:r>
            <a:r>
              <a:rPr lang="it-IT" altLang="it-IT" sz="2800" b="0"/>
              <a:t>Tipo di risposta forzata (2AFC): si vs. no</a:t>
            </a:r>
          </a:p>
        </p:txBody>
      </p:sp>
    </p:spTree>
    <p:extLst>
      <p:ext uri="{BB962C8B-B14F-4D97-AF65-F5344CB8AC3E}">
        <p14:creationId xmlns:p14="http://schemas.microsoft.com/office/powerpoint/2010/main" val="1558380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206">
                                            <p:txEl>
                                              <p:pRg st="0" end="0"/>
                                            </p:txEl>
                                          </p:spTgt>
                                        </p:tgtEl>
                                        <p:attrNameLst>
                                          <p:attrName>style.visibility</p:attrName>
                                        </p:attrNameLst>
                                      </p:cBhvr>
                                      <p:to>
                                        <p:strVal val="visible"/>
                                      </p:to>
                                    </p:set>
                                    <p:animEffect transition="in" filter="wipe(left)">
                                      <p:cBhvr>
                                        <p:cTn id="7" dur="500"/>
                                        <p:tgtEl>
                                          <p:spTgt spid="23552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206">
                                            <p:txEl>
                                              <p:pRg st="1" end="1"/>
                                            </p:txEl>
                                          </p:spTgt>
                                        </p:tgtEl>
                                        <p:attrNameLst>
                                          <p:attrName>style.visibility</p:attrName>
                                        </p:attrNameLst>
                                      </p:cBhvr>
                                      <p:to>
                                        <p:strVal val="visible"/>
                                      </p:to>
                                    </p:set>
                                    <p:animEffect transition="in" filter="wipe(left)">
                                      <p:cBhvr>
                                        <p:cTn id="12" dur="500"/>
                                        <p:tgtEl>
                                          <p:spTgt spid="23552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206">
                                            <p:txEl>
                                              <p:pRg st="2" end="2"/>
                                            </p:txEl>
                                          </p:spTgt>
                                        </p:tgtEl>
                                        <p:attrNameLst>
                                          <p:attrName>style.visibility</p:attrName>
                                        </p:attrNameLst>
                                      </p:cBhvr>
                                      <p:to>
                                        <p:strVal val="visible"/>
                                      </p:to>
                                    </p:set>
                                    <p:animEffect transition="in" filter="wipe(left)">
                                      <p:cBhvr>
                                        <p:cTn id="17" dur="500"/>
                                        <p:tgtEl>
                                          <p:spTgt spid="23552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206">
                                            <p:txEl>
                                              <p:pRg st="3" end="3"/>
                                            </p:txEl>
                                          </p:spTgt>
                                        </p:tgtEl>
                                        <p:attrNameLst>
                                          <p:attrName>style.visibility</p:attrName>
                                        </p:attrNameLst>
                                      </p:cBhvr>
                                      <p:to>
                                        <p:strVal val="visible"/>
                                      </p:to>
                                    </p:set>
                                    <p:animEffect transition="in" filter="wipe(left)">
                                      <p:cBhvr>
                                        <p:cTn id="22" dur="500"/>
                                        <p:tgtEl>
                                          <p:spTgt spid="23552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206">
                                            <p:txEl>
                                              <p:pRg st="4" end="4"/>
                                            </p:txEl>
                                          </p:spTgt>
                                        </p:tgtEl>
                                        <p:attrNameLst>
                                          <p:attrName>style.visibility</p:attrName>
                                        </p:attrNameLst>
                                      </p:cBhvr>
                                      <p:to>
                                        <p:strVal val="visible"/>
                                      </p:to>
                                    </p:set>
                                    <p:animEffect transition="in" filter="wipe(left)">
                                      <p:cBhvr>
                                        <p:cTn id="27" dur="500"/>
                                        <p:tgtEl>
                                          <p:spTgt spid="23552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06" grpId="0" build="p"/>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133608</TotalTime>
  <Words>3916</Words>
  <Application>Microsoft Office PowerPoint</Application>
  <PresentationFormat>On-screen Show (4:3)</PresentationFormat>
  <Paragraphs>347</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CMSS10</vt:lpstr>
      <vt:lpstr>Verdana</vt:lpstr>
      <vt:lpstr>Wingdings</vt:lpstr>
      <vt:lpstr>Wingdings 3</vt:lpstr>
      <vt:lpstr>1_Default Design</vt:lpstr>
      <vt:lpstr>Elementi di Metodologia           della ricerca psicologica EdM </vt:lpstr>
      <vt:lpstr>unità statistica e carattere </vt:lpstr>
      <vt:lpstr>modalità </vt:lpstr>
      <vt:lpstr>tipologie di carattere </vt:lpstr>
      <vt:lpstr>tanti modi di presentare i vostri risultati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quindi</vt:lpstr>
      <vt:lpstr>sintesi</vt:lpstr>
      <vt:lpstr>PowerPoint Presentation</vt:lpstr>
      <vt:lpstr>PowerPoint Presentation</vt:lpstr>
      <vt:lpstr> </vt:lpstr>
      <vt:lpstr>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1295</cp:revision>
  <dcterms:created xsi:type="dcterms:W3CDTF">2013-01-26T09:25:23Z</dcterms:created>
  <dcterms:modified xsi:type="dcterms:W3CDTF">2018-12-14T10:39:40Z</dcterms:modified>
</cp:coreProperties>
</file>