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3" r:id="rId1"/>
  </p:sldMasterIdLst>
  <p:notesMasterIdLst>
    <p:notesMasterId r:id="rId72"/>
  </p:notesMasterIdLst>
  <p:sldIdLst>
    <p:sldId id="1289" r:id="rId2"/>
    <p:sldId id="1467" r:id="rId3"/>
    <p:sldId id="1329" r:id="rId4"/>
    <p:sldId id="1456" r:id="rId5"/>
    <p:sldId id="1457" r:id="rId6"/>
    <p:sldId id="1458" r:id="rId7"/>
    <p:sldId id="1461" r:id="rId8"/>
    <p:sldId id="1462" r:id="rId9"/>
    <p:sldId id="1463" r:id="rId10"/>
    <p:sldId id="1465" r:id="rId11"/>
    <p:sldId id="1466" r:id="rId12"/>
    <p:sldId id="1290" r:id="rId13"/>
    <p:sldId id="1328" r:id="rId14"/>
    <p:sldId id="1327" r:id="rId15"/>
    <p:sldId id="1293" r:id="rId16"/>
    <p:sldId id="1294" r:id="rId17"/>
    <p:sldId id="1295" r:id="rId18"/>
    <p:sldId id="1296" r:id="rId19"/>
    <p:sldId id="1297" r:id="rId20"/>
    <p:sldId id="1298" r:id="rId21"/>
    <p:sldId id="1299" r:id="rId22"/>
    <p:sldId id="1300" r:id="rId23"/>
    <p:sldId id="1301" r:id="rId24"/>
    <p:sldId id="1302" r:id="rId25"/>
    <p:sldId id="1303" r:id="rId26"/>
    <p:sldId id="1304" r:id="rId27"/>
    <p:sldId id="1305" r:id="rId28"/>
    <p:sldId id="1306" r:id="rId29"/>
    <p:sldId id="1307" r:id="rId30"/>
    <p:sldId id="1308" r:id="rId31"/>
    <p:sldId id="1309" r:id="rId32"/>
    <p:sldId id="1310" r:id="rId33"/>
    <p:sldId id="1311" r:id="rId34"/>
    <p:sldId id="1312" r:id="rId35"/>
    <p:sldId id="1313" r:id="rId36"/>
    <p:sldId id="1314" r:id="rId37"/>
    <p:sldId id="1315" r:id="rId38"/>
    <p:sldId id="1316" r:id="rId39"/>
    <p:sldId id="1317" r:id="rId40"/>
    <p:sldId id="1318" r:id="rId41"/>
    <p:sldId id="1319" r:id="rId42"/>
    <p:sldId id="1320" r:id="rId43"/>
    <p:sldId id="1321" r:id="rId44"/>
    <p:sldId id="1322" r:id="rId45"/>
    <p:sldId id="1324" r:id="rId46"/>
    <p:sldId id="1325" r:id="rId47"/>
    <p:sldId id="1447" r:id="rId48"/>
    <p:sldId id="1442" r:id="rId49"/>
    <p:sldId id="1443" r:id="rId50"/>
    <p:sldId id="1444" r:id="rId51"/>
    <p:sldId id="1446" r:id="rId52"/>
    <p:sldId id="1445" r:id="rId53"/>
    <p:sldId id="1464" r:id="rId54"/>
    <p:sldId id="1338" r:id="rId55"/>
    <p:sldId id="1339" r:id="rId56"/>
    <p:sldId id="1340" r:id="rId57"/>
    <p:sldId id="1341" r:id="rId58"/>
    <p:sldId id="1342" r:id="rId59"/>
    <p:sldId id="1343" r:id="rId60"/>
    <p:sldId id="1344" r:id="rId61"/>
    <p:sldId id="1345" r:id="rId62"/>
    <p:sldId id="1346" r:id="rId63"/>
    <p:sldId id="1347" r:id="rId64"/>
    <p:sldId id="1448" r:id="rId65"/>
    <p:sldId id="1449" r:id="rId66"/>
    <p:sldId id="1450" r:id="rId67"/>
    <p:sldId id="1451" r:id="rId68"/>
    <p:sldId id="1452" r:id="rId69"/>
    <p:sldId id="1453" r:id="rId70"/>
    <p:sldId id="1454" r:id="rId71"/>
  </p:sldIdLst>
  <p:sldSz cx="9144000" cy="6858000" type="screen4x3"/>
  <p:notesSz cx="6858000" cy="9144000"/>
  <p:defaultTextStyle>
    <a:defPPr>
      <a:defRPr lang="it-IT"/>
    </a:defPPr>
    <a:lvl1pPr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1600" b="1"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1600" b="1"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96">
          <p15:clr>
            <a:srgbClr val="A4A3A4"/>
          </p15:clr>
        </p15:guide>
        <p15:guide id="2" pos="29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FF0000"/>
    <a:srgbClr val="33CC33"/>
    <a:srgbClr val="66FF33"/>
    <a:srgbClr val="6600FF"/>
    <a:srgbClr val="DDDDDD"/>
    <a:srgbClr val="0000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81" autoAdjust="0"/>
    <p:restoredTop sz="73149" autoAdjust="0"/>
  </p:normalViewPr>
  <p:slideViewPr>
    <p:cSldViewPr snapToGrid="0">
      <p:cViewPr varScale="1">
        <p:scale>
          <a:sx n="64" d="100"/>
          <a:sy n="64" d="100"/>
        </p:scale>
        <p:origin x="1548" y="66"/>
      </p:cViewPr>
      <p:guideLst>
        <p:guide orient="horz" pos="96"/>
        <p:guide pos="29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2" d="100"/>
          <a:sy n="52" d="100"/>
        </p:scale>
        <p:origin x="-1656" y="-108"/>
      </p:cViewPr>
      <p:guideLst>
        <p:guide orient="horz" pos="2880"/>
        <p:guide pos="2160"/>
      </p:guideLst>
    </p:cSldViewPr>
  </p:notesViewPr>
  <p:gridSpacing cx="45005" cy="4500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5.wmf"/><Relationship Id="rId4"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5" Type="http://schemas.openxmlformats.org/officeDocument/2006/relationships/image" Target="../media/image27.wmf"/><Relationship Id="rId4" Type="http://schemas.openxmlformats.org/officeDocument/2006/relationships/image" Target="../media/image2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 Id="rId6" Type="http://schemas.openxmlformats.org/officeDocument/2006/relationships/image" Target="../media/image33.wmf"/><Relationship Id="rId5" Type="http://schemas.openxmlformats.org/officeDocument/2006/relationships/image" Target="../media/image32.wmf"/><Relationship Id="rId4"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vl1pPr>
          </a:lstStyle>
          <a:p>
            <a:pPr>
              <a:defRPr/>
            </a:pPr>
            <a:endParaRPr lang="it-IT" altLang="it-IT"/>
          </a:p>
        </p:txBody>
      </p:sp>
      <p:sp>
        <p:nvSpPr>
          <p:cNvPr id="256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vl1pPr>
          </a:lstStyle>
          <a:p>
            <a:pPr>
              <a:defRPr/>
            </a:pPr>
            <a:endParaRPr lang="it-IT" altLang="it-IT"/>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56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noProof="0" smtClean="0"/>
              <a:t>Click to edit Master text styles</a:t>
            </a:r>
          </a:p>
          <a:p>
            <a:pPr lvl="1"/>
            <a:r>
              <a:rPr lang="it-IT" altLang="it-IT" noProof="0" smtClean="0"/>
              <a:t>Second level</a:t>
            </a:r>
          </a:p>
          <a:p>
            <a:pPr lvl="2"/>
            <a:r>
              <a:rPr lang="it-IT" altLang="it-IT" noProof="0" smtClean="0"/>
              <a:t>Third level</a:t>
            </a:r>
          </a:p>
          <a:p>
            <a:pPr lvl="3"/>
            <a:r>
              <a:rPr lang="it-IT" altLang="it-IT" noProof="0" smtClean="0"/>
              <a:t>Fourth level</a:t>
            </a:r>
          </a:p>
          <a:p>
            <a:pPr lvl="4"/>
            <a:r>
              <a:rPr lang="it-IT" altLang="it-IT" noProof="0" smtClean="0"/>
              <a:t>Fifth level</a:t>
            </a:r>
          </a:p>
        </p:txBody>
      </p:sp>
      <p:sp>
        <p:nvSpPr>
          <p:cNvPr id="256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vl1pPr>
          </a:lstStyle>
          <a:p>
            <a:pPr>
              <a:defRPr/>
            </a:pPr>
            <a:endParaRPr lang="it-IT" altLang="it-IT"/>
          </a:p>
        </p:txBody>
      </p:sp>
      <p:sp>
        <p:nvSpPr>
          <p:cNvPr id="256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3F223013-8753-4916-9338-B74BE699DA32}" type="slidenum">
              <a:rPr lang="it-IT" altLang="it-IT"/>
              <a:pPr>
                <a:defRPr/>
              </a:pPr>
              <a:t>‹#›</a:t>
            </a:fld>
            <a:endParaRPr lang="it-IT" altLang="it-IT"/>
          </a:p>
        </p:txBody>
      </p:sp>
    </p:spTree>
    <p:extLst>
      <p:ext uri="{BB962C8B-B14F-4D97-AF65-F5344CB8AC3E}">
        <p14:creationId xmlns:p14="http://schemas.microsoft.com/office/powerpoint/2010/main" val="28002129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it.wikipedia.org/w/index.php?title=Scienze_attuariali&amp;action=edit&amp;redlink=1" TargetMode="External"/><Relationship Id="rId13" Type="http://schemas.openxmlformats.org/officeDocument/2006/relationships/hyperlink" Target="https://it.wikipedia.org/wiki/Studio_clinico" TargetMode="External"/><Relationship Id="rId3" Type="http://schemas.openxmlformats.org/officeDocument/2006/relationships/hyperlink" Target="https://it.wikipedia.org/wiki/Coorte_(statistica)" TargetMode="External"/><Relationship Id="rId7" Type="http://schemas.openxmlformats.org/officeDocument/2006/relationships/hyperlink" Target="https://it.wikipedia.org/wiki/Scienze_sociali" TargetMode="External"/><Relationship Id="rId12" Type="http://schemas.openxmlformats.org/officeDocument/2006/relationships/hyperlink" Target="https://it.wikipedia.org/wiki/Rischio"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it.wikipedia.org/wiki/Medicina" TargetMode="External"/><Relationship Id="rId11" Type="http://schemas.openxmlformats.org/officeDocument/2006/relationships/hyperlink" Target="https://it.wikipedia.org/wiki/Campione_(statistica)" TargetMode="External"/><Relationship Id="rId5" Type="http://schemas.openxmlformats.org/officeDocument/2006/relationships/hyperlink" Target="https://it.wikipedia.org/w/index.php?title=Studio_osservativo&amp;action=edit&amp;redlink=1" TargetMode="External"/><Relationship Id="rId10" Type="http://schemas.openxmlformats.org/officeDocument/2006/relationships/hyperlink" Target="https://it.wikipedia.org/wiki/Fattori_di_rischio" TargetMode="External"/><Relationship Id="rId4" Type="http://schemas.openxmlformats.org/officeDocument/2006/relationships/hyperlink" Target="https://it.wikipedia.org/w/index.php?title=Studio_longitudinale&amp;action=edit&amp;redlink=1" TargetMode="External"/><Relationship Id="rId9" Type="http://schemas.openxmlformats.org/officeDocument/2006/relationships/hyperlink" Target="https://it.wikipedia.org/wiki/Ecologia" TargetMode="External"/><Relationship Id="rId14" Type="http://schemas.openxmlformats.org/officeDocument/2006/relationships/hyperlink" Target="https://it.wikipedia.org/w/index.php?title=Analisi_trasversali&amp;action=edit&amp;redlink=1"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D4517A-1003-4FC3-9C0D-5F604F2363F1}" type="slidenum">
              <a:rPr lang="it-IT" altLang="it-IT"/>
              <a:pPr/>
              <a:t>1</a:t>
            </a:fld>
            <a:endParaRPr lang="it-IT" altLang="it-IT"/>
          </a:p>
        </p:txBody>
      </p:sp>
      <p:sp>
        <p:nvSpPr>
          <p:cNvPr id="1724418" name="Rectangle 2"/>
          <p:cNvSpPr>
            <a:spLocks noGrp="1" noRot="1" noChangeAspect="1" noChangeArrowheads="1" noTextEdit="1"/>
          </p:cNvSpPr>
          <p:nvPr>
            <p:ph type="sldImg"/>
          </p:nvPr>
        </p:nvSpPr>
        <p:spPr>
          <a:ln/>
        </p:spPr>
      </p:sp>
      <p:sp>
        <p:nvSpPr>
          <p:cNvPr id="172441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99959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809DBE6B-E3CE-4F92-A1F8-25ACAC72C833}" type="slidenum">
              <a:rPr lang="it-IT" altLang="it-IT" sz="1200" b="0"/>
              <a:pPr/>
              <a:t>14</a:t>
            </a:fld>
            <a:endParaRPr lang="it-IT" altLang="it-IT" sz="1200" b="0"/>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xfrm>
            <a:off x="914400" y="4343400"/>
            <a:ext cx="5029200" cy="4114800"/>
          </a:xfrm>
          <a:noFill/>
        </p:spPr>
        <p:txBody>
          <a:bodyPr/>
          <a:lstStyle/>
          <a:p>
            <a:pPr eaLnBrk="1" hangingPunct="1"/>
            <a:r>
              <a:rPr lang="it-IT" altLang="it-IT" smtClean="0"/>
              <a:t>Un esempio di modello matematici della probabilità è che le misurazioni di un fenomeno fisico tendono ad assumere la forma della famosa campana di Gauss </a:t>
            </a:r>
          </a:p>
          <a:p>
            <a:pPr eaLnBrk="1" hangingPunct="1"/>
            <a:r>
              <a:rPr lang="it-IT" altLang="it-IT" smtClean="0"/>
              <a:t>Gauss e l’ordine del disordine</a:t>
            </a:r>
          </a:p>
        </p:txBody>
      </p:sp>
    </p:spTree>
    <p:extLst>
      <p:ext uri="{BB962C8B-B14F-4D97-AF65-F5344CB8AC3E}">
        <p14:creationId xmlns:p14="http://schemas.microsoft.com/office/powerpoint/2010/main" val="3892816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C5A793EC-E214-4AF7-B10F-B121E487FCD8}" type="slidenum">
              <a:rPr lang="it-IT" altLang="it-IT" sz="1200" b="0"/>
              <a:pPr/>
              <a:t>15</a:t>
            </a:fld>
            <a:endParaRPr lang="it-IT" altLang="it-IT" sz="1200" b="0"/>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xfrm>
            <a:off x="914400" y="4343400"/>
            <a:ext cx="5029200" cy="4114800"/>
          </a:xfrm>
          <a:noFill/>
        </p:spPr>
        <p:txBody>
          <a:bodyPr/>
          <a:lstStyle/>
          <a:p>
            <a:pPr eaLnBrk="1" hangingPunct="1"/>
            <a:r>
              <a:rPr lang="it-IT" altLang="it-IT" dirty="0" smtClean="0"/>
              <a:t>Un esempio di modello matematici della probabilità è che le misurazioni di un fenomeno fisico tendono ad assumere la forma della famosa campana di Gauss Gauss e l’ordine del disordine</a:t>
            </a:r>
          </a:p>
        </p:txBody>
      </p:sp>
    </p:spTree>
    <p:extLst>
      <p:ext uri="{BB962C8B-B14F-4D97-AF65-F5344CB8AC3E}">
        <p14:creationId xmlns:p14="http://schemas.microsoft.com/office/powerpoint/2010/main" val="3711486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DB088FD1-EA95-4867-ACAC-59A7A73CE996}" type="slidenum">
              <a:rPr lang="it-IT" altLang="it-IT" sz="1200" b="0"/>
              <a:pPr/>
              <a:t>16</a:t>
            </a:fld>
            <a:endParaRPr lang="it-IT" altLang="it-IT" sz="1200" b="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14400" y="4343400"/>
            <a:ext cx="5029200" cy="4114800"/>
          </a:xfrm>
          <a:noFill/>
        </p:spPr>
        <p:txBody>
          <a:bodyPr/>
          <a:lstStyle/>
          <a:p>
            <a:pPr eaLnBrk="1" hangingPunct="1"/>
            <a:r>
              <a:rPr lang="it-IT" altLang="it-IT" smtClean="0"/>
              <a:t>Gauss e l’ordine del disordine</a:t>
            </a:r>
          </a:p>
        </p:txBody>
      </p:sp>
    </p:spTree>
    <p:extLst>
      <p:ext uri="{BB962C8B-B14F-4D97-AF65-F5344CB8AC3E}">
        <p14:creationId xmlns:p14="http://schemas.microsoft.com/office/powerpoint/2010/main" val="2964872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88407A43-05BE-42AD-99FD-FD60BABBCFAE}" type="slidenum">
              <a:rPr lang="it-IT" altLang="it-IT" sz="1200" b="0"/>
              <a:pPr/>
              <a:t>17</a:t>
            </a:fld>
            <a:endParaRPr lang="it-IT" altLang="it-IT" sz="1200" b="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xfrm>
            <a:off x="914400" y="4343400"/>
            <a:ext cx="5029200" cy="4114800"/>
          </a:xfrm>
          <a:noFill/>
        </p:spPr>
        <p:txBody>
          <a:bodyPr/>
          <a:lstStyle/>
          <a:p>
            <a:pPr eaLnBrk="1" hangingPunct="1"/>
            <a:r>
              <a:rPr lang="it-IT" altLang="it-IT" smtClean="0"/>
              <a:t>Gauss e l’ordine del disordine</a:t>
            </a:r>
          </a:p>
        </p:txBody>
      </p:sp>
    </p:spTree>
    <p:extLst>
      <p:ext uri="{BB962C8B-B14F-4D97-AF65-F5344CB8AC3E}">
        <p14:creationId xmlns:p14="http://schemas.microsoft.com/office/powerpoint/2010/main" val="2068869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AA0BA85B-C667-4CE9-96B0-CAC4D1F2049B}" type="slidenum">
              <a:rPr lang="it-IT" altLang="it-IT" sz="1200" b="0"/>
              <a:pPr/>
              <a:t>18</a:t>
            </a:fld>
            <a:endParaRPr lang="it-IT" altLang="it-IT" sz="1200" b="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xfrm>
            <a:off x="914400" y="4343400"/>
            <a:ext cx="5029200" cy="4114800"/>
          </a:xfrm>
          <a:noFill/>
        </p:spPr>
        <p:txBody>
          <a:bodyPr/>
          <a:lstStyle/>
          <a:p>
            <a:pPr eaLnBrk="1" hangingPunct="1"/>
            <a:r>
              <a:rPr lang="it-IT" altLang="it-IT" smtClean="0"/>
              <a:t>Gauss e l’ordine del disordine</a:t>
            </a:r>
          </a:p>
        </p:txBody>
      </p:sp>
    </p:spTree>
    <p:extLst>
      <p:ext uri="{BB962C8B-B14F-4D97-AF65-F5344CB8AC3E}">
        <p14:creationId xmlns:p14="http://schemas.microsoft.com/office/powerpoint/2010/main" val="72134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A2BEE7D0-F289-4E42-9D24-0DDF364CEC0C}" type="slidenum">
              <a:rPr lang="it-IT" altLang="it-IT" sz="1200" b="0"/>
              <a:pPr/>
              <a:t>19</a:t>
            </a:fld>
            <a:endParaRPr lang="it-IT" altLang="it-IT" sz="1200" b="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xfrm>
            <a:off x="914400" y="4343400"/>
            <a:ext cx="5029200" cy="4114800"/>
          </a:xfrm>
          <a:noFill/>
        </p:spPr>
        <p:txBody>
          <a:bodyPr/>
          <a:lstStyle/>
          <a:p>
            <a:pPr eaLnBrk="1" hangingPunct="1"/>
            <a:r>
              <a:rPr lang="it-IT" altLang="it-IT" smtClean="0"/>
              <a:t>Gauss e l’ordine del disordine</a:t>
            </a:r>
          </a:p>
        </p:txBody>
      </p:sp>
    </p:spTree>
    <p:extLst>
      <p:ext uri="{BB962C8B-B14F-4D97-AF65-F5344CB8AC3E}">
        <p14:creationId xmlns:p14="http://schemas.microsoft.com/office/powerpoint/2010/main" val="8689964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B1B4DFAA-9427-48A4-9B86-EE770CB65D30}" type="slidenum">
              <a:rPr lang="it-IT" altLang="it-IT" sz="1200" b="0"/>
              <a:pPr/>
              <a:t>20</a:t>
            </a:fld>
            <a:endParaRPr lang="it-IT" altLang="it-IT" sz="1200" b="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14400" y="4343400"/>
            <a:ext cx="5029200" cy="4114800"/>
          </a:xfrm>
          <a:noFill/>
        </p:spPr>
        <p:txBody>
          <a:bodyPr/>
          <a:lstStyle/>
          <a:p>
            <a:pPr marL="228600" indent="-228600" algn="just" eaLnBrk="1" hangingPunct="1">
              <a:lnSpc>
                <a:spcPct val="110000"/>
              </a:lnSpc>
            </a:pPr>
            <a:r>
              <a:rPr lang="it-IT" altLang="it-IT" smtClean="0">
                <a:latin typeface="Times New Roman" panose="02020603050405020304" pitchFamily="18" charset="0"/>
              </a:rPr>
              <a:t>La distribuzione </a:t>
            </a:r>
            <a:r>
              <a:rPr lang="it-IT" altLang="it-IT" b="1" smtClean="0">
                <a:latin typeface="Times New Roman" panose="02020603050405020304" pitchFamily="18" charset="0"/>
              </a:rPr>
              <a:t>normale</a:t>
            </a:r>
            <a:r>
              <a:rPr lang="it-IT" altLang="it-IT" smtClean="0">
                <a:latin typeface="Times New Roman" panose="02020603050405020304" pitchFamily="18" charset="0"/>
              </a:rPr>
              <a:t> (o distribuzione </a:t>
            </a:r>
            <a:r>
              <a:rPr lang="it-IT" altLang="it-IT" i="1" smtClean="0">
                <a:latin typeface="Times New Roman" panose="02020603050405020304" pitchFamily="18" charset="0"/>
              </a:rPr>
              <a:t>Gaussiana </a:t>
            </a:r>
            <a:r>
              <a:rPr lang="it-IT" altLang="it-IT" smtClean="0">
                <a:latin typeface="Times New Roman" panose="02020603050405020304" pitchFamily="18" charset="0"/>
              </a:rPr>
              <a:t>in onore del matematico Carl Friedrich Gauss (1777-1855)) è la distribuzione continua più utilizzata in statistica. La distribuzione normale è importante in statistica per tre motivi fondamentali che impareremo a conoscere in maniera più dettagliata durante il corso. Diversi fenomeni continui sembrano seguire, almeno approssimativamente, una distribuzione normale. La distribuzione normale può essere utilizzata per approssimare numerose distribuzioni di probabilità discrete. La distribuzione normale è alla base dell’</a:t>
            </a:r>
            <a:r>
              <a:rPr lang="it-IT" altLang="it-IT" i="1" smtClean="0">
                <a:latin typeface="Times New Roman" panose="02020603050405020304" pitchFamily="18" charset="0"/>
              </a:rPr>
              <a:t>inferenza statistica classica</a:t>
            </a:r>
            <a:r>
              <a:rPr lang="it-IT" altLang="it-IT" smtClean="0">
                <a:latin typeface="Times New Roman" panose="02020603050405020304" pitchFamily="18" charset="0"/>
              </a:rPr>
              <a:t> in virtù del </a:t>
            </a:r>
            <a:r>
              <a:rPr lang="it-IT" altLang="it-IT" i="1" smtClean="0">
                <a:latin typeface="Times New Roman" panose="02020603050405020304" pitchFamily="18" charset="0"/>
              </a:rPr>
              <a:t>teorema del limite centrale</a:t>
            </a:r>
            <a:r>
              <a:rPr lang="it-IT" altLang="it-IT" smtClean="0">
                <a:latin typeface="Times New Roman" panose="02020603050405020304" pitchFamily="18" charset="0"/>
              </a:rPr>
              <a:t>. Tale distribuzione è anche nota come </a:t>
            </a:r>
            <a:r>
              <a:rPr lang="it-IT" altLang="it-IT" b="1" smtClean="0">
                <a:latin typeface="Times New Roman" panose="02020603050405020304" pitchFamily="18" charset="0"/>
              </a:rPr>
              <a:t>legge degli errori</a:t>
            </a:r>
            <a:r>
              <a:rPr lang="it-IT" altLang="it-IT" smtClean="0">
                <a:latin typeface="Times New Roman" panose="02020603050405020304" pitchFamily="18" charset="0"/>
              </a:rPr>
              <a:t> in quanto descrive la distribuzione degli errori casuali relativi a successive misurazioni di una quantità fisica. </a:t>
            </a:r>
          </a:p>
          <a:p>
            <a:pPr marL="228600" indent="-228600" algn="just" eaLnBrk="1" hangingPunct="1">
              <a:lnSpc>
                <a:spcPct val="110000"/>
              </a:lnSpc>
            </a:pPr>
            <a:endParaRPr lang="it-IT" altLang="it-IT" smtClean="0">
              <a:latin typeface="Times New Roman" panose="02020603050405020304" pitchFamily="18" charset="0"/>
            </a:endParaRPr>
          </a:p>
          <a:p>
            <a:pPr marL="228600" indent="-228600" algn="just" eaLnBrk="1" hangingPunct="1">
              <a:lnSpc>
                <a:spcPct val="110000"/>
              </a:lnSpc>
            </a:pPr>
            <a:endParaRPr lang="it-IT" altLang="it-IT" sz="1000" smtClean="0">
              <a:latin typeface="Times New Roman" panose="02020603050405020304" pitchFamily="18" charset="0"/>
            </a:endParaRPr>
          </a:p>
          <a:p>
            <a:pPr marL="228600" indent="-228600" eaLnBrk="1" hangingPunct="1"/>
            <a:endParaRPr lang="it-IT" altLang="it-IT" smtClean="0"/>
          </a:p>
        </p:txBody>
      </p:sp>
    </p:spTree>
    <p:extLst>
      <p:ext uri="{BB962C8B-B14F-4D97-AF65-F5344CB8AC3E}">
        <p14:creationId xmlns:p14="http://schemas.microsoft.com/office/powerpoint/2010/main" val="2613681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40A5954E-4846-4239-BD55-1A28E6124E8D}" type="slidenum">
              <a:rPr lang="it-IT" altLang="it-IT" sz="1200" b="0"/>
              <a:pPr/>
              <a:t>21</a:t>
            </a:fld>
            <a:endParaRPr lang="it-IT" altLang="it-IT" sz="1200" b="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lnSpc>
                <a:spcPct val="90000"/>
              </a:lnSpc>
            </a:pPr>
            <a:endParaRPr lang="it-IT" altLang="it-IT" sz="900" smtClean="0"/>
          </a:p>
        </p:txBody>
      </p:sp>
    </p:spTree>
    <p:extLst>
      <p:ext uri="{BB962C8B-B14F-4D97-AF65-F5344CB8AC3E}">
        <p14:creationId xmlns:p14="http://schemas.microsoft.com/office/powerpoint/2010/main" val="2515339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06226D49-DFD7-46F5-821F-ECCF87D7BE50}" type="slidenum">
              <a:rPr lang="it-IT" altLang="it-IT" sz="1200" b="0"/>
              <a:pPr/>
              <a:t>22</a:t>
            </a:fld>
            <a:endParaRPr lang="it-IT" altLang="it-IT" sz="1200" b="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p:spPr>
        <p:txBody>
          <a:bodyPr/>
          <a:lstStyle/>
          <a:p>
            <a:pPr eaLnBrk="1" hangingPunct="1">
              <a:lnSpc>
                <a:spcPct val="90000"/>
              </a:lnSpc>
            </a:pPr>
            <a:endParaRPr lang="it-IT" altLang="it-IT" sz="900" smtClean="0"/>
          </a:p>
        </p:txBody>
      </p:sp>
    </p:spTree>
    <p:extLst>
      <p:ext uri="{BB962C8B-B14F-4D97-AF65-F5344CB8AC3E}">
        <p14:creationId xmlns:p14="http://schemas.microsoft.com/office/powerpoint/2010/main" val="982205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05842D2E-D8A8-47BE-84EE-DF442A28C691}" type="slidenum">
              <a:rPr lang="it-IT" altLang="it-IT" sz="1200" b="0"/>
              <a:pPr/>
              <a:t>23</a:t>
            </a:fld>
            <a:endParaRPr lang="it-IT" altLang="it-IT" sz="1200" b="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lnSpc>
                <a:spcPct val="90000"/>
              </a:lnSpc>
            </a:pPr>
            <a:r>
              <a:rPr lang="it-IT" altLang="it-IT" sz="900" smtClean="0"/>
              <a:t>Vedi definizione Pag 185 Borazzo</a:t>
            </a:r>
          </a:p>
        </p:txBody>
      </p:sp>
    </p:spTree>
    <p:extLst>
      <p:ext uri="{BB962C8B-B14F-4D97-AF65-F5344CB8AC3E}">
        <p14:creationId xmlns:p14="http://schemas.microsoft.com/office/powerpoint/2010/main" val="3390791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FE95DA-6D6B-4A65-959D-7CA23097AAA7}" type="slidenum">
              <a:rPr lang="it-IT" altLang="it-IT"/>
              <a:pPr/>
              <a:t>2</a:t>
            </a:fld>
            <a:endParaRPr lang="it-IT" altLang="it-IT"/>
          </a:p>
        </p:txBody>
      </p:sp>
      <p:sp>
        <p:nvSpPr>
          <p:cNvPr id="2429954" name="Rectangle 2"/>
          <p:cNvSpPr>
            <a:spLocks noGrp="1" noRot="1" noChangeAspect="1" noChangeArrowheads="1" noTextEdit="1"/>
          </p:cNvSpPr>
          <p:nvPr>
            <p:ph type="sldImg"/>
          </p:nvPr>
        </p:nvSpPr>
        <p:spPr>
          <a:ln/>
        </p:spPr>
      </p:sp>
      <p:sp>
        <p:nvSpPr>
          <p:cNvPr id="2429955" name="Rectangle 3"/>
          <p:cNvSpPr>
            <a:spLocks noGrp="1" noChangeArrowheads="1"/>
          </p:cNvSpPr>
          <p:nvPr>
            <p:ph type="body" idx="1"/>
          </p:nvPr>
        </p:nvSpPr>
        <p:spPr>
          <a:xfrm>
            <a:off x="914400" y="4343400"/>
            <a:ext cx="5029200" cy="4114800"/>
          </a:xfrm>
        </p:spPr>
        <p:txBody>
          <a:bodyPr/>
          <a:lstStyle/>
          <a:p>
            <a:endParaRPr lang="it-IT" altLang="it-IT"/>
          </a:p>
        </p:txBody>
      </p:sp>
    </p:spTree>
    <p:extLst>
      <p:ext uri="{BB962C8B-B14F-4D97-AF65-F5344CB8AC3E}">
        <p14:creationId xmlns:p14="http://schemas.microsoft.com/office/powerpoint/2010/main" val="275291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BBFD880F-1C55-485F-8C27-E30DBE2E45E4}" type="slidenum">
              <a:rPr lang="it-IT" altLang="it-IT" sz="1200" b="0"/>
              <a:pPr/>
              <a:t>24</a:t>
            </a:fld>
            <a:endParaRPr lang="it-IT" altLang="it-IT" sz="1200" b="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lnSpc>
                <a:spcPct val="90000"/>
              </a:lnSpc>
            </a:pPr>
            <a:r>
              <a:rPr lang="it-IT" altLang="it-IT" sz="900" smtClean="0"/>
              <a:t>Vedi definizione Pag 185 Borazzo</a:t>
            </a:r>
          </a:p>
        </p:txBody>
      </p:sp>
    </p:spTree>
    <p:extLst>
      <p:ext uri="{BB962C8B-B14F-4D97-AF65-F5344CB8AC3E}">
        <p14:creationId xmlns:p14="http://schemas.microsoft.com/office/powerpoint/2010/main" val="3671341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94016D85-B8A6-4B94-9C1D-741587A24552}" type="slidenum">
              <a:rPr lang="it-IT" altLang="it-IT" sz="1200" b="0"/>
              <a:pPr/>
              <a:t>25</a:t>
            </a:fld>
            <a:endParaRPr lang="it-IT" altLang="it-IT" sz="1200" b="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176227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80330862-5D22-405E-BF79-DD6B143488F4}" type="slidenum">
              <a:rPr lang="it-IT" altLang="it-IT" sz="1200" b="0"/>
              <a:pPr/>
              <a:t>26</a:t>
            </a:fld>
            <a:endParaRPr lang="it-IT" altLang="it-IT" sz="1200" b="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931679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86F573A3-CD2E-4384-9A54-30C15578ED1D}" type="slidenum">
              <a:rPr lang="it-IT" altLang="it-IT" sz="1200" b="0"/>
              <a:pPr/>
              <a:t>27</a:t>
            </a:fld>
            <a:endParaRPr lang="it-IT" altLang="it-IT" sz="1200" b="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r>
              <a:rPr lang="it-IT" altLang="it-IT" smtClean="0"/>
              <a:t>La distribuzione normale standardizzata si indica con</a:t>
            </a:r>
          </a:p>
          <a:p>
            <a:pPr eaLnBrk="1" hangingPunct="1"/>
            <a:r>
              <a:rPr lang="it-IT" altLang="it-IT" smtClean="0"/>
              <a:t>N(0; 1). Una variabile aleatoria normale standardizzata</a:t>
            </a:r>
          </a:p>
          <a:p>
            <a:pPr eaLnBrk="1" hangingPunct="1"/>
            <a:r>
              <a:rPr lang="it-IT" altLang="it-IT" smtClean="0"/>
              <a:t>viene denotata da Z.</a:t>
            </a:r>
          </a:p>
          <a:p>
            <a:pPr eaLnBrk="1" hangingPunct="1"/>
            <a:endParaRPr lang="it-IT" altLang="it-IT" smtClean="0"/>
          </a:p>
          <a:p>
            <a:pPr eaLnBrk="1" hangingPunct="1"/>
            <a:r>
              <a:rPr lang="it-IT" altLang="it-IT" smtClean="0"/>
              <a:t>La standardizzazione consente di trovare le aree sottese</a:t>
            </a:r>
          </a:p>
          <a:p>
            <a:pPr eaLnBrk="1" hangingPunct="1"/>
            <a:r>
              <a:rPr lang="it-IT" altLang="it-IT" smtClean="0"/>
              <a:t>alla distribuzione normale usando delle tabelle.</a:t>
            </a:r>
          </a:p>
          <a:p>
            <a:pPr eaLnBrk="1" hangingPunct="1"/>
            <a:r>
              <a:rPr lang="it-IT" altLang="it-IT" smtClean="0"/>
              <a:t>Queste aree non possono essere calcolate con una</a:t>
            </a:r>
          </a:p>
          <a:p>
            <a:pPr eaLnBrk="1" hangingPunct="1"/>
            <a:r>
              <a:rPr lang="it-IT" altLang="it-IT" smtClean="0"/>
              <a:t>semplice formula. Nel caso di funzioni gaussiane non standardizzate,</a:t>
            </a:r>
          </a:p>
          <a:p>
            <a:pPr eaLnBrk="1" hangingPunct="1"/>
            <a:r>
              <a:rPr lang="it-IT" altLang="it-IT" smtClean="0"/>
              <a:t>invece, dobbiamo utilizzare un software statistico.</a:t>
            </a:r>
          </a:p>
        </p:txBody>
      </p:sp>
    </p:spTree>
    <p:extLst>
      <p:ext uri="{BB962C8B-B14F-4D97-AF65-F5344CB8AC3E}">
        <p14:creationId xmlns:p14="http://schemas.microsoft.com/office/powerpoint/2010/main" val="2884335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00E1C66A-E3F6-49CB-9F60-BCF286B023FF}" type="slidenum">
              <a:rPr lang="it-IT" altLang="it-IT" sz="1200" b="0"/>
              <a:pPr/>
              <a:t>28</a:t>
            </a:fld>
            <a:endParaRPr lang="it-IT" altLang="it-IT" sz="1200" b="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1999599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C32A799C-1550-4465-8C84-DB7D2CD96EFF}" type="slidenum">
              <a:rPr lang="it-IT" altLang="it-IT" sz="1200" b="0"/>
              <a:pPr/>
              <a:t>29</a:t>
            </a:fld>
            <a:endParaRPr lang="it-IT" altLang="it-IT" sz="1200" b="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endParaRPr lang="it-IT" altLang="it-IT" smtClean="0"/>
          </a:p>
        </p:txBody>
      </p:sp>
    </p:spTree>
    <p:extLst>
      <p:ext uri="{BB962C8B-B14F-4D97-AF65-F5344CB8AC3E}">
        <p14:creationId xmlns:p14="http://schemas.microsoft.com/office/powerpoint/2010/main" val="27077981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B198063A-5645-4FC1-9278-93CAE999C6CC}" type="slidenum">
              <a:rPr lang="it-IT" altLang="it-IT" sz="1200" b="0"/>
              <a:pPr/>
              <a:t>30</a:t>
            </a:fld>
            <a:endParaRPr lang="it-IT" altLang="it-IT" sz="1200" b="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p:spPr>
        <p:txBody>
          <a:bodyPr/>
          <a:lstStyle/>
          <a:p>
            <a:pPr eaLnBrk="1" hangingPunct="1"/>
            <a:r>
              <a:rPr lang="it-IT" altLang="it-IT" smtClean="0"/>
              <a:t>Diretti filtrati dalla conoscenza soggettiva del soggetto</a:t>
            </a:r>
          </a:p>
          <a:p>
            <a:pPr eaLnBrk="1" hangingPunct="1"/>
            <a:r>
              <a:rPr lang="it-IT" altLang="it-IT" smtClean="0"/>
              <a:t>Indiretti inferiti mediante performance e strumenti, cronometria</a:t>
            </a:r>
          </a:p>
        </p:txBody>
      </p:sp>
    </p:spTree>
    <p:extLst>
      <p:ext uri="{BB962C8B-B14F-4D97-AF65-F5344CB8AC3E}">
        <p14:creationId xmlns:p14="http://schemas.microsoft.com/office/powerpoint/2010/main" val="76352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AF79F401-D46F-45EB-98C3-9E9226D9CB19}" type="slidenum">
              <a:rPr lang="it-IT" altLang="it-IT" sz="1200" b="0"/>
              <a:pPr/>
              <a:t>31</a:t>
            </a:fld>
            <a:endParaRPr lang="it-IT" altLang="it-IT" sz="1200" b="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4400" y="4343400"/>
            <a:ext cx="5029200" cy="4114800"/>
          </a:xfrm>
          <a:noFill/>
        </p:spPr>
        <p:txBody>
          <a:bodyPr/>
          <a:lstStyle/>
          <a:p>
            <a:pPr eaLnBrk="1" hangingPunct="1"/>
            <a:r>
              <a:rPr lang="it-IT" altLang="it-IT" smtClean="0"/>
              <a:t>Ma anche a livello elettrofisiologico la latenza di un segnale elettrico</a:t>
            </a:r>
          </a:p>
          <a:p>
            <a:pPr eaLnBrk="1" hangingPunct="1"/>
            <a:endParaRPr lang="it-IT" altLang="it-IT" smtClean="0"/>
          </a:p>
          <a:p>
            <a:pPr eaLnBrk="1" hangingPunct="1"/>
            <a:r>
              <a:rPr lang="it-IT" altLang="it-IT" smtClean="0"/>
              <a:t>Fine lezione 12 (2016)</a:t>
            </a:r>
          </a:p>
        </p:txBody>
      </p:sp>
    </p:spTree>
    <p:extLst>
      <p:ext uri="{BB962C8B-B14F-4D97-AF65-F5344CB8AC3E}">
        <p14:creationId xmlns:p14="http://schemas.microsoft.com/office/powerpoint/2010/main" val="12448910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B23C3B9A-D95B-43D4-BE53-1AD67DB32DD1}" type="slidenum">
              <a:rPr lang="it-IT" altLang="it-IT" sz="1200" b="0"/>
              <a:pPr/>
              <a:t>32</a:t>
            </a:fld>
            <a:endParaRPr lang="it-IT" altLang="it-IT" sz="1200" b="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defTabSz="457200" eaLnBrk="1" hangingPunct="1"/>
            <a:endParaRPr lang="it-IT" altLang="it-IT" smtClean="0"/>
          </a:p>
        </p:txBody>
      </p:sp>
    </p:spTree>
    <p:extLst>
      <p:ext uri="{BB962C8B-B14F-4D97-AF65-F5344CB8AC3E}">
        <p14:creationId xmlns:p14="http://schemas.microsoft.com/office/powerpoint/2010/main" val="21136890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B8EC6771-AE5E-4E8D-A183-515EDE439CE0}" type="slidenum">
              <a:rPr lang="it-IT" altLang="it-IT" sz="1200" b="0"/>
              <a:pPr/>
              <a:t>33</a:t>
            </a:fld>
            <a:endParaRPr lang="it-IT" altLang="it-IT" sz="1200" b="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defTabSz="457200" eaLnBrk="1" hangingPunct="1"/>
            <a:endParaRPr lang="it-IT" altLang="it-IT" smtClean="0"/>
          </a:p>
        </p:txBody>
      </p:sp>
    </p:spTree>
    <p:extLst>
      <p:ext uri="{BB962C8B-B14F-4D97-AF65-F5344CB8AC3E}">
        <p14:creationId xmlns:p14="http://schemas.microsoft.com/office/powerpoint/2010/main" val="1736998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7FD672-D162-4F55-B2FB-61BF999BB42A}" type="slidenum">
              <a:rPr lang="it-IT" altLang="it-IT"/>
              <a:pPr/>
              <a:t>4</a:t>
            </a:fld>
            <a:endParaRPr lang="it-IT" altLang="it-IT"/>
          </a:p>
        </p:txBody>
      </p:sp>
      <p:sp>
        <p:nvSpPr>
          <p:cNvPr id="2614274" name="Rectangle 2"/>
          <p:cNvSpPr>
            <a:spLocks noGrp="1" noRot="1" noChangeAspect="1" noChangeArrowheads="1" noTextEdit="1"/>
          </p:cNvSpPr>
          <p:nvPr>
            <p:ph type="sldImg"/>
          </p:nvPr>
        </p:nvSpPr>
        <p:spPr>
          <a:ln/>
        </p:spPr>
      </p:sp>
      <p:sp>
        <p:nvSpPr>
          <p:cNvPr id="2614275" name="Rectangle 3"/>
          <p:cNvSpPr>
            <a:spLocks noGrp="1" noChangeArrowheads="1"/>
          </p:cNvSpPr>
          <p:nvPr>
            <p:ph type="body" idx="1"/>
          </p:nvPr>
        </p:nvSpPr>
        <p:spPr/>
        <p:txBody>
          <a:bodyPr/>
          <a:lstStyle/>
          <a:p>
            <a:r>
              <a:rPr lang="it-IT" altLang="it-IT"/>
              <a:t>Uno </a:t>
            </a:r>
            <a:r>
              <a:rPr lang="it-IT" altLang="it-IT" b="1"/>
              <a:t>studio di </a:t>
            </a:r>
            <a:r>
              <a:rPr lang="it-IT" altLang="it-IT" b="1">
                <a:hlinkClick r:id="rId3" tooltip="Coorte (statistica)"/>
              </a:rPr>
              <a:t>coorte</a:t>
            </a:r>
            <a:r>
              <a:rPr lang="it-IT" altLang="it-IT"/>
              <a:t> o </a:t>
            </a:r>
            <a:r>
              <a:rPr lang="it-IT" altLang="it-IT" b="1"/>
              <a:t>studio di pannello</a:t>
            </a:r>
            <a:r>
              <a:rPr lang="it-IT" altLang="it-IT"/>
              <a:t> è una forma di </a:t>
            </a:r>
            <a:r>
              <a:rPr lang="it-IT" altLang="it-IT">
                <a:hlinkClick r:id="rId4" tooltip="Studio longitudinale (la pagina non esiste)"/>
              </a:rPr>
              <a:t>studio longitudinale</a:t>
            </a:r>
            <a:r>
              <a:rPr lang="it-IT" altLang="it-IT"/>
              <a:t> (un tipo di </a:t>
            </a:r>
            <a:r>
              <a:rPr lang="it-IT" altLang="it-IT">
                <a:hlinkClick r:id="rId5" tooltip="Studio osservativo (la pagina non esiste)"/>
              </a:rPr>
              <a:t>studio osservativo</a:t>
            </a:r>
            <a:r>
              <a:rPr lang="it-IT" altLang="it-IT"/>
              <a:t>) usato nella </a:t>
            </a:r>
            <a:r>
              <a:rPr lang="it-IT" altLang="it-IT">
                <a:hlinkClick r:id="rId6" tooltip="Medicina"/>
              </a:rPr>
              <a:t>medicina</a:t>
            </a:r>
            <a:r>
              <a:rPr lang="it-IT" altLang="it-IT"/>
              <a:t>, nelle </a:t>
            </a:r>
            <a:r>
              <a:rPr lang="it-IT" altLang="it-IT">
                <a:hlinkClick r:id="rId7" tooltip="Scienze sociali"/>
              </a:rPr>
              <a:t>scienze sociali</a:t>
            </a:r>
            <a:r>
              <a:rPr lang="it-IT" altLang="it-IT"/>
              <a:t>, </a:t>
            </a:r>
            <a:r>
              <a:rPr lang="it-IT" altLang="it-IT">
                <a:hlinkClick r:id="rId8" tooltip="Scienze attuariali (la pagina non esiste)"/>
              </a:rPr>
              <a:t>scienze attuariali</a:t>
            </a:r>
            <a:r>
              <a:rPr lang="it-IT" altLang="it-IT"/>
              <a:t> e in </a:t>
            </a:r>
            <a:r>
              <a:rPr lang="it-IT" altLang="it-IT">
                <a:hlinkClick r:id="rId9" tooltip="Ecologia"/>
              </a:rPr>
              <a:t>ecologia</a:t>
            </a:r>
            <a:r>
              <a:rPr lang="it-IT" altLang="it-IT"/>
              <a:t>. Consiste in un'analisi dei </a:t>
            </a:r>
            <a:r>
              <a:rPr lang="it-IT" altLang="it-IT">
                <a:hlinkClick r:id="rId10" tooltip="Fattori di rischio"/>
              </a:rPr>
              <a:t>fattori di rischio</a:t>
            </a:r>
            <a:r>
              <a:rPr lang="it-IT" altLang="it-IT"/>
              <a:t>, segue un </a:t>
            </a:r>
            <a:r>
              <a:rPr lang="it-IT" altLang="it-IT">
                <a:hlinkClick r:id="rId11" tooltip="Campione (statistica)"/>
              </a:rPr>
              <a:t>campione</a:t>
            </a:r>
            <a:r>
              <a:rPr lang="it-IT" altLang="it-IT"/>
              <a:t> di persone prive di malattia e usa correlazioni per determinare l'assoluto </a:t>
            </a:r>
            <a:r>
              <a:rPr lang="it-IT" altLang="it-IT">
                <a:hlinkClick r:id="rId12" tooltip="Rischio"/>
              </a:rPr>
              <a:t>rischio</a:t>
            </a:r>
            <a:r>
              <a:rPr lang="it-IT" altLang="it-IT"/>
              <a:t> per un soggetto di contrarne. Si tratta di un tipo di </a:t>
            </a:r>
            <a:r>
              <a:rPr lang="it-IT" altLang="it-IT">
                <a:hlinkClick r:id="rId13" tooltip="Studio clinico"/>
              </a:rPr>
              <a:t>studio clinico</a:t>
            </a:r>
            <a:r>
              <a:rPr lang="it-IT" altLang="it-IT"/>
              <a:t> e deve essere paragonato con le </a:t>
            </a:r>
            <a:r>
              <a:rPr lang="it-IT" altLang="it-IT">
                <a:hlinkClick r:id="rId14" tooltip="Analisi trasversali (la pagina non esiste)"/>
              </a:rPr>
              <a:t>analisi trasversali</a:t>
            </a:r>
            <a:r>
              <a:rPr lang="it-IT" altLang="it-IT"/>
              <a:t>. Gli studi di coorte riguardano soprattutto la storia e la vita di segmenti di popolazioni e degli individui che li compongono</a:t>
            </a:r>
          </a:p>
          <a:p>
            <a:r>
              <a:rPr lang="it-IT" altLang="it-IT"/>
              <a:t>Una </a:t>
            </a:r>
            <a:r>
              <a:rPr lang="it-IT" altLang="it-IT">
                <a:hlinkClick r:id="rId3" tooltip="Coorte (statistica)"/>
              </a:rPr>
              <a:t>coorte</a:t>
            </a:r>
            <a:r>
              <a:rPr lang="it-IT" altLang="it-IT"/>
              <a:t> è un gruppo di persone che condividono una caratteristica o un'esperienza in comune all'interno di un periodo definito (per esempio dalla nascita, o durante l'esposizione ad una droga o ad un inquinante, o in seguito alla somministrazione di un vaccino, o mentre vengono sottoposti a determinate procedure mediche). Perciò un gruppo di persone nate in un giorno o periodo particolare, per esempio nel 1948, formano una coorte di nascita. Il gruppo di paragone può essere la popolazione generale dalla quale la coorte è tratta, oppure può essere un'altra coorte di persone ritenute avere minima o nulla esposizione alla sostanza sotto investigazione, ma per il resto simile. Alternativamente, dei sottogruppi nella coorte possono essere paragonati fra di loro.</a:t>
            </a:r>
          </a:p>
          <a:p>
            <a:r>
              <a:rPr lang="it-IT" altLang="it-IT"/>
              <a:t>Prospettico: recluto lavoratori sani e li seguo nel tempo dopo averli suddivisi in esposti e non esposti e misuro gli eventi nei due gruppi</a:t>
            </a:r>
          </a:p>
          <a:p>
            <a:r>
              <a:rPr lang="it-IT" altLang="it-IT"/>
              <a:t>Retrospettivo: l’inizio dell’indagine e spostata nel passato e si raccolgono i dati mediante la documentazione esistente sia in relazione alla malattia che agli agenti espositivi</a:t>
            </a:r>
          </a:p>
        </p:txBody>
      </p:sp>
    </p:spTree>
    <p:extLst>
      <p:ext uri="{BB962C8B-B14F-4D97-AF65-F5344CB8AC3E}">
        <p14:creationId xmlns:p14="http://schemas.microsoft.com/office/powerpoint/2010/main" val="1642469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EF634418-4A36-42F8-9C19-44DBC5B0F6AD}" type="slidenum">
              <a:rPr lang="it-IT" altLang="it-IT" sz="1200" b="0"/>
              <a:pPr/>
              <a:t>34</a:t>
            </a:fld>
            <a:endParaRPr lang="it-IT" altLang="it-IT" sz="1200" b="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defTabSz="457200" eaLnBrk="1" hangingPunct="1"/>
            <a:r>
              <a:rPr lang="en-GB" altLang="it-IT" smtClean="0"/>
              <a:t>crossing out the tick that marked the position along the continuum corresponding to the feeling induced by the image</a:t>
            </a:r>
          </a:p>
          <a:p>
            <a:pPr defTabSz="457200" eaLnBrk="1" hangingPunct="1"/>
            <a:r>
              <a:rPr lang="en-GB" altLang="it-IT" smtClean="0"/>
              <a:t>You can see that each SAM figure varies along each scale. In this illustration, the first SAM scale is the</a:t>
            </a:r>
          </a:p>
          <a:p>
            <a:pPr defTabSz="457200" eaLnBrk="1" hangingPunct="1"/>
            <a:r>
              <a:rPr lang="en-GB" altLang="it-IT" smtClean="0"/>
              <a:t>happy-unhappy scale, which ranges from a smile to a frown. At one extreme of the happy vs. unhappy scale, you felt happy, pleased, satisfied, contented, hopeful. If you felt completely </a:t>
            </a:r>
            <a:r>
              <a:rPr lang="en-GB" altLang="it-IT" i="1" smtClean="0"/>
              <a:t>happy </a:t>
            </a:r>
            <a:r>
              <a:rPr lang="en-GB" altLang="it-IT" b="1" smtClean="0"/>
              <a:t>while viewing the </a:t>
            </a:r>
            <a:r>
              <a:rPr lang="en-GB" altLang="it-IT" smtClean="0"/>
              <a:t>picture, you can indicate this by placing an "X" over the figure at the left, like this (demonstrate with </a:t>
            </a:r>
            <a:r>
              <a:rPr lang="en-GB" altLang="it-IT" b="1" smtClean="0"/>
              <a:t>SAM1). </a:t>
            </a:r>
            <a:r>
              <a:rPr lang="en-GB" altLang="it-IT" smtClean="0"/>
              <a:t>The other end of the scale is when you felt completely, unhappy, annoyed, unsatisfied, melancholic, despaired, bored. You can indicate feeling completely </a:t>
            </a:r>
            <a:r>
              <a:rPr lang="en-GB" altLang="it-IT" i="1" smtClean="0"/>
              <a:t>unhappy </a:t>
            </a:r>
            <a:r>
              <a:rPr lang="en-GB" altLang="it-IT" smtClean="0"/>
              <a:t>by placing an "X" on the figure at the right, like this (demonstrate with </a:t>
            </a:r>
            <a:r>
              <a:rPr lang="en-GB" altLang="it-IT" b="1" smtClean="0"/>
              <a:t>SAM2). </a:t>
            </a:r>
            <a:r>
              <a:rPr lang="en-GB" altLang="it-IT" smtClean="0"/>
              <a:t>The figures also allow you to describe intermediate feelings of pleasure, by placing an "X" over any of the other pictures. If you felt completely neutral, neither happy nor sad, place an "X" over the figure in the middle. If, in your judgment, your feeling of pleasure or displeasure falls </a:t>
            </a:r>
            <a:r>
              <a:rPr lang="en-GB" altLang="it-IT" i="1" smtClean="0"/>
              <a:t>between </a:t>
            </a:r>
            <a:r>
              <a:rPr lang="en-GB" altLang="it-IT" smtClean="0"/>
              <a:t>two of the pictures, then place an "X" between the figures, like this (demonstrate with </a:t>
            </a:r>
            <a:r>
              <a:rPr lang="en-GB" altLang="it-IT" b="1" smtClean="0"/>
              <a:t>SAM3). </a:t>
            </a:r>
            <a:r>
              <a:rPr lang="en-GB" altLang="it-IT" smtClean="0"/>
              <a:t>This permits you to make more finely graded ratings of how you feel in reaction to the pictures.</a:t>
            </a:r>
          </a:p>
          <a:p>
            <a:pPr defTabSz="457200" eaLnBrk="1" hangingPunct="1"/>
            <a:endParaRPr lang="it-IT" altLang="it-IT" smtClean="0"/>
          </a:p>
        </p:txBody>
      </p:sp>
    </p:spTree>
    <p:extLst>
      <p:ext uri="{BB962C8B-B14F-4D97-AF65-F5344CB8AC3E}">
        <p14:creationId xmlns:p14="http://schemas.microsoft.com/office/powerpoint/2010/main" val="27133552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4733D7B8-A152-479F-A929-9BBCB769C518}" type="slidenum">
              <a:rPr lang="it-IT" altLang="it-IT" sz="1200" b="0"/>
              <a:pPr/>
              <a:t>36</a:t>
            </a:fld>
            <a:endParaRPr lang="it-IT" altLang="it-IT" sz="1200" b="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defTabSz="457200" eaLnBrk="1" hangingPunct="1"/>
            <a:endParaRPr lang="it-IT" altLang="it-IT" smtClean="0"/>
          </a:p>
        </p:txBody>
      </p:sp>
    </p:spTree>
    <p:extLst>
      <p:ext uri="{BB962C8B-B14F-4D97-AF65-F5344CB8AC3E}">
        <p14:creationId xmlns:p14="http://schemas.microsoft.com/office/powerpoint/2010/main" val="3424123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AFA97DDF-60E9-4984-9ED5-B5F6665A8E98}" type="slidenum">
              <a:rPr lang="it-IT" altLang="it-IT" sz="1200" b="0"/>
              <a:pPr/>
              <a:t>37</a:t>
            </a:fld>
            <a:endParaRPr lang="it-IT" altLang="it-IT" sz="1200" b="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defTabSz="457200" eaLnBrk="1" hangingPunct="1"/>
            <a:endParaRPr lang="it-IT" altLang="it-IT" smtClean="0"/>
          </a:p>
        </p:txBody>
      </p:sp>
    </p:spTree>
    <p:extLst>
      <p:ext uri="{BB962C8B-B14F-4D97-AF65-F5344CB8AC3E}">
        <p14:creationId xmlns:p14="http://schemas.microsoft.com/office/powerpoint/2010/main" val="12764521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FCDD7742-B64C-4140-B3C4-33143D2A89B8}" type="slidenum">
              <a:rPr lang="it-IT" altLang="it-IT" sz="1200" b="0"/>
              <a:pPr/>
              <a:t>38</a:t>
            </a:fld>
            <a:endParaRPr lang="it-IT" altLang="it-IT" sz="1200" b="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defTabSz="457200" eaLnBrk="1" hangingPunct="1"/>
            <a:r>
              <a:rPr lang="en-GB" altLang="it-IT" smtClean="0"/>
              <a:t>crossing out the tick that marked the position along the continuum corresponding to the feeling induced by the image</a:t>
            </a:r>
          </a:p>
          <a:p>
            <a:pPr defTabSz="457200" eaLnBrk="1" hangingPunct="1"/>
            <a:r>
              <a:rPr lang="en-GB" altLang="it-IT" smtClean="0"/>
              <a:t>You can see that each SAM figure varies along each scale. In this illustration, the first SAM scale is the</a:t>
            </a:r>
          </a:p>
          <a:p>
            <a:pPr defTabSz="457200" eaLnBrk="1" hangingPunct="1"/>
            <a:r>
              <a:rPr lang="en-GB" altLang="it-IT" smtClean="0"/>
              <a:t>happy-unhappy scale, which ranges from a smile to a frown. At one extreme of the happy vs. unhappy scale, you felt happy, pleased, satisfied, contented, hopeful. If you felt completely </a:t>
            </a:r>
            <a:r>
              <a:rPr lang="en-GB" altLang="it-IT" i="1" smtClean="0"/>
              <a:t>happy </a:t>
            </a:r>
            <a:r>
              <a:rPr lang="en-GB" altLang="it-IT" b="1" smtClean="0"/>
              <a:t>while viewing the </a:t>
            </a:r>
            <a:r>
              <a:rPr lang="en-GB" altLang="it-IT" smtClean="0"/>
              <a:t>picture, you can indicate this by placing an "X" over the figure at the left, like this (demonstrate with </a:t>
            </a:r>
            <a:r>
              <a:rPr lang="en-GB" altLang="it-IT" b="1" smtClean="0"/>
              <a:t>SAM1). </a:t>
            </a:r>
            <a:r>
              <a:rPr lang="en-GB" altLang="it-IT" smtClean="0"/>
              <a:t>The other end of the scale is when you felt completely, unhappy, annoyed, unsatisfied, melancholic, despaired, bored. You can indicate feeling completely </a:t>
            </a:r>
            <a:r>
              <a:rPr lang="en-GB" altLang="it-IT" i="1" smtClean="0"/>
              <a:t>unhappy </a:t>
            </a:r>
            <a:r>
              <a:rPr lang="en-GB" altLang="it-IT" smtClean="0"/>
              <a:t>by placing an "X" on the figure at the right, like this (demonstrate with </a:t>
            </a:r>
            <a:r>
              <a:rPr lang="en-GB" altLang="it-IT" b="1" smtClean="0"/>
              <a:t>SAM2). </a:t>
            </a:r>
            <a:r>
              <a:rPr lang="en-GB" altLang="it-IT" smtClean="0"/>
              <a:t>The figures also allow you to describe intermediate feelings of pleasure, by placing an "X" over any of the other pictures. If you felt completely neutral, neither happy nor sad, place an "X" over the figure in the middle. If, in your judgment, your feeling of pleasure or displeasure falls </a:t>
            </a:r>
            <a:r>
              <a:rPr lang="en-GB" altLang="it-IT" i="1" smtClean="0"/>
              <a:t>between </a:t>
            </a:r>
            <a:r>
              <a:rPr lang="en-GB" altLang="it-IT" smtClean="0"/>
              <a:t>two of the pictures, then place an "X" between the figures, like this (demonstrate with </a:t>
            </a:r>
            <a:r>
              <a:rPr lang="en-GB" altLang="it-IT" b="1" smtClean="0"/>
              <a:t>SAM3). </a:t>
            </a:r>
            <a:r>
              <a:rPr lang="en-GB" altLang="it-IT" smtClean="0"/>
              <a:t>This permits you to make more finely graded ratings of how you feel in reaction to the pictures.</a:t>
            </a:r>
          </a:p>
          <a:p>
            <a:pPr defTabSz="457200" eaLnBrk="1" hangingPunct="1"/>
            <a:endParaRPr lang="it-IT" altLang="it-IT" smtClean="0"/>
          </a:p>
        </p:txBody>
      </p:sp>
    </p:spTree>
    <p:extLst>
      <p:ext uri="{BB962C8B-B14F-4D97-AF65-F5344CB8AC3E}">
        <p14:creationId xmlns:p14="http://schemas.microsoft.com/office/powerpoint/2010/main" val="17334254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E48021FC-B723-47CE-8B2F-B86539D87BD5}" type="slidenum">
              <a:rPr lang="it-IT" altLang="it-IT" sz="1200" b="0"/>
              <a:pPr/>
              <a:t>41</a:t>
            </a:fld>
            <a:endParaRPr lang="it-IT" altLang="it-IT" sz="1200" b="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defTabSz="457200" eaLnBrk="1" hangingPunct="1"/>
            <a:endParaRPr lang="it-IT" altLang="it-IT" smtClean="0"/>
          </a:p>
        </p:txBody>
      </p:sp>
    </p:spTree>
    <p:extLst>
      <p:ext uri="{BB962C8B-B14F-4D97-AF65-F5344CB8AC3E}">
        <p14:creationId xmlns:p14="http://schemas.microsoft.com/office/powerpoint/2010/main" val="36154891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71C9CB7B-7DD8-4A08-8E0E-933335DADC0D}" type="slidenum">
              <a:rPr lang="it-IT" altLang="it-IT" sz="1200" b="0"/>
              <a:pPr/>
              <a:t>42</a:t>
            </a:fld>
            <a:endParaRPr lang="it-IT" altLang="it-IT" sz="1200" b="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defTabSz="457200" eaLnBrk="1" hangingPunct="1"/>
            <a:endParaRPr lang="it-IT" altLang="it-IT" smtClean="0"/>
          </a:p>
        </p:txBody>
      </p:sp>
    </p:spTree>
    <p:extLst>
      <p:ext uri="{BB962C8B-B14F-4D97-AF65-F5344CB8AC3E}">
        <p14:creationId xmlns:p14="http://schemas.microsoft.com/office/powerpoint/2010/main" val="34260555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48A1D619-2C54-4760-AAEB-C532C6DE20BC}" type="slidenum">
              <a:rPr lang="it-IT" altLang="it-IT" sz="1200" b="0"/>
              <a:pPr/>
              <a:t>43</a:t>
            </a:fld>
            <a:endParaRPr lang="it-IT" altLang="it-IT" sz="1200" b="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defTabSz="457200" eaLnBrk="1" hangingPunct="1"/>
            <a:r>
              <a:rPr lang="en-GB" altLang="it-IT" smtClean="0"/>
              <a:t>crossing out the tick that marked the position along the continuum corresponding to the feeling induced by the image</a:t>
            </a:r>
          </a:p>
          <a:p>
            <a:pPr defTabSz="457200" eaLnBrk="1" hangingPunct="1"/>
            <a:r>
              <a:rPr lang="en-GB" altLang="it-IT" smtClean="0"/>
              <a:t>You can see that each SAM figure varies along each scale. In this illustration, the first SAM scale is the</a:t>
            </a:r>
          </a:p>
          <a:p>
            <a:pPr defTabSz="457200" eaLnBrk="1" hangingPunct="1"/>
            <a:r>
              <a:rPr lang="en-GB" altLang="it-IT" smtClean="0"/>
              <a:t>happy-unhappy scale, which ranges from a smile to a frown. At one extreme of the happy vs. unhappy scale, you felt happy, pleased, satisfied, contented, hopeful. If you felt completely </a:t>
            </a:r>
            <a:r>
              <a:rPr lang="en-GB" altLang="it-IT" i="1" smtClean="0"/>
              <a:t>happy </a:t>
            </a:r>
            <a:r>
              <a:rPr lang="en-GB" altLang="it-IT" b="1" smtClean="0"/>
              <a:t>while viewing the </a:t>
            </a:r>
            <a:r>
              <a:rPr lang="en-GB" altLang="it-IT" smtClean="0"/>
              <a:t>picture, you can indicate this by placing an "X" over the figure at the left, like this (demonstrate with </a:t>
            </a:r>
            <a:r>
              <a:rPr lang="en-GB" altLang="it-IT" b="1" smtClean="0"/>
              <a:t>SAM1). </a:t>
            </a:r>
            <a:r>
              <a:rPr lang="en-GB" altLang="it-IT" smtClean="0"/>
              <a:t>The other end of the scale is when you felt completely, unhappy, annoyed, unsatisfied, melancholic, despaired, bored. You can indicate feeling completely </a:t>
            </a:r>
            <a:r>
              <a:rPr lang="en-GB" altLang="it-IT" i="1" smtClean="0"/>
              <a:t>unhappy </a:t>
            </a:r>
            <a:r>
              <a:rPr lang="en-GB" altLang="it-IT" smtClean="0"/>
              <a:t>by placing an "X" on the figure at the right, like this (demonstrate with </a:t>
            </a:r>
            <a:r>
              <a:rPr lang="en-GB" altLang="it-IT" b="1" smtClean="0"/>
              <a:t>SAM2). </a:t>
            </a:r>
            <a:r>
              <a:rPr lang="en-GB" altLang="it-IT" smtClean="0"/>
              <a:t>The figures also allow you to describe intermediate feelings of pleasure, by placing an "X" over any of the other pictures. If you felt completely neutral, neither happy nor sad, place an "X" over the figure in the middle. If, in your judgment, your feeling of pleasure or displeasure falls </a:t>
            </a:r>
            <a:r>
              <a:rPr lang="en-GB" altLang="it-IT" i="1" smtClean="0"/>
              <a:t>between </a:t>
            </a:r>
            <a:r>
              <a:rPr lang="en-GB" altLang="it-IT" smtClean="0"/>
              <a:t>two of the pictures, then place an "X" between the figures, like this (demonstrate with </a:t>
            </a:r>
            <a:r>
              <a:rPr lang="en-GB" altLang="it-IT" b="1" smtClean="0"/>
              <a:t>SAM3). </a:t>
            </a:r>
            <a:r>
              <a:rPr lang="en-GB" altLang="it-IT" smtClean="0"/>
              <a:t>This permits you to make more finely graded ratings of how you feel in reaction to the pictures.</a:t>
            </a:r>
          </a:p>
          <a:p>
            <a:pPr defTabSz="457200" eaLnBrk="1" hangingPunct="1"/>
            <a:endParaRPr lang="it-IT" altLang="it-IT" smtClean="0"/>
          </a:p>
        </p:txBody>
      </p:sp>
    </p:spTree>
    <p:extLst>
      <p:ext uri="{BB962C8B-B14F-4D97-AF65-F5344CB8AC3E}">
        <p14:creationId xmlns:p14="http://schemas.microsoft.com/office/powerpoint/2010/main" val="20471895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642532B2-722A-4BA0-898D-1B69A8767D65}" type="slidenum">
              <a:rPr lang="it-IT" altLang="it-IT" sz="1200" b="0"/>
              <a:pPr/>
              <a:t>45</a:t>
            </a:fld>
            <a:endParaRPr lang="it-IT" altLang="it-IT" sz="1200" b="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xfrm>
            <a:off x="914400" y="4343400"/>
            <a:ext cx="5029200" cy="4114800"/>
          </a:xfrm>
          <a:noFill/>
        </p:spPr>
        <p:txBody>
          <a:bodyPr/>
          <a:lstStyle/>
          <a:p>
            <a:pPr eaLnBrk="1" hangingPunct="1"/>
            <a:r>
              <a:rPr lang="it-IT" altLang="it-IT" smtClean="0"/>
              <a:t>Ma anche a livello elettrofisiologico la latenza di un segnale elettrico</a:t>
            </a:r>
          </a:p>
        </p:txBody>
      </p:sp>
    </p:spTree>
    <p:extLst>
      <p:ext uri="{BB962C8B-B14F-4D97-AF65-F5344CB8AC3E}">
        <p14:creationId xmlns:p14="http://schemas.microsoft.com/office/powerpoint/2010/main" val="29491116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05A99B43-C8EE-466E-B24D-7D6B886C9E48}" type="slidenum">
              <a:rPr lang="it-IT" altLang="it-IT" sz="1200" b="0"/>
              <a:pPr/>
              <a:t>46</a:t>
            </a:fld>
            <a:endParaRPr lang="it-IT" altLang="it-IT" sz="1200" b="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xfrm>
            <a:off x="914400" y="4343400"/>
            <a:ext cx="5029200" cy="4114800"/>
          </a:xfrm>
          <a:noFill/>
        </p:spPr>
        <p:txBody>
          <a:bodyPr/>
          <a:lstStyle/>
          <a:p>
            <a:pPr eaLnBrk="1" hangingPunct="1"/>
            <a:r>
              <a:rPr lang="it-IT" altLang="it-IT" smtClean="0"/>
              <a:t>Ma anche a livello elettrofisiologico la latenza di un segnale elettrico</a:t>
            </a:r>
          </a:p>
        </p:txBody>
      </p:sp>
    </p:spTree>
    <p:extLst>
      <p:ext uri="{BB962C8B-B14F-4D97-AF65-F5344CB8AC3E}">
        <p14:creationId xmlns:p14="http://schemas.microsoft.com/office/powerpoint/2010/main" val="402413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639E2-4E77-44C4-8A7A-F4733EFFCD19}" type="slidenum">
              <a:rPr lang="it-IT" altLang="it-IT"/>
              <a:pPr/>
              <a:t>47</a:t>
            </a:fld>
            <a:endParaRPr lang="it-IT" altLang="it-IT"/>
          </a:p>
        </p:txBody>
      </p:sp>
      <p:sp>
        <p:nvSpPr>
          <p:cNvPr id="2445314" name="Rectangle 2"/>
          <p:cNvSpPr>
            <a:spLocks noGrp="1" noRot="1" noChangeAspect="1" noChangeArrowheads="1" noTextEdit="1"/>
          </p:cNvSpPr>
          <p:nvPr>
            <p:ph type="sldImg"/>
          </p:nvPr>
        </p:nvSpPr>
        <p:spPr>
          <a:ln/>
        </p:spPr>
      </p:sp>
      <p:sp>
        <p:nvSpPr>
          <p:cNvPr id="2445315" name="Rectangle 3"/>
          <p:cNvSpPr>
            <a:spLocks noGrp="1" noChangeArrowheads="1"/>
          </p:cNvSpPr>
          <p:nvPr>
            <p:ph type="body" idx="1"/>
          </p:nvPr>
        </p:nvSpPr>
        <p:spPr>
          <a:xfrm>
            <a:off x="914400" y="4343400"/>
            <a:ext cx="5029200" cy="4114800"/>
          </a:xfrm>
        </p:spPr>
        <p:txBody>
          <a:bodyPr/>
          <a:lstStyle/>
          <a:p>
            <a:r>
              <a:rPr lang="it-IT" altLang="it-IT"/>
              <a:t>Il valore 94 anche se poco rappresentativo del valore vero non cambierebbe in funzione di un manipolandum come ad esempio il training o l’ora del giorno in cui viene eseguito il test, ma l’errore sistematico si dato che esso può dipendere in varia misura dal tipo di manipolazione (se il soggetto è stanco potrebbe essere meno propenso a copiare etc…)</a:t>
            </a:r>
          </a:p>
        </p:txBody>
      </p:sp>
    </p:spTree>
    <p:extLst>
      <p:ext uri="{BB962C8B-B14F-4D97-AF65-F5344CB8AC3E}">
        <p14:creationId xmlns:p14="http://schemas.microsoft.com/office/powerpoint/2010/main" val="64050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E376F2-8AC5-47BC-86F7-E1C013BA13C3}" type="slidenum">
              <a:rPr lang="it-IT" altLang="it-IT"/>
              <a:pPr/>
              <a:t>5</a:t>
            </a:fld>
            <a:endParaRPr lang="it-IT" altLang="it-IT"/>
          </a:p>
        </p:txBody>
      </p:sp>
      <p:sp>
        <p:nvSpPr>
          <p:cNvPr id="2501634" name="Rectangle 2"/>
          <p:cNvSpPr>
            <a:spLocks noGrp="1" noRot="1" noChangeAspect="1" noChangeArrowheads="1" noTextEdit="1"/>
          </p:cNvSpPr>
          <p:nvPr>
            <p:ph type="sldImg"/>
          </p:nvPr>
        </p:nvSpPr>
        <p:spPr>
          <a:ln/>
        </p:spPr>
      </p:sp>
      <p:sp>
        <p:nvSpPr>
          <p:cNvPr id="2501635" name="Rectangle 3"/>
          <p:cNvSpPr>
            <a:spLocks noGrp="1" noChangeArrowheads="1"/>
          </p:cNvSpPr>
          <p:nvPr>
            <p:ph type="body" idx="1"/>
          </p:nvPr>
        </p:nvSpPr>
        <p:spPr/>
        <p:txBody>
          <a:bodyPr/>
          <a:lstStyle/>
          <a:p>
            <a:r>
              <a:rPr lang="it-IT" altLang="it-IT"/>
              <a:t>Creatore dell’esperimento randomizzato controllato</a:t>
            </a:r>
          </a:p>
        </p:txBody>
      </p:sp>
    </p:spTree>
    <p:extLst>
      <p:ext uri="{BB962C8B-B14F-4D97-AF65-F5344CB8AC3E}">
        <p14:creationId xmlns:p14="http://schemas.microsoft.com/office/powerpoint/2010/main" val="1641006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6D5F32-CCB5-41E7-89CD-BFA79C6A7865}" type="slidenum">
              <a:rPr lang="it-IT" altLang="it-IT"/>
              <a:pPr/>
              <a:t>48</a:t>
            </a:fld>
            <a:endParaRPr lang="it-IT" altLang="it-IT"/>
          </a:p>
        </p:txBody>
      </p:sp>
      <p:sp>
        <p:nvSpPr>
          <p:cNvPr id="2811906" name="Rectangle 2"/>
          <p:cNvSpPr>
            <a:spLocks noGrp="1" noRot="1" noChangeAspect="1" noChangeArrowheads="1" noTextEdit="1"/>
          </p:cNvSpPr>
          <p:nvPr>
            <p:ph type="sldImg"/>
          </p:nvPr>
        </p:nvSpPr>
        <p:spPr>
          <a:ln/>
        </p:spPr>
      </p:sp>
      <p:sp>
        <p:nvSpPr>
          <p:cNvPr id="281190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0531039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A110BD-144E-4DEF-AE92-D126D2A93537}" type="slidenum">
              <a:rPr lang="it-IT" altLang="it-IT"/>
              <a:pPr/>
              <a:t>49</a:t>
            </a:fld>
            <a:endParaRPr lang="it-IT" altLang="it-IT"/>
          </a:p>
        </p:txBody>
      </p:sp>
      <p:sp>
        <p:nvSpPr>
          <p:cNvPr id="2813954" name="Rectangle 2"/>
          <p:cNvSpPr>
            <a:spLocks noGrp="1" noRot="1" noChangeAspect="1" noChangeArrowheads="1" noTextEdit="1"/>
          </p:cNvSpPr>
          <p:nvPr>
            <p:ph type="sldImg"/>
          </p:nvPr>
        </p:nvSpPr>
        <p:spPr>
          <a:ln/>
        </p:spPr>
      </p:sp>
      <p:sp>
        <p:nvSpPr>
          <p:cNvPr id="281395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404812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549BEC-4BB0-4BDA-8DE7-BFC73735C71C}" type="slidenum">
              <a:rPr lang="it-IT" altLang="it-IT"/>
              <a:pPr/>
              <a:t>50</a:t>
            </a:fld>
            <a:endParaRPr lang="it-IT" altLang="it-IT"/>
          </a:p>
        </p:txBody>
      </p:sp>
      <p:sp>
        <p:nvSpPr>
          <p:cNvPr id="2816002" name="Rectangle 2"/>
          <p:cNvSpPr>
            <a:spLocks noGrp="1" noRot="1" noChangeAspect="1" noChangeArrowheads="1" noTextEdit="1"/>
          </p:cNvSpPr>
          <p:nvPr>
            <p:ph type="sldImg"/>
          </p:nvPr>
        </p:nvSpPr>
        <p:spPr>
          <a:ln/>
        </p:spPr>
      </p:sp>
      <p:sp>
        <p:nvSpPr>
          <p:cNvPr id="281600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2708756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6A1DB4-FD94-4E8C-B0E6-66CCC4352B45}" type="slidenum">
              <a:rPr lang="it-IT" altLang="it-IT"/>
              <a:pPr/>
              <a:t>51</a:t>
            </a:fld>
            <a:endParaRPr lang="it-IT" altLang="it-IT"/>
          </a:p>
        </p:txBody>
      </p:sp>
      <p:sp>
        <p:nvSpPr>
          <p:cNvPr id="2820098" name="Rectangle 2"/>
          <p:cNvSpPr>
            <a:spLocks noGrp="1" noRot="1" noChangeAspect="1" noChangeArrowheads="1" noTextEdit="1"/>
          </p:cNvSpPr>
          <p:nvPr>
            <p:ph type="sldImg"/>
          </p:nvPr>
        </p:nvSpPr>
        <p:spPr>
          <a:ln/>
        </p:spPr>
      </p:sp>
      <p:sp>
        <p:nvSpPr>
          <p:cNvPr id="282009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888657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FF9AD5-C27F-478F-885E-F3B10A0BACFD}" type="slidenum">
              <a:rPr lang="it-IT" altLang="it-IT"/>
              <a:pPr/>
              <a:t>52</a:t>
            </a:fld>
            <a:endParaRPr lang="it-IT" altLang="it-IT"/>
          </a:p>
        </p:txBody>
      </p:sp>
      <p:sp>
        <p:nvSpPr>
          <p:cNvPr id="2818050" name="Rectangle 2"/>
          <p:cNvSpPr>
            <a:spLocks noGrp="1" noRot="1" noChangeAspect="1" noChangeArrowheads="1" noTextEdit="1"/>
          </p:cNvSpPr>
          <p:nvPr>
            <p:ph type="sldImg"/>
          </p:nvPr>
        </p:nvSpPr>
        <p:spPr>
          <a:ln/>
        </p:spPr>
      </p:sp>
      <p:sp>
        <p:nvSpPr>
          <p:cNvPr id="281805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0017388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04F3EF-6A13-4714-92AC-F58BD9E359AD}" type="slidenum">
              <a:rPr lang="it-IT" altLang="it-IT"/>
              <a:pPr/>
              <a:t>53</a:t>
            </a:fld>
            <a:endParaRPr lang="it-IT" altLang="it-IT"/>
          </a:p>
        </p:txBody>
      </p:sp>
      <p:sp>
        <p:nvSpPr>
          <p:cNvPr id="2505730" name="Rectangle 2"/>
          <p:cNvSpPr>
            <a:spLocks noGrp="1" noRot="1" noChangeAspect="1" noChangeArrowheads="1" noTextEdit="1"/>
          </p:cNvSpPr>
          <p:nvPr>
            <p:ph type="sldImg"/>
          </p:nvPr>
        </p:nvSpPr>
        <p:spPr>
          <a:ln/>
        </p:spPr>
      </p:sp>
      <p:sp>
        <p:nvSpPr>
          <p:cNvPr id="2505731"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0863728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5476B2-9E0D-4E18-AD21-D0D6C71011E5}" type="slidenum">
              <a:rPr lang="it-IT" altLang="it-IT"/>
              <a:pPr/>
              <a:t>54</a:t>
            </a:fld>
            <a:endParaRPr lang="it-IT" altLang="it-IT"/>
          </a:p>
        </p:txBody>
      </p:sp>
      <p:sp>
        <p:nvSpPr>
          <p:cNvPr id="2513922" name="Rectangle 2"/>
          <p:cNvSpPr>
            <a:spLocks noGrp="1" noRot="1" noChangeAspect="1" noChangeArrowheads="1" noTextEdit="1"/>
          </p:cNvSpPr>
          <p:nvPr>
            <p:ph type="sldImg"/>
          </p:nvPr>
        </p:nvSpPr>
        <p:spPr>
          <a:ln/>
        </p:spPr>
      </p:sp>
      <p:sp>
        <p:nvSpPr>
          <p:cNvPr id="2513923"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32461904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331789-3697-47B5-9BFA-5464BB767D42}" type="slidenum">
              <a:rPr lang="it-IT" altLang="it-IT"/>
              <a:pPr/>
              <a:t>55</a:t>
            </a:fld>
            <a:endParaRPr lang="it-IT" altLang="it-IT"/>
          </a:p>
        </p:txBody>
      </p:sp>
      <p:sp>
        <p:nvSpPr>
          <p:cNvPr id="2518018" name="Rectangle 2"/>
          <p:cNvSpPr>
            <a:spLocks noGrp="1" noRot="1" noChangeAspect="1" noChangeArrowheads="1" noTextEdit="1"/>
          </p:cNvSpPr>
          <p:nvPr>
            <p:ph type="sldImg"/>
          </p:nvPr>
        </p:nvSpPr>
        <p:spPr>
          <a:ln/>
        </p:spPr>
      </p:sp>
      <p:sp>
        <p:nvSpPr>
          <p:cNvPr id="2518019" name="Rectangle 3"/>
          <p:cNvSpPr>
            <a:spLocks noGrp="1" noChangeArrowheads="1"/>
          </p:cNvSpPr>
          <p:nvPr>
            <p:ph type="body" idx="1"/>
          </p:nvPr>
        </p:nvSpPr>
        <p:spPr>
          <a:xfrm>
            <a:off x="914400" y="4343400"/>
            <a:ext cx="5029200" cy="4114800"/>
          </a:xfrm>
        </p:spPr>
        <p:txBody>
          <a:bodyPr/>
          <a:lstStyle/>
          <a:p>
            <a:r>
              <a:rPr lang="it-IT" altLang="it-IT"/>
              <a:t>La validità di una ricerca ci permette di valutare se quello che è stato trovato nella ricerca rispecchia effettivamente il fenomeno studiato, oppure dipende da variabili di disturbo; la validità di una ricerca ci dice se i risultati aggiungono qualcosa alla teoria di riferimento e consentono un utile modello interpretativo; la validità di una ricerca ci dice se le deduzioni tratte dai dati sono estensibili ad altri contesti; infine ci dice se la relazione trovata tra le variabili dipende dalla loro reciproca influenza, oppure se dipende dal caso. </a:t>
            </a:r>
          </a:p>
        </p:txBody>
      </p:sp>
    </p:spTree>
    <p:extLst>
      <p:ext uri="{BB962C8B-B14F-4D97-AF65-F5344CB8AC3E}">
        <p14:creationId xmlns:p14="http://schemas.microsoft.com/office/powerpoint/2010/main" val="28616399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4E09C3-1551-4EED-8CB8-BB978E343CAF}" type="slidenum">
              <a:rPr lang="it-IT" altLang="it-IT"/>
              <a:pPr/>
              <a:t>56</a:t>
            </a:fld>
            <a:endParaRPr lang="it-IT" altLang="it-IT"/>
          </a:p>
        </p:txBody>
      </p:sp>
      <p:sp>
        <p:nvSpPr>
          <p:cNvPr id="2515970" name="Rectangle 2"/>
          <p:cNvSpPr>
            <a:spLocks noGrp="1" noRot="1" noChangeAspect="1" noChangeArrowheads="1" noTextEdit="1"/>
          </p:cNvSpPr>
          <p:nvPr>
            <p:ph type="sldImg"/>
          </p:nvPr>
        </p:nvSpPr>
        <p:spPr>
          <a:ln/>
        </p:spPr>
      </p:sp>
      <p:sp>
        <p:nvSpPr>
          <p:cNvPr id="2515971" name="Rectangle 3"/>
          <p:cNvSpPr>
            <a:spLocks noGrp="1" noChangeArrowheads="1"/>
          </p:cNvSpPr>
          <p:nvPr>
            <p:ph type="body" idx="1"/>
          </p:nvPr>
        </p:nvSpPr>
        <p:spPr>
          <a:xfrm>
            <a:off x="914400" y="4343400"/>
            <a:ext cx="5029200" cy="4114800"/>
          </a:xfrm>
        </p:spPr>
        <p:txBody>
          <a:bodyPr/>
          <a:lstStyle/>
          <a:p>
            <a:endParaRPr lang="it-IT" altLang="it-IT" sz="1000"/>
          </a:p>
        </p:txBody>
      </p:sp>
    </p:spTree>
    <p:extLst>
      <p:ext uri="{BB962C8B-B14F-4D97-AF65-F5344CB8AC3E}">
        <p14:creationId xmlns:p14="http://schemas.microsoft.com/office/powerpoint/2010/main" val="1804570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808B35-7E9A-4E60-8515-6913E745653E}" type="slidenum">
              <a:rPr lang="it-IT" altLang="it-IT"/>
              <a:pPr/>
              <a:t>57</a:t>
            </a:fld>
            <a:endParaRPr lang="it-IT" altLang="it-IT"/>
          </a:p>
        </p:txBody>
      </p:sp>
      <p:sp>
        <p:nvSpPr>
          <p:cNvPr id="2520066" name="Rectangle 2"/>
          <p:cNvSpPr>
            <a:spLocks noGrp="1" noRot="1" noChangeAspect="1" noChangeArrowheads="1" noTextEdit="1"/>
          </p:cNvSpPr>
          <p:nvPr>
            <p:ph type="sldImg"/>
          </p:nvPr>
        </p:nvSpPr>
        <p:spPr>
          <a:ln/>
        </p:spPr>
      </p:sp>
      <p:sp>
        <p:nvSpPr>
          <p:cNvPr id="252006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34734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B835CB-AACF-4A00-8DB1-8558DD11D98E}" type="slidenum">
              <a:rPr lang="it-IT" altLang="it-IT"/>
              <a:pPr/>
              <a:t>6</a:t>
            </a:fld>
            <a:endParaRPr lang="it-IT" altLang="it-IT"/>
          </a:p>
        </p:txBody>
      </p:sp>
      <p:sp>
        <p:nvSpPr>
          <p:cNvPr id="2489346" name="Rectangle 2"/>
          <p:cNvSpPr>
            <a:spLocks noGrp="1" noRot="1" noChangeAspect="1" noChangeArrowheads="1" noTextEdit="1"/>
          </p:cNvSpPr>
          <p:nvPr>
            <p:ph type="sldImg"/>
          </p:nvPr>
        </p:nvSpPr>
        <p:spPr>
          <a:ln/>
        </p:spPr>
      </p:sp>
      <p:sp>
        <p:nvSpPr>
          <p:cNvPr id="2489347" name="Rectangle 3"/>
          <p:cNvSpPr>
            <a:spLocks noGrp="1" noChangeArrowheads="1"/>
          </p:cNvSpPr>
          <p:nvPr>
            <p:ph type="body" idx="1"/>
          </p:nvPr>
        </p:nvSpPr>
        <p:spPr/>
        <p:txBody>
          <a:bodyPr/>
          <a:lstStyle/>
          <a:p>
            <a:r>
              <a:rPr lang="it-IT" altLang="it-IT"/>
              <a:t>Assistenza sociale</a:t>
            </a:r>
          </a:p>
        </p:txBody>
      </p:sp>
    </p:spTree>
    <p:extLst>
      <p:ext uri="{BB962C8B-B14F-4D97-AF65-F5344CB8AC3E}">
        <p14:creationId xmlns:p14="http://schemas.microsoft.com/office/powerpoint/2010/main" val="14292588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D0B0E9-7AF8-4352-870A-5C333B913643}" type="slidenum">
              <a:rPr lang="it-IT" altLang="it-IT"/>
              <a:pPr/>
              <a:t>58</a:t>
            </a:fld>
            <a:endParaRPr lang="it-IT" altLang="it-IT"/>
          </a:p>
        </p:txBody>
      </p:sp>
      <p:sp>
        <p:nvSpPr>
          <p:cNvPr id="2522114" name="Rectangle 2"/>
          <p:cNvSpPr>
            <a:spLocks noGrp="1" noRot="1" noChangeAspect="1" noChangeArrowheads="1" noTextEdit="1"/>
          </p:cNvSpPr>
          <p:nvPr>
            <p:ph type="sldImg"/>
          </p:nvPr>
        </p:nvSpPr>
        <p:spPr>
          <a:ln/>
        </p:spPr>
      </p:sp>
      <p:sp>
        <p:nvSpPr>
          <p:cNvPr id="2522115"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139429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0511C-D549-493D-BE9D-9D81F423D139}" type="slidenum">
              <a:rPr lang="it-IT" altLang="it-IT"/>
              <a:pPr/>
              <a:t>59</a:t>
            </a:fld>
            <a:endParaRPr lang="it-IT" altLang="it-IT"/>
          </a:p>
        </p:txBody>
      </p:sp>
      <p:sp>
        <p:nvSpPr>
          <p:cNvPr id="2524162" name="Rectangle 2"/>
          <p:cNvSpPr>
            <a:spLocks noGrp="1" noRot="1" noChangeAspect="1" noChangeArrowheads="1" noTextEdit="1"/>
          </p:cNvSpPr>
          <p:nvPr>
            <p:ph type="sldImg"/>
          </p:nvPr>
        </p:nvSpPr>
        <p:spPr>
          <a:ln/>
        </p:spPr>
      </p:sp>
      <p:sp>
        <p:nvSpPr>
          <p:cNvPr id="2524163" name="Rectangle 3"/>
          <p:cNvSpPr>
            <a:spLocks noGrp="1" noChangeArrowheads="1"/>
          </p:cNvSpPr>
          <p:nvPr>
            <p:ph type="body" idx="1"/>
          </p:nvPr>
        </p:nvSpPr>
        <p:spPr>
          <a:xfrm>
            <a:off x="914400" y="4343400"/>
            <a:ext cx="5029200" cy="4114800"/>
          </a:xfrm>
        </p:spPr>
        <p:txBody>
          <a:bodyPr/>
          <a:lstStyle/>
          <a:p>
            <a:pPr>
              <a:lnSpc>
                <a:spcPct val="80000"/>
              </a:lnSpc>
            </a:pPr>
            <a:r>
              <a:rPr lang="it-IT" altLang="it-IT" sz="900"/>
              <a:t>In termini della validità dell’inferenza i quattro tipi di validità quindi possono essere formulati come segue:</a:t>
            </a:r>
          </a:p>
          <a:p>
            <a:pPr>
              <a:lnSpc>
                <a:spcPct val="80000"/>
              </a:lnSpc>
            </a:pPr>
            <a:r>
              <a:rPr lang="it-IT" altLang="it-IT"/>
              <a:t>Internal Validity: the validity of inferences about whether observed covariation between A (the presumed treatment) and B (the presumed outcome) reflects a causal relationship from A to B as those variables were manipulated or measured.</a:t>
            </a:r>
          </a:p>
          <a:p>
            <a:pPr>
              <a:lnSpc>
                <a:spcPct val="80000"/>
              </a:lnSpc>
            </a:pPr>
            <a:r>
              <a:rPr lang="it-IT" altLang="it-IT"/>
              <a:t>Construct Validity: The validity of inferences about the higher order constructs that represent sampling particulars.</a:t>
            </a:r>
          </a:p>
          <a:p>
            <a:pPr>
              <a:lnSpc>
                <a:spcPct val="80000"/>
              </a:lnSpc>
            </a:pPr>
            <a:r>
              <a:rPr lang="it-IT" altLang="it-IT"/>
              <a:t>External Validity: the validity of inferences about whether the cause-effect relationship holds over variation in persons, settings, treatment variables, and measurement variables.</a:t>
            </a:r>
          </a:p>
          <a:p>
            <a:pPr>
              <a:lnSpc>
                <a:spcPct val="80000"/>
              </a:lnSpc>
            </a:pPr>
            <a:r>
              <a:rPr lang="it-IT" altLang="it-IT"/>
              <a:t>Statistical Conclusion Validity: the validity of inferences about the correlation (covariation) between treatment and outcome.</a:t>
            </a:r>
          </a:p>
          <a:p>
            <a:pPr>
              <a:lnSpc>
                <a:spcPct val="80000"/>
              </a:lnSpc>
            </a:pPr>
            <a:r>
              <a:rPr lang="it-IT" altLang="it-IT"/>
              <a:t> </a:t>
            </a:r>
          </a:p>
        </p:txBody>
      </p:sp>
    </p:spTree>
    <p:extLst>
      <p:ext uri="{BB962C8B-B14F-4D97-AF65-F5344CB8AC3E}">
        <p14:creationId xmlns:p14="http://schemas.microsoft.com/office/powerpoint/2010/main" val="24200907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01C7AA-2AE7-4E4E-93B5-DE782692E75E}" type="slidenum">
              <a:rPr lang="it-IT" altLang="it-IT"/>
              <a:pPr/>
              <a:t>60</a:t>
            </a:fld>
            <a:endParaRPr lang="it-IT" altLang="it-IT"/>
          </a:p>
        </p:txBody>
      </p:sp>
      <p:sp>
        <p:nvSpPr>
          <p:cNvPr id="2526210" name="Rectangle 2"/>
          <p:cNvSpPr>
            <a:spLocks noGrp="1" noRot="1" noChangeAspect="1" noChangeArrowheads="1" noTextEdit="1"/>
          </p:cNvSpPr>
          <p:nvPr>
            <p:ph type="sldImg"/>
          </p:nvPr>
        </p:nvSpPr>
        <p:spPr>
          <a:ln/>
        </p:spPr>
      </p:sp>
      <p:sp>
        <p:nvSpPr>
          <p:cNvPr id="2526211" name="Rectangle 3"/>
          <p:cNvSpPr>
            <a:spLocks noGrp="1" noChangeArrowheads="1"/>
          </p:cNvSpPr>
          <p:nvPr>
            <p:ph type="body" idx="1"/>
          </p:nvPr>
        </p:nvSpPr>
        <p:spPr/>
        <p:txBody>
          <a:bodyPr/>
          <a:lstStyle/>
          <a:p>
            <a:r>
              <a:rPr lang="it-IT" altLang="it-IT"/>
              <a:t>Esempio a pag 128 Mc Burney</a:t>
            </a:r>
          </a:p>
        </p:txBody>
      </p:sp>
    </p:spTree>
    <p:extLst>
      <p:ext uri="{BB962C8B-B14F-4D97-AF65-F5344CB8AC3E}">
        <p14:creationId xmlns:p14="http://schemas.microsoft.com/office/powerpoint/2010/main" val="5053634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E44B82-9C47-4AE7-93F0-9A70477E22D9}" type="slidenum">
              <a:rPr lang="it-IT" altLang="it-IT"/>
              <a:pPr/>
              <a:t>61</a:t>
            </a:fld>
            <a:endParaRPr lang="it-IT" altLang="it-IT"/>
          </a:p>
        </p:txBody>
      </p:sp>
      <p:sp>
        <p:nvSpPr>
          <p:cNvPr id="2528258" name="Rectangle 2"/>
          <p:cNvSpPr>
            <a:spLocks noGrp="1" noRot="1" noChangeAspect="1" noChangeArrowheads="1" noTextEdit="1"/>
          </p:cNvSpPr>
          <p:nvPr>
            <p:ph type="sldImg"/>
          </p:nvPr>
        </p:nvSpPr>
        <p:spPr>
          <a:ln/>
        </p:spPr>
      </p:sp>
      <p:sp>
        <p:nvSpPr>
          <p:cNvPr id="2528259" name="Rectangle 3"/>
          <p:cNvSpPr>
            <a:spLocks noGrp="1" noChangeArrowheads="1"/>
          </p:cNvSpPr>
          <p:nvPr>
            <p:ph type="body" idx="1"/>
          </p:nvPr>
        </p:nvSpPr>
        <p:spPr/>
        <p:txBody>
          <a:bodyPr/>
          <a:lstStyle/>
          <a:p>
            <a:pPr algn="just" eaLnBrk="0" hangingPunct="0">
              <a:lnSpc>
                <a:spcPct val="85000"/>
              </a:lnSpc>
              <a:spcBef>
                <a:spcPct val="15000"/>
              </a:spcBef>
              <a:buClr>
                <a:schemeClr val="accent2"/>
              </a:buClr>
              <a:buFont typeface="Wingdings" panose="05000000000000000000" pitchFamily="2" charset="2"/>
              <a:buNone/>
            </a:pPr>
            <a:r>
              <a:rPr lang="it-IT" altLang="it-IT"/>
              <a:t>Esempio pag 129 McBurney</a:t>
            </a:r>
          </a:p>
          <a:p>
            <a:pPr algn="just" eaLnBrk="0" hangingPunct="0">
              <a:lnSpc>
                <a:spcPct val="85000"/>
              </a:lnSpc>
              <a:spcBef>
                <a:spcPct val="15000"/>
              </a:spcBef>
              <a:buClr>
                <a:schemeClr val="accent2"/>
              </a:buClr>
              <a:buFont typeface="Wingdings" panose="05000000000000000000" pitchFamily="2" charset="2"/>
              <a:buNone/>
            </a:pPr>
            <a:r>
              <a:rPr lang="it-IT" altLang="it-IT"/>
              <a:t>Un risultato negativo/inatteso potrebbe essere dovuto alla falsità di una di queste due ipotesi</a:t>
            </a:r>
          </a:p>
          <a:p>
            <a:endParaRPr lang="it-IT" altLang="it-IT"/>
          </a:p>
        </p:txBody>
      </p:sp>
    </p:spTree>
    <p:extLst>
      <p:ext uri="{BB962C8B-B14F-4D97-AF65-F5344CB8AC3E}">
        <p14:creationId xmlns:p14="http://schemas.microsoft.com/office/powerpoint/2010/main" val="8698676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169BCE-441E-4AEE-A5CE-C09BDD7D5645}" type="slidenum">
              <a:rPr lang="it-IT" altLang="it-IT"/>
              <a:pPr/>
              <a:t>62</a:t>
            </a:fld>
            <a:endParaRPr lang="it-IT" altLang="it-IT"/>
          </a:p>
        </p:txBody>
      </p:sp>
      <p:sp>
        <p:nvSpPr>
          <p:cNvPr id="2530306" name="Rectangle 2"/>
          <p:cNvSpPr>
            <a:spLocks noGrp="1" noRot="1" noChangeAspect="1" noChangeArrowheads="1" noTextEdit="1"/>
          </p:cNvSpPr>
          <p:nvPr>
            <p:ph type="sldImg"/>
          </p:nvPr>
        </p:nvSpPr>
        <p:spPr>
          <a:ln/>
        </p:spPr>
      </p:sp>
      <p:sp>
        <p:nvSpPr>
          <p:cNvPr id="2530307" name="Rectangle 3"/>
          <p:cNvSpPr>
            <a:spLocks noGrp="1" noChangeArrowheads="1"/>
          </p:cNvSpPr>
          <p:nvPr>
            <p:ph type="body" idx="1"/>
          </p:nvPr>
        </p:nvSpPr>
        <p:spPr/>
        <p:txBody>
          <a:bodyPr/>
          <a:lstStyle/>
          <a:p>
            <a:r>
              <a:rPr lang="it-IT" altLang="it-IT"/>
              <a:t>Esempio a pag 131 Mc Burney.</a:t>
            </a:r>
          </a:p>
          <a:p>
            <a:r>
              <a:rPr lang="it-IT" altLang="it-IT"/>
              <a:t>Leggere a voce alta parole presentate tachistoscopicamente (0.1). La soglia per vedere parole tabù è superiore a quella per vedere parole neutre. </a:t>
            </a:r>
          </a:p>
          <a:p>
            <a:r>
              <a:rPr lang="it-IT" altLang="it-IT"/>
              <a:t>Però potrebbe essere più dovuto ad un indice della riluttanza a leggere a voce alta parole tabù soprattutto nel 1949 dove l’uso del linguaggio pubblico era molto tabù. Oggi che il linguaggio è cambiato probabilmente otteremo diversi risultati. </a:t>
            </a:r>
          </a:p>
        </p:txBody>
      </p:sp>
    </p:spTree>
    <p:extLst>
      <p:ext uri="{BB962C8B-B14F-4D97-AF65-F5344CB8AC3E}">
        <p14:creationId xmlns:p14="http://schemas.microsoft.com/office/powerpoint/2010/main" val="2311252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E4E4C4-737A-44C7-9116-ED9277B265FE}" type="slidenum">
              <a:rPr lang="it-IT" altLang="it-IT"/>
              <a:pPr/>
              <a:t>63</a:t>
            </a:fld>
            <a:endParaRPr lang="it-IT" altLang="it-IT"/>
          </a:p>
        </p:txBody>
      </p:sp>
      <p:sp>
        <p:nvSpPr>
          <p:cNvPr id="2532354" name="Rectangle 2"/>
          <p:cNvSpPr>
            <a:spLocks noGrp="1" noRot="1" noChangeAspect="1" noChangeArrowheads="1" noTextEdit="1"/>
          </p:cNvSpPr>
          <p:nvPr>
            <p:ph type="sldImg"/>
          </p:nvPr>
        </p:nvSpPr>
        <p:spPr>
          <a:ln/>
        </p:spPr>
      </p:sp>
      <p:sp>
        <p:nvSpPr>
          <p:cNvPr id="2532355" name="Rectangle 3"/>
          <p:cNvSpPr>
            <a:spLocks noGrp="1" noChangeArrowheads="1"/>
          </p:cNvSpPr>
          <p:nvPr>
            <p:ph type="body" idx="1"/>
          </p:nvPr>
        </p:nvSpPr>
        <p:spPr/>
        <p:txBody>
          <a:bodyPr/>
          <a:lstStyle/>
          <a:p>
            <a:r>
              <a:rPr lang="it-IT" altLang="it-IT" dirty="0" smtClean="0"/>
              <a:t>Tre modi di sbagliare un inferenza a causa della validità statistica: Statistical </a:t>
            </a:r>
            <a:r>
              <a:rPr lang="it-IT" altLang="it-IT" dirty="0"/>
              <a:t>conclusion validity concerns two related statistical inferences that affect the co variation component of causal inferences:  ( 1) whether the presumed cause and effect covary and (2) how strongly they covary. For the first of these inferences, we can incorrectly conclude that cause and effect covary when they do not (a Type I error) or incorrectly conclude that they do not covary when they do (a Type II error). For the second inference, we can overestimate (Type I) or underestimate the magnitude of covariation (Type II), as well as the degree of confidence that magnitude estimate warrants. </a:t>
            </a:r>
            <a:endParaRPr lang="it-IT" altLang="it-IT" i="1" dirty="0"/>
          </a:p>
        </p:txBody>
      </p:sp>
    </p:spTree>
    <p:extLst>
      <p:ext uri="{BB962C8B-B14F-4D97-AF65-F5344CB8AC3E}">
        <p14:creationId xmlns:p14="http://schemas.microsoft.com/office/powerpoint/2010/main" val="18229589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A775F5-34EB-4D88-A928-367BE1AE9D2F}" type="slidenum">
              <a:rPr lang="it-IT" altLang="it-IT"/>
              <a:pPr/>
              <a:t>64</a:t>
            </a:fld>
            <a:endParaRPr lang="it-IT" altLang="it-IT"/>
          </a:p>
        </p:txBody>
      </p:sp>
      <p:sp>
        <p:nvSpPr>
          <p:cNvPr id="2548738" name="Rectangle 2"/>
          <p:cNvSpPr>
            <a:spLocks noGrp="1" noRot="1" noChangeAspect="1" noChangeArrowheads="1" noTextEdit="1"/>
          </p:cNvSpPr>
          <p:nvPr>
            <p:ph type="sldImg"/>
          </p:nvPr>
        </p:nvSpPr>
        <p:spPr>
          <a:ln/>
        </p:spPr>
      </p:sp>
      <p:sp>
        <p:nvSpPr>
          <p:cNvPr id="2548739" name="Rectangle 3"/>
          <p:cNvSpPr>
            <a:spLocks noGrp="1" noChangeArrowheads="1"/>
          </p:cNvSpPr>
          <p:nvPr>
            <p:ph type="body" idx="1"/>
          </p:nvPr>
        </p:nvSpPr>
        <p:spPr/>
        <p:txBody>
          <a:bodyPr/>
          <a:lstStyle/>
          <a:p>
            <a:r>
              <a:rPr lang="it-IT" altLang="it-IT"/>
              <a:t>Per comprendere le minaccie alla validità statistica bisogna anticipare la logica alla base dei moderni test statistici</a:t>
            </a:r>
          </a:p>
          <a:p>
            <a:r>
              <a:rPr lang="it-IT" altLang="it-IT"/>
              <a:t>“The statistician R. Fisher explained the concept of hypothesis testing with a story</a:t>
            </a:r>
          </a:p>
          <a:p>
            <a:r>
              <a:rPr lang="it-IT" altLang="it-IT"/>
              <a:t>of a lady tasting tea. Here we will present an example based on James Bond who</a:t>
            </a:r>
          </a:p>
          <a:p>
            <a:r>
              <a:rPr lang="it-IT" altLang="it-IT"/>
              <a:t>insisted that martinis should be shaken rather than stirred. Let's consider a</a:t>
            </a:r>
          </a:p>
          <a:p>
            <a:r>
              <a:rPr lang="it-IT" altLang="it-IT"/>
              <a:t>hypothetical experiment to determine whether Mr. Bond can tell the difference</a:t>
            </a:r>
          </a:p>
          <a:p>
            <a:r>
              <a:rPr lang="it-IT" altLang="it-IT"/>
              <a:t>between a shaken and a stirred martini. Suppose we gave Mr. Bond a series of 16</a:t>
            </a:r>
          </a:p>
          <a:p>
            <a:r>
              <a:rPr lang="it-IT" altLang="it-IT"/>
              <a:t>taste tests. In each test, we flipped a fair coin to determine whether to stir or shake</a:t>
            </a:r>
          </a:p>
          <a:p>
            <a:r>
              <a:rPr lang="it-IT" altLang="it-IT"/>
              <a:t>the martini. Then we presented the martini to Mr. Bond and asked him to decide</a:t>
            </a:r>
          </a:p>
          <a:p>
            <a:r>
              <a:rPr lang="it-IT" altLang="it-IT"/>
              <a:t>whether it was shaken or stirred. Let's say Mr. Bond was correct on 8 of the 10</a:t>
            </a:r>
          </a:p>
          <a:p>
            <a:r>
              <a:rPr lang="it-IT" altLang="it-IT"/>
              <a:t>taste tests. Does this prove that Mr. Bond has at least some ability to tell whether</a:t>
            </a:r>
          </a:p>
          <a:p>
            <a:r>
              <a:rPr lang="it-IT" altLang="it-IT"/>
              <a:t>the martini was shaken or stirred?”</a:t>
            </a:r>
          </a:p>
          <a:p>
            <a:endParaRPr lang="it-IT" altLang="it-IT"/>
          </a:p>
        </p:txBody>
      </p:sp>
    </p:spTree>
    <p:extLst>
      <p:ext uri="{BB962C8B-B14F-4D97-AF65-F5344CB8AC3E}">
        <p14:creationId xmlns:p14="http://schemas.microsoft.com/office/powerpoint/2010/main" val="28283758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996EBD-326C-4369-9912-55E4C2A64BF4}" type="slidenum">
              <a:rPr lang="it-IT" altLang="it-IT"/>
              <a:pPr/>
              <a:t>65</a:t>
            </a:fld>
            <a:endParaRPr lang="it-IT" altLang="it-IT"/>
          </a:p>
        </p:txBody>
      </p:sp>
      <p:sp>
        <p:nvSpPr>
          <p:cNvPr id="2550786" name="Rectangle 2"/>
          <p:cNvSpPr>
            <a:spLocks noGrp="1" noRot="1" noChangeAspect="1" noChangeArrowheads="1" noTextEdit="1"/>
          </p:cNvSpPr>
          <p:nvPr>
            <p:ph type="sldImg"/>
          </p:nvPr>
        </p:nvSpPr>
        <p:spPr>
          <a:ln/>
        </p:spPr>
      </p:sp>
      <p:sp>
        <p:nvSpPr>
          <p:cNvPr id="2550787" name="Rectangle 3"/>
          <p:cNvSpPr>
            <a:spLocks noGrp="1" noChangeArrowheads="1"/>
          </p:cNvSpPr>
          <p:nvPr>
            <p:ph type="body" idx="1"/>
          </p:nvPr>
        </p:nvSpPr>
        <p:spPr>
          <a:xfrm>
            <a:off x="914400" y="4343400"/>
            <a:ext cx="5029200" cy="4114800"/>
          </a:xfrm>
        </p:spPr>
        <p:txBody>
          <a:bodyPr/>
          <a:lstStyle/>
          <a:p>
            <a:r>
              <a:rPr lang="it-IT" altLang="it-IT"/>
              <a:t>Assunto che il campione di osservazioni (punteggi al test) sia estratto da un certo universo, il parametro che noi riteniamo rilevante (la media) non differirà significativamente da quello corrispondente della popolazione nel caso H0 sia vera (curva arancione). Altrimenti differirà nel caso in cui H1 sia vera (curva verde). Naturalmente solo Dio sa quale delle due ipotesi sia vera. Noi ricercatori possiamo solo prendere una decisione più o meno rischiosa in base alla distribuzione di dati che abbiamo ottenuto. Quindi fisseremo un livello alfa per la prima ipotesi. Si procede quindi a stimare il parametro (probabilità associata alla mia media campionaria) con il metodo della massima verosimiglianza, calcolando il rapporto tra coefficienti di massima verosimiglianza a condizione che H0 sia vera e a condizione che H1 sia vera. Poiché ad alpha corrisponderà un certo valore critico di questo rapporto, se il valore che si ottiene (statistica z o t) è inferiore tale per cui p (Dati|H0)&gt; alpha allora concludo a favore di H0 altrimenti concludo a favore di H1. </a:t>
            </a:r>
          </a:p>
          <a:p>
            <a:r>
              <a:rPr lang="it-IT" altLang="it-IT"/>
              <a:t>Si noti che lo sperimentatore cerca di falsificare H0 e non di verificare H1. In altre parole parte dal presupposto che H0 sia vera. Solo se ammesso che H0 sia vera e la probabilità associata all'evento è troppo bassa allora H0 può essere respinta e H1 può essere accettata.</a:t>
            </a:r>
          </a:p>
          <a:p>
            <a:r>
              <a:rPr lang="it-IT" altLang="it-IT"/>
              <a:t>I test statistici definiscono un valore </a:t>
            </a:r>
            <a:r>
              <a:rPr lang="it-IT" altLang="it-IT" b="1" i="1">
                <a:solidFill>
                  <a:srgbClr val="FF9900"/>
                </a:solidFill>
              </a:rPr>
              <a:t>p</a:t>
            </a:r>
            <a:r>
              <a:rPr lang="it-IT" altLang="it-IT"/>
              <a:t> di probabilità calcolato per l’evento osservato. Tale valore viene confrontato con il valore alfa :</a:t>
            </a:r>
          </a:p>
          <a:p>
            <a:endParaRPr lang="it-IT" altLang="it-IT"/>
          </a:p>
        </p:txBody>
      </p:sp>
    </p:spTree>
    <p:extLst>
      <p:ext uri="{BB962C8B-B14F-4D97-AF65-F5344CB8AC3E}">
        <p14:creationId xmlns:p14="http://schemas.microsoft.com/office/powerpoint/2010/main" val="23475226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71BD30-777C-4F99-8CE6-32E73EBB19CB}" type="slidenum">
              <a:rPr lang="it-IT" altLang="it-IT"/>
              <a:pPr/>
              <a:t>66</a:t>
            </a:fld>
            <a:endParaRPr lang="it-IT" altLang="it-IT"/>
          </a:p>
        </p:txBody>
      </p:sp>
      <p:sp>
        <p:nvSpPr>
          <p:cNvPr id="2552834" name="Rectangle 2"/>
          <p:cNvSpPr>
            <a:spLocks noGrp="1" noRot="1" noChangeAspect="1" noChangeArrowheads="1" noTextEdit="1"/>
          </p:cNvSpPr>
          <p:nvPr>
            <p:ph type="sldImg"/>
          </p:nvPr>
        </p:nvSpPr>
        <p:spPr>
          <a:ln/>
        </p:spPr>
      </p:sp>
      <p:sp>
        <p:nvSpPr>
          <p:cNvPr id="2552835" name="Rectangle 3"/>
          <p:cNvSpPr>
            <a:spLocks noGrp="1" noChangeArrowheads="1"/>
          </p:cNvSpPr>
          <p:nvPr>
            <p:ph type="body" idx="1"/>
          </p:nvPr>
        </p:nvSpPr>
        <p:spPr>
          <a:xfrm>
            <a:off x="914400" y="4343400"/>
            <a:ext cx="5029200" cy="4114800"/>
          </a:xfrm>
        </p:spPr>
        <p:txBody>
          <a:bodyPr/>
          <a:lstStyle/>
          <a:p>
            <a:endParaRPr lang="it-IT" altLang="it-IT"/>
          </a:p>
        </p:txBody>
      </p:sp>
    </p:spTree>
    <p:extLst>
      <p:ext uri="{BB962C8B-B14F-4D97-AF65-F5344CB8AC3E}">
        <p14:creationId xmlns:p14="http://schemas.microsoft.com/office/powerpoint/2010/main" val="42813366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5C4F0A-621A-4810-869C-470DA51C0DCA}" type="slidenum">
              <a:rPr lang="it-IT" altLang="it-IT"/>
              <a:pPr/>
              <a:t>67</a:t>
            </a:fld>
            <a:endParaRPr lang="it-IT" altLang="it-IT"/>
          </a:p>
        </p:txBody>
      </p:sp>
      <p:sp>
        <p:nvSpPr>
          <p:cNvPr id="2554882" name="Rectangle 2"/>
          <p:cNvSpPr>
            <a:spLocks noGrp="1" noRot="1" noChangeAspect="1" noChangeArrowheads="1" noTextEdit="1"/>
          </p:cNvSpPr>
          <p:nvPr>
            <p:ph type="sldImg"/>
          </p:nvPr>
        </p:nvSpPr>
        <p:spPr>
          <a:ln/>
        </p:spPr>
      </p:sp>
      <p:sp>
        <p:nvSpPr>
          <p:cNvPr id="2554883" name="Rectangle 3"/>
          <p:cNvSpPr>
            <a:spLocks noGrp="1" noChangeArrowheads="1"/>
          </p:cNvSpPr>
          <p:nvPr>
            <p:ph type="body" idx="1"/>
          </p:nvPr>
        </p:nvSpPr>
        <p:spPr>
          <a:xfrm>
            <a:off x="914400" y="4343400"/>
            <a:ext cx="5029200" cy="4114800"/>
          </a:xfrm>
        </p:spPr>
        <p:txBody>
          <a:bodyPr/>
          <a:lstStyle/>
          <a:p>
            <a:endParaRPr lang="it-IT" altLang="it-IT"/>
          </a:p>
        </p:txBody>
      </p:sp>
    </p:spTree>
    <p:extLst>
      <p:ext uri="{BB962C8B-B14F-4D97-AF65-F5344CB8AC3E}">
        <p14:creationId xmlns:p14="http://schemas.microsoft.com/office/powerpoint/2010/main" val="1325753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793832-2A57-4CC7-B7E9-88D01A738116}" type="slidenum">
              <a:rPr lang="it-IT" altLang="it-IT"/>
              <a:pPr/>
              <a:t>7</a:t>
            </a:fld>
            <a:endParaRPr lang="it-IT" altLang="it-IT"/>
          </a:p>
        </p:txBody>
      </p:sp>
      <p:sp>
        <p:nvSpPr>
          <p:cNvPr id="2507778" name="Rectangle 2"/>
          <p:cNvSpPr>
            <a:spLocks noGrp="1" noRot="1" noChangeAspect="1" noChangeArrowheads="1" noTextEdit="1"/>
          </p:cNvSpPr>
          <p:nvPr>
            <p:ph type="sldImg"/>
          </p:nvPr>
        </p:nvSpPr>
        <p:spPr>
          <a:ln/>
        </p:spPr>
      </p:sp>
      <p:sp>
        <p:nvSpPr>
          <p:cNvPr id="2507779"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41550320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18FC47-4EA8-4AE3-9FD2-5418E9C68A4B}" type="slidenum">
              <a:rPr lang="it-IT" altLang="it-IT"/>
              <a:pPr/>
              <a:t>68</a:t>
            </a:fld>
            <a:endParaRPr lang="it-IT" altLang="it-IT"/>
          </a:p>
        </p:txBody>
      </p:sp>
      <p:sp>
        <p:nvSpPr>
          <p:cNvPr id="2556930" name="Rectangle 2"/>
          <p:cNvSpPr>
            <a:spLocks noGrp="1" noRot="1" noChangeAspect="1" noChangeArrowheads="1" noTextEdit="1"/>
          </p:cNvSpPr>
          <p:nvPr>
            <p:ph type="sldImg"/>
          </p:nvPr>
        </p:nvSpPr>
        <p:spPr>
          <a:ln/>
        </p:spPr>
      </p:sp>
      <p:sp>
        <p:nvSpPr>
          <p:cNvPr id="2556931" name="Rectangle 3"/>
          <p:cNvSpPr>
            <a:spLocks noGrp="1" noChangeArrowheads="1"/>
          </p:cNvSpPr>
          <p:nvPr>
            <p:ph type="body" idx="1"/>
          </p:nvPr>
        </p:nvSpPr>
        <p:spPr>
          <a:xfrm>
            <a:off x="914400" y="4343400"/>
            <a:ext cx="5029200" cy="4114800"/>
          </a:xfrm>
        </p:spPr>
        <p:txBody>
          <a:bodyPr/>
          <a:lstStyle/>
          <a:p>
            <a:endParaRPr lang="it-IT" altLang="it-IT"/>
          </a:p>
        </p:txBody>
      </p:sp>
    </p:spTree>
    <p:extLst>
      <p:ext uri="{BB962C8B-B14F-4D97-AF65-F5344CB8AC3E}">
        <p14:creationId xmlns:p14="http://schemas.microsoft.com/office/powerpoint/2010/main" val="39775715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9508E-E5F0-4620-9057-9525CD483884}" type="slidenum">
              <a:rPr lang="it-IT" altLang="it-IT"/>
              <a:pPr/>
              <a:t>69</a:t>
            </a:fld>
            <a:endParaRPr lang="it-IT" altLang="it-IT"/>
          </a:p>
        </p:txBody>
      </p:sp>
      <p:sp>
        <p:nvSpPr>
          <p:cNvPr id="2558978" name="Rectangle 2"/>
          <p:cNvSpPr>
            <a:spLocks noGrp="1" noRot="1" noChangeAspect="1" noChangeArrowheads="1" noTextEdit="1"/>
          </p:cNvSpPr>
          <p:nvPr>
            <p:ph type="sldImg"/>
          </p:nvPr>
        </p:nvSpPr>
        <p:spPr>
          <a:ln/>
        </p:spPr>
      </p:sp>
      <p:sp>
        <p:nvSpPr>
          <p:cNvPr id="2558979" name="Rectangle 3"/>
          <p:cNvSpPr>
            <a:spLocks noGrp="1" noChangeArrowheads="1"/>
          </p:cNvSpPr>
          <p:nvPr>
            <p:ph type="body" idx="1"/>
          </p:nvPr>
        </p:nvSpPr>
        <p:spPr>
          <a:xfrm>
            <a:off x="914400" y="4343400"/>
            <a:ext cx="5029200" cy="4114800"/>
          </a:xfrm>
        </p:spPr>
        <p:txBody>
          <a:bodyPr/>
          <a:lstStyle/>
          <a:p>
            <a:r>
              <a:rPr lang="it-IT" altLang="it-IT"/>
              <a:t>E’ bilaterale quando ci si chiede se tra la Probabilità di Successo e Probabilità di Insuccesso esiste una differenza significativa, senza sapere a priori quale sia maggiore (o minore). Per esempio, se si volesse confrontare i risultati di due metodi di insegnamento (studio di statistica con vs. senza Excel), per valutare quale abbia l’effetto migliore. In questo caso ci sono due alternative, che lo sperimentatore ritiene ugualmente logiche e possibili.</a:t>
            </a:r>
          </a:p>
        </p:txBody>
      </p:sp>
    </p:spTree>
    <p:extLst>
      <p:ext uri="{BB962C8B-B14F-4D97-AF65-F5344CB8AC3E}">
        <p14:creationId xmlns:p14="http://schemas.microsoft.com/office/powerpoint/2010/main" val="26196213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5518F9-D492-4A35-9372-640BD6712D9B}" type="slidenum">
              <a:rPr lang="it-IT" altLang="it-IT"/>
              <a:pPr/>
              <a:t>70</a:t>
            </a:fld>
            <a:endParaRPr lang="it-IT" altLang="it-IT"/>
          </a:p>
        </p:txBody>
      </p:sp>
      <p:sp>
        <p:nvSpPr>
          <p:cNvPr id="2561026" name="Rectangle 2"/>
          <p:cNvSpPr>
            <a:spLocks noGrp="1" noRot="1" noChangeAspect="1" noChangeArrowheads="1" noTextEdit="1"/>
          </p:cNvSpPr>
          <p:nvPr>
            <p:ph type="sldImg"/>
          </p:nvPr>
        </p:nvSpPr>
        <p:spPr>
          <a:ln/>
        </p:spPr>
      </p:sp>
      <p:sp>
        <p:nvSpPr>
          <p:cNvPr id="2561027" name="Rectangle 3"/>
          <p:cNvSpPr>
            <a:spLocks noGrp="1" noChangeArrowheads="1"/>
          </p:cNvSpPr>
          <p:nvPr>
            <p:ph type="body" idx="1"/>
          </p:nvPr>
        </p:nvSpPr>
        <p:spPr/>
        <p:txBody>
          <a:bodyPr/>
          <a:lstStyle/>
          <a:p>
            <a:r>
              <a:rPr lang="it-IT" altLang="it-IT"/>
              <a:t>Low Statistical Power: </a:t>
            </a:r>
          </a:p>
          <a:p>
            <a:r>
              <a:rPr lang="it-IT" altLang="it-IT"/>
              <a:t>An insuciently powered experiment may incorrectly conclude that the relationship between treatment and outcome is not</a:t>
            </a:r>
          </a:p>
          <a:p>
            <a:r>
              <a:rPr lang="it-IT" altLang="it-IT"/>
              <a:t>signicant.</a:t>
            </a:r>
          </a:p>
          <a:p>
            <a:endParaRPr lang="it-IT" altLang="it-IT"/>
          </a:p>
          <a:p>
            <a:r>
              <a:rPr lang="it-IT" altLang="it-IT"/>
              <a:t>Violated Assumptions of Statistical Tests: Violations of</a:t>
            </a:r>
          </a:p>
          <a:p>
            <a:r>
              <a:rPr lang="it-IT" altLang="it-IT"/>
              <a:t>statistical test assumptions can lead to either</a:t>
            </a:r>
          </a:p>
          <a:p>
            <a:r>
              <a:rPr lang="it-IT" altLang="it-IT"/>
              <a:t>overestimating or underestimating the size and</a:t>
            </a:r>
          </a:p>
          <a:p>
            <a:r>
              <a:rPr lang="it-IT" altLang="it-IT"/>
              <a:t>signicance of an eect.</a:t>
            </a:r>
          </a:p>
          <a:p>
            <a:r>
              <a:rPr lang="it-IT" altLang="it-IT"/>
              <a:t>Fishing and the Error Rate Problem: Repeated tests for</a:t>
            </a:r>
          </a:p>
          <a:p>
            <a:r>
              <a:rPr lang="it-IT" altLang="it-IT"/>
              <a:t>signicant relationships, if uncorrected for the number</a:t>
            </a:r>
          </a:p>
          <a:p>
            <a:r>
              <a:rPr lang="it-IT" altLang="it-IT"/>
              <a:t>of tests, can artifactually inate statistical signicance.</a:t>
            </a:r>
          </a:p>
        </p:txBody>
      </p:sp>
    </p:spTree>
    <p:extLst>
      <p:ext uri="{BB962C8B-B14F-4D97-AF65-F5344CB8AC3E}">
        <p14:creationId xmlns:p14="http://schemas.microsoft.com/office/powerpoint/2010/main" val="561278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C5522-FDBF-4B25-9963-C02FE52CE5E5}" type="slidenum">
              <a:rPr lang="it-IT" altLang="it-IT"/>
              <a:pPr/>
              <a:t>8</a:t>
            </a:fld>
            <a:endParaRPr lang="it-IT" altLang="it-IT"/>
          </a:p>
        </p:txBody>
      </p:sp>
      <p:sp>
        <p:nvSpPr>
          <p:cNvPr id="2509826" name="Rectangle 2"/>
          <p:cNvSpPr>
            <a:spLocks noGrp="1" noRot="1" noChangeAspect="1" noChangeArrowheads="1" noTextEdit="1"/>
          </p:cNvSpPr>
          <p:nvPr>
            <p:ph type="sldImg"/>
          </p:nvPr>
        </p:nvSpPr>
        <p:spPr>
          <a:ln/>
        </p:spPr>
      </p:sp>
      <p:sp>
        <p:nvSpPr>
          <p:cNvPr id="2509827" name="Rectangle 3"/>
          <p:cNvSpPr>
            <a:spLocks noGrp="1" noChangeArrowheads="1"/>
          </p:cNvSpPr>
          <p:nvPr>
            <p:ph type="body" idx="1"/>
          </p:nvPr>
        </p:nvSpPr>
        <p:spPr/>
        <p:txBody>
          <a:bodyPr/>
          <a:lstStyle/>
          <a:p>
            <a:endParaRPr lang="it-IT" altLang="it-IT"/>
          </a:p>
        </p:txBody>
      </p:sp>
    </p:spTree>
    <p:extLst>
      <p:ext uri="{BB962C8B-B14F-4D97-AF65-F5344CB8AC3E}">
        <p14:creationId xmlns:p14="http://schemas.microsoft.com/office/powerpoint/2010/main" val="2339868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0F009-D8D6-420F-A9C0-E354AB0F27A6}" type="slidenum">
              <a:rPr lang="it-IT" altLang="it-IT"/>
              <a:pPr/>
              <a:t>9</a:t>
            </a:fld>
            <a:endParaRPr lang="it-IT" altLang="it-IT"/>
          </a:p>
        </p:txBody>
      </p:sp>
      <p:sp>
        <p:nvSpPr>
          <p:cNvPr id="2511874" name="Rectangle 2"/>
          <p:cNvSpPr>
            <a:spLocks noGrp="1" noRot="1" noChangeAspect="1" noChangeArrowheads="1" noTextEdit="1"/>
          </p:cNvSpPr>
          <p:nvPr>
            <p:ph type="sldImg"/>
          </p:nvPr>
        </p:nvSpPr>
        <p:spPr>
          <a:ln/>
        </p:spPr>
      </p:sp>
      <p:sp>
        <p:nvSpPr>
          <p:cNvPr id="2511875" name="Rectangle 3"/>
          <p:cNvSpPr>
            <a:spLocks noGrp="1" noChangeArrowheads="1"/>
          </p:cNvSpPr>
          <p:nvPr>
            <p:ph type="body" idx="1"/>
          </p:nvPr>
        </p:nvSpPr>
        <p:spPr/>
        <p:txBody>
          <a:bodyPr/>
          <a:lstStyle/>
          <a:p>
            <a:r>
              <a:rPr lang="it-IT" altLang="it-IT"/>
              <a:t>Se implementata correttamente, la randomizzazione assicura l'equivalenza statistica tra assegnati al</a:t>
            </a:r>
          </a:p>
          <a:p>
            <a:r>
              <a:rPr lang="it-IT" altLang="it-IT"/>
              <a:t>trattamento e controlli.</a:t>
            </a:r>
          </a:p>
        </p:txBody>
      </p:sp>
    </p:spTree>
    <p:extLst>
      <p:ext uri="{BB962C8B-B14F-4D97-AF65-F5344CB8AC3E}">
        <p14:creationId xmlns:p14="http://schemas.microsoft.com/office/powerpoint/2010/main" val="80216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fld id="{A8F0A623-D698-44AA-8347-C7B0F3F57C0E}" type="slidenum">
              <a:rPr lang="it-IT" altLang="it-IT" sz="1200" b="0"/>
              <a:pPr/>
              <a:t>12</a:t>
            </a:fld>
            <a:endParaRPr lang="it-IT" altLang="it-IT" sz="1200" b="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it-IT" altLang="it-IT" dirty="0" smtClean="0"/>
              <a:t>In matematica, e in particolare nella teoria della probabilità, una variabile casuale (detta anche variabile aleatoria o variabile stocastica) è una variabile che può assumere valori diversi in dipendenza da qualche fenomeno aleatorio. </a:t>
            </a:r>
          </a:p>
        </p:txBody>
      </p:sp>
    </p:spTree>
    <p:extLst>
      <p:ext uri="{BB962C8B-B14F-4D97-AF65-F5344CB8AC3E}">
        <p14:creationId xmlns:p14="http://schemas.microsoft.com/office/powerpoint/2010/main" val="190599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26B9F9-05C6-461F-A2A1-7515F704424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994172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6E5D23-9CEF-42DB-8EA9-DB2A2FA276F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9790119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3E9FF88-59A8-4CED-B9DE-4948D28EDD4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554656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054CEC-373C-4C3D-A979-79B8C31B8B5C}"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400153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it-IT" altLang="it-IT">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it-IT" altLang="it-IT">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2B6BEA9-EE35-4AC4-9F4D-B30002EF4487}"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821396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64F08FF-5FD4-40B0-AB25-1CCF68783FA1}"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679582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Date Placeholder 6"/>
          <p:cNvSpPr>
            <a:spLocks noGrp="1"/>
          </p:cNvSpPr>
          <p:nvPr>
            <p:ph type="dt" sz="half" idx="10"/>
          </p:nvPr>
        </p:nvSpPr>
        <p:spPr/>
        <p:txBody>
          <a:bodyPr/>
          <a:lstStyle>
            <a:lvl1pPr>
              <a:defRPr/>
            </a:lvl1pPr>
          </a:lstStyle>
          <a:p>
            <a:endParaRPr lang="it-IT" altLang="it-IT">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it-IT" altLang="it-IT">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E82605C-73F4-4907-877E-AF3E70B6A75B}"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2571601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Date Placeholder 2"/>
          <p:cNvSpPr>
            <a:spLocks noGrp="1"/>
          </p:cNvSpPr>
          <p:nvPr>
            <p:ph type="dt" sz="half" idx="10"/>
          </p:nvPr>
        </p:nvSpPr>
        <p:spPr/>
        <p:txBody>
          <a:bodyPr/>
          <a:lstStyle>
            <a:lvl1pPr>
              <a:defRPr/>
            </a:lvl1pPr>
          </a:lstStyle>
          <a:p>
            <a:endParaRPr lang="it-IT" altLang="it-IT">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it-IT" altLang="it-IT">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5ACFBE6-16C0-4412-A193-95D6BD4D267D}"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1710606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it-IT" altLang="it-IT">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it-IT" altLang="it-IT">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912A60A-B30F-4180-A19B-8357341628D5}"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065846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CA9C30-F648-48AF-A63C-DA6EEFFF3B73}"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3094460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it-IT" altLang="it-IT">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it-IT" altLang="it-IT">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D2070A5-02E8-4EB9-B1BB-87EE3EDF08E1}" type="slidenum">
              <a:rPr lang="it-IT" altLang="it-IT">
                <a:solidFill>
                  <a:srgbClr val="000000"/>
                </a:solidFill>
              </a:rPr>
              <a:pPr/>
              <a:t>‹#›</a:t>
            </a:fld>
            <a:endParaRPr lang="it-IT" altLang="it-IT">
              <a:solidFill>
                <a:srgbClr val="000000"/>
              </a:solidFill>
            </a:endParaRPr>
          </a:p>
        </p:txBody>
      </p:sp>
    </p:spTree>
    <p:extLst>
      <p:ext uri="{BB962C8B-B14F-4D97-AF65-F5344CB8AC3E}">
        <p14:creationId xmlns:p14="http://schemas.microsoft.com/office/powerpoint/2010/main" val="760418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eaLnBrk="1" hangingPunct="1"/>
            <a:endParaRPr lang="it-IT" altLang="it-IT"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eaLnBrk="1" hangingPunct="1"/>
            <a:endParaRPr lang="it-IT" altLang="it-IT"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eaLnBrk="1" hangingPunct="1"/>
            <a:fld id="{C6C5E819-5ED1-4129-897D-82E2F1305646}" type="slidenum">
              <a:rPr lang="it-IT" altLang="it-IT" smtClean="0">
                <a:solidFill>
                  <a:srgbClr val="000000"/>
                </a:solidFill>
              </a:rPr>
              <a:pPr eaLnBrk="1" hangingPunct="1"/>
              <a:t>‹#›</a:t>
            </a:fld>
            <a:endParaRPr lang="it-IT" altLang="it-IT" smtClean="0">
              <a:solidFill>
                <a:srgbClr val="000000"/>
              </a:solidFill>
            </a:endParaRPr>
          </a:p>
        </p:txBody>
      </p:sp>
    </p:spTree>
    <p:extLst>
      <p:ext uri="{BB962C8B-B14F-4D97-AF65-F5344CB8AC3E}">
        <p14:creationId xmlns:p14="http://schemas.microsoft.com/office/powerpoint/2010/main" val="153769829"/>
      </p:ext>
    </p:extLst>
  </p:cSld>
  <p:clrMap bg1="lt1" tx1="dk1" bg2="lt2" tx2="dk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google.it/url?sa=i&amp;rct=j&amp;q=&amp;esrc=s&amp;source=images&amp;cd=&amp;cad=rja&amp;uact=8&amp;ved=0ahUKEwiWwLnC5oTYAhVNzKQKHQLvDWQQjRwIBw&amp;url=http://bubinoblog.altervista.org/the-wall-con-gerry-scotti-in-preserale-su-canale-5/&amp;psig=AOvVaw1oUlawCXGxqaGZVWEPbbaX&amp;ust=1513179345792089"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www.google.it/url?sa=i&amp;rct=j&amp;q=&amp;esrc=s&amp;source=images&amp;cd=&amp;cad=rja&amp;uact=8&amp;ved=0ahUKEwiWwLnC5oTYAhVNzKQKHQLvDWQQjRwIBw&amp;url=http://bubinoblog.altervista.org/the-wall-con-gerry-scotti-in-preserale-su-canale-5/&amp;psig=AOvVaw1oUlawCXGxqaGZVWEPbbaX&amp;ust=1513179345792089"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notesSlide" Target="../notesSlides/notesSlide16.xml"/><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3.wmf"/><Relationship Id="rId5" Type="http://schemas.openxmlformats.org/officeDocument/2006/relationships/oleObject" Target="../embeddings/oleObject1.bin"/><Relationship Id="rId10" Type="http://schemas.openxmlformats.org/officeDocument/2006/relationships/image" Target="../media/image15.emf"/><Relationship Id="rId4" Type="http://schemas.openxmlformats.org/officeDocument/2006/relationships/image" Target="../media/image12.jpeg"/><Relationship Id="rId9"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8.bin"/><Relationship Id="rId3" Type="http://schemas.openxmlformats.org/officeDocument/2006/relationships/notesSlide" Target="../notesSlides/notesSlide19.xml"/><Relationship Id="rId7" Type="http://schemas.openxmlformats.org/officeDocument/2006/relationships/oleObject" Target="../embeddings/oleObject5.bin"/><Relationship Id="rId12" Type="http://schemas.openxmlformats.org/officeDocument/2006/relationships/image" Target="../media/image24.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1.w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23.wmf"/><Relationship Id="rId4" Type="http://schemas.openxmlformats.org/officeDocument/2006/relationships/image" Target="../media/image16.png"/><Relationship Id="rId9" Type="http://schemas.openxmlformats.org/officeDocument/2006/relationships/oleObject" Target="../embeddings/oleObject6.bin"/><Relationship Id="rId14" Type="http://schemas.openxmlformats.org/officeDocument/2006/relationships/image" Target="../media/image25.wmf"/></Relationships>
</file>

<file path=ppt/slides/_rels/slide24.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oleObject" Target="../embeddings/oleObject13.bin"/><Relationship Id="rId3" Type="http://schemas.openxmlformats.org/officeDocument/2006/relationships/notesSlide" Target="../notesSlides/notesSlide20.xml"/><Relationship Id="rId7" Type="http://schemas.openxmlformats.org/officeDocument/2006/relationships/oleObject" Target="../embeddings/oleObject10.bin"/><Relationship Id="rId12" Type="http://schemas.openxmlformats.org/officeDocument/2006/relationships/image" Target="../media/image26.wmf"/><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1.wmf"/><Relationship Id="rId11" Type="http://schemas.openxmlformats.org/officeDocument/2006/relationships/oleObject" Target="../embeddings/oleObject12.bin"/><Relationship Id="rId5" Type="http://schemas.openxmlformats.org/officeDocument/2006/relationships/oleObject" Target="../embeddings/oleObject9.bin"/><Relationship Id="rId10" Type="http://schemas.openxmlformats.org/officeDocument/2006/relationships/image" Target="../media/image23.wmf"/><Relationship Id="rId4" Type="http://schemas.openxmlformats.org/officeDocument/2006/relationships/image" Target="../media/image16.png"/><Relationship Id="rId9" Type="http://schemas.openxmlformats.org/officeDocument/2006/relationships/oleObject" Target="../embeddings/oleObject11.bin"/><Relationship Id="rId14" Type="http://schemas.openxmlformats.org/officeDocument/2006/relationships/image" Target="../media/image27.wmf"/></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16.bin"/><Relationship Id="rId13" Type="http://schemas.openxmlformats.org/officeDocument/2006/relationships/image" Target="../media/image32.wmf"/><Relationship Id="rId3" Type="http://schemas.openxmlformats.org/officeDocument/2006/relationships/notesSlide" Target="../notesSlides/notesSlide21.xml"/><Relationship Id="rId7" Type="http://schemas.openxmlformats.org/officeDocument/2006/relationships/image" Target="../media/image29.wmf"/><Relationship Id="rId12"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5.bin"/><Relationship Id="rId11" Type="http://schemas.openxmlformats.org/officeDocument/2006/relationships/image" Target="../media/image31.wmf"/><Relationship Id="rId5" Type="http://schemas.openxmlformats.org/officeDocument/2006/relationships/image" Target="../media/image28.wmf"/><Relationship Id="rId15" Type="http://schemas.openxmlformats.org/officeDocument/2006/relationships/image" Target="../media/image33.wmf"/><Relationship Id="rId10" Type="http://schemas.openxmlformats.org/officeDocument/2006/relationships/oleObject" Target="../embeddings/oleObject17.bin"/><Relationship Id="rId4" Type="http://schemas.openxmlformats.org/officeDocument/2006/relationships/oleObject" Target="../embeddings/oleObject14.bin"/><Relationship Id="rId9" Type="http://schemas.openxmlformats.org/officeDocument/2006/relationships/image" Target="../media/image30.wmf"/><Relationship Id="rId14"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6.wmf"/><Relationship Id="rId3" Type="http://schemas.openxmlformats.org/officeDocument/2006/relationships/notesSlide" Target="../notesSlides/notesSlide23.xml"/><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7.png"/><Relationship Id="rId5" Type="http://schemas.openxmlformats.org/officeDocument/2006/relationships/image" Target="../media/image35.wmf"/><Relationship Id="rId4" Type="http://schemas.openxmlformats.org/officeDocument/2006/relationships/oleObject" Target="../embeddings/oleObject20.bin"/></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hyperlink" Target="Esempio_standardizzazione.xls"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5.wmf"/><Relationship Id="rId7" Type="http://schemas.openxmlformats.org/officeDocument/2006/relationships/image" Target="../media/image49.w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wmf"/><Relationship Id="rId5" Type="http://schemas.openxmlformats.org/officeDocument/2006/relationships/image" Target="../media/image47.wmf"/><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WqYm9m9bKAhVBWhQKHcNjDLEQjRwIBw&amp;url=http://munevarassociates.com/Services/science_researchPlan.html&amp;bvm=bv.113034660,d.ZWU&amp;psig=AFQjCNHmk5yrp92Kxmc8YMJUOK7WID3eqg&amp;ust=1454404050685856"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2.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hyperlink" Target="http://www.google.it/url?sa=i&amp;rct=j&amp;q=&amp;esrc=s&amp;source=images&amp;cd=&amp;cad=rja&amp;uact=8&amp;ved=0ahUKEwid5bvAt8XKAhXD1RQKHdJ5DXMQjRwIBw&amp;url=http://www.nytimes.com/2010/05/18/health/nutrition/18best.html&amp;psig=AFQjCNGtKUb5VI9COAc6GvWGgspj5YPENw&amp;ust=1453827468571316" TargetMode="External"/><Relationship Id="rId7" Type="http://schemas.openxmlformats.org/officeDocument/2006/relationships/hyperlink" Target="http://www.google.it/url?sa=i&amp;rct=j&amp;q=&amp;esrc=s&amp;source=images&amp;cd=&amp;cad=rja&amp;uact=8&amp;ved=0ahUKEwieuNGTuMXKAhUJxxQKHUqeB8wQjRwIBw&amp;url=http://www.trentoblog.it/artutro-brachetti-uno-spettacolo-in-piu%E2%80%99-br-ancora-400-biglietti-disponibili-per-lo-spettacolo-del-trasformista/&amp;bvm=bv.112454388,d.d24&amp;psig=AFQjCNHdPEstZpUqtxbaYVI6Tts61cZCVA&amp;ust=1453827626850881"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hyperlink" Target="http://www.google.it/url?sa=i&amp;rct=j&amp;q=&amp;esrc=s&amp;source=images&amp;cd=&amp;cad=rja&amp;uact=8&amp;ved=0ahUKEwi3yKHnt8XKAhVBPhQKHeRyA6AQjRwIBw&amp;url=http://www.iphoneaplicaciones.org/aplicaciones-iphone/entretenimiento/com.digitalbananas.annoyingsoundsiphonelite/ruidos-fastidioso-libre.php?id%3D501781505&amp;bvm=bv.112454388,d.d24&amp;psig=AFQjCNFprdxjg98rH_mgKRWQXxvLZ2yYmg&amp;ust=1453827529380658" TargetMode="External"/><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Documents/D_new/Didattica_2014/Documents/D_new/Didattica_2014/Documents/D_new/Didattica_2014/Documents/D_new/Didattica_2014/Psicometria1/MieSlides/Materiali_lezione2/ShadishCook&amp;Campbel2002.pdf"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hyperlink" Target="http://www.google.it/url?sa=i&amp;rct=j&amp;q=&amp;esrc=s&amp;source=images&amp;cd=&amp;cad=rja&amp;uact=8&amp;ved=&amp;url=http://www.fantom-xp.com/wp_12__Sound.html&amp;psig=AFQjCNGeOOb0JxJMatXt3V5ULaNP-3IC9Q&amp;ust=145096846983414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hyperlink" Target="McGinnies1949.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it/url?sa=i&amp;rct=j&amp;q=&amp;esrc=s&amp;source=images&amp;cd=&amp;cad=rja&amp;uact=8&amp;ved=0ahUKEwi94YGrn4PUAhVBbhQKHf1qAJ4QjRwIBw&amp;url=http://bluemountainsdaily.com.au/your_say_15.html&amp;psig=AFQjCNF4-ctHG5j0QdTuYnhATXKIC1AUsg&amp;ust=1495533693142485"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23394" name="Group 2"/>
          <p:cNvGrpSpPr>
            <a:grpSpLocks/>
          </p:cNvGrpSpPr>
          <p:nvPr/>
        </p:nvGrpSpPr>
        <p:grpSpPr bwMode="auto">
          <a:xfrm>
            <a:off x="60325" y="5899150"/>
            <a:ext cx="4324350" cy="1009650"/>
            <a:chOff x="468" y="3786"/>
            <a:chExt cx="2724" cy="636"/>
          </a:xfrm>
        </p:grpSpPr>
        <p:sp>
          <p:nvSpPr>
            <p:cNvPr id="1723395"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r>
                <a:rPr lang="en-US" altLang="it-IT" sz="2800">
                  <a:solidFill>
                    <a:schemeClr val="accent2"/>
                  </a:solidFill>
                </a:rPr>
                <a:t>prof. Carlo Fantoni</a:t>
              </a:r>
            </a:p>
          </p:txBody>
        </p:sp>
        <p:pic>
          <p:nvPicPr>
            <p:cNvPr id="1723396"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extLst>
              <a:ext uri="{909E8E84-426E-40DD-AFC4-6F175D3DCCD1}">
                <a14:hiddenFill xmlns:a14="http://schemas.microsoft.com/office/drawing/2010/main">
                  <a:solidFill>
                    <a:srgbClr val="FFFFFF"/>
                  </a:solidFill>
                </a14:hiddenFill>
              </a:ext>
            </a:extLst>
          </p:spPr>
        </p:pic>
      </p:grpSp>
      <p:pic>
        <p:nvPicPr>
          <p:cNvPr id="1723397" name="Picture 5"/>
          <p:cNvPicPr>
            <a:picLocks noChangeAspect="1" noChangeArrowheads="1"/>
          </p:cNvPicPr>
          <p:nvPr/>
        </p:nvPicPr>
        <p:blipFill>
          <a:blip r:embed="rId4">
            <a:extLst>
              <a:ext uri="{28A0092B-C50C-407E-A947-70E740481C1C}">
                <a14:useLocalDpi xmlns:a14="http://schemas.microsoft.com/office/drawing/2010/main" val="0"/>
              </a:ext>
            </a:extLst>
          </a:blip>
          <a:srcRect l="18828" r="14221"/>
          <a:stretch>
            <a:fillRect/>
          </a:stretch>
        </p:blipFill>
        <p:spPr bwMode="auto">
          <a:xfrm>
            <a:off x="0" y="2376488"/>
            <a:ext cx="447675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1723398" name="Rectangle 6"/>
          <p:cNvSpPr>
            <a:spLocks noGrp="1" noChangeArrowheads="1"/>
          </p:cNvSpPr>
          <p:nvPr>
            <p:ph type="ctrTitle"/>
          </p:nvPr>
        </p:nvSpPr>
        <p:spPr>
          <a:xfrm>
            <a:off x="168275" y="473075"/>
            <a:ext cx="8975725" cy="1470025"/>
          </a:xfrm>
        </p:spPr>
        <p:txBody>
          <a:bodyPr anchor="ctr"/>
          <a:lstStyle/>
          <a:p>
            <a:pPr>
              <a:lnSpc>
                <a:spcPct val="85000"/>
              </a:lnSpc>
            </a:pPr>
            <a:r>
              <a:rPr lang="it-IT" altLang="it-IT" sz="4000">
                <a:solidFill>
                  <a:schemeClr val="accent2"/>
                </a:solidFill>
              </a:rPr>
              <a:t>Elementi di Metodologia</a:t>
            </a:r>
            <a:r>
              <a:rPr lang="it-IT" altLang="it-IT" sz="4000" b="1">
                <a:solidFill>
                  <a:schemeClr val="accent2"/>
                </a:solidFill>
              </a:rPr>
              <a:t>          </a:t>
            </a:r>
            <a:br>
              <a:rPr lang="it-IT" altLang="it-IT" sz="4000" b="1">
                <a:solidFill>
                  <a:schemeClr val="accent2"/>
                </a:solidFill>
              </a:rPr>
            </a:br>
            <a:r>
              <a:rPr lang="it-IT" altLang="it-IT" sz="4000">
                <a:solidFill>
                  <a:schemeClr val="accent2"/>
                </a:solidFill>
              </a:rPr>
              <a:t>della ricerca psicologica</a:t>
            </a:r>
            <a:br>
              <a:rPr lang="it-IT" altLang="it-IT" sz="4000">
                <a:solidFill>
                  <a:schemeClr val="accent2"/>
                </a:solidFill>
              </a:rPr>
            </a:br>
            <a:r>
              <a:rPr lang="it-IT" altLang="it-IT" sz="4000" b="1">
                <a:solidFill>
                  <a:schemeClr val="accent2"/>
                </a:solidFill>
              </a:rPr>
              <a:t>EdM</a:t>
            </a:r>
            <a:r>
              <a:rPr lang="it-IT" altLang="it-IT" sz="4000">
                <a:solidFill>
                  <a:schemeClr val="accent2"/>
                </a:solidFill>
              </a:rPr>
              <a:t/>
            </a:r>
            <a:br>
              <a:rPr lang="it-IT" altLang="it-IT" sz="4000">
                <a:solidFill>
                  <a:schemeClr val="accent2"/>
                </a:solidFill>
              </a:rPr>
            </a:br>
            <a:endParaRPr lang="it-IT" altLang="it-IT" sz="3600"/>
          </a:p>
        </p:txBody>
      </p:sp>
      <p:sp>
        <p:nvSpPr>
          <p:cNvPr id="1723399" name="Text Box 7"/>
          <p:cNvSpPr txBox="1">
            <a:spLocks noChangeArrowheads="1"/>
          </p:cNvSpPr>
          <p:nvPr/>
        </p:nvSpPr>
        <p:spPr bwMode="auto">
          <a:xfrm>
            <a:off x="5757863" y="6473825"/>
            <a:ext cx="3386137" cy="4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pPr>
            <a:r>
              <a:rPr lang="en-US" altLang="it-IT" sz="2400" dirty="0" smtClean="0"/>
              <a:t>2018-2019</a:t>
            </a:r>
            <a:endParaRPr lang="en-GB" altLang="it-IT" sz="2400" dirty="0"/>
          </a:p>
        </p:txBody>
      </p:sp>
      <p:sp>
        <p:nvSpPr>
          <p:cNvPr id="1723400" name="Rectangle 8"/>
          <p:cNvSpPr>
            <a:spLocks noChangeArrowheads="1"/>
          </p:cNvSpPr>
          <p:nvPr/>
        </p:nvSpPr>
        <p:spPr bwMode="auto">
          <a:xfrm>
            <a:off x="4826833" y="1642805"/>
            <a:ext cx="4887235" cy="35086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2400" dirty="0"/>
              <a:t>Lezione </a:t>
            </a:r>
            <a:r>
              <a:rPr lang="it-IT" altLang="it-IT" sz="2400" dirty="0" smtClean="0"/>
              <a:t>15</a:t>
            </a:r>
            <a:endParaRPr lang="it-IT" altLang="it-IT" sz="2400" dirty="0"/>
          </a:p>
          <a:p>
            <a:pPr algn="ctr"/>
            <a:r>
              <a:rPr lang="it-IT" altLang="it-IT" sz="2400" smtClean="0"/>
              <a:t>17/12/2018</a:t>
            </a:r>
            <a:endParaRPr lang="it-IT" altLang="it-IT" dirty="0"/>
          </a:p>
          <a:p>
            <a:pPr>
              <a:buFontTx/>
              <a:buChar char="•"/>
            </a:pPr>
            <a:r>
              <a:rPr lang="it-IT" altLang="it-IT" sz="1800" b="0" dirty="0" smtClean="0"/>
              <a:t>Vocabolario degli esperimenti</a:t>
            </a:r>
          </a:p>
          <a:p>
            <a:pPr>
              <a:buFontTx/>
              <a:buChar char="•"/>
            </a:pPr>
            <a:r>
              <a:rPr lang="it-IT" altLang="it-IT" sz="1800" b="0" dirty="0" smtClean="0"/>
              <a:t>randomizzazione</a:t>
            </a:r>
            <a:endParaRPr lang="it-IT" altLang="it-IT" sz="1800" b="0" dirty="0"/>
          </a:p>
          <a:p>
            <a:pPr>
              <a:buFontTx/>
              <a:buChar char="•"/>
            </a:pPr>
            <a:r>
              <a:rPr lang="it-IT" altLang="it-IT" sz="1800" b="0" dirty="0"/>
              <a:t>Variabili aleatorie</a:t>
            </a:r>
          </a:p>
          <a:p>
            <a:pPr>
              <a:buFontTx/>
              <a:buChar char="•"/>
            </a:pPr>
            <a:r>
              <a:rPr lang="it-IT" altLang="it-IT" sz="1800" b="0" dirty="0"/>
              <a:t>Gauss e l’ordine del disordine</a:t>
            </a:r>
          </a:p>
          <a:p>
            <a:pPr>
              <a:buFontTx/>
              <a:buChar char="•"/>
            </a:pPr>
            <a:r>
              <a:rPr lang="it-IT" altLang="it-IT" sz="1800" b="0" dirty="0"/>
              <a:t>Curva normale e Standardizzazione</a:t>
            </a:r>
          </a:p>
          <a:p>
            <a:pPr>
              <a:buFontTx/>
              <a:buChar char="•"/>
            </a:pPr>
            <a:r>
              <a:rPr lang="it-IT" altLang="it-IT" sz="1800" b="0" dirty="0"/>
              <a:t>Regola empirica</a:t>
            </a:r>
          </a:p>
          <a:p>
            <a:pPr>
              <a:buFontTx/>
              <a:buChar char="•"/>
            </a:pPr>
            <a:r>
              <a:rPr lang="it-IT" altLang="it-IT" sz="1800" b="0" dirty="0"/>
              <a:t>Tipi di errori della </a:t>
            </a:r>
            <a:r>
              <a:rPr lang="it-IT" altLang="it-IT" sz="1800" b="0" dirty="0" smtClean="0"/>
              <a:t>misura </a:t>
            </a:r>
          </a:p>
          <a:p>
            <a:pPr>
              <a:buFontTx/>
              <a:buChar char="•"/>
            </a:pPr>
            <a:r>
              <a:rPr lang="it-IT" altLang="it-IT" sz="1800" b="0" dirty="0" smtClean="0"/>
              <a:t>Errore casuale e affidabilità</a:t>
            </a:r>
          </a:p>
          <a:p>
            <a:pPr>
              <a:buFontTx/>
              <a:buChar char="•"/>
            </a:pPr>
            <a:r>
              <a:rPr lang="it-IT" altLang="it-IT" sz="1800" b="0" dirty="0" smtClean="0"/>
              <a:t>Minacce all’affidabilità e soluzioni </a:t>
            </a:r>
          </a:p>
          <a:p>
            <a:pPr>
              <a:buFontTx/>
              <a:buChar char="•"/>
            </a:pPr>
            <a:r>
              <a:rPr lang="it-IT" altLang="it-IT" sz="1800" b="0" dirty="0" smtClean="0"/>
              <a:t>Errore di interpretazione e </a:t>
            </a:r>
            <a:r>
              <a:rPr lang="it-IT" altLang="it-IT" sz="1800" b="0" dirty="0" smtClean="0"/>
              <a:t>validità</a:t>
            </a:r>
            <a:endParaRPr lang="it-IT" altLang="it-IT" sz="1800" b="0" dirty="0" smtClean="0"/>
          </a:p>
        </p:txBody>
      </p:sp>
      <p:sp>
        <p:nvSpPr>
          <p:cNvPr id="1723401" name="Text Box 9"/>
          <p:cNvSpPr txBox="1">
            <a:spLocks noChangeArrowheads="1"/>
          </p:cNvSpPr>
          <p:nvPr/>
        </p:nvSpPr>
        <p:spPr bwMode="auto">
          <a:xfrm>
            <a:off x="5757863" y="5776913"/>
            <a:ext cx="33861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lnSpc>
                <a:spcPct val="90000"/>
              </a:lnSpc>
              <a:spcBef>
                <a:spcPct val="20000"/>
              </a:spcBef>
            </a:pPr>
            <a:r>
              <a:rPr lang="en-US" altLang="it-IT" sz="2400" dirty="0" err="1"/>
              <a:t>Scienze</a:t>
            </a:r>
            <a:r>
              <a:rPr lang="en-US" altLang="it-IT" sz="2400" dirty="0"/>
              <a:t> </a:t>
            </a:r>
            <a:r>
              <a:rPr lang="en-US" altLang="it-IT" sz="2400" dirty="0" err="1"/>
              <a:t>tecniche</a:t>
            </a:r>
            <a:r>
              <a:rPr lang="en-US" altLang="it-IT" sz="2400" dirty="0"/>
              <a:t> e </a:t>
            </a:r>
            <a:r>
              <a:rPr lang="en-US" altLang="it-IT" sz="2400" dirty="0" err="1"/>
              <a:t>psicologiche</a:t>
            </a:r>
            <a:endParaRPr lang="en-GB" altLang="it-IT" sz="2400" dirty="0"/>
          </a:p>
        </p:txBody>
      </p:sp>
    </p:spTree>
    <p:extLst>
      <p:ext uri="{BB962C8B-B14F-4D97-AF65-F5344CB8AC3E}">
        <p14:creationId xmlns:p14="http://schemas.microsoft.com/office/powerpoint/2010/main" val="222968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78921" name="Group 137"/>
          <p:cNvGrpSpPr>
            <a:grpSpLocks/>
          </p:cNvGrpSpPr>
          <p:nvPr/>
        </p:nvGrpSpPr>
        <p:grpSpPr bwMode="auto">
          <a:xfrm>
            <a:off x="5332413" y="3046413"/>
            <a:ext cx="2814637" cy="3811587"/>
            <a:chOff x="3583" y="1786"/>
            <a:chExt cx="1773" cy="2401"/>
          </a:xfrm>
        </p:grpSpPr>
        <p:sp>
          <p:nvSpPr>
            <p:cNvPr id="6153" name="AutoShape 16"/>
            <p:cNvSpPr>
              <a:spLocks noChangeAspect="1" noChangeArrowheads="1" noTextEdit="1"/>
            </p:cNvSpPr>
            <p:nvPr/>
          </p:nvSpPr>
          <p:spPr bwMode="auto">
            <a:xfrm rot="10800000">
              <a:off x="3583" y="1786"/>
              <a:ext cx="1773" cy="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6154" name="Line 18"/>
            <p:cNvSpPr>
              <a:spLocks noChangeShapeType="1"/>
            </p:cNvSpPr>
            <p:nvPr/>
          </p:nvSpPr>
          <p:spPr bwMode="auto">
            <a:xfrm rot="10800000">
              <a:off x="3584" y="2269"/>
              <a:ext cx="1614" cy="0"/>
            </a:xfrm>
            <a:prstGeom prst="line">
              <a:avLst/>
            </a:prstGeom>
            <a:noFill/>
            <a:ln w="7938">
              <a:solidFill>
                <a:srgbClr val="02010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55" name="Line 19"/>
            <p:cNvSpPr>
              <a:spLocks noChangeShapeType="1"/>
            </p:cNvSpPr>
            <p:nvPr/>
          </p:nvSpPr>
          <p:spPr bwMode="auto">
            <a:xfrm rot="10800000" flipV="1">
              <a:off x="4800" y="2269"/>
              <a:ext cx="0" cy="21"/>
            </a:xfrm>
            <a:prstGeom prst="line">
              <a:avLst/>
            </a:prstGeom>
            <a:noFill/>
            <a:ln w="7938">
              <a:solidFill>
                <a:srgbClr val="02010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56" name="Line 20"/>
            <p:cNvSpPr>
              <a:spLocks noChangeShapeType="1"/>
            </p:cNvSpPr>
            <p:nvPr/>
          </p:nvSpPr>
          <p:spPr bwMode="auto">
            <a:xfrm rot="10800000" flipV="1">
              <a:off x="3786" y="2269"/>
              <a:ext cx="0" cy="21"/>
            </a:xfrm>
            <a:prstGeom prst="line">
              <a:avLst/>
            </a:prstGeom>
            <a:noFill/>
            <a:ln w="7938">
              <a:solidFill>
                <a:srgbClr val="02010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157" name="Oval 21"/>
            <p:cNvSpPr>
              <a:spLocks noChangeArrowheads="1"/>
            </p:cNvSpPr>
            <p:nvPr/>
          </p:nvSpPr>
          <p:spPr bwMode="auto">
            <a:xfrm rot="10800000">
              <a:off x="4789" y="3176"/>
              <a:ext cx="22" cy="29"/>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58" name="Oval 22"/>
            <p:cNvSpPr>
              <a:spLocks noChangeArrowheads="1"/>
            </p:cNvSpPr>
            <p:nvPr/>
          </p:nvSpPr>
          <p:spPr bwMode="auto">
            <a:xfrm rot="10800000">
              <a:off x="4788" y="3925"/>
              <a:ext cx="22" cy="28"/>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59" name="Oval 23"/>
            <p:cNvSpPr>
              <a:spLocks noChangeArrowheads="1"/>
            </p:cNvSpPr>
            <p:nvPr/>
          </p:nvSpPr>
          <p:spPr bwMode="auto">
            <a:xfrm rot="10800000">
              <a:off x="4789" y="3551"/>
              <a:ext cx="22" cy="28"/>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60" name="Oval 24"/>
            <p:cNvSpPr>
              <a:spLocks noChangeArrowheads="1"/>
            </p:cNvSpPr>
            <p:nvPr/>
          </p:nvSpPr>
          <p:spPr bwMode="auto">
            <a:xfrm rot="10800000">
              <a:off x="4789" y="3176"/>
              <a:ext cx="22" cy="29"/>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61" name="Oval 25"/>
            <p:cNvSpPr>
              <a:spLocks noChangeArrowheads="1"/>
            </p:cNvSpPr>
            <p:nvPr/>
          </p:nvSpPr>
          <p:spPr bwMode="auto">
            <a:xfrm rot="10800000">
              <a:off x="4789" y="3551"/>
              <a:ext cx="22" cy="28"/>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62" name="Oval 26"/>
            <p:cNvSpPr>
              <a:spLocks noChangeArrowheads="1"/>
            </p:cNvSpPr>
            <p:nvPr/>
          </p:nvSpPr>
          <p:spPr bwMode="auto">
            <a:xfrm rot="10800000">
              <a:off x="4788" y="3925"/>
              <a:ext cx="22" cy="28"/>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63" name="Oval 27"/>
            <p:cNvSpPr>
              <a:spLocks noChangeArrowheads="1"/>
            </p:cNvSpPr>
            <p:nvPr/>
          </p:nvSpPr>
          <p:spPr bwMode="auto">
            <a:xfrm rot="10800000">
              <a:off x="4788" y="3925"/>
              <a:ext cx="22" cy="28"/>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64" name="Oval 28"/>
            <p:cNvSpPr>
              <a:spLocks noChangeArrowheads="1"/>
            </p:cNvSpPr>
            <p:nvPr/>
          </p:nvSpPr>
          <p:spPr bwMode="auto">
            <a:xfrm rot="10800000">
              <a:off x="4789" y="3176"/>
              <a:ext cx="22" cy="29"/>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65" name="Oval 29"/>
            <p:cNvSpPr>
              <a:spLocks noChangeArrowheads="1"/>
            </p:cNvSpPr>
            <p:nvPr/>
          </p:nvSpPr>
          <p:spPr bwMode="auto">
            <a:xfrm rot="10800000">
              <a:off x="4789" y="3551"/>
              <a:ext cx="22" cy="28"/>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66" name="Oval 30"/>
            <p:cNvSpPr>
              <a:spLocks noChangeArrowheads="1"/>
            </p:cNvSpPr>
            <p:nvPr/>
          </p:nvSpPr>
          <p:spPr bwMode="auto">
            <a:xfrm rot="10800000">
              <a:off x="4789" y="3551"/>
              <a:ext cx="22" cy="28"/>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67" name="Oval 31"/>
            <p:cNvSpPr>
              <a:spLocks noChangeArrowheads="1"/>
            </p:cNvSpPr>
            <p:nvPr/>
          </p:nvSpPr>
          <p:spPr bwMode="auto">
            <a:xfrm rot="10800000">
              <a:off x="4789" y="3177"/>
              <a:ext cx="22" cy="28"/>
            </a:xfrm>
            <a:prstGeom prst="ellipse">
              <a:avLst/>
            </a:prstGeom>
            <a:noFill/>
            <a:ln w="3175">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68" name="Freeform 32"/>
            <p:cNvSpPr>
              <a:spLocks/>
            </p:cNvSpPr>
            <p:nvPr/>
          </p:nvSpPr>
          <p:spPr bwMode="auto">
            <a:xfrm rot="10800000">
              <a:off x="3727" y="2687"/>
              <a:ext cx="1344" cy="1215"/>
            </a:xfrm>
            <a:custGeom>
              <a:avLst/>
              <a:gdLst>
                <a:gd name="T0" fmla="*/ 2147483646 w 1344"/>
                <a:gd name="T1" fmla="*/ 2147483646 h 1215"/>
                <a:gd name="T2" fmla="*/ 2147483646 w 1344"/>
                <a:gd name="T3" fmla="*/ 2147483646 h 1215"/>
                <a:gd name="T4" fmla="*/ 2147483646 w 1344"/>
                <a:gd name="T5" fmla="*/ 2147483646 h 1215"/>
                <a:gd name="T6" fmla="*/ 2147483646 w 1344"/>
                <a:gd name="T7" fmla="*/ 2147483646 h 1215"/>
                <a:gd name="T8" fmla="*/ 2147483646 w 1344"/>
                <a:gd name="T9" fmla="*/ 2147483646 h 1215"/>
                <a:gd name="T10" fmla="*/ 2147483646 w 1344"/>
                <a:gd name="T11" fmla="*/ 2147483646 h 1215"/>
                <a:gd name="T12" fmla="*/ 2147483646 w 1344"/>
                <a:gd name="T13" fmla="*/ 2147483646 h 1215"/>
                <a:gd name="T14" fmla="*/ 2147483646 w 1344"/>
                <a:gd name="T15" fmla="*/ 2147483646 h 1215"/>
                <a:gd name="T16" fmla="*/ 2147483646 w 1344"/>
                <a:gd name="T17" fmla="*/ 2147483646 h 1215"/>
                <a:gd name="T18" fmla="*/ 2147483646 w 1344"/>
                <a:gd name="T19" fmla="*/ 2147483646 h 1215"/>
                <a:gd name="T20" fmla="*/ 2147483646 w 1344"/>
                <a:gd name="T21" fmla="*/ 2147483646 h 1215"/>
                <a:gd name="T22" fmla="*/ 2147483646 w 1344"/>
                <a:gd name="T23" fmla="*/ 2147483646 h 1215"/>
                <a:gd name="T24" fmla="*/ 2147483646 w 1344"/>
                <a:gd name="T25" fmla="*/ 2147483646 h 1215"/>
                <a:gd name="T26" fmla="*/ 2147483646 w 1344"/>
                <a:gd name="T27" fmla="*/ 2147483646 h 1215"/>
                <a:gd name="T28" fmla="*/ 2147483646 w 1344"/>
                <a:gd name="T29" fmla="*/ 2147483646 h 1215"/>
                <a:gd name="T30" fmla="*/ 2147483646 w 1344"/>
                <a:gd name="T31" fmla="*/ 2147483646 h 1215"/>
                <a:gd name="T32" fmla="*/ 2147483646 w 1344"/>
                <a:gd name="T33" fmla="*/ 2147483646 h 1215"/>
                <a:gd name="T34" fmla="*/ 2147483646 w 1344"/>
                <a:gd name="T35" fmla="*/ 2147483646 h 1215"/>
                <a:gd name="T36" fmla="*/ 2147483646 w 1344"/>
                <a:gd name="T37" fmla="*/ 2147483646 h 1215"/>
                <a:gd name="T38" fmla="*/ 2147483646 w 1344"/>
                <a:gd name="T39" fmla="*/ 2147483646 h 1215"/>
                <a:gd name="T40" fmla="*/ 2147483646 w 1344"/>
                <a:gd name="T41" fmla="*/ 2147483646 h 1215"/>
                <a:gd name="T42" fmla="*/ 2147483646 w 1344"/>
                <a:gd name="T43" fmla="*/ 2147483646 h 1215"/>
                <a:gd name="T44" fmla="*/ 2147483646 w 1344"/>
                <a:gd name="T45" fmla="*/ 2147483646 h 1215"/>
                <a:gd name="T46" fmla="*/ 2147483646 w 1344"/>
                <a:gd name="T47" fmla="*/ 2147483646 h 1215"/>
                <a:gd name="T48" fmla="*/ 2147483646 w 1344"/>
                <a:gd name="T49" fmla="*/ 2147483646 h 1215"/>
                <a:gd name="T50" fmla="*/ 2147483646 w 1344"/>
                <a:gd name="T51" fmla="*/ 2147483646 h 1215"/>
                <a:gd name="T52" fmla="*/ 2147483646 w 1344"/>
                <a:gd name="T53" fmla="*/ 2147483646 h 1215"/>
                <a:gd name="T54" fmla="*/ 2147483646 w 1344"/>
                <a:gd name="T55" fmla="*/ 2147483646 h 1215"/>
                <a:gd name="T56" fmla="*/ 2147483646 w 1344"/>
                <a:gd name="T57" fmla="*/ 2147483646 h 1215"/>
                <a:gd name="T58" fmla="*/ 2147483646 w 1344"/>
                <a:gd name="T59" fmla="*/ 2147483646 h 1215"/>
                <a:gd name="T60" fmla="*/ 2147483646 w 1344"/>
                <a:gd name="T61" fmla="*/ 2147483646 h 1215"/>
                <a:gd name="T62" fmla="*/ 2147483646 w 1344"/>
                <a:gd name="T63" fmla="*/ 2147483646 h 1215"/>
                <a:gd name="T64" fmla="*/ 2147483646 w 1344"/>
                <a:gd name="T65" fmla="*/ 2147483646 h 1215"/>
                <a:gd name="T66" fmla="*/ 2147483646 w 1344"/>
                <a:gd name="T67" fmla="*/ 2147483646 h 1215"/>
                <a:gd name="T68" fmla="*/ 2147483646 w 1344"/>
                <a:gd name="T69" fmla="*/ 2147483646 h 1215"/>
                <a:gd name="T70" fmla="*/ 2147483646 w 1344"/>
                <a:gd name="T71" fmla="*/ 0 h 1215"/>
                <a:gd name="T72" fmla="*/ 2147483646 w 1344"/>
                <a:gd name="T73" fmla="*/ 0 h 1215"/>
                <a:gd name="T74" fmla="*/ 2147483646 w 1344"/>
                <a:gd name="T75" fmla="*/ 2147483646 h 1215"/>
                <a:gd name="T76" fmla="*/ 2147483646 w 1344"/>
                <a:gd name="T77" fmla="*/ 2147483646 h 1215"/>
                <a:gd name="T78" fmla="*/ 2147483646 w 1344"/>
                <a:gd name="T79" fmla="*/ 2147483646 h 1215"/>
                <a:gd name="T80" fmla="*/ 2147483646 w 1344"/>
                <a:gd name="T81" fmla="*/ 2147483646 h 1215"/>
                <a:gd name="T82" fmla="*/ 2147483646 w 1344"/>
                <a:gd name="T83" fmla="*/ 2147483646 h 1215"/>
                <a:gd name="T84" fmla="*/ 2147483646 w 1344"/>
                <a:gd name="T85" fmla="*/ 2147483646 h 1215"/>
                <a:gd name="T86" fmla="*/ 2147483646 w 1344"/>
                <a:gd name="T87" fmla="*/ 2147483646 h 1215"/>
                <a:gd name="T88" fmla="*/ 2147483646 w 1344"/>
                <a:gd name="T89" fmla="*/ 2147483646 h 1215"/>
                <a:gd name="T90" fmla="*/ 2147483646 w 1344"/>
                <a:gd name="T91" fmla="*/ 2147483646 h 1215"/>
                <a:gd name="T92" fmla="*/ 2147483646 w 1344"/>
                <a:gd name="T93" fmla="*/ 2147483646 h 1215"/>
                <a:gd name="T94" fmla="*/ 2147483646 w 1344"/>
                <a:gd name="T95" fmla="*/ 2147483646 h 1215"/>
                <a:gd name="T96" fmla="*/ 2147483646 w 1344"/>
                <a:gd name="T97" fmla="*/ 2147483646 h 1215"/>
                <a:gd name="T98" fmla="*/ 2147483646 w 1344"/>
                <a:gd name="T99" fmla="*/ 2147483646 h 1215"/>
                <a:gd name="T100" fmla="*/ 2147483646 w 1344"/>
                <a:gd name="T101" fmla="*/ 2147483646 h 1215"/>
                <a:gd name="T102" fmla="*/ 2147483646 w 1344"/>
                <a:gd name="T103" fmla="*/ 2147483646 h 1215"/>
                <a:gd name="T104" fmla="*/ 2147483646 w 1344"/>
                <a:gd name="T105" fmla="*/ 2147483646 h 1215"/>
                <a:gd name="T106" fmla="*/ 2147483646 w 1344"/>
                <a:gd name="T107" fmla="*/ 2147483646 h 1215"/>
                <a:gd name="T108" fmla="*/ 2147483646 w 1344"/>
                <a:gd name="T109" fmla="*/ 2147483646 h 1215"/>
                <a:gd name="T110" fmla="*/ 2147483646 w 1344"/>
                <a:gd name="T111" fmla="*/ 2147483646 h 1215"/>
                <a:gd name="T112" fmla="*/ 2147483646 w 1344"/>
                <a:gd name="T113" fmla="*/ 2147483646 h 1215"/>
                <a:gd name="T114" fmla="*/ 2147483646 w 1344"/>
                <a:gd name="T115" fmla="*/ 2147483646 h 1215"/>
                <a:gd name="T116" fmla="*/ 2147483646 w 1344"/>
                <a:gd name="T117" fmla="*/ 2147483646 h 1215"/>
                <a:gd name="T118" fmla="*/ 2147483646 w 1344"/>
                <a:gd name="T119" fmla="*/ 2147483646 h 1215"/>
                <a:gd name="T120" fmla="*/ 2147483646 w 1344"/>
                <a:gd name="T121" fmla="*/ 2147483646 h 1215"/>
                <a:gd name="T122" fmla="*/ 2147483646 w 1344"/>
                <a:gd name="T123" fmla="*/ 2147483646 h 1215"/>
                <a:gd name="T124" fmla="*/ 0 w 1344"/>
                <a:gd name="T125" fmla="*/ 2147483646 h 12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44" h="1215">
                  <a:moveTo>
                    <a:pt x="1344" y="1215"/>
                  </a:moveTo>
                  <a:lnTo>
                    <a:pt x="1343" y="1213"/>
                  </a:lnTo>
                  <a:lnTo>
                    <a:pt x="1342" y="1210"/>
                  </a:lnTo>
                  <a:lnTo>
                    <a:pt x="1341" y="1208"/>
                  </a:lnTo>
                  <a:lnTo>
                    <a:pt x="1339" y="1205"/>
                  </a:lnTo>
                  <a:lnTo>
                    <a:pt x="1338" y="1201"/>
                  </a:lnTo>
                  <a:lnTo>
                    <a:pt x="1336" y="1198"/>
                  </a:lnTo>
                  <a:lnTo>
                    <a:pt x="1335" y="1196"/>
                  </a:lnTo>
                  <a:lnTo>
                    <a:pt x="1333" y="1193"/>
                  </a:lnTo>
                  <a:lnTo>
                    <a:pt x="1332" y="1190"/>
                  </a:lnTo>
                  <a:lnTo>
                    <a:pt x="1331" y="1187"/>
                  </a:lnTo>
                  <a:lnTo>
                    <a:pt x="1329" y="1185"/>
                  </a:lnTo>
                  <a:lnTo>
                    <a:pt x="1328" y="1182"/>
                  </a:lnTo>
                  <a:lnTo>
                    <a:pt x="1327" y="1178"/>
                  </a:lnTo>
                  <a:lnTo>
                    <a:pt x="1324" y="1175"/>
                  </a:lnTo>
                  <a:lnTo>
                    <a:pt x="1323" y="1173"/>
                  </a:lnTo>
                  <a:lnTo>
                    <a:pt x="1322" y="1171"/>
                  </a:lnTo>
                  <a:lnTo>
                    <a:pt x="1321" y="1167"/>
                  </a:lnTo>
                  <a:lnTo>
                    <a:pt x="1319" y="1164"/>
                  </a:lnTo>
                  <a:lnTo>
                    <a:pt x="1318" y="1161"/>
                  </a:lnTo>
                  <a:lnTo>
                    <a:pt x="1317" y="1159"/>
                  </a:lnTo>
                  <a:lnTo>
                    <a:pt x="1316" y="1155"/>
                  </a:lnTo>
                  <a:lnTo>
                    <a:pt x="1314" y="1153"/>
                  </a:lnTo>
                  <a:lnTo>
                    <a:pt x="1312" y="1150"/>
                  </a:lnTo>
                  <a:lnTo>
                    <a:pt x="1311" y="1148"/>
                  </a:lnTo>
                  <a:lnTo>
                    <a:pt x="1309" y="1145"/>
                  </a:lnTo>
                  <a:lnTo>
                    <a:pt x="1308" y="1141"/>
                  </a:lnTo>
                  <a:lnTo>
                    <a:pt x="1307" y="1138"/>
                  </a:lnTo>
                  <a:lnTo>
                    <a:pt x="1305" y="1136"/>
                  </a:lnTo>
                  <a:lnTo>
                    <a:pt x="1304" y="1133"/>
                  </a:lnTo>
                  <a:lnTo>
                    <a:pt x="1303" y="1129"/>
                  </a:lnTo>
                  <a:lnTo>
                    <a:pt x="1300" y="1127"/>
                  </a:lnTo>
                  <a:lnTo>
                    <a:pt x="1299" y="1124"/>
                  </a:lnTo>
                  <a:lnTo>
                    <a:pt x="1298" y="1122"/>
                  </a:lnTo>
                  <a:lnTo>
                    <a:pt x="1296" y="1118"/>
                  </a:lnTo>
                  <a:lnTo>
                    <a:pt x="1295" y="1115"/>
                  </a:lnTo>
                  <a:lnTo>
                    <a:pt x="1293" y="1113"/>
                  </a:lnTo>
                  <a:lnTo>
                    <a:pt x="1292" y="1110"/>
                  </a:lnTo>
                  <a:lnTo>
                    <a:pt x="1291" y="1106"/>
                  </a:lnTo>
                  <a:lnTo>
                    <a:pt x="1288" y="1104"/>
                  </a:lnTo>
                  <a:lnTo>
                    <a:pt x="1287" y="1101"/>
                  </a:lnTo>
                  <a:lnTo>
                    <a:pt x="1285" y="1098"/>
                  </a:lnTo>
                  <a:lnTo>
                    <a:pt x="1284" y="1095"/>
                  </a:lnTo>
                  <a:lnTo>
                    <a:pt x="1282" y="1092"/>
                  </a:lnTo>
                  <a:lnTo>
                    <a:pt x="1281" y="1089"/>
                  </a:lnTo>
                  <a:lnTo>
                    <a:pt x="1279" y="1086"/>
                  </a:lnTo>
                  <a:lnTo>
                    <a:pt x="1278" y="1083"/>
                  </a:lnTo>
                  <a:lnTo>
                    <a:pt x="1275" y="1080"/>
                  </a:lnTo>
                  <a:lnTo>
                    <a:pt x="1274" y="1077"/>
                  </a:lnTo>
                  <a:lnTo>
                    <a:pt x="1272" y="1074"/>
                  </a:lnTo>
                  <a:lnTo>
                    <a:pt x="1270" y="1070"/>
                  </a:lnTo>
                  <a:lnTo>
                    <a:pt x="1269" y="1068"/>
                  </a:lnTo>
                  <a:lnTo>
                    <a:pt x="1267" y="1065"/>
                  </a:lnTo>
                  <a:lnTo>
                    <a:pt x="1264" y="1062"/>
                  </a:lnTo>
                  <a:lnTo>
                    <a:pt x="1263" y="1058"/>
                  </a:lnTo>
                  <a:lnTo>
                    <a:pt x="1261" y="1055"/>
                  </a:lnTo>
                  <a:lnTo>
                    <a:pt x="1259" y="1053"/>
                  </a:lnTo>
                  <a:lnTo>
                    <a:pt x="1258" y="1050"/>
                  </a:lnTo>
                  <a:lnTo>
                    <a:pt x="1256" y="1046"/>
                  </a:lnTo>
                  <a:lnTo>
                    <a:pt x="1254" y="1043"/>
                  </a:lnTo>
                  <a:lnTo>
                    <a:pt x="1251" y="1040"/>
                  </a:lnTo>
                  <a:lnTo>
                    <a:pt x="1249" y="1037"/>
                  </a:lnTo>
                  <a:lnTo>
                    <a:pt x="1248" y="1033"/>
                  </a:lnTo>
                  <a:lnTo>
                    <a:pt x="1246" y="1030"/>
                  </a:lnTo>
                  <a:lnTo>
                    <a:pt x="1244" y="1027"/>
                  </a:lnTo>
                  <a:lnTo>
                    <a:pt x="1242" y="1025"/>
                  </a:lnTo>
                  <a:lnTo>
                    <a:pt x="1239" y="1021"/>
                  </a:lnTo>
                  <a:lnTo>
                    <a:pt x="1237" y="1018"/>
                  </a:lnTo>
                  <a:lnTo>
                    <a:pt x="1235" y="1015"/>
                  </a:lnTo>
                  <a:lnTo>
                    <a:pt x="1233" y="1010"/>
                  </a:lnTo>
                  <a:lnTo>
                    <a:pt x="1231" y="1008"/>
                  </a:lnTo>
                  <a:lnTo>
                    <a:pt x="1228" y="1004"/>
                  </a:lnTo>
                  <a:lnTo>
                    <a:pt x="1226" y="1001"/>
                  </a:lnTo>
                  <a:lnTo>
                    <a:pt x="1224" y="998"/>
                  </a:lnTo>
                  <a:lnTo>
                    <a:pt x="1221" y="994"/>
                  </a:lnTo>
                  <a:lnTo>
                    <a:pt x="1219" y="991"/>
                  </a:lnTo>
                  <a:lnTo>
                    <a:pt x="1216" y="988"/>
                  </a:lnTo>
                  <a:lnTo>
                    <a:pt x="1214" y="984"/>
                  </a:lnTo>
                  <a:lnTo>
                    <a:pt x="1211" y="981"/>
                  </a:lnTo>
                  <a:lnTo>
                    <a:pt x="1209" y="978"/>
                  </a:lnTo>
                  <a:lnTo>
                    <a:pt x="1207" y="973"/>
                  </a:lnTo>
                  <a:lnTo>
                    <a:pt x="1204" y="970"/>
                  </a:lnTo>
                  <a:lnTo>
                    <a:pt x="1201" y="967"/>
                  </a:lnTo>
                  <a:lnTo>
                    <a:pt x="1199" y="964"/>
                  </a:lnTo>
                  <a:lnTo>
                    <a:pt x="1196" y="959"/>
                  </a:lnTo>
                  <a:lnTo>
                    <a:pt x="1194" y="956"/>
                  </a:lnTo>
                  <a:lnTo>
                    <a:pt x="1190" y="953"/>
                  </a:lnTo>
                  <a:lnTo>
                    <a:pt x="1188" y="949"/>
                  </a:lnTo>
                  <a:lnTo>
                    <a:pt x="1185" y="945"/>
                  </a:lnTo>
                  <a:lnTo>
                    <a:pt x="1183" y="942"/>
                  </a:lnTo>
                  <a:lnTo>
                    <a:pt x="1179" y="938"/>
                  </a:lnTo>
                  <a:lnTo>
                    <a:pt x="1176" y="934"/>
                  </a:lnTo>
                  <a:lnTo>
                    <a:pt x="1174" y="930"/>
                  </a:lnTo>
                  <a:lnTo>
                    <a:pt x="1171" y="926"/>
                  </a:lnTo>
                  <a:lnTo>
                    <a:pt x="1167" y="923"/>
                  </a:lnTo>
                  <a:lnTo>
                    <a:pt x="1165" y="919"/>
                  </a:lnTo>
                  <a:lnTo>
                    <a:pt x="1162" y="916"/>
                  </a:lnTo>
                  <a:lnTo>
                    <a:pt x="1159" y="911"/>
                  </a:lnTo>
                  <a:lnTo>
                    <a:pt x="1155" y="908"/>
                  </a:lnTo>
                  <a:lnTo>
                    <a:pt x="1153" y="904"/>
                  </a:lnTo>
                  <a:lnTo>
                    <a:pt x="1150" y="899"/>
                  </a:lnTo>
                  <a:lnTo>
                    <a:pt x="1147" y="896"/>
                  </a:lnTo>
                  <a:lnTo>
                    <a:pt x="1143" y="892"/>
                  </a:lnTo>
                  <a:lnTo>
                    <a:pt x="1140" y="888"/>
                  </a:lnTo>
                  <a:lnTo>
                    <a:pt x="1137" y="884"/>
                  </a:lnTo>
                  <a:lnTo>
                    <a:pt x="1134" y="881"/>
                  </a:lnTo>
                  <a:lnTo>
                    <a:pt x="1130" y="876"/>
                  </a:lnTo>
                  <a:lnTo>
                    <a:pt x="1127" y="872"/>
                  </a:lnTo>
                  <a:lnTo>
                    <a:pt x="1124" y="868"/>
                  </a:lnTo>
                  <a:lnTo>
                    <a:pt x="1121" y="864"/>
                  </a:lnTo>
                  <a:lnTo>
                    <a:pt x="1117" y="860"/>
                  </a:lnTo>
                  <a:lnTo>
                    <a:pt x="1114" y="856"/>
                  </a:lnTo>
                  <a:lnTo>
                    <a:pt x="1111" y="851"/>
                  </a:lnTo>
                  <a:lnTo>
                    <a:pt x="1106" y="847"/>
                  </a:lnTo>
                  <a:lnTo>
                    <a:pt x="1103" y="842"/>
                  </a:lnTo>
                  <a:lnTo>
                    <a:pt x="1100" y="838"/>
                  </a:lnTo>
                  <a:lnTo>
                    <a:pt x="1097" y="835"/>
                  </a:lnTo>
                  <a:lnTo>
                    <a:pt x="1092" y="830"/>
                  </a:lnTo>
                  <a:lnTo>
                    <a:pt x="1089" y="826"/>
                  </a:lnTo>
                  <a:lnTo>
                    <a:pt x="1086" y="822"/>
                  </a:lnTo>
                  <a:lnTo>
                    <a:pt x="1081" y="817"/>
                  </a:lnTo>
                  <a:lnTo>
                    <a:pt x="1078" y="813"/>
                  </a:lnTo>
                  <a:lnTo>
                    <a:pt x="1075" y="809"/>
                  </a:lnTo>
                  <a:lnTo>
                    <a:pt x="1070" y="804"/>
                  </a:lnTo>
                  <a:lnTo>
                    <a:pt x="1067" y="800"/>
                  </a:lnTo>
                  <a:lnTo>
                    <a:pt x="1064" y="795"/>
                  </a:lnTo>
                  <a:lnTo>
                    <a:pt x="1059" y="790"/>
                  </a:lnTo>
                  <a:lnTo>
                    <a:pt x="1055" y="786"/>
                  </a:lnTo>
                  <a:lnTo>
                    <a:pt x="1052" y="781"/>
                  </a:lnTo>
                  <a:lnTo>
                    <a:pt x="1047" y="777"/>
                  </a:lnTo>
                  <a:lnTo>
                    <a:pt x="1044" y="773"/>
                  </a:lnTo>
                  <a:lnTo>
                    <a:pt x="1040" y="768"/>
                  </a:lnTo>
                  <a:lnTo>
                    <a:pt x="1037" y="763"/>
                  </a:lnTo>
                  <a:lnTo>
                    <a:pt x="1032" y="759"/>
                  </a:lnTo>
                  <a:lnTo>
                    <a:pt x="1028" y="754"/>
                  </a:lnTo>
                  <a:lnTo>
                    <a:pt x="1025" y="749"/>
                  </a:lnTo>
                  <a:lnTo>
                    <a:pt x="1020" y="744"/>
                  </a:lnTo>
                  <a:lnTo>
                    <a:pt x="1016" y="740"/>
                  </a:lnTo>
                  <a:lnTo>
                    <a:pt x="1013" y="735"/>
                  </a:lnTo>
                  <a:lnTo>
                    <a:pt x="1008" y="730"/>
                  </a:lnTo>
                  <a:lnTo>
                    <a:pt x="1004" y="726"/>
                  </a:lnTo>
                  <a:lnTo>
                    <a:pt x="1001" y="720"/>
                  </a:lnTo>
                  <a:lnTo>
                    <a:pt x="996" y="716"/>
                  </a:lnTo>
                  <a:lnTo>
                    <a:pt x="992" y="711"/>
                  </a:lnTo>
                  <a:lnTo>
                    <a:pt x="987" y="706"/>
                  </a:lnTo>
                  <a:lnTo>
                    <a:pt x="984" y="702"/>
                  </a:lnTo>
                  <a:lnTo>
                    <a:pt x="980" y="696"/>
                  </a:lnTo>
                  <a:lnTo>
                    <a:pt x="975" y="692"/>
                  </a:lnTo>
                  <a:lnTo>
                    <a:pt x="971" y="687"/>
                  </a:lnTo>
                  <a:lnTo>
                    <a:pt x="967" y="681"/>
                  </a:lnTo>
                  <a:lnTo>
                    <a:pt x="962" y="677"/>
                  </a:lnTo>
                  <a:lnTo>
                    <a:pt x="959" y="671"/>
                  </a:lnTo>
                  <a:lnTo>
                    <a:pt x="954" y="667"/>
                  </a:lnTo>
                  <a:lnTo>
                    <a:pt x="950" y="661"/>
                  </a:lnTo>
                  <a:lnTo>
                    <a:pt x="946" y="657"/>
                  </a:lnTo>
                  <a:lnTo>
                    <a:pt x="942" y="652"/>
                  </a:lnTo>
                  <a:lnTo>
                    <a:pt x="937" y="647"/>
                  </a:lnTo>
                  <a:lnTo>
                    <a:pt x="933" y="642"/>
                  </a:lnTo>
                  <a:lnTo>
                    <a:pt x="929" y="636"/>
                  </a:lnTo>
                  <a:lnTo>
                    <a:pt x="924" y="631"/>
                  </a:lnTo>
                  <a:lnTo>
                    <a:pt x="920" y="627"/>
                  </a:lnTo>
                  <a:lnTo>
                    <a:pt x="916" y="621"/>
                  </a:lnTo>
                  <a:lnTo>
                    <a:pt x="911" y="616"/>
                  </a:lnTo>
                  <a:lnTo>
                    <a:pt x="907" y="611"/>
                  </a:lnTo>
                  <a:lnTo>
                    <a:pt x="902" y="606"/>
                  </a:lnTo>
                  <a:lnTo>
                    <a:pt x="898" y="600"/>
                  </a:lnTo>
                  <a:lnTo>
                    <a:pt x="894" y="596"/>
                  </a:lnTo>
                  <a:lnTo>
                    <a:pt x="889" y="591"/>
                  </a:lnTo>
                  <a:lnTo>
                    <a:pt x="885" y="585"/>
                  </a:lnTo>
                  <a:lnTo>
                    <a:pt x="880" y="580"/>
                  </a:lnTo>
                  <a:lnTo>
                    <a:pt x="876" y="575"/>
                  </a:lnTo>
                  <a:lnTo>
                    <a:pt x="871" y="570"/>
                  </a:lnTo>
                  <a:lnTo>
                    <a:pt x="866" y="564"/>
                  </a:lnTo>
                  <a:lnTo>
                    <a:pt x="862" y="559"/>
                  </a:lnTo>
                  <a:lnTo>
                    <a:pt x="858" y="554"/>
                  </a:lnTo>
                  <a:lnTo>
                    <a:pt x="853" y="548"/>
                  </a:lnTo>
                  <a:lnTo>
                    <a:pt x="849" y="544"/>
                  </a:lnTo>
                  <a:lnTo>
                    <a:pt x="845" y="538"/>
                  </a:lnTo>
                  <a:lnTo>
                    <a:pt x="839" y="533"/>
                  </a:lnTo>
                  <a:lnTo>
                    <a:pt x="835" y="528"/>
                  </a:lnTo>
                  <a:lnTo>
                    <a:pt x="830" y="523"/>
                  </a:lnTo>
                  <a:lnTo>
                    <a:pt x="826" y="518"/>
                  </a:lnTo>
                  <a:lnTo>
                    <a:pt x="822" y="512"/>
                  </a:lnTo>
                  <a:lnTo>
                    <a:pt x="817" y="507"/>
                  </a:lnTo>
                  <a:lnTo>
                    <a:pt x="812" y="501"/>
                  </a:lnTo>
                  <a:lnTo>
                    <a:pt x="808" y="496"/>
                  </a:lnTo>
                  <a:lnTo>
                    <a:pt x="803" y="491"/>
                  </a:lnTo>
                  <a:lnTo>
                    <a:pt x="799" y="486"/>
                  </a:lnTo>
                  <a:lnTo>
                    <a:pt x="794" y="480"/>
                  </a:lnTo>
                  <a:lnTo>
                    <a:pt x="789" y="476"/>
                  </a:lnTo>
                  <a:lnTo>
                    <a:pt x="785" y="471"/>
                  </a:lnTo>
                  <a:lnTo>
                    <a:pt x="780" y="465"/>
                  </a:lnTo>
                  <a:lnTo>
                    <a:pt x="776" y="460"/>
                  </a:lnTo>
                  <a:lnTo>
                    <a:pt x="770" y="454"/>
                  </a:lnTo>
                  <a:lnTo>
                    <a:pt x="766" y="450"/>
                  </a:lnTo>
                  <a:lnTo>
                    <a:pt x="762" y="444"/>
                  </a:lnTo>
                  <a:lnTo>
                    <a:pt x="757" y="439"/>
                  </a:lnTo>
                  <a:lnTo>
                    <a:pt x="752" y="434"/>
                  </a:lnTo>
                  <a:lnTo>
                    <a:pt x="748" y="429"/>
                  </a:lnTo>
                  <a:lnTo>
                    <a:pt x="743" y="424"/>
                  </a:lnTo>
                  <a:lnTo>
                    <a:pt x="739" y="418"/>
                  </a:lnTo>
                  <a:lnTo>
                    <a:pt x="733" y="413"/>
                  </a:lnTo>
                  <a:lnTo>
                    <a:pt x="729" y="409"/>
                  </a:lnTo>
                  <a:lnTo>
                    <a:pt x="725" y="403"/>
                  </a:lnTo>
                  <a:lnTo>
                    <a:pt x="719" y="398"/>
                  </a:lnTo>
                  <a:lnTo>
                    <a:pt x="715" y="393"/>
                  </a:lnTo>
                  <a:lnTo>
                    <a:pt x="711" y="388"/>
                  </a:lnTo>
                  <a:lnTo>
                    <a:pt x="706" y="383"/>
                  </a:lnTo>
                  <a:lnTo>
                    <a:pt x="701" y="378"/>
                  </a:lnTo>
                  <a:lnTo>
                    <a:pt x="696" y="373"/>
                  </a:lnTo>
                  <a:lnTo>
                    <a:pt x="692" y="368"/>
                  </a:lnTo>
                  <a:lnTo>
                    <a:pt x="688" y="363"/>
                  </a:lnTo>
                  <a:lnTo>
                    <a:pt x="682" y="358"/>
                  </a:lnTo>
                  <a:lnTo>
                    <a:pt x="678" y="353"/>
                  </a:lnTo>
                  <a:lnTo>
                    <a:pt x="673" y="349"/>
                  </a:lnTo>
                  <a:lnTo>
                    <a:pt x="668" y="343"/>
                  </a:lnTo>
                  <a:lnTo>
                    <a:pt x="664" y="339"/>
                  </a:lnTo>
                  <a:lnTo>
                    <a:pt x="659" y="334"/>
                  </a:lnTo>
                  <a:lnTo>
                    <a:pt x="654" y="329"/>
                  </a:lnTo>
                  <a:lnTo>
                    <a:pt x="649" y="323"/>
                  </a:lnTo>
                  <a:lnTo>
                    <a:pt x="645" y="319"/>
                  </a:lnTo>
                  <a:lnTo>
                    <a:pt x="640" y="315"/>
                  </a:lnTo>
                  <a:lnTo>
                    <a:pt x="635" y="309"/>
                  </a:lnTo>
                  <a:lnTo>
                    <a:pt x="631" y="305"/>
                  </a:lnTo>
                  <a:lnTo>
                    <a:pt x="625" y="301"/>
                  </a:lnTo>
                  <a:lnTo>
                    <a:pt x="621" y="296"/>
                  </a:lnTo>
                  <a:lnTo>
                    <a:pt x="617" y="291"/>
                  </a:lnTo>
                  <a:lnTo>
                    <a:pt x="611" y="286"/>
                  </a:lnTo>
                  <a:lnTo>
                    <a:pt x="607" y="282"/>
                  </a:lnTo>
                  <a:lnTo>
                    <a:pt x="603" y="278"/>
                  </a:lnTo>
                  <a:lnTo>
                    <a:pt x="598" y="273"/>
                  </a:lnTo>
                  <a:lnTo>
                    <a:pt x="593" y="269"/>
                  </a:lnTo>
                  <a:lnTo>
                    <a:pt x="588" y="263"/>
                  </a:lnTo>
                  <a:lnTo>
                    <a:pt x="584" y="260"/>
                  </a:lnTo>
                  <a:lnTo>
                    <a:pt x="580" y="255"/>
                  </a:lnTo>
                  <a:lnTo>
                    <a:pt x="574" y="251"/>
                  </a:lnTo>
                  <a:lnTo>
                    <a:pt x="570" y="246"/>
                  </a:lnTo>
                  <a:lnTo>
                    <a:pt x="565" y="242"/>
                  </a:lnTo>
                  <a:lnTo>
                    <a:pt x="560" y="238"/>
                  </a:lnTo>
                  <a:lnTo>
                    <a:pt x="556" y="234"/>
                  </a:lnTo>
                  <a:lnTo>
                    <a:pt x="551" y="230"/>
                  </a:lnTo>
                  <a:lnTo>
                    <a:pt x="546" y="225"/>
                  </a:lnTo>
                  <a:lnTo>
                    <a:pt x="541" y="221"/>
                  </a:lnTo>
                  <a:lnTo>
                    <a:pt x="537" y="218"/>
                  </a:lnTo>
                  <a:lnTo>
                    <a:pt x="533" y="213"/>
                  </a:lnTo>
                  <a:lnTo>
                    <a:pt x="528" y="209"/>
                  </a:lnTo>
                  <a:lnTo>
                    <a:pt x="523" y="205"/>
                  </a:lnTo>
                  <a:lnTo>
                    <a:pt x="519" y="201"/>
                  </a:lnTo>
                  <a:lnTo>
                    <a:pt x="514" y="197"/>
                  </a:lnTo>
                  <a:lnTo>
                    <a:pt x="509" y="194"/>
                  </a:lnTo>
                  <a:lnTo>
                    <a:pt x="504" y="189"/>
                  </a:lnTo>
                  <a:lnTo>
                    <a:pt x="500" y="186"/>
                  </a:lnTo>
                  <a:lnTo>
                    <a:pt x="496" y="182"/>
                  </a:lnTo>
                  <a:lnTo>
                    <a:pt x="491" y="178"/>
                  </a:lnTo>
                  <a:lnTo>
                    <a:pt x="487" y="174"/>
                  </a:lnTo>
                  <a:lnTo>
                    <a:pt x="482" y="171"/>
                  </a:lnTo>
                  <a:lnTo>
                    <a:pt x="477" y="168"/>
                  </a:lnTo>
                  <a:lnTo>
                    <a:pt x="473" y="164"/>
                  </a:lnTo>
                  <a:lnTo>
                    <a:pt x="468" y="160"/>
                  </a:lnTo>
                  <a:lnTo>
                    <a:pt x="464" y="157"/>
                  </a:lnTo>
                  <a:lnTo>
                    <a:pt x="460" y="153"/>
                  </a:lnTo>
                  <a:lnTo>
                    <a:pt x="454" y="150"/>
                  </a:lnTo>
                  <a:lnTo>
                    <a:pt x="451" y="147"/>
                  </a:lnTo>
                  <a:lnTo>
                    <a:pt x="446" y="144"/>
                  </a:lnTo>
                  <a:lnTo>
                    <a:pt x="441" y="140"/>
                  </a:lnTo>
                  <a:lnTo>
                    <a:pt x="437" y="137"/>
                  </a:lnTo>
                  <a:lnTo>
                    <a:pt x="432" y="134"/>
                  </a:lnTo>
                  <a:lnTo>
                    <a:pt x="428" y="130"/>
                  </a:lnTo>
                  <a:lnTo>
                    <a:pt x="424" y="127"/>
                  </a:lnTo>
                  <a:lnTo>
                    <a:pt x="419" y="124"/>
                  </a:lnTo>
                  <a:lnTo>
                    <a:pt x="415" y="121"/>
                  </a:lnTo>
                  <a:lnTo>
                    <a:pt x="411" y="118"/>
                  </a:lnTo>
                  <a:lnTo>
                    <a:pt x="406" y="115"/>
                  </a:lnTo>
                  <a:lnTo>
                    <a:pt x="402" y="112"/>
                  </a:lnTo>
                  <a:lnTo>
                    <a:pt x="398" y="110"/>
                  </a:lnTo>
                  <a:lnTo>
                    <a:pt x="393" y="106"/>
                  </a:lnTo>
                  <a:lnTo>
                    <a:pt x="389" y="104"/>
                  </a:lnTo>
                  <a:lnTo>
                    <a:pt x="384" y="101"/>
                  </a:lnTo>
                  <a:lnTo>
                    <a:pt x="380" y="98"/>
                  </a:lnTo>
                  <a:lnTo>
                    <a:pt x="377" y="96"/>
                  </a:lnTo>
                  <a:lnTo>
                    <a:pt x="372" y="92"/>
                  </a:lnTo>
                  <a:lnTo>
                    <a:pt x="368" y="90"/>
                  </a:lnTo>
                  <a:lnTo>
                    <a:pt x="364" y="88"/>
                  </a:lnTo>
                  <a:lnTo>
                    <a:pt x="359" y="85"/>
                  </a:lnTo>
                  <a:lnTo>
                    <a:pt x="356" y="82"/>
                  </a:lnTo>
                  <a:lnTo>
                    <a:pt x="352" y="80"/>
                  </a:lnTo>
                  <a:lnTo>
                    <a:pt x="347" y="78"/>
                  </a:lnTo>
                  <a:lnTo>
                    <a:pt x="343" y="76"/>
                  </a:lnTo>
                  <a:lnTo>
                    <a:pt x="340" y="74"/>
                  </a:lnTo>
                  <a:lnTo>
                    <a:pt x="335" y="70"/>
                  </a:lnTo>
                  <a:lnTo>
                    <a:pt x="331" y="69"/>
                  </a:lnTo>
                  <a:lnTo>
                    <a:pt x="328" y="67"/>
                  </a:lnTo>
                  <a:lnTo>
                    <a:pt x="323" y="65"/>
                  </a:lnTo>
                  <a:lnTo>
                    <a:pt x="320" y="63"/>
                  </a:lnTo>
                  <a:lnTo>
                    <a:pt x="316" y="61"/>
                  </a:lnTo>
                  <a:lnTo>
                    <a:pt x="311" y="58"/>
                  </a:lnTo>
                  <a:lnTo>
                    <a:pt x="308" y="56"/>
                  </a:lnTo>
                  <a:lnTo>
                    <a:pt x="305" y="54"/>
                  </a:lnTo>
                  <a:lnTo>
                    <a:pt x="300" y="53"/>
                  </a:lnTo>
                  <a:lnTo>
                    <a:pt x="297" y="51"/>
                  </a:lnTo>
                  <a:lnTo>
                    <a:pt x="293" y="49"/>
                  </a:lnTo>
                  <a:lnTo>
                    <a:pt x="290" y="48"/>
                  </a:lnTo>
                  <a:lnTo>
                    <a:pt x="285" y="45"/>
                  </a:lnTo>
                  <a:lnTo>
                    <a:pt x="282" y="44"/>
                  </a:lnTo>
                  <a:lnTo>
                    <a:pt x="279" y="42"/>
                  </a:lnTo>
                  <a:lnTo>
                    <a:pt x="274" y="40"/>
                  </a:lnTo>
                  <a:lnTo>
                    <a:pt x="271" y="39"/>
                  </a:lnTo>
                  <a:lnTo>
                    <a:pt x="268" y="38"/>
                  </a:lnTo>
                  <a:lnTo>
                    <a:pt x="265" y="36"/>
                  </a:lnTo>
                  <a:lnTo>
                    <a:pt x="260" y="35"/>
                  </a:lnTo>
                  <a:lnTo>
                    <a:pt x="257" y="32"/>
                  </a:lnTo>
                  <a:lnTo>
                    <a:pt x="254" y="31"/>
                  </a:lnTo>
                  <a:lnTo>
                    <a:pt x="250" y="30"/>
                  </a:lnTo>
                  <a:lnTo>
                    <a:pt x="247" y="29"/>
                  </a:lnTo>
                  <a:lnTo>
                    <a:pt x="244" y="28"/>
                  </a:lnTo>
                  <a:lnTo>
                    <a:pt x="241" y="26"/>
                  </a:lnTo>
                  <a:lnTo>
                    <a:pt x="237" y="25"/>
                  </a:lnTo>
                  <a:lnTo>
                    <a:pt x="234" y="24"/>
                  </a:lnTo>
                  <a:lnTo>
                    <a:pt x="231" y="23"/>
                  </a:lnTo>
                  <a:lnTo>
                    <a:pt x="227" y="21"/>
                  </a:lnTo>
                  <a:lnTo>
                    <a:pt x="224" y="20"/>
                  </a:lnTo>
                  <a:lnTo>
                    <a:pt x="221" y="19"/>
                  </a:lnTo>
                  <a:lnTo>
                    <a:pt x="218" y="18"/>
                  </a:lnTo>
                  <a:lnTo>
                    <a:pt x="214" y="17"/>
                  </a:lnTo>
                  <a:lnTo>
                    <a:pt x="212" y="16"/>
                  </a:lnTo>
                  <a:lnTo>
                    <a:pt x="209" y="15"/>
                  </a:lnTo>
                  <a:lnTo>
                    <a:pt x="206" y="15"/>
                  </a:lnTo>
                  <a:lnTo>
                    <a:pt x="202" y="14"/>
                  </a:lnTo>
                  <a:lnTo>
                    <a:pt x="200" y="13"/>
                  </a:lnTo>
                  <a:lnTo>
                    <a:pt x="197" y="12"/>
                  </a:lnTo>
                  <a:lnTo>
                    <a:pt x="195" y="11"/>
                  </a:lnTo>
                  <a:lnTo>
                    <a:pt x="191" y="11"/>
                  </a:lnTo>
                  <a:lnTo>
                    <a:pt x="188" y="9"/>
                  </a:lnTo>
                  <a:lnTo>
                    <a:pt x="186" y="8"/>
                  </a:lnTo>
                  <a:lnTo>
                    <a:pt x="183" y="8"/>
                  </a:lnTo>
                  <a:lnTo>
                    <a:pt x="181" y="7"/>
                  </a:lnTo>
                  <a:lnTo>
                    <a:pt x="177" y="7"/>
                  </a:lnTo>
                  <a:lnTo>
                    <a:pt x="175" y="6"/>
                  </a:lnTo>
                  <a:lnTo>
                    <a:pt x="173" y="6"/>
                  </a:lnTo>
                  <a:lnTo>
                    <a:pt x="170" y="5"/>
                  </a:lnTo>
                  <a:lnTo>
                    <a:pt x="167" y="5"/>
                  </a:lnTo>
                  <a:lnTo>
                    <a:pt x="165" y="4"/>
                  </a:lnTo>
                  <a:lnTo>
                    <a:pt x="162" y="4"/>
                  </a:lnTo>
                  <a:lnTo>
                    <a:pt x="160" y="3"/>
                  </a:lnTo>
                  <a:lnTo>
                    <a:pt x="158" y="3"/>
                  </a:lnTo>
                  <a:lnTo>
                    <a:pt x="155" y="3"/>
                  </a:lnTo>
                  <a:lnTo>
                    <a:pt x="153" y="2"/>
                  </a:lnTo>
                  <a:lnTo>
                    <a:pt x="151" y="2"/>
                  </a:lnTo>
                  <a:lnTo>
                    <a:pt x="148" y="2"/>
                  </a:lnTo>
                  <a:lnTo>
                    <a:pt x="146" y="1"/>
                  </a:lnTo>
                  <a:lnTo>
                    <a:pt x="143" y="1"/>
                  </a:lnTo>
                  <a:lnTo>
                    <a:pt x="141" y="1"/>
                  </a:lnTo>
                  <a:lnTo>
                    <a:pt x="139" y="1"/>
                  </a:lnTo>
                  <a:lnTo>
                    <a:pt x="137" y="1"/>
                  </a:lnTo>
                  <a:lnTo>
                    <a:pt x="135" y="1"/>
                  </a:lnTo>
                  <a:lnTo>
                    <a:pt x="134" y="0"/>
                  </a:lnTo>
                  <a:lnTo>
                    <a:pt x="131" y="0"/>
                  </a:lnTo>
                  <a:lnTo>
                    <a:pt x="129" y="0"/>
                  </a:lnTo>
                  <a:lnTo>
                    <a:pt x="127" y="0"/>
                  </a:lnTo>
                  <a:lnTo>
                    <a:pt x="125" y="0"/>
                  </a:lnTo>
                  <a:lnTo>
                    <a:pt x="123" y="0"/>
                  </a:lnTo>
                  <a:lnTo>
                    <a:pt x="122" y="0"/>
                  </a:lnTo>
                  <a:lnTo>
                    <a:pt x="119" y="0"/>
                  </a:lnTo>
                  <a:lnTo>
                    <a:pt x="117" y="0"/>
                  </a:lnTo>
                  <a:lnTo>
                    <a:pt x="116" y="0"/>
                  </a:lnTo>
                  <a:lnTo>
                    <a:pt x="114" y="0"/>
                  </a:lnTo>
                  <a:lnTo>
                    <a:pt x="112" y="0"/>
                  </a:lnTo>
                  <a:lnTo>
                    <a:pt x="111" y="0"/>
                  </a:lnTo>
                  <a:lnTo>
                    <a:pt x="109" y="0"/>
                  </a:lnTo>
                  <a:lnTo>
                    <a:pt x="107" y="0"/>
                  </a:lnTo>
                  <a:lnTo>
                    <a:pt x="105" y="1"/>
                  </a:lnTo>
                  <a:lnTo>
                    <a:pt x="104" y="1"/>
                  </a:lnTo>
                  <a:lnTo>
                    <a:pt x="102" y="1"/>
                  </a:lnTo>
                  <a:lnTo>
                    <a:pt x="101" y="1"/>
                  </a:lnTo>
                  <a:lnTo>
                    <a:pt x="100" y="1"/>
                  </a:lnTo>
                  <a:lnTo>
                    <a:pt x="98" y="1"/>
                  </a:lnTo>
                  <a:lnTo>
                    <a:pt x="97" y="1"/>
                  </a:lnTo>
                  <a:lnTo>
                    <a:pt x="94" y="2"/>
                  </a:lnTo>
                  <a:lnTo>
                    <a:pt x="93" y="2"/>
                  </a:lnTo>
                  <a:lnTo>
                    <a:pt x="92" y="2"/>
                  </a:lnTo>
                  <a:lnTo>
                    <a:pt x="91" y="2"/>
                  </a:lnTo>
                  <a:lnTo>
                    <a:pt x="89" y="3"/>
                  </a:lnTo>
                  <a:lnTo>
                    <a:pt x="88" y="3"/>
                  </a:lnTo>
                  <a:lnTo>
                    <a:pt x="87" y="3"/>
                  </a:lnTo>
                  <a:lnTo>
                    <a:pt x="86" y="3"/>
                  </a:lnTo>
                  <a:lnTo>
                    <a:pt x="85" y="4"/>
                  </a:lnTo>
                  <a:lnTo>
                    <a:pt x="83" y="4"/>
                  </a:lnTo>
                  <a:lnTo>
                    <a:pt x="82" y="5"/>
                  </a:lnTo>
                  <a:lnTo>
                    <a:pt x="80" y="5"/>
                  </a:lnTo>
                  <a:lnTo>
                    <a:pt x="79" y="5"/>
                  </a:lnTo>
                  <a:lnTo>
                    <a:pt x="78" y="6"/>
                  </a:lnTo>
                  <a:lnTo>
                    <a:pt x="77" y="6"/>
                  </a:lnTo>
                  <a:lnTo>
                    <a:pt x="76" y="7"/>
                  </a:lnTo>
                  <a:lnTo>
                    <a:pt x="75" y="7"/>
                  </a:lnTo>
                  <a:lnTo>
                    <a:pt x="74" y="7"/>
                  </a:lnTo>
                  <a:lnTo>
                    <a:pt x="74" y="8"/>
                  </a:lnTo>
                  <a:lnTo>
                    <a:pt x="72" y="8"/>
                  </a:lnTo>
                  <a:lnTo>
                    <a:pt x="70" y="9"/>
                  </a:lnTo>
                  <a:lnTo>
                    <a:pt x="69" y="9"/>
                  </a:lnTo>
                  <a:lnTo>
                    <a:pt x="68" y="11"/>
                  </a:lnTo>
                  <a:lnTo>
                    <a:pt x="67" y="11"/>
                  </a:lnTo>
                  <a:lnTo>
                    <a:pt x="66" y="12"/>
                  </a:lnTo>
                  <a:lnTo>
                    <a:pt x="65" y="13"/>
                  </a:lnTo>
                  <a:lnTo>
                    <a:pt x="64" y="13"/>
                  </a:lnTo>
                  <a:lnTo>
                    <a:pt x="63" y="14"/>
                  </a:lnTo>
                  <a:lnTo>
                    <a:pt x="62" y="15"/>
                  </a:lnTo>
                  <a:lnTo>
                    <a:pt x="61" y="15"/>
                  </a:lnTo>
                  <a:lnTo>
                    <a:pt x="61" y="16"/>
                  </a:lnTo>
                  <a:lnTo>
                    <a:pt x="60" y="16"/>
                  </a:lnTo>
                  <a:lnTo>
                    <a:pt x="60" y="17"/>
                  </a:lnTo>
                  <a:lnTo>
                    <a:pt x="58" y="17"/>
                  </a:lnTo>
                  <a:lnTo>
                    <a:pt x="57" y="18"/>
                  </a:lnTo>
                  <a:lnTo>
                    <a:pt x="56" y="19"/>
                  </a:lnTo>
                  <a:lnTo>
                    <a:pt x="56" y="20"/>
                  </a:lnTo>
                  <a:lnTo>
                    <a:pt x="55" y="20"/>
                  </a:lnTo>
                  <a:lnTo>
                    <a:pt x="54" y="21"/>
                  </a:lnTo>
                  <a:lnTo>
                    <a:pt x="54" y="23"/>
                  </a:lnTo>
                  <a:lnTo>
                    <a:pt x="53" y="23"/>
                  </a:lnTo>
                  <a:lnTo>
                    <a:pt x="52" y="24"/>
                  </a:lnTo>
                  <a:lnTo>
                    <a:pt x="52" y="25"/>
                  </a:lnTo>
                  <a:lnTo>
                    <a:pt x="51" y="25"/>
                  </a:lnTo>
                  <a:lnTo>
                    <a:pt x="51" y="26"/>
                  </a:lnTo>
                  <a:lnTo>
                    <a:pt x="50" y="26"/>
                  </a:lnTo>
                  <a:lnTo>
                    <a:pt x="50" y="27"/>
                  </a:lnTo>
                  <a:lnTo>
                    <a:pt x="50" y="28"/>
                  </a:lnTo>
                  <a:lnTo>
                    <a:pt x="49" y="28"/>
                  </a:lnTo>
                  <a:lnTo>
                    <a:pt x="49" y="29"/>
                  </a:lnTo>
                  <a:lnTo>
                    <a:pt x="48" y="30"/>
                  </a:lnTo>
                  <a:lnTo>
                    <a:pt x="46" y="31"/>
                  </a:lnTo>
                  <a:lnTo>
                    <a:pt x="46" y="32"/>
                  </a:lnTo>
                  <a:lnTo>
                    <a:pt x="46" y="33"/>
                  </a:lnTo>
                  <a:lnTo>
                    <a:pt x="45" y="33"/>
                  </a:lnTo>
                  <a:lnTo>
                    <a:pt x="45" y="35"/>
                  </a:lnTo>
                  <a:lnTo>
                    <a:pt x="45" y="36"/>
                  </a:lnTo>
                  <a:lnTo>
                    <a:pt x="44" y="37"/>
                  </a:lnTo>
                  <a:lnTo>
                    <a:pt x="44" y="38"/>
                  </a:lnTo>
                  <a:lnTo>
                    <a:pt x="43" y="39"/>
                  </a:lnTo>
                  <a:lnTo>
                    <a:pt x="43" y="40"/>
                  </a:lnTo>
                  <a:lnTo>
                    <a:pt x="43" y="41"/>
                  </a:lnTo>
                  <a:lnTo>
                    <a:pt x="42" y="41"/>
                  </a:lnTo>
                  <a:lnTo>
                    <a:pt x="42" y="42"/>
                  </a:lnTo>
                  <a:lnTo>
                    <a:pt x="42" y="43"/>
                  </a:lnTo>
                  <a:lnTo>
                    <a:pt x="42" y="44"/>
                  </a:lnTo>
                  <a:lnTo>
                    <a:pt x="41" y="45"/>
                  </a:lnTo>
                  <a:lnTo>
                    <a:pt x="41" y="47"/>
                  </a:lnTo>
                  <a:lnTo>
                    <a:pt x="41" y="48"/>
                  </a:lnTo>
                  <a:lnTo>
                    <a:pt x="40" y="49"/>
                  </a:lnTo>
                  <a:lnTo>
                    <a:pt x="40" y="50"/>
                  </a:lnTo>
                  <a:lnTo>
                    <a:pt x="40" y="51"/>
                  </a:lnTo>
                  <a:lnTo>
                    <a:pt x="40" y="52"/>
                  </a:lnTo>
                  <a:lnTo>
                    <a:pt x="39" y="53"/>
                  </a:lnTo>
                  <a:lnTo>
                    <a:pt x="39" y="54"/>
                  </a:lnTo>
                  <a:lnTo>
                    <a:pt x="39" y="55"/>
                  </a:lnTo>
                  <a:lnTo>
                    <a:pt x="38" y="56"/>
                  </a:lnTo>
                  <a:lnTo>
                    <a:pt x="38" y="57"/>
                  </a:lnTo>
                  <a:lnTo>
                    <a:pt x="38" y="58"/>
                  </a:lnTo>
                  <a:lnTo>
                    <a:pt x="38" y="60"/>
                  </a:lnTo>
                  <a:lnTo>
                    <a:pt x="38" y="61"/>
                  </a:lnTo>
                  <a:lnTo>
                    <a:pt x="37" y="61"/>
                  </a:lnTo>
                  <a:lnTo>
                    <a:pt x="37" y="62"/>
                  </a:lnTo>
                  <a:lnTo>
                    <a:pt x="37" y="63"/>
                  </a:lnTo>
                  <a:lnTo>
                    <a:pt x="37" y="64"/>
                  </a:lnTo>
                  <a:lnTo>
                    <a:pt x="37" y="65"/>
                  </a:lnTo>
                  <a:lnTo>
                    <a:pt x="36" y="65"/>
                  </a:lnTo>
                  <a:lnTo>
                    <a:pt x="36" y="66"/>
                  </a:lnTo>
                  <a:lnTo>
                    <a:pt x="36" y="67"/>
                  </a:lnTo>
                  <a:lnTo>
                    <a:pt x="34" y="67"/>
                  </a:lnTo>
                  <a:lnTo>
                    <a:pt x="34" y="68"/>
                  </a:lnTo>
                  <a:lnTo>
                    <a:pt x="34" y="69"/>
                  </a:lnTo>
                  <a:lnTo>
                    <a:pt x="33" y="69"/>
                  </a:lnTo>
                  <a:lnTo>
                    <a:pt x="33" y="70"/>
                  </a:lnTo>
                  <a:lnTo>
                    <a:pt x="33" y="72"/>
                  </a:lnTo>
                  <a:lnTo>
                    <a:pt x="32" y="73"/>
                  </a:lnTo>
                  <a:lnTo>
                    <a:pt x="32" y="74"/>
                  </a:lnTo>
                  <a:lnTo>
                    <a:pt x="31" y="74"/>
                  </a:lnTo>
                  <a:lnTo>
                    <a:pt x="31" y="75"/>
                  </a:lnTo>
                  <a:lnTo>
                    <a:pt x="30" y="76"/>
                  </a:lnTo>
                  <a:lnTo>
                    <a:pt x="29" y="77"/>
                  </a:lnTo>
                  <a:lnTo>
                    <a:pt x="28" y="78"/>
                  </a:lnTo>
                  <a:lnTo>
                    <a:pt x="29" y="78"/>
                  </a:lnTo>
                  <a:lnTo>
                    <a:pt x="28" y="78"/>
                  </a:lnTo>
                  <a:lnTo>
                    <a:pt x="27" y="79"/>
                  </a:lnTo>
                  <a:lnTo>
                    <a:pt x="27" y="80"/>
                  </a:lnTo>
                  <a:lnTo>
                    <a:pt x="26" y="80"/>
                  </a:lnTo>
                  <a:lnTo>
                    <a:pt x="26" y="81"/>
                  </a:lnTo>
                  <a:lnTo>
                    <a:pt x="25" y="81"/>
                  </a:lnTo>
                  <a:lnTo>
                    <a:pt x="24" y="82"/>
                  </a:lnTo>
                  <a:lnTo>
                    <a:pt x="22" y="82"/>
                  </a:lnTo>
                  <a:lnTo>
                    <a:pt x="22" y="84"/>
                  </a:lnTo>
                  <a:lnTo>
                    <a:pt x="21" y="84"/>
                  </a:lnTo>
                  <a:lnTo>
                    <a:pt x="21" y="85"/>
                  </a:lnTo>
                  <a:lnTo>
                    <a:pt x="20" y="85"/>
                  </a:lnTo>
                  <a:lnTo>
                    <a:pt x="19" y="86"/>
                  </a:lnTo>
                  <a:lnTo>
                    <a:pt x="18" y="86"/>
                  </a:lnTo>
                  <a:lnTo>
                    <a:pt x="18" y="87"/>
                  </a:lnTo>
                  <a:lnTo>
                    <a:pt x="17" y="87"/>
                  </a:lnTo>
                  <a:lnTo>
                    <a:pt x="17" y="88"/>
                  </a:lnTo>
                  <a:lnTo>
                    <a:pt x="16" y="88"/>
                  </a:lnTo>
                  <a:lnTo>
                    <a:pt x="15" y="88"/>
                  </a:lnTo>
                  <a:lnTo>
                    <a:pt x="15" y="89"/>
                  </a:lnTo>
                  <a:lnTo>
                    <a:pt x="14" y="89"/>
                  </a:lnTo>
                  <a:lnTo>
                    <a:pt x="13" y="90"/>
                  </a:lnTo>
                  <a:lnTo>
                    <a:pt x="12" y="90"/>
                  </a:lnTo>
                  <a:lnTo>
                    <a:pt x="10" y="91"/>
                  </a:lnTo>
                  <a:lnTo>
                    <a:pt x="9" y="91"/>
                  </a:lnTo>
                  <a:lnTo>
                    <a:pt x="9" y="92"/>
                  </a:lnTo>
                  <a:lnTo>
                    <a:pt x="8" y="92"/>
                  </a:lnTo>
                  <a:lnTo>
                    <a:pt x="7" y="92"/>
                  </a:lnTo>
                  <a:lnTo>
                    <a:pt x="7" y="93"/>
                  </a:lnTo>
                  <a:lnTo>
                    <a:pt x="6" y="93"/>
                  </a:lnTo>
                  <a:lnTo>
                    <a:pt x="5" y="94"/>
                  </a:lnTo>
                  <a:lnTo>
                    <a:pt x="4" y="94"/>
                  </a:lnTo>
                  <a:lnTo>
                    <a:pt x="3" y="96"/>
                  </a:lnTo>
                  <a:lnTo>
                    <a:pt x="2" y="96"/>
                  </a:lnTo>
                  <a:lnTo>
                    <a:pt x="1" y="97"/>
                  </a:lnTo>
                  <a:lnTo>
                    <a:pt x="0" y="97"/>
                  </a:lnTo>
                  <a:lnTo>
                    <a:pt x="0" y="96"/>
                  </a:lnTo>
                  <a:lnTo>
                    <a:pt x="0" y="94"/>
                  </a:lnTo>
                  <a:lnTo>
                    <a:pt x="0" y="93"/>
                  </a:lnTo>
                  <a:lnTo>
                    <a:pt x="0" y="82"/>
                  </a:lnTo>
                  <a:lnTo>
                    <a:pt x="0" y="81"/>
                  </a:lnTo>
                  <a:lnTo>
                    <a:pt x="0" y="78"/>
                  </a:lnTo>
                  <a:lnTo>
                    <a:pt x="0" y="77"/>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69" name="Freeform 33"/>
            <p:cNvSpPr>
              <a:spLocks/>
            </p:cNvSpPr>
            <p:nvPr/>
          </p:nvSpPr>
          <p:spPr bwMode="auto">
            <a:xfrm rot="10800000">
              <a:off x="3732" y="2692"/>
              <a:ext cx="1372" cy="890"/>
            </a:xfrm>
            <a:custGeom>
              <a:avLst/>
              <a:gdLst>
                <a:gd name="T0" fmla="*/ 2147483646 w 1372"/>
                <a:gd name="T1" fmla="*/ 2147483646 h 890"/>
                <a:gd name="T2" fmla="*/ 2147483646 w 1372"/>
                <a:gd name="T3" fmla="*/ 2147483646 h 890"/>
                <a:gd name="T4" fmla="*/ 2147483646 w 1372"/>
                <a:gd name="T5" fmla="*/ 2147483646 h 890"/>
                <a:gd name="T6" fmla="*/ 2147483646 w 1372"/>
                <a:gd name="T7" fmla="*/ 2147483646 h 890"/>
                <a:gd name="T8" fmla="*/ 2147483646 w 1372"/>
                <a:gd name="T9" fmla="*/ 2147483646 h 890"/>
                <a:gd name="T10" fmla="*/ 2147483646 w 1372"/>
                <a:gd name="T11" fmla="*/ 2147483646 h 890"/>
                <a:gd name="T12" fmla="*/ 2147483646 w 1372"/>
                <a:gd name="T13" fmla="*/ 2147483646 h 890"/>
                <a:gd name="T14" fmla="*/ 2147483646 w 1372"/>
                <a:gd name="T15" fmla="*/ 2147483646 h 890"/>
                <a:gd name="T16" fmla="*/ 2147483646 w 1372"/>
                <a:gd name="T17" fmla="*/ 2147483646 h 890"/>
                <a:gd name="T18" fmla="*/ 2147483646 w 1372"/>
                <a:gd name="T19" fmla="*/ 2147483646 h 890"/>
                <a:gd name="T20" fmla="*/ 2147483646 w 1372"/>
                <a:gd name="T21" fmla="*/ 2147483646 h 890"/>
                <a:gd name="T22" fmla="*/ 2147483646 w 1372"/>
                <a:gd name="T23" fmla="*/ 2147483646 h 890"/>
                <a:gd name="T24" fmla="*/ 2147483646 w 1372"/>
                <a:gd name="T25" fmla="*/ 2147483646 h 890"/>
                <a:gd name="T26" fmla="*/ 2147483646 w 1372"/>
                <a:gd name="T27" fmla="*/ 2147483646 h 890"/>
                <a:gd name="T28" fmla="*/ 2147483646 w 1372"/>
                <a:gd name="T29" fmla="*/ 2147483646 h 890"/>
                <a:gd name="T30" fmla="*/ 2147483646 w 1372"/>
                <a:gd name="T31" fmla="*/ 2147483646 h 890"/>
                <a:gd name="T32" fmla="*/ 2147483646 w 1372"/>
                <a:gd name="T33" fmla="*/ 2147483646 h 890"/>
                <a:gd name="T34" fmla="*/ 2147483646 w 1372"/>
                <a:gd name="T35" fmla="*/ 2147483646 h 890"/>
                <a:gd name="T36" fmla="*/ 2147483646 w 1372"/>
                <a:gd name="T37" fmla="*/ 2147483646 h 890"/>
                <a:gd name="T38" fmla="*/ 2147483646 w 1372"/>
                <a:gd name="T39" fmla="*/ 2147483646 h 890"/>
                <a:gd name="T40" fmla="*/ 2147483646 w 1372"/>
                <a:gd name="T41" fmla="*/ 2147483646 h 890"/>
                <a:gd name="T42" fmla="*/ 2147483646 w 1372"/>
                <a:gd name="T43" fmla="*/ 2147483646 h 890"/>
                <a:gd name="T44" fmla="*/ 2147483646 w 1372"/>
                <a:gd name="T45" fmla="*/ 2147483646 h 890"/>
                <a:gd name="T46" fmla="*/ 2147483646 w 1372"/>
                <a:gd name="T47" fmla="*/ 2147483646 h 890"/>
                <a:gd name="T48" fmla="*/ 2147483646 w 1372"/>
                <a:gd name="T49" fmla="*/ 2147483646 h 890"/>
                <a:gd name="T50" fmla="*/ 2147483646 w 1372"/>
                <a:gd name="T51" fmla="*/ 2147483646 h 890"/>
                <a:gd name="T52" fmla="*/ 2147483646 w 1372"/>
                <a:gd name="T53" fmla="*/ 2147483646 h 890"/>
                <a:gd name="T54" fmla="*/ 2147483646 w 1372"/>
                <a:gd name="T55" fmla="*/ 2147483646 h 890"/>
                <a:gd name="T56" fmla="*/ 2147483646 w 1372"/>
                <a:gd name="T57" fmla="*/ 2147483646 h 890"/>
                <a:gd name="T58" fmla="*/ 2147483646 w 1372"/>
                <a:gd name="T59" fmla="*/ 2147483646 h 890"/>
                <a:gd name="T60" fmla="*/ 2147483646 w 1372"/>
                <a:gd name="T61" fmla="*/ 2147483646 h 890"/>
                <a:gd name="T62" fmla="*/ 2147483646 w 1372"/>
                <a:gd name="T63" fmla="*/ 2147483646 h 890"/>
                <a:gd name="T64" fmla="*/ 2147483646 w 1372"/>
                <a:gd name="T65" fmla="*/ 0 h 890"/>
                <a:gd name="T66" fmla="*/ 2147483646 w 1372"/>
                <a:gd name="T67" fmla="*/ 2147483646 h 890"/>
                <a:gd name="T68" fmla="*/ 2147483646 w 1372"/>
                <a:gd name="T69" fmla="*/ 2147483646 h 890"/>
                <a:gd name="T70" fmla="*/ 2147483646 w 1372"/>
                <a:gd name="T71" fmla="*/ 2147483646 h 890"/>
                <a:gd name="T72" fmla="*/ 2147483646 w 1372"/>
                <a:gd name="T73" fmla="*/ 2147483646 h 890"/>
                <a:gd name="T74" fmla="*/ 2147483646 w 1372"/>
                <a:gd name="T75" fmla="*/ 2147483646 h 890"/>
                <a:gd name="T76" fmla="*/ 2147483646 w 1372"/>
                <a:gd name="T77" fmla="*/ 2147483646 h 890"/>
                <a:gd name="T78" fmla="*/ 2147483646 w 1372"/>
                <a:gd name="T79" fmla="*/ 2147483646 h 890"/>
                <a:gd name="T80" fmla="*/ 2147483646 w 1372"/>
                <a:gd name="T81" fmla="*/ 2147483646 h 890"/>
                <a:gd name="T82" fmla="*/ 2147483646 w 1372"/>
                <a:gd name="T83" fmla="*/ 2147483646 h 890"/>
                <a:gd name="T84" fmla="*/ 2147483646 w 1372"/>
                <a:gd name="T85" fmla="*/ 2147483646 h 890"/>
                <a:gd name="T86" fmla="*/ 2147483646 w 1372"/>
                <a:gd name="T87" fmla="*/ 2147483646 h 890"/>
                <a:gd name="T88" fmla="*/ 2147483646 w 1372"/>
                <a:gd name="T89" fmla="*/ 2147483646 h 890"/>
                <a:gd name="T90" fmla="*/ 2147483646 w 1372"/>
                <a:gd name="T91" fmla="*/ 2147483646 h 890"/>
                <a:gd name="T92" fmla="*/ 2147483646 w 1372"/>
                <a:gd name="T93" fmla="*/ 2147483646 h 890"/>
                <a:gd name="T94" fmla="*/ 2147483646 w 1372"/>
                <a:gd name="T95" fmla="*/ 2147483646 h 890"/>
                <a:gd name="T96" fmla="*/ 2147483646 w 1372"/>
                <a:gd name="T97" fmla="*/ 2147483646 h 890"/>
                <a:gd name="T98" fmla="*/ 2147483646 w 1372"/>
                <a:gd name="T99" fmla="*/ 2147483646 h 890"/>
                <a:gd name="T100" fmla="*/ 2147483646 w 1372"/>
                <a:gd name="T101" fmla="*/ 2147483646 h 890"/>
                <a:gd name="T102" fmla="*/ 2147483646 w 1372"/>
                <a:gd name="T103" fmla="*/ 2147483646 h 890"/>
                <a:gd name="T104" fmla="*/ 2147483646 w 1372"/>
                <a:gd name="T105" fmla="*/ 2147483646 h 890"/>
                <a:gd name="T106" fmla="*/ 2147483646 w 1372"/>
                <a:gd name="T107" fmla="*/ 2147483646 h 890"/>
                <a:gd name="T108" fmla="*/ 2147483646 w 1372"/>
                <a:gd name="T109" fmla="*/ 2147483646 h 890"/>
                <a:gd name="T110" fmla="*/ 2147483646 w 1372"/>
                <a:gd name="T111" fmla="*/ 2147483646 h 890"/>
                <a:gd name="T112" fmla="*/ 2147483646 w 1372"/>
                <a:gd name="T113" fmla="*/ 2147483646 h 890"/>
                <a:gd name="T114" fmla="*/ 2147483646 w 1372"/>
                <a:gd name="T115" fmla="*/ 2147483646 h 890"/>
                <a:gd name="T116" fmla="*/ 2147483646 w 1372"/>
                <a:gd name="T117" fmla="*/ 2147483646 h 890"/>
                <a:gd name="T118" fmla="*/ 0 w 1372"/>
                <a:gd name="T119" fmla="*/ 2147483646 h 890"/>
                <a:gd name="T120" fmla="*/ 2147483646 w 1372"/>
                <a:gd name="T121" fmla="*/ 2147483646 h 890"/>
                <a:gd name="T122" fmla="*/ 2147483646 w 1372"/>
                <a:gd name="T123" fmla="*/ 2147483646 h 890"/>
                <a:gd name="T124" fmla="*/ 2147483646 w 1372"/>
                <a:gd name="T125" fmla="*/ 2147483646 h 89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72" h="890">
                  <a:moveTo>
                    <a:pt x="1372" y="890"/>
                  </a:moveTo>
                  <a:lnTo>
                    <a:pt x="1369" y="888"/>
                  </a:lnTo>
                  <a:lnTo>
                    <a:pt x="1368" y="886"/>
                  </a:lnTo>
                  <a:lnTo>
                    <a:pt x="1366" y="885"/>
                  </a:lnTo>
                  <a:lnTo>
                    <a:pt x="1365" y="882"/>
                  </a:lnTo>
                  <a:lnTo>
                    <a:pt x="1363" y="880"/>
                  </a:lnTo>
                  <a:lnTo>
                    <a:pt x="1361" y="878"/>
                  </a:lnTo>
                  <a:lnTo>
                    <a:pt x="1360" y="877"/>
                  </a:lnTo>
                  <a:lnTo>
                    <a:pt x="1357" y="875"/>
                  </a:lnTo>
                  <a:lnTo>
                    <a:pt x="1355" y="873"/>
                  </a:lnTo>
                  <a:lnTo>
                    <a:pt x="1354" y="870"/>
                  </a:lnTo>
                  <a:lnTo>
                    <a:pt x="1352" y="869"/>
                  </a:lnTo>
                  <a:lnTo>
                    <a:pt x="1350" y="867"/>
                  </a:lnTo>
                  <a:lnTo>
                    <a:pt x="1349" y="865"/>
                  </a:lnTo>
                  <a:lnTo>
                    <a:pt x="1347" y="863"/>
                  </a:lnTo>
                  <a:lnTo>
                    <a:pt x="1344" y="862"/>
                  </a:lnTo>
                  <a:lnTo>
                    <a:pt x="1343" y="859"/>
                  </a:lnTo>
                  <a:lnTo>
                    <a:pt x="1341" y="857"/>
                  </a:lnTo>
                  <a:lnTo>
                    <a:pt x="1339" y="855"/>
                  </a:lnTo>
                  <a:lnTo>
                    <a:pt x="1338" y="854"/>
                  </a:lnTo>
                  <a:lnTo>
                    <a:pt x="1336" y="852"/>
                  </a:lnTo>
                  <a:lnTo>
                    <a:pt x="1333" y="850"/>
                  </a:lnTo>
                  <a:lnTo>
                    <a:pt x="1332" y="847"/>
                  </a:lnTo>
                  <a:lnTo>
                    <a:pt x="1330" y="846"/>
                  </a:lnTo>
                  <a:lnTo>
                    <a:pt x="1328" y="844"/>
                  </a:lnTo>
                  <a:lnTo>
                    <a:pt x="1326" y="842"/>
                  </a:lnTo>
                  <a:lnTo>
                    <a:pt x="1325" y="840"/>
                  </a:lnTo>
                  <a:lnTo>
                    <a:pt x="1323" y="838"/>
                  </a:lnTo>
                  <a:lnTo>
                    <a:pt x="1320" y="837"/>
                  </a:lnTo>
                  <a:lnTo>
                    <a:pt x="1319" y="834"/>
                  </a:lnTo>
                  <a:lnTo>
                    <a:pt x="1317" y="832"/>
                  </a:lnTo>
                  <a:lnTo>
                    <a:pt x="1315" y="830"/>
                  </a:lnTo>
                  <a:lnTo>
                    <a:pt x="1314" y="829"/>
                  </a:lnTo>
                  <a:lnTo>
                    <a:pt x="1312" y="827"/>
                  </a:lnTo>
                  <a:lnTo>
                    <a:pt x="1309" y="825"/>
                  </a:lnTo>
                  <a:lnTo>
                    <a:pt x="1307" y="822"/>
                  </a:lnTo>
                  <a:lnTo>
                    <a:pt x="1306" y="820"/>
                  </a:lnTo>
                  <a:lnTo>
                    <a:pt x="1304" y="818"/>
                  </a:lnTo>
                  <a:lnTo>
                    <a:pt x="1302" y="817"/>
                  </a:lnTo>
                  <a:lnTo>
                    <a:pt x="1300" y="815"/>
                  </a:lnTo>
                  <a:lnTo>
                    <a:pt x="1297" y="813"/>
                  </a:lnTo>
                  <a:lnTo>
                    <a:pt x="1296" y="810"/>
                  </a:lnTo>
                  <a:lnTo>
                    <a:pt x="1294" y="808"/>
                  </a:lnTo>
                  <a:lnTo>
                    <a:pt x="1292" y="807"/>
                  </a:lnTo>
                  <a:lnTo>
                    <a:pt x="1290" y="804"/>
                  </a:lnTo>
                  <a:lnTo>
                    <a:pt x="1288" y="803"/>
                  </a:lnTo>
                  <a:lnTo>
                    <a:pt x="1287" y="801"/>
                  </a:lnTo>
                  <a:lnTo>
                    <a:pt x="1284" y="798"/>
                  </a:lnTo>
                  <a:lnTo>
                    <a:pt x="1282" y="796"/>
                  </a:lnTo>
                  <a:lnTo>
                    <a:pt x="1280" y="794"/>
                  </a:lnTo>
                  <a:lnTo>
                    <a:pt x="1278" y="792"/>
                  </a:lnTo>
                  <a:lnTo>
                    <a:pt x="1276" y="791"/>
                  </a:lnTo>
                  <a:lnTo>
                    <a:pt x="1273" y="789"/>
                  </a:lnTo>
                  <a:lnTo>
                    <a:pt x="1271" y="786"/>
                  </a:lnTo>
                  <a:lnTo>
                    <a:pt x="1269" y="784"/>
                  </a:lnTo>
                  <a:lnTo>
                    <a:pt x="1267" y="782"/>
                  </a:lnTo>
                  <a:lnTo>
                    <a:pt x="1265" y="780"/>
                  </a:lnTo>
                  <a:lnTo>
                    <a:pt x="1263" y="778"/>
                  </a:lnTo>
                  <a:lnTo>
                    <a:pt x="1260" y="775"/>
                  </a:lnTo>
                  <a:lnTo>
                    <a:pt x="1258" y="773"/>
                  </a:lnTo>
                  <a:lnTo>
                    <a:pt x="1256" y="771"/>
                  </a:lnTo>
                  <a:lnTo>
                    <a:pt x="1254" y="769"/>
                  </a:lnTo>
                  <a:lnTo>
                    <a:pt x="1252" y="767"/>
                  </a:lnTo>
                  <a:lnTo>
                    <a:pt x="1249" y="765"/>
                  </a:lnTo>
                  <a:lnTo>
                    <a:pt x="1247" y="762"/>
                  </a:lnTo>
                  <a:lnTo>
                    <a:pt x="1244" y="760"/>
                  </a:lnTo>
                  <a:lnTo>
                    <a:pt x="1242" y="758"/>
                  </a:lnTo>
                  <a:lnTo>
                    <a:pt x="1240" y="756"/>
                  </a:lnTo>
                  <a:lnTo>
                    <a:pt x="1237" y="754"/>
                  </a:lnTo>
                  <a:lnTo>
                    <a:pt x="1235" y="751"/>
                  </a:lnTo>
                  <a:lnTo>
                    <a:pt x="1232" y="749"/>
                  </a:lnTo>
                  <a:lnTo>
                    <a:pt x="1230" y="747"/>
                  </a:lnTo>
                  <a:lnTo>
                    <a:pt x="1228" y="745"/>
                  </a:lnTo>
                  <a:lnTo>
                    <a:pt x="1225" y="743"/>
                  </a:lnTo>
                  <a:lnTo>
                    <a:pt x="1222" y="741"/>
                  </a:lnTo>
                  <a:lnTo>
                    <a:pt x="1220" y="738"/>
                  </a:lnTo>
                  <a:lnTo>
                    <a:pt x="1217" y="735"/>
                  </a:lnTo>
                  <a:lnTo>
                    <a:pt x="1215" y="733"/>
                  </a:lnTo>
                  <a:lnTo>
                    <a:pt x="1212" y="731"/>
                  </a:lnTo>
                  <a:lnTo>
                    <a:pt x="1209" y="729"/>
                  </a:lnTo>
                  <a:lnTo>
                    <a:pt x="1207" y="726"/>
                  </a:lnTo>
                  <a:lnTo>
                    <a:pt x="1204" y="724"/>
                  </a:lnTo>
                  <a:lnTo>
                    <a:pt x="1201" y="721"/>
                  </a:lnTo>
                  <a:lnTo>
                    <a:pt x="1198" y="719"/>
                  </a:lnTo>
                  <a:lnTo>
                    <a:pt x="1196" y="717"/>
                  </a:lnTo>
                  <a:lnTo>
                    <a:pt x="1193" y="713"/>
                  </a:lnTo>
                  <a:lnTo>
                    <a:pt x="1189" y="711"/>
                  </a:lnTo>
                  <a:lnTo>
                    <a:pt x="1187" y="709"/>
                  </a:lnTo>
                  <a:lnTo>
                    <a:pt x="1184" y="707"/>
                  </a:lnTo>
                  <a:lnTo>
                    <a:pt x="1181" y="705"/>
                  </a:lnTo>
                  <a:lnTo>
                    <a:pt x="1179" y="701"/>
                  </a:lnTo>
                  <a:lnTo>
                    <a:pt x="1175" y="699"/>
                  </a:lnTo>
                  <a:lnTo>
                    <a:pt x="1172" y="697"/>
                  </a:lnTo>
                  <a:lnTo>
                    <a:pt x="1170" y="694"/>
                  </a:lnTo>
                  <a:lnTo>
                    <a:pt x="1167" y="692"/>
                  </a:lnTo>
                  <a:lnTo>
                    <a:pt x="1163" y="689"/>
                  </a:lnTo>
                  <a:lnTo>
                    <a:pt x="1160" y="686"/>
                  </a:lnTo>
                  <a:lnTo>
                    <a:pt x="1158" y="684"/>
                  </a:lnTo>
                  <a:lnTo>
                    <a:pt x="1155" y="681"/>
                  </a:lnTo>
                  <a:lnTo>
                    <a:pt x="1151" y="678"/>
                  </a:lnTo>
                  <a:lnTo>
                    <a:pt x="1148" y="675"/>
                  </a:lnTo>
                  <a:lnTo>
                    <a:pt x="1145" y="673"/>
                  </a:lnTo>
                  <a:lnTo>
                    <a:pt x="1142" y="671"/>
                  </a:lnTo>
                  <a:lnTo>
                    <a:pt x="1138" y="668"/>
                  </a:lnTo>
                  <a:lnTo>
                    <a:pt x="1135" y="665"/>
                  </a:lnTo>
                  <a:lnTo>
                    <a:pt x="1132" y="662"/>
                  </a:lnTo>
                  <a:lnTo>
                    <a:pt x="1128" y="660"/>
                  </a:lnTo>
                  <a:lnTo>
                    <a:pt x="1125" y="657"/>
                  </a:lnTo>
                  <a:lnTo>
                    <a:pt x="1122" y="654"/>
                  </a:lnTo>
                  <a:lnTo>
                    <a:pt x="1119" y="651"/>
                  </a:lnTo>
                  <a:lnTo>
                    <a:pt x="1115" y="649"/>
                  </a:lnTo>
                  <a:lnTo>
                    <a:pt x="1112" y="646"/>
                  </a:lnTo>
                  <a:lnTo>
                    <a:pt x="1109" y="644"/>
                  </a:lnTo>
                  <a:lnTo>
                    <a:pt x="1106" y="640"/>
                  </a:lnTo>
                  <a:lnTo>
                    <a:pt x="1101" y="637"/>
                  </a:lnTo>
                  <a:lnTo>
                    <a:pt x="1098" y="635"/>
                  </a:lnTo>
                  <a:lnTo>
                    <a:pt x="1095" y="632"/>
                  </a:lnTo>
                  <a:lnTo>
                    <a:pt x="1091" y="629"/>
                  </a:lnTo>
                  <a:lnTo>
                    <a:pt x="1088" y="626"/>
                  </a:lnTo>
                  <a:lnTo>
                    <a:pt x="1084" y="623"/>
                  </a:lnTo>
                  <a:lnTo>
                    <a:pt x="1080" y="621"/>
                  </a:lnTo>
                  <a:lnTo>
                    <a:pt x="1077" y="617"/>
                  </a:lnTo>
                  <a:lnTo>
                    <a:pt x="1074" y="614"/>
                  </a:lnTo>
                  <a:lnTo>
                    <a:pt x="1070" y="612"/>
                  </a:lnTo>
                  <a:lnTo>
                    <a:pt x="1066" y="609"/>
                  </a:lnTo>
                  <a:lnTo>
                    <a:pt x="1063" y="605"/>
                  </a:lnTo>
                  <a:lnTo>
                    <a:pt x="1059" y="603"/>
                  </a:lnTo>
                  <a:lnTo>
                    <a:pt x="1055" y="600"/>
                  </a:lnTo>
                  <a:lnTo>
                    <a:pt x="1052" y="597"/>
                  </a:lnTo>
                  <a:lnTo>
                    <a:pt x="1048" y="593"/>
                  </a:lnTo>
                  <a:lnTo>
                    <a:pt x="1044" y="591"/>
                  </a:lnTo>
                  <a:lnTo>
                    <a:pt x="1040" y="588"/>
                  </a:lnTo>
                  <a:lnTo>
                    <a:pt x="1037" y="585"/>
                  </a:lnTo>
                  <a:lnTo>
                    <a:pt x="1032" y="582"/>
                  </a:lnTo>
                  <a:lnTo>
                    <a:pt x="1029" y="579"/>
                  </a:lnTo>
                  <a:lnTo>
                    <a:pt x="1025" y="576"/>
                  </a:lnTo>
                  <a:lnTo>
                    <a:pt x="1022" y="573"/>
                  </a:lnTo>
                  <a:lnTo>
                    <a:pt x="1017" y="569"/>
                  </a:lnTo>
                  <a:lnTo>
                    <a:pt x="1014" y="567"/>
                  </a:lnTo>
                  <a:lnTo>
                    <a:pt x="1010" y="564"/>
                  </a:lnTo>
                  <a:lnTo>
                    <a:pt x="1006" y="561"/>
                  </a:lnTo>
                  <a:lnTo>
                    <a:pt x="1002" y="557"/>
                  </a:lnTo>
                  <a:lnTo>
                    <a:pt x="998" y="554"/>
                  </a:lnTo>
                  <a:lnTo>
                    <a:pt x="994" y="551"/>
                  </a:lnTo>
                  <a:lnTo>
                    <a:pt x="990" y="548"/>
                  </a:lnTo>
                  <a:lnTo>
                    <a:pt x="987" y="545"/>
                  </a:lnTo>
                  <a:lnTo>
                    <a:pt x="982" y="541"/>
                  </a:lnTo>
                  <a:lnTo>
                    <a:pt x="978" y="539"/>
                  </a:lnTo>
                  <a:lnTo>
                    <a:pt x="975" y="536"/>
                  </a:lnTo>
                  <a:lnTo>
                    <a:pt x="970" y="532"/>
                  </a:lnTo>
                  <a:lnTo>
                    <a:pt x="966" y="529"/>
                  </a:lnTo>
                  <a:lnTo>
                    <a:pt x="963" y="526"/>
                  </a:lnTo>
                  <a:lnTo>
                    <a:pt x="958" y="522"/>
                  </a:lnTo>
                  <a:lnTo>
                    <a:pt x="954" y="519"/>
                  </a:lnTo>
                  <a:lnTo>
                    <a:pt x="950" y="516"/>
                  </a:lnTo>
                  <a:lnTo>
                    <a:pt x="946" y="513"/>
                  </a:lnTo>
                  <a:lnTo>
                    <a:pt x="942" y="509"/>
                  </a:lnTo>
                  <a:lnTo>
                    <a:pt x="938" y="506"/>
                  </a:lnTo>
                  <a:lnTo>
                    <a:pt x="934" y="503"/>
                  </a:lnTo>
                  <a:lnTo>
                    <a:pt x="930" y="500"/>
                  </a:lnTo>
                  <a:lnTo>
                    <a:pt x="926" y="496"/>
                  </a:lnTo>
                  <a:lnTo>
                    <a:pt x="921" y="493"/>
                  </a:lnTo>
                  <a:lnTo>
                    <a:pt x="917" y="490"/>
                  </a:lnTo>
                  <a:lnTo>
                    <a:pt x="914" y="487"/>
                  </a:lnTo>
                  <a:lnTo>
                    <a:pt x="909" y="484"/>
                  </a:lnTo>
                  <a:lnTo>
                    <a:pt x="905" y="480"/>
                  </a:lnTo>
                  <a:lnTo>
                    <a:pt x="901" y="477"/>
                  </a:lnTo>
                  <a:lnTo>
                    <a:pt x="896" y="473"/>
                  </a:lnTo>
                  <a:lnTo>
                    <a:pt x="893" y="470"/>
                  </a:lnTo>
                  <a:lnTo>
                    <a:pt x="889" y="467"/>
                  </a:lnTo>
                  <a:lnTo>
                    <a:pt x="884" y="464"/>
                  </a:lnTo>
                  <a:lnTo>
                    <a:pt x="880" y="460"/>
                  </a:lnTo>
                  <a:lnTo>
                    <a:pt x="875" y="457"/>
                  </a:lnTo>
                  <a:lnTo>
                    <a:pt x="871" y="454"/>
                  </a:lnTo>
                  <a:lnTo>
                    <a:pt x="867" y="451"/>
                  </a:lnTo>
                  <a:lnTo>
                    <a:pt x="863" y="447"/>
                  </a:lnTo>
                  <a:lnTo>
                    <a:pt x="859" y="444"/>
                  </a:lnTo>
                  <a:lnTo>
                    <a:pt x="855" y="441"/>
                  </a:lnTo>
                  <a:lnTo>
                    <a:pt x="850" y="437"/>
                  </a:lnTo>
                  <a:lnTo>
                    <a:pt x="846" y="434"/>
                  </a:lnTo>
                  <a:lnTo>
                    <a:pt x="842" y="430"/>
                  </a:lnTo>
                  <a:lnTo>
                    <a:pt x="837" y="427"/>
                  </a:lnTo>
                  <a:lnTo>
                    <a:pt x="833" y="424"/>
                  </a:lnTo>
                  <a:lnTo>
                    <a:pt x="829" y="420"/>
                  </a:lnTo>
                  <a:lnTo>
                    <a:pt x="824" y="417"/>
                  </a:lnTo>
                  <a:lnTo>
                    <a:pt x="821" y="413"/>
                  </a:lnTo>
                  <a:lnTo>
                    <a:pt x="817" y="410"/>
                  </a:lnTo>
                  <a:lnTo>
                    <a:pt x="812" y="407"/>
                  </a:lnTo>
                  <a:lnTo>
                    <a:pt x="808" y="404"/>
                  </a:lnTo>
                  <a:lnTo>
                    <a:pt x="803" y="399"/>
                  </a:lnTo>
                  <a:lnTo>
                    <a:pt x="799" y="397"/>
                  </a:lnTo>
                  <a:lnTo>
                    <a:pt x="795" y="393"/>
                  </a:lnTo>
                  <a:lnTo>
                    <a:pt x="790" y="389"/>
                  </a:lnTo>
                  <a:lnTo>
                    <a:pt x="786" y="386"/>
                  </a:lnTo>
                  <a:lnTo>
                    <a:pt x="782" y="383"/>
                  </a:lnTo>
                  <a:lnTo>
                    <a:pt x="777" y="380"/>
                  </a:lnTo>
                  <a:lnTo>
                    <a:pt x="773" y="376"/>
                  </a:lnTo>
                  <a:lnTo>
                    <a:pt x="769" y="373"/>
                  </a:lnTo>
                  <a:lnTo>
                    <a:pt x="764" y="369"/>
                  </a:lnTo>
                  <a:lnTo>
                    <a:pt x="760" y="365"/>
                  </a:lnTo>
                  <a:lnTo>
                    <a:pt x="755" y="362"/>
                  </a:lnTo>
                  <a:lnTo>
                    <a:pt x="751" y="359"/>
                  </a:lnTo>
                  <a:lnTo>
                    <a:pt x="747" y="356"/>
                  </a:lnTo>
                  <a:lnTo>
                    <a:pt x="744" y="352"/>
                  </a:lnTo>
                  <a:lnTo>
                    <a:pt x="738" y="348"/>
                  </a:lnTo>
                  <a:lnTo>
                    <a:pt x="735" y="345"/>
                  </a:lnTo>
                  <a:lnTo>
                    <a:pt x="730" y="341"/>
                  </a:lnTo>
                  <a:lnTo>
                    <a:pt x="726" y="338"/>
                  </a:lnTo>
                  <a:lnTo>
                    <a:pt x="722" y="335"/>
                  </a:lnTo>
                  <a:lnTo>
                    <a:pt x="717" y="332"/>
                  </a:lnTo>
                  <a:lnTo>
                    <a:pt x="713" y="328"/>
                  </a:lnTo>
                  <a:lnTo>
                    <a:pt x="709" y="324"/>
                  </a:lnTo>
                  <a:lnTo>
                    <a:pt x="704" y="322"/>
                  </a:lnTo>
                  <a:lnTo>
                    <a:pt x="700" y="317"/>
                  </a:lnTo>
                  <a:lnTo>
                    <a:pt x="696" y="314"/>
                  </a:lnTo>
                  <a:lnTo>
                    <a:pt x="691" y="311"/>
                  </a:lnTo>
                  <a:lnTo>
                    <a:pt x="687" y="308"/>
                  </a:lnTo>
                  <a:lnTo>
                    <a:pt x="682" y="304"/>
                  </a:lnTo>
                  <a:lnTo>
                    <a:pt x="678" y="301"/>
                  </a:lnTo>
                  <a:lnTo>
                    <a:pt x="674" y="298"/>
                  </a:lnTo>
                  <a:lnTo>
                    <a:pt x="669" y="294"/>
                  </a:lnTo>
                  <a:lnTo>
                    <a:pt x="665" y="290"/>
                  </a:lnTo>
                  <a:lnTo>
                    <a:pt x="661" y="287"/>
                  </a:lnTo>
                  <a:lnTo>
                    <a:pt x="657" y="284"/>
                  </a:lnTo>
                  <a:lnTo>
                    <a:pt x="653" y="280"/>
                  </a:lnTo>
                  <a:lnTo>
                    <a:pt x="649" y="277"/>
                  </a:lnTo>
                  <a:lnTo>
                    <a:pt x="644" y="274"/>
                  </a:lnTo>
                  <a:lnTo>
                    <a:pt x="640" y="271"/>
                  </a:lnTo>
                  <a:lnTo>
                    <a:pt x="636" y="266"/>
                  </a:lnTo>
                  <a:lnTo>
                    <a:pt x="631" y="263"/>
                  </a:lnTo>
                  <a:lnTo>
                    <a:pt x="627" y="260"/>
                  </a:lnTo>
                  <a:lnTo>
                    <a:pt x="622" y="256"/>
                  </a:lnTo>
                  <a:lnTo>
                    <a:pt x="618" y="253"/>
                  </a:lnTo>
                  <a:lnTo>
                    <a:pt x="614" y="250"/>
                  </a:lnTo>
                  <a:lnTo>
                    <a:pt x="609" y="247"/>
                  </a:lnTo>
                  <a:lnTo>
                    <a:pt x="606" y="243"/>
                  </a:lnTo>
                  <a:lnTo>
                    <a:pt x="602" y="240"/>
                  </a:lnTo>
                  <a:lnTo>
                    <a:pt x="597" y="237"/>
                  </a:lnTo>
                  <a:lnTo>
                    <a:pt x="593" y="234"/>
                  </a:lnTo>
                  <a:lnTo>
                    <a:pt x="589" y="230"/>
                  </a:lnTo>
                  <a:lnTo>
                    <a:pt x="584" y="227"/>
                  </a:lnTo>
                  <a:lnTo>
                    <a:pt x="581" y="224"/>
                  </a:lnTo>
                  <a:lnTo>
                    <a:pt x="577" y="220"/>
                  </a:lnTo>
                  <a:lnTo>
                    <a:pt x="572" y="217"/>
                  </a:lnTo>
                  <a:lnTo>
                    <a:pt x="568" y="214"/>
                  </a:lnTo>
                  <a:lnTo>
                    <a:pt x="564" y="211"/>
                  </a:lnTo>
                  <a:lnTo>
                    <a:pt x="559" y="207"/>
                  </a:lnTo>
                  <a:lnTo>
                    <a:pt x="556" y="204"/>
                  </a:lnTo>
                  <a:lnTo>
                    <a:pt x="552" y="201"/>
                  </a:lnTo>
                  <a:lnTo>
                    <a:pt x="547" y="198"/>
                  </a:lnTo>
                  <a:lnTo>
                    <a:pt x="543" y="194"/>
                  </a:lnTo>
                  <a:lnTo>
                    <a:pt x="538" y="191"/>
                  </a:lnTo>
                  <a:lnTo>
                    <a:pt x="535" y="189"/>
                  </a:lnTo>
                  <a:lnTo>
                    <a:pt x="531" y="186"/>
                  </a:lnTo>
                  <a:lnTo>
                    <a:pt x="527" y="182"/>
                  </a:lnTo>
                  <a:lnTo>
                    <a:pt x="523" y="179"/>
                  </a:lnTo>
                  <a:lnTo>
                    <a:pt x="519" y="176"/>
                  </a:lnTo>
                  <a:lnTo>
                    <a:pt x="515" y="172"/>
                  </a:lnTo>
                  <a:lnTo>
                    <a:pt x="510" y="170"/>
                  </a:lnTo>
                  <a:lnTo>
                    <a:pt x="507" y="167"/>
                  </a:lnTo>
                  <a:lnTo>
                    <a:pt x="503" y="164"/>
                  </a:lnTo>
                  <a:lnTo>
                    <a:pt x="498" y="160"/>
                  </a:lnTo>
                  <a:lnTo>
                    <a:pt x="495" y="158"/>
                  </a:lnTo>
                  <a:lnTo>
                    <a:pt x="491" y="155"/>
                  </a:lnTo>
                  <a:lnTo>
                    <a:pt x="486" y="152"/>
                  </a:lnTo>
                  <a:lnTo>
                    <a:pt x="483" y="150"/>
                  </a:lnTo>
                  <a:lnTo>
                    <a:pt x="479" y="146"/>
                  </a:lnTo>
                  <a:lnTo>
                    <a:pt x="475" y="143"/>
                  </a:lnTo>
                  <a:lnTo>
                    <a:pt x="471" y="141"/>
                  </a:lnTo>
                  <a:lnTo>
                    <a:pt x="467" y="138"/>
                  </a:lnTo>
                  <a:lnTo>
                    <a:pt x="463" y="134"/>
                  </a:lnTo>
                  <a:lnTo>
                    <a:pt x="459" y="132"/>
                  </a:lnTo>
                  <a:lnTo>
                    <a:pt x="456" y="129"/>
                  </a:lnTo>
                  <a:lnTo>
                    <a:pt x="451" y="127"/>
                  </a:lnTo>
                  <a:lnTo>
                    <a:pt x="448" y="123"/>
                  </a:lnTo>
                  <a:lnTo>
                    <a:pt x="444" y="121"/>
                  </a:lnTo>
                  <a:lnTo>
                    <a:pt x="440" y="118"/>
                  </a:lnTo>
                  <a:lnTo>
                    <a:pt x="436" y="116"/>
                  </a:lnTo>
                  <a:lnTo>
                    <a:pt x="433" y="113"/>
                  </a:lnTo>
                  <a:lnTo>
                    <a:pt x="429" y="110"/>
                  </a:lnTo>
                  <a:lnTo>
                    <a:pt x="425" y="108"/>
                  </a:lnTo>
                  <a:lnTo>
                    <a:pt x="422" y="105"/>
                  </a:lnTo>
                  <a:lnTo>
                    <a:pt x="417" y="103"/>
                  </a:lnTo>
                  <a:lnTo>
                    <a:pt x="414" y="101"/>
                  </a:lnTo>
                  <a:lnTo>
                    <a:pt x="410" y="97"/>
                  </a:lnTo>
                  <a:lnTo>
                    <a:pt x="407" y="95"/>
                  </a:lnTo>
                  <a:lnTo>
                    <a:pt x="403" y="93"/>
                  </a:lnTo>
                  <a:lnTo>
                    <a:pt x="399" y="91"/>
                  </a:lnTo>
                  <a:lnTo>
                    <a:pt x="396" y="89"/>
                  </a:lnTo>
                  <a:lnTo>
                    <a:pt x="392" y="85"/>
                  </a:lnTo>
                  <a:lnTo>
                    <a:pt x="389" y="83"/>
                  </a:lnTo>
                  <a:lnTo>
                    <a:pt x="385" y="81"/>
                  </a:lnTo>
                  <a:lnTo>
                    <a:pt x="381" y="79"/>
                  </a:lnTo>
                  <a:lnTo>
                    <a:pt x="378" y="77"/>
                  </a:lnTo>
                  <a:lnTo>
                    <a:pt x="375" y="74"/>
                  </a:lnTo>
                  <a:lnTo>
                    <a:pt x="371" y="72"/>
                  </a:lnTo>
                  <a:lnTo>
                    <a:pt x="367" y="70"/>
                  </a:lnTo>
                  <a:lnTo>
                    <a:pt x="364" y="68"/>
                  </a:lnTo>
                  <a:lnTo>
                    <a:pt x="361" y="66"/>
                  </a:lnTo>
                  <a:lnTo>
                    <a:pt x="357" y="63"/>
                  </a:lnTo>
                  <a:lnTo>
                    <a:pt x="354" y="61"/>
                  </a:lnTo>
                  <a:lnTo>
                    <a:pt x="351" y="60"/>
                  </a:lnTo>
                  <a:lnTo>
                    <a:pt x="348" y="58"/>
                  </a:lnTo>
                  <a:lnTo>
                    <a:pt x="344" y="56"/>
                  </a:lnTo>
                  <a:lnTo>
                    <a:pt x="341" y="54"/>
                  </a:lnTo>
                  <a:lnTo>
                    <a:pt x="338" y="53"/>
                  </a:lnTo>
                  <a:lnTo>
                    <a:pt x="335" y="50"/>
                  </a:lnTo>
                  <a:lnTo>
                    <a:pt x="330" y="48"/>
                  </a:lnTo>
                  <a:lnTo>
                    <a:pt x="328" y="47"/>
                  </a:lnTo>
                  <a:lnTo>
                    <a:pt x="325" y="45"/>
                  </a:lnTo>
                  <a:lnTo>
                    <a:pt x="322" y="44"/>
                  </a:lnTo>
                  <a:lnTo>
                    <a:pt x="318" y="42"/>
                  </a:lnTo>
                  <a:lnTo>
                    <a:pt x="315" y="39"/>
                  </a:lnTo>
                  <a:lnTo>
                    <a:pt x="312" y="38"/>
                  </a:lnTo>
                  <a:lnTo>
                    <a:pt x="308" y="37"/>
                  </a:lnTo>
                  <a:lnTo>
                    <a:pt x="306" y="35"/>
                  </a:lnTo>
                  <a:lnTo>
                    <a:pt x="302" y="34"/>
                  </a:lnTo>
                  <a:lnTo>
                    <a:pt x="300" y="32"/>
                  </a:lnTo>
                  <a:lnTo>
                    <a:pt x="296" y="31"/>
                  </a:lnTo>
                  <a:lnTo>
                    <a:pt x="293" y="30"/>
                  </a:lnTo>
                  <a:lnTo>
                    <a:pt x="290" y="29"/>
                  </a:lnTo>
                  <a:lnTo>
                    <a:pt x="288" y="26"/>
                  </a:lnTo>
                  <a:lnTo>
                    <a:pt x="284" y="25"/>
                  </a:lnTo>
                  <a:lnTo>
                    <a:pt x="281" y="24"/>
                  </a:lnTo>
                  <a:lnTo>
                    <a:pt x="279" y="23"/>
                  </a:lnTo>
                  <a:lnTo>
                    <a:pt x="276" y="22"/>
                  </a:lnTo>
                  <a:lnTo>
                    <a:pt x="272" y="20"/>
                  </a:lnTo>
                  <a:lnTo>
                    <a:pt x="270" y="19"/>
                  </a:lnTo>
                  <a:lnTo>
                    <a:pt x="267" y="18"/>
                  </a:lnTo>
                  <a:lnTo>
                    <a:pt x="265" y="17"/>
                  </a:lnTo>
                  <a:lnTo>
                    <a:pt x="262" y="15"/>
                  </a:lnTo>
                  <a:lnTo>
                    <a:pt x="259" y="15"/>
                  </a:lnTo>
                  <a:lnTo>
                    <a:pt x="256" y="14"/>
                  </a:lnTo>
                  <a:lnTo>
                    <a:pt x="254" y="13"/>
                  </a:lnTo>
                  <a:lnTo>
                    <a:pt x="251" y="12"/>
                  </a:lnTo>
                  <a:lnTo>
                    <a:pt x="248" y="11"/>
                  </a:lnTo>
                  <a:lnTo>
                    <a:pt x="245" y="10"/>
                  </a:lnTo>
                  <a:lnTo>
                    <a:pt x="243" y="10"/>
                  </a:lnTo>
                  <a:lnTo>
                    <a:pt x="241" y="9"/>
                  </a:lnTo>
                  <a:lnTo>
                    <a:pt x="238" y="8"/>
                  </a:lnTo>
                  <a:lnTo>
                    <a:pt x="235" y="8"/>
                  </a:lnTo>
                  <a:lnTo>
                    <a:pt x="233" y="7"/>
                  </a:lnTo>
                  <a:lnTo>
                    <a:pt x="230" y="7"/>
                  </a:lnTo>
                  <a:lnTo>
                    <a:pt x="228" y="6"/>
                  </a:lnTo>
                  <a:lnTo>
                    <a:pt x="226" y="5"/>
                  </a:lnTo>
                  <a:lnTo>
                    <a:pt x="223" y="5"/>
                  </a:lnTo>
                  <a:lnTo>
                    <a:pt x="220" y="3"/>
                  </a:lnTo>
                  <a:lnTo>
                    <a:pt x="218" y="3"/>
                  </a:lnTo>
                  <a:lnTo>
                    <a:pt x="216" y="2"/>
                  </a:lnTo>
                  <a:lnTo>
                    <a:pt x="214" y="2"/>
                  </a:lnTo>
                  <a:lnTo>
                    <a:pt x="210" y="2"/>
                  </a:lnTo>
                  <a:lnTo>
                    <a:pt x="208" y="1"/>
                  </a:lnTo>
                  <a:lnTo>
                    <a:pt x="206" y="1"/>
                  </a:lnTo>
                  <a:lnTo>
                    <a:pt x="204" y="1"/>
                  </a:lnTo>
                  <a:lnTo>
                    <a:pt x="202" y="1"/>
                  </a:lnTo>
                  <a:lnTo>
                    <a:pt x="199" y="0"/>
                  </a:lnTo>
                  <a:lnTo>
                    <a:pt x="197" y="0"/>
                  </a:lnTo>
                  <a:lnTo>
                    <a:pt x="195" y="0"/>
                  </a:lnTo>
                  <a:lnTo>
                    <a:pt x="193" y="0"/>
                  </a:lnTo>
                  <a:lnTo>
                    <a:pt x="191" y="0"/>
                  </a:lnTo>
                  <a:lnTo>
                    <a:pt x="188" y="0"/>
                  </a:lnTo>
                  <a:lnTo>
                    <a:pt x="186" y="0"/>
                  </a:lnTo>
                  <a:lnTo>
                    <a:pt x="184" y="0"/>
                  </a:lnTo>
                  <a:lnTo>
                    <a:pt x="182" y="0"/>
                  </a:lnTo>
                  <a:lnTo>
                    <a:pt x="181" y="0"/>
                  </a:lnTo>
                  <a:lnTo>
                    <a:pt x="179" y="0"/>
                  </a:lnTo>
                  <a:lnTo>
                    <a:pt x="176" y="0"/>
                  </a:lnTo>
                  <a:lnTo>
                    <a:pt x="174" y="0"/>
                  </a:lnTo>
                  <a:lnTo>
                    <a:pt x="172" y="0"/>
                  </a:lnTo>
                  <a:lnTo>
                    <a:pt x="170" y="0"/>
                  </a:lnTo>
                  <a:lnTo>
                    <a:pt x="169" y="0"/>
                  </a:lnTo>
                  <a:lnTo>
                    <a:pt x="167" y="1"/>
                  </a:lnTo>
                  <a:lnTo>
                    <a:pt x="164" y="1"/>
                  </a:lnTo>
                  <a:lnTo>
                    <a:pt x="163" y="1"/>
                  </a:lnTo>
                  <a:lnTo>
                    <a:pt x="161" y="1"/>
                  </a:lnTo>
                  <a:lnTo>
                    <a:pt x="159" y="1"/>
                  </a:lnTo>
                  <a:lnTo>
                    <a:pt x="158" y="2"/>
                  </a:lnTo>
                  <a:lnTo>
                    <a:pt x="156" y="2"/>
                  </a:lnTo>
                  <a:lnTo>
                    <a:pt x="154" y="2"/>
                  </a:lnTo>
                  <a:lnTo>
                    <a:pt x="152" y="3"/>
                  </a:lnTo>
                  <a:lnTo>
                    <a:pt x="150" y="3"/>
                  </a:lnTo>
                  <a:lnTo>
                    <a:pt x="149" y="3"/>
                  </a:lnTo>
                  <a:lnTo>
                    <a:pt x="147" y="5"/>
                  </a:lnTo>
                  <a:lnTo>
                    <a:pt x="146" y="5"/>
                  </a:lnTo>
                  <a:lnTo>
                    <a:pt x="144" y="6"/>
                  </a:lnTo>
                  <a:lnTo>
                    <a:pt x="143" y="7"/>
                  </a:lnTo>
                  <a:lnTo>
                    <a:pt x="140" y="7"/>
                  </a:lnTo>
                  <a:lnTo>
                    <a:pt x="139" y="7"/>
                  </a:lnTo>
                  <a:lnTo>
                    <a:pt x="137" y="8"/>
                  </a:lnTo>
                  <a:lnTo>
                    <a:pt x="136" y="8"/>
                  </a:lnTo>
                  <a:lnTo>
                    <a:pt x="135" y="9"/>
                  </a:lnTo>
                  <a:lnTo>
                    <a:pt x="133" y="10"/>
                  </a:lnTo>
                  <a:lnTo>
                    <a:pt x="132" y="10"/>
                  </a:lnTo>
                  <a:lnTo>
                    <a:pt x="131" y="11"/>
                  </a:lnTo>
                  <a:lnTo>
                    <a:pt x="128" y="11"/>
                  </a:lnTo>
                  <a:lnTo>
                    <a:pt x="127" y="12"/>
                  </a:lnTo>
                  <a:lnTo>
                    <a:pt x="126" y="12"/>
                  </a:lnTo>
                  <a:lnTo>
                    <a:pt x="124" y="13"/>
                  </a:lnTo>
                  <a:lnTo>
                    <a:pt x="123" y="14"/>
                  </a:lnTo>
                  <a:lnTo>
                    <a:pt x="122" y="15"/>
                  </a:lnTo>
                  <a:lnTo>
                    <a:pt x="121" y="15"/>
                  </a:lnTo>
                  <a:lnTo>
                    <a:pt x="119" y="17"/>
                  </a:lnTo>
                  <a:lnTo>
                    <a:pt x="118" y="18"/>
                  </a:lnTo>
                  <a:lnTo>
                    <a:pt x="116" y="18"/>
                  </a:lnTo>
                  <a:lnTo>
                    <a:pt x="115" y="19"/>
                  </a:lnTo>
                  <a:lnTo>
                    <a:pt x="114" y="20"/>
                  </a:lnTo>
                  <a:lnTo>
                    <a:pt x="113" y="21"/>
                  </a:lnTo>
                  <a:lnTo>
                    <a:pt x="112" y="22"/>
                  </a:lnTo>
                  <a:lnTo>
                    <a:pt x="110" y="22"/>
                  </a:lnTo>
                  <a:lnTo>
                    <a:pt x="109" y="23"/>
                  </a:lnTo>
                  <a:lnTo>
                    <a:pt x="108" y="24"/>
                  </a:lnTo>
                  <a:lnTo>
                    <a:pt x="107" y="25"/>
                  </a:lnTo>
                  <a:lnTo>
                    <a:pt x="106" y="25"/>
                  </a:lnTo>
                  <a:lnTo>
                    <a:pt x="105" y="26"/>
                  </a:lnTo>
                  <a:lnTo>
                    <a:pt x="103" y="27"/>
                  </a:lnTo>
                  <a:lnTo>
                    <a:pt x="102" y="29"/>
                  </a:lnTo>
                  <a:lnTo>
                    <a:pt x="101" y="30"/>
                  </a:lnTo>
                  <a:lnTo>
                    <a:pt x="100" y="31"/>
                  </a:lnTo>
                  <a:lnTo>
                    <a:pt x="99" y="32"/>
                  </a:lnTo>
                  <a:lnTo>
                    <a:pt x="98" y="32"/>
                  </a:lnTo>
                  <a:lnTo>
                    <a:pt x="98" y="33"/>
                  </a:lnTo>
                  <a:lnTo>
                    <a:pt x="97" y="34"/>
                  </a:lnTo>
                  <a:lnTo>
                    <a:pt x="96" y="35"/>
                  </a:lnTo>
                  <a:lnTo>
                    <a:pt x="95" y="36"/>
                  </a:lnTo>
                  <a:lnTo>
                    <a:pt x="94" y="37"/>
                  </a:lnTo>
                  <a:lnTo>
                    <a:pt x="93" y="38"/>
                  </a:lnTo>
                  <a:lnTo>
                    <a:pt x="91" y="38"/>
                  </a:lnTo>
                  <a:lnTo>
                    <a:pt x="90" y="39"/>
                  </a:lnTo>
                  <a:lnTo>
                    <a:pt x="90" y="41"/>
                  </a:lnTo>
                  <a:lnTo>
                    <a:pt x="89" y="42"/>
                  </a:lnTo>
                  <a:lnTo>
                    <a:pt x="88" y="43"/>
                  </a:lnTo>
                  <a:lnTo>
                    <a:pt x="87" y="44"/>
                  </a:lnTo>
                  <a:lnTo>
                    <a:pt x="87" y="45"/>
                  </a:lnTo>
                  <a:lnTo>
                    <a:pt x="86" y="46"/>
                  </a:lnTo>
                  <a:lnTo>
                    <a:pt x="85" y="47"/>
                  </a:lnTo>
                  <a:lnTo>
                    <a:pt x="84" y="47"/>
                  </a:lnTo>
                  <a:lnTo>
                    <a:pt x="84" y="48"/>
                  </a:lnTo>
                  <a:lnTo>
                    <a:pt x="83" y="49"/>
                  </a:lnTo>
                  <a:lnTo>
                    <a:pt x="82" y="50"/>
                  </a:lnTo>
                  <a:lnTo>
                    <a:pt x="82" y="51"/>
                  </a:lnTo>
                  <a:lnTo>
                    <a:pt x="81" y="53"/>
                  </a:lnTo>
                  <a:lnTo>
                    <a:pt x="79" y="54"/>
                  </a:lnTo>
                  <a:lnTo>
                    <a:pt x="79" y="55"/>
                  </a:lnTo>
                  <a:lnTo>
                    <a:pt x="78" y="55"/>
                  </a:lnTo>
                  <a:lnTo>
                    <a:pt x="77" y="56"/>
                  </a:lnTo>
                  <a:lnTo>
                    <a:pt x="77" y="57"/>
                  </a:lnTo>
                  <a:lnTo>
                    <a:pt x="76" y="58"/>
                  </a:lnTo>
                  <a:lnTo>
                    <a:pt x="76" y="59"/>
                  </a:lnTo>
                  <a:lnTo>
                    <a:pt x="75" y="60"/>
                  </a:lnTo>
                  <a:lnTo>
                    <a:pt x="74" y="61"/>
                  </a:lnTo>
                  <a:lnTo>
                    <a:pt x="74" y="62"/>
                  </a:lnTo>
                  <a:lnTo>
                    <a:pt x="73" y="62"/>
                  </a:lnTo>
                  <a:lnTo>
                    <a:pt x="73" y="63"/>
                  </a:lnTo>
                  <a:lnTo>
                    <a:pt x="72" y="65"/>
                  </a:lnTo>
                  <a:lnTo>
                    <a:pt x="71" y="66"/>
                  </a:lnTo>
                  <a:lnTo>
                    <a:pt x="71" y="67"/>
                  </a:lnTo>
                  <a:lnTo>
                    <a:pt x="71" y="68"/>
                  </a:lnTo>
                  <a:lnTo>
                    <a:pt x="70" y="69"/>
                  </a:lnTo>
                  <a:lnTo>
                    <a:pt x="69" y="70"/>
                  </a:lnTo>
                  <a:lnTo>
                    <a:pt x="67" y="71"/>
                  </a:lnTo>
                  <a:lnTo>
                    <a:pt x="67" y="72"/>
                  </a:lnTo>
                  <a:lnTo>
                    <a:pt x="67" y="73"/>
                  </a:lnTo>
                  <a:lnTo>
                    <a:pt x="66" y="74"/>
                  </a:lnTo>
                  <a:lnTo>
                    <a:pt x="65" y="75"/>
                  </a:lnTo>
                  <a:lnTo>
                    <a:pt x="65" y="77"/>
                  </a:lnTo>
                  <a:lnTo>
                    <a:pt x="64" y="77"/>
                  </a:lnTo>
                  <a:lnTo>
                    <a:pt x="64" y="78"/>
                  </a:lnTo>
                  <a:lnTo>
                    <a:pt x="64" y="79"/>
                  </a:lnTo>
                  <a:lnTo>
                    <a:pt x="63" y="80"/>
                  </a:lnTo>
                  <a:lnTo>
                    <a:pt x="63" y="81"/>
                  </a:lnTo>
                  <a:lnTo>
                    <a:pt x="62" y="81"/>
                  </a:lnTo>
                  <a:lnTo>
                    <a:pt x="62" y="82"/>
                  </a:lnTo>
                  <a:lnTo>
                    <a:pt x="61" y="83"/>
                  </a:lnTo>
                  <a:lnTo>
                    <a:pt x="61" y="84"/>
                  </a:lnTo>
                  <a:lnTo>
                    <a:pt x="60" y="85"/>
                  </a:lnTo>
                  <a:lnTo>
                    <a:pt x="59" y="86"/>
                  </a:lnTo>
                  <a:lnTo>
                    <a:pt x="59" y="87"/>
                  </a:lnTo>
                  <a:lnTo>
                    <a:pt x="59" y="89"/>
                  </a:lnTo>
                  <a:lnTo>
                    <a:pt x="58" y="89"/>
                  </a:lnTo>
                  <a:lnTo>
                    <a:pt x="58" y="90"/>
                  </a:lnTo>
                  <a:lnTo>
                    <a:pt x="58" y="91"/>
                  </a:lnTo>
                  <a:lnTo>
                    <a:pt x="57" y="91"/>
                  </a:lnTo>
                  <a:lnTo>
                    <a:pt x="57" y="92"/>
                  </a:lnTo>
                  <a:lnTo>
                    <a:pt x="55" y="93"/>
                  </a:lnTo>
                  <a:lnTo>
                    <a:pt x="55" y="94"/>
                  </a:lnTo>
                  <a:lnTo>
                    <a:pt x="54" y="95"/>
                  </a:lnTo>
                  <a:lnTo>
                    <a:pt x="54" y="96"/>
                  </a:lnTo>
                  <a:lnTo>
                    <a:pt x="53" y="97"/>
                  </a:lnTo>
                  <a:lnTo>
                    <a:pt x="53" y="98"/>
                  </a:lnTo>
                  <a:lnTo>
                    <a:pt x="52" y="98"/>
                  </a:lnTo>
                  <a:lnTo>
                    <a:pt x="52" y="99"/>
                  </a:lnTo>
                  <a:lnTo>
                    <a:pt x="52" y="101"/>
                  </a:lnTo>
                  <a:lnTo>
                    <a:pt x="51" y="101"/>
                  </a:lnTo>
                  <a:lnTo>
                    <a:pt x="51" y="102"/>
                  </a:lnTo>
                  <a:lnTo>
                    <a:pt x="50" y="103"/>
                  </a:lnTo>
                  <a:lnTo>
                    <a:pt x="50" y="104"/>
                  </a:lnTo>
                  <a:lnTo>
                    <a:pt x="49" y="104"/>
                  </a:lnTo>
                  <a:lnTo>
                    <a:pt x="49" y="105"/>
                  </a:lnTo>
                  <a:lnTo>
                    <a:pt x="48" y="106"/>
                  </a:lnTo>
                  <a:lnTo>
                    <a:pt x="48" y="107"/>
                  </a:lnTo>
                  <a:lnTo>
                    <a:pt x="47" y="107"/>
                  </a:lnTo>
                  <a:lnTo>
                    <a:pt x="47" y="108"/>
                  </a:lnTo>
                  <a:lnTo>
                    <a:pt x="46" y="109"/>
                  </a:lnTo>
                  <a:lnTo>
                    <a:pt x="45" y="110"/>
                  </a:lnTo>
                  <a:lnTo>
                    <a:pt x="45" y="111"/>
                  </a:lnTo>
                  <a:lnTo>
                    <a:pt x="43" y="111"/>
                  </a:lnTo>
                  <a:lnTo>
                    <a:pt x="43" y="113"/>
                  </a:lnTo>
                  <a:lnTo>
                    <a:pt x="42" y="113"/>
                  </a:lnTo>
                  <a:lnTo>
                    <a:pt x="42" y="114"/>
                  </a:lnTo>
                  <a:lnTo>
                    <a:pt x="41" y="114"/>
                  </a:lnTo>
                  <a:lnTo>
                    <a:pt x="41" y="115"/>
                  </a:lnTo>
                  <a:lnTo>
                    <a:pt x="40" y="115"/>
                  </a:lnTo>
                  <a:lnTo>
                    <a:pt x="39" y="115"/>
                  </a:lnTo>
                  <a:lnTo>
                    <a:pt x="39" y="116"/>
                  </a:lnTo>
                  <a:lnTo>
                    <a:pt x="38" y="116"/>
                  </a:lnTo>
                  <a:lnTo>
                    <a:pt x="38" y="117"/>
                  </a:lnTo>
                  <a:lnTo>
                    <a:pt x="37" y="117"/>
                  </a:lnTo>
                  <a:lnTo>
                    <a:pt x="36" y="117"/>
                  </a:lnTo>
                  <a:lnTo>
                    <a:pt x="36" y="118"/>
                  </a:lnTo>
                  <a:lnTo>
                    <a:pt x="35" y="118"/>
                  </a:lnTo>
                  <a:lnTo>
                    <a:pt x="34" y="118"/>
                  </a:lnTo>
                  <a:lnTo>
                    <a:pt x="34" y="119"/>
                  </a:lnTo>
                  <a:lnTo>
                    <a:pt x="33" y="119"/>
                  </a:lnTo>
                  <a:lnTo>
                    <a:pt x="31" y="119"/>
                  </a:lnTo>
                  <a:lnTo>
                    <a:pt x="30" y="119"/>
                  </a:lnTo>
                  <a:lnTo>
                    <a:pt x="29" y="119"/>
                  </a:lnTo>
                  <a:lnTo>
                    <a:pt x="28" y="119"/>
                  </a:lnTo>
                  <a:lnTo>
                    <a:pt x="28" y="120"/>
                  </a:lnTo>
                  <a:lnTo>
                    <a:pt x="27" y="120"/>
                  </a:lnTo>
                  <a:lnTo>
                    <a:pt x="26" y="120"/>
                  </a:lnTo>
                  <a:lnTo>
                    <a:pt x="25" y="120"/>
                  </a:lnTo>
                  <a:lnTo>
                    <a:pt x="24" y="119"/>
                  </a:lnTo>
                  <a:lnTo>
                    <a:pt x="23" y="119"/>
                  </a:lnTo>
                  <a:lnTo>
                    <a:pt x="22" y="119"/>
                  </a:lnTo>
                  <a:lnTo>
                    <a:pt x="21" y="119"/>
                  </a:lnTo>
                  <a:lnTo>
                    <a:pt x="19" y="119"/>
                  </a:lnTo>
                  <a:lnTo>
                    <a:pt x="18" y="119"/>
                  </a:lnTo>
                  <a:lnTo>
                    <a:pt x="17" y="118"/>
                  </a:lnTo>
                  <a:lnTo>
                    <a:pt x="16" y="118"/>
                  </a:lnTo>
                  <a:lnTo>
                    <a:pt x="15" y="118"/>
                  </a:lnTo>
                  <a:lnTo>
                    <a:pt x="15" y="117"/>
                  </a:lnTo>
                  <a:lnTo>
                    <a:pt x="14" y="117"/>
                  </a:lnTo>
                  <a:lnTo>
                    <a:pt x="13" y="117"/>
                  </a:lnTo>
                  <a:lnTo>
                    <a:pt x="12" y="116"/>
                  </a:lnTo>
                  <a:lnTo>
                    <a:pt x="11" y="116"/>
                  </a:lnTo>
                  <a:lnTo>
                    <a:pt x="10" y="116"/>
                  </a:lnTo>
                  <a:lnTo>
                    <a:pt x="10" y="115"/>
                  </a:lnTo>
                  <a:lnTo>
                    <a:pt x="9" y="115"/>
                  </a:lnTo>
                  <a:lnTo>
                    <a:pt x="7" y="115"/>
                  </a:lnTo>
                  <a:lnTo>
                    <a:pt x="7" y="114"/>
                  </a:lnTo>
                  <a:lnTo>
                    <a:pt x="6" y="114"/>
                  </a:lnTo>
                  <a:lnTo>
                    <a:pt x="6" y="113"/>
                  </a:lnTo>
                  <a:lnTo>
                    <a:pt x="5" y="113"/>
                  </a:lnTo>
                  <a:lnTo>
                    <a:pt x="4" y="113"/>
                  </a:lnTo>
                  <a:lnTo>
                    <a:pt x="4" y="111"/>
                  </a:lnTo>
                  <a:lnTo>
                    <a:pt x="3" y="111"/>
                  </a:lnTo>
                  <a:lnTo>
                    <a:pt x="3" y="110"/>
                  </a:lnTo>
                  <a:lnTo>
                    <a:pt x="2" y="109"/>
                  </a:lnTo>
                  <a:lnTo>
                    <a:pt x="1" y="108"/>
                  </a:lnTo>
                  <a:lnTo>
                    <a:pt x="1" y="107"/>
                  </a:lnTo>
                  <a:lnTo>
                    <a:pt x="0" y="107"/>
                  </a:lnTo>
                  <a:lnTo>
                    <a:pt x="0" y="106"/>
                  </a:lnTo>
                  <a:lnTo>
                    <a:pt x="0" y="105"/>
                  </a:lnTo>
                  <a:lnTo>
                    <a:pt x="0" y="104"/>
                  </a:lnTo>
                  <a:lnTo>
                    <a:pt x="0" y="103"/>
                  </a:lnTo>
                  <a:lnTo>
                    <a:pt x="0" y="102"/>
                  </a:lnTo>
                  <a:lnTo>
                    <a:pt x="1" y="101"/>
                  </a:lnTo>
                  <a:lnTo>
                    <a:pt x="1" y="99"/>
                  </a:lnTo>
                  <a:lnTo>
                    <a:pt x="1" y="98"/>
                  </a:lnTo>
                  <a:lnTo>
                    <a:pt x="2" y="98"/>
                  </a:lnTo>
                  <a:lnTo>
                    <a:pt x="2" y="97"/>
                  </a:lnTo>
                  <a:lnTo>
                    <a:pt x="3" y="97"/>
                  </a:lnTo>
                  <a:lnTo>
                    <a:pt x="4" y="97"/>
                  </a:lnTo>
                  <a:lnTo>
                    <a:pt x="4" y="96"/>
                  </a:lnTo>
                  <a:lnTo>
                    <a:pt x="5" y="96"/>
                  </a:lnTo>
                  <a:lnTo>
                    <a:pt x="6" y="96"/>
                  </a:lnTo>
                  <a:lnTo>
                    <a:pt x="6" y="97"/>
                  </a:lnTo>
                  <a:lnTo>
                    <a:pt x="7" y="97"/>
                  </a:lnTo>
                  <a:lnTo>
                    <a:pt x="7" y="98"/>
                  </a:lnTo>
                  <a:lnTo>
                    <a:pt x="7" y="101"/>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0" name="Freeform 34"/>
            <p:cNvSpPr>
              <a:spLocks/>
            </p:cNvSpPr>
            <p:nvPr/>
          </p:nvSpPr>
          <p:spPr bwMode="auto">
            <a:xfrm rot="10800000">
              <a:off x="3727" y="2656"/>
              <a:ext cx="1011" cy="1268"/>
            </a:xfrm>
            <a:custGeom>
              <a:avLst/>
              <a:gdLst>
                <a:gd name="T0" fmla="*/ 2147483646 w 1011"/>
                <a:gd name="T1" fmla="*/ 2147483646 h 1268"/>
                <a:gd name="T2" fmla="*/ 2147483646 w 1011"/>
                <a:gd name="T3" fmla="*/ 2147483646 h 1268"/>
                <a:gd name="T4" fmla="*/ 2147483646 w 1011"/>
                <a:gd name="T5" fmla="*/ 2147483646 h 1268"/>
                <a:gd name="T6" fmla="*/ 2147483646 w 1011"/>
                <a:gd name="T7" fmla="*/ 2147483646 h 1268"/>
                <a:gd name="T8" fmla="*/ 2147483646 w 1011"/>
                <a:gd name="T9" fmla="*/ 2147483646 h 1268"/>
                <a:gd name="T10" fmla="*/ 2147483646 w 1011"/>
                <a:gd name="T11" fmla="*/ 2147483646 h 1268"/>
                <a:gd name="T12" fmla="*/ 2147483646 w 1011"/>
                <a:gd name="T13" fmla="*/ 2147483646 h 1268"/>
                <a:gd name="T14" fmla="*/ 2147483646 w 1011"/>
                <a:gd name="T15" fmla="*/ 2147483646 h 1268"/>
                <a:gd name="T16" fmla="*/ 2147483646 w 1011"/>
                <a:gd name="T17" fmla="*/ 2147483646 h 1268"/>
                <a:gd name="T18" fmla="*/ 2147483646 w 1011"/>
                <a:gd name="T19" fmla="*/ 2147483646 h 1268"/>
                <a:gd name="T20" fmla="*/ 2147483646 w 1011"/>
                <a:gd name="T21" fmla="*/ 2147483646 h 1268"/>
                <a:gd name="T22" fmla="*/ 2147483646 w 1011"/>
                <a:gd name="T23" fmla="*/ 2147483646 h 1268"/>
                <a:gd name="T24" fmla="*/ 2147483646 w 1011"/>
                <a:gd name="T25" fmla="*/ 2147483646 h 1268"/>
                <a:gd name="T26" fmla="*/ 2147483646 w 1011"/>
                <a:gd name="T27" fmla="*/ 2147483646 h 1268"/>
                <a:gd name="T28" fmla="*/ 2147483646 w 1011"/>
                <a:gd name="T29" fmla="*/ 2147483646 h 1268"/>
                <a:gd name="T30" fmla="*/ 2147483646 w 1011"/>
                <a:gd name="T31" fmla="*/ 2147483646 h 1268"/>
                <a:gd name="T32" fmla="*/ 2147483646 w 1011"/>
                <a:gd name="T33" fmla="*/ 2147483646 h 1268"/>
                <a:gd name="T34" fmla="*/ 2147483646 w 1011"/>
                <a:gd name="T35" fmla="*/ 2147483646 h 1268"/>
                <a:gd name="T36" fmla="*/ 2147483646 w 1011"/>
                <a:gd name="T37" fmla="*/ 2147483646 h 1268"/>
                <a:gd name="T38" fmla="*/ 2147483646 w 1011"/>
                <a:gd name="T39" fmla="*/ 2147483646 h 1268"/>
                <a:gd name="T40" fmla="*/ 2147483646 w 1011"/>
                <a:gd name="T41" fmla="*/ 2147483646 h 1268"/>
                <a:gd name="T42" fmla="*/ 2147483646 w 1011"/>
                <a:gd name="T43" fmla="*/ 2147483646 h 1268"/>
                <a:gd name="T44" fmla="*/ 2147483646 w 1011"/>
                <a:gd name="T45" fmla="*/ 2147483646 h 1268"/>
                <a:gd name="T46" fmla="*/ 2147483646 w 1011"/>
                <a:gd name="T47" fmla="*/ 2147483646 h 1268"/>
                <a:gd name="T48" fmla="*/ 2147483646 w 1011"/>
                <a:gd name="T49" fmla="*/ 2147483646 h 1268"/>
                <a:gd name="T50" fmla="*/ 2147483646 w 1011"/>
                <a:gd name="T51" fmla="*/ 2147483646 h 1268"/>
                <a:gd name="T52" fmla="*/ 2147483646 w 1011"/>
                <a:gd name="T53" fmla="*/ 2147483646 h 1268"/>
                <a:gd name="T54" fmla="*/ 2147483646 w 1011"/>
                <a:gd name="T55" fmla="*/ 2147483646 h 1268"/>
                <a:gd name="T56" fmla="*/ 2147483646 w 1011"/>
                <a:gd name="T57" fmla="*/ 2147483646 h 1268"/>
                <a:gd name="T58" fmla="*/ 2147483646 w 1011"/>
                <a:gd name="T59" fmla="*/ 2147483646 h 1268"/>
                <a:gd name="T60" fmla="*/ 2147483646 w 1011"/>
                <a:gd name="T61" fmla="*/ 2147483646 h 1268"/>
                <a:gd name="T62" fmla="*/ 2147483646 w 1011"/>
                <a:gd name="T63" fmla="*/ 2147483646 h 1268"/>
                <a:gd name="T64" fmla="*/ 2147483646 w 1011"/>
                <a:gd name="T65" fmla="*/ 2147483646 h 1268"/>
                <a:gd name="T66" fmla="*/ 2147483646 w 1011"/>
                <a:gd name="T67" fmla="*/ 2147483646 h 1268"/>
                <a:gd name="T68" fmla="*/ 2147483646 w 1011"/>
                <a:gd name="T69" fmla="*/ 2147483646 h 1268"/>
                <a:gd name="T70" fmla="*/ 2147483646 w 1011"/>
                <a:gd name="T71" fmla="*/ 2147483646 h 1268"/>
                <a:gd name="T72" fmla="*/ 2147483646 w 1011"/>
                <a:gd name="T73" fmla="*/ 2147483646 h 1268"/>
                <a:gd name="T74" fmla="*/ 2147483646 w 1011"/>
                <a:gd name="T75" fmla="*/ 0 h 1268"/>
                <a:gd name="T76" fmla="*/ 2147483646 w 1011"/>
                <a:gd name="T77" fmla="*/ 0 h 1268"/>
                <a:gd name="T78" fmla="*/ 2147483646 w 1011"/>
                <a:gd name="T79" fmla="*/ 2147483646 h 1268"/>
                <a:gd name="T80" fmla="*/ 2147483646 w 1011"/>
                <a:gd name="T81" fmla="*/ 2147483646 h 1268"/>
                <a:gd name="T82" fmla="*/ 2147483646 w 1011"/>
                <a:gd name="T83" fmla="*/ 2147483646 h 1268"/>
                <a:gd name="T84" fmla="*/ 2147483646 w 1011"/>
                <a:gd name="T85" fmla="*/ 2147483646 h 1268"/>
                <a:gd name="T86" fmla="*/ 2147483646 w 1011"/>
                <a:gd name="T87" fmla="*/ 2147483646 h 1268"/>
                <a:gd name="T88" fmla="*/ 2147483646 w 1011"/>
                <a:gd name="T89" fmla="*/ 2147483646 h 1268"/>
                <a:gd name="T90" fmla="*/ 2147483646 w 1011"/>
                <a:gd name="T91" fmla="*/ 2147483646 h 1268"/>
                <a:gd name="T92" fmla="*/ 2147483646 w 1011"/>
                <a:gd name="T93" fmla="*/ 2147483646 h 1268"/>
                <a:gd name="T94" fmla="*/ 2147483646 w 1011"/>
                <a:gd name="T95" fmla="*/ 2147483646 h 1268"/>
                <a:gd name="T96" fmla="*/ 2147483646 w 1011"/>
                <a:gd name="T97" fmla="*/ 2147483646 h 1268"/>
                <a:gd name="T98" fmla="*/ 2147483646 w 1011"/>
                <a:gd name="T99" fmla="*/ 2147483646 h 1268"/>
                <a:gd name="T100" fmla="*/ 2147483646 w 1011"/>
                <a:gd name="T101" fmla="*/ 2147483646 h 1268"/>
                <a:gd name="T102" fmla="*/ 2147483646 w 1011"/>
                <a:gd name="T103" fmla="*/ 2147483646 h 1268"/>
                <a:gd name="T104" fmla="*/ 2147483646 w 1011"/>
                <a:gd name="T105" fmla="*/ 2147483646 h 1268"/>
                <a:gd name="T106" fmla="*/ 2147483646 w 1011"/>
                <a:gd name="T107" fmla="*/ 2147483646 h 1268"/>
                <a:gd name="T108" fmla="*/ 2147483646 w 1011"/>
                <a:gd name="T109" fmla="*/ 2147483646 h 1268"/>
                <a:gd name="T110" fmla="*/ 2147483646 w 1011"/>
                <a:gd name="T111" fmla="*/ 2147483646 h 1268"/>
                <a:gd name="T112" fmla="*/ 2147483646 w 1011"/>
                <a:gd name="T113" fmla="*/ 2147483646 h 1268"/>
                <a:gd name="T114" fmla="*/ 2147483646 w 1011"/>
                <a:gd name="T115" fmla="*/ 2147483646 h 1268"/>
                <a:gd name="T116" fmla="*/ 2147483646 w 1011"/>
                <a:gd name="T117" fmla="*/ 2147483646 h 1268"/>
                <a:gd name="T118" fmla="*/ 2147483646 w 1011"/>
                <a:gd name="T119" fmla="*/ 2147483646 h 1268"/>
                <a:gd name="T120" fmla="*/ 0 w 1011"/>
                <a:gd name="T121" fmla="*/ 2147483646 h 12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11" h="1268">
                  <a:moveTo>
                    <a:pt x="1011" y="1268"/>
                  </a:moveTo>
                  <a:lnTo>
                    <a:pt x="1010" y="1266"/>
                  </a:lnTo>
                  <a:lnTo>
                    <a:pt x="1009" y="1265"/>
                  </a:lnTo>
                  <a:lnTo>
                    <a:pt x="1009" y="1262"/>
                  </a:lnTo>
                  <a:lnTo>
                    <a:pt x="1008" y="1261"/>
                  </a:lnTo>
                  <a:lnTo>
                    <a:pt x="1007" y="1259"/>
                  </a:lnTo>
                  <a:lnTo>
                    <a:pt x="1006" y="1257"/>
                  </a:lnTo>
                  <a:lnTo>
                    <a:pt x="1005" y="1256"/>
                  </a:lnTo>
                  <a:lnTo>
                    <a:pt x="1003" y="1254"/>
                  </a:lnTo>
                  <a:lnTo>
                    <a:pt x="1002" y="1253"/>
                  </a:lnTo>
                  <a:lnTo>
                    <a:pt x="1001" y="1250"/>
                  </a:lnTo>
                  <a:lnTo>
                    <a:pt x="1000" y="1248"/>
                  </a:lnTo>
                  <a:lnTo>
                    <a:pt x="1000" y="1247"/>
                  </a:lnTo>
                  <a:lnTo>
                    <a:pt x="999" y="1245"/>
                  </a:lnTo>
                  <a:lnTo>
                    <a:pt x="998" y="1243"/>
                  </a:lnTo>
                  <a:lnTo>
                    <a:pt x="997" y="1242"/>
                  </a:lnTo>
                  <a:lnTo>
                    <a:pt x="996" y="1240"/>
                  </a:lnTo>
                  <a:lnTo>
                    <a:pt x="995" y="1238"/>
                  </a:lnTo>
                  <a:lnTo>
                    <a:pt x="994" y="1236"/>
                  </a:lnTo>
                  <a:lnTo>
                    <a:pt x="994" y="1234"/>
                  </a:lnTo>
                  <a:lnTo>
                    <a:pt x="993" y="1233"/>
                  </a:lnTo>
                  <a:lnTo>
                    <a:pt x="991" y="1231"/>
                  </a:lnTo>
                  <a:lnTo>
                    <a:pt x="990" y="1230"/>
                  </a:lnTo>
                  <a:lnTo>
                    <a:pt x="989" y="1228"/>
                  </a:lnTo>
                  <a:lnTo>
                    <a:pt x="988" y="1225"/>
                  </a:lnTo>
                  <a:lnTo>
                    <a:pt x="987" y="1224"/>
                  </a:lnTo>
                  <a:lnTo>
                    <a:pt x="986" y="1222"/>
                  </a:lnTo>
                  <a:lnTo>
                    <a:pt x="985" y="1220"/>
                  </a:lnTo>
                  <a:lnTo>
                    <a:pt x="985" y="1219"/>
                  </a:lnTo>
                  <a:lnTo>
                    <a:pt x="984" y="1217"/>
                  </a:lnTo>
                  <a:lnTo>
                    <a:pt x="983" y="1216"/>
                  </a:lnTo>
                  <a:lnTo>
                    <a:pt x="982" y="1213"/>
                  </a:lnTo>
                  <a:lnTo>
                    <a:pt x="981" y="1211"/>
                  </a:lnTo>
                  <a:lnTo>
                    <a:pt x="979" y="1210"/>
                  </a:lnTo>
                  <a:lnTo>
                    <a:pt x="978" y="1208"/>
                  </a:lnTo>
                  <a:lnTo>
                    <a:pt x="977" y="1206"/>
                  </a:lnTo>
                  <a:lnTo>
                    <a:pt x="976" y="1205"/>
                  </a:lnTo>
                  <a:lnTo>
                    <a:pt x="975" y="1203"/>
                  </a:lnTo>
                  <a:lnTo>
                    <a:pt x="974" y="1200"/>
                  </a:lnTo>
                  <a:lnTo>
                    <a:pt x="973" y="1199"/>
                  </a:lnTo>
                  <a:lnTo>
                    <a:pt x="972" y="1197"/>
                  </a:lnTo>
                  <a:lnTo>
                    <a:pt x="971" y="1195"/>
                  </a:lnTo>
                  <a:lnTo>
                    <a:pt x="971" y="1194"/>
                  </a:lnTo>
                  <a:lnTo>
                    <a:pt x="969" y="1192"/>
                  </a:lnTo>
                  <a:lnTo>
                    <a:pt x="967" y="1189"/>
                  </a:lnTo>
                  <a:lnTo>
                    <a:pt x="966" y="1188"/>
                  </a:lnTo>
                  <a:lnTo>
                    <a:pt x="965" y="1186"/>
                  </a:lnTo>
                  <a:lnTo>
                    <a:pt x="965" y="1185"/>
                  </a:lnTo>
                  <a:lnTo>
                    <a:pt x="963" y="1183"/>
                  </a:lnTo>
                  <a:lnTo>
                    <a:pt x="962" y="1181"/>
                  </a:lnTo>
                  <a:lnTo>
                    <a:pt x="961" y="1179"/>
                  </a:lnTo>
                  <a:lnTo>
                    <a:pt x="960" y="1177"/>
                  </a:lnTo>
                  <a:lnTo>
                    <a:pt x="959" y="1175"/>
                  </a:lnTo>
                  <a:lnTo>
                    <a:pt x="958" y="1173"/>
                  </a:lnTo>
                  <a:lnTo>
                    <a:pt x="957" y="1171"/>
                  </a:lnTo>
                  <a:lnTo>
                    <a:pt x="955" y="1170"/>
                  </a:lnTo>
                  <a:lnTo>
                    <a:pt x="954" y="1168"/>
                  </a:lnTo>
                  <a:lnTo>
                    <a:pt x="953" y="1165"/>
                  </a:lnTo>
                  <a:lnTo>
                    <a:pt x="952" y="1164"/>
                  </a:lnTo>
                  <a:lnTo>
                    <a:pt x="951" y="1162"/>
                  </a:lnTo>
                  <a:lnTo>
                    <a:pt x="949" y="1160"/>
                  </a:lnTo>
                  <a:lnTo>
                    <a:pt x="948" y="1158"/>
                  </a:lnTo>
                  <a:lnTo>
                    <a:pt x="947" y="1156"/>
                  </a:lnTo>
                  <a:lnTo>
                    <a:pt x="946" y="1153"/>
                  </a:lnTo>
                  <a:lnTo>
                    <a:pt x="945" y="1152"/>
                  </a:lnTo>
                  <a:lnTo>
                    <a:pt x="943" y="1150"/>
                  </a:lnTo>
                  <a:lnTo>
                    <a:pt x="942" y="1148"/>
                  </a:lnTo>
                  <a:lnTo>
                    <a:pt x="940" y="1146"/>
                  </a:lnTo>
                  <a:lnTo>
                    <a:pt x="939" y="1145"/>
                  </a:lnTo>
                  <a:lnTo>
                    <a:pt x="938" y="1143"/>
                  </a:lnTo>
                  <a:lnTo>
                    <a:pt x="937" y="1140"/>
                  </a:lnTo>
                  <a:lnTo>
                    <a:pt x="935" y="1138"/>
                  </a:lnTo>
                  <a:lnTo>
                    <a:pt x="934" y="1136"/>
                  </a:lnTo>
                  <a:lnTo>
                    <a:pt x="933" y="1135"/>
                  </a:lnTo>
                  <a:lnTo>
                    <a:pt x="931" y="1133"/>
                  </a:lnTo>
                  <a:lnTo>
                    <a:pt x="929" y="1131"/>
                  </a:lnTo>
                  <a:lnTo>
                    <a:pt x="928" y="1128"/>
                  </a:lnTo>
                  <a:lnTo>
                    <a:pt x="927" y="1126"/>
                  </a:lnTo>
                  <a:lnTo>
                    <a:pt x="925" y="1124"/>
                  </a:lnTo>
                  <a:lnTo>
                    <a:pt x="924" y="1122"/>
                  </a:lnTo>
                  <a:lnTo>
                    <a:pt x="923" y="1120"/>
                  </a:lnTo>
                  <a:lnTo>
                    <a:pt x="921" y="1117"/>
                  </a:lnTo>
                  <a:lnTo>
                    <a:pt x="919" y="1115"/>
                  </a:lnTo>
                  <a:lnTo>
                    <a:pt x="918" y="1113"/>
                  </a:lnTo>
                  <a:lnTo>
                    <a:pt x="916" y="1112"/>
                  </a:lnTo>
                  <a:lnTo>
                    <a:pt x="915" y="1110"/>
                  </a:lnTo>
                  <a:lnTo>
                    <a:pt x="913" y="1108"/>
                  </a:lnTo>
                  <a:lnTo>
                    <a:pt x="912" y="1105"/>
                  </a:lnTo>
                  <a:lnTo>
                    <a:pt x="911" y="1103"/>
                  </a:lnTo>
                  <a:lnTo>
                    <a:pt x="909" y="1101"/>
                  </a:lnTo>
                  <a:lnTo>
                    <a:pt x="906" y="1099"/>
                  </a:lnTo>
                  <a:lnTo>
                    <a:pt x="905" y="1097"/>
                  </a:lnTo>
                  <a:lnTo>
                    <a:pt x="904" y="1095"/>
                  </a:lnTo>
                  <a:lnTo>
                    <a:pt x="902" y="1092"/>
                  </a:lnTo>
                  <a:lnTo>
                    <a:pt x="901" y="1090"/>
                  </a:lnTo>
                  <a:lnTo>
                    <a:pt x="899" y="1088"/>
                  </a:lnTo>
                  <a:lnTo>
                    <a:pt x="898" y="1085"/>
                  </a:lnTo>
                  <a:lnTo>
                    <a:pt x="895" y="1083"/>
                  </a:lnTo>
                  <a:lnTo>
                    <a:pt x="893" y="1080"/>
                  </a:lnTo>
                  <a:lnTo>
                    <a:pt x="892" y="1078"/>
                  </a:lnTo>
                  <a:lnTo>
                    <a:pt x="890" y="1076"/>
                  </a:lnTo>
                  <a:lnTo>
                    <a:pt x="889" y="1074"/>
                  </a:lnTo>
                  <a:lnTo>
                    <a:pt x="887" y="1072"/>
                  </a:lnTo>
                  <a:lnTo>
                    <a:pt x="885" y="1069"/>
                  </a:lnTo>
                  <a:lnTo>
                    <a:pt x="883" y="1067"/>
                  </a:lnTo>
                  <a:lnTo>
                    <a:pt x="881" y="1065"/>
                  </a:lnTo>
                  <a:lnTo>
                    <a:pt x="880" y="1062"/>
                  </a:lnTo>
                  <a:lnTo>
                    <a:pt x="878" y="1060"/>
                  </a:lnTo>
                  <a:lnTo>
                    <a:pt x="876" y="1057"/>
                  </a:lnTo>
                  <a:lnTo>
                    <a:pt x="874" y="1055"/>
                  </a:lnTo>
                  <a:lnTo>
                    <a:pt x="873" y="1053"/>
                  </a:lnTo>
                  <a:lnTo>
                    <a:pt x="870" y="1051"/>
                  </a:lnTo>
                  <a:lnTo>
                    <a:pt x="868" y="1048"/>
                  </a:lnTo>
                  <a:lnTo>
                    <a:pt x="867" y="1045"/>
                  </a:lnTo>
                  <a:lnTo>
                    <a:pt x="865" y="1043"/>
                  </a:lnTo>
                  <a:lnTo>
                    <a:pt x="863" y="1040"/>
                  </a:lnTo>
                  <a:lnTo>
                    <a:pt x="861" y="1038"/>
                  </a:lnTo>
                  <a:lnTo>
                    <a:pt x="859" y="1036"/>
                  </a:lnTo>
                  <a:lnTo>
                    <a:pt x="857" y="1034"/>
                  </a:lnTo>
                  <a:lnTo>
                    <a:pt x="855" y="1030"/>
                  </a:lnTo>
                  <a:lnTo>
                    <a:pt x="853" y="1028"/>
                  </a:lnTo>
                  <a:lnTo>
                    <a:pt x="852" y="1026"/>
                  </a:lnTo>
                  <a:lnTo>
                    <a:pt x="850" y="1024"/>
                  </a:lnTo>
                  <a:lnTo>
                    <a:pt x="847" y="1020"/>
                  </a:lnTo>
                  <a:lnTo>
                    <a:pt x="845" y="1018"/>
                  </a:lnTo>
                  <a:lnTo>
                    <a:pt x="843" y="1016"/>
                  </a:lnTo>
                  <a:lnTo>
                    <a:pt x="841" y="1013"/>
                  </a:lnTo>
                  <a:lnTo>
                    <a:pt x="840" y="1011"/>
                  </a:lnTo>
                  <a:lnTo>
                    <a:pt x="838" y="1007"/>
                  </a:lnTo>
                  <a:lnTo>
                    <a:pt x="835" y="1005"/>
                  </a:lnTo>
                  <a:lnTo>
                    <a:pt x="833" y="1002"/>
                  </a:lnTo>
                  <a:lnTo>
                    <a:pt x="831" y="1000"/>
                  </a:lnTo>
                  <a:lnTo>
                    <a:pt x="829" y="998"/>
                  </a:lnTo>
                  <a:lnTo>
                    <a:pt x="827" y="994"/>
                  </a:lnTo>
                  <a:lnTo>
                    <a:pt x="825" y="992"/>
                  </a:lnTo>
                  <a:lnTo>
                    <a:pt x="822" y="989"/>
                  </a:lnTo>
                  <a:lnTo>
                    <a:pt x="820" y="987"/>
                  </a:lnTo>
                  <a:lnTo>
                    <a:pt x="818" y="983"/>
                  </a:lnTo>
                  <a:lnTo>
                    <a:pt x="817" y="981"/>
                  </a:lnTo>
                  <a:lnTo>
                    <a:pt x="815" y="978"/>
                  </a:lnTo>
                  <a:lnTo>
                    <a:pt x="811" y="976"/>
                  </a:lnTo>
                  <a:lnTo>
                    <a:pt x="809" y="972"/>
                  </a:lnTo>
                  <a:lnTo>
                    <a:pt x="808" y="970"/>
                  </a:lnTo>
                  <a:lnTo>
                    <a:pt x="806" y="967"/>
                  </a:lnTo>
                  <a:lnTo>
                    <a:pt x="804" y="965"/>
                  </a:lnTo>
                  <a:lnTo>
                    <a:pt x="802" y="962"/>
                  </a:lnTo>
                  <a:lnTo>
                    <a:pt x="800" y="958"/>
                  </a:lnTo>
                  <a:lnTo>
                    <a:pt x="797" y="956"/>
                  </a:lnTo>
                  <a:lnTo>
                    <a:pt x="795" y="953"/>
                  </a:lnTo>
                  <a:lnTo>
                    <a:pt x="792" y="950"/>
                  </a:lnTo>
                  <a:lnTo>
                    <a:pt x="791" y="947"/>
                  </a:lnTo>
                  <a:lnTo>
                    <a:pt x="789" y="944"/>
                  </a:lnTo>
                  <a:lnTo>
                    <a:pt x="785" y="942"/>
                  </a:lnTo>
                  <a:lnTo>
                    <a:pt x="783" y="939"/>
                  </a:lnTo>
                  <a:lnTo>
                    <a:pt x="781" y="935"/>
                  </a:lnTo>
                  <a:lnTo>
                    <a:pt x="779" y="933"/>
                  </a:lnTo>
                  <a:lnTo>
                    <a:pt x="777" y="930"/>
                  </a:lnTo>
                  <a:lnTo>
                    <a:pt x="774" y="927"/>
                  </a:lnTo>
                  <a:lnTo>
                    <a:pt x="772" y="923"/>
                  </a:lnTo>
                  <a:lnTo>
                    <a:pt x="770" y="920"/>
                  </a:lnTo>
                  <a:lnTo>
                    <a:pt x="768" y="918"/>
                  </a:lnTo>
                  <a:lnTo>
                    <a:pt x="766" y="915"/>
                  </a:lnTo>
                  <a:lnTo>
                    <a:pt x="764" y="911"/>
                  </a:lnTo>
                  <a:lnTo>
                    <a:pt x="760" y="909"/>
                  </a:lnTo>
                  <a:lnTo>
                    <a:pt x="758" y="906"/>
                  </a:lnTo>
                  <a:lnTo>
                    <a:pt x="756" y="903"/>
                  </a:lnTo>
                  <a:lnTo>
                    <a:pt x="754" y="899"/>
                  </a:lnTo>
                  <a:lnTo>
                    <a:pt x="752" y="896"/>
                  </a:lnTo>
                  <a:lnTo>
                    <a:pt x="749" y="893"/>
                  </a:lnTo>
                  <a:lnTo>
                    <a:pt x="747" y="890"/>
                  </a:lnTo>
                  <a:lnTo>
                    <a:pt x="744" y="887"/>
                  </a:lnTo>
                  <a:lnTo>
                    <a:pt x="742" y="883"/>
                  </a:lnTo>
                  <a:lnTo>
                    <a:pt x="740" y="881"/>
                  </a:lnTo>
                  <a:lnTo>
                    <a:pt x="737" y="878"/>
                  </a:lnTo>
                  <a:lnTo>
                    <a:pt x="735" y="874"/>
                  </a:lnTo>
                  <a:lnTo>
                    <a:pt x="733" y="871"/>
                  </a:lnTo>
                  <a:lnTo>
                    <a:pt x="731" y="868"/>
                  </a:lnTo>
                  <a:lnTo>
                    <a:pt x="728" y="864"/>
                  </a:lnTo>
                  <a:lnTo>
                    <a:pt x="725" y="861"/>
                  </a:lnTo>
                  <a:lnTo>
                    <a:pt x="723" y="858"/>
                  </a:lnTo>
                  <a:lnTo>
                    <a:pt x="721" y="855"/>
                  </a:lnTo>
                  <a:lnTo>
                    <a:pt x="718" y="851"/>
                  </a:lnTo>
                  <a:lnTo>
                    <a:pt x="716" y="848"/>
                  </a:lnTo>
                  <a:lnTo>
                    <a:pt x="713" y="845"/>
                  </a:lnTo>
                  <a:lnTo>
                    <a:pt x="711" y="842"/>
                  </a:lnTo>
                  <a:lnTo>
                    <a:pt x="709" y="838"/>
                  </a:lnTo>
                  <a:lnTo>
                    <a:pt x="706" y="835"/>
                  </a:lnTo>
                  <a:lnTo>
                    <a:pt x="704" y="831"/>
                  </a:lnTo>
                  <a:lnTo>
                    <a:pt x="701" y="827"/>
                  </a:lnTo>
                  <a:lnTo>
                    <a:pt x="699" y="824"/>
                  </a:lnTo>
                  <a:lnTo>
                    <a:pt x="697" y="821"/>
                  </a:lnTo>
                  <a:lnTo>
                    <a:pt x="694" y="818"/>
                  </a:lnTo>
                  <a:lnTo>
                    <a:pt x="692" y="814"/>
                  </a:lnTo>
                  <a:lnTo>
                    <a:pt x="689" y="810"/>
                  </a:lnTo>
                  <a:lnTo>
                    <a:pt x="686" y="807"/>
                  </a:lnTo>
                  <a:lnTo>
                    <a:pt x="684" y="803"/>
                  </a:lnTo>
                  <a:lnTo>
                    <a:pt x="682" y="800"/>
                  </a:lnTo>
                  <a:lnTo>
                    <a:pt x="680" y="797"/>
                  </a:lnTo>
                  <a:lnTo>
                    <a:pt x="676" y="794"/>
                  </a:lnTo>
                  <a:lnTo>
                    <a:pt x="674" y="789"/>
                  </a:lnTo>
                  <a:lnTo>
                    <a:pt x="672" y="786"/>
                  </a:lnTo>
                  <a:lnTo>
                    <a:pt x="669" y="783"/>
                  </a:lnTo>
                  <a:lnTo>
                    <a:pt x="666" y="778"/>
                  </a:lnTo>
                  <a:lnTo>
                    <a:pt x="664" y="775"/>
                  </a:lnTo>
                  <a:lnTo>
                    <a:pt x="662" y="772"/>
                  </a:lnTo>
                  <a:lnTo>
                    <a:pt x="659" y="769"/>
                  </a:lnTo>
                  <a:lnTo>
                    <a:pt x="657" y="764"/>
                  </a:lnTo>
                  <a:lnTo>
                    <a:pt x="654" y="761"/>
                  </a:lnTo>
                  <a:lnTo>
                    <a:pt x="651" y="758"/>
                  </a:lnTo>
                  <a:lnTo>
                    <a:pt x="649" y="753"/>
                  </a:lnTo>
                  <a:lnTo>
                    <a:pt x="647" y="750"/>
                  </a:lnTo>
                  <a:lnTo>
                    <a:pt x="644" y="747"/>
                  </a:lnTo>
                  <a:lnTo>
                    <a:pt x="641" y="742"/>
                  </a:lnTo>
                  <a:lnTo>
                    <a:pt x="639" y="739"/>
                  </a:lnTo>
                  <a:lnTo>
                    <a:pt x="637" y="735"/>
                  </a:lnTo>
                  <a:lnTo>
                    <a:pt x="634" y="731"/>
                  </a:lnTo>
                  <a:lnTo>
                    <a:pt x="632" y="727"/>
                  </a:lnTo>
                  <a:lnTo>
                    <a:pt x="629" y="724"/>
                  </a:lnTo>
                  <a:lnTo>
                    <a:pt x="626" y="721"/>
                  </a:lnTo>
                  <a:lnTo>
                    <a:pt x="624" y="716"/>
                  </a:lnTo>
                  <a:lnTo>
                    <a:pt x="621" y="713"/>
                  </a:lnTo>
                  <a:lnTo>
                    <a:pt x="618" y="709"/>
                  </a:lnTo>
                  <a:lnTo>
                    <a:pt x="616" y="705"/>
                  </a:lnTo>
                  <a:lnTo>
                    <a:pt x="614" y="701"/>
                  </a:lnTo>
                  <a:lnTo>
                    <a:pt x="611" y="698"/>
                  </a:lnTo>
                  <a:lnTo>
                    <a:pt x="609" y="693"/>
                  </a:lnTo>
                  <a:lnTo>
                    <a:pt x="605" y="690"/>
                  </a:lnTo>
                  <a:lnTo>
                    <a:pt x="603" y="686"/>
                  </a:lnTo>
                  <a:lnTo>
                    <a:pt x="601" y="682"/>
                  </a:lnTo>
                  <a:lnTo>
                    <a:pt x="598" y="678"/>
                  </a:lnTo>
                  <a:lnTo>
                    <a:pt x="596" y="675"/>
                  </a:lnTo>
                  <a:lnTo>
                    <a:pt x="593" y="670"/>
                  </a:lnTo>
                  <a:lnTo>
                    <a:pt x="590" y="666"/>
                  </a:lnTo>
                  <a:lnTo>
                    <a:pt x="588" y="663"/>
                  </a:lnTo>
                  <a:lnTo>
                    <a:pt x="586" y="658"/>
                  </a:lnTo>
                  <a:lnTo>
                    <a:pt x="583" y="655"/>
                  </a:lnTo>
                  <a:lnTo>
                    <a:pt x="580" y="651"/>
                  </a:lnTo>
                  <a:lnTo>
                    <a:pt x="577" y="648"/>
                  </a:lnTo>
                  <a:lnTo>
                    <a:pt x="575" y="643"/>
                  </a:lnTo>
                  <a:lnTo>
                    <a:pt x="573" y="639"/>
                  </a:lnTo>
                  <a:lnTo>
                    <a:pt x="569" y="636"/>
                  </a:lnTo>
                  <a:lnTo>
                    <a:pt x="567" y="631"/>
                  </a:lnTo>
                  <a:lnTo>
                    <a:pt x="564" y="627"/>
                  </a:lnTo>
                  <a:lnTo>
                    <a:pt x="562" y="624"/>
                  </a:lnTo>
                  <a:lnTo>
                    <a:pt x="560" y="619"/>
                  </a:lnTo>
                  <a:lnTo>
                    <a:pt x="556" y="615"/>
                  </a:lnTo>
                  <a:lnTo>
                    <a:pt x="554" y="612"/>
                  </a:lnTo>
                  <a:lnTo>
                    <a:pt x="552" y="607"/>
                  </a:lnTo>
                  <a:lnTo>
                    <a:pt x="549" y="603"/>
                  </a:lnTo>
                  <a:lnTo>
                    <a:pt x="547" y="600"/>
                  </a:lnTo>
                  <a:lnTo>
                    <a:pt x="543" y="595"/>
                  </a:lnTo>
                  <a:lnTo>
                    <a:pt x="541" y="591"/>
                  </a:lnTo>
                  <a:lnTo>
                    <a:pt x="538" y="588"/>
                  </a:lnTo>
                  <a:lnTo>
                    <a:pt x="536" y="583"/>
                  </a:lnTo>
                  <a:lnTo>
                    <a:pt x="533" y="579"/>
                  </a:lnTo>
                  <a:lnTo>
                    <a:pt x="530" y="574"/>
                  </a:lnTo>
                  <a:lnTo>
                    <a:pt x="528" y="570"/>
                  </a:lnTo>
                  <a:lnTo>
                    <a:pt x="525" y="567"/>
                  </a:lnTo>
                  <a:lnTo>
                    <a:pt x="523" y="562"/>
                  </a:lnTo>
                  <a:lnTo>
                    <a:pt x="520" y="558"/>
                  </a:lnTo>
                  <a:lnTo>
                    <a:pt x="517" y="555"/>
                  </a:lnTo>
                  <a:lnTo>
                    <a:pt x="515" y="550"/>
                  </a:lnTo>
                  <a:lnTo>
                    <a:pt x="512" y="546"/>
                  </a:lnTo>
                  <a:lnTo>
                    <a:pt x="509" y="542"/>
                  </a:lnTo>
                  <a:lnTo>
                    <a:pt x="506" y="538"/>
                  </a:lnTo>
                  <a:lnTo>
                    <a:pt x="504" y="534"/>
                  </a:lnTo>
                  <a:lnTo>
                    <a:pt x="501" y="530"/>
                  </a:lnTo>
                  <a:lnTo>
                    <a:pt x="499" y="525"/>
                  </a:lnTo>
                  <a:lnTo>
                    <a:pt x="495" y="522"/>
                  </a:lnTo>
                  <a:lnTo>
                    <a:pt x="493" y="518"/>
                  </a:lnTo>
                  <a:lnTo>
                    <a:pt x="491" y="513"/>
                  </a:lnTo>
                  <a:lnTo>
                    <a:pt x="488" y="509"/>
                  </a:lnTo>
                  <a:lnTo>
                    <a:pt x="485" y="506"/>
                  </a:lnTo>
                  <a:lnTo>
                    <a:pt x="482" y="501"/>
                  </a:lnTo>
                  <a:lnTo>
                    <a:pt x="480" y="497"/>
                  </a:lnTo>
                  <a:lnTo>
                    <a:pt x="477" y="493"/>
                  </a:lnTo>
                  <a:lnTo>
                    <a:pt x="475" y="488"/>
                  </a:lnTo>
                  <a:lnTo>
                    <a:pt x="472" y="485"/>
                  </a:lnTo>
                  <a:lnTo>
                    <a:pt x="469" y="481"/>
                  </a:lnTo>
                  <a:lnTo>
                    <a:pt x="467" y="476"/>
                  </a:lnTo>
                  <a:lnTo>
                    <a:pt x="464" y="472"/>
                  </a:lnTo>
                  <a:lnTo>
                    <a:pt x="461" y="469"/>
                  </a:lnTo>
                  <a:lnTo>
                    <a:pt x="458" y="464"/>
                  </a:lnTo>
                  <a:lnTo>
                    <a:pt x="456" y="460"/>
                  </a:lnTo>
                  <a:lnTo>
                    <a:pt x="454" y="456"/>
                  </a:lnTo>
                  <a:lnTo>
                    <a:pt x="451" y="451"/>
                  </a:lnTo>
                  <a:lnTo>
                    <a:pt x="448" y="448"/>
                  </a:lnTo>
                  <a:lnTo>
                    <a:pt x="445" y="444"/>
                  </a:lnTo>
                  <a:lnTo>
                    <a:pt x="443" y="439"/>
                  </a:lnTo>
                  <a:lnTo>
                    <a:pt x="440" y="435"/>
                  </a:lnTo>
                  <a:lnTo>
                    <a:pt x="437" y="432"/>
                  </a:lnTo>
                  <a:lnTo>
                    <a:pt x="434" y="427"/>
                  </a:lnTo>
                  <a:lnTo>
                    <a:pt x="432" y="423"/>
                  </a:lnTo>
                  <a:lnTo>
                    <a:pt x="429" y="419"/>
                  </a:lnTo>
                  <a:lnTo>
                    <a:pt x="427" y="415"/>
                  </a:lnTo>
                  <a:lnTo>
                    <a:pt x="423" y="411"/>
                  </a:lnTo>
                  <a:lnTo>
                    <a:pt x="421" y="407"/>
                  </a:lnTo>
                  <a:lnTo>
                    <a:pt x="418" y="403"/>
                  </a:lnTo>
                  <a:lnTo>
                    <a:pt x="416" y="399"/>
                  </a:lnTo>
                  <a:lnTo>
                    <a:pt x="412" y="395"/>
                  </a:lnTo>
                  <a:lnTo>
                    <a:pt x="410" y="391"/>
                  </a:lnTo>
                  <a:lnTo>
                    <a:pt x="408" y="387"/>
                  </a:lnTo>
                  <a:lnTo>
                    <a:pt x="405" y="383"/>
                  </a:lnTo>
                  <a:lnTo>
                    <a:pt x="403" y="379"/>
                  </a:lnTo>
                  <a:lnTo>
                    <a:pt x="399" y="375"/>
                  </a:lnTo>
                  <a:lnTo>
                    <a:pt x="397" y="372"/>
                  </a:lnTo>
                  <a:lnTo>
                    <a:pt x="394" y="367"/>
                  </a:lnTo>
                  <a:lnTo>
                    <a:pt x="392" y="363"/>
                  </a:lnTo>
                  <a:lnTo>
                    <a:pt x="389" y="360"/>
                  </a:lnTo>
                  <a:lnTo>
                    <a:pt x="386" y="355"/>
                  </a:lnTo>
                  <a:lnTo>
                    <a:pt x="384" y="351"/>
                  </a:lnTo>
                  <a:lnTo>
                    <a:pt x="381" y="348"/>
                  </a:lnTo>
                  <a:lnTo>
                    <a:pt x="379" y="343"/>
                  </a:lnTo>
                  <a:lnTo>
                    <a:pt x="375" y="340"/>
                  </a:lnTo>
                  <a:lnTo>
                    <a:pt x="373" y="336"/>
                  </a:lnTo>
                  <a:lnTo>
                    <a:pt x="370" y="332"/>
                  </a:lnTo>
                  <a:lnTo>
                    <a:pt x="368" y="328"/>
                  </a:lnTo>
                  <a:lnTo>
                    <a:pt x="366" y="325"/>
                  </a:lnTo>
                  <a:lnTo>
                    <a:pt x="362" y="320"/>
                  </a:lnTo>
                  <a:lnTo>
                    <a:pt x="360" y="317"/>
                  </a:lnTo>
                  <a:lnTo>
                    <a:pt x="358" y="313"/>
                  </a:lnTo>
                  <a:lnTo>
                    <a:pt x="355" y="309"/>
                  </a:lnTo>
                  <a:lnTo>
                    <a:pt x="352" y="306"/>
                  </a:lnTo>
                  <a:lnTo>
                    <a:pt x="349" y="302"/>
                  </a:lnTo>
                  <a:lnTo>
                    <a:pt x="347" y="299"/>
                  </a:lnTo>
                  <a:lnTo>
                    <a:pt x="345" y="294"/>
                  </a:lnTo>
                  <a:lnTo>
                    <a:pt x="342" y="291"/>
                  </a:lnTo>
                  <a:lnTo>
                    <a:pt x="339" y="288"/>
                  </a:lnTo>
                  <a:lnTo>
                    <a:pt x="337" y="283"/>
                  </a:lnTo>
                  <a:lnTo>
                    <a:pt x="334" y="280"/>
                  </a:lnTo>
                  <a:lnTo>
                    <a:pt x="332" y="277"/>
                  </a:lnTo>
                  <a:lnTo>
                    <a:pt x="330" y="273"/>
                  </a:lnTo>
                  <a:lnTo>
                    <a:pt x="326" y="269"/>
                  </a:lnTo>
                  <a:lnTo>
                    <a:pt x="324" y="266"/>
                  </a:lnTo>
                  <a:lnTo>
                    <a:pt x="322" y="263"/>
                  </a:lnTo>
                  <a:lnTo>
                    <a:pt x="320" y="259"/>
                  </a:lnTo>
                  <a:lnTo>
                    <a:pt x="316" y="255"/>
                  </a:lnTo>
                  <a:lnTo>
                    <a:pt x="314" y="252"/>
                  </a:lnTo>
                  <a:lnTo>
                    <a:pt x="312" y="248"/>
                  </a:lnTo>
                  <a:lnTo>
                    <a:pt x="309" y="245"/>
                  </a:lnTo>
                  <a:lnTo>
                    <a:pt x="307" y="242"/>
                  </a:lnTo>
                  <a:lnTo>
                    <a:pt x="304" y="239"/>
                  </a:lnTo>
                  <a:lnTo>
                    <a:pt x="301" y="235"/>
                  </a:lnTo>
                  <a:lnTo>
                    <a:pt x="299" y="232"/>
                  </a:lnTo>
                  <a:lnTo>
                    <a:pt x="297" y="229"/>
                  </a:lnTo>
                  <a:lnTo>
                    <a:pt x="295" y="226"/>
                  </a:lnTo>
                  <a:lnTo>
                    <a:pt x="292" y="222"/>
                  </a:lnTo>
                  <a:lnTo>
                    <a:pt x="289" y="219"/>
                  </a:lnTo>
                  <a:lnTo>
                    <a:pt x="287" y="216"/>
                  </a:lnTo>
                  <a:lnTo>
                    <a:pt x="285" y="212"/>
                  </a:lnTo>
                  <a:lnTo>
                    <a:pt x="283" y="209"/>
                  </a:lnTo>
                  <a:lnTo>
                    <a:pt x="280" y="206"/>
                  </a:lnTo>
                  <a:lnTo>
                    <a:pt x="278" y="203"/>
                  </a:lnTo>
                  <a:lnTo>
                    <a:pt x="276" y="200"/>
                  </a:lnTo>
                  <a:lnTo>
                    <a:pt x="273" y="197"/>
                  </a:lnTo>
                  <a:lnTo>
                    <a:pt x="271" y="194"/>
                  </a:lnTo>
                  <a:lnTo>
                    <a:pt x="268" y="191"/>
                  </a:lnTo>
                  <a:lnTo>
                    <a:pt x="266" y="187"/>
                  </a:lnTo>
                  <a:lnTo>
                    <a:pt x="264" y="185"/>
                  </a:lnTo>
                  <a:lnTo>
                    <a:pt x="262" y="182"/>
                  </a:lnTo>
                  <a:lnTo>
                    <a:pt x="260" y="179"/>
                  </a:lnTo>
                  <a:lnTo>
                    <a:pt x="258" y="176"/>
                  </a:lnTo>
                  <a:lnTo>
                    <a:pt x="255" y="173"/>
                  </a:lnTo>
                  <a:lnTo>
                    <a:pt x="253" y="170"/>
                  </a:lnTo>
                  <a:lnTo>
                    <a:pt x="251" y="168"/>
                  </a:lnTo>
                  <a:lnTo>
                    <a:pt x="249" y="164"/>
                  </a:lnTo>
                  <a:lnTo>
                    <a:pt x="247" y="162"/>
                  </a:lnTo>
                  <a:lnTo>
                    <a:pt x="244" y="159"/>
                  </a:lnTo>
                  <a:lnTo>
                    <a:pt x="242" y="157"/>
                  </a:lnTo>
                  <a:lnTo>
                    <a:pt x="240" y="154"/>
                  </a:lnTo>
                  <a:lnTo>
                    <a:pt x="238" y="151"/>
                  </a:lnTo>
                  <a:lnTo>
                    <a:pt x="236" y="148"/>
                  </a:lnTo>
                  <a:lnTo>
                    <a:pt x="235" y="146"/>
                  </a:lnTo>
                  <a:lnTo>
                    <a:pt x="232" y="143"/>
                  </a:lnTo>
                  <a:lnTo>
                    <a:pt x="230" y="140"/>
                  </a:lnTo>
                  <a:lnTo>
                    <a:pt x="228" y="138"/>
                  </a:lnTo>
                  <a:lnTo>
                    <a:pt x="226" y="135"/>
                  </a:lnTo>
                  <a:lnTo>
                    <a:pt x="224" y="133"/>
                  </a:lnTo>
                  <a:lnTo>
                    <a:pt x="223" y="131"/>
                  </a:lnTo>
                  <a:lnTo>
                    <a:pt x="220" y="128"/>
                  </a:lnTo>
                  <a:lnTo>
                    <a:pt x="218" y="125"/>
                  </a:lnTo>
                  <a:lnTo>
                    <a:pt x="216" y="123"/>
                  </a:lnTo>
                  <a:lnTo>
                    <a:pt x="214" y="121"/>
                  </a:lnTo>
                  <a:lnTo>
                    <a:pt x="213" y="119"/>
                  </a:lnTo>
                  <a:lnTo>
                    <a:pt x="211" y="116"/>
                  </a:lnTo>
                  <a:lnTo>
                    <a:pt x="208" y="114"/>
                  </a:lnTo>
                  <a:lnTo>
                    <a:pt x="206" y="112"/>
                  </a:lnTo>
                  <a:lnTo>
                    <a:pt x="205" y="110"/>
                  </a:lnTo>
                  <a:lnTo>
                    <a:pt x="203" y="107"/>
                  </a:lnTo>
                  <a:lnTo>
                    <a:pt x="201" y="104"/>
                  </a:lnTo>
                  <a:lnTo>
                    <a:pt x="200" y="102"/>
                  </a:lnTo>
                  <a:lnTo>
                    <a:pt x="198" y="100"/>
                  </a:lnTo>
                  <a:lnTo>
                    <a:pt x="196" y="98"/>
                  </a:lnTo>
                  <a:lnTo>
                    <a:pt x="194" y="97"/>
                  </a:lnTo>
                  <a:lnTo>
                    <a:pt x="193" y="95"/>
                  </a:lnTo>
                  <a:lnTo>
                    <a:pt x="191" y="92"/>
                  </a:lnTo>
                  <a:lnTo>
                    <a:pt x="189" y="90"/>
                  </a:lnTo>
                  <a:lnTo>
                    <a:pt x="188" y="88"/>
                  </a:lnTo>
                  <a:lnTo>
                    <a:pt x="186" y="86"/>
                  </a:lnTo>
                  <a:lnTo>
                    <a:pt x="184" y="84"/>
                  </a:lnTo>
                  <a:lnTo>
                    <a:pt x="183" y="83"/>
                  </a:lnTo>
                  <a:lnTo>
                    <a:pt x="181" y="80"/>
                  </a:lnTo>
                  <a:lnTo>
                    <a:pt x="180" y="78"/>
                  </a:lnTo>
                  <a:lnTo>
                    <a:pt x="178" y="77"/>
                  </a:lnTo>
                  <a:lnTo>
                    <a:pt x="177" y="75"/>
                  </a:lnTo>
                  <a:lnTo>
                    <a:pt x="175" y="73"/>
                  </a:lnTo>
                  <a:lnTo>
                    <a:pt x="174" y="72"/>
                  </a:lnTo>
                  <a:lnTo>
                    <a:pt x="172" y="70"/>
                  </a:lnTo>
                  <a:lnTo>
                    <a:pt x="170" y="69"/>
                  </a:lnTo>
                  <a:lnTo>
                    <a:pt x="169" y="66"/>
                  </a:lnTo>
                  <a:lnTo>
                    <a:pt x="167" y="65"/>
                  </a:lnTo>
                  <a:lnTo>
                    <a:pt x="166" y="63"/>
                  </a:lnTo>
                  <a:lnTo>
                    <a:pt x="165" y="61"/>
                  </a:lnTo>
                  <a:lnTo>
                    <a:pt x="164" y="60"/>
                  </a:lnTo>
                  <a:lnTo>
                    <a:pt x="163" y="59"/>
                  </a:lnTo>
                  <a:lnTo>
                    <a:pt x="161" y="57"/>
                  </a:lnTo>
                  <a:lnTo>
                    <a:pt x="159" y="55"/>
                  </a:lnTo>
                  <a:lnTo>
                    <a:pt x="158" y="53"/>
                  </a:lnTo>
                  <a:lnTo>
                    <a:pt x="157" y="52"/>
                  </a:lnTo>
                  <a:lnTo>
                    <a:pt x="155" y="51"/>
                  </a:lnTo>
                  <a:lnTo>
                    <a:pt x="154" y="50"/>
                  </a:lnTo>
                  <a:lnTo>
                    <a:pt x="153" y="48"/>
                  </a:lnTo>
                  <a:lnTo>
                    <a:pt x="152" y="47"/>
                  </a:lnTo>
                  <a:lnTo>
                    <a:pt x="151" y="46"/>
                  </a:lnTo>
                  <a:lnTo>
                    <a:pt x="150" y="43"/>
                  </a:lnTo>
                  <a:lnTo>
                    <a:pt x="149" y="42"/>
                  </a:lnTo>
                  <a:lnTo>
                    <a:pt x="146" y="41"/>
                  </a:lnTo>
                  <a:lnTo>
                    <a:pt x="145" y="40"/>
                  </a:lnTo>
                  <a:lnTo>
                    <a:pt x="144" y="39"/>
                  </a:lnTo>
                  <a:lnTo>
                    <a:pt x="143" y="38"/>
                  </a:lnTo>
                  <a:lnTo>
                    <a:pt x="142" y="37"/>
                  </a:lnTo>
                  <a:lnTo>
                    <a:pt x="141" y="36"/>
                  </a:lnTo>
                  <a:lnTo>
                    <a:pt x="140" y="35"/>
                  </a:lnTo>
                  <a:lnTo>
                    <a:pt x="139" y="33"/>
                  </a:lnTo>
                  <a:lnTo>
                    <a:pt x="138" y="31"/>
                  </a:lnTo>
                  <a:lnTo>
                    <a:pt x="137" y="30"/>
                  </a:lnTo>
                  <a:lnTo>
                    <a:pt x="135" y="29"/>
                  </a:lnTo>
                  <a:lnTo>
                    <a:pt x="134" y="29"/>
                  </a:lnTo>
                  <a:lnTo>
                    <a:pt x="133" y="28"/>
                  </a:lnTo>
                  <a:lnTo>
                    <a:pt x="132" y="27"/>
                  </a:lnTo>
                  <a:lnTo>
                    <a:pt x="131" y="26"/>
                  </a:lnTo>
                  <a:lnTo>
                    <a:pt x="130" y="25"/>
                  </a:lnTo>
                  <a:lnTo>
                    <a:pt x="129" y="24"/>
                  </a:lnTo>
                  <a:lnTo>
                    <a:pt x="129" y="23"/>
                  </a:lnTo>
                  <a:lnTo>
                    <a:pt x="128" y="22"/>
                  </a:lnTo>
                  <a:lnTo>
                    <a:pt x="127" y="22"/>
                  </a:lnTo>
                  <a:lnTo>
                    <a:pt x="126" y="21"/>
                  </a:lnTo>
                  <a:lnTo>
                    <a:pt x="125" y="19"/>
                  </a:lnTo>
                  <a:lnTo>
                    <a:pt x="123" y="18"/>
                  </a:lnTo>
                  <a:lnTo>
                    <a:pt x="123" y="17"/>
                  </a:lnTo>
                  <a:lnTo>
                    <a:pt x="122" y="17"/>
                  </a:lnTo>
                  <a:lnTo>
                    <a:pt x="121" y="16"/>
                  </a:lnTo>
                  <a:lnTo>
                    <a:pt x="120" y="16"/>
                  </a:lnTo>
                  <a:lnTo>
                    <a:pt x="119" y="15"/>
                  </a:lnTo>
                  <a:lnTo>
                    <a:pt x="118" y="14"/>
                  </a:lnTo>
                  <a:lnTo>
                    <a:pt x="117" y="13"/>
                  </a:lnTo>
                  <a:lnTo>
                    <a:pt x="116" y="13"/>
                  </a:lnTo>
                  <a:lnTo>
                    <a:pt x="115" y="12"/>
                  </a:lnTo>
                  <a:lnTo>
                    <a:pt x="115" y="11"/>
                  </a:lnTo>
                  <a:lnTo>
                    <a:pt x="114" y="11"/>
                  </a:lnTo>
                  <a:lnTo>
                    <a:pt x="113" y="10"/>
                  </a:lnTo>
                  <a:lnTo>
                    <a:pt x="111" y="9"/>
                  </a:lnTo>
                  <a:lnTo>
                    <a:pt x="110" y="9"/>
                  </a:lnTo>
                  <a:lnTo>
                    <a:pt x="109" y="7"/>
                  </a:lnTo>
                  <a:lnTo>
                    <a:pt x="108" y="7"/>
                  </a:lnTo>
                  <a:lnTo>
                    <a:pt x="107" y="6"/>
                  </a:lnTo>
                  <a:lnTo>
                    <a:pt x="106" y="6"/>
                  </a:lnTo>
                  <a:lnTo>
                    <a:pt x="106" y="5"/>
                  </a:lnTo>
                  <a:lnTo>
                    <a:pt x="105" y="5"/>
                  </a:lnTo>
                  <a:lnTo>
                    <a:pt x="104" y="5"/>
                  </a:lnTo>
                  <a:lnTo>
                    <a:pt x="104" y="4"/>
                  </a:lnTo>
                  <a:lnTo>
                    <a:pt x="103" y="4"/>
                  </a:lnTo>
                  <a:lnTo>
                    <a:pt x="102" y="3"/>
                  </a:lnTo>
                  <a:lnTo>
                    <a:pt x="101" y="3"/>
                  </a:lnTo>
                  <a:lnTo>
                    <a:pt x="99" y="2"/>
                  </a:lnTo>
                  <a:lnTo>
                    <a:pt x="98" y="2"/>
                  </a:lnTo>
                  <a:lnTo>
                    <a:pt x="97" y="2"/>
                  </a:lnTo>
                  <a:lnTo>
                    <a:pt x="96" y="1"/>
                  </a:lnTo>
                  <a:lnTo>
                    <a:pt x="95" y="1"/>
                  </a:lnTo>
                  <a:lnTo>
                    <a:pt x="94" y="1"/>
                  </a:lnTo>
                  <a:lnTo>
                    <a:pt x="93" y="1"/>
                  </a:lnTo>
                  <a:lnTo>
                    <a:pt x="92" y="1"/>
                  </a:lnTo>
                  <a:lnTo>
                    <a:pt x="92" y="0"/>
                  </a:lnTo>
                  <a:lnTo>
                    <a:pt x="91" y="0"/>
                  </a:lnTo>
                  <a:lnTo>
                    <a:pt x="90" y="0"/>
                  </a:lnTo>
                  <a:lnTo>
                    <a:pt x="89" y="0"/>
                  </a:lnTo>
                  <a:lnTo>
                    <a:pt x="87" y="0"/>
                  </a:lnTo>
                  <a:lnTo>
                    <a:pt x="86" y="0"/>
                  </a:lnTo>
                  <a:lnTo>
                    <a:pt x="85" y="0"/>
                  </a:lnTo>
                  <a:lnTo>
                    <a:pt x="84" y="0"/>
                  </a:lnTo>
                  <a:lnTo>
                    <a:pt x="83" y="0"/>
                  </a:lnTo>
                  <a:lnTo>
                    <a:pt x="82" y="0"/>
                  </a:lnTo>
                  <a:lnTo>
                    <a:pt x="82" y="1"/>
                  </a:lnTo>
                  <a:lnTo>
                    <a:pt x="81" y="1"/>
                  </a:lnTo>
                  <a:lnTo>
                    <a:pt x="80" y="1"/>
                  </a:lnTo>
                  <a:lnTo>
                    <a:pt x="79" y="1"/>
                  </a:lnTo>
                  <a:lnTo>
                    <a:pt x="78" y="1"/>
                  </a:lnTo>
                  <a:lnTo>
                    <a:pt x="77" y="2"/>
                  </a:lnTo>
                  <a:lnTo>
                    <a:pt x="75" y="2"/>
                  </a:lnTo>
                  <a:lnTo>
                    <a:pt x="74" y="2"/>
                  </a:lnTo>
                  <a:lnTo>
                    <a:pt x="74" y="3"/>
                  </a:lnTo>
                  <a:lnTo>
                    <a:pt x="73" y="3"/>
                  </a:lnTo>
                  <a:lnTo>
                    <a:pt x="72" y="3"/>
                  </a:lnTo>
                  <a:lnTo>
                    <a:pt x="71" y="4"/>
                  </a:lnTo>
                  <a:lnTo>
                    <a:pt x="70" y="4"/>
                  </a:lnTo>
                  <a:lnTo>
                    <a:pt x="70" y="5"/>
                  </a:lnTo>
                  <a:lnTo>
                    <a:pt x="69" y="5"/>
                  </a:lnTo>
                  <a:lnTo>
                    <a:pt x="69" y="6"/>
                  </a:lnTo>
                  <a:lnTo>
                    <a:pt x="68" y="6"/>
                  </a:lnTo>
                  <a:lnTo>
                    <a:pt x="67" y="6"/>
                  </a:lnTo>
                  <a:lnTo>
                    <a:pt x="67" y="7"/>
                  </a:lnTo>
                  <a:lnTo>
                    <a:pt x="66" y="7"/>
                  </a:lnTo>
                  <a:lnTo>
                    <a:pt x="66" y="9"/>
                  </a:lnTo>
                  <a:lnTo>
                    <a:pt x="65" y="9"/>
                  </a:lnTo>
                  <a:lnTo>
                    <a:pt x="63" y="10"/>
                  </a:lnTo>
                  <a:lnTo>
                    <a:pt x="62" y="10"/>
                  </a:lnTo>
                  <a:lnTo>
                    <a:pt x="62" y="11"/>
                  </a:lnTo>
                  <a:lnTo>
                    <a:pt x="61" y="11"/>
                  </a:lnTo>
                  <a:lnTo>
                    <a:pt x="61" y="12"/>
                  </a:lnTo>
                  <a:lnTo>
                    <a:pt x="60" y="13"/>
                  </a:lnTo>
                  <a:lnTo>
                    <a:pt x="59" y="14"/>
                  </a:lnTo>
                  <a:lnTo>
                    <a:pt x="58" y="14"/>
                  </a:lnTo>
                  <a:lnTo>
                    <a:pt x="58" y="15"/>
                  </a:lnTo>
                  <a:lnTo>
                    <a:pt x="58" y="16"/>
                  </a:lnTo>
                  <a:lnTo>
                    <a:pt x="57" y="16"/>
                  </a:lnTo>
                  <a:lnTo>
                    <a:pt x="57" y="17"/>
                  </a:lnTo>
                  <a:lnTo>
                    <a:pt x="56" y="17"/>
                  </a:lnTo>
                  <a:lnTo>
                    <a:pt x="56" y="18"/>
                  </a:lnTo>
                  <a:lnTo>
                    <a:pt x="55" y="19"/>
                  </a:lnTo>
                  <a:lnTo>
                    <a:pt x="55" y="21"/>
                  </a:lnTo>
                  <a:lnTo>
                    <a:pt x="54" y="21"/>
                  </a:lnTo>
                  <a:lnTo>
                    <a:pt x="54" y="22"/>
                  </a:lnTo>
                  <a:lnTo>
                    <a:pt x="53" y="22"/>
                  </a:lnTo>
                  <a:lnTo>
                    <a:pt x="53" y="23"/>
                  </a:lnTo>
                  <a:lnTo>
                    <a:pt x="53" y="24"/>
                  </a:lnTo>
                  <a:lnTo>
                    <a:pt x="51" y="24"/>
                  </a:lnTo>
                  <a:lnTo>
                    <a:pt x="51" y="25"/>
                  </a:lnTo>
                  <a:lnTo>
                    <a:pt x="50" y="26"/>
                  </a:lnTo>
                  <a:lnTo>
                    <a:pt x="50" y="27"/>
                  </a:lnTo>
                  <a:lnTo>
                    <a:pt x="49" y="27"/>
                  </a:lnTo>
                  <a:lnTo>
                    <a:pt x="49" y="28"/>
                  </a:lnTo>
                  <a:lnTo>
                    <a:pt x="49" y="29"/>
                  </a:lnTo>
                  <a:lnTo>
                    <a:pt x="48" y="30"/>
                  </a:lnTo>
                  <a:lnTo>
                    <a:pt x="48" y="31"/>
                  </a:lnTo>
                  <a:lnTo>
                    <a:pt x="47" y="31"/>
                  </a:lnTo>
                  <a:lnTo>
                    <a:pt x="47" y="33"/>
                  </a:lnTo>
                  <a:lnTo>
                    <a:pt x="47" y="34"/>
                  </a:lnTo>
                  <a:lnTo>
                    <a:pt x="46" y="35"/>
                  </a:lnTo>
                  <a:lnTo>
                    <a:pt x="46" y="36"/>
                  </a:lnTo>
                  <a:lnTo>
                    <a:pt x="46" y="37"/>
                  </a:lnTo>
                  <a:lnTo>
                    <a:pt x="45" y="37"/>
                  </a:lnTo>
                  <a:lnTo>
                    <a:pt x="45" y="38"/>
                  </a:lnTo>
                  <a:lnTo>
                    <a:pt x="45" y="39"/>
                  </a:lnTo>
                  <a:lnTo>
                    <a:pt x="44" y="39"/>
                  </a:lnTo>
                  <a:lnTo>
                    <a:pt x="44" y="40"/>
                  </a:lnTo>
                  <a:lnTo>
                    <a:pt x="44" y="41"/>
                  </a:lnTo>
                  <a:lnTo>
                    <a:pt x="44" y="42"/>
                  </a:lnTo>
                  <a:lnTo>
                    <a:pt x="43" y="42"/>
                  </a:lnTo>
                  <a:lnTo>
                    <a:pt x="43" y="43"/>
                  </a:lnTo>
                  <a:lnTo>
                    <a:pt x="43" y="45"/>
                  </a:lnTo>
                  <a:lnTo>
                    <a:pt x="42" y="45"/>
                  </a:lnTo>
                  <a:lnTo>
                    <a:pt x="42" y="46"/>
                  </a:lnTo>
                  <a:lnTo>
                    <a:pt x="42" y="47"/>
                  </a:lnTo>
                  <a:lnTo>
                    <a:pt x="42" y="48"/>
                  </a:lnTo>
                  <a:lnTo>
                    <a:pt x="41" y="48"/>
                  </a:lnTo>
                  <a:lnTo>
                    <a:pt x="41" y="49"/>
                  </a:lnTo>
                  <a:lnTo>
                    <a:pt x="41" y="50"/>
                  </a:lnTo>
                  <a:lnTo>
                    <a:pt x="41" y="51"/>
                  </a:lnTo>
                  <a:lnTo>
                    <a:pt x="39" y="52"/>
                  </a:lnTo>
                  <a:lnTo>
                    <a:pt x="39" y="53"/>
                  </a:lnTo>
                  <a:lnTo>
                    <a:pt x="39" y="54"/>
                  </a:lnTo>
                  <a:lnTo>
                    <a:pt x="38" y="54"/>
                  </a:lnTo>
                  <a:lnTo>
                    <a:pt x="38" y="55"/>
                  </a:lnTo>
                  <a:lnTo>
                    <a:pt x="38" y="57"/>
                  </a:lnTo>
                  <a:lnTo>
                    <a:pt x="38" y="58"/>
                  </a:lnTo>
                  <a:lnTo>
                    <a:pt x="37" y="59"/>
                  </a:lnTo>
                  <a:lnTo>
                    <a:pt x="37" y="60"/>
                  </a:lnTo>
                  <a:lnTo>
                    <a:pt x="37" y="61"/>
                  </a:lnTo>
                  <a:lnTo>
                    <a:pt x="36" y="62"/>
                  </a:lnTo>
                  <a:lnTo>
                    <a:pt x="36" y="63"/>
                  </a:lnTo>
                  <a:lnTo>
                    <a:pt x="36" y="64"/>
                  </a:lnTo>
                  <a:lnTo>
                    <a:pt x="35" y="65"/>
                  </a:lnTo>
                  <a:lnTo>
                    <a:pt x="35" y="66"/>
                  </a:lnTo>
                  <a:lnTo>
                    <a:pt x="35" y="67"/>
                  </a:lnTo>
                  <a:lnTo>
                    <a:pt x="34" y="67"/>
                  </a:lnTo>
                  <a:lnTo>
                    <a:pt x="34" y="69"/>
                  </a:lnTo>
                  <a:lnTo>
                    <a:pt x="34" y="70"/>
                  </a:lnTo>
                  <a:lnTo>
                    <a:pt x="33" y="71"/>
                  </a:lnTo>
                  <a:lnTo>
                    <a:pt x="33" y="72"/>
                  </a:lnTo>
                  <a:lnTo>
                    <a:pt x="33" y="73"/>
                  </a:lnTo>
                  <a:lnTo>
                    <a:pt x="32" y="73"/>
                  </a:lnTo>
                  <a:lnTo>
                    <a:pt x="32" y="74"/>
                  </a:lnTo>
                  <a:lnTo>
                    <a:pt x="32" y="75"/>
                  </a:lnTo>
                  <a:lnTo>
                    <a:pt x="31" y="75"/>
                  </a:lnTo>
                  <a:lnTo>
                    <a:pt x="31" y="76"/>
                  </a:lnTo>
                  <a:lnTo>
                    <a:pt x="30" y="76"/>
                  </a:lnTo>
                  <a:lnTo>
                    <a:pt x="31" y="76"/>
                  </a:lnTo>
                  <a:lnTo>
                    <a:pt x="30" y="76"/>
                  </a:lnTo>
                  <a:lnTo>
                    <a:pt x="30" y="77"/>
                  </a:lnTo>
                  <a:lnTo>
                    <a:pt x="30" y="78"/>
                  </a:lnTo>
                  <a:lnTo>
                    <a:pt x="29" y="78"/>
                  </a:lnTo>
                  <a:lnTo>
                    <a:pt x="29" y="79"/>
                  </a:lnTo>
                  <a:lnTo>
                    <a:pt x="27" y="79"/>
                  </a:lnTo>
                  <a:lnTo>
                    <a:pt x="27" y="80"/>
                  </a:lnTo>
                  <a:lnTo>
                    <a:pt x="26" y="80"/>
                  </a:lnTo>
                  <a:lnTo>
                    <a:pt x="25" y="82"/>
                  </a:lnTo>
                  <a:lnTo>
                    <a:pt x="24" y="82"/>
                  </a:lnTo>
                  <a:lnTo>
                    <a:pt x="23" y="82"/>
                  </a:lnTo>
                  <a:lnTo>
                    <a:pt x="22" y="82"/>
                  </a:lnTo>
                  <a:lnTo>
                    <a:pt x="21" y="82"/>
                  </a:lnTo>
                  <a:lnTo>
                    <a:pt x="20" y="82"/>
                  </a:lnTo>
                  <a:lnTo>
                    <a:pt x="19" y="82"/>
                  </a:lnTo>
                  <a:lnTo>
                    <a:pt x="18" y="82"/>
                  </a:lnTo>
                  <a:lnTo>
                    <a:pt x="17" y="82"/>
                  </a:lnTo>
                  <a:lnTo>
                    <a:pt x="17" y="80"/>
                  </a:lnTo>
                  <a:lnTo>
                    <a:pt x="15" y="80"/>
                  </a:lnTo>
                  <a:lnTo>
                    <a:pt x="14" y="80"/>
                  </a:lnTo>
                  <a:lnTo>
                    <a:pt x="14" y="79"/>
                  </a:lnTo>
                  <a:lnTo>
                    <a:pt x="13" y="79"/>
                  </a:lnTo>
                  <a:lnTo>
                    <a:pt x="12" y="79"/>
                  </a:lnTo>
                  <a:lnTo>
                    <a:pt x="12" y="78"/>
                  </a:lnTo>
                  <a:lnTo>
                    <a:pt x="11" y="78"/>
                  </a:lnTo>
                  <a:lnTo>
                    <a:pt x="11" y="77"/>
                  </a:lnTo>
                  <a:lnTo>
                    <a:pt x="10" y="77"/>
                  </a:lnTo>
                  <a:lnTo>
                    <a:pt x="10" y="76"/>
                  </a:lnTo>
                  <a:lnTo>
                    <a:pt x="9" y="76"/>
                  </a:lnTo>
                  <a:lnTo>
                    <a:pt x="9" y="75"/>
                  </a:lnTo>
                  <a:lnTo>
                    <a:pt x="8" y="75"/>
                  </a:lnTo>
                  <a:lnTo>
                    <a:pt x="7" y="75"/>
                  </a:lnTo>
                  <a:lnTo>
                    <a:pt x="7" y="74"/>
                  </a:lnTo>
                  <a:lnTo>
                    <a:pt x="6" y="73"/>
                  </a:lnTo>
                  <a:lnTo>
                    <a:pt x="5" y="73"/>
                  </a:lnTo>
                  <a:lnTo>
                    <a:pt x="5" y="72"/>
                  </a:lnTo>
                  <a:lnTo>
                    <a:pt x="3" y="71"/>
                  </a:lnTo>
                  <a:lnTo>
                    <a:pt x="3" y="70"/>
                  </a:lnTo>
                  <a:lnTo>
                    <a:pt x="2" y="70"/>
                  </a:lnTo>
                  <a:lnTo>
                    <a:pt x="2" y="69"/>
                  </a:lnTo>
                  <a:lnTo>
                    <a:pt x="1" y="69"/>
                  </a:lnTo>
                  <a:lnTo>
                    <a:pt x="1" y="67"/>
                  </a:lnTo>
                  <a:lnTo>
                    <a:pt x="1" y="66"/>
                  </a:lnTo>
                  <a:lnTo>
                    <a:pt x="0" y="66"/>
                  </a:lnTo>
                  <a:lnTo>
                    <a:pt x="0" y="65"/>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1" name="Freeform 35"/>
            <p:cNvSpPr>
              <a:spLocks/>
            </p:cNvSpPr>
            <p:nvPr/>
          </p:nvSpPr>
          <p:spPr bwMode="auto">
            <a:xfrm rot="10800000">
              <a:off x="3707" y="2657"/>
              <a:ext cx="1326" cy="781"/>
            </a:xfrm>
            <a:custGeom>
              <a:avLst/>
              <a:gdLst>
                <a:gd name="T0" fmla="*/ 2147483646 w 1326"/>
                <a:gd name="T1" fmla="*/ 2147483646 h 781"/>
                <a:gd name="T2" fmla="*/ 2147483646 w 1326"/>
                <a:gd name="T3" fmla="*/ 2147483646 h 781"/>
                <a:gd name="T4" fmla="*/ 2147483646 w 1326"/>
                <a:gd name="T5" fmla="*/ 2147483646 h 781"/>
                <a:gd name="T6" fmla="*/ 2147483646 w 1326"/>
                <a:gd name="T7" fmla="*/ 2147483646 h 781"/>
                <a:gd name="T8" fmla="*/ 2147483646 w 1326"/>
                <a:gd name="T9" fmla="*/ 2147483646 h 781"/>
                <a:gd name="T10" fmla="*/ 2147483646 w 1326"/>
                <a:gd name="T11" fmla="*/ 2147483646 h 781"/>
                <a:gd name="T12" fmla="*/ 2147483646 w 1326"/>
                <a:gd name="T13" fmla="*/ 2147483646 h 781"/>
                <a:gd name="T14" fmla="*/ 2147483646 w 1326"/>
                <a:gd name="T15" fmla="*/ 2147483646 h 781"/>
                <a:gd name="T16" fmla="*/ 2147483646 w 1326"/>
                <a:gd name="T17" fmla="*/ 2147483646 h 781"/>
                <a:gd name="T18" fmla="*/ 2147483646 w 1326"/>
                <a:gd name="T19" fmla="*/ 2147483646 h 781"/>
                <a:gd name="T20" fmla="*/ 2147483646 w 1326"/>
                <a:gd name="T21" fmla="*/ 2147483646 h 781"/>
                <a:gd name="T22" fmla="*/ 2147483646 w 1326"/>
                <a:gd name="T23" fmla="*/ 2147483646 h 781"/>
                <a:gd name="T24" fmla="*/ 2147483646 w 1326"/>
                <a:gd name="T25" fmla="*/ 2147483646 h 781"/>
                <a:gd name="T26" fmla="*/ 2147483646 w 1326"/>
                <a:gd name="T27" fmla="*/ 2147483646 h 781"/>
                <a:gd name="T28" fmla="*/ 2147483646 w 1326"/>
                <a:gd name="T29" fmla="*/ 2147483646 h 781"/>
                <a:gd name="T30" fmla="*/ 2147483646 w 1326"/>
                <a:gd name="T31" fmla="*/ 2147483646 h 781"/>
                <a:gd name="T32" fmla="*/ 2147483646 w 1326"/>
                <a:gd name="T33" fmla="*/ 2147483646 h 781"/>
                <a:gd name="T34" fmla="*/ 2147483646 w 1326"/>
                <a:gd name="T35" fmla="*/ 2147483646 h 781"/>
                <a:gd name="T36" fmla="*/ 2147483646 w 1326"/>
                <a:gd name="T37" fmla="*/ 2147483646 h 781"/>
                <a:gd name="T38" fmla="*/ 2147483646 w 1326"/>
                <a:gd name="T39" fmla="*/ 2147483646 h 781"/>
                <a:gd name="T40" fmla="*/ 2147483646 w 1326"/>
                <a:gd name="T41" fmla="*/ 2147483646 h 781"/>
                <a:gd name="T42" fmla="*/ 2147483646 w 1326"/>
                <a:gd name="T43" fmla="*/ 2147483646 h 781"/>
                <a:gd name="T44" fmla="*/ 2147483646 w 1326"/>
                <a:gd name="T45" fmla="*/ 2147483646 h 781"/>
                <a:gd name="T46" fmla="*/ 2147483646 w 1326"/>
                <a:gd name="T47" fmla="*/ 2147483646 h 781"/>
                <a:gd name="T48" fmla="*/ 2147483646 w 1326"/>
                <a:gd name="T49" fmla="*/ 2147483646 h 781"/>
                <a:gd name="T50" fmla="*/ 2147483646 w 1326"/>
                <a:gd name="T51" fmla="*/ 2147483646 h 781"/>
                <a:gd name="T52" fmla="*/ 2147483646 w 1326"/>
                <a:gd name="T53" fmla="*/ 2147483646 h 781"/>
                <a:gd name="T54" fmla="*/ 2147483646 w 1326"/>
                <a:gd name="T55" fmla="*/ 2147483646 h 781"/>
                <a:gd name="T56" fmla="*/ 2147483646 w 1326"/>
                <a:gd name="T57" fmla="*/ 2147483646 h 781"/>
                <a:gd name="T58" fmla="*/ 2147483646 w 1326"/>
                <a:gd name="T59" fmla="*/ 2147483646 h 781"/>
                <a:gd name="T60" fmla="*/ 2147483646 w 1326"/>
                <a:gd name="T61" fmla="*/ 2147483646 h 781"/>
                <a:gd name="T62" fmla="*/ 2147483646 w 1326"/>
                <a:gd name="T63" fmla="*/ 2147483646 h 781"/>
                <a:gd name="T64" fmla="*/ 2147483646 w 1326"/>
                <a:gd name="T65" fmla="*/ 2147483646 h 781"/>
                <a:gd name="T66" fmla="*/ 2147483646 w 1326"/>
                <a:gd name="T67" fmla="*/ 2147483646 h 781"/>
                <a:gd name="T68" fmla="*/ 2147483646 w 1326"/>
                <a:gd name="T69" fmla="*/ 2147483646 h 781"/>
                <a:gd name="T70" fmla="*/ 2147483646 w 1326"/>
                <a:gd name="T71" fmla="*/ 2147483646 h 781"/>
                <a:gd name="T72" fmla="*/ 2147483646 w 1326"/>
                <a:gd name="T73" fmla="*/ 0 h 781"/>
                <a:gd name="T74" fmla="*/ 2147483646 w 1326"/>
                <a:gd name="T75" fmla="*/ 0 h 781"/>
                <a:gd name="T76" fmla="*/ 2147483646 w 1326"/>
                <a:gd name="T77" fmla="*/ 2147483646 h 781"/>
                <a:gd name="T78" fmla="*/ 2147483646 w 1326"/>
                <a:gd name="T79" fmla="*/ 2147483646 h 781"/>
                <a:gd name="T80" fmla="*/ 2147483646 w 1326"/>
                <a:gd name="T81" fmla="*/ 2147483646 h 781"/>
                <a:gd name="T82" fmla="*/ 2147483646 w 1326"/>
                <a:gd name="T83" fmla="*/ 2147483646 h 781"/>
                <a:gd name="T84" fmla="*/ 2147483646 w 1326"/>
                <a:gd name="T85" fmla="*/ 2147483646 h 781"/>
                <a:gd name="T86" fmla="*/ 2147483646 w 1326"/>
                <a:gd name="T87" fmla="*/ 2147483646 h 781"/>
                <a:gd name="T88" fmla="*/ 2147483646 w 1326"/>
                <a:gd name="T89" fmla="*/ 2147483646 h 781"/>
                <a:gd name="T90" fmla="*/ 2147483646 w 1326"/>
                <a:gd name="T91" fmla="*/ 2147483646 h 781"/>
                <a:gd name="T92" fmla="*/ 2147483646 w 1326"/>
                <a:gd name="T93" fmla="*/ 2147483646 h 781"/>
                <a:gd name="T94" fmla="*/ 2147483646 w 1326"/>
                <a:gd name="T95" fmla="*/ 2147483646 h 781"/>
                <a:gd name="T96" fmla="*/ 2147483646 w 1326"/>
                <a:gd name="T97" fmla="*/ 2147483646 h 781"/>
                <a:gd name="T98" fmla="*/ 2147483646 w 1326"/>
                <a:gd name="T99" fmla="*/ 2147483646 h 781"/>
                <a:gd name="T100" fmla="*/ 2147483646 w 1326"/>
                <a:gd name="T101" fmla="*/ 2147483646 h 781"/>
                <a:gd name="T102" fmla="*/ 2147483646 w 1326"/>
                <a:gd name="T103" fmla="*/ 2147483646 h 781"/>
                <a:gd name="T104" fmla="*/ 2147483646 w 1326"/>
                <a:gd name="T105" fmla="*/ 2147483646 h 781"/>
                <a:gd name="T106" fmla="*/ 2147483646 w 1326"/>
                <a:gd name="T107" fmla="*/ 2147483646 h 781"/>
                <a:gd name="T108" fmla="*/ 2147483646 w 1326"/>
                <a:gd name="T109" fmla="*/ 2147483646 h 781"/>
                <a:gd name="T110" fmla="*/ 2147483646 w 1326"/>
                <a:gd name="T111" fmla="*/ 2147483646 h 781"/>
                <a:gd name="T112" fmla="*/ 2147483646 w 1326"/>
                <a:gd name="T113" fmla="*/ 2147483646 h 78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26" h="781">
                  <a:moveTo>
                    <a:pt x="1326" y="781"/>
                  </a:moveTo>
                  <a:lnTo>
                    <a:pt x="1323" y="779"/>
                  </a:lnTo>
                  <a:lnTo>
                    <a:pt x="1322" y="776"/>
                  </a:lnTo>
                  <a:lnTo>
                    <a:pt x="1320" y="774"/>
                  </a:lnTo>
                  <a:lnTo>
                    <a:pt x="1318" y="771"/>
                  </a:lnTo>
                  <a:lnTo>
                    <a:pt x="1317" y="769"/>
                  </a:lnTo>
                  <a:lnTo>
                    <a:pt x="1315" y="767"/>
                  </a:lnTo>
                  <a:lnTo>
                    <a:pt x="1314" y="763"/>
                  </a:lnTo>
                  <a:lnTo>
                    <a:pt x="1311" y="761"/>
                  </a:lnTo>
                  <a:lnTo>
                    <a:pt x="1309" y="759"/>
                  </a:lnTo>
                  <a:lnTo>
                    <a:pt x="1308" y="757"/>
                  </a:lnTo>
                  <a:lnTo>
                    <a:pt x="1306" y="755"/>
                  </a:lnTo>
                  <a:lnTo>
                    <a:pt x="1304" y="752"/>
                  </a:lnTo>
                  <a:lnTo>
                    <a:pt x="1303" y="749"/>
                  </a:lnTo>
                  <a:lnTo>
                    <a:pt x="1301" y="747"/>
                  </a:lnTo>
                  <a:lnTo>
                    <a:pt x="1300" y="745"/>
                  </a:lnTo>
                  <a:lnTo>
                    <a:pt x="1297" y="742"/>
                  </a:lnTo>
                  <a:lnTo>
                    <a:pt x="1295" y="739"/>
                  </a:lnTo>
                  <a:lnTo>
                    <a:pt x="1294" y="737"/>
                  </a:lnTo>
                  <a:lnTo>
                    <a:pt x="1292" y="735"/>
                  </a:lnTo>
                  <a:lnTo>
                    <a:pt x="1290" y="733"/>
                  </a:lnTo>
                  <a:lnTo>
                    <a:pt x="1289" y="730"/>
                  </a:lnTo>
                  <a:lnTo>
                    <a:pt x="1286" y="727"/>
                  </a:lnTo>
                  <a:lnTo>
                    <a:pt x="1284" y="725"/>
                  </a:lnTo>
                  <a:lnTo>
                    <a:pt x="1283" y="723"/>
                  </a:lnTo>
                  <a:lnTo>
                    <a:pt x="1281" y="721"/>
                  </a:lnTo>
                  <a:lnTo>
                    <a:pt x="1280" y="718"/>
                  </a:lnTo>
                  <a:lnTo>
                    <a:pt x="1278" y="715"/>
                  </a:lnTo>
                  <a:lnTo>
                    <a:pt x="1276" y="713"/>
                  </a:lnTo>
                  <a:lnTo>
                    <a:pt x="1274" y="710"/>
                  </a:lnTo>
                  <a:lnTo>
                    <a:pt x="1272" y="708"/>
                  </a:lnTo>
                  <a:lnTo>
                    <a:pt x="1270" y="706"/>
                  </a:lnTo>
                  <a:lnTo>
                    <a:pt x="1268" y="703"/>
                  </a:lnTo>
                  <a:lnTo>
                    <a:pt x="1267" y="701"/>
                  </a:lnTo>
                  <a:lnTo>
                    <a:pt x="1265" y="698"/>
                  </a:lnTo>
                  <a:lnTo>
                    <a:pt x="1262" y="696"/>
                  </a:lnTo>
                  <a:lnTo>
                    <a:pt x="1260" y="694"/>
                  </a:lnTo>
                  <a:lnTo>
                    <a:pt x="1258" y="691"/>
                  </a:lnTo>
                  <a:lnTo>
                    <a:pt x="1257" y="688"/>
                  </a:lnTo>
                  <a:lnTo>
                    <a:pt x="1255" y="686"/>
                  </a:lnTo>
                  <a:lnTo>
                    <a:pt x="1253" y="684"/>
                  </a:lnTo>
                  <a:lnTo>
                    <a:pt x="1250" y="681"/>
                  </a:lnTo>
                  <a:lnTo>
                    <a:pt x="1248" y="678"/>
                  </a:lnTo>
                  <a:lnTo>
                    <a:pt x="1246" y="676"/>
                  </a:lnTo>
                  <a:lnTo>
                    <a:pt x="1244" y="673"/>
                  </a:lnTo>
                  <a:lnTo>
                    <a:pt x="1242" y="671"/>
                  </a:lnTo>
                  <a:lnTo>
                    <a:pt x="1240" y="669"/>
                  </a:lnTo>
                  <a:lnTo>
                    <a:pt x="1237" y="665"/>
                  </a:lnTo>
                  <a:lnTo>
                    <a:pt x="1235" y="663"/>
                  </a:lnTo>
                  <a:lnTo>
                    <a:pt x="1233" y="661"/>
                  </a:lnTo>
                  <a:lnTo>
                    <a:pt x="1231" y="658"/>
                  </a:lnTo>
                  <a:lnTo>
                    <a:pt x="1229" y="655"/>
                  </a:lnTo>
                  <a:lnTo>
                    <a:pt x="1226" y="652"/>
                  </a:lnTo>
                  <a:lnTo>
                    <a:pt x="1224" y="650"/>
                  </a:lnTo>
                  <a:lnTo>
                    <a:pt x="1222" y="648"/>
                  </a:lnTo>
                  <a:lnTo>
                    <a:pt x="1220" y="645"/>
                  </a:lnTo>
                  <a:lnTo>
                    <a:pt x="1217" y="642"/>
                  </a:lnTo>
                  <a:lnTo>
                    <a:pt x="1214" y="640"/>
                  </a:lnTo>
                  <a:lnTo>
                    <a:pt x="1212" y="637"/>
                  </a:lnTo>
                  <a:lnTo>
                    <a:pt x="1209" y="635"/>
                  </a:lnTo>
                  <a:lnTo>
                    <a:pt x="1207" y="633"/>
                  </a:lnTo>
                  <a:lnTo>
                    <a:pt x="1204" y="629"/>
                  </a:lnTo>
                  <a:lnTo>
                    <a:pt x="1201" y="627"/>
                  </a:lnTo>
                  <a:lnTo>
                    <a:pt x="1199" y="624"/>
                  </a:lnTo>
                  <a:lnTo>
                    <a:pt x="1196" y="622"/>
                  </a:lnTo>
                  <a:lnTo>
                    <a:pt x="1194" y="618"/>
                  </a:lnTo>
                  <a:lnTo>
                    <a:pt x="1190" y="616"/>
                  </a:lnTo>
                  <a:lnTo>
                    <a:pt x="1187" y="613"/>
                  </a:lnTo>
                  <a:lnTo>
                    <a:pt x="1185" y="611"/>
                  </a:lnTo>
                  <a:lnTo>
                    <a:pt x="1182" y="607"/>
                  </a:lnTo>
                  <a:lnTo>
                    <a:pt x="1178" y="605"/>
                  </a:lnTo>
                  <a:lnTo>
                    <a:pt x="1176" y="602"/>
                  </a:lnTo>
                  <a:lnTo>
                    <a:pt x="1173" y="600"/>
                  </a:lnTo>
                  <a:lnTo>
                    <a:pt x="1170" y="597"/>
                  </a:lnTo>
                  <a:lnTo>
                    <a:pt x="1166" y="594"/>
                  </a:lnTo>
                  <a:lnTo>
                    <a:pt x="1163" y="591"/>
                  </a:lnTo>
                  <a:lnTo>
                    <a:pt x="1160" y="589"/>
                  </a:lnTo>
                  <a:lnTo>
                    <a:pt x="1158" y="586"/>
                  </a:lnTo>
                  <a:lnTo>
                    <a:pt x="1154" y="583"/>
                  </a:lnTo>
                  <a:lnTo>
                    <a:pt x="1150" y="580"/>
                  </a:lnTo>
                  <a:lnTo>
                    <a:pt x="1147" y="577"/>
                  </a:lnTo>
                  <a:lnTo>
                    <a:pt x="1144" y="575"/>
                  </a:lnTo>
                  <a:lnTo>
                    <a:pt x="1140" y="573"/>
                  </a:lnTo>
                  <a:lnTo>
                    <a:pt x="1137" y="569"/>
                  </a:lnTo>
                  <a:lnTo>
                    <a:pt x="1134" y="566"/>
                  </a:lnTo>
                  <a:lnTo>
                    <a:pt x="1129" y="563"/>
                  </a:lnTo>
                  <a:lnTo>
                    <a:pt x="1126" y="561"/>
                  </a:lnTo>
                  <a:lnTo>
                    <a:pt x="1123" y="558"/>
                  </a:lnTo>
                  <a:lnTo>
                    <a:pt x="1118" y="555"/>
                  </a:lnTo>
                  <a:lnTo>
                    <a:pt x="1115" y="552"/>
                  </a:lnTo>
                  <a:lnTo>
                    <a:pt x="1111" y="550"/>
                  </a:lnTo>
                  <a:lnTo>
                    <a:pt x="1108" y="546"/>
                  </a:lnTo>
                  <a:lnTo>
                    <a:pt x="1103" y="543"/>
                  </a:lnTo>
                  <a:lnTo>
                    <a:pt x="1100" y="541"/>
                  </a:lnTo>
                  <a:lnTo>
                    <a:pt x="1096" y="538"/>
                  </a:lnTo>
                  <a:lnTo>
                    <a:pt x="1091" y="536"/>
                  </a:lnTo>
                  <a:lnTo>
                    <a:pt x="1088" y="532"/>
                  </a:lnTo>
                  <a:lnTo>
                    <a:pt x="1084" y="529"/>
                  </a:lnTo>
                  <a:lnTo>
                    <a:pt x="1079" y="527"/>
                  </a:lnTo>
                  <a:lnTo>
                    <a:pt x="1075" y="524"/>
                  </a:lnTo>
                  <a:lnTo>
                    <a:pt x="1072" y="520"/>
                  </a:lnTo>
                  <a:lnTo>
                    <a:pt x="1067" y="517"/>
                  </a:lnTo>
                  <a:lnTo>
                    <a:pt x="1063" y="515"/>
                  </a:lnTo>
                  <a:lnTo>
                    <a:pt x="1059" y="512"/>
                  </a:lnTo>
                  <a:lnTo>
                    <a:pt x="1053" y="508"/>
                  </a:lnTo>
                  <a:lnTo>
                    <a:pt x="1050" y="506"/>
                  </a:lnTo>
                  <a:lnTo>
                    <a:pt x="1044" y="503"/>
                  </a:lnTo>
                  <a:lnTo>
                    <a:pt x="1040" y="500"/>
                  </a:lnTo>
                  <a:lnTo>
                    <a:pt x="1036" y="497"/>
                  </a:lnTo>
                  <a:lnTo>
                    <a:pt x="1031" y="494"/>
                  </a:lnTo>
                  <a:lnTo>
                    <a:pt x="1027" y="491"/>
                  </a:lnTo>
                  <a:lnTo>
                    <a:pt x="1021" y="488"/>
                  </a:lnTo>
                  <a:lnTo>
                    <a:pt x="1017" y="485"/>
                  </a:lnTo>
                  <a:lnTo>
                    <a:pt x="1013" y="482"/>
                  </a:lnTo>
                  <a:lnTo>
                    <a:pt x="1008" y="479"/>
                  </a:lnTo>
                  <a:lnTo>
                    <a:pt x="1003" y="477"/>
                  </a:lnTo>
                  <a:lnTo>
                    <a:pt x="999" y="473"/>
                  </a:lnTo>
                  <a:lnTo>
                    <a:pt x="993" y="470"/>
                  </a:lnTo>
                  <a:lnTo>
                    <a:pt x="989" y="468"/>
                  </a:lnTo>
                  <a:lnTo>
                    <a:pt x="983" y="465"/>
                  </a:lnTo>
                  <a:lnTo>
                    <a:pt x="979" y="461"/>
                  </a:lnTo>
                  <a:lnTo>
                    <a:pt x="973" y="458"/>
                  </a:lnTo>
                  <a:lnTo>
                    <a:pt x="969" y="456"/>
                  </a:lnTo>
                  <a:lnTo>
                    <a:pt x="964" y="453"/>
                  </a:lnTo>
                  <a:lnTo>
                    <a:pt x="958" y="449"/>
                  </a:lnTo>
                  <a:lnTo>
                    <a:pt x="954" y="447"/>
                  </a:lnTo>
                  <a:lnTo>
                    <a:pt x="948" y="444"/>
                  </a:lnTo>
                  <a:lnTo>
                    <a:pt x="943" y="441"/>
                  </a:lnTo>
                  <a:lnTo>
                    <a:pt x="939" y="438"/>
                  </a:lnTo>
                  <a:lnTo>
                    <a:pt x="933" y="435"/>
                  </a:lnTo>
                  <a:lnTo>
                    <a:pt x="928" y="432"/>
                  </a:lnTo>
                  <a:lnTo>
                    <a:pt x="922" y="430"/>
                  </a:lnTo>
                  <a:lnTo>
                    <a:pt x="918" y="426"/>
                  </a:lnTo>
                  <a:lnTo>
                    <a:pt x="912" y="423"/>
                  </a:lnTo>
                  <a:lnTo>
                    <a:pt x="907" y="420"/>
                  </a:lnTo>
                  <a:lnTo>
                    <a:pt x="901" y="418"/>
                  </a:lnTo>
                  <a:lnTo>
                    <a:pt x="896" y="414"/>
                  </a:lnTo>
                  <a:lnTo>
                    <a:pt x="891" y="411"/>
                  </a:lnTo>
                  <a:lnTo>
                    <a:pt x="885" y="409"/>
                  </a:lnTo>
                  <a:lnTo>
                    <a:pt x="880" y="406"/>
                  </a:lnTo>
                  <a:lnTo>
                    <a:pt x="874" y="402"/>
                  </a:lnTo>
                  <a:lnTo>
                    <a:pt x="869" y="400"/>
                  </a:lnTo>
                  <a:lnTo>
                    <a:pt x="863" y="397"/>
                  </a:lnTo>
                  <a:lnTo>
                    <a:pt x="858" y="394"/>
                  </a:lnTo>
                  <a:lnTo>
                    <a:pt x="852" y="390"/>
                  </a:lnTo>
                  <a:lnTo>
                    <a:pt x="847" y="388"/>
                  </a:lnTo>
                  <a:lnTo>
                    <a:pt x="842" y="385"/>
                  </a:lnTo>
                  <a:lnTo>
                    <a:pt x="836" y="382"/>
                  </a:lnTo>
                  <a:lnTo>
                    <a:pt x="831" y="380"/>
                  </a:lnTo>
                  <a:lnTo>
                    <a:pt x="825" y="376"/>
                  </a:lnTo>
                  <a:lnTo>
                    <a:pt x="820" y="373"/>
                  </a:lnTo>
                  <a:lnTo>
                    <a:pt x="814" y="371"/>
                  </a:lnTo>
                  <a:lnTo>
                    <a:pt x="809" y="368"/>
                  </a:lnTo>
                  <a:lnTo>
                    <a:pt x="803" y="364"/>
                  </a:lnTo>
                  <a:lnTo>
                    <a:pt x="797" y="361"/>
                  </a:lnTo>
                  <a:lnTo>
                    <a:pt x="791" y="359"/>
                  </a:lnTo>
                  <a:lnTo>
                    <a:pt x="786" y="356"/>
                  </a:lnTo>
                  <a:lnTo>
                    <a:pt x="780" y="353"/>
                  </a:lnTo>
                  <a:lnTo>
                    <a:pt x="775" y="350"/>
                  </a:lnTo>
                  <a:lnTo>
                    <a:pt x="770" y="348"/>
                  </a:lnTo>
                  <a:lnTo>
                    <a:pt x="764" y="345"/>
                  </a:lnTo>
                  <a:lnTo>
                    <a:pt x="758" y="341"/>
                  </a:lnTo>
                  <a:lnTo>
                    <a:pt x="752" y="338"/>
                  </a:lnTo>
                  <a:lnTo>
                    <a:pt x="747" y="336"/>
                  </a:lnTo>
                  <a:lnTo>
                    <a:pt x="741" y="333"/>
                  </a:lnTo>
                  <a:lnTo>
                    <a:pt x="736" y="331"/>
                  </a:lnTo>
                  <a:lnTo>
                    <a:pt x="730" y="327"/>
                  </a:lnTo>
                  <a:lnTo>
                    <a:pt x="724" y="324"/>
                  </a:lnTo>
                  <a:lnTo>
                    <a:pt x="718" y="322"/>
                  </a:lnTo>
                  <a:lnTo>
                    <a:pt x="713" y="319"/>
                  </a:lnTo>
                  <a:lnTo>
                    <a:pt x="707" y="315"/>
                  </a:lnTo>
                  <a:lnTo>
                    <a:pt x="702" y="313"/>
                  </a:lnTo>
                  <a:lnTo>
                    <a:pt x="696" y="311"/>
                  </a:lnTo>
                  <a:lnTo>
                    <a:pt x="691" y="308"/>
                  </a:lnTo>
                  <a:lnTo>
                    <a:pt x="684" y="304"/>
                  </a:lnTo>
                  <a:lnTo>
                    <a:pt x="679" y="302"/>
                  </a:lnTo>
                  <a:lnTo>
                    <a:pt x="675" y="299"/>
                  </a:lnTo>
                  <a:lnTo>
                    <a:pt x="668" y="297"/>
                  </a:lnTo>
                  <a:lnTo>
                    <a:pt x="663" y="293"/>
                  </a:lnTo>
                  <a:lnTo>
                    <a:pt x="657" y="291"/>
                  </a:lnTo>
                  <a:lnTo>
                    <a:pt x="652" y="288"/>
                  </a:lnTo>
                  <a:lnTo>
                    <a:pt x="646" y="285"/>
                  </a:lnTo>
                  <a:lnTo>
                    <a:pt x="641" y="283"/>
                  </a:lnTo>
                  <a:lnTo>
                    <a:pt x="635" y="280"/>
                  </a:lnTo>
                  <a:lnTo>
                    <a:pt x="630" y="277"/>
                  </a:lnTo>
                  <a:lnTo>
                    <a:pt x="625" y="275"/>
                  </a:lnTo>
                  <a:lnTo>
                    <a:pt x="619" y="272"/>
                  </a:lnTo>
                  <a:lnTo>
                    <a:pt x="614" y="268"/>
                  </a:lnTo>
                  <a:lnTo>
                    <a:pt x="608" y="266"/>
                  </a:lnTo>
                  <a:lnTo>
                    <a:pt x="603" y="263"/>
                  </a:lnTo>
                  <a:lnTo>
                    <a:pt x="597" y="261"/>
                  </a:lnTo>
                  <a:lnTo>
                    <a:pt x="592" y="259"/>
                  </a:lnTo>
                  <a:lnTo>
                    <a:pt x="586" y="255"/>
                  </a:lnTo>
                  <a:lnTo>
                    <a:pt x="581" y="253"/>
                  </a:lnTo>
                  <a:lnTo>
                    <a:pt x="575" y="250"/>
                  </a:lnTo>
                  <a:lnTo>
                    <a:pt x="570" y="248"/>
                  </a:lnTo>
                  <a:lnTo>
                    <a:pt x="565" y="244"/>
                  </a:lnTo>
                  <a:lnTo>
                    <a:pt x="559" y="242"/>
                  </a:lnTo>
                  <a:lnTo>
                    <a:pt x="555" y="240"/>
                  </a:lnTo>
                  <a:lnTo>
                    <a:pt x="549" y="237"/>
                  </a:lnTo>
                  <a:lnTo>
                    <a:pt x="544" y="235"/>
                  </a:lnTo>
                  <a:lnTo>
                    <a:pt x="538" y="231"/>
                  </a:lnTo>
                  <a:lnTo>
                    <a:pt x="533" y="229"/>
                  </a:lnTo>
                  <a:lnTo>
                    <a:pt x="529" y="227"/>
                  </a:lnTo>
                  <a:lnTo>
                    <a:pt x="523" y="224"/>
                  </a:lnTo>
                  <a:lnTo>
                    <a:pt x="518" y="221"/>
                  </a:lnTo>
                  <a:lnTo>
                    <a:pt x="513" y="219"/>
                  </a:lnTo>
                  <a:lnTo>
                    <a:pt x="508" y="216"/>
                  </a:lnTo>
                  <a:lnTo>
                    <a:pt x="502" y="214"/>
                  </a:lnTo>
                  <a:lnTo>
                    <a:pt x="498" y="212"/>
                  </a:lnTo>
                  <a:lnTo>
                    <a:pt x="493" y="208"/>
                  </a:lnTo>
                  <a:lnTo>
                    <a:pt x="487" y="206"/>
                  </a:lnTo>
                  <a:lnTo>
                    <a:pt x="483" y="204"/>
                  </a:lnTo>
                  <a:lnTo>
                    <a:pt x="478" y="202"/>
                  </a:lnTo>
                  <a:lnTo>
                    <a:pt x="473" y="200"/>
                  </a:lnTo>
                  <a:lnTo>
                    <a:pt x="467" y="196"/>
                  </a:lnTo>
                  <a:lnTo>
                    <a:pt x="463" y="194"/>
                  </a:lnTo>
                  <a:lnTo>
                    <a:pt x="459" y="192"/>
                  </a:lnTo>
                  <a:lnTo>
                    <a:pt x="453" y="189"/>
                  </a:lnTo>
                  <a:lnTo>
                    <a:pt x="449" y="187"/>
                  </a:lnTo>
                  <a:lnTo>
                    <a:pt x="444" y="184"/>
                  </a:lnTo>
                  <a:lnTo>
                    <a:pt x="439" y="182"/>
                  </a:lnTo>
                  <a:lnTo>
                    <a:pt x="434" y="180"/>
                  </a:lnTo>
                  <a:lnTo>
                    <a:pt x="429" y="178"/>
                  </a:lnTo>
                  <a:lnTo>
                    <a:pt x="425" y="176"/>
                  </a:lnTo>
                  <a:lnTo>
                    <a:pt x="421" y="172"/>
                  </a:lnTo>
                  <a:lnTo>
                    <a:pt x="416" y="170"/>
                  </a:lnTo>
                  <a:lnTo>
                    <a:pt x="411" y="168"/>
                  </a:lnTo>
                  <a:lnTo>
                    <a:pt x="406" y="166"/>
                  </a:lnTo>
                  <a:lnTo>
                    <a:pt x="402" y="164"/>
                  </a:lnTo>
                  <a:lnTo>
                    <a:pt x="398" y="162"/>
                  </a:lnTo>
                  <a:lnTo>
                    <a:pt x="393" y="159"/>
                  </a:lnTo>
                  <a:lnTo>
                    <a:pt x="389" y="157"/>
                  </a:lnTo>
                  <a:lnTo>
                    <a:pt x="385" y="155"/>
                  </a:lnTo>
                  <a:lnTo>
                    <a:pt x="380" y="153"/>
                  </a:lnTo>
                  <a:lnTo>
                    <a:pt x="376" y="151"/>
                  </a:lnTo>
                  <a:lnTo>
                    <a:pt x="372" y="148"/>
                  </a:lnTo>
                  <a:lnTo>
                    <a:pt x="367" y="146"/>
                  </a:lnTo>
                  <a:lnTo>
                    <a:pt x="363" y="144"/>
                  </a:lnTo>
                  <a:lnTo>
                    <a:pt x="358" y="142"/>
                  </a:lnTo>
                  <a:lnTo>
                    <a:pt x="354" y="140"/>
                  </a:lnTo>
                  <a:lnTo>
                    <a:pt x="350" y="138"/>
                  </a:lnTo>
                  <a:lnTo>
                    <a:pt x="346" y="135"/>
                  </a:lnTo>
                  <a:lnTo>
                    <a:pt x="342" y="133"/>
                  </a:lnTo>
                  <a:lnTo>
                    <a:pt x="338" y="131"/>
                  </a:lnTo>
                  <a:lnTo>
                    <a:pt x="333" y="129"/>
                  </a:lnTo>
                  <a:lnTo>
                    <a:pt x="330" y="128"/>
                  </a:lnTo>
                  <a:lnTo>
                    <a:pt x="326" y="126"/>
                  </a:lnTo>
                  <a:lnTo>
                    <a:pt x="321" y="123"/>
                  </a:lnTo>
                  <a:lnTo>
                    <a:pt x="318" y="121"/>
                  </a:lnTo>
                  <a:lnTo>
                    <a:pt x="314" y="119"/>
                  </a:lnTo>
                  <a:lnTo>
                    <a:pt x="310" y="118"/>
                  </a:lnTo>
                  <a:lnTo>
                    <a:pt x="306" y="116"/>
                  </a:lnTo>
                  <a:lnTo>
                    <a:pt x="303" y="114"/>
                  </a:lnTo>
                  <a:lnTo>
                    <a:pt x="298" y="111"/>
                  </a:lnTo>
                  <a:lnTo>
                    <a:pt x="295" y="110"/>
                  </a:lnTo>
                  <a:lnTo>
                    <a:pt x="291" y="108"/>
                  </a:lnTo>
                  <a:lnTo>
                    <a:pt x="288" y="106"/>
                  </a:lnTo>
                  <a:lnTo>
                    <a:pt x="284" y="104"/>
                  </a:lnTo>
                  <a:lnTo>
                    <a:pt x="281" y="103"/>
                  </a:lnTo>
                  <a:lnTo>
                    <a:pt x="277" y="100"/>
                  </a:lnTo>
                  <a:lnTo>
                    <a:pt x="273" y="98"/>
                  </a:lnTo>
                  <a:lnTo>
                    <a:pt x="270" y="97"/>
                  </a:lnTo>
                  <a:lnTo>
                    <a:pt x="267" y="95"/>
                  </a:lnTo>
                  <a:lnTo>
                    <a:pt x="264" y="94"/>
                  </a:lnTo>
                  <a:lnTo>
                    <a:pt x="259" y="92"/>
                  </a:lnTo>
                  <a:lnTo>
                    <a:pt x="256" y="90"/>
                  </a:lnTo>
                  <a:lnTo>
                    <a:pt x="253" y="88"/>
                  </a:lnTo>
                  <a:lnTo>
                    <a:pt x="249" y="87"/>
                  </a:lnTo>
                  <a:lnTo>
                    <a:pt x="246" y="85"/>
                  </a:lnTo>
                  <a:lnTo>
                    <a:pt x="243" y="83"/>
                  </a:lnTo>
                  <a:lnTo>
                    <a:pt x="240" y="82"/>
                  </a:lnTo>
                  <a:lnTo>
                    <a:pt x="236" y="80"/>
                  </a:lnTo>
                  <a:lnTo>
                    <a:pt x="233" y="79"/>
                  </a:lnTo>
                  <a:lnTo>
                    <a:pt x="231" y="76"/>
                  </a:lnTo>
                  <a:lnTo>
                    <a:pt x="228" y="75"/>
                  </a:lnTo>
                  <a:lnTo>
                    <a:pt x="224" y="74"/>
                  </a:lnTo>
                  <a:lnTo>
                    <a:pt x="221" y="72"/>
                  </a:lnTo>
                  <a:lnTo>
                    <a:pt x="218" y="71"/>
                  </a:lnTo>
                  <a:lnTo>
                    <a:pt x="216" y="69"/>
                  </a:lnTo>
                  <a:lnTo>
                    <a:pt x="212" y="68"/>
                  </a:lnTo>
                  <a:lnTo>
                    <a:pt x="209" y="67"/>
                  </a:lnTo>
                  <a:lnTo>
                    <a:pt x="207" y="66"/>
                  </a:lnTo>
                  <a:lnTo>
                    <a:pt x="204" y="63"/>
                  </a:lnTo>
                  <a:lnTo>
                    <a:pt x="201" y="62"/>
                  </a:lnTo>
                  <a:lnTo>
                    <a:pt x="198" y="61"/>
                  </a:lnTo>
                  <a:lnTo>
                    <a:pt x="196" y="59"/>
                  </a:lnTo>
                  <a:lnTo>
                    <a:pt x="193" y="58"/>
                  </a:lnTo>
                  <a:lnTo>
                    <a:pt x="191" y="57"/>
                  </a:lnTo>
                  <a:lnTo>
                    <a:pt x="187" y="55"/>
                  </a:lnTo>
                  <a:lnTo>
                    <a:pt x="185" y="54"/>
                  </a:lnTo>
                  <a:lnTo>
                    <a:pt x="182" y="52"/>
                  </a:lnTo>
                  <a:lnTo>
                    <a:pt x="180" y="51"/>
                  </a:lnTo>
                  <a:lnTo>
                    <a:pt x="177" y="50"/>
                  </a:lnTo>
                  <a:lnTo>
                    <a:pt x="175" y="49"/>
                  </a:lnTo>
                  <a:lnTo>
                    <a:pt x="172" y="47"/>
                  </a:lnTo>
                  <a:lnTo>
                    <a:pt x="170" y="46"/>
                  </a:lnTo>
                  <a:lnTo>
                    <a:pt x="168" y="45"/>
                  </a:lnTo>
                  <a:lnTo>
                    <a:pt x="165" y="44"/>
                  </a:lnTo>
                  <a:lnTo>
                    <a:pt x="163" y="43"/>
                  </a:lnTo>
                  <a:lnTo>
                    <a:pt x="161" y="42"/>
                  </a:lnTo>
                  <a:lnTo>
                    <a:pt x="159" y="40"/>
                  </a:lnTo>
                  <a:lnTo>
                    <a:pt x="157" y="39"/>
                  </a:lnTo>
                  <a:lnTo>
                    <a:pt x="153" y="38"/>
                  </a:lnTo>
                  <a:lnTo>
                    <a:pt x="152" y="37"/>
                  </a:lnTo>
                  <a:lnTo>
                    <a:pt x="150" y="36"/>
                  </a:lnTo>
                  <a:lnTo>
                    <a:pt x="148" y="35"/>
                  </a:lnTo>
                  <a:lnTo>
                    <a:pt x="146" y="34"/>
                  </a:lnTo>
                  <a:lnTo>
                    <a:pt x="144" y="34"/>
                  </a:lnTo>
                  <a:lnTo>
                    <a:pt x="141" y="32"/>
                  </a:lnTo>
                  <a:lnTo>
                    <a:pt x="139" y="31"/>
                  </a:lnTo>
                  <a:lnTo>
                    <a:pt x="137" y="31"/>
                  </a:lnTo>
                  <a:lnTo>
                    <a:pt x="136" y="30"/>
                  </a:lnTo>
                  <a:lnTo>
                    <a:pt x="134" y="28"/>
                  </a:lnTo>
                  <a:lnTo>
                    <a:pt x="132" y="27"/>
                  </a:lnTo>
                  <a:lnTo>
                    <a:pt x="129" y="26"/>
                  </a:lnTo>
                  <a:lnTo>
                    <a:pt x="128" y="26"/>
                  </a:lnTo>
                  <a:lnTo>
                    <a:pt x="126" y="25"/>
                  </a:lnTo>
                  <a:lnTo>
                    <a:pt x="124" y="24"/>
                  </a:lnTo>
                  <a:lnTo>
                    <a:pt x="123" y="23"/>
                  </a:lnTo>
                  <a:lnTo>
                    <a:pt x="121" y="22"/>
                  </a:lnTo>
                  <a:lnTo>
                    <a:pt x="120" y="22"/>
                  </a:lnTo>
                  <a:lnTo>
                    <a:pt x="117" y="21"/>
                  </a:lnTo>
                  <a:lnTo>
                    <a:pt x="116" y="20"/>
                  </a:lnTo>
                  <a:lnTo>
                    <a:pt x="114" y="20"/>
                  </a:lnTo>
                  <a:lnTo>
                    <a:pt x="113" y="19"/>
                  </a:lnTo>
                  <a:lnTo>
                    <a:pt x="111" y="18"/>
                  </a:lnTo>
                  <a:lnTo>
                    <a:pt x="110" y="16"/>
                  </a:lnTo>
                  <a:lnTo>
                    <a:pt x="108" y="16"/>
                  </a:lnTo>
                  <a:lnTo>
                    <a:pt x="107" y="15"/>
                  </a:lnTo>
                  <a:lnTo>
                    <a:pt x="105" y="15"/>
                  </a:lnTo>
                  <a:lnTo>
                    <a:pt x="103" y="14"/>
                  </a:lnTo>
                  <a:lnTo>
                    <a:pt x="102" y="13"/>
                  </a:lnTo>
                  <a:lnTo>
                    <a:pt x="101" y="13"/>
                  </a:lnTo>
                  <a:lnTo>
                    <a:pt x="99" y="12"/>
                  </a:lnTo>
                  <a:lnTo>
                    <a:pt x="98" y="12"/>
                  </a:lnTo>
                  <a:lnTo>
                    <a:pt x="97" y="11"/>
                  </a:lnTo>
                  <a:lnTo>
                    <a:pt x="96" y="11"/>
                  </a:lnTo>
                  <a:lnTo>
                    <a:pt x="95" y="10"/>
                  </a:lnTo>
                  <a:lnTo>
                    <a:pt x="93" y="10"/>
                  </a:lnTo>
                  <a:lnTo>
                    <a:pt x="91" y="9"/>
                  </a:lnTo>
                  <a:lnTo>
                    <a:pt x="90" y="9"/>
                  </a:lnTo>
                  <a:lnTo>
                    <a:pt x="89" y="8"/>
                  </a:lnTo>
                  <a:lnTo>
                    <a:pt x="88" y="8"/>
                  </a:lnTo>
                  <a:lnTo>
                    <a:pt x="87" y="8"/>
                  </a:lnTo>
                  <a:lnTo>
                    <a:pt x="86" y="7"/>
                  </a:lnTo>
                  <a:lnTo>
                    <a:pt x="85" y="7"/>
                  </a:lnTo>
                  <a:lnTo>
                    <a:pt x="84" y="6"/>
                  </a:lnTo>
                  <a:lnTo>
                    <a:pt x="83" y="6"/>
                  </a:lnTo>
                  <a:lnTo>
                    <a:pt x="81" y="6"/>
                  </a:lnTo>
                  <a:lnTo>
                    <a:pt x="80" y="4"/>
                  </a:lnTo>
                  <a:lnTo>
                    <a:pt x="79" y="4"/>
                  </a:lnTo>
                  <a:lnTo>
                    <a:pt x="78" y="4"/>
                  </a:lnTo>
                  <a:lnTo>
                    <a:pt x="77" y="4"/>
                  </a:lnTo>
                  <a:lnTo>
                    <a:pt x="76" y="3"/>
                  </a:lnTo>
                  <a:lnTo>
                    <a:pt x="75" y="2"/>
                  </a:lnTo>
                  <a:lnTo>
                    <a:pt x="74" y="2"/>
                  </a:lnTo>
                  <a:lnTo>
                    <a:pt x="73" y="2"/>
                  </a:lnTo>
                  <a:lnTo>
                    <a:pt x="72" y="2"/>
                  </a:lnTo>
                  <a:lnTo>
                    <a:pt x="71" y="2"/>
                  </a:lnTo>
                  <a:lnTo>
                    <a:pt x="71" y="1"/>
                  </a:lnTo>
                  <a:lnTo>
                    <a:pt x="69" y="1"/>
                  </a:lnTo>
                  <a:lnTo>
                    <a:pt x="68" y="1"/>
                  </a:lnTo>
                  <a:lnTo>
                    <a:pt x="67" y="1"/>
                  </a:lnTo>
                  <a:lnTo>
                    <a:pt x="66" y="1"/>
                  </a:lnTo>
                  <a:lnTo>
                    <a:pt x="65" y="1"/>
                  </a:lnTo>
                  <a:lnTo>
                    <a:pt x="65" y="0"/>
                  </a:lnTo>
                  <a:lnTo>
                    <a:pt x="64" y="0"/>
                  </a:lnTo>
                  <a:lnTo>
                    <a:pt x="63" y="0"/>
                  </a:lnTo>
                  <a:lnTo>
                    <a:pt x="62" y="0"/>
                  </a:lnTo>
                  <a:lnTo>
                    <a:pt x="61" y="0"/>
                  </a:lnTo>
                  <a:lnTo>
                    <a:pt x="60" y="0"/>
                  </a:lnTo>
                  <a:lnTo>
                    <a:pt x="59" y="0"/>
                  </a:lnTo>
                  <a:lnTo>
                    <a:pt x="57" y="0"/>
                  </a:lnTo>
                  <a:lnTo>
                    <a:pt x="56" y="0"/>
                  </a:lnTo>
                  <a:lnTo>
                    <a:pt x="55" y="0"/>
                  </a:lnTo>
                  <a:lnTo>
                    <a:pt x="54" y="0"/>
                  </a:lnTo>
                  <a:lnTo>
                    <a:pt x="53" y="0"/>
                  </a:lnTo>
                  <a:lnTo>
                    <a:pt x="53" y="1"/>
                  </a:lnTo>
                  <a:lnTo>
                    <a:pt x="52" y="1"/>
                  </a:lnTo>
                  <a:lnTo>
                    <a:pt x="51" y="1"/>
                  </a:lnTo>
                  <a:lnTo>
                    <a:pt x="50" y="1"/>
                  </a:lnTo>
                  <a:lnTo>
                    <a:pt x="50" y="2"/>
                  </a:lnTo>
                  <a:lnTo>
                    <a:pt x="49" y="2"/>
                  </a:lnTo>
                  <a:lnTo>
                    <a:pt x="48" y="2"/>
                  </a:lnTo>
                  <a:lnTo>
                    <a:pt x="48" y="3"/>
                  </a:lnTo>
                  <a:lnTo>
                    <a:pt x="47" y="3"/>
                  </a:lnTo>
                  <a:lnTo>
                    <a:pt x="47" y="4"/>
                  </a:lnTo>
                  <a:lnTo>
                    <a:pt x="45" y="4"/>
                  </a:lnTo>
                  <a:lnTo>
                    <a:pt x="45" y="6"/>
                  </a:lnTo>
                  <a:lnTo>
                    <a:pt x="44" y="6"/>
                  </a:lnTo>
                  <a:lnTo>
                    <a:pt x="44" y="7"/>
                  </a:lnTo>
                  <a:lnTo>
                    <a:pt x="43" y="7"/>
                  </a:lnTo>
                  <a:lnTo>
                    <a:pt x="43" y="8"/>
                  </a:lnTo>
                  <a:lnTo>
                    <a:pt x="42" y="8"/>
                  </a:lnTo>
                  <a:lnTo>
                    <a:pt x="42" y="9"/>
                  </a:lnTo>
                  <a:lnTo>
                    <a:pt x="42" y="10"/>
                  </a:lnTo>
                  <a:lnTo>
                    <a:pt x="41" y="10"/>
                  </a:lnTo>
                  <a:lnTo>
                    <a:pt x="41" y="11"/>
                  </a:lnTo>
                  <a:lnTo>
                    <a:pt x="41" y="12"/>
                  </a:lnTo>
                  <a:lnTo>
                    <a:pt x="40" y="13"/>
                  </a:lnTo>
                  <a:lnTo>
                    <a:pt x="40" y="14"/>
                  </a:lnTo>
                  <a:lnTo>
                    <a:pt x="39" y="15"/>
                  </a:lnTo>
                  <a:lnTo>
                    <a:pt x="39" y="16"/>
                  </a:lnTo>
                  <a:lnTo>
                    <a:pt x="39" y="18"/>
                  </a:lnTo>
                  <a:lnTo>
                    <a:pt x="39" y="19"/>
                  </a:lnTo>
                  <a:lnTo>
                    <a:pt x="38" y="19"/>
                  </a:lnTo>
                  <a:lnTo>
                    <a:pt x="38" y="20"/>
                  </a:lnTo>
                  <a:lnTo>
                    <a:pt x="38" y="21"/>
                  </a:lnTo>
                  <a:lnTo>
                    <a:pt x="37" y="21"/>
                  </a:lnTo>
                  <a:lnTo>
                    <a:pt x="37" y="22"/>
                  </a:lnTo>
                  <a:lnTo>
                    <a:pt x="37" y="23"/>
                  </a:lnTo>
                  <a:lnTo>
                    <a:pt x="37" y="24"/>
                  </a:lnTo>
                  <a:lnTo>
                    <a:pt x="36" y="24"/>
                  </a:lnTo>
                  <a:lnTo>
                    <a:pt x="36" y="25"/>
                  </a:lnTo>
                  <a:lnTo>
                    <a:pt x="35" y="25"/>
                  </a:lnTo>
                  <a:lnTo>
                    <a:pt x="35" y="26"/>
                  </a:lnTo>
                  <a:lnTo>
                    <a:pt x="34" y="26"/>
                  </a:lnTo>
                  <a:lnTo>
                    <a:pt x="32" y="26"/>
                  </a:lnTo>
                  <a:lnTo>
                    <a:pt x="31" y="26"/>
                  </a:lnTo>
                  <a:lnTo>
                    <a:pt x="30" y="26"/>
                  </a:lnTo>
                  <a:lnTo>
                    <a:pt x="29" y="26"/>
                  </a:lnTo>
                  <a:lnTo>
                    <a:pt x="28" y="26"/>
                  </a:lnTo>
                  <a:lnTo>
                    <a:pt x="27" y="26"/>
                  </a:lnTo>
                  <a:lnTo>
                    <a:pt x="27" y="25"/>
                  </a:lnTo>
                  <a:lnTo>
                    <a:pt x="26" y="25"/>
                  </a:lnTo>
                  <a:lnTo>
                    <a:pt x="25" y="25"/>
                  </a:lnTo>
                  <a:lnTo>
                    <a:pt x="25" y="24"/>
                  </a:lnTo>
                  <a:lnTo>
                    <a:pt x="24" y="24"/>
                  </a:lnTo>
                  <a:lnTo>
                    <a:pt x="23" y="24"/>
                  </a:lnTo>
                  <a:lnTo>
                    <a:pt x="22" y="23"/>
                  </a:lnTo>
                  <a:lnTo>
                    <a:pt x="20" y="23"/>
                  </a:lnTo>
                  <a:lnTo>
                    <a:pt x="19" y="23"/>
                  </a:lnTo>
                  <a:lnTo>
                    <a:pt x="19" y="22"/>
                  </a:lnTo>
                  <a:lnTo>
                    <a:pt x="18" y="22"/>
                  </a:lnTo>
                  <a:lnTo>
                    <a:pt x="17" y="22"/>
                  </a:lnTo>
                  <a:lnTo>
                    <a:pt x="17" y="21"/>
                  </a:lnTo>
                  <a:lnTo>
                    <a:pt x="16" y="21"/>
                  </a:lnTo>
                  <a:lnTo>
                    <a:pt x="15" y="21"/>
                  </a:lnTo>
                  <a:lnTo>
                    <a:pt x="15" y="20"/>
                  </a:lnTo>
                  <a:lnTo>
                    <a:pt x="14" y="20"/>
                  </a:lnTo>
                  <a:lnTo>
                    <a:pt x="13" y="20"/>
                  </a:lnTo>
                  <a:lnTo>
                    <a:pt x="13" y="19"/>
                  </a:lnTo>
                  <a:lnTo>
                    <a:pt x="12" y="19"/>
                  </a:lnTo>
                  <a:lnTo>
                    <a:pt x="11" y="18"/>
                  </a:lnTo>
                  <a:lnTo>
                    <a:pt x="10" y="18"/>
                  </a:lnTo>
                  <a:lnTo>
                    <a:pt x="8" y="18"/>
                  </a:lnTo>
                  <a:lnTo>
                    <a:pt x="8" y="16"/>
                  </a:lnTo>
                  <a:lnTo>
                    <a:pt x="7" y="16"/>
                  </a:lnTo>
                  <a:lnTo>
                    <a:pt x="6" y="16"/>
                  </a:lnTo>
                  <a:lnTo>
                    <a:pt x="5" y="16"/>
                  </a:lnTo>
                  <a:lnTo>
                    <a:pt x="4" y="16"/>
                  </a:lnTo>
                  <a:lnTo>
                    <a:pt x="3" y="16"/>
                  </a:lnTo>
                  <a:lnTo>
                    <a:pt x="2" y="16"/>
                  </a:lnTo>
                  <a:lnTo>
                    <a:pt x="1" y="16"/>
                  </a:lnTo>
                  <a:lnTo>
                    <a:pt x="0" y="16"/>
                  </a:lnTo>
                  <a:lnTo>
                    <a:pt x="0" y="15"/>
                  </a:lnTo>
                  <a:lnTo>
                    <a:pt x="0" y="14"/>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2" name="Freeform 36"/>
            <p:cNvSpPr>
              <a:spLocks/>
            </p:cNvSpPr>
            <p:nvPr/>
          </p:nvSpPr>
          <p:spPr bwMode="auto">
            <a:xfrm rot="10800000">
              <a:off x="3762" y="2682"/>
              <a:ext cx="1027" cy="1229"/>
            </a:xfrm>
            <a:custGeom>
              <a:avLst/>
              <a:gdLst>
                <a:gd name="T0" fmla="*/ 2147483646 w 1027"/>
                <a:gd name="T1" fmla="*/ 2147483646 h 1229"/>
                <a:gd name="T2" fmla="*/ 2147483646 w 1027"/>
                <a:gd name="T3" fmla="*/ 2147483646 h 1229"/>
                <a:gd name="T4" fmla="*/ 2147483646 w 1027"/>
                <a:gd name="T5" fmla="*/ 2147483646 h 1229"/>
                <a:gd name="T6" fmla="*/ 2147483646 w 1027"/>
                <a:gd name="T7" fmla="*/ 2147483646 h 1229"/>
                <a:gd name="T8" fmla="*/ 2147483646 w 1027"/>
                <a:gd name="T9" fmla="*/ 2147483646 h 1229"/>
                <a:gd name="T10" fmla="*/ 2147483646 w 1027"/>
                <a:gd name="T11" fmla="*/ 2147483646 h 1229"/>
                <a:gd name="T12" fmla="*/ 2147483646 w 1027"/>
                <a:gd name="T13" fmla="*/ 2147483646 h 1229"/>
                <a:gd name="T14" fmla="*/ 2147483646 w 1027"/>
                <a:gd name="T15" fmla="*/ 2147483646 h 1229"/>
                <a:gd name="T16" fmla="*/ 2147483646 w 1027"/>
                <a:gd name="T17" fmla="*/ 2147483646 h 1229"/>
                <a:gd name="T18" fmla="*/ 2147483646 w 1027"/>
                <a:gd name="T19" fmla="*/ 2147483646 h 1229"/>
                <a:gd name="T20" fmla="*/ 2147483646 w 1027"/>
                <a:gd name="T21" fmla="*/ 2147483646 h 1229"/>
                <a:gd name="T22" fmla="*/ 2147483646 w 1027"/>
                <a:gd name="T23" fmla="*/ 2147483646 h 1229"/>
                <a:gd name="T24" fmla="*/ 2147483646 w 1027"/>
                <a:gd name="T25" fmla="*/ 2147483646 h 1229"/>
                <a:gd name="T26" fmla="*/ 2147483646 w 1027"/>
                <a:gd name="T27" fmla="*/ 2147483646 h 1229"/>
                <a:gd name="T28" fmla="*/ 2147483646 w 1027"/>
                <a:gd name="T29" fmla="*/ 2147483646 h 1229"/>
                <a:gd name="T30" fmla="*/ 2147483646 w 1027"/>
                <a:gd name="T31" fmla="*/ 2147483646 h 1229"/>
                <a:gd name="T32" fmla="*/ 2147483646 w 1027"/>
                <a:gd name="T33" fmla="*/ 2147483646 h 1229"/>
                <a:gd name="T34" fmla="*/ 2147483646 w 1027"/>
                <a:gd name="T35" fmla="*/ 2147483646 h 1229"/>
                <a:gd name="T36" fmla="*/ 2147483646 w 1027"/>
                <a:gd name="T37" fmla="*/ 2147483646 h 1229"/>
                <a:gd name="T38" fmla="*/ 2147483646 w 1027"/>
                <a:gd name="T39" fmla="*/ 2147483646 h 1229"/>
                <a:gd name="T40" fmla="*/ 2147483646 w 1027"/>
                <a:gd name="T41" fmla="*/ 2147483646 h 1229"/>
                <a:gd name="T42" fmla="*/ 2147483646 w 1027"/>
                <a:gd name="T43" fmla="*/ 2147483646 h 1229"/>
                <a:gd name="T44" fmla="*/ 2147483646 w 1027"/>
                <a:gd name="T45" fmla="*/ 2147483646 h 1229"/>
                <a:gd name="T46" fmla="*/ 2147483646 w 1027"/>
                <a:gd name="T47" fmla="*/ 2147483646 h 1229"/>
                <a:gd name="T48" fmla="*/ 2147483646 w 1027"/>
                <a:gd name="T49" fmla="*/ 2147483646 h 1229"/>
                <a:gd name="T50" fmla="*/ 2147483646 w 1027"/>
                <a:gd name="T51" fmla="*/ 2147483646 h 1229"/>
                <a:gd name="T52" fmla="*/ 2147483646 w 1027"/>
                <a:gd name="T53" fmla="*/ 2147483646 h 1229"/>
                <a:gd name="T54" fmla="*/ 2147483646 w 1027"/>
                <a:gd name="T55" fmla="*/ 2147483646 h 1229"/>
                <a:gd name="T56" fmla="*/ 2147483646 w 1027"/>
                <a:gd name="T57" fmla="*/ 2147483646 h 1229"/>
                <a:gd name="T58" fmla="*/ 2147483646 w 1027"/>
                <a:gd name="T59" fmla="*/ 2147483646 h 1229"/>
                <a:gd name="T60" fmla="*/ 2147483646 w 1027"/>
                <a:gd name="T61" fmla="*/ 2147483646 h 1229"/>
                <a:gd name="T62" fmla="*/ 2147483646 w 1027"/>
                <a:gd name="T63" fmla="*/ 2147483646 h 1229"/>
                <a:gd name="T64" fmla="*/ 2147483646 w 1027"/>
                <a:gd name="T65" fmla="*/ 2147483646 h 1229"/>
                <a:gd name="T66" fmla="*/ 2147483646 w 1027"/>
                <a:gd name="T67" fmla="*/ 2147483646 h 1229"/>
                <a:gd name="T68" fmla="*/ 2147483646 w 1027"/>
                <a:gd name="T69" fmla="*/ 2147483646 h 1229"/>
                <a:gd name="T70" fmla="*/ 2147483646 w 1027"/>
                <a:gd name="T71" fmla="*/ 2147483646 h 1229"/>
                <a:gd name="T72" fmla="*/ 2147483646 w 1027"/>
                <a:gd name="T73" fmla="*/ 2147483646 h 1229"/>
                <a:gd name="T74" fmla="*/ 2147483646 w 1027"/>
                <a:gd name="T75" fmla="*/ 2147483646 h 1229"/>
                <a:gd name="T76" fmla="*/ 2147483646 w 1027"/>
                <a:gd name="T77" fmla="*/ 2147483646 h 1229"/>
                <a:gd name="T78" fmla="*/ 2147483646 w 1027"/>
                <a:gd name="T79" fmla="*/ 2147483646 h 1229"/>
                <a:gd name="T80" fmla="*/ 2147483646 w 1027"/>
                <a:gd name="T81" fmla="*/ 2147483646 h 1229"/>
                <a:gd name="T82" fmla="*/ 2147483646 w 1027"/>
                <a:gd name="T83" fmla="*/ 2147483646 h 1229"/>
                <a:gd name="T84" fmla="*/ 2147483646 w 1027"/>
                <a:gd name="T85" fmla="*/ 2147483646 h 1229"/>
                <a:gd name="T86" fmla="*/ 2147483646 w 1027"/>
                <a:gd name="T87" fmla="*/ 2147483646 h 1229"/>
                <a:gd name="T88" fmla="*/ 2147483646 w 1027"/>
                <a:gd name="T89" fmla="*/ 2147483646 h 1229"/>
                <a:gd name="T90" fmla="*/ 2147483646 w 1027"/>
                <a:gd name="T91" fmla="*/ 2147483646 h 1229"/>
                <a:gd name="T92" fmla="*/ 2147483646 w 1027"/>
                <a:gd name="T93" fmla="*/ 0 h 1229"/>
                <a:gd name="T94" fmla="*/ 2147483646 w 1027"/>
                <a:gd name="T95" fmla="*/ 2147483646 h 1229"/>
                <a:gd name="T96" fmla="*/ 2147483646 w 1027"/>
                <a:gd name="T97" fmla="*/ 2147483646 h 1229"/>
                <a:gd name="T98" fmla="*/ 2147483646 w 1027"/>
                <a:gd name="T99" fmla="*/ 2147483646 h 1229"/>
                <a:gd name="T100" fmla="*/ 2147483646 w 1027"/>
                <a:gd name="T101" fmla="*/ 2147483646 h 1229"/>
                <a:gd name="T102" fmla="*/ 2147483646 w 1027"/>
                <a:gd name="T103" fmla="*/ 2147483646 h 1229"/>
                <a:gd name="T104" fmla="*/ 2147483646 w 1027"/>
                <a:gd name="T105" fmla="*/ 2147483646 h 1229"/>
                <a:gd name="T106" fmla="*/ 2147483646 w 1027"/>
                <a:gd name="T107" fmla="*/ 2147483646 h 1229"/>
                <a:gd name="T108" fmla="*/ 2147483646 w 1027"/>
                <a:gd name="T109" fmla="*/ 2147483646 h 1229"/>
                <a:gd name="T110" fmla="*/ 2147483646 w 1027"/>
                <a:gd name="T111" fmla="*/ 2147483646 h 1229"/>
                <a:gd name="T112" fmla="*/ 2147483646 w 1027"/>
                <a:gd name="T113" fmla="*/ 2147483646 h 1229"/>
                <a:gd name="T114" fmla="*/ 2147483646 w 1027"/>
                <a:gd name="T115" fmla="*/ 2147483646 h 1229"/>
                <a:gd name="T116" fmla="*/ 2147483646 w 1027"/>
                <a:gd name="T117" fmla="*/ 2147483646 h 1229"/>
                <a:gd name="T118" fmla="*/ 2147483646 w 1027"/>
                <a:gd name="T119" fmla="*/ 2147483646 h 1229"/>
                <a:gd name="T120" fmla="*/ 2147483646 w 1027"/>
                <a:gd name="T121" fmla="*/ 2147483646 h 1229"/>
                <a:gd name="T122" fmla="*/ 2147483646 w 1027"/>
                <a:gd name="T123" fmla="*/ 2147483646 h 12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27" h="1229">
                  <a:moveTo>
                    <a:pt x="1027" y="1229"/>
                  </a:moveTo>
                  <a:lnTo>
                    <a:pt x="1023" y="1225"/>
                  </a:lnTo>
                  <a:lnTo>
                    <a:pt x="1018" y="1222"/>
                  </a:lnTo>
                  <a:lnTo>
                    <a:pt x="1015" y="1219"/>
                  </a:lnTo>
                  <a:lnTo>
                    <a:pt x="1011" y="1217"/>
                  </a:lnTo>
                  <a:lnTo>
                    <a:pt x="1006" y="1212"/>
                  </a:lnTo>
                  <a:lnTo>
                    <a:pt x="1003" y="1210"/>
                  </a:lnTo>
                  <a:lnTo>
                    <a:pt x="999" y="1206"/>
                  </a:lnTo>
                  <a:lnTo>
                    <a:pt x="994" y="1204"/>
                  </a:lnTo>
                  <a:lnTo>
                    <a:pt x="991" y="1200"/>
                  </a:lnTo>
                  <a:lnTo>
                    <a:pt x="987" y="1197"/>
                  </a:lnTo>
                  <a:lnTo>
                    <a:pt x="982" y="1194"/>
                  </a:lnTo>
                  <a:lnTo>
                    <a:pt x="979" y="1191"/>
                  </a:lnTo>
                  <a:lnTo>
                    <a:pt x="975" y="1187"/>
                  </a:lnTo>
                  <a:lnTo>
                    <a:pt x="970" y="1184"/>
                  </a:lnTo>
                  <a:lnTo>
                    <a:pt x="966" y="1181"/>
                  </a:lnTo>
                  <a:lnTo>
                    <a:pt x="963" y="1178"/>
                  </a:lnTo>
                  <a:lnTo>
                    <a:pt x="958" y="1174"/>
                  </a:lnTo>
                  <a:lnTo>
                    <a:pt x="955" y="1171"/>
                  </a:lnTo>
                  <a:lnTo>
                    <a:pt x="951" y="1168"/>
                  </a:lnTo>
                  <a:lnTo>
                    <a:pt x="946" y="1164"/>
                  </a:lnTo>
                  <a:lnTo>
                    <a:pt x="943" y="1161"/>
                  </a:lnTo>
                  <a:lnTo>
                    <a:pt x="939" y="1158"/>
                  </a:lnTo>
                  <a:lnTo>
                    <a:pt x="934" y="1155"/>
                  </a:lnTo>
                  <a:lnTo>
                    <a:pt x="931" y="1151"/>
                  </a:lnTo>
                  <a:lnTo>
                    <a:pt x="927" y="1148"/>
                  </a:lnTo>
                  <a:lnTo>
                    <a:pt x="922" y="1145"/>
                  </a:lnTo>
                  <a:lnTo>
                    <a:pt x="919" y="1142"/>
                  </a:lnTo>
                  <a:lnTo>
                    <a:pt x="915" y="1138"/>
                  </a:lnTo>
                  <a:lnTo>
                    <a:pt x="910" y="1136"/>
                  </a:lnTo>
                  <a:lnTo>
                    <a:pt x="906" y="1132"/>
                  </a:lnTo>
                  <a:lnTo>
                    <a:pt x="903" y="1128"/>
                  </a:lnTo>
                  <a:lnTo>
                    <a:pt x="898" y="1125"/>
                  </a:lnTo>
                  <a:lnTo>
                    <a:pt x="894" y="1122"/>
                  </a:lnTo>
                  <a:lnTo>
                    <a:pt x="891" y="1120"/>
                  </a:lnTo>
                  <a:lnTo>
                    <a:pt x="886" y="1115"/>
                  </a:lnTo>
                  <a:lnTo>
                    <a:pt x="882" y="1113"/>
                  </a:lnTo>
                  <a:lnTo>
                    <a:pt x="878" y="1109"/>
                  </a:lnTo>
                  <a:lnTo>
                    <a:pt x="874" y="1107"/>
                  </a:lnTo>
                  <a:lnTo>
                    <a:pt x="870" y="1102"/>
                  </a:lnTo>
                  <a:lnTo>
                    <a:pt x="866" y="1099"/>
                  </a:lnTo>
                  <a:lnTo>
                    <a:pt x="861" y="1097"/>
                  </a:lnTo>
                  <a:lnTo>
                    <a:pt x="857" y="1092"/>
                  </a:lnTo>
                  <a:lnTo>
                    <a:pt x="854" y="1089"/>
                  </a:lnTo>
                  <a:lnTo>
                    <a:pt x="849" y="1086"/>
                  </a:lnTo>
                  <a:lnTo>
                    <a:pt x="845" y="1083"/>
                  </a:lnTo>
                  <a:lnTo>
                    <a:pt x="842" y="1079"/>
                  </a:lnTo>
                  <a:lnTo>
                    <a:pt x="837" y="1076"/>
                  </a:lnTo>
                  <a:lnTo>
                    <a:pt x="833" y="1073"/>
                  </a:lnTo>
                  <a:lnTo>
                    <a:pt x="829" y="1070"/>
                  </a:lnTo>
                  <a:lnTo>
                    <a:pt x="824" y="1066"/>
                  </a:lnTo>
                  <a:lnTo>
                    <a:pt x="820" y="1063"/>
                  </a:lnTo>
                  <a:lnTo>
                    <a:pt x="817" y="1060"/>
                  </a:lnTo>
                  <a:lnTo>
                    <a:pt x="812" y="1056"/>
                  </a:lnTo>
                  <a:lnTo>
                    <a:pt x="808" y="1053"/>
                  </a:lnTo>
                  <a:lnTo>
                    <a:pt x="804" y="1049"/>
                  </a:lnTo>
                  <a:lnTo>
                    <a:pt x="799" y="1046"/>
                  </a:lnTo>
                  <a:lnTo>
                    <a:pt x="795" y="1042"/>
                  </a:lnTo>
                  <a:lnTo>
                    <a:pt x="791" y="1039"/>
                  </a:lnTo>
                  <a:lnTo>
                    <a:pt x="786" y="1036"/>
                  </a:lnTo>
                  <a:lnTo>
                    <a:pt x="783" y="1032"/>
                  </a:lnTo>
                  <a:lnTo>
                    <a:pt x="779" y="1028"/>
                  </a:lnTo>
                  <a:lnTo>
                    <a:pt x="774" y="1025"/>
                  </a:lnTo>
                  <a:lnTo>
                    <a:pt x="770" y="1022"/>
                  </a:lnTo>
                  <a:lnTo>
                    <a:pt x="765" y="1018"/>
                  </a:lnTo>
                  <a:lnTo>
                    <a:pt x="761" y="1015"/>
                  </a:lnTo>
                  <a:lnTo>
                    <a:pt x="757" y="1011"/>
                  </a:lnTo>
                  <a:lnTo>
                    <a:pt x="752" y="1007"/>
                  </a:lnTo>
                  <a:lnTo>
                    <a:pt x="748" y="1004"/>
                  </a:lnTo>
                  <a:lnTo>
                    <a:pt x="744" y="1001"/>
                  </a:lnTo>
                  <a:lnTo>
                    <a:pt x="739" y="997"/>
                  </a:lnTo>
                  <a:lnTo>
                    <a:pt x="735" y="993"/>
                  </a:lnTo>
                  <a:lnTo>
                    <a:pt x="731" y="990"/>
                  </a:lnTo>
                  <a:lnTo>
                    <a:pt x="726" y="987"/>
                  </a:lnTo>
                  <a:lnTo>
                    <a:pt x="722" y="982"/>
                  </a:lnTo>
                  <a:lnTo>
                    <a:pt x="717" y="979"/>
                  </a:lnTo>
                  <a:lnTo>
                    <a:pt x="713" y="975"/>
                  </a:lnTo>
                  <a:lnTo>
                    <a:pt x="709" y="971"/>
                  </a:lnTo>
                  <a:lnTo>
                    <a:pt x="704" y="968"/>
                  </a:lnTo>
                  <a:lnTo>
                    <a:pt x="700" y="964"/>
                  </a:lnTo>
                  <a:lnTo>
                    <a:pt x="696" y="961"/>
                  </a:lnTo>
                  <a:lnTo>
                    <a:pt x="691" y="957"/>
                  </a:lnTo>
                  <a:lnTo>
                    <a:pt x="687" y="953"/>
                  </a:lnTo>
                  <a:lnTo>
                    <a:pt x="683" y="950"/>
                  </a:lnTo>
                  <a:lnTo>
                    <a:pt x="678" y="945"/>
                  </a:lnTo>
                  <a:lnTo>
                    <a:pt x="674" y="942"/>
                  </a:lnTo>
                  <a:lnTo>
                    <a:pt x="669" y="938"/>
                  </a:lnTo>
                  <a:lnTo>
                    <a:pt x="665" y="934"/>
                  </a:lnTo>
                  <a:lnTo>
                    <a:pt x="661" y="930"/>
                  </a:lnTo>
                  <a:lnTo>
                    <a:pt x="656" y="927"/>
                  </a:lnTo>
                  <a:lnTo>
                    <a:pt x="651" y="922"/>
                  </a:lnTo>
                  <a:lnTo>
                    <a:pt x="647" y="919"/>
                  </a:lnTo>
                  <a:lnTo>
                    <a:pt x="642" y="915"/>
                  </a:lnTo>
                  <a:lnTo>
                    <a:pt x="638" y="911"/>
                  </a:lnTo>
                  <a:lnTo>
                    <a:pt x="634" y="907"/>
                  </a:lnTo>
                  <a:lnTo>
                    <a:pt x="629" y="904"/>
                  </a:lnTo>
                  <a:lnTo>
                    <a:pt x="625" y="899"/>
                  </a:lnTo>
                  <a:lnTo>
                    <a:pt x="620" y="895"/>
                  </a:lnTo>
                  <a:lnTo>
                    <a:pt x="615" y="892"/>
                  </a:lnTo>
                  <a:lnTo>
                    <a:pt x="611" y="887"/>
                  </a:lnTo>
                  <a:lnTo>
                    <a:pt x="606" y="883"/>
                  </a:lnTo>
                  <a:lnTo>
                    <a:pt x="602" y="879"/>
                  </a:lnTo>
                  <a:lnTo>
                    <a:pt x="598" y="875"/>
                  </a:lnTo>
                  <a:lnTo>
                    <a:pt x="593" y="871"/>
                  </a:lnTo>
                  <a:lnTo>
                    <a:pt x="589" y="867"/>
                  </a:lnTo>
                  <a:lnTo>
                    <a:pt x="584" y="863"/>
                  </a:lnTo>
                  <a:lnTo>
                    <a:pt x="580" y="859"/>
                  </a:lnTo>
                  <a:lnTo>
                    <a:pt x="575" y="855"/>
                  </a:lnTo>
                  <a:lnTo>
                    <a:pt x="571" y="850"/>
                  </a:lnTo>
                  <a:lnTo>
                    <a:pt x="566" y="847"/>
                  </a:lnTo>
                  <a:lnTo>
                    <a:pt x="562" y="843"/>
                  </a:lnTo>
                  <a:lnTo>
                    <a:pt x="557" y="838"/>
                  </a:lnTo>
                  <a:lnTo>
                    <a:pt x="553" y="834"/>
                  </a:lnTo>
                  <a:lnTo>
                    <a:pt x="548" y="830"/>
                  </a:lnTo>
                  <a:lnTo>
                    <a:pt x="544" y="825"/>
                  </a:lnTo>
                  <a:lnTo>
                    <a:pt x="540" y="822"/>
                  </a:lnTo>
                  <a:lnTo>
                    <a:pt x="535" y="818"/>
                  </a:lnTo>
                  <a:lnTo>
                    <a:pt x="531" y="813"/>
                  </a:lnTo>
                  <a:lnTo>
                    <a:pt x="527" y="809"/>
                  </a:lnTo>
                  <a:lnTo>
                    <a:pt x="522" y="805"/>
                  </a:lnTo>
                  <a:lnTo>
                    <a:pt x="517" y="800"/>
                  </a:lnTo>
                  <a:lnTo>
                    <a:pt x="514" y="796"/>
                  </a:lnTo>
                  <a:lnTo>
                    <a:pt x="508" y="792"/>
                  </a:lnTo>
                  <a:lnTo>
                    <a:pt x="504" y="787"/>
                  </a:lnTo>
                  <a:lnTo>
                    <a:pt x="499" y="783"/>
                  </a:lnTo>
                  <a:lnTo>
                    <a:pt x="495" y="778"/>
                  </a:lnTo>
                  <a:lnTo>
                    <a:pt x="491" y="774"/>
                  </a:lnTo>
                  <a:lnTo>
                    <a:pt x="486" y="770"/>
                  </a:lnTo>
                  <a:lnTo>
                    <a:pt x="482" y="765"/>
                  </a:lnTo>
                  <a:lnTo>
                    <a:pt x="478" y="761"/>
                  </a:lnTo>
                  <a:lnTo>
                    <a:pt x="473" y="757"/>
                  </a:lnTo>
                  <a:lnTo>
                    <a:pt x="469" y="752"/>
                  </a:lnTo>
                  <a:lnTo>
                    <a:pt x="464" y="748"/>
                  </a:lnTo>
                  <a:lnTo>
                    <a:pt x="460" y="744"/>
                  </a:lnTo>
                  <a:lnTo>
                    <a:pt x="457" y="739"/>
                  </a:lnTo>
                  <a:lnTo>
                    <a:pt x="451" y="735"/>
                  </a:lnTo>
                  <a:lnTo>
                    <a:pt x="448" y="730"/>
                  </a:lnTo>
                  <a:lnTo>
                    <a:pt x="444" y="726"/>
                  </a:lnTo>
                  <a:lnTo>
                    <a:pt x="439" y="722"/>
                  </a:lnTo>
                  <a:lnTo>
                    <a:pt x="435" y="717"/>
                  </a:lnTo>
                  <a:lnTo>
                    <a:pt x="431" y="713"/>
                  </a:lnTo>
                  <a:lnTo>
                    <a:pt x="426" y="709"/>
                  </a:lnTo>
                  <a:lnTo>
                    <a:pt x="422" y="703"/>
                  </a:lnTo>
                  <a:lnTo>
                    <a:pt x="418" y="699"/>
                  </a:lnTo>
                  <a:lnTo>
                    <a:pt x="414" y="694"/>
                  </a:lnTo>
                  <a:lnTo>
                    <a:pt x="410" y="690"/>
                  </a:lnTo>
                  <a:lnTo>
                    <a:pt x="406" y="686"/>
                  </a:lnTo>
                  <a:lnTo>
                    <a:pt x="402" y="681"/>
                  </a:lnTo>
                  <a:lnTo>
                    <a:pt x="398" y="677"/>
                  </a:lnTo>
                  <a:lnTo>
                    <a:pt x="394" y="673"/>
                  </a:lnTo>
                  <a:lnTo>
                    <a:pt x="389" y="667"/>
                  </a:lnTo>
                  <a:lnTo>
                    <a:pt x="386" y="664"/>
                  </a:lnTo>
                  <a:lnTo>
                    <a:pt x="382" y="658"/>
                  </a:lnTo>
                  <a:lnTo>
                    <a:pt x="377" y="654"/>
                  </a:lnTo>
                  <a:lnTo>
                    <a:pt x="374" y="650"/>
                  </a:lnTo>
                  <a:lnTo>
                    <a:pt x="370" y="645"/>
                  </a:lnTo>
                  <a:lnTo>
                    <a:pt x="365" y="641"/>
                  </a:lnTo>
                  <a:lnTo>
                    <a:pt x="362" y="637"/>
                  </a:lnTo>
                  <a:lnTo>
                    <a:pt x="358" y="631"/>
                  </a:lnTo>
                  <a:lnTo>
                    <a:pt x="354" y="627"/>
                  </a:lnTo>
                  <a:lnTo>
                    <a:pt x="350" y="623"/>
                  </a:lnTo>
                  <a:lnTo>
                    <a:pt x="346" y="618"/>
                  </a:lnTo>
                  <a:lnTo>
                    <a:pt x="342" y="614"/>
                  </a:lnTo>
                  <a:lnTo>
                    <a:pt x="338" y="609"/>
                  </a:lnTo>
                  <a:lnTo>
                    <a:pt x="335" y="605"/>
                  </a:lnTo>
                  <a:lnTo>
                    <a:pt x="331" y="601"/>
                  </a:lnTo>
                  <a:lnTo>
                    <a:pt x="327" y="595"/>
                  </a:lnTo>
                  <a:lnTo>
                    <a:pt x="324" y="592"/>
                  </a:lnTo>
                  <a:lnTo>
                    <a:pt x="319" y="587"/>
                  </a:lnTo>
                  <a:lnTo>
                    <a:pt x="316" y="582"/>
                  </a:lnTo>
                  <a:lnTo>
                    <a:pt x="312" y="578"/>
                  </a:lnTo>
                  <a:lnTo>
                    <a:pt x="309" y="573"/>
                  </a:lnTo>
                  <a:lnTo>
                    <a:pt x="305" y="569"/>
                  </a:lnTo>
                  <a:lnTo>
                    <a:pt x="301" y="565"/>
                  </a:lnTo>
                  <a:lnTo>
                    <a:pt x="298" y="560"/>
                  </a:lnTo>
                  <a:lnTo>
                    <a:pt x="294" y="556"/>
                  </a:lnTo>
                  <a:lnTo>
                    <a:pt x="291" y="552"/>
                  </a:lnTo>
                  <a:lnTo>
                    <a:pt x="287" y="547"/>
                  </a:lnTo>
                  <a:lnTo>
                    <a:pt x="283" y="543"/>
                  </a:lnTo>
                  <a:lnTo>
                    <a:pt x="280" y="539"/>
                  </a:lnTo>
                  <a:lnTo>
                    <a:pt x="277" y="534"/>
                  </a:lnTo>
                  <a:lnTo>
                    <a:pt x="274" y="530"/>
                  </a:lnTo>
                  <a:lnTo>
                    <a:pt x="270" y="525"/>
                  </a:lnTo>
                  <a:lnTo>
                    <a:pt x="267" y="521"/>
                  </a:lnTo>
                  <a:lnTo>
                    <a:pt x="264" y="517"/>
                  </a:lnTo>
                  <a:lnTo>
                    <a:pt x="261" y="512"/>
                  </a:lnTo>
                  <a:lnTo>
                    <a:pt x="257" y="508"/>
                  </a:lnTo>
                  <a:lnTo>
                    <a:pt x="254" y="504"/>
                  </a:lnTo>
                  <a:lnTo>
                    <a:pt x="251" y="500"/>
                  </a:lnTo>
                  <a:lnTo>
                    <a:pt x="247" y="496"/>
                  </a:lnTo>
                  <a:lnTo>
                    <a:pt x="244" y="492"/>
                  </a:lnTo>
                  <a:lnTo>
                    <a:pt x="241" y="487"/>
                  </a:lnTo>
                  <a:lnTo>
                    <a:pt x="238" y="483"/>
                  </a:lnTo>
                  <a:lnTo>
                    <a:pt x="234" y="479"/>
                  </a:lnTo>
                  <a:lnTo>
                    <a:pt x="231" y="474"/>
                  </a:lnTo>
                  <a:lnTo>
                    <a:pt x="229" y="471"/>
                  </a:lnTo>
                  <a:lnTo>
                    <a:pt x="226" y="467"/>
                  </a:lnTo>
                  <a:lnTo>
                    <a:pt x="222" y="462"/>
                  </a:lnTo>
                  <a:lnTo>
                    <a:pt x="219" y="458"/>
                  </a:lnTo>
                  <a:lnTo>
                    <a:pt x="217" y="455"/>
                  </a:lnTo>
                  <a:lnTo>
                    <a:pt x="214" y="450"/>
                  </a:lnTo>
                  <a:lnTo>
                    <a:pt x="210" y="446"/>
                  </a:lnTo>
                  <a:lnTo>
                    <a:pt x="208" y="443"/>
                  </a:lnTo>
                  <a:lnTo>
                    <a:pt x="205" y="438"/>
                  </a:lnTo>
                  <a:lnTo>
                    <a:pt x="202" y="434"/>
                  </a:lnTo>
                  <a:lnTo>
                    <a:pt x="200" y="431"/>
                  </a:lnTo>
                  <a:lnTo>
                    <a:pt x="196" y="426"/>
                  </a:lnTo>
                  <a:lnTo>
                    <a:pt x="194" y="422"/>
                  </a:lnTo>
                  <a:lnTo>
                    <a:pt x="191" y="419"/>
                  </a:lnTo>
                  <a:lnTo>
                    <a:pt x="189" y="414"/>
                  </a:lnTo>
                  <a:lnTo>
                    <a:pt x="185" y="411"/>
                  </a:lnTo>
                  <a:lnTo>
                    <a:pt x="183" y="407"/>
                  </a:lnTo>
                  <a:lnTo>
                    <a:pt x="180" y="403"/>
                  </a:lnTo>
                  <a:lnTo>
                    <a:pt x="178" y="399"/>
                  </a:lnTo>
                  <a:lnTo>
                    <a:pt x="174" y="396"/>
                  </a:lnTo>
                  <a:lnTo>
                    <a:pt x="172" y="391"/>
                  </a:lnTo>
                  <a:lnTo>
                    <a:pt x="169" y="388"/>
                  </a:lnTo>
                  <a:lnTo>
                    <a:pt x="167" y="384"/>
                  </a:lnTo>
                  <a:lnTo>
                    <a:pt x="165" y="380"/>
                  </a:lnTo>
                  <a:lnTo>
                    <a:pt x="162" y="377"/>
                  </a:lnTo>
                  <a:lnTo>
                    <a:pt x="159" y="374"/>
                  </a:lnTo>
                  <a:lnTo>
                    <a:pt x="157" y="370"/>
                  </a:lnTo>
                  <a:lnTo>
                    <a:pt x="155" y="366"/>
                  </a:lnTo>
                  <a:lnTo>
                    <a:pt x="153" y="362"/>
                  </a:lnTo>
                  <a:lnTo>
                    <a:pt x="149" y="359"/>
                  </a:lnTo>
                  <a:lnTo>
                    <a:pt x="148" y="355"/>
                  </a:lnTo>
                  <a:lnTo>
                    <a:pt x="145" y="352"/>
                  </a:lnTo>
                  <a:lnTo>
                    <a:pt x="143" y="348"/>
                  </a:lnTo>
                  <a:lnTo>
                    <a:pt x="141" y="344"/>
                  </a:lnTo>
                  <a:lnTo>
                    <a:pt x="138" y="341"/>
                  </a:lnTo>
                  <a:lnTo>
                    <a:pt x="136" y="338"/>
                  </a:lnTo>
                  <a:lnTo>
                    <a:pt x="134" y="335"/>
                  </a:lnTo>
                  <a:lnTo>
                    <a:pt x="132" y="331"/>
                  </a:lnTo>
                  <a:lnTo>
                    <a:pt x="130" y="328"/>
                  </a:lnTo>
                  <a:lnTo>
                    <a:pt x="128" y="325"/>
                  </a:lnTo>
                  <a:lnTo>
                    <a:pt x="125" y="322"/>
                  </a:lnTo>
                  <a:lnTo>
                    <a:pt x="123" y="317"/>
                  </a:lnTo>
                  <a:lnTo>
                    <a:pt x="121" y="315"/>
                  </a:lnTo>
                  <a:lnTo>
                    <a:pt x="120" y="311"/>
                  </a:lnTo>
                  <a:lnTo>
                    <a:pt x="118" y="308"/>
                  </a:lnTo>
                  <a:lnTo>
                    <a:pt x="116" y="305"/>
                  </a:lnTo>
                  <a:lnTo>
                    <a:pt x="113" y="302"/>
                  </a:lnTo>
                  <a:lnTo>
                    <a:pt x="111" y="299"/>
                  </a:lnTo>
                  <a:lnTo>
                    <a:pt x="109" y="295"/>
                  </a:lnTo>
                  <a:lnTo>
                    <a:pt x="108" y="292"/>
                  </a:lnTo>
                  <a:lnTo>
                    <a:pt x="106" y="289"/>
                  </a:lnTo>
                  <a:lnTo>
                    <a:pt x="104" y="287"/>
                  </a:lnTo>
                  <a:lnTo>
                    <a:pt x="102" y="283"/>
                  </a:lnTo>
                  <a:lnTo>
                    <a:pt x="100" y="280"/>
                  </a:lnTo>
                  <a:lnTo>
                    <a:pt x="98" y="277"/>
                  </a:lnTo>
                  <a:lnTo>
                    <a:pt x="97" y="274"/>
                  </a:lnTo>
                  <a:lnTo>
                    <a:pt x="95" y="271"/>
                  </a:lnTo>
                  <a:lnTo>
                    <a:pt x="93" y="268"/>
                  </a:lnTo>
                  <a:lnTo>
                    <a:pt x="92" y="265"/>
                  </a:lnTo>
                  <a:lnTo>
                    <a:pt x="89" y="263"/>
                  </a:lnTo>
                  <a:lnTo>
                    <a:pt x="88" y="259"/>
                  </a:lnTo>
                  <a:lnTo>
                    <a:pt x="86" y="257"/>
                  </a:lnTo>
                  <a:lnTo>
                    <a:pt x="85" y="254"/>
                  </a:lnTo>
                  <a:lnTo>
                    <a:pt x="83" y="251"/>
                  </a:lnTo>
                  <a:lnTo>
                    <a:pt x="82" y="249"/>
                  </a:lnTo>
                  <a:lnTo>
                    <a:pt x="81" y="246"/>
                  </a:lnTo>
                  <a:lnTo>
                    <a:pt x="78" y="243"/>
                  </a:lnTo>
                  <a:lnTo>
                    <a:pt x="77" y="241"/>
                  </a:lnTo>
                  <a:lnTo>
                    <a:pt x="75" y="238"/>
                  </a:lnTo>
                  <a:lnTo>
                    <a:pt x="74" y="235"/>
                  </a:lnTo>
                  <a:lnTo>
                    <a:pt x="73" y="232"/>
                  </a:lnTo>
                  <a:lnTo>
                    <a:pt x="72" y="230"/>
                  </a:lnTo>
                  <a:lnTo>
                    <a:pt x="70" y="228"/>
                  </a:lnTo>
                  <a:lnTo>
                    <a:pt x="69" y="225"/>
                  </a:lnTo>
                  <a:lnTo>
                    <a:pt x="68" y="222"/>
                  </a:lnTo>
                  <a:lnTo>
                    <a:pt x="66" y="220"/>
                  </a:lnTo>
                  <a:lnTo>
                    <a:pt x="64" y="217"/>
                  </a:lnTo>
                  <a:lnTo>
                    <a:pt x="63" y="215"/>
                  </a:lnTo>
                  <a:lnTo>
                    <a:pt x="62" y="213"/>
                  </a:lnTo>
                  <a:lnTo>
                    <a:pt x="61" y="210"/>
                  </a:lnTo>
                  <a:lnTo>
                    <a:pt x="60" y="208"/>
                  </a:lnTo>
                  <a:lnTo>
                    <a:pt x="58" y="205"/>
                  </a:lnTo>
                  <a:lnTo>
                    <a:pt x="57" y="203"/>
                  </a:lnTo>
                  <a:lnTo>
                    <a:pt x="56" y="201"/>
                  </a:lnTo>
                  <a:lnTo>
                    <a:pt x="54" y="198"/>
                  </a:lnTo>
                  <a:lnTo>
                    <a:pt x="53" y="196"/>
                  </a:lnTo>
                  <a:lnTo>
                    <a:pt x="52" y="194"/>
                  </a:lnTo>
                  <a:lnTo>
                    <a:pt x="51" y="192"/>
                  </a:lnTo>
                  <a:lnTo>
                    <a:pt x="50" y="190"/>
                  </a:lnTo>
                  <a:lnTo>
                    <a:pt x="49" y="187"/>
                  </a:lnTo>
                  <a:lnTo>
                    <a:pt x="48" y="185"/>
                  </a:lnTo>
                  <a:lnTo>
                    <a:pt x="47" y="183"/>
                  </a:lnTo>
                  <a:lnTo>
                    <a:pt x="46" y="181"/>
                  </a:lnTo>
                  <a:lnTo>
                    <a:pt x="46" y="179"/>
                  </a:lnTo>
                  <a:lnTo>
                    <a:pt x="45" y="177"/>
                  </a:lnTo>
                  <a:lnTo>
                    <a:pt x="44" y="174"/>
                  </a:lnTo>
                  <a:lnTo>
                    <a:pt x="42" y="172"/>
                  </a:lnTo>
                  <a:lnTo>
                    <a:pt x="41" y="170"/>
                  </a:lnTo>
                  <a:lnTo>
                    <a:pt x="40" y="168"/>
                  </a:lnTo>
                  <a:lnTo>
                    <a:pt x="40" y="167"/>
                  </a:lnTo>
                  <a:lnTo>
                    <a:pt x="39" y="165"/>
                  </a:lnTo>
                  <a:lnTo>
                    <a:pt x="38" y="162"/>
                  </a:lnTo>
                  <a:lnTo>
                    <a:pt x="37" y="160"/>
                  </a:lnTo>
                  <a:lnTo>
                    <a:pt x="37" y="159"/>
                  </a:lnTo>
                  <a:lnTo>
                    <a:pt x="36" y="157"/>
                  </a:lnTo>
                  <a:lnTo>
                    <a:pt x="35" y="155"/>
                  </a:lnTo>
                  <a:lnTo>
                    <a:pt x="34" y="153"/>
                  </a:lnTo>
                  <a:lnTo>
                    <a:pt x="33" y="151"/>
                  </a:lnTo>
                  <a:lnTo>
                    <a:pt x="33" y="149"/>
                  </a:lnTo>
                  <a:lnTo>
                    <a:pt x="32" y="147"/>
                  </a:lnTo>
                  <a:lnTo>
                    <a:pt x="32" y="146"/>
                  </a:lnTo>
                  <a:lnTo>
                    <a:pt x="30" y="144"/>
                  </a:lnTo>
                  <a:lnTo>
                    <a:pt x="29" y="143"/>
                  </a:lnTo>
                  <a:lnTo>
                    <a:pt x="29" y="141"/>
                  </a:lnTo>
                  <a:lnTo>
                    <a:pt x="28" y="138"/>
                  </a:lnTo>
                  <a:lnTo>
                    <a:pt x="28" y="137"/>
                  </a:lnTo>
                  <a:lnTo>
                    <a:pt x="27" y="135"/>
                  </a:lnTo>
                  <a:lnTo>
                    <a:pt x="27" y="134"/>
                  </a:lnTo>
                  <a:lnTo>
                    <a:pt x="26" y="132"/>
                  </a:lnTo>
                  <a:lnTo>
                    <a:pt x="26" y="131"/>
                  </a:lnTo>
                  <a:lnTo>
                    <a:pt x="25" y="129"/>
                  </a:lnTo>
                  <a:lnTo>
                    <a:pt x="25" y="127"/>
                  </a:lnTo>
                  <a:lnTo>
                    <a:pt x="24" y="126"/>
                  </a:lnTo>
                  <a:lnTo>
                    <a:pt x="24" y="124"/>
                  </a:lnTo>
                  <a:lnTo>
                    <a:pt x="23" y="123"/>
                  </a:lnTo>
                  <a:lnTo>
                    <a:pt x="23" y="121"/>
                  </a:lnTo>
                  <a:lnTo>
                    <a:pt x="23" y="120"/>
                  </a:lnTo>
                  <a:lnTo>
                    <a:pt x="22" y="119"/>
                  </a:lnTo>
                  <a:lnTo>
                    <a:pt x="22" y="117"/>
                  </a:lnTo>
                  <a:lnTo>
                    <a:pt x="21" y="115"/>
                  </a:lnTo>
                  <a:lnTo>
                    <a:pt x="21" y="114"/>
                  </a:lnTo>
                  <a:lnTo>
                    <a:pt x="21" y="112"/>
                  </a:lnTo>
                  <a:lnTo>
                    <a:pt x="20" y="111"/>
                  </a:lnTo>
                  <a:lnTo>
                    <a:pt x="20" y="110"/>
                  </a:lnTo>
                  <a:lnTo>
                    <a:pt x="20" y="108"/>
                  </a:lnTo>
                  <a:lnTo>
                    <a:pt x="18" y="107"/>
                  </a:lnTo>
                  <a:lnTo>
                    <a:pt x="18" y="106"/>
                  </a:lnTo>
                  <a:lnTo>
                    <a:pt x="18" y="105"/>
                  </a:lnTo>
                  <a:lnTo>
                    <a:pt x="17" y="103"/>
                  </a:lnTo>
                  <a:lnTo>
                    <a:pt x="17" y="101"/>
                  </a:lnTo>
                  <a:lnTo>
                    <a:pt x="17" y="100"/>
                  </a:lnTo>
                  <a:lnTo>
                    <a:pt x="17" y="99"/>
                  </a:lnTo>
                  <a:lnTo>
                    <a:pt x="17" y="98"/>
                  </a:lnTo>
                  <a:lnTo>
                    <a:pt x="16" y="97"/>
                  </a:lnTo>
                  <a:lnTo>
                    <a:pt x="16" y="95"/>
                  </a:lnTo>
                  <a:lnTo>
                    <a:pt x="16" y="94"/>
                  </a:lnTo>
                  <a:lnTo>
                    <a:pt x="16" y="93"/>
                  </a:lnTo>
                  <a:lnTo>
                    <a:pt x="15" y="91"/>
                  </a:lnTo>
                  <a:lnTo>
                    <a:pt x="15" y="90"/>
                  </a:lnTo>
                  <a:lnTo>
                    <a:pt x="15" y="89"/>
                  </a:lnTo>
                  <a:lnTo>
                    <a:pt x="15" y="88"/>
                  </a:lnTo>
                  <a:lnTo>
                    <a:pt x="15" y="87"/>
                  </a:lnTo>
                  <a:lnTo>
                    <a:pt x="15" y="86"/>
                  </a:lnTo>
                  <a:lnTo>
                    <a:pt x="15" y="84"/>
                  </a:lnTo>
                  <a:lnTo>
                    <a:pt x="14" y="83"/>
                  </a:lnTo>
                  <a:lnTo>
                    <a:pt x="14" y="81"/>
                  </a:lnTo>
                  <a:lnTo>
                    <a:pt x="14" y="79"/>
                  </a:lnTo>
                  <a:lnTo>
                    <a:pt x="14" y="64"/>
                  </a:lnTo>
                  <a:lnTo>
                    <a:pt x="14" y="63"/>
                  </a:lnTo>
                  <a:lnTo>
                    <a:pt x="14" y="61"/>
                  </a:lnTo>
                  <a:lnTo>
                    <a:pt x="15" y="60"/>
                  </a:lnTo>
                  <a:lnTo>
                    <a:pt x="15" y="59"/>
                  </a:lnTo>
                  <a:lnTo>
                    <a:pt x="15" y="57"/>
                  </a:lnTo>
                  <a:lnTo>
                    <a:pt x="15" y="56"/>
                  </a:lnTo>
                  <a:lnTo>
                    <a:pt x="15" y="54"/>
                  </a:lnTo>
                  <a:lnTo>
                    <a:pt x="15" y="53"/>
                  </a:lnTo>
                  <a:lnTo>
                    <a:pt x="16" y="52"/>
                  </a:lnTo>
                  <a:lnTo>
                    <a:pt x="16" y="51"/>
                  </a:lnTo>
                  <a:lnTo>
                    <a:pt x="16" y="50"/>
                  </a:lnTo>
                  <a:lnTo>
                    <a:pt x="16" y="49"/>
                  </a:lnTo>
                  <a:lnTo>
                    <a:pt x="17" y="48"/>
                  </a:lnTo>
                  <a:lnTo>
                    <a:pt x="17" y="47"/>
                  </a:lnTo>
                  <a:lnTo>
                    <a:pt x="17" y="46"/>
                  </a:lnTo>
                  <a:lnTo>
                    <a:pt x="17" y="45"/>
                  </a:lnTo>
                  <a:lnTo>
                    <a:pt x="18" y="44"/>
                  </a:lnTo>
                  <a:lnTo>
                    <a:pt x="18" y="42"/>
                  </a:lnTo>
                  <a:lnTo>
                    <a:pt x="18" y="41"/>
                  </a:lnTo>
                  <a:lnTo>
                    <a:pt x="20" y="40"/>
                  </a:lnTo>
                  <a:lnTo>
                    <a:pt x="20" y="39"/>
                  </a:lnTo>
                  <a:lnTo>
                    <a:pt x="21" y="38"/>
                  </a:lnTo>
                  <a:lnTo>
                    <a:pt x="21" y="37"/>
                  </a:lnTo>
                  <a:lnTo>
                    <a:pt x="21" y="36"/>
                  </a:lnTo>
                  <a:lnTo>
                    <a:pt x="22" y="35"/>
                  </a:lnTo>
                  <a:lnTo>
                    <a:pt x="22" y="34"/>
                  </a:lnTo>
                  <a:lnTo>
                    <a:pt x="23" y="33"/>
                  </a:lnTo>
                  <a:lnTo>
                    <a:pt x="23" y="32"/>
                  </a:lnTo>
                  <a:lnTo>
                    <a:pt x="23" y="30"/>
                  </a:lnTo>
                  <a:lnTo>
                    <a:pt x="24" y="30"/>
                  </a:lnTo>
                  <a:lnTo>
                    <a:pt x="24" y="29"/>
                  </a:lnTo>
                  <a:lnTo>
                    <a:pt x="25" y="28"/>
                  </a:lnTo>
                  <a:lnTo>
                    <a:pt x="25" y="27"/>
                  </a:lnTo>
                  <a:lnTo>
                    <a:pt x="26" y="26"/>
                  </a:lnTo>
                  <a:lnTo>
                    <a:pt x="26" y="25"/>
                  </a:lnTo>
                  <a:lnTo>
                    <a:pt x="27" y="25"/>
                  </a:lnTo>
                  <a:lnTo>
                    <a:pt x="27" y="24"/>
                  </a:lnTo>
                  <a:lnTo>
                    <a:pt x="28" y="24"/>
                  </a:lnTo>
                  <a:lnTo>
                    <a:pt x="28" y="23"/>
                  </a:lnTo>
                  <a:lnTo>
                    <a:pt x="28" y="22"/>
                  </a:lnTo>
                  <a:lnTo>
                    <a:pt x="29" y="22"/>
                  </a:lnTo>
                  <a:lnTo>
                    <a:pt x="29" y="21"/>
                  </a:lnTo>
                  <a:lnTo>
                    <a:pt x="30" y="20"/>
                  </a:lnTo>
                  <a:lnTo>
                    <a:pt x="30" y="18"/>
                  </a:lnTo>
                  <a:lnTo>
                    <a:pt x="32" y="18"/>
                  </a:lnTo>
                  <a:lnTo>
                    <a:pt x="32" y="17"/>
                  </a:lnTo>
                  <a:lnTo>
                    <a:pt x="33" y="16"/>
                  </a:lnTo>
                  <a:lnTo>
                    <a:pt x="34" y="15"/>
                  </a:lnTo>
                  <a:lnTo>
                    <a:pt x="34" y="14"/>
                  </a:lnTo>
                  <a:lnTo>
                    <a:pt x="35" y="14"/>
                  </a:lnTo>
                  <a:lnTo>
                    <a:pt x="35" y="13"/>
                  </a:lnTo>
                  <a:lnTo>
                    <a:pt x="36" y="12"/>
                  </a:lnTo>
                  <a:lnTo>
                    <a:pt x="37" y="12"/>
                  </a:lnTo>
                  <a:lnTo>
                    <a:pt x="37" y="11"/>
                  </a:lnTo>
                  <a:lnTo>
                    <a:pt x="38" y="11"/>
                  </a:lnTo>
                  <a:lnTo>
                    <a:pt x="38" y="10"/>
                  </a:lnTo>
                  <a:lnTo>
                    <a:pt x="39" y="9"/>
                  </a:lnTo>
                  <a:lnTo>
                    <a:pt x="40" y="9"/>
                  </a:lnTo>
                  <a:lnTo>
                    <a:pt x="40" y="8"/>
                  </a:lnTo>
                  <a:lnTo>
                    <a:pt x="41" y="6"/>
                  </a:lnTo>
                  <a:lnTo>
                    <a:pt x="42" y="6"/>
                  </a:lnTo>
                  <a:lnTo>
                    <a:pt x="42" y="5"/>
                  </a:lnTo>
                  <a:lnTo>
                    <a:pt x="44" y="4"/>
                  </a:lnTo>
                  <a:lnTo>
                    <a:pt x="45" y="3"/>
                  </a:lnTo>
                  <a:lnTo>
                    <a:pt x="46" y="3"/>
                  </a:lnTo>
                  <a:lnTo>
                    <a:pt x="46" y="2"/>
                  </a:lnTo>
                  <a:lnTo>
                    <a:pt x="47" y="2"/>
                  </a:lnTo>
                  <a:lnTo>
                    <a:pt x="47" y="1"/>
                  </a:lnTo>
                  <a:lnTo>
                    <a:pt x="48" y="0"/>
                  </a:lnTo>
                  <a:lnTo>
                    <a:pt x="47" y="0"/>
                  </a:lnTo>
                  <a:lnTo>
                    <a:pt x="46" y="0"/>
                  </a:lnTo>
                  <a:lnTo>
                    <a:pt x="46" y="1"/>
                  </a:lnTo>
                  <a:lnTo>
                    <a:pt x="45" y="1"/>
                  </a:lnTo>
                  <a:lnTo>
                    <a:pt x="44" y="1"/>
                  </a:lnTo>
                  <a:lnTo>
                    <a:pt x="42" y="1"/>
                  </a:lnTo>
                  <a:lnTo>
                    <a:pt x="41" y="1"/>
                  </a:lnTo>
                  <a:lnTo>
                    <a:pt x="40" y="1"/>
                  </a:lnTo>
                  <a:lnTo>
                    <a:pt x="40" y="2"/>
                  </a:lnTo>
                  <a:lnTo>
                    <a:pt x="39" y="2"/>
                  </a:lnTo>
                  <a:lnTo>
                    <a:pt x="38" y="2"/>
                  </a:lnTo>
                  <a:lnTo>
                    <a:pt x="37" y="2"/>
                  </a:lnTo>
                  <a:lnTo>
                    <a:pt x="36" y="2"/>
                  </a:lnTo>
                  <a:lnTo>
                    <a:pt x="35" y="3"/>
                  </a:lnTo>
                  <a:lnTo>
                    <a:pt x="34" y="3"/>
                  </a:lnTo>
                  <a:lnTo>
                    <a:pt x="33" y="3"/>
                  </a:lnTo>
                  <a:lnTo>
                    <a:pt x="32" y="3"/>
                  </a:lnTo>
                  <a:lnTo>
                    <a:pt x="30" y="3"/>
                  </a:lnTo>
                  <a:lnTo>
                    <a:pt x="29" y="3"/>
                  </a:lnTo>
                  <a:lnTo>
                    <a:pt x="28" y="3"/>
                  </a:lnTo>
                  <a:lnTo>
                    <a:pt x="28" y="4"/>
                  </a:lnTo>
                  <a:lnTo>
                    <a:pt x="27" y="4"/>
                  </a:lnTo>
                  <a:lnTo>
                    <a:pt x="26" y="4"/>
                  </a:lnTo>
                  <a:lnTo>
                    <a:pt x="25" y="4"/>
                  </a:lnTo>
                  <a:lnTo>
                    <a:pt x="24" y="4"/>
                  </a:lnTo>
                  <a:lnTo>
                    <a:pt x="23" y="4"/>
                  </a:lnTo>
                  <a:lnTo>
                    <a:pt x="22" y="4"/>
                  </a:lnTo>
                  <a:lnTo>
                    <a:pt x="21" y="3"/>
                  </a:lnTo>
                  <a:lnTo>
                    <a:pt x="20" y="3"/>
                  </a:lnTo>
                  <a:lnTo>
                    <a:pt x="18" y="3"/>
                  </a:lnTo>
                  <a:lnTo>
                    <a:pt x="17" y="3"/>
                  </a:lnTo>
                  <a:lnTo>
                    <a:pt x="17" y="2"/>
                  </a:lnTo>
                  <a:lnTo>
                    <a:pt x="16" y="2"/>
                  </a:lnTo>
                  <a:lnTo>
                    <a:pt x="15" y="2"/>
                  </a:lnTo>
                  <a:lnTo>
                    <a:pt x="14" y="1"/>
                  </a:lnTo>
                  <a:lnTo>
                    <a:pt x="13" y="1"/>
                  </a:lnTo>
                  <a:lnTo>
                    <a:pt x="12" y="1"/>
                  </a:lnTo>
                  <a:lnTo>
                    <a:pt x="11" y="1"/>
                  </a:lnTo>
                  <a:lnTo>
                    <a:pt x="10" y="1"/>
                  </a:lnTo>
                  <a:lnTo>
                    <a:pt x="9" y="1"/>
                  </a:lnTo>
                  <a:lnTo>
                    <a:pt x="8" y="1"/>
                  </a:lnTo>
                  <a:lnTo>
                    <a:pt x="8" y="2"/>
                  </a:lnTo>
                  <a:lnTo>
                    <a:pt x="7" y="2"/>
                  </a:lnTo>
                  <a:lnTo>
                    <a:pt x="5" y="2"/>
                  </a:lnTo>
                  <a:lnTo>
                    <a:pt x="5" y="3"/>
                  </a:lnTo>
                  <a:lnTo>
                    <a:pt x="4" y="3"/>
                  </a:lnTo>
                  <a:lnTo>
                    <a:pt x="4" y="4"/>
                  </a:lnTo>
                  <a:lnTo>
                    <a:pt x="3" y="4"/>
                  </a:lnTo>
                  <a:lnTo>
                    <a:pt x="3" y="5"/>
                  </a:lnTo>
                  <a:lnTo>
                    <a:pt x="2" y="5"/>
                  </a:lnTo>
                  <a:lnTo>
                    <a:pt x="1" y="6"/>
                  </a:lnTo>
                  <a:lnTo>
                    <a:pt x="0" y="8"/>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3" name="Freeform 37"/>
            <p:cNvSpPr>
              <a:spLocks/>
            </p:cNvSpPr>
            <p:nvPr/>
          </p:nvSpPr>
          <p:spPr bwMode="auto">
            <a:xfrm rot="10800000">
              <a:off x="3693" y="2682"/>
              <a:ext cx="1018" cy="594"/>
            </a:xfrm>
            <a:custGeom>
              <a:avLst/>
              <a:gdLst>
                <a:gd name="T0" fmla="*/ 2147483646 w 1018"/>
                <a:gd name="T1" fmla="*/ 2147483646 h 594"/>
                <a:gd name="T2" fmla="*/ 2147483646 w 1018"/>
                <a:gd name="T3" fmla="*/ 2147483646 h 594"/>
                <a:gd name="T4" fmla="*/ 2147483646 w 1018"/>
                <a:gd name="T5" fmla="*/ 2147483646 h 594"/>
                <a:gd name="T6" fmla="*/ 2147483646 w 1018"/>
                <a:gd name="T7" fmla="*/ 2147483646 h 594"/>
                <a:gd name="T8" fmla="*/ 2147483646 w 1018"/>
                <a:gd name="T9" fmla="*/ 2147483646 h 594"/>
                <a:gd name="T10" fmla="*/ 2147483646 w 1018"/>
                <a:gd name="T11" fmla="*/ 2147483646 h 594"/>
                <a:gd name="T12" fmla="*/ 2147483646 w 1018"/>
                <a:gd name="T13" fmla="*/ 2147483646 h 594"/>
                <a:gd name="T14" fmla="*/ 2147483646 w 1018"/>
                <a:gd name="T15" fmla="*/ 2147483646 h 594"/>
                <a:gd name="T16" fmla="*/ 2147483646 w 1018"/>
                <a:gd name="T17" fmla="*/ 2147483646 h 594"/>
                <a:gd name="T18" fmla="*/ 2147483646 w 1018"/>
                <a:gd name="T19" fmla="*/ 2147483646 h 594"/>
                <a:gd name="T20" fmla="*/ 2147483646 w 1018"/>
                <a:gd name="T21" fmla="*/ 2147483646 h 594"/>
                <a:gd name="T22" fmla="*/ 2147483646 w 1018"/>
                <a:gd name="T23" fmla="*/ 2147483646 h 594"/>
                <a:gd name="T24" fmla="*/ 2147483646 w 1018"/>
                <a:gd name="T25" fmla="*/ 2147483646 h 594"/>
                <a:gd name="T26" fmla="*/ 2147483646 w 1018"/>
                <a:gd name="T27" fmla="*/ 2147483646 h 594"/>
                <a:gd name="T28" fmla="*/ 2147483646 w 1018"/>
                <a:gd name="T29" fmla="*/ 2147483646 h 594"/>
                <a:gd name="T30" fmla="*/ 2147483646 w 1018"/>
                <a:gd name="T31" fmla="*/ 2147483646 h 594"/>
                <a:gd name="T32" fmla="*/ 2147483646 w 1018"/>
                <a:gd name="T33" fmla="*/ 2147483646 h 594"/>
                <a:gd name="T34" fmla="*/ 2147483646 w 1018"/>
                <a:gd name="T35" fmla="*/ 2147483646 h 594"/>
                <a:gd name="T36" fmla="*/ 2147483646 w 1018"/>
                <a:gd name="T37" fmla="*/ 2147483646 h 594"/>
                <a:gd name="T38" fmla="*/ 2147483646 w 1018"/>
                <a:gd name="T39" fmla="*/ 2147483646 h 594"/>
                <a:gd name="T40" fmla="*/ 2147483646 w 1018"/>
                <a:gd name="T41" fmla="*/ 2147483646 h 594"/>
                <a:gd name="T42" fmla="*/ 2147483646 w 1018"/>
                <a:gd name="T43" fmla="*/ 2147483646 h 594"/>
                <a:gd name="T44" fmla="*/ 2147483646 w 1018"/>
                <a:gd name="T45" fmla="*/ 2147483646 h 594"/>
                <a:gd name="T46" fmla="*/ 2147483646 w 1018"/>
                <a:gd name="T47" fmla="*/ 2147483646 h 594"/>
                <a:gd name="T48" fmla="*/ 2147483646 w 1018"/>
                <a:gd name="T49" fmla="*/ 2147483646 h 594"/>
                <a:gd name="T50" fmla="*/ 2147483646 w 1018"/>
                <a:gd name="T51" fmla="*/ 2147483646 h 594"/>
                <a:gd name="T52" fmla="*/ 2147483646 w 1018"/>
                <a:gd name="T53" fmla="*/ 2147483646 h 594"/>
                <a:gd name="T54" fmla="*/ 2147483646 w 1018"/>
                <a:gd name="T55" fmla="*/ 2147483646 h 594"/>
                <a:gd name="T56" fmla="*/ 2147483646 w 1018"/>
                <a:gd name="T57" fmla="*/ 2147483646 h 594"/>
                <a:gd name="T58" fmla="*/ 2147483646 w 1018"/>
                <a:gd name="T59" fmla="*/ 2147483646 h 594"/>
                <a:gd name="T60" fmla="*/ 2147483646 w 1018"/>
                <a:gd name="T61" fmla="*/ 2147483646 h 594"/>
                <a:gd name="T62" fmla="*/ 2147483646 w 1018"/>
                <a:gd name="T63" fmla="*/ 2147483646 h 594"/>
                <a:gd name="T64" fmla="*/ 2147483646 w 1018"/>
                <a:gd name="T65" fmla="*/ 2147483646 h 594"/>
                <a:gd name="T66" fmla="*/ 2147483646 w 1018"/>
                <a:gd name="T67" fmla="*/ 2147483646 h 594"/>
                <a:gd name="T68" fmla="*/ 2147483646 w 1018"/>
                <a:gd name="T69" fmla="*/ 2147483646 h 594"/>
                <a:gd name="T70" fmla="*/ 2147483646 w 1018"/>
                <a:gd name="T71" fmla="*/ 2147483646 h 594"/>
                <a:gd name="T72" fmla="*/ 2147483646 w 1018"/>
                <a:gd name="T73" fmla="*/ 2147483646 h 594"/>
                <a:gd name="T74" fmla="*/ 2147483646 w 1018"/>
                <a:gd name="T75" fmla="*/ 2147483646 h 594"/>
                <a:gd name="T76" fmla="*/ 2147483646 w 1018"/>
                <a:gd name="T77" fmla="*/ 2147483646 h 594"/>
                <a:gd name="T78" fmla="*/ 2147483646 w 1018"/>
                <a:gd name="T79" fmla="*/ 2147483646 h 594"/>
                <a:gd name="T80" fmla="*/ 2147483646 w 1018"/>
                <a:gd name="T81" fmla="*/ 2147483646 h 594"/>
                <a:gd name="T82" fmla="*/ 2147483646 w 1018"/>
                <a:gd name="T83" fmla="*/ 2147483646 h 594"/>
                <a:gd name="T84" fmla="*/ 2147483646 w 1018"/>
                <a:gd name="T85" fmla="*/ 2147483646 h 594"/>
                <a:gd name="T86" fmla="*/ 2147483646 w 1018"/>
                <a:gd name="T87" fmla="*/ 2147483646 h 594"/>
                <a:gd name="T88" fmla="*/ 2147483646 w 1018"/>
                <a:gd name="T89" fmla="*/ 2147483646 h 594"/>
                <a:gd name="T90" fmla="*/ 2147483646 w 1018"/>
                <a:gd name="T91" fmla="*/ 2147483646 h 594"/>
                <a:gd name="T92" fmla="*/ 2147483646 w 1018"/>
                <a:gd name="T93" fmla="*/ 0 h 594"/>
                <a:gd name="T94" fmla="*/ 2147483646 w 1018"/>
                <a:gd name="T95" fmla="*/ 2147483646 h 594"/>
                <a:gd name="T96" fmla="*/ 2147483646 w 1018"/>
                <a:gd name="T97" fmla="*/ 2147483646 h 594"/>
                <a:gd name="T98" fmla="*/ 2147483646 w 1018"/>
                <a:gd name="T99" fmla="*/ 2147483646 h 594"/>
                <a:gd name="T100" fmla="*/ 2147483646 w 1018"/>
                <a:gd name="T101" fmla="*/ 2147483646 h 594"/>
                <a:gd name="T102" fmla="*/ 2147483646 w 1018"/>
                <a:gd name="T103" fmla="*/ 2147483646 h 594"/>
                <a:gd name="T104" fmla="*/ 2147483646 w 1018"/>
                <a:gd name="T105" fmla="*/ 2147483646 h 594"/>
                <a:gd name="T106" fmla="*/ 2147483646 w 1018"/>
                <a:gd name="T107" fmla="*/ 2147483646 h 594"/>
                <a:gd name="T108" fmla="*/ 2147483646 w 1018"/>
                <a:gd name="T109" fmla="*/ 2147483646 h 594"/>
                <a:gd name="T110" fmla="*/ 2147483646 w 1018"/>
                <a:gd name="T111" fmla="*/ 2147483646 h 594"/>
                <a:gd name="T112" fmla="*/ 2147483646 w 1018"/>
                <a:gd name="T113" fmla="*/ 2147483646 h 594"/>
                <a:gd name="T114" fmla="*/ 2147483646 w 1018"/>
                <a:gd name="T115" fmla="*/ 2147483646 h 594"/>
                <a:gd name="T116" fmla="*/ 0 w 1018"/>
                <a:gd name="T117" fmla="*/ 2147483646 h 5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18" h="594">
                  <a:moveTo>
                    <a:pt x="1018" y="594"/>
                  </a:moveTo>
                  <a:lnTo>
                    <a:pt x="1016" y="593"/>
                  </a:lnTo>
                  <a:lnTo>
                    <a:pt x="1013" y="592"/>
                  </a:lnTo>
                  <a:lnTo>
                    <a:pt x="1010" y="590"/>
                  </a:lnTo>
                  <a:lnTo>
                    <a:pt x="1008" y="589"/>
                  </a:lnTo>
                  <a:lnTo>
                    <a:pt x="1006" y="588"/>
                  </a:lnTo>
                  <a:lnTo>
                    <a:pt x="1004" y="587"/>
                  </a:lnTo>
                  <a:lnTo>
                    <a:pt x="1001" y="586"/>
                  </a:lnTo>
                  <a:lnTo>
                    <a:pt x="998" y="585"/>
                  </a:lnTo>
                  <a:lnTo>
                    <a:pt x="996" y="584"/>
                  </a:lnTo>
                  <a:lnTo>
                    <a:pt x="994" y="583"/>
                  </a:lnTo>
                  <a:lnTo>
                    <a:pt x="992" y="582"/>
                  </a:lnTo>
                  <a:lnTo>
                    <a:pt x="989" y="581"/>
                  </a:lnTo>
                  <a:lnTo>
                    <a:pt x="986" y="580"/>
                  </a:lnTo>
                  <a:lnTo>
                    <a:pt x="984" y="579"/>
                  </a:lnTo>
                  <a:lnTo>
                    <a:pt x="982" y="577"/>
                  </a:lnTo>
                  <a:lnTo>
                    <a:pt x="979" y="576"/>
                  </a:lnTo>
                  <a:lnTo>
                    <a:pt x="976" y="575"/>
                  </a:lnTo>
                  <a:lnTo>
                    <a:pt x="974" y="574"/>
                  </a:lnTo>
                  <a:lnTo>
                    <a:pt x="972" y="573"/>
                  </a:lnTo>
                  <a:lnTo>
                    <a:pt x="970" y="572"/>
                  </a:lnTo>
                  <a:lnTo>
                    <a:pt x="967" y="571"/>
                  </a:lnTo>
                  <a:lnTo>
                    <a:pt x="964" y="570"/>
                  </a:lnTo>
                  <a:lnTo>
                    <a:pt x="962" y="569"/>
                  </a:lnTo>
                  <a:lnTo>
                    <a:pt x="959" y="568"/>
                  </a:lnTo>
                  <a:lnTo>
                    <a:pt x="957" y="567"/>
                  </a:lnTo>
                  <a:lnTo>
                    <a:pt x="955" y="564"/>
                  </a:lnTo>
                  <a:lnTo>
                    <a:pt x="952" y="563"/>
                  </a:lnTo>
                  <a:lnTo>
                    <a:pt x="950" y="562"/>
                  </a:lnTo>
                  <a:lnTo>
                    <a:pt x="947" y="561"/>
                  </a:lnTo>
                  <a:lnTo>
                    <a:pt x="945" y="560"/>
                  </a:lnTo>
                  <a:lnTo>
                    <a:pt x="943" y="559"/>
                  </a:lnTo>
                  <a:lnTo>
                    <a:pt x="939" y="558"/>
                  </a:lnTo>
                  <a:lnTo>
                    <a:pt x="937" y="557"/>
                  </a:lnTo>
                  <a:lnTo>
                    <a:pt x="935" y="556"/>
                  </a:lnTo>
                  <a:lnTo>
                    <a:pt x="932" y="555"/>
                  </a:lnTo>
                  <a:lnTo>
                    <a:pt x="930" y="553"/>
                  </a:lnTo>
                  <a:lnTo>
                    <a:pt x="927" y="552"/>
                  </a:lnTo>
                  <a:lnTo>
                    <a:pt x="924" y="551"/>
                  </a:lnTo>
                  <a:lnTo>
                    <a:pt x="922" y="550"/>
                  </a:lnTo>
                  <a:lnTo>
                    <a:pt x="919" y="549"/>
                  </a:lnTo>
                  <a:lnTo>
                    <a:pt x="916" y="548"/>
                  </a:lnTo>
                  <a:lnTo>
                    <a:pt x="913" y="547"/>
                  </a:lnTo>
                  <a:lnTo>
                    <a:pt x="911" y="546"/>
                  </a:lnTo>
                  <a:lnTo>
                    <a:pt x="909" y="545"/>
                  </a:lnTo>
                  <a:lnTo>
                    <a:pt x="906" y="543"/>
                  </a:lnTo>
                  <a:lnTo>
                    <a:pt x="903" y="541"/>
                  </a:lnTo>
                  <a:lnTo>
                    <a:pt x="900" y="540"/>
                  </a:lnTo>
                  <a:lnTo>
                    <a:pt x="898" y="539"/>
                  </a:lnTo>
                  <a:lnTo>
                    <a:pt x="895" y="538"/>
                  </a:lnTo>
                  <a:lnTo>
                    <a:pt x="892" y="537"/>
                  </a:lnTo>
                  <a:lnTo>
                    <a:pt x="889" y="536"/>
                  </a:lnTo>
                  <a:lnTo>
                    <a:pt x="886" y="535"/>
                  </a:lnTo>
                  <a:lnTo>
                    <a:pt x="884" y="534"/>
                  </a:lnTo>
                  <a:lnTo>
                    <a:pt x="880" y="533"/>
                  </a:lnTo>
                  <a:lnTo>
                    <a:pt x="877" y="532"/>
                  </a:lnTo>
                  <a:lnTo>
                    <a:pt x="875" y="531"/>
                  </a:lnTo>
                  <a:lnTo>
                    <a:pt x="872" y="529"/>
                  </a:lnTo>
                  <a:lnTo>
                    <a:pt x="868" y="528"/>
                  </a:lnTo>
                  <a:lnTo>
                    <a:pt x="865" y="527"/>
                  </a:lnTo>
                  <a:lnTo>
                    <a:pt x="863" y="526"/>
                  </a:lnTo>
                  <a:lnTo>
                    <a:pt x="860" y="525"/>
                  </a:lnTo>
                  <a:lnTo>
                    <a:pt x="856" y="524"/>
                  </a:lnTo>
                  <a:lnTo>
                    <a:pt x="853" y="523"/>
                  </a:lnTo>
                  <a:lnTo>
                    <a:pt x="850" y="522"/>
                  </a:lnTo>
                  <a:lnTo>
                    <a:pt x="847" y="520"/>
                  </a:lnTo>
                  <a:lnTo>
                    <a:pt x="844" y="519"/>
                  </a:lnTo>
                  <a:lnTo>
                    <a:pt x="841" y="517"/>
                  </a:lnTo>
                  <a:lnTo>
                    <a:pt x="838" y="516"/>
                  </a:lnTo>
                  <a:lnTo>
                    <a:pt x="835" y="515"/>
                  </a:lnTo>
                  <a:lnTo>
                    <a:pt x="831" y="514"/>
                  </a:lnTo>
                  <a:lnTo>
                    <a:pt x="828" y="513"/>
                  </a:lnTo>
                  <a:lnTo>
                    <a:pt x="825" y="512"/>
                  </a:lnTo>
                  <a:lnTo>
                    <a:pt x="822" y="511"/>
                  </a:lnTo>
                  <a:lnTo>
                    <a:pt x="817" y="509"/>
                  </a:lnTo>
                  <a:lnTo>
                    <a:pt x="814" y="508"/>
                  </a:lnTo>
                  <a:lnTo>
                    <a:pt x="811" y="507"/>
                  </a:lnTo>
                  <a:lnTo>
                    <a:pt x="807" y="505"/>
                  </a:lnTo>
                  <a:lnTo>
                    <a:pt x="804" y="504"/>
                  </a:lnTo>
                  <a:lnTo>
                    <a:pt x="801" y="503"/>
                  </a:lnTo>
                  <a:lnTo>
                    <a:pt x="796" y="502"/>
                  </a:lnTo>
                  <a:lnTo>
                    <a:pt x="793" y="501"/>
                  </a:lnTo>
                  <a:lnTo>
                    <a:pt x="790" y="500"/>
                  </a:lnTo>
                  <a:lnTo>
                    <a:pt x="786" y="498"/>
                  </a:lnTo>
                  <a:lnTo>
                    <a:pt x="782" y="497"/>
                  </a:lnTo>
                  <a:lnTo>
                    <a:pt x="778" y="496"/>
                  </a:lnTo>
                  <a:lnTo>
                    <a:pt x="775" y="495"/>
                  </a:lnTo>
                  <a:lnTo>
                    <a:pt x="770" y="493"/>
                  </a:lnTo>
                  <a:lnTo>
                    <a:pt x="767" y="492"/>
                  </a:lnTo>
                  <a:lnTo>
                    <a:pt x="764" y="490"/>
                  </a:lnTo>
                  <a:lnTo>
                    <a:pt x="759" y="489"/>
                  </a:lnTo>
                  <a:lnTo>
                    <a:pt x="755" y="488"/>
                  </a:lnTo>
                  <a:lnTo>
                    <a:pt x="752" y="487"/>
                  </a:lnTo>
                  <a:lnTo>
                    <a:pt x="747" y="486"/>
                  </a:lnTo>
                  <a:lnTo>
                    <a:pt x="744" y="484"/>
                  </a:lnTo>
                  <a:lnTo>
                    <a:pt x="740" y="483"/>
                  </a:lnTo>
                  <a:lnTo>
                    <a:pt x="735" y="481"/>
                  </a:lnTo>
                  <a:lnTo>
                    <a:pt x="731" y="480"/>
                  </a:lnTo>
                  <a:lnTo>
                    <a:pt x="728" y="478"/>
                  </a:lnTo>
                  <a:lnTo>
                    <a:pt x="723" y="477"/>
                  </a:lnTo>
                  <a:lnTo>
                    <a:pt x="719" y="476"/>
                  </a:lnTo>
                  <a:lnTo>
                    <a:pt x="716" y="474"/>
                  </a:lnTo>
                  <a:lnTo>
                    <a:pt x="711" y="473"/>
                  </a:lnTo>
                  <a:lnTo>
                    <a:pt x="707" y="472"/>
                  </a:lnTo>
                  <a:lnTo>
                    <a:pt x="703" y="471"/>
                  </a:lnTo>
                  <a:lnTo>
                    <a:pt x="698" y="469"/>
                  </a:lnTo>
                  <a:lnTo>
                    <a:pt x="694" y="467"/>
                  </a:lnTo>
                  <a:lnTo>
                    <a:pt x="690" y="466"/>
                  </a:lnTo>
                  <a:lnTo>
                    <a:pt x="685" y="464"/>
                  </a:lnTo>
                  <a:lnTo>
                    <a:pt x="682" y="463"/>
                  </a:lnTo>
                  <a:lnTo>
                    <a:pt x="677" y="462"/>
                  </a:lnTo>
                  <a:lnTo>
                    <a:pt x="673" y="460"/>
                  </a:lnTo>
                  <a:lnTo>
                    <a:pt x="668" y="459"/>
                  </a:lnTo>
                  <a:lnTo>
                    <a:pt x="665" y="457"/>
                  </a:lnTo>
                  <a:lnTo>
                    <a:pt x="659" y="455"/>
                  </a:lnTo>
                  <a:lnTo>
                    <a:pt x="655" y="454"/>
                  </a:lnTo>
                  <a:lnTo>
                    <a:pt x="650" y="452"/>
                  </a:lnTo>
                  <a:lnTo>
                    <a:pt x="646" y="451"/>
                  </a:lnTo>
                  <a:lnTo>
                    <a:pt x="642" y="449"/>
                  </a:lnTo>
                  <a:lnTo>
                    <a:pt x="637" y="448"/>
                  </a:lnTo>
                  <a:lnTo>
                    <a:pt x="633" y="445"/>
                  </a:lnTo>
                  <a:lnTo>
                    <a:pt x="629" y="444"/>
                  </a:lnTo>
                  <a:lnTo>
                    <a:pt x="623" y="443"/>
                  </a:lnTo>
                  <a:lnTo>
                    <a:pt x="619" y="441"/>
                  </a:lnTo>
                  <a:lnTo>
                    <a:pt x="614" y="440"/>
                  </a:lnTo>
                  <a:lnTo>
                    <a:pt x="610" y="438"/>
                  </a:lnTo>
                  <a:lnTo>
                    <a:pt x="605" y="436"/>
                  </a:lnTo>
                  <a:lnTo>
                    <a:pt x="600" y="435"/>
                  </a:lnTo>
                  <a:lnTo>
                    <a:pt x="596" y="432"/>
                  </a:lnTo>
                  <a:lnTo>
                    <a:pt x="591" y="431"/>
                  </a:lnTo>
                  <a:lnTo>
                    <a:pt x="587" y="429"/>
                  </a:lnTo>
                  <a:lnTo>
                    <a:pt x="582" y="428"/>
                  </a:lnTo>
                  <a:lnTo>
                    <a:pt x="577" y="426"/>
                  </a:lnTo>
                  <a:lnTo>
                    <a:pt x="573" y="425"/>
                  </a:lnTo>
                  <a:lnTo>
                    <a:pt x="567" y="423"/>
                  </a:lnTo>
                  <a:lnTo>
                    <a:pt x="563" y="420"/>
                  </a:lnTo>
                  <a:lnTo>
                    <a:pt x="559" y="419"/>
                  </a:lnTo>
                  <a:lnTo>
                    <a:pt x="553" y="417"/>
                  </a:lnTo>
                  <a:lnTo>
                    <a:pt x="549" y="415"/>
                  </a:lnTo>
                  <a:lnTo>
                    <a:pt x="545" y="413"/>
                  </a:lnTo>
                  <a:lnTo>
                    <a:pt x="539" y="412"/>
                  </a:lnTo>
                  <a:lnTo>
                    <a:pt x="535" y="409"/>
                  </a:lnTo>
                  <a:lnTo>
                    <a:pt x="530" y="407"/>
                  </a:lnTo>
                  <a:lnTo>
                    <a:pt x="525" y="405"/>
                  </a:lnTo>
                  <a:lnTo>
                    <a:pt x="521" y="404"/>
                  </a:lnTo>
                  <a:lnTo>
                    <a:pt x="516" y="402"/>
                  </a:lnTo>
                  <a:lnTo>
                    <a:pt x="511" y="400"/>
                  </a:lnTo>
                  <a:lnTo>
                    <a:pt x="506" y="397"/>
                  </a:lnTo>
                  <a:lnTo>
                    <a:pt x="502" y="396"/>
                  </a:lnTo>
                  <a:lnTo>
                    <a:pt x="497" y="394"/>
                  </a:lnTo>
                  <a:lnTo>
                    <a:pt x="492" y="392"/>
                  </a:lnTo>
                  <a:lnTo>
                    <a:pt x="488" y="390"/>
                  </a:lnTo>
                  <a:lnTo>
                    <a:pt x="482" y="388"/>
                  </a:lnTo>
                  <a:lnTo>
                    <a:pt x="478" y="386"/>
                  </a:lnTo>
                  <a:lnTo>
                    <a:pt x="474" y="384"/>
                  </a:lnTo>
                  <a:lnTo>
                    <a:pt x="468" y="382"/>
                  </a:lnTo>
                  <a:lnTo>
                    <a:pt x="464" y="380"/>
                  </a:lnTo>
                  <a:lnTo>
                    <a:pt x="460" y="378"/>
                  </a:lnTo>
                  <a:lnTo>
                    <a:pt x="454" y="376"/>
                  </a:lnTo>
                  <a:lnTo>
                    <a:pt x="450" y="374"/>
                  </a:lnTo>
                  <a:lnTo>
                    <a:pt x="445" y="371"/>
                  </a:lnTo>
                  <a:lnTo>
                    <a:pt x="440" y="369"/>
                  </a:lnTo>
                  <a:lnTo>
                    <a:pt x="436" y="367"/>
                  </a:lnTo>
                  <a:lnTo>
                    <a:pt x="431" y="365"/>
                  </a:lnTo>
                  <a:lnTo>
                    <a:pt x="427" y="363"/>
                  </a:lnTo>
                  <a:lnTo>
                    <a:pt x="421" y="360"/>
                  </a:lnTo>
                  <a:lnTo>
                    <a:pt x="417" y="358"/>
                  </a:lnTo>
                  <a:lnTo>
                    <a:pt x="413" y="356"/>
                  </a:lnTo>
                  <a:lnTo>
                    <a:pt x="408" y="354"/>
                  </a:lnTo>
                  <a:lnTo>
                    <a:pt x="403" y="352"/>
                  </a:lnTo>
                  <a:lnTo>
                    <a:pt x="398" y="350"/>
                  </a:lnTo>
                  <a:lnTo>
                    <a:pt x="394" y="347"/>
                  </a:lnTo>
                  <a:lnTo>
                    <a:pt x="390" y="345"/>
                  </a:lnTo>
                  <a:lnTo>
                    <a:pt x="385" y="343"/>
                  </a:lnTo>
                  <a:lnTo>
                    <a:pt x="381" y="341"/>
                  </a:lnTo>
                  <a:lnTo>
                    <a:pt x="377" y="339"/>
                  </a:lnTo>
                  <a:lnTo>
                    <a:pt x="372" y="336"/>
                  </a:lnTo>
                  <a:lnTo>
                    <a:pt x="368" y="334"/>
                  </a:lnTo>
                  <a:lnTo>
                    <a:pt x="362" y="332"/>
                  </a:lnTo>
                  <a:lnTo>
                    <a:pt x="359" y="330"/>
                  </a:lnTo>
                  <a:lnTo>
                    <a:pt x="354" y="328"/>
                  </a:lnTo>
                  <a:lnTo>
                    <a:pt x="351" y="324"/>
                  </a:lnTo>
                  <a:lnTo>
                    <a:pt x="345" y="322"/>
                  </a:lnTo>
                  <a:lnTo>
                    <a:pt x="342" y="320"/>
                  </a:lnTo>
                  <a:lnTo>
                    <a:pt x="337" y="318"/>
                  </a:lnTo>
                  <a:lnTo>
                    <a:pt x="333" y="316"/>
                  </a:lnTo>
                  <a:lnTo>
                    <a:pt x="329" y="314"/>
                  </a:lnTo>
                  <a:lnTo>
                    <a:pt x="324" y="310"/>
                  </a:lnTo>
                  <a:lnTo>
                    <a:pt x="320" y="308"/>
                  </a:lnTo>
                  <a:lnTo>
                    <a:pt x="316" y="306"/>
                  </a:lnTo>
                  <a:lnTo>
                    <a:pt x="311" y="304"/>
                  </a:lnTo>
                  <a:lnTo>
                    <a:pt x="308" y="302"/>
                  </a:lnTo>
                  <a:lnTo>
                    <a:pt x="304" y="299"/>
                  </a:lnTo>
                  <a:lnTo>
                    <a:pt x="299" y="296"/>
                  </a:lnTo>
                  <a:lnTo>
                    <a:pt x="296" y="294"/>
                  </a:lnTo>
                  <a:lnTo>
                    <a:pt x="292" y="292"/>
                  </a:lnTo>
                  <a:lnTo>
                    <a:pt x="287" y="290"/>
                  </a:lnTo>
                  <a:lnTo>
                    <a:pt x="283" y="287"/>
                  </a:lnTo>
                  <a:lnTo>
                    <a:pt x="280" y="285"/>
                  </a:lnTo>
                  <a:lnTo>
                    <a:pt x="275" y="283"/>
                  </a:lnTo>
                  <a:lnTo>
                    <a:pt x="272" y="280"/>
                  </a:lnTo>
                  <a:lnTo>
                    <a:pt x="268" y="278"/>
                  </a:lnTo>
                  <a:lnTo>
                    <a:pt x="264" y="275"/>
                  </a:lnTo>
                  <a:lnTo>
                    <a:pt x="260" y="273"/>
                  </a:lnTo>
                  <a:lnTo>
                    <a:pt x="257" y="271"/>
                  </a:lnTo>
                  <a:lnTo>
                    <a:pt x="253" y="269"/>
                  </a:lnTo>
                  <a:lnTo>
                    <a:pt x="249" y="266"/>
                  </a:lnTo>
                  <a:lnTo>
                    <a:pt x="246" y="263"/>
                  </a:lnTo>
                  <a:lnTo>
                    <a:pt x="241" y="261"/>
                  </a:lnTo>
                  <a:lnTo>
                    <a:pt x="238" y="259"/>
                  </a:lnTo>
                  <a:lnTo>
                    <a:pt x="235" y="257"/>
                  </a:lnTo>
                  <a:lnTo>
                    <a:pt x="232" y="254"/>
                  </a:lnTo>
                  <a:lnTo>
                    <a:pt x="227" y="251"/>
                  </a:lnTo>
                  <a:lnTo>
                    <a:pt x="224" y="249"/>
                  </a:lnTo>
                  <a:lnTo>
                    <a:pt x="221" y="247"/>
                  </a:lnTo>
                  <a:lnTo>
                    <a:pt x="217" y="245"/>
                  </a:lnTo>
                  <a:lnTo>
                    <a:pt x="214" y="242"/>
                  </a:lnTo>
                  <a:lnTo>
                    <a:pt x="211" y="239"/>
                  </a:lnTo>
                  <a:lnTo>
                    <a:pt x="208" y="237"/>
                  </a:lnTo>
                  <a:lnTo>
                    <a:pt x="204" y="235"/>
                  </a:lnTo>
                  <a:lnTo>
                    <a:pt x="201" y="233"/>
                  </a:lnTo>
                  <a:lnTo>
                    <a:pt x="198" y="231"/>
                  </a:lnTo>
                  <a:lnTo>
                    <a:pt x="195" y="228"/>
                  </a:lnTo>
                  <a:lnTo>
                    <a:pt x="191" y="225"/>
                  </a:lnTo>
                  <a:lnTo>
                    <a:pt x="188" y="223"/>
                  </a:lnTo>
                  <a:lnTo>
                    <a:pt x="186" y="221"/>
                  </a:lnTo>
                  <a:lnTo>
                    <a:pt x="183" y="219"/>
                  </a:lnTo>
                  <a:lnTo>
                    <a:pt x="179" y="216"/>
                  </a:lnTo>
                  <a:lnTo>
                    <a:pt x="176" y="214"/>
                  </a:lnTo>
                  <a:lnTo>
                    <a:pt x="174" y="212"/>
                  </a:lnTo>
                  <a:lnTo>
                    <a:pt x="171" y="210"/>
                  </a:lnTo>
                  <a:lnTo>
                    <a:pt x="167" y="207"/>
                  </a:lnTo>
                  <a:lnTo>
                    <a:pt x="165" y="204"/>
                  </a:lnTo>
                  <a:lnTo>
                    <a:pt x="162" y="202"/>
                  </a:lnTo>
                  <a:lnTo>
                    <a:pt x="160" y="200"/>
                  </a:lnTo>
                  <a:lnTo>
                    <a:pt x="156" y="198"/>
                  </a:lnTo>
                  <a:lnTo>
                    <a:pt x="154" y="196"/>
                  </a:lnTo>
                  <a:lnTo>
                    <a:pt x="151" y="194"/>
                  </a:lnTo>
                  <a:lnTo>
                    <a:pt x="149" y="191"/>
                  </a:lnTo>
                  <a:lnTo>
                    <a:pt x="145" y="189"/>
                  </a:lnTo>
                  <a:lnTo>
                    <a:pt x="143" y="187"/>
                  </a:lnTo>
                  <a:lnTo>
                    <a:pt x="141" y="185"/>
                  </a:lnTo>
                  <a:lnTo>
                    <a:pt x="139" y="183"/>
                  </a:lnTo>
                  <a:lnTo>
                    <a:pt x="136" y="181"/>
                  </a:lnTo>
                  <a:lnTo>
                    <a:pt x="134" y="178"/>
                  </a:lnTo>
                  <a:lnTo>
                    <a:pt x="131" y="176"/>
                  </a:lnTo>
                  <a:lnTo>
                    <a:pt x="129" y="174"/>
                  </a:lnTo>
                  <a:lnTo>
                    <a:pt x="126" y="172"/>
                  </a:lnTo>
                  <a:lnTo>
                    <a:pt x="124" y="170"/>
                  </a:lnTo>
                  <a:lnTo>
                    <a:pt x="122" y="167"/>
                  </a:lnTo>
                  <a:lnTo>
                    <a:pt x="119" y="165"/>
                  </a:lnTo>
                  <a:lnTo>
                    <a:pt x="117" y="163"/>
                  </a:lnTo>
                  <a:lnTo>
                    <a:pt x="115" y="161"/>
                  </a:lnTo>
                  <a:lnTo>
                    <a:pt x="113" y="159"/>
                  </a:lnTo>
                  <a:lnTo>
                    <a:pt x="111" y="158"/>
                  </a:lnTo>
                  <a:lnTo>
                    <a:pt x="108" y="154"/>
                  </a:lnTo>
                  <a:lnTo>
                    <a:pt x="107" y="153"/>
                  </a:lnTo>
                  <a:lnTo>
                    <a:pt x="105" y="151"/>
                  </a:lnTo>
                  <a:lnTo>
                    <a:pt x="103" y="149"/>
                  </a:lnTo>
                  <a:lnTo>
                    <a:pt x="101" y="147"/>
                  </a:lnTo>
                  <a:lnTo>
                    <a:pt x="99" y="145"/>
                  </a:lnTo>
                  <a:lnTo>
                    <a:pt x="98" y="143"/>
                  </a:lnTo>
                  <a:lnTo>
                    <a:pt x="95" y="141"/>
                  </a:lnTo>
                  <a:lnTo>
                    <a:pt x="93" y="139"/>
                  </a:lnTo>
                  <a:lnTo>
                    <a:pt x="91" y="137"/>
                  </a:lnTo>
                  <a:lnTo>
                    <a:pt x="90" y="135"/>
                  </a:lnTo>
                  <a:lnTo>
                    <a:pt x="88" y="134"/>
                  </a:lnTo>
                  <a:lnTo>
                    <a:pt x="87" y="131"/>
                  </a:lnTo>
                  <a:lnTo>
                    <a:pt x="84" y="129"/>
                  </a:lnTo>
                  <a:lnTo>
                    <a:pt x="83" y="127"/>
                  </a:lnTo>
                  <a:lnTo>
                    <a:pt x="81" y="126"/>
                  </a:lnTo>
                  <a:lnTo>
                    <a:pt x="80" y="124"/>
                  </a:lnTo>
                  <a:lnTo>
                    <a:pt x="78" y="122"/>
                  </a:lnTo>
                  <a:lnTo>
                    <a:pt x="77" y="121"/>
                  </a:lnTo>
                  <a:lnTo>
                    <a:pt x="75" y="118"/>
                  </a:lnTo>
                  <a:lnTo>
                    <a:pt x="74" y="116"/>
                  </a:lnTo>
                  <a:lnTo>
                    <a:pt x="72" y="114"/>
                  </a:lnTo>
                  <a:lnTo>
                    <a:pt x="70" y="113"/>
                  </a:lnTo>
                  <a:lnTo>
                    <a:pt x="69" y="111"/>
                  </a:lnTo>
                  <a:lnTo>
                    <a:pt x="68" y="109"/>
                  </a:lnTo>
                  <a:lnTo>
                    <a:pt x="66" y="107"/>
                  </a:lnTo>
                  <a:lnTo>
                    <a:pt x="65" y="105"/>
                  </a:lnTo>
                  <a:lnTo>
                    <a:pt x="64" y="104"/>
                  </a:lnTo>
                  <a:lnTo>
                    <a:pt x="63" y="102"/>
                  </a:lnTo>
                  <a:lnTo>
                    <a:pt x="62" y="101"/>
                  </a:lnTo>
                  <a:lnTo>
                    <a:pt x="60" y="99"/>
                  </a:lnTo>
                  <a:lnTo>
                    <a:pt x="59" y="98"/>
                  </a:lnTo>
                  <a:lnTo>
                    <a:pt x="57" y="95"/>
                  </a:lnTo>
                  <a:lnTo>
                    <a:pt x="56" y="94"/>
                  </a:lnTo>
                  <a:lnTo>
                    <a:pt x="55" y="92"/>
                  </a:lnTo>
                  <a:lnTo>
                    <a:pt x="54" y="91"/>
                  </a:lnTo>
                  <a:lnTo>
                    <a:pt x="53" y="89"/>
                  </a:lnTo>
                  <a:lnTo>
                    <a:pt x="52" y="88"/>
                  </a:lnTo>
                  <a:lnTo>
                    <a:pt x="51" y="86"/>
                  </a:lnTo>
                  <a:lnTo>
                    <a:pt x="50" y="85"/>
                  </a:lnTo>
                  <a:lnTo>
                    <a:pt x="48" y="83"/>
                  </a:lnTo>
                  <a:lnTo>
                    <a:pt x="47" y="81"/>
                  </a:lnTo>
                  <a:lnTo>
                    <a:pt x="47" y="80"/>
                  </a:lnTo>
                  <a:lnTo>
                    <a:pt x="46" y="78"/>
                  </a:lnTo>
                  <a:lnTo>
                    <a:pt x="45" y="77"/>
                  </a:lnTo>
                  <a:lnTo>
                    <a:pt x="44" y="76"/>
                  </a:lnTo>
                  <a:lnTo>
                    <a:pt x="43" y="75"/>
                  </a:lnTo>
                  <a:lnTo>
                    <a:pt x="42" y="73"/>
                  </a:lnTo>
                  <a:lnTo>
                    <a:pt x="42" y="71"/>
                  </a:lnTo>
                  <a:lnTo>
                    <a:pt x="41" y="69"/>
                  </a:lnTo>
                  <a:lnTo>
                    <a:pt x="40" y="68"/>
                  </a:lnTo>
                  <a:lnTo>
                    <a:pt x="39" y="67"/>
                  </a:lnTo>
                  <a:lnTo>
                    <a:pt x="39" y="66"/>
                  </a:lnTo>
                  <a:lnTo>
                    <a:pt x="38" y="64"/>
                  </a:lnTo>
                  <a:lnTo>
                    <a:pt x="36" y="63"/>
                  </a:lnTo>
                  <a:lnTo>
                    <a:pt x="36" y="62"/>
                  </a:lnTo>
                  <a:lnTo>
                    <a:pt x="35" y="61"/>
                  </a:lnTo>
                  <a:lnTo>
                    <a:pt x="34" y="59"/>
                  </a:lnTo>
                  <a:lnTo>
                    <a:pt x="34" y="57"/>
                  </a:lnTo>
                  <a:lnTo>
                    <a:pt x="33" y="56"/>
                  </a:lnTo>
                  <a:lnTo>
                    <a:pt x="33" y="55"/>
                  </a:lnTo>
                  <a:lnTo>
                    <a:pt x="32" y="54"/>
                  </a:lnTo>
                  <a:lnTo>
                    <a:pt x="31" y="53"/>
                  </a:lnTo>
                  <a:lnTo>
                    <a:pt x="31" y="52"/>
                  </a:lnTo>
                  <a:lnTo>
                    <a:pt x="30" y="51"/>
                  </a:lnTo>
                  <a:lnTo>
                    <a:pt x="30" y="50"/>
                  </a:lnTo>
                  <a:lnTo>
                    <a:pt x="29" y="49"/>
                  </a:lnTo>
                  <a:lnTo>
                    <a:pt x="29" y="47"/>
                  </a:lnTo>
                  <a:lnTo>
                    <a:pt x="28" y="46"/>
                  </a:lnTo>
                  <a:lnTo>
                    <a:pt x="28" y="45"/>
                  </a:lnTo>
                  <a:lnTo>
                    <a:pt x="28" y="44"/>
                  </a:lnTo>
                  <a:lnTo>
                    <a:pt x="27" y="43"/>
                  </a:lnTo>
                  <a:lnTo>
                    <a:pt x="26" y="42"/>
                  </a:lnTo>
                  <a:lnTo>
                    <a:pt x="26" y="41"/>
                  </a:lnTo>
                  <a:lnTo>
                    <a:pt x="26" y="40"/>
                  </a:lnTo>
                  <a:lnTo>
                    <a:pt x="24" y="39"/>
                  </a:lnTo>
                  <a:lnTo>
                    <a:pt x="24" y="38"/>
                  </a:lnTo>
                  <a:lnTo>
                    <a:pt x="24" y="37"/>
                  </a:lnTo>
                  <a:lnTo>
                    <a:pt x="23" y="37"/>
                  </a:lnTo>
                  <a:lnTo>
                    <a:pt x="23" y="34"/>
                  </a:lnTo>
                  <a:lnTo>
                    <a:pt x="22" y="34"/>
                  </a:lnTo>
                  <a:lnTo>
                    <a:pt x="22" y="33"/>
                  </a:lnTo>
                  <a:lnTo>
                    <a:pt x="22" y="32"/>
                  </a:lnTo>
                  <a:lnTo>
                    <a:pt x="22" y="31"/>
                  </a:lnTo>
                  <a:lnTo>
                    <a:pt x="21" y="30"/>
                  </a:lnTo>
                  <a:lnTo>
                    <a:pt x="21" y="29"/>
                  </a:lnTo>
                  <a:lnTo>
                    <a:pt x="20" y="28"/>
                  </a:lnTo>
                  <a:lnTo>
                    <a:pt x="20" y="27"/>
                  </a:lnTo>
                  <a:lnTo>
                    <a:pt x="20" y="26"/>
                  </a:lnTo>
                  <a:lnTo>
                    <a:pt x="19" y="25"/>
                  </a:lnTo>
                  <a:lnTo>
                    <a:pt x="19" y="23"/>
                  </a:lnTo>
                  <a:lnTo>
                    <a:pt x="19" y="22"/>
                  </a:lnTo>
                  <a:lnTo>
                    <a:pt x="19" y="21"/>
                  </a:lnTo>
                  <a:lnTo>
                    <a:pt x="18" y="21"/>
                  </a:lnTo>
                  <a:lnTo>
                    <a:pt x="18" y="20"/>
                  </a:lnTo>
                  <a:lnTo>
                    <a:pt x="18" y="19"/>
                  </a:lnTo>
                  <a:lnTo>
                    <a:pt x="18" y="18"/>
                  </a:lnTo>
                  <a:lnTo>
                    <a:pt x="17" y="18"/>
                  </a:lnTo>
                  <a:lnTo>
                    <a:pt x="17" y="17"/>
                  </a:lnTo>
                  <a:lnTo>
                    <a:pt x="17" y="16"/>
                  </a:lnTo>
                  <a:lnTo>
                    <a:pt x="17" y="15"/>
                  </a:lnTo>
                  <a:lnTo>
                    <a:pt x="17" y="14"/>
                  </a:lnTo>
                  <a:lnTo>
                    <a:pt x="16" y="13"/>
                  </a:lnTo>
                  <a:lnTo>
                    <a:pt x="16" y="11"/>
                  </a:lnTo>
                  <a:lnTo>
                    <a:pt x="16" y="10"/>
                  </a:lnTo>
                  <a:lnTo>
                    <a:pt x="16" y="9"/>
                  </a:lnTo>
                  <a:lnTo>
                    <a:pt x="16" y="8"/>
                  </a:lnTo>
                  <a:lnTo>
                    <a:pt x="15" y="8"/>
                  </a:lnTo>
                  <a:lnTo>
                    <a:pt x="15" y="6"/>
                  </a:lnTo>
                  <a:lnTo>
                    <a:pt x="15" y="0"/>
                  </a:lnTo>
                  <a:lnTo>
                    <a:pt x="16" y="0"/>
                  </a:lnTo>
                  <a:lnTo>
                    <a:pt x="17" y="1"/>
                  </a:lnTo>
                  <a:lnTo>
                    <a:pt x="17" y="2"/>
                  </a:lnTo>
                  <a:lnTo>
                    <a:pt x="17" y="3"/>
                  </a:lnTo>
                  <a:lnTo>
                    <a:pt x="17" y="11"/>
                  </a:lnTo>
                  <a:lnTo>
                    <a:pt x="17" y="15"/>
                  </a:lnTo>
                  <a:lnTo>
                    <a:pt x="17" y="17"/>
                  </a:lnTo>
                  <a:lnTo>
                    <a:pt x="16" y="17"/>
                  </a:lnTo>
                  <a:lnTo>
                    <a:pt x="16" y="18"/>
                  </a:lnTo>
                  <a:lnTo>
                    <a:pt x="16" y="20"/>
                  </a:lnTo>
                  <a:lnTo>
                    <a:pt x="16" y="21"/>
                  </a:lnTo>
                  <a:lnTo>
                    <a:pt x="15" y="21"/>
                  </a:lnTo>
                  <a:lnTo>
                    <a:pt x="15" y="22"/>
                  </a:lnTo>
                  <a:lnTo>
                    <a:pt x="15" y="23"/>
                  </a:lnTo>
                  <a:lnTo>
                    <a:pt x="15" y="25"/>
                  </a:lnTo>
                  <a:lnTo>
                    <a:pt x="15" y="26"/>
                  </a:lnTo>
                  <a:lnTo>
                    <a:pt x="15" y="25"/>
                  </a:lnTo>
                  <a:lnTo>
                    <a:pt x="16" y="25"/>
                  </a:lnTo>
                  <a:lnTo>
                    <a:pt x="16" y="23"/>
                  </a:lnTo>
                  <a:lnTo>
                    <a:pt x="17" y="23"/>
                  </a:lnTo>
                  <a:lnTo>
                    <a:pt x="17" y="22"/>
                  </a:lnTo>
                  <a:lnTo>
                    <a:pt x="18" y="21"/>
                  </a:lnTo>
                  <a:lnTo>
                    <a:pt x="18" y="20"/>
                  </a:lnTo>
                  <a:lnTo>
                    <a:pt x="18" y="18"/>
                  </a:lnTo>
                  <a:lnTo>
                    <a:pt x="18" y="17"/>
                  </a:lnTo>
                  <a:lnTo>
                    <a:pt x="17" y="17"/>
                  </a:lnTo>
                  <a:lnTo>
                    <a:pt x="16" y="17"/>
                  </a:lnTo>
                  <a:lnTo>
                    <a:pt x="15" y="17"/>
                  </a:lnTo>
                  <a:lnTo>
                    <a:pt x="14" y="16"/>
                  </a:lnTo>
                  <a:lnTo>
                    <a:pt x="12" y="16"/>
                  </a:lnTo>
                  <a:lnTo>
                    <a:pt x="11" y="16"/>
                  </a:lnTo>
                  <a:lnTo>
                    <a:pt x="10" y="16"/>
                  </a:lnTo>
                  <a:lnTo>
                    <a:pt x="9" y="16"/>
                  </a:lnTo>
                  <a:lnTo>
                    <a:pt x="8" y="16"/>
                  </a:lnTo>
                  <a:lnTo>
                    <a:pt x="7" y="16"/>
                  </a:lnTo>
                  <a:lnTo>
                    <a:pt x="6" y="16"/>
                  </a:lnTo>
                  <a:lnTo>
                    <a:pt x="6" y="15"/>
                  </a:lnTo>
                  <a:lnTo>
                    <a:pt x="5" y="15"/>
                  </a:lnTo>
                  <a:lnTo>
                    <a:pt x="4" y="15"/>
                  </a:lnTo>
                  <a:lnTo>
                    <a:pt x="3" y="15"/>
                  </a:lnTo>
                  <a:lnTo>
                    <a:pt x="3" y="14"/>
                  </a:lnTo>
                  <a:lnTo>
                    <a:pt x="2" y="14"/>
                  </a:lnTo>
                  <a:lnTo>
                    <a:pt x="0" y="14"/>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4" name="Freeform 38"/>
            <p:cNvSpPr>
              <a:spLocks/>
            </p:cNvSpPr>
            <p:nvPr/>
          </p:nvSpPr>
          <p:spPr bwMode="auto">
            <a:xfrm rot="10800000">
              <a:off x="3708" y="2662"/>
              <a:ext cx="1353" cy="992"/>
            </a:xfrm>
            <a:custGeom>
              <a:avLst/>
              <a:gdLst>
                <a:gd name="T0" fmla="*/ 2147483646 w 1353"/>
                <a:gd name="T1" fmla="*/ 2147483646 h 992"/>
                <a:gd name="T2" fmla="*/ 2147483646 w 1353"/>
                <a:gd name="T3" fmla="*/ 2147483646 h 992"/>
                <a:gd name="T4" fmla="*/ 2147483646 w 1353"/>
                <a:gd name="T5" fmla="*/ 2147483646 h 992"/>
                <a:gd name="T6" fmla="*/ 2147483646 w 1353"/>
                <a:gd name="T7" fmla="*/ 2147483646 h 992"/>
                <a:gd name="T8" fmla="*/ 2147483646 w 1353"/>
                <a:gd name="T9" fmla="*/ 2147483646 h 992"/>
                <a:gd name="T10" fmla="*/ 2147483646 w 1353"/>
                <a:gd name="T11" fmla="*/ 2147483646 h 992"/>
                <a:gd name="T12" fmla="*/ 2147483646 w 1353"/>
                <a:gd name="T13" fmla="*/ 2147483646 h 992"/>
                <a:gd name="T14" fmla="*/ 2147483646 w 1353"/>
                <a:gd name="T15" fmla="*/ 2147483646 h 992"/>
                <a:gd name="T16" fmla="*/ 2147483646 w 1353"/>
                <a:gd name="T17" fmla="*/ 2147483646 h 992"/>
                <a:gd name="T18" fmla="*/ 2147483646 w 1353"/>
                <a:gd name="T19" fmla="*/ 2147483646 h 992"/>
                <a:gd name="T20" fmla="*/ 2147483646 w 1353"/>
                <a:gd name="T21" fmla="*/ 2147483646 h 992"/>
                <a:gd name="T22" fmla="*/ 2147483646 w 1353"/>
                <a:gd name="T23" fmla="*/ 2147483646 h 992"/>
                <a:gd name="T24" fmla="*/ 2147483646 w 1353"/>
                <a:gd name="T25" fmla="*/ 2147483646 h 992"/>
                <a:gd name="T26" fmla="*/ 2147483646 w 1353"/>
                <a:gd name="T27" fmla="*/ 2147483646 h 992"/>
                <a:gd name="T28" fmla="*/ 2147483646 w 1353"/>
                <a:gd name="T29" fmla="*/ 2147483646 h 992"/>
                <a:gd name="T30" fmla="*/ 2147483646 w 1353"/>
                <a:gd name="T31" fmla="*/ 2147483646 h 992"/>
                <a:gd name="T32" fmla="*/ 2147483646 w 1353"/>
                <a:gd name="T33" fmla="*/ 2147483646 h 992"/>
                <a:gd name="T34" fmla="*/ 2147483646 w 1353"/>
                <a:gd name="T35" fmla="*/ 2147483646 h 992"/>
                <a:gd name="T36" fmla="*/ 2147483646 w 1353"/>
                <a:gd name="T37" fmla="*/ 2147483646 h 992"/>
                <a:gd name="T38" fmla="*/ 2147483646 w 1353"/>
                <a:gd name="T39" fmla="*/ 2147483646 h 992"/>
                <a:gd name="T40" fmla="*/ 2147483646 w 1353"/>
                <a:gd name="T41" fmla="*/ 2147483646 h 992"/>
                <a:gd name="T42" fmla="*/ 2147483646 w 1353"/>
                <a:gd name="T43" fmla="*/ 2147483646 h 992"/>
                <a:gd name="T44" fmla="*/ 2147483646 w 1353"/>
                <a:gd name="T45" fmla="*/ 2147483646 h 992"/>
                <a:gd name="T46" fmla="*/ 2147483646 w 1353"/>
                <a:gd name="T47" fmla="*/ 2147483646 h 992"/>
                <a:gd name="T48" fmla="*/ 2147483646 w 1353"/>
                <a:gd name="T49" fmla="*/ 2147483646 h 992"/>
                <a:gd name="T50" fmla="*/ 2147483646 w 1353"/>
                <a:gd name="T51" fmla="*/ 2147483646 h 992"/>
                <a:gd name="T52" fmla="*/ 2147483646 w 1353"/>
                <a:gd name="T53" fmla="*/ 2147483646 h 992"/>
                <a:gd name="T54" fmla="*/ 2147483646 w 1353"/>
                <a:gd name="T55" fmla="*/ 2147483646 h 992"/>
                <a:gd name="T56" fmla="*/ 2147483646 w 1353"/>
                <a:gd name="T57" fmla="*/ 2147483646 h 992"/>
                <a:gd name="T58" fmla="*/ 2147483646 w 1353"/>
                <a:gd name="T59" fmla="*/ 2147483646 h 992"/>
                <a:gd name="T60" fmla="*/ 2147483646 w 1353"/>
                <a:gd name="T61" fmla="*/ 2147483646 h 992"/>
                <a:gd name="T62" fmla="*/ 2147483646 w 1353"/>
                <a:gd name="T63" fmla="*/ 2147483646 h 992"/>
                <a:gd name="T64" fmla="*/ 2147483646 w 1353"/>
                <a:gd name="T65" fmla="*/ 2147483646 h 992"/>
                <a:gd name="T66" fmla="*/ 2147483646 w 1353"/>
                <a:gd name="T67" fmla="*/ 2147483646 h 992"/>
                <a:gd name="T68" fmla="*/ 2147483646 w 1353"/>
                <a:gd name="T69" fmla="*/ 2147483646 h 992"/>
                <a:gd name="T70" fmla="*/ 2147483646 w 1353"/>
                <a:gd name="T71" fmla="*/ 0 h 992"/>
                <a:gd name="T72" fmla="*/ 2147483646 w 1353"/>
                <a:gd name="T73" fmla="*/ 0 h 992"/>
                <a:gd name="T74" fmla="*/ 2147483646 w 1353"/>
                <a:gd name="T75" fmla="*/ 2147483646 h 992"/>
                <a:gd name="T76" fmla="*/ 2147483646 w 1353"/>
                <a:gd name="T77" fmla="*/ 2147483646 h 992"/>
                <a:gd name="T78" fmla="*/ 2147483646 w 1353"/>
                <a:gd name="T79" fmla="*/ 2147483646 h 992"/>
                <a:gd name="T80" fmla="*/ 2147483646 w 1353"/>
                <a:gd name="T81" fmla="*/ 2147483646 h 992"/>
                <a:gd name="T82" fmla="*/ 2147483646 w 1353"/>
                <a:gd name="T83" fmla="*/ 2147483646 h 992"/>
                <a:gd name="T84" fmla="*/ 2147483646 w 1353"/>
                <a:gd name="T85" fmla="*/ 2147483646 h 992"/>
                <a:gd name="T86" fmla="*/ 2147483646 w 1353"/>
                <a:gd name="T87" fmla="*/ 2147483646 h 992"/>
                <a:gd name="T88" fmla="*/ 2147483646 w 1353"/>
                <a:gd name="T89" fmla="*/ 2147483646 h 992"/>
                <a:gd name="T90" fmla="*/ 2147483646 w 1353"/>
                <a:gd name="T91" fmla="*/ 2147483646 h 992"/>
                <a:gd name="T92" fmla="*/ 2147483646 w 1353"/>
                <a:gd name="T93" fmla="*/ 2147483646 h 992"/>
                <a:gd name="T94" fmla="*/ 2147483646 w 1353"/>
                <a:gd name="T95" fmla="*/ 2147483646 h 992"/>
                <a:gd name="T96" fmla="*/ 2147483646 w 1353"/>
                <a:gd name="T97" fmla="*/ 2147483646 h 992"/>
                <a:gd name="T98" fmla="*/ 2147483646 w 1353"/>
                <a:gd name="T99" fmla="*/ 2147483646 h 992"/>
                <a:gd name="T100" fmla="*/ 2147483646 w 1353"/>
                <a:gd name="T101" fmla="*/ 2147483646 h 992"/>
                <a:gd name="T102" fmla="*/ 2147483646 w 1353"/>
                <a:gd name="T103" fmla="*/ 2147483646 h 992"/>
                <a:gd name="T104" fmla="*/ 2147483646 w 1353"/>
                <a:gd name="T105" fmla="*/ 2147483646 h 992"/>
                <a:gd name="T106" fmla="*/ 2147483646 w 1353"/>
                <a:gd name="T107" fmla="*/ 2147483646 h 992"/>
                <a:gd name="T108" fmla="*/ 2147483646 w 1353"/>
                <a:gd name="T109" fmla="*/ 2147483646 h 992"/>
                <a:gd name="T110" fmla="*/ 2147483646 w 1353"/>
                <a:gd name="T111" fmla="*/ 2147483646 h 992"/>
                <a:gd name="T112" fmla="*/ 2147483646 w 1353"/>
                <a:gd name="T113" fmla="*/ 2147483646 h 992"/>
                <a:gd name="T114" fmla="*/ 2147483646 w 1353"/>
                <a:gd name="T115" fmla="*/ 2147483646 h 992"/>
                <a:gd name="T116" fmla="*/ 2147483646 w 1353"/>
                <a:gd name="T117" fmla="*/ 2147483646 h 992"/>
                <a:gd name="T118" fmla="*/ 2147483646 w 1353"/>
                <a:gd name="T119" fmla="*/ 2147483646 h 992"/>
                <a:gd name="T120" fmla="*/ 2147483646 w 1353"/>
                <a:gd name="T121" fmla="*/ 2147483646 h 992"/>
                <a:gd name="T122" fmla="*/ 2147483646 w 1353"/>
                <a:gd name="T123" fmla="*/ 2147483646 h 9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353" h="992">
                  <a:moveTo>
                    <a:pt x="1316" y="992"/>
                  </a:moveTo>
                  <a:lnTo>
                    <a:pt x="1317" y="990"/>
                  </a:lnTo>
                  <a:lnTo>
                    <a:pt x="1317" y="988"/>
                  </a:lnTo>
                  <a:lnTo>
                    <a:pt x="1317" y="986"/>
                  </a:lnTo>
                  <a:lnTo>
                    <a:pt x="1318" y="985"/>
                  </a:lnTo>
                  <a:lnTo>
                    <a:pt x="1318" y="983"/>
                  </a:lnTo>
                  <a:lnTo>
                    <a:pt x="1319" y="980"/>
                  </a:lnTo>
                  <a:lnTo>
                    <a:pt x="1320" y="979"/>
                  </a:lnTo>
                  <a:lnTo>
                    <a:pt x="1320" y="977"/>
                  </a:lnTo>
                  <a:lnTo>
                    <a:pt x="1321" y="975"/>
                  </a:lnTo>
                  <a:lnTo>
                    <a:pt x="1321" y="973"/>
                  </a:lnTo>
                  <a:lnTo>
                    <a:pt x="1322" y="972"/>
                  </a:lnTo>
                  <a:lnTo>
                    <a:pt x="1322" y="970"/>
                  </a:lnTo>
                  <a:lnTo>
                    <a:pt x="1323" y="967"/>
                  </a:lnTo>
                  <a:lnTo>
                    <a:pt x="1323" y="965"/>
                  </a:lnTo>
                  <a:lnTo>
                    <a:pt x="1324" y="964"/>
                  </a:lnTo>
                  <a:lnTo>
                    <a:pt x="1325" y="962"/>
                  </a:lnTo>
                  <a:lnTo>
                    <a:pt x="1325" y="961"/>
                  </a:lnTo>
                  <a:lnTo>
                    <a:pt x="1326" y="959"/>
                  </a:lnTo>
                  <a:lnTo>
                    <a:pt x="1326" y="957"/>
                  </a:lnTo>
                  <a:lnTo>
                    <a:pt x="1326" y="954"/>
                  </a:lnTo>
                  <a:lnTo>
                    <a:pt x="1328" y="953"/>
                  </a:lnTo>
                  <a:lnTo>
                    <a:pt x="1329" y="951"/>
                  </a:lnTo>
                  <a:lnTo>
                    <a:pt x="1329" y="949"/>
                  </a:lnTo>
                  <a:lnTo>
                    <a:pt x="1330" y="947"/>
                  </a:lnTo>
                  <a:lnTo>
                    <a:pt x="1330" y="946"/>
                  </a:lnTo>
                  <a:lnTo>
                    <a:pt x="1331" y="943"/>
                  </a:lnTo>
                  <a:lnTo>
                    <a:pt x="1331" y="941"/>
                  </a:lnTo>
                  <a:lnTo>
                    <a:pt x="1332" y="939"/>
                  </a:lnTo>
                  <a:lnTo>
                    <a:pt x="1332" y="938"/>
                  </a:lnTo>
                  <a:lnTo>
                    <a:pt x="1333" y="936"/>
                  </a:lnTo>
                  <a:lnTo>
                    <a:pt x="1333" y="934"/>
                  </a:lnTo>
                  <a:lnTo>
                    <a:pt x="1334" y="931"/>
                  </a:lnTo>
                  <a:lnTo>
                    <a:pt x="1334" y="930"/>
                  </a:lnTo>
                  <a:lnTo>
                    <a:pt x="1335" y="928"/>
                  </a:lnTo>
                  <a:lnTo>
                    <a:pt x="1335" y="926"/>
                  </a:lnTo>
                  <a:lnTo>
                    <a:pt x="1336" y="924"/>
                  </a:lnTo>
                  <a:lnTo>
                    <a:pt x="1336" y="923"/>
                  </a:lnTo>
                  <a:lnTo>
                    <a:pt x="1337" y="921"/>
                  </a:lnTo>
                  <a:lnTo>
                    <a:pt x="1337" y="918"/>
                  </a:lnTo>
                  <a:lnTo>
                    <a:pt x="1338" y="916"/>
                  </a:lnTo>
                  <a:lnTo>
                    <a:pt x="1338" y="915"/>
                  </a:lnTo>
                  <a:lnTo>
                    <a:pt x="1339" y="913"/>
                  </a:lnTo>
                  <a:lnTo>
                    <a:pt x="1339" y="911"/>
                  </a:lnTo>
                  <a:lnTo>
                    <a:pt x="1341" y="909"/>
                  </a:lnTo>
                  <a:lnTo>
                    <a:pt x="1341" y="906"/>
                  </a:lnTo>
                  <a:lnTo>
                    <a:pt x="1342" y="904"/>
                  </a:lnTo>
                  <a:lnTo>
                    <a:pt x="1342" y="903"/>
                  </a:lnTo>
                  <a:lnTo>
                    <a:pt x="1343" y="901"/>
                  </a:lnTo>
                  <a:lnTo>
                    <a:pt x="1343" y="899"/>
                  </a:lnTo>
                  <a:lnTo>
                    <a:pt x="1343" y="897"/>
                  </a:lnTo>
                  <a:lnTo>
                    <a:pt x="1344" y="894"/>
                  </a:lnTo>
                  <a:lnTo>
                    <a:pt x="1344" y="892"/>
                  </a:lnTo>
                  <a:lnTo>
                    <a:pt x="1345" y="890"/>
                  </a:lnTo>
                  <a:lnTo>
                    <a:pt x="1345" y="889"/>
                  </a:lnTo>
                  <a:lnTo>
                    <a:pt x="1346" y="887"/>
                  </a:lnTo>
                  <a:lnTo>
                    <a:pt x="1346" y="885"/>
                  </a:lnTo>
                  <a:lnTo>
                    <a:pt x="1346" y="882"/>
                  </a:lnTo>
                  <a:lnTo>
                    <a:pt x="1347" y="880"/>
                  </a:lnTo>
                  <a:lnTo>
                    <a:pt x="1347" y="878"/>
                  </a:lnTo>
                  <a:lnTo>
                    <a:pt x="1347" y="876"/>
                  </a:lnTo>
                  <a:lnTo>
                    <a:pt x="1348" y="874"/>
                  </a:lnTo>
                  <a:lnTo>
                    <a:pt x="1348" y="871"/>
                  </a:lnTo>
                  <a:lnTo>
                    <a:pt x="1348" y="869"/>
                  </a:lnTo>
                  <a:lnTo>
                    <a:pt x="1349" y="867"/>
                  </a:lnTo>
                  <a:lnTo>
                    <a:pt x="1349" y="865"/>
                  </a:lnTo>
                  <a:lnTo>
                    <a:pt x="1349" y="863"/>
                  </a:lnTo>
                  <a:lnTo>
                    <a:pt x="1349" y="861"/>
                  </a:lnTo>
                  <a:lnTo>
                    <a:pt x="1350" y="858"/>
                  </a:lnTo>
                  <a:lnTo>
                    <a:pt x="1350" y="856"/>
                  </a:lnTo>
                  <a:lnTo>
                    <a:pt x="1350" y="854"/>
                  </a:lnTo>
                  <a:lnTo>
                    <a:pt x="1350" y="852"/>
                  </a:lnTo>
                  <a:lnTo>
                    <a:pt x="1351" y="850"/>
                  </a:lnTo>
                  <a:lnTo>
                    <a:pt x="1351" y="847"/>
                  </a:lnTo>
                  <a:lnTo>
                    <a:pt x="1351" y="845"/>
                  </a:lnTo>
                  <a:lnTo>
                    <a:pt x="1351" y="843"/>
                  </a:lnTo>
                  <a:lnTo>
                    <a:pt x="1351" y="841"/>
                  </a:lnTo>
                  <a:lnTo>
                    <a:pt x="1351" y="838"/>
                  </a:lnTo>
                  <a:lnTo>
                    <a:pt x="1351" y="833"/>
                  </a:lnTo>
                  <a:lnTo>
                    <a:pt x="1353" y="831"/>
                  </a:lnTo>
                  <a:lnTo>
                    <a:pt x="1353" y="814"/>
                  </a:lnTo>
                  <a:lnTo>
                    <a:pt x="1351" y="811"/>
                  </a:lnTo>
                  <a:lnTo>
                    <a:pt x="1351" y="807"/>
                  </a:lnTo>
                  <a:lnTo>
                    <a:pt x="1351" y="804"/>
                  </a:lnTo>
                  <a:lnTo>
                    <a:pt x="1351" y="802"/>
                  </a:lnTo>
                  <a:lnTo>
                    <a:pt x="1351" y="799"/>
                  </a:lnTo>
                  <a:lnTo>
                    <a:pt x="1351" y="797"/>
                  </a:lnTo>
                  <a:lnTo>
                    <a:pt x="1350" y="794"/>
                  </a:lnTo>
                  <a:lnTo>
                    <a:pt x="1350" y="792"/>
                  </a:lnTo>
                  <a:lnTo>
                    <a:pt x="1350" y="789"/>
                  </a:lnTo>
                  <a:lnTo>
                    <a:pt x="1349" y="786"/>
                  </a:lnTo>
                  <a:lnTo>
                    <a:pt x="1349" y="784"/>
                  </a:lnTo>
                  <a:lnTo>
                    <a:pt x="1349" y="781"/>
                  </a:lnTo>
                  <a:lnTo>
                    <a:pt x="1349" y="779"/>
                  </a:lnTo>
                  <a:lnTo>
                    <a:pt x="1348" y="775"/>
                  </a:lnTo>
                  <a:lnTo>
                    <a:pt x="1348" y="773"/>
                  </a:lnTo>
                  <a:lnTo>
                    <a:pt x="1347" y="770"/>
                  </a:lnTo>
                  <a:lnTo>
                    <a:pt x="1347" y="768"/>
                  </a:lnTo>
                  <a:lnTo>
                    <a:pt x="1346" y="766"/>
                  </a:lnTo>
                  <a:lnTo>
                    <a:pt x="1346" y="762"/>
                  </a:lnTo>
                  <a:lnTo>
                    <a:pt x="1345" y="760"/>
                  </a:lnTo>
                  <a:lnTo>
                    <a:pt x="1345" y="757"/>
                  </a:lnTo>
                  <a:lnTo>
                    <a:pt x="1344" y="755"/>
                  </a:lnTo>
                  <a:lnTo>
                    <a:pt x="1344" y="752"/>
                  </a:lnTo>
                  <a:lnTo>
                    <a:pt x="1343" y="748"/>
                  </a:lnTo>
                  <a:lnTo>
                    <a:pt x="1342" y="746"/>
                  </a:lnTo>
                  <a:lnTo>
                    <a:pt x="1342" y="744"/>
                  </a:lnTo>
                  <a:lnTo>
                    <a:pt x="1341" y="741"/>
                  </a:lnTo>
                  <a:lnTo>
                    <a:pt x="1339" y="737"/>
                  </a:lnTo>
                  <a:lnTo>
                    <a:pt x="1339" y="735"/>
                  </a:lnTo>
                  <a:lnTo>
                    <a:pt x="1338" y="732"/>
                  </a:lnTo>
                  <a:lnTo>
                    <a:pt x="1337" y="730"/>
                  </a:lnTo>
                  <a:lnTo>
                    <a:pt x="1336" y="726"/>
                  </a:lnTo>
                  <a:lnTo>
                    <a:pt x="1335" y="723"/>
                  </a:lnTo>
                  <a:lnTo>
                    <a:pt x="1334" y="721"/>
                  </a:lnTo>
                  <a:lnTo>
                    <a:pt x="1333" y="718"/>
                  </a:lnTo>
                  <a:lnTo>
                    <a:pt x="1332" y="714"/>
                  </a:lnTo>
                  <a:lnTo>
                    <a:pt x="1331" y="712"/>
                  </a:lnTo>
                  <a:lnTo>
                    <a:pt x="1330" y="709"/>
                  </a:lnTo>
                  <a:lnTo>
                    <a:pt x="1329" y="706"/>
                  </a:lnTo>
                  <a:lnTo>
                    <a:pt x="1328" y="704"/>
                  </a:lnTo>
                  <a:lnTo>
                    <a:pt x="1326" y="700"/>
                  </a:lnTo>
                  <a:lnTo>
                    <a:pt x="1325" y="697"/>
                  </a:lnTo>
                  <a:lnTo>
                    <a:pt x="1324" y="694"/>
                  </a:lnTo>
                  <a:lnTo>
                    <a:pt x="1323" y="692"/>
                  </a:lnTo>
                  <a:lnTo>
                    <a:pt x="1322" y="688"/>
                  </a:lnTo>
                  <a:lnTo>
                    <a:pt x="1320" y="685"/>
                  </a:lnTo>
                  <a:lnTo>
                    <a:pt x="1319" y="682"/>
                  </a:lnTo>
                  <a:lnTo>
                    <a:pt x="1318" y="680"/>
                  </a:lnTo>
                  <a:lnTo>
                    <a:pt x="1316" y="676"/>
                  </a:lnTo>
                  <a:lnTo>
                    <a:pt x="1314" y="673"/>
                  </a:lnTo>
                  <a:lnTo>
                    <a:pt x="1312" y="670"/>
                  </a:lnTo>
                  <a:lnTo>
                    <a:pt x="1311" y="666"/>
                  </a:lnTo>
                  <a:lnTo>
                    <a:pt x="1310" y="664"/>
                  </a:lnTo>
                  <a:lnTo>
                    <a:pt x="1308" y="661"/>
                  </a:lnTo>
                  <a:lnTo>
                    <a:pt x="1307" y="658"/>
                  </a:lnTo>
                  <a:lnTo>
                    <a:pt x="1305" y="654"/>
                  </a:lnTo>
                  <a:lnTo>
                    <a:pt x="1304" y="651"/>
                  </a:lnTo>
                  <a:lnTo>
                    <a:pt x="1301" y="648"/>
                  </a:lnTo>
                  <a:lnTo>
                    <a:pt x="1299" y="646"/>
                  </a:lnTo>
                  <a:lnTo>
                    <a:pt x="1298" y="642"/>
                  </a:lnTo>
                  <a:lnTo>
                    <a:pt x="1296" y="639"/>
                  </a:lnTo>
                  <a:lnTo>
                    <a:pt x="1294" y="636"/>
                  </a:lnTo>
                  <a:lnTo>
                    <a:pt x="1292" y="633"/>
                  </a:lnTo>
                  <a:lnTo>
                    <a:pt x="1290" y="629"/>
                  </a:lnTo>
                  <a:lnTo>
                    <a:pt x="1288" y="626"/>
                  </a:lnTo>
                  <a:lnTo>
                    <a:pt x="1286" y="623"/>
                  </a:lnTo>
                  <a:lnTo>
                    <a:pt x="1284" y="620"/>
                  </a:lnTo>
                  <a:lnTo>
                    <a:pt x="1282" y="617"/>
                  </a:lnTo>
                  <a:lnTo>
                    <a:pt x="1281" y="613"/>
                  </a:lnTo>
                  <a:lnTo>
                    <a:pt x="1278" y="611"/>
                  </a:lnTo>
                  <a:lnTo>
                    <a:pt x="1275" y="606"/>
                  </a:lnTo>
                  <a:lnTo>
                    <a:pt x="1274" y="604"/>
                  </a:lnTo>
                  <a:lnTo>
                    <a:pt x="1272" y="601"/>
                  </a:lnTo>
                  <a:lnTo>
                    <a:pt x="1270" y="598"/>
                  </a:lnTo>
                  <a:lnTo>
                    <a:pt x="1266" y="594"/>
                  </a:lnTo>
                  <a:lnTo>
                    <a:pt x="1264" y="591"/>
                  </a:lnTo>
                  <a:lnTo>
                    <a:pt x="1262" y="588"/>
                  </a:lnTo>
                  <a:lnTo>
                    <a:pt x="1260" y="585"/>
                  </a:lnTo>
                  <a:lnTo>
                    <a:pt x="1258" y="581"/>
                  </a:lnTo>
                  <a:lnTo>
                    <a:pt x="1256" y="578"/>
                  </a:lnTo>
                  <a:lnTo>
                    <a:pt x="1252" y="575"/>
                  </a:lnTo>
                  <a:lnTo>
                    <a:pt x="1250" y="572"/>
                  </a:lnTo>
                  <a:lnTo>
                    <a:pt x="1248" y="568"/>
                  </a:lnTo>
                  <a:lnTo>
                    <a:pt x="1246" y="565"/>
                  </a:lnTo>
                  <a:lnTo>
                    <a:pt x="1242" y="562"/>
                  </a:lnTo>
                  <a:lnTo>
                    <a:pt x="1240" y="559"/>
                  </a:lnTo>
                  <a:lnTo>
                    <a:pt x="1238" y="555"/>
                  </a:lnTo>
                  <a:lnTo>
                    <a:pt x="1235" y="552"/>
                  </a:lnTo>
                  <a:lnTo>
                    <a:pt x="1233" y="549"/>
                  </a:lnTo>
                  <a:lnTo>
                    <a:pt x="1229" y="545"/>
                  </a:lnTo>
                  <a:lnTo>
                    <a:pt x="1227" y="542"/>
                  </a:lnTo>
                  <a:lnTo>
                    <a:pt x="1224" y="539"/>
                  </a:lnTo>
                  <a:lnTo>
                    <a:pt x="1222" y="536"/>
                  </a:lnTo>
                  <a:lnTo>
                    <a:pt x="1218" y="531"/>
                  </a:lnTo>
                  <a:lnTo>
                    <a:pt x="1215" y="529"/>
                  </a:lnTo>
                  <a:lnTo>
                    <a:pt x="1213" y="525"/>
                  </a:lnTo>
                  <a:lnTo>
                    <a:pt x="1210" y="521"/>
                  </a:lnTo>
                  <a:lnTo>
                    <a:pt x="1206" y="518"/>
                  </a:lnTo>
                  <a:lnTo>
                    <a:pt x="1204" y="515"/>
                  </a:lnTo>
                  <a:lnTo>
                    <a:pt x="1201" y="512"/>
                  </a:lnTo>
                  <a:lnTo>
                    <a:pt x="1198" y="508"/>
                  </a:lnTo>
                  <a:lnTo>
                    <a:pt x="1196" y="505"/>
                  </a:lnTo>
                  <a:lnTo>
                    <a:pt x="1192" y="502"/>
                  </a:lnTo>
                  <a:lnTo>
                    <a:pt x="1189" y="499"/>
                  </a:lnTo>
                  <a:lnTo>
                    <a:pt x="1186" y="495"/>
                  </a:lnTo>
                  <a:lnTo>
                    <a:pt x="1182" y="492"/>
                  </a:lnTo>
                  <a:lnTo>
                    <a:pt x="1180" y="489"/>
                  </a:lnTo>
                  <a:lnTo>
                    <a:pt x="1177" y="485"/>
                  </a:lnTo>
                  <a:lnTo>
                    <a:pt x="1174" y="482"/>
                  </a:lnTo>
                  <a:lnTo>
                    <a:pt x="1170" y="479"/>
                  </a:lnTo>
                  <a:lnTo>
                    <a:pt x="1167" y="476"/>
                  </a:lnTo>
                  <a:lnTo>
                    <a:pt x="1164" y="471"/>
                  </a:lnTo>
                  <a:lnTo>
                    <a:pt x="1161" y="469"/>
                  </a:lnTo>
                  <a:lnTo>
                    <a:pt x="1157" y="465"/>
                  </a:lnTo>
                  <a:lnTo>
                    <a:pt x="1154" y="461"/>
                  </a:lnTo>
                  <a:lnTo>
                    <a:pt x="1151" y="458"/>
                  </a:lnTo>
                  <a:lnTo>
                    <a:pt x="1148" y="455"/>
                  </a:lnTo>
                  <a:lnTo>
                    <a:pt x="1144" y="452"/>
                  </a:lnTo>
                  <a:lnTo>
                    <a:pt x="1140" y="448"/>
                  </a:lnTo>
                  <a:lnTo>
                    <a:pt x="1137" y="445"/>
                  </a:lnTo>
                  <a:lnTo>
                    <a:pt x="1133" y="442"/>
                  </a:lnTo>
                  <a:lnTo>
                    <a:pt x="1130" y="439"/>
                  </a:lnTo>
                  <a:lnTo>
                    <a:pt x="1127" y="435"/>
                  </a:lnTo>
                  <a:lnTo>
                    <a:pt x="1124" y="432"/>
                  </a:lnTo>
                  <a:lnTo>
                    <a:pt x="1119" y="429"/>
                  </a:lnTo>
                  <a:lnTo>
                    <a:pt x="1116" y="425"/>
                  </a:lnTo>
                  <a:lnTo>
                    <a:pt x="1113" y="422"/>
                  </a:lnTo>
                  <a:lnTo>
                    <a:pt x="1109" y="419"/>
                  </a:lnTo>
                  <a:lnTo>
                    <a:pt x="1105" y="416"/>
                  </a:lnTo>
                  <a:lnTo>
                    <a:pt x="1102" y="412"/>
                  </a:lnTo>
                  <a:lnTo>
                    <a:pt x="1099" y="409"/>
                  </a:lnTo>
                  <a:lnTo>
                    <a:pt x="1094" y="406"/>
                  </a:lnTo>
                  <a:lnTo>
                    <a:pt x="1091" y="403"/>
                  </a:lnTo>
                  <a:lnTo>
                    <a:pt x="1087" y="399"/>
                  </a:lnTo>
                  <a:lnTo>
                    <a:pt x="1083" y="396"/>
                  </a:lnTo>
                  <a:lnTo>
                    <a:pt x="1080" y="393"/>
                  </a:lnTo>
                  <a:lnTo>
                    <a:pt x="1076" y="389"/>
                  </a:lnTo>
                  <a:lnTo>
                    <a:pt x="1072" y="386"/>
                  </a:lnTo>
                  <a:lnTo>
                    <a:pt x="1068" y="383"/>
                  </a:lnTo>
                  <a:lnTo>
                    <a:pt x="1065" y="380"/>
                  </a:lnTo>
                  <a:lnTo>
                    <a:pt x="1060" y="376"/>
                  </a:lnTo>
                  <a:lnTo>
                    <a:pt x="1057" y="373"/>
                  </a:lnTo>
                  <a:lnTo>
                    <a:pt x="1053" y="370"/>
                  </a:lnTo>
                  <a:lnTo>
                    <a:pt x="1049" y="367"/>
                  </a:lnTo>
                  <a:lnTo>
                    <a:pt x="1045" y="363"/>
                  </a:lnTo>
                  <a:lnTo>
                    <a:pt x="1042" y="360"/>
                  </a:lnTo>
                  <a:lnTo>
                    <a:pt x="1037" y="357"/>
                  </a:lnTo>
                  <a:lnTo>
                    <a:pt x="1034" y="354"/>
                  </a:lnTo>
                  <a:lnTo>
                    <a:pt x="1030" y="350"/>
                  </a:lnTo>
                  <a:lnTo>
                    <a:pt x="1025" y="348"/>
                  </a:lnTo>
                  <a:lnTo>
                    <a:pt x="1022" y="345"/>
                  </a:lnTo>
                  <a:lnTo>
                    <a:pt x="1018" y="342"/>
                  </a:lnTo>
                  <a:lnTo>
                    <a:pt x="1013" y="338"/>
                  </a:lnTo>
                  <a:lnTo>
                    <a:pt x="1010" y="335"/>
                  </a:lnTo>
                  <a:lnTo>
                    <a:pt x="1006" y="332"/>
                  </a:lnTo>
                  <a:lnTo>
                    <a:pt x="1001" y="328"/>
                  </a:lnTo>
                  <a:lnTo>
                    <a:pt x="998" y="325"/>
                  </a:lnTo>
                  <a:lnTo>
                    <a:pt x="994" y="322"/>
                  </a:lnTo>
                  <a:lnTo>
                    <a:pt x="989" y="320"/>
                  </a:lnTo>
                  <a:lnTo>
                    <a:pt x="986" y="316"/>
                  </a:lnTo>
                  <a:lnTo>
                    <a:pt x="982" y="313"/>
                  </a:lnTo>
                  <a:lnTo>
                    <a:pt x="977" y="310"/>
                  </a:lnTo>
                  <a:lnTo>
                    <a:pt x="973" y="307"/>
                  </a:lnTo>
                  <a:lnTo>
                    <a:pt x="969" y="304"/>
                  </a:lnTo>
                  <a:lnTo>
                    <a:pt x="965" y="301"/>
                  </a:lnTo>
                  <a:lnTo>
                    <a:pt x="961" y="298"/>
                  </a:lnTo>
                  <a:lnTo>
                    <a:pt x="957" y="295"/>
                  </a:lnTo>
                  <a:lnTo>
                    <a:pt x="952" y="292"/>
                  </a:lnTo>
                  <a:lnTo>
                    <a:pt x="949" y="289"/>
                  </a:lnTo>
                  <a:lnTo>
                    <a:pt x="945" y="286"/>
                  </a:lnTo>
                  <a:lnTo>
                    <a:pt x="940" y="283"/>
                  </a:lnTo>
                  <a:lnTo>
                    <a:pt x="936" y="280"/>
                  </a:lnTo>
                  <a:lnTo>
                    <a:pt x="932" y="277"/>
                  </a:lnTo>
                  <a:lnTo>
                    <a:pt x="928" y="274"/>
                  </a:lnTo>
                  <a:lnTo>
                    <a:pt x="924" y="271"/>
                  </a:lnTo>
                  <a:lnTo>
                    <a:pt x="920" y="268"/>
                  </a:lnTo>
                  <a:lnTo>
                    <a:pt x="915" y="265"/>
                  </a:lnTo>
                  <a:lnTo>
                    <a:pt x="911" y="263"/>
                  </a:lnTo>
                  <a:lnTo>
                    <a:pt x="907" y="260"/>
                  </a:lnTo>
                  <a:lnTo>
                    <a:pt x="902" y="258"/>
                  </a:lnTo>
                  <a:lnTo>
                    <a:pt x="898" y="254"/>
                  </a:lnTo>
                  <a:lnTo>
                    <a:pt x="895" y="251"/>
                  </a:lnTo>
                  <a:lnTo>
                    <a:pt x="890" y="249"/>
                  </a:lnTo>
                  <a:lnTo>
                    <a:pt x="886" y="246"/>
                  </a:lnTo>
                  <a:lnTo>
                    <a:pt x="882" y="243"/>
                  </a:lnTo>
                  <a:lnTo>
                    <a:pt x="877" y="240"/>
                  </a:lnTo>
                  <a:lnTo>
                    <a:pt x="873" y="237"/>
                  </a:lnTo>
                  <a:lnTo>
                    <a:pt x="868" y="235"/>
                  </a:lnTo>
                  <a:lnTo>
                    <a:pt x="864" y="231"/>
                  </a:lnTo>
                  <a:lnTo>
                    <a:pt x="861" y="229"/>
                  </a:lnTo>
                  <a:lnTo>
                    <a:pt x="855" y="226"/>
                  </a:lnTo>
                  <a:lnTo>
                    <a:pt x="852" y="224"/>
                  </a:lnTo>
                  <a:lnTo>
                    <a:pt x="848" y="222"/>
                  </a:lnTo>
                  <a:lnTo>
                    <a:pt x="843" y="218"/>
                  </a:lnTo>
                  <a:lnTo>
                    <a:pt x="839" y="216"/>
                  </a:lnTo>
                  <a:lnTo>
                    <a:pt x="835" y="213"/>
                  </a:lnTo>
                  <a:lnTo>
                    <a:pt x="830" y="211"/>
                  </a:lnTo>
                  <a:lnTo>
                    <a:pt x="826" y="207"/>
                  </a:lnTo>
                  <a:lnTo>
                    <a:pt x="823" y="205"/>
                  </a:lnTo>
                  <a:lnTo>
                    <a:pt x="817" y="203"/>
                  </a:lnTo>
                  <a:lnTo>
                    <a:pt x="814" y="200"/>
                  </a:lnTo>
                  <a:lnTo>
                    <a:pt x="810" y="198"/>
                  </a:lnTo>
                  <a:lnTo>
                    <a:pt x="805" y="195"/>
                  </a:lnTo>
                  <a:lnTo>
                    <a:pt x="801" y="193"/>
                  </a:lnTo>
                  <a:lnTo>
                    <a:pt x="796" y="190"/>
                  </a:lnTo>
                  <a:lnTo>
                    <a:pt x="792" y="188"/>
                  </a:lnTo>
                  <a:lnTo>
                    <a:pt x="788" y="186"/>
                  </a:lnTo>
                  <a:lnTo>
                    <a:pt x="783" y="183"/>
                  </a:lnTo>
                  <a:lnTo>
                    <a:pt x="780" y="180"/>
                  </a:lnTo>
                  <a:lnTo>
                    <a:pt x="776" y="178"/>
                  </a:lnTo>
                  <a:lnTo>
                    <a:pt x="771" y="176"/>
                  </a:lnTo>
                  <a:lnTo>
                    <a:pt x="767" y="174"/>
                  </a:lnTo>
                  <a:lnTo>
                    <a:pt x="763" y="171"/>
                  </a:lnTo>
                  <a:lnTo>
                    <a:pt x="758" y="168"/>
                  </a:lnTo>
                  <a:lnTo>
                    <a:pt x="754" y="166"/>
                  </a:lnTo>
                  <a:lnTo>
                    <a:pt x="750" y="164"/>
                  </a:lnTo>
                  <a:lnTo>
                    <a:pt x="746" y="162"/>
                  </a:lnTo>
                  <a:lnTo>
                    <a:pt x="742" y="159"/>
                  </a:lnTo>
                  <a:lnTo>
                    <a:pt x="738" y="157"/>
                  </a:lnTo>
                  <a:lnTo>
                    <a:pt x="733" y="155"/>
                  </a:lnTo>
                  <a:lnTo>
                    <a:pt x="729" y="153"/>
                  </a:lnTo>
                  <a:lnTo>
                    <a:pt x="726" y="151"/>
                  </a:lnTo>
                  <a:lnTo>
                    <a:pt x="721" y="149"/>
                  </a:lnTo>
                  <a:lnTo>
                    <a:pt x="717" y="146"/>
                  </a:lnTo>
                  <a:lnTo>
                    <a:pt x="712" y="144"/>
                  </a:lnTo>
                  <a:lnTo>
                    <a:pt x="708" y="142"/>
                  </a:lnTo>
                  <a:lnTo>
                    <a:pt x="705" y="140"/>
                  </a:lnTo>
                  <a:lnTo>
                    <a:pt x="701" y="138"/>
                  </a:lnTo>
                  <a:lnTo>
                    <a:pt x="696" y="135"/>
                  </a:lnTo>
                  <a:lnTo>
                    <a:pt x="692" y="133"/>
                  </a:lnTo>
                  <a:lnTo>
                    <a:pt x="689" y="131"/>
                  </a:lnTo>
                  <a:lnTo>
                    <a:pt x="684" y="129"/>
                  </a:lnTo>
                  <a:lnTo>
                    <a:pt x="680" y="128"/>
                  </a:lnTo>
                  <a:lnTo>
                    <a:pt x="675" y="126"/>
                  </a:lnTo>
                  <a:lnTo>
                    <a:pt x="672" y="123"/>
                  </a:lnTo>
                  <a:lnTo>
                    <a:pt x="668" y="121"/>
                  </a:lnTo>
                  <a:lnTo>
                    <a:pt x="663" y="119"/>
                  </a:lnTo>
                  <a:lnTo>
                    <a:pt x="660" y="118"/>
                  </a:lnTo>
                  <a:lnTo>
                    <a:pt x="656" y="116"/>
                  </a:lnTo>
                  <a:lnTo>
                    <a:pt x="651" y="114"/>
                  </a:lnTo>
                  <a:lnTo>
                    <a:pt x="648" y="111"/>
                  </a:lnTo>
                  <a:lnTo>
                    <a:pt x="644" y="110"/>
                  </a:lnTo>
                  <a:lnTo>
                    <a:pt x="639" y="108"/>
                  </a:lnTo>
                  <a:lnTo>
                    <a:pt x="636" y="106"/>
                  </a:lnTo>
                  <a:lnTo>
                    <a:pt x="632" y="105"/>
                  </a:lnTo>
                  <a:lnTo>
                    <a:pt x="629" y="103"/>
                  </a:lnTo>
                  <a:lnTo>
                    <a:pt x="624" y="102"/>
                  </a:lnTo>
                  <a:lnTo>
                    <a:pt x="620" y="99"/>
                  </a:lnTo>
                  <a:lnTo>
                    <a:pt x="617" y="97"/>
                  </a:lnTo>
                  <a:lnTo>
                    <a:pt x="612" y="96"/>
                  </a:lnTo>
                  <a:lnTo>
                    <a:pt x="609" y="94"/>
                  </a:lnTo>
                  <a:lnTo>
                    <a:pt x="605" y="92"/>
                  </a:lnTo>
                  <a:lnTo>
                    <a:pt x="601" y="91"/>
                  </a:lnTo>
                  <a:lnTo>
                    <a:pt x="597" y="89"/>
                  </a:lnTo>
                  <a:lnTo>
                    <a:pt x="594" y="87"/>
                  </a:lnTo>
                  <a:lnTo>
                    <a:pt x="589" y="86"/>
                  </a:lnTo>
                  <a:lnTo>
                    <a:pt x="586" y="84"/>
                  </a:lnTo>
                  <a:lnTo>
                    <a:pt x="582" y="82"/>
                  </a:lnTo>
                  <a:lnTo>
                    <a:pt x="578" y="81"/>
                  </a:lnTo>
                  <a:lnTo>
                    <a:pt x="574" y="80"/>
                  </a:lnTo>
                  <a:lnTo>
                    <a:pt x="571" y="78"/>
                  </a:lnTo>
                  <a:lnTo>
                    <a:pt x="567" y="77"/>
                  </a:lnTo>
                  <a:lnTo>
                    <a:pt x="563" y="74"/>
                  </a:lnTo>
                  <a:lnTo>
                    <a:pt x="560" y="73"/>
                  </a:lnTo>
                  <a:lnTo>
                    <a:pt x="555" y="72"/>
                  </a:lnTo>
                  <a:lnTo>
                    <a:pt x="552" y="71"/>
                  </a:lnTo>
                  <a:lnTo>
                    <a:pt x="549" y="69"/>
                  </a:lnTo>
                  <a:lnTo>
                    <a:pt x="546" y="68"/>
                  </a:lnTo>
                  <a:lnTo>
                    <a:pt x="541" y="66"/>
                  </a:lnTo>
                  <a:lnTo>
                    <a:pt x="538" y="65"/>
                  </a:lnTo>
                  <a:lnTo>
                    <a:pt x="535" y="63"/>
                  </a:lnTo>
                  <a:lnTo>
                    <a:pt x="530" y="61"/>
                  </a:lnTo>
                  <a:lnTo>
                    <a:pt x="527" y="60"/>
                  </a:lnTo>
                  <a:lnTo>
                    <a:pt x="524" y="59"/>
                  </a:lnTo>
                  <a:lnTo>
                    <a:pt x="521" y="58"/>
                  </a:lnTo>
                  <a:lnTo>
                    <a:pt x="516" y="57"/>
                  </a:lnTo>
                  <a:lnTo>
                    <a:pt x="513" y="56"/>
                  </a:lnTo>
                  <a:lnTo>
                    <a:pt x="510" y="54"/>
                  </a:lnTo>
                  <a:lnTo>
                    <a:pt x="506" y="53"/>
                  </a:lnTo>
                  <a:lnTo>
                    <a:pt x="503" y="51"/>
                  </a:lnTo>
                  <a:lnTo>
                    <a:pt x="499" y="50"/>
                  </a:lnTo>
                  <a:lnTo>
                    <a:pt x="495" y="49"/>
                  </a:lnTo>
                  <a:lnTo>
                    <a:pt x="492" y="48"/>
                  </a:lnTo>
                  <a:lnTo>
                    <a:pt x="489" y="47"/>
                  </a:lnTo>
                  <a:lnTo>
                    <a:pt x="486" y="45"/>
                  </a:lnTo>
                  <a:lnTo>
                    <a:pt x="482" y="44"/>
                  </a:lnTo>
                  <a:lnTo>
                    <a:pt x="479" y="43"/>
                  </a:lnTo>
                  <a:lnTo>
                    <a:pt x="476" y="42"/>
                  </a:lnTo>
                  <a:lnTo>
                    <a:pt x="473" y="42"/>
                  </a:lnTo>
                  <a:lnTo>
                    <a:pt x="469" y="41"/>
                  </a:lnTo>
                  <a:lnTo>
                    <a:pt x="466" y="38"/>
                  </a:lnTo>
                  <a:lnTo>
                    <a:pt x="462" y="37"/>
                  </a:lnTo>
                  <a:lnTo>
                    <a:pt x="458" y="36"/>
                  </a:lnTo>
                  <a:lnTo>
                    <a:pt x="455" y="35"/>
                  </a:lnTo>
                  <a:lnTo>
                    <a:pt x="452" y="35"/>
                  </a:lnTo>
                  <a:lnTo>
                    <a:pt x="450" y="34"/>
                  </a:lnTo>
                  <a:lnTo>
                    <a:pt x="446" y="33"/>
                  </a:lnTo>
                  <a:lnTo>
                    <a:pt x="443" y="32"/>
                  </a:lnTo>
                  <a:lnTo>
                    <a:pt x="440" y="31"/>
                  </a:lnTo>
                  <a:lnTo>
                    <a:pt x="437" y="30"/>
                  </a:lnTo>
                  <a:lnTo>
                    <a:pt x="433" y="29"/>
                  </a:lnTo>
                  <a:lnTo>
                    <a:pt x="430" y="27"/>
                  </a:lnTo>
                  <a:lnTo>
                    <a:pt x="427" y="27"/>
                  </a:lnTo>
                  <a:lnTo>
                    <a:pt x="424" y="26"/>
                  </a:lnTo>
                  <a:lnTo>
                    <a:pt x="421" y="25"/>
                  </a:lnTo>
                  <a:lnTo>
                    <a:pt x="418" y="24"/>
                  </a:lnTo>
                  <a:lnTo>
                    <a:pt x="415" y="23"/>
                  </a:lnTo>
                  <a:lnTo>
                    <a:pt x="412" y="22"/>
                  </a:lnTo>
                  <a:lnTo>
                    <a:pt x="408" y="22"/>
                  </a:lnTo>
                  <a:lnTo>
                    <a:pt x="406" y="21"/>
                  </a:lnTo>
                  <a:lnTo>
                    <a:pt x="403" y="20"/>
                  </a:lnTo>
                  <a:lnTo>
                    <a:pt x="400" y="20"/>
                  </a:lnTo>
                  <a:lnTo>
                    <a:pt x="397" y="19"/>
                  </a:lnTo>
                  <a:lnTo>
                    <a:pt x="394" y="18"/>
                  </a:lnTo>
                  <a:lnTo>
                    <a:pt x="391" y="17"/>
                  </a:lnTo>
                  <a:lnTo>
                    <a:pt x="389" y="17"/>
                  </a:lnTo>
                  <a:lnTo>
                    <a:pt x="385" y="15"/>
                  </a:lnTo>
                  <a:lnTo>
                    <a:pt x="382" y="14"/>
                  </a:lnTo>
                  <a:lnTo>
                    <a:pt x="379" y="14"/>
                  </a:lnTo>
                  <a:lnTo>
                    <a:pt x="377" y="13"/>
                  </a:lnTo>
                  <a:lnTo>
                    <a:pt x="373" y="13"/>
                  </a:lnTo>
                  <a:lnTo>
                    <a:pt x="371" y="12"/>
                  </a:lnTo>
                  <a:lnTo>
                    <a:pt x="368" y="12"/>
                  </a:lnTo>
                  <a:lnTo>
                    <a:pt x="365" y="11"/>
                  </a:lnTo>
                  <a:lnTo>
                    <a:pt x="362" y="11"/>
                  </a:lnTo>
                  <a:lnTo>
                    <a:pt x="360" y="10"/>
                  </a:lnTo>
                  <a:lnTo>
                    <a:pt x="357" y="9"/>
                  </a:lnTo>
                  <a:lnTo>
                    <a:pt x="355" y="9"/>
                  </a:lnTo>
                  <a:lnTo>
                    <a:pt x="352" y="8"/>
                  </a:lnTo>
                  <a:lnTo>
                    <a:pt x="349" y="8"/>
                  </a:lnTo>
                  <a:lnTo>
                    <a:pt x="346" y="8"/>
                  </a:lnTo>
                  <a:lnTo>
                    <a:pt x="344" y="7"/>
                  </a:lnTo>
                  <a:lnTo>
                    <a:pt x="341" y="7"/>
                  </a:lnTo>
                  <a:lnTo>
                    <a:pt x="338" y="6"/>
                  </a:lnTo>
                  <a:lnTo>
                    <a:pt x="335" y="6"/>
                  </a:lnTo>
                  <a:lnTo>
                    <a:pt x="333" y="6"/>
                  </a:lnTo>
                  <a:lnTo>
                    <a:pt x="330" y="5"/>
                  </a:lnTo>
                  <a:lnTo>
                    <a:pt x="328" y="5"/>
                  </a:lnTo>
                  <a:lnTo>
                    <a:pt x="325" y="5"/>
                  </a:lnTo>
                  <a:lnTo>
                    <a:pt x="323" y="3"/>
                  </a:lnTo>
                  <a:lnTo>
                    <a:pt x="320" y="3"/>
                  </a:lnTo>
                  <a:lnTo>
                    <a:pt x="318" y="3"/>
                  </a:lnTo>
                  <a:lnTo>
                    <a:pt x="316" y="2"/>
                  </a:lnTo>
                  <a:lnTo>
                    <a:pt x="312" y="2"/>
                  </a:lnTo>
                  <a:lnTo>
                    <a:pt x="310" y="2"/>
                  </a:lnTo>
                  <a:lnTo>
                    <a:pt x="308" y="1"/>
                  </a:lnTo>
                  <a:lnTo>
                    <a:pt x="305" y="1"/>
                  </a:lnTo>
                  <a:lnTo>
                    <a:pt x="302" y="1"/>
                  </a:lnTo>
                  <a:lnTo>
                    <a:pt x="300" y="1"/>
                  </a:lnTo>
                  <a:lnTo>
                    <a:pt x="298" y="1"/>
                  </a:lnTo>
                  <a:lnTo>
                    <a:pt x="296" y="0"/>
                  </a:lnTo>
                  <a:lnTo>
                    <a:pt x="293" y="0"/>
                  </a:lnTo>
                  <a:lnTo>
                    <a:pt x="290" y="0"/>
                  </a:lnTo>
                  <a:lnTo>
                    <a:pt x="288" y="0"/>
                  </a:lnTo>
                  <a:lnTo>
                    <a:pt x="286" y="0"/>
                  </a:lnTo>
                  <a:lnTo>
                    <a:pt x="284" y="0"/>
                  </a:lnTo>
                  <a:lnTo>
                    <a:pt x="282" y="0"/>
                  </a:lnTo>
                  <a:lnTo>
                    <a:pt x="280" y="0"/>
                  </a:lnTo>
                  <a:lnTo>
                    <a:pt x="277" y="0"/>
                  </a:lnTo>
                  <a:lnTo>
                    <a:pt x="275" y="0"/>
                  </a:lnTo>
                  <a:lnTo>
                    <a:pt x="272" y="0"/>
                  </a:lnTo>
                  <a:lnTo>
                    <a:pt x="270" y="0"/>
                  </a:lnTo>
                  <a:lnTo>
                    <a:pt x="268" y="0"/>
                  </a:lnTo>
                  <a:lnTo>
                    <a:pt x="265" y="0"/>
                  </a:lnTo>
                  <a:lnTo>
                    <a:pt x="263" y="0"/>
                  </a:lnTo>
                  <a:lnTo>
                    <a:pt x="261" y="0"/>
                  </a:lnTo>
                  <a:lnTo>
                    <a:pt x="259" y="0"/>
                  </a:lnTo>
                  <a:lnTo>
                    <a:pt x="257" y="0"/>
                  </a:lnTo>
                  <a:lnTo>
                    <a:pt x="255" y="0"/>
                  </a:lnTo>
                  <a:lnTo>
                    <a:pt x="252" y="0"/>
                  </a:lnTo>
                  <a:lnTo>
                    <a:pt x="250" y="0"/>
                  </a:lnTo>
                  <a:lnTo>
                    <a:pt x="249" y="0"/>
                  </a:lnTo>
                  <a:lnTo>
                    <a:pt x="247" y="0"/>
                  </a:lnTo>
                  <a:lnTo>
                    <a:pt x="245" y="0"/>
                  </a:lnTo>
                  <a:lnTo>
                    <a:pt x="243" y="1"/>
                  </a:lnTo>
                  <a:lnTo>
                    <a:pt x="240" y="1"/>
                  </a:lnTo>
                  <a:lnTo>
                    <a:pt x="238" y="1"/>
                  </a:lnTo>
                  <a:lnTo>
                    <a:pt x="236" y="1"/>
                  </a:lnTo>
                  <a:lnTo>
                    <a:pt x="235" y="1"/>
                  </a:lnTo>
                  <a:lnTo>
                    <a:pt x="233" y="2"/>
                  </a:lnTo>
                  <a:lnTo>
                    <a:pt x="231" y="2"/>
                  </a:lnTo>
                  <a:lnTo>
                    <a:pt x="228" y="2"/>
                  </a:lnTo>
                  <a:lnTo>
                    <a:pt x="226" y="3"/>
                  </a:lnTo>
                  <a:lnTo>
                    <a:pt x="224" y="3"/>
                  </a:lnTo>
                  <a:lnTo>
                    <a:pt x="222" y="3"/>
                  </a:lnTo>
                  <a:lnTo>
                    <a:pt x="221" y="5"/>
                  </a:lnTo>
                  <a:lnTo>
                    <a:pt x="219" y="5"/>
                  </a:lnTo>
                  <a:lnTo>
                    <a:pt x="216" y="5"/>
                  </a:lnTo>
                  <a:lnTo>
                    <a:pt x="215" y="6"/>
                  </a:lnTo>
                  <a:lnTo>
                    <a:pt x="213" y="6"/>
                  </a:lnTo>
                  <a:lnTo>
                    <a:pt x="211" y="6"/>
                  </a:lnTo>
                  <a:lnTo>
                    <a:pt x="210" y="7"/>
                  </a:lnTo>
                  <a:lnTo>
                    <a:pt x="208" y="7"/>
                  </a:lnTo>
                  <a:lnTo>
                    <a:pt x="205" y="7"/>
                  </a:lnTo>
                  <a:lnTo>
                    <a:pt x="203" y="8"/>
                  </a:lnTo>
                  <a:lnTo>
                    <a:pt x="202" y="8"/>
                  </a:lnTo>
                  <a:lnTo>
                    <a:pt x="200" y="9"/>
                  </a:lnTo>
                  <a:lnTo>
                    <a:pt x="198" y="9"/>
                  </a:lnTo>
                  <a:lnTo>
                    <a:pt x="197" y="10"/>
                  </a:lnTo>
                  <a:lnTo>
                    <a:pt x="195" y="10"/>
                  </a:lnTo>
                  <a:lnTo>
                    <a:pt x="193" y="11"/>
                  </a:lnTo>
                  <a:lnTo>
                    <a:pt x="191" y="11"/>
                  </a:lnTo>
                  <a:lnTo>
                    <a:pt x="189" y="12"/>
                  </a:lnTo>
                  <a:lnTo>
                    <a:pt x="188" y="12"/>
                  </a:lnTo>
                  <a:lnTo>
                    <a:pt x="186" y="13"/>
                  </a:lnTo>
                  <a:lnTo>
                    <a:pt x="185" y="14"/>
                  </a:lnTo>
                  <a:lnTo>
                    <a:pt x="183" y="14"/>
                  </a:lnTo>
                  <a:lnTo>
                    <a:pt x="181" y="15"/>
                  </a:lnTo>
                  <a:lnTo>
                    <a:pt x="179" y="15"/>
                  </a:lnTo>
                  <a:lnTo>
                    <a:pt x="178" y="17"/>
                  </a:lnTo>
                  <a:lnTo>
                    <a:pt x="176" y="17"/>
                  </a:lnTo>
                  <a:lnTo>
                    <a:pt x="175" y="18"/>
                  </a:lnTo>
                  <a:lnTo>
                    <a:pt x="173" y="19"/>
                  </a:lnTo>
                  <a:lnTo>
                    <a:pt x="172" y="20"/>
                  </a:lnTo>
                  <a:lnTo>
                    <a:pt x="169" y="20"/>
                  </a:lnTo>
                  <a:lnTo>
                    <a:pt x="168" y="21"/>
                  </a:lnTo>
                  <a:lnTo>
                    <a:pt x="166" y="22"/>
                  </a:lnTo>
                  <a:lnTo>
                    <a:pt x="165" y="22"/>
                  </a:lnTo>
                  <a:lnTo>
                    <a:pt x="163" y="23"/>
                  </a:lnTo>
                  <a:lnTo>
                    <a:pt x="162" y="24"/>
                  </a:lnTo>
                  <a:lnTo>
                    <a:pt x="161" y="24"/>
                  </a:lnTo>
                  <a:lnTo>
                    <a:pt x="159" y="25"/>
                  </a:lnTo>
                  <a:lnTo>
                    <a:pt x="157" y="26"/>
                  </a:lnTo>
                  <a:lnTo>
                    <a:pt x="155" y="27"/>
                  </a:lnTo>
                  <a:lnTo>
                    <a:pt x="154" y="27"/>
                  </a:lnTo>
                  <a:lnTo>
                    <a:pt x="153" y="29"/>
                  </a:lnTo>
                  <a:lnTo>
                    <a:pt x="151" y="30"/>
                  </a:lnTo>
                  <a:lnTo>
                    <a:pt x="150" y="31"/>
                  </a:lnTo>
                  <a:lnTo>
                    <a:pt x="148" y="31"/>
                  </a:lnTo>
                  <a:lnTo>
                    <a:pt x="147" y="32"/>
                  </a:lnTo>
                  <a:lnTo>
                    <a:pt x="145" y="33"/>
                  </a:lnTo>
                  <a:lnTo>
                    <a:pt x="144" y="34"/>
                  </a:lnTo>
                  <a:lnTo>
                    <a:pt x="142" y="35"/>
                  </a:lnTo>
                  <a:lnTo>
                    <a:pt x="141" y="35"/>
                  </a:lnTo>
                  <a:lnTo>
                    <a:pt x="140" y="36"/>
                  </a:lnTo>
                  <a:lnTo>
                    <a:pt x="138" y="37"/>
                  </a:lnTo>
                  <a:lnTo>
                    <a:pt x="137" y="38"/>
                  </a:lnTo>
                  <a:lnTo>
                    <a:pt x="136" y="39"/>
                  </a:lnTo>
                  <a:lnTo>
                    <a:pt x="133" y="41"/>
                  </a:lnTo>
                  <a:lnTo>
                    <a:pt x="132" y="42"/>
                  </a:lnTo>
                  <a:lnTo>
                    <a:pt x="131" y="42"/>
                  </a:lnTo>
                  <a:lnTo>
                    <a:pt x="130" y="43"/>
                  </a:lnTo>
                  <a:lnTo>
                    <a:pt x="129" y="44"/>
                  </a:lnTo>
                  <a:lnTo>
                    <a:pt x="127" y="45"/>
                  </a:lnTo>
                  <a:lnTo>
                    <a:pt x="126" y="46"/>
                  </a:lnTo>
                  <a:lnTo>
                    <a:pt x="125" y="47"/>
                  </a:lnTo>
                  <a:lnTo>
                    <a:pt x="124" y="48"/>
                  </a:lnTo>
                  <a:lnTo>
                    <a:pt x="123" y="49"/>
                  </a:lnTo>
                  <a:lnTo>
                    <a:pt x="121" y="50"/>
                  </a:lnTo>
                  <a:lnTo>
                    <a:pt x="119" y="50"/>
                  </a:lnTo>
                  <a:lnTo>
                    <a:pt x="118" y="51"/>
                  </a:lnTo>
                  <a:lnTo>
                    <a:pt x="117" y="53"/>
                  </a:lnTo>
                  <a:lnTo>
                    <a:pt x="116" y="54"/>
                  </a:lnTo>
                  <a:lnTo>
                    <a:pt x="115" y="55"/>
                  </a:lnTo>
                  <a:lnTo>
                    <a:pt x="114" y="56"/>
                  </a:lnTo>
                  <a:lnTo>
                    <a:pt x="113" y="57"/>
                  </a:lnTo>
                  <a:lnTo>
                    <a:pt x="111" y="58"/>
                  </a:lnTo>
                  <a:lnTo>
                    <a:pt x="109" y="59"/>
                  </a:lnTo>
                  <a:lnTo>
                    <a:pt x="108" y="60"/>
                  </a:lnTo>
                  <a:lnTo>
                    <a:pt x="107" y="61"/>
                  </a:lnTo>
                  <a:lnTo>
                    <a:pt x="106" y="62"/>
                  </a:lnTo>
                  <a:lnTo>
                    <a:pt x="105" y="63"/>
                  </a:lnTo>
                  <a:lnTo>
                    <a:pt x="104" y="65"/>
                  </a:lnTo>
                  <a:lnTo>
                    <a:pt x="103" y="66"/>
                  </a:lnTo>
                  <a:lnTo>
                    <a:pt x="102" y="66"/>
                  </a:lnTo>
                  <a:lnTo>
                    <a:pt x="101" y="67"/>
                  </a:lnTo>
                  <a:lnTo>
                    <a:pt x="100" y="68"/>
                  </a:lnTo>
                  <a:lnTo>
                    <a:pt x="99" y="69"/>
                  </a:lnTo>
                  <a:lnTo>
                    <a:pt x="97" y="70"/>
                  </a:lnTo>
                  <a:lnTo>
                    <a:pt x="96" y="71"/>
                  </a:lnTo>
                  <a:lnTo>
                    <a:pt x="95" y="72"/>
                  </a:lnTo>
                  <a:lnTo>
                    <a:pt x="94" y="73"/>
                  </a:lnTo>
                  <a:lnTo>
                    <a:pt x="93" y="74"/>
                  </a:lnTo>
                  <a:lnTo>
                    <a:pt x="92" y="75"/>
                  </a:lnTo>
                  <a:lnTo>
                    <a:pt x="91" y="77"/>
                  </a:lnTo>
                  <a:lnTo>
                    <a:pt x="90" y="78"/>
                  </a:lnTo>
                  <a:lnTo>
                    <a:pt x="89" y="79"/>
                  </a:lnTo>
                  <a:lnTo>
                    <a:pt x="88" y="80"/>
                  </a:lnTo>
                  <a:lnTo>
                    <a:pt x="87" y="81"/>
                  </a:lnTo>
                  <a:lnTo>
                    <a:pt x="85" y="82"/>
                  </a:lnTo>
                  <a:lnTo>
                    <a:pt x="84" y="83"/>
                  </a:lnTo>
                  <a:lnTo>
                    <a:pt x="83" y="83"/>
                  </a:lnTo>
                  <a:lnTo>
                    <a:pt x="83" y="84"/>
                  </a:lnTo>
                  <a:lnTo>
                    <a:pt x="81" y="86"/>
                  </a:lnTo>
                  <a:lnTo>
                    <a:pt x="80" y="87"/>
                  </a:lnTo>
                  <a:lnTo>
                    <a:pt x="79" y="89"/>
                  </a:lnTo>
                  <a:lnTo>
                    <a:pt x="78" y="90"/>
                  </a:lnTo>
                  <a:lnTo>
                    <a:pt x="77" y="91"/>
                  </a:lnTo>
                  <a:lnTo>
                    <a:pt x="76" y="92"/>
                  </a:lnTo>
                  <a:lnTo>
                    <a:pt x="76" y="93"/>
                  </a:lnTo>
                  <a:lnTo>
                    <a:pt x="75" y="94"/>
                  </a:lnTo>
                  <a:lnTo>
                    <a:pt x="73" y="95"/>
                  </a:lnTo>
                  <a:lnTo>
                    <a:pt x="72" y="96"/>
                  </a:lnTo>
                  <a:lnTo>
                    <a:pt x="71" y="96"/>
                  </a:lnTo>
                  <a:lnTo>
                    <a:pt x="70" y="97"/>
                  </a:lnTo>
                  <a:lnTo>
                    <a:pt x="70" y="98"/>
                  </a:lnTo>
                  <a:lnTo>
                    <a:pt x="69" y="99"/>
                  </a:lnTo>
                  <a:lnTo>
                    <a:pt x="68" y="101"/>
                  </a:lnTo>
                  <a:lnTo>
                    <a:pt x="67" y="102"/>
                  </a:lnTo>
                  <a:lnTo>
                    <a:pt x="67" y="103"/>
                  </a:lnTo>
                  <a:lnTo>
                    <a:pt x="66" y="104"/>
                  </a:lnTo>
                  <a:lnTo>
                    <a:pt x="65" y="104"/>
                  </a:lnTo>
                  <a:lnTo>
                    <a:pt x="64" y="105"/>
                  </a:lnTo>
                  <a:lnTo>
                    <a:pt x="64" y="106"/>
                  </a:lnTo>
                  <a:lnTo>
                    <a:pt x="63" y="107"/>
                  </a:lnTo>
                  <a:lnTo>
                    <a:pt x="62" y="108"/>
                  </a:lnTo>
                  <a:lnTo>
                    <a:pt x="62" y="109"/>
                  </a:lnTo>
                  <a:lnTo>
                    <a:pt x="60" y="110"/>
                  </a:lnTo>
                  <a:lnTo>
                    <a:pt x="59" y="110"/>
                  </a:lnTo>
                  <a:lnTo>
                    <a:pt x="59" y="111"/>
                  </a:lnTo>
                  <a:lnTo>
                    <a:pt x="58" y="113"/>
                  </a:lnTo>
                  <a:lnTo>
                    <a:pt x="57" y="114"/>
                  </a:lnTo>
                  <a:lnTo>
                    <a:pt x="56" y="115"/>
                  </a:lnTo>
                  <a:lnTo>
                    <a:pt x="55" y="116"/>
                  </a:lnTo>
                  <a:lnTo>
                    <a:pt x="55" y="117"/>
                  </a:lnTo>
                  <a:lnTo>
                    <a:pt x="54" y="118"/>
                  </a:lnTo>
                  <a:lnTo>
                    <a:pt x="53" y="118"/>
                  </a:lnTo>
                  <a:lnTo>
                    <a:pt x="53" y="119"/>
                  </a:lnTo>
                  <a:lnTo>
                    <a:pt x="52" y="120"/>
                  </a:lnTo>
                  <a:lnTo>
                    <a:pt x="51" y="121"/>
                  </a:lnTo>
                  <a:lnTo>
                    <a:pt x="51" y="122"/>
                  </a:lnTo>
                  <a:lnTo>
                    <a:pt x="50" y="123"/>
                  </a:lnTo>
                  <a:lnTo>
                    <a:pt x="48" y="125"/>
                  </a:lnTo>
                  <a:lnTo>
                    <a:pt x="47" y="126"/>
                  </a:lnTo>
                  <a:lnTo>
                    <a:pt x="46" y="127"/>
                  </a:lnTo>
                  <a:lnTo>
                    <a:pt x="46" y="128"/>
                  </a:lnTo>
                  <a:lnTo>
                    <a:pt x="45" y="129"/>
                  </a:lnTo>
                  <a:lnTo>
                    <a:pt x="44" y="129"/>
                  </a:lnTo>
                  <a:lnTo>
                    <a:pt x="44" y="130"/>
                  </a:lnTo>
                  <a:lnTo>
                    <a:pt x="44" y="131"/>
                  </a:lnTo>
                  <a:lnTo>
                    <a:pt x="43" y="131"/>
                  </a:lnTo>
                  <a:lnTo>
                    <a:pt x="43" y="132"/>
                  </a:lnTo>
                  <a:lnTo>
                    <a:pt x="42" y="132"/>
                  </a:lnTo>
                  <a:lnTo>
                    <a:pt x="42" y="133"/>
                  </a:lnTo>
                  <a:lnTo>
                    <a:pt x="41" y="133"/>
                  </a:lnTo>
                  <a:lnTo>
                    <a:pt x="41" y="134"/>
                  </a:lnTo>
                  <a:lnTo>
                    <a:pt x="40" y="135"/>
                  </a:lnTo>
                  <a:lnTo>
                    <a:pt x="39" y="137"/>
                  </a:lnTo>
                  <a:lnTo>
                    <a:pt x="39" y="138"/>
                  </a:lnTo>
                  <a:lnTo>
                    <a:pt x="38" y="138"/>
                  </a:lnTo>
                  <a:lnTo>
                    <a:pt x="38" y="139"/>
                  </a:lnTo>
                  <a:lnTo>
                    <a:pt x="36" y="139"/>
                  </a:lnTo>
                  <a:lnTo>
                    <a:pt x="36" y="140"/>
                  </a:lnTo>
                  <a:lnTo>
                    <a:pt x="35" y="141"/>
                  </a:lnTo>
                  <a:lnTo>
                    <a:pt x="35" y="142"/>
                  </a:lnTo>
                  <a:lnTo>
                    <a:pt x="34" y="142"/>
                  </a:lnTo>
                  <a:lnTo>
                    <a:pt x="33" y="143"/>
                  </a:lnTo>
                  <a:lnTo>
                    <a:pt x="33" y="144"/>
                  </a:lnTo>
                  <a:lnTo>
                    <a:pt x="32" y="144"/>
                  </a:lnTo>
                  <a:lnTo>
                    <a:pt x="32" y="145"/>
                  </a:lnTo>
                  <a:lnTo>
                    <a:pt x="31" y="146"/>
                  </a:lnTo>
                  <a:lnTo>
                    <a:pt x="30" y="146"/>
                  </a:lnTo>
                  <a:lnTo>
                    <a:pt x="30" y="147"/>
                  </a:lnTo>
                  <a:lnTo>
                    <a:pt x="29" y="149"/>
                  </a:lnTo>
                  <a:lnTo>
                    <a:pt x="28" y="149"/>
                  </a:lnTo>
                  <a:lnTo>
                    <a:pt x="28" y="150"/>
                  </a:lnTo>
                  <a:lnTo>
                    <a:pt x="27" y="150"/>
                  </a:lnTo>
                  <a:lnTo>
                    <a:pt x="27" y="151"/>
                  </a:lnTo>
                  <a:lnTo>
                    <a:pt x="26" y="151"/>
                  </a:lnTo>
                  <a:lnTo>
                    <a:pt x="24" y="151"/>
                  </a:lnTo>
                  <a:lnTo>
                    <a:pt x="23" y="151"/>
                  </a:lnTo>
                  <a:lnTo>
                    <a:pt x="23" y="150"/>
                  </a:lnTo>
                  <a:lnTo>
                    <a:pt x="22" y="149"/>
                  </a:lnTo>
                  <a:lnTo>
                    <a:pt x="22" y="147"/>
                  </a:lnTo>
                  <a:lnTo>
                    <a:pt x="21" y="147"/>
                  </a:lnTo>
                  <a:lnTo>
                    <a:pt x="21" y="146"/>
                  </a:lnTo>
                  <a:lnTo>
                    <a:pt x="20" y="145"/>
                  </a:lnTo>
                  <a:lnTo>
                    <a:pt x="19" y="144"/>
                  </a:lnTo>
                  <a:lnTo>
                    <a:pt x="19" y="143"/>
                  </a:lnTo>
                  <a:lnTo>
                    <a:pt x="18" y="143"/>
                  </a:lnTo>
                  <a:lnTo>
                    <a:pt x="18" y="142"/>
                  </a:lnTo>
                  <a:lnTo>
                    <a:pt x="17" y="142"/>
                  </a:lnTo>
                  <a:lnTo>
                    <a:pt x="17" y="141"/>
                  </a:lnTo>
                  <a:lnTo>
                    <a:pt x="16" y="141"/>
                  </a:lnTo>
                  <a:lnTo>
                    <a:pt x="16" y="140"/>
                  </a:lnTo>
                  <a:lnTo>
                    <a:pt x="15" y="140"/>
                  </a:lnTo>
                  <a:lnTo>
                    <a:pt x="14" y="140"/>
                  </a:lnTo>
                  <a:lnTo>
                    <a:pt x="14" y="139"/>
                  </a:lnTo>
                  <a:lnTo>
                    <a:pt x="12" y="139"/>
                  </a:lnTo>
                  <a:lnTo>
                    <a:pt x="11" y="139"/>
                  </a:lnTo>
                  <a:lnTo>
                    <a:pt x="11" y="138"/>
                  </a:lnTo>
                  <a:lnTo>
                    <a:pt x="10" y="138"/>
                  </a:lnTo>
                  <a:lnTo>
                    <a:pt x="10" y="137"/>
                  </a:lnTo>
                  <a:lnTo>
                    <a:pt x="9" y="137"/>
                  </a:lnTo>
                  <a:lnTo>
                    <a:pt x="8" y="137"/>
                  </a:lnTo>
                  <a:lnTo>
                    <a:pt x="7" y="137"/>
                  </a:lnTo>
                  <a:lnTo>
                    <a:pt x="7" y="135"/>
                  </a:lnTo>
                  <a:lnTo>
                    <a:pt x="6" y="135"/>
                  </a:lnTo>
                  <a:lnTo>
                    <a:pt x="5" y="135"/>
                  </a:lnTo>
                  <a:lnTo>
                    <a:pt x="4" y="134"/>
                  </a:lnTo>
                  <a:lnTo>
                    <a:pt x="3" y="134"/>
                  </a:lnTo>
                  <a:lnTo>
                    <a:pt x="2" y="134"/>
                  </a:lnTo>
                  <a:lnTo>
                    <a:pt x="2" y="133"/>
                  </a:lnTo>
                  <a:lnTo>
                    <a:pt x="0" y="133"/>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5" name="Freeform 39"/>
            <p:cNvSpPr>
              <a:spLocks/>
            </p:cNvSpPr>
            <p:nvPr/>
          </p:nvSpPr>
          <p:spPr bwMode="auto">
            <a:xfrm rot="10800000">
              <a:off x="3666" y="2680"/>
              <a:ext cx="1449" cy="979"/>
            </a:xfrm>
            <a:custGeom>
              <a:avLst/>
              <a:gdLst>
                <a:gd name="T0" fmla="*/ 2147483646 w 1449"/>
                <a:gd name="T1" fmla="*/ 2147483646 h 979"/>
                <a:gd name="T2" fmla="*/ 2147483646 w 1449"/>
                <a:gd name="T3" fmla="*/ 2147483646 h 979"/>
                <a:gd name="T4" fmla="*/ 2147483646 w 1449"/>
                <a:gd name="T5" fmla="*/ 2147483646 h 979"/>
                <a:gd name="T6" fmla="*/ 2147483646 w 1449"/>
                <a:gd name="T7" fmla="*/ 2147483646 h 979"/>
                <a:gd name="T8" fmla="*/ 2147483646 w 1449"/>
                <a:gd name="T9" fmla="*/ 2147483646 h 979"/>
                <a:gd name="T10" fmla="*/ 2147483646 w 1449"/>
                <a:gd name="T11" fmla="*/ 2147483646 h 979"/>
                <a:gd name="T12" fmla="*/ 2147483646 w 1449"/>
                <a:gd name="T13" fmla="*/ 2147483646 h 979"/>
                <a:gd name="T14" fmla="*/ 2147483646 w 1449"/>
                <a:gd name="T15" fmla="*/ 2147483646 h 979"/>
                <a:gd name="T16" fmla="*/ 2147483646 w 1449"/>
                <a:gd name="T17" fmla="*/ 2147483646 h 979"/>
                <a:gd name="T18" fmla="*/ 2147483646 w 1449"/>
                <a:gd name="T19" fmla="*/ 2147483646 h 979"/>
                <a:gd name="T20" fmla="*/ 2147483646 w 1449"/>
                <a:gd name="T21" fmla="*/ 2147483646 h 979"/>
                <a:gd name="T22" fmla="*/ 2147483646 w 1449"/>
                <a:gd name="T23" fmla="*/ 2147483646 h 979"/>
                <a:gd name="T24" fmla="*/ 2147483646 w 1449"/>
                <a:gd name="T25" fmla="*/ 2147483646 h 979"/>
                <a:gd name="T26" fmla="*/ 2147483646 w 1449"/>
                <a:gd name="T27" fmla="*/ 2147483646 h 979"/>
                <a:gd name="T28" fmla="*/ 2147483646 w 1449"/>
                <a:gd name="T29" fmla="*/ 2147483646 h 979"/>
                <a:gd name="T30" fmla="*/ 2147483646 w 1449"/>
                <a:gd name="T31" fmla="*/ 2147483646 h 979"/>
                <a:gd name="T32" fmla="*/ 2147483646 w 1449"/>
                <a:gd name="T33" fmla="*/ 2147483646 h 979"/>
                <a:gd name="T34" fmla="*/ 2147483646 w 1449"/>
                <a:gd name="T35" fmla="*/ 2147483646 h 979"/>
                <a:gd name="T36" fmla="*/ 2147483646 w 1449"/>
                <a:gd name="T37" fmla="*/ 2147483646 h 979"/>
                <a:gd name="T38" fmla="*/ 2147483646 w 1449"/>
                <a:gd name="T39" fmla="*/ 2147483646 h 979"/>
                <a:gd name="T40" fmla="*/ 2147483646 w 1449"/>
                <a:gd name="T41" fmla="*/ 2147483646 h 979"/>
                <a:gd name="T42" fmla="*/ 2147483646 w 1449"/>
                <a:gd name="T43" fmla="*/ 2147483646 h 979"/>
                <a:gd name="T44" fmla="*/ 2147483646 w 1449"/>
                <a:gd name="T45" fmla="*/ 2147483646 h 979"/>
                <a:gd name="T46" fmla="*/ 2147483646 w 1449"/>
                <a:gd name="T47" fmla="*/ 2147483646 h 979"/>
                <a:gd name="T48" fmla="*/ 2147483646 w 1449"/>
                <a:gd name="T49" fmla="*/ 2147483646 h 979"/>
                <a:gd name="T50" fmla="*/ 2147483646 w 1449"/>
                <a:gd name="T51" fmla="*/ 2147483646 h 979"/>
                <a:gd name="T52" fmla="*/ 2147483646 w 1449"/>
                <a:gd name="T53" fmla="*/ 2147483646 h 979"/>
                <a:gd name="T54" fmla="*/ 2147483646 w 1449"/>
                <a:gd name="T55" fmla="*/ 2147483646 h 979"/>
                <a:gd name="T56" fmla="*/ 2147483646 w 1449"/>
                <a:gd name="T57" fmla="*/ 2147483646 h 979"/>
                <a:gd name="T58" fmla="*/ 2147483646 w 1449"/>
                <a:gd name="T59" fmla="*/ 2147483646 h 979"/>
                <a:gd name="T60" fmla="*/ 2147483646 w 1449"/>
                <a:gd name="T61" fmla="*/ 2147483646 h 979"/>
                <a:gd name="T62" fmla="*/ 2147483646 w 1449"/>
                <a:gd name="T63" fmla="*/ 2147483646 h 979"/>
                <a:gd name="T64" fmla="*/ 2147483646 w 1449"/>
                <a:gd name="T65" fmla="*/ 2147483646 h 979"/>
                <a:gd name="T66" fmla="*/ 2147483646 w 1449"/>
                <a:gd name="T67" fmla="*/ 2147483646 h 979"/>
                <a:gd name="T68" fmla="*/ 2147483646 w 1449"/>
                <a:gd name="T69" fmla="*/ 2147483646 h 979"/>
                <a:gd name="T70" fmla="*/ 2147483646 w 1449"/>
                <a:gd name="T71" fmla="*/ 0 h 979"/>
                <a:gd name="T72" fmla="*/ 2147483646 w 1449"/>
                <a:gd name="T73" fmla="*/ 2147483646 h 979"/>
                <a:gd name="T74" fmla="*/ 2147483646 w 1449"/>
                <a:gd name="T75" fmla="*/ 2147483646 h 979"/>
                <a:gd name="T76" fmla="*/ 2147483646 w 1449"/>
                <a:gd name="T77" fmla="*/ 2147483646 h 979"/>
                <a:gd name="T78" fmla="*/ 2147483646 w 1449"/>
                <a:gd name="T79" fmla="*/ 2147483646 h 979"/>
                <a:gd name="T80" fmla="*/ 2147483646 w 1449"/>
                <a:gd name="T81" fmla="*/ 2147483646 h 979"/>
                <a:gd name="T82" fmla="*/ 2147483646 w 1449"/>
                <a:gd name="T83" fmla="*/ 2147483646 h 979"/>
                <a:gd name="T84" fmla="*/ 2147483646 w 1449"/>
                <a:gd name="T85" fmla="*/ 2147483646 h 979"/>
                <a:gd name="T86" fmla="*/ 2147483646 w 1449"/>
                <a:gd name="T87" fmla="*/ 2147483646 h 979"/>
                <a:gd name="T88" fmla="*/ 2147483646 w 1449"/>
                <a:gd name="T89" fmla="*/ 2147483646 h 979"/>
                <a:gd name="T90" fmla="*/ 2147483646 w 1449"/>
                <a:gd name="T91" fmla="*/ 2147483646 h 979"/>
                <a:gd name="T92" fmla="*/ 2147483646 w 1449"/>
                <a:gd name="T93" fmla="*/ 2147483646 h 979"/>
                <a:gd name="T94" fmla="*/ 2147483646 w 1449"/>
                <a:gd name="T95" fmla="*/ 2147483646 h 979"/>
                <a:gd name="T96" fmla="*/ 2147483646 w 1449"/>
                <a:gd name="T97" fmla="*/ 2147483646 h 979"/>
                <a:gd name="T98" fmla="*/ 2147483646 w 1449"/>
                <a:gd name="T99" fmla="*/ 2147483646 h 979"/>
                <a:gd name="T100" fmla="*/ 2147483646 w 1449"/>
                <a:gd name="T101" fmla="*/ 2147483646 h 979"/>
                <a:gd name="T102" fmla="*/ 2147483646 w 1449"/>
                <a:gd name="T103" fmla="*/ 2147483646 h 979"/>
                <a:gd name="T104" fmla="*/ 2147483646 w 1449"/>
                <a:gd name="T105" fmla="*/ 2147483646 h 979"/>
                <a:gd name="T106" fmla="*/ 2147483646 w 1449"/>
                <a:gd name="T107" fmla="*/ 2147483646 h 979"/>
                <a:gd name="T108" fmla="*/ 2147483646 w 1449"/>
                <a:gd name="T109" fmla="*/ 2147483646 h 979"/>
                <a:gd name="T110" fmla="*/ 2147483646 w 1449"/>
                <a:gd name="T111" fmla="*/ 2147483646 h 979"/>
                <a:gd name="T112" fmla="*/ 2147483646 w 1449"/>
                <a:gd name="T113" fmla="*/ 2147483646 h 979"/>
                <a:gd name="T114" fmla="*/ 0 w 1449"/>
                <a:gd name="T115" fmla="*/ 2147483646 h 97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449" h="979">
                  <a:moveTo>
                    <a:pt x="1449" y="979"/>
                  </a:moveTo>
                  <a:lnTo>
                    <a:pt x="1448" y="977"/>
                  </a:lnTo>
                  <a:lnTo>
                    <a:pt x="1447" y="975"/>
                  </a:lnTo>
                  <a:lnTo>
                    <a:pt x="1446" y="972"/>
                  </a:lnTo>
                  <a:lnTo>
                    <a:pt x="1445" y="969"/>
                  </a:lnTo>
                  <a:lnTo>
                    <a:pt x="1444" y="967"/>
                  </a:lnTo>
                  <a:lnTo>
                    <a:pt x="1443" y="965"/>
                  </a:lnTo>
                  <a:lnTo>
                    <a:pt x="1441" y="963"/>
                  </a:lnTo>
                  <a:lnTo>
                    <a:pt x="1440" y="960"/>
                  </a:lnTo>
                  <a:lnTo>
                    <a:pt x="1439" y="958"/>
                  </a:lnTo>
                  <a:lnTo>
                    <a:pt x="1438" y="956"/>
                  </a:lnTo>
                  <a:lnTo>
                    <a:pt x="1437" y="954"/>
                  </a:lnTo>
                  <a:lnTo>
                    <a:pt x="1436" y="952"/>
                  </a:lnTo>
                  <a:lnTo>
                    <a:pt x="1435" y="950"/>
                  </a:lnTo>
                  <a:lnTo>
                    <a:pt x="1434" y="946"/>
                  </a:lnTo>
                  <a:lnTo>
                    <a:pt x="1433" y="944"/>
                  </a:lnTo>
                  <a:lnTo>
                    <a:pt x="1432" y="942"/>
                  </a:lnTo>
                  <a:lnTo>
                    <a:pt x="1431" y="940"/>
                  </a:lnTo>
                  <a:lnTo>
                    <a:pt x="1429" y="938"/>
                  </a:lnTo>
                  <a:lnTo>
                    <a:pt x="1428" y="935"/>
                  </a:lnTo>
                  <a:lnTo>
                    <a:pt x="1427" y="932"/>
                  </a:lnTo>
                  <a:lnTo>
                    <a:pt x="1426" y="930"/>
                  </a:lnTo>
                  <a:lnTo>
                    <a:pt x="1425" y="928"/>
                  </a:lnTo>
                  <a:lnTo>
                    <a:pt x="1424" y="926"/>
                  </a:lnTo>
                  <a:lnTo>
                    <a:pt x="1423" y="923"/>
                  </a:lnTo>
                  <a:lnTo>
                    <a:pt x="1422" y="921"/>
                  </a:lnTo>
                  <a:lnTo>
                    <a:pt x="1421" y="919"/>
                  </a:lnTo>
                  <a:lnTo>
                    <a:pt x="1420" y="917"/>
                  </a:lnTo>
                  <a:lnTo>
                    <a:pt x="1419" y="915"/>
                  </a:lnTo>
                  <a:lnTo>
                    <a:pt x="1417" y="912"/>
                  </a:lnTo>
                  <a:lnTo>
                    <a:pt x="1416" y="909"/>
                  </a:lnTo>
                  <a:lnTo>
                    <a:pt x="1414" y="907"/>
                  </a:lnTo>
                  <a:lnTo>
                    <a:pt x="1413" y="905"/>
                  </a:lnTo>
                  <a:lnTo>
                    <a:pt x="1412" y="903"/>
                  </a:lnTo>
                  <a:lnTo>
                    <a:pt x="1411" y="900"/>
                  </a:lnTo>
                  <a:lnTo>
                    <a:pt x="1410" y="898"/>
                  </a:lnTo>
                  <a:lnTo>
                    <a:pt x="1409" y="895"/>
                  </a:lnTo>
                  <a:lnTo>
                    <a:pt x="1408" y="893"/>
                  </a:lnTo>
                  <a:lnTo>
                    <a:pt x="1405" y="891"/>
                  </a:lnTo>
                  <a:lnTo>
                    <a:pt x="1404" y="888"/>
                  </a:lnTo>
                  <a:lnTo>
                    <a:pt x="1403" y="886"/>
                  </a:lnTo>
                  <a:lnTo>
                    <a:pt x="1402" y="884"/>
                  </a:lnTo>
                  <a:lnTo>
                    <a:pt x="1400" y="881"/>
                  </a:lnTo>
                  <a:lnTo>
                    <a:pt x="1399" y="879"/>
                  </a:lnTo>
                  <a:lnTo>
                    <a:pt x="1398" y="876"/>
                  </a:lnTo>
                  <a:lnTo>
                    <a:pt x="1397" y="874"/>
                  </a:lnTo>
                  <a:lnTo>
                    <a:pt x="1395" y="871"/>
                  </a:lnTo>
                  <a:lnTo>
                    <a:pt x="1393" y="869"/>
                  </a:lnTo>
                  <a:lnTo>
                    <a:pt x="1391" y="867"/>
                  </a:lnTo>
                  <a:lnTo>
                    <a:pt x="1390" y="864"/>
                  </a:lnTo>
                  <a:lnTo>
                    <a:pt x="1388" y="862"/>
                  </a:lnTo>
                  <a:lnTo>
                    <a:pt x="1387" y="860"/>
                  </a:lnTo>
                  <a:lnTo>
                    <a:pt x="1385" y="857"/>
                  </a:lnTo>
                  <a:lnTo>
                    <a:pt x="1384" y="855"/>
                  </a:lnTo>
                  <a:lnTo>
                    <a:pt x="1382" y="852"/>
                  </a:lnTo>
                  <a:lnTo>
                    <a:pt x="1380" y="849"/>
                  </a:lnTo>
                  <a:lnTo>
                    <a:pt x="1378" y="847"/>
                  </a:lnTo>
                  <a:lnTo>
                    <a:pt x="1376" y="845"/>
                  </a:lnTo>
                  <a:lnTo>
                    <a:pt x="1374" y="842"/>
                  </a:lnTo>
                  <a:lnTo>
                    <a:pt x="1373" y="839"/>
                  </a:lnTo>
                  <a:lnTo>
                    <a:pt x="1371" y="837"/>
                  </a:lnTo>
                  <a:lnTo>
                    <a:pt x="1368" y="834"/>
                  </a:lnTo>
                  <a:lnTo>
                    <a:pt x="1366" y="832"/>
                  </a:lnTo>
                  <a:lnTo>
                    <a:pt x="1365" y="830"/>
                  </a:lnTo>
                  <a:lnTo>
                    <a:pt x="1363" y="827"/>
                  </a:lnTo>
                  <a:lnTo>
                    <a:pt x="1360" y="824"/>
                  </a:lnTo>
                  <a:lnTo>
                    <a:pt x="1358" y="822"/>
                  </a:lnTo>
                  <a:lnTo>
                    <a:pt x="1356" y="819"/>
                  </a:lnTo>
                  <a:lnTo>
                    <a:pt x="1353" y="816"/>
                  </a:lnTo>
                  <a:lnTo>
                    <a:pt x="1351" y="814"/>
                  </a:lnTo>
                  <a:lnTo>
                    <a:pt x="1349" y="811"/>
                  </a:lnTo>
                  <a:lnTo>
                    <a:pt x="1347" y="809"/>
                  </a:lnTo>
                  <a:lnTo>
                    <a:pt x="1344" y="806"/>
                  </a:lnTo>
                  <a:lnTo>
                    <a:pt x="1341" y="803"/>
                  </a:lnTo>
                  <a:lnTo>
                    <a:pt x="1339" y="801"/>
                  </a:lnTo>
                  <a:lnTo>
                    <a:pt x="1337" y="798"/>
                  </a:lnTo>
                  <a:lnTo>
                    <a:pt x="1334" y="796"/>
                  </a:lnTo>
                  <a:lnTo>
                    <a:pt x="1331" y="792"/>
                  </a:lnTo>
                  <a:lnTo>
                    <a:pt x="1328" y="790"/>
                  </a:lnTo>
                  <a:lnTo>
                    <a:pt x="1326" y="787"/>
                  </a:lnTo>
                  <a:lnTo>
                    <a:pt x="1323" y="785"/>
                  </a:lnTo>
                  <a:lnTo>
                    <a:pt x="1320" y="782"/>
                  </a:lnTo>
                  <a:lnTo>
                    <a:pt x="1317" y="779"/>
                  </a:lnTo>
                  <a:lnTo>
                    <a:pt x="1314" y="776"/>
                  </a:lnTo>
                  <a:lnTo>
                    <a:pt x="1311" y="774"/>
                  </a:lnTo>
                  <a:lnTo>
                    <a:pt x="1308" y="771"/>
                  </a:lnTo>
                  <a:lnTo>
                    <a:pt x="1305" y="769"/>
                  </a:lnTo>
                  <a:lnTo>
                    <a:pt x="1302" y="765"/>
                  </a:lnTo>
                  <a:lnTo>
                    <a:pt x="1299" y="763"/>
                  </a:lnTo>
                  <a:lnTo>
                    <a:pt x="1295" y="760"/>
                  </a:lnTo>
                  <a:lnTo>
                    <a:pt x="1292" y="758"/>
                  </a:lnTo>
                  <a:lnTo>
                    <a:pt x="1289" y="754"/>
                  </a:lnTo>
                  <a:lnTo>
                    <a:pt x="1286" y="751"/>
                  </a:lnTo>
                  <a:lnTo>
                    <a:pt x="1282" y="749"/>
                  </a:lnTo>
                  <a:lnTo>
                    <a:pt x="1278" y="746"/>
                  </a:lnTo>
                  <a:lnTo>
                    <a:pt x="1275" y="743"/>
                  </a:lnTo>
                  <a:lnTo>
                    <a:pt x="1271" y="740"/>
                  </a:lnTo>
                  <a:lnTo>
                    <a:pt x="1267" y="737"/>
                  </a:lnTo>
                  <a:lnTo>
                    <a:pt x="1264" y="735"/>
                  </a:lnTo>
                  <a:lnTo>
                    <a:pt x="1260" y="731"/>
                  </a:lnTo>
                  <a:lnTo>
                    <a:pt x="1256" y="728"/>
                  </a:lnTo>
                  <a:lnTo>
                    <a:pt x="1252" y="726"/>
                  </a:lnTo>
                  <a:lnTo>
                    <a:pt x="1248" y="723"/>
                  </a:lnTo>
                  <a:lnTo>
                    <a:pt x="1244" y="719"/>
                  </a:lnTo>
                  <a:lnTo>
                    <a:pt x="1241" y="716"/>
                  </a:lnTo>
                  <a:lnTo>
                    <a:pt x="1236" y="714"/>
                  </a:lnTo>
                  <a:lnTo>
                    <a:pt x="1232" y="711"/>
                  </a:lnTo>
                  <a:lnTo>
                    <a:pt x="1228" y="707"/>
                  </a:lnTo>
                  <a:lnTo>
                    <a:pt x="1224" y="705"/>
                  </a:lnTo>
                  <a:lnTo>
                    <a:pt x="1220" y="702"/>
                  </a:lnTo>
                  <a:lnTo>
                    <a:pt x="1216" y="699"/>
                  </a:lnTo>
                  <a:lnTo>
                    <a:pt x="1211" y="695"/>
                  </a:lnTo>
                  <a:lnTo>
                    <a:pt x="1207" y="693"/>
                  </a:lnTo>
                  <a:lnTo>
                    <a:pt x="1203" y="690"/>
                  </a:lnTo>
                  <a:lnTo>
                    <a:pt x="1198" y="687"/>
                  </a:lnTo>
                  <a:lnTo>
                    <a:pt x="1194" y="683"/>
                  </a:lnTo>
                  <a:lnTo>
                    <a:pt x="1188" y="681"/>
                  </a:lnTo>
                  <a:lnTo>
                    <a:pt x="1184" y="678"/>
                  </a:lnTo>
                  <a:lnTo>
                    <a:pt x="1180" y="675"/>
                  </a:lnTo>
                  <a:lnTo>
                    <a:pt x="1175" y="671"/>
                  </a:lnTo>
                  <a:lnTo>
                    <a:pt x="1171" y="668"/>
                  </a:lnTo>
                  <a:lnTo>
                    <a:pt x="1166" y="665"/>
                  </a:lnTo>
                  <a:lnTo>
                    <a:pt x="1161" y="662"/>
                  </a:lnTo>
                  <a:lnTo>
                    <a:pt x="1156" y="659"/>
                  </a:lnTo>
                  <a:lnTo>
                    <a:pt x="1151" y="656"/>
                  </a:lnTo>
                  <a:lnTo>
                    <a:pt x="1146" y="653"/>
                  </a:lnTo>
                  <a:lnTo>
                    <a:pt x="1142" y="650"/>
                  </a:lnTo>
                  <a:lnTo>
                    <a:pt x="1136" y="646"/>
                  </a:lnTo>
                  <a:lnTo>
                    <a:pt x="1132" y="643"/>
                  </a:lnTo>
                  <a:lnTo>
                    <a:pt x="1126" y="640"/>
                  </a:lnTo>
                  <a:lnTo>
                    <a:pt x="1121" y="638"/>
                  </a:lnTo>
                  <a:lnTo>
                    <a:pt x="1117" y="633"/>
                  </a:lnTo>
                  <a:lnTo>
                    <a:pt x="1111" y="631"/>
                  </a:lnTo>
                  <a:lnTo>
                    <a:pt x="1106" y="628"/>
                  </a:lnTo>
                  <a:lnTo>
                    <a:pt x="1101" y="625"/>
                  </a:lnTo>
                  <a:lnTo>
                    <a:pt x="1096" y="621"/>
                  </a:lnTo>
                  <a:lnTo>
                    <a:pt x="1090" y="618"/>
                  </a:lnTo>
                  <a:lnTo>
                    <a:pt x="1085" y="615"/>
                  </a:lnTo>
                  <a:lnTo>
                    <a:pt x="1079" y="611"/>
                  </a:lnTo>
                  <a:lnTo>
                    <a:pt x="1074" y="608"/>
                  </a:lnTo>
                  <a:lnTo>
                    <a:pt x="1069" y="605"/>
                  </a:lnTo>
                  <a:lnTo>
                    <a:pt x="1063" y="602"/>
                  </a:lnTo>
                  <a:lnTo>
                    <a:pt x="1058" y="598"/>
                  </a:lnTo>
                  <a:lnTo>
                    <a:pt x="1052" y="595"/>
                  </a:lnTo>
                  <a:lnTo>
                    <a:pt x="1047" y="592"/>
                  </a:lnTo>
                  <a:lnTo>
                    <a:pt x="1041" y="589"/>
                  </a:lnTo>
                  <a:lnTo>
                    <a:pt x="1036" y="585"/>
                  </a:lnTo>
                  <a:lnTo>
                    <a:pt x="1030" y="582"/>
                  </a:lnTo>
                  <a:lnTo>
                    <a:pt x="1025" y="579"/>
                  </a:lnTo>
                  <a:lnTo>
                    <a:pt x="1019" y="576"/>
                  </a:lnTo>
                  <a:lnTo>
                    <a:pt x="1014" y="572"/>
                  </a:lnTo>
                  <a:lnTo>
                    <a:pt x="1007" y="569"/>
                  </a:lnTo>
                  <a:lnTo>
                    <a:pt x="1002" y="566"/>
                  </a:lnTo>
                  <a:lnTo>
                    <a:pt x="997" y="562"/>
                  </a:lnTo>
                  <a:lnTo>
                    <a:pt x="991" y="559"/>
                  </a:lnTo>
                  <a:lnTo>
                    <a:pt x="985" y="556"/>
                  </a:lnTo>
                  <a:lnTo>
                    <a:pt x="979" y="553"/>
                  </a:lnTo>
                  <a:lnTo>
                    <a:pt x="974" y="549"/>
                  </a:lnTo>
                  <a:lnTo>
                    <a:pt x="967" y="546"/>
                  </a:lnTo>
                  <a:lnTo>
                    <a:pt x="962" y="543"/>
                  </a:lnTo>
                  <a:lnTo>
                    <a:pt x="956" y="540"/>
                  </a:lnTo>
                  <a:lnTo>
                    <a:pt x="950" y="536"/>
                  </a:lnTo>
                  <a:lnTo>
                    <a:pt x="944" y="533"/>
                  </a:lnTo>
                  <a:lnTo>
                    <a:pt x="938" y="529"/>
                  </a:lnTo>
                  <a:lnTo>
                    <a:pt x="932" y="525"/>
                  </a:lnTo>
                  <a:lnTo>
                    <a:pt x="927" y="522"/>
                  </a:lnTo>
                  <a:lnTo>
                    <a:pt x="920" y="519"/>
                  </a:lnTo>
                  <a:lnTo>
                    <a:pt x="915" y="516"/>
                  </a:lnTo>
                  <a:lnTo>
                    <a:pt x="908" y="512"/>
                  </a:lnTo>
                  <a:lnTo>
                    <a:pt x="903" y="509"/>
                  </a:lnTo>
                  <a:lnTo>
                    <a:pt x="897" y="506"/>
                  </a:lnTo>
                  <a:lnTo>
                    <a:pt x="891" y="502"/>
                  </a:lnTo>
                  <a:lnTo>
                    <a:pt x="885" y="498"/>
                  </a:lnTo>
                  <a:lnTo>
                    <a:pt x="879" y="495"/>
                  </a:lnTo>
                  <a:lnTo>
                    <a:pt x="872" y="492"/>
                  </a:lnTo>
                  <a:lnTo>
                    <a:pt x="867" y="488"/>
                  </a:lnTo>
                  <a:lnTo>
                    <a:pt x="861" y="485"/>
                  </a:lnTo>
                  <a:lnTo>
                    <a:pt x="855" y="482"/>
                  </a:lnTo>
                  <a:lnTo>
                    <a:pt x="849" y="478"/>
                  </a:lnTo>
                  <a:lnTo>
                    <a:pt x="843" y="475"/>
                  </a:lnTo>
                  <a:lnTo>
                    <a:pt x="837" y="472"/>
                  </a:lnTo>
                  <a:lnTo>
                    <a:pt x="831" y="468"/>
                  </a:lnTo>
                  <a:lnTo>
                    <a:pt x="825" y="464"/>
                  </a:lnTo>
                  <a:lnTo>
                    <a:pt x="819" y="461"/>
                  </a:lnTo>
                  <a:lnTo>
                    <a:pt x="812" y="458"/>
                  </a:lnTo>
                  <a:lnTo>
                    <a:pt x="807" y="453"/>
                  </a:lnTo>
                  <a:lnTo>
                    <a:pt x="800" y="450"/>
                  </a:lnTo>
                  <a:lnTo>
                    <a:pt x="795" y="447"/>
                  </a:lnTo>
                  <a:lnTo>
                    <a:pt x="788" y="444"/>
                  </a:lnTo>
                  <a:lnTo>
                    <a:pt x="783" y="440"/>
                  </a:lnTo>
                  <a:lnTo>
                    <a:pt x="776" y="437"/>
                  </a:lnTo>
                  <a:lnTo>
                    <a:pt x="771" y="433"/>
                  </a:lnTo>
                  <a:lnTo>
                    <a:pt x="764" y="429"/>
                  </a:lnTo>
                  <a:lnTo>
                    <a:pt x="759" y="426"/>
                  </a:lnTo>
                  <a:lnTo>
                    <a:pt x="752" y="423"/>
                  </a:lnTo>
                  <a:lnTo>
                    <a:pt x="747" y="420"/>
                  </a:lnTo>
                  <a:lnTo>
                    <a:pt x="740" y="416"/>
                  </a:lnTo>
                  <a:lnTo>
                    <a:pt x="735" y="413"/>
                  </a:lnTo>
                  <a:lnTo>
                    <a:pt x="728" y="409"/>
                  </a:lnTo>
                  <a:lnTo>
                    <a:pt x="723" y="405"/>
                  </a:lnTo>
                  <a:lnTo>
                    <a:pt x="717" y="402"/>
                  </a:lnTo>
                  <a:lnTo>
                    <a:pt x="711" y="399"/>
                  </a:lnTo>
                  <a:lnTo>
                    <a:pt x="705" y="394"/>
                  </a:lnTo>
                  <a:lnTo>
                    <a:pt x="699" y="391"/>
                  </a:lnTo>
                  <a:lnTo>
                    <a:pt x="693" y="388"/>
                  </a:lnTo>
                  <a:lnTo>
                    <a:pt x="687" y="385"/>
                  </a:lnTo>
                  <a:lnTo>
                    <a:pt x="681" y="381"/>
                  </a:lnTo>
                  <a:lnTo>
                    <a:pt x="676" y="378"/>
                  </a:lnTo>
                  <a:lnTo>
                    <a:pt x="669" y="374"/>
                  </a:lnTo>
                  <a:lnTo>
                    <a:pt x="664" y="371"/>
                  </a:lnTo>
                  <a:lnTo>
                    <a:pt x="659" y="367"/>
                  </a:lnTo>
                  <a:lnTo>
                    <a:pt x="652" y="364"/>
                  </a:lnTo>
                  <a:lnTo>
                    <a:pt x="647" y="361"/>
                  </a:lnTo>
                  <a:lnTo>
                    <a:pt x="641" y="356"/>
                  </a:lnTo>
                  <a:lnTo>
                    <a:pt x="635" y="353"/>
                  </a:lnTo>
                  <a:lnTo>
                    <a:pt x="629" y="350"/>
                  </a:lnTo>
                  <a:lnTo>
                    <a:pt x="624" y="347"/>
                  </a:lnTo>
                  <a:lnTo>
                    <a:pt x="618" y="343"/>
                  </a:lnTo>
                  <a:lnTo>
                    <a:pt x="612" y="340"/>
                  </a:lnTo>
                  <a:lnTo>
                    <a:pt x="606" y="336"/>
                  </a:lnTo>
                  <a:lnTo>
                    <a:pt x="601" y="332"/>
                  </a:lnTo>
                  <a:lnTo>
                    <a:pt x="595" y="329"/>
                  </a:lnTo>
                  <a:lnTo>
                    <a:pt x="590" y="326"/>
                  </a:lnTo>
                  <a:lnTo>
                    <a:pt x="583" y="323"/>
                  </a:lnTo>
                  <a:lnTo>
                    <a:pt x="578" y="319"/>
                  </a:lnTo>
                  <a:lnTo>
                    <a:pt x="572" y="316"/>
                  </a:lnTo>
                  <a:lnTo>
                    <a:pt x="567" y="312"/>
                  </a:lnTo>
                  <a:lnTo>
                    <a:pt x="561" y="309"/>
                  </a:lnTo>
                  <a:lnTo>
                    <a:pt x="556" y="305"/>
                  </a:lnTo>
                  <a:lnTo>
                    <a:pt x="551" y="302"/>
                  </a:lnTo>
                  <a:lnTo>
                    <a:pt x="545" y="299"/>
                  </a:lnTo>
                  <a:lnTo>
                    <a:pt x="540" y="295"/>
                  </a:lnTo>
                  <a:lnTo>
                    <a:pt x="534" y="292"/>
                  </a:lnTo>
                  <a:lnTo>
                    <a:pt x="529" y="289"/>
                  </a:lnTo>
                  <a:lnTo>
                    <a:pt x="523" y="285"/>
                  </a:lnTo>
                  <a:lnTo>
                    <a:pt x="518" y="282"/>
                  </a:lnTo>
                  <a:lnTo>
                    <a:pt x="512" y="279"/>
                  </a:lnTo>
                  <a:lnTo>
                    <a:pt x="507" y="276"/>
                  </a:lnTo>
                  <a:lnTo>
                    <a:pt x="503" y="272"/>
                  </a:lnTo>
                  <a:lnTo>
                    <a:pt x="497" y="269"/>
                  </a:lnTo>
                  <a:lnTo>
                    <a:pt x="492" y="266"/>
                  </a:lnTo>
                  <a:lnTo>
                    <a:pt x="486" y="263"/>
                  </a:lnTo>
                  <a:lnTo>
                    <a:pt x="482" y="259"/>
                  </a:lnTo>
                  <a:lnTo>
                    <a:pt x="476" y="256"/>
                  </a:lnTo>
                  <a:lnTo>
                    <a:pt x="471" y="253"/>
                  </a:lnTo>
                  <a:lnTo>
                    <a:pt x="467" y="249"/>
                  </a:lnTo>
                  <a:lnTo>
                    <a:pt x="461" y="246"/>
                  </a:lnTo>
                  <a:lnTo>
                    <a:pt x="456" y="243"/>
                  </a:lnTo>
                  <a:lnTo>
                    <a:pt x="451" y="240"/>
                  </a:lnTo>
                  <a:lnTo>
                    <a:pt x="446" y="236"/>
                  </a:lnTo>
                  <a:lnTo>
                    <a:pt x="442" y="233"/>
                  </a:lnTo>
                  <a:lnTo>
                    <a:pt x="436" y="230"/>
                  </a:lnTo>
                  <a:lnTo>
                    <a:pt x="432" y="228"/>
                  </a:lnTo>
                  <a:lnTo>
                    <a:pt x="426" y="224"/>
                  </a:lnTo>
                  <a:lnTo>
                    <a:pt x="422" y="221"/>
                  </a:lnTo>
                  <a:lnTo>
                    <a:pt x="416" y="218"/>
                  </a:lnTo>
                  <a:lnTo>
                    <a:pt x="412" y="215"/>
                  </a:lnTo>
                  <a:lnTo>
                    <a:pt x="408" y="212"/>
                  </a:lnTo>
                  <a:lnTo>
                    <a:pt x="402" y="209"/>
                  </a:lnTo>
                  <a:lnTo>
                    <a:pt x="398" y="206"/>
                  </a:lnTo>
                  <a:lnTo>
                    <a:pt x="394" y="203"/>
                  </a:lnTo>
                  <a:lnTo>
                    <a:pt x="389" y="199"/>
                  </a:lnTo>
                  <a:lnTo>
                    <a:pt x="384" y="197"/>
                  </a:lnTo>
                  <a:lnTo>
                    <a:pt x="379" y="194"/>
                  </a:lnTo>
                  <a:lnTo>
                    <a:pt x="375" y="191"/>
                  </a:lnTo>
                  <a:lnTo>
                    <a:pt x="371" y="188"/>
                  </a:lnTo>
                  <a:lnTo>
                    <a:pt x="366" y="185"/>
                  </a:lnTo>
                  <a:lnTo>
                    <a:pt x="362" y="183"/>
                  </a:lnTo>
                  <a:lnTo>
                    <a:pt x="358" y="180"/>
                  </a:lnTo>
                  <a:lnTo>
                    <a:pt x="353" y="176"/>
                  </a:lnTo>
                  <a:lnTo>
                    <a:pt x="349" y="174"/>
                  </a:lnTo>
                  <a:lnTo>
                    <a:pt x="344" y="171"/>
                  </a:lnTo>
                  <a:lnTo>
                    <a:pt x="340" y="169"/>
                  </a:lnTo>
                  <a:lnTo>
                    <a:pt x="336" y="166"/>
                  </a:lnTo>
                  <a:lnTo>
                    <a:pt x="331" y="163"/>
                  </a:lnTo>
                  <a:lnTo>
                    <a:pt x="327" y="160"/>
                  </a:lnTo>
                  <a:lnTo>
                    <a:pt x="324" y="158"/>
                  </a:lnTo>
                  <a:lnTo>
                    <a:pt x="319" y="155"/>
                  </a:lnTo>
                  <a:lnTo>
                    <a:pt x="315" y="152"/>
                  </a:lnTo>
                  <a:lnTo>
                    <a:pt x="312" y="150"/>
                  </a:lnTo>
                  <a:lnTo>
                    <a:pt x="307" y="147"/>
                  </a:lnTo>
                  <a:lnTo>
                    <a:pt x="303" y="145"/>
                  </a:lnTo>
                  <a:lnTo>
                    <a:pt x="299" y="142"/>
                  </a:lnTo>
                  <a:lnTo>
                    <a:pt x="295" y="139"/>
                  </a:lnTo>
                  <a:lnTo>
                    <a:pt x="291" y="137"/>
                  </a:lnTo>
                  <a:lnTo>
                    <a:pt x="288" y="134"/>
                  </a:lnTo>
                  <a:lnTo>
                    <a:pt x="283" y="132"/>
                  </a:lnTo>
                  <a:lnTo>
                    <a:pt x="280" y="130"/>
                  </a:lnTo>
                  <a:lnTo>
                    <a:pt x="276" y="126"/>
                  </a:lnTo>
                  <a:lnTo>
                    <a:pt x="273" y="124"/>
                  </a:lnTo>
                  <a:lnTo>
                    <a:pt x="269" y="122"/>
                  </a:lnTo>
                  <a:lnTo>
                    <a:pt x="266" y="120"/>
                  </a:lnTo>
                  <a:lnTo>
                    <a:pt x="262" y="118"/>
                  </a:lnTo>
                  <a:lnTo>
                    <a:pt x="258" y="115"/>
                  </a:lnTo>
                  <a:lnTo>
                    <a:pt x="255" y="113"/>
                  </a:lnTo>
                  <a:lnTo>
                    <a:pt x="252" y="110"/>
                  </a:lnTo>
                  <a:lnTo>
                    <a:pt x="247" y="108"/>
                  </a:lnTo>
                  <a:lnTo>
                    <a:pt x="244" y="106"/>
                  </a:lnTo>
                  <a:lnTo>
                    <a:pt x="241" y="103"/>
                  </a:lnTo>
                  <a:lnTo>
                    <a:pt x="238" y="101"/>
                  </a:lnTo>
                  <a:lnTo>
                    <a:pt x="234" y="99"/>
                  </a:lnTo>
                  <a:lnTo>
                    <a:pt x="231" y="97"/>
                  </a:lnTo>
                  <a:lnTo>
                    <a:pt x="228" y="95"/>
                  </a:lnTo>
                  <a:lnTo>
                    <a:pt x="225" y="92"/>
                  </a:lnTo>
                  <a:lnTo>
                    <a:pt x="221" y="91"/>
                  </a:lnTo>
                  <a:lnTo>
                    <a:pt x="218" y="89"/>
                  </a:lnTo>
                  <a:lnTo>
                    <a:pt x="215" y="87"/>
                  </a:lnTo>
                  <a:lnTo>
                    <a:pt x="211" y="85"/>
                  </a:lnTo>
                  <a:lnTo>
                    <a:pt x="209" y="83"/>
                  </a:lnTo>
                  <a:lnTo>
                    <a:pt x="206" y="80"/>
                  </a:lnTo>
                  <a:lnTo>
                    <a:pt x="203" y="79"/>
                  </a:lnTo>
                  <a:lnTo>
                    <a:pt x="199" y="77"/>
                  </a:lnTo>
                  <a:lnTo>
                    <a:pt x="197" y="75"/>
                  </a:lnTo>
                  <a:lnTo>
                    <a:pt x="194" y="73"/>
                  </a:lnTo>
                  <a:lnTo>
                    <a:pt x="191" y="72"/>
                  </a:lnTo>
                  <a:lnTo>
                    <a:pt x="187" y="70"/>
                  </a:lnTo>
                  <a:lnTo>
                    <a:pt x="185" y="68"/>
                  </a:lnTo>
                  <a:lnTo>
                    <a:pt x="183" y="66"/>
                  </a:lnTo>
                  <a:lnTo>
                    <a:pt x="180" y="64"/>
                  </a:lnTo>
                  <a:lnTo>
                    <a:pt x="178" y="63"/>
                  </a:lnTo>
                  <a:lnTo>
                    <a:pt x="174" y="61"/>
                  </a:lnTo>
                  <a:lnTo>
                    <a:pt x="172" y="59"/>
                  </a:lnTo>
                  <a:lnTo>
                    <a:pt x="169" y="58"/>
                  </a:lnTo>
                  <a:lnTo>
                    <a:pt x="167" y="56"/>
                  </a:lnTo>
                  <a:lnTo>
                    <a:pt x="163" y="54"/>
                  </a:lnTo>
                  <a:lnTo>
                    <a:pt x="161" y="53"/>
                  </a:lnTo>
                  <a:lnTo>
                    <a:pt x="159" y="51"/>
                  </a:lnTo>
                  <a:lnTo>
                    <a:pt x="156" y="50"/>
                  </a:lnTo>
                  <a:lnTo>
                    <a:pt x="154" y="49"/>
                  </a:lnTo>
                  <a:lnTo>
                    <a:pt x="151" y="47"/>
                  </a:lnTo>
                  <a:lnTo>
                    <a:pt x="149" y="46"/>
                  </a:lnTo>
                  <a:lnTo>
                    <a:pt x="147" y="43"/>
                  </a:lnTo>
                  <a:lnTo>
                    <a:pt x="145" y="42"/>
                  </a:lnTo>
                  <a:lnTo>
                    <a:pt x="143" y="41"/>
                  </a:lnTo>
                  <a:lnTo>
                    <a:pt x="141" y="40"/>
                  </a:lnTo>
                  <a:lnTo>
                    <a:pt x="138" y="39"/>
                  </a:lnTo>
                  <a:lnTo>
                    <a:pt x="136" y="37"/>
                  </a:lnTo>
                  <a:lnTo>
                    <a:pt x="133" y="36"/>
                  </a:lnTo>
                  <a:lnTo>
                    <a:pt x="132" y="35"/>
                  </a:lnTo>
                  <a:lnTo>
                    <a:pt x="130" y="34"/>
                  </a:lnTo>
                  <a:lnTo>
                    <a:pt x="127" y="32"/>
                  </a:lnTo>
                  <a:lnTo>
                    <a:pt x="125" y="31"/>
                  </a:lnTo>
                  <a:lnTo>
                    <a:pt x="123" y="30"/>
                  </a:lnTo>
                  <a:lnTo>
                    <a:pt x="121" y="29"/>
                  </a:lnTo>
                  <a:lnTo>
                    <a:pt x="119" y="28"/>
                  </a:lnTo>
                  <a:lnTo>
                    <a:pt x="118" y="27"/>
                  </a:lnTo>
                  <a:lnTo>
                    <a:pt x="116" y="26"/>
                  </a:lnTo>
                  <a:lnTo>
                    <a:pt x="113" y="25"/>
                  </a:lnTo>
                  <a:lnTo>
                    <a:pt x="112" y="24"/>
                  </a:lnTo>
                  <a:lnTo>
                    <a:pt x="110" y="23"/>
                  </a:lnTo>
                  <a:lnTo>
                    <a:pt x="108" y="22"/>
                  </a:lnTo>
                  <a:lnTo>
                    <a:pt x="107" y="20"/>
                  </a:lnTo>
                  <a:lnTo>
                    <a:pt x="105" y="19"/>
                  </a:lnTo>
                  <a:lnTo>
                    <a:pt x="104" y="18"/>
                  </a:lnTo>
                  <a:lnTo>
                    <a:pt x="101" y="18"/>
                  </a:lnTo>
                  <a:lnTo>
                    <a:pt x="100" y="17"/>
                  </a:lnTo>
                  <a:lnTo>
                    <a:pt x="98" y="16"/>
                  </a:lnTo>
                  <a:lnTo>
                    <a:pt x="96" y="16"/>
                  </a:lnTo>
                  <a:lnTo>
                    <a:pt x="95" y="15"/>
                  </a:lnTo>
                  <a:lnTo>
                    <a:pt x="93" y="14"/>
                  </a:lnTo>
                  <a:lnTo>
                    <a:pt x="92" y="13"/>
                  </a:lnTo>
                  <a:lnTo>
                    <a:pt x="90" y="13"/>
                  </a:lnTo>
                  <a:lnTo>
                    <a:pt x="88" y="12"/>
                  </a:lnTo>
                  <a:lnTo>
                    <a:pt x="87" y="11"/>
                  </a:lnTo>
                  <a:lnTo>
                    <a:pt x="86" y="11"/>
                  </a:lnTo>
                  <a:lnTo>
                    <a:pt x="84" y="10"/>
                  </a:lnTo>
                  <a:lnTo>
                    <a:pt x="83" y="10"/>
                  </a:lnTo>
                  <a:lnTo>
                    <a:pt x="82" y="8"/>
                  </a:lnTo>
                  <a:lnTo>
                    <a:pt x="81" y="8"/>
                  </a:lnTo>
                  <a:lnTo>
                    <a:pt x="78" y="7"/>
                  </a:lnTo>
                  <a:lnTo>
                    <a:pt x="77" y="6"/>
                  </a:lnTo>
                  <a:lnTo>
                    <a:pt x="76" y="6"/>
                  </a:lnTo>
                  <a:lnTo>
                    <a:pt x="75" y="6"/>
                  </a:lnTo>
                  <a:lnTo>
                    <a:pt x="74" y="5"/>
                  </a:lnTo>
                  <a:lnTo>
                    <a:pt x="73" y="5"/>
                  </a:lnTo>
                  <a:lnTo>
                    <a:pt x="72" y="4"/>
                  </a:lnTo>
                  <a:lnTo>
                    <a:pt x="71" y="4"/>
                  </a:lnTo>
                  <a:lnTo>
                    <a:pt x="70" y="4"/>
                  </a:lnTo>
                  <a:lnTo>
                    <a:pt x="69" y="3"/>
                  </a:lnTo>
                  <a:lnTo>
                    <a:pt x="68" y="3"/>
                  </a:lnTo>
                  <a:lnTo>
                    <a:pt x="66" y="3"/>
                  </a:lnTo>
                  <a:lnTo>
                    <a:pt x="65" y="2"/>
                  </a:lnTo>
                  <a:lnTo>
                    <a:pt x="64" y="2"/>
                  </a:lnTo>
                  <a:lnTo>
                    <a:pt x="63" y="2"/>
                  </a:lnTo>
                  <a:lnTo>
                    <a:pt x="62" y="2"/>
                  </a:lnTo>
                  <a:lnTo>
                    <a:pt x="61" y="2"/>
                  </a:lnTo>
                  <a:lnTo>
                    <a:pt x="60" y="1"/>
                  </a:lnTo>
                  <a:lnTo>
                    <a:pt x="59" y="1"/>
                  </a:lnTo>
                  <a:lnTo>
                    <a:pt x="58" y="1"/>
                  </a:lnTo>
                  <a:lnTo>
                    <a:pt x="57" y="1"/>
                  </a:lnTo>
                  <a:lnTo>
                    <a:pt x="56" y="1"/>
                  </a:lnTo>
                  <a:lnTo>
                    <a:pt x="54" y="0"/>
                  </a:lnTo>
                  <a:lnTo>
                    <a:pt x="53" y="0"/>
                  </a:lnTo>
                  <a:lnTo>
                    <a:pt x="52" y="0"/>
                  </a:lnTo>
                  <a:lnTo>
                    <a:pt x="51" y="0"/>
                  </a:lnTo>
                  <a:lnTo>
                    <a:pt x="50" y="0"/>
                  </a:lnTo>
                  <a:lnTo>
                    <a:pt x="49" y="0"/>
                  </a:lnTo>
                  <a:lnTo>
                    <a:pt x="48" y="1"/>
                  </a:lnTo>
                  <a:lnTo>
                    <a:pt x="47" y="1"/>
                  </a:lnTo>
                  <a:lnTo>
                    <a:pt x="46" y="1"/>
                  </a:lnTo>
                  <a:lnTo>
                    <a:pt x="45" y="1"/>
                  </a:lnTo>
                  <a:lnTo>
                    <a:pt x="44" y="2"/>
                  </a:lnTo>
                  <a:lnTo>
                    <a:pt x="42" y="2"/>
                  </a:lnTo>
                  <a:lnTo>
                    <a:pt x="41" y="3"/>
                  </a:lnTo>
                  <a:lnTo>
                    <a:pt x="40" y="4"/>
                  </a:lnTo>
                  <a:lnTo>
                    <a:pt x="39" y="5"/>
                  </a:lnTo>
                  <a:lnTo>
                    <a:pt x="39" y="6"/>
                  </a:lnTo>
                  <a:lnTo>
                    <a:pt x="38" y="6"/>
                  </a:lnTo>
                  <a:lnTo>
                    <a:pt x="38" y="7"/>
                  </a:lnTo>
                  <a:lnTo>
                    <a:pt x="38" y="8"/>
                  </a:lnTo>
                  <a:lnTo>
                    <a:pt x="37" y="10"/>
                  </a:lnTo>
                  <a:lnTo>
                    <a:pt x="37" y="11"/>
                  </a:lnTo>
                  <a:lnTo>
                    <a:pt x="37" y="12"/>
                  </a:lnTo>
                  <a:lnTo>
                    <a:pt x="36" y="13"/>
                  </a:lnTo>
                  <a:lnTo>
                    <a:pt x="36" y="14"/>
                  </a:lnTo>
                  <a:lnTo>
                    <a:pt x="36" y="15"/>
                  </a:lnTo>
                  <a:lnTo>
                    <a:pt x="36" y="24"/>
                  </a:lnTo>
                  <a:lnTo>
                    <a:pt x="36" y="27"/>
                  </a:lnTo>
                  <a:lnTo>
                    <a:pt x="37" y="28"/>
                  </a:lnTo>
                  <a:lnTo>
                    <a:pt x="37" y="29"/>
                  </a:lnTo>
                  <a:lnTo>
                    <a:pt x="37" y="30"/>
                  </a:lnTo>
                  <a:lnTo>
                    <a:pt x="37" y="32"/>
                  </a:lnTo>
                  <a:lnTo>
                    <a:pt x="37" y="34"/>
                  </a:lnTo>
                  <a:lnTo>
                    <a:pt x="38" y="35"/>
                  </a:lnTo>
                  <a:lnTo>
                    <a:pt x="38" y="36"/>
                  </a:lnTo>
                  <a:lnTo>
                    <a:pt x="38" y="37"/>
                  </a:lnTo>
                  <a:lnTo>
                    <a:pt x="38" y="38"/>
                  </a:lnTo>
                  <a:lnTo>
                    <a:pt x="38" y="39"/>
                  </a:lnTo>
                  <a:lnTo>
                    <a:pt x="38" y="40"/>
                  </a:lnTo>
                  <a:lnTo>
                    <a:pt x="38" y="41"/>
                  </a:lnTo>
                  <a:lnTo>
                    <a:pt x="39" y="42"/>
                  </a:lnTo>
                  <a:lnTo>
                    <a:pt x="39" y="43"/>
                  </a:lnTo>
                  <a:lnTo>
                    <a:pt x="39" y="44"/>
                  </a:lnTo>
                  <a:lnTo>
                    <a:pt x="39" y="46"/>
                  </a:lnTo>
                  <a:lnTo>
                    <a:pt x="39" y="47"/>
                  </a:lnTo>
                  <a:lnTo>
                    <a:pt x="39" y="48"/>
                  </a:lnTo>
                  <a:lnTo>
                    <a:pt x="40" y="49"/>
                  </a:lnTo>
                  <a:lnTo>
                    <a:pt x="40" y="50"/>
                  </a:lnTo>
                  <a:lnTo>
                    <a:pt x="40" y="51"/>
                  </a:lnTo>
                  <a:lnTo>
                    <a:pt x="40" y="52"/>
                  </a:lnTo>
                  <a:lnTo>
                    <a:pt x="40" y="53"/>
                  </a:lnTo>
                  <a:lnTo>
                    <a:pt x="40" y="54"/>
                  </a:lnTo>
                  <a:lnTo>
                    <a:pt x="40" y="55"/>
                  </a:lnTo>
                  <a:lnTo>
                    <a:pt x="41" y="56"/>
                  </a:lnTo>
                  <a:lnTo>
                    <a:pt x="41" y="58"/>
                  </a:lnTo>
                  <a:lnTo>
                    <a:pt x="41" y="59"/>
                  </a:lnTo>
                  <a:lnTo>
                    <a:pt x="41" y="60"/>
                  </a:lnTo>
                  <a:lnTo>
                    <a:pt x="41" y="62"/>
                  </a:lnTo>
                  <a:lnTo>
                    <a:pt x="41" y="63"/>
                  </a:lnTo>
                  <a:lnTo>
                    <a:pt x="42" y="64"/>
                  </a:lnTo>
                  <a:lnTo>
                    <a:pt x="42" y="66"/>
                  </a:lnTo>
                  <a:lnTo>
                    <a:pt x="42" y="67"/>
                  </a:lnTo>
                  <a:lnTo>
                    <a:pt x="42" y="70"/>
                  </a:lnTo>
                  <a:lnTo>
                    <a:pt x="42" y="73"/>
                  </a:lnTo>
                  <a:lnTo>
                    <a:pt x="44" y="74"/>
                  </a:lnTo>
                  <a:lnTo>
                    <a:pt x="44" y="76"/>
                  </a:lnTo>
                  <a:lnTo>
                    <a:pt x="44" y="77"/>
                  </a:lnTo>
                  <a:lnTo>
                    <a:pt x="44" y="91"/>
                  </a:lnTo>
                  <a:lnTo>
                    <a:pt x="44" y="95"/>
                  </a:lnTo>
                  <a:lnTo>
                    <a:pt x="42" y="96"/>
                  </a:lnTo>
                  <a:lnTo>
                    <a:pt x="42" y="97"/>
                  </a:lnTo>
                  <a:lnTo>
                    <a:pt x="42" y="98"/>
                  </a:lnTo>
                  <a:lnTo>
                    <a:pt x="42" y="99"/>
                  </a:lnTo>
                  <a:lnTo>
                    <a:pt x="42" y="100"/>
                  </a:lnTo>
                  <a:lnTo>
                    <a:pt x="42" y="101"/>
                  </a:lnTo>
                  <a:lnTo>
                    <a:pt x="41" y="101"/>
                  </a:lnTo>
                  <a:lnTo>
                    <a:pt x="41" y="102"/>
                  </a:lnTo>
                  <a:lnTo>
                    <a:pt x="41" y="103"/>
                  </a:lnTo>
                  <a:lnTo>
                    <a:pt x="41" y="104"/>
                  </a:lnTo>
                  <a:lnTo>
                    <a:pt x="41" y="106"/>
                  </a:lnTo>
                  <a:lnTo>
                    <a:pt x="41" y="107"/>
                  </a:lnTo>
                  <a:lnTo>
                    <a:pt x="40" y="107"/>
                  </a:lnTo>
                  <a:lnTo>
                    <a:pt x="40" y="108"/>
                  </a:lnTo>
                  <a:lnTo>
                    <a:pt x="40" y="109"/>
                  </a:lnTo>
                  <a:lnTo>
                    <a:pt x="40" y="110"/>
                  </a:lnTo>
                  <a:lnTo>
                    <a:pt x="39" y="111"/>
                  </a:lnTo>
                  <a:lnTo>
                    <a:pt x="39" y="112"/>
                  </a:lnTo>
                  <a:lnTo>
                    <a:pt x="38" y="113"/>
                  </a:lnTo>
                  <a:lnTo>
                    <a:pt x="38" y="114"/>
                  </a:lnTo>
                  <a:lnTo>
                    <a:pt x="38" y="115"/>
                  </a:lnTo>
                  <a:lnTo>
                    <a:pt x="37" y="115"/>
                  </a:lnTo>
                  <a:lnTo>
                    <a:pt x="37" y="116"/>
                  </a:lnTo>
                  <a:lnTo>
                    <a:pt x="36" y="118"/>
                  </a:lnTo>
                  <a:lnTo>
                    <a:pt x="36" y="119"/>
                  </a:lnTo>
                  <a:lnTo>
                    <a:pt x="35" y="119"/>
                  </a:lnTo>
                  <a:lnTo>
                    <a:pt x="35" y="120"/>
                  </a:lnTo>
                  <a:lnTo>
                    <a:pt x="35" y="121"/>
                  </a:lnTo>
                  <a:lnTo>
                    <a:pt x="34" y="121"/>
                  </a:lnTo>
                  <a:lnTo>
                    <a:pt x="34" y="122"/>
                  </a:lnTo>
                  <a:lnTo>
                    <a:pt x="33" y="122"/>
                  </a:lnTo>
                  <a:lnTo>
                    <a:pt x="33" y="123"/>
                  </a:lnTo>
                  <a:lnTo>
                    <a:pt x="32" y="123"/>
                  </a:lnTo>
                  <a:lnTo>
                    <a:pt x="32" y="124"/>
                  </a:lnTo>
                  <a:lnTo>
                    <a:pt x="30" y="124"/>
                  </a:lnTo>
                  <a:lnTo>
                    <a:pt x="30" y="125"/>
                  </a:lnTo>
                  <a:lnTo>
                    <a:pt x="29" y="125"/>
                  </a:lnTo>
                  <a:lnTo>
                    <a:pt x="29" y="126"/>
                  </a:lnTo>
                  <a:lnTo>
                    <a:pt x="28" y="126"/>
                  </a:lnTo>
                  <a:lnTo>
                    <a:pt x="28" y="127"/>
                  </a:lnTo>
                  <a:lnTo>
                    <a:pt x="27" y="127"/>
                  </a:lnTo>
                  <a:lnTo>
                    <a:pt x="27" y="128"/>
                  </a:lnTo>
                  <a:lnTo>
                    <a:pt x="26" y="128"/>
                  </a:lnTo>
                  <a:lnTo>
                    <a:pt x="25" y="130"/>
                  </a:lnTo>
                  <a:lnTo>
                    <a:pt x="24" y="130"/>
                  </a:lnTo>
                  <a:lnTo>
                    <a:pt x="23" y="131"/>
                  </a:lnTo>
                  <a:lnTo>
                    <a:pt x="22" y="131"/>
                  </a:lnTo>
                  <a:lnTo>
                    <a:pt x="21" y="131"/>
                  </a:lnTo>
                  <a:lnTo>
                    <a:pt x="20" y="132"/>
                  </a:lnTo>
                  <a:lnTo>
                    <a:pt x="18" y="132"/>
                  </a:lnTo>
                  <a:lnTo>
                    <a:pt x="17" y="132"/>
                  </a:lnTo>
                  <a:lnTo>
                    <a:pt x="16" y="132"/>
                  </a:lnTo>
                  <a:lnTo>
                    <a:pt x="15" y="132"/>
                  </a:lnTo>
                  <a:lnTo>
                    <a:pt x="14" y="132"/>
                  </a:lnTo>
                  <a:lnTo>
                    <a:pt x="13" y="132"/>
                  </a:lnTo>
                  <a:lnTo>
                    <a:pt x="12" y="132"/>
                  </a:lnTo>
                  <a:lnTo>
                    <a:pt x="12" y="131"/>
                  </a:lnTo>
                  <a:lnTo>
                    <a:pt x="11" y="131"/>
                  </a:lnTo>
                  <a:lnTo>
                    <a:pt x="10" y="131"/>
                  </a:lnTo>
                  <a:lnTo>
                    <a:pt x="9" y="130"/>
                  </a:lnTo>
                  <a:lnTo>
                    <a:pt x="8" y="130"/>
                  </a:lnTo>
                  <a:lnTo>
                    <a:pt x="8" y="128"/>
                  </a:lnTo>
                  <a:lnTo>
                    <a:pt x="6" y="128"/>
                  </a:lnTo>
                  <a:lnTo>
                    <a:pt x="6" y="127"/>
                  </a:lnTo>
                  <a:lnTo>
                    <a:pt x="5" y="127"/>
                  </a:lnTo>
                  <a:lnTo>
                    <a:pt x="5" y="126"/>
                  </a:lnTo>
                  <a:lnTo>
                    <a:pt x="4" y="126"/>
                  </a:lnTo>
                  <a:lnTo>
                    <a:pt x="4" y="125"/>
                  </a:lnTo>
                  <a:lnTo>
                    <a:pt x="3" y="125"/>
                  </a:lnTo>
                  <a:lnTo>
                    <a:pt x="3" y="124"/>
                  </a:lnTo>
                  <a:lnTo>
                    <a:pt x="2" y="124"/>
                  </a:lnTo>
                  <a:lnTo>
                    <a:pt x="1" y="124"/>
                  </a:lnTo>
                  <a:lnTo>
                    <a:pt x="0" y="124"/>
                  </a:lnTo>
                  <a:lnTo>
                    <a:pt x="1" y="124"/>
                  </a:lnTo>
                  <a:lnTo>
                    <a:pt x="1" y="123"/>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6" name="Freeform 40"/>
            <p:cNvSpPr>
              <a:spLocks/>
            </p:cNvSpPr>
            <p:nvPr/>
          </p:nvSpPr>
          <p:spPr bwMode="auto">
            <a:xfrm rot="10800000">
              <a:off x="3750" y="2700"/>
              <a:ext cx="1158" cy="537"/>
            </a:xfrm>
            <a:custGeom>
              <a:avLst/>
              <a:gdLst>
                <a:gd name="T0" fmla="*/ 2147483646 w 1158"/>
                <a:gd name="T1" fmla="*/ 2147483646 h 537"/>
                <a:gd name="T2" fmla="*/ 2147483646 w 1158"/>
                <a:gd name="T3" fmla="*/ 2147483646 h 537"/>
                <a:gd name="T4" fmla="*/ 2147483646 w 1158"/>
                <a:gd name="T5" fmla="*/ 2147483646 h 537"/>
                <a:gd name="T6" fmla="*/ 2147483646 w 1158"/>
                <a:gd name="T7" fmla="*/ 2147483646 h 537"/>
                <a:gd name="T8" fmla="*/ 2147483646 w 1158"/>
                <a:gd name="T9" fmla="*/ 2147483646 h 537"/>
                <a:gd name="T10" fmla="*/ 2147483646 w 1158"/>
                <a:gd name="T11" fmla="*/ 2147483646 h 537"/>
                <a:gd name="T12" fmla="*/ 2147483646 w 1158"/>
                <a:gd name="T13" fmla="*/ 2147483646 h 537"/>
                <a:gd name="T14" fmla="*/ 2147483646 w 1158"/>
                <a:gd name="T15" fmla="*/ 2147483646 h 537"/>
                <a:gd name="T16" fmla="*/ 2147483646 w 1158"/>
                <a:gd name="T17" fmla="*/ 2147483646 h 537"/>
                <a:gd name="T18" fmla="*/ 2147483646 w 1158"/>
                <a:gd name="T19" fmla="*/ 2147483646 h 537"/>
                <a:gd name="T20" fmla="*/ 2147483646 w 1158"/>
                <a:gd name="T21" fmla="*/ 2147483646 h 537"/>
                <a:gd name="T22" fmla="*/ 2147483646 w 1158"/>
                <a:gd name="T23" fmla="*/ 2147483646 h 537"/>
                <a:gd name="T24" fmla="*/ 2147483646 w 1158"/>
                <a:gd name="T25" fmla="*/ 2147483646 h 537"/>
                <a:gd name="T26" fmla="*/ 2147483646 w 1158"/>
                <a:gd name="T27" fmla="*/ 2147483646 h 537"/>
                <a:gd name="T28" fmla="*/ 2147483646 w 1158"/>
                <a:gd name="T29" fmla="*/ 2147483646 h 537"/>
                <a:gd name="T30" fmla="*/ 2147483646 w 1158"/>
                <a:gd name="T31" fmla="*/ 2147483646 h 537"/>
                <a:gd name="T32" fmla="*/ 2147483646 w 1158"/>
                <a:gd name="T33" fmla="*/ 2147483646 h 537"/>
                <a:gd name="T34" fmla="*/ 2147483646 w 1158"/>
                <a:gd name="T35" fmla="*/ 2147483646 h 537"/>
                <a:gd name="T36" fmla="*/ 2147483646 w 1158"/>
                <a:gd name="T37" fmla="*/ 2147483646 h 537"/>
                <a:gd name="T38" fmla="*/ 2147483646 w 1158"/>
                <a:gd name="T39" fmla="*/ 2147483646 h 537"/>
                <a:gd name="T40" fmla="*/ 2147483646 w 1158"/>
                <a:gd name="T41" fmla="*/ 2147483646 h 537"/>
                <a:gd name="T42" fmla="*/ 2147483646 w 1158"/>
                <a:gd name="T43" fmla="*/ 2147483646 h 537"/>
                <a:gd name="T44" fmla="*/ 2147483646 w 1158"/>
                <a:gd name="T45" fmla="*/ 2147483646 h 537"/>
                <a:gd name="T46" fmla="*/ 2147483646 w 1158"/>
                <a:gd name="T47" fmla="*/ 2147483646 h 537"/>
                <a:gd name="T48" fmla="*/ 2147483646 w 1158"/>
                <a:gd name="T49" fmla="*/ 2147483646 h 537"/>
                <a:gd name="T50" fmla="*/ 2147483646 w 1158"/>
                <a:gd name="T51" fmla="*/ 2147483646 h 537"/>
                <a:gd name="T52" fmla="*/ 2147483646 w 1158"/>
                <a:gd name="T53" fmla="*/ 2147483646 h 537"/>
                <a:gd name="T54" fmla="*/ 2147483646 w 1158"/>
                <a:gd name="T55" fmla="*/ 2147483646 h 537"/>
                <a:gd name="T56" fmla="*/ 2147483646 w 1158"/>
                <a:gd name="T57" fmla="*/ 2147483646 h 537"/>
                <a:gd name="T58" fmla="*/ 2147483646 w 1158"/>
                <a:gd name="T59" fmla="*/ 2147483646 h 537"/>
                <a:gd name="T60" fmla="*/ 2147483646 w 1158"/>
                <a:gd name="T61" fmla="*/ 2147483646 h 537"/>
                <a:gd name="T62" fmla="*/ 2147483646 w 1158"/>
                <a:gd name="T63" fmla="*/ 2147483646 h 537"/>
                <a:gd name="T64" fmla="*/ 2147483646 w 1158"/>
                <a:gd name="T65" fmla="*/ 2147483646 h 537"/>
                <a:gd name="T66" fmla="*/ 2147483646 w 1158"/>
                <a:gd name="T67" fmla="*/ 2147483646 h 537"/>
                <a:gd name="T68" fmla="*/ 2147483646 w 1158"/>
                <a:gd name="T69" fmla="*/ 2147483646 h 537"/>
                <a:gd name="T70" fmla="*/ 2147483646 w 1158"/>
                <a:gd name="T71" fmla="*/ 2147483646 h 537"/>
                <a:gd name="T72" fmla="*/ 2147483646 w 1158"/>
                <a:gd name="T73" fmla="*/ 2147483646 h 537"/>
                <a:gd name="T74" fmla="*/ 2147483646 w 1158"/>
                <a:gd name="T75" fmla="*/ 2147483646 h 537"/>
                <a:gd name="T76" fmla="*/ 2147483646 w 1158"/>
                <a:gd name="T77" fmla="*/ 2147483646 h 537"/>
                <a:gd name="T78" fmla="*/ 2147483646 w 1158"/>
                <a:gd name="T79" fmla="*/ 2147483646 h 537"/>
                <a:gd name="T80" fmla="*/ 2147483646 w 1158"/>
                <a:gd name="T81" fmla="*/ 2147483646 h 537"/>
                <a:gd name="T82" fmla="*/ 2147483646 w 1158"/>
                <a:gd name="T83" fmla="*/ 2147483646 h 537"/>
                <a:gd name="T84" fmla="*/ 2147483646 w 1158"/>
                <a:gd name="T85" fmla="*/ 2147483646 h 537"/>
                <a:gd name="T86" fmla="*/ 2147483646 w 1158"/>
                <a:gd name="T87" fmla="*/ 2147483646 h 537"/>
                <a:gd name="T88" fmla="*/ 2147483646 w 1158"/>
                <a:gd name="T89" fmla="*/ 2147483646 h 537"/>
                <a:gd name="T90" fmla="*/ 2147483646 w 1158"/>
                <a:gd name="T91" fmla="*/ 2147483646 h 537"/>
                <a:gd name="T92" fmla="*/ 2147483646 w 1158"/>
                <a:gd name="T93" fmla="*/ 0 h 537"/>
                <a:gd name="T94" fmla="*/ 2147483646 w 1158"/>
                <a:gd name="T95" fmla="*/ 2147483646 h 537"/>
                <a:gd name="T96" fmla="*/ 2147483646 w 1158"/>
                <a:gd name="T97" fmla="*/ 2147483646 h 537"/>
                <a:gd name="T98" fmla="*/ 2147483646 w 1158"/>
                <a:gd name="T99" fmla="*/ 2147483646 h 537"/>
                <a:gd name="T100" fmla="*/ 2147483646 w 1158"/>
                <a:gd name="T101" fmla="*/ 2147483646 h 537"/>
                <a:gd name="T102" fmla="*/ 2147483646 w 1158"/>
                <a:gd name="T103" fmla="*/ 2147483646 h 537"/>
                <a:gd name="T104" fmla="*/ 2147483646 w 1158"/>
                <a:gd name="T105" fmla="*/ 2147483646 h 537"/>
                <a:gd name="T106" fmla="*/ 2147483646 w 1158"/>
                <a:gd name="T107" fmla="*/ 2147483646 h 537"/>
                <a:gd name="T108" fmla="*/ 2147483646 w 1158"/>
                <a:gd name="T109" fmla="*/ 2147483646 h 537"/>
                <a:gd name="T110" fmla="*/ 2147483646 w 1158"/>
                <a:gd name="T111" fmla="*/ 2147483646 h 537"/>
                <a:gd name="T112" fmla="*/ 2147483646 w 1158"/>
                <a:gd name="T113" fmla="*/ 2147483646 h 537"/>
                <a:gd name="T114" fmla="*/ 2147483646 w 1158"/>
                <a:gd name="T115" fmla="*/ 2147483646 h 537"/>
                <a:gd name="T116" fmla="*/ 0 w 1158"/>
                <a:gd name="T117" fmla="*/ 2147483646 h 537"/>
                <a:gd name="T118" fmla="*/ 2147483646 w 1158"/>
                <a:gd name="T119" fmla="*/ 2147483646 h 537"/>
                <a:gd name="T120" fmla="*/ 2147483646 w 1158"/>
                <a:gd name="T121" fmla="*/ 2147483646 h 537"/>
                <a:gd name="T122" fmla="*/ 2147483646 w 1158"/>
                <a:gd name="T123" fmla="*/ 2147483646 h 53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58" h="537">
                  <a:moveTo>
                    <a:pt x="1158" y="537"/>
                  </a:moveTo>
                  <a:lnTo>
                    <a:pt x="1156" y="535"/>
                  </a:lnTo>
                  <a:lnTo>
                    <a:pt x="1155" y="533"/>
                  </a:lnTo>
                  <a:lnTo>
                    <a:pt x="1153" y="531"/>
                  </a:lnTo>
                  <a:lnTo>
                    <a:pt x="1152" y="529"/>
                  </a:lnTo>
                  <a:lnTo>
                    <a:pt x="1149" y="526"/>
                  </a:lnTo>
                  <a:lnTo>
                    <a:pt x="1147" y="524"/>
                  </a:lnTo>
                  <a:lnTo>
                    <a:pt x="1146" y="522"/>
                  </a:lnTo>
                  <a:lnTo>
                    <a:pt x="1144" y="520"/>
                  </a:lnTo>
                  <a:lnTo>
                    <a:pt x="1143" y="518"/>
                  </a:lnTo>
                  <a:lnTo>
                    <a:pt x="1141" y="516"/>
                  </a:lnTo>
                  <a:lnTo>
                    <a:pt x="1139" y="513"/>
                  </a:lnTo>
                  <a:lnTo>
                    <a:pt x="1137" y="510"/>
                  </a:lnTo>
                  <a:lnTo>
                    <a:pt x="1135" y="508"/>
                  </a:lnTo>
                  <a:lnTo>
                    <a:pt x="1134" y="507"/>
                  </a:lnTo>
                  <a:lnTo>
                    <a:pt x="1132" y="504"/>
                  </a:lnTo>
                  <a:lnTo>
                    <a:pt x="1130" y="501"/>
                  </a:lnTo>
                  <a:lnTo>
                    <a:pt x="1129" y="499"/>
                  </a:lnTo>
                  <a:lnTo>
                    <a:pt x="1127" y="497"/>
                  </a:lnTo>
                  <a:lnTo>
                    <a:pt x="1125" y="495"/>
                  </a:lnTo>
                  <a:lnTo>
                    <a:pt x="1123" y="493"/>
                  </a:lnTo>
                  <a:lnTo>
                    <a:pt x="1121" y="490"/>
                  </a:lnTo>
                  <a:lnTo>
                    <a:pt x="1120" y="488"/>
                  </a:lnTo>
                  <a:lnTo>
                    <a:pt x="1118" y="486"/>
                  </a:lnTo>
                  <a:lnTo>
                    <a:pt x="1116" y="484"/>
                  </a:lnTo>
                  <a:lnTo>
                    <a:pt x="1115" y="482"/>
                  </a:lnTo>
                  <a:lnTo>
                    <a:pt x="1112" y="480"/>
                  </a:lnTo>
                  <a:lnTo>
                    <a:pt x="1110" y="477"/>
                  </a:lnTo>
                  <a:lnTo>
                    <a:pt x="1109" y="475"/>
                  </a:lnTo>
                  <a:lnTo>
                    <a:pt x="1107" y="473"/>
                  </a:lnTo>
                  <a:lnTo>
                    <a:pt x="1105" y="471"/>
                  </a:lnTo>
                  <a:lnTo>
                    <a:pt x="1104" y="469"/>
                  </a:lnTo>
                  <a:lnTo>
                    <a:pt x="1101" y="466"/>
                  </a:lnTo>
                  <a:lnTo>
                    <a:pt x="1099" y="464"/>
                  </a:lnTo>
                  <a:lnTo>
                    <a:pt x="1098" y="462"/>
                  </a:lnTo>
                  <a:lnTo>
                    <a:pt x="1096" y="459"/>
                  </a:lnTo>
                  <a:lnTo>
                    <a:pt x="1095" y="457"/>
                  </a:lnTo>
                  <a:lnTo>
                    <a:pt x="1093" y="454"/>
                  </a:lnTo>
                  <a:lnTo>
                    <a:pt x="1091" y="453"/>
                  </a:lnTo>
                  <a:lnTo>
                    <a:pt x="1088" y="450"/>
                  </a:lnTo>
                  <a:lnTo>
                    <a:pt x="1087" y="448"/>
                  </a:lnTo>
                  <a:lnTo>
                    <a:pt x="1085" y="446"/>
                  </a:lnTo>
                  <a:lnTo>
                    <a:pt x="1083" y="444"/>
                  </a:lnTo>
                  <a:lnTo>
                    <a:pt x="1081" y="441"/>
                  </a:lnTo>
                  <a:lnTo>
                    <a:pt x="1079" y="439"/>
                  </a:lnTo>
                  <a:lnTo>
                    <a:pt x="1077" y="437"/>
                  </a:lnTo>
                  <a:lnTo>
                    <a:pt x="1075" y="435"/>
                  </a:lnTo>
                  <a:lnTo>
                    <a:pt x="1073" y="433"/>
                  </a:lnTo>
                  <a:lnTo>
                    <a:pt x="1071" y="430"/>
                  </a:lnTo>
                  <a:lnTo>
                    <a:pt x="1069" y="428"/>
                  </a:lnTo>
                  <a:lnTo>
                    <a:pt x="1067" y="426"/>
                  </a:lnTo>
                  <a:lnTo>
                    <a:pt x="1065" y="424"/>
                  </a:lnTo>
                  <a:lnTo>
                    <a:pt x="1063" y="422"/>
                  </a:lnTo>
                  <a:lnTo>
                    <a:pt x="1061" y="420"/>
                  </a:lnTo>
                  <a:lnTo>
                    <a:pt x="1059" y="417"/>
                  </a:lnTo>
                  <a:lnTo>
                    <a:pt x="1057" y="414"/>
                  </a:lnTo>
                  <a:lnTo>
                    <a:pt x="1055" y="412"/>
                  </a:lnTo>
                  <a:lnTo>
                    <a:pt x="1052" y="411"/>
                  </a:lnTo>
                  <a:lnTo>
                    <a:pt x="1050" y="409"/>
                  </a:lnTo>
                  <a:lnTo>
                    <a:pt x="1048" y="405"/>
                  </a:lnTo>
                  <a:lnTo>
                    <a:pt x="1046" y="403"/>
                  </a:lnTo>
                  <a:lnTo>
                    <a:pt x="1044" y="401"/>
                  </a:lnTo>
                  <a:lnTo>
                    <a:pt x="1041" y="399"/>
                  </a:lnTo>
                  <a:lnTo>
                    <a:pt x="1039" y="397"/>
                  </a:lnTo>
                  <a:lnTo>
                    <a:pt x="1036" y="394"/>
                  </a:lnTo>
                  <a:lnTo>
                    <a:pt x="1035" y="392"/>
                  </a:lnTo>
                  <a:lnTo>
                    <a:pt x="1032" y="390"/>
                  </a:lnTo>
                  <a:lnTo>
                    <a:pt x="1029" y="388"/>
                  </a:lnTo>
                  <a:lnTo>
                    <a:pt x="1027" y="386"/>
                  </a:lnTo>
                  <a:lnTo>
                    <a:pt x="1025" y="384"/>
                  </a:lnTo>
                  <a:lnTo>
                    <a:pt x="1022" y="381"/>
                  </a:lnTo>
                  <a:lnTo>
                    <a:pt x="1020" y="379"/>
                  </a:lnTo>
                  <a:lnTo>
                    <a:pt x="1017" y="377"/>
                  </a:lnTo>
                  <a:lnTo>
                    <a:pt x="1015" y="375"/>
                  </a:lnTo>
                  <a:lnTo>
                    <a:pt x="1012" y="373"/>
                  </a:lnTo>
                  <a:lnTo>
                    <a:pt x="1010" y="370"/>
                  </a:lnTo>
                  <a:lnTo>
                    <a:pt x="1008" y="368"/>
                  </a:lnTo>
                  <a:lnTo>
                    <a:pt x="1004" y="366"/>
                  </a:lnTo>
                  <a:lnTo>
                    <a:pt x="1002" y="364"/>
                  </a:lnTo>
                  <a:lnTo>
                    <a:pt x="999" y="362"/>
                  </a:lnTo>
                  <a:lnTo>
                    <a:pt x="997" y="360"/>
                  </a:lnTo>
                  <a:lnTo>
                    <a:pt x="995" y="357"/>
                  </a:lnTo>
                  <a:lnTo>
                    <a:pt x="991" y="355"/>
                  </a:lnTo>
                  <a:lnTo>
                    <a:pt x="988" y="353"/>
                  </a:lnTo>
                  <a:lnTo>
                    <a:pt x="986" y="351"/>
                  </a:lnTo>
                  <a:lnTo>
                    <a:pt x="984" y="349"/>
                  </a:lnTo>
                  <a:lnTo>
                    <a:pt x="980" y="347"/>
                  </a:lnTo>
                  <a:lnTo>
                    <a:pt x="977" y="344"/>
                  </a:lnTo>
                  <a:lnTo>
                    <a:pt x="975" y="343"/>
                  </a:lnTo>
                  <a:lnTo>
                    <a:pt x="972" y="341"/>
                  </a:lnTo>
                  <a:lnTo>
                    <a:pt x="970" y="339"/>
                  </a:lnTo>
                  <a:lnTo>
                    <a:pt x="966" y="337"/>
                  </a:lnTo>
                  <a:lnTo>
                    <a:pt x="963" y="335"/>
                  </a:lnTo>
                  <a:lnTo>
                    <a:pt x="961" y="332"/>
                  </a:lnTo>
                  <a:lnTo>
                    <a:pt x="958" y="330"/>
                  </a:lnTo>
                  <a:lnTo>
                    <a:pt x="954" y="328"/>
                  </a:lnTo>
                  <a:lnTo>
                    <a:pt x="951" y="326"/>
                  </a:lnTo>
                  <a:lnTo>
                    <a:pt x="948" y="324"/>
                  </a:lnTo>
                  <a:lnTo>
                    <a:pt x="944" y="321"/>
                  </a:lnTo>
                  <a:lnTo>
                    <a:pt x="942" y="320"/>
                  </a:lnTo>
                  <a:lnTo>
                    <a:pt x="939" y="318"/>
                  </a:lnTo>
                  <a:lnTo>
                    <a:pt x="936" y="316"/>
                  </a:lnTo>
                  <a:lnTo>
                    <a:pt x="932" y="314"/>
                  </a:lnTo>
                  <a:lnTo>
                    <a:pt x="929" y="312"/>
                  </a:lnTo>
                  <a:lnTo>
                    <a:pt x="926" y="309"/>
                  </a:lnTo>
                  <a:lnTo>
                    <a:pt x="923" y="307"/>
                  </a:lnTo>
                  <a:lnTo>
                    <a:pt x="919" y="306"/>
                  </a:lnTo>
                  <a:lnTo>
                    <a:pt x="916" y="304"/>
                  </a:lnTo>
                  <a:lnTo>
                    <a:pt x="913" y="302"/>
                  </a:lnTo>
                  <a:lnTo>
                    <a:pt x="910" y="300"/>
                  </a:lnTo>
                  <a:lnTo>
                    <a:pt x="906" y="299"/>
                  </a:lnTo>
                  <a:lnTo>
                    <a:pt x="903" y="296"/>
                  </a:lnTo>
                  <a:lnTo>
                    <a:pt x="900" y="294"/>
                  </a:lnTo>
                  <a:lnTo>
                    <a:pt x="896" y="292"/>
                  </a:lnTo>
                  <a:lnTo>
                    <a:pt x="893" y="291"/>
                  </a:lnTo>
                  <a:lnTo>
                    <a:pt x="889" y="289"/>
                  </a:lnTo>
                  <a:lnTo>
                    <a:pt x="886" y="287"/>
                  </a:lnTo>
                  <a:lnTo>
                    <a:pt x="882" y="284"/>
                  </a:lnTo>
                  <a:lnTo>
                    <a:pt x="879" y="283"/>
                  </a:lnTo>
                  <a:lnTo>
                    <a:pt x="876" y="281"/>
                  </a:lnTo>
                  <a:lnTo>
                    <a:pt x="871" y="279"/>
                  </a:lnTo>
                  <a:lnTo>
                    <a:pt x="868" y="277"/>
                  </a:lnTo>
                  <a:lnTo>
                    <a:pt x="865" y="276"/>
                  </a:lnTo>
                  <a:lnTo>
                    <a:pt x="862" y="273"/>
                  </a:lnTo>
                  <a:lnTo>
                    <a:pt x="857" y="271"/>
                  </a:lnTo>
                  <a:lnTo>
                    <a:pt x="854" y="270"/>
                  </a:lnTo>
                  <a:lnTo>
                    <a:pt x="851" y="268"/>
                  </a:lnTo>
                  <a:lnTo>
                    <a:pt x="846" y="267"/>
                  </a:lnTo>
                  <a:lnTo>
                    <a:pt x="843" y="265"/>
                  </a:lnTo>
                  <a:lnTo>
                    <a:pt x="839" y="263"/>
                  </a:lnTo>
                  <a:lnTo>
                    <a:pt x="835" y="261"/>
                  </a:lnTo>
                  <a:lnTo>
                    <a:pt x="831" y="259"/>
                  </a:lnTo>
                  <a:lnTo>
                    <a:pt x="828" y="257"/>
                  </a:lnTo>
                  <a:lnTo>
                    <a:pt x="824" y="256"/>
                  </a:lnTo>
                  <a:lnTo>
                    <a:pt x="820" y="254"/>
                  </a:lnTo>
                  <a:lnTo>
                    <a:pt x="817" y="253"/>
                  </a:lnTo>
                  <a:lnTo>
                    <a:pt x="812" y="252"/>
                  </a:lnTo>
                  <a:lnTo>
                    <a:pt x="809" y="249"/>
                  </a:lnTo>
                  <a:lnTo>
                    <a:pt x="805" y="247"/>
                  </a:lnTo>
                  <a:lnTo>
                    <a:pt x="802" y="246"/>
                  </a:lnTo>
                  <a:lnTo>
                    <a:pt x="797" y="244"/>
                  </a:lnTo>
                  <a:lnTo>
                    <a:pt x="794" y="243"/>
                  </a:lnTo>
                  <a:lnTo>
                    <a:pt x="790" y="241"/>
                  </a:lnTo>
                  <a:lnTo>
                    <a:pt x="786" y="240"/>
                  </a:lnTo>
                  <a:lnTo>
                    <a:pt x="782" y="239"/>
                  </a:lnTo>
                  <a:lnTo>
                    <a:pt x="779" y="236"/>
                  </a:lnTo>
                  <a:lnTo>
                    <a:pt x="774" y="234"/>
                  </a:lnTo>
                  <a:lnTo>
                    <a:pt x="771" y="233"/>
                  </a:lnTo>
                  <a:lnTo>
                    <a:pt x="767" y="232"/>
                  </a:lnTo>
                  <a:lnTo>
                    <a:pt x="762" y="230"/>
                  </a:lnTo>
                  <a:lnTo>
                    <a:pt x="759" y="229"/>
                  </a:lnTo>
                  <a:lnTo>
                    <a:pt x="755" y="227"/>
                  </a:lnTo>
                  <a:lnTo>
                    <a:pt x="750" y="225"/>
                  </a:lnTo>
                  <a:lnTo>
                    <a:pt x="747" y="224"/>
                  </a:lnTo>
                  <a:lnTo>
                    <a:pt x="743" y="223"/>
                  </a:lnTo>
                  <a:lnTo>
                    <a:pt x="739" y="221"/>
                  </a:lnTo>
                  <a:lnTo>
                    <a:pt x="735" y="220"/>
                  </a:lnTo>
                  <a:lnTo>
                    <a:pt x="731" y="218"/>
                  </a:lnTo>
                  <a:lnTo>
                    <a:pt x="727" y="217"/>
                  </a:lnTo>
                  <a:lnTo>
                    <a:pt x="723" y="216"/>
                  </a:lnTo>
                  <a:lnTo>
                    <a:pt x="719" y="215"/>
                  </a:lnTo>
                  <a:lnTo>
                    <a:pt x="715" y="212"/>
                  </a:lnTo>
                  <a:lnTo>
                    <a:pt x="711" y="211"/>
                  </a:lnTo>
                  <a:lnTo>
                    <a:pt x="708" y="210"/>
                  </a:lnTo>
                  <a:lnTo>
                    <a:pt x="703" y="208"/>
                  </a:lnTo>
                  <a:lnTo>
                    <a:pt x="699" y="207"/>
                  </a:lnTo>
                  <a:lnTo>
                    <a:pt x="696" y="206"/>
                  </a:lnTo>
                  <a:lnTo>
                    <a:pt x="691" y="204"/>
                  </a:lnTo>
                  <a:lnTo>
                    <a:pt x="687" y="203"/>
                  </a:lnTo>
                  <a:lnTo>
                    <a:pt x="684" y="201"/>
                  </a:lnTo>
                  <a:lnTo>
                    <a:pt x="679" y="200"/>
                  </a:lnTo>
                  <a:lnTo>
                    <a:pt x="675" y="199"/>
                  </a:lnTo>
                  <a:lnTo>
                    <a:pt x="671" y="197"/>
                  </a:lnTo>
                  <a:lnTo>
                    <a:pt x="667" y="196"/>
                  </a:lnTo>
                  <a:lnTo>
                    <a:pt x="663" y="195"/>
                  </a:lnTo>
                  <a:lnTo>
                    <a:pt x="659" y="194"/>
                  </a:lnTo>
                  <a:lnTo>
                    <a:pt x="655" y="193"/>
                  </a:lnTo>
                  <a:lnTo>
                    <a:pt x="651" y="192"/>
                  </a:lnTo>
                  <a:lnTo>
                    <a:pt x="647" y="189"/>
                  </a:lnTo>
                  <a:lnTo>
                    <a:pt x="643" y="188"/>
                  </a:lnTo>
                  <a:lnTo>
                    <a:pt x="639" y="187"/>
                  </a:lnTo>
                  <a:lnTo>
                    <a:pt x="636" y="186"/>
                  </a:lnTo>
                  <a:lnTo>
                    <a:pt x="631" y="185"/>
                  </a:lnTo>
                  <a:lnTo>
                    <a:pt x="627" y="184"/>
                  </a:lnTo>
                  <a:lnTo>
                    <a:pt x="624" y="183"/>
                  </a:lnTo>
                  <a:lnTo>
                    <a:pt x="619" y="181"/>
                  </a:lnTo>
                  <a:lnTo>
                    <a:pt x="615" y="180"/>
                  </a:lnTo>
                  <a:lnTo>
                    <a:pt x="611" y="179"/>
                  </a:lnTo>
                  <a:lnTo>
                    <a:pt x="607" y="177"/>
                  </a:lnTo>
                  <a:lnTo>
                    <a:pt x="603" y="176"/>
                  </a:lnTo>
                  <a:lnTo>
                    <a:pt x="600" y="175"/>
                  </a:lnTo>
                  <a:lnTo>
                    <a:pt x="595" y="174"/>
                  </a:lnTo>
                  <a:lnTo>
                    <a:pt x="591" y="173"/>
                  </a:lnTo>
                  <a:lnTo>
                    <a:pt x="588" y="172"/>
                  </a:lnTo>
                  <a:lnTo>
                    <a:pt x="583" y="171"/>
                  </a:lnTo>
                  <a:lnTo>
                    <a:pt x="580" y="170"/>
                  </a:lnTo>
                  <a:lnTo>
                    <a:pt x="576" y="169"/>
                  </a:lnTo>
                  <a:lnTo>
                    <a:pt x="573" y="168"/>
                  </a:lnTo>
                  <a:lnTo>
                    <a:pt x="568" y="167"/>
                  </a:lnTo>
                  <a:lnTo>
                    <a:pt x="564" y="165"/>
                  </a:lnTo>
                  <a:lnTo>
                    <a:pt x="561" y="164"/>
                  </a:lnTo>
                  <a:lnTo>
                    <a:pt x="556" y="163"/>
                  </a:lnTo>
                  <a:lnTo>
                    <a:pt x="553" y="162"/>
                  </a:lnTo>
                  <a:lnTo>
                    <a:pt x="549" y="160"/>
                  </a:lnTo>
                  <a:lnTo>
                    <a:pt x="544" y="159"/>
                  </a:lnTo>
                  <a:lnTo>
                    <a:pt x="541" y="158"/>
                  </a:lnTo>
                  <a:lnTo>
                    <a:pt x="537" y="157"/>
                  </a:lnTo>
                  <a:lnTo>
                    <a:pt x="533" y="157"/>
                  </a:lnTo>
                  <a:lnTo>
                    <a:pt x="529" y="156"/>
                  </a:lnTo>
                  <a:lnTo>
                    <a:pt x="526" y="155"/>
                  </a:lnTo>
                  <a:lnTo>
                    <a:pt x="521" y="152"/>
                  </a:lnTo>
                  <a:lnTo>
                    <a:pt x="518" y="151"/>
                  </a:lnTo>
                  <a:lnTo>
                    <a:pt x="514" y="150"/>
                  </a:lnTo>
                  <a:lnTo>
                    <a:pt x="510" y="150"/>
                  </a:lnTo>
                  <a:lnTo>
                    <a:pt x="507" y="149"/>
                  </a:lnTo>
                  <a:lnTo>
                    <a:pt x="503" y="148"/>
                  </a:lnTo>
                  <a:lnTo>
                    <a:pt x="500" y="147"/>
                  </a:lnTo>
                  <a:lnTo>
                    <a:pt x="495" y="146"/>
                  </a:lnTo>
                  <a:lnTo>
                    <a:pt x="492" y="145"/>
                  </a:lnTo>
                  <a:lnTo>
                    <a:pt x="488" y="144"/>
                  </a:lnTo>
                  <a:lnTo>
                    <a:pt x="484" y="143"/>
                  </a:lnTo>
                  <a:lnTo>
                    <a:pt x="480" y="142"/>
                  </a:lnTo>
                  <a:lnTo>
                    <a:pt x="477" y="140"/>
                  </a:lnTo>
                  <a:lnTo>
                    <a:pt x="473" y="139"/>
                  </a:lnTo>
                  <a:lnTo>
                    <a:pt x="469" y="138"/>
                  </a:lnTo>
                  <a:lnTo>
                    <a:pt x="466" y="137"/>
                  </a:lnTo>
                  <a:lnTo>
                    <a:pt x="462" y="136"/>
                  </a:lnTo>
                  <a:lnTo>
                    <a:pt x="458" y="135"/>
                  </a:lnTo>
                  <a:lnTo>
                    <a:pt x="455" y="134"/>
                  </a:lnTo>
                  <a:lnTo>
                    <a:pt x="452" y="133"/>
                  </a:lnTo>
                  <a:lnTo>
                    <a:pt x="447" y="132"/>
                  </a:lnTo>
                  <a:lnTo>
                    <a:pt x="444" y="131"/>
                  </a:lnTo>
                  <a:lnTo>
                    <a:pt x="441" y="130"/>
                  </a:lnTo>
                  <a:lnTo>
                    <a:pt x="437" y="128"/>
                  </a:lnTo>
                  <a:lnTo>
                    <a:pt x="433" y="127"/>
                  </a:lnTo>
                  <a:lnTo>
                    <a:pt x="430" y="127"/>
                  </a:lnTo>
                  <a:lnTo>
                    <a:pt x="426" y="126"/>
                  </a:lnTo>
                  <a:lnTo>
                    <a:pt x="423" y="125"/>
                  </a:lnTo>
                  <a:lnTo>
                    <a:pt x="419" y="123"/>
                  </a:lnTo>
                  <a:lnTo>
                    <a:pt x="416" y="123"/>
                  </a:lnTo>
                  <a:lnTo>
                    <a:pt x="412" y="122"/>
                  </a:lnTo>
                  <a:lnTo>
                    <a:pt x="409" y="121"/>
                  </a:lnTo>
                  <a:lnTo>
                    <a:pt x="406" y="120"/>
                  </a:lnTo>
                  <a:lnTo>
                    <a:pt x="402" y="119"/>
                  </a:lnTo>
                  <a:lnTo>
                    <a:pt x="399" y="118"/>
                  </a:lnTo>
                  <a:lnTo>
                    <a:pt x="396" y="116"/>
                  </a:lnTo>
                  <a:lnTo>
                    <a:pt x="392" y="115"/>
                  </a:lnTo>
                  <a:lnTo>
                    <a:pt x="388" y="114"/>
                  </a:lnTo>
                  <a:lnTo>
                    <a:pt x="385" y="113"/>
                  </a:lnTo>
                  <a:lnTo>
                    <a:pt x="382" y="112"/>
                  </a:lnTo>
                  <a:lnTo>
                    <a:pt x="378" y="111"/>
                  </a:lnTo>
                  <a:lnTo>
                    <a:pt x="375" y="111"/>
                  </a:lnTo>
                  <a:lnTo>
                    <a:pt x="372" y="110"/>
                  </a:lnTo>
                  <a:lnTo>
                    <a:pt x="369" y="108"/>
                  </a:lnTo>
                  <a:lnTo>
                    <a:pt x="365" y="108"/>
                  </a:lnTo>
                  <a:lnTo>
                    <a:pt x="362" y="107"/>
                  </a:lnTo>
                  <a:lnTo>
                    <a:pt x="359" y="106"/>
                  </a:lnTo>
                  <a:lnTo>
                    <a:pt x="356" y="104"/>
                  </a:lnTo>
                  <a:lnTo>
                    <a:pt x="352" y="103"/>
                  </a:lnTo>
                  <a:lnTo>
                    <a:pt x="349" y="102"/>
                  </a:lnTo>
                  <a:lnTo>
                    <a:pt x="346" y="101"/>
                  </a:lnTo>
                  <a:lnTo>
                    <a:pt x="342" y="100"/>
                  </a:lnTo>
                  <a:lnTo>
                    <a:pt x="340" y="99"/>
                  </a:lnTo>
                  <a:lnTo>
                    <a:pt x="337" y="98"/>
                  </a:lnTo>
                  <a:lnTo>
                    <a:pt x="334" y="97"/>
                  </a:lnTo>
                  <a:lnTo>
                    <a:pt x="331" y="96"/>
                  </a:lnTo>
                  <a:lnTo>
                    <a:pt x="327" y="96"/>
                  </a:lnTo>
                  <a:lnTo>
                    <a:pt x="324" y="95"/>
                  </a:lnTo>
                  <a:lnTo>
                    <a:pt x="322" y="94"/>
                  </a:lnTo>
                  <a:lnTo>
                    <a:pt x="319" y="92"/>
                  </a:lnTo>
                  <a:lnTo>
                    <a:pt x="315" y="91"/>
                  </a:lnTo>
                  <a:lnTo>
                    <a:pt x="312" y="90"/>
                  </a:lnTo>
                  <a:lnTo>
                    <a:pt x="310" y="89"/>
                  </a:lnTo>
                  <a:lnTo>
                    <a:pt x="307" y="88"/>
                  </a:lnTo>
                  <a:lnTo>
                    <a:pt x="303" y="87"/>
                  </a:lnTo>
                  <a:lnTo>
                    <a:pt x="300" y="86"/>
                  </a:lnTo>
                  <a:lnTo>
                    <a:pt x="298" y="85"/>
                  </a:lnTo>
                  <a:lnTo>
                    <a:pt x="295" y="84"/>
                  </a:lnTo>
                  <a:lnTo>
                    <a:pt x="292" y="83"/>
                  </a:lnTo>
                  <a:lnTo>
                    <a:pt x="289" y="83"/>
                  </a:lnTo>
                  <a:lnTo>
                    <a:pt x="286" y="82"/>
                  </a:lnTo>
                  <a:lnTo>
                    <a:pt x="284" y="80"/>
                  </a:lnTo>
                  <a:lnTo>
                    <a:pt x="280" y="79"/>
                  </a:lnTo>
                  <a:lnTo>
                    <a:pt x="278" y="78"/>
                  </a:lnTo>
                  <a:lnTo>
                    <a:pt x="275" y="77"/>
                  </a:lnTo>
                  <a:lnTo>
                    <a:pt x="272" y="76"/>
                  </a:lnTo>
                  <a:lnTo>
                    <a:pt x="269" y="75"/>
                  </a:lnTo>
                  <a:lnTo>
                    <a:pt x="267" y="74"/>
                  </a:lnTo>
                  <a:lnTo>
                    <a:pt x="264" y="73"/>
                  </a:lnTo>
                  <a:lnTo>
                    <a:pt x="262" y="73"/>
                  </a:lnTo>
                  <a:lnTo>
                    <a:pt x="259" y="72"/>
                  </a:lnTo>
                  <a:lnTo>
                    <a:pt x="256" y="71"/>
                  </a:lnTo>
                  <a:lnTo>
                    <a:pt x="253" y="70"/>
                  </a:lnTo>
                  <a:lnTo>
                    <a:pt x="251" y="68"/>
                  </a:lnTo>
                  <a:lnTo>
                    <a:pt x="249" y="67"/>
                  </a:lnTo>
                  <a:lnTo>
                    <a:pt x="245" y="66"/>
                  </a:lnTo>
                  <a:lnTo>
                    <a:pt x="243" y="65"/>
                  </a:lnTo>
                  <a:lnTo>
                    <a:pt x="240" y="65"/>
                  </a:lnTo>
                  <a:lnTo>
                    <a:pt x="238" y="63"/>
                  </a:lnTo>
                  <a:lnTo>
                    <a:pt x="236" y="63"/>
                  </a:lnTo>
                  <a:lnTo>
                    <a:pt x="233" y="62"/>
                  </a:lnTo>
                  <a:lnTo>
                    <a:pt x="230" y="61"/>
                  </a:lnTo>
                  <a:lnTo>
                    <a:pt x="228" y="60"/>
                  </a:lnTo>
                  <a:lnTo>
                    <a:pt x="226" y="59"/>
                  </a:lnTo>
                  <a:lnTo>
                    <a:pt x="224" y="58"/>
                  </a:lnTo>
                  <a:lnTo>
                    <a:pt x="221" y="58"/>
                  </a:lnTo>
                  <a:lnTo>
                    <a:pt x="218" y="55"/>
                  </a:lnTo>
                  <a:lnTo>
                    <a:pt x="216" y="55"/>
                  </a:lnTo>
                  <a:lnTo>
                    <a:pt x="214" y="54"/>
                  </a:lnTo>
                  <a:lnTo>
                    <a:pt x="212" y="53"/>
                  </a:lnTo>
                  <a:lnTo>
                    <a:pt x="209" y="52"/>
                  </a:lnTo>
                  <a:lnTo>
                    <a:pt x="207" y="52"/>
                  </a:lnTo>
                  <a:lnTo>
                    <a:pt x="205" y="51"/>
                  </a:lnTo>
                  <a:lnTo>
                    <a:pt x="202" y="50"/>
                  </a:lnTo>
                  <a:lnTo>
                    <a:pt x="200" y="49"/>
                  </a:lnTo>
                  <a:lnTo>
                    <a:pt x="197" y="48"/>
                  </a:lnTo>
                  <a:lnTo>
                    <a:pt x="195" y="47"/>
                  </a:lnTo>
                  <a:lnTo>
                    <a:pt x="193" y="47"/>
                  </a:lnTo>
                  <a:lnTo>
                    <a:pt x="191" y="46"/>
                  </a:lnTo>
                  <a:lnTo>
                    <a:pt x="189" y="44"/>
                  </a:lnTo>
                  <a:lnTo>
                    <a:pt x="187" y="43"/>
                  </a:lnTo>
                  <a:lnTo>
                    <a:pt x="184" y="43"/>
                  </a:lnTo>
                  <a:lnTo>
                    <a:pt x="182" y="42"/>
                  </a:lnTo>
                  <a:lnTo>
                    <a:pt x="180" y="41"/>
                  </a:lnTo>
                  <a:lnTo>
                    <a:pt x="179" y="40"/>
                  </a:lnTo>
                  <a:lnTo>
                    <a:pt x="177" y="39"/>
                  </a:lnTo>
                  <a:lnTo>
                    <a:pt x="175" y="39"/>
                  </a:lnTo>
                  <a:lnTo>
                    <a:pt x="172" y="38"/>
                  </a:lnTo>
                  <a:lnTo>
                    <a:pt x="170" y="37"/>
                  </a:lnTo>
                  <a:lnTo>
                    <a:pt x="168" y="37"/>
                  </a:lnTo>
                  <a:lnTo>
                    <a:pt x="166" y="36"/>
                  </a:lnTo>
                  <a:lnTo>
                    <a:pt x="165" y="35"/>
                  </a:lnTo>
                  <a:lnTo>
                    <a:pt x="163" y="35"/>
                  </a:lnTo>
                  <a:lnTo>
                    <a:pt x="160" y="34"/>
                  </a:lnTo>
                  <a:lnTo>
                    <a:pt x="158" y="32"/>
                  </a:lnTo>
                  <a:lnTo>
                    <a:pt x="157" y="31"/>
                  </a:lnTo>
                  <a:lnTo>
                    <a:pt x="155" y="31"/>
                  </a:lnTo>
                  <a:lnTo>
                    <a:pt x="153" y="30"/>
                  </a:lnTo>
                  <a:lnTo>
                    <a:pt x="151" y="29"/>
                  </a:lnTo>
                  <a:lnTo>
                    <a:pt x="149" y="29"/>
                  </a:lnTo>
                  <a:lnTo>
                    <a:pt x="147" y="28"/>
                  </a:lnTo>
                  <a:lnTo>
                    <a:pt x="145" y="27"/>
                  </a:lnTo>
                  <a:lnTo>
                    <a:pt x="144" y="27"/>
                  </a:lnTo>
                  <a:lnTo>
                    <a:pt x="142" y="26"/>
                  </a:lnTo>
                  <a:lnTo>
                    <a:pt x="140" y="25"/>
                  </a:lnTo>
                  <a:lnTo>
                    <a:pt x="139" y="25"/>
                  </a:lnTo>
                  <a:lnTo>
                    <a:pt x="136" y="24"/>
                  </a:lnTo>
                  <a:lnTo>
                    <a:pt x="135" y="24"/>
                  </a:lnTo>
                  <a:lnTo>
                    <a:pt x="133" y="23"/>
                  </a:lnTo>
                  <a:lnTo>
                    <a:pt x="132" y="22"/>
                  </a:lnTo>
                  <a:lnTo>
                    <a:pt x="130" y="22"/>
                  </a:lnTo>
                  <a:lnTo>
                    <a:pt x="129" y="20"/>
                  </a:lnTo>
                  <a:lnTo>
                    <a:pt x="127" y="20"/>
                  </a:lnTo>
                  <a:lnTo>
                    <a:pt x="126" y="19"/>
                  </a:lnTo>
                  <a:lnTo>
                    <a:pt x="123" y="18"/>
                  </a:lnTo>
                  <a:lnTo>
                    <a:pt x="122" y="18"/>
                  </a:lnTo>
                  <a:lnTo>
                    <a:pt x="120" y="17"/>
                  </a:lnTo>
                  <a:lnTo>
                    <a:pt x="119" y="17"/>
                  </a:lnTo>
                  <a:lnTo>
                    <a:pt x="117" y="17"/>
                  </a:lnTo>
                  <a:lnTo>
                    <a:pt x="116" y="16"/>
                  </a:lnTo>
                  <a:lnTo>
                    <a:pt x="114" y="16"/>
                  </a:lnTo>
                  <a:lnTo>
                    <a:pt x="112" y="15"/>
                  </a:lnTo>
                  <a:lnTo>
                    <a:pt x="111" y="15"/>
                  </a:lnTo>
                  <a:lnTo>
                    <a:pt x="109" y="14"/>
                  </a:lnTo>
                  <a:lnTo>
                    <a:pt x="108" y="14"/>
                  </a:lnTo>
                  <a:lnTo>
                    <a:pt x="106" y="13"/>
                  </a:lnTo>
                  <a:lnTo>
                    <a:pt x="105" y="13"/>
                  </a:lnTo>
                  <a:lnTo>
                    <a:pt x="104" y="13"/>
                  </a:lnTo>
                  <a:lnTo>
                    <a:pt x="103" y="12"/>
                  </a:lnTo>
                  <a:lnTo>
                    <a:pt x="100" y="11"/>
                  </a:lnTo>
                  <a:lnTo>
                    <a:pt x="99" y="11"/>
                  </a:lnTo>
                  <a:lnTo>
                    <a:pt x="98" y="11"/>
                  </a:lnTo>
                  <a:lnTo>
                    <a:pt x="97" y="10"/>
                  </a:lnTo>
                  <a:lnTo>
                    <a:pt x="95" y="10"/>
                  </a:lnTo>
                  <a:lnTo>
                    <a:pt x="94" y="10"/>
                  </a:lnTo>
                  <a:lnTo>
                    <a:pt x="93" y="8"/>
                  </a:lnTo>
                  <a:lnTo>
                    <a:pt x="92" y="8"/>
                  </a:lnTo>
                  <a:lnTo>
                    <a:pt x="91" y="8"/>
                  </a:lnTo>
                  <a:lnTo>
                    <a:pt x="88" y="7"/>
                  </a:lnTo>
                  <a:lnTo>
                    <a:pt x="87" y="7"/>
                  </a:lnTo>
                  <a:lnTo>
                    <a:pt x="86" y="7"/>
                  </a:lnTo>
                  <a:lnTo>
                    <a:pt x="85" y="6"/>
                  </a:lnTo>
                  <a:lnTo>
                    <a:pt x="84" y="6"/>
                  </a:lnTo>
                  <a:lnTo>
                    <a:pt x="82" y="6"/>
                  </a:lnTo>
                  <a:lnTo>
                    <a:pt x="81" y="6"/>
                  </a:lnTo>
                  <a:lnTo>
                    <a:pt x="80" y="5"/>
                  </a:lnTo>
                  <a:lnTo>
                    <a:pt x="79" y="5"/>
                  </a:lnTo>
                  <a:lnTo>
                    <a:pt x="78" y="5"/>
                  </a:lnTo>
                  <a:lnTo>
                    <a:pt x="76" y="5"/>
                  </a:lnTo>
                  <a:lnTo>
                    <a:pt x="75" y="4"/>
                  </a:lnTo>
                  <a:lnTo>
                    <a:pt x="74" y="4"/>
                  </a:lnTo>
                  <a:lnTo>
                    <a:pt x="73" y="4"/>
                  </a:lnTo>
                  <a:lnTo>
                    <a:pt x="72" y="3"/>
                  </a:lnTo>
                  <a:lnTo>
                    <a:pt x="71" y="3"/>
                  </a:lnTo>
                  <a:lnTo>
                    <a:pt x="70" y="3"/>
                  </a:lnTo>
                  <a:lnTo>
                    <a:pt x="69" y="3"/>
                  </a:lnTo>
                  <a:lnTo>
                    <a:pt x="68" y="3"/>
                  </a:lnTo>
                  <a:lnTo>
                    <a:pt x="67" y="2"/>
                  </a:lnTo>
                  <a:lnTo>
                    <a:pt x="66" y="2"/>
                  </a:lnTo>
                  <a:lnTo>
                    <a:pt x="64" y="2"/>
                  </a:lnTo>
                  <a:lnTo>
                    <a:pt x="63" y="2"/>
                  </a:lnTo>
                  <a:lnTo>
                    <a:pt x="62" y="2"/>
                  </a:lnTo>
                  <a:lnTo>
                    <a:pt x="61" y="2"/>
                  </a:lnTo>
                  <a:lnTo>
                    <a:pt x="60" y="2"/>
                  </a:lnTo>
                  <a:lnTo>
                    <a:pt x="59" y="1"/>
                  </a:lnTo>
                  <a:lnTo>
                    <a:pt x="58" y="1"/>
                  </a:lnTo>
                  <a:lnTo>
                    <a:pt x="57" y="1"/>
                  </a:lnTo>
                  <a:lnTo>
                    <a:pt x="56" y="1"/>
                  </a:lnTo>
                  <a:lnTo>
                    <a:pt x="55" y="1"/>
                  </a:lnTo>
                  <a:lnTo>
                    <a:pt x="54" y="1"/>
                  </a:lnTo>
                  <a:lnTo>
                    <a:pt x="52" y="1"/>
                  </a:lnTo>
                  <a:lnTo>
                    <a:pt x="51" y="1"/>
                  </a:lnTo>
                  <a:lnTo>
                    <a:pt x="50" y="1"/>
                  </a:lnTo>
                  <a:lnTo>
                    <a:pt x="49" y="1"/>
                  </a:lnTo>
                  <a:lnTo>
                    <a:pt x="48" y="1"/>
                  </a:lnTo>
                  <a:lnTo>
                    <a:pt x="47" y="0"/>
                  </a:lnTo>
                  <a:lnTo>
                    <a:pt x="46" y="0"/>
                  </a:lnTo>
                  <a:lnTo>
                    <a:pt x="45" y="0"/>
                  </a:lnTo>
                  <a:lnTo>
                    <a:pt x="44" y="0"/>
                  </a:lnTo>
                  <a:lnTo>
                    <a:pt x="43" y="0"/>
                  </a:lnTo>
                  <a:lnTo>
                    <a:pt x="42" y="0"/>
                  </a:lnTo>
                  <a:lnTo>
                    <a:pt x="40" y="1"/>
                  </a:lnTo>
                  <a:lnTo>
                    <a:pt x="39" y="1"/>
                  </a:lnTo>
                  <a:lnTo>
                    <a:pt x="38" y="1"/>
                  </a:lnTo>
                  <a:lnTo>
                    <a:pt x="37" y="1"/>
                  </a:lnTo>
                  <a:lnTo>
                    <a:pt x="36" y="1"/>
                  </a:lnTo>
                  <a:lnTo>
                    <a:pt x="35" y="1"/>
                  </a:lnTo>
                  <a:lnTo>
                    <a:pt x="34" y="1"/>
                  </a:lnTo>
                  <a:lnTo>
                    <a:pt x="33" y="1"/>
                  </a:lnTo>
                  <a:lnTo>
                    <a:pt x="32" y="1"/>
                  </a:lnTo>
                  <a:lnTo>
                    <a:pt x="31" y="1"/>
                  </a:lnTo>
                  <a:lnTo>
                    <a:pt x="31" y="2"/>
                  </a:lnTo>
                  <a:lnTo>
                    <a:pt x="30" y="2"/>
                  </a:lnTo>
                  <a:lnTo>
                    <a:pt x="28" y="2"/>
                  </a:lnTo>
                  <a:lnTo>
                    <a:pt x="27" y="2"/>
                  </a:lnTo>
                  <a:lnTo>
                    <a:pt x="26" y="2"/>
                  </a:lnTo>
                  <a:lnTo>
                    <a:pt x="25" y="3"/>
                  </a:lnTo>
                  <a:lnTo>
                    <a:pt x="24" y="3"/>
                  </a:lnTo>
                  <a:lnTo>
                    <a:pt x="23" y="3"/>
                  </a:lnTo>
                  <a:lnTo>
                    <a:pt x="22" y="4"/>
                  </a:lnTo>
                  <a:lnTo>
                    <a:pt x="21" y="4"/>
                  </a:lnTo>
                  <a:lnTo>
                    <a:pt x="20" y="5"/>
                  </a:lnTo>
                  <a:lnTo>
                    <a:pt x="19" y="5"/>
                  </a:lnTo>
                  <a:lnTo>
                    <a:pt x="18" y="6"/>
                  </a:lnTo>
                  <a:lnTo>
                    <a:pt x="16" y="6"/>
                  </a:lnTo>
                  <a:lnTo>
                    <a:pt x="16" y="7"/>
                  </a:lnTo>
                  <a:lnTo>
                    <a:pt x="15" y="7"/>
                  </a:lnTo>
                  <a:lnTo>
                    <a:pt x="14" y="7"/>
                  </a:lnTo>
                  <a:lnTo>
                    <a:pt x="14" y="8"/>
                  </a:lnTo>
                  <a:lnTo>
                    <a:pt x="13" y="8"/>
                  </a:lnTo>
                  <a:lnTo>
                    <a:pt x="13" y="10"/>
                  </a:lnTo>
                  <a:lnTo>
                    <a:pt x="12" y="10"/>
                  </a:lnTo>
                  <a:lnTo>
                    <a:pt x="11" y="11"/>
                  </a:lnTo>
                  <a:lnTo>
                    <a:pt x="10" y="12"/>
                  </a:lnTo>
                  <a:lnTo>
                    <a:pt x="10" y="13"/>
                  </a:lnTo>
                  <a:lnTo>
                    <a:pt x="9" y="13"/>
                  </a:lnTo>
                  <a:lnTo>
                    <a:pt x="9" y="14"/>
                  </a:lnTo>
                  <a:lnTo>
                    <a:pt x="8" y="14"/>
                  </a:lnTo>
                  <a:lnTo>
                    <a:pt x="8" y="15"/>
                  </a:lnTo>
                  <a:lnTo>
                    <a:pt x="7" y="15"/>
                  </a:lnTo>
                  <a:lnTo>
                    <a:pt x="7" y="16"/>
                  </a:lnTo>
                  <a:lnTo>
                    <a:pt x="6" y="16"/>
                  </a:lnTo>
                  <a:lnTo>
                    <a:pt x="6" y="17"/>
                  </a:lnTo>
                  <a:lnTo>
                    <a:pt x="4" y="17"/>
                  </a:lnTo>
                  <a:lnTo>
                    <a:pt x="3" y="18"/>
                  </a:lnTo>
                  <a:lnTo>
                    <a:pt x="2" y="18"/>
                  </a:lnTo>
                  <a:lnTo>
                    <a:pt x="2" y="17"/>
                  </a:lnTo>
                  <a:lnTo>
                    <a:pt x="1" y="17"/>
                  </a:lnTo>
                  <a:lnTo>
                    <a:pt x="1" y="16"/>
                  </a:lnTo>
                  <a:lnTo>
                    <a:pt x="0" y="16"/>
                  </a:lnTo>
                  <a:lnTo>
                    <a:pt x="0" y="15"/>
                  </a:lnTo>
                  <a:lnTo>
                    <a:pt x="0" y="14"/>
                  </a:lnTo>
                  <a:lnTo>
                    <a:pt x="0" y="13"/>
                  </a:lnTo>
                  <a:lnTo>
                    <a:pt x="0" y="11"/>
                  </a:lnTo>
                  <a:lnTo>
                    <a:pt x="1" y="11"/>
                  </a:lnTo>
                  <a:lnTo>
                    <a:pt x="2" y="11"/>
                  </a:lnTo>
                  <a:lnTo>
                    <a:pt x="3" y="11"/>
                  </a:lnTo>
                  <a:lnTo>
                    <a:pt x="4" y="11"/>
                  </a:lnTo>
                  <a:lnTo>
                    <a:pt x="6" y="11"/>
                  </a:lnTo>
                  <a:lnTo>
                    <a:pt x="6" y="10"/>
                  </a:lnTo>
                  <a:lnTo>
                    <a:pt x="7" y="10"/>
                  </a:lnTo>
                  <a:lnTo>
                    <a:pt x="8" y="10"/>
                  </a:lnTo>
                  <a:lnTo>
                    <a:pt x="9" y="10"/>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7" name="Freeform 41"/>
            <p:cNvSpPr>
              <a:spLocks/>
            </p:cNvSpPr>
            <p:nvPr/>
          </p:nvSpPr>
          <p:spPr bwMode="auto">
            <a:xfrm rot="10800000">
              <a:off x="3742" y="2670"/>
              <a:ext cx="879" cy="1219"/>
            </a:xfrm>
            <a:custGeom>
              <a:avLst/>
              <a:gdLst>
                <a:gd name="T0" fmla="*/ 2147483646 w 879"/>
                <a:gd name="T1" fmla="*/ 2147483646 h 1219"/>
                <a:gd name="T2" fmla="*/ 2147483646 w 879"/>
                <a:gd name="T3" fmla="*/ 2147483646 h 1219"/>
                <a:gd name="T4" fmla="*/ 2147483646 w 879"/>
                <a:gd name="T5" fmla="*/ 2147483646 h 1219"/>
                <a:gd name="T6" fmla="*/ 2147483646 w 879"/>
                <a:gd name="T7" fmla="*/ 2147483646 h 1219"/>
                <a:gd name="T8" fmla="*/ 2147483646 w 879"/>
                <a:gd name="T9" fmla="*/ 2147483646 h 1219"/>
                <a:gd name="T10" fmla="*/ 2147483646 w 879"/>
                <a:gd name="T11" fmla="*/ 2147483646 h 1219"/>
                <a:gd name="T12" fmla="*/ 2147483646 w 879"/>
                <a:gd name="T13" fmla="*/ 2147483646 h 1219"/>
                <a:gd name="T14" fmla="*/ 2147483646 w 879"/>
                <a:gd name="T15" fmla="*/ 2147483646 h 1219"/>
                <a:gd name="T16" fmla="*/ 2147483646 w 879"/>
                <a:gd name="T17" fmla="*/ 2147483646 h 1219"/>
                <a:gd name="T18" fmla="*/ 2147483646 w 879"/>
                <a:gd name="T19" fmla="*/ 2147483646 h 1219"/>
                <a:gd name="T20" fmla="*/ 2147483646 w 879"/>
                <a:gd name="T21" fmla="*/ 2147483646 h 1219"/>
                <a:gd name="T22" fmla="*/ 2147483646 w 879"/>
                <a:gd name="T23" fmla="*/ 2147483646 h 1219"/>
                <a:gd name="T24" fmla="*/ 2147483646 w 879"/>
                <a:gd name="T25" fmla="*/ 2147483646 h 1219"/>
                <a:gd name="T26" fmla="*/ 2147483646 w 879"/>
                <a:gd name="T27" fmla="*/ 2147483646 h 1219"/>
                <a:gd name="T28" fmla="*/ 2147483646 w 879"/>
                <a:gd name="T29" fmla="*/ 2147483646 h 1219"/>
                <a:gd name="T30" fmla="*/ 2147483646 w 879"/>
                <a:gd name="T31" fmla="*/ 2147483646 h 1219"/>
                <a:gd name="T32" fmla="*/ 2147483646 w 879"/>
                <a:gd name="T33" fmla="*/ 2147483646 h 1219"/>
                <a:gd name="T34" fmla="*/ 2147483646 w 879"/>
                <a:gd name="T35" fmla="*/ 2147483646 h 1219"/>
                <a:gd name="T36" fmla="*/ 2147483646 w 879"/>
                <a:gd name="T37" fmla="*/ 2147483646 h 1219"/>
                <a:gd name="T38" fmla="*/ 2147483646 w 879"/>
                <a:gd name="T39" fmla="*/ 2147483646 h 1219"/>
                <a:gd name="T40" fmla="*/ 2147483646 w 879"/>
                <a:gd name="T41" fmla="*/ 2147483646 h 1219"/>
                <a:gd name="T42" fmla="*/ 2147483646 w 879"/>
                <a:gd name="T43" fmla="*/ 2147483646 h 1219"/>
                <a:gd name="T44" fmla="*/ 2147483646 w 879"/>
                <a:gd name="T45" fmla="*/ 2147483646 h 1219"/>
                <a:gd name="T46" fmla="*/ 2147483646 w 879"/>
                <a:gd name="T47" fmla="*/ 2147483646 h 1219"/>
                <a:gd name="T48" fmla="*/ 2147483646 w 879"/>
                <a:gd name="T49" fmla="*/ 2147483646 h 1219"/>
                <a:gd name="T50" fmla="*/ 2147483646 w 879"/>
                <a:gd name="T51" fmla="*/ 2147483646 h 1219"/>
                <a:gd name="T52" fmla="*/ 2147483646 w 879"/>
                <a:gd name="T53" fmla="*/ 2147483646 h 1219"/>
                <a:gd name="T54" fmla="*/ 2147483646 w 879"/>
                <a:gd name="T55" fmla="*/ 2147483646 h 1219"/>
                <a:gd name="T56" fmla="*/ 2147483646 w 879"/>
                <a:gd name="T57" fmla="*/ 2147483646 h 1219"/>
                <a:gd name="T58" fmla="*/ 2147483646 w 879"/>
                <a:gd name="T59" fmla="*/ 2147483646 h 1219"/>
                <a:gd name="T60" fmla="*/ 2147483646 w 879"/>
                <a:gd name="T61" fmla="*/ 2147483646 h 1219"/>
                <a:gd name="T62" fmla="*/ 2147483646 w 879"/>
                <a:gd name="T63" fmla="*/ 2147483646 h 1219"/>
                <a:gd name="T64" fmla="*/ 2147483646 w 879"/>
                <a:gd name="T65" fmla="*/ 2147483646 h 1219"/>
                <a:gd name="T66" fmla="*/ 2147483646 w 879"/>
                <a:gd name="T67" fmla="*/ 2147483646 h 1219"/>
                <a:gd name="T68" fmla="*/ 2147483646 w 879"/>
                <a:gd name="T69" fmla="*/ 2147483646 h 1219"/>
                <a:gd name="T70" fmla="*/ 2147483646 w 879"/>
                <a:gd name="T71" fmla="*/ 2147483646 h 1219"/>
                <a:gd name="T72" fmla="*/ 2147483646 w 879"/>
                <a:gd name="T73" fmla="*/ 2147483646 h 1219"/>
                <a:gd name="T74" fmla="*/ 2147483646 w 879"/>
                <a:gd name="T75" fmla="*/ 2147483646 h 1219"/>
                <a:gd name="T76" fmla="*/ 2147483646 w 879"/>
                <a:gd name="T77" fmla="*/ 2147483646 h 1219"/>
                <a:gd name="T78" fmla="*/ 2147483646 w 879"/>
                <a:gd name="T79" fmla="*/ 2147483646 h 1219"/>
                <a:gd name="T80" fmla="*/ 2147483646 w 879"/>
                <a:gd name="T81" fmla="*/ 2147483646 h 1219"/>
                <a:gd name="T82" fmla="*/ 2147483646 w 879"/>
                <a:gd name="T83" fmla="*/ 2147483646 h 1219"/>
                <a:gd name="T84" fmla="*/ 2147483646 w 879"/>
                <a:gd name="T85" fmla="*/ 2147483646 h 1219"/>
                <a:gd name="T86" fmla="*/ 2147483646 w 879"/>
                <a:gd name="T87" fmla="*/ 2147483646 h 1219"/>
                <a:gd name="T88" fmla="*/ 2147483646 w 879"/>
                <a:gd name="T89" fmla="*/ 2147483646 h 1219"/>
                <a:gd name="T90" fmla="*/ 2147483646 w 879"/>
                <a:gd name="T91" fmla="*/ 2147483646 h 1219"/>
                <a:gd name="T92" fmla="*/ 2147483646 w 879"/>
                <a:gd name="T93" fmla="*/ 2147483646 h 1219"/>
                <a:gd name="T94" fmla="*/ 2147483646 w 879"/>
                <a:gd name="T95" fmla="*/ 2147483646 h 1219"/>
                <a:gd name="T96" fmla="*/ 2147483646 w 879"/>
                <a:gd name="T97" fmla="*/ 0 h 1219"/>
                <a:gd name="T98" fmla="*/ 2147483646 w 879"/>
                <a:gd name="T99" fmla="*/ 0 h 1219"/>
                <a:gd name="T100" fmla="*/ 2147483646 w 879"/>
                <a:gd name="T101" fmla="*/ 0 h 1219"/>
                <a:gd name="T102" fmla="*/ 2147483646 w 879"/>
                <a:gd name="T103" fmla="*/ 0 h 1219"/>
                <a:gd name="T104" fmla="*/ 2147483646 w 879"/>
                <a:gd name="T105" fmla="*/ 0 h 1219"/>
                <a:gd name="T106" fmla="*/ 2147483646 w 879"/>
                <a:gd name="T107" fmla="*/ 0 h 1219"/>
                <a:gd name="T108" fmla="*/ 2147483646 w 879"/>
                <a:gd name="T109" fmla="*/ 2147483646 h 1219"/>
                <a:gd name="T110" fmla="*/ 2147483646 w 879"/>
                <a:gd name="T111" fmla="*/ 2147483646 h 1219"/>
                <a:gd name="T112" fmla="*/ 2147483646 w 879"/>
                <a:gd name="T113" fmla="*/ 2147483646 h 1219"/>
                <a:gd name="T114" fmla="*/ 2147483646 w 879"/>
                <a:gd name="T115" fmla="*/ 2147483646 h 1219"/>
                <a:gd name="T116" fmla="*/ 2147483646 w 879"/>
                <a:gd name="T117" fmla="*/ 2147483646 h 1219"/>
                <a:gd name="T118" fmla="*/ 2147483646 w 879"/>
                <a:gd name="T119" fmla="*/ 2147483646 h 1219"/>
                <a:gd name="T120" fmla="*/ 2147483646 w 879"/>
                <a:gd name="T121" fmla="*/ 2147483646 h 12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79" h="1219">
                  <a:moveTo>
                    <a:pt x="867" y="1219"/>
                  </a:moveTo>
                  <a:lnTo>
                    <a:pt x="867" y="1217"/>
                  </a:lnTo>
                  <a:lnTo>
                    <a:pt x="867" y="1214"/>
                  </a:lnTo>
                  <a:lnTo>
                    <a:pt x="868" y="1212"/>
                  </a:lnTo>
                  <a:lnTo>
                    <a:pt x="868" y="1210"/>
                  </a:lnTo>
                  <a:lnTo>
                    <a:pt x="868" y="1208"/>
                  </a:lnTo>
                  <a:lnTo>
                    <a:pt x="868" y="1206"/>
                  </a:lnTo>
                  <a:lnTo>
                    <a:pt x="869" y="1203"/>
                  </a:lnTo>
                  <a:lnTo>
                    <a:pt x="869" y="1201"/>
                  </a:lnTo>
                  <a:lnTo>
                    <a:pt x="869" y="1199"/>
                  </a:lnTo>
                  <a:lnTo>
                    <a:pt x="869" y="1197"/>
                  </a:lnTo>
                  <a:lnTo>
                    <a:pt x="870" y="1195"/>
                  </a:lnTo>
                  <a:lnTo>
                    <a:pt x="870" y="1192"/>
                  </a:lnTo>
                  <a:lnTo>
                    <a:pt x="870" y="1189"/>
                  </a:lnTo>
                  <a:lnTo>
                    <a:pt x="871" y="1187"/>
                  </a:lnTo>
                  <a:lnTo>
                    <a:pt x="871" y="1185"/>
                  </a:lnTo>
                  <a:lnTo>
                    <a:pt x="871" y="1183"/>
                  </a:lnTo>
                  <a:lnTo>
                    <a:pt x="871" y="1181"/>
                  </a:lnTo>
                  <a:lnTo>
                    <a:pt x="872" y="1178"/>
                  </a:lnTo>
                  <a:lnTo>
                    <a:pt x="872" y="1176"/>
                  </a:lnTo>
                  <a:lnTo>
                    <a:pt x="872" y="1174"/>
                  </a:lnTo>
                  <a:lnTo>
                    <a:pt x="872" y="1172"/>
                  </a:lnTo>
                  <a:lnTo>
                    <a:pt x="873" y="1169"/>
                  </a:lnTo>
                  <a:lnTo>
                    <a:pt x="873" y="1168"/>
                  </a:lnTo>
                  <a:lnTo>
                    <a:pt x="873" y="1165"/>
                  </a:lnTo>
                  <a:lnTo>
                    <a:pt x="874" y="1162"/>
                  </a:lnTo>
                  <a:lnTo>
                    <a:pt x="874" y="1160"/>
                  </a:lnTo>
                  <a:lnTo>
                    <a:pt x="874" y="1158"/>
                  </a:lnTo>
                  <a:lnTo>
                    <a:pt x="874" y="1156"/>
                  </a:lnTo>
                  <a:lnTo>
                    <a:pt x="876" y="1153"/>
                  </a:lnTo>
                  <a:lnTo>
                    <a:pt x="876" y="1151"/>
                  </a:lnTo>
                  <a:lnTo>
                    <a:pt x="876" y="1149"/>
                  </a:lnTo>
                  <a:lnTo>
                    <a:pt x="876" y="1147"/>
                  </a:lnTo>
                  <a:lnTo>
                    <a:pt x="877" y="1145"/>
                  </a:lnTo>
                  <a:lnTo>
                    <a:pt x="877" y="1142"/>
                  </a:lnTo>
                  <a:lnTo>
                    <a:pt x="877" y="1139"/>
                  </a:lnTo>
                  <a:lnTo>
                    <a:pt x="877" y="1137"/>
                  </a:lnTo>
                  <a:lnTo>
                    <a:pt x="877" y="1135"/>
                  </a:lnTo>
                  <a:lnTo>
                    <a:pt x="878" y="1133"/>
                  </a:lnTo>
                  <a:lnTo>
                    <a:pt x="878" y="1130"/>
                  </a:lnTo>
                  <a:lnTo>
                    <a:pt x="878" y="1128"/>
                  </a:lnTo>
                  <a:lnTo>
                    <a:pt x="878" y="1126"/>
                  </a:lnTo>
                  <a:lnTo>
                    <a:pt x="878" y="1123"/>
                  </a:lnTo>
                  <a:lnTo>
                    <a:pt x="878" y="1121"/>
                  </a:lnTo>
                  <a:lnTo>
                    <a:pt x="878" y="1118"/>
                  </a:lnTo>
                  <a:lnTo>
                    <a:pt x="879" y="1116"/>
                  </a:lnTo>
                  <a:lnTo>
                    <a:pt x="879" y="1114"/>
                  </a:lnTo>
                  <a:lnTo>
                    <a:pt x="879" y="1112"/>
                  </a:lnTo>
                  <a:lnTo>
                    <a:pt x="879" y="1108"/>
                  </a:lnTo>
                  <a:lnTo>
                    <a:pt x="879" y="1104"/>
                  </a:lnTo>
                  <a:lnTo>
                    <a:pt x="879" y="1080"/>
                  </a:lnTo>
                  <a:lnTo>
                    <a:pt x="879" y="1078"/>
                  </a:lnTo>
                  <a:lnTo>
                    <a:pt x="879" y="1076"/>
                  </a:lnTo>
                  <a:lnTo>
                    <a:pt x="879" y="1073"/>
                  </a:lnTo>
                  <a:lnTo>
                    <a:pt x="879" y="1070"/>
                  </a:lnTo>
                  <a:lnTo>
                    <a:pt x="878" y="1068"/>
                  </a:lnTo>
                  <a:lnTo>
                    <a:pt x="878" y="1066"/>
                  </a:lnTo>
                  <a:lnTo>
                    <a:pt x="878" y="1063"/>
                  </a:lnTo>
                  <a:lnTo>
                    <a:pt x="878" y="1061"/>
                  </a:lnTo>
                  <a:lnTo>
                    <a:pt x="878" y="1058"/>
                  </a:lnTo>
                  <a:lnTo>
                    <a:pt x="878" y="1055"/>
                  </a:lnTo>
                  <a:lnTo>
                    <a:pt x="877" y="1053"/>
                  </a:lnTo>
                  <a:lnTo>
                    <a:pt x="877" y="1051"/>
                  </a:lnTo>
                  <a:lnTo>
                    <a:pt x="877" y="1048"/>
                  </a:lnTo>
                  <a:lnTo>
                    <a:pt x="877" y="1045"/>
                  </a:lnTo>
                  <a:lnTo>
                    <a:pt x="876" y="1043"/>
                  </a:lnTo>
                  <a:lnTo>
                    <a:pt x="876" y="1040"/>
                  </a:lnTo>
                  <a:lnTo>
                    <a:pt x="874" y="1038"/>
                  </a:lnTo>
                  <a:lnTo>
                    <a:pt x="874" y="1034"/>
                  </a:lnTo>
                  <a:lnTo>
                    <a:pt x="874" y="1032"/>
                  </a:lnTo>
                  <a:lnTo>
                    <a:pt x="873" y="1030"/>
                  </a:lnTo>
                  <a:lnTo>
                    <a:pt x="873" y="1027"/>
                  </a:lnTo>
                  <a:lnTo>
                    <a:pt x="872" y="1025"/>
                  </a:lnTo>
                  <a:lnTo>
                    <a:pt x="872" y="1022"/>
                  </a:lnTo>
                  <a:lnTo>
                    <a:pt x="871" y="1019"/>
                  </a:lnTo>
                  <a:lnTo>
                    <a:pt x="871" y="1017"/>
                  </a:lnTo>
                  <a:lnTo>
                    <a:pt x="870" y="1014"/>
                  </a:lnTo>
                  <a:lnTo>
                    <a:pt x="869" y="1012"/>
                  </a:lnTo>
                  <a:lnTo>
                    <a:pt x="869" y="1008"/>
                  </a:lnTo>
                  <a:lnTo>
                    <a:pt x="868" y="1005"/>
                  </a:lnTo>
                  <a:lnTo>
                    <a:pt x="868" y="1003"/>
                  </a:lnTo>
                  <a:lnTo>
                    <a:pt x="867" y="1001"/>
                  </a:lnTo>
                  <a:lnTo>
                    <a:pt x="866" y="997"/>
                  </a:lnTo>
                  <a:lnTo>
                    <a:pt x="866" y="994"/>
                  </a:lnTo>
                  <a:lnTo>
                    <a:pt x="865" y="992"/>
                  </a:lnTo>
                  <a:lnTo>
                    <a:pt x="864" y="989"/>
                  </a:lnTo>
                  <a:lnTo>
                    <a:pt x="862" y="987"/>
                  </a:lnTo>
                  <a:lnTo>
                    <a:pt x="862" y="983"/>
                  </a:lnTo>
                  <a:lnTo>
                    <a:pt x="861" y="980"/>
                  </a:lnTo>
                  <a:lnTo>
                    <a:pt x="860" y="978"/>
                  </a:lnTo>
                  <a:lnTo>
                    <a:pt x="859" y="975"/>
                  </a:lnTo>
                  <a:lnTo>
                    <a:pt x="858" y="972"/>
                  </a:lnTo>
                  <a:lnTo>
                    <a:pt x="857" y="969"/>
                  </a:lnTo>
                  <a:lnTo>
                    <a:pt x="856" y="966"/>
                  </a:lnTo>
                  <a:lnTo>
                    <a:pt x="855" y="964"/>
                  </a:lnTo>
                  <a:lnTo>
                    <a:pt x="854" y="960"/>
                  </a:lnTo>
                  <a:lnTo>
                    <a:pt x="853" y="957"/>
                  </a:lnTo>
                  <a:lnTo>
                    <a:pt x="852" y="954"/>
                  </a:lnTo>
                  <a:lnTo>
                    <a:pt x="850" y="952"/>
                  </a:lnTo>
                  <a:lnTo>
                    <a:pt x="849" y="948"/>
                  </a:lnTo>
                  <a:lnTo>
                    <a:pt x="848" y="945"/>
                  </a:lnTo>
                  <a:lnTo>
                    <a:pt x="847" y="942"/>
                  </a:lnTo>
                  <a:lnTo>
                    <a:pt x="846" y="939"/>
                  </a:lnTo>
                  <a:lnTo>
                    <a:pt x="845" y="936"/>
                  </a:lnTo>
                  <a:lnTo>
                    <a:pt x="843" y="933"/>
                  </a:lnTo>
                  <a:lnTo>
                    <a:pt x="842" y="930"/>
                  </a:lnTo>
                  <a:lnTo>
                    <a:pt x="841" y="927"/>
                  </a:lnTo>
                  <a:lnTo>
                    <a:pt x="840" y="923"/>
                  </a:lnTo>
                  <a:lnTo>
                    <a:pt x="837" y="921"/>
                  </a:lnTo>
                  <a:lnTo>
                    <a:pt x="836" y="917"/>
                  </a:lnTo>
                  <a:lnTo>
                    <a:pt x="835" y="915"/>
                  </a:lnTo>
                  <a:lnTo>
                    <a:pt x="833" y="911"/>
                  </a:lnTo>
                  <a:lnTo>
                    <a:pt x="832" y="908"/>
                  </a:lnTo>
                  <a:lnTo>
                    <a:pt x="831" y="905"/>
                  </a:lnTo>
                  <a:lnTo>
                    <a:pt x="829" y="901"/>
                  </a:lnTo>
                  <a:lnTo>
                    <a:pt x="828" y="898"/>
                  </a:lnTo>
                  <a:lnTo>
                    <a:pt x="825" y="895"/>
                  </a:lnTo>
                  <a:lnTo>
                    <a:pt x="824" y="892"/>
                  </a:lnTo>
                  <a:lnTo>
                    <a:pt x="822" y="888"/>
                  </a:lnTo>
                  <a:lnTo>
                    <a:pt x="821" y="885"/>
                  </a:lnTo>
                  <a:lnTo>
                    <a:pt x="819" y="882"/>
                  </a:lnTo>
                  <a:lnTo>
                    <a:pt x="818" y="879"/>
                  </a:lnTo>
                  <a:lnTo>
                    <a:pt x="816" y="875"/>
                  </a:lnTo>
                  <a:lnTo>
                    <a:pt x="813" y="872"/>
                  </a:lnTo>
                  <a:lnTo>
                    <a:pt x="812" y="869"/>
                  </a:lnTo>
                  <a:lnTo>
                    <a:pt x="810" y="865"/>
                  </a:lnTo>
                  <a:lnTo>
                    <a:pt x="808" y="862"/>
                  </a:lnTo>
                  <a:lnTo>
                    <a:pt x="807" y="859"/>
                  </a:lnTo>
                  <a:lnTo>
                    <a:pt x="805" y="856"/>
                  </a:lnTo>
                  <a:lnTo>
                    <a:pt x="802" y="852"/>
                  </a:lnTo>
                  <a:lnTo>
                    <a:pt x="800" y="848"/>
                  </a:lnTo>
                  <a:lnTo>
                    <a:pt x="799" y="845"/>
                  </a:lnTo>
                  <a:lnTo>
                    <a:pt x="797" y="841"/>
                  </a:lnTo>
                  <a:lnTo>
                    <a:pt x="795" y="838"/>
                  </a:lnTo>
                  <a:lnTo>
                    <a:pt x="793" y="835"/>
                  </a:lnTo>
                  <a:lnTo>
                    <a:pt x="790" y="831"/>
                  </a:lnTo>
                  <a:lnTo>
                    <a:pt x="788" y="827"/>
                  </a:lnTo>
                  <a:lnTo>
                    <a:pt x="786" y="824"/>
                  </a:lnTo>
                  <a:lnTo>
                    <a:pt x="785" y="821"/>
                  </a:lnTo>
                  <a:lnTo>
                    <a:pt x="783" y="817"/>
                  </a:lnTo>
                  <a:lnTo>
                    <a:pt x="781" y="813"/>
                  </a:lnTo>
                  <a:lnTo>
                    <a:pt x="778" y="810"/>
                  </a:lnTo>
                  <a:lnTo>
                    <a:pt x="776" y="807"/>
                  </a:lnTo>
                  <a:lnTo>
                    <a:pt x="774" y="803"/>
                  </a:lnTo>
                  <a:lnTo>
                    <a:pt x="772" y="799"/>
                  </a:lnTo>
                  <a:lnTo>
                    <a:pt x="770" y="796"/>
                  </a:lnTo>
                  <a:lnTo>
                    <a:pt x="766" y="792"/>
                  </a:lnTo>
                  <a:lnTo>
                    <a:pt x="764" y="788"/>
                  </a:lnTo>
                  <a:lnTo>
                    <a:pt x="762" y="785"/>
                  </a:lnTo>
                  <a:lnTo>
                    <a:pt x="760" y="782"/>
                  </a:lnTo>
                  <a:lnTo>
                    <a:pt x="758" y="777"/>
                  </a:lnTo>
                  <a:lnTo>
                    <a:pt x="756" y="774"/>
                  </a:lnTo>
                  <a:lnTo>
                    <a:pt x="752" y="771"/>
                  </a:lnTo>
                  <a:lnTo>
                    <a:pt x="750" y="766"/>
                  </a:lnTo>
                  <a:lnTo>
                    <a:pt x="748" y="763"/>
                  </a:lnTo>
                  <a:lnTo>
                    <a:pt x="746" y="759"/>
                  </a:lnTo>
                  <a:lnTo>
                    <a:pt x="744" y="755"/>
                  </a:lnTo>
                  <a:lnTo>
                    <a:pt x="740" y="752"/>
                  </a:lnTo>
                  <a:lnTo>
                    <a:pt x="738" y="748"/>
                  </a:lnTo>
                  <a:lnTo>
                    <a:pt x="736" y="744"/>
                  </a:lnTo>
                  <a:lnTo>
                    <a:pt x="733" y="740"/>
                  </a:lnTo>
                  <a:lnTo>
                    <a:pt x="730" y="737"/>
                  </a:lnTo>
                  <a:lnTo>
                    <a:pt x="728" y="732"/>
                  </a:lnTo>
                  <a:lnTo>
                    <a:pt x="725" y="729"/>
                  </a:lnTo>
                  <a:lnTo>
                    <a:pt x="723" y="726"/>
                  </a:lnTo>
                  <a:lnTo>
                    <a:pt x="720" y="722"/>
                  </a:lnTo>
                  <a:lnTo>
                    <a:pt x="717" y="718"/>
                  </a:lnTo>
                  <a:lnTo>
                    <a:pt x="714" y="714"/>
                  </a:lnTo>
                  <a:lnTo>
                    <a:pt x="712" y="711"/>
                  </a:lnTo>
                  <a:lnTo>
                    <a:pt x="709" y="706"/>
                  </a:lnTo>
                  <a:lnTo>
                    <a:pt x="706" y="703"/>
                  </a:lnTo>
                  <a:lnTo>
                    <a:pt x="703" y="699"/>
                  </a:lnTo>
                  <a:lnTo>
                    <a:pt x="701" y="695"/>
                  </a:lnTo>
                  <a:lnTo>
                    <a:pt x="698" y="691"/>
                  </a:lnTo>
                  <a:lnTo>
                    <a:pt x="696" y="687"/>
                  </a:lnTo>
                  <a:lnTo>
                    <a:pt x="692" y="683"/>
                  </a:lnTo>
                  <a:lnTo>
                    <a:pt x="689" y="679"/>
                  </a:lnTo>
                  <a:lnTo>
                    <a:pt x="687" y="676"/>
                  </a:lnTo>
                  <a:lnTo>
                    <a:pt x="684" y="671"/>
                  </a:lnTo>
                  <a:lnTo>
                    <a:pt x="680" y="668"/>
                  </a:lnTo>
                  <a:lnTo>
                    <a:pt x="678" y="664"/>
                  </a:lnTo>
                  <a:lnTo>
                    <a:pt x="675" y="659"/>
                  </a:lnTo>
                  <a:lnTo>
                    <a:pt x="672" y="656"/>
                  </a:lnTo>
                  <a:lnTo>
                    <a:pt x="668" y="652"/>
                  </a:lnTo>
                  <a:lnTo>
                    <a:pt x="666" y="647"/>
                  </a:lnTo>
                  <a:lnTo>
                    <a:pt x="663" y="644"/>
                  </a:lnTo>
                  <a:lnTo>
                    <a:pt x="660" y="640"/>
                  </a:lnTo>
                  <a:lnTo>
                    <a:pt x="656" y="636"/>
                  </a:lnTo>
                  <a:lnTo>
                    <a:pt x="654" y="632"/>
                  </a:lnTo>
                  <a:lnTo>
                    <a:pt x="651" y="629"/>
                  </a:lnTo>
                  <a:lnTo>
                    <a:pt x="648" y="624"/>
                  </a:lnTo>
                  <a:lnTo>
                    <a:pt x="644" y="620"/>
                  </a:lnTo>
                  <a:lnTo>
                    <a:pt x="641" y="617"/>
                  </a:lnTo>
                  <a:lnTo>
                    <a:pt x="638" y="613"/>
                  </a:lnTo>
                  <a:lnTo>
                    <a:pt x="635" y="608"/>
                  </a:lnTo>
                  <a:lnTo>
                    <a:pt x="631" y="605"/>
                  </a:lnTo>
                  <a:lnTo>
                    <a:pt x="628" y="601"/>
                  </a:lnTo>
                  <a:lnTo>
                    <a:pt x="625" y="597"/>
                  </a:lnTo>
                  <a:lnTo>
                    <a:pt x="621" y="593"/>
                  </a:lnTo>
                  <a:lnTo>
                    <a:pt x="618" y="589"/>
                  </a:lnTo>
                  <a:lnTo>
                    <a:pt x="615" y="585"/>
                  </a:lnTo>
                  <a:lnTo>
                    <a:pt x="612" y="581"/>
                  </a:lnTo>
                  <a:lnTo>
                    <a:pt x="608" y="577"/>
                  </a:lnTo>
                  <a:lnTo>
                    <a:pt x="605" y="573"/>
                  </a:lnTo>
                  <a:lnTo>
                    <a:pt x="602" y="569"/>
                  </a:lnTo>
                  <a:lnTo>
                    <a:pt x="599" y="565"/>
                  </a:lnTo>
                  <a:lnTo>
                    <a:pt x="595" y="561"/>
                  </a:lnTo>
                  <a:lnTo>
                    <a:pt x="592" y="557"/>
                  </a:lnTo>
                  <a:lnTo>
                    <a:pt x="589" y="554"/>
                  </a:lnTo>
                  <a:lnTo>
                    <a:pt x="585" y="549"/>
                  </a:lnTo>
                  <a:lnTo>
                    <a:pt x="581" y="545"/>
                  </a:lnTo>
                  <a:lnTo>
                    <a:pt x="578" y="541"/>
                  </a:lnTo>
                  <a:lnTo>
                    <a:pt x="575" y="537"/>
                  </a:lnTo>
                  <a:lnTo>
                    <a:pt x="571" y="533"/>
                  </a:lnTo>
                  <a:lnTo>
                    <a:pt x="567" y="529"/>
                  </a:lnTo>
                  <a:lnTo>
                    <a:pt x="564" y="525"/>
                  </a:lnTo>
                  <a:lnTo>
                    <a:pt x="560" y="521"/>
                  </a:lnTo>
                  <a:lnTo>
                    <a:pt x="557" y="518"/>
                  </a:lnTo>
                  <a:lnTo>
                    <a:pt x="554" y="513"/>
                  </a:lnTo>
                  <a:lnTo>
                    <a:pt x="549" y="510"/>
                  </a:lnTo>
                  <a:lnTo>
                    <a:pt x="546" y="506"/>
                  </a:lnTo>
                  <a:lnTo>
                    <a:pt x="543" y="501"/>
                  </a:lnTo>
                  <a:lnTo>
                    <a:pt x="540" y="498"/>
                  </a:lnTo>
                  <a:lnTo>
                    <a:pt x="535" y="494"/>
                  </a:lnTo>
                  <a:lnTo>
                    <a:pt x="532" y="489"/>
                  </a:lnTo>
                  <a:lnTo>
                    <a:pt x="528" y="486"/>
                  </a:lnTo>
                  <a:lnTo>
                    <a:pt x="524" y="482"/>
                  </a:lnTo>
                  <a:lnTo>
                    <a:pt x="521" y="478"/>
                  </a:lnTo>
                  <a:lnTo>
                    <a:pt x="517" y="474"/>
                  </a:lnTo>
                  <a:lnTo>
                    <a:pt x="513" y="471"/>
                  </a:lnTo>
                  <a:lnTo>
                    <a:pt x="509" y="466"/>
                  </a:lnTo>
                  <a:lnTo>
                    <a:pt x="506" y="463"/>
                  </a:lnTo>
                  <a:lnTo>
                    <a:pt x="503" y="459"/>
                  </a:lnTo>
                  <a:lnTo>
                    <a:pt x="498" y="455"/>
                  </a:lnTo>
                  <a:lnTo>
                    <a:pt x="495" y="451"/>
                  </a:lnTo>
                  <a:lnTo>
                    <a:pt x="491" y="448"/>
                  </a:lnTo>
                  <a:lnTo>
                    <a:pt x="487" y="443"/>
                  </a:lnTo>
                  <a:lnTo>
                    <a:pt x="483" y="440"/>
                  </a:lnTo>
                  <a:lnTo>
                    <a:pt x="480" y="436"/>
                  </a:lnTo>
                  <a:lnTo>
                    <a:pt x="475" y="433"/>
                  </a:lnTo>
                  <a:lnTo>
                    <a:pt x="472" y="428"/>
                  </a:lnTo>
                  <a:lnTo>
                    <a:pt x="468" y="425"/>
                  </a:lnTo>
                  <a:lnTo>
                    <a:pt x="464" y="421"/>
                  </a:lnTo>
                  <a:lnTo>
                    <a:pt x="460" y="417"/>
                  </a:lnTo>
                  <a:lnTo>
                    <a:pt x="457" y="413"/>
                  </a:lnTo>
                  <a:lnTo>
                    <a:pt x="452" y="410"/>
                  </a:lnTo>
                  <a:lnTo>
                    <a:pt x="448" y="406"/>
                  </a:lnTo>
                  <a:lnTo>
                    <a:pt x="445" y="402"/>
                  </a:lnTo>
                  <a:lnTo>
                    <a:pt x="440" y="399"/>
                  </a:lnTo>
                  <a:lnTo>
                    <a:pt x="437" y="396"/>
                  </a:lnTo>
                  <a:lnTo>
                    <a:pt x="433" y="391"/>
                  </a:lnTo>
                  <a:lnTo>
                    <a:pt x="430" y="388"/>
                  </a:lnTo>
                  <a:lnTo>
                    <a:pt x="425" y="385"/>
                  </a:lnTo>
                  <a:lnTo>
                    <a:pt x="421" y="380"/>
                  </a:lnTo>
                  <a:lnTo>
                    <a:pt x="418" y="377"/>
                  </a:lnTo>
                  <a:lnTo>
                    <a:pt x="413" y="374"/>
                  </a:lnTo>
                  <a:lnTo>
                    <a:pt x="410" y="369"/>
                  </a:lnTo>
                  <a:lnTo>
                    <a:pt x="406" y="366"/>
                  </a:lnTo>
                  <a:lnTo>
                    <a:pt x="401" y="363"/>
                  </a:lnTo>
                  <a:lnTo>
                    <a:pt x="398" y="360"/>
                  </a:lnTo>
                  <a:lnTo>
                    <a:pt x="394" y="356"/>
                  </a:lnTo>
                  <a:lnTo>
                    <a:pt x="389" y="352"/>
                  </a:lnTo>
                  <a:lnTo>
                    <a:pt x="386" y="349"/>
                  </a:lnTo>
                  <a:lnTo>
                    <a:pt x="382" y="345"/>
                  </a:lnTo>
                  <a:lnTo>
                    <a:pt x="378" y="342"/>
                  </a:lnTo>
                  <a:lnTo>
                    <a:pt x="374" y="339"/>
                  </a:lnTo>
                  <a:lnTo>
                    <a:pt x="370" y="336"/>
                  </a:lnTo>
                  <a:lnTo>
                    <a:pt x="366" y="332"/>
                  </a:lnTo>
                  <a:lnTo>
                    <a:pt x="362" y="329"/>
                  </a:lnTo>
                  <a:lnTo>
                    <a:pt x="359" y="326"/>
                  </a:lnTo>
                  <a:lnTo>
                    <a:pt x="354" y="322"/>
                  </a:lnTo>
                  <a:lnTo>
                    <a:pt x="350" y="318"/>
                  </a:lnTo>
                  <a:lnTo>
                    <a:pt x="347" y="316"/>
                  </a:lnTo>
                  <a:lnTo>
                    <a:pt x="342" y="312"/>
                  </a:lnTo>
                  <a:lnTo>
                    <a:pt x="338" y="309"/>
                  </a:lnTo>
                  <a:lnTo>
                    <a:pt x="335" y="306"/>
                  </a:lnTo>
                  <a:lnTo>
                    <a:pt x="330" y="303"/>
                  </a:lnTo>
                  <a:lnTo>
                    <a:pt x="327" y="300"/>
                  </a:lnTo>
                  <a:lnTo>
                    <a:pt x="323" y="296"/>
                  </a:lnTo>
                  <a:lnTo>
                    <a:pt x="319" y="293"/>
                  </a:lnTo>
                  <a:lnTo>
                    <a:pt x="315" y="290"/>
                  </a:lnTo>
                  <a:lnTo>
                    <a:pt x="312" y="286"/>
                  </a:lnTo>
                  <a:lnTo>
                    <a:pt x="307" y="284"/>
                  </a:lnTo>
                  <a:lnTo>
                    <a:pt x="303" y="281"/>
                  </a:lnTo>
                  <a:lnTo>
                    <a:pt x="300" y="278"/>
                  </a:lnTo>
                  <a:lnTo>
                    <a:pt x="295" y="274"/>
                  </a:lnTo>
                  <a:lnTo>
                    <a:pt x="292" y="271"/>
                  </a:lnTo>
                  <a:lnTo>
                    <a:pt x="288" y="269"/>
                  </a:lnTo>
                  <a:lnTo>
                    <a:pt x="284" y="266"/>
                  </a:lnTo>
                  <a:lnTo>
                    <a:pt x="280" y="262"/>
                  </a:lnTo>
                  <a:lnTo>
                    <a:pt x="277" y="260"/>
                  </a:lnTo>
                  <a:lnTo>
                    <a:pt x="272" y="257"/>
                  </a:lnTo>
                  <a:lnTo>
                    <a:pt x="269" y="255"/>
                  </a:lnTo>
                  <a:lnTo>
                    <a:pt x="265" y="252"/>
                  </a:lnTo>
                  <a:lnTo>
                    <a:pt x="262" y="248"/>
                  </a:lnTo>
                  <a:lnTo>
                    <a:pt x="258" y="246"/>
                  </a:lnTo>
                  <a:lnTo>
                    <a:pt x="254" y="243"/>
                  </a:lnTo>
                  <a:lnTo>
                    <a:pt x="251" y="241"/>
                  </a:lnTo>
                  <a:lnTo>
                    <a:pt x="246" y="237"/>
                  </a:lnTo>
                  <a:lnTo>
                    <a:pt x="243" y="235"/>
                  </a:lnTo>
                  <a:lnTo>
                    <a:pt x="240" y="232"/>
                  </a:lnTo>
                  <a:lnTo>
                    <a:pt x="235" y="229"/>
                  </a:lnTo>
                  <a:lnTo>
                    <a:pt x="232" y="227"/>
                  </a:lnTo>
                  <a:lnTo>
                    <a:pt x="229" y="224"/>
                  </a:lnTo>
                  <a:lnTo>
                    <a:pt x="225" y="221"/>
                  </a:lnTo>
                  <a:lnTo>
                    <a:pt x="221" y="219"/>
                  </a:lnTo>
                  <a:lnTo>
                    <a:pt x="218" y="217"/>
                  </a:lnTo>
                  <a:lnTo>
                    <a:pt x="215" y="213"/>
                  </a:lnTo>
                  <a:lnTo>
                    <a:pt x="210" y="211"/>
                  </a:lnTo>
                  <a:lnTo>
                    <a:pt x="207" y="209"/>
                  </a:lnTo>
                  <a:lnTo>
                    <a:pt x="204" y="206"/>
                  </a:lnTo>
                  <a:lnTo>
                    <a:pt x="201" y="204"/>
                  </a:lnTo>
                  <a:lnTo>
                    <a:pt x="197" y="201"/>
                  </a:lnTo>
                  <a:lnTo>
                    <a:pt x="193" y="198"/>
                  </a:lnTo>
                  <a:lnTo>
                    <a:pt x="190" y="196"/>
                  </a:lnTo>
                  <a:lnTo>
                    <a:pt x="186" y="194"/>
                  </a:lnTo>
                  <a:lnTo>
                    <a:pt x="183" y="192"/>
                  </a:lnTo>
                  <a:lnTo>
                    <a:pt x="180" y="189"/>
                  </a:lnTo>
                  <a:lnTo>
                    <a:pt x="177" y="187"/>
                  </a:lnTo>
                  <a:lnTo>
                    <a:pt x="173" y="184"/>
                  </a:lnTo>
                  <a:lnTo>
                    <a:pt x="170" y="182"/>
                  </a:lnTo>
                  <a:lnTo>
                    <a:pt x="167" y="180"/>
                  </a:lnTo>
                  <a:lnTo>
                    <a:pt x="163" y="177"/>
                  </a:lnTo>
                  <a:lnTo>
                    <a:pt x="160" y="175"/>
                  </a:lnTo>
                  <a:lnTo>
                    <a:pt x="158" y="173"/>
                  </a:lnTo>
                  <a:lnTo>
                    <a:pt x="155" y="171"/>
                  </a:lnTo>
                  <a:lnTo>
                    <a:pt x="151" y="169"/>
                  </a:lnTo>
                  <a:lnTo>
                    <a:pt x="148" y="167"/>
                  </a:lnTo>
                  <a:lnTo>
                    <a:pt x="145" y="164"/>
                  </a:lnTo>
                  <a:lnTo>
                    <a:pt x="143" y="162"/>
                  </a:lnTo>
                  <a:lnTo>
                    <a:pt x="139" y="160"/>
                  </a:lnTo>
                  <a:lnTo>
                    <a:pt x="136" y="158"/>
                  </a:lnTo>
                  <a:lnTo>
                    <a:pt x="133" y="157"/>
                  </a:lnTo>
                  <a:lnTo>
                    <a:pt x="131" y="153"/>
                  </a:lnTo>
                  <a:lnTo>
                    <a:pt x="127" y="152"/>
                  </a:lnTo>
                  <a:lnTo>
                    <a:pt x="124" y="150"/>
                  </a:lnTo>
                  <a:lnTo>
                    <a:pt x="122" y="148"/>
                  </a:lnTo>
                  <a:lnTo>
                    <a:pt x="119" y="146"/>
                  </a:lnTo>
                  <a:lnTo>
                    <a:pt x="117" y="144"/>
                  </a:lnTo>
                  <a:lnTo>
                    <a:pt x="113" y="143"/>
                  </a:lnTo>
                  <a:lnTo>
                    <a:pt x="111" y="140"/>
                  </a:lnTo>
                  <a:lnTo>
                    <a:pt x="109" y="138"/>
                  </a:lnTo>
                  <a:lnTo>
                    <a:pt x="106" y="136"/>
                  </a:lnTo>
                  <a:lnTo>
                    <a:pt x="103" y="135"/>
                  </a:lnTo>
                  <a:lnTo>
                    <a:pt x="100" y="133"/>
                  </a:lnTo>
                  <a:lnTo>
                    <a:pt x="98" y="131"/>
                  </a:lnTo>
                  <a:lnTo>
                    <a:pt x="96" y="128"/>
                  </a:lnTo>
                  <a:lnTo>
                    <a:pt x="93" y="127"/>
                  </a:lnTo>
                  <a:lnTo>
                    <a:pt x="90" y="125"/>
                  </a:lnTo>
                  <a:lnTo>
                    <a:pt x="88" y="123"/>
                  </a:lnTo>
                  <a:lnTo>
                    <a:pt x="86" y="122"/>
                  </a:lnTo>
                  <a:lnTo>
                    <a:pt x="84" y="120"/>
                  </a:lnTo>
                  <a:lnTo>
                    <a:pt x="82" y="117"/>
                  </a:lnTo>
                  <a:lnTo>
                    <a:pt x="78" y="116"/>
                  </a:lnTo>
                  <a:lnTo>
                    <a:pt x="77" y="114"/>
                  </a:lnTo>
                  <a:lnTo>
                    <a:pt x="75" y="113"/>
                  </a:lnTo>
                  <a:lnTo>
                    <a:pt x="73" y="111"/>
                  </a:lnTo>
                  <a:lnTo>
                    <a:pt x="71" y="110"/>
                  </a:lnTo>
                  <a:lnTo>
                    <a:pt x="69" y="108"/>
                  </a:lnTo>
                  <a:lnTo>
                    <a:pt x="66" y="107"/>
                  </a:lnTo>
                  <a:lnTo>
                    <a:pt x="64" y="104"/>
                  </a:lnTo>
                  <a:lnTo>
                    <a:pt x="62" y="102"/>
                  </a:lnTo>
                  <a:lnTo>
                    <a:pt x="60" y="101"/>
                  </a:lnTo>
                  <a:lnTo>
                    <a:pt x="59" y="100"/>
                  </a:lnTo>
                  <a:lnTo>
                    <a:pt x="57" y="98"/>
                  </a:lnTo>
                  <a:lnTo>
                    <a:pt x="54" y="97"/>
                  </a:lnTo>
                  <a:lnTo>
                    <a:pt x="52" y="95"/>
                  </a:lnTo>
                  <a:lnTo>
                    <a:pt x="51" y="93"/>
                  </a:lnTo>
                  <a:lnTo>
                    <a:pt x="49" y="92"/>
                  </a:lnTo>
                  <a:lnTo>
                    <a:pt x="48" y="90"/>
                  </a:lnTo>
                  <a:lnTo>
                    <a:pt x="46" y="89"/>
                  </a:lnTo>
                  <a:lnTo>
                    <a:pt x="45" y="87"/>
                  </a:lnTo>
                  <a:lnTo>
                    <a:pt x="42" y="86"/>
                  </a:lnTo>
                  <a:lnTo>
                    <a:pt x="41" y="85"/>
                  </a:lnTo>
                  <a:lnTo>
                    <a:pt x="39" y="84"/>
                  </a:lnTo>
                  <a:lnTo>
                    <a:pt x="38" y="81"/>
                  </a:lnTo>
                  <a:lnTo>
                    <a:pt x="36" y="80"/>
                  </a:lnTo>
                  <a:lnTo>
                    <a:pt x="35" y="79"/>
                  </a:lnTo>
                  <a:lnTo>
                    <a:pt x="34" y="77"/>
                  </a:lnTo>
                  <a:lnTo>
                    <a:pt x="33" y="76"/>
                  </a:lnTo>
                  <a:lnTo>
                    <a:pt x="30" y="75"/>
                  </a:lnTo>
                  <a:lnTo>
                    <a:pt x="29" y="74"/>
                  </a:lnTo>
                  <a:lnTo>
                    <a:pt x="28" y="72"/>
                  </a:lnTo>
                  <a:lnTo>
                    <a:pt x="27" y="71"/>
                  </a:lnTo>
                  <a:lnTo>
                    <a:pt x="26" y="69"/>
                  </a:lnTo>
                  <a:lnTo>
                    <a:pt x="25" y="68"/>
                  </a:lnTo>
                  <a:lnTo>
                    <a:pt x="24" y="67"/>
                  </a:lnTo>
                  <a:lnTo>
                    <a:pt x="22" y="66"/>
                  </a:lnTo>
                  <a:lnTo>
                    <a:pt x="21" y="64"/>
                  </a:lnTo>
                  <a:lnTo>
                    <a:pt x="21" y="63"/>
                  </a:lnTo>
                  <a:lnTo>
                    <a:pt x="20" y="62"/>
                  </a:lnTo>
                  <a:lnTo>
                    <a:pt x="18" y="61"/>
                  </a:lnTo>
                  <a:lnTo>
                    <a:pt x="17" y="60"/>
                  </a:lnTo>
                  <a:lnTo>
                    <a:pt x="16" y="59"/>
                  </a:lnTo>
                  <a:lnTo>
                    <a:pt x="15" y="57"/>
                  </a:lnTo>
                  <a:lnTo>
                    <a:pt x="14" y="56"/>
                  </a:lnTo>
                  <a:lnTo>
                    <a:pt x="13" y="55"/>
                  </a:lnTo>
                  <a:lnTo>
                    <a:pt x="13" y="54"/>
                  </a:lnTo>
                  <a:lnTo>
                    <a:pt x="12" y="53"/>
                  </a:lnTo>
                  <a:lnTo>
                    <a:pt x="11" y="52"/>
                  </a:lnTo>
                  <a:lnTo>
                    <a:pt x="11" y="51"/>
                  </a:lnTo>
                  <a:lnTo>
                    <a:pt x="10" y="50"/>
                  </a:lnTo>
                  <a:lnTo>
                    <a:pt x="9" y="49"/>
                  </a:lnTo>
                  <a:lnTo>
                    <a:pt x="9" y="48"/>
                  </a:lnTo>
                  <a:lnTo>
                    <a:pt x="8" y="47"/>
                  </a:lnTo>
                  <a:lnTo>
                    <a:pt x="8" y="45"/>
                  </a:lnTo>
                  <a:lnTo>
                    <a:pt x="6" y="44"/>
                  </a:lnTo>
                  <a:lnTo>
                    <a:pt x="6" y="43"/>
                  </a:lnTo>
                  <a:lnTo>
                    <a:pt x="5" y="42"/>
                  </a:lnTo>
                  <a:lnTo>
                    <a:pt x="5" y="41"/>
                  </a:lnTo>
                  <a:lnTo>
                    <a:pt x="4" y="41"/>
                  </a:lnTo>
                  <a:lnTo>
                    <a:pt x="4" y="40"/>
                  </a:lnTo>
                  <a:lnTo>
                    <a:pt x="4" y="39"/>
                  </a:lnTo>
                  <a:lnTo>
                    <a:pt x="3" y="38"/>
                  </a:lnTo>
                  <a:lnTo>
                    <a:pt x="3" y="37"/>
                  </a:lnTo>
                  <a:lnTo>
                    <a:pt x="2" y="36"/>
                  </a:lnTo>
                  <a:lnTo>
                    <a:pt x="2" y="35"/>
                  </a:lnTo>
                  <a:lnTo>
                    <a:pt x="2" y="34"/>
                  </a:lnTo>
                  <a:lnTo>
                    <a:pt x="2" y="32"/>
                  </a:lnTo>
                  <a:lnTo>
                    <a:pt x="1" y="32"/>
                  </a:lnTo>
                  <a:lnTo>
                    <a:pt x="1" y="31"/>
                  </a:lnTo>
                  <a:lnTo>
                    <a:pt x="1" y="30"/>
                  </a:lnTo>
                  <a:lnTo>
                    <a:pt x="1" y="29"/>
                  </a:lnTo>
                  <a:lnTo>
                    <a:pt x="1" y="28"/>
                  </a:lnTo>
                  <a:lnTo>
                    <a:pt x="1" y="26"/>
                  </a:lnTo>
                  <a:lnTo>
                    <a:pt x="0" y="26"/>
                  </a:lnTo>
                  <a:lnTo>
                    <a:pt x="0" y="22"/>
                  </a:lnTo>
                  <a:lnTo>
                    <a:pt x="1" y="20"/>
                  </a:lnTo>
                  <a:lnTo>
                    <a:pt x="1" y="19"/>
                  </a:lnTo>
                  <a:lnTo>
                    <a:pt x="1" y="18"/>
                  </a:lnTo>
                  <a:lnTo>
                    <a:pt x="1" y="17"/>
                  </a:lnTo>
                  <a:lnTo>
                    <a:pt x="1" y="16"/>
                  </a:lnTo>
                  <a:lnTo>
                    <a:pt x="2" y="16"/>
                  </a:lnTo>
                  <a:lnTo>
                    <a:pt x="2" y="15"/>
                  </a:lnTo>
                  <a:lnTo>
                    <a:pt x="2" y="14"/>
                  </a:lnTo>
                  <a:lnTo>
                    <a:pt x="3" y="13"/>
                  </a:lnTo>
                  <a:lnTo>
                    <a:pt x="3" y="12"/>
                  </a:lnTo>
                  <a:lnTo>
                    <a:pt x="4" y="11"/>
                  </a:lnTo>
                  <a:lnTo>
                    <a:pt x="4" y="10"/>
                  </a:lnTo>
                  <a:lnTo>
                    <a:pt x="5" y="10"/>
                  </a:lnTo>
                  <a:lnTo>
                    <a:pt x="5" y="8"/>
                  </a:lnTo>
                  <a:lnTo>
                    <a:pt x="6" y="8"/>
                  </a:lnTo>
                  <a:lnTo>
                    <a:pt x="6" y="7"/>
                  </a:lnTo>
                  <a:lnTo>
                    <a:pt x="8" y="7"/>
                  </a:lnTo>
                  <a:lnTo>
                    <a:pt x="8" y="6"/>
                  </a:lnTo>
                  <a:lnTo>
                    <a:pt x="9" y="6"/>
                  </a:lnTo>
                  <a:lnTo>
                    <a:pt x="9" y="5"/>
                  </a:lnTo>
                  <a:lnTo>
                    <a:pt x="10" y="5"/>
                  </a:lnTo>
                  <a:lnTo>
                    <a:pt x="11" y="4"/>
                  </a:lnTo>
                  <a:lnTo>
                    <a:pt x="12" y="4"/>
                  </a:lnTo>
                  <a:lnTo>
                    <a:pt x="12" y="3"/>
                  </a:lnTo>
                  <a:lnTo>
                    <a:pt x="13" y="3"/>
                  </a:lnTo>
                  <a:lnTo>
                    <a:pt x="14" y="3"/>
                  </a:lnTo>
                  <a:lnTo>
                    <a:pt x="15" y="2"/>
                  </a:lnTo>
                  <a:lnTo>
                    <a:pt x="16" y="2"/>
                  </a:lnTo>
                  <a:lnTo>
                    <a:pt x="17" y="2"/>
                  </a:lnTo>
                  <a:lnTo>
                    <a:pt x="17" y="1"/>
                  </a:lnTo>
                  <a:lnTo>
                    <a:pt x="18" y="1"/>
                  </a:lnTo>
                  <a:lnTo>
                    <a:pt x="20" y="1"/>
                  </a:lnTo>
                  <a:lnTo>
                    <a:pt x="21" y="1"/>
                  </a:lnTo>
                  <a:lnTo>
                    <a:pt x="22" y="1"/>
                  </a:lnTo>
                  <a:lnTo>
                    <a:pt x="22" y="0"/>
                  </a:lnTo>
                  <a:lnTo>
                    <a:pt x="23" y="0"/>
                  </a:lnTo>
                  <a:lnTo>
                    <a:pt x="24" y="0"/>
                  </a:lnTo>
                  <a:lnTo>
                    <a:pt x="25" y="0"/>
                  </a:lnTo>
                  <a:lnTo>
                    <a:pt x="26" y="0"/>
                  </a:lnTo>
                  <a:lnTo>
                    <a:pt x="27" y="0"/>
                  </a:lnTo>
                  <a:lnTo>
                    <a:pt x="28" y="0"/>
                  </a:lnTo>
                  <a:lnTo>
                    <a:pt x="29" y="0"/>
                  </a:lnTo>
                  <a:lnTo>
                    <a:pt x="30" y="0"/>
                  </a:lnTo>
                  <a:lnTo>
                    <a:pt x="32" y="0"/>
                  </a:lnTo>
                  <a:lnTo>
                    <a:pt x="33" y="0"/>
                  </a:lnTo>
                  <a:lnTo>
                    <a:pt x="34" y="0"/>
                  </a:lnTo>
                  <a:lnTo>
                    <a:pt x="35" y="0"/>
                  </a:lnTo>
                  <a:lnTo>
                    <a:pt x="36" y="0"/>
                  </a:lnTo>
                  <a:lnTo>
                    <a:pt x="37" y="0"/>
                  </a:lnTo>
                  <a:lnTo>
                    <a:pt x="38" y="0"/>
                  </a:lnTo>
                  <a:lnTo>
                    <a:pt x="39" y="0"/>
                  </a:lnTo>
                  <a:lnTo>
                    <a:pt x="40" y="0"/>
                  </a:lnTo>
                  <a:lnTo>
                    <a:pt x="41" y="0"/>
                  </a:lnTo>
                  <a:lnTo>
                    <a:pt x="42" y="0"/>
                  </a:lnTo>
                  <a:lnTo>
                    <a:pt x="42" y="1"/>
                  </a:lnTo>
                  <a:lnTo>
                    <a:pt x="44" y="1"/>
                  </a:lnTo>
                  <a:lnTo>
                    <a:pt x="45" y="1"/>
                  </a:lnTo>
                  <a:lnTo>
                    <a:pt x="46" y="1"/>
                  </a:lnTo>
                  <a:lnTo>
                    <a:pt x="47" y="1"/>
                  </a:lnTo>
                  <a:lnTo>
                    <a:pt x="48" y="1"/>
                  </a:lnTo>
                  <a:lnTo>
                    <a:pt x="49" y="2"/>
                  </a:lnTo>
                  <a:lnTo>
                    <a:pt x="50" y="2"/>
                  </a:lnTo>
                  <a:lnTo>
                    <a:pt x="51" y="2"/>
                  </a:lnTo>
                  <a:lnTo>
                    <a:pt x="50" y="2"/>
                  </a:lnTo>
                  <a:lnTo>
                    <a:pt x="49" y="2"/>
                  </a:lnTo>
                  <a:lnTo>
                    <a:pt x="49" y="1"/>
                  </a:lnTo>
                  <a:lnTo>
                    <a:pt x="48" y="1"/>
                  </a:lnTo>
                  <a:lnTo>
                    <a:pt x="47" y="1"/>
                  </a:lnTo>
                  <a:lnTo>
                    <a:pt x="46" y="1"/>
                  </a:lnTo>
                  <a:lnTo>
                    <a:pt x="45" y="1"/>
                  </a:lnTo>
                  <a:lnTo>
                    <a:pt x="44" y="1"/>
                  </a:lnTo>
                  <a:lnTo>
                    <a:pt x="42" y="1"/>
                  </a:lnTo>
                  <a:lnTo>
                    <a:pt x="41" y="1"/>
                  </a:lnTo>
                  <a:lnTo>
                    <a:pt x="40" y="1"/>
                  </a:lnTo>
                  <a:lnTo>
                    <a:pt x="40" y="2"/>
                  </a:lnTo>
                  <a:lnTo>
                    <a:pt x="39" y="2"/>
                  </a:lnTo>
                  <a:lnTo>
                    <a:pt x="39" y="3"/>
                  </a:lnTo>
                  <a:lnTo>
                    <a:pt x="38" y="3"/>
                  </a:lnTo>
                  <a:lnTo>
                    <a:pt x="38" y="4"/>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8" name="Freeform 42"/>
            <p:cNvSpPr>
              <a:spLocks/>
            </p:cNvSpPr>
            <p:nvPr/>
          </p:nvSpPr>
          <p:spPr bwMode="auto">
            <a:xfrm rot="10800000">
              <a:off x="3707" y="2659"/>
              <a:ext cx="1348" cy="893"/>
            </a:xfrm>
            <a:custGeom>
              <a:avLst/>
              <a:gdLst>
                <a:gd name="T0" fmla="*/ 2147483646 w 1348"/>
                <a:gd name="T1" fmla="*/ 2147483646 h 893"/>
                <a:gd name="T2" fmla="*/ 2147483646 w 1348"/>
                <a:gd name="T3" fmla="*/ 2147483646 h 893"/>
                <a:gd name="T4" fmla="*/ 2147483646 w 1348"/>
                <a:gd name="T5" fmla="*/ 2147483646 h 893"/>
                <a:gd name="T6" fmla="*/ 2147483646 w 1348"/>
                <a:gd name="T7" fmla="*/ 2147483646 h 893"/>
                <a:gd name="T8" fmla="*/ 2147483646 w 1348"/>
                <a:gd name="T9" fmla="*/ 2147483646 h 893"/>
                <a:gd name="T10" fmla="*/ 2147483646 w 1348"/>
                <a:gd name="T11" fmla="*/ 2147483646 h 893"/>
                <a:gd name="T12" fmla="*/ 2147483646 w 1348"/>
                <a:gd name="T13" fmla="*/ 2147483646 h 893"/>
                <a:gd name="T14" fmla="*/ 2147483646 w 1348"/>
                <a:gd name="T15" fmla="*/ 2147483646 h 893"/>
                <a:gd name="T16" fmla="*/ 2147483646 w 1348"/>
                <a:gd name="T17" fmla="*/ 2147483646 h 893"/>
                <a:gd name="T18" fmla="*/ 2147483646 w 1348"/>
                <a:gd name="T19" fmla="*/ 2147483646 h 893"/>
                <a:gd name="T20" fmla="*/ 2147483646 w 1348"/>
                <a:gd name="T21" fmla="*/ 2147483646 h 893"/>
                <a:gd name="T22" fmla="*/ 2147483646 w 1348"/>
                <a:gd name="T23" fmla="*/ 2147483646 h 893"/>
                <a:gd name="T24" fmla="*/ 2147483646 w 1348"/>
                <a:gd name="T25" fmla="*/ 2147483646 h 893"/>
                <a:gd name="T26" fmla="*/ 2147483646 w 1348"/>
                <a:gd name="T27" fmla="*/ 2147483646 h 893"/>
                <a:gd name="T28" fmla="*/ 2147483646 w 1348"/>
                <a:gd name="T29" fmla="*/ 2147483646 h 893"/>
                <a:gd name="T30" fmla="*/ 2147483646 w 1348"/>
                <a:gd name="T31" fmla="*/ 2147483646 h 893"/>
                <a:gd name="T32" fmla="*/ 2147483646 w 1348"/>
                <a:gd name="T33" fmla="*/ 2147483646 h 893"/>
                <a:gd name="T34" fmla="*/ 2147483646 w 1348"/>
                <a:gd name="T35" fmla="*/ 2147483646 h 893"/>
                <a:gd name="T36" fmla="*/ 2147483646 w 1348"/>
                <a:gd name="T37" fmla="*/ 2147483646 h 893"/>
                <a:gd name="T38" fmla="*/ 2147483646 w 1348"/>
                <a:gd name="T39" fmla="*/ 2147483646 h 893"/>
                <a:gd name="T40" fmla="*/ 2147483646 w 1348"/>
                <a:gd name="T41" fmla="*/ 2147483646 h 893"/>
                <a:gd name="T42" fmla="*/ 2147483646 w 1348"/>
                <a:gd name="T43" fmla="*/ 2147483646 h 893"/>
                <a:gd name="T44" fmla="*/ 2147483646 w 1348"/>
                <a:gd name="T45" fmla="*/ 2147483646 h 893"/>
                <a:gd name="T46" fmla="*/ 2147483646 w 1348"/>
                <a:gd name="T47" fmla="*/ 2147483646 h 893"/>
                <a:gd name="T48" fmla="*/ 2147483646 w 1348"/>
                <a:gd name="T49" fmla="*/ 2147483646 h 893"/>
                <a:gd name="T50" fmla="*/ 2147483646 w 1348"/>
                <a:gd name="T51" fmla="*/ 2147483646 h 893"/>
                <a:gd name="T52" fmla="*/ 2147483646 w 1348"/>
                <a:gd name="T53" fmla="*/ 2147483646 h 893"/>
                <a:gd name="T54" fmla="*/ 2147483646 w 1348"/>
                <a:gd name="T55" fmla="*/ 2147483646 h 893"/>
                <a:gd name="T56" fmla="*/ 2147483646 w 1348"/>
                <a:gd name="T57" fmla="*/ 2147483646 h 893"/>
                <a:gd name="T58" fmla="*/ 2147483646 w 1348"/>
                <a:gd name="T59" fmla="*/ 2147483646 h 893"/>
                <a:gd name="T60" fmla="*/ 2147483646 w 1348"/>
                <a:gd name="T61" fmla="*/ 2147483646 h 893"/>
                <a:gd name="T62" fmla="*/ 2147483646 w 1348"/>
                <a:gd name="T63" fmla="*/ 2147483646 h 893"/>
                <a:gd name="T64" fmla="*/ 2147483646 w 1348"/>
                <a:gd name="T65" fmla="*/ 2147483646 h 893"/>
                <a:gd name="T66" fmla="*/ 2147483646 w 1348"/>
                <a:gd name="T67" fmla="*/ 2147483646 h 893"/>
                <a:gd name="T68" fmla="*/ 2147483646 w 1348"/>
                <a:gd name="T69" fmla="*/ 2147483646 h 893"/>
                <a:gd name="T70" fmla="*/ 2147483646 w 1348"/>
                <a:gd name="T71" fmla="*/ 2147483646 h 893"/>
                <a:gd name="T72" fmla="*/ 2147483646 w 1348"/>
                <a:gd name="T73" fmla="*/ 2147483646 h 893"/>
                <a:gd name="T74" fmla="*/ 2147483646 w 1348"/>
                <a:gd name="T75" fmla="*/ 2147483646 h 893"/>
                <a:gd name="T76" fmla="*/ 2147483646 w 1348"/>
                <a:gd name="T77" fmla="*/ 2147483646 h 893"/>
                <a:gd name="T78" fmla="*/ 2147483646 w 1348"/>
                <a:gd name="T79" fmla="*/ 2147483646 h 893"/>
                <a:gd name="T80" fmla="*/ 2147483646 w 1348"/>
                <a:gd name="T81" fmla="*/ 2147483646 h 893"/>
                <a:gd name="T82" fmla="*/ 2147483646 w 1348"/>
                <a:gd name="T83" fmla="*/ 2147483646 h 893"/>
                <a:gd name="T84" fmla="*/ 2147483646 w 1348"/>
                <a:gd name="T85" fmla="*/ 2147483646 h 893"/>
                <a:gd name="T86" fmla="*/ 2147483646 w 1348"/>
                <a:gd name="T87" fmla="*/ 2147483646 h 893"/>
                <a:gd name="T88" fmla="*/ 2147483646 w 1348"/>
                <a:gd name="T89" fmla="*/ 2147483646 h 893"/>
                <a:gd name="T90" fmla="*/ 2147483646 w 1348"/>
                <a:gd name="T91" fmla="*/ 2147483646 h 893"/>
                <a:gd name="T92" fmla="*/ 2147483646 w 1348"/>
                <a:gd name="T93" fmla="*/ 2147483646 h 893"/>
                <a:gd name="T94" fmla="*/ 2147483646 w 1348"/>
                <a:gd name="T95" fmla="*/ 2147483646 h 893"/>
                <a:gd name="T96" fmla="*/ 2147483646 w 1348"/>
                <a:gd name="T97" fmla="*/ 2147483646 h 893"/>
                <a:gd name="T98" fmla="*/ 2147483646 w 1348"/>
                <a:gd name="T99" fmla="*/ 2147483646 h 893"/>
                <a:gd name="T100" fmla="*/ 2147483646 w 1348"/>
                <a:gd name="T101" fmla="*/ 2147483646 h 893"/>
                <a:gd name="T102" fmla="*/ 2147483646 w 1348"/>
                <a:gd name="T103" fmla="*/ 2147483646 h 893"/>
                <a:gd name="T104" fmla="*/ 2147483646 w 1348"/>
                <a:gd name="T105" fmla="*/ 2147483646 h 893"/>
                <a:gd name="T106" fmla="*/ 2147483646 w 1348"/>
                <a:gd name="T107" fmla="*/ 2147483646 h 893"/>
                <a:gd name="T108" fmla="*/ 2147483646 w 1348"/>
                <a:gd name="T109" fmla="*/ 2147483646 h 893"/>
                <a:gd name="T110" fmla="*/ 2147483646 w 1348"/>
                <a:gd name="T111" fmla="*/ 2147483646 h 893"/>
                <a:gd name="T112" fmla="*/ 2147483646 w 1348"/>
                <a:gd name="T113" fmla="*/ 2147483646 h 893"/>
                <a:gd name="T114" fmla="*/ 2147483646 w 1348"/>
                <a:gd name="T115" fmla="*/ 2147483646 h 893"/>
                <a:gd name="T116" fmla="*/ 2147483646 w 1348"/>
                <a:gd name="T117" fmla="*/ 2147483646 h 893"/>
                <a:gd name="T118" fmla="*/ 2147483646 w 1348"/>
                <a:gd name="T119" fmla="*/ 2147483646 h 893"/>
                <a:gd name="T120" fmla="*/ 0 w 1348"/>
                <a:gd name="T121" fmla="*/ 2147483646 h 893"/>
                <a:gd name="T122" fmla="*/ 2147483646 w 1348"/>
                <a:gd name="T123" fmla="*/ 2147483646 h 893"/>
                <a:gd name="T124" fmla="*/ 2147483646 w 1348"/>
                <a:gd name="T125" fmla="*/ 2147483646 h 89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48" h="893">
                  <a:moveTo>
                    <a:pt x="1343" y="893"/>
                  </a:moveTo>
                  <a:lnTo>
                    <a:pt x="1343" y="889"/>
                  </a:lnTo>
                  <a:lnTo>
                    <a:pt x="1343" y="887"/>
                  </a:lnTo>
                  <a:lnTo>
                    <a:pt x="1343" y="885"/>
                  </a:lnTo>
                  <a:lnTo>
                    <a:pt x="1343" y="880"/>
                  </a:lnTo>
                  <a:lnTo>
                    <a:pt x="1344" y="876"/>
                  </a:lnTo>
                  <a:lnTo>
                    <a:pt x="1344" y="874"/>
                  </a:lnTo>
                  <a:lnTo>
                    <a:pt x="1344" y="872"/>
                  </a:lnTo>
                  <a:lnTo>
                    <a:pt x="1344" y="869"/>
                  </a:lnTo>
                  <a:lnTo>
                    <a:pt x="1344" y="866"/>
                  </a:lnTo>
                  <a:lnTo>
                    <a:pt x="1344" y="863"/>
                  </a:lnTo>
                  <a:lnTo>
                    <a:pt x="1345" y="861"/>
                  </a:lnTo>
                  <a:lnTo>
                    <a:pt x="1345" y="856"/>
                  </a:lnTo>
                  <a:lnTo>
                    <a:pt x="1345" y="853"/>
                  </a:lnTo>
                  <a:lnTo>
                    <a:pt x="1345" y="851"/>
                  </a:lnTo>
                  <a:lnTo>
                    <a:pt x="1345" y="848"/>
                  </a:lnTo>
                  <a:lnTo>
                    <a:pt x="1345" y="846"/>
                  </a:lnTo>
                  <a:lnTo>
                    <a:pt x="1345" y="844"/>
                  </a:lnTo>
                  <a:lnTo>
                    <a:pt x="1345" y="838"/>
                  </a:lnTo>
                  <a:lnTo>
                    <a:pt x="1347" y="836"/>
                  </a:lnTo>
                  <a:lnTo>
                    <a:pt x="1347" y="831"/>
                  </a:lnTo>
                  <a:lnTo>
                    <a:pt x="1347" y="827"/>
                  </a:lnTo>
                  <a:lnTo>
                    <a:pt x="1347" y="822"/>
                  </a:lnTo>
                  <a:lnTo>
                    <a:pt x="1347" y="820"/>
                  </a:lnTo>
                  <a:lnTo>
                    <a:pt x="1347" y="809"/>
                  </a:lnTo>
                  <a:lnTo>
                    <a:pt x="1348" y="807"/>
                  </a:lnTo>
                  <a:lnTo>
                    <a:pt x="1348" y="790"/>
                  </a:lnTo>
                  <a:lnTo>
                    <a:pt x="1347" y="788"/>
                  </a:lnTo>
                  <a:lnTo>
                    <a:pt x="1347" y="779"/>
                  </a:lnTo>
                  <a:lnTo>
                    <a:pt x="1347" y="777"/>
                  </a:lnTo>
                  <a:lnTo>
                    <a:pt x="1347" y="774"/>
                  </a:lnTo>
                  <a:lnTo>
                    <a:pt x="1347" y="772"/>
                  </a:lnTo>
                  <a:lnTo>
                    <a:pt x="1347" y="769"/>
                  </a:lnTo>
                  <a:lnTo>
                    <a:pt x="1345" y="766"/>
                  </a:lnTo>
                  <a:lnTo>
                    <a:pt x="1345" y="763"/>
                  </a:lnTo>
                  <a:lnTo>
                    <a:pt x="1345" y="761"/>
                  </a:lnTo>
                  <a:lnTo>
                    <a:pt x="1345" y="757"/>
                  </a:lnTo>
                  <a:lnTo>
                    <a:pt x="1345" y="755"/>
                  </a:lnTo>
                  <a:lnTo>
                    <a:pt x="1344" y="752"/>
                  </a:lnTo>
                  <a:lnTo>
                    <a:pt x="1344" y="750"/>
                  </a:lnTo>
                  <a:lnTo>
                    <a:pt x="1343" y="747"/>
                  </a:lnTo>
                  <a:lnTo>
                    <a:pt x="1343" y="743"/>
                  </a:lnTo>
                  <a:lnTo>
                    <a:pt x="1343" y="741"/>
                  </a:lnTo>
                  <a:lnTo>
                    <a:pt x="1342" y="738"/>
                  </a:lnTo>
                  <a:lnTo>
                    <a:pt x="1342" y="735"/>
                  </a:lnTo>
                  <a:lnTo>
                    <a:pt x="1342" y="732"/>
                  </a:lnTo>
                  <a:lnTo>
                    <a:pt x="1341" y="729"/>
                  </a:lnTo>
                  <a:lnTo>
                    <a:pt x="1340" y="726"/>
                  </a:lnTo>
                  <a:lnTo>
                    <a:pt x="1340" y="724"/>
                  </a:lnTo>
                  <a:lnTo>
                    <a:pt x="1339" y="720"/>
                  </a:lnTo>
                  <a:lnTo>
                    <a:pt x="1339" y="717"/>
                  </a:lnTo>
                  <a:lnTo>
                    <a:pt x="1338" y="714"/>
                  </a:lnTo>
                  <a:lnTo>
                    <a:pt x="1337" y="712"/>
                  </a:lnTo>
                  <a:lnTo>
                    <a:pt x="1337" y="708"/>
                  </a:lnTo>
                  <a:lnTo>
                    <a:pt x="1336" y="705"/>
                  </a:lnTo>
                  <a:lnTo>
                    <a:pt x="1335" y="703"/>
                  </a:lnTo>
                  <a:lnTo>
                    <a:pt x="1335" y="700"/>
                  </a:lnTo>
                  <a:lnTo>
                    <a:pt x="1333" y="696"/>
                  </a:lnTo>
                  <a:lnTo>
                    <a:pt x="1332" y="693"/>
                  </a:lnTo>
                  <a:lnTo>
                    <a:pt x="1331" y="690"/>
                  </a:lnTo>
                  <a:lnTo>
                    <a:pt x="1330" y="687"/>
                  </a:lnTo>
                  <a:lnTo>
                    <a:pt x="1329" y="683"/>
                  </a:lnTo>
                  <a:lnTo>
                    <a:pt x="1328" y="681"/>
                  </a:lnTo>
                  <a:lnTo>
                    <a:pt x="1327" y="677"/>
                  </a:lnTo>
                  <a:lnTo>
                    <a:pt x="1326" y="675"/>
                  </a:lnTo>
                  <a:lnTo>
                    <a:pt x="1325" y="671"/>
                  </a:lnTo>
                  <a:lnTo>
                    <a:pt x="1323" y="668"/>
                  </a:lnTo>
                  <a:lnTo>
                    <a:pt x="1322" y="665"/>
                  </a:lnTo>
                  <a:lnTo>
                    <a:pt x="1320" y="662"/>
                  </a:lnTo>
                  <a:lnTo>
                    <a:pt x="1319" y="658"/>
                  </a:lnTo>
                  <a:lnTo>
                    <a:pt x="1317" y="655"/>
                  </a:lnTo>
                  <a:lnTo>
                    <a:pt x="1316" y="652"/>
                  </a:lnTo>
                  <a:lnTo>
                    <a:pt x="1314" y="648"/>
                  </a:lnTo>
                  <a:lnTo>
                    <a:pt x="1313" y="644"/>
                  </a:lnTo>
                  <a:lnTo>
                    <a:pt x="1312" y="641"/>
                  </a:lnTo>
                  <a:lnTo>
                    <a:pt x="1310" y="638"/>
                  </a:lnTo>
                  <a:lnTo>
                    <a:pt x="1307" y="634"/>
                  </a:lnTo>
                  <a:lnTo>
                    <a:pt x="1306" y="631"/>
                  </a:lnTo>
                  <a:lnTo>
                    <a:pt x="1304" y="628"/>
                  </a:lnTo>
                  <a:lnTo>
                    <a:pt x="1302" y="623"/>
                  </a:lnTo>
                  <a:lnTo>
                    <a:pt x="1300" y="620"/>
                  </a:lnTo>
                  <a:lnTo>
                    <a:pt x="1298" y="617"/>
                  </a:lnTo>
                  <a:lnTo>
                    <a:pt x="1296" y="614"/>
                  </a:lnTo>
                  <a:lnTo>
                    <a:pt x="1294" y="609"/>
                  </a:lnTo>
                  <a:lnTo>
                    <a:pt x="1292" y="606"/>
                  </a:lnTo>
                  <a:lnTo>
                    <a:pt x="1290" y="603"/>
                  </a:lnTo>
                  <a:lnTo>
                    <a:pt x="1288" y="598"/>
                  </a:lnTo>
                  <a:lnTo>
                    <a:pt x="1286" y="595"/>
                  </a:lnTo>
                  <a:lnTo>
                    <a:pt x="1282" y="592"/>
                  </a:lnTo>
                  <a:lnTo>
                    <a:pt x="1280" y="588"/>
                  </a:lnTo>
                  <a:lnTo>
                    <a:pt x="1278" y="584"/>
                  </a:lnTo>
                  <a:lnTo>
                    <a:pt x="1275" y="580"/>
                  </a:lnTo>
                  <a:lnTo>
                    <a:pt x="1272" y="576"/>
                  </a:lnTo>
                  <a:lnTo>
                    <a:pt x="1270" y="572"/>
                  </a:lnTo>
                  <a:lnTo>
                    <a:pt x="1267" y="569"/>
                  </a:lnTo>
                  <a:lnTo>
                    <a:pt x="1265" y="564"/>
                  </a:lnTo>
                  <a:lnTo>
                    <a:pt x="1262" y="561"/>
                  </a:lnTo>
                  <a:lnTo>
                    <a:pt x="1259" y="557"/>
                  </a:lnTo>
                  <a:lnTo>
                    <a:pt x="1256" y="554"/>
                  </a:lnTo>
                  <a:lnTo>
                    <a:pt x="1253" y="549"/>
                  </a:lnTo>
                  <a:lnTo>
                    <a:pt x="1250" y="546"/>
                  </a:lnTo>
                  <a:lnTo>
                    <a:pt x="1246" y="542"/>
                  </a:lnTo>
                  <a:lnTo>
                    <a:pt x="1244" y="538"/>
                  </a:lnTo>
                  <a:lnTo>
                    <a:pt x="1241" y="534"/>
                  </a:lnTo>
                  <a:lnTo>
                    <a:pt x="1238" y="530"/>
                  </a:lnTo>
                  <a:lnTo>
                    <a:pt x="1234" y="525"/>
                  </a:lnTo>
                  <a:lnTo>
                    <a:pt x="1231" y="522"/>
                  </a:lnTo>
                  <a:lnTo>
                    <a:pt x="1228" y="518"/>
                  </a:lnTo>
                  <a:lnTo>
                    <a:pt x="1223" y="514"/>
                  </a:lnTo>
                  <a:lnTo>
                    <a:pt x="1220" y="510"/>
                  </a:lnTo>
                  <a:lnTo>
                    <a:pt x="1217" y="506"/>
                  </a:lnTo>
                  <a:lnTo>
                    <a:pt x="1214" y="501"/>
                  </a:lnTo>
                  <a:lnTo>
                    <a:pt x="1209" y="497"/>
                  </a:lnTo>
                  <a:lnTo>
                    <a:pt x="1206" y="494"/>
                  </a:lnTo>
                  <a:lnTo>
                    <a:pt x="1202" y="489"/>
                  </a:lnTo>
                  <a:lnTo>
                    <a:pt x="1197" y="485"/>
                  </a:lnTo>
                  <a:lnTo>
                    <a:pt x="1194" y="480"/>
                  </a:lnTo>
                  <a:lnTo>
                    <a:pt x="1190" y="476"/>
                  </a:lnTo>
                  <a:lnTo>
                    <a:pt x="1186" y="472"/>
                  </a:lnTo>
                  <a:lnTo>
                    <a:pt x="1182" y="467"/>
                  </a:lnTo>
                  <a:lnTo>
                    <a:pt x="1178" y="463"/>
                  </a:lnTo>
                  <a:lnTo>
                    <a:pt x="1173" y="459"/>
                  </a:lnTo>
                  <a:lnTo>
                    <a:pt x="1169" y="455"/>
                  </a:lnTo>
                  <a:lnTo>
                    <a:pt x="1166" y="451"/>
                  </a:lnTo>
                  <a:lnTo>
                    <a:pt x="1160" y="447"/>
                  </a:lnTo>
                  <a:lnTo>
                    <a:pt x="1157" y="442"/>
                  </a:lnTo>
                  <a:lnTo>
                    <a:pt x="1151" y="438"/>
                  </a:lnTo>
                  <a:lnTo>
                    <a:pt x="1147" y="434"/>
                  </a:lnTo>
                  <a:lnTo>
                    <a:pt x="1143" y="429"/>
                  </a:lnTo>
                  <a:lnTo>
                    <a:pt x="1138" y="425"/>
                  </a:lnTo>
                  <a:lnTo>
                    <a:pt x="1134" y="421"/>
                  </a:lnTo>
                  <a:lnTo>
                    <a:pt x="1128" y="416"/>
                  </a:lnTo>
                  <a:lnTo>
                    <a:pt x="1124" y="412"/>
                  </a:lnTo>
                  <a:lnTo>
                    <a:pt x="1120" y="407"/>
                  </a:lnTo>
                  <a:lnTo>
                    <a:pt x="1114" y="403"/>
                  </a:lnTo>
                  <a:lnTo>
                    <a:pt x="1110" y="399"/>
                  </a:lnTo>
                  <a:lnTo>
                    <a:pt x="1105" y="394"/>
                  </a:lnTo>
                  <a:lnTo>
                    <a:pt x="1100" y="390"/>
                  </a:lnTo>
                  <a:lnTo>
                    <a:pt x="1095" y="385"/>
                  </a:lnTo>
                  <a:lnTo>
                    <a:pt x="1089" y="381"/>
                  </a:lnTo>
                  <a:lnTo>
                    <a:pt x="1085" y="376"/>
                  </a:lnTo>
                  <a:lnTo>
                    <a:pt x="1079" y="371"/>
                  </a:lnTo>
                  <a:lnTo>
                    <a:pt x="1074" y="367"/>
                  </a:lnTo>
                  <a:lnTo>
                    <a:pt x="1069" y="363"/>
                  </a:lnTo>
                  <a:lnTo>
                    <a:pt x="1063" y="358"/>
                  </a:lnTo>
                  <a:lnTo>
                    <a:pt x="1058" y="354"/>
                  </a:lnTo>
                  <a:lnTo>
                    <a:pt x="1052" y="350"/>
                  </a:lnTo>
                  <a:lnTo>
                    <a:pt x="1048" y="345"/>
                  </a:lnTo>
                  <a:lnTo>
                    <a:pt x="1042" y="341"/>
                  </a:lnTo>
                  <a:lnTo>
                    <a:pt x="1037" y="337"/>
                  </a:lnTo>
                  <a:lnTo>
                    <a:pt x="1031" y="332"/>
                  </a:lnTo>
                  <a:lnTo>
                    <a:pt x="1025" y="328"/>
                  </a:lnTo>
                  <a:lnTo>
                    <a:pt x="1019" y="323"/>
                  </a:lnTo>
                  <a:lnTo>
                    <a:pt x="1014" y="318"/>
                  </a:lnTo>
                  <a:lnTo>
                    <a:pt x="1009" y="315"/>
                  </a:lnTo>
                  <a:lnTo>
                    <a:pt x="1003" y="309"/>
                  </a:lnTo>
                  <a:lnTo>
                    <a:pt x="997" y="306"/>
                  </a:lnTo>
                  <a:lnTo>
                    <a:pt x="991" y="301"/>
                  </a:lnTo>
                  <a:lnTo>
                    <a:pt x="986" y="297"/>
                  </a:lnTo>
                  <a:lnTo>
                    <a:pt x="979" y="292"/>
                  </a:lnTo>
                  <a:lnTo>
                    <a:pt x="974" y="287"/>
                  </a:lnTo>
                  <a:lnTo>
                    <a:pt x="968" y="283"/>
                  </a:lnTo>
                  <a:lnTo>
                    <a:pt x="962" y="279"/>
                  </a:lnTo>
                  <a:lnTo>
                    <a:pt x="955" y="276"/>
                  </a:lnTo>
                  <a:lnTo>
                    <a:pt x="950" y="270"/>
                  </a:lnTo>
                  <a:lnTo>
                    <a:pt x="943" y="266"/>
                  </a:lnTo>
                  <a:lnTo>
                    <a:pt x="938" y="262"/>
                  </a:lnTo>
                  <a:lnTo>
                    <a:pt x="931" y="258"/>
                  </a:lnTo>
                  <a:lnTo>
                    <a:pt x="926" y="254"/>
                  </a:lnTo>
                  <a:lnTo>
                    <a:pt x="919" y="249"/>
                  </a:lnTo>
                  <a:lnTo>
                    <a:pt x="913" y="245"/>
                  </a:lnTo>
                  <a:lnTo>
                    <a:pt x="907" y="241"/>
                  </a:lnTo>
                  <a:lnTo>
                    <a:pt x="901" y="236"/>
                  </a:lnTo>
                  <a:lnTo>
                    <a:pt x="894" y="232"/>
                  </a:lnTo>
                  <a:lnTo>
                    <a:pt x="888" y="228"/>
                  </a:lnTo>
                  <a:lnTo>
                    <a:pt x="882" y="224"/>
                  </a:lnTo>
                  <a:lnTo>
                    <a:pt x="876" y="220"/>
                  </a:lnTo>
                  <a:lnTo>
                    <a:pt x="869" y="216"/>
                  </a:lnTo>
                  <a:lnTo>
                    <a:pt x="862" y="211"/>
                  </a:lnTo>
                  <a:lnTo>
                    <a:pt x="856" y="208"/>
                  </a:lnTo>
                  <a:lnTo>
                    <a:pt x="849" y="204"/>
                  </a:lnTo>
                  <a:lnTo>
                    <a:pt x="844" y="200"/>
                  </a:lnTo>
                  <a:lnTo>
                    <a:pt x="837" y="196"/>
                  </a:lnTo>
                  <a:lnTo>
                    <a:pt x="831" y="192"/>
                  </a:lnTo>
                  <a:lnTo>
                    <a:pt x="824" y="188"/>
                  </a:lnTo>
                  <a:lnTo>
                    <a:pt x="818" y="184"/>
                  </a:lnTo>
                  <a:lnTo>
                    <a:pt x="811" y="181"/>
                  </a:lnTo>
                  <a:lnTo>
                    <a:pt x="805" y="176"/>
                  </a:lnTo>
                  <a:lnTo>
                    <a:pt x="798" y="172"/>
                  </a:lnTo>
                  <a:lnTo>
                    <a:pt x="792" y="169"/>
                  </a:lnTo>
                  <a:lnTo>
                    <a:pt x="785" y="165"/>
                  </a:lnTo>
                  <a:lnTo>
                    <a:pt x="778" y="161"/>
                  </a:lnTo>
                  <a:lnTo>
                    <a:pt x="772" y="158"/>
                  </a:lnTo>
                  <a:lnTo>
                    <a:pt x="765" y="153"/>
                  </a:lnTo>
                  <a:lnTo>
                    <a:pt x="759" y="150"/>
                  </a:lnTo>
                  <a:lnTo>
                    <a:pt x="752" y="147"/>
                  </a:lnTo>
                  <a:lnTo>
                    <a:pt x="746" y="144"/>
                  </a:lnTo>
                  <a:lnTo>
                    <a:pt x="739" y="139"/>
                  </a:lnTo>
                  <a:lnTo>
                    <a:pt x="733" y="136"/>
                  </a:lnTo>
                  <a:lnTo>
                    <a:pt x="726" y="133"/>
                  </a:lnTo>
                  <a:lnTo>
                    <a:pt x="720" y="129"/>
                  </a:lnTo>
                  <a:lnTo>
                    <a:pt x="713" y="126"/>
                  </a:lnTo>
                  <a:lnTo>
                    <a:pt x="706" y="123"/>
                  </a:lnTo>
                  <a:lnTo>
                    <a:pt x="700" y="120"/>
                  </a:lnTo>
                  <a:lnTo>
                    <a:pt x="693" y="115"/>
                  </a:lnTo>
                  <a:lnTo>
                    <a:pt x="687" y="113"/>
                  </a:lnTo>
                  <a:lnTo>
                    <a:pt x="680" y="110"/>
                  </a:lnTo>
                  <a:lnTo>
                    <a:pt x="674" y="106"/>
                  </a:lnTo>
                  <a:lnTo>
                    <a:pt x="667" y="103"/>
                  </a:lnTo>
                  <a:lnTo>
                    <a:pt x="661" y="100"/>
                  </a:lnTo>
                  <a:lnTo>
                    <a:pt x="654" y="97"/>
                  </a:lnTo>
                  <a:lnTo>
                    <a:pt x="648" y="93"/>
                  </a:lnTo>
                  <a:lnTo>
                    <a:pt x="641" y="91"/>
                  </a:lnTo>
                  <a:lnTo>
                    <a:pt x="635" y="88"/>
                  </a:lnTo>
                  <a:lnTo>
                    <a:pt x="629" y="86"/>
                  </a:lnTo>
                  <a:lnTo>
                    <a:pt x="623" y="83"/>
                  </a:lnTo>
                  <a:lnTo>
                    <a:pt x="616" y="79"/>
                  </a:lnTo>
                  <a:lnTo>
                    <a:pt x="609" y="77"/>
                  </a:lnTo>
                  <a:lnTo>
                    <a:pt x="603" y="75"/>
                  </a:lnTo>
                  <a:lnTo>
                    <a:pt x="596" y="72"/>
                  </a:lnTo>
                  <a:lnTo>
                    <a:pt x="590" y="69"/>
                  </a:lnTo>
                  <a:lnTo>
                    <a:pt x="583" y="66"/>
                  </a:lnTo>
                  <a:lnTo>
                    <a:pt x="577" y="64"/>
                  </a:lnTo>
                  <a:lnTo>
                    <a:pt x="571" y="62"/>
                  </a:lnTo>
                  <a:lnTo>
                    <a:pt x="565" y="60"/>
                  </a:lnTo>
                  <a:lnTo>
                    <a:pt x="558" y="56"/>
                  </a:lnTo>
                  <a:lnTo>
                    <a:pt x="552" y="54"/>
                  </a:lnTo>
                  <a:lnTo>
                    <a:pt x="546" y="52"/>
                  </a:lnTo>
                  <a:lnTo>
                    <a:pt x="540" y="50"/>
                  </a:lnTo>
                  <a:lnTo>
                    <a:pt x="533" y="48"/>
                  </a:lnTo>
                  <a:lnTo>
                    <a:pt x="527" y="45"/>
                  </a:lnTo>
                  <a:lnTo>
                    <a:pt x="521" y="43"/>
                  </a:lnTo>
                  <a:lnTo>
                    <a:pt x="515" y="41"/>
                  </a:lnTo>
                  <a:lnTo>
                    <a:pt x="509" y="40"/>
                  </a:lnTo>
                  <a:lnTo>
                    <a:pt x="503" y="38"/>
                  </a:lnTo>
                  <a:lnTo>
                    <a:pt x="496" y="36"/>
                  </a:lnTo>
                  <a:lnTo>
                    <a:pt x="491" y="33"/>
                  </a:lnTo>
                  <a:lnTo>
                    <a:pt x="484" y="32"/>
                  </a:lnTo>
                  <a:lnTo>
                    <a:pt x="479" y="30"/>
                  </a:lnTo>
                  <a:lnTo>
                    <a:pt x="472" y="29"/>
                  </a:lnTo>
                  <a:lnTo>
                    <a:pt x="467" y="27"/>
                  </a:lnTo>
                  <a:lnTo>
                    <a:pt x="460" y="26"/>
                  </a:lnTo>
                  <a:lnTo>
                    <a:pt x="455" y="24"/>
                  </a:lnTo>
                  <a:lnTo>
                    <a:pt x="449" y="23"/>
                  </a:lnTo>
                  <a:lnTo>
                    <a:pt x="443" y="21"/>
                  </a:lnTo>
                  <a:lnTo>
                    <a:pt x="437" y="19"/>
                  </a:lnTo>
                  <a:lnTo>
                    <a:pt x="432" y="18"/>
                  </a:lnTo>
                  <a:lnTo>
                    <a:pt x="426" y="17"/>
                  </a:lnTo>
                  <a:lnTo>
                    <a:pt x="420" y="16"/>
                  </a:lnTo>
                  <a:lnTo>
                    <a:pt x="414" y="15"/>
                  </a:lnTo>
                  <a:lnTo>
                    <a:pt x="409" y="14"/>
                  </a:lnTo>
                  <a:lnTo>
                    <a:pt x="403" y="12"/>
                  </a:lnTo>
                  <a:lnTo>
                    <a:pt x="398" y="11"/>
                  </a:lnTo>
                  <a:lnTo>
                    <a:pt x="392" y="9"/>
                  </a:lnTo>
                  <a:lnTo>
                    <a:pt x="387" y="9"/>
                  </a:lnTo>
                  <a:lnTo>
                    <a:pt x="382" y="8"/>
                  </a:lnTo>
                  <a:lnTo>
                    <a:pt x="376" y="7"/>
                  </a:lnTo>
                  <a:lnTo>
                    <a:pt x="371" y="6"/>
                  </a:lnTo>
                  <a:lnTo>
                    <a:pt x="365" y="6"/>
                  </a:lnTo>
                  <a:lnTo>
                    <a:pt x="360" y="5"/>
                  </a:lnTo>
                  <a:lnTo>
                    <a:pt x="354" y="4"/>
                  </a:lnTo>
                  <a:lnTo>
                    <a:pt x="350" y="4"/>
                  </a:lnTo>
                  <a:lnTo>
                    <a:pt x="344" y="3"/>
                  </a:lnTo>
                  <a:lnTo>
                    <a:pt x="339" y="3"/>
                  </a:lnTo>
                  <a:lnTo>
                    <a:pt x="335" y="2"/>
                  </a:lnTo>
                  <a:lnTo>
                    <a:pt x="329" y="2"/>
                  </a:lnTo>
                  <a:lnTo>
                    <a:pt x="324" y="2"/>
                  </a:lnTo>
                  <a:lnTo>
                    <a:pt x="319" y="1"/>
                  </a:lnTo>
                  <a:lnTo>
                    <a:pt x="315" y="1"/>
                  </a:lnTo>
                  <a:lnTo>
                    <a:pt x="310" y="1"/>
                  </a:lnTo>
                  <a:lnTo>
                    <a:pt x="305" y="1"/>
                  </a:lnTo>
                  <a:lnTo>
                    <a:pt x="300" y="0"/>
                  </a:lnTo>
                  <a:lnTo>
                    <a:pt x="295" y="0"/>
                  </a:lnTo>
                  <a:lnTo>
                    <a:pt x="291" y="0"/>
                  </a:lnTo>
                  <a:lnTo>
                    <a:pt x="287" y="0"/>
                  </a:lnTo>
                  <a:lnTo>
                    <a:pt x="281" y="0"/>
                  </a:lnTo>
                  <a:lnTo>
                    <a:pt x="277" y="0"/>
                  </a:lnTo>
                  <a:lnTo>
                    <a:pt x="273" y="1"/>
                  </a:lnTo>
                  <a:lnTo>
                    <a:pt x="268" y="1"/>
                  </a:lnTo>
                  <a:lnTo>
                    <a:pt x="264" y="1"/>
                  </a:lnTo>
                  <a:lnTo>
                    <a:pt x="259" y="1"/>
                  </a:lnTo>
                  <a:lnTo>
                    <a:pt x="255" y="1"/>
                  </a:lnTo>
                  <a:lnTo>
                    <a:pt x="251" y="2"/>
                  </a:lnTo>
                  <a:lnTo>
                    <a:pt x="246" y="2"/>
                  </a:lnTo>
                  <a:lnTo>
                    <a:pt x="243" y="2"/>
                  </a:lnTo>
                  <a:lnTo>
                    <a:pt x="239" y="3"/>
                  </a:lnTo>
                  <a:lnTo>
                    <a:pt x="234" y="3"/>
                  </a:lnTo>
                  <a:lnTo>
                    <a:pt x="230" y="4"/>
                  </a:lnTo>
                  <a:lnTo>
                    <a:pt x="227" y="4"/>
                  </a:lnTo>
                  <a:lnTo>
                    <a:pt x="222" y="5"/>
                  </a:lnTo>
                  <a:lnTo>
                    <a:pt x="219" y="6"/>
                  </a:lnTo>
                  <a:lnTo>
                    <a:pt x="215" y="6"/>
                  </a:lnTo>
                  <a:lnTo>
                    <a:pt x="211" y="7"/>
                  </a:lnTo>
                  <a:lnTo>
                    <a:pt x="207" y="8"/>
                  </a:lnTo>
                  <a:lnTo>
                    <a:pt x="204" y="8"/>
                  </a:lnTo>
                  <a:lnTo>
                    <a:pt x="201" y="9"/>
                  </a:lnTo>
                  <a:lnTo>
                    <a:pt x="197" y="11"/>
                  </a:lnTo>
                  <a:lnTo>
                    <a:pt x="193" y="12"/>
                  </a:lnTo>
                  <a:lnTo>
                    <a:pt x="190" y="12"/>
                  </a:lnTo>
                  <a:lnTo>
                    <a:pt x="186" y="14"/>
                  </a:lnTo>
                  <a:lnTo>
                    <a:pt x="183" y="14"/>
                  </a:lnTo>
                  <a:lnTo>
                    <a:pt x="180" y="15"/>
                  </a:lnTo>
                  <a:lnTo>
                    <a:pt x="177" y="16"/>
                  </a:lnTo>
                  <a:lnTo>
                    <a:pt x="173" y="17"/>
                  </a:lnTo>
                  <a:lnTo>
                    <a:pt x="170" y="18"/>
                  </a:lnTo>
                  <a:lnTo>
                    <a:pt x="167" y="19"/>
                  </a:lnTo>
                  <a:lnTo>
                    <a:pt x="163" y="21"/>
                  </a:lnTo>
                  <a:lnTo>
                    <a:pt x="160" y="23"/>
                  </a:lnTo>
                  <a:lnTo>
                    <a:pt x="158" y="24"/>
                  </a:lnTo>
                  <a:lnTo>
                    <a:pt x="155" y="25"/>
                  </a:lnTo>
                  <a:lnTo>
                    <a:pt x="151" y="26"/>
                  </a:lnTo>
                  <a:lnTo>
                    <a:pt x="149" y="28"/>
                  </a:lnTo>
                  <a:lnTo>
                    <a:pt x="146" y="29"/>
                  </a:lnTo>
                  <a:lnTo>
                    <a:pt x="143" y="30"/>
                  </a:lnTo>
                  <a:lnTo>
                    <a:pt x="141" y="32"/>
                  </a:lnTo>
                  <a:lnTo>
                    <a:pt x="137" y="33"/>
                  </a:lnTo>
                  <a:lnTo>
                    <a:pt x="135" y="35"/>
                  </a:lnTo>
                  <a:lnTo>
                    <a:pt x="133" y="37"/>
                  </a:lnTo>
                  <a:lnTo>
                    <a:pt x="130" y="38"/>
                  </a:lnTo>
                  <a:lnTo>
                    <a:pt x="127" y="40"/>
                  </a:lnTo>
                  <a:lnTo>
                    <a:pt x="125" y="41"/>
                  </a:lnTo>
                  <a:lnTo>
                    <a:pt x="123" y="43"/>
                  </a:lnTo>
                  <a:lnTo>
                    <a:pt x="120" y="44"/>
                  </a:lnTo>
                  <a:lnTo>
                    <a:pt x="118" y="47"/>
                  </a:lnTo>
                  <a:lnTo>
                    <a:pt x="115" y="48"/>
                  </a:lnTo>
                  <a:lnTo>
                    <a:pt x="113" y="50"/>
                  </a:lnTo>
                  <a:lnTo>
                    <a:pt x="111" y="52"/>
                  </a:lnTo>
                  <a:lnTo>
                    <a:pt x="109" y="53"/>
                  </a:lnTo>
                  <a:lnTo>
                    <a:pt x="107" y="55"/>
                  </a:lnTo>
                  <a:lnTo>
                    <a:pt x="105" y="57"/>
                  </a:lnTo>
                  <a:lnTo>
                    <a:pt x="102" y="60"/>
                  </a:lnTo>
                  <a:lnTo>
                    <a:pt x="100" y="61"/>
                  </a:lnTo>
                  <a:lnTo>
                    <a:pt x="98" y="63"/>
                  </a:lnTo>
                  <a:lnTo>
                    <a:pt x="96" y="64"/>
                  </a:lnTo>
                  <a:lnTo>
                    <a:pt x="95" y="66"/>
                  </a:lnTo>
                  <a:lnTo>
                    <a:pt x="93" y="68"/>
                  </a:lnTo>
                  <a:lnTo>
                    <a:pt x="90" y="71"/>
                  </a:lnTo>
                  <a:lnTo>
                    <a:pt x="89" y="73"/>
                  </a:lnTo>
                  <a:lnTo>
                    <a:pt x="87" y="75"/>
                  </a:lnTo>
                  <a:lnTo>
                    <a:pt x="86" y="76"/>
                  </a:lnTo>
                  <a:lnTo>
                    <a:pt x="84" y="78"/>
                  </a:lnTo>
                  <a:lnTo>
                    <a:pt x="82" y="80"/>
                  </a:lnTo>
                  <a:lnTo>
                    <a:pt x="81" y="83"/>
                  </a:lnTo>
                  <a:lnTo>
                    <a:pt x="78" y="85"/>
                  </a:lnTo>
                  <a:lnTo>
                    <a:pt x="77" y="87"/>
                  </a:lnTo>
                  <a:lnTo>
                    <a:pt x="75" y="89"/>
                  </a:lnTo>
                  <a:lnTo>
                    <a:pt x="74" y="91"/>
                  </a:lnTo>
                  <a:lnTo>
                    <a:pt x="73" y="92"/>
                  </a:lnTo>
                  <a:lnTo>
                    <a:pt x="72" y="96"/>
                  </a:lnTo>
                  <a:lnTo>
                    <a:pt x="70" y="98"/>
                  </a:lnTo>
                  <a:lnTo>
                    <a:pt x="69" y="99"/>
                  </a:lnTo>
                  <a:lnTo>
                    <a:pt x="67" y="101"/>
                  </a:lnTo>
                  <a:lnTo>
                    <a:pt x="65" y="103"/>
                  </a:lnTo>
                  <a:lnTo>
                    <a:pt x="64" y="105"/>
                  </a:lnTo>
                  <a:lnTo>
                    <a:pt x="63" y="108"/>
                  </a:lnTo>
                  <a:lnTo>
                    <a:pt x="62" y="111"/>
                  </a:lnTo>
                  <a:lnTo>
                    <a:pt x="61" y="112"/>
                  </a:lnTo>
                  <a:lnTo>
                    <a:pt x="60" y="114"/>
                  </a:lnTo>
                  <a:lnTo>
                    <a:pt x="59" y="116"/>
                  </a:lnTo>
                  <a:lnTo>
                    <a:pt x="58" y="120"/>
                  </a:lnTo>
                  <a:lnTo>
                    <a:pt x="56" y="121"/>
                  </a:lnTo>
                  <a:lnTo>
                    <a:pt x="56" y="123"/>
                  </a:lnTo>
                  <a:lnTo>
                    <a:pt x="54" y="126"/>
                  </a:lnTo>
                  <a:lnTo>
                    <a:pt x="53" y="128"/>
                  </a:lnTo>
                  <a:lnTo>
                    <a:pt x="52" y="130"/>
                  </a:lnTo>
                  <a:lnTo>
                    <a:pt x="51" y="132"/>
                  </a:lnTo>
                  <a:lnTo>
                    <a:pt x="50" y="135"/>
                  </a:lnTo>
                  <a:lnTo>
                    <a:pt x="49" y="137"/>
                  </a:lnTo>
                  <a:lnTo>
                    <a:pt x="48" y="139"/>
                  </a:lnTo>
                  <a:lnTo>
                    <a:pt x="47" y="141"/>
                  </a:lnTo>
                  <a:lnTo>
                    <a:pt x="47" y="144"/>
                  </a:lnTo>
                  <a:lnTo>
                    <a:pt x="46" y="146"/>
                  </a:lnTo>
                  <a:lnTo>
                    <a:pt x="45" y="148"/>
                  </a:lnTo>
                  <a:lnTo>
                    <a:pt x="44" y="150"/>
                  </a:lnTo>
                  <a:lnTo>
                    <a:pt x="44" y="152"/>
                  </a:lnTo>
                  <a:lnTo>
                    <a:pt x="42" y="154"/>
                  </a:lnTo>
                  <a:lnTo>
                    <a:pt x="41" y="157"/>
                  </a:lnTo>
                  <a:lnTo>
                    <a:pt x="41" y="159"/>
                  </a:lnTo>
                  <a:lnTo>
                    <a:pt x="40" y="161"/>
                  </a:lnTo>
                  <a:lnTo>
                    <a:pt x="39" y="163"/>
                  </a:lnTo>
                  <a:lnTo>
                    <a:pt x="39" y="165"/>
                  </a:lnTo>
                  <a:lnTo>
                    <a:pt x="38" y="168"/>
                  </a:lnTo>
                  <a:lnTo>
                    <a:pt x="37" y="171"/>
                  </a:lnTo>
                  <a:lnTo>
                    <a:pt x="37" y="172"/>
                  </a:lnTo>
                  <a:lnTo>
                    <a:pt x="36" y="174"/>
                  </a:lnTo>
                  <a:lnTo>
                    <a:pt x="36" y="176"/>
                  </a:lnTo>
                  <a:lnTo>
                    <a:pt x="35" y="180"/>
                  </a:lnTo>
                  <a:lnTo>
                    <a:pt x="35" y="181"/>
                  </a:lnTo>
                  <a:lnTo>
                    <a:pt x="34" y="183"/>
                  </a:lnTo>
                  <a:lnTo>
                    <a:pt x="34" y="186"/>
                  </a:lnTo>
                  <a:lnTo>
                    <a:pt x="33" y="187"/>
                  </a:lnTo>
                  <a:lnTo>
                    <a:pt x="33" y="189"/>
                  </a:lnTo>
                  <a:lnTo>
                    <a:pt x="32" y="192"/>
                  </a:lnTo>
                  <a:lnTo>
                    <a:pt x="32" y="194"/>
                  </a:lnTo>
                  <a:lnTo>
                    <a:pt x="30" y="196"/>
                  </a:lnTo>
                  <a:lnTo>
                    <a:pt x="30" y="198"/>
                  </a:lnTo>
                  <a:lnTo>
                    <a:pt x="30" y="200"/>
                  </a:lnTo>
                  <a:lnTo>
                    <a:pt x="29" y="202"/>
                  </a:lnTo>
                  <a:lnTo>
                    <a:pt x="29" y="205"/>
                  </a:lnTo>
                  <a:lnTo>
                    <a:pt x="29" y="207"/>
                  </a:lnTo>
                  <a:lnTo>
                    <a:pt x="28" y="209"/>
                  </a:lnTo>
                  <a:lnTo>
                    <a:pt x="28" y="211"/>
                  </a:lnTo>
                  <a:lnTo>
                    <a:pt x="27" y="213"/>
                  </a:lnTo>
                  <a:lnTo>
                    <a:pt x="27" y="216"/>
                  </a:lnTo>
                  <a:lnTo>
                    <a:pt x="27" y="218"/>
                  </a:lnTo>
                  <a:lnTo>
                    <a:pt x="26" y="219"/>
                  </a:lnTo>
                  <a:lnTo>
                    <a:pt x="26" y="221"/>
                  </a:lnTo>
                  <a:lnTo>
                    <a:pt x="26" y="223"/>
                  </a:lnTo>
                  <a:lnTo>
                    <a:pt x="26" y="225"/>
                  </a:lnTo>
                  <a:lnTo>
                    <a:pt x="25" y="228"/>
                  </a:lnTo>
                  <a:lnTo>
                    <a:pt x="25" y="229"/>
                  </a:lnTo>
                  <a:lnTo>
                    <a:pt x="25" y="232"/>
                  </a:lnTo>
                  <a:lnTo>
                    <a:pt x="25" y="233"/>
                  </a:lnTo>
                  <a:lnTo>
                    <a:pt x="24" y="235"/>
                  </a:lnTo>
                  <a:lnTo>
                    <a:pt x="24" y="237"/>
                  </a:lnTo>
                  <a:lnTo>
                    <a:pt x="24" y="240"/>
                  </a:lnTo>
                  <a:lnTo>
                    <a:pt x="24" y="241"/>
                  </a:lnTo>
                  <a:lnTo>
                    <a:pt x="23" y="243"/>
                  </a:lnTo>
                  <a:lnTo>
                    <a:pt x="23" y="245"/>
                  </a:lnTo>
                  <a:lnTo>
                    <a:pt x="23" y="247"/>
                  </a:lnTo>
                  <a:lnTo>
                    <a:pt x="23" y="248"/>
                  </a:lnTo>
                  <a:lnTo>
                    <a:pt x="23" y="250"/>
                  </a:lnTo>
                  <a:lnTo>
                    <a:pt x="22" y="253"/>
                  </a:lnTo>
                  <a:lnTo>
                    <a:pt x="22" y="254"/>
                  </a:lnTo>
                  <a:lnTo>
                    <a:pt x="22" y="256"/>
                  </a:lnTo>
                  <a:lnTo>
                    <a:pt x="22" y="258"/>
                  </a:lnTo>
                  <a:lnTo>
                    <a:pt x="22" y="259"/>
                  </a:lnTo>
                  <a:lnTo>
                    <a:pt x="22" y="261"/>
                  </a:lnTo>
                  <a:lnTo>
                    <a:pt x="22" y="264"/>
                  </a:lnTo>
                  <a:lnTo>
                    <a:pt x="21" y="265"/>
                  </a:lnTo>
                  <a:lnTo>
                    <a:pt x="21" y="267"/>
                  </a:lnTo>
                  <a:lnTo>
                    <a:pt x="21" y="268"/>
                  </a:lnTo>
                  <a:lnTo>
                    <a:pt x="21" y="270"/>
                  </a:lnTo>
                  <a:lnTo>
                    <a:pt x="21" y="271"/>
                  </a:lnTo>
                  <a:lnTo>
                    <a:pt x="21" y="276"/>
                  </a:lnTo>
                  <a:lnTo>
                    <a:pt x="21" y="277"/>
                  </a:lnTo>
                  <a:lnTo>
                    <a:pt x="21" y="280"/>
                  </a:lnTo>
                  <a:lnTo>
                    <a:pt x="20" y="281"/>
                  </a:lnTo>
                  <a:lnTo>
                    <a:pt x="20" y="286"/>
                  </a:lnTo>
                  <a:lnTo>
                    <a:pt x="20" y="287"/>
                  </a:lnTo>
                  <a:lnTo>
                    <a:pt x="20" y="292"/>
                  </a:lnTo>
                  <a:lnTo>
                    <a:pt x="20" y="293"/>
                  </a:lnTo>
                  <a:lnTo>
                    <a:pt x="20" y="302"/>
                  </a:lnTo>
                  <a:lnTo>
                    <a:pt x="18" y="303"/>
                  </a:lnTo>
                  <a:lnTo>
                    <a:pt x="18" y="329"/>
                  </a:lnTo>
                  <a:lnTo>
                    <a:pt x="20" y="330"/>
                  </a:lnTo>
                  <a:lnTo>
                    <a:pt x="20" y="339"/>
                  </a:lnTo>
                  <a:lnTo>
                    <a:pt x="20" y="340"/>
                  </a:lnTo>
                  <a:lnTo>
                    <a:pt x="20" y="344"/>
                  </a:lnTo>
                  <a:lnTo>
                    <a:pt x="20" y="345"/>
                  </a:lnTo>
                  <a:lnTo>
                    <a:pt x="20" y="350"/>
                  </a:lnTo>
                  <a:lnTo>
                    <a:pt x="21" y="351"/>
                  </a:lnTo>
                  <a:lnTo>
                    <a:pt x="21" y="354"/>
                  </a:lnTo>
                  <a:lnTo>
                    <a:pt x="21" y="358"/>
                  </a:lnTo>
                  <a:lnTo>
                    <a:pt x="21" y="366"/>
                  </a:lnTo>
                  <a:lnTo>
                    <a:pt x="21" y="367"/>
                  </a:lnTo>
                  <a:lnTo>
                    <a:pt x="20" y="367"/>
                  </a:lnTo>
                  <a:lnTo>
                    <a:pt x="20" y="366"/>
                  </a:lnTo>
                  <a:lnTo>
                    <a:pt x="18" y="366"/>
                  </a:lnTo>
                  <a:lnTo>
                    <a:pt x="18" y="365"/>
                  </a:lnTo>
                  <a:lnTo>
                    <a:pt x="17" y="364"/>
                  </a:lnTo>
                  <a:lnTo>
                    <a:pt x="17" y="363"/>
                  </a:lnTo>
                  <a:lnTo>
                    <a:pt x="16" y="362"/>
                  </a:lnTo>
                  <a:lnTo>
                    <a:pt x="15" y="361"/>
                  </a:lnTo>
                  <a:lnTo>
                    <a:pt x="15" y="359"/>
                  </a:lnTo>
                  <a:lnTo>
                    <a:pt x="15" y="358"/>
                  </a:lnTo>
                  <a:lnTo>
                    <a:pt x="14" y="358"/>
                  </a:lnTo>
                  <a:lnTo>
                    <a:pt x="14" y="357"/>
                  </a:lnTo>
                  <a:lnTo>
                    <a:pt x="13" y="356"/>
                  </a:lnTo>
                  <a:lnTo>
                    <a:pt x="13" y="355"/>
                  </a:lnTo>
                  <a:lnTo>
                    <a:pt x="13" y="354"/>
                  </a:lnTo>
                  <a:lnTo>
                    <a:pt x="12" y="353"/>
                  </a:lnTo>
                  <a:lnTo>
                    <a:pt x="12" y="352"/>
                  </a:lnTo>
                  <a:lnTo>
                    <a:pt x="11" y="351"/>
                  </a:lnTo>
                  <a:lnTo>
                    <a:pt x="11" y="350"/>
                  </a:lnTo>
                  <a:lnTo>
                    <a:pt x="10" y="350"/>
                  </a:lnTo>
                  <a:lnTo>
                    <a:pt x="10" y="349"/>
                  </a:lnTo>
                  <a:lnTo>
                    <a:pt x="10" y="347"/>
                  </a:lnTo>
                  <a:lnTo>
                    <a:pt x="9" y="346"/>
                  </a:lnTo>
                  <a:lnTo>
                    <a:pt x="9" y="345"/>
                  </a:lnTo>
                  <a:lnTo>
                    <a:pt x="8" y="345"/>
                  </a:lnTo>
                  <a:lnTo>
                    <a:pt x="8" y="344"/>
                  </a:lnTo>
                  <a:lnTo>
                    <a:pt x="8" y="343"/>
                  </a:lnTo>
                  <a:lnTo>
                    <a:pt x="8" y="342"/>
                  </a:lnTo>
                  <a:lnTo>
                    <a:pt x="6" y="342"/>
                  </a:lnTo>
                  <a:lnTo>
                    <a:pt x="6" y="341"/>
                  </a:lnTo>
                  <a:lnTo>
                    <a:pt x="6" y="340"/>
                  </a:lnTo>
                  <a:lnTo>
                    <a:pt x="5" y="339"/>
                  </a:lnTo>
                  <a:lnTo>
                    <a:pt x="5" y="338"/>
                  </a:lnTo>
                  <a:lnTo>
                    <a:pt x="4" y="338"/>
                  </a:lnTo>
                  <a:lnTo>
                    <a:pt x="4" y="337"/>
                  </a:lnTo>
                  <a:lnTo>
                    <a:pt x="4" y="335"/>
                  </a:lnTo>
                  <a:lnTo>
                    <a:pt x="4" y="334"/>
                  </a:lnTo>
                  <a:lnTo>
                    <a:pt x="3" y="334"/>
                  </a:lnTo>
                  <a:lnTo>
                    <a:pt x="3" y="333"/>
                  </a:lnTo>
                  <a:lnTo>
                    <a:pt x="3" y="332"/>
                  </a:lnTo>
                  <a:lnTo>
                    <a:pt x="2" y="331"/>
                  </a:lnTo>
                  <a:lnTo>
                    <a:pt x="2" y="330"/>
                  </a:lnTo>
                  <a:lnTo>
                    <a:pt x="2" y="329"/>
                  </a:lnTo>
                  <a:lnTo>
                    <a:pt x="1" y="329"/>
                  </a:lnTo>
                  <a:lnTo>
                    <a:pt x="1" y="328"/>
                  </a:lnTo>
                  <a:lnTo>
                    <a:pt x="1" y="327"/>
                  </a:lnTo>
                  <a:lnTo>
                    <a:pt x="1" y="326"/>
                  </a:lnTo>
                  <a:lnTo>
                    <a:pt x="0" y="325"/>
                  </a:lnTo>
                  <a:lnTo>
                    <a:pt x="0" y="323"/>
                  </a:lnTo>
                  <a:lnTo>
                    <a:pt x="0" y="321"/>
                  </a:lnTo>
                  <a:lnTo>
                    <a:pt x="1" y="321"/>
                  </a:lnTo>
                  <a:lnTo>
                    <a:pt x="1" y="320"/>
                  </a:lnTo>
                  <a:lnTo>
                    <a:pt x="2" y="320"/>
                  </a:lnTo>
                  <a:lnTo>
                    <a:pt x="3" y="320"/>
                  </a:lnTo>
                  <a:lnTo>
                    <a:pt x="4" y="320"/>
                  </a:lnTo>
                  <a:lnTo>
                    <a:pt x="5" y="320"/>
                  </a:lnTo>
                  <a:lnTo>
                    <a:pt x="6" y="320"/>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79" name="Freeform 43"/>
            <p:cNvSpPr>
              <a:spLocks/>
            </p:cNvSpPr>
            <p:nvPr/>
          </p:nvSpPr>
          <p:spPr bwMode="auto">
            <a:xfrm rot="10800000">
              <a:off x="3728" y="2696"/>
              <a:ext cx="915" cy="813"/>
            </a:xfrm>
            <a:custGeom>
              <a:avLst/>
              <a:gdLst>
                <a:gd name="T0" fmla="*/ 2147483646 w 915"/>
                <a:gd name="T1" fmla="*/ 2147483646 h 813"/>
                <a:gd name="T2" fmla="*/ 2147483646 w 915"/>
                <a:gd name="T3" fmla="*/ 2147483646 h 813"/>
                <a:gd name="T4" fmla="*/ 2147483646 w 915"/>
                <a:gd name="T5" fmla="*/ 2147483646 h 813"/>
                <a:gd name="T6" fmla="*/ 2147483646 w 915"/>
                <a:gd name="T7" fmla="*/ 2147483646 h 813"/>
                <a:gd name="T8" fmla="*/ 2147483646 w 915"/>
                <a:gd name="T9" fmla="*/ 2147483646 h 813"/>
                <a:gd name="T10" fmla="*/ 2147483646 w 915"/>
                <a:gd name="T11" fmla="*/ 2147483646 h 813"/>
                <a:gd name="T12" fmla="*/ 2147483646 w 915"/>
                <a:gd name="T13" fmla="*/ 2147483646 h 813"/>
                <a:gd name="T14" fmla="*/ 2147483646 w 915"/>
                <a:gd name="T15" fmla="*/ 2147483646 h 813"/>
                <a:gd name="T16" fmla="*/ 2147483646 w 915"/>
                <a:gd name="T17" fmla="*/ 2147483646 h 813"/>
                <a:gd name="T18" fmla="*/ 2147483646 w 915"/>
                <a:gd name="T19" fmla="*/ 2147483646 h 813"/>
                <a:gd name="T20" fmla="*/ 2147483646 w 915"/>
                <a:gd name="T21" fmla="*/ 2147483646 h 813"/>
                <a:gd name="T22" fmla="*/ 2147483646 w 915"/>
                <a:gd name="T23" fmla="*/ 2147483646 h 813"/>
                <a:gd name="T24" fmla="*/ 2147483646 w 915"/>
                <a:gd name="T25" fmla="*/ 2147483646 h 813"/>
                <a:gd name="T26" fmla="*/ 2147483646 w 915"/>
                <a:gd name="T27" fmla="*/ 2147483646 h 813"/>
                <a:gd name="T28" fmla="*/ 2147483646 w 915"/>
                <a:gd name="T29" fmla="*/ 2147483646 h 813"/>
                <a:gd name="T30" fmla="*/ 2147483646 w 915"/>
                <a:gd name="T31" fmla="*/ 2147483646 h 813"/>
                <a:gd name="T32" fmla="*/ 2147483646 w 915"/>
                <a:gd name="T33" fmla="*/ 2147483646 h 813"/>
                <a:gd name="T34" fmla="*/ 2147483646 w 915"/>
                <a:gd name="T35" fmla="*/ 2147483646 h 813"/>
                <a:gd name="T36" fmla="*/ 2147483646 w 915"/>
                <a:gd name="T37" fmla="*/ 2147483646 h 813"/>
                <a:gd name="T38" fmla="*/ 2147483646 w 915"/>
                <a:gd name="T39" fmla="*/ 2147483646 h 813"/>
                <a:gd name="T40" fmla="*/ 2147483646 w 915"/>
                <a:gd name="T41" fmla="*/ 2147483646 h 813"/>
                <a:gd name="T42" fmla="*/ 2147483646 w 915"/>
                <a:gd name="T43" fmla="*/ 2147483646 h 813"/>
                <a:gd name="T44" fmla="*/ 2147483646 w 915"/>
                <a:gd name="T45" fmla="*/ 2147483646 h 813"/>
                <a:gd name="T46" fmla="*/ 2147483646 w 915"/>
                <a:gd name="T47" fmla="*/ 2147483646 h 813"/>
                <a:gd name="T48" fmla="*/ 2147483646 w 915"/>
                <a:gd name="T49" fmla="*/ 2147483646 h 813"/>
                <a:gd name="T50" fmla="*/ 2147483646 w 915"/>
                <a:gd name="T51" fmla="*/ 2147483646 h 813"/>
                <a:gd name="T52" fmla="*/ 2147483646 w 915"/>
                <a:gd name="T53" fmla="*/ 2147483646 h 813"/>
                <a:gd name="T54" fmla="*/ 2147483646 w 915"/>
                <a:gd name="T55" fmla="*/ 2147483646 h 813"/>
                <a:gd name="T56" fmla="*/ 2147483646 w 915"/>
                <a:gd name="T57" fmla="*/ 2147483646 h 813"/>
                <a:gd name="T58" fmla="*/ 2147483646 w 915"/>
                <a:gd name="T59" fmla="*/ 2147483646 h 813"/>
                <a:gd name="T60" fmla="*/ 2147483646 w 915"/>
                <a:gd name="T61" fmla="*/ 2147483646 h 813"/>
                <a:gd name="T62" fmla="*/ 2147483646 w 915"/>
                <a:gd name="T63" fmla="*/ 2147483646 h 813"/>
                <a:gd name="T64" fmla="*/ 2147483646 w 915"/>
                <a:gd name="T65" fmla="*/ 2147483646 h 813"/>
                <a:gd name="T66" fmla="*/ 2147483646 w 915"/>
                <a:gd name="T67" fmla="*/ 2147483646 h 813"/>
                <a:gd name="T68" fmla="*/ 2147483646 w 915"/>
                <a:gd name="T69" fmla="*/ 2147483646 h 813"/>
                <a:gd name="T70" fmla="*/ 2147483646 w 915"/>
                <a:gd name="T71" fmla="*/ 2147483646 h 813"/>
                <a:gd name="T72" fmla="*/ 2147483646 w 915"/>
                <a:gd name="T73" fmla="*/ 2147483646 h 813"/>
                <a:gd name="T74" fmla="*/ 2147483646 w 915"/>
                <a:gd name="T75" fmla="*/ 2147483646 h 813"/>
                <a:gd name="T76" fmla="*/ 2147483646 w 915"/>
                <a:gd name="T77" fmla="*/ 2147483646 h 813"/>
                <a:gd name="T78" fmla="*/ 2147483646 w 915"/>
                <a:gd name="T79" fmla="*/ 2147483646 h 813"/>
                <a:gd name="T80" fmla="*/ 2147483646 w 915"/>
                <a:gd name="T81" fmla="*/ 2147483646 h 813"/>
                <a:gd name="T82" fmla="*/ 2147483646 w 915"/>
                <a:gd name="T83" fmla="*/ 2147483646 h 813"/>
                <a:gd name="T84" fmla="*/ 2147483646 w 915"/>
                <a:gd name="T85" fmla="*/ 2147483646 h 813"/>
                <a:gd name="T86" fmla="*/ 2147483646 w 915"/>
                <a:gd name="T87" fmla="*/ 2147483646 h 813"/>
                <a:gd name="T88" fmla="*/ 2147483646 w 915"/>
                <a:gd name="T89" fmla="*/ 2147483646 h 813"/>
                <a:gd name="T90" fmla="*/ 2147483646 w 915"/>
                <a:gd name="T91" fmla="*/ 2147483646 h 813"/>
                <a:gd name="T92" fmla="*/ 2147483646 w 915"/>
                <a:gd name="T93" fmla="*/ 2147483646 h 813"/>
                <a:gd name="T94" fmla="*/ 2147483646 w 915"/>
                <a:gd name="T95" fmla="*/ 2147483646 h 813"/>
                <a:gd name="T96" fmla="*/ 2147483646 w 915"/>
                <a:gd name="T97" fmla="*/ 2147483646 h 813"/>
                <a:gd name="T98" fmla="*/ 2147483646 w 915"/>
                <a:gd name="T99" fmla="*/ 2147483646 h 813"/>
                <a:gd name="T100" fmla="*/ 2147483646 w 915"/>
                <a:gd name="T101" fmla="*/ 0 h 813"/>
                <a:gd name="T102" fmla="*/ 2147483646 w 915"/>
                <a:gd name="T103" fmla="*/ 0 h 813"/>
                <a:gd name="T104" fmla="*/ 2147483646 w 915"/>
                <a:gd name="T105" fmla="*/ 0 h 813"/>
                <a:gd name="T106" fmla="*/ 2147483646 w 915"/>
                <a:gd name="T107" fmla="*/ 2147483646 h 813"/>
                <a:gd name="T108" fmla="*/ 2147483646 w 915"/>
                <a:gd name="T109" fmla="*/ 2147483646 h 813"/>
                <a:gd name="T110" fmla="*/ 2147483646 w 915"/>
                <a:gd name="T111" fmla="*/ 2147483646 h 813"/>
                <a:gd name="T112" fmla="*/ 0 w 915"/>
                <a:gd name="T113" fmla="*/ 2147483646 h 81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15" h="813">
                  <a:moveTo>
                    <a:pt x="915" y="813"/>
                  </a:moveTo>
                  <a:lnTo>
                    <a:pt x="912" y="809"/>
                  </a:lnTo>
                  <a:lnTo>
                    <a:pt x="908" y="807"/>
                  </a:lnTo>
                  <a:lnTo>
                    <a:pt x="906" y="804"/>
                  </a:lnTo>
                  <a:lnTo>
                    <a:pt x="903" y="801"/>
                  </a:lnTo>
                  <a:lnTo>
                    <a:pt x="900" y="797"/>
                  </a:lnTo>
                  <a:lnTo>
                    <a:pt x="898" y="794"/>
                  </a:lnTo>
                  <a:lnTo>
                    <a:pt x="894" y="792"/>
                  </a:lnTo>
                  <a:lnTo>
                    <a:pt x="891" y="789"/>
                  </a:lnTo>
                  <a:lnTo>
                    <a:pt x="889" y="785"/>
                  </a:lnTo>
                  <a:lnTo>
                    <a:pt x="886" y="782"/>
                  </a:lnTo>
                  <a:lnTo>
                    <a:pt x="882" y="780"/>
                  </a:lnTo>
                  <a:lnTo>
                    <a:pt x="880" y="777"/>
                  </a:lnTo>
                  <a:lnTo>
                    <a:pt x="877" y="773"/>
                  </a:lnTo>
                  <a:lnTo>
                    <a:pt x="874" y="771"/>
                  </a:lnTo>
                  <a:lnTo>
                    <a:pt x="871" y="768"/>
                  </a:lnTo>
                  <a:lnTo>
                    <a:pt x="868" y="765"/>
                  </a:lnTo>
                  <a:lnTo>
                    <a:pt x="865" y="761"/>
                  </a:lnTo>
                  <a:lnTo>
                    <a:pt x="863" y="758"/>
                  </a:lnTo>
                  <a:lnTo>
                    <a:pt x="859" y="756"/>
                  </a:lnTo>
                  <a:lnTo>
                    <a:pt x="856" y="753"/>
                  </a:lnTo>
                  <a:lnTo>
                    <a:pt x="854" y="749"/>
                  </a:lnTo>
                  <a:lnTo>
                    <a:pt x="851" y="747"/>
                  </a:lnTo>
                  <a:lnTo>
                    <a:pt x="847" y="744"/>
                  </a:lnTo>
                  <a:lnTo>
                    <a:pt x="844" y="741"/>
                  </a:lnTo>
                  <a:lnTo>
                    <a:pt x="842" y="737"/>
                  </a:lnTo>
                  <a:lnTo>
                    <a:pt x="839" y="734"/>
                  </a:lnTo>
                  <a:lnTo>
                    <a:pt x="835" y="732"/>
                  </a:lnTo>
                  <a:lnTo>
                    <a:pt x="833" y="729"/>
                  </a:lnTo>
                  <a:lnTo>
                    <a:pt x="830" y="725"/>
                  </a:lnTo>
                  <a:lnTo>
                    <a:pt x="827" y="722"/>
                  </a:lnTo>
                  <a:lnTo>
                    <a:pt x="824" y="720"/>
                  </a:lnTo>
                  <a:lnTo>
                    <a:pt x="821" y="717"/>
                  </a:lnTo>
                  <a:lnTo>
                    <a:pt x="818" y="713"/>
                  </a:lnTo>
                  <a:lnTo>
                    <a:pt x="815" y="711"/>
                  </a:lnTo>
                  <a:lnTo>
                    <a:pt x="811" y="708"/>
                  </a:lnTo>
                  <a:lnTo>
                    <a:pt x="809" y="705"/>
                  </a:lnTo>
                  <a:lnTo>
                    <a:pt x="806" y="701"/>
                  </a:lnTo>
                  <a:lnTo>
                    <a:pt x="803" y="698"/>
                  </a:lnTo>
                  <a:lnTo>
                    <a:pt x="799" y="696"/>
                  </a:lnTo>
                  <a:lnTo>
                    <a:pt x="797" y="693"/>
                  </a:lnTo>
                  <a:lnTo>
                    <a:pt x="794" y="689"/>
                  </a:lnTo>
                  <a:lnTo>
                    <a:pt x="791" y="686"/>
                  </a:lnTo>
                  <a:lnTo>
                    <a:pt x="787" y="684"/>
                  </a:lnTo>
                  <a:lnTo>
                    <a:pt x="784" y="681"/>
                  </a:lnTo>
                  <a:lnTo>
                    <a:pt x="782" y="677"/>
                  </a:lnTo>
                  <a:lnTo>
                    <a:pt x="779" y="674"/>
                  </a:lnTo>
                  <a:lnTo>
                    <a:pt x="775" y="671"/>
                  </a:lnTo>
                  <a:lnTo>
                    <a:pt x="772" y="669"/>
                  </a:lnTo>
                  <a:lnTo>
                    <a:pt x="769" y="665"/>
                  </a:lnTo>
                  <a:lnTo>
                    <a:pt x="766" y="662"/>
                  </a:lnTo>
                  <a:lnTo>
                    <a:pt x="762" y="659"/>
                  </a:lnTo>
                  <a:lnTo>
                    <a:pt x="759" y="657"/>
                  </a:lnTo>
                  <a:lnTo>
                    <a:pt x="756" y="653"/>
                  </a:lnTo>
                  <a:lnTo>
                    <a:pt x="752" y="650"/>
                  </a:lnTo>
                  <a:lnTo>
                    <a:pt x="750" y="647"/>
                  </a:lnTo>
                  <a:lnTo>
                    <a:pt x="747" y="645"/>
                  </a:lnTo>
                  <a:lnTo>
                    <a:pt x="743" y="641"/>
                  </a:lnTo>
                  <a:lnTo>
                    <a:pt x="739" y="638"/>
                  </a:lnTo>
                  <a:lnTo>
                    <a:pt x="736" y="635"/>
                  </a:lnTo>
                  <a:lnTo>
                    <a:pt x="733" y="632"/>
                  </a:lnTo>
                  <a:lnTo>
                    <a:pt x="730" y="629"/>
                  </a:lnTo>
                  <a:lnTo>
                    <a:pt x="726" y="626"/>
                  </a:lnTo>
                  <a:lnTo>
                    <a:pt x="723" y="623"/>
                  </a:lnTo>
                  <a:lnTo>
                    <a:pt x="720" y="620"/>
                  </a:lnTo>
                  <a:lnTo>
                    <a:pt x="716" y="617"/>
                  </a:lnTo>
                  <a:lnTo>
                    <a:pt x="713" y="614"/>
                  </a:lnTo>
                  <a:lnTo>
                    <a:pt x="710" y="611"/>
                  </a:lnTo>
                  <a:lnTo>
                    <a:pt x="707" y="608"/>
                  </a:lnTo>
                  <a:lnTo>
                    <a:pt x="703" y="605"/>
                  </a:lnTo>
                  <a:lnTo>
                    <a:pt x="699" y="602"/>
                  </a:lnTo>
                  <a:lnTo>
                    <a:pt x="696" y="599"/>
                  </a:lnTo>
                  <a:lnTo>
                    <a:pt x="693" y="596"/>
                  </a:lnTo>
                  <a:lnTo>
                    <a:pt x="689" y="592"/>
                  </a:lnTo>
                  <a:lnTo>
                    <a:pt x="686" y="590"/>
                  </a:lnTo>
                  <a:lnTo>
                    <a:pt x="682" y="587"/>
                  </a:lnTo>
                  <a:lnTo>
                    <a:pt x="678" y="584"/>
                  </a:lnTo>
                  <a:lnTo>
                    <a:pt x="675" y="580"/>
                  </a:lnTo>
                  <a:lnTo>
                    <a:pt x="672" y="577"/>
                  </a:lnTo>
                  <a:lnTo>
                    <a:pt x="667" y="574"/>
                  </a:lnTo>
                  <a:lnTo>
                    <a:pt x="664" y="572"/>
                  </a:lnTo>
                  <a:lnTo>
                    <a:pt x="661" y="568"/>
                  </a:lnTo>
                  <a:lnTo>
                    <a:pt x="657" y="565"/>
                  </a:lnTo>
                  <a:lnTo>
                    <a:pt x="653" y="563"/>
                  </a:lnTo>
                  <a:lnTo>
                    <a:pt x="649" y="560"/>
                  </a:lnTo>
                  <a:lnTo>
                    <a:pt x="646" y="556"/>
                  </a:lnTo>
                  <a:lnTo>
                    <a:pt x="642" y="553"/>
                  </a:lnTo>
                  <a:lnTo>
                    <a:pt x="638" y="550"/>
                  </a:lnTo>
                  <a:lnTo>
                    <a:pt x="635" y="548"/>
                  </a:lnTo>
                  <a:lnTo>
                    <a:pt x="631" y="544"/>
                  </a:lnTo>
                  <a:lnTo>
                    <a:pt x="627" y="541"/>
                  </a:lnTo>
                  <a:lnTo>
                    <a:pt x="624" y="538"/>
                  </a:lnTo>
                  <a:lnTo>
                    <a:pt x="619" y="535"/>
                  </a:lnTo>
                  <a:lnTo>
                    <a:pt x="616" y="532"/>
                  </a:lnTo>
                  <a:lnTo>
                    <a:pt x="612" y="529"/>
                  </a:lnTo>
                  <a:lnTo>
                    <a:pt x="609" y="526"/>
                  </a:lnTo>
                  <a:lnTo>
                    <a:pt x="604" y="524"/>
                  </a:lnTo>
                  <a:lnTo>
                    <a:pt x="601" y="520"/>
                  </a:lnTo>
                  <a:lnTo>
                    <a:pt x="597" y="517"/>
                  </a:lnTo>
                  <a:lnTo>
                    <a:pt x="593" y="514"/>
                  </a:lnTo>
                  <a:lnTo>
                    <a:pt x="589" y="511"/>
                  </a:lnTo>
                  <a:lnTo>
                    <a:pt x="585" y="508"/>
                  </a:lnTo>
                  <a:lnTo>
                    <a:pt x="581" y="505"/>
                  </a:lnTo>
                  <a:lnTo>
                    <a:pt x="577" y="502"/>
                  </a:lnTo>
                  <a:lnTo>
                    <a:pt x="574" y="499"/>
                  </a:lnTo>
                  <a:lnTo>
                    <a:pt x="569" y="496"/>
                  </a:lnTo>
                  <a:lnTo>
                    <a:pt x="565" y="493"/>
                  </a:lnTo>
                  <a:lnTo>
                    <a:pt x="562" y="490"/>
                  </a:lnTo>
                  <a:lnTo>
                    <a:pt x="557" y="487"/>
                  </a:lnTo>
                  <a:lnTo>
                    <a:pt x="554" y="484"/>
                  </a:lnTo>
                  <a:lnTo>
                    <a:pt x="550" y="481"/>
                  </a:lnTo>
                  <a:lnTo>
                    <a:pt x="545" y="478"/>
                  </a:lnTo>
                  <a:lnTo>
                    <a:pt x="542" y="475"/>
                  </a:lnTo>
                  <a:lnTo>
                    <a:pt x="538" y="472"/>
                  </a:lnTo>
                  <a:lnTo>
                    <a:pt x="533" y="469"/>
                  </a:lnTo>
                  <a:lnTo>
                    <a:pt x="530" y="466"/>
                  </a:lnTo>
                  <a:lnTo>
                    <a:pt x="526" y="464"/>
                  </a:lnTo>
                  <a:lnTo>
                    <a:pt x="522" y="460"/>
                  </a:lnTo>
                  <a:lnTo>
                    <a:pt x="518" y="457"/>
                  </a:lnTo>
                  <a:lnTo>
                    <a:pt x="514" y="454"/>
                  </a:lnTo>
                  <a:lnTo>
                    <a:pt x="510" y="452"/>
                  </a:lnTo>
                  <a:lnTo>
                    <a:pt x="506" y="448"/>
                  </a:lnTo>
                  <a:lnTo>
                    <a:pt x="502" y="445"/>
                  </a:lnTo>
                  <a:lnTo>
                    <a:pt x="497" y="443"/>
                  </a:lnTo>
                  <a:lnTo>
                    <a:pt x="494" y="440"/>
                  </a:lnTo>
                  <a:lnTo>
                    <a:pt x="490" y="436"/>
                  </a:lnTo>
                  <a:lnTo>
                    <a:pt x="485" y="433"/>
                  </a:lnTo>
                  <a:lnTo>
                    <a:pt x="482" y="431"/>
                  </a:lnTo>
                  <a:lnTo>
                    <a:pt x="478" y="428"/>
                  </a:lnTo>
                  <a:lnTo>
                    <a:pt x="473" y="424"/>
                  </a:lnTo>
                  <a:lnTo>
                    <a:pt x="470" y="421"/>
                  </a:lnTo>
                  <a:lnTo>
                    <a:pt x="466" y="419"/>
                  </a:lnTo>
                  <a:lnTo>
                    <a:pt x="461" y="416"/>
                  </a:lnTo>
                  <a:lnTo>
                    <a:pt x="458" y="412"/>
                  </a:lnTo>
                  <a:lnTo>
                    <a:pt x="454" y="410"/>
                  </a:lnTo>
                  <a:lnTo>
                    <a:pt x="449" y="407"/>
                  </a:lnTo>
                  <a:lnTo>
                    <a:pt x="446" y="404"/>
                  </a:lnTo>
                  <a:lnTo>
                    <a:pt x="442" y="402"/>
                  </a:lnTo>
                  <a:lnTo>
                    <a:pt x="437" y="398"/>
                  </a:lnTo>
                  <a:lnTo>
                    <a:pt x="434" y="395"/>
                  </a:lnTo>
                  <a:lnTo>
                    <a:pt x="430" y="393"/>
                  </a:lnTo>
                  <a:lnTo>
                    <a:pt x="425" y="390"/>
                  </a:lnTo>
                  <a:lnTo>
                    <a:pt x="422" y="386"/>
                  </a:lnTo>
                  <a:lnTo>
                    <a:pt x="418" y="384"/>
                  </a:lnTo>
                  <a:lnTo>
                    <a:pt x="414" y="381"/>
                  </a:lnTo>
                  <a:lnTo>
                    <a:pt x="410" y="378"/>
                  </a:lnTo>
                  <a:lnTo>
                    <a:pt x="406" y="375"/>
                  </a:lnTo>
                  <a:lnTo>
                    <a:pt x="402" y="372"/>
                  </a:lnTo>
                  <a:lnTo>
                    <a:pt x="398" y="369"/>
                  </a:lnTo>
                  <a:lnTo>
                    <a:pt x="395" y="367"/>
                  </a:lnTo>
                  <a:lnTo>
                    <a:pt x="390" y="363"/>
                  </a:lnTo>
                  <a:lnTo>
                    <a:pt x="386" y="360"/>
                  </a:lnTo>
                  <a:lnTo>
                    <a:pt x="383" y="358"/>
                  </a:lnTo>
                  <a:lnTo>
                    <a:pt x="380" y="355"/>
                  </a:lnTo>
                  <a:lnTo>
                    <a:pt x="375" y="352"/>
                  </a:lnTo>
                  <a:lnTo>
                    <a:pt x="371" y="349"/>
                  </a:lnTo>
                  <a:lnTo>
                    <a:pt x="368" y="346"/>
                  </a:lnTo>
                  <a:lnTo>
                    <a:pt x="363" y="344"/>
                  </a:lnTo>
                  <a:lnTo>
                    <a:pt x="360" y="340"/>
                  </a:lnTo>
                  <a:lnTo>
                    <a:pt x="357" y="337"/>
                  </a:lnTo>
                  <a:lnTo>
                    <a:pt x="352" y="335"/>
                  </a:lnTo>
                  <a:lnTo>
                    <a:pt x="349" y="332"/>
                  </a:lnTo>
                  <a:lnTo>
                    <a:pt x="345" y="330"/>
                  </a:lnTo>
                  <a:lnTo>
                    <a:pt x="341" y="326"/>
                  </a:lnTo>
                  <a:lnTo>
                    <a:pt x="337" y="323"/>
                  </a:lnTo>
                  <a:lnTo>
                    <a:pt x="334" y="320"/>
                  </a:lnTo>
                  <a:lnTo>
                    <a:pt x="330" y="318"/>
                  </a:lnTo>
                  <a:lnTo>
                    <a:pt x="326" y="314"/>
                  </a:lnTo>
                  <a:lnTo>
                    <a:pt x="323" y="312"/>
                  </a:lnTo>
                  <a:lnTo>
                    <a:pt x="320" y="309"/>
                  </a:lnTo>
                  <a:lnTo>
                    <a:pt x="316" y="307"/>
                  </a:lnTo>
                  <a:lnTo>
                    <a:pt x="312" y="303"/>
                  </a:lnTo>
                  <a:lnTo>
                    <a:pt x="309" y="301"/>
                  </a:lnTo>
                  <a:lnTo>
                    <a:pt x="305" y="298"/>
                  </a:lnTo>
                  <a:lnTo>
                    <a:pt x="302" y="295"/>
                  </a:lnTo>
                  <a:lnTo>
                    <a:pt x="298" y="292"/>
                  </a:lnTo>
                  <a:lnTo>
                    <a:pt x="294" y="289"/>
                  </a:lnTo>
                  <a:lnTo>
                    <a:pt x="291" y="287"/>
                  </a:lnTo>
                  <a:lnTo>
                    <a:pt x="288" y="284"/>
                  </a:lnTo>
                  <a:lnTo>
                    <a:pt x="285" y="280"/>
                  </a:lnTo>
                  <a:lnTo>
                    <a:pt x="280" y="278"/>
                  </a:lnTo>
                  <a:lnTo>
                    <a:pt x="277" y="275"/>
                  </a:lnTo>
                  <a:lnTo>
                    <a:pt x="274" y="273"/>
                  </a:lnTo>
                  <a:lnTo>
                    <a:pt x="271" y="271"/>
                  </a:lnTo>
                  <a:lnTo>
                    <a:pt x="267" y="267"/>
                  </a:lnTo>
                  <a:lnTo>
                    <a:pt x="264" y="264"/>
                  </a:lnTo>
                  <a:lnTo>
                    <a:pt x="261" y="262"/>
                  </a:lnTo>
                  <a:lnTo>
                    <a:pt x="257" y="259"/>
                  </a:lnTo>
                  <a:lnTo>
                    <a:pt x="254" y="256"/>
                  </a:lnTo>
                  <a:lnTo>
                    <a:pt x="251" y="254"/>
                  </a:lnTo>
                  <a:lnTo>
                    <a:pt x="248" y="251"/>
                  </a:lnTo>
                  <a:lnTo>
                    <a:pt x="244" y="249"/>
                  </a:lnTo>
                  <a:lnTo>
                    <a:pt x="241" y="246"/>
                  </a:lnTo>
                  <a:lnTo>
                    <a:pt x="238" y="243"/>
                  </a:lnTo>
                  <a:lnTo>
                    <a:pt x="236" y="240"/>
                  </a:lnTo>
                  <a:lnTo>
                    <a:pt x="232" y="238"/>
                  </a:lnTo>
                  <a:lnTo>
                    <a:pt x="229" y="235"/>
                  </a:lnTo>
                  <a:lnTo>
                    <a:pt x="226" y="233"/>
                  </a:lnTo>
                  <a:lnTo>
                    <a:pt x="223" y="229"/>
                  </a:lnTo>
                  <a:lnTo>
                    <a:pt x="220" y="227"/>
                  </a:lnTo>
                  <a:lnTo>
                    <a:pt x="217" y="225"/>
                  </a:lnTo>
                  <a:lnTo>
                    <a:pt x="214" y="222"/>
                  </a:lnTo>
                  <a:lnTo>
                    <a:pt x="212" y="219"/>
                  </a:lnTo>
                  <a:lnTo>
                    <a:pt x="208" y="217"/>
                  </a:lnTo>
                  <a:lnTo>
                    <a:pt x="205" y="214"/>
                  </a:lnTo>
                  <a:lnTo>
                    <a:pt x="203" y="212"/>
                  </a:lnTo>
                  <a:lnTo>
                    <a:pt x="200" y="210"/>
                  </a:lnTo>
                  <a:lnTo>
                    <a:pt x="196" y="206"/>
                  </a:lnTo>
                  <a:lnTo>
                    <a:pt x="194" y="204"/>
                  </a:lnTo>
                  <a:lnTo>
                    <a:pt x="191" y="202"/>
                  </a:lnTo>
                  <a:lnTo>
                    <a:pt x="189" y="199"/>
                  </a:lnTo>
                  <a:lnTo>
                    <a:pt x="185" y="197"/>
                  </a:lnTo>
                  <a:lnTo>
                    <a:pt x="183" y="193"/>
                  </a:lnTo>
                  <a:lnTo>
                    <a:pt x="180" y="191"/>
                  </a:lnTo>
                  <a:lnTo>
                    <a:pt x="178" y="189"/>
                  </a:lnTo>
                  <a:lnTo>
                    <a:pt x="176" y="187"/>
                  </a:lnTo>
                  <a:lnTo>
                    <a:pt x="172" y="185"/>
                  </a:lnTo>
                  <a:lnTo>
                    <a:pt x="170" y="181"/>
                  </a:lnTo>
                  <a:lnTo>
                    <a:pt x="168" y="179"/>
                  </a:lnTo>
                  <a:lnTo>
                    <a:pt x="165" y="177"/>
                  </a:lnTo>
                  <a:lnTo>
                    <a:pt x="163" y="175"/>
                  </a:lnTo>
                  <a:lnTo>
                    <a:pt x="160" y="173"/>
                  </a:lnTo>
                  <a:lnTo>
                    <a:pt x="157" y="169"/>
                  </a:lnTo>
                  <a:lnTo>
                    <a:pt x="155" y="167"/>
                  </a:lnTo>
                  <a:lnTo>
                    <a:pt x="153" y="165"/>
                  </a:lnTo>
                  <a:lnTo>
                    <a:pt x="151" y="163"/>
                  </a:lnTo>
                  <a:lnTo>
                    <a:pt x="148" y="161"/>
                  </a:lnTo>
                  <a:lnTo>
                    <a:pt x="145" y="158"/>
                  </a:lnTo>
                  <a:lnTo>
                    <a:pt x="143" y="156"/>
                  </a:lnTo>
                  <a:lnTo>
                    <a:pt x="141" y="154"/>
                  </a:lnTo>
                  <a:lnTo>
                    <a:pt x="139" y="152"/>
                  </a:lnTo>
                  <a:lnTo>
                    <a:pt x="136" y="150"/>
                  </a:lnTo>
                  <a:lnTo>
                    <a:pt x="134" y="147"/>
                  </a:lnTo>
                  <a:lnTo>
                    <a:pt x="132" y="145"/>
                  </a:lnTo>
                  <a:lnTo>
                    <a:pt x="130" y="143"/>
                  </a:lnTo>
                  <a:lnTo>
                    <a:pt x="128" y="141"/>
                  </a:lnTo>
                  <a:lnTo>
                    <a:pt x="125" y="139"/>
                  </a:lnTo>
                  <a:lnTo>
                    <a:pt x="123" y="137"/>
                  </a:lnTo>
                  <a:lnTo>
                    <a:pt x="121" y="134"/>
                  </a:lnTo>
                  <a:lnTo>
                    <a:pt x="119" y="132"/>
                  </a:lnTo>
                  <a:lnTo>
                    <a:pt x="117" y="130"/>
                  </a:lnTo>
                  <a:lnTo>
                    <a:pt x="116" y="128"/>
                  </a:lnTo>
                  <a:lnTo>
                    <a:pt x="113" y="126"/>
                  </a:lnTo>
                  <a:lnTo>
                    <a:pt x="111" y="125"/>
                  </a:lnTo>
                  <a:lnTo>
                    <a:pt x="109" y="122"/>
                  </a:lnTo>
                  <a:lnTo>
                    <a:pt x="108" y="120"/>
                  </a:lnTo>
                  <a:lnTo>
                    <a:pt x="106" y="118"/>
                  </a:lnTo>
                  <a:lnTo>
                    <a:pt x="104" y="116"/>
                  </a:lnTo>
                  <a:lnTo>
                    <a:pt x="101" y="115"/>
                  </a:lnTo>
                  <a:lnTo>
                    <a:pt x="100" y="113"/>
                  </a:lnTo>
                  <a:lnTo>
                    <a:pt x="98" y="110"/>
                  </a:lnTo>
                  <a:lnTo>
                    <a:pt x="96" y="108"/>
                  </a:lnTo>
                  <a:lnTo>
                    <a:pt x="95" y="107"/>
                  </a:lnTo>
                  <a:lnTo>
                    <a:pt x="93" y="105"/>
                  </a:lnTo>
                  <a:lnTo>
                    <a:pt x="91" y="103"/>
                  </a:lnTo>
                  <a:lnTo>
                    <a:pt x="89" y="102"/>
                  </a:lnTo>
                  <a:lnTo>
                    <a:pt x="87" y="99"/>
                  </a:lnTo>
                  <a:lnTo>
                    <a:pt x="86" y="98"/>
                  </a:lnTo>
                  <a:lnTo>
                    <a:pt x="84" y="96"/>
                  </a:lnTo>
                  <a:lnTo>
                    <a:pt x="83" y="94"/>
                  </a:lnTo>
                  <a:lnTo>
                    <a:pt x="81" y="93"/>
                  </a:lnTo>
                  <a:lnTo>
                    <a:pt x="80" y="91"/>
                  </a:lnTo>
                  <a:lnTo>
                    <a:pt x="77" y="90"/>
                  </a:lnTo>
                  <a:lnTo>
                    <a:pt x="76" y="87"/>
                  </a:lnTo>
                  <a:lnTo>
                    <a:pt x="75" y="86"/>
                  </a:lnTo>
                  <a:lnTo>
                    <a:pt x="73" y="84"/>
                  </a:lnTo>
                  <a:lnTo>
                    <a:pt x="72" y="83"/>
                  </a:lnTo>
                  <a:lnTo>
                    <a:pt x="71" y="81"/>
                  </a:lnTo>
                  <a:lnTo>
                    <a:pt x="69" y="80"/>
                  </a:lnTo>
                  <a:lnTo>
                    <a:pt x="68" y="79"/>
                  </a:lnTo>
                  <a:lnTo>
                    <a:pt x="67" y="77"/>
                  </a:lnTo>
                  <a:lnTo>
                    <a:pt x="64" y="75"/>
                  </a:lnTo>
                  <a:lnTo>
                    <a:pt x="63" y="73"/>
                  </a:lnTo>
                  <a:lnTo>
                    <a:pt x="62" y="72"/>
                  </a:lnTo>
                  <a:lnTo>
                    <a:pt x="61" y="71"/>
                  </a:lnTo>
                  <a:lnTo>
                    <a:pt x="60" y="70"/>
                  </a:lnTo>
                  <a:lnTo>
                    <a:pt x="58" y="69"/>
                  </a:lnTo>
                  <a:lnTo>
                    <a:pt x="57" y="67"/>
                  </a:lnTo>
                  <a:lnTo>
                    <a:pt x="56" y="66"/>
                  </a:lnTo>
                  <a:lnTo>
                    <a:pt x="55" y="65"/>
                  </a:lnTo>
                  <a:lnTo>
                    <a:pt x="54" y="62"/>
                  </a:lnTo>
                  <a:lnTo>
                    <a:pt x="52" y="61"/>
                  </a:lnTo>
                  <a:lnTo>
                    <a:pt x="51" y="60"/>
                  </a:lnTo>
                  <a:lnTo>
                    <a:pt x="50" y="59"/>
                  </a:lnTo>
                  <a:lnTo>
                    <a:pt x="49" y="58"/>
                  </a:lnTo>
                  <a:lnTo>
                    <a:pt x="48" y="57"/>
                  </a:lnTo>
                  <a:lnTo>
                    <a:pt x="47" y="56"/>
                  </a:lnTo>
                  <a:lnTo>
                    <a:pt x="46" y="55"/>
                  </a:lnTo>
                  <a:lnTo>
                    <a:pt x="45" y="54"/>
                  </a:lnTo>
                  <a:lnTo>
                    <a:pt x="44" y="53"/>
                  </a:lnTo>
                  <a:lnTo>
                    <a:pt x="43" y="50"/>
                  </a:lnTo>
                  <a:lnTo>
                    <a:pt x="42" y="49"/>
                  </a:lnTo>
                  <a:lnTo>
                    <a:pt x="40" y="48"/>
                  </a:lnTo>
                  <a:lnTo>
                    <a:pt x="39" y="47"/>
                  </a:lnTo>
                  <a:lnTo>
                    <a:pt x="38" y="46"/>
                  </a:lnTo>
                  <a:lnTo>
                    <a:pt x="37" y="46"/>
                  </a:lnTo>
                  <a:lnTo>
                    <a:pt x="37" y="44"/>
                  </a:lnTo>
                  <a:lnTo>
                    <a:pt x="36" y="43"/>
                  </a:lnTo>
                  <a:lnTo>
                    <a:pt x="35" y="43"/>
                  </a:lnTo>
                  <a:lnTo>
                    <a:pt x="34" y="42"/>
                  </a:lnTo>
                  <a:lnTo>
                    <a:pt x="33" y="41"/>
                  </a:lnTo>
                  <a:lnTo>
                    <a:pt x="33" y="40"/>
                  </a:lnTo>
                  <a:lnTo>
                    <a:pt x="32" y="38"/>
                  </a:lnTo>
                  <a:lnTo>
                    <a:pt x="31" y="38"/>
                  </a:lnTo>
                  <a:lnTo>
                    <a:pt x="31" y="36"/>
                  </a:lnTo>
                  <a:lnTo>
                    <a:pt x="30" y="36"/>
                  </a:lnTo>
                  <a:lnTo>
                    <a:pt x="28" y="35"/>
                  </a:lnTo>
                  <a:lnTo>
                    <a:pt x="27" y="34"/>
                  </a:lnTo>
                  <a:lnTo>
                    <a:pt x="27" y="33"/>
                  </a:lnTo>
                  <a:lnTo>
                    <a:pt x="26" y="33"/>
                  </a:lnTo>
                  <a:lnTo>
                    <a:pt x="26" y="32"/>
                  </a:lnTo>
                  <a:lnTo>
                    <a:pt x="25" y="31"/>
                  </a:lnTo>
                  <a:lnTo>
                    <a:pt x="24" y="31"/>
                  </a:lnTo>
                  <a:lnTo>
                    <a:pt x="24" y="30"/>
                  </a:lnTo>
                  <a:lnTo>
                    <a:pt x="23" y="29"/>
                  </a:lnTo>
                  <a:lnTo>
                    <a:pt x="23" y="28"/>
                  </a:lnTo>
                  <a:lnTo>
                    <a:pt x="22" y="28"/>
                  </a:lnTo>
                  <a:lnTo>
                    <a:pt x="21" y="26"/>
                  </a:lnTo>
                  <a:lnTo>
                    <a:pt x="20" y="25"/>
                  </a:lnTo>
                  <a:lnTo>
                    <a:pt x="20" y="24"/>
                  </a:lnTo>
                  <a:lnTo>
                    <a:pt x="19" y="23"/>
                  </a:lnTo>
                  <a:lnTo>
                    <a:pt x="18" y="22"/>
                  </a:lnTo>
                  <a:lnTo>
                    <a:pt x="16" y="21"/>
                  </a:lnTo>
                  <a:lnTo>
                    <a:pt x="16" y="20"/>
                  </a:lnTo>
                  <a:lnTo>
                    <a:pt x="15" y="20"/>
                  </a:lnTo>
                  <a:lnTo>
                    <a:pt x="15" y="19"/>
                  </a:lnTo>
                  <a:lnTo>
                    <a:pt x="14" y="19"/>
                  </a:lnTo>
                  <a:lnTo>
                    <a:pt x="14" y="18"/>
                  </a:lnTo>
                  <a:lnTo>
                    <a:pt x="13" y="17"/>
                  </a:lnTo>
                  <a:lnTo>
                    <a:pt x="12" y="16"/>
                  </a:lnTo>
                  <a:lnTo>
                    <a:pt x="12" y="14"/>
                  </a:lnTo>
                  <a:lnTo>
                    <a:pt x="11" y="13"/>
                  </a:lnTo>
                  <a:lnTo>
                    <a:pt x="11" y="12"/>
                  </a:lnTo>
                  <a:lnTo>
                    <a:pt x="10" y="12"/>
                  </a:lnTo>
                  <a:lnTo>
                    <a:pt x="10" y="11"/>
                  </a:lnTo>
                  <a:lnTo>
                    <a:pt x="9" y="11"/>
                  </a:lnTo>
                  <a:lnTo>
                    <a:pt x="9" y="10"/>
                  </a:lnTo>
                  <a:lnTo>
                    <a:pt x="9" y="9"/>
                  </a:lnTo>
                  <a:lnTo>
                    <a:pt x="8" y="8"/>
                  </a:lnTo>
                  <a:lnTo>
                    <a:pt x="8" y="7"/>
                  </a:lnTo>
                  <a:lnTo>
                    <a:pt x="8" y="6"/>
                  </a:lnTo>
                  <a:lnTo>
                    <a:pt x="8" y="5"/>
                  </a:lnTo>
                  <a:lnTo>
                    <a:pt x="9" y="5"/>
                  </a:lnTo>
                  <a:lnTo>
                    <a:pt x="9" y="4"/>
                  </a:lnTo>
                  <a:lnTo>
                    <a:pt x="10" y="4"/>
                  </a:lnTo>
                  <a:lnTo>
                    <a:pt x="11" y="4"/>
                  </a:lnTo>
                  <a:lnTo>
                    <a:pt x="12" y="4"/>
                  </a:lnTo>
                  <a:lnTo>
                    <a:pt x="13" y="4"/>
                  </a:lnTo>
                  <a:lnTo>
                    <a:pt x="14" y="4"/>
                  </a:lnTo>
                  <a:lnTo>
                    <a:pt x="15" y="4"/>
                  </a:lnTo>
                  <a:lnTo>
                    <a:pt x="16" y="4"/>
                  </a:lnTo>
                  <a:lnTo>
                    <a:pt x="18" y="4"/>
                  </a:lnTo>
                  <a:lnTo>
                    <a:pt x="18" y="2"/>
                  </a:lnTo>
                  <a:lnTo>
                    <a:pt x="16" y="1"/>
                  </a:lnTo>
                  <a:lnTo>
                    <a:pt x="15" y="1"/>
                  </a:lnTo>
                  <a:lnTo>
                    <a:pt x="14" y="1"/>
                  </a:lnTo>
                  <a:lnTo>
                    <a:pt x="14" y="0"/>
                  </a:lnTo>
                  <a:lnTo>
                    <a:pt x="13" y="0"/>
                  </a:lnTo>
                  <a:lnTo>
                    <a:pt x="12" y="0"/>
                  </a:lnTo>
                  <a:lnTo>
                    <a:pt x="11" y="0"/>
                  </a:lnTo>
                  <a:lnTo>
                    <a:pt x="10" y="0"/>
                  </a:lnTo>
                  <a:lnTo>
                    <a:pt x="9" y="0"/>
                  </a:lnTo>
                  <a:lnTo>
                    <a:pt x="8" y="1"/>
                  </a:lnTo>
                  <a:lnTo>
                    <a:pt x="7" y="1"/>
                  </a:lnTo>
                  <a:lnTo>
                    <a:pt x="6" y="1"/>
                  </a:lnTo>
                  <a:lnTo>
                    <a:pt x="4" y="1"/>
                  </a:lnTo>
                  <a:lnTo>
                    <a:pt x="4" y="2"/>
                  </a:lnTo>
                  <a:lnTo>
                    <a:pt x="3" y="2"/>
                  </a:lnTo>
                  <a:lnTo>
                    <a:pt x="2" y="2"/>
                  </a:lnTo>
                  <a:lnTo>
                    <a:pt x="1" y="2"/>
                  </a:lnTo>
                  <a:lnTo>
                    <a:pt x="0" y="2"/>
                  </a:lnTo>
                  <a:lnTo>
                    <a:pt x="0" y="1"/>
                  </a:lnTo>
                  <a:lnTo>
                    <a:pt x="1" y="1"/>
                  </a:lnTo>
                  <a:lnTo>
                    <a:pt x="2" y="0"/>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0" name="Freeform 44"/>
            <p:cNvSpPr>
              <a:spLocks/>
            </p:cNvSpPr>
            <p:nvPr/>
          </p:nvSpPr>
          <p:spPr bwMode="auto">
            <a:xfrm rot="10800000">
              <a:off x="3704" y="2678"/>
              <a:ext cx="1022" cy="601"/>
            </a:xfrm>
            <a:custGeom>
              <a:avLst/>
              <a:gdLst>
                <a:gd name="T0" fmla="*/ 2147483646 w 1022"/>
                <a:gd name="T1" fmla="*/ 2147483646 h 601"/>
                <a:gd name="T2" fmla="*/ 2147483646 w 1022"/>
                <a:gd name="T3" fmla="*/ 2147483646 h 601"/>
                <a:gd name="T4" fmla="*/ 2147483646 w 1022"/>
                <a:gd name="T5" fmla="*/ 2147483646 h 601"/>
                <a:gd name="T6" fmla="*/ 2147483646 w 1022"/>
                <a:gd name="T7" fmla="*/ 2147483646 h 601"/>
                <a:gd name="T8" fmla="*/ 2147483646 w 1022"/>
                <a:gd name="T9" fmla="*/ 2147483646 h 601"/>
                <a:gd name="T10" fmla="*/ 2147483646 w 1022"/>
                <a:gd name="T11" fmla="*/ 2147483646 h 601"/>
                <a:gd name="T12" fmla="*/ 2147483646 w 1022"/>
                <a:gd name="T13" fmla="*/ 2147483646 h 601"/>
                <a:gd name="T14" fmla="*/ 2147483646 w 1022"/>
                <a:gd name="T15" fmla="*/ 2147483646 h 601"/>
                <a:gd name="T16" fmla="*/ 2147483646 w 1022"/>
                <a:gd name="T17" fmla="*/ 2147483646 h 601"/>
                <a:gd name="T18" fmla="*/ 2147483646 w 1022"/>
                <a:gd name="T19" fmla="*/ 2147483646 h 601"/>
                <a:gd name="T20" fmla="*/ 2147483646 w 1022"/>
                <a:gd name="T21" fmla="*/ 2147483646 h 601"/>
                <a:gd name="T22" fmla="*/ 2147483646 w 1022"/>
                <a:gd name="T23" fmla="*/ 2147483646 h 601"/>
                <a:gd name="T24" fmla="*/ 2147483646 w 1022"/>
                <a:gd name="T25" fmla="*/ 2147483646 h 601"/>
                <a:gd name="T26" fmla="*/ 2147483646 w 1022"/>
                <a:gd name="T27" fmla="*/ 2147483646 h 601"/>
                <a:gd name="T28" fmla="*/ 2147483646 w 1022"/>
                <a:gd name="T29" fmla="*/ 2147483646 h 601"/>
                <a:gd name="T30" fmla="*/ 2147483646 w 1022"/>
                <a:gd name="T31" fmla="*/ 2147483646 h 601"/>
                <a:gd name="T32" fmla="*/ 2147483646 w 1022"/>
                <a:gd name="T33" fmla="*/ 2147483646 h 601"/>
                <a:gd name="T34" fmla="*/ 2147483646 w 1022"/>
                <a:gd name="T35" fmla="*/ 2147483646 h 601"/>
                <a:gd name="T36" fmla="*/ 2147483646 w 1022"/>
                <a:gd name="T37" fmla="*/ 2147483646 h 601"/>
                <a:gd name="T38" fmla="*/ 2147483646 w 1022"/>
                <a:gd name="T39" fmla="*/ 2147483646 h 601"/>
                <a:gd name="T40" fmla="*/ 2147483646 w 1022"/>
                <a:gd name="T41" fmla="*/ 2147483646 h 601"/>
                <a:gd name="T42" fmla="*/ 2147483646 w 1022"/>
                <a:gd name="T43" fmla="*/ 2147483646 h 601"/>
                <a:gd name="T44" fmla="*/ 2147483646 w 1022"/>
                <a:gd name="T45" fmla="*/ 2147483646 h 601"/>
                <a:gd name="T46" fmla="*/ 2147483646 w 1022"/>
                <a:gd name="T47" fmla="*/ 2147483646 h 601"/>
                <a:gd name="T48" fmla="*/ 2147483646 w 1022"/>
                <a:gd name="T49" fmla="*/ 2147483646 h 601"/>
                <a:gd name="T50" fmla="*/ 2147483646 w 1022"/>
                <a:gd name="T51" fmla="*/ 2147483646 h 601"/>
                <a:gd name="T52" fmla="*/ 2147483646 w 1022"/>
                <a:gd name="T53" fmla="*/ 2147483646 h 601"/>
                <a:gd name="T54" fmla="*/ 2147483646 w 1022"/>
                <a:gd name="T55" fmla="*/ 2147483646 h 601"/>
                <a:gd name="T56" fmla="*/ 2147483646 w 1022"/>
                <a:gd name="T57" fmla="*/ 2147483646 h 601"/>
                <a:gd name="T58" fmla="*/ 2147483646 w 1022"/>
                <a:gd name="T59" fmla="*/ 2147483646 h 601"/>
                <a:gd name="T60" fmla="*/ 2147483646 w 1022"/>
                <a:gd name="T61" fmla="*/ 2147483646 h 601"/>
                <a:gd name="T62" fmla="*/ 2147483646 w 1022"/>
                <a:gd name="T63" fmla="*/ 2147483646 h 601"/>
                <a:gd name="T64" fmla="*/ 2147483646 w 1022"/>
                <a:gd name="T65" fmla="*/ 2147483646 h 601"/>
                <a:gd name="T66" fmla="*/ 2147483646 w 1022"/>
                <a:gd name="T67" fmla="*/ 2147483646 h 601"/>
                <a:gd name="T68" fmla="*/ 2147483646 w 1022"/>
                <a:gd name="T69" fmla="*/ 0 h 601"/>
                <a:gd name="T70" fmla="*/ 2147483646 w 1022"/>
                <a:gd name="T71" fmla="*/ 2147483646 h 601"/>
                <a:gd name="T72" fmla="*/ 2147483646 w 1022"/>
                <a:gd name="T73" fmla="*/ 2147483646 h 601"/>
                <a:gd name="T74" fmla="*/ 2147483646 w 1022"/>
                <a:gd name="T75" fmla="*/ 2147483646 h 601"/>
                <a:gd name="T76" fmla="*/ 2147483646 w 1022"/>
                <a:gd name="T77" fmla="*/ 2147483646 h 601"/>
                <a:gd name="T78" fmla="*/ 2147483646 w 1022"/>
                <a:gd name="T79" fmla="*/ 2147483646 h 601"/>
                <a:gd name="T80" fmla="*/ 2147483646 w 1022"/>
                <a:gd name="T81" fmla="*/ 2147483646 h 601"/>
                <a:gd name="T82" fmla="*/ 2147483646 w 1022"/>
                <a:gd name="T83" fmla="*/ 2147483646 h 601"/>
                <a:gd name="T84" fmla="*/ 2147483646 w 1022"/>
                <a:gd name="T85" fmla="*/ 2147483646 h 601"/>
                <a:gd name="T86" fmla="*/ 2147483646 w 1022"/>
                <a:gd name="T87" fmla="*/ 2147483646 h 601"/>
                <a:gd name="T88" fmla="*/ 2147483646 w 1022"/>
                <a:gd name="T89" fmla="*/ 2147483646 h 601"/>
                <a:gd name="T90" fmla="*/ 2147483646 w 1022"/>
                <a:gd name="T91" fmla="*/ 2147483646 h 601"/>
                <a:gd name="T92" fmla="*/ 2147483646 w 1022"/>
                <a:gd name="T93" fmla="*/ 2147483646 h 601"/>
                <a:gd name="T94" fmla="*/ 2147483646 w 1022"/>
                <a:gd name="T95" fmla="*/ 2147483646 h 601"/>
                <a:gd name="T96" fmla="*/ 2147483646 w 1022"/>
                <a:gd name="T97" fmla="*/ 2147483646 h 601"/>
                <a:gd name="T98" fmla="*/ 2147483646 w 1022"/>
                <a:gd name="T99" fmla="*/ 2147483646 h 601"/>
                <a:gd name="T100" fmla="*/ 2147483646 w 1022"/>
                <a:gd name="T101" fmla="*/ 2147483646 h 601"/>
                <a:gd name="T102" fmla="*/ 2147483646 w 1022"/>
                <a:gd name="T103" fmla="*/ 2147483646 h 601"/>
                <a:gd name="T104" fmla="*/ 2147483646 w 1022"/>
                <a:gd name="T105" fmla="*/ 2147483646 h 601"/>
                <a:gd name="T106" fmla="*/ 2147483646 w 1022"/>
                <a:gd name="T107" fmla="*/ 2147483646 h 601"/>
                <a:gd name="T108" fmla="*/ 0 w 1022"/>
                <a:gd name="T109" fmla="*/ 2147483646 h 601"/>
                <a:gd name="T110" fmla="*/ 2147483646 w 1022"/>
                <a:gd name="T111" fmla="*/ 2147483646 h 601"/>
                <a:gd name="T112" fmla="*/ 2147483646 w 1022"/>
                <a:gd name="T113" fmla="*/ 2147483646 h 601"/>
                <a:gd name="T114" fmla="*/ 2147483646 w 1022"/>
                <a:gd name="T115" fmla="*/ 2147483646 h 601"/>
                <a:gd name="T116" fmla="*/ 2147483646 w 1022"/>
                <a:gd name="T117" fmla="*/ 2147483646 h 601"/>
                <a:gd name="T118" fmla="*/ 2147483646 w 1022"/>
                <a:gd name="T119" fmla="*/ 2147483646 h 601"/>
                <a:gd name="T120" fmla="*/ 2147483646 w 1022"/>
                <a:gd name="T121" fmla="*/ 2147483646 h 6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22" h="601">
                  <a:moveTo>
                    <a:pt x="1022" y="601"/>
                  </a:moveTo>
                  <a:lnTo>
                    <a:pt x="1020" y="598"/>
                  </a:lnTo>
                  <a:lnTo>
                    <a:pt x="1018" y="595"/>
                  </a:lnTo>
                  <a:lnTo>
                    <a:pt x="1015" y="591"/>
                  </a:lnTo>
                  <a:lnTo>
                    <a:pt x="1013" y="588"/>
                  </a:lnTo>
                  <a:lnTo>
                    <a:pt x="1011" y="585"/>
                  </a:lnTo>
                  <a:lnTo>
                    <a:pt x="1009" y="582"/>
                  </a:lnTo>
                  <a:lnTo>
                    <a:pt x="1007" y="578"/>
                  </a:lnTo>
                  <a:lnTo>
                    <a:pt x="1004" y="575"/>
                  </a:lnTo>
                  <a:lnTo>
                    <a:pt x="1002" y="572"/>
                  </a:lnTo>
                  <a:lnTo>
                    <a:pt x="1000" y="570"/>
                  </a:lnTo>
                  <a:lnTo>
                    <a:pt x="998" y="565"/>
                  </a:lnTo>
                  <a:lnTo>
                    <a:pt x="996" y="563"/>
                  </a:lnTo>
                  <a:lnTo>
                    <a:pt x="994" y="559"/>
                  </a:lnTo>
                  <a:lnTo>
                    <a:pt x="991" y="556"/>
                  </a:lnTo>
                  <a:lnTo>
                    <a:pt x="989" y="552"/>
                  </a:lnTo>
                  <a:lnTo>
                    <a:pt x="987" y="550"/>
                  </a:lnTo>
                  <a:lnTo>
                    <a:pt x="985" y="546"/>
                  </a:lnTo>
                  <a:lnTo>
                    <a:pt x="983" y="543"/>
                  </a:lnTo>
                  <a:lnTo>
                    <a:pt x="981" y="540"/>
                  </a:lnTo>
                  <a:lnTo>
                    <a:pt x="978" y="537"/>
                  </a:lnTo>
                  <a:lnTo>
                    <a:pt x="976" y="534"/>
                  </a:lnTo>
                  <a:lnTo>
                    <a:pt x="974" y="530"/>
                  </a:lnTo>
                  <a:lnTo>
                    <a:pt x="972" y="527"/>
                  </a:lnTo>
                  <a:lnTo>
                    <a:pt x="970" y="524"/>
                  </a:lnTo>
                  <a:lnTo>
                    <a:pt x="967" y="520"/>
                  </a:lnTo>
                  <a:lnTo>
                    <a:pt x="965" y="517"/>
                  </a:lnTo>
                  <a:lnTo>
                    <a:pt x="963" y="514"/>
                  </a:lnTo>
                  <a:lnTo>
                    <a:pt x="961" y="511"/>
                  </a:lnTo>
                  <a:lnTo>
                    <a:pt x="959" y="507"/>
                  </a:lnTo>
                  <a:lnTo>
                    <a:pt x="957" y="504"/>
                  </a:lnTo>
                  <a:lnTo>
                    <a:pt x="954" y="501"/>
                  </a:lnTo>
                  <a:lnTo>
                    <a:pt x="952" y="498"/>
                  </a:lnTo>
                  <a:lnTo>
                    <a:pt x="950" y="494"/>
                  </a:lnTo>
                  <a:lnTo>
                    <a:pt x="948" y="491"/>
                  </a:lnTo>
                  <a:lnTo>
                    <a:pt x="946" y="488"/>
                  </a:lnTo>
                  <a:lnTo>
                    <a:pt x="942" y="484"/>
                  </a:lnTo>
                  <a:lnTo>
                    <a:pt x="940" y="481"/>
                  </a:lnTo>
                  <a:lnTo>
                    <a:pt x="938" y="478"/>
                  </a:lnTo>
                  <a:lnTo>
                    <a:pt x="936" y="475"/>
                  </a:lnTo>
                  <a:lnTo>
                    <a:pt x="934" y="471"/>
                  </a:lnTo>
                  <a:lnTo>
                    <a:pt x="931" y="468"/>
                  </a:lnTo>
                  <a:lnTo>
                    <a:pt x="928" y="465"/>
                  </a:lnTo>
                  <a:lnTo>
                    <a:pt x="926" y="462"/>
                  </a:lnTo>
                  <a:lnTo>
                    <a:pt x="924" y="458"/>
                  </a:lnTo>
                  <a:lnTo>
                    <a:pt x="922" y="455"/>
                  </a:lnTo>
                  <a:lnTo>
                    <a:pt x="919" y="452"/>
                  </a:lnTo>
                  <a:lnTo>
                    <a:pt x="916" y="448"/>
                  </a:lnTo>
                  <a:lnTo>
                    <a:pt x="914" y="445"/>
                  </a:lnTo>
                  <a:lnTo>
                    <a:pt x="912" y="442"/>
                  </a:lnTo>
                  <a:lnTo>
                    <a:pt x="909" y="439"/>
                  </a:lnTo>
                  <a:lnTo>
                    <a:pt x="906" y="435"/>
                  </a:lnTo>
                  <a:lnTo>
                    <a:pt x="904" y="432"/>
                  </a:lnTo>
                  <a:lnTo>
                    <a:pt x="902" y="429"/>
                  </a:lnTo>
                  <a:lnTo>
                    <a:pt x="899" y="426"/>
                  </a:lnTo>
                  <a:lnTo>
                    <a:pt x="897" y="422"/>
                  </a:lnTo>
                  <a:lnTo>
                    <a:pt x="893" y="419"/>
                  </a:lnTo>
                  <a:lnTo>
                    <a:pt x="891" y="416"/>
                  </a:lnTo>
                  <a:lnTo>
                    <a:pt x="889" y="412"/>
                  </a:lnTo>
                  <a:lnTo>
                    <a:pt x="886" y="409"/>
                  </a:lnTo>
                  <a:lnTo>
                    <a:pt x="883" y="406"/>
                  </a:lnTo>
                  <a:lnTo>
                    <a:pt x="880" y="403"/>
                  </a:lnTo>
                  <a:lnTo>
                    <a:pt x="877" y="399"/>
                  </a:lnTo>
                  <a:lnTo>
                    <a:pt x="875" y="395"/>
                  </a:lnTo>
                  <a:lnTo>
                    <a:pt x="871" y="393"/>
                  </a:lnTo>
                  <a:lnTo>
                    <a:pt x="869" y="389"/>
                  </a:lnTo>
                  <a:lnTo>
                    <a:pt x="866" y="385"/>
                  </a:lnTo>
                  <a:lnTo>
                    <a:pt x="864" y="383"/>
                  </a:lnTo>
                  <a:lnTo>
                    <a:pt x="861" y="379"/>
                  </a:lnTo>
                  <a:lnTo>
                    <a:pt x="857" y="377"/>
                  </a:lnTo>
                  <a:lnTo>
                    <a:pt x="855" y="372"/>
                  </a:lnTo>
                  <a:lnTo>
                    <a:pt x="852" y="369"/>
                  </a:lnTo>
                  <a:lnTo>
                    <a:pt x="849" y="366"/>
                  </a:lnTo>
                  <a:lnTo>
                    <a:pt x="845" y="362"/>
                  </a:lnTo>
                  <a:lnTo>
                    <a:pt x="843" y="359"/>
                  </a:lnTo>
                  <a:lnTo>
                    <a:pt x="840" y="356"/>
                  </a:lnTo>
                  <a:lnTo>
                    <a:pt x="837" y="353"/>
                  </a:lnTo>
                  <a:lnTo>
                    <a:pt x="833" y="349"/>
                  </a:lnTo>
                  <a:lnTo>
                    <a:pt x="830" y="346"/>
                  </a:lnTo>
                  <a:lnTo>
                    <a:pt x="828" y="343"/>
                  </a:lnTo>
                  <a:lnTo>
                    <a:pt x="825" y="339"/>
                  </a:lnTo>
                  <a:lnTo>
                    <a:pt x="821" y="336"/>
                  </a:lnTo>
                  <a:lnTo>
                    <a:pt x="818" y="333"/>
                  </a:lnTo>
                  <a:lnTo>
                    <a:pt x="815" y="330"/>
                  </a:lnTo>
                  <a:lnTo>
                    <a:pt x="811" y="326"/>
                  </a:lnTo>
                  <a:lnTo>
                    <a:pt x="808" y="323"/>
                  </a:lnTo>
                  <a:lnTo>
                    <a:pt x="805" y="320"/>
                  </a:lnTo>
                  <a:lnTo>
                    <a:pt x="802" y="317"/>
                  </a:lnTo>
                  <a:lnTo>
                    <a:pt x="797" y="313"/>
                  </a:lnTo>
                  <a:lnTo>
                    <a:pt x="794" y="310"/>
                  </a:lnTo>
                  <a:lnTo>
                    <a:pt x="791" y="307"/>
                  </a:lnTo>
                  <a:lnTo>
                    <a:pt x="788" y="303"/>
                  </a:lnTo>
                  <a:lnTo>
                    <a:pt x="784" y="300"/>
                  </a:lnTo>
                  <a:lnTo>
                    <a:pt x="781" y="297"/>
                  </a:lnTo>
                  <a:lnTo>
                    <a:pt x="778" y="294"/>
                  </a:lnTo>
                  <a:lnTo>
                    <a:pt x="773" y="290"/>
                  </a:lnTo>
                  <a:lnTo>
                    <a:pt x="770" y="287"/>
                  </a:lnTo>
                  <a:lnTo>
                    <a:pt x="767" y="284"/>
                  </a:lnTo>
                  <a:lnTo>
                    <a:pt x="764" y="282"/>
                  </a:lnTo>
                  <a:lnTo>
                    <a:pt x="759" y="278"/>
                  </a:lnTo>
                  <a:lnTo>
                    <a:pt x="756" y="275"/>
                  </a:lnTo>
                  <a:lnTo>
                    <a:pt x="753" y="272"/>
                  </a:lnTo>
                  <a:lnTo>
                    <a:pt x="748" y="269"/>
                  </a:lnTo>
                  <a:lnTo>
                    <a:pt x="745" y="265"/>
                  </a:lnTo>
                  <a:lnTo>
                    <a:pt x="742" y="262"/>
                  </a:lnTo>
                  <a:lnTo>
                    <a:pt x="737" y="259"/>
                  </a:lnTo>
                  <a:lnTo>
                    <a:pt x="734" y="255"/>
                  </a:lnTo>
                  <a:lnTo>
                    <a:pt x="730" y="252"/>
                  </a:lnTo>
                  <a:lnTo>
                    <a:pt x="726" y="250"/>
                  </a:lnTo>
                  <a:lnTo>
                    <a:pt x="722" y="247"/>
                  </a:lnTo>
                  <a:lnTo>
                    <a:pt x="719" y="243"/>
                  </a:lnTo>
                  <a:lnTo>
                    <a:pt x="714" y="240"/>
                  </a:lnTo>
                  <a:lnTo>
                    <a:pt x="711" y="237"/>
                  </a:lnTo>
                  <a:lnTo>
                    <a:pt x="708" y="235"/>
                  </a:lnTo>
                  <a:lnTo>
                    <a:pt x="704" y="231"/>
                  </a:lnTo>
                  <a:lnTo>
                    <a:pt x="699" y="228"/>
                  </a:lnTo>
                  <a:lnTo>
                    <a:pt x="696" y="225"/>
                  </a:lnTo>
                  <a:lnTo>
                    <a:pt x="692" y="222"/>
                  </a:lnTo>
                  <a:lnTo>
                    <a:pt x="688" y="219"/>
                  </a:lnTo>
                  <a:lnTo>
                    <a:pt x="684" y="216"/>
                  </a:lnTo>
                  <a:lnTo>
                    <a:pt x="680" y="213"/>
                  </a:lnTo>
                  <a:lnTo>
                    <a:pt x="676" y="210"/>
                  </a:lnTo>
                  <a:lnTo>
                    <a:pt x="672" y="207"/>
                  </a:lnTo>
                  <a:lnTo>
                    <a:pt x="668" y="204"/>
                  </a:lnTo>
                  <a:lnTo>
                    <a:pt x="664" y="202"/>
                  </a:lnTo>
                  <a:lnTo>
                    <a:pt x="660" y="199"/>
                  </a:lnTo>
                  <a:lnTo>
                    <a:pt x="656" y="197"/>
                  </a:lnTo>
                  <a:lnTo>
                    <a:pt x="652" y="193"/>
                  </a:lnTo>
                  <a:lnTo>
                    <a:pt x="648" y="190"/>
                  </a:lnTo>
                  <a:lnTo>
                    <a:pt x="644" y="187"/>
                  </a:lnTo>
                  <a:lnTo>
                    <a:pt x="640" y="185"/>
                  </a:lnTo>
                  <a:lnTo>
                    <a:pt x="636" y="182"/>
                  </a:lnTo>
                  <a:lnTo>
                    <a:pt x="632" y="179"/>
                  </a:lnTo>
                  <a:lnTo>
                    <a:pt x="627" y="176"/>
                  </a:lnTo>
                  <a:lnTo>
                    <a:pt x="623" y="174"/>
                  </a:lnTo>
                  <a:lnTo>
                    <a:pt x="620" y="170"/>
                  </a:lnTo>
                  <a:lnTo>
                    <a:pt x="615" y="168"/>
                  </a:lnTo>
                  <a:lnTo>
                    <a:pt x="611" y="165"/>
                  </a:lnTo>
                  <a:lnTo>
                    <a:pt x="608" y="163"/>
                  </a:lnTo>
                  <a:lnTo>
                    <a:pt x="603" y="161"/>
                  </a:lnTo>
                  <a:lnTo>
                    <a:pt x="599" y="157"/>
                  </a:lnTo>
                  <a:lnTo>
                    <a:pt x="594" y="155"/>
                  </a:lnTo>
                  <a:lnTo>
                    <a:pt x="590" y="153"/>
                  </a:lnTo>
                  <a:lnTo>
                    <a:pt x="586" y="150"/>
                  </a:lnTo>
                  <a:lnTo>
                    <a:pt x="582" y="148"/>
                  </a:lnTo>
                  <a:lnTo>
                    <a:pt x="578" y="145"/>
                  </a:lnTo>
                  <a:lnTo>
                    <a:pt x="574" y="142"/>
                  </a:lnTo>
                  <a:lnTo>
                    <a:pt x="569" y="140"/>
                  </a:lnTo>
                  <a:lnTo>
                    <a:pt x="566" y="138"/>
                  </a:lnTo>
                  <a:lnTo>
                    <a:pt x="562" y="136"/>
                  </a:lnTo>
                  <a:lnTo>
                    <a:pt x="557" y="132"/>
                  </a:lnTo>
                  <a:lnTo>
                    <a:pt x="553" y="130"/>
                  </a:lnTo>
                  <a:lnTo>
                    <a:pt x="549" y="128"/>
                  </a:lnTo>
                  <a:lnTo>
                    <a:pt x="545" y="126"/>
                  </a:lnTo>
                  <a:lnTo>
                    <a:pt x="541" y="124"/>
                  </a:lnTo>
                  <a:lnTo>
                    <a:pt x="537" y="121"/>
                  </a:lnTo>
                  <a:lnTo>
                    <a:pt x="532" y="119"/>
                  </a:lnTo>
                  <a:lnTo>
                    <a:pt x="528" y="117"/>
                  </a:lnTo>
                  <a:lnTo>
                    <a:pt x="525" y="115"/>
                  </a:lnTo>
                  <a:lnTo>
                    <a:pt x="520" y="113"/>
                  </a:lnTo>
                  <a:lnTo>
                    <a:pt x="516" y="110"/>
                  </a:lnTo>
                  <a:lnTo>
                    <a:pt x="512" y="108"/>
                  </a:lnTo>
                  <a:lnTo>
                    <a:pt x="507" y="106"/>
                  </a:lnTo>
                  <a:lnTo>
                    <a:pt x="503" y="104"/>
                  </a:lnTo>
                  <a:lnTo>
                    <a:pt x="500" y="102"/>
                  </a:lnTo>
                  <a:lnTo>
                    <a:pt x="495" y="100"/>
                  </a:lnTo>
                  <a:lnTo>
                    <a:pt x="491" y="97"/>
                  </a:lnTo>
                  <a:lnTo>
                    <a:pt x="487" y="95"/>
                  </a:lnTo>
                  <a:lnTo>
                    <a:pt x="483" y="94"/>
                  </a:lnTo>
                  <a:lnTo>
                    <a:pt x="479" y="92"/>
                  </a:lnTo>
                  <a:lnTo>
                    <a:pt x="475" y="90"/>
                  </a:lnTo>
                  <a:lnTo>
                    <a:pt x="470" y="88"/>
                  </a:lnTo>
                  <a:lnTo>
                    <a:pt x="466" y="86"/>
                  </a:lnTo>
                  <a:lnTo>
                    <a:pt x="463" y="84"/>
                  </a:lnTo>
                  <a:lnTo>
                    <a:pt x="458" y="82"/>
                  </a:lnTo>
                  <a:lnTo>
                    <a:pt x="454" y="80"/>
                  </a:lnTo>
                  <a:lnTo>
                    <a:pt x="451" y="79"/>
                  </a:lnTo>
                  <a:lnTo>
                    <a:pt x="446" y="77"/>
                  </a:lnTo>
                  <a:lnTo>
                    <a:pt x="442" y="74"/>
                  </a:lnTo>
                  <a:lnTo>
                    <a:pt x="437" y="73"/>
                  </a:lnTo>
                  <a:lnTo>
                    <a:pt x="434" y="71"/>
                  </a:lnTo>
                  <a:lnTo>
                    <a:pt x="430" y="70"/>
                  </a:lnTo>
                  <a:lnTo>
                    <a:pt x="425" y="68"/>
                  </a:lnTo>
                  <a:lnTo>
                    <a:pt x="422" y="67"/>
                  </a:lnTo>
                  <a:lnTo>
                    <a:pt x="418" y="65"/>
                  </a:lnTo>
                  <a:lnTo>
                    <a:pt x="415" y="64"/>
                  </a:lnTo>
                  <a:lnTo>
                    <a:pt x="410" y="62"/>
                  </a:lnTo>
                  <a:lnTo>
                    <a:pt x="406" y="60"/>
                  </a:lnTo>
                  <a:lnTo>
                    <a:pt x="403" y="59"/>
                  </a:lnTo>
                  <a:lnTo>
                    <a:pt x="398" y="57"/>
                  </a:lnTo>
                  <a:lnTo>
                    <a:pt x="394" y="56"/>
                  </a:lnTo>
                  <a:lnTo>
                    <a:pt x="391" y="55"/>
                  </a:lnTo>
                  <a:lnTo>
                    <a:pt x="386" y="53"/>
                  </a:lnTo>
                  <a:lnTo>
                    <a:pt x="383" y="52"/>
                  </a:lnTo>
                  <a:lnTo>
                    <a:pt x="379" y="50"/>
                  </a:lnTo>
                  <a:lnTo>
                    <a:pt x="375" y="49"/>
                  </a:lnTo>
                  <a:lnTo>
                    <a:pt x="371" y="47"/>
                  </a:lnTo>
                  <a:lnTo>
                    <a:pt x="368" y="46"/>
                  </a:lnTo>
                  <a:lnTo>
                    <a:pt x="363" y="45"/>
                  </a:lnTo>
                  <a:lnTo>
                    <a:pt x="360" y="44"/>
                  </a:lnTo>
                  <a:lnTo>
                    <a:pt x="356" y="43"/>
                  </a:lnTo>
                  <a:lnTo>
                    <a:pt x="352" y="42"/>
                  </a:lnTo>
                  <a:lnTo>
                    <a:pt x="349" y="41"/>
                  </a:lnTo>
                  <a:lnTo>
                    <a:pt x="345" y="38"/>
                  </a:lnTo>
                  <a:lnTo>
                    <a:pt x="342" y="37"/>
                  </a:lnTo>
                  <a:lnTo>
                    <a:pt x="337" y="36"/>
                  </a:lnTo>
                  <a:lnTo>
                    <a:pt x="334" y="35"/>
                  </a:lnTo>
                  <a:lnTo>
                    <a:pt x="331" y="34"/>
                  </a:lnTo>
                  <a:lnTo>
                    <a:pt x="326" y="33"/>
                  </a:lnTo>
                  <a:lnTo>
                    <a:pt x="323" y="32"/>
                  </a:lnTo>
                  <a:lnTo>
                    <a:pt x="320" y="31"/>
                  </a:lnTo>
                  <a:lnTo>
                    <a:pt x="316" y="30"/>
                  </a:lnTo>
                  <a:lnTo>
                    <a:pt x="312" y="29"/>
                  </a:lnTo>
                  <a:lnTo>
                    <a:pt x="309" y="29"/>
                  </a:lnTo>
                  <a:lnTo>
                    <a:pt x="306" y="28"/>
                  </a:lnTo>
                  <a:lnTo>
                    <a:pt x="302" y="26"/>
                  </a:lnTo>
                  <a:lnTo>
                    <a:pt x="298" y="25"/>
                  </a:lnTo>
                  <a:lnTo>
                    <a:pt x="295" y="24"/>
                  </a:lnTo>
                  <a:lnTo>
                    <a:pt x="291" y="24"/>
                  </a:lnTo>
                  <a:lnTo>
                    <a:pt x="288" y="22"/>
                  </a:lnTo>
                  <a:lnTo>
                    <a:pt x="285" y="22"/>
                  </a:lnTo>
                  <a:lnTo>
                    <a:pt x="280" y="21"/>
                  </a:lnTo>
                  <a:lnTo>
                    <a:pt x="277" y="20"/>
                  </a:lnTo>
                  <a:lnTo>
                    <a:pt x="274" y="20"/>
                  </a:lnTo>
                  <a:lnTo>
                    <a:pt x="271" y="19"/>
                  </a:lnTo>
                  <a:lnTo>
                    <a:pt x="267" y="18"/>
                  </a:lnTo>
                  <a:lnTo>
                    <a:pt x="264" y="18"/>
                  </a:lnTo>
                  <a:lnTo>
                    <a:pt x="261" y="17"/>
                  </a:lnTo>
                  <a:lnTo>
                    <a:pt x="258" y="17"/>
                  </a:lnTo>
                  <a:lnTo>
                    <a:pt x="254" y="16"/>
                  </a:lnTo>
                  <a:lnTo>
                    <a:pt x="251" y="14"/>
                  </a:lnTo>
                  <a:lnTo>
                    <a:pt x="248" y="14"/>
                  </a:lnTo>
                  <a:lnTo>
                    <a:pt x="246" y="13"/>
                  </a:lnTo>
                  <a:lnTo>
                    <a:pt x="242" y="12"/>
                  </a:lnTo>
                  <a:lnTo>
                    <a:pt x="239" y="12"/>
                  </a:lnTo>
                  <a:lnTo>
                    <a:pt x="236" y="11"/>
                  </a:lnTo>
                  <a:lnTo>
                    <a:pt x="232" y="11"/>
                  </a:lnTo>
                  <a:lnTo>
                    <a:pt x="229" y="11"/>
                  </a:lnTo>
                  <a:lnTo>
                    <a:pt x="227" y="10"/>
                  </a:lnTo>
                  <a:lnTo>
                    <a:pt x="224" y="10"/>
                  </a:lnTo>
                  <a:lnTo>
                    <a:pt x="220" y="9"/>
                  </a:lnTo>
                  <a:lnTo>
                    <a:pt x="217" y="8"/>
                  </a:lnTo>
                  <a:lnTo>
                    <a:pt x="215" y="8"/>
                  </a:lnTo>
                  <a:lnTo>
                    <a:pt x="212" y="8"/>
                  </a:lnTo>
                  <a:lnTo>
                    <a:pt x="208" y="7"/>
                  </a:lnTo>
                  <a:lnTo>
                    <a:pt x="206" y="7"/>
                  </a:lnTo>
                  <a:lnTo>
                    <a:pt x="203" y="7"/>
                  </a:lnTo>
                  <a:lnTo>
                    <a:pt x="201" y="6"/>
                  </a:lnTo>
                  <a:lnTo>
                    <a:pt x="198" y="6"/>
                  </a:lnTo>
                  <a:lnTo>
                    <a:pt x="194" y="6"/>
                  </a:lnTo>
                  <a:lnTo>
                    <a:pt x="192" y="5"/>
                  </a:lnTo>
                  <a:lnTo>
                    <a:pt x="189" y="5"/>
                  </a:lnTo>
                  <a:lnTo>
                    <a:pt x="187" y="5"/>
                  </a:lnTo>
                  <a:lnTo>
                    <a:pt x="183" y="5"/>
                  </a:lnTo>
                  <a:lnTo>
                    <a:pt x="181" y="4"/>
                  </a:lnTo>
                  <a:lnTo>
                    <a:pt x="179" y="4"/>
                  </a:lnTo>
                  <a:lnTo>
                    <a:pt x="176" y="4"/>
                  </a:lnTo>
                  <a:lnTo>
                    <a:pt x="174" y="4"/>
                  </a:lnTo>
                  <a:lnTo>
                    <a:pt x="171" y="4"/>
                  </a:lnTo>
                  <a:lnTo>
                    <a:pt x="168" y="3"/>
                  </a:lnTo>
                  <a:lnTo>
                    <a:pt x="166" y="3"/>
                  </a:lnTo>
                  <a:lnTo>
                    <a:pt x="164" y="3"/>
                  </a:lnTo>
                  <a:lnTo>
                    <a:pt x="160" y="3"/>
                  </a:lnTo>
                  <a:lnTo>
                    <a:pt x="158" y="3"/>
                  </a:lnTo>
                  <a:lnTo>
                    <a:pt x="156" y="3"/>
                  </a:lnTo>
                  <a:lnTo>
                    <a:pt x="154" y="1"/>
                  </a:lnTo>
                  <a:lnTo>
                    <a:pt x="152" y="1"/>
                  </a:lnTo>
                  <a:lnTo>
                    <a:pt x="150" y="1"/>
                  </a:lnTo>
                  <a:lnTo>
                    <a:pt x="146" y="1"/>
                  </a:lnTo>
                  <a:lnTo>
                    <a:pt x="145" y="1"/>
                  </a:lnTo>
                  <a:lnTo>
                    <a:pt x="142" y="1"/>
                  </a:lnTo>
                  <a:lnTo>
                    <a:pt x="140" y="1"/>
                  </a:lnTo>
                  <a:lnTo>
                    <a:pt x="138" y="1"/>
                  </a:lnTo>
                  <a:lnTo>
                    <a:pt x="135" y="1"/>
                  </a:lnTo>
                  <a:lnTo>
                    <a:pt x="133" y="1"/>
                  </a:lnTo>
                  <a:lnTo>
                    <a:pt x="131" y="0"/>
                  </a:lnTo>
                  <a:lnTo>
                    <a:pt x="129" y="0"/>
                  </a:lnTo>
                  <a:lnTo>
                    <a:pt x="127" y="0"/>
                  </a:lnTo>
                  <a:lnTo>
                    <a:pt x="126" y="0"/>
                  </a:lnTo>
                  <a:lnTo>
                    <a:pt x="123" y="0"/>
                  </a:lnTo>
                  <a:lnTo>
                    <a:pt x="121" y="0"/>
                  </a:lnTo>
                  <a:lnTo>
                    <a:pt x="119" y="1"/>
                  </a:lnTo>
                  <a:lnTo>
                    <a:pt x="117" y="1"/>
                  </a:lnTo>
                  <a:lnTo>
                    <a:pt x="115" y="1"/>
                  </a:lnTo>
                  <a:lnTo>
                    <a:pt x="114" y="1"/>
                  </a:lnTo>
                  <a:lnTo>
                    <a:pt x="111" y="1"/>
                  </a:lnTo>
                  <a:lnTo>
                    <a:pt x="109" y="1"/>
                  </a:lnTo>
                  <a:lnTo>
                    <a:pt x="108" y="1"/>
                  </a:lnTo>
                  <a:lnTo>
                    <a:pt x="106" y="1"/>
                  </a:lnTo>
                  <a:lnTo>
                    <a:pt x="104" y="1"/>
                  </a:lnTo>
                  <a:lnTo>
                    <a:pt x="103" y="1"/>
                  </a:lnTo>
                  <a:lnTo>
                    <a:pt x="101" y="3"/>
                  </a:lnTo>
                  <a:lnTo>
                    <a:pt x="99" y="3"/>
                  </a:lnTo>
                  <a:lnTo>
                    <a:pt x="97" y="3"/>
                  </a:lnTo>
                  <a:lnTo>
                    <a:pt x="95" y="3"/>
                  </a:lnTo>
                  <a:lnTo>
                    <a:pt x="94" y="3"/>
                  </a:lnTo>
                  <a:lnTo>
                    <a:pt x="92" y="3"/>
                  </a:lnTo>
                  <a:lnTo>
                    <a:pt x="91" y="3"/>
                  </a:lnTo>
                  <a:lnTo>
                    <a:pt x="89" y="4"/>
                  </a:lnTo>
                  <a:lnTo>
                    <a:pt x="87" y="4"/>
                  </a:lnTo>
                  <a:lnTo>
                    <a:pt x="85" y="4"/>
                  </a:lnTo>
                  <a:lnTo>
                    <a:pt x="84" y="4"/>
                  </a:lnTo>
                  <a:lnTo>
                    <a:pt x="83" y="4"/>
                  </a:lnTo>
                  <a:lnTo>
                    <a:pt x="81" y="4"/>
                  </a:lnTo>
                  <a:lnTo>
                    <a:pt x="80" y="5"/>
                  </a:lnTo>
                  <a:lnTo>
                    <a:pt x="79" y="5"/>
                  </a:lnTo>
                  <a:lnTo>
                    <a:pt x="77" y="5"/>
                  </a:lnTo>
                  <a:lnTo>
                    <a:pt x="75" y="5"/>
                  </a:lnTo>
                  <a:lnTo>
                    <a:pt x="74" y="5"/>
                  </a:lnTo>
                  <a:lnTo>
                    <a:pt x="72" y="6"/>
                  </a:lnTo>
                  <a:lnTo>
                    <a:pt x="71" y="6"/>
                  </a:lnTo>
                  <a:lnTo>
                    <a:pt x="70" y="6"/>
                  </a:lnTo>
                  <a:lnTo>
                    <a:pt x="69" y="6"/>
                  </a:lnTo>
                  <a:lnTo>
                    <a:pt x="68" y="6"/>
                  </a:lnTo>
                  <a:lnTo>
                    <a:pt x="67" y="7"/>
                  </a:lnTo>
                  <a:lnTo>
                    <a:pt x="66" y="7"/>
                  </a:lnTo>
                  <a:lnTo>
                    <a:pt x="63" y="7"/>
                  </a:lnTo>
                  <a:lnTo>
                    <a:pt x="62" y="7"/>
                  </a:lnTo>
                  <a:lnTo>
                    <a:pt x="61" y="8"/>
                  </a:lnTo>
                  <a:lnTo>
                    <a:pt x="60" y="8"/>
                  </a:lnTo>
                  <a:lnTo>
                    <a:pt x="59" y="8"/>
                  </a:lnTo>
                  <a:lnTo>
                    <a:pt x="58" y="8"/>
                  </a:lnTo>
                  <a:lnTo>
                    <a:pt x="57" y="9"/>
                  </a:lnTo>
                  <a:lnTo>
                    <a:pt x="56" y="9"/>
                  </a:lnTo>
                  <a:lnTo>
                    <a:pt x="55" y="10"/>
                  </a:lnTo>
                  <a:lnTo>
                    <a:pt x="54" y="10"/>
                  </a:lnTo>
                  <a:lnTo>
                    <a:pt x="53" y="10"/>
                  </a:lnTo>
                  <a:lnTo>
                    <a:pt x="51" y="10"/>
                  </a:lnTo>
                  <a:lnTo>
                    <a:pt x="50" y="11"/>
                  </a:lnTo>
                  <a:lnTo>
                    <a:pt x="49" y="11"/>
                  </a:lnTo>
                  <a:lnTo>
                    <a:pt x="48" y="11"/>
                  </a:lnTo>
                  <a:lnTo>
                    <a:pt x="48" y="12"/>
                  </a:lnTo>
                  <a:lnTo>
                    <a:pt x="47" y="12"/>
                  </a:lnTo>
                  <a:lnTo>
                    <a:pt x="46" y="12"/>
                  </a:lnTo>
                  <a:lnTo>
                    <a:pt x="45" y="12"/>
                  </a:lnTo>
                  <a:lnTo>
                    <a:pt x="44" y="13"/>
                  </a:lnTo>
                  <a:lnTo>
                    <a:pt x="43" y="13"/>
                  </a:lnTo>
                  <a:lnTo>
                    <a:pt x="42" y="14"/>
                  </a:lnTo>
                  <a:lnTo>
                    <a:pt x="41" y="14"/>
                  </a:lnTo>
                  <a:lnTo>
                    <a:pt x="39" y="14"/>
                  </a:lnTo>
                  <a:lnTo>
                    <a:pt x="39" y="16"/>
                  </a:lnTo>
                  <a:lnTo>
                    <a:pt x="38" y="16"/>
                  </a:lnTo>
                  <a:lnTo>
                    <a:pt x="37" y="17"/>
                  </a:lnTo>
                  <a:lnTo>
                    <a:pt x="36" y="17"/>
                  </a:lnTo>
                  <a:lnTo>
                    <a:pt x="35" y="18"/>
                  </a:lnTo>
                  <a:lnTo>
                    <a:pt x="34" y="18"/>
                  </a:lnTo>
                  <a:lnTo>
                    <a:pt x="33" y="18"/>
                  </a:lnTo>
                  <a:lnTo>
                    <a:pt x="33" y="19"/>
                  </a:lnTo>
                  <a:lnTo>
                    <a:pt x="32" y="19"/>
                  </a:lnTo>
                  <a:lnTo>
                    <a:pt x="31" y="19"/>
                  </a:lnTo>
                  <a:lnTo>
                    <a:pt x="31" y="20"/>
                  </a:lnTo>
                  <a:lnTo>
                    <a:pt x="30" y="20"/>
                  </a:lnTo>
                  <a:lnTo>
                    <a:pt x="29" y="21"/>
                  </a:lnTo>
                  <a:lnTo>
                    <a:pt x="27" y="21"/>
                  </a:lnTo>
                  <a:lnTo>
                    <a:pt x="26" y="22"/>
                  </a:lnTo>
                  <a:lnTo>
                    <a:pt x="25" y="23"/>
                  </a:lnTo>
                  <a:lnTo>
                    <a:pt x="24" y="24"/>
                  </a:lnTo>
                  <a:lnTo>
                    <a:pt x="23" y="24"/>
                  </a:lnTo>
                  <a:lnTo>
                    <a:pt x="23" y="25"/>
                  </a:lnTo>
                  <a:lnTo>
                    <a:pt x="22" y="25"/>
                  </a:lnTo>
                  <a:lnTo>
                    <a:pt x="21" y="26"/>
                  </a:lnTo>
                  <a:lnTo>
                    <a:pt x="20" y="26"/>
                  </a:lnTo>
                  <a:lnTo>
                    <a:pt x="20" y="28"/>
                  </a:lnTo>
                  <a:lnTo>
                    <a:pt x="19" y="28"/>
                  </a:lnTo>
                  <a:lnTo>
                    <a:pt x="19" y="29"/>
                  </a:lnTo>
                  <a:lnTo>
                    <a:pt x="18" y="29"/>
                  </a:lnTo>
                  <a:lnTo>
                    <a:pt x="18" y="30"/>
                  </a:lnTo>
                  <a:lnTo>
                    <a:pt x="17" y="30"/>
                  </a:lnTo>
                  <a:lnTo>
                    <a:pt x="17" y="31"/>
                  </a:lnTo>
                  <a:lnTo>
                    <a:pt x="15" y="31"/>
                  </a:lnTo>
                  <a:lnTo>
                    <a:pt x="15" y="32"/>
                  </a:lnTo>
                  <a:lnTo>
                    <a:pt x="14" y="32"/>
                  </a:lnTo>
                  <a:lnTo>
                    <a:pt x="14" y="33"/>
                  </a:lnTo>
                  <a:lnTo>
                    <a:pt x="13" y="33"/>
                  </a:lnTo>
                  <a:lnTo>
                    <a:pt x="13" y="34"/>
                  </a:lnTo>
                  <a:lnTo>
                    <a:pt x="12" y="34"/>
                  </a:lnTo>
                  <a:lnTo>
                    <a:pt x="12" y="35"/>
                  </a:lnTo>
                  <a:lnTo>
                    <a:pt x="11" y="35"/>
                  </a:lnTo>
                  <a:lnTo>
                    <a:pt x="11" y="36"/>
                  </a:lnTo>
                  <a:lnTo>
                    <a:pt x="10" y="36"/>
                  </a:lnTo>
                  <a:lnTo>
                    <a:pt x="10" y="37"/>
                  </a:lnTo>
                  <a:lnTo>
                    <a:pt x="9" y="37"/>
                  </a:lnTo>
                  <a:lnTo>
                    <a:pt x="9" y="38"/>
                  </a:lnTo>
                  <a:lnTo>
                    <a:pt x="8" y="40"/>
                  </a:lnTo>
                  <a:lnTo>
                    <a:pt x="7" y="41"/>
                  </a:lnTo>
                  <a:lnTo>
                    <a:pt x="7" y="42"/>
                  </a:lnTo>
                  <a:lnTo>
                    <a:pt x="6" y="42"/>
                  </a:lnTo>
                  <a:lnTo>
                    <a:pt x="6" y="43"/>
                  </a:lnTo>
                  <a:lnTo>
                    <a:pt x="5" y="43"/>
                  </a:lnTo>
                  <a:lnTo>
                    <a:pt x="5" y="44"/>
                  </a:lnTo>
                  <a:lnTo>
                    <a:pt x="3" y="44"/>
                  </a:lnTo>
                  <a:lnTo>
                    <a:pt x="3" y="45"/>
                  </a:lnTo>
                  <a:lnTo>
                    <a:pt x="2" y="45"/>
                  </a:lnTo>
                  <a:lnTo>
                    <a:pt x="1" y="45"/>
                  </a:lnTo>
                  <a:lnTo>
                    <a:pt x="0" y="45"/>
                  </a:lnTo>
                  <a:lnTo>
                    <a:pt x="0" y="43"/>
                  </a:lnTo>
                  <a:lnTo>
                    <a:pt x="0" y="42"/>
                  </a:lnTo>
                  <a:lnTo>
                    <a:pt x="1" y="42"/>
                  </a:lnTo>
                  <a:lnTo>
                    <a:pt x="1" y="41"/>
                  </a:lnTo>
                  <a:lnTo>
                    <a:pt x="2" y="40"/>
                  </a:lnTo>
                  <a:lnTo>
                    <a:pt x="3" y="38"/>
                  </a:lnTo>
                  <a:lnTo>
                    <a:pt x="3" y="37"/>
                  </a:lnTo>
                  <a:lnTo>
                    <a:pt x="5" y="37"/>
                  </a:lnTo>
                  <a:lnTo>
                    <a:pt x="6" y="36"/>
                  </a:lnTo>
                  <a:lnTo>
                    <a:pt x="7" y="36"/>
                  </a:lnTo>
                  <a:lnTo>
                    <a:pt x="7" y="35"/>
                  </a:lnTo>
                  <a:lnTo>
                    <a:pt x="8" y="35"/>
                  </a:lnTo>
                  <a:lnTo>
                    <a:pt x="9" y="35"/>
                  </a:lnTo>
                  <a:lnTo>
                    <a:pt x="9" y="34"/>
                  </a:lnTo>
                  <a:lnTo>
                    <a:pt x="10" y="34"/>
                  </a:lnTo>
                  <a:lnTo>
                    <a:pt x="11" y="34"/>
                  </a:lnTo>
                  <a:lnTo>
                    <a:pt x="11" y="33"/>
                  </a:lnTo>
                  <a:lnTo>
                    <a:pt x="12" y="33"/>
                  </a:lnTo>
                  <a:lnTo>
                    <a:pt x="13" y="33"/>
                  </a:lnTo>
                  <a:lnTo>
                    <a:pt x="12" y="33"/>
                  </a:lnTo>
                  <a:lnTo>
                    <a:pt x="12" y="34"/>
                  </a:lnTo>
                  <a:lnTo>
                    <a:pt x="11" y="34"/>
                  </a:lnTo>
                  <a:lnTo>
                    <a:pt x="11" y="35"/>
                  </a:lnTo>
                  <a:lnTo>
                    <a:pt x="11" y="37"/>
                  </a:lnTo>
                  <a:lnTo>
                    <a:pt x="11" y="38"/>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1" name="Freeform 45"/>
            <p:cNvSpPr>
              <a:spLocks/>
            </p:cNvSpPr>
            <p:nvPr/>
          </p:nvSpPr>
          <p:spPr bwMode="auto">
            <a:xfrm rot="10800000">
              <a:off x="3707" y="2705"/>
              <a:ext cx="1022" cy="1215"/>
            </a:xfrm>
            <a:custGeom>
              <a:avLst/>
              <a:gdLst>
                <a:gd name="T0" fmla="*/ 2147483646 w 1022"/>
                <a:gd name="T1" fmla="*/ 2147483646 h 1215"/>
                <a:gd name="T2" fmla="*/ 2147483646 w 1022"/>
                <a:gd name="T3" fmla="*/ 2147483646 h 1215"/>
                <a:gd name="T4" fmla="*/ 2147483646 w 1022"/>
                <a:gd name="T5" fmla="*/ 2147483646 h 1215"/>
                <a:gd name="T6" fmla="*/ 2147483646 w 1022"/>
                <a:gd name="T7" fmla="*/ 2147483646 h 1215"/>
                <a:gd name="T8" fmla="*/ 2147483646 w 1022"/>
                <a:gd name="T9" fmla="*/ 2147483646 h 1215"/>
                <a:gd name="T10" fmla="*/ 2147483646 w 1022"/>
                <a:gd name="T11" fmla="*/ 2147483646 h 1215"/>
                <a:gd name="T12" fmla="*/ 2147483646 w 1022"/>
                <a:gd name="T13" fmla="*/ 2147483646 h 1215"/>
                <a:gd name="T14" fmla="*/ 2147483646 w 1022"/>
                <a:gd name="T15" fmla="*/ 2147483646 h 1215"/>
                <a:gd name="T16" fmla="*/ 2147483646 w 1022"/>
                <a:gd name="T17" fmla="*/ 2147483646 h 1215"/>
                <a:gd name="T18" fmla="*/ 2147483646 w 1022"/>
                <a:gd name="T19" fmla="*/ 2147483646 h 1215"/>
                <a:gd name="T20" fmla="*/ 2147483646 w 1022"/>
                <a:gd name="T21" fmla="*/ 2147483646 h 1215"/>
                <a:gd name="T22" fmla="*/ 2147483646 w 1022"/>
                <a:gd name="T23" fmla="*/ 2147483646 h 1215"/>
                <a:gd name="T24" fmla="*/ 2147483646 w 1022"/>
                <a:gd name="T25" fmla="*/ 2147483646 h 1215"/>
                <a:gd name="T26" fmla="*/ 2147483646 w 1022"/>
                <a:gd name="T27" fmla="*/ 2147483646 h 1215"/>
                <a:gd name="T28" fmla="*/ 2147483646 w 1022"/>
                <a:gd name="T29" fmla="*/ 2147483646 h 1215"/>
                <a:gd name="T30" fmla="*/ 2147483646 w 1022"/>
                <a:gd name="T31" fmla="*/ 2147483646 h 1215"/>
                <a:gd name="T32" fmla="*/ 2147483646 w 1022"/>
                <a:gd name="T33" fmla="*/ 2147483646 h 1215"/>
                <a:gd name="T34" fmla="*/ 2147483646 w 1022"/>
                <a:gd name="T35" fmla="*/ 2147483646 h 1215"/>
                <a:gd name="T36" fmla="*/ 2147483646 w 1022"/>
                <a:gd name="T37" fmla="*/ 2147483646 h 1215"/>
                <a:gd name="T38" fmla="*/ 2147483646 w 1022"/>
                <a:gd name="T39" fmla="*/ 2147483646 h 1215"/>
                <a:gd name="T40" fmla="*/ 2147483646 w 1022"/>
                <a:gd name="T41" fmla="*/ 2147483646 h 1215"/>
                <a:gd name="T42" fmla="*/ 2147483646 w 1022"/>
                <a:gd name="T43" fmla="*/ 2147483646 h 1215"/>
                <a:gd name="T44" fmla="*/ 2147483646 w 1022"/>
                <a:gd name="T45" fmla="*/ 2147483646 h 1215"/>
                <a:gd name="T46" fmla="*/ 2147483646 w 1022"/>
                <a:gd name="T47" fmla="*/ 2147483646 h 1215"/>
                <a:gd name="T48" fmla="*/ 2147483646 w 1022"/>
                <a:gd name="T49" fmla="*/ 2147483646 h 1215"/>
                <a:gd name="T50" fmla="*/ 2147483646 w 1022"/>
                <a:gd name="T51" fmla="*/ 2147483646 h 1215"/>
                <a:gd name="T52" fmla="*/ 2147483646 w 1022"/>
                <a:gd name="T53" fmla="*/ 2147483646 h 1215"/>
                <a:gd name="T54" fmla="*/ 2147483646 w 1022"/>
                <a:gd name="T55" fmla="*/ 2147483646 h 1215"/>
                <a:gd name="T56" fmla="*/ 2147483646 w 1022"/>
                <a:gd name="T57" fmla="*/ 2147483646 h 1215"/>
                <a:gd name="T58" fmla="*/ 2147483646 w 1022"/>
                <a:gd name="T59" fmla="*/ 2147483646 h 1215"/>
                <a:gd name="T60" fmla="*/ 2147483646 w 1022"/>
                <a:gd name="T61" fmla="*/ 2147483646 h 1215"/>
                <a:gd name="T62" fmla="*/ 2147483646 w 1022"/>
                <a:gd name="T63" fmla="*/ 2147483646 h 1215"/>
                <a:gd name="T64" fmla="*/ 2147483646 w 1022"/>
                <a:gd name="T65" fmla="*/ 2147483646 h 1215"/>
                <a:gd name="T66" fmla="*/ 2147483646 w 1022"/>
                <a:gd name="T67" fmla="*/ 2147483646 h 1215"/>
                <a:gd name="T68" fmla="*/ 2147483646 w 1022"/>
                <a:gd name="T69" fmla="*/ 2147483646 h 1215"/>
                <a:gd name="T70" fmla="*/ 2147483646 w 1022"/>
                <a:gd name="T71" fmla="*/ 2147483646 h 1215"/>
                <a:gd name="T72" fmla="*/ 2147483646 w 1022"/>
                <a:gd name="T73" fmla="*/ 2147483646 h 1215"/>
                <a:gd name="T74" fmla="*/ 2147483646 w 1022"/>
                <a:gd name="T75" fmla="*/ 2147483646 h 1215"/>
                <a:gd name="T76" fmla="*/ 2147483646 w 1022"/>
                <a:gd name="T77" fmla="*/ 2147483646 h 1215"/>
                <a:gd name="T78" fmla="*/ 2147483646 w 1022"/>
                <a:gd name="T79" fmla="*/ 2147483646 h 1215"/>
                <a:gd name="T80" fmla="*/ 2147483646 w 1022"/>
                <a:gd name="T81" fmla="*/ 2147483646 h 1215"/>
                <a:gd name="T82" fmla="*/ 2147483646 w 1022"/>
                <a:gd name="T83" fmla="*/ 2147483646 h 1215"/>
                <a:gd name="T84" fmla="*/ 2147483646 w 1022"/>
                <a:gd name="T85" fmla="*/ 2147483646 h 1215"/>
                <a:gd name="T86" fmla="*/ 2147483646 w 1022"/>
                <a:gd name="T87" fmla="*/ 2147483646 h 1215"/>
                <a:gd name="T88" fmla="*/ 2147483646 w 1022"/>
                <a:gd name="T89" fmla="*/ 2147483646 h 1215"/>
                <a:gd name="T90" fmla="*/ 2147483646 w 1022"/>
                <a:gd name="T91" fmla="*/ 2147483646 h 1215"/>
                <a:gd name="T92" fmla="*/ 2147483646 w 1022"/>
                <a:gd name="T93" fmla="*/ 2147483646 h 1215"/>
                <a:gd name="T94" fmla="*/ 2147483646 w 1022"/>
                <a:gd name="T95" fmla="*/ 2147483646 h 1215"/>
                <a:gd name="T96" fmla="*/ 2147483646 w 1022"/>
                <a:gd name="T97" fmla="*/ 2147483646 h 1215"/>
                <a:gd name="T98" fmla="*/ 2147483646 w 1022"/>
                <a:gd name="T99" fmla="*/ 2147483646 h 1215"/>
                <a:gd name="T100" fmla="*/ 2147483646 w 1022"/>
                <a:gd name="T101" fmla="*/ 2147483646 h 1215"/>
                <a:gd name="T102" fmla="*/ 2147483646 w 1022"/>
                <a:gd name="T103" fmla="*/ 2147483646 h 1215"/>
                <a:gd name="T104" fmla="*/ 2147483646 w 1022"/>
                <a:gd name="T105" fmla="*/ 2147483646 h 1215"/>
                <a:gd name="T106" fmla="*/ 2147483646 w 1022"/>
                <a:gd name="T107" fmla="*/ 0 h 1215"/>
                <a:gd name="T108" fmla="*/ 2147483646 w 1022"/>
                <a:gd name="T109" fmla="*/ 2147483646 h 1215"/>
                <a:gd name="T110" fmla="*/ 2147483646 w 1022"/>
                <a:gd name="T111" fmla="*/ 2147483646 h 1215"/>
                <a:gd name="T112" fmla="*/ 2147483646 w 1022"/>
                <a:gd name="T113" fmla="*/ 2147483646 h 1215"/>
                <a:gd name="T114" fmla="*/ 2147483646 w 1022"/>
                <a:gd name="T115" fmla="*/ 2147483646 h 1215"/>
                <a:gd name="T116" fmla="*/ 2147483646 w 1022"/>
                <a:gd name="T117" fmla="*/ 2147483646 h 12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022" h="1215">
                  <a:moveTo>
                    <a:pt x="1022" y="1215"/>
                  </a:moveTo>
                  <a:lnTo>
                    <a:pt x="1019" y="1211"/>
                  </a:lnTo>
                  <a:lnTo>
                    <a:pt x="1017" y="1206"/>
                  </a:lnTo>
                  <a:lnTo>
                    <a:pt x="1015" y="1202"/>
                  </a:lnTo>
                  <a:lnTo>
                    <a:pt x="1013" y="1197"/>
                  </a:lnTo>
                  <a:lnTo>
                    <a:pt x="1011" y="1193"/>
                  </a:lnTo>
                  <a:lnTo>
                    <a:pt x="1009" y="1189"/>
                  </a:lnTo>
                  <a:lnTo>
                    <a:pt x="1006" y="1184"/>
                  </a:lnTo>
                  <a:lnTo>
                    <a:pt x="1004" y="1180"/>
                  </a:lnTo>
                  <a:lnTo>
                    <a:pt x="1002" y="1176"/>
                  </a:lnTo>
                  <a:lnTo>
                    <a:pt x="1000" y="1171"/>
                  </a:lnTo>
                  <a:lnTo>
                    <a:pt x="999" y="1168"/>
                  </a:lnTo>
                  <a:lnTo>
                    <a:pt x="997" y="1164"/>
                  </a:lnTo>
                  <a:lnTo>
                    <a:pt x="994" y="1159"/>
                  </a:lnTo>
                  <a:lnTo>
                    <a:pt x="992" y="1155"/>
                  </a:lnTo>
                  <a:lnTo>
                    <a:pt x="990" y="1151"/>
                  </a:lnTo>
                  <a:lnTo>
                    <a:pt x="988" y="1146"/>
                  </a:lnTo>
                  <a:lnTo>
                    <a:pt x="986" y="1142"/>
                  </a:lnTo>
                  <a:lnTo>
                    <a:pt x="985" y="1137"/>
                  </a:lnTo>
                  <a:lnTo>
                    <a:pt x="982" y="1133"/>
                  </a:lnTo>
                  <a:lnTo>
                    <a:pt x="980" y="1129"/>
                  </a:lnTo>
                  <a:lnTo>
                    <a:pt x="978" y="1124"/>
                  </a:lnTo>
                  <a:lnTo>
                    <a:pt x="976" y="1121"/>
                  </a:lnTo>
                  <a:lnTo>
                    <a:pt x="974" y="1116"/>
                  </a:lnTo>
                  <a:lnTo>
                    <a:pt x="972" y="1111"/>
                  </a:lnTo>
                  <a:lnTo>
                    <a:pt x="969" y="1108"/>
                  </a:lnTo>
                  <a:lnTo>
                    <a:pt x="967" y="1104"/>
                  </a:lnTo>
                  <a:lnTo>
                    <a:pt x="965" y="1099"/>
                  </a:lnTo>
                  <a:lnTo>
                    <a:pt x="963" y="1095"/>
                  </a:lnTo>
                  <a:lnTo>
                    <a:pt x="962" y="1091"/>
                  </a:lnTo>
                  <a:lnTo>
                    <a:pt x="958" y="1086"/>
                  </a:lnTo>
                  <a:lnTo>
                    <a:pt x="956" y="1082"/>
                  </a:lnTo>
                  <a:lnTo>
                    <a:pt x="954" y="1077"/>
                  </a:lnTo>
                  <a:lnTo>
                    <a:pt x="953" y="1073"/>
                  </a:lnTo>
                  <a:lnTo>
                    <a:pt x="951" y="1069"/>
                  </a:lnTo>
                  <a:lnTo>
                    <a:pt x="949" y="1064"/>
                  </a:lnTo>
                  <a:lnTo>
                    <a:pt x="945" y="1060"/>
                  </a:lnTo>
                  <a:lnTo>
                    <a:pt x="943" y="1056"/>
                  </a:lnTo>
                  <a:lnTo>
                    <a:pt x="942" y="1051"/>
                  </a:lnTo>
                  <a:lnTo>
                    <a:pt x="939" y="1047"/>
                  </a:lnTo>
                  <a:lnTo>
                    <a:pt x="937" y="1043"/>
                  </a:lnTo>
                  <a:lnTo>
                    <a:pt x="934" y="1038"/>
                  </a:lnTo>
                  <a:lnTo>
                    <a:pt x="932" y="1034"/>
                  </a:lnTo>
                  <a:lnTo>
                    <a:pt x="930" y="1030"/>
                  </a:lnTo>
                  <a:lnTo>
                    <a:pt x="928" y="1025"/>
                  </a:lnTo>
                  <a:lnTo>
                    <a:pt x="926" y="1021"/>
                  </a:lnTo>
                  <a:lnTo>
                    <a:pt x="924" y="1016"/>
                  </a:lnTo>
                  <a:lnTo>
                    <a:pt x="921" y="1012"/>
                  </a:lnTo>
                  <a:lnTo>
                    <a:pt x="919" y="1008"/>
                  </a:lnTo>
                  <a:lnTo>
                    <a:pt x="916" y="1003"/>
                  </a:lnTo>
                  <a:lnTo>
                    <a:pt x="914" y="998"/>
                  </a:lnTo>
                  <a:lnTo>
                    <a:pt x="912" y="995"/>
                  </a:lnTo>
                  <a:lnTo>
                    <a:pt x="909" y="989"/>
                  </a:lnTo>
                  <a:lnTo>
                    <a:pt x="906" y="985"/>
                  </a:lnTo>
                  <a:lnTo>
                    <a:pt x="904" y="980"/>
                  </a:lnTo>
                  <a:lnTo>
                    <a:pt x="902" y="976"/>
                  </a:lnTo>
                  <a:lnTo>
                    <a:pt x="900" y="972"/>
                  </a:lnTo>
                  <a:lnTo>
                    <a:pt x="896" y="967"/>
                  </a:lnTo>
                  <a:lnTo>
                    <a:pt x="894" y="962"/>
                  </a:lnTo>
                  <a:lnTo>
                    <a:pt x="891" y="958"/>
                  </a:lnTo>
                  <a:lnTo>
                    <a:pt x="889" y="953"/>
                  </a:lnTo>
                  <a:lnTo>
                    <a:pt x="886" y="949"/>
                  </a:lnTo>
                  <a:lnTo>
                    <a:pt x="883" y="944"/>
                  </a:lnTo>
                  <a:lnTo>
                    <a:pt x="881" y="939"/>
                  </a:lnTo>
                  <a:lnTo>
                    <a:pt x="878" y="935"/>
                  </a:lnTo>
                  <a:lnTo>
                    <a:pt x="876" y="930"/>
                  </a:lnTo>
                  <a:lnTo>
                    <a:pt x="872" y="926"/>
                  </a:lnTo>
                  <a:lnTo>
                    <a:pt x="870" y="922"/>
                  </a:lnTo>
                  <a:lnTo>
                    <a:pt x="867" y="916"/>
                  </a:lnTo>
                  <a:lnTo>
                    <a:pt x="865" y="912"/>
                  </a:lnTo>
                  <a:lnTo>
                    <a:pt x="861" y="907"/>
                  </a:lnTo>
                  <a:lnTo>
                    <a:pt x="858" y="902"/>
                  </a:lnTo>
                  <a:lnTo>
                    <a:pt x="856" y="898"/>
                  </a:lnTo>
                  <a:lnTo>
                    <a:pt x="853" y="893"/>
                  </a:lnTo>
                  <a:lnTo>
                    <a:pt x="849" y="888"/>
                  </a:lnTo>
                  <a:lnTo>
                    <a:pt x="846" y="883"/>
                  </a:lnTo>
                  <a:lnTo>
                    <a:pt x="844" y="879"/>
                  </a:lnTo>
                  <a:lnTo>
                    <a:pt x="841" y="875"/>
                  </a:lnTo>
                  <a:lnTo>
                    <a:pt x="837" y="869"/>
                  </a:lnTo>
                  <a:lnTo>
                    <a:pt x="834" y="865"/>
                  </a:lnTo>
                  <a:lnTo>
                    <a:pt x="831" y="860"/>
                  </a:lnTo>
                  <a:lnTo>
                    <a:pt x="828" y="855"/>
                  </a:lnTo>
                  <a:lnTo>
                    <a:pt x="825" y="850"/>
                  </a:lnTo>
                  <a:lnTo>
                    <a:pt x="822" y="845"/>
                  </a:lnTo>
                  <a:lnTo>
                    <a:pt x="819" y="841"/>
                  </a:lnTo>
                  <a:lnTo>
                    <a:pt x="816" y="835"/>
                  </a:lnTo>
                  <a:lnTo>
                    <a:pt x="812" y="831"/>
                  </a:lnTo>
                  <a:lnTo>
                    <a:pt x="809" y="826"/>
                  </a:lnTo>
                  <a:lnTo>
                    <a:pt x="806" y="821"/>
                  </a:lnTo>
                  <a:lnTo>
                    <a:pt x="802" y="817"/>
                  </a:lnTo>
                  <a:lnTo>
                    <a:pt x="798" y="811"/>
                  </a:lnTo>
                  <a:lnTo>
                    <a:pt x="795" y="807"/>
                  </a:lnTo>
                  <a:lnTo>
                    <a:pt x="792" y="802"/>
                  </a:lnTo>
                  <a:lnTo>
                    <a:pt x="788" y="797"/>
                  </a:lnTo>
                  <a:lnTo>
                    <a:pt x="785" y="792"/>
                  </a:lnTo>
                  <a:lnTo>
                    <a:pt x="782" y="787"/>
                  </a:lnTo>
                  <a:lnTo>
                    <a:pt x="777" y="782"/>
                  </a:lnTo>
                  <a:lnTo>
                    <a:pt x="774" y="778"/>
                  </a:lnTo>
                  <a:lnTo>
                    <a:pt x="771" y="772"/>
                  </a:lnTo>
                  <a:lnTo>
                    <a:pt x="767" y="768"/>
                  </a:lnTo>
                  <a:lnTo>
                    <a:pt x="763" y="763"/>
                  </a:lnTo>
                  <a:lnTo>
                    <a:pt x="760" y="758"/>
                  </a:lnTo>
                  <a:lnTo>
                    <a:pt x="756" y="753"/>
                  </a:lnTo>
                  <a:lnTo>
                    <a:pt x="752" y="748"/>
                  </a:lnTo>
                  <a:lnTo>
                    <a:pt x="748" y="743"/>
                  </a:lnTo>
                  <a:lnTo>
                    <a:pt x="745" y="738"/>
                  </a:lnTo>
                  <a:lnTo>
                    <a:pt x="740" y="733"/>
                  </a:lnTo>
                  <a:lnTo>
                    <a:pt x="737" y="729"/>
                  </a:lnTo>
                  <a:lnTo>
                    <a:pt x="733" y="723"/>
                  </a:lnTo>
                  <a:lnTo>
                    <a:pt x="729" y="719"/>
                  </a:lnTo>
                  <a:lnTo>
                    <a:pt x="725" y="713"/>
                  </a:lnTo>
                  <a:lnTo>
                    <a:pt x="722" y="709"/>
                  </a:lnTo>
                  <a:lnTo>
                    <a:pt x="717" y="703"/>
                  </a:lnTo>
                  <a:lnTo>
                    <a:pt x="713" y="699"/>
                  </a:lnTo>
                  <a:lnTo>
                    <a:pt x="710" y="694"/>
                  </a:lnTo>
                  <a:lnTo>
                    <a:pt x="705" y="689"/>
                  </a:lnTo>
                  <a:lnTo>
                    <a:pt x="701" y="684"/>
                  </a:lnTo>
                  <a:lnTo>
                    <a:pt x="698" y="679"/>
                  </a:lnTo>
                  <a:lnTo>
                    <a:pt x="693" y="674"/>
                  </a:lnTo>
                  <a:lnTo>
                    <a:pt x="689" y="670"/>
                  </a:lnTo>
                  <a:lnTo>
                    <a:pt x="685" y="664"/>
                  </a:lnTo>
                  <a:lnTo>
                    <a:pt x="680" y="660"/>
                  </a:lnTo>
                  <a:lnTo>
                    <a:pt x="677" y="654"/>
                  </a:lnTo>
                  <a:lnTo>
                    <a:pt x="673" y="650"/>
                  </a:lnTo>
                  <a:lnTo>
                    <a:pt x="668" y="645"/>
                  </a:lnTo>
                  <a:lnTo>
                    <a:pt x="664" y="640"/>
                  </a:lnTo>
                  <a:lnTo>
                    <a:pt x="660" y="636"/>
                  </a:lnTo>
                  <a:lnTo>
                    <a:pt x="656" y="630"/>
                  </a:lnTo>
                  <a:lnTo>
                    <a:pt x="652" y="625"/>
                  </a:lnTo>
                  <a:lnTo>
                    <a:pt x="648" y="621"/>
                  </a:lnTo>
                  <a:lnTo>
                    <a:pt x="643" y="616"/>
                  </a:lnTo>
                  <a:lnTo>
                    <a:pt x="639" y="611"/>
                  </a:lnTo>
                  <a:lnTo>
                    <a:pt x="635" y="606"/>
                  </a:lnTo>
                  <a:lnTo>
                    <a:pt x="630" y="601"/>
                  </a:lnTo>
                  <a:lnTo>
                    <a:pt x="626" y="597"/>
                  </a:lnTo>
                  <a:lnTo>
                    <a:pt x="621" y="592"/>
                  </a:lnTo>
                  <a:lnTo>
                    <a:pt x="617" y="587"/>
                  </a:lnTo>
                  <a:lnTo>
                    <a:pt x="613" y="582"/>
                  </a:lnTo>
                  <a:lnTo>
                    <a:pt x="608" y="578"/>
                  </a:lnTo>
                  <a:lnTo>
                    <a:pt x="604" y="573"/>
                  </a:lnTo>
                  <a:lnTo>
                    <a:pt x="600" y="568"/>
                  </a:lnTo>
                  <a:lnTo>
                    <a:pt x="595" y="564"/>
                  </a:lnTo>
                  <a:lnTo>
                    <a:pt x="591" y="558"/>
                  </a:lnTo>
                  <a:lnTo>
                    <a:pt x="587" y="554"/>
                  </a:lnTo>
                  <a:lnTo>
                    <a:pt x="582" y="550"/>
                  </a:lnTo>
                  <a:lnTo>
                    <a:pt x="577" y="545"/>
                  </a:lnTo>
                  <a:lnTo>
                    <a:pt x="572" y="541"/>
                  </a:lnTo>
                  <a:lnTo>
                    <a:pt x="568" y="536"/>
                  </a:lnTo>
                  <a:lnTo>
                    <a:pt x="564" y="531"/>
                  </a:lnTo>
                  <a:lnTo>
                    <a:pt x="559" y="527"/>
                  </a:lnTo>
                  <a:lnTo>
                    <a:pt x="555" y="522"/>
                  </a:lnTo>
                  <a:lnTo>
                    <a:pt x="551" y="518"/>
                  </a:lnTo>
                  <a:lnTo>
                    <a:pt x="546" y="513"/>
                  </a:lnTo>
                  <a:lnTo>
                    <a:pt x="542" y="509"/>
                  </a:lnTo>
                  <a:lnTo>
                    <a:pt x="536" y="504"/>
                  </a:lnTo>
                  <a:lnTo>
                    <a:pt x="532" y="500"/>
                  </a:lnTo>
                  <a:lnTo>
                    <a:pt x="528" y="495"/>
                  </a:lnTo>
                  <a:lnTo>
                    <a:pt x="523" y="491"/>
                  </a:lnTo>
                  <a:lnTo>
                    <a:pt x="519" y="486"/>
                  </a:lnTo>
                  <a:lnTo>
                    <a:pt x="515" y="482"/>
                  </a:lnTo>
                  <a:lnTo>
                    <a:pt x="509" y="479"/>
                  </a:lnTo>
                  <a:lnTo>
                    <a:pt x="505" y="473"/>
                  </a:lnTo>
                  <a:lnTo>
                    <a:pt x="500" y="469"/>
                  </a:lnTo>
                  <a:lnTo>
                    <a:pt x="496" y="466"/>
                  </a:lnTo>
                  <a:lnTo>
                    <a:pt x="492" y="461"/>
                  </a:lnTo>
                  <a:lnTo>
                    <a:pt x="487" y="457"/>
                  </a:lnTo>
                  <a:lnTo>
                    <a:pt x="483" y="453"/>
                  </a:lnTo>
                  <a:lnTo>
                    <a:pt x="479" y="449"/>
                  </a:lnTo>
                  <a:lnTo>
                    <a:pt x="474" y="445"/>
                  </a:lnTo>
                  <a:lnTo>
                    <a:pt x="469" y="441"/>
                  </a:lnTo>
                  <a:lnTo>
                    <a:pt x="464" y="436"/>
                  </a:lnTo>
                  <a:lnTo>
                    <a:pt x="460" y="432"/>
                  </a:lnTo>
                  <a:lnTo>
                    <a:pt x="456" y="429"/>
                  </a:lnTo>
                  <a:lnTo>
                    <a:pt x="451" y="424"/>
                  </a:lnTo>
                  <a:lnTo>
                    <a:pt x="447" y="421"/>
                  </a:lnTo>
                  <a:lnTo>
                    <a:pt x="443" y="417"/>
                  </a:lnTo>
                  <a:lnTo>
                    <a:pt x="438" y="413"/>
                  </a:lnTo>
                  <a:lnTo>
                    <a:pt x="434" y="409"/>
                  </a:lnTo>
                  <a:lnTo>
                    <a:pt x="430" y="406"/>
                  </a:lnTo>
                  <a:lnTo>
                    <a:pt x="425" y="401"/>
                  </a:lnTo>
                  <a:lnTo>
                    <a:pt x="421" y="398"/>
                  </a:lnTo>
                  <a:lnTo>
                    <a:pt x="416" y="394"/>
                  </a:lnTo>
                  <a:lnTo>
                    <a:pt x="412" y="391"/>
                  </a:lnTo>
                  <a:lnTo>
                    <a:pt x="408" y="387"/>
                  </a:lnTo>
                  <a:lnTo>
                    <a:pt x="403" y="383"/>
                  </a:lnTo>
                  <a:lnTo>
                    <a:pt x="399" y="380"/>
                  </a:lnTo>
                  <a:lnTo>
                    <a:pt x="395" y="376"/>
                  </a:lnTo>
                  <a:lnTo>
                    <a:pt x="390" y="372"/>
                  </a:lnTo>
                  <a:lnTo>
                    <a:pt x="386" y="369"/>
                  </a:lnTo>
                  <a:lnTo>
                    <a:pt x="382" y="365"/>
                  </a:lnTo>
                  <a:lnTo>
                    <a:pt x="377" y="362"/>
                  </a:lnTo>
                  <a:lnTo>
                    <a:pt x="373" y="359"/>
                  </a:lnTo>
                  <a:lnTo>
                    <a:pt x="369" y="356"/>
                  </a:lnTo>
                  <a:lnTo>
                    <a:pt x="364" y="352"/>
                  </a:lnTo>
                  <a:lnTo>
                    <a:pt x="361" y="349"/>
                  </a:lnTo>
                  <a:lnTo>
                    <a:pt x="357" y="346"/>
                  </a:lnTo>
                  <a:lnTo>
                    <a:pt x="352" y="343"/>
                  </a:lnTo>
                  <a:lnTo>
                    <a:pt x="348" y="339"/>
                  </a:lnTo>
                  <a:lnTo>
                    <a:pt x="343" y="337"/>
                  </a:lnTo>
                  <a:lnTo>
                    <a:pt x="340" y="333"/>
                  </a:lnTo>
                  <a:lnTo>
                    <a:pt x="336" y="331"/>
                  </a:lnTo>
                  <a:lnTo>
                    <a:pt x="331" y="327"/>
                  </a:lnTo>
                  <a:lnTo>
                    <a:pt x="328" y="324"/>
                  </a:lnTo>
                  <a:lnTo>
                    <a:pt x="324" y="322"/>
                  </a:lnTo>
                  <a:lnTo>
                    <a:pt x="319" y="319"/>
                  </a:lnTo>
                  <a:lnTo>
                    <a:pt x="315" y="315"/>
                  </a:lnTo>
                  <a:lnTo>
                    <a:pt x="312" y="312"/>
                  </a:lnTo>
                  <a:lnTo>
                    <a:pt x="307" y="310"/>
                  </a:lnTo>
                  <a:lnTo>
                    <a:pt x="304" y="308"/>
                  </a:lnTo>
                  <a:lnTo>
                    <a:pt x="300" y="304"/>
                  </a:lnTo>
                  <a:lnTo>
                    <a:pt x="297" y="301"/>
                  </a:lnTo>
                  <a:lnTo>
                    <a:pt x="292" y="299"/>
                  </a:lnTo>
                  <a:lnTo>
                    <a:pt x="289" y="297"/>
                  </a:lnTo>
                  <a:lnTo>
                    <a:pt x="285" y="293"/>
                  </a:lnTo>
                  <a:lnTo>
                    <a:pt x="281" y="291"/>
                  </a:lnTo>
                  <a:lnTo>
                    <a:pt x="277" y="288"/>
                  </a:lnTo>
                  <a:lnTo>
                    <a:pt x="274" y="286"/>
                  </a:lnTo>
                  <a:lnTo>
                    <a:pt x="269" y="284"/>
                  </a:lnTo>
                  <a:lnTo>
                    <a:pt x="266" y="281"/>
                  </a:lnTo>
                  <a:lnTo>
                    <a:pt x="263" y="279"/>
                  </a:lnTo>
                  <a:lnTo>
                    <a:pt x="259" y="277"/>
                  </a:lnTo>
                  <a:lnTo>
                    <a:pt x="255" y="274"/>
                  </a:lnTo>
                  <a:lnTo>
                    <a:pt x="252" y="272"/>
                  </a:lnTo>
                  <a:lnTo>
                    <a:pt x="249" y="269"/>
                  </a:lnTo>
                  <a:lnTo>
                    <a:pt x="245" y="267"/>
                  </a:lnTo>
                  <a:lnTo>
                    <a:pt x="241" y="265"/>
                  </a:lnTo>
                  <a:lnTo>
                    <a:pt x="238" y="263"/>
                  </a:lnTo>
                  <a:lnTo>
                    <a:pt x="234" y="261"/>
                  </a:lnTo>
                  <a:lnTo>
                    <a:pt x="231" y="259"/>
                  </a:lnTo>
                  <a:lnTo>
                    <a:pt x="228" y="256"/>
                  </a:lnTo>
                  <a:lnTo>
                    <a:pt x="225" y="255"/>
                  </a:lnTo>
                  <a:lnTo>
                    <a:pt x="221" y="252"/>
                  </a:lnTo>
                  <a:lnTo>
                    <a:pt x="218" y="251"/>
                  </a:lnTo>
                  <a:lnTo>
                    <a:pt x="215" y="249"/>
                  </a:lnTo>
                  <a:lnTo>
                    <a:pt x="211" y="247"/>
                  </a:lnTo>
                  <a:lnTo>
                    <a:pt x="208" y="244"/>
                  </a:lnTo>
                  <a:lnTo>
                    <a:pt x="205" y="243"/>
                  </a:lnTo>
                  <a:lnTo>
                    <a:pt x="202" y="241"/>
                  </a:lnTo>
                  <a:lnTo>
                    <a:pt x="199" y="240"/>
                  </a:lnTo>
                  <a:lnTo>
                    <a:pt x="196" y="238"/>
                  </a:lnTo>
                  <a:lnTo>
                    <a:pt x="193" y="236"/>
                  </a:lnTo>
                  <a:lnTo>
                    <a:pt x="190" y="235"/>
                  </a:lnTo>
                  <a:lnTo>
                    <a:pt x="186" y="232"/>
                  </a:lnTo>
                  <a:lnTo>
                    <a:pt x="184" y="230"/>
                  </a:lnTo>
                  <a:lnTo>
                    <a:pt x="181" y="229"/>
                  </a:lnTo>
                  <a:lnTo>
                    <a:pt x="178" y="228"/>
                  </a:lnTo>
                  <a:lnTo>
                    <a:pt x="175" y="226"/>
                  </a:lnTo>
                  <a:lnTo>
                    <a:pt x="172" y="225"/>
                  </a:lnTo>
                  <a:lnTo>
                    <a:pt x="170" y="223"/>
                  </a:lnTo>
                  <a:lnTo>
                    <a:pt x="167" y="222"/>
                  </a:lnTo>
                  <a:lnTo>
                    <a:pt x="163" y="220"/>
                  </a:lnTo>
                  <a:lnTo>
                    <a:pt x="161" y="218"/>
                  </a:lnTo>
                  <a:lnTo>
                    <a:pt x="159" y="217"/>
                  </a:lnTo>
                  <a:lnTo>
                    <a:pt x="156" y="216"/>
                  </a:lnTo>
                  <a:lnTo>
                    <a:pt x="154" y="214"/>
                  </a:lnTo>
                  <a:lnTo>
                    <a:pt x="152" y="213"/>
                  </a:lnTo>
                  <a:lnTo>
                    <a:pt x="148" y="212"/>
                  </a:lnTo>
                  <a:lnTo>
                    <a:pt x="146" y="211"/>
                  </a:lnTo>
                  <a:lnTo>
                    <a:pt x="144" y="210"/>
                  </a:lnTo>
                  <a:lnTo>
                    <a:pt x="141" y="207"/>
                  </a:lnTo>
                  <a:lnTo>
                    <a:pt x="138" y="206"/>
                  </a:lnTo>
                  <a:lnTo>
                    <a:pt x="136" y="205"/>
                  </a:lnTo>
                  <a:lnTo>
                    <a:pt x="134" y="204"/>
                  </a:lnTo>
                  <a:lnTo>
                    <a:pt x="132" y="203"/>
                  </a:lnTo>
                  <a:lnTo>
                    <a:pt x="129" y="202"/>
                  </a:lnTo>
                  <a:lnTo>
                    <a:pt x="126" y="201"/>
                  </a:lnTo>
                  <a:lnTo>
                    <a:pt x="124" y="200"/>
                  </a:lnTo>
                  <a:lnTo>
                    <a:pt x="122" y="199"/>
                  </a:lnTo>
                  <a:lnTo>
                    <a:pt x="120" y="198"/>
                  </a:lnTo>
                  <a:lnTo>
                    <a:pt x="118" y="196"/>
                  </a:lnTo>
                  <a:lnTo>
                    <a:pt x="116" y="195"/>
                  </a:lnTo>
                  <a:lnTo>
                    <a:pt x="113" y="194"/>
                  </a:lnTo>
                  <a:lnTo>
                    <a:pt x="111" y="193"/>
                  </a:lnTo>
                  <a:lnTo>
                    <a:pt x="110" y="192"/>
                  </a:lnTo>
                  <a:lnTo>
                    <a:pt x="108" y="191"/>
                  </a:lnTo>
                  <a:lnTo>
                    <a:pt x="106" y="191"/>
                  </a:lnTo>
                  <a:lnTo>
                    <a:pt x="104" y="190"/>
                  </a:lnTo>
                  <a:lnTo>
                    <a:pt x="102" y="189"/>
                  </a:lnTo>
                  <a:lnTo>
                    <a:pt x="100" y="188"/>
                  </a:lnTo>
                  <a:lnTo>
                    <a:pt x="98" y="187"/>
                  </a:lnTo>
                  <a:lnTo>
                    <a:pt x="96" y="186"/>
                  </a:lnTo>
                  <a:lnTo>
                    <a:pt x="95" y="184"/>
                  </a:lnTo>
                  <a:lnTo>
                    <a:pt x="93" y="184"/>
                  </a:lnTo>
                  <a:lnTo>
                    <a:pt x="90" y="183"/>
                  </a:lnTo>
                  <a:lnTo>
                    <a:pt x="89" y="182"/>
                  </a:lnTo>
                  <a:lnTo>
                    <a:pt x="87" y="182"/>
                  </a:lnTo>
                  <a:lnTo>
                    <a:pt x="86" y="181"/>
                  </a:lnTo>
                  <a:lnTo>
                    <a:pt x="84" y="180"/>
                  </a:lnTo>
                  <a:lnTo>
                    <a:pt x="83" y="179"/>
                  </a:lnTo>
                  <a:lnTo>
                    <a:pt x="81" y="178"/>
                  </a:lnTo>
                  <a:lnTo>
                    <a:pt x="80" y="178"/>
                  </a:lnTo>
                  <a:lnTo>
                    <a:pt x="77" y="177"/>
                  </a:lnTo>
                  <a:lnTo>
                    <a:pt x="76" y="176"/>
                  </a:lnTo>
                  <a:lnTo>
                    <a:pt x="75" y="176"/>
                  </a:lnTo>
                  <a:lnTo>
                    <a:pt x="73" y="175"/>
                  </a:lnTo>
                  <a:lnTo>
                    <a:pt x="72" y="175"/>
                  </a:lnTo>
                  <a:lnTo>
                    <a:pt x="71" y="174"/>
                  </a:lnTo>
                  <a:lnTo>
                    <a:pt x="69" y="172"/>
                  </a:lnTo>
                  <a:lnTo>
                    <a:pt x="68" y="172"/>
                  </a:lnTo>
                  <a:lnTo>
                    <a:pt x="66" y="171"/>
                  </a:lnTo>
                  <a:lnTo>
                    <a:pt x="65" y="170"/>
                  </a:lnTo>
                  <a:lnTo>
                    <a:pt x="64" y="170"/>
                  </a:lnTo>
                  <a:lnTo>
                    <a:pt x="63" y="169"/>
                  </a:lnTo>
                  <a:lnTo>
                    <a:pt x="61" y="168"/>
                  </a:lnTo>
                  <a:lnTo>
                    <a:pt x="60" y="168"/>
                  </a:lnTo>
                  <a:lnTo>
                    <a:pt x="59" y="167"/>
                  </a:lnTo>
                  <a:lnTo>
                    <a:pt x="58" y="167"/>
                  </a:lnTo>
                  <a:lnTo>
                    <a:pt x="57" y="166"/>
                  </a:lnTo>
                  <a:lnTo>
                    <a:pt x="56" y="166"/>
                  </a:lnTo>
                  <a:lnTo>
                    <a:pt x="54" y="165"/>
                  </a:lnTo>
                  <a:lnTo>
                    <a:pt x="53" y="165"/>
                  </a:lnTo>
                  <a:lnTo>
                    <a:pt x="52" y="164"/>
                  </a:lnTo>
                  <a:lnTo>
                    <a:pt x="51" y="163"/>
                  </a:lnTo>
                  <a:lnTo>
                    <a:pt x="50" y="163"/>
                  </a:lnTo>
                  <a:lnTo>
                    <a:pt x="49" y="162"/>
                  </a:lnTo>
                  <a:lnTo>
                    <a:pt x="48" y="160"/>
                  </a:lnTo>
                  <a:lnTo>
                    <a:pt x="47" y="160"/>
                  </a:lnTo>
                  <a:lnTo>
                    <a:pt x="46" y="159"/>
                  </a:lnTo>
                  <a:lnTo>
                    <a:pt x="45" y="159"/>
                  </a:lnTo>
                  <a:lnTo>
                    <a:pt x="44" y="158"/>
                  </a:lnTo>
                  <a:lnTo>
                    <a:pt x="42" y="157"/>
                  </a:lnTo>
                  <a:lnTo>
                    <a:pt x="41" y="156"/>
                  </a:lnTo>
                  <a:lnTo>
                    <a:pt x="40" y="156"/>
                  </a:lnTo>
                  <a:lnTo>
                    <a:pt x="40" y="155"/>
                  </a:lnTo>
                  <a:lnTo>
                    <a:pt x="39" y="155"/>
                  </a:lnTo>
                  <a:lnTo>
                    <a:pt x="38" y="154"/>
                  </a:lnTo>
                  <a:lnTo>
                    <a:pt x="37" y="153"/>
                  </a:lnTo>
                  <a:lnTo>
                    <a:pt x="36" y="152"/>
                  </a:lnTo>
                  <a:lnTo>
                    <a:pt x="35" y="152"/>
                  </a:lnTo>
                  <a:lnTo>
                    <a:pt x="35" y="151"/>
                  </a:lnTo>
                  <a:lnTo>
                    <a:pt x="34" y="151"/>
                  </a:lnTo>
                  <a:lnTo>
                    <a:pt x="34" y="150"/>
                  </a:lnTo>
                  <a:lnTo>
                    <a:pt x="33" y="148"/>
                  </a:lnTo>
                  <a:lnTo>
                    <a:pt x="32" y="147"/>
                  </a:lnTo>
                  <a:lnTo>
                    <a:pt x="30" y="146"/>
                  </a:lnTo>
                  <a:lnTo>
                    <a:pt x="29" y="145"/>
                  </a:lnTo>
                  <a:lnTo>
                    <a:pt x="28" y="144"/>
                  </a:lnTo>
                  <a:lnTo>
                    <a:pt x="27" y="143"/>
                  </a:lnTo>
                  <a:lnTo>
                    <a:pt x="26" y="142"/>
                  </a:lnTo>
                  <a:lnTo>
                    <a:pt x="26" y="141"/>
                  </a:lnTo>
                  <a:lnTo>
                    <a:pt x="26" y="140"/>
                  </a:lnTo>
                  <a:lnTo>
                    <a:pt x="25" y="140"/>
                  </a:lnTo>
                  <a:lnTo>
                    <a:pt x="25" y="139"/>
                  </a:lnTo>
                  <a:lnTo>
                    <a:pt x="24" y="139"/>
                  </a:lnTo>
                  <a:lnTo>
                    <a:pt x="24" y="138"/>
                  </a:lnTo>
                  <a:lnTo>
                    <a:pt x="24" y="136"/>
                  </a:lnTo>
                  <a:lnTo>
                    <a:pt x="23" y="136"/>
                  </a:lnTo>
                  <a:lnTo>
                    <a:pt x="23" y="135"/>
                  </a:lnTo>
                  <a:lnTo>
                    <a:pt x="23" y="134"/>
                  </a:lnTo>
                  <a:lnTo>
                    <a:pt x="23" y="133"/>
                  </a:lnTo>
                  <a:lnTo>
                    <a:pt x="22" y="133"/>
                  </a:lnTo>
                  <a:lnTo>
                    <a:pt x="22" y="132"/>
                  </a:lnTo>
                  <a:lnTo>
                    <a:pt x="22" y="131"/>
                  </a:lnTo>
                  <a:lnTo>
                    <a:pt x="21" y="131"/>
                  </a:lnTo>
                  <a:lnTo>
                    <a:pt x="21" y="130"/>
                  </a:lnTo>
                  <a:lnTo>
                    <a:pt x="21" y="129"/>
                  </a:lnTo>
                  <a:lnTo>
                    <a:pt x="21" y="128"/>
                  </a:lnTo>
                  <a:lnTo>
                    <a:pt x="20" y="127"/>
                  </a:lnTo>
                  <a:lnTo>
                    <a:pt x="20" y="126"/>
                  </a:lnTo>
                  <a:lnTo>
                    <a:pt x="20" y="124"/>
                  </a:lnTo>
                  <a:lnTo>
                    <a:pt x="20" y="123"/>
                  </a:lnTo>
                  <a:lnTo>
                    <a:pt x="20" y="122"/>
                  </a:lnTo>
                  <a:lnTo>
                    <a:pt x="18" y="122"/>
                  </a:lnTo>
                  <a:lnTo>
                    <a:pt x="18" y="121"/>
                  </a:lnTo>
                  <a:lnTo>
                    <a:pt x="18" y="120"/>
                  </a:lnTo>
                  <a:lnTo>
                    <a:pt x="18" y="119"/>
                  </a:lnTo>
                  <a:lnTo>
                    <a:pt x="18" y="118"/>
                  </a:lnTo>
                  <a:lnTo>
                    <a:pt x="18" y="117"/>
                  </a:lnTo>
                  <a:lnTo>
                    <a:pt x="17" y="116"/>
                  </a:lnTo>
                  <a:lnTo>
                    <a:pt x="17" y="114"/>
                  </a:lnTo>
                  <a:lnTo>
                    <a:pt x="17" y="110"/>
                  </a:lnTo>
                  <a:lnTo>
                    <a:pt x="17" y="109"/>
                  </a:lnTo>
                  <a:lnTo>
                    <a:pt x="17" y="107"/>
                  </a:lnTo>
                  <a:lnTo>
                    <a:pt x="17" y="106"/>
                  </a:lnTo>
                  <a:lnTo>
                    <a:pt x="17" y="102"/>
                  </a:lnTo>
                  <a:lnTo>
                    <a:pt x="16" y="102"/>
                  </a:lnTo>
                  <a:lnTo>
                    <a:pt x="16" y="98"/>
                  </a:lnTo>
                  <a:lnTo>
                    <a:pt x="16" y="97"/>
                  </a:lnTo>
                  <a:lnTo>
                    <a:pt x="16" y="94"/>
                  </a:lnTo>
                  <a:lnTo>
                    <a:pt x="16" y="92"/>
                  </a:lnTo>
                  <a:lnTo>
                    <a:pt x="15" y="91"/>
                  </a:lnTo>
                  <a:lnTo>
                    <a:pt x="15" y="88"/>
                  </a:lnTo>
                  <a:lnTo>
                    <a:pt x="15" y="86"/>
                  </a:lnTo>
                  <a:lnTo>
                    <a:pt x="15" y="84"/>
                  </a:lnTo>
                  <a:lnTo>
                    <a:pt x="15" y="82"/>
                  </a:lnTo>
                  <a:lnTo>
                    <a:pt x="14" y="81"/>
                  </a:lnTo>
                  <a:lnTo>
                    <a:pt x="14" y="80"/>
                  </a:lnTo>
                  <a:lnTo>
                    <a:pt x="14" y="79"/>
                  </a:lnTo>
                  <a:lnTo>
                    <a:pt x="14" y="78"/>
                  </a:lnTo>
                  <a:lnTo>
                    <a:pt x="14" y="76"/>
                  </a:lnTo>
                  <a:lnTo>
                    <a:pt x="13" y="75"/>
                  </a:lnTo>
                  <a:lnTo>
                    <a:pt x="13" y="74"/>
                  </a:lnTo>
                  <a:lnTo>
                    <a:pt x="13" y="73"/>
                  </a:lnTo>
                  <a:lnTo>
                    <a:pt x="13" y="72"/>
                  </a:lnTo>
                  <a:lnTo>
                    <a:pt x="13" y="71"/>
                  </a:lnTo>
                  <a:lnTo>
                    <a:pt x="12" y="71"/>
                  </a:lnTo>
                  <a:lnTo>
                    <a:pt x="12" y="70"/>
                  </a:lnTo>
                  <a:lnTo>
                    <a:pt x="12" y="69"/>
                  </a:lnTo>
                  <a:lnTo>
                    <a:pt x="12" y="68"/>
                  </a:lnTo>
                  <a:lnTo>
                    <a:pt x="12" y="67"/>
                  </a:lnTo>
                  <a:lnTo>
                    <a:pt x="11" y="66"/>
                  </a:lnTo>
                  <a:lnTo>
                    <a:pt x="11" y="65"/>
                  </a:lnTo>
                  <a:lnTo>
                    <a:pt x="11" y="63"/>
                  </a:lnTo>
                  <a:lnTo>
                    <a:pt x="10" y="62"/>
                  </a:lnTo>
                  <a:lnTo>
                    <a:pt x="10" y="61"/>
                  </a:lnTo>
                  <a:lnTo>
                    <a:pt x="10" y="60"/>
                  </a:lnTo>
                  <a:lnTo>
                    <a:pt x="10" y="59"/>
                  </a:lnTo>
                  <a:lnTo>
                    <a:pt x="9" y="58"/>
                  </a:lnTo>
                  <a:lnTo>
                    <a:pt x="9" y="57"/>
                  </a:lnTo>
                  <a:lnTo>
                    <a:pt x="9" y="56"/>
                  </a:lnTo>
                  <a:lnTo>
                    <a:pt x="9" y="55"/>
                  </a:lnTo>
                  <a:lnTo>
                    <a:pt x="8" y="54"/>
                  </a:lnTo>
                  <a:lnTo>
                    <a:pt x="8" y="53"/>
                  </a:lnTo>
                  <a:lnTo>
                    <a:pt x="8" y="51"/>
                  </a:lnTo>
                  <a:lnTo>
                    <a:pt x="6" y="51"/>
                  </a:lnTo>
                  <a:lnTo>
                    <a:pt x="6" y="50"/>
                  </a:lnTo>
                  <a:lnTo>
                    <a:pt x="6" y="49"/>
                  </a:lnTo>
                  <a:lnTo>
                    <a:pt x="6" y="48"/>
                  </a:lnTo>
                  <a:lnTo>
                    <a:pt x="6" y="47"/>
                  </a:lnTo>
                  <a:lnTo>
                    <a:pt x="5" y="47"/>
                  </a:lnTo>
                  <a:lnTo>
                    <a:pt x="5" y="46"/>
                  </a:lnTo>
                  <a:lnTo>
                    <a:pt x="5" y="45"/>
                  </a:lnTo>
                  <a:lnTo>
                    <a:pt x="5" y="44"/>
                  </a:lnTo>
                  <a:lnTo>
                    <a:pt x="5" y="43"/>
                  </a:lnTo>
                  <a:lnTo>
                    <a:pt x="4" y="42"/>
                  </a:lnTo>
                  <a:lnTo>
                    <a:pt x="4" y="41"/>
                  </a:lnTo>
                  <a:lnTo>
                    <a:pt x="4" y="39"/>
                  </a:lnTo>
                  <a:lnTo>
                    <a:pt x="3" y="38"/>
                  </a:lnTo>
                  <a:lnTo>
                    <a:pt x="3" y="37"/>
                  </a:lnTo>
                  <a:lnTo>
                    <a:pt x="3" y="36"/>
                  </a:lnTo>
                  <a:lnTo>
                    <a:pt x="3" y="35"/>
                  </a:lnTo>
                  <a:lnTo>
                    <a:pt x="3" y="34"/>
                  </a:lnTo>
                  <a:lnTo>
                    <a:pt x="2" y="34"/>
                  </a:lnTo>
                  <a:lnTo>
                    <a:pt x="2" y="33"/>
                  </a:lnTo>
                  <a:lnTo>
                    <a:pt x="2" y="32"/>
                  </a:lnTo>
                  <a:lnTo>
                    <a:pt x="2" y="31"/>
                  </a:lnTo>
                  <a:lnTo>
                    <a:pt x="1" y="30"/>
                  </a:lnTo>
                  <a:lnTo>
                    <a:pt x="1" y="29"/>
                  </a:lnTo>
                  <a:lnTo>
                    <a:pt x="1" y="27"/>
                  </a:lnTo>
                  <a:lnTo>
                    <a:pt x="1" y="26"/>
                  </a:lnTo>
                  <a:lnTo>
                    <a:pt x="1" y="24"/>
                  </a:lnTo>
                  <a:lnTo>
                    <a:pt x="1" y="22"/>
                  </a:lnTo>
                  <a:lnTo>
                    <a:pt x="0" y="21"/>
                  </a:lnTo>
                  <a:lnTo>
                    <a:pt x="0" y="12"/>
                  </a:lnTo>
                  <a:lnTo>
                    <a:pt x="1" y="12"/>
                  </a:lnTo>
                  <a:lnTo>
                    <a:pt x="1" y="11"/>
                  </a:lnTo>
                  <a:lnTo>
                    <a:pt x="1" y="10"/>
                  </a:lnTo>
                  <a:lnTo>
                    <a:pt x="1" y="9"/>
                  </a:lnTo>
                  <a:lnTo>
                    <a:pt x="1" y="8"/>
                  </a:lnTo>
                  <a:lnTo>
                    <a:pt x="1" y="7"/>
                  </a:lnTo>
                  <a:lnTo>
                    <a:pt x="2" y="7"/>
                  </a:lnTo>
                  <a:lnTo>
                    <a:pt x="2" y="6"/>
                  </a:lnTo>
                  <a:lnTo>
                    <a:pt x="3" y="5"/>
                  </a:lnTo>
                  <a:lnTo>
                    <a:pt x="3" y="3"/>
                  </a:lnTo>
                  <a:lnTo>
                    <a:pt x="4" y="3"/>
                  </a:lnTo>
                  <a:lnTo>
                    <a:pt x="4" y="2"/>
                  </a:lnTo>
                  <a:lnTo>
                    <a:pt x="5" y="2"/>
                  </a:lnTo>
                  <a:lnTo>
                    <a:pt x="5" y="1"/>
                  </a:lnTo>
                  <a:lnTo>
                    <a:pt x="6" y="1"/>
                  </a:lnTo>
                  <a:lnTo>
                    <a:pt x="8" y="1"/>
                  </a:lnTo>
                  <a:lnTo>
                    <a:pt x="9" y="1"/>
                  </a:lnTo>
                  <a:lnTo>
                    <a:pt x="9" y="0"/>
                  </a:lnTo>
                  <a:lnTo>
                    <a:pt x="10" y="0"/>
                  </a:lnTo>
                  <a:lnTo>
                    <a:pt x="11" y="0"/>
                  </a:lnTo>
                  <a:lnTo>
                    <a:pt x="11" y="1"/>
                  </a:lnTo>
                  <a:lnTo>
                    <a:pt x="12" y="1"/>
                  </a:lnTo>
                  <a:lnTo>
                    <a:pt x="13" y="1"/>
                  </a:lnTo>
                  <a:lnTo>
                    <a:pt x="14" y="1"/>
                  </a:lnTo>
                  <a:lnTo>
                    <a:pt x="14" y="2"/>
                  </a:lnTo>
                  <a:lnTo>
                    <a:pt x="15" y="2"/>
                  </a:lnTo>
                  <a:lnTo>
                    <a:pt x="15" y="3"/>
                  </a:lnTo>
                  <a:lnTo>
                    <a:pt x="16" y="5"/>
                  </a:lnTo>
                  <a:lnTo>
                    <a:pt x="16" y="6"/>
                  </a:lnTo>
                  <a:lnTo>
                    <a:pt x="16" y="7"/>
                  </a:lnTo>
                  <a:lnTo>
                    <a:pt x="17" y="7"/>
                  </a:lnTo>
                  <a:lnTo>
                    <a:pt x="17" y="8"/>
                  </a:lnTo>
                  <a:lnTo>
                    <a:pt x="17" y="9"/>
                  </a:lnTo>
                  <a:lnTo>
                    <a:pt x="17" y="10"/>
                  </a:lnTo>
                  <a:lnTo>
                    <a:pt x="18" y="10"/>
                  </a:lnTo>
                  <a:lnTo>
                    <a:pt x="18" y="11"/>
                  </a:lnTo>
                  <a:lnTo>
                    <a:pt x="20" y="11"/>
                  </a:lnTo>
                  <a:lnTo>
                    <a:pt x="21" y="12"/>
                  </a:lnTo>
                  <a:lnTo>
                    <a:pt x="22" y="12"/>
                  </a:lnTo>
                  <a:lnTo>
                    <a:pt x="23" y="13"/>
                  </a:lnTo>
                  <a:lnTo>
                    <a:pt x="24" y="13"/>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2" name="Freeform 46"/>
            <p:cNvSpPr>
              <a:spLocks/>
            </p:cNvSpPr>
            <p:nvPr/>
          </p:nvSpPr>
          <p:spPr bwMode="auto">
            <a:xfrm rot="10800000">
              <a:off x="3716" y="2676"/>
              <a:ext cx="933" cy="1165"/>
            </a:xfrm>
            <a:custGeom>
              <a:avLst/>
              <a:gdLst>
                <a:gd name="T0" fmla="*/ 2147483646 w 933"/>
                <a:gd name="T1" fmla="*/ 2147483646 h 1165"/>
                <a:gd name="T2" fmla="*/ 2147483646 w 933"/>
                <a:gd name="T3" fmla="*/ 2147483646 h 1165"/>
                <a:gd name="T4" fmla="*/ 2147483646 w 933"/>
                <a:gd name="T5" fmla="*/ 2147483646 h 1165"/>
                <a:gd name="T6" fmla="*/ 2147483646 w 933"/>
                <a:gd name="T7" fmla="*/ 2147483646 h 1165"/>
                <a:gd name="T8" fmla="*/ 2147483646 w 933"/>
                <a:gd name="T9" fmla="*/ 2147483646 h 1165"/>
                <a:gd name="T10" fmla="*/ 2147483646 w 933"/>
                <a:gd name="T11" fmla="*/ 2147483646 h 1165"/>
                <a:gd name="T12" fmla="*/ 2147483646 w 933"/>
                <a:gd name="T13" fmla="*/ 2147483646 h 1165"/>
                <a:gd name="T14" fmla="*/ 2147483646 w 933"/>
                <a:gd name="T15" fmla="*/ 2147483646 h 1165"/>
                <a:gd name="T16" fmla="*/ 2147483646 w 933"/>
                <a:gd name="T17" fmla="*/ 2147483646 h 1165"/>
                <a:gd name="T18" fmla="*/ 2147483646 w 933"/>
                <a:gd name="T19" fmla="*/ 2147483646 h 1165"/>
                <a:gd name="T20" fmla="*/ 2147483646 w 933"/>
                <a:gd name="T21" fmla="*/ 2147483646 h 1165"/>
                <a:gd name="T22" fmla="*/ 2147483646 w 933"/>
                <a:gd name="T23" fmla="*/ 2147483646 h 1165"/>
                <a:gd name="T24" fmla="*/ 2147483646 w 933"/>
                <a:gd name="T25" fmla="*/ 2147483646 h 1165"/>
                <a:gd name="T26" fmla="*/ 2147483646 w 933"/>
                <a:gd name="T27" fmla="*/ 2147483646 h 1165"/>
                <a:gd name="T28" fmla="*/ 2147483646 w 933"/>
                <a:gd name="T29" fmla="*/ 2147483646 h 1165"/>
                <a:gd name="T30" fmla="*/ 2147483646 w 933"/>
                <a:gd name="T31" fmla="*/ 2147483646 h 1165"/>
                <a:gd name="T32" fmla="*/ 2147483646 w 933"/>
                <a:gd name="T33" fmla="*/ 2147483646 h 1165"/>
                <a:gd name="T34" fmla="*/ 2147483646 w 933"/>
                <a:gd name="T35" fmla="*/ 2147483646 h 1165"/>
                <a:gd name="T36" fmla="*/ 2147483646 w 933"/>
                <a:gd name="T37" fmla="*/ 2147483646 h 1165"/>
                <a:gd name="T38" fmla="*/ 2147483646 w 933"/>
                <a:gd name="T39" fmla="*/ 2147483646 h 1165"/>
                <a:gd name="T40" fmla="*/ 2147483646 w 933"/>
                <a:gd name="T41" fmla="*/ 2147483646 h 1165"/>
                <a:gd name="T42" fmla="*/ 2147483646 w 933"/>
                <a:gd name="T43" fmla="*/ 2147483646 h 1165"/>
                <a:gd name="T44" fmla="*/ 2147483646 w 933"/>
                <a:gd name="T45" fmla="*/ 2147483646 h 1165"/>
                <a:gd name="T46" fmla="*/ 2147483646 w 933"/>
                <a:gd name="T47" fmla="*/ 2147483646 h 1165"/>
                <a:gd name="T48" fmla="*/ 2147483646 w 933"/>
                <a:gd name="T49" fmla="*/ 2147483646 h 1165"/>
                <a:gd name="T50" fmla="*/ 2147483646 w 933"/>
                <a:gd name="T51" fmla="*/ 2147483646 h 1165"/>
                <a:gd name="T52" fmla="*/ 2147483646 w 933"/>
                <a:gd name="T53" fmla="*/ 2147483646 h 1165"/>
                <a:gd name="T54" fmla="*/ 2147483646 w 933"/>
                <a:gd name="T55" fmla="*/ 2147483646 h 1165"/>
                <a:gd name="T56" fmla="*/ 2147483646 w 933"/>
                <a:gd name="T57" fmla="*/ 2147483646 h 1165"/>
                <a:gd name="T58" fmla="*/ 2147483646 w 933"/>
                <a:gd name="T59" fmla="*/ 2147483646 h 1165"/>
                <a:gd name="T60" fmla="*/ 2147483646 w 933"/>
                <a:gd name="T61" fmla="*/ 2147483646 h 1165"/>
                <a:gd name="T62" fmla="*/ 2147483646 w 933"/>
                <a:gd name="T63" fmla="*/ 2147483646 h 1165"/>
                <a:gd name="T64" fmla="*/ 2147483646 w 933"/>
                <a:gd name="T65" fmla="*/ 2147483646 h 1165"/>
                <a:gd name="T66" fmla="*/ 2147483646 w 933"/>
                <a:gd name="T67" fmla="*/ 2147483646 h 1165"/>
                <a:gd name="T68" fmla="*/ 2147483646 w 933"/>
                <a:gd name="T69" fmla="*/ 2147483646 h 1165"/>
                <a:gd name="T70" fmla="*/ 2147483646 w 933"/>
                <a:gd name="T71" fmla="*/ 2147483646 h 1165"/>
                <a:gd name="T72" fmla="*/ 2147483646 w 933"/>
                <a:gd name="T73" fmla="*/ 2147483646 h 1165"/>
                <a:gd name="T74" fmla="*/ 2147483646 w 933"/>
                <a:gd name="T75" fmla="*/ 2147483646 h 1165"/>
                <a:gd name="T76" fmla="*/ 2147483646 w 933"/>
                <a:gd name="T77" fmla="*/ 2147483646 h 1165"/>
                <a:gd name="T78" fmla="*/ 2147483646 w 933"/>
                <a:gd name="T79" fmla="*/ 2147483646 h 1165"/>
                <a:gd name="T80" fmla="*/ 2147483646 w 933"/>
                <a:gd name="T81" fmla="*/ 2147483646 h 1165"/>
                <a:gd name="T82" fmla="*/ 2147483646 w 933"/>
                <a:gd name="T83" fmla="*/ 2147483646 h 1165"/>
                <a:gd name="T84" fmla="*/ 2147483646 w 933"/>
                <a:gd name="T85" fmla="*/ 2147483646 h 1165"/>
                <a:gd name="T86" fmla="*/ 2147483646 w 933"/>
                <a:gd name="T87" fmla="*/ 2147483646 h 1165"/>
                <a:gd name="T88" fmla="*/ 0 w 933"/>
                <a:gd name="T89" fmla="*/ 2147483646 h 1165"/>
                <a:gd name="T90" fmla="*/ 2147483646 w 933"/>
                <a:gd name="T91" fmla="*/ 2147483646 h 1165"/>
                <a:gd name="T92" fmla="*/ 2147483646 w 933"/>
                <a:gd name="T93" fmla="*/ 0 h 1165"/>
                <a:gd name="T94" fmla="*/ 2147483646 w 933"/>
                <a:gd name="T95" fmla="*/ 0 h 1165"/>
                <a:gd name="T96" fmla="*/ 2147483646 w 933"/>
                <a:gd name="T97" fmla="*/ 0 h 1165"/>
                <a:gd name="T98" fmla="*/ 2147483646 w 933"/>
                <a:gd name="T99" fmla="*/ 0 h 1165"/>
                <a:gd name="T100" fmla="*/ 2147483646 w 933"/>
                <a:gd name="T101" fmla="*/ 2147483646 h 1165"/>
                <a:gd name="T102" fmla="*/ 2147483646 w 933"/>
                <a:gd name="T103" fmla="*/ 2147483646 h 1165"/>
                <a:gd name="T104" fmla="*/ 2147483646 w 933"/>
                <a:gd name="T105" fmla="*/ 2147483646 h 1165"/>
                <a:gd name="T106" fmla="*/ 2147483646 w 933"/>
                <a:gd name="T107" fmla="*/ 2147483646 h 1165"/>
                <a:gd name="T108" fmla="*/ 2147483646 w 933"/>
                <a:gd name="T109" fmla="*/ 2147483646 h 1165"/>
                <a:gd name="T110" fmla="*/ 2147483646 w 933"/>
                <a:gd name="T111" fmla="*/ 2147483646 h 1165"/>
                <a:gd name="T112" fmla="*/ 2147483646 w 933"/>
                <a:gd name="T113" fmla="*/ 2147483646 h 1165"/>
                <a:gd name="T114" fmla="*/ 2147483646 w 933"/>
                <a:gd name="T115" fmla="*/ 0 h 1165"/>
                <a:gd name="T116" fmla="*/ 2147483646 w 933"/>
                <a:gd name="T117" fmla="*/ 0 h 1165"/>
                <a:gd name="T118" fmla="*/ 2147483646 w 933"/>
                <a:gd name="T119" fmla="*/ 2147483646 h 1165"/>
                <a:gd name="T120" fmla="*/ 2147483646 w 933"/>
                <a:gd name="T121" fmla="*/ 2147483646 h 1165"/>
                <a:gd name="T122" fmla="*/ 2147483646 w 933"/>
                <a:gd name="T123" fmla="*/ 2147483646 h 116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33" h="1165">
                  <a:moveTo>
                    <a:pt x="933" y="1165"/>
                  </a:moveTo>
                  <a:lnTo>
                    <a:pt x="931" y="1163"/>
                  </a:lnTo>
                  <a:lnTo>
                    <a:pt x="930" y="1160"/>
                  </a:lnTo>
                  <a:lnTo>
                    <a:pt x="929" y="1157"/>
                  </a:lnTo>
                  <a:lnTo>
                    <a:pt x="926" y="1154"/>
                  </a:lnTo>
                  <a:lnTo>
                    <a:pt x="925" y="1151"/>
                  </a:lnTo>
                  <a:lnTo>
                    <a:pt x="924" y="1148"/>
                  </a:lnTo>
                  <a:lnTo>
                    <a:pt x="922" y="1145"/>
                  </a:lnTo>
                  <a:lnTo>
                    <a:pt x="921" y="1142"/>
                  </a:lnTo>
                  <a:lnTo>
                    <a:pt x="920" y="1139"/>
                  </a:lnTo>
                  <a:lnTo>
                    <a:pt x="918" y="1136"/>
                  </a:lnTo>
                  <a:lnTo>
                    <a:pt x="917" y="1133"/>
                  </a:lnTo>
                  <a:lnTo>
                    <a:pt x="914" y="1129"/>
                  </a:lnTo>
                  <a:lnTo>
                    <a:pt x="913" y="1127"/>
                  </a:lnTo>
                  <a:lnTo>
                    <a:pt x="912" y="1124"/>
                  </a:lnTo>
                  <a:lnTo>
                    <a:pt x="910" y="1121"/>
                  </a:lnTo>
                  <a:lnTo>
                    <a:pt x="909" y="1118"/>
                  </a:lnTo>
                  <a:lnTo>
                    <a:pt x="908" y="1115"/>
                  </a:lnTo>
                  <a:lnTo>
                    <a:pt x="906" y="1112"/>
                  </a:lnTo>
                  <a:lnTo>
                    <a:pt x="905" y="1110"/>
                  </a:lnTo>
                  <a:lnTo>
                    <a:pt x="902" y="1106"/>
                  </a:lnTo>
                  <a:lnTo>
                    <a:pt x="901" y="1103"/>
                  </a:lnTo>
                  <a:lnTo>
                    <a:pt x="900" y="1100"/>
                  </a:lnTo>
                  <a:lnTo>
                    <a:pt x="898" y="1097"/>
                  </a:lnTo>
                  <a:lnTo>
                    <a:pt x="897" y="1094"/>
                  </a:lnTo>
                  <a:lnTo>
                    <a:pt x="896" y="1091"/>
                  </a:lnTo>
                  <a:lnTo>
                    <a:pt x="894" y="1088"/>
                  </a:lnTo>
                  <a:lnTo>
                    <a:pt x="892" y="1085"/>
                  </a:lnTo>
                  <a:lnTo>
                    <a:pt x="890" y="1082"/>
                  </a:lnTo>
                  <a:lnTo>
                    <a:pt x="889" y="1079"/>
                  </a:lnTo>
                  <a:lnTo>
                    <a:pt x="887" y="1076"/>
                  </a:lnTo>
                  <a:lnTo>
                    <a:pt x="886" y="1073"/>
                  </a:lnTo>
                  <a:lnTo>
                    <a:pt x="884" y="1069"/>
                  </a:lnTo>
                  <a:lnTo>
                    <a:pt x="883" y="1067"/>
                  </a:lnTo>
                  <a:lnTo>
                    <a:pt x="882" y="1064"/>
                  </a:lnTo>
                  <a:lnTo>
                    <a:pt x="880" y="1061"/>
                  </a:lnTo>
                  <a:lnTo>
                    <a:pt x="877" y="1057"/>
                  </a:lnTo>
                  <a:lnTo>
                    <a:pt x="876" y="1054"/>
                  </a:lnTo>
                  <a:lnTo>
                    <a:pt x="874" y="1052"/>
                  </a:lnTo>
                  <a:lnTo>
                    <a:pt x="873" y="1049"/>
                  </a:lnTo>
                  <a:lnTo>
                    <a:pt x="871" y="1045"/>
                  </a:lnTo>
                  <a:lnTo>
                    <a:pt x="870" y="1042"/>
                  </a:lnTo>
                  <a:lnTo>
                    <a:pt x="868" y="1039"/>
                  </a:lnTo>
                  <a:lnTo>
                    <a:pt x="865" y="1037"/>
                  </a:lnTo>
                  <a:lnTo>
                    <a:pt x="864" y="1033"/>
                  </a:lnTo>
                  <a:lnTo>
                    <a:pt x="862" y="1030"/>
                  </a:lnTo>
                  <a:lnTo>
                    <a:pt x="861" y="1027"/>
                  </a:lnTo>
                  <a:lnTo>
                    <a:pt x="859" y="1024"/>
                  </a:lnTo>
                  <a:lnTo>
                    <a:pt x="857" y="1020"/>
                  </a:lnTo>
                  <a:lnTo>
                    <a:pt x="854" y="1017"/>
                  </a:lnTo>
                  <a:lnTo>
                    <a:pt x="853" y="1015"/>
                  </a:lnTo>
                  <a:lnTo>
                    <a:pt x="851" y="1012"/>
                  </a:lnTo>
                  <a:lnTo>
                    <a:pt x="849" y="1008"/>
                  </a:lnTo>
                  <a:lnTo>
                    <a:pt x="848" y="1005"/>
                  </a:lnTo>
                  <a:lnTo>
                    <a:pt x="846" y="1002"/>
                  </a:lnTo>
                  <a:lnTo>
                    <a:pt x="844" y="998"/>
                  </a:lnTo>
                  <a:lnTo>
                    <a:pt x="841" y="995"/>
                  </a:lnTo>
                  <a:lnTo>
                    <a:pt x="839" y="992"/>
                  </a:lnTo>
                  <a:lnTo>
                    <a:pt x="837" y="989"/>
                  </a:lnTo>
                  <a:lnTo>
                    <a:pt x="835" y="985"/>
                  </a:lnTo>
                  <a:lnTo>
                    <a:pt x="833" y="982"/>
                  </a:lnTo>
                  <a:lnTo>
                    <a:pt x="830" y="979"/>
                  </a:lnTo>
                  <a:lnTo>
                    <a:pt x="828" y="976"/>
                  </a:lnTo>
                  <a:lnTo>
                    <a:pt x="826" y="972"/>
                  </a:lnTo>
                  <a:lnTo>
                    <a:pt x="824" y="969"/>
                  </a:lnTo>
                  <a:lnTo>
                    <a:pt x="822" y="966"/>
                  </a:lnTo>
                  <a:lnTo>
                    <a:pt x="820" y="962"/>
                  </a:lnTo>
                  <a:lnTo>
                    <a:pt x="817" y="959"/>
                  </a:lnTo>
                  <a:lnTo>
                    <a:pt x="815" y="956"/>
                  </a:lnTo>
                  <a:lnTo>
                    <a:pt x="813" y="953"/>
                  </a:lnTo>
                  <a:lnTo>
                    <a:pt x="811" y="948"/>
                  </a:lnTo>
                  <a:lnTo>
                    <a:pt x="808" y="945"/>
                  </a:lnTo>
                  <a:lnTo>
                    <a:pt x="805" y="942"/>
                  </a:lnTo>
                  <a:lnTo>
                    <a:pt x="803" y="939"/>
                  </a:lnTo>
                  <a:lnTo>
                    <a:pt x="800" y="935"/>
                  </a:lnTo>
                  <a:lnTo>
                    <a:pt x="798" y="932"/>
                  </a:lnTo>
                  <a:lnTo>
                    <a:pt x="796" y="928"/>
                  </a:lnTo>
                  <a:lnTo>
                    <a:pt x="792" y="924"/>
                  </a:lnTo>
                  <a:lnTo>
                    <a:pt x="790" y="921"/>
                  </a:lnTo>
                  <a:lnTo>
                    <a:pt x="788" y="918"/>
                  </a:lnTo>
                  <a:lnTo>
                    <a:pt x="785" y="913"/>
                  </a:lnTo>
                  <a:lnTo>
                    <a:pt x="782" y="910"/>
                  </a:lnTo>
                  <a:lnTo>
                    <a:pt x="779" y="906"/>
                  </a:lnTo>
                  <a:lnTo>
                    <a:pt x="776" y="903"/>
                  </a:lnTo>
                  <a:lnTo>
                    <a:pt x="774" y="899"/>
                  </a:lnTo>
                  <a:lnTo>
                    <a:pt x="770" y="895"/>
                  </a:lnTo>
                  <a:lnTo>
                    <a:pt x="768" y="892"/>
                  </a:lnTo>
                  <a:lnTo>
                    <a:pt x="765" y="888"/>
                  </a:lnTo>
                  <a:lnTo>
                    <a:pt x="762" y="884"/>
                  </a:lnTo>
                  <a:lnTo>
                    <a:pt x="758" y="881"/>
                  </a:lnTo>
                  <a:lnTo>
                    <a:pt x="756" y="876"/>
                  </a:lnTo>
                  <a:lnTo>
                    <a:pt x="753" y="873"/>
                  </a:lnTo>
                  <a:lnTo>
                    <a:pt x="750" y="869"/>
                  </a:lnTo>
                  <a:lnTo>
                    <a:pt x="746" y="865"/>
                  </a:lnTo>
                  <a:lnTo>
                    <a:pt x="743" y="861"/>
                  </a:lnTo>
                  <a:lnTo>
                    <a:pt x="740" y="857"/>
                  </a:lnTo>
                  <a:lnTo>
                    <a:pt x="737" y="853"/>
                  </a:lnTo>
                  <a:lnTo>
                    <a:pt x="734" y="849"/>
                  </a:lnTo>
                  <a:lnTo>
                    <a:pt x="731" y="845"/>
                  </a:lnTo>
                  <a:lnTo>
                    <a:pt x="728" y="841"/>
                  </a:lnTo>
                  <a:lnTo>
                    <a:pt x="725" y="837"/>
                  </a:lnTo>
                  <a:lnTo>
                    <a:pt x="720" y="833"/>
                  </a:lnTo>
                  <a:lnTo>
                    <a:pt x="717" y="829"/>
                  </a:lnTo>
                  <a:lnTo>
                    <a:pt x="714" y="825"/>
                  </a:lnTo>
                  <a:lnTo>
                    <a:pt x="711" y="821"/>
                  </a:lnTo>
                  <a:lnTo>
                    <a:pt x="707" y="816"/>
                  </a:lnTo>
                  <a:lnTo>
                    <a:pt x="704" y="812"/>
                  </a:lnTo>
                  <a:lnTo>
                    <a:pt x="700" y="808"/>
                  </a:lnTo>
                  <a:lnTo>
                    <a:pt x="696" y="804"/>
                  </a:lnTo>
                  <a:lnTo>
                    <a:pt x="693" y="800"/>
                  </a:lnTo>
                  <a:lnTo>
                    <a:pt x="690" y="796"/>
                  </a:lnTo>
                  <a:lnTo>
                    <a:pt x="685" y="791"/>
                  </a:lnTo>
                  <a:lnTo>
                    <a:pt x="682" y="787"/>
                  </a:lnTo>
                  <a:lnTo>
                    <a:pt x="679" y="783"/>
                  </a:lnTo>
                  <a:lnTo>
                    <a:pt x="675" y="778"/>
                  </a:lnTo>
                  <a:lnTo>
                    <a:pt x="671" y="774"/>
                  </a:lnTo>
                  <a:lnTo>
                    <a:pt x="668" y="769"/>
                  </a:lnTo>
                  <a:lnTo>
                    <a:pt x="664" y="764"/>
                  </a:lnTo>
                  <a:lnTo>
                    <a:pt x="660" y="761"/>
                  </a:lnTo>
                  <a:lnTo>
                    <a:pt x="656" y="755"/>
                  </a:lnTo>
                  <a:lnTo>
                    <a:pt x="653" y="751"/>
                  </a:lnTo>
                  <a:lnTo>
                    <a:pt x="648" y="747"/>
                  </a:lnTo>
                  <a:lnTo>
                    <a:pt x="645" y="742"/>
                  </a:lnTo>
                  <a:lnTo>
                    <a:pt x="641" y="738"/>
                  </a:lnTo>
                  <a:lnTo>
                    <a:pt x="636" y="732"/>
                  </a:lnTo>
                  <a:lnTo>
                    <a:pt x="633" y="728"/>
                  </a:lnTo>
                  <a:lnTo>
                    <a:pt x="629" y="724"/>
                  </a:lnTo>
                  <a:lnTo>
                    <a:pt x="625" y="719"/>
                  </a:lnTo>
                  <a:lnTo>
                    <a:pt x="621" y="714"/>
                  </a:lnTo>
                  <a:lnTo>
                    <a:pt x="617" y="710"/>
                  </a:lnTo>
                  <a:lnTo>
                    <a:pt x="613" y="704"/>
                  </a:lnTo>
                  <a:lnTo>
                    <a:pt x="609" y="700"/>
                  </a:lnTo>
                  <a:lnTo>
                    <a:pt x="605" y="695"/>
                  </a:lnTo>
                  <a:lnTo>
                    <a:pt x="600" y="691"/>
                  </a:lnTo>
                  <a:lnTo>
                    <a:pt x="597" y="686"/>
                  </a:lnTo>
                  <a:lnTo>
                    <a:pt x="593" y="681"/>
                  </a:lnTo>
                  <a:lnTo>
                    <a:pt x="588" y="676"/>
                  </a:lnTo>
                  <a:lnTo>
                    <a:pt x="585" y="671"/>
                  </a:lnTo>
                  <a:lnTo>
                    <a:pt x="581" y="666"/>
                  </a:lnTo>
                  <a:lnTo>
                    <a:pt x="576" y="662"/>
                  </a:lnTo>
                  <a:lnTo>
                    <a:pt x="572" y="656"/>
                  </a:lnTo>
                  <a:lnTo>
                    <a:pt x="568" y="652"/>
                  </a:lnTo>
                  <a:lnTo>
                    <a:pt x="563" y="646"/>
                  </a:lnTo>
                  <a:lnTo>
                    <a:pt x="560" y="642"/>
                  </a:lnTo>
                  <a:lnTo>
                    <a:pt x="556" y="636"/>
                  </a:lnTo>
                  <a:lnTo>
                    <a:pt x="551" y="632"/>
                  </a:lnTo>
                  <a:lnTo>
                    <a:pt x="547" y="627"/>
                  </a:lnTo>
                  <a:lnTo>
                    <a:pt x="543" y="621"/>
                  </a:lnTo>
                  <a:lnTo>
                    <a:pt x="539" y="617"/>
                  </a:lnTo>
                  <a:lnTo>
                    <a:pt x="535" y="611"/>
                  </a:lnTo>
                  <a:lnTo>
                    <a:pt x="531" y="606"/>
                  </a:lnTo>
                  <a:lnTo>
                    <a:pt x="526" y="602"/>
                  </a:lnTo>
                  <a:lnTo>
                    <a:pt x="522" y="596"/>
                  </a:lnTo>
                  <a:lnTo>
                    <a:pt x="517" y="591"/>
                  </a:lnTo>
                  <a:lnTo>
                    <a:pt x="513" y="586"/>
                  </a:lnTo>
                  <a:lnTo>
                    <a:pt x="509" y="581"/>
                  </a:lnTo>
                  <a:lnTo>
                    <a:pt x="505" y="575"/>
                  </a:lnTo>
                  <a:lnTo>
                    <a:pt x="501" y="571"/>
                  </a:lnTo>
                  <a:lnTo>
                    <a:pt x="497" y="566"/>
                  </a:lnTo>
                  <a:lnTo>
                    <a:pt x="492" y="560"/>
                  </a:lnTo>
                  <a:lnTo>
                    <a:pt x="488" y="556"/>
                  </a:lnTo>
                  <a:lnTo>
                    <a:pt x="484" y="550"/>
                  </a:lnTo>
                  <a:lnTo>
                    <a:pt x="479" y="545"/>
                  </a:lnTo>
                  <a:lnTo>
                    <a:pt x="475" y="539"/>
                  </a:lnTo>
                  <a:lnTo>
                    <a:pt x="471" y="535"/>
                  </a:lnTo>
                  <a:lnTo>
                    <a:pt x="466" y="530"/>
                  </a:lnTo>
                  <a:lnTo>
                    <a:pt x="463" y="524"/>
                  </a:lnTo>
                  <a:lnTo>
                    <a:pt x="459" y="520"/>
                  </a:lnTo>
                  <a:lnTo>
                    <a:pt x="454" y="514"/>
                  </a:lnTo>
                  <a:lnTo>
                    <a:pt x="450" y="509"/>
                  </a:lnTo>
                  <a:lnTo>
                    <a:pt x="446" y="505"/>
                  </a:lnTo>
                  <a:lnTo>
                    <a:pt x="441" y="499"/>
                  </a:lnTo>
                  <a:lnTo>
                    <a:pt x="437" y="494"/>
                  </a:lnTo>
                  <a:lnTo>
                    <a:pt x="434" y="489"/>
                  </a:lnTo>
                  <a:lnTo>
                    <a:pt x="429" y="484"/>
                  </a:lnTo>
                  <a:lnTo>
                    <a:pt x="425" y="478"/>
                  </a:lnTo>
                  <a:lnTo>
                    <a:pt x="420" y="473"/>
                  </a:lnTo>
                  <a:lnTo>
                    <a:pt x="416" y="469"/>
                  </a:lnTo>
                  <a:lnTo>
                    <a:pt x="412" y="463"/>
                  </a:lnTo>
                  <a:lnTo>
                    <a:pt x="407" y="458"/>
                  </a:lnTo>
                  <a:lnTo>
                    <a:pt x="403" y="453"/>
                  </a:lnTo>
                  <a:lnTo>
                    <a:pt x="400" y="448"/>
                  </a:lnTo>
                  <a:lnTo>
                    <a:pt x="395" y="442"/>
                  </a:lnTo>
                  <a:lnTo>
                    <a:pt x="391" y="438"/>
                  </a:lnTo>
                  <a:lnTo>
                    <a:pt x="387" y="433"/>
                  </a:lnTo>
                  <a:lnTo>
                    <a:pt x="383" y="427"/>
                  </a:lnTo>
                  <a:lnTo>
                    <a:pt x="379" y="423"/>
                  </a:lnTo>
                  <a:lnTo>
                    <a:pt x="375" y="417"/>
                  </a:lnTo>
                  <a:lnTo>
                    <a:pt x="370" y="413"/>
                  </a:lnTo>
                  <a:lnTo>
                    <a:pt x="366" y="407"/>
                  </a:lnTo>
                  <a:lnTo>
                    <a:pt x="363" y="403"/>
                  </a:lnTo>
                  <a:lnTo>
                    <a:pt x="358" y="398"/>
                  </a:lnTo>
                  <a:lnTo>
                    <a:pt x="354" y="393"/>
                  </a:lnTo>
                  <a:lnTo>
                    <a:pt x="351" y="388"/>
                  </a:lnTo>
                  <a:lnTo>
                    <a:pt x="346" y="383"/>
                  </a:lnTo>
                  <a:lnTo>
                    <a:pt x="342" y="379"/>
                  </a:lnTo>
                  <a:lnTo>
                    <a:pt x="339" y="374"/>
                  </a:lnTo>
                  <a:lnTo>
                    <a:pt x="334" y="368"/>
                  </a:lnTo>
                  <a:lnTo>
                    <a:pt x="331" y="364"/>
                  </a:lnTo>
                  <a:lnTo>
                    <a:pt x="327" y="360"/>
                  </a:lnTo>
                  <a:lnTo>
                    <a:pt x="322" y="355"/>
                  </a:lnTo>
                  <a:lnTo>
                    <a:pt x="319" y="350"/>
                  </a:lnTo>
                  <a:lnTo>
                    <a:pt x="315" y="345"/>
                  </a:lnTo>
                  <a:lnTo>
                    <a:pt x="311" y="341"/>
                  </a:lnTo>
                  <a:lnTo>
                    <a:pt x="307" y="336"/>
                  </a:lnTo>
                  <a:lnTo>
                    <a:pt x="303" y="331"/>
                  </a:lnTo>
                  <a:lnTo>
                    <a:pt x="299" y="327"/>
                  </a:lnTo>
                  <a:lnTo>
                    <a:pt x="295" y="322"/>
                  </a:lnTo>
                  <a:lnTo>
                    <a:pt x="292" y="318"/>
                  </a:lnTo>
                  <a:lnTo>
                    <a:pt x="289" y="313"/>
                  </a:lnTo>
                  <a:lnTo>
                    <a:pt x="284" y="308"/>
                  </a:lnTo>
                  <a:lnTo>
                    <a:pt x="281" y="304"/>
                  </a:lnTo>
                  <a:lnTo>
                    <a:pt x="277" y="300"/>
                  </a:lnTo>
                  <a:lnTo>
                    <a:pt x="273" y="295"/>
                  </a:lnTo>
                  <a:lnTo>
                    <a:pt x="269" y="291"/>
                  </a:lnTo>
                  <a:lnTo>
                    <a:pt x="266" y="286"/>
                  </a:lnTo>
                  <a:lnTo>
                    <a:pt x="262" y="282"/>
                  </a:lnTo>
                  <a:lnTo>
                    <a:pt x="258" y="278"/>
                  </a:lnTo>
                  <a:lnTo>
                    <a:pt x="255" y="274"/>
                  </a:lnTo>
                  <a:lnTo>
                    <a:pt x="251" y="270"/>
                  </a:lnTo>
                  <a:lnTo>
                    <a:pt x="248" y="266"/>
                  </a:lnTo>
                  <a:lnTo>
                    <a:pt x="244" y="261"/>
                  </a:lnTo>
                  <a:lnTo>
                    <a:pt x="241" y="258"/>
                  </a:lnTo>
                  <a:lnTo>
                    <a:pt x="237" y="254"/>
                  </a:lnTo>
                  <a:lnTo>
                    <a:pt x="234" y="249"/>
                  </a:lnTo>
                  <a:lnTo>
                    <a:pt x="231" y="245"/>
                  </a:lnTo>
                  <a:lnTo>
                    <a:pt x="226" y="242"/>
                  </a:lnTo>
                  <a:lnTo>
                    <a:pt x="223" y="237"/>
                  </a:lnTo>
                  <a:lnTo>
                    <a:pt x="220" y="233"/>
                  </a:lnTo>
                  <a:lnTo>
                    <a:pt x="217" y="230"/>
                  </a:lnTo>
                  <a:lnTo>
                    <a:pt x="213" y="225"/>
                  </a:lnTo>
                  <a:lnTo>
                    <a:pt x="210" y="222"/>
                  </a:lnTo>
                  <a:lnTo>
                    <a:pt x="207" y="219"/>
                  </a:lnTo>
                  <a:lnTo>
                    <a:pt x="203" y="214"/>
                  </a:lnTo>
                  <a:lnTo>
                    <a:pt x="200" y="211"/>
                  </a:lnTo>
                  <a:lnTo>
                    <a:pt x="197" y="208"/>
                  </a:lnTo>
                  <a:lnTo>
                    <a:pt x="194" y="204"/>
                  </a:lnTo>
                  <a:lnTo>
                    <a:pt x="190" y="200"/>
                  </a:lnTo>
                  <a:lnTo>
                    <a:pt x="187" y="197"/>
                  </a:lnTo>
                  <a:lnTo>
                    <a:pt x="184" y="194"/>
                  </a:lnTo>
                  <a:lnTo>
                    <a:pt x="181" y="190"/>
                  </a:lnTo>
                  <a:lnTo>
                    <a:pt x="177" y="186"/>
                  </a:lnTo>
                  <a:lnTo>
                    <a:pt x="175" y="183"/>
                  </a:lnTo>
                  <a:lnTo>
                    <a:pt x="172" y="180"/>
                  </a:lnTo>
                  <a:lnTo>
                    <a:pt x="169" y="176"/>
                  </a:lnTo>
                  <a:lnTo>
                    <a:pt x="165" y="173"/>
                  </a:lnTo>
                  <a:lnTo>
                    <a:pt x="162" y="170"/>
                  </a:lnTo>
                  <a:lnTo>
                    <a:pt x="160" y="167"/>
                  </a:lnTo>
                  <a:lnTo>
                    <a:pt x="157" y="164"/>
                  </a:lnTo>
                  <a:lnTo>
                    <a:pt x="153" y="161"/>
                  </a:lnTo>
                  <a:lnTo>
                    <a:pt x="151" y="158"/>
                  </a:lnTo>
                  <a:lnTo>
                    <a:pt x="148" y="155"/>
                  </a:lnTo>
                  <a:lnTo>
                    <a:pt x="146" y="151"/>
                  </a:lnTo>
                  <a:lnTo>
                    <a:pt x="142" y="149"/>
                  </a:lnTo>
                  <a:lnTo>
                    <a:pt x="139" y="146"/>
                  </a:lnTo>
                  <a:lnTo>
                    <a:pt x="137" y="144"/>
                  </a:lnTo>
                  <a:lnTo>
                    <a:pt x="134" y="140"/>
                  </a:lnTo>
                  <a:lnTo>
                    <a:pt x="131" y="138"/>
                  </a:lnTo>
                  <a:lnTo>
                    <a:pt x="128" y="135"/>
                  </a:lnTo>
                  <a:lnTo>
                    <a:pt x="126" y="133"/>
                  </a:lnTo>
                  <a:lnTo>
                    <a:pt x="124" y="129"/>
                  </a:lnTo>
                  <a:lnTo>
                    <a:pt x="121" y="127"/>
                  </a:lnTo>
                  <a:lnTo>
                    <a:pt x="118" y="124"/>
                  </a:lnTo>
                  <a:lnTo>
                    <a:pt x="115" y="122"/>
                  </a:lnTo>
                  <a:lnTo>
                    <a:pt x="113" y="120"/>
                  </a:lnTo>
                  <a:lnTo>
                    <a:pt x="111" y="116"/>
                  </a:lnTo>
                  <a:lnTo>
                    <a:pt x="109" y="114"/>
                  </a:lnTo>
                  <a:lnTo>
                    <a:pt x="105" y="112"/>
                  </a:lnTo>
                  <a:lnTo>
                    <a:pt x="103" y="110"/>
                  </a:lnTo>
                  <a:lnTo>
                    <a:pt x="101" y="108"/>
                  </a:lnTo>
                  <a:lnTo>
                    <a:pt x="99" y="105"/>
                  </a:lnTo>
                  <a:lnTo>
                    <a:pt x="97" y="103"/>
                  </a:lnTo>
                  <a:lnTo>
                    <a:pt x="94" y="101"/>
                  </a:lnTo>
                  <a:lnTo>
                    <a:pt x="91" y="98"/>
                  </a:lnTo>
                  <a:lnTo>
                    <a:pt x="89" y="96"/>
                  </a:lnTo>
                  <a:lnTo>
                    <a:pt x="87" y="95"/>
                  </a:lnTo>
                  <a:lnTo>
                    <a:pt x="85" y="91"/>
                  </a:lnTo>
                  <a:lnTo>
                    <a:pt x="82" y="90"/>
                  </a:lnTo>
                  <a:lnTo>
                    <a:pt x="80" y="88"/>
                  </a:lnTo>
                  <a:lnTo>
                    <a:pt x="78" y="86"/>
                  </a:lnTo>
                  <a:lnTo>
                    <a:pt x="77" y="84"/>
                  </a:lnTo>
                  <a:lnTo>
                    <a:pt x="75" y="83"/>
                  </a:lnTo>
                  <a:lnTo>
                    <a:pt x="73" y="80"/>
                  </a:lnTo>
                  <a:lnTo>
                    <a:pt x="70" y="78"/>
                  </a:lnTo>
                  <a:lnTo>
                    <a:pt x="68" y="76"/>
                  </a:lnTo>
                  <a:lnTo>
                    <a:pt x="66" y="75"/>
                  </a:lnTo>
                  <a:lnTo>
                    <a:pt x="65" y="73"/>
                  </a:lnTo>
                  <a:lnTo>
                    <a:pt x="63" y="72"/>
                  </a:lnTo>
                  <a:lnTo>
                    <a:pt x="61" y="69"/>
                  </a:lnTo>
                  <a:lnTo>
                    <a:pt x="60" y="67"/>
                  </a:lnTo>
                  <a:lnTo>
                    <a:pt x="57" y="66"/>
                  </a:lnTo>
                  <a:lnTo>
                    <a:pt x="55" y="65"/>
                  </a:lnTo>
                  <a:lnTo>
                    <a:pt x="54" y="63"/>
                  </a:lnTo>
                  <a:lnTo>
                    <a:pt x="52" y="62"/>
                  </a:lnTo>
                  <a:lnTo>
                    <a:pt x="51" y="60"/>
                  </a:lnTo>
                  <a:lnTo>
                    <a:pt x="49" y="59"/>
                  </a:lnTo>
                  <a:lnTo>
                    <a:pt x="48" y="57"/>
                  </a:lnTo>
                  <a:lnTo>
                    <a:pt x="45" y="55"/>
                  </a:lnTo>
                  <a:lnTo>
                    <a:pt x="44" y="54"/>
                  </a:lnTo>
                  <a:lnTo>
                    <a:pt x="43" y="53"/>
                  </a:lnTo>
                  <a:lnTo>
                    <a:pt x="41" y="51"/>
                  </a:lnTo>
                  <a:lnTo>
                    <a:pt x="40" y="50"/>
                  </a:lnTo>
                  <a:lnTo>
                    <a:pt x="38" y="49"/>
                  </a:lnTo>
                  <a:lnTo>
                    <a:pt x="37" y="48"/>
                  </a:lnTo>
                  <a:lnTo>
                    <a:pt x="36" y="47"/>
                  </a:lnTo>
                  <a:lnTo>
                    <a:pt x="34" y="45"/>
                  </a:lnTo>
                  <a:lnTo>
                    <a:pt x="32" y="44"/>
                  </a:lnTo>
                  <a:lnTo>
                    <a:pt x="31" y="42"/>
                  </a:lnTo>
                  <a:lnTo>
                    <a:pt x="30" y="41"/>
                  </a:lnTo>
                  <a:lnTo>
                    <a:pt x="29" y="40"/>
                  </a:lnTo>
                  <a:lnTo>
                    <a:pt x="28" y="39"/>
                  </a:lnTo>
                  <a:lnTo>
                    <a:pt x="27" y="38"/>
                  </a:lnTo>
                  <a:lnTo>
                    <a:pt x="26" y="37"/>
                  </a:lnTo>
                  <a:lnTo>
                    <a:pt x="25" y="36"/>
                  </a:lnTo>
                  <a:lnTo>
                    <a:pt x="24" y="35"/>
                  </a:lnTo>
                  <a:lnTo>
                    <a:pt x="22" y="35"/>
                  </a:lnTo>
                  <a:lnTo>
                    <a:pt x="21" y="33"/>
                  </a:lnTo>
                  <a:lnTo>
                    <a:pt x="20" y="32"/>
                  </a:lnTo>
                  <a:lnTo>
                    <a:pt x="19" y="31"/>
                  </a:lnTo>
                  <a:lnTo>
                    <a:pt x="18" y="30"/>
                  </a:lnTo>
                  <a:lnTo>
                    <a:pt x="17" y="29"/>
                  </a:lnTo>
                  <a:lnTo>
                    <a:pt x="16" y="28"/>
                  </a:lnTo>
                  <a:lnTo>
                    <a:pt x="15" y="28"/>
                  </a:lnTo>
                  <a:lnTo>
                    <a:pt x="15" y="27"/>
                  </a:lnTo>
                  <a:lnTo>
                    <a:pt x="14" y="26"/>
                  </a:lnTo>
                  <a:lnTo>
                    <a:pt x="13" y="25"/>
                  </a:lnTo>
                  <a:lnTo>
                    <a:pt x="12" y="24"/>
                  </a:lnTo>
                  <a:lnTo>
                    <a:pt x="10" y="23"/>
                  </a:lnTo>
                  <a:lnTo>
                    <a:pt x="9" y="21"/>
                  </a:lnTo>
                  <a:lnTo>
                    <a:pt x="8" y="20"/>
                  </a:lnTo>
                  <a:lnTo>
                    <a:pt x="7" y="19"/>
                  </a:lnTo>
                  <a:lnTo>
                    <a:pt x="6" y="18"/>
                  </a:lnTo>
                  <a:lnTo>
                    <a:pt x="5" y="17"/>
                  </a:lnTo>
                  <a:lnTo>
                    <a:pt x="5" y="16"/>
                  </a:lnTo>
                  <a:lnTo>
                    <a:pt x="4" y="16"/>
                  </a:lnTo>
                  <a:lnTo>
                    <a:pt x="4" y="15"/>
                  </a:lnTo>
                  <a:lnTo>
                    <a:pt x="3" y="14"/>
                  </a:lnTo>
                  <a:lnTo>
                    <a:pt x="2" y="13"/>
                  </a:lnTo>
                  <a:lnTo>
                    <a:pt x="2" y="12"/>
                  </a:lnTo>
                  <a:lnTo>
                    <a:pt x="1" y="12"/>
                  </a:lnTo>
                  <a:lnTo>
                    <a:pt x="1" y="11"/>
                  </a:lnTo>
                  <a:lnTo>
                    <a:pt x="1" y="9"/>
                  </a:lnTo>
                  <a:lnTo>
                    <a:pt x="0" y="9"/>
                  </a:lnTo>
                  <a:lnTo>
                    <a:pt x="0" y="8"/>
                  </a:lnTo>
                  <a:lnTo>
                    <a:pt x="0" y="7"/>
                  </a:lnTo>
                  <a:lnTo>
                    <a:pt x="0" y="4"/>
                  </a:lnTo>
                  <a:lnTo>
                    <a:pt x="0" y="3"/>
                  </a:lnTo>
                  <a:lnTo>
                    <a:pt x="0" y="2"/>
                  </a:lnTo>
                  <a:lnTo>
                    <a:pt x="1" y="2"/>
                  </a:lnTo>
                  <a:lnTo>
                    <a:pt x="2" y="1"/>
                  </a:lnTo>
                  <a:lnTo>
                    <a:pt x="3" y="1"/>
                  </a:lnTo>
                  <a:lnTo>
                    <a:pt x="4" y="1"/>
                  </a:lnTo>
                  <a:lnTo>
                    <a:pt x="4" y="0"/>
                  </a:lnTo>
                  <a:lnTo>
                    <a:pt x="5" y="0"/>
                  </a:lnTo>
                  <a:lnTo>
                    <a:pt x="6" y="0"/>
                  </a:lnTo>
                  <a:lnTo>
                    <a:pt x="7" y="0"/>
                  </a:lnTo>
                  <a:lnTo>
                    <a:pt x="8" y="0"/>
                  </a:lnTo>
                  <a:lnTo>
                    <a:pt x="9" y="0"/>
                  </a:lnTo>
                  <a:lnTo>
                    <a:pt x="10" y="0"/>
                  </a:lnTo>
                  <a:lnTo>
                    <a:pt x="12" y="0"/>
                  </a:lnTo>
                  <a:lnTo>
                    <a:pt x="13" y="0"/>
                  </a:lnTo>
                  <a:lnTo>
                    <a:pt x="14" y="0"/>
                  </a:lnTo>
                  <a:lnTo>
                    <a:pt x="15" y="1"/>
                  </a:lnTo>
                  <a:lnTo>
                    <a:pt x="16" y="1"/>
                  </a:lnTo>
                  <a:lnTo>
                    <a:pt x="17" y="1"/>
                  </a:lnTo>
                  <a:lnTo>
                    <a:pt x="18" y="1"/>
                  </a:lnTo>
                  <a:lnTo>
                    <a:pt x="19" y="1"/>
                  </a:lnTo>
                  <a:lnTo>
                    <a:pt x="20" y="1"/>
                  </a:lnTo>
                  <a:lnTo>
                    <a:pt x="21" y="2"/>
                  </a:lnTo>
                  <a:lnTo>
                    <a:pt x="22" y="2"/>
                  </a:lnTo>
                  <a:lnTo>
                    <a:pt x="24" y="2"/>
                  </a:lnTo>
                  <a:lnTo>
                    <a:pt x="25" y="2"/>
                  </a:lnTo>
                  <a:lnTo>
                    <a:pt x="26" y="2"/>
                  </a:lnTo>
                  <a:lnTo>
                    <a:pt x="26" y="3"/>
                  </a:lnTo>
                  <a:lnTo>
                    <a:pt x="27" y="3"/>
                  </a:lnTo>
                  <a:lnTo>
                    <a:pt x="28" y="3"/>
                  </a:lnTo>
                  <a:lnTo>
                    <a:pt x="29" y="3"/>
                  </a:lnTo>
                  <a:lnTo>
                    <a:pt x="30" y="3"/>
                  </a:lnTo>
                  <a:lnTo>
                    <a:pt x="31" y="3"/>
                  </a:lnTo>
                  <a:lnTo>
                    <a:pt x="31" y="2"/>
                  </a:lnTo>
                  <a:lnTo>
                    <a:pt x="32" y="2"/>
                  </a:lnTo>
                  <a:lnTo>
                    <a:pt x="32" y="1"/>
                  </a:lnTo>
                  <a:lnTo>
                    <a:pt x="31" y="0"/>
                  </a:lnTo>
                  <a:lnTo>
                    <a:pt x="30" y="0"/>
                  </a:lnTo>
                  <a:lnTo>
                    <a:pt x="29" y="0"/>
                  </a:lnTo>
                  <a:lnTo>
                    <a:pt x="28" y="0"/>
                  </a:lnTo>
                  <a:lnTo>
                    <a:pt x="28" y="1"/>
                  </a:lnTo>
                  <a:lnTo>
                    <a:pt x="27" y="1"/>
                  </a:lnTo>
                  <a:lnTo>
                    <a:pt x="27" y="2"/>
                  </a:lnTo>
                  <a:lnTo>
                    <a:pt x="26" y="2"/>
                  </a:lnTo>
                  <a:lnTo>
                    <a:pt x="26" y="3"/>
                  </a:lnTo>
                  <a:lnTo>
                    <a:pt x="25" y="4"/>
                  </a:lnTo>
                  <a:lnTo>
                    <a:pt x="24" y="4"/>
                  </a:lnTo>
                  <a:lnTo>
                    <a:pt x="24" y="5"/>
                  </a:lnTo>
                  <a:lnTo>
                    <a:pt x="22" y="6"/>
                  </a:lnTo>
                  <a:lnTo>
                    <a:pt x="22" y="7"/>
                  </a:lnTo>
                  <a:lnTo>
                    <a:pt x="21" y="7"/>
                  </a:lnTo>
                  <a:lnTo>
                    <a:pt x="21" y="8"/>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3" name="Freeform 47"/>
            <p:cNvSpPr>
              <a:spLocks/>
            </p:cNvSpPr>
            <p:nvPr/>
          </p:nvSpPr>
          <p:spPr bwMode="auto">
            <a:xfrm rot="10800000">
              <a:off x="3681" y="2678"/>
              <a:ext cx="990" cy="656"/>
            </a:xfrm>
            <a:custGeom>
              <a:avLst/>
              <a:gdLst>
                <a:gd name="T0" fmla="*/ 2147483646 w 990"/>
                <a:gd name="T1" fmla="*/ 2147483646 h 656"/>
                <a:gd name="T2" fmla="*/ 2147483646 w 990"/>
                <a:gd name="T3" fmla="*/ 2147483646 h 656"/>
                <a:gd name="T4" fmla="*/ 2147483646 w 990"/>
                <a:gd name="T5" fmla="*/ 2147483646 h 656"/>
                <a:gd name="T6" fmla="*/ 2147483646 w 990"/>
                <a:gd name="T7" fmla="*/ 2147483646 h 656"/>
                <a:gd name="T8" fmla="*/ 2147483646 w 990"/>
                <a:gd name="T9" fmla="*/ 2147483646 h 656"/>
                <a:gd name="T10" fmla="*/ 2147483646 w 990"/>
                <a:gd name="T11" fmla="*/ 2147483646 h 656"/>
                <a:gd name="T12" fmla="*/ 2147483646 w 990"/>
                <a:gd name="T13" fmla="*/ 2147483646 h 656"/>
                <a:gd name="T14" fmla="*/ 2147483646 w 990"/>
                <a:gd name="T15" fmla="*/ 2147483646 h 656"/>
                <a:gd name="T16" fmla="*/ 2147483646 w 990"/>
                <a:gd name="T17" fmla="*/ 2147483646 h 656"/>
                <a:gd name="T18" fmla="*/ 2147483646 w 990"/>
                <a:gd name="T19" fmla="*/ 2147483646 h 656"/>
                <a:gd name="T20" fmla="*/ 2147483646 w 990"/>
                <a:gd name="T21" fmla="*/ 2147483646 h 656"/>
                <a:gd name="T22" fmla="*/ 2147483646 w 990"/>
                <a:gd name="T23" fmla="*/ 2147483646 h 656"/>
                <a:gd name="T24" fmla="*/ 2147483646 w 990"/>
                <a:gd name="T25" fmla="*/ 2147483646 h 656"/>
                <a:gd name="T26" fmla="*/ 2147483646 w 990"/>
                <a:gd name="T27" fmla="*/ 2147483646 h 656"/>
                <a:gd name="T28" fmla="*/ 2147483646 w 990"/>
                <a:gd name="T29" fmla="*/ 2147483646 h 656"/>
                <a:gd name="T30" fmla="*/ 2147483646 w 990"/>
                <a:gd name="T31" fmla="*/ 2147483646 h 656"/>
                <a:gd name="T32" fmla="*/ 2147483646 w 990"/>
                <a:gd name="T33" fmla="*/ 2147483646 h 656"/>
                <a:gd name="T34" fmla="*/ 2147483646 w 990"/>
                <a:gd name="T35" fmla="*/ 2147483646 h 656"/>
                <a:gd name="T36" fmla="*/ 2147483646 w 990"/>
                <a:gd name="T37" fmla="*/ 2147483646 h 656"/>
                <a:gd name="T38" fmla="*/ 2147483646 w 990"/>
                <a:gd name="T39" fmla="*/ 2147483646 h 656"/>
                <a:gd name="T40" fmla="*/ 2147483646 w 990"/>
                <a:gd name="T41" fmla="*/ 2147483646 h 656"/>
                <a:gd name="T42" fmla="*/ 2147483646 w 990"/>
                <a:gd name="T43" fmla="*/ 2147483646 h 656"/>
                <a:gd name="T44" fmla="*/ 2147483646 w 990"/>
                <a:gd name="T45" fmla="*/ 2147483646 h 656"/>
                <a:gd name="T46" fmla="*/ 2147483646 w 990"/>
                <a:gd name="T47" fmla="*/ 2147483646 h 656"/>
                <a:gd name="T48" fmla="*/ 2147483646 w 990"/>
                <a:gd name="T49" fmla="*/ 2147483646 h 656"/>
                <a:gd name="T50" fmla="*/ 2147483646 w 990"/>
                <a:gd name="T51" fmla="*/ 2147483646 h 656"/>
                <a:gd name="T52" fmla="*/ 2147483646 w 990"/>
                <a:gd name="T53" fmla="*/ 2147483646 h 656"/>
                <a:gd name="T54" fmla="*/ 2147483646 w 990"/>
                <a:gd name="T55" fmla="*/ 2147483646 h 656"/>
                <a:gd name="T56" fmla="*/ 2147483646 w 990"/>
                <a:gd name="T57" fmla="*/ 2147483646 h 656"/>
                <a:gd name="T58" fmla="*/ 2147483646 w 990"/>
                <a:gd name="T59" fmla="*/ 2147483646 h 656"/>
                <a:gd name="T60" fmla="*/ 2147483646 w 990"/>
                <a:gd name="T61" fmla="*/ 2147483646 h 656"/>
                <a:gd name="T62" fmla="*/ 2147483646 w 990"/>
                <a:gd name="T63" fmla="*/ 2147483646 h 656"/>
                <a:gd name="T64" fmla="*/ 2147483646 w 990"/>
                <a:gd name="T65" fmla="*/ 2147483646 h 656"/>
                <a:gd name="T66" fmla="*/ 2147483646 w 990"/>
                <a:gd name="T67" fmla="*/ 2147483646 h 656"/>
                <a:gd name="T68" fmla="*/ 2147483646 w 990"/>
                <a:gd name="T69" fmla="*/ 2147483646 h 656"/>
                <a:gd name="T70" fmla="*/ 2147483646 w 990"/>
                <a:gd name="T71" fmla="*/ 2147483646 h 656"/>
                <a:gd name="T72" fmla="*/ 2147483646 w 990"/>
                <a:gd name="T73" fmla="*/ 2147483646 h 656"/>
                <a:gd name="T74" fmla="*/ 2147483646 w 990"/>
                <a:gd name="T75" fmla="*/ 2147483646 h 656"/>
                <a:gd name="T76" fmla="*/ 2147483646 w 990"/>
                <a:gd name="T77" fmla="*/ 2147483646 h 656"/>
                <a:gd name="T78" fmla="*/ 2147483646 w 990"/>
                <a:gd name="T79" fmla="*/ 2147483646 h 656"/>
                <a:gd name="T80" fmla="*/ 2147483646 w 990"/>
                <a:gd name="T81" fmla="*/ 2147483646 h 656"/>
                <a:gd name="T82" fmla="*/ 2147483646 w 990"/>
                <a:gd name="T83" fmla="*/ 2147483646 h 656"/>
                <a:gd name="T84" fmla="*/ 2147483646 w 990"/>
                <a:gd name="T85" fmla="*/ 2147483646 h 656"/>
                <a:gd name="T86" fmla="*/ 2147483646 w 990"/>
                <a:gd name="T87" fmla="*/ 2147483646 h 656"/>
                <a:gd name="T88" fmla="*/ 2147483646 w 990"/>
                <a:gd name="T89" fmla="*/ 2147483646 h 656"/>
                <a:gd name="T90" fmla="*/ 2147483646 w 990"/>
                <a:gd name="T91" fmla="*/ 2147483646 h 656"/>
                <a:gd name="T92" fmla="*/ 2147483646 w 990"/>
                <a:gd name="T93" fmla="*/ 2147483646 h 656"/>
                <a:gd name="T94" fmla="*/ 2147483646 w 990"/>
                <a:gd name="T95" fmla="*/ 2147483646 h 656"/>
                <a:gd name="T96" fmla="*/ 2147483646 w 990"/>
                <a:gd name="T97" fmla="*/ 0 h 656"/>
                <a:gd name="T98" fmla="*/ 2147483646 w 990"/>
                <a:gd name="T99" fmla="*/ 0 h 656"/>
                <a:gd name="T100" fmla="*/ 2147483646 w 990"/>
                <a:gd name="T101" fmla="*/ 0 h 656"/>
                <a:gd name="T102" fmla="*/ 2147483646 w 990"/>
                <a:gd name="T103" fmla="*/ 2147483646 h 656"/>
                <a:gd name="T104" fmla="*/ 2147483646 w 990"/>
                <a:gd name="T105" fmla="*/ 2147483646 h 656"/>
                <a:gd name="T106" fmla="*/ 2147483646 w 990"/>
                <a:gd name="T107" fmla="*/ 2147483646 h 656"/>
                <a:gd name="T108" fmla="*/ 2147483646 w 990"/>
                <a:gd name="T109" fmla="*/ 2147483646 h 656"/>
                <a:gd name="T110" fmla="*/ 2147483646 w 990"/>
                <a:gd name="T111" fmla="*/ 2147483646 h 656"/>
                <a:gd name="T112" fmla="*/ 2147483646 w 990"/>
                <a:gd name="T113" fmla="*/ 2147483646 h 656"/>
                <a:gd name="T114" fmla="*/ 2147483646 w 990"/>
                <a:gd name="T115" fmla="*/ 2147483646 h 656"/>
                <a:gd name="T116" fmla="*/ 2147483646 w 990"/>
                <a:gd name="T117" fmla="*/ 2147483646 h 656"/>
                <a:gd name="T118" fmla="*/ 2147483646 w 990"/>
                <a:gd name="T119" fmla="*/ 2147483646 h 656"/>
                <a:gd name="T120" fmla="*/ 2147483646 w 990"/>
                <a:gd name="T121" fmla="*/ 2147483646 h 656"/>
                <a:gd name="T122" fmla="*/ 0 w 990"/>
                <a:gd name="T123" fmla="*/ 2147483646 h 6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90" h="656">
                  <a:moveTo>
                    <a:pt x="990" y="656"/>
                  </a:moveTo>
                  <a:lnTo>
                    <a:pt x="988" y="654"/>
                  </a:lnTo>
                  <a:lnTo>
                    <a:pt x="987" y="651"/>
                  </a:lnTo>
                  <a:lnTo>
                    <a:pt x="984" y="648"/>
                  </a:lnTo>
                  <a:lnTo>
                    <a:pt x="982" y="645"/>
                  </a:lnTo>
                  <a:lnTo>
                    <a:pt x="981" y="643"/>
                  </a:lnTo>
                  <a:lnTo>
                    <a:pt x="979" y="640"/>
                  </a:lnTo>
                  <a:lnTo>
                    <a:pt x="978" y="638"/>
                  </a:lnTo>
                  <a:lnTo>
                    <a:pt x="976" y="634"/>
                  </a:lnTo>
                  <a:lnTo>
                    <a:pt x="975" y="632"/>
                  </a:lnTo>
                  <a:lnTo>
                    <a:pt x="972" y="629"/>
                  </a:lnTo>
                  <a:lnTo>
                    <a:pt x="971" y="627"/>
                  </a:lnTo>
                  <a:lnTo>
                    <a:pt x="969" y="623"/>
                  </a:lnTo>
                  <a:lnTo>
                    <a:pt x="968" y="621"/>
                  </a:lnTo>
                  <a:lnTo>
                    <a:pt x="966" y="618"/>
                  </a:lnTo>
                  <a:lnTo>
                    <a:pt x="964" y="616"/>
                  </a:lnTo>
                  <a:lnTo>
                    <a:pt x="963" y="613"/>
                  </a:lnTo>
                  <a:lnTo>
                    <a:pt x="960" y="610"/>
                  </a:lnTo>
                  <a:lnTo>
                    <a:pt x="959" y="607"/>
                  </a:lnTo>
                  <a:lnTo>
                    <a:pt x="957" y="605"/>
                  </a:lnTo>
                  <a:lnTo>
                    <a:pt x="956" y="602"/>
                  </a:lnTo>
                  <a:lnTo>
                    <a:pt x="954" y="599"/>
                  </a:lnTo>
                  <a:lnTo>
                    <a:pt x="953" y="596"/>
                  </a:lnTo>
                  <a:lnTo>
                    <a:pt x="951" y="594"/>
                  </a:lnTo>
                  <a:lnTo>
                    <a:pt x="948" y="591"/>
                  </a:lnTo>
                  <a:lnTo>
                    <a:pt x="947" y="589"/>
                  </a:lnTo>
                  <a:lnTo>
                    <a:pt x="945" y="585"/>
                  </a:lnTo>
                  <a:lnTo>
                    <a:pt x="944" y="583"/>
                  </a:lnTo>
                  <a:lnTo>
                    <a:pt x="942" y="580"/>
                  </a:lnTo>
                  <a:lnTo>
                    <a:pt x="940" y="578"/>
                  </a:lnTo>
                  <a:lnTo>
                    <a:pt x="939" y="574"/>
                  </a:lnTo>
                  <a:lnTo>
                    <a:pt x="936" y="572"/>
                  </a:lnTo>
                  <a:lnTo>
                    <a:pt x="934" y="569"/>
                  </a:lnTo>
                  <a:lnTo>
                    <a:pt x="933" y="567"/>
                  </a:lnTo>
                  <a:lnTo>
                    <a:pt x="931" y="563"/>
                  </a:lnTo>
                  <a:lnTo>
                    <a:pt x="929" y="561"/>
                  </a:lnTo>
                  <a:lnTo>
                    <a:pt x="927" y="558"/>
                  </a:lnTo>
                  <a:lnTo>
                    <a:pt x="926" y="555"/>
                  </a:lnTo>
                  <a:lnTo>
                    <a:pt x="923" y="553"/>
                  </a:lnTo>
                  <a:lnTo>
                    <a:pt x="921" y="550"/>
                  </a:lnTo>
                  <a:lnTo>
                    <a:pt x="919" y="547"/>
                  </a:lnTo>
                  <a:lnTo>
                    <a:pt x="918" y="545"/>
                  </a:lnTo>
                  <a:lnTo>
                    <a:pt x="916" y="542"/>
                  </a:lnTo>
                  <a:lnTo>
                    <a:pt x="914" y="538"/>
                  </a:lnTo>
                  <a:lnTo>
                    <a:pt x="911" y="536"/>
                  </a:lnTo>
                  <a:lnTo>
                    <a:pt x="909" y="533"/>
                  </a:lnTo>
                  <a:lnTo>
                    <a:pt x="907" y="531"/>
                  </a:lnTo>
                  <a:lnTo>
                    <a:pt x="905" y="529"/>
                  </a:lnTo>
                  <a:lnTo>
                    <a:pt x="904" y="525"/>
                  </a:lnTo>
                  <a:lnTo>
                    <a:pt x="900" y="522"/>
                  </a:lnTo>
                  <a:lnTo>
                    <a:pt x="898" y="520"/>
                  </a:lnTo>
                  <a:lnTo>
                    <a:pt x="896" y="517"/>
                  </a:lnTo>
                  <a:lnTo>
                    <a:pt x="894" y="514"/>
                  </a:lnTo>
                  <a:lnTo>
                    <a:pt x="892" y="511"/>
                  </a:lnTo>
                  <a:lnTo>
                    <a:pt x="890" y="509"/>
                  </a:lnTo>
                  <a:lnTo>
                    <a:pt x="887" y="506"/>
                  </a:lnTo>
                  <a:lnTo>
                    <a:pt x="885" y="503"/>
                  </a:lnTo>
                  <a:lnTo>
                    <a:pt x="883" y="500"/>
                  </a:lnTo>
                  <a:lnTo>
                    <a:pt x="881" y="498"/>
                  </a:lnTo>
                  <a:lnTo>
                    <a:pt x="878" y="495"/>
                  </a:lnTo>
                  <a:lnTo>
                    <a:pt x="875" y="493"/>
                  </a:lnTo>
                  <a:lnTo>
                    <a:pt x="873" y="489"/>
                  </a:lnTo>
                  <a:lnTo>
                    <a:pt x="870" y="487"/>
                  </a:lnTo>
                  <a:lnTo>
                    <a:pt x="868" y="484"/>
                  </a:lnTo>
                  <a:lnTo>
                    <a:pt x="864" y="481"/>
                  </a:lnTo>
                  <a:lnTo>
                    <a:pt x="862" y="478"/>
                  </a:lnTo>
                  <a:lnTo>
                    <a:pt x="860" y="476"/>
                  </a:lnTo>
                  <a:lnTo>
                    <a:pt x="857" y="473"/>
                  </a:lnTo>
                  <a:lnTo>
                    <a:pt x="855" y="470"/>
                  </a:lnTo>
                  <a:lnTo>
                    <a:pt x="851" y="467"/>
                  </a:lnTo>
                  <a:lnTo>
                    <a:pt x="848" y="464"/>
                  </a:lnTo>
                  <a:lnTo>
                    <a:pt x="846" y="462"/>
                  </a:lnTo>
                  <a:lnTo>
                    <a:pt x="843" y="459"/>
                  </a:lnTo>
                  <a:lnTo>
                    <a:pt x="839" y="457"/>
                  </a:lnTo>
                  <a:lnTo>
                    <a:pt x="837" y="453"/>
                  </a:lnTo>
                  <a:lnTo>
                    <a:pt x="834" y="451"/>
                  </a:lnTo>
                  <a:lnTo>
                    <a:pt x="831" y="448"/>
                  </a:lnTo>
                  <a:lnTo>
                    <a:pt x="827" y="446"/>
                  </a:lnTo>
                  <a:lnTo>
                    <a:pt x="825" y="442"/>
                  </a:lnTo>
                  <a:lnTo>
                    <a:pt x="822" y="440"/>
                  </a:lnTo>
                  <a:lnTo>
                    <a:pt x="819" y="437"/>
                  </a:lnTo>
                  <a:lnTo>
                    <a:pt x="815" y="435"/>
                  </a:lnTo>
                  <a:lnTo>
                    <a:pt x="812" y="432"/>
                  </a:lnTo>
                  <a:lnTo>
                    <a:pt x="809" y="428"/>
                  </a:lnTo>
                  <a:lnTo>
                    <a:pt x="806" y="426"/>
                  </a:lnTo>
                  <a:lnTo>
                    <a:pt x="802" y="424"/>
                  </a:lnTo>
                  <a:lnTo>
                    <a:pt x="799" y="421"/>
                  </a:lnTo>
                  <a:lnTo>
                    <a:pt x="796" y="418"/>
                  </a:lnTo>
                  <a:lnTo>
                    <a:pt x="791" y="415"/>
                  </a:lnTo>
                  <a:lnTo>
                    <a:pt x="788" y="412"/>
                  </a:lnTo>
                  <a:lnTo>
                    <a:pt x="785" y="410"/>
                  </a:lnTo>
                  <a:lnTo>
                    <a:pt x="782" y="406"/>
                  </a:lnTo>
                  <a:lnTo>
                    <a:pt x="777" y="404"/>
                  </a:lnTo>
                  <a:lnTo>
                    <a:pt x="774" y="401"/>
                  </a:lnTo>
                  <a:lnTo>
                    <a:pt x="771" y="399"/>
                  </a:lnTo>
                  <a:lnTo>
                    <a:pt x="766" y="396"/>
                  </a:lnTo>
                  <a:lnTo>
                    <a:pt x="763" y="393"/>
                  </a:lnTo>
                  <a:lnTo>
                    <a:pt x="759" y="390"/>
                  </a:lnTo>
                  <a:lnTo>
                    <a:pt x="755" y="388"/>
                  </a:lnTo>
                  <a:lnTo>
                    <a:pt x="751" y="385"/>
                  </a:lnTo>
                  <a:lnTo>
                    <a:pt x="748" y="382"/>
                  </a:lnTo>
                  <a:lnTo>
                    <a:pt x="743" y="379"/>
                  </a:lnTo>
                  <a:lnTo>
                    <a:pt x="739" y="377"/>
                  </a:lnTo>
                  <a:lnTo>
                    <a:pt x="736" y="374"/>
                  </a:lnTo>
                  <a:lnTo>
                    <a:pt x="731" y="372"/>
                  </a:lnTo>
                  <a:lnTo>
                    <a:pt x="727" y="368"/>
                  </a:lnTo>
                  <a:lnTo>
                    <a:pt x="724" y="366"/>
                  </a:lnTo>
                  <a:lnTo>
                    <a:pt x="719" y="363"/>
                  </a:lnTo>
                  <a:lnTo>
                    <a:pt x="715" y="361"/>
                  </a:lnTo>
                  <a:lnTo>
                    <a:pt x="711" y="357"/>
                  </a:lnTo>
                  <a:lnTo>
                    <a:pt x="707" y="355"/>
                  </a:lnTo>
                  <a:lnTo>
                    <a:pt x="703" y="352"/>
                  </a:lnTo>
                  <a:lnTo>
                    <a:pt x="699" y="350"/>
                  </a:lnTo>
                  <a:lnTo>
                    <a:pt x="694" y="346"/>
                  </a:lnTo>
                  <a:lnTo>
                    <a:pt x="690" y="344"/>
                  </a:lnTo>
                  <a:lnTo>
                    <a:pt x="686" y="341"/>
                  </a:lnTo>
                  <a:lnTo>
                    <a:pt x="681" y="339"/>
                  </a:lnTo>
                  <a:lnTo>
                    <a:pt x="677" y="336"/>
                  </a:lnTo>
                  <a:lnTo>
                    <a:pt x="673" y="333"/>
                  </a:lnTo>
                  <a:lnTo>
                    <a:pt x="668" y="330"/>
                  </a:lnTo>
                  <a:lnTo>
                    <a:pt x="664" y="328"/>
                  </a:lnTo>
                  <a:lnTo>
                    <a:pt x="659" y="326"/>
                  </a:lnTo>
                  <a:lnTo>
                    <a:pt x="655" y="322"/>
                  </a:lnTo>
                  <a:lnTo>
                    <a:pt x="651" y="320"/>
                  </a:lnTo>
                  <a:lnTo>
                    <a:pt x="646" y="317"/>
                  </a:lnTo>
                  <a:lnTo>
                    <a:pt x="642" y="315"/>
                  </a:lnTo>
                  <a:lnTo>
                    <a:pt x="637" y="313"/>
                  </a:lnTo>
                  <a:lnTo>
                    <a:pt x="632" y="309"/>
                  </a:lnTo>
                  <a:lnTo>
                    <a:pt x="628" y="307"/>
                  </a:lnTo>
                  <a:lnTo>
                    <a:pt x="623" y="304"/>
                  </a:lnTo>
                  <a:lnTo>
                    <a:pt x="619" y="302"/>
                  </a:lnTo>
                  <a:lnTo>
                    <a:pt x="614" y="298"/>
                  </a:lnTo>
                  <a:lnTo>
                    <a:pt x="609" y="296"/>
                  </a:lnTo>
                  <a:lnTo>
                    <a:pt x="605" y="294"/>
                  </a:lnTo>
                  <a:lnTo>
                    <a:pt x="601" y="291"/>
                  </a:lnTo>
                  <a:lnTo>
                    <a:pt x="595" y="289"/>
                  </a:lnTo>
                  <a:lnTo>
                    <a:pt x="591" y="285"/>
                  </a:lnTo>
                  <a:lnTo>
                    <a:pt x="586" y="283"/>
                  </a:lnTo>
                  <a:lnTo>
                    <a:pt x="582" y="281"/>
                  </a:lnTo>
                  <a:lnTo>
                    <a:pt x="577" y="278"/>
                  </a:lnTo>
                  <a:lnTo>
                    <a:pt x="572" y="276"/>
                  </a:lnTo>
                  <a:lnTo>
                    <a:pt x="568" y="273"/>
                  </a:lnTo>
                  <a:lnTo>
                    <a:pt x="562" y="270"/>
                  </a:lnTo>
                  <a:lnTo>
                    <a:pt x="558" y="268"/>
                  </a:lnTo>
                  <a:lnTo>
                    <a:pt x="554" y="266"/>
                  </a:lnTo>
                  <a:lnTo>
                    <a:pt x="548" y="264"/>
                  </a:lnTo>
                  <a:lnTo>
                    <a:pt x="544" y="260"/>
                  </a:lnTo>
                  <a:lnTo>
                    <a:pt x="539" y="258"/>
                  </a:lnTo>
                  <a:lnTo>
                    <a:pt x="534" y="256"/>
                  </a:lnTo>
                  <a:lnTo>
                    <a:pt x="530" y="254"/>
                  </a:lnTo>
                  <a:lnTo>
                    <a:pt x="525" y="251"/>
                  </a:lnTo>
                  <a:lnTo>
                    <a:pt x="520" y="248"/>
                  </a:lnTo>
                  <a:lnTo>
                    <a:pt x="516" y="246"/>
                  </a:lnTo>
                  <a:lnTo>
                    <a:pt x="511" y="244"/>
                  </a:lnTo>
                  <a:lnTo>
                    <a:pt x="506" y="241"/>
                  </a:lnTo>
                  <a:lnTo>
                    <a:pt x="501" y="239"/>
                  </a:lnTo>
                  <a:lnTo>
                    <a:pt x="497" y="236"/>
                  </a:lnTo>
                  <a:lnTo>
                    <a:pt x="492" y="234"/>
                  </a:lnTo>
                  <a:lnTo>
                    <a:pt x="487" y="231"/>
                  </a:lnTo>
                  <a:lnTo>
                    <a:pt x="483" y="229"/>
                  </a:lnTo>
                  <a:lnTo>
                    <a:pt x="478" y="227"/>
                  </a:lnTo>
                  <a:lnTo>
                    <a:pt x="473" y="224"/>
                  </a:lnTo>
                  <a:lnTo>
                    <a:pt x="469" y="222"/>
                  </a:lnTo>
                  <a:lnTo>
                    <a:pt x="464" y="220"/>
                  </a:lnTo>
                  <a:lnTo>
                    <a:pt x="459" y="218"/>
                  </a:lnTo>
                  <a:lnTo>
                    <a:pt x="454" y="215"/>
                  </a:lnTo>
                  <a:lnTo>
                    <a:pt x="450" y="212"/>
                  </a:lnTo>
                  <a:lnTo>
                    <a:pt x="445" y="210"/>
                  </a:lnTo>
                  <a:lnTo>
                    <a:pt x="440" y="208"/>
                  </a:lnTo>
                  <a:lnTo>
                    <a:pt x="436" y="206"/>
                  </a:lnTo>
                  <a:lnTo>
                    <a:pt x="432" y="204"/>
                  </a:lnTo>
                  <a:lnTo>
                    <a:pt x="427" y="201"/>
                  </a:lnTo>
                  <a:lnTo>
                    <a:pt x="422" y="199"/>
                  </a:lnTo>
                  <a:lnTo>
                    <a:pt x="417" y="197"/>
                  </a:lnTo>
                  <a:lnTo>
                    <a:pt x="413" y="195"/>
                  </a:lnTo>
                  <a:lnTo>
                    <a:pt x="409" y="193"/>
                  </a:lnTo>
                  <a:lnTo>
                    <a:pt x="404" y="191"/>
                  </a:lnTo>
                  <a:lnTo>
                    <a:pt x="399" y="188"/>
                  </a:lnTo>
                  <a:lnTo>
                    <a:pt x="394" y="186"/>
                  </a:lnTo>
                  <a:lnTo>
                    <a:pt x="390" y="184"/>
                  </a:lnTo>
                  <a:lnTo>
                    <a:pt x="386" y="182"/>
                  </a:lnTo>
                  <a:lnTo>
                    <a:pt x="381" y="180"/>
                  </a:lnTo>
                  <a:lnTo>
                    <a:pt x="377" y="177"/>
                  </a:lnTo>
                  <a:lnTo>
                    <a:pt x="373" y="175"/>
                  </a:lnTo>
                  <a:lnTo>
                    <a:pt x="368" y="173"/>
                  </a:lnTo>
                  <a:lnTo>
                    <a:pt x="364" y="171"/>
                  </a:lnTo>
                  <a:lnTo>
                    <a:pt x="360" y="169"/>
                  </a:lnTo>
                  <a:lnTo>
                    <a:pt x="355" y="167"/>
                  </a:lnTo>
                  <a:lnTo>
                    <a:pt x="351" y="164"/>
                  </a:lnTo>
                  <a:lnTo>
                    <a:pt x="346" y="163"/>
                  </a:lnTo>
                  <a:lnTo>
                    <a:pt x="342" y="161"/>
                  </a:lnTo>
                  <a:lnTo>
                    <a:pt x="338" y="159"/>
                  </a:lnTo>
                  <a:lnTo>
                    <a:pt x="333" y="157"/>
                  </a:lnTo>
                  <a:lnTo>
                    <a:pt x="330" y="155"/>
                  </a:lnTo>
                  <a:lnTo>
                    <a:pt x="326" y="152"/>
                  </a:lnTo>
                  <a:lnTo>
                    <a:pt x="321" y="151"/>
                  </a:lnTo>
                  <a:lnTo>
                    <a:pt x="317" y="149"/>
                  </a:lnTo>
                  <a:lnTo>
                    <a:pt x="313" y="147"/>
                  </a:lnTo>
                  <a:lnTo>
                    <a:pt x="308" y="145"/>
                  </a:lnTo>
                  <a:lnTo>
                    <a:pt x="305" y="143"/>
                  </a:lnTo>
                  <a:lnTo>
                    <a:pt x="301" y="141"/>
                  </a:lnTo>
                  <a:lnTo>
                    <a:pt x="296" y="139"/>
                  </a:lnTo>
                  <a:lnTo>
                    <a:pt x="293" y="137"/>
                  </a:lnTo>
                  <a:lnTo>
                    <a:pt x="289" y="135"/>
                  </a:lnTo>
                  <a:lnTo>
                    <a:pt x="285" y="134"/>
                  </a:lnTo>
                  <a:lnTo>
                    <a:pt x="281" y="132"/>
                  </a:lnTo>
                  <a:lnTo>
                    <a:pt x="277" y="129"/>
                  </a:lnTo>
                  <a:lnTo>
                    <a:pt x="273" y="128"/>
                  </a:lnTo>
                  <a:lnTo>
                    <a:pt x="269" y="126"/>
                  </a:lnTo>
                  <a:lnTo>
                    <a:pt x="266" y="125"/>
                  </a:lnTo>
                  <a:lnTo>
                    <a:pt x="261" y="123"/>
                  </a:lnTo>
                  <a:lnTo>
                    <a:pt x="258" y="121"/>
                  </a:lnTo>
                  <a:lnTo>
                    <a:pt x="255" y="120"/>
                  </a:lnTo>
                  <a:lnTo>
                    <a:pt x="251" y="117"/>
                  </a:lnTo>
                  <a:lnTo>
                    <a:pt x="247" y="115"/>
                  </a:lnTo>
                  <a:lnTo>
                    <a:pt x="243" y="114"/>
                  </a:lnTo>
                  <a:lnTo>
                    <a:pt x="240" y="112"/>
                  </a:lnTo>
                  <a:lnTo>
                    <a:pt x="236" y="111"/>
                  </a:lnTo>
                  <a:lnTo>
                    <a:pt x="233" y="109"/>
                  </a:lnTo>
                  <a:lnTo>
                    <a:pt x="230" y="107"/>
                  </a:lnTo>
                  <a:lnTo>
                    <a:pt x="225" y="105"/>
                  </a:lnTo>
                  <a:lnTo>
                    <a:pt x="222" y="104"/>
                  </a:lnTo>
                  <a:lnTo>
                    <a:pt x="219" y="102"/>
                  </a:lnTo>
                  <a:lnTo>
                    <a:pt x="216" y="100"/>
                  </a:lnTo>
                  <a:lnTo>
                    <a:pt x="212" y="99"/>
                  </a:lnTo>
                  <a:lnTo>
                    <a:pt x="209" y="98"/>
                  </a:lnTo>
                  <a:lnTo>
                    <a:pt x="206" y="96"/>
                  </a:lnTo>
                  <a:lnTo>
                    <a:pt x="203" y="95"/>
                  </a:lnTo>
                  <a:lnTo>
                    <a:pt x="199" y="92"/>
                  </a:lnTo>
                  <a:lnTo>
                    <a:pt x="196" y="91"/>
                  </a:lnTo>
                  <a:lnTo>
                    <a:pt x="193" y="89"/>
                  </a:lnTo>
                  <a:lnTo>
                    <a:pt x="189" y="88"/>
                  </a:lnTo>
                  <a:lnTo>
                    <a:pt x="186" y="87"/>
                  </a:lnTo>
                  <a:lnTo>
                    <a:pt x="183" y="85"/>
                  </a:lnTo>
                  <a:lnTo>
                    <a:pt x="181" y="84"/>
                  </a:lnTo>
                  <a:lnTo>
                    <a:pt x="177" y="81"/>
                  </a:lnTo>
                  <a:lnTo>
                    <a:pt x="174" y="80"/>
                  </a:lnTo>
                  <a:lnTo>
                    <a:pt x="172" y="79"/>
                  </a:lnTo>
                  <a:lnTo>
                    <a:pt x="169" y="77"/>
                  </a:lnTo>
                  <a:lnTo>
                    <a:pt x="165" y="76"/>
                  </a:lnTo>
                  <a:lnTo>
                    <a:pt x="163" y="75"/>
                  </a:lnTo>
                  <a:lnTo>
                    <a:pt x="160" y="74"/>
                  </a:lnTo>
                  <a:lnTo>
                    <a:pt x="158" y="72"/>
                  </a:lnTo>
                  <a:lnTo>
                    <a:pt x="155" y="71"/>
                  </a:lnTo>
                  <a:lnTo>
                    <a:pt x="152" y="69"/>
                  </a:lnTo>
                  <a:lnTo>
                    <a:pt x="149" y="67"/>
                  </a:lnTo>
                  <a:lnTo>
                    <a:pt x="147" y="66"/>
                  </a:lnTo>
                  <a:lnTo>
                    <a:pt x="144" y="65"/>
                  </a:lnTo>
                  <a:lnTo>
                    <a:pt x="141" y="64"/>
                  </a:lnTo>
                  <a:lnTo>
                    <a:pt x="139" y="63"/>
                  </a:lnTo>
                  <a:lnTo>
                    <a:pt x="136" y="61"/>
                  </a:lnTo>
                  <a:lnTo>
                    <a:pt x="134" y="60"/>
                  </a:lnTo>
                  <a:lnTo>
                    <a:pt x="132" y="59"/>
                  </a:lnTo>
                  <a:lnTo>
                    <a:pt x="129" y="58"/>
                  </a:lnTo>
                  <a:lnTo>
                    <a:pt x="127" y="56"/>
                  </a:lnTo>
                  <a:lnTo>
                    <a:pt x="124" y="55"/>
                  </a:lnTo>
                  <a:lnTo>
                    <a:pt x="122" y="54"/>
                  </a:lnTo>
                  <a:lnTo>
                    <a:pt x="120" y="53"/>
                  </a:lnTo>
                  <a:lnTo>
                    <a:pt x="117" y="51"/>
                  </a:lnTo>
                  <a:lnTo>
                    <a:pt x="115" y="50"/>
                  </a:lnTo>
                  <a:lnTo>
                    <a:pt x="113" y="49"/>
                  </a:lnTo>
                  <a:lnTo>
                    <a:pt x="111" y="48"/>
                  </a:lnTo>
                  <a:lnTo>
                    <a:pt x="109" y="47"/>
                  </a:lnTo>
                  <a:lnTo>
                    <a:pt x="107" y="46"/>
                  </a:lnTo>
                  <a:lnTo>
                    <a:pt x="104" y="44"/>
                  </a:lnTo>
                  <a:lnTo>
                    <a:pt x="102" y="43"/>
                  </a:lnTo>
                  <a:lnTo>
                    <a:pt x="100" y="42"/>
                  </a:lnTo>
                  <a:lnTo>
                    <a:pt x="99" y="41"/>
                  </a:lnTo>
                  <a:lnTo>
                    <a:pt x="97" y="40"/>
                  </a:lnTo>
                  <a:lnTo>
                    <a:pt x="95" y="39"/>
                  </a:lnTo>
                  <a:lnTo>
                    <a:pt x="94" y="38"/>
                  </a:lnTo>
                  <a:lnTo>
                    <a:pt x="91" y="37"/>
                  </a:lnTo>
                  <a:lnTo>
                    <a:pt x="89" y="37"/>
                  </a:lnTo>
                  <a:lnTo>
                    <a:pt x="88" y="36"/>
                  </a:lnTo>
                  <a:lnTo>
                    <a:pt x="86" y="35"/>
                  </a:lnTo>
                  <a:lnTo>
                    <a:pt x="84" y="34"/>
                  </a:lnTo>
                  <a:lnTo>
                    <a:pt x="83" y="32"/>
                  </a:lnTo>
                  <a:lnTo>
                    <a:pt x="80" y="31"/>
                  </a:lnTo>
                  <a:lnTo>
                    <a:pt x="79" y="30"/>
                  </a:lnTo>
                  <a:lnTo>
                    <a:pt x="77" y="29"/>
                  </a:lnTo>
                  <a:lnTo>
                    <a:pt x="76" y="29"/>
                  </a:lnTo>
                  <a:lnTo>
                    <a:pt x="74" y="28"/>
                  </a:lnTo>
                  <a:lnTo>
                    <a:pt x="73" y="27"/>
                  </a:lnTo>
                  <a:lnTo>
                    <a:pt x="72" y="26"/>
                  </a:lnTo>
                  <a:lnTo>
                    <a:pt x="70" y="25"/>
                  </a:lnTo>
                  <a:lnTo>
                    <a:pt x="68" y="25"/>
                  </a:lnTo>
                  <a:lnTo>
                    <a:pt x="67" y="24"/>
                  </a:lnTo>
                  <a:lnTo>
                    <a:pt x="65" y="23"/>
                  </a:lnTo>
                  <a:lnTo>
                    <a:pt x="64" y="23"/>
                  </a:lnTo>
                  <a:lnTo>
                    <a:pt x="63" y="22"/>
                  </a:lnTo>
                  <a:lnTo>
                    <a:pt x="62" y="20"/>
                  </a:lnTo>
                  <a:lnTo>
                    <a:pt x="60" y="20"/>
                  </a:lnTo>
                  <a:lnTo>
                    <a:pt x="59" y="19"/>
                  </a:lnTo>
                  <a:lnTo>
                    <a:pt x="58" y="18"/>
                  </a:lnTo>
                  <a:lnTo>
                    <a:pt x="56" y="17"/>
                  </a:lnTo>
                  <a:lnTo>
                    <a:pt x="55" y="17"/>
                  </a:lnTo>
                  <a:lnTo>
                    <a:pt x="54" y="16"/>
                  </a:lnTo>
                  <a:lnTo>
                    <a:pt x="53" y="16"/>
                  </a:lnTo>
                  <a:lnTo>
                    <a:pt x="52" y="15"/>
                  </a:lnTo>
                  <a:lnTo>
                    <a:pt x="51" y="15"/>
                  </a:lnTo>
                  <a:lnTo>
                    <a:pt x="50" y="14"/>
                  </a:lnTo>
                  <a:lnTo>
                    <a:pt x="49" y="14"/>
                  </a:lnTo>
                  <a:lnTo>
                    <a:pt x="48" y="13"/>
                  </a:lnTo>
                  <a:lnTo>
                    <a:pt x="47" y="13"/>
                  </a:lnTo>
                  <a:lnTo>
                    <a:pt x="46" y="12"/>
                  </a:lnTo>
                  <a:lnTo>
                    <a:pt x="44" y="11"/>
                  </a:lnTo>
                  <a:lnTo>
                    <a:pt x="43" y="11"/>
                  </a:lnTo>
                  <a:lnTo>
                    <a:pt x="42" y="10"/>
                  </a:lnTo>
                  <a:lnTo>
                    <a:pt x="41" y="8"/>
                  </a:lnTo>
                  <a:lnTo>
                    <a:pt x="40" y="8"/>
                  </a:lnTo>
                  <a:lnTo>
                    <a:pt x="39" y="8"/>
                  </a:lnTo>
                  <a:lnTo>
                    <a:pt x="39" y="7"/>
                  </a:lnTo>
                  <a:lnTo>
                    <a:pt x="38" y="7"/>
                  </a:lnTo>
                  <a:lnTo>
                    <a:pt x="37" y="7"/>
                  </a:lnTo>
                  <a:lnTo>
                    <a:pt x="36" y="6"/>
                  </a:lnTo>
                  <a:lnTo>
                    <a:pt x="35" y="6"/>
                  </a:lnTo>
                  <a:lnTo>
                    <a:pt x="34" y="5"/>
                  </a:lnTo>
                  <a:lnTo>
                    <a:pt x="32" y="5"/>
                  </a:lnTo>
                  <a:lnTo>
                    <a:pt x="31" y="4"/>
                  </a:lnTo>
                  <a:lnTo>
                    <a:pt x="30" y="3"/>
                  </a:lnTo>
                  <a:lnTo>
                    <a:pt x="29" y="3"/>
                  </a:lnTo>
                  <a:lnTo>
                    <a:pt x="28" y="2"/>
                  </a:lnTo>
                  <a:lnTo>
                    <a:pt x="27" y="2"/>
                  </a:lnTo>
                  <a:lnTo>
                    <a:pt x="26" y="2"/>
                  </a:lnTo>
                  <a:lnTo>
                    <a:pt x="25" y="1"/>
                  </a:lnTo>
                  <a:lnTo>
                    <a:pt x="24" y="1"/>
                  </a:lnTo>
                  <a:lnTo>
                    <a:pt x="23" y="1"/>
                  </a:lnTo>
                  <a:lnTo>
                    <a:pt x="22" y="0"/>
                  </a:lnTo>
                  <a:lnTo>
                    <a:pt x="20" y="0"/>
                  </a:lnTo>
                  <a:lnTo>
                    <a:pt x="19" y="0"/>
                  </a:lnTo>
                  <a:lnTo>
                    <a:pt x="18" y="0"/>
                  </a:lnTo>
                  <a:lnTo>
                    <a:pt x="17" y="0"/>
                  </a:lnTo>
                  <a:lnTo>
                    <a:pt x="16" y="0"/>
                  </a:lnTo>
                  <a:lnTo>
                    <a:pt x="15" y="0"/>
                  </a:lnTo>
                  <a:lnTo>
                    <a:pt x="15" y="1"/>
                  </a:lnTo>
                  <a:lnTo>
                    <a:pt x="14" y="1"/>
                  </a:lnTo>
                  <a:lnTo>
                    <a:pt x="13" y="2"/>
                  </a:lnTo>
                  <a:lnTo>
                    <a:pt x="12" y="3"/>
                  </a:lnTo>
                  <a:lnTo>
                    <a:pt x="12" y="4"/>
                  </a:lnTo>
                  <a:lnTo>
                    <a:pt x="11" y="4"/>
                  </a:lnTo>
                  <a:lnTo>
                    <a:pt x="11" y="5"/>
                  </a:lnTo>
                  <a:lnTo>
                    <a:pt x="11" y="6"/>
                  </a:lnTo>
                  <a:lnTo>
                    <a:pt x="11" y="7"/>
                  </a:lnTo>
                  <a:lnTo>
                    <a:pt x="10" y="8"/>
                  </a:lnTo>
                  <a:lnTo>
                    <a:pt x="10" y="10"/>
                  </a:lnTo>
                  <a:lnTo>
                    <a:pt x="10" y="11"/>
                  </a:lnTo>
                  <a:lnTo>
                    <a:pt x="10" y="12"/>
                  </a:lnTo>
                  <a:lnTo>
                    <a:pt x="8" y="13"/>
                  </a:lnTo>
                  <a:lnTo>
                    <a:pt x="8" y="14"/>
                  </a:lnTo>
                  <a:lnTo>
                    <a:pt x="8" y="16"/>
                  </a:lnTo>
                  <a:lnTo>
                    <a:pt x="8" y="17"/>
                  </a:lnTo>
                  <a:lnTo>
                    <a:pt x="8" y="18"/>
                  </a:lnTo>
                  <a:lnTo>
                    <a:pt x="8" y="19"/>
                  </a:lnTo>
                  <a:lnTo>
                    <a:pt x="8" y="22"/>
                  </a:lnTo>
                  <a:lnTo>
                    <a:pt x="7" y="22"/>
                  </a:lnTo>
                  <a:lnTo>
                    <a:pt x="7" y="24"/>
                  </a:lnTo>
                  <a:lnTo>
                    <a:pt x="7" y="26"/>
                  </a:lnTo>
                  <a:lnTo>
                    <a:pt x="7" y="27"/>
                  </a:lnTo>
                  <a:lnTo>
                    <a:pt x="7" y="28"/>
                  </a:lnTo>
                  <a:lnTo>
                    <a:pt x="7" y="29"/>
                  </a:lnTo>
                  <a:lnTo>
                    <a:pt x="7" y="30"/>
                  </a:lnTo>
                  <a:lnTo>
                    <a:pt x="6" y="30"/>
                  </a:lnTo>
                  <a:lnTo>
                    <a:pt x="6" y="32"/>
                  </a:lnTo>
                  <a:lnTo>
                    <a:pt x="6" y="35"/>
                  </a:lnTo>
                  <a:lnTo>
                    <a:pt x="6" y="36"/>
                  </a:lnTo>
                  <a:lnTo>
                    <a:pt x="5" y="36"/>
                  </a:lnTo>
                  <a:lnTo>
                    <a:pt x="5" y="37"/>
                  </a:lnTo>
                  <a:lnTo>
                    <a:pt x="5" y="38"/>
                  </a:lnTo>
                  <a:lnTo>
                    <a:pt x="5" y="39"/>
                  </a:lnTo>
                  <a:lnTo>
                    <a:pt x="5" y="40"/>
                  </a:lnTo>
                  <a:lnTo>
                    <a:pt x="5" y="42"/>
                  </a:lnTo>
                  <a:lnTo>
                    <a:pt x="4" y="42"/>
                  </a:lnTo>
                  <a:lnTo>
                    <a:pt x="4" y="44"/>
                  </a:lnTo>
                  <a:lnTo>
                    <a:pt x="4" y="47"/>
                  </a:lnTo>
                  <a:lnTo>
                    <a:pt x="4" y="48"/>
                  </a:lnTo>
                  <a:lnTo>
                    <a:pt x="3" y="48"/>
                  </a:lnTo>
                  <a:lnTo>
                    <a:pt x="3" y="49"/>
                  </a:lnTo>
                  <a:lnTo>
                    <a:pt x="2" y="49"/>
                  </a:lnTo>
                  <a:lnTo>
                    <a:pt x="1" y="49"/>
                  </a:lnTo>
                  <a:lnTo>
                    <a:pt x="0" y="48"/>
                  </a:lnTo>
                  <a:lnTo>
                    <a:pt x="0" y="47"/>
                  </a:lnTo>
                  <a:lnTo>
                    <a:pt x="0" y="46"/>
                  </a:lnTo>
                  <a:lnTo>
                    <a:pt x="1" y="46"/>
                  </a:lnTo>
                  <a:lnTo>
                    <a:pt x="1" y="44"/>
                  </a:lnTo>
                  <a:lnTo>
                    <a:pt x="1" y="43"/>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4" name="Freeform 48"/>
            <p:cNvSpPr>
              <a:spLocks/>
            </p:cNvSpPr>
            <p:nvPr/>
          </p:nvSpPr>
          <p:spPr bwMode="auto">
            <a:xfrm rot="10800000">
              <a:off x="3725" y="2708"/>
              <a:ext cx="1289" cy="1044"/>
            </a:xfrm>
            <a:custGeom>
              <a:avLst/>
              <a:gdLst>
                <a:gd name="T0" fmla="*/ 2147483646 w 1289"/>
                <a:gd name="T1" fmla="*/ 2147483646 h 1044"/>
                <a:gd name="T2" fmla="*/ 2147483646 w 1289"/>
                <a:gd name="T3" fmla="*/ 2147483646 h 1044"/>
                <a:gd name="T4" fmla="*/ 2147483646 w 1289"/>
                <a:gd name="T5" fmla="*/ 2147483646 h 1044"/>
                <a:gd name="T6" fmla="*/ 2147483646 w 1289"/>
                <a:gd name="T7" fmla="*/ 2147483646 h 1044"/>
                <a:gd name="T8" fmla="*/ 2147483646 w 1289"/>
                <a:gd name="T9" fmla="*/ 2147483646 h 1044"/>
                <a:gd name="T10" fmla="*/ 2147483646 w 1289"/>
                <a:gd name="T11" fmla="*/ 2147483646 h 1044"/>
                <a:gd name="T12" fmla="*/ 2147483646 w 1289"/>
                <a:gd name="T13" fmla="*/ 2147483646 h 1044"/>
                <a:gd name="T14" fmla="*/ 2147483646 w 1289"/>
                <a:gd name="T15" fmla="*/ 2147483646 h 1044"/>
                <a:gd name="T16" fmla="*/ 2147483646 w 1289"/>
                <a:gd name="T17" fmla="*/ 2147483646 h 1044"/>
                <a:gd name="T18" fmla="*/ 2147483646 w 1289"/>
                <a:gd name="T19" fmla="*/ 2147483646 h 1044"/>
                <a:gd name="T20" fmla="*/ 2147483646 w 1289"/>
                <a:gd name="T21" fmla="*/ 2147483646 h 1044"/>
                <a:gd name="T22" fmla="*/ 2147483646 w 1289"/>
                <a:gd name="T23" fmla="*/ 2147483646 h 1044"/>
                <a:gd name="T24" fmla="*/ 2147483646 w 1289"/>
                <a:gd name="T25" fmla="*/ 2147483646 h 1044"/>
                <a:gd name="T26" fmla="*/ 2147483646 w 1289"/>
                <a:gd name="T27" fmla="*/ 2147483646 h 1044"/>
                <a:gd name="T28" fmla="*/ 2147483646 w 1289"/>
                <a:gd name="T29" fmla="*/ 2147483646 h 1044"/>
                <a:gd name="T30" fmla="*/ 2147483646 w 1289"/>
                <a:gd name="T31" fmla="*/ 2147483646 h 1044"/>
                <a:gd name="T32" fmla="*/ 2147483646 w 1289"/>
                <a:gd name="T33" fmla="*/ 2147483646 h 1044"/>
                <a:gd name="T34" fmla="*/ 2147483646 w 1289"/>
                <a:gd name="T35" fmla="*/ 2147483646 h 1044"/>
                <a:gd name="T36" fmla="*/ 2147483646 w 1289"/>
                <a:gd name="T37" fmla="*/ 2147483646 h 1044"/>
                <a:gd name="T38" fmla="*/ 2147483646 w 1289"/>
                <a:gd name="T39" fmla="*/ 2147483646 h 1044"/>
                <a:gd name="T40" fmla="*/ 2147483646 w 1289"/>
                <a:gd name="T41" fmla="*/ 2147483646 h 1044"/>
                <a:gd name="T42" fmla="*/ 2147483646 w 1289"/>
                <a:gd name="T43" fmla="*/ 2147483646 h 1044"/>
                <a:gd name="T44" fmla="*/ 2147483646 w 1289"/>
                <a:gd name="T45" fmla="*/ 2147483646 h 1044"/>
                <a:gd name="T46" fmla="*/ 2147483646 w 1289"/>
                <a:gd name="T47" fmla="*/ 2147483646 h 1044"/>
                <a:gd name="T48" fmla="*/ 2147483646 w 1289"/>
                <a:gd name="T49" fmla="*/ 2147483646 h 1044"/>
                <a:gd name="T50" fmla="*/ 2147483646 w 1289"/>
                <a:gd name="T51" fmla="*/ 2147483646 h 1044"/>
                <a:gd name="T52" fmla="*/ 2147483646 w 1289"/>
                <a:gd name="T53" fmla="*/ 2147483646 h 1044"/>
                <a:gd name="T54" fmla="*/ 2147483646 w 1289"/>
                <a:gd name="T55" fmla="*/ 2147483646 h 1044"/>
                <a:gd name="T56" fmla="*/ 2147483646 w 1289"/>
                <a:gd name="T57" fmla="*/ 2147483646 h 1044"/>
                <a:gd name="T58" fmla="*/ 2147483646 w 1289"/>
                <a:gd name="T59" fmla="*/ 2147483646 h 1044"/>
                <a:gd name="T60" fmla="*/ 2147483646 w 1289"/>
                <a:gd name="T61" fmla="*/ 2147483646 h 1044"/>
                <a:gd name="T62" fmla="*/ 2147483646 w 1289"/>
                <a:gd name="T63" fmla="*/ 2147483646 h 1044"/>
                <a:gd name="T64" fmla="*/ 2147483646 w 1289"/>
                <a:gd name="T65" fmla="*/ 2147483646 h 1044"/>
                <a:gd name="T66" fmla="*/ 2147483646 w 1289"/>
                <a:gd name="T67" fmla="*/ 2147483646 h 1044"/>
                <a:gd name="T68" fmla="*/ 2147483646 w 1289"/>
                <a:gd name="T69" fmla="*/ 2147483646 h 1044"/>
                <a:gd name="T70" fmla="*/ 2147483646 w 1289"/>
                <a:gd name="T71" fmla="*/ 0 h 1044"/>
                <a:gd name="T72" fmla="*/ 2147483646 w 1289"/>
                <a:gd name="T73" fmla="*/ 0 h 1044"/>
                <a:gd name="T74" fmla="*/ 2147483646 w 1289"/>
                <a:gd name="T75" fmla="*/ 0 h 1044"/>
                <a:gd name="T76" fmla="*/ 2147483646 w 1289"/>
                <a:gd name="T77" fmla="*/ 2147483646 h 1044"/>
                <a:gd name="T78" fmla="*/ 2147483646 w 1289"/>
                <a:gd name="T79" fmla="*/ 2147483646 h 1044"/>
                <a:gd name="T80" fmla="*/ 2147483646 w 1289"/>
                <a:gd name="T81" fmla="*/ 2147483646 h 1044"/>
                <a:gd name="T82" fmla="*/ 2147483646 w 1289"/>
                <a:gd name="T83" fmla="*/ 2147483646 h 1044"/>
                <a:gd name="T84" fmla="*/ 2147483646 w 1289"/>
                <a:gd name="T85" fmla="*/ 2147483646 h 1044"/>
                <a:gd name="T86" fmla="*/ 2147483646 w 1289"/>
                <a:gd name="T87" fmla="*/ 2147483646 h 1044"/>
                <a:gd name="T88" fmla="*/ 2147483646 w 1289"/>
                <a:gd name="T89" fmla="*/ 2147483646 h 1044"/>
                <a:gd name="T90" fmla="*/ 2147483646 w 1289"/>
                <a:gd name="T91" fmla="*/ 2147483646 h 1044"/>
                <a:gd name="T92" fmla="*/ 2147483646 w 1289"/>
                <a:gd name="T93" fmla="*/ 2147483646 h 1044"/>
                <a:gd name="T94" fmla="*/ 2147483646 w 1289"/>
                <a:gd name="T95" fmla="*/ 2147483646 h 1044"/>
                <a:gd name="T96" fmla="*/ 2147483646 w 1289"/>
                <a:gd name="T97" fmla="*/ 2147483646 h 1044"/>
                <a:gd name="T98" fmla="*/ 2147483646 w 1289"/>
                <a:gd name="T99" fmla="*/ 2147483646 h 1044"/>
                <a:gd name="T100" fmla="*/ 2147483646 w 1289"/>
                <a:gd name="T101" fmla="*/ 2147483646 h 1044"/>
                <a:gd name="T102" fmla="*/ 2147483646 w 1289"/>
                <a:gd name="T103" fmla="*/ 2147483646 h 1044"/>
                <a:gd name="T104" fmla="*/ 2147483646 w 1289"/>
                <a:gd name="T105" fmla="*/ 2147483646 h 1044"/>
                <a:gd name="T106" fmla="*/ 2147483646 w 1289"/>
                <a:gd name="T107" fmla="*/ 2147483646 h 1044"/>
                <a:gd name="T108" fmla="*/ 2147483646 w 1289"/>
                <a:gd name="T109" fmla="*/ 2147483646 h 1044"/>
                <a:gd name="T110" fmla="*/ 2147483646 w 1289"/>
                <a:gd name="T111" fmla="*/ 2147483646 h 1044"/>
                <a:gd name="T112" fmla="*/ 2147483646 w 1289"/>
                <a:gd name="T113" fmla="*/ 2147483646 h 1044"/>
                <a:gd name="T114" fmla="*/ 2147483646 w 1289"/>
                <a:gd name="T115" fmla="*/ 2147483646 h 1044"/>
                <a:gd name="T116" fmla="*/ 2147483646 w 1289"/>
                <a:gd name="T117" fmla="*/ 2147483646 h 10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89" h="1044">
                  <a:moveTo>
                    <a:pt x="1289" y="1044"/>
                  </a:moveTo>
                  <a:lnTo>
                    <a:pt x="1288" y="1040"/>
                  </a:lnTo>
                  <a:lnTo>
                    <a:pt x="1287" y="1038"/>
                  </a:lnTo>
                  <a:lnTo>
                    <a:pt x="1287" y="1035"/>
                  </a:lnTo>
                  <a:lnTo>
                    <a:pt x="1286" y="1032"/>
                  </a:lnTo>
                  <a:lnTo>
                    <a:pt x="1286" y="1028"/>
                  </a:lnTo>
                  <a:lnTo>
                    <a:pt x="1285" y="1025"/>
                  </a:lnTo>
                  <a:lnTo>
                    <a:pt x="1285" y="1023"/>
                  </a:lnTo>
                  <a:lnTo>
                    <a:pt x="1284" y="1020"/>
                  </a:lnTo>
                  <a:lnTo>
                    <a:pt x="1283" y="1016"/>
                  </a:lnTo>
                  <a:lnTo>
                    <a:pt x="1283" y="1013"/>
                  </a:lnTo>
                  <a:lnTo>
                    <a:pt x="1282" y="1010"/>
                  </a:lnTo>
                  <a:lnTo>
                    <a:pt x="1282" y="1008"/>
                  </a:lnTo>
                  <a:lnTo>
                    <a:pt x="1281" y="1004"/>
                  </a:lnTo>
                  <a:lnTo>
                    <a:pt x="1279" y="1001"/>
                  </a:lnTo>
                  <a:lnTo>
                    <a:pt x="1279" y="999"/>
                  </a:lnTo>
                  <a:lnTo>
                    <a:pt x="1278" y="996"/>
                  </a:lnTo>
                  <a:lnTo>
                    <a:pt x="1278" y="992"/>
                  </a:lnTo>
                  <a:lnTo>
                    <a:pt x="1277" y="989"/>
                  </a:lnTo>
                  <a:lnTo>
                    <a:pt x="1276" y="986"/>
                  </a:lnTo>
                  <a:lnTo>
                    <a:pt x="1276" y="984"/>
                  </a:lnTo>
                  <a:lnTo>
                    <a:pt x="1275" y="980"/>
                  </a:lnTo>
                  <a:lnTo>
                    <a:pt x="1275" y="977"/>
                  </a:lnTo>
                  <a:lnTo>
                    <a:pt x="1274" y="974"/>
                  </a:lnTo>
                  <a:lnTo>
                    <a:pt x="1273" y="971"/>
                  </a:lnTo>
                  <a:lnTo>
                    <a:pt x="1273" y="968"/>
                  </a:lnTo>
                  <a:lnTo>
                    <a:pt x="1272" y="965"/>
                  </a:lnTo>
                  <a:lnTo>
                    <a:pt x="1271" y="962"/>
                  </a:lnTo>
                  <a:lnTo>
                    <a:pt x="1271" y="959"/>
                  </a:lnTo>
                  <a:lnTo>
                    <a:pt x="1270" y="955"/>
                  </a:lnTo>
                  <a:lnTo>
                    <a:pt x="1269" y="953"/>
                  </a:lnTo>
                  <a:lnTo>
                    <a:pt x="1269" y="950"/>
                  </a:lnTo>
                  <a:lnTo>
                    <a:pt x="1267" y="947"/>
                  </a:lnTo>
                  <a:lnTo>
                    <a:pt x="1266" y="943"/>
                  </a:lnTo>
                  <a:lnTo>
                    <a:pt x="1266" y="940"/>
                  </a:lnTo>
                  <a:lnTo>
                    <a:pt x="1265" y="938"/>
                  </a:lnTo>
                  <a:lnTo>
                    <a:pt x="1264" y="935"/>
                  </a:lnTo>
                  <a:lnTo>
                    <a:pt x="1264" y="931"/>
                  </a:lnTo>
                  <a:lnTo>
                    <a:pt x="1263" y="928"/>
                  </a:lnTo>
                  <a:lnTo>
                    <a:pt x="1262" y="925"/>
                  </a:lnTo>
                  <a:lnTo>
                    <a:pt x="1262" y="921"/>
                  </a:lnTo>
                  <a:lnTo>
                    <a:pt x="1261" y="918"/>
                  </a:lnTo>
                  <a:lnTo>
                    <a:pt x="1260" y="916"/>
                  </a:lnTo>
                  <a:lnTo>
                    <a:pt x="1259" y="913"/>
                  </a:lnTo>
                  <a:lnTo>
                    <a:pt x="1259" y="909"/>
                  </a:lnTo>
                  <a:lnTo>
                    <a:pt x="1258" y="906"/>
                  </a:lnTo>
                  <a:lnTo>
                    <a:pt x="1257" y="903"/>
                  </a:lnTo>
                  <a:lnTo>
                    <a:pt x="1255" y="900"/>
                  </a:lnTo>
                  <a:lnTo>
                    <a:pt x="1255" y="896"/>
                  </a:lnTo>
                  <a:lnTo>
                    <a:pt x="1254" y="894"/>
                  </a:lnTo>
                  <a:lnTo>
                    <a:pt x="1253" y="890"/>
                  </a:lnTo>
                  <a:lnTo>
                    <a:pt x="1252" y="888"/>
                  </a:lnTo>
                  <a:lnTo>
                    <a:pt x="1251" y="884"/>
                  </a:lnTo>
                  <a:lnTo>
                    <a:pt x="1250" y="881"/>
                  </a:lnTo>
                  <a:lnTo>
                    <a:pt x="1250" y="878"/>
                  </a:lnTo>
                  <a:lnTo>
                    <a:pt x="1249" y="875"/>
                  </a:lnTo>
                  <a:lnTo>
                    <a:pt x="1248" y="871"/>
                  </a:lnTo>
                  <a:lnTo>
                    <a:pt x="1247" y="868"/>
                  </a:lnTo>
                  <a:lnTo>
                    <a:pt x="1246" y="865"/>
                  </a:lnTo>
                  <a:lnTo>
                    <a:pt x="1245" y="862"/>
                  </a:lnTo>
                  <a:lnTo>
                    <a:pt x="1243" y="858"/>
                  </a:lnTo>
                  <a:lnTo>
                    <a:pt x="1242" y="855"/>
                  </a:lnTo>
                  <a:lnTo>
                    <a:pt x="1241" y="852"/>
                  </a:lnTo>
                  <a:lnTo>
                    <a:pt x="1240" y="848"/>
                  </a:lnTo>
                  <a:lnTo>
                    <a:pt x="1239" y="845"/>
                  </a:lnTo>
                  <a:lnTo>
                    <a:pt x="1238" y="842"/>
                  </a:lnTo>
                  <a:lnTo>
                    <a:pt x="1237" y="839"/>
                  </a:lnTo>
                  <a:lnTo>
                    <a:pt x="1236" y="835"/>
                  </a:lnTo>
                  <a:lnTo>
                    <a:pt x="1235" y="832"/>
                  </a:lnTo>
                  <a:lnTo>
                    <a:pt x="1234" y="829"/>
                  </a:lnTo>
                  <a:lnTo>
                    <a:pt x="1233" y="826"/>
                  </a:lnTo>
                  <a:lnTo>
                    <a:pt x="1230" y="822"/>
                  </a:lnTo>
                  <a:lnTo>
                    <a:pt x="1229" y="819"/>
                  </a:lnTo>
                  <a:lnTo>
                    <a:pt x="1228" y="816"/>
                  </a:lnTo>
                  <a:lnTo>
                    <a:pt x="1227" y="812"/>
                  </a:lnTo>
                  <a:lnTo>
                    <a:pt x="1226" y="808"/>
                  </a:lnTo>
                  <a:lnTo>
                    <a:pt x="1224" y="805"/>
                  </a:lnTo>
                  <a:lnTo>
                    <a:pt x="1223" y="802"/>
                  </a:lnTo>
                  <a:lnTo>
                    <a:pt x="1222" y="798"/>
                  </a:lnTo>
                  <a:lnTo>
                    <a:pt x="1221" y="795"/>
                  </a:lnTo>
                  <a:lnTo>
                    <a:pt x="1218" y="792"/>
                  </a:lnTo>
                  <a:lnTo>
                    <a:pt x="1217" y="788"/>
                  </a:lnTo>
                  <a:lnTo>
                    <a:pt x="1216" y="784"/>
                  </a:lnTo>
                  <a:lnTo>
                    <a:pt x="1214" y="781"/>
                  </a:lnTo>
                  <a:lnTo>
                    <a:pt x="1213" y="778"/>
                  </a:lnTo>
                  <a:lnTo>
                    <a:pt x="1211" y="774"/>
                  </a:lnTo>
                  <a:lnTo>
                    <a:pt x="1210" y="770"/>
                  </a:lnTo>
                  <a:lnTo>
                    <a:pt x="1207" y="767"/>
                  </a:lnTo>
                  <a:lnTo>
                    <a:pt x="1206" y="763"/>
                  </a:lnTo>
                  <a:lnTo>
                    <a:pt x="1204" y="760"/>
                  </a:lnTo>
                  <a:lnTo>
                    <a:pt x="1203" y="756"/>
                  </a:lnTo>
                  <a:lnTo>
                    <a:pt x="1201" y="752"/>
                  </a:lnTo>
                  <a:lnTo>
                    <a:pt x="1200" y="749"/>
                  </a:lnTo>
                  <a:lnTo>
                    <a:pt x="1198" y="746"/>
                  </a:lnTo>
                  <a:lnTo>
                    <a:pt x="1197" y="742"/>
                  </a:lnTo>
                  <a:lnTo>
                    <a:pt x="1194" y="738"/>
                  </a:lnTo>
                  <a:lnTo>
                    <a:pt x="1192" y="735"/>
                  </a:lnTo>
                  <a:lnTo>
                    <a:pt x="1191" y="732"/>
                  </a:lnTo>
                  <a:lnTo>
                    <a:pt x="1189" y="727"/>
                  </a:lnTo>
                  <a:lnTo>
                    <a:pt x="1187" y="724"/>
                  </a:lnTo>
                  <a:lnTo>
                    <a:pt x="1185" y="720"/>
                  </a:lnTo>
                  <a:lnTo>
                    <a:pt x="1182" y="716"/>
                  </a:lnTo>
                  <a:lnTo>
                    <a:pt x="1181" y="713"/>
                  </a:lnTo>
                  <a:lnTo>
                    <a:pt x="1179" y="709"/>
                  </a:lnTo>
                  <a:lnTo>
                    <a:pt x="1177" y="706"/>
                  </a:lnTo>
                  <a:lnTo>
                    <a:pt x="1175" y="702"/>
                  </a:lnTo>
                  <a:lnTo>
                    <a:pt x="1173" y="699"/>
                  </a:lnTo>
                  <a:lnTo>
                    <a:pt x="1170" y="695"/>
                  </a:lnTo>
                  <a:lnTo>
                    <a:pt x="1168" y="691"/>
                  </a:lnTo>
                  <a:lnTo>
                    <a:pt x="1166" y="687"/>
                  </a:lnTo>
                  <a:lnTo>
                    <a:pt x="1164" y="684"/>
                  </a:lnTo>
                  <a:lnTo>
                    <a:pt x="1162" y="679"/>
                  </a:lnTo>
                  <a:lnTo>
                    <a:pt x="1159" y="676"/>
                  </a:lnTo>
                  <a:lnTo>
                    <a:pt x="1157" y="672"/>
                  </a:lnTo>
                  <a:lnTo>
                    <a:pt x="1155" y="669"/>
                  </a:lnTo>
                  <a:lnTo>
                    <a:pt x="1153" y="664"/>
                  </a:lnTo>
                  <a:lnTo>
                    <a:pt x="1151" y="661"/>
                  </a:lnTo>
                  <a:lnTo>
                    <a:pt x="1149" y="658"/>
                  </a:lnTo>
                  <a:lnTo>
                    <a:pt x="1145" y="653"/>
                  </a:lnTo>
                  <a:lnTo>
                    <a:pt x="1143" y="650"/>
                  </a:lnTo>
                  <a:lnTo>
                    <a:pt x="1141" y="646"/>
                  </a:lnTo>
                  <a:lnTo>
                    <a:pt x="1139" y="642"/>
                  </a:lnTo>
                  <a:lnTo>
                    <a:pt x="1135" y="638"/>
                  </a:lnTo>
                  <a:lnTo>
                    <a:pt x="1133" y="635"/>
                  </a:lnTo>
                  <a:lnTo>
                    <a:pt x="1131" y="630"/>
                  </a:lnTo>
                  <a:lnTo>
                    <a:pt x="1128" y="627"/>
                  </a:lnTo>
                  <a:lnTo>
                    <a:pt x="1126" y="623"/>
                  </a:lnTo>
                  <a:lnTo>
                    <a:pt x="1122" y="618"/>
                  </a:lnTo>
                  <a:lnTo>
                    <a:pt x="1120" y="615"/>
                  </a:lnTo>
                  <a:lnTo>
                    <a:pt x="1118" y="611"/>
                  </a:lnTo>
                  <a:lnTo>
                    <a:pt x="1115" y="607"/>
                  </a:lnTo>
                  <a:lnTo>
                    <a:pt x="1113" y="603"/>
                  </a:lnTo>
                  <a:lnTo>
                    <a:pt x="1109" y="600"/>
                  </a:lnTo>
                  <a:lnTo>
                    <a:pt x="1107" y="595"/>
                  </a:lnTo>
                  <a:lnTo>
                    <a:pt x="1104" y="591"/>
                  </a:lnTo>
                  <a:lnTo>
                    <a:pt x="1101" y="588"/>
                  </a:lnTo>
                  <a:lnTo>
                    <a:pt x="1098" y="583"/>
                  </a:lnTo>
                  <a:lnTo>
                    <a:pt x="1095" y="580"/>
                  </a:lnTo>
                  <a:lnTo>
                    <a:pt x="1092" y="576"/>
                  </a:lnTo>
                  <a:lnTo>
                    <a:pt x="1090" y="573"/>
                  </a:lnTo>
                  <a:lnTo>
                    <a:pt x="1086" y="568"/>
                  </a:lnTo>
                  <a:lnTo>
                    <a:pt x="1083" y="565"/>
                  </a:lnTo>
                  <a:lnTo>
                    <a:pt x="1081" y="561"/>
                  </a:lnTo>
                  <a:lnTo>
                    <a:pt x="1077" y="556"/>
                  </a:lnTo>
                  <a:lnTo>
                    <a:pt x="1074" y="553"/>
                  </a:lnTo>
                  <a:lnTo>
                    <a:pt x="1071" y="549"/>
                  </a:lnTo>
                  <a:lnTo>
                    <a:pt x="1068" y="544"/>
                  </a:lnTo>
                  <a:lnTo>
                    <a:pt x="1065" y="541"/>
                  </a:lnTo>
                  <a:lnTo>
                    <a:pt x="1061" y="537"/>
                  </a:lnTo>
                  <a:lnTo>
                    <a:pt x="1058" y="532"/>
                  </a:lnTo>
                  <a:lnTo>
                    <a:pt x="1055" y="529"/>
                  </a:lnTo>
                  <a:lnTo>
                    <a:pt x="1052" y="525"/>
                  </a:lnTo>
                  <a:lnTo>
                    <a:pt x="1048" y="521"/>
                  </a:lnTo>
                  <a:lnTo>
                    <a:pt x="1045" y="517"/>
                  </a:lnTo>
                  <a:lnTo>
                    <a:pt x="1042" y="513"/>
                  </a:lnTo>
                  <a:lnTo>
                    <a:pt x="1038" y="509"/>
                  </a:lnTo>
                  <a:lnTo>
                    <a:pt x="1035" y="505"/>
                  </a:lnTo>
                  <a:lnTo>
                    <a:pt x="1032" y="501"/>
                  </a:lnTo>
                  <a:lnTo>
                    <a:pt x="1028" y="497"/>
                  </a:lnTo>
                  <a:lnTo>
                    <a:pt x="1024" y="493"/>
                  </a:lnTo>
                  <a:lnTo>
                    <a:pt x="1021" y="490"/>
                  </a:lnTo>
                  <a:lnTo>
                    <a:pt x="1018" y="485"/>
                  </a:lnTo>
                  <a:lnTo>
                    <a:pt x="1014" y="481"/>
                  </a:lnTo>
                  <a:lnTo>
                    <a:pt x="1010" y="477"/>
                  </a:lnTo>
                  <a:lnTo>
                    <a:pt x="1007" y="473"/>
                  </a:lnTo>
                  <a:lnTo>
                    <a:pt x="1004" y="469"/>
                  </a:lnTo>
                  <a:lnTo>
                    <a:pt x="999" y="465"/>
                  </a:lnTo>
                  <a:lnTo>
                    <a:pt x="996" y="461"/>
                  </a:lnTo>
                  <a:lnTo>
                    <a:pt x="993" y="457"/>
                  </a:lnTo>
                  <a:lnTo>
                    <a:pt x="988" y="454"/>
                  </a:lnTo>
                  <a:lnTo>
                    <a:pt x="985" y="449"/>
                  </a:lnTo>
                  <a:lnTo>
                    <a:pt x="981" y="445"/>
                  </a:lnTo>
                  <a:lnTo>
                    <a:pt x="977" y="442"/>
                  </a:lnTo>
                  <a:lnTo>
                    <a:pt x="973" y="437"/>
                  </a:lnTo>
                  <a:lnTo>
                    <a:pt x="970" y="433"/>
                  </a:lnTo>
                  <a:lnTo>
                    <a:pt x="965" y="430"/>
                  </a:lnTo>
                  <a:lnTo>
                    <a:pt x="961" y="425"/>
                  </a:lnTo>
                  <a:lnTo>
                    <a:pt x="958" y="421"/>
                  </a:lnTo>
                  <a:lnTo>
                    <a:pt x="953" y="418"/>
                  </a:lnTo>
                  <a:lnTo>
                    <a:pt x="950" y="413"/>
                  </a:lnTo>
                  <a:lnTo>
                    <a:pt x="946" y="410"/>
                  </a:lnTo>
                  <a:lnTo>
                    <a:pt x="941" y="406"/>
                  </a:lnTo>
                  <a:lnTo>
                    <a:pt x="937" y="402"/>
                  </a:lnTo>
                  <a:lnTo>
                    <a:pt x="934" y="398"/>
                  </a:lnTo>
                  <a:lnTo>
                    <a:pt x="929" y="395"/>
                  </a:lnTo>
                  <a:lnTo>
                    <a:pt x="925" y="390"/>
                  </a:lnTo>
                  <a:lnTo>
                    <a:pt x="921" y="386"/>
                  </a:lnTo>
                  <a:lnTo>
                    <a:pt x="916" y="383"/>
                  </a:lnTo>
                  <a:lnTo>
                    <a:pt x="913" y="378"/>
                  </a:lnTo>
                  <a:lnTo>
                    <a:pt x="909" y="375"/>
                  </a:lnTo>
                  <a:lnTo>
                    <a:pt x="904" y="371"/>
                  </a:lnTo>
                  <a:lnTo>
                    <a:pt x="900" y="368"/>
                  </a:lnTo>
                  <a:lnTo>
                    <a:pt x="896" y="363"/>
                  </a:lnTo>
                  <a:lnTo>
                    <a:pt x="891" y="360"/>
                  </a:lnTo>
                  <a:lnTo>
                    <a:pt x="887" y="356"/>
                  </a:lnTo>
                  <a:lnTo>
                    <a:pt x="882" y="352"/>
                  </a:lnTo>
                  <a:lnTo>
                    <a:pt x="878" y="348"/>
                  </a:lnTo>
                  <a:lnTo>
                    <a:pt x="874" y="345"/>
                  </a:lnTo>
                  <a:lnTo>
                    <a:pt x="869" y="340"/>
                  </a:lnTo>
                  <a:lnTo>
                    <a:pt x="865" y="337"/>
                  </a:lnTo>
                  <a:lnTo>
                    <a:pt x="861" y="333"/>
                  </a:lnTo>
                  <a:lnTo>
                    <a:pt x="856" y="329"/>
                  </a:lnTo>
                  <a:lnTo>
                    <a:pt x="852" y="326"/>
                  </a:lnTo>
                  <a:lnTo>
                    <a:pt x="848" y="322"/>
                  </a:lnTo>
                  <a:lnTo>
                    <a:pt x="842" y="318"/>
                  </a:lnTo>
                  <a:lnTo>
                    <a:pt x="838" y="314"/>
                  </a:lnTo>
                  <a:lnTo>
                    <a:pt x="833" y="311"/>
                  </a:lnTo>
                  <a:lnTo>
                    <a:pt x="829" y="306"/>
                  </a:lnTo>
                  <a:lnTo>
                    <a:pt x="825" y="303"/>
                  </a:lnTo>
                  <a:lnTo>
                    <a:pt x="819" y="300"/>
                  </a:lnTo>
                  <a:lnTo>
                    <a:pt x="815" y="297"/>
                  </a:lnTo>
                  <a:lnTo>
                    <a:pt x="811" y="292"/>
                  </a:lnTo>
                  <a:lnTo>
                    <a:pt x="806" y="289"/>
                  </a:lnTo>
                  <a:lnTo>
                    <a:pt x="801" y="285"/>
                  </a:lnTo>
                  <a:lnTo>
                    <a:pt x="796" y="281"/>
                  </a:lnTo>
                  <a:lnTo>
                    <a:pt x="792" y="278"/>
                  </a:lnTo>
                  <a:lnTo>
                    <a:pt x="787" y="275"/>
                  </a:lnTo>
                  <a:lnTo>
                    <a:pt x="782" y="271"/>
                  </a:lnTo>
                  <a:lnTo>
                    <a:pt x="778" y="267"/>
                  </a:lnTo>
                  <a:lnTo>
                    <a:pt x="772" y="264"/>
                  </a:lnTo>
                  <a:lnTo>
                    <a:pt x="768" y="261"/>
                  </a:lnTo>
                  <a:lnTo>
                    <a:pt x="763" y="257"/>
                  </a:lnTo>
                  <a:lnTo>
                    <a:pt x="758" y="254"/>
                  </a:lnTo>
                  <a:lnTo>
                    <a:pt x="754" y="251"/>
                  </a:lnTo>
                  <a:lnTo>
                    <a:pt x="748" y="247"/>
                  </a:lnTo>
                  <a:lnTo>
                    <a:pt x="744" y="243"/>
                  </a:lnTo>
                  <a:lnTo>
                    <a:pt x="739" y="240"/>
                  </a:lnTo>
                  <a:lnTo>
                    <a:pt x="734" y="237"/>
                  </a:lnTo>
                  <a:lnTo>
                    <a:pt x="730" y="233"/>
                  </a:lnTo>
                  <a:lnTo>
                    <a:pt x="724" y="230"/>
                  </a:lnTo>
                  <a:lnTo>
                    <a:pt x="719" y="227"/>
                  </a:lnTo>
                  <a:lnTo>
                    <a:pt x="715" y="224"/>
                  </a:lnTo>
                  <a:lnTo>
                    <a:pt x="709" y="220"/>
                  </a:lnTo>
                  <a:lnTo>
                    <a:pt x="705" y="217"/>
                  </a:lnTo>
                  <a:lnTo>
                    <a:pt x="699" y="214"/>
                  </a:lnTo>
                  <a:lnTo>
                    <a:pt x="695" y="211"/>
                  </a:lnTo>
                  <a:lnTo>
                    <a:pt x="689" y="207"/>
                  </a:lnTo>
                  <a:lnTo>
                    <a:pt x="685" y="204"/>
                  </a:lnTo>
                  <a:lnTo>
                    <a:pt x="680" y="201"/>
                  </a:lnTo>
                  <a:lnTo>
                    <a:pt x="675" y="197"/>
                  </a:lnTo>
                  <a:lnTo>
                    <a:pt x="670" y="194"/>
                  </a:lnTo>
                  <a:lnTo>
                    <a:pt x="665" y="192"/>
                  </a:lnTo>
                  <a:lnTo>
                    <a:pt x="660" y="189"/>
                  </a:lnTo>
                  <a:lnTo>
                    <a:pt x="656" y="185"/>
                  </a:lnTo>
                  <a:lnTo>
                    <a:pt x="650" y="182"/>
                  </a:lnTo>
                  <a:lnTo>
                    <a:pt x="645" y="179"/>
                  </a:lnTo>
                  <a:lnTo>
                    <a:pt x="640" y="177"/>
                  </a:lnTo>
                  <a:lnTo>
                    <a:pt x="635" y="173"/>
                  </a:lnTo>
                  <a:lnTo>
                    <a:pt x="631" y="170"/>
                  </a:lnTo>
                  <a:lnTo>
                    <a:pt x="625" y="168"/>
                  </a:lnTo>
                  <a:lnTo>
                    <a:pt x="620" y="165"/>
                  </a:lnTo>
                  <a:lnTo>
                    <a:pt x="615" y="163"/>
                  </a:lnTo>
                  <a:lnTo>
                    <a:pt x="610" y="159"/>
                  </a:lnTo>
                  <a:lnTo>
                    <a:pt x="606" y="156"/>
                  </a:lnTo>
                  <a:lnTo>
                    <a:pt x="600" y="154"/>
                  </a:lnTo>
                  <a:lnTo>
                    <a:pt x="596" y="151"/>
                  </a:lnTo>
                  <a:lnTo>
                    <a:pt x="590" y="148"/>
                  </a:lnTo>
                  <a:lnTo>
                    <a:pt x="586" y="145"/>
                  </a:lnTo>
                  <a:lnTo>
                    <a:pt x="580" y="143"/>
                  </a:lnTo>
                  <a:lnTo>
                    <a:pt x="576" y="140"/>
                  </a:lnTo>
                  <a:lnTo>
                    <a:pt x="571" y="137"/>
                  </a:lnTo>
                  <a:lnTo>
                    <a:pt x="565" y="134"/>
                  </a:lnTo>
                  <a:lnTo>
                    <a:pt x="561" y="132"/>
                  </a:lnTo>
                  <a:lnTo>
                    <a:pt x="556" y="129"/>
                  </a:lnTo>
                  <a:lnTo>
                    <a:pt x="551" y="127"/>
                  </a:lnTo>
                  <a:lnTo>
                    <a:pt x="546" y="124"/>
                  </a:lnTo>
                  <a:lnTo>
                    <a:pt x="541" y="122"/>
                  </a:lnTo>
                  <a:lnTo>
                    <a:pt x="537" y="119"/>
                  </a:lnTo>
                  <a:lnTo>
                    <a:pt x="531" y="117"/>
                  </a:lnTo>
                  <a:lnTo>
                    <a:pt x="527" y="115"/>
                  </a:lnTo>
                  <a:lnTo>
                    <a:pt x="522" y="112"/>
                  </a:lnTo>
                  <a:lnTo>
                    <a:pt x="517" y="110"/>
                  </a:lnTo>
                  <a:lnTo>
                    <a:pt x="512" y="107"/>
                  </a:lnTo>
                  <a:lnTo>
                    <a:pt x="507" y="105"/>
                  </a:lnTo>
                  <a:lnTo>
                    <a:pt x="503" y="103"/>
                  </a:lnTo>
                  <a:lnTo>
                    <a:pt x="499" y="100"/>
                  </a:lnTo>
                  <a:lnTo>
                    <a:pt x="493" y="98"/>
                  </a:lnTo>
                  <a:lnTo>
                    <a:pt x="489" y="96"/>
                  </a:lnTo>
                  <a:lnTo>
                    <a:pt x="484" y="94"/>
                  </a:lnTo>
                  <a:lnTo>
                    <a:pt x="479" y="92"/>
                  </a:lnTo>
                  <a:lnTo>
                    <a:pt x="475" y="90"/>
                  </a:lnTo>
                  <a:lnTo>
                    <a:pt x="470" y="87"/>
                  </a:lnTo>
                  <a:lnTo>
                    <a:pt x="465" y="85"/>
                  </a:lnTo>
                  <a:lnTo>
                    <a:pt x="460" y="83"/>
                  </a:lnTo>
                  <a:lnTo>
                    <a:pt x="456" y="81"/>
                  </a:lnTo>
                  <a:lnTo>
                    <a:pt x="452" y="80"/>
                  </a:lnTo>
                  <a:lnTo>
                    <a:pt x="447" y="78"/>
                  </a:lnTo>
                  <a:lnTo>
                    <a:pt x="442" y="75"/>
                  </a:lnTo>
                  <a:lnTo>
                    <a:pt x="438" y="73"/>
                  </a:lnTo>
                  <a:lnTo>
                    <a:pt x="433" y="71"/>
                  </a:lnTo>
                  <a:lnTo>
                    <a:pt x="429" y="70"/>
                  </a:lnTo>
                  <a:lnTo>
                    <a:pt x="425" y="68"/>
                  </a:lnTo>
                  <a:lnTo>
                    <a:pt x="420" y="66"/>
                  </a:lnTo>
                  <a:lnTo>
                    <a:pt x="416" y="64"/>
                  </a:lnTo>
                  <a:lnTo>
                    <a:pt x="411" y="62"/>
                  </a:lnTo>
                  <a:lnTo>
                    <a:pt x="407" y="60"/>
                  </a:lnTo>
                  <a:lnTo>
                    <a:pt x="403" y="59"/>
                  </a:lnTo>
                  <a:lnTo>
                    <a:pt x="398" y="57"/>
                  </a:lnTo>
                  <a:lnTo>
                    <a:pt x="394" y="56"/>
                  </a:lnTo>
                  <a:lnTo>
                    <a:pt x="390" y="54"/>
                  </a:lnTo>
                  <a:lnTo>
                    <a:pt x="385" y="52"/>
                  </a:lnTo>
                  <a:lnTo>
                    <a:pt x="381" y="50"/>
                  </a:lnTo>
                  <a:lnTo>
                    <a:pt x="377" y="49"/>
                  </a:lnTo>
                  <a:lnTo>
                    <a:pt x="373" y="47"/>
                  </a:lnTo>
                  <a:lnTo>
                    <a:pt x="369" y="46"/>
                  </a:lnTo>
                  <a:lnTo>
                    <a:pt x="365" y="45"/>
                  </a:lnTo>
                  <a:lnTo>
                    <a:pt x="360" y="43"/>
                  </a:lnTo>
                  <a:lnTo>
                    <a:pt x="357" y="42"/>
                  </a:lnTo>
                  <a:lnTo>
                    <a:pt x="353" y="40"/>
                  </a:lnTo>
                  <a:lnTo>
                    <a:pt x="348" y="38"/>
                  </a:lnTo>
                  <a:lnTo>
                    <a:pt x="345" y="37"/>
                  </a:lnTo>
                  <a:lnTo>
                    <a:pt x="341" y="36"/>
                  </a:lnTo>
                  <a:lnTo>
                    <a:pt x="336" y="35"/>
                  </a:lnTo>
                  <a:lnTo>
                    <a:pt x="333" y="33"/>
                  </a:lnTo>
                  <a:lnTo>
                    <a:pt x="329" y="32"/>
                  </a:lnTo>
                  <a:lnTo>
                    <a:pt x="325" y="31"/>
                  </a:lnTo>
                  <a:lnTo>
                    <a:pt x="321" y="30"/>
                  </a:lnTo>
                  <a:lnTo>
                    <a:pt x="318" y="28"/>
                  </a:lnTo>
                  <a:lnTo>
                    <a:pt x="313" y="27"/>
                  </a:lnTo>
                  <a:lnTo>
                    <a:pt x="310" y="26"/>
                  </a:lnTo>
                  <a:lnTo>
                    <a:pt x="306" y="25"/>
                  </a:lnTo>
                  <a:lnTo>
                    <a:pt x="302" y="24"/>
                  </a:lnTo>
                  <a:lnTo>
                    <a:pt x="299" y="23"/>
                  </a:lnTo>
                  <a:lnTo>
                    <a:pt x="295" y="22"/>
                  </a:lnTo>
                  <a:lnTo>
                    <a:pt x="291" y="21"/>
                  </a:lnTo>
                  <a:lnTo>
                    <a:pt x="288" y="20"/>
                  </a:lnTo>
                  <a:lnTo>
                    <a:pt x="284" y="20"/>
                  </a:lnTo>
                  <a:lnTo>
                    <a:pt x="281" y="18"/>
                  </a:lnTo>
                  <a:lnTo>
                    <a:pt x="277" y="18"/>
                  </a:lnTo>
                  <a:lnTo>
                    <a:pt x="274" y="16"/>
                  </a:lnTo>
                  <a:lnTo>
                    <a:pt x="271" y="15"/>
                  </a:lnTo>
                  <a:lnTo>
                    <a:pt x="267" y="14"/>
                  </a:lnTo>
                  <a:lnTo>
                    <a:pt x="263" y="14"/>
                  </a:lnTo>
                  <a:lnTo>
                    <a:pt x="260" y="13"/>
                  </a:lnTo>
                  <a:lnTo>
                    <a:pt x="257" y="12"/>
                  </a:lnTo>
                  <a:lnTo>
                    <a:pt x="253" y="12"/>
                  </a:lnTo>
                  <a:lnTo>
                    <a:pt x="250" y="11"/>
                  </a:lnTo>
                  <a:lnTo>
                    <a:pt x="247" y="10"/>
                  </a:lnTo>
                  <a:lnTo>
                    <a:pt x="245" y="10"/>
                  </a:lnTo>
                  <a:lnTo>
                    <a:pt x="240" y="9"/>
                  </a:lnTo>
                  <a:lnTo>
                    <a:pt x="237" y="8"/>
                  </a:lnTo>
                  <a:lnTo>
                    <a:pt x="235" y="8"/>
                  </a:lnTo>
                  <a:lnTo>
                    <a:pt x="232" y="7"/>
                  </a:lnTo>
                  <a:lnTo>
                    <a:pt x="228" y="7"/>
                  </a:lnTo>
                  <a:lnTo>
                    <a:pt x="225" y="6"/>
                  </a:lnTo>
                  <a:lnTo>
                    <a:pt x="222" y="6"/>
                  </a:lnTo>
                  <a:lnTo>
                    <a:pt x="220" y="6"/>
                  </a:lnTo>
                  <a:lnTo>
                    <a:pt x="216" y="4"/>
                  </a:lnTo>
                  <a:lnTo>
                    <a:pt x="213" y="4"/>
                  </a:lnTo>
                  <a:lnTo>
                    <a:pt x="211" y="3"/>
                  </a:lnTo>
                  <a:lnTo>
                    <a:pt x="208" y="3"/>
                  </a:lnTo>
                  <a:lnTo>
                    <a:pt x="204" y="2"/>
                  </a:lnTo>
                  <a:lnTo>
                    <a:pt x="202" y="2"/>
                  </a:lnTo>
                  <a:lnTo>
                    <a:pt x="199" y="2"/>
                  </a:lnTo>
                  <a:lnTo>
                    <a:pt x="197" y="2"/>
                  </a:lnTo>
                  <a:lnTo>
                    <a:pt x="193" y="1"/>
                  </a:lnTo>
                  <a:lnTo>
                    <a:pt x="191" y="1"/>
                  </a:lnTo>
                  <a:lnTo>
                    <a:pt x="188" y="1"/>
                  </a:lnTo>
                  <a:lnTo>
                    <a:pt x="186" y="1"/>
                  </a:lnTo>
                  <a:lnTo>
                    <a:pt x="182" y="0"/>
                  </a:lnTo>
                  <a:lnTo>
                    <a:pt x="180" y="0"/>
                  </a:lnTo>
                  <a:lnTo>
                    <a:pt x="177" y="0"/>
                  </a:lnTo>
                  <a:lnTo>
                    <a:pt x="175" y="0"/>
                  </a:lnTo>
                  <a:lnTo>
                    <a:pt x="173" y="0"/>
                  </a:lnTo>
                  <a:lnTo>
                    <a:pt x="170" y="0"/>
                  </a:lnTo>
                  <a:lnTo>
                    <a:pt x="167" y="0"/>
                  </a:lnTo>
                  <a:lnTo>
                    <a:pt x="165" y="0"/>
                  </a:lnTo>
                  <a:lnTo>
                    <a:pt x="163" y="0"/>
                  </a:lnTo>
                  <a:lnTo>
                    <a:pt x="160" y="0"/>
                  </a:lnTo>
                  <a:lnTo>
                    <a:pt x="157" y="0"/>
                  </a:lnTo>
                  <a:lnTo>
                    <a:pt x="155" y="0"/>
                  </a:lnTo>
                  <a:lnTo>
                    <a:pt x="153" y="0"/>
                  </a:lnTo>
                  <a:lnTo>
                    <a:pt x="151" y="0"/>
                  </a:lnTo>
                  <a:lnTo>
                    <a:pt x="149" y="0"/>
                  </a:lnTo>
                  <a:lnTo>
                    <a:pt x="146" y="0"/>
                  </a:lnTo>
                  <a:lnTo>
                    <a:pt x="144" y="0"/>
                  </a:lnTo>
                  <a:lnTo>
                    <a:pt x="142" y="0"/>
                  </a:lnTo>
                  <a:lnTo>
                    <a:pt x="140" y="0"/>
                  </a:lnTo>
                  <a:lnTo>
                    <a:pt x="138" y="0"/>
                  </a:lnTo>
                  <a:lnTo>
                    <a:pt x="136" y="0"/>
                  </a:lnTo>
                  <a:lnTo>
                    <a:pt x="133" y="0"/>
                  </a:lnTo>
                  <a:lnTo>
                    <a:pt x="131" y="1"/>
                  </a:lnTo>
                  <a:lnTo>
                    <a:pt x="129" y="1"/>
                  </a:lnTo>
                  <a:lnTo>
                    <a:pt x="127" y="1"/>
                  </a:lnTo>
                  <a:lnTo>
                    <a:pt x="125" y="1"/>
                  </a:lnTo>
                  <a:lnTo>
                    <a:pt x="122" y="1"/>
                  </a:lnTo>
                  <a:lnTo>
                    <a:pt x="120" y="2"/>
                  </a:lnTo>
                  <a:lnTo>
                    <a:pt x="119" y="2"/>
                  </a:lnTo>
                  <a:lnTo>
                    <a:pt x="117" y="2"/>
                  </a:lnTo>
                  <a:lnTo>
                    <a:pt x="115" y="2"/>
                  </a:lnTo>
                  <a:lnTo>
                    <a:pt x="114" y="3"/>
                  </a:lnTo>
                  <a:lnTo>
                    <a:pt x="112" y="3"/>
                  </a:lnTo>
                  <a:lnTo>
                    <a:pt x="109" y="4"/>
                  </a:lnTo>
                  <a:lnTo>
                    <a:pt x="108" y="4"/>
                  </a:lnTo>
                  <a:lnTo>
                    <a:pt x="106" y="4"/>
                  </a:lnTo>
                  <a:lnTo>
                    <a:pt x="104" y="6"/>
                  </a:lnTo>
                  <a:lnTo>
                    <a:pt x="103" y="6"/>
                  </a:lnTo>
                  <a:lnTo>
                    <a:pt x="101" y="6"/>
                  </a:lnTo>
                  <a:lnTo>
                    <a:pt x="100" y="7"/>
                  </a:lnTo>
                  <a:lnTo>
                    <a:pt x="97" y="7"/>
                  </a:lnTo>
                  <a:lnTo>
                    <a:pt x="96" y="7"/>
                  </a:lnTo>
                  <a:lnTo>
                    <a:pt x="94" y="8"/>
                  </a:lnTo>
                  <a:lnTo>
                    <a:pt x="92" y="8"/>
                  </a:lnTo>
                  <a:lnTo>
                    <a:pt x="91" y="8"/>
                  </a:lnTo>
                  <a:lnTo>
                    <a:pt x="89" y="9"/>
                  </a:lnTo>
                  <a:lnTo>
                    <a:pt x="88" y="9"/>
                  </a:lnTo>
                  <a:lnTo>
                    <a:pt x="86" y="10"/>
                  </a:lnTo>
                  <a:lnTo>
                    <a:pt x="84" y="10"/>
                  </a:lnTo>
                  <a:lnTo>
                    <a:pt x="83" y="11"/>
                  </a:lnTo>
                  <a:lnTo>
                    <a:pt x="82" y="11"/>
                  </a:lnTo>
                  <a:lnTo>
                    <a:pt x="80" y="12"/>
                  </a:lnTo>
                  <a:lnTo>
                    <a:pt x="79" y="12"/>
                  </a:lnTo>
                  <a:lnTo>
                    <a:pt x="78" y="13"/>
                  </a:lnTo>
                  <a:lnTo>
                    <a:pt x="77" y="13"/>
                  </a:lnTo>
                  <a:lnTo>
                    <a:pt x="74" y="14"/>
                  </a:lnTo>
                  <a:lnTo>
                    <a:pt x="73" y="14"/>
                  </a:lnTo>
                  <a:lnTo>
                    <a:pt x="72" y="15"/>
                  </a:lnTo>
                  <a:lnTo>
                    <a:pt x="71" y="15"/>
                  </a:lnTo>
                  <a:lnTo>
                    <a:pt x="69" y="16"/>
                  </a:lnTo>
                  <a:lnTo>
                    <a:pt x="68" y="16"/>
                  </a:lnTo>
                  <a:lnTo>
                    <a:pt x="67" y="16"/>
                  </a:lnTo>
                  <a:lnTo>
                    <a:pt x="66" y="18"/>
                  </a:lnTo>
                  <a:lnTo>
                    <a:pt x="65" y="18"/>
                  </a:lnTo>
                  <a:lnTo>
                    <a:pt x="64" y="19"/>
                  </a:lnTo>
                  <a:lnTo>
                    <a:pt x="62" y="20"/>
                  </a:lnTo>
                  <a:lnTo>
                    <a:pt x="61" y="20"/>
                  </a:lnTo>
                  <a:lnTo>
                    <a:pt x="60" y="21"/>
                  </a:lnTo>
                  <a:lnTo>
                    <a:pt x="59" y="21"/>
                  </a:lnTo>
                  <a:lnTo>
                    <a:pt x="58" y="22"/>
                  </a:lnTo>
                  <a:lnTo>
                    <a:pt x="57" y="22"/>
                  </a:lnTo>
                  <a:lnTo>
                    <a:pt x="56" y="23"/>
                  </a:lnTo>
                  <a:lnTo>
                    <a:pt x="55" y="23"/>
                  </a:lnTo>
                  <a:lnTo>
                    <a:pt x="54" y="24"/>
                  </a:lnTo>
                  <a:lnTo>
                    <a:pt x="53" y="25"/>
                  </a:lnTo>
                  <a:lnTo>
                    <a:pt x="52" y="25"/>
                  </a:lnTo>
                  <a:lnTo>
                    <a:pt x="50" y="26"/>
                  </a:lnTo>
                  <a:lnTo>
                    <a:pt x="49" y="27"/>
                  </a:lnTo>
                  <a:lnTo>
                    <a:pt x="48" y="28"/>
                  </a:lnTo>
                  <a:lnTo>
                    <a:pt x="47" y="28"/>
                  </a:lnTo>
                  <a:lnTo>
                    <a:pt x="46" y="30"/>
                  </a:lnTo>
                  <a:lnTo>
                    <a:pt x="45" y="31"/>
                  </a:lnTo>
                  <a:lnTo>
                    <a:pt x="44" y="31"/>
                  </a:lnTo>
                  <a:lnTo>
                    <a:pt x="43" y="32"/>
                  </a:lnTo>
                  <a:lnTo>
                    <a:pt x="42" y="33"/>
                  </a:lnTo>
                  <a:lnTo>
                    <a:pt x="41" y="33"/>
                  </a:lnTo>
                  <a:lnTo>
                    <a:pt x="41" y="34"/>
                  </a:lnTo>
                  <a:lnTo>
                    <a:pt x="40" y="35"/>
                  </a:lnTo>
                  <a:lnTo>
                    <a:pt x="38" y="35"/>
                  </a:lnTo>
                  <a:lnTo>
                    <a:pt x="38" y="36"/>
                  </a:lnTo>
                  <a:lnTo>
                    <a:pt x="37" y="36"/>
                  </a:lnTo>
                  <a:lnTo>
                    <a:pt x="37" y="37"/>
                  </a:lnTo>
                  <a:lnTo>
                    <a:pt x="36" y="37"/>
                  </a:lnTo>
                  <a:lnTo>
                    <a:pt x="36" y="38"/>
                  </a:lnTo>
                  <a:lnTo>
                    <a:pt x="35" y="38"/>
                  </a:lnTo>
                  <a:lnTo>
                    <a:pt x="34" y="39"/>
                  </a:lnTo>
                  <a:lnTo>
                    <a:pt x="33" y="40"/>
                  </a:lnTo>
                  <a:lnTo>
                    <a:pt x="32" y="42"/>
                  </a:lnTo>
                  <a:lnTo>
                    <a:pt x="32" y="43"/>
                  </a:lnTo>
                  <a:lnTo>
                    <a:pt x="31" y="43"/>
                  </a:lnTo>
                  <a:lnTo>
                    <a:pt x="31" y="44"/>
                  </a:lnTo>
                  <a:lnTo>
                    <a:pt x="30" y="45"/>
                  </a:lnTo>
                  <a:lnTo>
                    <a:pt x="29" y="46"/>
                  </a:lnTo>
                  <a:lnTo>
                    <a:pt x="28" y="46"/>
                  </a:lnTo>
                  <a:lnTo>
                    <a:pt x="28" y="47"/>
                  </a:lnTo>
                  <a:lnTo>
                    <a:pt x="26" y="48"/>
                  </a:lnTo>
                  <a:lnTo>
                    <a:pt x="26" y="49"/>
                  </a:lnTo>
                  <a:lnTo>
                    <a:pt x="25" y="50"/>
                  </a:lnTo>
                  <a:lnTo>
                    <a:pt x="24" y="51"/>
                  </a:lnTo>
                  <a:lnTo>
                    <a:pt x="24" y="52"/>
                  </a:lnTo>
                  <a:lnTo>
                    <a:pt x="23" y="52"/>
                  </a:lnTo>
                  <a:lnTo>
                    <a:pt x="23" y="54"/>
                  </a:lnTo>
                  <a:lnTo>
                    <a:pt x="22" y="55"/>
                  </a:lnTo>
                  <a:lnTo>
                    <a:pt x="22" y="56"/>
                  </a:lnTo>
                  <a:lnTo>
                    <a:pt x="22" y="57"/>
                  </a:lnTo>
                  <a:lnTo>
                    <a:pt x="21" y="57"/>
                  </a:lnTo>
                  <a:lnTo>
                    <a:pt x="21" y="58"/>
                  </a:lnTo>
                  <a:lnTo>
                    <a:pt x="20" y="59"/>
                  </a:lnTo>
                  <a:lnTo>
                    <a:pt x="20" y="60"/>
                  </a:lnTo>
                  <a:lnTo>
                    <a:pt x="19" y="61"/>
                  </a:lnTo>
                  <a:lnTo>
                    <a:pt x="19" y="62"/>
                  </a:lnTo>
                  <a:lnTo>
                    <a:pt x="18" y="63"/>
                  </a:lnTo>
                  <a:lnTo>
                    <a:pt x="18" y="64"/>
                  </a:lnTo>
                  <a:lnTo>
                    <a:pt x="18" y="66"/>
                  </a:lnTo>
                  <a:lnTo>
                    <a:pt x="18" y="67"/>
                  </a:lnTo>
                  <a:lnTo>
                    <a:pt x="17" y="67"/>
                  </a:lnTo>
                  <a:lnTo>
                    <a:pt x="17" y="68"/>
                  </a:lnTo>
                  <a:lnTo>
                    <a:pt x="17" y="69"/>
                  </a:lnTo>
                  <a:lnTo>
                    <a:pt x="16" y="70"/>
                  </a:lnTo>
                  <a:lnTo>
                    <a:pt x="16" y="71"/>
                  </a:lnTo>
                  <a:lnTo>
                    <a:pt x="15" y="72"/>
                  </a:lnTo>
                  <a:lnTo>
                    <a:pt x="15" y="73"/>
                  </a:lnTo>
                  <a:lnTo>
                    <a:pt x="15" y="74"/>
                  </a:lnTo>
                  <a:lnTo>
                    <a:pt x="13" y="75"/>
                  </a:lnTo>
                  <a:lnTo>
                    <a:pt x="13" y="76"/>
                  </a:lnTo>
                  <a:lnTo>
                    <a:pt x="13" y="78"/>
                  </a:lnTo>
                  <a:lnTo>
                    <a:pt x="12" y="78"/>
                  </a:lnTo>
                  <a:lnTo>
                    <a:pt x="12" y="79"/>
                  </a:lnTo>
                  <a:lnTo>
                    <a:pt x="11" y="80"/>
                  </a:lnTo>
                  <a:lnTo>
                    <a:pt x="11" y="81"/>
                  </a:lnTo>
                  <a:lnTo>
                    <a:pt x="10" y="81"/>
                  </a:lnTo>
                  <a:lnTo>
                    <a:pt x="10" y="82"/>
                  </a:lnTo>
                  <a:lnTo>
                    <a:pt x="9" y="82"/>
                  </a:lnTo>
                  <a:lnTo>
                    <a:pt x="8" y="83"/>
                  </a:lnTo>
                  <a:lnTo>
                    <a:pt x="7" y="83"/>
                  </a:lnTo>
                  <a:lnTo>
                    <a:pt x="7" y="84"/>
                  </a:lnTo>
                  <a:lnTo>
                    <a:pt x="6" y="84"/>
                  </a:lnTo>
                  <a:lnTo>
                    <a:pt x="5" y="84"/>
                  </a:lnTo>
                  <a:lnTo>
                    <a:pt x="4" y="84"/>
                  </a:lnTo>
                  <a:lnTo>
                    <a:pt x="4" y="83"/>
                  </a:lnTo>
                  <a:lnTo>
                    <a:pt x="3" y="83"/>
                  </a:lnTo>
                  <a:lnTo>
                    <a:pt x="1" y="83"/>
                  </a:lnTo>
                  <a:lnTo>
                    <a:pt x="1" y="82"/>
                  </a:lnTo>
                  <a:lnTo>
                    <a:pt x="0" y="82"/>
                  </a:lnTo>
                  <a:lnTo>
                    <a:pt x="1" y="81"/>
                  </a:lnTo>
                  <a:lnTo>
                    <a:pt x="3" y="81"/>
                  </a:lnTo>
                  <a:lnTo>
                    <a:pt x="4" y="81"/>
                  </a:lnTo>
                  <a:lnTo>
                    <a:pt x="4" y="80"/>
                  </a:lnTo>
                  <a:lnTo>
                    <a:pt x="5" y="80"/>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5" name="Freeform 49"/>
            <p:cNvSpPr>
              <a:spLocks/>
            </p:cNvSpPr>
            <p:nvPr/>
          </p:nvSpPr>
          <p:spPr bwMode="auto">
            <a:xfrm rot="10800000">
              <a:off x="3757" y="2730"/>
              <a:ext cx="811" cy="690"/>
            </a:xfrm>
            <a:custGeom>
              <a:avLst/>
              <a:gdLst>
                <a:gd name="T0" fmla="*/ 2147483646 w 811"/>
                <a:gd name="T1" fmla="*/ 2147483646 h 690"/>
                <a:gd name="T2" fmla="*/ 2147483646 w 811"/>
                <a:gd name="T3" fmla="*/ 2147483646 h 690"/>
                <a:gd name="T4" fmla="*/ 2147483646 w 811"/>
                <a:gd name="T5" fmla="*/ 2147483646 h 690"/>
                <a:gd name="T6" fmla="*/ 2147483646 w 811"/>
                <a:gd name="T7" fmla="*/ 2147483646 h 690"/>
                <a:gd name="T8" fmla="*/ 2147483646 w 811"/>
                <a:gd name="T9" fmla="*/ 2147483646 h 690"/>
                <a:gd name="T10" fmla="*/ 2147483646 w 811"/>
                <a:gd name="T11" fmla="*/ 2147483646 h 690"/>
                <a:gd name="T12" fmla="*/ 2147483646 w 811"/>
                <a:gd name="T13" fmla="*/ 2147483646 h 690"/>
                <a:gd name="T14" fmla="*/ 2147483646 w 811"/>
                <a:gd name="T15" fmla="*/ 2147483646 h 690"/>
                <a:gd name="T16" fmla="*/ 2147483646 w 811"/>
                <a:gd name="T17" fmla="*/ 2147483646 h 690"/>
                <a:gd name="T18" fmla="*/ 2147483646 w 811"/>
                <a:gd name="T19" fmla="*/ 2147483646 h 690"/>
                <a:gd name="T20" fmla="*/ 2147483646 w 811"/>
                <a:gd name="T21" fmla="*/ 2147483646 h 690"/>
                <a:gd name="T22" fmla="*/ 2147483646 w 811"/>
                <a:gd name="T23" fmla="*/ 2147483646 h 690"/>
                <a:gd name="T24" fmla="*/ 2147483646 w 811"/>
                <a:gd name="T25" fmla="*/ 2147483646 h 690"/>
                <a:gd name="T26" fmla="*/ 2147483646 w 811"/>
                <a:gd name="T27" fmla="*/ 2147483646 h 690"/>
                <a:gd name="T28" fmla="*/ 2147483646 w 811"/>
                <a:gd name="T29" fmla="*/ 2147483646 h 690"/>
                <a:gd name="T30" fmla="*/ 2147483646 w 811"/>
                <a:gd name="T31" fmla="*/ 2147483646 h 690"/>
                <a:gd name="T32" fmla="*/ 2147483646 w 811"/>
                <a:gd name="T33" fmla="*/ 2147483646 h 690"/>
                <a:gd name="T34" fmla="*/ 2147483646 w 811"/>
                <a:gd name="T35" fmla="*/ 2147483646 h 690"/>
                <a:gd name="T36" fmla="*/ 2147483646 w 811"/>
                <a:gd name="T37" fmla="*/ 2147483646 h 690"/>
                <a:gd name="T38" fmla="*/ 2147483646 w 811"/>
                <a:gd name="T39" fmla="*/ 2147483646 h 690"/>
                <a:gd name="T40" fmla="*/ 2147483646 w 811"/>
                <a:gd name="T41" fmla="*/ 2147483646 h 690"/>
                <a:gd name="T42" fmla="*/ 2147483646 w 811"/>
                <a:gd name="T43" fmla="*/ 2147483646 h 690"/>
                <a:gd name="T44" fmla="*/ 2147483646 w 811"/>
                <a:gd name="T45" fmla="*/ 2147483646 h 690"/>
                <a:gd name="T46" fmla="*/ 2147483646 w 811"/>
                <a:gd name="T47" fmla="*/ 2147483646 h 690"/>
                <a:gd name="T48" fmla="*/ 2147483646 w 811"/>
                <a:gd name="T49" fmla="*/ 2147483646 h 690"/>
                <a:gd name="T50" fmla="*/ 2147483646 w 811"/>
                <a:gd name="T51" fmla="*/ 2147483646 h 690"/>
                <a:gd name="T52" fmla="*/ 2147483646 w 811"/>
                <a:gd name="T53" fmla="*/ 2147483646 h 690"/>
                <a:gd name="T54" fmla="*/ 2147483646 w 811"/>
                <a:gd name="T55" fmla="*/ 2147483646 h 690"/>
                <a:gd name="T56" fmla="*/ 2147483646 w 811"/>
                <a:gd name="T57" fmla="*/ 2147483646 h 690"/>
                <a:gd name="T58" fmla="*/ 2147483646 w 811"/>
                <a:gd name="T59" fmla="*/ 2147483646 h 690"/>
                <a:gd name="T60" fmla="*/ 2147483646 w 811"/>
                <a:gd name="T61" fmla="*/ 2147483646 h 690"/>
                <a:gd name="T62" fmla="*/ 2147483646 w 811"/>
                <a:gd name="T63" fmla="*/ 2147483646 h 690"/>
                <a:gd name="T64" fmla="*/ 2147483646 w 811"/>
                <a:gd name="T65" fmla="*/ 2147483646 h 690"/>
                <a:gd name="T66" fmla="*/ 2147483646 w 811"/>
                <a:gd name="T67" fmla="*/ 2147483646 h 690"/>
                <a:gd name="T68" fmla="*/ 2147483646 w 811"/>
                <a:gd name="T69" fmla="*/ 2147483646 h 690"/>
                <a:gd name="T70" fmla="*/ 2147483646 w 811"/>
                <a:gd name="T71" fmla="*/ 0 h 690"/>
                <a:gd name="T72" fmla="*/ 2147483646 w 811"/>
                <a:gd name="T73" fmla="*/ 0 h 690"/>
                <a:gd name="T74" fmla="*/ 2147483646 w 811"/>
                <a:gd name="T75" fmla="*/ 0 h 690"/>
                <a:gd name="T76" fmla="*/ 2147483646 w 811"/>
                <a:gd name="T77" fmla="*/ 2147483646 h 690"/>
                <a:gd name="T78" fmla="*/ 2147483646 w 811"/>
                <a:gd name="T79" fmla="*/ 2147483646 h 690"/>
                <a:gd name="T80" fmla="*/ 2147483646 w 811"/>
                <a:gd name="T81" fmla="*/ 2147483646 h 690"/>
                <a:gd name="T82" fmla="*/ 2147483646 w 811"/>
                <a:gd name="T83" fmla="*/ 2147483646 h 690"/>
                <a:gd name="T84" fmla="*/ 2147483646 w 811"/>
                <a:gd name="T85" fmla="*/ 2147483646 h 690"/>
                <a:gd name="T86" fmla="*/ 2147483646 w 811"/>
                <a:gd name="T87" fmla="*/ 2147483646 h 690"/>
                <a:gd name="T88" fmla="*/ 2147483646 w 811"/>
                <a:gd name="T89" fmla="*/ 2147483646 h 690"/>
                <a:gd name="T90" fmla="*/ 2147483646 w 811"/>
                <a:gd name="T91" fmla="*/ 2147483646 h 690"/>
                <a:gd name="T92" fmla="*/ 2147483646 w 811"/>
                <a:gd name="T93" fmla="*/ 2147483646 h 690"/>
                <a:gd name="T94" fmla="*/ 2147483646 w 811"/>
                <a:gd name="T95" fmla="*/ 2147483646 h 690"/>
                <a:gd name="T96" fmla="*/ 2147483646 w 811"/>
                <a:gd name="T97" fmla="*/ 2147483646 h 690"/>
                <a:gd name="T98" fmla="*/ 2147483646 w 811"/>
                <a:gd name="T99" fmla="*/ 2147483646 h 690"/>
                <a:gd name="T100" fmla="*/ 2147483646 w 811"/>
                <a:gd name="T101" fmla="*/ 2147483646 h 690"/>
                <a:gd name="T102" fmla="*/ 2147483646 w 811"/>
                <a:gd name="T103" fmla="*/ 2147483646 h 690"/>
                <a:gd name="T104" fmla="*/ 2147483646 w 811"/>
                <a:gd name="T105" fmla="*/ 2147483646 h 690"/>
                <a:gd name="T106" fmla="*/ 2147483646 w 811"/>
                <a:gd name="T107" fmla="*/ 2147483646 h 690"/>
                <a:gd name="T108" fmla="*/ 2147483646 w 811"/>
                <a:gd name="T109" fmla="*/ 2147483646 h 690"/>
                <a:gd name="T110" fmla="*/ 2147483646 w 811"/>
                <a:gd name="T111" fmla="*/ 2147483646 h 690"/>
                <a:gd name="T112" fmla="*/ 2147483646 w 811"/>
                <a:gd name="T113" fmla="*/ 2147483646 h 690"/>
                <a:gd name="T114" fmla="*/ 0 w 811"/>
                <a:gd name="T115" fmla="*/ 2147483646 h 6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1" h="690">
                  <a:moveTo>
                    <a:pt x="811" y="690"/>
                  </a:moveTo>
                  <a:lnTo>
                    <a:pt x="811" y="669"/>
                  </a:lnTo>
                  <a:lnTo>
                    <a:pt x="811" y="666"/>
                  </a:lnTo>
                  <a:lnTo>
                    <a:pt x="811" y="586"/>
                  </a:lnTo>
                  <a:lnTo>
                    <a:pt x="811" y="584"/>
                  </a:lnTo>
                  <a:lnTo>
                    <a:pt x="811" y="577"/>
                  </a:lnTo>
                  <a:lnTo>
                    <a:pt x="811" y="574"/>
                  </a:lnTo>
                  <a:lnTo>
                    <a:pt x="811" y="569"/>
                  </a:lnTo>
                  <a:lnTo>
                    <a:pt x="809" y="565"/>
                  </a:lnTo>
                  <a:lnTo>
                    <a:pt x="809" y="563"/>
                  </a:lnTo>
                  <a:lnTo>
                    <a:pt x="809" y="560"/>
                  </a:lnTo>
                  <a:lnTo>
                    <a:pt x="809" y="557"/>
                  </a:lnTo>
                  <a:lnTo>
                    <a:pt x="809" y="553"/>
                  </a:lnTo>
                  <a:lnTo>
                    <a:pt x="809" y="551"/>
                  </a:lnTo>
                  <a:lnTo>
                    <a:pt x="809" y="548"/>
                  </a:lnTo>
                  <a:lnTo>
                    <a:pt x="808" y="545"/>
                  </a:lnTo>
                  <a:lnTo>
                    <a:pt x="808" y="541"/>
                  </a:lnTo>
                  <a:lnTo>
                    <a:pt x="808" y="539"/>
                  </a:lnTo>
                  <a:lnTo>
                    <a:pt x="808" y="536"/>
                  </a:lnTo>
                  <a:lnTo>
                    <a:pt x="807" y="533"/>
                  </a:lnTo>
                  <a:lnTo>
                    <a:pt x="807" y="530"/>
                  </a:lnTo>
                  <a:lnTo>
                    <a:pt x="807" y="527"/>
                  </a:lnTo>
                  <a:lnTo>
                    <a:pt x="807" y="524"/>
                  </a:lnTo>
                  <a:lnTo>
                    <a:pt x="806" y="521"/>
                  </a:lnTo>
                  <a:lnTo>
                    <a:pt x="806" y="518"/>
                  </a:lnTo>
                  <a:lnTo>
                    <a:pt x="806" y="514"/>
                  </a:lnTo>
                  <a:lnTo>
                    <a:pt x="805" y="512"/>
                  </a:lnTo>
                  <a:lnTo>
                    <a:pt x="805" y="509"/>
                  </a:lnTo>
                  <a:lnTo>
                    <a:pt x="804" y="506"/>
                  </a:lnTo>
                  <a:lnTo>
                    <a:pt x="804" y="502"/>
                  </a:lnTo>
                  <a:lnTo>
                    <a:pt x="804" y="500"/>
                  </a:lnTo>
                  <a:lnTo>
                    <a:pt x="803" y="497"/>
                  </a:lnTo>
                  <a:lnTo>
                    <a:pt x="803" y="494"/>
                  </a:lnTo>
                  <a:lnTo>
                    <a:pt x="802" y="490"/>
                  </a:lnTo>
                  <a:lnTo>
                    <a:pt x="802" y="488"/>
                  </a:lnTo>
                  <a:lnTo>
                    <a:pt x="801" y="484"/>
                  </a:lnTo>
                  <a:lnTo>
                    <a:pt x="801" y="482"/>
                  </a:lnTo>
                  <a:lnTo>
                    <a:pt x="800" y="478"/>
                  </a:lnTo>
                  <a:lnTo>
                    <a:pt x="799" y="475"/>
                  </a:lnTo>
                  <a:lnTo>
                    <a:pt x="799" y="472"/>
                  </a:lnTo>
                  <a:lnTo>
                    <a:pt x="797" y="468"/>
                  </a:lnTo>
                  <a:lnTo>
                    <a:pt x="796" y="466"/>
                  </a:lnTo>
                  <a:lnTo>
                    <a:pt x="796" y="463"/>
                  </a:lnTo>
                  <a:lnTo>
                    <a:pt x="795" y="460"/>
                  </a:lnTo>
                  <a:lnTo>
                    <a:pt x="795" y="456"/>
                  </a:lnTo>
                  <a:lnTo>
                    <a:pt x="794" y="453"/>
                  </a:lnTo>
                  <a:lnTo>
                    <a:pt x="793" y="450"/>
                  </a:lnTo>
                  <a:lnTo>
                    <a:pt x="792" y="447"/>
                  </a:lnTo>
                  <a:lnTo>
                    <a:pt x="792" y="444"/>
                  </a:lnTo>
                  <a:lnTo>
                    <a:pt x="791" y="441"/>
                  </a:lnTo>
                  <a:lnTo>
                    <a:pt x="790" y="438"/>
                  </a:lnTo>
                  <a:lnTo>
                    <a:pt x="789" y="435"/>
                  </a:lnTo>
                  <a:lnTo>
                    <a:pt x="788" y="431"/>
                  </a:lnTo>
                  <a:lnTo>
                    <a:pt x="787" y="428"/>
                  </a:lnTo>
                  <a:lnTo>
                    <a:pt x="785" y="425"/>
                  </a:lnTo>
                  <a:lnTo>
                    <a:pt x="784" y="422"/>
                  </a:lnTo>
                  <a:lnTo>
                    <a:pt x="783" y="419"/>
                  </a:lnTo>
                  <a:lnTo>
                    <a:pt x="782" y="415"/>
                  </a:lnTo>
                  <a:lnTo>
                    <a:pt x="781" y="413"/>
                  </a:lnTo>
                  <a:lnTo>
                    <a:pt x="780" y="410"/>
                  </a:lnTo>
                  <a:lnTo>
                    <a:pt x="779" y="406"/>
                  </a:lnTo>
                  <a:lnTo>
                    <a:pt x="778" y="403"/>
                  </a:lnTo>
                  <a:lnTo>
                    <a:pt x="776" y="400"/>
                  </a:lnTo>
                  <a:lnTo>
                    <a:pt x="775" y="396"/>
                  </a:lnTo>
                  <a:lnTo>
                    <a:pt x="773" y="393"/>
                  </a:lnTo>
                  <a:lnTo>
                    <a:pt x="772" y="390"/>
                  </a:lnTo>
                  <a:lnTo>
                    <a:pt x="770" y="387"/>
                  </a:lnTo>
                  <a:lnTo>
                    <a:pt x="769" y="383"/>
                  </a:lnTo>
                  <a:lnTo>
                    <a:pt x="768" y="380"/>
                  </a:lnTo>
                  <a:lnTo>
                    <a:pt x="767" y="377"/>
                  </a:lnTo>
                  <a:lnTo>
                    <a:pt x="765" y="374"/>
                  </a:lnTo>
                  <a:lnTo>
                    <a:pt x="764" y="370"/>
                  </a:lnTo>
                  <a:lnTo>
                    <a:pt x="761" y="367"/>
                  </a:lnTo>
                  <a:lnTo>
                    <a:pt x="760" y="364"/>
                  </a:lnTo>
                  <a:lnTo>
                    <a:pt x="758" y="362"/>
                  </a:lnTo>
                  <a:lnTo>
                    <a:pt x="757" y="357"/>
                  </a:lnTo>
                  <a:lnTo>
                    <a:pt x="755" y="355"/>
                  </a:lnTo>
                  <a:lnTo>
                    <a:pt x="754" y="351"/>
                  </a:lnTo>
                  <a:lnTo>
                    <a:pt x="752" y="348"/>
                  </a:lnTo>
                  <a:lnTo>
                    <a:pt x="751" y="345"/>
                  </a:lnTo>
                  <a:lnTo>
                    <a:pt x="748" y="342"/>
                  </a:lnTo>
                  <a:lnTo>
                    <a:pt x="746" y="339"/>
                  </a:lnTo>
                  <a:lnTo>
                    <a:pt x="744" y="335"/>
                  </a:lnTo>
                  <a:lnTo>
                    <a:pt x="743" y="332"/>
                  </a:lnTo>
                  <a:lnTo>
                    <a:pt x="741" y="329"/>
                  </a:lnTo>
                  <a:lnTo>
                    <a:pt x="739" y="326"/>
                  </a:lnTo>
                  <a:lnTo>
                    <a:pt x="736" y="322"/>
                  </a:lnTo>
                  <a:lnTo>
                    <a:pt x="735" y="319"/>
                  </a:lnTo>
                  <a:lnTo>
                    <a:pt x="733" y="316"/>
                  </a:lnTo>
                  <a:lnTo>
                    <a:pt x="731" y="313"/>
                  </a:lnTo>
                  <a:lnTo>
                    <a:pt x="729" y="309"/>
                  </a:lnTo>
                  <a:lnTo>
                    <a:pt x="727" y="306"/>
                  </a:lnTo>
                  <a:lnTo>
                    <a:pt x="724" y="303"/>
                  </a:lnTo>
                  <a:lnTo>
                    <a:pt x="722" y="299"/>
                  </a:lnTo>
                  <a:lnTo>
                    <a:pt x="720" y="296"/>
                  </a:lnTo>
                  <a:lnTo>
                    <a:pt x="718" y="293"/>
                  </a:lnTo>
                  <a:lnTo>
                    <a:pt x="716" y="290"/>
                  </a:lnTo>
                  <a:lnTo>
                    <a:pt x="713" y="286"/>
                  </a:lnTo>
                  <a:lnTo>
                    <a:pt x="711" y="283"/>
                  </a:lnTo>
                  <a:lnTo>
                    <a:pt x="709" y="280"/>
                  </a:lnTo>
                  <a:lnTo>
                    <a:pt x="707" y="278"/>
                  </a:lnTo>
                  <a:lnTo>
                    <a:pt x="704" y="274"/>
                  </a:lnTo>
                  <a:lnTo>
                    <a:pt x="701" y="271"/>
                  </a:lnTo>
                  <a:lnTo>
                    <a:pt x="699" y="268"/>
                  </a:lnTo>
                  <a:lnTo>
                    <a:pt x="697" y="265"/>
                  </a:lnTo>
                  <a:lnTo>
                    <a:pt x="694" y="261"/>
                  </a:lnTo>
                  <a:lnTo>
                    <a:pt x="692" y="258"/>
                  </a:lnTo>
                  <a:lnTo>
                    <a:pt x="689" y="255"/>
                  </a:lnTo>
                  <a:lnTo>
                    <a:pt x="686" y="251"/>
                  </a:lnTo>
                  <a:lnTo>
                    <a:pt x="684" y="249"/>
                  </a:lnTo>
                  <a:lnTo>
                    <a:pt x="682" y="246"/>
                  </a:lnTo>
                  <a:lnTo>
                    <a:pt x="679" y="243"/>
                  </a:lnTo>
                  <a:lnTo>
                    <a:pt x="676" y="239"/>
                  </a:lnTo>
                  <a:lnTo>
                    <a:pt x="673" y="236"/>
                  </a:lnTo>
                  <a:lnTo>
                    <a:pt x="671" y="234"/>
                  </a:lnTo>
                  <a:lnTo>
                    <a:pt x="668" y="231"/>
                  </a:lnTo>
                  <a:lnTo>
                    <a:pt x="664" y="227"/>
                  </a:lnTo>
                  <a:lnTo>
                    <a:pt x="662" y="224"/>
                  </a:lnTo>
                  <a:lnTo>
                    <a:pt x="659" y="221"/>
                  </a:lnTo>
                  <a:lnTo>
                    <a:pt x="657" y="219"/>
                  </a:lnTo>
                  <a:lnTo>
                    <a:pt x="653" y="215"/>
                  </a:lnTo>
                  <a:lnTo>
                    <a:pt x="650" y="212"/>
                  </a:lnTo>
                  <a:lnTo>
                    <a:pt x="648" y="210"/>
                  </a:lnTo>
                  <a:lnTo>
                    <a:pt x="645" y="207"/>
                  </a:lnTo>
                  <a:lnTo>
                    <a:pt x="641" y="203"/>
                  </a:lnTo>
                  <a:lnTo>
                    <a:pt x="639" y="200"/>
                  </a:lnTo>
                  <a:lnTo>
                    <a:pt x="636" y="198"/>
                  </a:lnTo>
                  <a:lnTo>
                    <a:pt x="633" y="195"/>
                  </a:lnTo>
                  <a:lnTo>
                    <a:pt x="630" y="191"/>
                  </a:lnTo>
                  <a:lnTo>
                    <a:pt x="626" y="189"/>
                  </a:lnTo>
                  <a:lnTo>
                    <a:pt x="624" y="186"/>
                  </a:lnTo>
                  <a:lnTo>
                    <a:pt x="621" y="184"/>
                  </a:lnTo>
                  <a:lnTo>
                    <a:pt x="618" y="181"/>
                  </a:lnTo>
                  <a:lnTo>
                    <a:pt x="614" y="177"/>
                  </a:lnTo>
                  <a:lnTo>
                    <a:pt x="611" y="175"/>
                  </a:lnTo>
                  <a:lnTo>
                    <a:pt x="608" y="173"/>
                  </a:lnTo>
                  <a:lnTo>
                    <a:pt x="604" y="170"/>
                  </a:lnTo>
                  <a:lnTo>
                    <a:pt x="601" y="167"/>
                  </a:lnTo>
                  <a:lnTo>
                    <a:pt x="598" y="164"/>
                  </a:lnTo>
                  <a:lnTo>
                    <a:pt x="595" y="162"/>
                  </a:lnTo>
                  <a:lnTo>
                    <a:pt x="591" y="159"/>
                  </a:lnTo>
                  <a:lnTo>
                    <a:pt x="588" y="157"/>
                  </a:lnTo>
                  <a:lnTo>
                    <a:pt x="585" y="153"/>
                  </a:lnTo>
                  <a:lnTo>
                    <a:pt x="582" y="151"/>
                  </a:lnTo>
                  <a:lnTo>
                    <a:pt x="578" y="149"/>
                  </a:lnTo>
                  <a:lnTo>
                    <a:pt x="574" y="146"/>
                  </a:lnTo>
                  <a:lnTo>
                    <a:pt x="571" y="144"/>
                  </a:lnTo>
                  <a:lnTo>
                    <a:pt x="567" y="141"/>
                  </a:lnTo>
                  <a:lnTo>
                    <a:pt x="564" y="138"/>
                  </a:lnTo>
                  <a:lnTo>
                    <a:pt x="561" y="136"/>
                  </a:lnTo>
                  <a:lnTo>
                    <a:pt x="556" y="134"/>
                  </a:lnTo>
                  <a:lnTo>
                    <a:pt x="553" y="132"/>
                  </a:lnTo>
                  <a:lnTo>
                    <a:pt x="550" y="129"/>
                  </a:lnTo>
                  <a:lnTo>
                    <a:pt x="547" y="126"/>
                  </a:lnTo>
                  <a:lnTo>
                    <a:pt x="542" y="124"/>
                  </a:lnTo>
                  <a:lnTo>
                    <a:pt x="539" y="122"/>
                  </a:lnTo>
                  <a:lnTo>
                    <a:pt x="536" y="120"/>
                  </a:lnTo>
                  <a:lnTo>
                    <a:pt x="532" y="117"/>
                  </a:lnTo>
                  <a:lnTo>
                    <a:pt x="528" y="115"/>
                  </a:lnTo>
                  <a:lnTo>
                    <a:pt x="525" y="113"/>
                  </a:lnTo>
                  <a:lnTo>
                    <a:pt x="522" y="111"/>
                  </a:lnTo>
                  <a:lnTo>
                    <a:pt x="517" y="109"/>
                  </a:lnTo>
                  <a:lnTo>
                    <a:pt x="514" y="106"/>
                  </a:lnTo>
                  <a:lnTo>
                    <a:pt x="511" y="104"/>
                  </a:lnTo>
                  <a:lnTo>
                    <a:pt x="506" y="102"/>
                  </a:lnTo>
                  <a:lnTo>
                    <a:pt x="503" y="100"/>
                  </a:lnTo>
                  <a:lnTo>
                    <a:pt x="499" y="98"/>
                  </a:lnTo>
                  <a:lnTo>
                    <a:pt x="495" y="96"/>
                  </a:lnTo>
                  <a:lnTo>
                    <a:pt x="491" y="93"/>
                  </a:lnTo>
                  <a:lnTo>
                    <a:pt x="488" y="92"/>
                  </a:lnTo>
                  <a:lnTo>
                    <a:pt x="484" y="90"/>
                  </a:lnTo>
                  <a:lnTo>
                    <a:pt x="480" y="88"/>
                  </a:lnTo>
                  <a:lnTo>
                    <a:pt x="477" y="86"/>
                  </a:lnTo>
                  <a:lnTo>
                    <a:pt x="472" y="85"/>
                  </a:lnTo>
                  <a:lnTo>
                    <a:pt x="469" y="82"/>
                  </a:lnTo>
                  <a:lnTo>
                    <a:pt x="465" y="80"/>
                  </a:lnTo>
                  <a:lnTo>
                    <a:pt x="462" y="79"/>
                  </a:lnTo>
                  <a:lnTo>
                    <a:pt x="457" y="77"/>
                  </a:lnTo>
                  <a:lnTo>
                    <a:pt x="454" y="76"/>
                  </a:lnTo>
                  <a:lnTo>
                    <a:pt x="450" y="74"/>
                  </a:lnTo>
                  <a:lnTo>
                    <a:pt x="446" y="72"/>
                  </a:lnTo>
                  <a:lnTo>
                    <a:pt x="442" y="70"/>
                  </a:lnTo>
                  <a:lnTo>
                    <a:pt x="439" y="68"/>
                  </a:lnTo>
                  <a:lnTo>
                    <a:pt x="434" y="67"/>
                  </a:lnTo>
                  <a:lnTo>
                    <a:pt x="431" y="65"/>
                  </a:lnTo>
                  <a:lnTo>
                    <a:pt x="427" y="64"/>
                  </a:lnTo>
                  <a:lnTo>
                    <a:pt x="422" y="62"/>
                  </a:lnTo>
                  <a:lnTo>
                    <a:pt x="419" y="61"/>
                  </a:lnTo>
                  <a:lnTo>
                    <a:pt x="416" y="58"/>
                  </a:lnTo>
                  <a:lnTo>
                    <a:pt x="411" y="57"/>
                  </a:lnTo>
                  <a:lnTo>
                    <a:pt x="407" y="56"/>
                  </a:lnTo>
                  <a:lnTo>
                    <a:pt x="404" y="55"/>
                  </a:lnTo>
                  <a:lnTo>
                    <a:pt x="399" y="53"/>
                  </a:lnTo>
                  <a:lnTo>
                    <a:pt x="396" y="52"/>
                  </a:lnTo>
                  <a:lnTo>
                    <a:pt x="392" y="51"/>
                  </a:lnTo>
                  <a:lnTo>
                    <a:pt x="389" y="49"/>
                  </a:lnTo>
                  <a:lnTo>
                    <a:pt x="384" y="48"/>
                  </a:lnTo>
                  <a:lnTo>
                    <a:pt x="381" y="46"/>
                  </a:lnTo>
                  <a:lnTo>
                    <a:pt x="377" y="45"/>
                  </a:lnTo>
                  <a:lnTo>
                    <a:pt x="373" y="44"/>
                  </a:lnTo>
                  <a:lnTo>
                    <a:pt x="369" y="43"/>
                  </a:lnTo>
                  <a:lnTo>
                    <a:pt x="366" y="42"/>
                  </a:lnTo>
                  <a:lnTo>
                    <a:pt x="361" y="41"/>
                  </a:lnTo>
                  <a:lnTo>
                    <a:pt x="358" y="40"/>
                  </a:lnTo>
                  <a:lnTo>
                    <a:pt x="354" y="39"/>
                  </a:lnTo>
                  <a:lnTo>
                    <a:pt x="350" y="37"/>
                  </a:lnTo>
                  <a:lnTo>
                    <a:pt x="346" y="36"/>
                  </a:lnTo>
                  <a:lnTo>
                    <a:pt x="343" y="34"/>
                  </a:lnTo>
                  <a:lnTo>
                    <a:pt x="338" y="33"/>
                  </a:lnTo>
                  <a:lnTo>
                    <a:pt x="335" y="33"/>
                  </a:lnTo>
                  <a:lnTo>
                    <a:pt x="331" y="32"/>
                  </a:lnTo>
                  <a:lnTo>
                    <a:pt x="327" y="31"/>
                  </a:lnTo>
                  <a:lnTo>
                    <a:pt x="324" y="30"/>
                  </a:lnTo>
                  <a:lnTo>
                    <a:pt x="320" y="29"/>
                  </a:lnTo>
                  <a:lnTo>
                    <a:pt x="317" y="28"/>
                  </a:lnTo>
                  <a:lnTo>
                    <a:pt x="312" y="27"/>
                  </a:lnTo>
                  <a:lnTo>
                    <a:pt x="309" y="27"/>
                  </a:lnTo>
                  <a:lnTo>
                    <a:pt x="305" y="26"/>
                  </a:lnTo>
                  <a:lnTo>
                    <a:pt x="301" y="25"/>
                  </a:lnTo>
                  <a:lnTo>
                    <a:pt x="297" y="24"/>
                  </a:lnTo>
                  <a:lnTo>
                    <a:pt x="294" y="24"/>
                  </a:lnTo>
                  <a:lnTo>
                    <a:pt x="290" y="22"/>
                  </a:lnTo>
                  <a:lnTo>
                    <a:pt x="287" y="21"/>
                  </a:lnTo>
                  <a:lnTo>
                    <a:pt x="283" y="20"/>
                  </a:lnTo>
                  <a:lnTo>
                    <a:pt x="279" y="20"/>
                  </a:lnTo>
                  <a:lnTo>
                    <a:pt x="276" y="19"/>
                  </a:lnTo>
                  <a:lnTo>
                    <a:pt x="272" y="18"/>
                  </a:lnTo>
                  <a:lnTo>
                    <a:pt x="269" y="18"/>
                  </a:lnTo>
                  <a:lnTo>
                    <a:pt x="265" y="17"/>
                  </a:lnTo>
                  <a:lnTo>
                    <a:pt x="262" y="17"/>
                  </a:lnTo>
                  <a:lnTo>
                    <a:pt x="258" y="16"/>
                  </a:lnTo>
                  <a:lnTo>
                    <a:pt x="254" y="16"/>
                  </a:lnTo>
                  <a:lnTo>
                    <a:pt x="251" y="15"/>
                  </a:lnTo>
                  <a:lnTo>
                    <a:pt x="248" y="14"/>
                  </a:lnTo>
                  <a:lnTo>
                    <a:pt x="245" y="14"/>
                  </a:lnTo>
                  <a:lnTo>
                    <a:pt x="241" y="13"/>
                  </a:lnTo>
                  <a:lnTo>
                    <a:pt x="237" y="13"/>
                  </a:lnTo>
                  <a:lnTo>
                    <a:pt x="234" y="12"/>
                  </a:lnTo>
                  <a:lnTo>
                    <a:pt x="230" y="12"/>
                  </a:lnTo>
                  <a:lnTo>
                    <a:pt x="227" y="12"/>
                  </a:lnTo>
                  <a:lnTo>
                    <a:pt x="224" y="10"/>
                  </a:lnTo>
                  <a:lnTo>
                    <a:pt x="221" y="10"/>
                  </a:lnTo>
                  <a:lnTo>
                    <a:pt x="217" y="9"/>
                  </a:lnTo>
                  <a:lnTo>
                    <a:pt x="214" y="9"/>
                  </a:lnTo>
                  <a:lnTo>
                    <a:pt x="211" y="9"/>
                  </a:lnTo>
                  <a:lnTo>
                    <a:pt x="208" y="8"/>
                  </a:lnTo>
                  <a:lnTo>
                    <a:pt x="204" y="8"/>
                  </a:lnTo>
                  <a:lnTo>
                    <a:pt x="202" y="8"/>
                  </a:lnTo>
                  <a:lnTo>
                    <a:pt x="199" y="7"/>
                  </a:lnTo>
                  <a:lnTo>
                    <a:pt x="196" y="7"/>
                  </a:lnTo>
                  <a:lnTo>
                    <a:pt x="192" y="6"/>
                  </a:lnTo>
                  <a:lnTo>
                    <a:pt x="189" y="6"/>
                  </a:lnTo>
                  <a:lnTo>
                    <a:pt x="187" y="6"/>
                  </a:lnTo>
                  <a:lnTo>
                    <a:pt x="184" y="5"/>
                  </a:lnTo>
                  <a:lnTo>
                    <a:pt x="180" y="5"/>
                  </a:lnTo>
                  <a:lnTo>
                    <a:pt x="177" y="5"/>
                  </a:lnTo>
                  <a:lnTo>
                    <a:pt x="174" y="5"/>
                  </a:lnTo>
                  <a:lnTo>
                    <a:pt x="172" y="4"/>
                  </a:lnTo>
                  <a:lnTo>
                    <a:pt x="168" y="4"/>
                  </a:lnTo>
                  <a:lnTo>
                    <a:pt x="166" y="4"/>
                  </a:lnTo>
                  <a:lnTo>
                    <a:pt x="163" y="4"/>
                  </a:lnTo>
                  <a:lnTo>
                    <a:pt x="160" y="4"/>
                  </a:lnTo>
                  <a:lnTo>
                    <a:pt x="157" y="3"/>
                  </a:lnTo>
                  <a:lnTo>
                    <a:pt x="154" y="3"/>
                  </a:lnTo>
                  <a:lnTo>
                    <a:pt x="152" y="3"/>
                  </a:lnTo>
                  <a:lnTo>
                    <a:pt x="150" y="3"/>
                  </a:lnTo>
                  <a:lnTo>
                    <a:pt x="146" y="3"/>
                  </a:lnTo>
                  <a:lnTo>
                    <a:pt x="144" y="3"/>
                  </a:lnTo>
                  <a:lnTo>
                    <a:pt x="141" y="2"/>
                  </a:lnTo>
                  <a:lnTo>
                    <a:pt x="139" y="2"/>
                  </a:lnTo>
                  <a:lnTo>
                    <a:pt x="137" y="2"/>
                  </a:lnTo>
                  <a:lnTo>
                    <a:pt x="133" y="2"/>
                  </a:lnTo>
                  <a:lnTo>
                    <a:pt x="131" y="2"/>
                  </a:lnTo>
                  <a:lnTo>
                    <a:pt x="129" y="2"/>
                  </a:lnTo>
                  <a:lnTo>
                    <a:pt x="127" y="2"/>
                  </a:lnTo>
                  <a:lnTo>
                    <a:pt x="125" y="2"/>
                  </a:lnTo>
                  <a:lnTo>
                    <a:pt x="121" y="1"/>
                  </a:lnTo>
                  <a:lnTo>
                    <a:pt x="119" y="1"/>
                  </a:lnTo>
                  <a:lnTo>
                    <a:pt x="117" y="1"/>
                  </a:lnTo>
                  <a:lnTo>
                    <a:pt x="115" y="1"/>
                  </a:lnTo>
                  <a:lnTo>
                    <a:pt x="113" y="1"/>
                  </a:lnTo>
                  <a:lnTo>
                    <a:pt x="110" y="1"/>
                  </a:lnTo>
                  <a:lnTo>
                    <a:pt x="108" y="1"/>
                  </a:lnTo>
                  <a:lnTo>
                    <a:pt x="106" y="1"/>
                  </a:lnTo>
                  <a:lnTo>
                    <a:pt x="104" y="1"/>
                  </a:lnTo>
                  <a:lnTo>
                    <a:pt x="102" y="0"/>
                  </a:lnTo>
                  <a:lnTo>
                    <a:pt x="101" y="0"/>
                  </a:lnTo>
                  <a:lnTo>
                    <a:pt x="98" y="0"/>
                  </a:lnTo>
                  <a:lnTo>
                    <a:pt x="96" y="0"/>
                  </a:lnTo>
                  <a:lnTo>
                    <a:pt x="94" y="0"/>
                  </a:lnTo>
                  <a:lnTo>
                    <a:pt x="93" y="0"/>
                  </a:lnTo>
                  <a:lnTo>
                    <a:pt x="91" y="0"/>
                  </a:lnTo>
                  <a:lnTo>
                    <a:pt x="89" y="0"/>
                  </a:lnTo>
                  <a:lnTo>
                    <a:pt x="86" y="0"/>
                  </a:lnTo>
                  <a:lnTo>
                    <a:pt x="85" y="0"/>
                  </a:lnTo>
                  <a:lnTo>
                    <a:pt x="83" y="0"/>
                  </a:lnTo>
                  <a:lnTo>
                    <a:pt x="82" y="0"/>
                  </a:lnTo>
                  <a:lnTo>
                    <a:pt x="80" y="0"/>
                  </a:lnTo>
                  <a:lnTo>
                    <a:pt x="79" y="0"/>
                  </a:lnTo>
                  <a:lnTo>
                    <a:pt x="77" y="0"/>
                  </a:lnTo>
                  <a:lnTo>
                    <a:pt x="76" y="0"/>
                  </a:lnTo>
                  <a:lnTo>
                    <a:pt x="73" y="0"/>
                  </a:lnTo>
                  <a:lnTo>
                    <a:pt x="71" y="0"/>
                  </a:lnTo>
                  <a:lnTo>
                    <a:pt x="70" y="0"/>
                  </a:lnTo>
                  <a:lnTo>
                    <a:pt x="69" y="0"/>
                  </a:lnTo>
                  <a:lnTo>
                    <a:pt x="68" y="0"/>
                  </a:lnTo>
                  <a:lnTo>
                    <a:pt x="66" y="1"/>
                  </a:lnTo>
                  <a:lnTo>
                    <a:pt x="65" y="1"/>
                  </a:lnTo>
                  <a:lnTo>
                    <a:pt x="64" y="1"/>
                  </a:lnTo>
                  <a:lnTo>
                    <a:pt x="61" y="1"/>
                  </a:lnTo>
                  <a:lnTo>
                    <a:pt x="60" y="1"/>
                  </a:lnTo>
                  <a:lnTo>
                    <a:pt x="59" y="1"/>
                  </a:lnTo>
                  <a:lnTo>
                    <a:pt x="58" y="1"/>
                  </a:lnTo>
                  <a:lnTo>
                    <a:pt x="57" y="1"/>
                  </a:lnTo>
                  <a:lnTo>
                    <a:pt x="56" y="1"/>
                  </a:lnTo>
                  <a:lnTo>
                    <a:pt x="54" y="1"/>
                  </a:lnTo>
                  <a:lnTo>
                    <a:pt x="53" y="1"/>
                  </a:lnTo>
                  <a:lnTo>
                    <a:pt x="52" y="2"/>
                  </a:lnTo>
                  <a:lnTo>
                    <a:pt x="50" y="2"/>
                  </a:lnTo>
                  <a:lnTo>
                    <a:pt x="49" y="2"/>
                  </a:lnTo>
                  <a:lnTo>
                    <a:pt x="48" y="2"/>
                  </a:lnTo>
                  <a:lnTo>
                    <a:pt x="47" y="2"/>
                  </a:lnTo>
                  <a:lnTo>
                    <a:pt x="45" y="2"/>
                  </a:lnTo>
                  <a:lnTo>
                    <a:pt x="44" y="2"/>
                  </a:lnTo>
                  <a:lnTo>
                    <a:pt x="43" y="2"/>
                  </a:lnTo>
                  <a:lnTo>
                    <a:pt x="42" y="3"/>
                  </a:lnTo>
                  <a:lnTo>
                    <a:pt x="41" y="3"/>
                  </a:lnTo>
                  <a:lnTo>
                    <a:pt x="40" y="3"/>
                  </a:lnTo>
                  <a:lnTo>
                    <a:pt x="38" y="3"/>
                  </a:lnTo>
                  <a:lnTo>
                    <a:pt x="37" y="3"/>
                  </a:lnTo>
                  <a:lnTo>
                    <a:pt x="36" y="3"/>
                  </a:lnTo>
                  <a:lnTo>
                    <a:pt x="36" y="4"/>
                  </a:lnTo>
                  <a:lnTo>
                    <a:pt x="35" y="4"/>
                  </a:lnTo>
                  <a:lnTo>
                    <a:pt x="34" y="4"/>
                  </a:lnTo>
                  <a:lnTo>
                    <a:pt x="33" y="4"/>
                  </a:lnTo>
                  <a:lnTo>
                    <a:pt x="32" y="4"/>
                  </a:lnTo>
                  <a:lnTo>
                    <a:pt x="31" y="5"/>
                  </a:lnTo>
                  <a:lnTo>
                    <a:pt x="30" y="5"/>
                  </a:lnTo>
                  <a:lnTo>
                    <a:pt x="29" y="5"/>
                  </a:lnTo>
                  <a:lnTo>
                    <a:pt x="29" y="6"/>
                  </a:lnTo>
                  <a:lnTo>
                    <a:pt x="28" y="6"/>
                  </a:lnTo>
                  <a:lnTo>
                    <a:pt x="26" y="6"/>
                  </a:lnTo>
                  <a:lnTo>
                    <a:pt x="25" y="6"/>
                  </a:lnTo>
                  <a:lnTo>
                    <a:pt x="25" y="7"/>
                  </a:lnTo>
                  <a:lnTo>
                    <a:pt x="24" y="7"/>
                  </a:lnTo>
                  <a:lnTo>
                    <a:pt x="24" y="8"/>
                  </a:lnTo>
                  <a:lnTo>
                    <a:pt x="23" y="8"/>
                  </a:lnTo>
                  <a:lnTo>
                    <a:pt x="22" y="8"/>
                  </a:lnTo>
                  <a:lnTo>
                    <a:pt x="22" y="9"/>
                  </a:lnTo>
                  <a:lnTo>
                    <a:pt x="21" y="9"/>
                  </a:lnTo>
                  <a:lnTo>
                    <a:pt x="21" y="10"/>
                  </a:lnTo>
                  <a:lnTo>
                    <a:pt x="20" y="10"/>
                  </a:lnTo>
                  <a:lnTo>
                    <a:pt x="20" y="12"/>
                  </a:lnTo>
                  <a:lnTo>
                    <a:pt x="19" y="12"/>
                  </a:lnTo>
                  <a:lnTo>
                    <a:pt x="18" y="13"/>
                  </a:lnTo>
                  <a:lnTo>
                    <a:pt x="17" y="14"/>
                  </a:lnTo>
                  <a:lnTo>
                    <a:pt x="17" y="15"/>
                  </a:lnTo>
                  <a:lnTo>
                    <a:pt x="16" y="16"/>
                  </a:lnTo>
                  <a:lnTo>
                    <a:pt x="16" y="17"/>
                  </a:lnTo>
                  <a:lnTo>
                    <a:pt x="14" y="17"/>
                  </a:lnTo>
                  <a:lnTo>
                    <a:pt x="14" y="18"/>
                  </a:lnTo>
                  <a:lnTo>
                    <a:pt x="14" y="19"/>
                  </a:lnTo>
                  <a:lnTo>
                    <a:pt x="13" y="19"/>
                  </a:lnTo>
                  <a:lnTo>
                    <a:pt x="13" y="20"/>
                  </a:lnTo>
                  <a:lnTo>
                    <a:pt x="13" y="21"/>
                  </a:lnTo>
                  <a:lnTo>
                    <a:pt x="12" y="21"/>
                  </a:lnTo>
                  <a:lnTo>
                    <a:pt x="12" y="22"/>
                  </a:lnTo>
                  <a:lnTo>
                    <a:pt x="12" y="24"/>
                  </a:lnTo>
                  <a:lnTo>
                    <a:pt x="11" y="25"/>
                  </a:lnTo>
                  <a:lnTo>
                    <a:pt x="11" y="26"/>
                  </a:lnTo>
                  <a:lnTo>
                    <a:pt x="11" y="27"/>
                  </a:lnTo>
                  <a:lnTo>
                    <a:pt x="10" y="28"/>
                  </a:lnTo>
                  <a:lnTo>
                    <a:pt x="10" y="29"/>
                  </a:lnTo>
                  <a:lnTo>
                    <a:pt x="10" y="30"/>
                  </a:lnTo>
                  <a:lnTo>
                    <a:pt x="10" y="31"/>
                  </a:lnTo>
                  <a:lnTo>
                    <a:pt x="9" y="31"/>
                  </a:lnTo>
                  <a:lnTo>
                    <a:pt x="9" y="32"/>
                  </a:lnTo>
                  <a:lnTo>
                    <a:pt x="8" y="32"/>
                  </a:lnTo>
                  <a:lnTo>
                    <a:pt x="8" y="33"/>
                  </a:lnTo>
                  <a:lnTo>
                    <a:pt x="8" y="34"/>
                  </a:lnTo>
                  <a:lnTo>
                    <a:pt x="7" y="34"/>
                  </a:lnTo>
                  <a:lnTo>
                    <a:pt x="7" y="36"/>
                  </a:lnTo>
                  <a:lnTo>
                    <a:pt x="6" y="36"/>
                  </a:lnTo>
                  <a:lnTo>
                    <a:pt x="5" y="36"/>
                  </a:lnTo>
                  <a:lnTo>
                    <a:pt x="4" y="36"/>
                  </a:lnTo>
                  <a:lnTo>
                    <a:pt x="2" y="34"/>
                  </a:lnTo>
                  <a:lnTo>
                    <a:pt x="1" y="34"/>
                  </a:lnTo>
                  <a:lnTo>
                    <a:pt x="1" y="33"/>
                  </a:lnTo>
                  <a:lnTo>
                    <a:pt x="1" y="32"/>
                  </a:lnTo>
                  <a:lnTo>
                    <a:pt x="1" y="31"/>
                  </a:lnTo>
                  <a:lnTo>
                    <a:pt x="1" y="30"/>
                  </a:lnTo>
                  <a:lnTo>
                    <a:pt x="1" y="29"/>
                  </a:lnTo>
                  <a:lnTo>
                    <a:pt x="2" y="29"/>
                  </a:lnTo>
                  <a:lnTo>
                    <a:pt x="2" y="28"/>
                  </a:lnTo>
                  <a:lnTo>
                    <a:pt x="4" y="27"/>
                  </a:lnTo>
                  <a:lnTo>
                    <a:pt x="2" y="27"/>
                  </a:lnTo>
                  <a:lnTo>
                    <a:pt x="2" y="28"/>
                  </a:lnTo>
                  <a:lnTo>
                    <a:pt x="1" y="28"/>
                  </a:lnTo>
                  <a:lnTo>
                    <a:pt x="0" y="28"/>
                  </a:lnTo>
                  <a:lnTo>
                    <a:pt x="0" y="29"/>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6" name="Freeform 50"/>
            <p:cNvSpPr>
              <a:spLocks/>
            </p:cNvSpPr>
            <p:nvPr/>
          </p:nvSpPr>
          <p:spPr bwMode="auto">
            <a:xfrm rot="10800000">
              <a:off x="3777" y="2681"/>
              <a:ext cx="908" cy="916"/>
            </a:xfrm>
            <a:custGeom>
              <a:avLst/>
              <a:gdLst>
                <a:gd name="T0" fmla="*/ 2147483646 w 908"/>
                <a:gd name="T1" fmla="*/ 2147483646 h 916"/>
                <a:gd name="T2" fmla="*/ 2147483646 w 908"/>
                <a:gd name="T3" fmla="*/ 2147483646 h 916"/>
                <a:gd name="T4" fmla="*/ 2147483646 w 908"/>
                <a:gd name="T5" fmla="*/ 2147483646 h 916"/>
                <a:gd name="T6" fmla="*/ 2147483646 w 908"/>
                <a:gd name="T7" fmla="*/ 2147483646 h 916"/>
                <a:gd name="T8" fmla="*/ 2147483646 w 908"/>
                <a:gd name="T9" fmla="*/ 2147483646 h 916"/>
                <a:gd name="T10" fmla="*/ 2147483646 w 908"/>
                <a:gd name="T11" fmla="*/ 2147483646 h 916"/>
                <a:gd name="T12" fmla="*/ 2147483646 w 908"/>
                <a:gd name="T13" fmla="*/ 2147483646 h 916"/>
                <a:gd name="T14" fmla="*/ 2147483646 w 908"/>
                <a:gd name="T15" fmla="*/ 2147483646 h 916"/>
                <a:gd name="T16" fmla="*/ 2147483646 w 908"/>
                <a:gd name="T17" fmla="*/ 2147483646 h 916"/>
                <a:gd name="T18" fmla="*/ 2147483646 w 908"/>
                <a:gd name="T19" fmla="*/ 2147483646 h 916"/>
                <a:gd name="T20" fmla="*/ 2147483646 w 908"/>
                <a:gd name="T21" fmla="*/ 2147483646 h 916"/>
                <a:gd name="T22" fmla="*/ 2147483646 w 908"/>
                <a:gd name="T23" fmla="*/ 2147483646 h 916"/>
                <a:gd name="T24" fmla="*/ 2147483646 w 908"/>
                <a:gd name="T25" fmla="*/ 2147483646 h 916"/>
                <a:gd name="T26" fmla="*/ 2147483646 w 908"/>
                <a:gd name="T27" fmla="*/ 2147483646 h 916"/>
                <a:gd name="T28" fmla="*/ 2147483646 w 908"/>
                <a:gd name="T29" fmla="*/ 2147483646 h 916"/>
                <a:gd name="T30" fmla="*/ 2147483646 w 908"/>
                <a:gd name="T31" fmla="*/ 2147483646 h 916"/>
                <a:gd name="T32" fmla="*/ 2147483646 w 908"/>
                <a:gd name="T33" fmla="*/ 2147483646 h 916"/>
                <a:gd name="T34" fmla="*/ 2147483646 w 908"/>
                <a:gd name="T35" fmla="*/ 2147483646 h 916"/>
                <a:gd name="T36" fmla="*/ 2147483646 w 908"/>
                <a:gd name="T37" fmla="*/ 2147483646 h 916"/>
                <a:gd name="T38" fmla="*/ 2147483646 w 908"/>
                <a:gd name="T39" fmla="*/ 2147483646 h 916"/>
                <a:gd name="T40" fmla="*/ 2147483646 w 908"/>
                <a:gd name="T41" fmla="*/ 2147483646 h 916"/>
                <a:gd name="T42" fmla="*/ 2147483646 w 908"/>
                <a:gd name="T43" fmla="*/ 2147483646 h 916"/>
                <a:gd name="T44" fmla="*/ 2147483646 w 908"/>
                <a:gd name="T45" fmla="*/ 2147483646 h 916"/>
                <a:gd name="T46" fmla="*/ 2147483646 w 908"/>
                <a:gd name="T47" fmla="*/ 2147483646 h 916"/>
                <a:gd name="T48" fmla="*/ 2147483646 w 908"/>
                <a:gd name="T49" fmla="*/ 2147483646 h 916"/>
                <a:gd name="T50" fmla="*/ 2147483646 w 908"/>
                <a:gd name="T51" fmla="*/ 2147483646 h 916"/>
                <a:gd name="T52" fmla="*/ 2147483646 w 908"/>
                <a:gd name="T53" fmla="*/ 2147483646 h 916"/>
                <a:gd name="T54" fmla="*/ 2147483646 w 908"/>
                <a:gd name="T55" fmla="*/ 2147483646 h 916"/>
                <a:gd name="T56" fmla="*/ 2147483646 w 908"/>
                <a:gd name="T57" fmla="*/ 2147483646 h 916"/>
                <a:gd name="T58" fmla="*/ 2147483646 w 908"/>
                <a:gd name="T59" fmla="*/ 2147483646 h 916"/>
                <a:gd name="T60" fmla="*/ 2147483646 w 908"/>
                <a:gd name="T61" fmla="*/ 2147483646 h 916"/>
                <a:gd name="T62" fmla="*/ 2147483646 w 908"/>
                <a:gd name="T63" fmla="*/ 2147483646 h 916"/>
                <a:gd name="T64" fmla="*/ 2147483646 w 908"/>
                <a:gd name="T65" fmla="*/ 2147483646 h 916"/>
                <a:gd name="T66" fmla="*/ 2147483646 w 908"/>
                <a:gd name="T67" fmla="*/ 2147483646 h 916"/>
                <a:gd name="T68" fmla="*/ 2147483646 w 908"/>
                <a:gd name="T69" fmla="*/ 2147483646 h 916"/>
                <a:gd name="T70" fmla="*/ 2147483646 w 908"/>
                <a:gd name="T71" fmla="*/ 2147483646 h 916"/>
                <a:gd name="T72" fmla="*/ 2147483646 w 908"/>
                <a:gd name="T73" fmla="*/ 0 h 916"/>
                <a:gd name="T74" fmla="*/ 2147483646 w 908"/>
                <a:gd name="T75" fmla="*/ 0 h 916"/>
                <a:gd name="T76" fmla="*/ 2147483646 w 908"/>
                <a:gd name="T77" fmla="*/ 2147483646 h 916"/>
                <a:gd name="T78" fmla="*/ 2147483646 w 908"/>
                <a:gd name="T79" fmla="*/ 2147483646 h 916"/>
                <a:gd name="T80" fmla="*/ 2147483646 w 908"/>
                <a:gd name="T81" fmla="*/ 2147483646 h 916"/>
                <a:gd name="T82" fmla="*/ 2147483646 w 908"/>
                <a:gd name="T83" fmla="*/ 2147483646 h 916"/>
                <a:gd name="T84" fmla="*/ 2147483646 w 908"/>
                <a:gd name="T85" fmla="*/ 2147483646 h 916"/>
                <a:gd name="T86" fmla="*/ 2147483646 w 908"/>
                <a:gd name="T87" fmla="*/ 2147483646 h 916"/>
                <a:gd name="T88" fmla="*/ 2147483646 w 908"/>
                <a:gd name="T89" fmla="*/ 2147483646 h 916"/>
                <a:gd name="T90" fmla="*/ 2147483646 w 908"/>
                <a:gd name="T91" fmla="*/ 2147483646 h 916"/>
                <a:gd name="T92" fmla="*/ 2147483646 w 908"/>
                <a:gd name="T93" fmla="*/ 2147483646 h 916"/>
                <a:gd name="T94" fmla="*/ 2147483646 w 908"/>
                <a:gd name="T95" fmla="*/ 2147483646 h 916"/>
                <a:gd name="T96" fmla="*/ 2147483646 w 908"/>
                <a:gd name="T97" fmla="*/ 2147483646 h 916"/>
                <a:gd name="T98" fmla="*/ 2147483646 w 908"/>
                <a:gd name="T99" fmla="*/ 2147483646 h 916"/>
                <a:gd name="T100" fmla="*/ 2147483646 w 908"/>
                <a:gd name="T101" fmla="*/ 2147483646 h 916"/>
                <a:gd name="T102" fmla="*/ 2147483646 w 908"/>
                <a:gd name="T103" fmla="*/ 2147483646 h 916"/>
                <a:gd name="T104" fmla="*/ 2147483646 w 908"/>
                <a:gd name="T105" fmla="*/ 2147483646 h 916"/>
                <a:gd name="T106" fmla="*/ 2147483646 w 908"/>
                <a:gd name="T107" fmla="*/ 2147483646 h 916"/>
                <a:gd name="T108" fmla="*/ 2147483646 w 908"/>
                <a:gd name="T109" fmla="*/ 2147483646 h 916"/>
                <a:gd name="T110" fmla="*/ 2147483646 w 908"/>
                <a:gd name="T111" fmla="*/ 2147483646 h 916"/>
                <a:gd name="T112" fmla="*/ 2147483646 w 908"/>
                <a:gd name="T113" fmla="*/ 2147483646 h 916"/>
                <a:gd name="T114" fmla="*/ 2147483646 w 908"/>
                <a:gd name="T115" fmla="*/ 2147483646 h 916"/>
                <a:gd name="T116" fmla="*/ 2147483646 w 908"/>
                <a:gd name="T117" fmla="*/ 2147483646 h 916"/>
                <a:gd name="T118" fmla="*/ 2147483646 w 908"/>
                <a:gd name="T119" fmla="*/ 2147483646 h 916"/>
                <a:gd name="T120" fmla="*/ 2147483646 w 908"/>
                <a:gd name="T121" fmla="*/ 2147483646 h 916"/>
                <a:gd name="T122" fmla="*/ 0 w 908"/>
                <a:gd name="T123" fmla="*/ 2147483646 h 9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908" h="916">
                  <a:moveTo>
                    <a:pt x="908" y="916"/>
                  </a:moveTo>
                  <a:lnTo>
                    <a:pt x="908" y="913"/>
                  </a:lnTo>
                  <a:lnTo>
                    <a:pt x="908" y="907"/>
                  </a:lnTo>
                  <a:lnTo>
                    <a:pt x="907" y="905"/>
                  </a:lnTo>
                  <a:lnTo>
                    <a:pt x="907" y="902"/>
                  </a:lnTo>
                  <a:lnTo>
                    <a:pt x="907" y="898"/>
                  </a:lnTo>
                  <a:lnTo>
                    <a:pt x="907" y="896"/>
                  </a:lnTo>
                  <a:lnTo>
                    <a:pt x="907" y="893"/>
                  </a:lnTo>
                  <a:lnTo>
                    <a:pt x="907" y="888"/>
                  </a:lnTo>
                  <a:lnTo>
                    <a:pt x="907" y="885"/>
                  </a:lnTo>
                  <a:lnTo>
                    <a:pt x="907" y="882"/>
                  </a:lnTo>
                  <a:lnTo>
                    <a:pt x="906" y="880"/>
                  </a:lnTo>
                  <a:lnTo>
                    <a:pt x="906" y="874"/>
                  </a:lnTo>
                  <a:lnTo>
                    <a:pt x="906" y="871"/>
                  </a:lnTo>
                  <a:lnTo>
                    <a:pt x="906" y="869"/>
                  </a:lnTo>
                  <a:lnTo>
                    <a:pt x="906" y="866"/>
                  </a:lnTo>
                  <a:lnTo>
                    <a:pt x="906" y="862"/>
                  </a:lnTo>
                  <a:lnTo>
                    <a:pt x="905" y="860"/>
                  </a:lnTo>
                  <a:lnTo>
                    <a:pt x="905" y="858"/>
                  </a:lnTo>
                  <a:lnTo>
                    <a:pt x="905" y="855"/>
                  </a:lnTo>
                  <a:lnTo>
                    <a:pt x="905" y="852"/>
                  </a:lnTo>
                  <a:lnTo>
                    <a:pt x="905" y="849"/>
                  </a:lnTo>
                  <a:lnTo>
                    <a:pt x="905" y="846"/>
                  </a:lnTo>
                  <a:lnTo>
                    <a:pt x="905" y="844"/>
                  </a:lnTo>
                  <a:lnTo>
                    <a:pt x="905" y="841"/>
                  </a:lnTo>
                  <a:lnTo>
                    <a:pt x="904" y="838"/>
                  </a:lnTo>
                  <a:lnTo>
                    <a:pt x="904" y="835"/>
                  </a:lnTo>
                  <a:lnTo>
                    <a:pt x="904" y="832"/>
                  </a:lnTo>
                  <a:lnTo>
                    <a:pt x="904" y="830"/>
                  </a:lnTo>
                  <a:lnTo>
                    <a:pt x="904" y="826"/>
                  </a:lnTo>
                  <a:lnTo>
                    <a:pt x="904" y="824"/>
                  </a:lnTo>
                  <a:lnTo>
                    <a:pt x="902" y="821"/>
                  </a:lnTo>
                  <a:lnTo>
                    <a:pt x="902" y="818"/>
                  </a:lnTo>
                  <a:lnTo>
                    <a:pt x="902" y="816"/>
                  </a:lnTo>
                  <a:lnTo>
                    <a:pt x="902" y="812"/>
                  </a:lnTo>
                  <a:lnTo>
                    <a:pt x="901" y="810"/>
                  </a:lnTo>
                  <a:lnTo>
                    <a:pt x="901" y="807"/>
                  </a:lnTo>
                  <a:lnTo>
                    <a:pt x="901" y="804"/>
                  </a:lnTo>
                  <a:lnTo>
                    <a:pt x="901" y="801"/>
                  </a:lnTo>
                  <a:lnTo>
                    <a:pt x="900" y="798"/>
                  </a:lnTo>
                  <a:lnTo>
                    <a:pt x="900" y="795"/>
                  </a:lnTo>
                  <a:lnTo>
                    <a:pt x="900" y="793"/>
                  </a:lnTo>
                  <a:lnTo>
                    <a:pt x="899" y="789"/>
                  </a:lnTo>
                  <a:lnTo>
                    <a:pt x="899" y="786"/>
                  </a:lnTo>
                  <a:lnTo>
                    <a:pt x="899" y="784"/>
                  </a:lnTo>
                  <a:lnTo>
                    <a:pt x="898" y="781"/>
                  </a:lnTo>
                  <a:lnTo>
                    <a:pt x="898" y="777"/>
                  </a:lnTo>
                  <a:lnTo>
                    <a:pt x="898" y="775"/>
                  </a:lnTo>
                  <a:lnTo>
                    <a:pt x="897" y="772"/>
                  </a:lnTo>
                  <a:lnTo>
                    <a:pt x="897" y="769"/>
                  </a:lnTo>
                  <a:lnTo>
                    <a:pt x="896" y="765"/>
                  </a:lnTo>
                  <a:lnTo>
                    <a:pt x="896" y="763"/>
                  </a:lnTo>
                  <a:lnTo>
                    <a:pt x="895" y="760"/>
                  </a:lnTo>
                  <a:lnTo>
                    <a:pt x="895" y="757"/>
                  </a:lnTo>
                  <a:lnTo>
                    <a:pt x="894" y="754"/>
                  </a:lnTo>
                  <a:lnTo>
                    <a:pt x="894" y="751"/>
                  </a:lnTo>
                  <a:lnTo>
                    <a:pt x="893" y="748"/>
                  </a:lnTo>
                  <a:lnTo>
                    <a:pt x="893" y="745"/>
                  </a:lnTo>
                  <a:lnTo>
                    <a:pt x="892" y="741"/>
                  </a:lnTo>
                  <a:lnTo>
                    <a:pt x="890" y="738"/>
                  </a:lnTo>
                  <a:lnTo>
                    <a:pt x="890" y="735"/>
                  </a:lnTo>
                  <a:lnTo>
                    <a:pt x="889" y="733"/>
                  </a:lnTo>
                  <a:lnTo>
                    <a:pt x="888" y="728"/>
                  </a:lnTo>
                  <a:lnTo>
                    <a:pt x="887" y="726"/>
                  </a:lnTo>
                  <a:lnTo>
                    <a:pt x="887" y="723"/>
                  </a:lnTo>
                  <a:lnTo>
                    <a:pt x="886" y="720"/>
                  </a:lnTo>
                  <a:lnTo>
                    <a:pt x="885" y="716"/>
                  </a:lnTo>
                  <a:lnTo>
                    <a:pt x="884" y="713"/>
                  </a:lnTo>
                  <a:lnTo>
                    <a:pt x="883" y="710"/>
                  </a:lnTo>
                  <a:lnTo>
                    <a:pt x="882" y="707"/>
                  </a:lnTo>
                  <a:lnTo>
                    <a:pt x="882" y="703"/>
                  </a:lnTo>
                  <a:lnTo>
                    <a:pt x="881" y="699"/>
                  </a:lnTo>
                  <a:lnTo>
                    <a:pt x="880" y="697"/>
                  </a:lnTo>
                  <a:lnTo>
                    <a:pt x="878" y="693"/>
                  </a:lnTo>
                  <a:lnTo>
                    <a:pt x="877" y="689"/>
                  </a:lnTo>
                  <a:lnTo>
                    <a:pt x="876" y="686"/>
                  </a:lnTo>
                  <a:lnTo>
                    <a:pt x="875" y="683"/>
                  </a:lnTo>
                  <a:lnTo>
                    <a:pt x="873" y="679"/>
                  </a:lnTo>
                  <a:lnTo>
                    <a:pt x="872" y="676"/>
                  </a:lnTo>
                  <a:lnTo>
                    <a:pt x="871" y="673"/>
                  </a:lnTo>
                  <a:lnTo>
                    <a:pt x="870" y="668"/>
                  </a:lnTo>
                  <a:lnTo>
                    <a:pt x="869" y="665"/>
                  </a:lnTo>
                  <a:lnTo>
                    <a:pt x="866" y="662"/>
                  </a:lnTo>
                  <a:lnTo>
                    <a:pt x="865" y="657"/>
                  </a:lnTo>
                  <a:lnTo>
                    <a:pt x="864" y="654"/>
                  </a:lnTo>
                  <a:lnTo>
                    <a:pt x="862" y="651"/>
                  </a:lnTo>
                  <a:lnTo>
                    <a:pt x="861" y="647"/>
                  </a:lnTo>
                  <a:lnTo>
                    <a:pt x="860" y="643"/>
                  </a:lnTo>
                  <a:lnTo>
                    <a:pt x="858" y="639"/>
                  </a:lnTo>
                  <a:lnTo>
                    <a:pt x="857" y="636"/>
                  </a:lnTo>
                  <a:lnTo>
                    <a:pt x="854" y="632"/>
                  </a:lnTo>
                  <a:lnTo>
                    <a:pt x="853" y="628"/>
                  </a:lnTo>
                  <a:lnTo>
                    <a:pt x="851" y="625"/>
                  </a:lnTo>
                  <a:lnTo>
                    <a:pt x="850" y="620"/>
                  </a:lnTo>
                  <a:lnTo>
                    <a:pt x="848" y="617"/>
                  </a:lnTo>
                  <a:lnTo>
                    <a:pt x="846" y="613"/>
                  </a:lnTo>
                  <a:lnTo>
                    <a:pt x="844" y="609"/>
                  </a:lnTo>
                  <a:lnTo>
                    <a:pt x="842" y="605"/>
                  </a:lnTo>
                  <a:lnTo>
                    <a:pt x="840" y="601"/>
                  </a:lnTo>
                  <a:lnTo>
                    <a:pt x="838" y="597"/>
                  </a:lnTo>
                  <a:lnTo>
                    <a:pt x="836" y="593"/>
                  </a:lnTo>
                  <a:lnTo>
                    <a:pt x="835" y="590"/>
                  </a:lnTo>
                  <a:lnTo>
                    <a:pt x="833" y="585"/>
                  </a:lnTo>
                  <a:lnTo>
                    <a:pt x="830" y="581"/>
                  </a:lnTo>
                  <a:lnTo>
                    <a:pt x="828" y="577"/>
                  </a:lnTo>
                  <a:lnTo>
                    <a:pt x="826" y="573"/>
                  </a:lnTo>
                  <a:lnTo>
                    <a:pt x="824" y="569"/>
                  </a:lnTo>
                  <a:lnTo>
                    <a:pt x="822" y="565"/>
                  </a:lnTo>
                  <a:lnTo>
                    <a:pt x="818" y="560"/>
                  </a:lnTo>
                  <a:lnTo>
                    <a:pt x="816" y="556"/>
                  </a:lnTo>
                  <a:lnTo>
                    <a:pt x="814" y="553"/>
                  </a:lnTo>
                  <a:lnTo>
                    <a:pt x="812" y="548"/>
                  </a:lnTo>
                  <a:lnTo>
                    <a:pt x="810" y="544"/>
                  </a:lnTo>
                  <a:lnTo>
                    <a:pt x="808" y="540"/>
                  </a:lnTo>
                  <a:lnTo>
                    <a:pt x="804" y="535"/>
                  </a:lnTo>
                  <a:lnTo>
                    <a:pt x="802" y="531"/>
                  </a:lnTo>
                  <a:lnTo>
                    <a:pt x="799" y="527"/>
                  </a:lnTo>
                  <a:lnTo>
                    <a:pt x="797" y="522"/>
                  </a:lnTo>
                  <a:lnTo>
                    <a:pt x="794" y="518"/>
                  </a:lnTo>
                  <a:lnTo>
                    <a:pt x="791" y="514"/>
                  </a:lnTo>
                  <a:lnTo>
                    <a:pt x="789" y="509"/>
                  </a:lnTo>
                  <a:lnTo>
                    <a:pt x="786" y="505"/>
                  </a:lnTo>
                  <a:lnTo>
                    <a:pt x="784" y="500"/>
                  </a:lnTo>
                  <a:lnTo>
                    <a:pt x="780" y="496"/>
                  </a:lnTo>
                  <a:lnTo>
                    <a:pt x="778" y="492"/>
                  </a:lnTo>
                  <a:lnTo>
                    <a:pt x="775" y="487"/>
                  </a:lnTo>
                  <a:lnTo>
                    <a:pt x="772" y="483"/>
                  </a:lnTo>
                  <a:lnTo>
                    <a:pt x="769" y="479"/>
                  </a:lnTo>
                  <a:lnTo>
                    <a:pt x="766" y="474"/>
                  </a:lnTo>
                  <a:lnTo>
                    <a:pt x="763" y="470"/>
                  </a:lnTo>
                  <a:lnTo>
                    <a:pt x="760" y="464"/>
                  </a:lnTo>
                  <a:lnTo>
                    <a:pt x="756" y="460"/>
                  </a:lnTo>
                  <a:lnTo>
                    <a:pt x="753" y="456"/>
                  </a:lnTo>
                  <a:lnTo>
                    <a:pt x="751" y="451"/>
                  </a:lnTo>
                  <a:lnTo>
                    <a:pt x="748" y="447"/>
                  </a:lnTo>
                  <a:lnTo>
                    <a:pt x="744" y="442"/>
                  </a:lnTo>
                  <a:lnTo>
                    <a:pt x="741" y="437"/>
                  </a:lnTo>
                  <a:lnTo>
                    <a:pt x="738" y="433"/>
                  </a:lnTo>
                  <a:lnTo>
                    <a:pt x="735" y="428"/>
                  </a:lnTo>
                  <a:lnTo>
                    <a:pt x="731" y="423"/>
                  </a:lnTo>
                  <a:lnTo>
                    <a:pt x="727" y="419"/>
                  </a:lnTo>
                  <a:lnTo>
                    <a:pt x="724" y="414"/>
                  </a:lnTo>
                  <a:lnTo>
                    <a:pt x="720" y="410"/>
                  </a:lnTo>
                  <a:lnTo>
                    <a:pt x="717" y="404"/>
                  </a:lnTo>
                  <a:lnTo>
                    <a:pt x="714" y="400"/>
                  </a:lnTo>
                  <a:lnTo>
                    <a:pt x="711" y="396"/>
                  </a:lnTo>
                  <a:lnTo>
                    <a:pt x="706" y="391"/>
                  </a:lnTo>
                  <a:lnTo>
                    <a:pt x="703" y="387"/>
                  </a:lnTo>
                  <a:lnTo>
                    <a:pt x="700" y="382"/>
                  </a:lnTo>
                  <a:lnTo>
                    <a:pt x="695" y="377"/>
                  </a:lnTo>
                  <a:lnTo>
                    <a:pt x="692" y="373"/>
                  </a:lnTo>
                  <a:lnTo>
                    <a:pt x="689" y="367"/>
                  </a:lnTo>
                  <a:lnTo>
                    <a:pt x="684" y="363"/>
                  </a:lnTo>
                  <a:lnTo>
                    <a:pt x="681" y="359"/>
                  </a:lnTo>
                  <a:lnTo>
                    <a:pt x="678" y="353"/>
                  </a:lnTo>
                  <a:lnTo>
                    <a:pt x="673" y="349"/>
                  </a:lnTo>
                  <a:lnTo>
                    <a:pt x="670" y="344"/>
                  </a:lnTo>
                  <a:lnTo>
                    <a:pt x="666" y="340"/>
                  </a:lnTo>
                  <a:lnTo>
                    <a:pt x="661" y="336"/>
                  </a:lnTo>
                  <a:lnTo>
                    <a:pt x="658" y="330"/>
                  </a:lnTo>
                  <a:lnTo>
                    <a:pt x="654" y="326"/>
                  </a:lnTo>
                  <a:lnTo>
                    <a:pt x="651" y="322"/>
                  </a:lnTo>
                  <a:lnTo>
                    <a:pt x="646" y="317"/>
                  </a:lnTo>
                  <a:lnTo>
                    <a:pt x="642" y="313"/>
                  </a:lnTo>
                  <a:lnTo>
                    <a:pt x="639" y="307"/>
                  </a:lnTo>
                  <a:lnTo>
                    <a:pt x="634" y="303"/>
                  </a:lnTo>
                  <a:lnTo>
                    <a:pt x="630" y="299"/>
                  </a:lnTo>
                  <a:lnTo>
                    <a:pt x="627" y="294"/>
                  </a:lnTo>
                  <a:lnTo>
                    <a:pt x="622" y="290"/>
                  </a:lnTo>
                  <a:lnTo>
                    <a:pt x="618" y="285"/>
                  </a:lnTo>
                  <a:lnTo>
                    <a:pt x="613" y="280"/>
                  </a:lnTo>
                  <a:lnTo>
                    <a:pt x="610" y="276"/>
                  </a:lnTo>
                  <a:lnTo>
                    <a:pt x="606" y="271"/>
                  </a:lnTo>
                  <a:lnTo>
                    <a:pt x="601" y="267"/>
                  </a:lnTo>
                  <a:lnTo>
                    <a:pt x="597" y="263"/>
                  </a:lnTo>
                  <a:lnTo>
                    <a:pt x="593" y="258"/>
                  </a:lnTo>
                  <a:lnTo>
                    <a:pt x="589" y="254"/>
                  </a:lnTo>
                  <a:lnTo>
                    <a:pt x="585" y="250"/>
                  </a:lnTo>
                  <a:lnTo>
                    <a:pt x="581" y="245"/>
                  </a:lnTo>
                  <a:lnTo>
                    <a:pt x="576" y="241"/>
                  </a:lnTo>
                  <a:lnTo>
                    <a:pt x="572" y="237"/>
                  </a:lnTo>
                  <a:lnTo>
                    <a:pt x="568" y="232"/>
                  </a:lnTo>
                  <a:lnTo>
                    <a:pt x="563" y="228"/>
                  </a:lnTo>
                  <a:lnTo>
                    <a:pt x="559" y="225"/>
                  </a:lnTo>
                  <a:lnTo>
                    <a:pt x="556" y="220"/>
                  </a:lnTo>
                  <a:lnTo>
                    <a:pt x="550" y="216"/>
                  </a:lnTo>
                  <a:lnTo>
                    <a:pt x="547" y="211"/>
                  </a:lnTo>
                  <a:lnTo>
                    <a:pt x="543" y="208"/>
                  </a:lnTo>
                  <a:lnTo>
                    <a:pt x="538" y="204"/>
                  </a:lnTo>
                  <a:lnTo>
                    <a:pt x="534" y="199"/>
                  </a:lnTo>
                  <a:lnTo>
                    <a:pt x="530" y="195"/>
                  </a:lnTo>
                  <a:lnTo>
                    <a:pt x="525" y="192"/>
                  </a:lnTo>
                  <a:lnTo>
                    <a:pt x="521" y="187"/>
                  </a:lnTo>
                  <a:lnTo>
                    <a:pt x="516" y="183"/>
                  </a:lnTo>
                  <a:lnTo>
                    <a:pt x="512" y="180"/>
                  </a:lnTo>
                  <a:lnTo>
                    <a:pt x="508" y="175"/>
                  </a:lnTo>
                  <a:lnTo>
                    <a:pt x="503" y="172"/>
                  </a:lnTo>
                  <a:lnTo>
                    <a:pt x="499" y="168"/>
                  </a:lnTo>
                  <a:lnTo>
                    <a:pt x="495" y="165"/>
                  </a:lnTo>
                  <a:lnTo>
                    <a:pt x="490" y="161"/>
                  </a:lnTo>
                  <a:lnTo>
                    <a:pt x="486" y="157"/>
                  </a:lnTo>
                  <a:lnTo>
                    <a:pt x="482" y="154"/>
                  </a:lnTo>
                  <a:lnTo>
                    <a:pt x="477" y="150"/>
                  </a:lnTo>
                  <a:lnTo>
                    <a:pt x="473" y="146"/>
                  </a:lnTo>
                  <a:lnTo>
                    <a:pt x="468" y="143"/>
                  </a:lnTo>
                  <a:lnTo>
                    <a:pt x="464" y="139"/>
                  </a:lnTo>
                  <a:lnTo>
                    <a:pt x="460" y="136"/>
                  </a:lnTo>
                  <a:lnTo>
                    <a:pt x="455" y="133"/>
                  </a:lnTo>
                  <a:lnTo>
                    <a:pt x="451" y="130"/>
                  </a:lnTo>
                  <a:lnTo>
                    <a:pt x="447" y="126"/>
                  </a:lnTo>
                  <a:lnTo>
                    <a:pt x="442" y="123"/>
                  </a:lnTo>
                  <a:lnTo>
                    <a:pt x="438" y="120"/>
                  </a:lnTo>
                  <a:lnTo>
                    <a:pt x="434" y="117"/>
                  </a:lnTo>
                  <a:lnTo>
                    <a:pt x="429" y="113"/>
                  </a:lnTo>
                  <a:lnTo>
                    <a:pt x="425" y="111"/>
                  </a:lnTo>
                  <a:lnTo>
                    <a:pt x="420" y="108"/>
                  </a:lnTo>
                  <a:lnTo>
                    <a:pt x="416" y="105"/>
                  </a:lnTo>
                  <a:lnTo>
                    <a:pt x="412" y="101"/>
                  </a:lnTo>
                  <a:lnTo>
                    <a:pt x="407" y="99"/>
                  </a:lnTo>
                  <a:lnTo>
                    <a:pt x="403" y="96"/>
                  </a:lnTo>
                  <a:lnTo>
                    <a:pt x="399" y="93"/>
                  </a:lnTo>
                  <a:lnTo>
                    <a:pt x="395" y="90"/>
                  </a:lnTo>
                  <a:lnTo>
                    <a:pt x="391" y="88"/>
                  </a:lnTo>
                  <a:lnTo>
                    <a:pt x="387" y="85"/>
                  </a:lnTo>
                  <a:lnTo>
                    <a:pt x="382" y="83"/>
                  </a:lnTo>
                  <a:lnTo>
                    <a:pt x="378" y="80"/>
                  </a:lnTo>
                  <a:lnTo>
                    <a:pt x="374" y="77"/>
                  </a:lnTo>
                  <a:lnTo>
                    <a:pt x="369" y="75"/>
                  </a:lnTo>
                  <a:lnTo>
                    <a:pt x="366" y="72"/>
                  </a:lnTo>
                  <a:lnTo>
                    <a:pt x="362" y="70"/>
                  </a:lnTo>
                  <a:lnTo>
                    <a:pt x="357" y="68"/>
                  </a:lnTo>
                  <a:lnTo>
                    <a:pt x="353" y="65"/>
                  </a:lnTo>
                  <a:lnTo>
                    <a:pt x="350" y="63"/>
                  </a:lnTo>
                  <a:lnTo>
                    <a:pt x="345" y="61"/>
                  </a:lnTo>
                  <a:lnTo>
                    <a:pt x="341" y="59"/>
                  </a:lnTo>
                  <a:lnTo>
                    <a:pt x="336" y="57"/>
                  </a:lnTo>
                  <a:lnTo>
                    <a:pt x="333" y="54"/>
                  </a:lnTo>
                  <a:lnTo>
                    <a:pt x="329" y="52"/>
                  </a:lnTo>
                  <a:lnTo>
                    <a:pt x="325" y="50"/>
                  </a:lnTo>
                  <a:lnTo>
                    <a:pt x="321" y="48"/>
                  </a:lnTo>
                  <a:lnTo>
                    <a:pt x="317" y="46"/>
                  </a:lnTo>
                  <a:lnTo>
                    <a:pt x="313" y="45"/>
                  </a:lnTo>
                  <a:lnTo>
                    <a:pt x="309" y="42"/>
                  </a:lnTo>
                  <a:lnTo>
                    <a:pt x="305" y="40"/>
                  </a:lnTo>
                  <a:lnTo>
                    <a:pt x="302" y="39"/>
                  </a:lnTo>
                  <a:lnTo>
                    <a:pt x="297" y="37"/>
                  </a:lnTo>
                  <a:lnTo>
                    <a:pt x="294" y="36"/>
                  </a:lnTo>
                  <a:lnTo>
                    <a:pt x="290" y="34"/>
                  </a:lnTo>
                  <a:lnTo>
                    <a:pt x="286" y="33"/>
                  </a:lnTo>
                  <a:lnTo>
                    <a:pt x="282" y="30"/>
                  </a:lnTo>
                  <a:lnTo>
                    <a:pt x="279" y="29"/>
                  </a:lnTo>
                  <a:lnTo>
                    <a:pt x="275" y="28"/>
                  </a:lnTo>
                  <a:lnTo>
                    <a:pt x="271" y="26"/>
                  </a:lnTo>
                  <a:lnTo>
                    <a:pt x="268" y="25"/>
                  </a:lnTo>
                  <a:lnTo>
                    <a:pt x="263" y="24"/>
                  </a:lnTo>
                  <a:lnTo>
                    <a:pt x="260" y="23"/>
                  </a:lnTo>
                  <a:lnTo>
                    <a:pt x="257" y="22"/>
                  </a:lnTo>
                  <a:lnTo>
                    <a:pt x="253" y="20"/>
                  </a:lnTo>
                  <a:lnTo>
                    <a:pt x="249" y="18"/>
                  </a:lnTo>
                  <a:lnTo>
                    <a:pt x="246" y="17"/>
                  </a:lnTo>
                  <a:lnTo>
                    <a:pt x="243" y="16"/>
                  </a:lnTo>
                  <a:lnTo>
                    <a:pt x="239" y="16"/>
                  </a:lnTo>
                  <a:lnTo>
                    <a:pt x="235" y="15"/>
                  </a:lnTo>
                  <a:lnTo>
                    <a:pt x="232" y="14"/>
                  </a:lnTo>
                  <a:lnTo>
                    <a:pt x="229" y="13"/>
                  </a:lnTo>
                  <a:lnTo>
                    <a:pt x="225" y="12"/>
                  </a:lnTo>
                  <a:lnTo>
                    <a:pt x="222" y="11"/>
                  </a:lnTo>
                  <a:lnTo>
                    <a:pt x="219" y="10"/>
                  </a:lnTo>
                  <a:lnTo>
                    <a:pt x="215" y="10"/>
                  </a:lnTo>
                  <a:lnTo>
                    <a:pt x="212" y="9"/>
                  </a:lnTo>
                  <a:lnTo>
                    <a:pt x="209" y="8"/>
                  </a:lnTo>
                  <a:lnTo>
                    <a:pt x="206" y="8"/>
                  </a:lnTo>
                  <a:lnTo>
                    <a:pt x="202" y="6"/>
                  </a:lnTo>
                  <a:lnTo>
                    <a:pt x="199" y="6"/>
                  </a:lnTo>
                  <a:lnTo>
                    <a:pt x="196" y="5"/>
                  </a:lnTo>
                  <a:lnTo>
                    <a:pt x="194" y="4"/>
                  </a:lnTo>
                  <a:lnTo>
                    <a:pt x="190" y="4"/>
                  </a:lnTo>
                  <a:lnTo>
                    <a:pt x="187" y="3"/>
                  </a:lnTo>
                  <a:lnTo>
                    <a:pt x="184" y="3"/>
                  </a:lnTo>
                  <a:lnTo>
                    <a:pt x="182" y="3"/>
                  </a:lnTo>
                  <a:lnTo>
                    <a:pt x="178" y="2"/>
                  </a:lnTo>
                  <a:lnTo>
                    <a:pt x="175" y="2"/>
                  </a:lnTo>
                  <a:lnTo>
                    <a:pt x="173" y="2"/>
                  </a:lnTo>
                  <a:lnTo>
                    <a:pt x="170" y="1"/>
                  </a:lnTo>
                  <a:lnTo>
                    <a:pt x="166" y="1"/>
                  </a:lnTo>
                  <a:lnTo>
                    <a:pt x="164" y="1"/>
                  </a:lnTo>
                  <a:lnTo>
                    <a:pt x="161" y="1"/>
                  </a:lnTo>
                  <a:lnTo>
                    <a:pt x="159" y="1"/>
                  </a:lnTo>
                  <a:lnTo>
                    <a:pt x="155" y="0"/>
                  </a:lnTo>
                  <a:lnTo>
                    <a:pt x="153" y="0"/>
                  </a:lnTo>
                  <a:lnTo>
                    <a:pt x="150" y="0"/>
                  </a:lnTo>
                  <a:lnTo>
                    <a:pt x="148" y="0"/>
                  </a:lnTo>
                  <a:lnTo>
                    <a:pt x="146" y="0"/>
                  </a:lnTo>
                  <a:lnTo>
                    <a:pt x="142" y="0"/>
                  </a:lnTo>
                  <a:lnTo>
                    <a:pt x="140" y="0"/>
                  </a:lnTo>
                  <a:lnTo>
                    <a:pt x="138" y="0"/>
                  </a:lnTo>
                  <a:lnTo>
                    <a:pt x="135" y="0"/>
                  </a:lnTo>
                  <a:lnTo>
                    <a:pt x="133" y="0"/>
                  </a:lnTo>
                  <a:lnTo>
                    <a:pt x="130" y="0"/>
                  </a:lnTo>
                  <a:lnTo>
                    <a:pt x="128" y="0"/>
                  </a:lnTo>
                  <a:lnTo>
                    <a:pt x="126" y="0"/>
                  </a:lnTo>
                  <a:lnTo>
                    <a:pt x="123" y="0"/>
                  </a:lnTo>
                  <a:lnTo>
                    <a:pt x="121" y="0"/>
                  </a:lnTo>
                  <a:lnTo>
                    <a:pt x="118" y="0"/>
                  </a:lnTo>
                  <a:lnTo>
                    <a:pt x="116" y="1"/>
                  </a:lnTo>
                  <a:lnTo>
                    <a:pt x="114" y="1"/>
                  </a:lnTo>
                  <a:lnTo>
                    <a:pt x="112" y="1"/>
                  </a:lnTo>
                  <a:lnTo>
                    <a:pt x="110" y="1"/>
                  </a:lnTo>
                  <a:lnTo>
                    <a:pt x="108" y="1"/>
                  </a:lnTo>
                  <a:lnTo>
                    <a:pt x="105" y="2"/>
                  </a:lnTo>
                  <a:lnTo>
                    <a:pt x="104" y="2"/>
                  </a:lnTo>
                  <a:lnTo>
                    <a:pt x="102" y="2"/>
                  </a:lnTo>
                  <a:lnTo>
                    <a:pt x="100" y="2"/>
                  </a:lnTo>
                  <a:lnTo>
                    <a:pt x="98" y="3"/>
                  </a:lnTo>
                  <a:lnTo>
                    <a:pt x="96" y="3"/>
                  </a:lnTo>
                  <a:lnTo>
                    <a:pt x="94" y="3"/>
                  </a:lnTo>
                  <a:lnTo>
                    <a:pt x="92" y="4"/>
                  </a:lnTo>
                  <a:lnTo>
                    <a:pt x="90" y="4"/>
                  </a:lnTo>
                  <a:lnTo>
                    <a:pt x="89" y="4"/>
                  </a:lnTo>
                  <a:lnTo>
                    <a:pt x="87" y="5"/>
                  </a:lnTo>
                  <a:lnTo>
                    <a:pt x="85" y="5"/>
                  </a:lnTo>
                  <a:lnTo>
                    <a:pt x="84" y="6"/>
                  </a:lnTo>
                  <a:lnTo>
                    <a:pt x="81" y="6"/>
                  </a:lnTo>
                  <a:lnTo>
                    <a:pt x="80" y="8"/>
                  </a:lnTo>
                  <a:lnTo>
                    <a:pt x="78" y="8"/>
                  </a:lnTo>
                  <a:lnTo>
                    <a:pt x="77" y="9"/>
                  </a:lnTo>
                  <a:lnTo>
                    <a:pt x="75" y="9"/>
                  </a:lnTo>
                  <a:lnTo>
                    <a:pt x="74" y="9"/>
                  </a:lnTo>
                  <a:lnTo>
                    <a:pt x="73" y="10"/>
                  </a:lnTo>
                  <a:lnTo>
                    <a:pt x="70" y="10"/>
                  </a:lnTo>
                  <a:lnTo>
                    <a:pt x="69" y="11"/>
                  </a:lnTo>
                  <a:lnTo>
                    <a:pt x="67" y="11"/>
                  </a:lnTo>
                  <a:lnTo>
                    <a:pt x="66" y="12"/>
                  </a:lnTo>
                  <a:lnTo>
                    <a:pt x="65" y="12"/>
                  </a:lnTo>
                  <a:lnTo>
                    <a:pt x="63" y="13"/>
                  </a:lnTo>
                  <a:lnTo>
                    <a:pt x="62" y="14"/>
                  </a:lnTo>
                  <a:lnTo>
                    <a:pt x="61" y="14"/>
                  </a:lnTo>
                  <a:lnTo>
                    <a:pt x="60" y="15"/>
                  </a:lnTo>
                  <a:lnTo>
                    <a:pt x="58" y="15"/>
                  </a:lnTo>
                  <a:lnTo>
                    <a:pt x="57" y="16"/>
                  </a:lnTo>
                  <a:lnTo>
                    <a:pt x="55" y="16"/>
                  </a:lnTo>
                  <a:lnTo>
                    <a:pt x="54" y="17"/>
                  </a:lnTo>
                  <a:lnTo>
                    <a:pt x="53" y="17"/>
                  </a:lnTo>
                  <a:lnTo>
                    <a:pt x="52" y="18"/>
                  </a:lnTo>
                  <a:lnTo>
                    <a:pt x="51" y="20"/>
                  </a:lnTo>
                  <a:lnTo>
                    <a:pt x="50" y="20"/>
                  </a:lnTo>
                  <a:lnTo>
                    <a:pt x="49" y="21"/>
                  </a:lnTo>
                  <a:lnTo>
                    <a:pt x="48" y="22"/>
                  </a:lnTo>
                  <a:lnTo>
                    <a:pt x="46" y="22"/>
                  </a:lnTo>
                  <a:lnTo>
                    <a:pt x="45" y="23"/>
                  </a:lnTo>
                  <a:lnTo>
                    <a:pt x="44" y="23"/>
                  </a:lnTo>
                  <a:lnTo>
                    <a:pt x="43" y="24"/>
                  </a:lnTo>
                  <a:lnTo>
                    <a:pt x="42" y="25"/>
                  </a:lnTo>
                  <a:lnTo>
                    <a:pt x="41" y="26"/>
                  </a:lnTo>
                  <a:lnTo>
                    <a:pt x="40" y="26"/>
                  </a:lnTo>
                  <a:lnTo>
                    <a:pt x="39" y="27"/>
                  </a:lnTo>
                  <a:lnTo>
                    <a:pt x="38" y="28"/>
                  </a:lnTo>
                  <a:lnTo>
                    <a:pt x="37" y="29"/>
                  </a:lnTo>
                  <a:lnTo>
                    <a:pt x="36" y="30"/>
                  </a:lnTo>
                  <a:lnTo>
                    <a:pt x="34" y="32"/>
                  </a:lnTo>
                  <a:lnTo>
                    <a:pt x="33" y="33"/>
                  </a:lnTo>
                  <a:lnTo>
                    <a:pt x="32" y="33"/>
                  </a:lnTo>
                  <a:lnTo>
                    <a:pt x="32" y="34"/>
                  </a:lnTo>
                  <a:lnTo>
                    <a:pt x="31" y="35"/>
                  </a:lnTo>
                  <a:lnTo>
                    <a:pt x="30" y="35"/>
                  </a:lnTo>
                  <a:lnTo>
                    <a:pt x="30" y="36"/>
                  </a:lnTo>
                  <a:lnTo>
                    <a:pt x="29" y="37"/>
                  </a:lnTo>
                  <a:lnTo>
                    <a:pt x="28" y="38"/>
                  </a:lnTo>
                  <a:lnTo>
                    <a:pt x="27" y="39"/>
                  </a:lnTo>
                  <a:lnTo>
                    <a:pt x="26" y="40"/>
                  </a:lnTo>
                  <a:lnTo>
                    <a:pt x="26" y="41"/>
                  </a:lnTo>
                  <a:lnTo>
                    <a:pt x="25" y="41"/>
                  </a:lnTo>
                  <a:lnTo>
                    <a:pt x="25" y="42"/>
                  </a:lnTo>
                  <a:lnTo>
                    <a:pt x="25" y="44"/>
                  </a:lnTo>
                  <a:lnTo>
                    <a:pt x="24" y="45"/>
                  </a:lnTo>
                  <a:lnTo>
                    <a:pt x="22" y="45"/>
                  </a:lnTo>
                  <a:lnTo>
                    <a:pt x="22" y="46"/>
                  </a:lnTo>
                  <a:lnTo>
                    <a:pt x="21" y="47"/>
                  </a:lnTo>
                  <a:lnTo>
                    <a:pt x="21" y="48"/>
                  </a:lnTo>
                  <a:lnTo>
                    <a:pt x="20" y="49"/>
                  </a:lnTo>
                  <a:lnTo>
                    <a:pt x="19" y="50"/>
                  </a:lnTo>
                  <a:lnTo>
                    <a:pt x="19" y="51"/>
                  </a:lnTo>
                  <a:lnTo>
                    <a:pt x="19" y="52"/>
                  </a:lnTo>
                  <a:lnTo>
                    <a:pt x="18" y="53"/>
                  </a:lnTo>
                  <a:lnTo>
                    <a:pt x="18" y="54"/>
                  </a:lnTo>
                  <a:lnTo>
                    <a:pt x="17" y="56"/>
                  </a:lnTo>
                  <a:lnTo>
                    <a:pt x="17" y="57"/>
                  </a:lnTo>
                  <a:lnTo>
                    <a:pt x="16" y="58"/>
                  </a:lnTo>
                  <a:lnTo>
                    <a:pt x="16" y="59"/>
                  </a:lnTo>
                  <a:lnTo>
                    <a:pt x="16" y="60"/>
                  </a:lnTo>
                  <a:lnTo>
                    <a:pt x="16" y="61"/>
                  </a:lnTo>
                  <a:lnTo>
                    <a:pt x="15" y="61"/>
                  </a:lnTo>
                  <a:lnTo>
                    <a:pt x="15" y="62"/>
                  </a:lnTo>
                  <a:lnTo>
                    <a:pt x="15" y="63"/>
                  </a:lnTo>
                  <a:lnTo>
                    <a:pt x="14" y="64"/>
                  </a:lnTo>
                  <a:lnTo>
                    <a:pt x="14" y="65"/>
                  </a:lnTo>
                  <a:lnTo>
                    <a:pt x="14" y="66"/>
                  </a:lnTo>
                  <a:lnTo>
                    <a:pt x="14" y="68"/>
                  </a:lnTo>
                  <a:lnTo>
                    <a:pt x="14" y="69"/>
                  </a:lnTo>
                  <a:lnTo>
                    <a:pt x="14" y="70"/>
                  </a:lnTo>
                  <a:lnTo>
                    <a:pt x="13" y="70"/>
                  </a:lnTo>
                  <a:lnTo>
                    <a:pt x="13" y="72"/>
                  </a:lnTo>
                  <a:lnTo>
                    <a:pt x="13" y="75"/>
                  </a:lnTo>
                  <a:lnTo>
                    <a:pt x="13" y="84"/>
                  </a:lnTo>
                  <a:lnTo>
                    <a:pt x="13" y="87"/>
                  </a:lnTo>
                  <a:lnTo>
                    <a:pt x="13" y="88"/>
                  </a:lnTo>
                  <a:lnTo>
                    <a:pt x="13" y="90"/>
                  </a:lnTo>
                  <a:lnTo>
                    <a:pt x="14" y="90"/>
                  </a:lnTo>
                  <a:lnTo>
                    <a:pt x="14" y="93"/>
                  </a:lnTo>
                  <a:lnTo>
                    <a:pt x="14" y="94"/>
                  </a:lnTo>
                  <a:lnTo>
                    <a:pt x="14" y="95"/>
                  </a:lnTo>
                  <a:lnTo>
                    <a:pt x="14" y="97"/>
                  </a:lnTo>
                  <a:lnTo>
                    <a:pt x="14" y="99"/>
                  </a:lnTo>
                  <a:lnTo>
                    <a:pt x="15" y="99"/>
                  </a:lnTo>
                  <a:lnTo>
                    <a:pt x="15" y="107"/>
                  </a:lnTo>
                  <a:lnTo>
                    <a:pt x="14" y="107"/>
                  </a:lnTo>
                  <a:lnTo>
                    <a:pt x="14" y="108"/>
                  </a:lnTo>
                  <a:lnTo>
                    <a:pt x="14" y="109"/>
                  </a:lnTo>
                  <a:lnTo>
                    <a:pt x="14" y="110"/>
                  </a:lnTo>
                  <a:lnTo>
                    <a:pt x="13" y="111"/>
                  </a:lnTo>
                  <a:lnTo>
                    <a:pt x="13" y="112"/>
                  </a:lnTo>
                  <a:lnTo>
                    <a:pt x="12" y="113"/>
                  </a:lnTo>
                  <a:lnTo>
                    <a:pt x="10" y="114"/>
                  </a:lnTo>
                  <a:lnTo>
                    <a:pt x="10" y="116"/>
                  </a:lnTo>
                  <a:lnTo>
                    <a:pt x="9" y="116"/>
                  </a:lnTo>
                  <a:lnTo>
                    <a:pt x="9" y="117"/>
                  </a:lnTo>
                  <a:lnTo>
                    <a:pt x="8" y="117"/>
                  </a:lnTo>
                  <a:lnTo>
                    <a:pt x="8" y="118"/>
                  </a:lnTo>
                  <a:lnTo>
                    <a:pt x="7" y="118"/>
                  </a:lnTo>
                  <a:lnTo>
                    <a:pt x="7" y="119"/>
                  </a:lnTo>
                  <a:lnTo>
                    <a:pt x="6" y="119"/>
                  </a:lnTo>
                  <a:lnTo>
                    <a:pt x="6" y="120"/>
                  </a:lnTo>
                  <a:lnTo>
                    <a:pt x="5" y="120"/>
                  </a:lnTo>
                  <a:lnTo>
                    <a:pt x="5" y="121"/>
                  </a:lnTo>
                  <a:lnTo>
                    <a:pt x="4" y="121"/>
                  </a:lnTo>
                  <a:lnTo>
                    <a:pt x="4" y="122"/>
                  </a:lnTo>
                  <a:lnTo>
                    <a:pt x="3" y="122"/>
                  </a:lnTo>
                  <a:lnTo>
                    <a:pt x="3" y="123"/>
                  </a:lnTo>
                  <a:lnTo>
                    <a:pt x="2" y="123"/>
                  </a:lnTo>
                  <a:lnTo>
                    <a:pt x="2" y="124"/>
                  </a:lnTo>
                  <a:lnTo>
                    <a:pt x="2" y="125"/>
                  </a:lnTo>
                  <a:lnTo>
                    <a:pt x="1" y="125"/>
                  </a:lnTo>
                  <a:lnTo>
                    <a:pt x="1" y="126"/>
                  </a:lnTo>
                  <a:lnTo>
                    <a:pt x="1" y="128"/>
                  </a:lnTo>
                  <a:lnTo>
                    <a:pt x="0" y="128"/>
                  </a:lnTo>
                  <a:lnTo>
                    <a:pt x="0" y="129"/>
                  </a:lnTo>
                  <a:lnTo>
                    <a:pt x="0" y="131"/>
                  </a:lnTo>
                  <a:lnTo>
                    <a:pt x="0" y="141"/>
                  </a:lnTo>
                  <a:lnTo>
                    <a:pt x="0" y="143"/>
                  </a:lnTo>
                  <a:lnTo>
                    <a:pt x="0" y="144"/>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7" name="Freeform 51"/>
            <p:cNvSpPr>
              <a:spLocks/>
            </p:cNvSpPr>
            <p:nvPr/>
          </p:nvSpPr>
          <p:spPr bwMode="auto">
            <a:xfrm rot="10800000">
              <a:off x="3703" y="2639"/>
              <a:ext cx="1197" cy="1055"/>
            </a:xfrm>
            <a:custGeom>
              <a:avLst/>
              <a:gdLst>
                <a:gd name="T0" fmla="*/ 2147483646 w 1197"/>
                <a:gd name="T1" fmla="*/ 2147483646 h 1055"/>
                <a:gd name="T2" fmla="*/ 2147483646 w 1197"/>
                <a:gd name="T3" fmla="*/ 2147483646 h 1055"/>
                <a:gd name="T4" fmla="*/ 2147483646 w 1197"/>
                <a:gd name="T5" fmla="*/ 2147483646 h 1055"/>
                <a:gd name="T6" fmla="*/ 2147483646 w 1197"/>
                <a:gd name="T7" fmla="*/ 2147483646 h 1055"/>
                <a:gd name="T8" fmla="*/ 2147483646 w 1197"/>
                <a:gd name="T9" fmla="*/ 2147483646 h 1055"/>
                <a:gd name="T10" fmla="*/ 2147483646 w 1197"/>
                <a:gd name="T11" fmla="*/ 2147483646 h 1055"/>
                <a:gd name="T12" fmla="*/ 2147483646 w 1197"/>
                <a:gd name="T13" fmla="*/ 2147483646 h 1055"/>
                <a:gd name="T14" fmla="*/ 2147483646 w 1197"/>
                <a:gd name="T15" fmla="*/ 2147483646 h 1055"/>
                <a:gd name="T16" fmla="*/ 2147483646 w 1197"/>
                <a:gd name="T17" fmla="*/ 2147483646 h 1055"/>
                <a:gd name="T18" fmla="*/ 2147483646 w 1197"/>
                <a:gd name="T19" fmla="*/ 2147483646 h 1055"/>
                <a:gd name="T20" fmla="*/ 2147483646 w 1197"/>
                <a:gd name="T21" fmla="*/ 2147483646 h 1055"/>
                <a:gd name="T22" fmla="*/ 2147483646 w 1197"/>
                <a:gd name="T23" fmla="*/ 2147483646 h 1055"/>
                <a:gd name="T24" fmla="*/ 2147483646 w 1197"/>
                <a:gd name="T25" fmla="*/ 2147483646 h 1055"/>
                <a:gd name="T26" fmla="*/ 2147483646 w 1197"/>
                <a:gd name="T27" fmla="*/ 2147483646 h 1055"/>
                <a:gd name="T28" fmla="*/ 2147483646 w 1197"/>
                <a:gd name="T29" fmla="*/ 2147483646 h 1055"/>
                <a:gd name="T30" fmla="*/ 2147483646 w 1197"/>
                <a:gd name="T31" fmla="*/ 2147483646 h 1055"/>
                <a:gd name="T32" fmla="*/ 2147483646 w 1197"/>
                <a:gd name="T33" fmla="*/ 2147483646 h 1055"/>
                <a:gd name="T34" fmla="*/ 2147483646 w 1197"/>
                <a:gd name="T35" fmla="*/ 2147483646 h 1055"/>
                <a:gd name="T36" fmla="*/ 2147483646 w 1197"/>
                <a:gd name="T37" fmla="*/ 2147483646 h 1055"/>
                <a:gd name="T38" fmla="*/ 2147483646 w 1197"/>
                <a:gd name="T39" fmla="*/ 2147483646 h 1055"/>
                <a:gd name="T40" fmla="*/ 2147483646 w 1197"/>
                <a:gd name="T41" fmla="*/ 2147483646 h 1055"/>
                <a:gd name="T42" fmla="*/ 2147483646 w 1197"/>
                <a:gd name="T43" fmla="*/ 2147483646 h 1055"/>
                <a:gd name="T44" fmla="*/ 2147483646 w 1197"/>
                <a:gd name="T45" fmla="*/ 2147483646 h 1055"/>
                <a:gd name="T46" fmla="*/ 2147483646 w 1197"/>
                <a:gd name="T47" fmla="*/ 2147483646 h 1055"/>
                <a:gd name="T48" fmla="*/ 2147483646 w 1197"/>
                <a:gd name="T49" fmla="*/ 2147483646 h 1055"/>
                <a:gd name="T50" fmla="*/ 2147483646 w 1197"/>
                <a:gd name="T51" fmla="*/ 2147483646 h 1055"/>
                <a:gd name="T52" fmla="*/ 2147483646 w 1197"/>
                <a:gd name="T53" fmla="*/ 2147483646 h 1055"/>
                <a:gd name="T54" fmla="*/ 2147483646 w 1197"/>
                <a:gd name="T55" fmla="*/ 2147483646 h 1055"/>
                <a:gd name="T56" fmla="*/ 2147483646 w 1197"/>
                <a:gd name="T57" fmla="*/ 2147483646 h 1055"/>
                <a:gd name="T58" fmla="*/ 2147483646 w 1197"/>
                <a:gd name="T59" fmla="*/ 2147483646 h 1055"/>
                <a:gd name="T60" fmla="*/ 2147483646 w 1197"/>
                <a:gd name="T61" fmla="*/ 2147483646 h 1055"/>
                <a:gd name="T62" fmla="*/ 2147483646 w 1197"/>
                <a:gd name="T63" fmla="*/ 2147483646 h 1055"/>
                <a:gd name="T64" fmla="*/ 2147483646 w 1197"/>
                <a:gd name="T65" fmla="*/ 2147483646 h 1055"/>
                <a:gd name="T66" fmla="*/ 2147483646 w 1197"/>
                <a:gd name="T67" fmla="*/ 2147483646 h 1055"/>
                <a:gd name="T68" fmla="*/ 2147483646 w 1197"/>
                <a:gd name="T69" fmla="*/ 2147483646 h 1055"/>
                <a:gd name="T70" fmla="*/ 2147483646 w 1197"/>
                <a:gd name="T71" fmla="*/ 2147483646 h 1055"/>
                <a:gd name="T72" fmla="*/ 2147483646 w 1197"/>
                <a:gd name="T73" fmla="*/ 2147483646 h 1055"/>
                <a:gd name="T74" fmla="*/ 2147483646 w 1197"/>
                <a:gd name="T75" fmla="*/ 2147483646 h 1055"/>
                <a:gd name="T76" fmla="*/ 2147483646 w 1197"/>
                <a:gd name="T77" fmla="*/ 2147483646 h 1055"/>
                <a:gd name="T78" fmla="*/ 2147483646 w 1197"/>
                <a:gd name="T79" fmla="*/ 2147483646 h 1055"/>
                <a:gd name="T80" fmla="*/ 2147483646 w 1197"/>
                <a:gd name="T81" fmla="*/ 2147483646 h 1055"/>
                <a:gd name="T82" fmla="*/ 2147483646 w 1197"/>
                <a:gd name="T83" fmla="*/ 2147483646 h 1055"/>
                <a:gd name="T84" fmla="*/ 2147483646 w 1197"/>
                <a:gd name="T85" fmla="*/ 2147483646 h 1055"/>
                <a:gd name="T86" fmla="*/ 2147483646 w 1197"/>
                <a:gd name="T87" fmla="*/ 2147483646 h 1055"/>
                <a:gd name="T88" fmla="*/ 2147483646 w 1197"/>
                <a:gd name="T89" fmla="*/ 2147483646 h 1055"/>
                <a:gd name="T90" fmla="*/ 2147483646 w 1197"/>
                <a:gd name="T91" fmla="*/ 2147483646 h 1055"/>
                <a:gd name="T92" fmla="*/ 2147483646 w 1197"/>
                <a:gd name="T93" fmla="*/ 2147483646 h 1055"/>
                <a:gd name="T94" fmla="*/ 2147483646 w 1197"/>
                <a:gd name="T95" fmla="*/ 2147483646 h 1055"/>
                <a:gd name="T96" fmla="*/ 2147483646 w 1197"/>
                <a:gd name="T97" fmla="*/ 2147483646 h 1055"/>
                <a:gd name="T98" fmla="*/ 2147483646 w 1197"/>
                <a:gd name="T99" fmla="*/ 2147483646 h 1055"/>
                <a:gd name="T100" fmla="*/ 2147483646 w 1197"/>
                <a:gd name="T101" fmla="*/ 2147483646 h 1055"/>
                <a:gd name="T102" fmla="*/ 2147483646 w 1197"/>
                <a:gd name="T103" fmla="*/ 2147483646 h 1055"/>
                <a:gd name="T104" fmla="*/ 2147483646 w 1197"/>
                <a:gd name="T105" fmla="*/ 2147483646 h 1055"/>
                <a:gd name="T106" fmla="*/ 2147483646 w 1197"/>
                <a:gd name="T107" fmla="*/ 2147483646 h 1055"/>
                <a:gd name="T108" fmla="*/ 2147483646 w 1197"/>
                <a:gd name="T109" fmla="*/ 2147483646 h 1055"/>
                <a:gd name="T110" fmla="*/ 0 w 1197"/>
                <a:gd name="T111" fmla="*/ 2147483646 h 1055"/>
                <a:gd name="T112" fmla="*/ 2147483646 w 1197"/>
                <a:gd name="T113" fmla="*/ 2147483646 h 1055"/>
                <a:gd name="T114" fmla="*/ 2147483646 w 1197"/>
                <a:gd name="T115" fmla="*/ 2147483646 h 1055"/>
                <a:gd name="T116" fmla="*/ 2147483646 w 1197"/>
                <a:gd name="T117" fmla="*/ 2147483646 h 1055"/>
                <a:gd name="T118" fmla="*/ 2147483646 w 1197"/>
                <a:gd name="T119" fmla="*/ 2147483646 h 1055"/>
                <a:gd name="T120" fmla="*/ 2147483646 w 1197"/>
                <a:gd name="T121" fmla="*/ 2147483646 h 10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97" h="1055">
                  <a:moveTo>
                    <a:pt x="1197" y="1055"/>
                  </a:moveTo>
                  <a:lnTo>
                    <a:pt x="1196" y="1051"/>
                  </a:lnTo>
                  <a:lnTo>
                    <a:pt x="1194" y="1047"/>
                  </a:lnTo>
                  <a:lnTo>
                    <a:pt x="1193" y="1042"/>
                  </a:lnTo>
                  <a:lnTo>
                    <a:pt x="1192" y="1038"/>
                  </a:lnTo>
                  <a:lnTo>
                    <a:pt x="1189" y="1034"/>
                  </a:lnTo>
                  <a:lnTo>
                    <a:pt x="1188" y="1030"/>
                  </a:lnTo>
                  <a:lnTo>
                    <a:pt x="1187" y="1026"/>
                  </a:lnTo>
                  <a:lnTo>
                    <a:pt x="1185" y="1022"/>
                  </a:lnTo>
                  <a:lnTo>
                    <a:pt x="1184" y="1017"/>
                  </a:lnTo>
                  <a:lnTo>
                    <a:pt x="1183" y="1013"/>
                  </a:lnTo>
                  <a:lnTo>
                    <a:pt x="1182" y="1008"/>
                  </a:lnTo>
                  <a:lnTo>
                    <a:pt x="1180" y="1004"/>
                  </a:lnTo>
                  <a:lnTo>
                    <a:pt x="1178" y="1001"/>
                  </a:lnTo>
                  <a:lnTo>
                    <a:pt x="1177" y="997"/>
                  </a:lnTo>
                  <a:lnTo>
                    <a:pt x="1175" y="992"/>
                  </a:lnTo>
                  <a:lnTo>
                    <a:pt x="1174" y="988"/>
                  </a:lnTo>
                  <a:lnTo>
                    <a:pt x="1173" y="985"/>
                  </a:lnTo>
                  <a:lnTo>
                    <a:pt x="1171" y="980"/>
                  </a:lnTo>
                  <a:lnTo>
                    <a:pt x="1170" y="976"/>
                  </a:lnTo>
                  <a:lnTo>
                    <a:pt x="1169" y="971"/>
                  </a:lnTo>
                  <a:lnTo>
                    <a:pt x="1167" y="967"/>
                  </a:lnTo>
                  <a:lnTo>
                    <a:pt x="1165" y="963"/>
                  </a:lnTo>
                  <a:lnTo>
                    <a:pt x="1164" y="958"/>
                  </a:lnTo>
                  <a:lnTo>
                    <a:pt x="1162" y="955"/>
                  </a:lnTo>
                  <a:lnTo>
                    <a:pt x="1161" y="951"/>
                  </a:lnTo>
                  <a:lnTo>
                    <a:pt x="1160" y="946"/>
                  </a:lnTo>
                  <a:lnTo>
                    <a:pt x="1158" y="942"/>
                  </a:lnTo>
                  <a:lnTo>
                    <a:pt x="1157" y="938"/>
                  </a:lnTo>
                  <a:lnTo>
                    <a:pt x="1156" y="933"/>
                  </a:lnTo>
                  <a:lnTo>
                    <a:pt x="1153" y="929"/>
                  </a:lnTo>
                  <a:lnTo>
                    <a:pt x="1152" y="926"/>
                  </a:lnTo>
                  <a:lnTo>
                    <a:pt x="1150" y="921"/>
                  </a:lnTo>
                  <a:lnTo>
                    <a:pt x="1149" y="917"/>
                  </a:lnTo>
                  <a:lnTo>
                    <a:pt x="1147" y="913"/>
                  </a:lnTo>
                  <a:lnTo>
                    <a:pt x="1146" y="908"/>
                  </a:lnTo>
                  <a:lnTo>
                    <a:pt x="1145" y="904"/>
                  </a:lnTo>
                  <a:lnTo>
                    <a:pt x="1143" y="899"/>
                  </a:lnTo>
                  <a:lnTo>
                    <a:pt x="1141" y="895"/>
                  </a:lnTo>
                  <a:lnTo>
                    <a:pt x="1139" y="891"/>
                  </a:lnTo>
                  <a:lnTo>
                    <a:pt x="1137" y="886"/>
                  </a:lnTo>
                  <a:lnTo>
                    <a:pt x="1136" y="882"/>
                  </a:lnTo>
                  <a:lnTo>
                    <a:pt x="1134" y="878"/>
                  </a:lnTo>
                  <a:lnTo>
                    <a:pt x="1133" y="873"/>
                  </a:lnTo>
                  <a:lnTo>
                    <a:pt x="1131" y="869"/>
                  </a:lnTo>
                  <a:lnTo>
                    <a:pt x="1129" y="866"/>
                  </a:lnTo>
                  <a:lnTo>
                    <a:pt x="1127" y="860"/>
                  </a:lnTo>
                  <a:lnTo>
                    <a:pt x="1125" y="856"/>
                  </a:lnTo>
                  <a:lnTo>
                    <a:pt x="1124" y="851"/>
                  </a:lnTo>
                  <a:lnTo>
                    <a:pt x="1122" y="847"/>
                  </a:lnTo>
                  <a:lnTo>
                    <a:pt x="1120" y="843"/>
                  </a:lnTo>
                  <a:lnTo>
                    <a:pt x="1119" y="838"/>
                  </a:lnTo>
                  <a:lnTo>
                    <a:pt x="1116" y="834"/>
                  </a:lnTo>
                  <a:lnTo>
                    <a:pt x="1114" y="830"/>
                  </a:lnTo>
                  <a:lnTo>
                    <a:pt x="1112" y="825"/>
                  </a:lnTo>
                  <a:lnTo>
                    <a:pt x="1111" y="821"/>
                  </a:lnTo>
                  <a:lnTo>
                    <a:pt x="1109" y="817"/>
                  </a:lnTo>
                  <a:lnTo>
                    <a:pt x="1107" y="811"/>
                  </a:lnTo>
                  <a:lnTo>
                    <a:pt x="1104" y="807"/>
                  </a:lnTo>
                  <a:lnTo>
                    <a:pt x="1102" y="802"/>
                  </a:lnTo>
                  <a:lnTo>
                    <a:pt x="1100" y="798"/>
                  </a:lnTo>
                  <a:lnTo>
                    <a:pt x="1098" y="794"/>
                  </a:lnTo>
                  <a:lnTo>
                    <a:pt x="1096" y="788"/>
                  </a:lnTo>
                  <a:lnTo>
                    <a:pt x="1093" y="784"/>
                  </a:lnTo>
                  <a:lnTo>
                    <a:pt x="1091" y="780"/>
                  </a:lnTo>
                  <a:lnTo>
                    <a:pt x="1089" y="775"/>
                  </a:lnTo>
                  <a:lnTo>
                    <a:pt x="1087" y="771"/>
                  </a:lnTo>
                  <a:lnTo>
                    <a:pt x="1085" y="765"/>
                  </a:lnTo>
                  <a:lnTo>
                    <a:pt x="1081" y="761"/>
                  </a:lnTo>
                  <a:lnTo>
                    <a:pt x="1079" y="757"/>
                  </a:lnTo>
                  <a:lnTo>
                    <a:pt x="1077" y="751"/>
                  </a:lnTo>
                  <a:lnTo>
                    <a:pt x="1075" y="747"/>
                  </a:lnTo>
                  <a:lnTo>
                    <a:pt x="1073" y="742"/>
                  </a:lnTo>
                  <a:lnTo>
                    <a:pt x="1069" y="737"/>
                  </a:lnTo>
                  <a:lnTo>
                    <a:pt x="1067" y="733"/>
                  </a:lnTo>
                  <a:lnTo>
                    <a:pt x="1064" y="727"/>
                  </a:lnTo>
                  <a:lnTo>
                    <a:pt x="1062" y="723"/>
                  </a:lnTo>
                  <a:lnTo>
                    <a:pt x="1059" y="718"/>
                  </a:lnTo>
                  <a:lnTo>
                    <a:pt x="1056" y="713"/>
                  </a:lnTo>
                  <a:lnTo>
                    <a:pt x="1053" y="709"/>
                  </a:lnTo>
                  <a:lnTo>
                    <a:pt x="1051" y="703"/>
                  </a:lnTo>
                  <a:lnTo>
                    <a:pt x="1048" y="699"/>
                  </a:lnTo>
                  <a:lnTo>
                    <a:pt x="1045" y="693"/>
                  </a:lnTo>
                  <a:lnTo>
                    <a:pt x="1042" y="689"/>
                  </a:lnTo>
                  <a:lnTo>
                    <a:pt x="1039" y="684"/>
                  </a:lnTo>
                  <a:lnTo>
                    <a:pt x="1037" y="679"/>
                  </a:lnTo>
                  <a:lnTo>
                    <a:pt x="1033" y="674"/>
                  </a:lnTo>
                  <a:lnTo>
                    <a:pt x="1030" y="668"/>
                  </a:lnTo>
                  <a:lnTo>
                    <a:pt x="1027" y="664"/>
                  </a:lnTo>
                  <a:lnTo>
                    <a:pt x="1024" y="658"/>
                  </a:lnTo>
                  <a:lnTo>
                    <a:pt x="1020" y="654"/>
                  </a:lnTo>
                  <a:lnTo>
                    <a:pt x="1017" y="649"/>
                  </a:lnTo>
                  <a:lnTo>
                    <a:pt x="1014" y="643"/>
                  </a:lnTo>
                  <a:lnTo>
                    <a:pt x="1011" y="639"/>
                  </a:lnTo>
                  <a:lnTo>
                    <a:pt x="1007" y="633"/>
                  </a:lnTo>
                  <a:lnTo>
                    <a:pt x="1004" y="628"/>
                  </a:lnTo>
                  <a:lnTo>
                    <a:pt x="1001" y="624"/>
                  </a:lnTo>
                  <a:lnTo>
                    <a:pt x="997" y="618"/>
                  </a:lnTo>
                  <a:lnTo>
                    <a:pt x="994" y="613"/>
                  </a:lnTo>
                  <a:lnTo>
                    <a:pt x="991" y="608"/>
                  </a:lnTo>
                  <a:lnTo>
                    <a:pt x="987" y="603"/>
                  </a:lnTo>
                  <a:lnTo>
                    <a:pt x="983" y="597"/>
                  </a:lnTo>
                  <a:lnTo>
                    <a:pt x="980" y="592"/>
                  </a:lnTo>
                  <a:lnTo>
                    <a:pt x="976" y="588"/>
                  </a:lnTo>
                  <a:lnTo>
                    <a:pt x="972" y="582"/>
                  </a:lnTo>
                  <a:lnTo>
                    <a:pt x="968" y="577"/>
                  </a:lnTo>
                  <a:lnTo>
                    <a:pt x="965" y="571"/>
                  </a:lnTo>
                  <a:lnTo>
                    <a:pt x="962" y="567"/>
                  </a:lnTo>
                  <a:lnTo>
                    <a:pt x="957" y="561"/>
                  </a:lnTo>
                  <a:lnTo>
                    <a:pt x="953" y="556"/>
                  </a:lnTo>
                  <a:lnTo>
                    <a:pt x="950" y="551"/>
                  </a:lnTo>
                  <a:lnTo>
                    <a:pt x="945" y="546"/>
                  </a:lnTo>
                  <a:lnTo>
                    <a:pt x="942" y="541"/>
                  </a:lnTo>
                  <a:lnTo>
                    <a:pt x="938" y="535"/>
                  </a:lnTo>
                  <a:lnTo>
                    <a:pt x="933" y="530"/>
                  </a:lnTo>
                  <a:lnTo>
                    <a:pt x="930" y="524"/>
                  </a:lnTo>
                  <a:lnTo>
                    <a:pt x="926" y="519"/>
                  </a:lnTo>
                  <a:lnTo>
                    <a:pt x="921" y="515"/>
                  </a:lnTo>
                  <a:lnTo>
                    <a:pt x="917" y="509"/>
                  </a:lnTo>
                  <a:lnTo>
                    <a:pt x="912" y="504"/>
                  </a:lnTo>
                  <a:lnTo>
                    <a:pt x="908" y="498"/>
                  </a:lnTo>
                  <a:lnTo>
                    <a:pt x="904" y="494"/>
                  </a:lnTo>
                  <a:lnTo>
                    <a:pt x="899" y="488"/>
                  </a:lnTo>
                  <a:lnTo>
                    <a:pt x="896" y="483"/>
                  </a:lnTo>
                  <a:lnTo>
                    <a:pt x="891" y="477"/>
                  </a:lnTo>
                  <a:lnTo>
                    <a:pt x="887" y="472"/>
                  </a:lnTo>
                  <a:lnTo>
                    <a:pt x="882" y="467"/>
                  </a:lnTo>
                  <a:lnTo>
                    <a:pt x="878" y="462"/>
                  </a:lnTo>
                  <a:lnTo>
                    <a:pt x="873" y="457"/>
                  </a:lnTo>
                  <a:lnTo>
                    <a:pt x="869" y="451"/>
                  </a:lnTo>
                  <a:lnTo>
                    <a:pt x="864" y="447"/>
                  </a:lnTo>
                  <a:lnTo>
                    <a:pt x="860" y="441"/>
                  </a:lnTo>
                  <a:lnTo>
                    <a:pt x="856" y="436"/>
                  </a:lnTo>
                  <a:lnTo>
                    <a:pt x="850" y="432"/>
                  </a:lnTo>
                  <a:lnTo>
                    <a:pt x="846" y="426"/>
                  </a:lnTo>
                  <a:lnTo>
                    <a:pt x="842" y="421"/>
                  </a:lnTo>
                  <a:lnTo>
                    <a:pt x="836" y="415"/>
                  </a:lnTo>
                  <a:lnTo>
                    <a:pt x="832" y="411"/>
                  </a:lnTo>
                  <a:lnTo>
                    <a:pt x="827" y="406"/>
                  </a:lnTo>
                  <a:lnTo>
                    <a:pt x="822" y="400"/>
                  </a:lnTo>
                  <a:lnTo>
                    <a:pt x="818" y="396"/>
                  </a:lnTo>
                  <a:lnTo>
                    <a:pt x="813" y="390"/>
                  </a:lnTo>
                  <a:lnTo>
                    <a:pt x="808" y="385"/>
                  </a:lnTo>
                  <a:lnTo>
                    <a:pt x="803" y="380"/>
                  </a:lnTo>
                  <a:lnTo>
                    <a:pt x="798" y="375"/>
                  </a:lnTo>
                  <a:lnTo>
                    <a:pt x="794" y="371"/>
                  </a:lnTo>
                  <a:lnTo>
                    <a:pt x="788" y="365"/>
                  </a:lnTo>
                  <a:lnTo>
                    <a:pt x="784" y="361"/>
                  </a:lnTo>
                  <a:lnTo>
                    <a:pt x="778" y="355"/>
                  </a:lnTo>
                  <a:lnTo>
                    <a:pt x="774" y="351"/>
                  </a:lnTo>
                  <a:lnTo>
                    <a:pt x="768" y="347"/>
                  </a:lnTo>
                  <a:lnTo>
                    <a:pt x="764" y="341"/>
                  </a:lnTo>
                  <a:lnTo>
                    <a:pt x="759" y="337"/>
                  </a:lnTo>
                  <a:lnTo>
                    <a:pt x="754" y="331"/>
                  </a:lnTo>
                  <a:lnTo>
                    <a:pt x="749" y="327"/>
                  </a:lnTo>
                  <a:lnTo>
                    <a:pt x="745" y="323"/>
                  </a:lnTo>
                  <a:lnTo>
                    <a:pt x="739" y="317"/>
                  </a:lnTo>
                  <a:lnTo>
                    <a:pt x="734" y="313"/>
                  </a:lnTo>
                  <a:lnTo>
                    <a:pt x="728" y="308"/>
                  </a:lnTo>
                  <a:lnTo>
                    <a:pt x="724" y="304"/>
                  </a:lnTo>
                  <a:lnTo>
                    <a:pt x="718" y="300"/>
                  </a:lnTo>
                  <a:lnTo>
                    <a:pt x="714" y="294"/>
                  </a:lnTo>
                  <a:lnTo>
                    <a:pt x="709" y="291"/>
                  </a:lnTo>
                  <a:lnTo>
                    <a:pt x="703" y="286"/>
                  </a:lnTo>
                  <a:lnTo>
                    <a:pt x="699" y="281"/>
                  </a:lnTo>
                  <a:lnTo>
                    <a:pt x="693" y="277"/>
                  </a:lnTo>
                  <a:lnTo>
                    <a:pt x="688" y="272"/>
                  </a:lnTo>
                  <a:lnTo>
                    <a:pt x="682" y="268"/>
                  </a:lnTo>
                  <a:lnTo>
                    <a:pt x="678" y="264"/>
                  </a:lnTo>
                  <a:lnTo>
                    <a:pt x="673" y="260"/>
                  </a:lnTo>
                  <a:lnTo>
                    <a:pt x="667" y="256"/>
                  </a:lnTo>
                  <a:lnTo>
                    <a:pt x="663" y="252"/>
                  </a:lnTo>
                  <a:lnTo>
                    <a:pt x="657" y="247"/>
                  </a:lnTo>
                  <a:lnTo>
                    <a:pt x="652" y="243"/>
                  </a:lnTo>
                  <a:lnTo>
                    <a:pt x="647" y="240"/>
                  </a:lnTo>
                  <a:lnTo>
                    <a:pt x="642" y="235"/>
                  </a:lnTo>
                  <a:lnTo>
                    <a:pt x="637" y="231"/>
                  </a:lnTo>
                  <a:lnTo>
                    <a:pt x="631" y="228"/>
                  </a:lnTo>
                  <a:lnTo>
                    <a:pt x="627" y="223"/>
                  </a:lnTo>
                  <a:lnTo>
                    <a:pt x="621" y="219"/>
                  </a:lnTo>
                  <a:lnTo>
                    <a:pt x="616" y="216"/>
                  </a:lnTo>
                  <a:lnTo>
                    <a:pt x="611" y="211"/>
                  </a:lnTo>
                  <a:lnTo>
                    <a:pt x="606" y="208"/>
                  </a:lnTo>
                  <a:lnTo>
                    <a:pt x="601" y="205"/>
                  </a:lnTo>
                  <a:lnTo>
                    <a:pt x="596" y="201"/>
                  </a:lnTo>
                  <a:lnTo>
                    <a:pt x="591" y="197"/>
                  </a:lnTo>
                  <a:lnTo>
                    <a:pt x="585" y="194"/>
                  </a:lnTo>
                  <a:lnTo>
                    <a:pt x="580" y="190"/>
                  </a:lnTo>
                  <a:lnTo>
                    <a:pt x="575" y="186"/>
                  </a:lnTo>
                  <a:lnTo>
                    <a:pt x="570" y="183"/>
                  </a:lnTo>
                  <a:lnTo>
                    <a:pt x="565" y="180"/>
                  </a:lnTo>
                  <a:lnTo>
                    <a:pt x="560" y="177"/>
                  </a:lnTo>
                  <a:lnTo>
                    <a:pt x="555" y="173"/>
                  </a:lnTo>
                  <a:lnTo>
                    <a:pt x="550" y="170"/>
                  </a:lnTo>
                  <a:lnTo>
                    <a:pt x="545" y="167"/>
                  </a:lnTo>
                  <a:lnTo>
                    <a:pt x="540" y="163"/>
                  </a:lnTo>
                  <a:lnTo>
                    <a:pt x="535" y="160"/>
                  </a:lnTo>
                  <a:lnTo>
                    <a:pt x="530" y="157"/>
                  </a:lnTo>
                  <a:lnTo>
                    <a:pt x="525" y="154"/>
                  </a:lnTo>
                  <a:lnTo>
                    <a:pt x="520" y="151"/>
                  </a:lnTo>
                  <a:lnTo>
                    <a:pt x="514" y="148"/>
                  </a:lnTo>
                  <a:lnTo>
                    <a:pt x="510" y="145"/>
                  </a:lnTo>
                  <a:lnTo>
                    <a:pt x="506" y="143"/>
                  </a:lnTo>
                  <a:lnTo>
                    <a:pt x="500" y="139"/>
                  </a:lnTo>
                  <a:lnTo>
                    <a:pt x="495" y="136"/>
                  </a:lnTo>
                  <a:lnTo>
                    <a:pt x="490" y="134"/>
                  </a:lnTo>
                  <a:lnTo>
                    <a:pt x="486" y="131"/>
                  </a:lnTo>
                  <a:lnTo>
                    <a:pt x="481" y="129"/>
                  </a:lnTo>
                  <a:lnTo>
                    <a:pt x="476" y="125"/>
                  </a:lnTo>
                  <a:lnTo>
                    <a:pt x="471" y="123"/>
                  </a:lnTo>
                  <a:lnTo>
                    <a:pt x="466" y="121"/>
                  </a:lnTo>
                  <a:lnTo>
                    <a:pt x="462" y="118"/>
                  </a:lnTo>
                  <a:lnTo>
                    <a:pt x="457" y="115"/>
                  </a:lnTo>
                  <a:lnTo>
                    <a:pt x="452" y="113"/>
                  </a:lnTo>
                  <a:lnTo>
                    <a:pt x="448" y="111"/>
                  </a:lnTo>
                  <a:lnTo>
                    <a:pt x="442" y="108"/>
                  </a:lnTo>
                  <a:lnTo>
                    <a:pt x="438" y="106"/>
                  </a:lnTo>
                  <a:lnTo>
                    <a:pt x="434" y="103"/>
                  </a:lnTo>
                  <a:lnTo>
                    <a:pt x="429" y="101"/>
                  </a:lnTo>
                  <a:lnTo>
                    <a:pt x="424" y="99"/>
                  </a:lnTo>
                  <a:lnTo>
                    <a:pt x="420" y="97"/>
                  </a:lnTo>
                  <a:lnTo>
                    <a:pt x="415" y="95"/>
                  </a:lnTo>
                  <a:lnTo>
                    <a:pt x="411" y="93"/>
                  </a:lnTo>
                  <a:lnTo>
                    <a:pt x="406" y="90"/>
                  </a:lnTo>
                  <a:lnTo>
                    <a:pt x="402" y="89"/>
                  </a:lnTo>
                  <a:lnTo>
                    <a:pt x="398" y="87"/>
                  </a:lnTo>
                  <a:lnTo>
                    <a:pt x="393" y="85"/>
                  </a:lnTo>
                  <a:lnTo>
                    <a:pt x="388" y="83"/>
                  </a:lnTo>
                  <a:lnTo>
                    <a:pt x="385" y="82"/>
                  </a:lnTo>
                  <a:lnTo>
                    <a:pt x="379" y="79"/>
                  </a:lnTo>
                  <a:lnTo>
                    <a:pt x="375" y="77"/>
                  </a:lnTo>
                  <a:lnTo>
                    <a:pt x="372" y="76"/>
                  </a:lnTo>
                  <a:lnTo>
                    <a:pt x="367" y="74"/>
                  </a:lnTo>
                  <a:lnTo>
                    <a:pt x="363" y="72"/>
                  </a:lnTo>
                  <a:lnTo>
                    <a:pt x="358" y="71"/>
                  </a:lnTo>
                  <a:lnTo>
                    <a:pt x="354" y="70"/>
                  </a:lnTo>
                  <a:lnTo>
                    <a:pt x="350" y="67"/>
                  </a:lnTo>
                  <a:lnTo>
                    <a:pt x="345" y="66"/>
                  </a:lnTo>
                  <a:lnTo>
                    <a:pt x="342" y="64"/>
                  </a:lnTo>
                  <a:lnTo>
                    <a:pt x="338" y="63"/>
                  </a:lnTo>
                  <a:lnTo>
                    <a:pt x="333" y="62"/>
                  </a:lnTo>
                  <a:lnTo>
                    <a:pt x="329" y="60"/>
                  </a:lnTo>
                  <a:lnTo>
                    <a:pt x="326" y="59"/>
                  </a:lnTo>
                  <a:lnTo>
                    <a:pt x="321" y="58"/>
                  </a:lnTo>
                  <a:lnTo>
                    <a:pt x="318" y="57"/>
                  </a:lnTo>
                  <a:lnTo>
                    <a:pt x="314" y="54"/>
                  </a:lnTo>
                  <a:lnTo>
                    <a:pt x="311" y="53"/>
                  </a:lnTo>
                  <a:lnTo>
                    <a:pt x="306" y="52"/>
                  </a:lnTo>
                  <a:lnTo>
                    <a:pt x="303" y="51"/>
                  </a:lnTo>
                  <a:lnTo>
                    <a:pt x="299" y="50"/>
                  </a:lnTo>
                  <a:lnTo>
                    <a:pt x="295" y="49"/>
                  </a:lnTo>
                  <a:lnTo>
                    <a:pt x="291" y="48"/>
                  </a:lnTo>
                  <a:lnTo>
                    <a:pt x="288" y="47"/>
                  </a:lnTo>
                  <a:lnTo>
                    <a:pt x="283" y="46"/>
                  </a:lnTo>
                  <a:lnTo>
                    <a:pt x="280" y="45"/>
                  </a:lnTo>
                  <a:lnTo>
                    <a:pt x="277" y="43"/>
                  </a:lnTo>
                  <a:lnTo>
                    <a:pt x="273" y="42"/>
                  </a:lnTo>
                  <a:lnTo>
                    <a:pt x="269" y="41"/>
                  </a:lnTo>
                  <a:lnTo>
                    <a:pt x="266" y="40"/>
                  </a:lnTo>
                  <a:lnTo>
                    <a:pt x="263" y="39"/>
                  </a:lnTo>
                  <a:lnTo>
                    <a:pt x="259" y="39"/>
                  </a:lnTo>
                  <a:lnTo>
                    <a:pt x="256" y="38"/>
                  </a:lnTo>
                  <a:lnTo>
                    <a:pt x="253" y="37"/>
                  </a:lnTo>
                  <a:lnTo>
                    <a:pt x="249" y="36"/>
                  </a:lnTo>
                  <a:lnTo>
                    <a:pt x="246" y="36"/>
                  </a:lnTo>
                  <a:lnTo>
                    <a:pt x="243" y="35"/>
                  </a:lnTo>
                  <a:lnTo>
                    <a:pt x="240" y="34"/>
                  </a:lnTo>
                  <a:lnTo>
                    <a:pt x="236" y="33"/>
                  </a:lnTo>
                  <a:lnTo>
                    <a:pt x="233" y="33"/>
                  </a:lnTo>
                  <a:lnTo>
                    <a:pt x="230" y="32"/>
                  </a:lnTo>
                  <a:lnTo>
                    <a:pt x="227" y="30"/>
                  </a:lnTo>
                  <a:lnTo>
                    <a:pt x="223" y="30"/>
                  </a:lnTo>
                  <a:lnTo>
                    <a:pt x="220" y="29"/>
                  </a:lnTo>
                  <a:lnTo>
                    <a:pt x="218" y="29"/>
                  </a:lnTo>
                  <a:lnTo>
                    <a:pt x="215" y="28"/>
                  </a:lnTo>
                  <a:lnTo>
                    <a:pt x="211" y="27"/>
                  </a:lnTo>
                  <a:lnTo>
                    <a:pt x="209" y="27"/>
                  </a:lnTo>
                  <a:lnTo>
                    <a:pt x="206" y="26"/>
                  </a:lnTo>
                  <a:lnTo>
                    <a:pt x="204" y="26"/>
                  </a:lnTo>
                  <a:lnTo>
                    <a:pt x="200" y="25"/>
                  </a:lnTo>
                  <a:lnTo>
                    <a:pt x="197" y="25"/>
                  </a:lnTo>
                  <a:lnTo>
                    <a:pt x="195" y="24"/>
                  </a:lnTo>
                  <a:lnTo>
                    <a:pt x="192" y="24"/>
                  </a:lnTo>
                  <a:lnTo>
                    <a:pt x="189" y="24"/>
                  </a:lnTo>
                  <a:lnTo>
                    <a:pt x="187" y="23"/>
                  </a:lnTo>
                  <a:lnTo>
                    <a:pt x="184" y="23"/>
                  </a:lnTo>
                  <a:lnTo>
                    <a:pt x="182" y="22"/>
                  </a:lnTo>
                  <a:lnTo>
                    <a:pt x="180" y="22"/>
                  </a:lnTo>
                  <a:lnTo>
                    <a:pt x="176" y="22"/>
                  </a:lnTo>
                  <a:lnTo>
                    <a:pt x="174" y="21"/>
                  </a:lnTo>
                  <a:lnTo>
                    <a:pt x="172" y="21"/>
                  </a:lnTo>
                  <a:lnTo>
                    <a:pt x="170" y="20"/>
                  </a:lnTo>
                  <a:lnTo>
                    <a:pt x="167" y="20"/>
                  </a:lnTo>
                  <a:lnTo>
                    <a:pt x="164" y="20"/>
                  </a:lnTo>
                  <a:lnTo>
                    <a:pt x="162" y="18"/>
                  </a:lnTo>
                  <a:lnTo>
                    <a:pt x="160" y="18"/>
                  </a:lnTo>
                  <a:lnTo>
                    <a:pt x="158" y="18"/>
                  </a:lnTo>
                  <a:lnTo>
                    <a:pt x="156" y="18"/>
                  </a:lnTo>
                  <a:lnTo>
                    <a:pt x="153" y="17"/>
                  </a:lnTo>
                  <a:lnTo>
                    <a:pt x="151" y="17"/>
                  </a:lnTo>
                  <a:lnTo>
                    <a:pt x="149" y="17"/>
                  </a:lnTo>
                  <a:lnTo>
                    <a:pt x="147" y="17"/>
                  </a:lnTo>
                  <a:lnTo>
                    <a:pt x="145" y="16"/>
                  </a:lnTo>
                  <a:lnTo>
                    <a:pt x="143" y="16"/>
                  </a:lnTo>
                  <a:lnTo>
                    <a:pt x="141" y="16"/>
                  </a:lnTo>
                  <a:lnTo>
                    <a:pt x="139" y="16"/>
                  </a:lnTo>
                  <a:lnTo>
                    <a:pt x="137" y="16"/>
                  </a:lnTo>
                  <a:lnTo>
                    <a:pt x="135" y="15"/>
                  </a:lnTo>
                  <a:lnTo>
                    <a:pt x="134" y="15"/>
                  </a:lnTo>
                  <a:lnTo>
                    <a:pt x="132" y="15"/>
                  </a:lnTo>
                  <a:lnTo>
                    <a:pt x="129" y="15"/>
                  </a:lnTo>
                  <a:lnTo>
                    <a:pt x="128" y="15"/>
                  </a:lnTo>
                  <a:lnTo>
                    <a:pt x="126" y="15"/>
                  </a:lnTo>
                  <a:lnTo>
                    <a:pt x="124" y="14"/>
                  </a:lnTo>
                  <a:lnTo>
                    <a:pt x="123" y="14"/>
                  </a:lnTo>
                  <a:lnTo>
                    <a:pt x="121" y="14"/>
                  </a:lnTo>
                  <a:lnTo>
                    <a:pt x="120" y="14"/>
                  </a:lnTo>
                  <a:lnTo>
                    <a:pt x="118" y="14"/>
                  </a:lnTo>
                  <a:lnTo>
                    <a:pt x="116" y="14"/>
                  </a:lnTo>
                  <a:lnTo>
                    <a:pt x="114" y="14"/>
                  </a:lnTo>
                  <a:lnTo>
                    <a:pt x="113" y="13"/>
                  </a:lnTo>
                  <a:lnTo>
                    <a:pt x="112" y="13"/>
                  </a:lnTo>
                  <a:lnTo>
                    <a:pt x="110" y="13"/>
                  </a:lnTo>
                  <a:lnTo>
                    <a:pt x="109" y="13"/>
                  </a:lnTo>
                  <a:lnTo>
                    <a:pt x="107" y="13"/>
                  </a:lnTo>
                  <a:lnTo>
                    <a:pt x="106" y="13"/>
                  </a:lnTo>
                  <a:lnTo>
                    <a:pt x="104" y="13"/>
                  </a:lnTo>
                  <a:lnTo>
                    <a:pt x="103" y="12"/>
                  </a:lnTo>
                  <a:lnTo>
                    <a:pt x="102" y="12"/>
                  </a:lnTo>
                  <a:lnTo>
                    <a:pt x="100" y="12"/>
                  </a:lnTo>
                  <a:lnTo>
                    <a:pt x="99" y="12"/>
                  </a:lnTo>
                  <a:lnTo>
                    <a:pt x="98" y="12"/>
                  </a:lnTo>
                  <a:lnTo>
                    <a:pt x="97" y="12"/>
                  </a:lnTo>
                  <a:lnTo>
                    <a:pt x="95" y="12"/>
                  </a:lnTo>
                  <a:lnTo>
                    <a:pt x="94" y="12"/>
                  </a:lnTo>
                  <a:lnTo>
                    <a:pt x="92" y="12"/>
                  </a:lnTo>
                  <a:lnTo>
                    <a:pt x="91" y="12"/>
                  </a:lnTo>
                  <a:lnTo>
                    <a:pt x="90" y="12"/>
                  </a:lnTo>
                  <a:lnTo>
                    <a:pt x="89" y="12"/>
                  </a:lnTo>
                  <a:lnTo>
                    <a:pt x="88" y="12"/>
                  </a:lnTo>
                  <a:lnTo>
                    <a:pt x="87" y="12"/>
                  </a:lnTo>
                  <a:lnTo>
                    <a:pt x="86" y="12"/>
                  </a:lnTo>
                  <a:lnTo>
                    <a:pt x="85" y="12"/>
                  </a:lnTo>
                  <a:lnTo>
                    <a:pt x="84" y="12"/>
                  </a:lnTo>
                  <a:lnTo>
                    <a:pt x="83" y="12"/>
                  </a:lnTo>
                  <a:lnTo>
                    <a:pt x="80" y="12"/>
                  </a:lnTo>
                  <a:lnTo>
                    <a:pt x="79" y="12"/>
                  </a:lnTo>
                  <a:lnTo>
                    <a:pt x="78" y="12"/>
                  </a:lnTo>
                  <a:lnTo>
                    <a:pt x="77" y="12"/>
                  </a:lnTo>
                  <a:lnTo>
                    <a:pt x="76" y="12"/>
                  </a:lnTo>
                  <a:lnTo>
                    <a:pt x="75" y="11"/>
                  </a:lnTo>
                  <a:lnTo>
                    <a:pt x="74" y="11"/>
                  </a:lnTo>
                  <a:lnTo>
                    <a:pt x="73" y="11"/>
                  </a:lnTo>
                  <a:lnTo>
                    <a:pt x="72" y="11"/>
                  </a:lnTo>
                  <a:lnTo>
                    <a:pt x="71" y="11"/>
                  </a:lnTo>
                  <a:lnTo>
                    <a:pt x="70" y="11"/>
                  </a:lnTo>
                  <a:lnTo>
                    <a:pt x="68" y="11"/>
                  </a:lnTo>
                  <a:lnTo>
                    <a:pt x="67" y="11"/>
                  </a:lnTo>
                  <a:lnTo>
                    <a:pt x="66" y="11"/>
                  </a:lnTo>
                  <a:lnTo>
                    <a:pt x="65" y="11"/>
                  </a:lnTo>
                  <a:lnTo>
                    <a:pt x="64" y="11"/>
                  </a:lnTo>
                  <a:lnTo>
                    <a:pt x="63" y="11"/>
                  </a:lnTo>
                  <a:lnTo>
                    <a:pt x="62" y="11"/>
                  </a:lnTo>
                  <a:lnTo>
                    <a:pt x="61" y="11"/>
                  </a:lnTo>
                  <a:lnTo>
                    <a:pt x="60" y="11"/>
                  </a:lnTo>
                  <a:lnTo>
                    <a:pt x="60" y="12"/>
                  </a:lnTo>
                  <a:lnTo>
                    <a:pt x="59" y="12"/>
                  </a:lnTo>
                  <a:lnTo>
                    <a:pt x="58" y="12"/>
                  </a:lnTo>
                  <a:lnTo>
                    <a:pt x="56" y="12"/>
                  </a:lnTo>
                  <a:lnTo>
                    <a:pt x="55" y="12"/>
                  </a:lnTo>
                  <a:lnTo>
                    <a:pt x="54" y="12"/>
                  </a:lnTo>
                  <a:lnTo>
                    <a:pt x="53" y="12"/>
                  </a:lnTo>
                  <a:lnTo>
                    <a:pt x="52" y="12"/>
                  </a:lnTo>
                  <a:lnTo>
                    <a:pt x="51" y="12"/>
                  </a:lnTo>
                  <a:lnTo>
                    <a:pt x="50" y="11"/>
                  </a:lnTo>
                  <a:lnTo>
                    <a:pt x="49" y="11"/>
                  </a:lnTo>
                  <a:lnTo>
                    <a:pt x="48" y="11"/>
                  </a:lnTo>
                  <a:lnTo>
                    <a:pt x="47" y="11"/>
                  </a:lnTo>
                  <a:lnTo>
                    <a:pt x="46" y="11"/>
                  </a:lnTo>
                  <a:lnTo>
                    <a:pt x="44" y="11"/>
                  </a:lnTo>
                  <a:lnTo>
                    <a:pt x="43" y="11"/>
                  </a:lnTo>
                  <a:lnTo>
                    <a:pt x="42" y="11"/>
                  </a:lnTo>
                  <a:lnTo>
                    <a:pt x="41" y="11"/>
                  </a:lnTo>
                  <a:lnTo>
                    <a:pt x="40" y="11"/>
                  </a:lnTo>
                  <a:lnTo>
                    <a:pt x="40" y="10"/>
                  </a:lnTo>
                  <a:lnTo>
                    <a:pt x="39" y="10"/>
                  </a:lnTo>
                  <a:lnTo>
                    <a:pt x="38" y="10"/>
                  </a:lnTo>
                  <a:lnTo>
                    <a:pt x="37" y="10"/>
                  </a:lnTo>
                  <a:lnTo>
                    <a:pt x="36" y="10"/>
                  </a:lnTo>
                  <a:lnTo>
                    <a:pt x="36" y="9"/>
                  </a:lnTo>
                  <a:lnTo>
                    <a:pt x="35" y="9"/>
                  </a:lnTo>
                  <a:lnTo>
                    <a:pt x="34" y="9"/>
                  </a:lnTo>
                  <a:lnTo>
                    <a:pt x="34" y="8"/>
                  </a:lnTo>
                  <a:lnTo>
                    <a:pt x="32" y="8"/>
                  </a:lnTo>
                  <a:lnTo>
                    <a:pt x="31" y="8"/>
                  </a:lnTo>
                  <a:lnTo>
                    <a:pt x="30" y="8"/>
                  </a:lnTo>
                  <a:lnTo>
                    <a:pt x="30" y="6"/>
                  </a:lnTo>
                  <a:lnTo>
                    <a:pt x="29" y="6"/>
                  </a:lnTo>
                  <a:lnTo>
                    <a:pt x="28" y="6"/>
                  </a:lnTo>
                  <a:lnTo>
                    <a:pt x="28" y="5"/>
                  </a:lnTo>
                  <a:lnTo>
                    <a:pt x="27" y="5"/>
                  </a:lnTo>
                  <a:lnTo>
                    <a:pt x="26" y="5"/>
                  </a:lnTo>
                  <a:lnTo>
                    <a:pt x="26" y="4"/>
                  </a:lnTo>
                  <a:lnTo>
                    <a:pt x="25" y="4"/>
                  </a:lnTo>
                  <a:lnTo>
                    <a:pt x="24" y="4"/>
                  </a:lnTo>
                  <a:lnTo>
                    <a:pt x="23" y="4"/>
                  </a:lnTo>
                  <a:lnTo>
                    <a:pt x="22" y="3"/>
                  </a:lnTo>
                  <a:lnTo>
                    <a:pt x="20" y="3"/>
                  </a:lnTo>
                  <a:lnTo>
                    <a:pt x="19" y="3"/>
                  </a:lnTo>
                  <a:lnTo>
                    <a:pt x="18" y="3"/>
                  </a:lnTo>
                  <a:lnTo>
                    <a:pt x="17" y="3"/>
                  </a:lnTo>
                  <a:lnTo>
                    <a:pt x="16" y="3"/>
                  </a:lnTo>
                  <a:lnTo>
                    <a:pt x="15" y="3"/>
                  </a:lnTo>
                  <a:lnTo>
                    <a:pt x="14" y="3"/>
                  </a:lnTo>
                  <a:lnTo>
                    <a:pt x="13" y="3"/>
                  </a:lnTo>
                  <a:lnTo>
                    <a:pt x="12" y="3"/>
                  </a:lnTo>
                  <a:lnTo>
                    <a:pt x="11" y="3"/>
                  </a:lnTo>
                  <a:lnTo>
                    <a:pt x="10" y="3"/>
                  </a:lnTo>
                  <a:lnTo>
                    <a:pt x="8" y="3"/>
                  </a:lnTo>
                  <a:lnTo>
                    <a:pt x="7" y="3"/>
                  </a:lnTo>
                  <a:lnTo>
                    <a:pt x="6" y="3"/>
                  </a:lnTo>
                  <a:lnTo>
                    <a:pt x="5" y="3"/>
                  </a:lnTo>
                  <a:lnTo>
                    <a:pt x="4" y="3"/>
                  </a:lnTo>
                  <a:lnTo>
                    <a:pt x="4" y="4"/>
                  </a:lnTo>
                  <a:lnTo>
                    <a:pt x="3" y="4"/>
                  </a:lnTo>
                  <a:lnTo>
                    <a:pt x="2" y="4"/>
                  </a:lnTo>
                  <a:lnTo>
                    <a:pt x="1" y="4"/>
                  </a:lnTo>
                  <a:lnTo>
                    <a:pt x="0" y="4"/>
                  </a:lnTo>
                  <a:lnTo>
                    <a:pt x="0" y="5"/>
                  </a:lnTo>
                  <a:lnTo>
                    <a:pt x="0" y="4"/>
                  </a:lnTo>
                  <a:lnTo>
                    <a:pt x="1" y="4"/>
                  </a:lnTo>
                  <a:lnTo>
                    <a:pt x="2" y="4"/>
                  </a:lnTo>
                  <a:lnTo>
                    <a:pt x="3" y="3"/>
                  </a:lnTo>
                  <a:lnTo>
                    <a:pt x="4" y="3"/>
                  </a:lnTo>
                  <a:lnTo>
                    <a:pt x="5" y="3"/>
                  </a:lnTo>
                  <a:lnTo>
                    <a:pt x="5" y="2"/>
                  </a:lnTo>
                  <a:lnTo>
                    <a:pt x="6" y="2"/>
                  </a:lnTo>
                  <a:lnTo>
                    <a:pt x="7" y="2"/>
                  </a:lnTo>
                  <a:lnTo>
                    <a:pt x="8" y="1"/>
                  </a:lnTo>
                  <a:lnTo>
                    <a:pt x="10" y="1"/>
                  </a:lnTo>
                  <a:lnTo>
                    <a:pt x="11" y="1"/>
                  </a:lnTo>
                  <a:lnTo>
                    <a:pt x="11" y="0"/>
                  </a:lnTo>
                  <a:lnTo>
                    <a:pt x="12" y="0"/>
                  </a:lnTo>
                  <a:lnTo>
                    <a:pt x="11" y="1"/>
                  </a:lnTo>
                  <a:lnTo>
                    <a:pt x="10" y="1"/>
                  </a:lnTo>
                  <a:lnTo>
                    <a:pt x="8" y="2"/>
                  </a:lnTo>
                  <a:lnTo>
                    <a:pt x="7" y="2"/>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8" name="Freeform 52"/>
            <p:cNvSpPr>
              <a:spLocks/>
            </p:cNvSpPr>
            <p:nvPr/>
          </p:nvSpPr>
          <p:spPr bwMode="auto">
            <a:xfrm rot="10800000">
              <a:off x="3732" y="2718"/>
              <a:ext cx="871" cy="547"/>
            </a:xfrm>
            <a:custGeom>
              <a:avLst/>
              <a:gdLst>
                <a:gd name="T0" fmla="*/ 2147483646 w 871"/>
                <a:gd name="T1" fmla="*/ 2147483646 h 547"/>
                <a:gd name="T2" fmla="*/ 2147483646 w 871"/>
                <a:gd name="T3" fmla="*/ 2147483646 h 547"/>
                <a:gd name="T4" fmla="*/ 2147483646 w 871"/>
                <a:gd name="T5" fmla="*/ 2147483646 h 547"/>
                <a:gd name="T6" fmla="*/ 2147483646 w 871"/>
                <a:gd name="T7" fmla="*/ 2147483646 h 547"/>
                <a:gd name="T8" fmla="*/ 2147483646 w 871"/>
                <a:gd name="T9" fmla="*/ 2147483646 h 547"/>
                <a:gd name="T10" fmla="*/ 2147483646 w 871"/>
                <a:gd name="T11" fmla="*/ 2147483646 h 547"/>
                <a:gd name="T12" fmla="*/ 2147483646 w 871"/>
                <a:gd name="T13" fmla="*/ 2147483646 h 547"/>
                <a:gd name="T14" fmla="*/ 2147483646 w 871"/>
                <a:gd name="T15" fmla="*/ 2147483646 h 547"/>
                <a:gd name="T16" fmla="*/ 2147483646 w 871"/>
                <a:gd name="T17" fmla="*/ 2147483646 h 547"/>
                <a:gd name="T18" fmla="*/ 2147483646 w 871"/>
                <a:gd name="T19" fmla="*/ 2147483646 h 547"/>
                <a:gd name="T20" fmla="*/ 2147483646 w 871"/>
                <a:gd name="T21" fmla="*/ 2147483646 h 547"/>
                <a:gd name="T22" fmla="*/ 2147483646 w 871"/>
                <a:gd name="T23" fmla="*/ 2147483646 h 547"/>
                <a:gd name="T24" fmla="*/ 2147483646 w 871"/>
                <a:gd name="T25" fmla="*/ 2147483646 h 547"/>
                <a:gd name="T26" fmla="*/ 2147483646 w 871"/>
                <a:gd name="T27" fmla="*/ 2147483646 h 547"/>
                <a:gd name="T28" fmla="*/ 2147483646 w 871"/>
                <a:gd name="T29" fmla="*/ 2147483646 h 547"/>
                <a:gd name="T30" fmla="*/ 2147483646 w 871"/>
                <a:gd name="T31" fmla="*/ 2147483646 h 547"/>
                <a:gd name="T32" fmla="*/ 2147483646 w 871"/>
                <a:gd name="T33" fmla="*/ 2147483646 h 547"/>
                <a:gd name="T34" fmla="*/ 2147483646 w 871"/>
                <a:gd name="T35" fmla="*/ 2147483646 h 547"/>
                <a:gd name="T36" fmla="*/ 2147483646 w 871"/>
                <a:gd name="T37" fmla="*/ 2147483646 h 547"/>
                <a:gd name="T38" fmla="*/ 2147483646 w 871"/>
                <a:gd name="T39" fmla="*/ 2147483646 h 547"/>
                <a:gd name="T40" fmla="*/ 2147483646 w 871"/>
                <a:gd name="T41" fmla="*/ 2147483646 h 547"/>
                <a:gd name="T42" fmla="*/ 2147483646 w 871"/>
                <a:gd name="T43" fmla="*/ 2147483646 h 547"/>
                <a:gd name="T44" fmla="*/ 2147483646 w 871"/>
                <a:gd name="T45" fmla="*/ 2147483646 h 547"/>
                <a:gd name="T46" fmla="*/ 2147483646 w 871"/>
                <a:gd name="T47" fmla="*/ 2147483646 h 547"/>
                <a:gd name="T48" fmla="*/ 2147483646 w 871"/>
                <a:gd name="T49" fmla="*/ 2147483646 h 547"/>
                <a:gd name="T50" fmla="*/ 2147483646 w 871"/>
                <a:gd name="T51" fmla="*/ 2147483646 h 547"/>
                <a:gd name="T52" fmla="*/ 2147483646 w 871"/>
                <a:gd name="T53" fmla="*/ 2147483646 h 547"/>
                <a:gd name="T54" fmla="*/ 2147483646 w 871"/>
                <a:gd name="T55" fmla="*/ 2147483646 h 547"/>
                <a:gd name="T56" fmla="*/ 2147483646 w 871"/>
                <a:gd name="T57" fmla="*/ 2147483646 h 547"/>
                <a:gd name="T58" fmla="*/ 2147483646 w 871"/>
                <a:gd name="T59" fmla="*/ 2147483646 h 547"/>
                <a:gd name="T60" fmla="*/ 2147483646 w 871"/>
                <a:gd name="T61" fmla="*/ 2147483646 h 547"/>
                <a:gd name="T62" fmla="*/ 2147483646 w 871"/>
                <a:gd name="T63" fmla="*/ 2147483646 h 547"/>
                <a:gd name="T64" fmla="*/ 2147483646 w 871"/>
                <a:gd name="T65" fmla="*/ 2147483646 h 547"/>
                <a:gd name="T66" fmla="*/ 2147483646 w 871"/>
                <a:gd name="T67" fmla="*/ 2147483646 h 547"/>
                <a:gd name="T68" fmla="*/ 2147483646 w 871"/>
                <a:gd name="T69" fmla="*/ 2147483646 h 547"/>
                <a:gd name="T70" fmla="*/ 2147483646 w 871"/>
                <a:gd name="T71" fmla="*/ 2147483646 h 547"/>
                <a:gd name="T72" fmla="*/ 2147483646 w 871"/>
                <a:gd name="T73" fmla="*/ 2147483646 h 547"/>
                <a:gd name="T74" fmla="*/ 2147483646 w 871"/>
                <a:gd name="T75" fmla="*/ 2147483646 h 547"/>
                <a:gd name="T76" fmla="*/ 2147483646 w 871"/>
                <a:gd name="T77" fmla="*/ 2147483646 h 547"/>
                <a:gd name="T78" fmla="*/ 2147483646 w 871"/>
                <a:gd name="T79" fmla="*/ 2147483646 h 547"/>
                <a:gd name="T80" fmla="*/ 2147483646 w 871"/>
                <a:gd name="T81" fmla="*/ 2147483646 h 547"/>
                <a:gd name="T82" fmla="*/ 2147483646 w 871"/>
                <a:gd name="T83" fmla="*/ 2147483646 h 547"/>
                <a:gd name="T84" fmla="*/ 2147483646 w 871"/>
                <a:gd name="T85" fmla="*/ 2147483646 h 547"/>
                <a:gd name="T86" fmla="*/ 2147483646 w 871"/>
                <a:gd name="T87" fmla="*/ 2147483646 h 547"/>
                <a:gd name="T88" fmla="*/ 2147483646 w 871"/>
                <a:gd name="T89" fmla="*/ 2147483646 h 547"/>
                <a:gd name="T90" fmla="*/ 2147483646 w 871"/>
                <a:gd name="T91" fmla="*/ 2147483646 h 547"/>
                <a:gd name="T92" fmla="*/ 2147483646 w 871"/>
                <a:gd name="T93" fmla="*/ 2147483646 h 547"/>
                <a:gd name="T94" fmla="*/ 0 w 871"/>
                <a:gd name="T95" fmla="*/ 2147483646 h 547"/>
                <a:gd name="T96" fmla="*/ 2147483646 w 871"/>
                <a:gd name="T97" fmla="*/ 2147483646 h 547"/>
                <a:gd name="T98" fmla="*/ 2147483646 w 871"/>
                <a:gd name="T99" fmla="*/ 2147483646 h 547"/>
                <a:gd name="T100" fmla="*/ 2147483646 w 871"/>
                <a:gd name="T101" fmla="*/ 2147483646 h 547"/>
                <a:gd name="T102" fmla="*/ 2147483646 w 871"/>
                <a:gd name="T103" fmla="*/ 2147483646 h 547"/>
                <a:gd name="T104" fmla="*/ 2147483646 w 871"/>
                <a:gd name="T105" fmla="*/ 2147483646 h 547"/>
                <a:gd name="T106" fmla="*/ 2147483646 w 871"/>
                <a:gd name="T107" fmla="*/ 2147483646 h 547"/>
                <a:gd name="T108" fmla="*/ 2147483646 w 871"/>
                <a:gd name="T109" fmla="*/ 2147483646 h 547"/>
                <a:gd name="T110" fmla="*/ 2147483646 w 871"/>
                <a:gd name="T111" fmla="*/ 2147483646 h 5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71" h="547">
                  <a:moveTo>
                    <a:pt x="871" y="547"/>
                  </a:moveTo>
                  <a:lnTo>
                    <a:pt x="868" y="545"/>
                  </a:lnTo>
                  <a:lnTo>
                    <a:pt x="867" y="541"/>
                  </a:lnTo>
                  <a:lnTo>
                    <a:pt x="865" y="539"/>
                  </a:lnTo>
                  <a:lnTo>
                    <a:pt x="864" y="537"/>
                  </a:lnTo>
                  <a:lnTo>
                    <a:pt x="862" y="534"/>
                  </a:lnTo>
                  <a:lnTo>
                    <a:pt x="860" y="532"/>
                  </a:lnTo>
                  <a:lnTo>
                    <a:pt x="859" y="528"/>
                  </a:lnTo>
                  <a:lnTo>
                    <a:pt x="856" y="526"/>
                  </a:lnTo>
                  <a:lnTo>
                    <a:pt x="854" y="524"/>
                  </a:lnTo>
                  <a:lnTo>
                    <a:pt x="853" y="521"/>
                  </a:lnTo>
                  <a:lnTo>
                    <a:pt x="851" y="518"/>
                  </a:lnTo>
                  <a:lnTo>
                    <a:pt x="850" y="515"/>
                  </a:lnTo>
                  <a:lnTo>
                    <a:pt x="848" y="513"/>
                  </a:lnTo>
                  <a:lnTo>
                    <a:pt x="847" y="511"/>
                  </a:lnTo>
                  <a:lnTo>
                    <a:pt x="844" y="508"/>
                  </a:lnTo>
                  <a:lnTo>
                    <a:pt x="843" y="505"/>
                  </a:lnTo>
                  <a:lnTo>
                    <a:pt x="841" y="503"/>
                  </a:lnTo>
                  <a:lnTo>
                    <a:pt x="839" y="500"/>
                  </a:lnTo>
                  <a:lnTo>
                    <a:pt x="838" y="498"/>
                  </a:lnTo>
                  <a:lnTo>
                    <a:pt x="836" y="494"/>
                  </a:lnTo>
                  <a:lnTo>
                    <a:pt x="835" y="492"/>
                  </a:lnTo>
                  <a:lnTo>
                    <a:pt x="832" y="490"/>
                  </a:lnTo>
                  <a:lnTo>
                    <a:pt x="831" y="487"/>
                  </a:lnTo>
                  <a:lnTo>
                    <a:pt x="829" y="485"/>
                  </a:lnTo>
                  <a:lnTo>
                    <a:pt x="827" y="481"/>
                  </a:lnTo>
                  <a:lnTo>
                    <a:pt x="826" y="479"/>
                  </a:lnTo>
                  <a:lnTo>
                    <a:pt x="824" y="477"/>
                  </a:lnTo>
                  <a:lnTo>
                    <a:pt x="823" y="474"/>
                  </a:lnTo>
                  <a:lnTo>
                    <a:pt x="820" y="472"/>
                  </a:lnTo>
                  <a:lnTo>
                    <a:pt x="818" y="468"/>
                  </a:lnTo>
                  <a:lnTo>
                    <a:pt x="817" y="466"/>
                  </a:lnTo>
                  <a:lnTo>
                    <a:pt x="815" y="464"/>
                  </a:lnTo>
                  <a:lnTo>
                    <a:pt x="813" y="461"/>
                  </a:lnTo>
                  <a:lnTo>
                    <a:pt x="812" y="458"/>
                  </a:lnTo>
                  <a:lnTo>
                    <a:pt x="810" y="455"/>
                  </a:lnTo>
                  <a:lnTo>
                    <a:pt x="807" y="453"/>
                  </a:lnTo>
                  <a:lnTo>
                    <a:pt x="806" y="451"/>
                  </a:lnTo>
                  <a:lnTo>
                    <a:pt x="804" y="448"/>
                  </a:lnTo>
                  <a:lnTo>
                    <a:pt x="802" y="445"/>
                  </a:lnTo>
                  <a:lnTo>
                    <a:pt x="800" y="442"/>
                  </a:lnTo>
                  <a:lnTo>
                    <a:pt x="799" y="440"/>
                  </a:lnTo>
                  <a:lnTo>
                    <a:pt x="796" y="438"/>
                  </a:lnTo>
                  <a:lnTo>
                    <a:pt x="794" y="434"/>
                  </a:lnTo>
                  <a:lnTo>
                    <a:pt x="793" y="432"/>
                  </a:lnTo>
                  <a:lnTo>
                    <a:pt x="791" y="430"/>
                  </a:lnTo>
                  <a:lnTo>
                    <a:pt x="789" y="427"/>
                  </a:lnTo>
                  <a:lnTo>
                    <a:pt x="787" y="425"/>
                  </a:lnTo>
                  <a:lnTo>
                    <a:pt x="784" y="422"/>
                  </a:lnTo>
                  <a:lnTo>
                    <a:pt x="782" y="419"/>
                  </a:lnTo>
                  <a:lnTo>
                    <a:pt x="780" y="417"/>
                  </a:lnTo>
                  <a:lnTo>
                    <a:pt x="779" y="415"/>
                  </a:lnTo>
                  <a:lnTo>
                    <a:pt x="777" y="412"/>
                  </a:lnTo>
                  <a:lnTo>
                    <a:pt x="775" y="409"/>
                  </a:lnTo>
                  <a:lnTo>
                    <a:pt x="772" y="407"/>
                  </a:lnTo>
                  <a:lnTo>
                    <a:pt x="770" y="404"/>
                  </a:lnTo>
                  <a:lnTo>
                    <a:pt x="768" y="402"/>
                  </a:lnTo>
                  <a:lnTo>
                    <a:pt x="766" y="400"/>
                  </a:lnTo>
                  <a:lnTo>
                    <a:pt x="764" y="396"/>
                  </a:lnTo>
                  <a:lnTo>
                    <a:pt x="762" y="394"/>
                  </a:lnTo>
                  <a:lnTo>
                    <a:pt x="759" y="392"/>
                  </a:lnTo>
                  <a:lnTo>
                    <a:pt x="757" y="389"/>
                  </a:lnTo>
                  <a:lnTo>
                    <a:pt x="755" y="386"/>
                  </a:lnTo>
                  <a:lnTo>
                    <a:pt x="753" y="384"/>
                  </a:lnTo>
                  <a:lnTo>
                    <a:pt x="751" y="381"/>
                  </a:lnTo>
                  <a:lnTo>
                    <a:pt x="747" y="379"/>
                  </a:lnTo>
                  <a:lnTo>
                    <a:pt x="745" y="377"/>
                  </a:lnTo>
                  <a:lnTo>
                    <a:pt x="743" y="373"/>
                  </a:lnTo>
                  <a:lnTo>
                    <a:pt x="741" y="371"/>
                  </a:lnTo>
                  <a:lnTo>
                    <a:pt x="739" y="369"/>
                  </a:lnTo>
                  <a:lnTo>
                    <a:pt x="735" y="367"/>
                  </a:lnTo>
                  <a:lnTo>
                    <a:pt x="733" y="364"/>
                  </a:lnTo>
                  <a:lnTo>
                    <a:pt x="731" y="361"/>
                  </a:lnTo>
                  <a:lnTo>
                    <a:pt x="728" y="359"/>
                  </a:lnTo>
                  <a:lnTo>
                    <a:pt x="726" y="357"/>
                  </a:lnTo>
                  <a:lnTo>
                    <a:pt x="723" y="355"/>
                  </a:lnTo>
                  <a:lnTo>
                    <a:pt x="720" y="352"/>
                  </a:lnTo>
                  <a:lnTo>
                    <a:pt x="718" y="349"/>
                  </a:lnTo>
                  <a:lnTo>
                    <a:pt x="716" y="347"/>
                  </a:lnTo>
                  <a:lnTo>
                    <a:pt x="712" y="344"/>
                  </a:lnTo>
                  <a:lnTo>
                    <a:pt x="710" y="342"/>
                  </a:lnTo>
                  <a:lnTo>
                    <a:pt x="707" y="340"/>
                  </a:lnTo>
                  <a:lnTo>
                    <a:pt x="705" y="337"/>
                  </a:lnTo>
                  <a:lnTo>
                    <a:pt x="702" y="335"/>
                  </a:lnTo>
                  <a:lnTo>
                    <a:pt x="699" y="333"/>
                  </a:lnTo>
                  <a:lnTo>
                    <a:pt x="696" y="330"/>
                  </a:lnTo>
                  <a:lnTo>
                    <a:pt x="693" y="328"/>
                  </a:lnTo>
                  <a:lnTo>
                    <a:pt x="691" y="325"/>
                  </a:lnTo>
                  <a:lnTo>
                    <a:pt x="687" y="323"/>
                  </a:lnTo>
                  <a:lnTo>
                    <a:pt x="684" y="321"/>
                  </a:lnTo>
                  <a:lnTo>
                    <a:pt x="682" y="319"/>
                  </a:lnTo>
                  <a:lnTo>
                    <a:pt x="679" y="317"/>
                  </a:lnTo>
                  <a:lnTo>
                    <a:pt x="675" y="313"/>
                  </a:lnTo>
                  <a:lnTo>
                    <a:pt x="673" y="311"/>
                  </a:lnTo>
                  <a:lnTo>
                    <a:pt x="670" y="309"/>
                  </a:lnTo>
                  <a:lnTo>
                    <a:pt x="667" y="307"/>
                  </a:lnTo>
                  <a:lnTo>
                    <a:pt x="663" y="305"/>
                  </a:lnTo>
                  <a:lnTo>
                    <a:pt x="660" y="303"/>
                  </a:lnTo>
                  <a:lnTo>
                    <a:pt x="658" y="300"/>
                  </a:lnTo>
                  <a:lnTo>
                    <a:pt x="655" y="298"/>
                  </a:lnTo>
                  <a:lnTo>
                    <a:pt x="651" y="296"/>
                  </a:lnTo>
                  <a:lnTo>
                    <a:pt x="648" y="294"/>
                  </a:lnTo>
                  <a:lnTo>
                    <a:pt x="645" y="292"/>
                  </a:lnTo>
                  <a:lnTo>
                    <a:pt x="642" y="289"/>
                  </a:lnTo>
                  <a:lnTo>
                    <a:pt x="638" y="287"/>
                  </a:lnTo>
                  <a:lnTo>
                    <a:pt x="635" y="285"/>
                  </a:lnTo>
                  <a:lnTo>
                    <a:pt x="632" y="283"/>
                  </a:lnTo>
                  <a:lnTo>
                    <a:pt x="629" y="281"/>
                  </a:lnTo>
                  <a:lnTo>
                    <a:pt x="625" y="279"/>
                  </a:lnTo>
                  <a:lnTo>
                    <a:pt x="622" y="276"/>
                  </a:lnTo>
                  <a:lnTo>
                    <a:pt x="619" y="274"/>
                  </a:lnTo>
                  <a:lnTo>
                    <a:pt x="615" y="272"/>
                  </a:lnTo>
                  <a:lnTo>
                    <a:pt x="612" y="270"/>
                  </a:lnTo>
                  <a:lnTo>
                    <a:pt x="609" y="268"/>
                  </a:lnTo>
                  <a:lnTo>
                    <a:pt x="606" y="267"/>
                  </a:lnTo>
                  <a:lnTo>
                    <a:pt x="602" y="264"/>
                  </a:lnTo>
                  <a:lnTo>
                    <a:pt x="599" y="262"/>
                  </a:lnTo>
                  <a:lnTo>
                    <a:pt x="596" y="260"/>
                  </a:lnTo>
                  <a:lnTo>
                    <a:pt x="593" y="258"/>
                  </a:lnTo>
                  <a:lnTo>
                    <a:pt x="589" y="256"/>
                  </a:lnTo>
                  <a:lnTo>
                    <a:pt x="585" y="253"/>
                  </a:lnTo>
                  <a:lnTo>
                    <a:pt x="582" y="252"/>
                  </a:lnTo>
                  <a:lnTo>
                    <a:pt x="578" y="250"/>
                  </a:lnTo>
                  <a:lnTo>
                    <a:pt x="575" y="248"/>
                  </a:lnTo>
                  <a:lnTo>
                    <a:pt x="572" y="246"/>
                  </a:lnTo>
                  <a:lnTo>
                    <a:pt x="569" y="245"/>
                  </a:lnTo>
                  <a:lnTo>
                    <a:pt x="564" y="243"/>
                  </a:lnTo>
                  <a:lnTo>
                    <a:pt x="561" y="240"/>
                  </a:lnTo>
                  <a:lnTo>
                    <a:pt x="558" y="238"/>
                  </a:lnTo>
                  <a:lnTo>
                    <a:pt x="554" y="237"/>
                  </a:lnTo>
                  <a:lnTo>
                    <a:pt x="551" y="235"/>
                  </a:lnTo>
                  <a:lnTo>
                    <a:pt x="547" y="233"/>
                  </a:lnTo>
                  <a:lnTo>
                    <a:pt x="543" y="231"/>
                  </a:lnTo>
                  <a:lnTo>
                    <a:pt x="540" y="229"/>
                  </a:lnTo>
                  <a:lnTo>
                    <a:pt x="537" y="227"/>
                  </a:lnTo>
                  <a:lnTo>
                    <a:pt x="533" y="225"/>
                  </a:lnTo>
                  <a:lnTo>
                    <a:pt x="529" y="224"/>
                  </a:lnTo>
                  <a:lnTo>
                    <a:pt x="526" y="222"/>
                  </a:lnTo>
                  <a:lnTo>
                    <a:pt x="523" y="221"/>
                  </a:lnTo>
                  <a:lnTo>
                    <a:pt x="518" y="219"/>
                  </a:lnTo>
                  <a:lnTo>
                    <a:pt x="515" y="216"/>
                  </a:lnTo>
                  <a:lnTo>
                    <a:pt x="512" y="215"/>
                  </a:lnTo>
                  <a:lnTo>
                    <a:pt x="507" y="213"/>
                  </a:lnTo>
                  <a:lnTo>
                    <a:pt x="504" y="212"/>
                  </a:lnTo>
                  <a:lnTo>
                    <a:pt x="501" y="210"/>
                  </a:lnTo>
                  <a:lnTo>
                    <a:pt x="498" y="209"/>
                  </a:lnTo>
                  <a:lnTo>
                    <a:pt x="493" y="207"/>
                  </a:lnTo>
                  <a:lnTo>
                    <a:pt x="490" y="205"/>
                  </a:lnTo>
                  <a:lnTo>
                    <a:pt x="487" y="203"/>
                  </a:lnTo>
                  <a:lnTo>
                    <a:pt x="482" y="201"/>
                  </a:lnTo>
                  <a:lnTo>
                    <a:pt x="479" y="200"/>
                  </a:lnTo>
                  <a:lnTo>
                    <a:pt x="476" y="199"/>
                  </a:lnTo>
                  <a:lnTo>
                    <a:pt x="471" y="197"/>
                  </a:lnTo>
                  <a:lnTo>
                    <a:pt x="468" y="196"/>
                  </a:lnTo>
                  <a:lnTo>
                    <a:pt x="465" y="193"/>
                  </a:lnTo>
                  <a:lnTo>
                    <a:pt x="462" y="192"/>
                  </a:lnTo>
                  <a:lnTo>
                    <a:pt x="457" y="191"/>
                  </a:lnTo>
                  <a:lnTo>
                    <a:pt x="454" y="189"/>
                  </a:lnTo>
                  <a:lnTo>
                    <a:pt x="451" y="188"/>
                  </a:lnTo>
                  <a:lnTo>
                    <a:pt x="448" y="186"/>
                  </a:lnTo>
                  <a:lnTo>
                    <a:pt x="443" y="185"/>
                  </a:lnTo>
                  <a:lnTo>
                    <a:pt x="440" y="184"/>
                  </a:lnTo>
                  <a:lnTo>
                    <a:pt x="437" y="182"/>
                  </a:lnTo>
                  <a:lnTo>
                    <a:pt x="433" y="180"/>
                  </a:lnTo>
                  <a:lnTo>
                    <a:pt x="429" y="178"/>
                  </a:lnTo>
                  <a:lnTo>
                    <a:pt x="426" y="177"/>
                  </a:lnTo>
                  <a:lnTo>
                    <a:pt x="422" y="176"/>
                  </a:lnTo>
                  <a:lnTo>
                    <a:pt x="419" y="175"/>
                  </a:lnTo>
                  <a:lnTo>
                    <a:pt x="415" y="173"/>
                  </a:lnTo>
                  <a:lnTo>
                    <a:pt x="412" y="172"/>
                  </a:lnTo>
                  <a:lnTo>
                    <a:pt x="408" y="171"/>
                  </a:lnTo>
                  <a:lnTo>
                    <a:pt x="405" y="170"/>
                  </a:lnTo>
                  <a:lnTo>
                    <a:pt x="402" y="167"/>
                  </a:lnTo>
                  <a:lnTo>
                    <a:pt x="397" y="166"/>
                  </a:lnTo>
                  <a:lnTo>
                    <a:pt x="394" y="165"/>
                  </a:lnTo>
                  <a:lnTo>
                    <a:pt x="391" y="164"/>
                  </a:lnTo>
                  <a:lnTo>
                    <a:pt x="388" y="163"/>
                  </a:lnTo>
                  <a:lnTo>
                    <a:pt x="383" y="161"/>
                  </a:lnTo>
                  <a:lnTo>
                    <a:pt x="380" y="160"/>
                  </a:lnTo>
                  <a:lnTo>
                    <a:pt x="377" y="159"/>
                  </a:lnTo>
                  <a:lnTo>
                    <a:pt x="373" y="158"/>
                  </a:lnTo>
                  <a:lnTo>
                    <a:pt x="370" y="156"/>
                  </a:lnTo>
                  <a:lnTo>
                    <a:pt x="367" y="155"/>
                  </a:lnTo>
                  <a:lnTo>
                    <a:pt x="362" y="154"/>
                  </a:lnTo>
                  <a:lnTo>
                    <a:pt x="359" y="153"/>
                  </a:lnTo>
                  <a:lnTo>
                    <a:pt x="356" y="151"/>
                  </a:lnTo>
                  <a:lnTo>
                    <a:pt x="353" y="150"/>
                  </a:lnTo>
                  <a:lnTo>
                    <a:pt x="349" y="149"/>
                  </a:lnTo>
                  <a:lnTo>
                    <a:pt x="346" y="148"/>
                  </a:lnTo>
                  <a:lnTo>
                    <a:pt x="343" y="147"/>
                  </a:lnTo>
                  <a:lnTo>
                    <a:pt x="340" y="146"/>
                  </a:lnTo>
                  <a:lnTo>
                    <a:pt x="336" y="144"/>
                  </a:lnTo>
                  <a:lnTo>
                    <a:pt x="332" y="143"/>
                  </a:lnTo>
                  <a:lnTo>
                    <a:pt x="329" y="142"/>
                  </a:lnTo>
                  <a:lnTo>
                    <a:pt x="325" y="141"/>
                  </a:lnTo>
                  <a:lnTo>
                    <a:pt x="322" y="140"/>
                  </a:lnTo>
                  <a:lnTo>
                    <a:pt x="319" y="139"/>
                  </a:lnTo>
                  <a:lnTo>
                    <a:pt x="316" y="138"/>
                  </a:lnTo>
                  <a:lnTo>
                    <a:pt x="312" y="137"/>
                  </a:lnTo>
                  <a:lnTo>
                    <a:pt x="309" y="136"/>
                  </a:lnTo>
                  <a:lnTo>
                    <a:pt x="306" y="135"/>
                  </a:lnTo>
                  <a:lnTo>
                    <a:pt x="302" y="134"/>
                  </a:lnTo>
                  <a:lnTo>
                    <a:pt x="299" y="132"/>
                  </a:lnTo>
                  <a:lnTo>
                    <a:pt x="297" y="131"/>
                  </a:lnTo>
                  <a:lnTo>
                    <a:pt x="294" y="130"/>
                  </a:lnTo>
                  <a:lnTo>
                    <a:pt x="290" y="130"/>
                  </a:lnTo>
                  <a:lnTo>
                    <a:pt x="287" y="128"/>
                  </a:lnTo>
                  <a:lnTo>
                    <a:pt x="284" y="128"/>
                  </a:lnTo>
                  <a:lnTo>
                    <a:pt x="281" y="127"/>
                  </a:lnTo>
                  <a:lnTo>
                    <a:pt x="277" y="126"/>
                  </a:lnTo>
                  <a:lnTo>
                    <a:pt x="274" y="125"/>
                  </a:lnTo>
                  <a:lnTo>
                    <a:pt x="271" y="124"/>
                  </a:lnTo>
                  <a:lnTo>
                    <a:pt x="268" y="124"/>
                  </a:lnTo>
                  <a:lnTo>
                    <a:pt x="265" y="123"/>
                  </a:lnTo>
                  <a:lnTo>
                    <a:pt x="262" y="122"/>
                  </a:lnTo>
                  <a:lnTo>
                    <a:pt x="259" y="120"/>
                  </a:lnTo>
                  <a:lnTo>
                    <a:pt x="256" y="119"/>
                  </a:lnTo>
                  <a:lnTo>
                    <a:pt x="252" y="118"/>
                  </a:lnTo>
                  <a:lnTo>
                    <a:pt x="249" y="118"/>
                  </a:lnTo>
                  <a:lnTo>
                    <a:pt x="247" y="117"/>
                  </a:lnTo>
                  <a:lnTo>
                    <a:pt x="244" y="116"/>
                  </a:lnTo>
                  <a:lnTo>
                    <a:pt x="240" y="115"/>
                  </a:lnTo>
                  <a:lnTo>
                    <a:pt x="238" y="115"/>
                  </a:lnTo>
                  <a:lnTo>
                    <a:pt x="235" y="114"/>
                  </a:lnTo>
                  <a:lnTo>
                    <a:pt x="232" y="113"/>
                  </a:lnTo>
                  <a:lnTo>
                    <a:pt x="228" y="112"/>
                  </a:lnTo>
                  <a:lnTo>
                    <a:pt x="226" y="112"/>
                  </a:lnTo>
                  <a:lnTo>
                    <a:pt x="223" y="111"/>
                  </a:lnTo>
                  <a:lnTo>
                    <a:pt x="220" y="110"/>
                  </a:lnTo>
                  <a:lnTo>
                    <a:pt x="217" y="110"/>
                  </a:lnTo>
                  <a:lnTo>
                    <a:pt x="214" y="108"/>
                  </a:lnTo>
                  <a:lnTo>
                    <a:pt x="212" y="107"/>
                  </a:lnTo>
                  <a:lnTo>
                    <a:pt x="209" y="107"/>
                  </a:lnTo>
                  <a:lnTo>
                    <a:pt x="205" y="106"/>
                  </a:lnTo>
                  <a:lnTo>
                    <a:pt x="203" y="105"/>
                  </a:lnTo>
                  <a:lnTo>
                    <a:pt x="200" y="104"/>
                  </a:lnTo>
                  <a:lnTo>
                    <a:pt x="198" y="104"/>
                  </a:lnTo>
                  <a:lnTo>
                    <a:pt x="195" y="103"/>
                  </a:lnTo>
                  <a:lnTo>
                    <a:pt x="192" y="103"/>
                  </a:lnTo>
                  <a:lnTo>
                    <a:pt x="189" y="102"/>
                  </a:lnTo>
                  <a:lnTo>
                    <a:pt x="187" y="101"/>
                  </a:lnTo>
                  <a:lnTo>
                    <a:pt x="185" y="101"/>
                  </a:lnTo>
                  <a:lnTo>
                    <a:pt x="181" y="100"/>
                  </a:lnTo>
                  <a:lnTo>
                    <a:pt x="179" y="100"/>
                  </a:lnTo>
                  <a:lnTo>
                    <a:pt x="176" y="99"/>
                  </a:lnTo>
                  <a:lnTo>
                    <a:pt x="174" y="98"/>
                  </a:lnTo>
                  <a:lnTo>
                    <a:pt x="172" y="98"/>
                  </a:lnTo>
                  <a:lnTo>
                    <a:pt x="168" y="96"/>
                  </a:lnTo>
                  <a:lnTo>
                    <a:pt x="166" y="96"/>
                  </a:lnTo>
                  <a:lnTo>
                    <a:pt x="163" y="95"/>
                  </a:lnTo>
                  <a:lnTo>
                    <a:pt x="161" y="95"/>
                  </a:lnTo>
                  <a:lnTo>
                    <a:pt x="159" y="94"/>
                  </a:lnTo>
                  <a:lnTo>
                    <a:pt x="156" y="94"/>
                  </a:lnTo>
                  <a:lnTo>
                    <a:pt x="153" y="93"/>
                  </a:lnTo>
                  <a:lnTo>
                    <a:pt x="151" y="93"/>
                  </a:lnTo>
                  <a:lnTo>
                    <a:pt x="149" y="92"/>
                  </a:lnTo>
                  <a:lnTo>
                    <a:pt x="147" y="91"/>
                  </a:lnTo>
                  <a:lnTo>
                    <a:pt x="143" y="91"/>
                  </a:lnTo>
                  <a:lnTo>
                    <a:pt x="141" y="91"/>
                  </a:lnTo>
                  <a:lnTo>
                    <a:pt x="139" y="90"/>
                  </a:lnTo>
                  <a:lnTo>
                    <a:pt x="137" y="90"/>
                  </a:lnTo>
                  <a:lnTo>
                    <a:pt x="135" y="89"/>
                  </a:lnTo>
                  <a:lnTo>
                    <a:pt x="132" y="89"/>
                  </a:lnTo>
                  <a:lnTo>
                    <a:pt x="130" y="88"/>
                  </a:lnTo>
                  <a:lnTo>
                    <a:pt x="128" y="88"/>
                  </a:lnTo>
                  <a:lnTo>
                    <a:pt x="126" y="87"/>
                  </a:lnTo>
                  <a:lnTo>
                    <a:pt x="124" y="87"/>
                  </a:lnTo>
                  <a:lnTo>
                    <a:pt x="121" y="87"/>
                  </a:lnTo>
                  <a:lnTo>
                    <a:pt x="119" y="86"/>
                  </a:lnTo>
                  <a:lnTo>
                    <a:pt x="117" y="86"/>
                  </a:lnTo>
                  <a:lnTo>
                    <a:pt x="115" y="84"/>
                  </a:lnTo>
                  <a:lnTo>
                    <a:pt x="113" y="84"/>
                  </a:lnTo>
                  <a:lnTo>
                    <a:pt x="111" y="83"/>
                  </a:lnTo>
                  <a:lnTo>
                    <a:pt x="108" y="83"/>
                  </a:lnTo>
                  <a:lnTo>
                    <a:pt x="106" y="83"/>
                  </a:lnTo>
                  <a:lnTo>
                    <a:pt x="104" y="82"/>
                  </a:lnTo>
                  <a:lnTo>
                    <a:pt x="102" y="82"/>
                  </a:lnTo>
                  <a:lnTo>
                    <a:pt x="101" y="82"/>
                  </a:lnTo>
                  <a:lnTo>
                    <a:pt x="99" y="81"/>
                  </a:lnTo>
                  <a:lnTo>
                    <a:pt x="96" y="81"/>
                  </a:lnTo>
                  <a:lnTo>
                    <a:pt x="94" y="81"/>
                  </a:lnTo>
                  <a:lnTo>
                    <a:pt x="92" y="80"/>
                  </a:lnTo>
                  <a:lnTo>
                    <a:pt x="91" y="80"/>
                  </a:lnTo>
                  <a:lnTo>
                    <a:pt x="89" y="80"/>
                  </a:lnTo>
                  <a:lnTo>
                    <a:pt x="88" y="79"/>
                  </a:lnTo>
                  <a:lnTo>
                    <a:pt x="85" y="79"/>
                  </a:lnTo>
                  <a:lnTo>
                    <a:pt x="83" y="79"/>
                  </a:lnTo>
                  <a:lnTo>
                    <a:pt x="82" y="78"/>
                  </a:lnTo>
                  <a:lnTo>
                    <a:pt x="80" y="78"/>
                  </a:lnTo>
                  <a:lnTo>
                    <a:pt x="78" y="78"/>
                  </a:lnTo>
                  <a:lnTo>
                    <a:pt x="77" y="78"/>
                  </a:lnTo>
                  <a:lnTo>
                    <a:pt x="75" y="77"/>
                  </a:lnTo>
                  <a:lnTo>
                    <a:pt x="73" y="77"/>
                  </a:lnTo>
                  <a:lnTo>
                    <a:pt x="71" y="76"/>
                  </a:lnTo>
                  <a:lnTo>
                    <a:pt x="69" y="76"/>
                  </a:lnTo>
                  <a:lnTo>
                    <a:pt x="68" y="76"/>
                  </a:lnTo>
                  <a:lnTo>
                    <a:pt x="67" y="76"/>
                  </a:lnTo>
                  <a:lnTo>
                    <a:pt x="65" y="75"/>
                  </a:lnTo>
                  <a:lnTo>
                    <a:pt x="64" y="75"/>
                  </a:lnTo>
                  <a:lnTo>
                    <a:pt x="61" y="75"/>
                  </a:lnTo>
                  <a:lnTo>
                    <a:pt x="60" y="75"/>
                  </a:lnTo>
                  <a:lnTo>
                    <a:pt x="59" y="74"/>
                  </a:lnTo>
                  <a:lnTo>
                    <a:pt x="57" y="74"/>
                  </a:lnTo>
                  <a:lnTo>
                    <a:pt x="56" y="74"/>
                  </a:lnTo>
                  <a:lnTo>
                    <a:pt x="55" y="74"/>
                  </a:lnTo>
                  <a:lnTo>
                    <a:pt x="53" y="72"/>
                  </a:lnTo>
                  <a:lnTo>
                    <a:pt x="52" y="72"/>
                  </a:lnTo>
                  <a:lnTo>
                    <a:pt x="51" y="72"/>
                  </a:lnTo>
                  <a:lnTo>
                    <a:pt x="49" y="72"/>
                  </a:lnTo>
                  <a:lnTo>
                    <a:pt x="47" y="72"/>
                  </a:lnTo>
                  <a:lnTo>
                    <a:pt x="46" y="71"/>
                  </a:lnTo>
                  <a:lnTo>
                    <a:pt x="45" y="71"/>
                  </a:lnTo>
                  <a:lnTo>
                    <a:pt x="44" y="71"/>
                  </a:lnTo>
                  <a:lnTo>
                    <a:pt x="43" y="71"/>
                  </a:lnTo>
                  <a:lnTo>
                    <a:pt x="41" y="71"/>
                  </a:lnTo>
                  <a:lnTo>
                    <a:pt x="40" y="70"/>
                  </a:lnTo>
                  <a:lnTo>
                    <a:pt x="37" y="70"/>
                  </a:lnTo>
                  <a:lnTo>
                    <a:pt x="36" y="70"/>
                  </a:lnTo>
                  <a:lnTo>
                    <a:pt x="35" y="70"/>
                  </a:lnTo>
                  <a:lnTo>
                    <a:pt x="34" y="69"/>
                  </a:lnTo>
                  <a:lnTo>
                    <a:pt x="33" y="69"/>
                  </a:lnTo>
                  <a:lnTo>
                    <a:pt x="32" y="69"/>
                  </a:lnTo>
                  <a:lnTo>
                    <a:pt x="31" y="68"/>
                  </a:lnTo>
                  <a:lnTo>
                    <a:pt x="30" y="68"/>
                  </a:lnTo>
                  <a:lnTo>
                    <a:pt x="29" y="68"/>
                  </a:lnTo>
                  <a:lnTo>
                    <a:pt x="28" y="68"/>
                  </a:lnTo>
                  <a:lnTo>
                    <a:pt x="27" y="68"/>
                  </a:lnTo>
                  <a:lnTo>
                    <a:pt x="26" y="67"/>
                  </a:lnTo>
                  <a:lnTo>
                    <a:pt x="24" y="67"/>
                  </a:lnTo>
                  <a:lnTo>
                    <a:pt x="23" y="67"/>
                  </a:lnTo>
                  <a:lnTo>
                    <a:pt x="22" y="67"/>
                  </a:lnTo>
                  <a:lnTo>
                    <a:pt x="21" y="67"/>
                  </a:lnTo>
                  <a:lnTo>
                    <a:pt x="20" y="66"/>
                  </a:lnTo>
                  <a:lnTo>
                    <a:pt x="19" y="66"/>
                  </a:lnTo>
                  <a:lnTo>
                    <a:pt x="18" y="66"/>
                  </a:lnTo>
                  <a:lnTo>
                    <a:pt x="17" y="66"/>
                  </a:lnTo>
                  <a:lnTo>
                    <a:pt x="16" y="66"/>
                  </a:lnTo>
                  <a:lnTo>
                    <a:pt x="16" y="65"/>
                  </a:lnTo>
                  <a:lnTo>
                    <a:pt x="15" y="65"/>
                  </a:lnTo>
                  <a:lnTo>
                    <a:pt x="14" y="65"/>
                  </a:lnTo>
                  <a:lnTo>
                    <a:pt x="12" y="65"/>
                  </a:lnTo>
                  <a:lnTo>
                    <a:pt x="11" y="65"/>
                  </a:lnTo>
                  <a:lnTo>
                    <a:pt x="11" y="64"/>
                  </a:lnTo>
                  <a:lnTo>
                    <a:pt x="10" y="64"/>
                  </a:lnTo>
                  <a:lnTo>
                    <a:pt x="9" y="64"/>
                  </a:lnTo>
                  <a:lnTo>
                    <a:pt x="8" y="63"/>
                  </a:lnTo>
                  <a:lnTo>
                    <a:pt x="7" y="63"/>
                  </a:lnTo>
                  <a:lnTo>
                    <a:pt x="6" y="63"/>
                  </a:lnTo>
                  <a:lnTo>
                    <a:pt x="6" y="62"/>
                  </a:lnTo>
                  <a:lnTo>
                    <a:pt x="5" y="62"/>
                  </a:lnTo>
                  <a:lnTo>
                    <a:pt x="4" y="62"/>
                  </a:lnTo>
                  <a:lnTo>
                    <a:pt x="4" y="60"/>
                  </a:lnTo>
                  <a:lnTo>
                    <a:pt x="3" y="60"/>
                  </a:lnTo>
                  <a:lnTo>
                    <a:pt x="3" y="59"/>
                  </a:lnTo>
                  <a:lnTo>
                    <a:pt x="2" y="59"/>
                  </a:lnTo>
                  <a:lnTo>
                    <a:pt x="2" y="58"/>
                  </a:lnTo>
                  <a:lnTo>
                    <a:pt x="0" y="58"/>
                  </a:lnTo>
                  <a:lnTo>
                    <a:pt x="0" y="57"/>
                  </a:lnTo>
                  <a:lnTo>
                    <a:pt x="0" y="56"/>
                  </a:lnTo>
                  <a:lnTo>
                    <a:pt x="0" y="54"/>
                  </a:lnTo>
                  <a:lnTo>
                    <a:pt x="0" y="53"/>
                  </a:lnTo>
                  <a:lnTo>
                    <a:pt x="0" y="52"/>
                  </a:lnTo>
                  <a:lnTo>
                    <a:pt x="2" y="52"/>
                  </a:lnTo>
                  <a:lnTo>
                    <a:pt x="2" y="51"/>
                  </a:lnTo>
                  <a:lnTo>
                    <a:pt x="2" y="50"/>
                  </a:lnTo>
                  <a:lnTo>
                    <a:pt x="3" y="50"/>
                  </a:lnTo>
                  <a:lnTo>
                    <a:pt x="3" y="48"/>
                  </a:lnTo>
                  <a:lnTo>
                    <a:pt x="3" y="47"/>
                  </a:lnTo>
                  <a:lnTo>
                    <a:pt x="4" y="47"/>
                  </a:lnTo>
                  <a:lnTo>
                    <a:pt x="4" y="46"/>
                  </a:lnTo>
                  <a:lnTo>
                    <a:pt x="4" y="45"/>
                  </a:lnTo>
                  <a:lnTo>
                    <a:pt x="5" y="45"/>
                  </a:lnTo>
                  <a:lnTo>
                    <a:pt x="6" y="44"/>
                  </a:lnTo>
                  <a:lnTo>
                    <a:pt x="6" y="43"/>
                  </a:lnTo>
                  <a:lnTo>
                    <a:pt x="7" y="42"/>
                  </a:lnTo>
                  <a:lnTo>
                    <a:pt x="7" y="41"/>
                  </a:lnTo>
                  <a:lnTo>
                    <a:pt x="8" y="41"/>
                  </a:lnTo>
                  <a:lnTo>
                    <a:pt x="8" y="40"/>
                  </a:lnTo>
                  <a:lnTo>
                    <a:pt x="8" y="39"/>
                  </a:lnTo>
                  <a:lnTo>
                    <a:pt x="9" y="39"/>
                  </a:lnTo>
                  <a:lnTo>
                    <a:pt x="9" y="38"/>
                  </a:lnTo>
                  <a:lnTo>
                    <a:pt x="10" y="36"/>
                  </a:lnTo>
                  <a:lnTo>
                    <a:pt x="10" y="35"/>
                  </a:lnTo>
                  <a:lnTo>
                    <a:pt x="11" y="35"/>
                  </a:lnTo>
                  <a:lnTo>
                    <a:pt x="11" y="34"/>
                  </a:lnTo>
                  <a:lnTo>
                    <a:pt x="11" y="33"/>
                  </a:lnTo>
                  <a:lnTo>
                    <a:pt x="12" y="33"/>
                  </a:lnTo>
                  <a:lnTo>
                    <a:pt x="12" y="32"/>
                  </a:lnTo>
                  <a:lnTo>
                    <a:pt x="12" y="31"/>
                  </a:lnTo>
                  <a:lnTo>
                    <a:pt x="14" y="30"/>
                  </a:lnTo>
                  <a:lnTo>
                    <a:pt x="14" y="29"/>
                  </a:lnTo>
                  <a:lnTo>
                    <a:pt x="14" y="28"/>
                  </a:lnTo>
                  <a:lnTo>
                    <a:pt x="15" y="28"/>
                  </a:lnTo>
                  <a:lnTo>
                    <a:pt x="15" y="27"/>
                  </a:lnTo>
                  <a:lnTo>
                    <a:pt x="15" y="26"/>
                  </a:lnTo>
                  <a:lnTo>
                    <a:pt x="15" y="24"/>
                  </a:lnTo>
                  <a:lnTo>
                    <a:pt x="15" y="23"/>
                  </a:lnTo>
                  <a:lnTo>
                    <a:pt x="16" y="23"/>
                  </a:lnTo>
                  <a:lnTo>
                    <a:pt x="16" y="22"/>
                  </a:lnTo>
                  <a:lnTo>
                    <a:pt x="16" y="21"/>
                  </a:lnTo>
                  <a:lnTo>
                    <a:pt x="16" y="15"/>
                  </a:lnTo>
                  <a:lnTo>
                    <a:pt x="16" y="14"/>
                  </a:lnTo>
                  <a:lnTo>
                    <a:pt x="16" y="12"/>
                  </a:lnTo>
                  <a:lnTo>
                    <a:pt x="16" y="11"/>
                  </a:lnTo>
                  <a:lnTo>
                    <a:pt x="15" y="10"/>
                  </a:lnTo>
                  <a:lnTo>
                    <a:pt x="15" y="8"/>
                  </a:lnTo>
                  <a:lnTo>
                    <a:pt x="15" y="5"/>
                  </a:lnTo>
                  <a:lnTo>
                    <a:pt x="15" y="4"/>
                  </a:lnTo>
                  <a:lnTo>
                    <a:pt x="15" y="0"/>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89" name="Freeform 53"/>
            <p:cNvSpPr>
              <a:spLocks/>
            </p:cNvSpPr>
            <p:nvPr/>
          </p:nvSpPr>
          <p:spPr bwMode="auto">
            <a:xfrm rot="10800000">
              <a:off x="3723" y="2667"/>
              <a:ext cx="1380" cy="1277"/>
            </a:xfrm>
            <a:custGeom>
              <a:avLst/>
              <a:gdLst>
                <a:gd name="T0" fmla="*/ 2147483646 w 1380"/>
                <a:gd name="T1" fmla="*/ 2147483646 h 1277"/>
                <a:gd name="T2" fmla="*/ 2147483646 w 1380"/>
                <a:gd name="T3" fmla="*/ 2147483646 h 1277"/>
                <a:gd name="T4" fmla="*/ 2147483646 w 1380"/>
                <a:gd name="T5" fmla="*/ 2147483646 h 1277"/>
                <a:gd name="T6" fmla="*/ 2147483646 w 1380"/>
                <a:gd name="T7" fmla="*/ 2147483646 h 1277"/>
                <a:gd name="T8" fmla="*/ 2147483646 w 1380"/>
                <a:gd name="T9" fmla="*/ 2147483646 h 1277"/>
                <a:gd name="T10" fmla="*/ 2147483646 w 1380"/>
                <a:gd name="T11" fmla="*/ 2147483646 h 1277"/>
                <a:gd name="T12" fmla="*/ 2147483646 w 1380"/>
                <a:gd name="T13" fmla="*/ 2147483646 h 1277"/>
                <a:gd name="T14" fmla="*/ 2147483646 w 1380"/>
                <a:gd name="T15" fmla="*/ 2147483646 h 1277"/>
                <a:gd name="T16" fmla="*/ 2147483646 w 1380"/>
                <a:gd name="T17" fmla="*/ 2147483646 h 1277"/>
                <a:gd name="T18" fmla="*/ 2147483646 w 1380"/>
                <a:gd name="T19" fmla="*/ 2147483646 h 1277"/>
                <a:gd name="T20" fmla="*/ 2147483646 w 1380"/>
                <a:gd name="T21" fmla="*/ 2147483646 h 1277"/>
                <a:gd name="T22" fmla="*/ 2147483646 w 1380"/>
                <a:gd name="T23" fmla="*/ 2147483646 h 1277"/>
                <a:gd name="T24" fmla="*/ 2147483646 w 1380"/>
                <a:gd name="T25" fmla="*/ 2147483646 h 1277"/>
                <a:gd name="T26" fmla="*/ 2147483646 w 1380"/>
                <a:gd name="T27" fmla="*/ 2147483646 h 1277"/>
                <a:gd name="T28" fmla="*/ 2147483646 w 1380"/>
                <a:gd name="T29" fmla="*/ 2147483646 h 1277"/>
                <a:gd name="T30" fmla="*/ 2147483646 w 1380"/>
                <a:gd name="T31" fmla="*/ 2147483646 h 1277"/>
                <a:gd name="T32" fmla="*/ 2147483646 w 1380"/>
                <a:gd name="T33" fmla="*/ 2147483646 h 1277"/>
                <a:gd name="T34" fmla="*/ 2147483646 w 1380"/>
                <a:gd name="T35" fmla="*/ 2147483646 h 1277"/>
                <a:gd name="T36" fmla="*/ 2147483646 w 1380"/>
                <a:gd name="T37" fmla="*/ 2147483646 h 1277"/>
                <a:gd name="T38" fmla="*/ 2147483646 w 1380"/>
                <a:gd name="T39" fmla="*/ 2147483646 h 1277"/>
                <a:gd name="T40" fmla="*/ 2147483646 w 1380"/>
                <a:gd name="T41" fmla="*/ 2147483646 h 1277"/>
                <a:gd name="T42" fmla="*/ 2147483646 w 1380"/>
                <a:gd name="T43" fmla="*/ 2147483646 h 1277"/>
                <a:gd name="T44" fmla="*/ 2147483646 w 1380"/>
                <a:gd name="T45" fmla="*/ 2147483646 h 1277"/>
                <a:gd name="T46" fmla="*/ 2147483646 w 1380"/>
                <a:gd name="T47" fmla="*/ 2147483646 h 1277"/>
                <a:gd name="T48" fmla="*/ 2147483646 w 1380"/>
                <a:gd name="T49" fmla="*/ 2147483646 h 1277"/>
                <a:gd name="T50" fmla="*/ 2147483646 w 1380"/>
                <a:gd name="T51" fmla="*/ 2147483646 h 1277"/>
                <a:gd name="T52" fmla="*/ 2147483646 w 1380"/>
                <a:gd name="T53" fmla="*/ 2147483646 h 1277"/>
                <a:gd name="T54" fmla="*/ 2147483646 w 1380"/>
                <a:gd name="T55" fmla="*/ 2147483646 h 1277"/>
                <a:gd name="T56" fmla="*/ 2147483646 w 1380"/>
                <a:gd name="T57" fmla="*/ 2147483646 h 1277"/>
                <a:gd name="T58" fmla="*/ 2147483646 w 1380"/>
                <a:gd name="T59" fmla="*/ 2147483646 h 1277"/>
                <a:gd name="T60" fmla="*/ 2147483646 w 1380"/>
                <a:gd name="T61" fmla="*/ 2147483646 h 1277"/>
                <a:gd name="T62" fmla="*/ 2147483646 w 1380"/>
                <a:gd name="T63" fmla="*/ 2147483646 h 1277"/>
                <a:gd name="T64" fmla="*/ 2147483646 w 1380"/>
                <a:gd name="T65" fmla="*/ 2147483646 h 1277"/>
                <a:gd name="T66" fmla="*/ 2147483646 w 1380"/>
                <a:gd name="T67" fmla="*/ 2147483646 h 1277"/>
                <a:gd name="T68" fmla="*/ 2147483646 w 1380"/>
                <a:gd name="T69" fmla="*/ 2147483646 h 1277"/>
                <a:gd name="T70" fmla="*/ 2147483646 w 1380"/>
                <a:gd name="T71" fmla="*/ 2147483646 h 1277"/>
                <a:gd name="T72" fmla="*/ 2147483646 w 1380"/>
                <a:gd name="T73" fmla="*/ 2147483646 h 1277"/>
                <a:gd name="T74" fmla="*/ 2147483646 w 1380"/>
                <a:gd name="T75" fmla="*/ 2147483646 h 1277"/>
                <a:gd name="T76" fmla="*/ 2147483646 w 1380"/>
                <a:gd name="T77" fmla="*/ 0 h 1277"/>
                <a:gd name="T78" fmla="*/ 2147483646 w 1380"/>
                <a:gd name="T79" fmla="*/ 2147483646 h 1277"/>
                <a:gd name="T80" fmla="*/ 2147483646 w 1380"/>
                <a:gd name="T81" fmla="*/ 2147483646 h 1277"/>
                <a:gd name="T82" fmla="*/ 2147483646 w 1380"/>
                <a:gd name="T83" fmla="*/ 2147483646 h 1277"/>
                <a:gd name="T84" fmla="*/ 2147483646 w 1380"/>
                <a:gd name="T85" fmla="*/ 2147483646 h 1277"/>
                <a:gd name="T86" fmla="*/ 2147483646 w 1380"/>
                <a:gd name="T87" fmla="*/ 2147483646 h 1277"/>
                <a:gd name="T88" fmla="*/ 2147483646 w 1380"/>
                <a:gd name="T89" fmla="*/ 2147483646 h 1277"/>
                <a:gd name="T90" fmla="*/ 2147483646 w 1380"/>
                <a:gd name="T91" fmla="*/ 2147483646 h 1277"/>
                <a:gd name="T92" fmla="*/ 2147483646 w 1380"/>
                <a:gd name="T93" fmla="*/ 2147483646 h 1277"/>
                <a:gd name="T94" fmla="*/ 2147483646 w 1380"/>
                <a:gd name="T95" fmla="*/ 2147483646 h 1277"/>
                <a:gd name="T96" fmla="*/ 2147483646 w 1380"/>
                <a:gd name="T97" fmla="*/ 2147483646 h 1277"/>
                <a:gd name="T98" fmla="*/ 2147483646 w 1380"/>
                <a:gd name="T99" fmla="*/ 2147483646 h 1277"/>
                <a:gd name="T100" fmla="*/ 2147483646 w 1380"/>
                <a:gd name="T101" fmla="*/ 2147483646 h 1277"/>
                <a:gd name="T102" fmla="*/ 2147483646 w 1380"/>
                <a:gd name="T103" fmla="*/ 2147483646 h 1277"/>
                <a:gd name="T104" fmla="*/ 2147483646 w 1380"/>
                <a:gd name="T105" fmla="*/ 2147483646 h 1277"/>
                <a:gd name="T106" fmla="*/ 2147483646 w 1380"/>
                <a:gd name="T107" fmla="*/ 2147483646 h 1277"/>
                <a:gd name="T108" fmla="*/ 2147483646 w 1380"/>
                <a:gd name="T109" fmla="*/ 2147483646 h 1277"/>
                <a:gd name="T110" fmla="*/ 2147483646 w 1380"/>
                <a:gd name="T111" fmla="*/ 2147483646 h 1277"/>
                <a:gd name="T112" fmla="*/ 2147483646 w 1380"/>
                <a:gd name="T113" fmla="*/ 2147483646 h 1277"/>
                <a:gd name="T114" fmla="*/ 2147483646 w 1380"/>
                <a:gd name="T115" fmla="*/ 2147483646 h 1277"/>
                <a:gd name="T116" fmla="*/ 2147483646 w 1380"/>
                <a:gd name="T117" fmla="*/ 2147483646 h 1277"/>
                <a:gd name="T118" fmla="*/ 2147483646 w 1380"/>
                <a:gd name="T119" fmla="*/ 2147483646 h 1277"/>
                <a:gd name="T120" fmla="*/ 2147483646 w 1380"/>
                <a:gd name="T121" fmla="*/ 2147483646 h 12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80" h="1277">
                  <a:moveTo>
                    <a:pt x="1380" y="1277"/>
                  </a:moveTo>
                  <a:lnTo>
                    <a:pt x="1379" y="1273"/>
                  </a:lnTo>
                  <a:lnTo>
                    <a:pt x="1377" y="1269"/>
                  </a:lnTo>
                  <a:lnTo>
                    <a:pt x="1376" y="1265"/>
                  </a:lnTo>
                  <a:lnTo>
                    <a:pt x="1374" y="1261"/>
                  </a:lnTo>
                  <a:lnTo>
                    <a:pt x="1373" y="1257"/>
                  </a:lnTo>
                  <a:lnTo>
                    <a:pt x="1372" y="1253"/>
                  </a:lnTo>
                  <a:lnTo>
                    <a:pt x="1370" y="1250"/>
                  </a:lnTo>
                  <a:lnTo>
                    <a:pt x="1368" y="1245"/>
                  </a:lnTo>
                  <a:lnTo>
                    <a:pt x="1367" y="1242"/>
                  </a:lnTo>
                  <a:lnTo>
                    <a:pt x="1365" y="1238"/>
                  </a:lnTo>
                  <a:lnTo>
                    <a:pt x="1364" y="1233"/>
                  </a:lnTo>
                  <a:lnTo>
                    <a:pt x="1362" y="1230"/>
                  </a:lnTo>
                  <a:lnTo>
                    <a:pt x="1361" y="1226"/>
                  </a:lnTo>
                  <a:lnTo>
                    <a:pt x="1360" y="1221"/>
                  </a:lnTo>
                  <a:lnTo>
                    <a:pt x="1358" y="1218"/>
                  </a:lnTo>
                  <a:lnTo>
                    <a:pt x="1356" y="1214"/>
                  </a:lnTo>
                  <a:lnTo>
                    <a:pt x="1354" y="1209"/>
                  </a:lnTo>
                  <a:lnTo>
                    <a:pt x="1353" y="1206"/>
                  </a:lnTo>
                  <a:lnTo>
                    <a:pt x="1352" y="1202"/>
                  </a:lnTo>
                  <a:lnTo>
                    <a:pt x="1350" y="1199"/>
                  </a:lnTo>
                  <a:lnTo>
                    <a:pt x="1349" y="1194"/>
                  </a:lnTo>
                  <a:lnTo>
                    <a:pt x="1348" y="1190"/>
                  </a:lnTo>
                  <a:lnTo>
                    <a:pt x="1346" y="1187"/>
                  </a:lnTo>
                  <a:lnTo>
                    <a:pt x="1344" y="1182"/>
                  </a:lnTo>
                  <a:lnTo>
                    <a:pt x="1342" y="1178"/>
                  </a:lnTo>
                  <a:lnTo>
                    <a:pt x="1341" y="1175"/>
                  </a:lnTo>
                  <a:lnTo>
                    <a:pt x="1339" y="1170"/>
                  </a:lnTo>
                  <a:lnTo>
                    <a:pt x="1338" y="1166"/>
                  </a:lnTo>
                  <a:lnTo>
                    <a:pt x="1337" y="1163"/>
                  </a:lnTo>
                  <a:lnTo>
                    <a:pt x="1335" y="1158"/>
                  </a:lnTo>
                  <a:lnTo>
                    <a:pt x="1334" y="1154"/>
                  </a:lnTo>
                  <a:lnTo>
                    <a:pt x="1331" y="1151"/>
                  </a:lnTo>
                  <a:lnTo>
                    <a:pt x="1330" y="1146"/>
                  </a:lnTo>
                  <a:lnTo>
                    <a:pt x="1328" y="1142"/>
                  </a:lnTo>
                  <a:lnTo>
                    <a:pt x="1327" y="1139"/>
                  </a:lnTo>
                  <a:lnTo>
                    <a:pt x="1325" y="1134"/>
                  </a:lnTo>
                  <a:lnTo>
                    <a:pt x="1324" y="1130"/>
                  </a:lnTo>
                  <a:lnTo>
                    <a:pt x="1322" y="1127"/>
                  </a:lnTo>
                  <a:lnTo>
                    <a:pt x="1320" y="1122"/>
                  </a:lnTo>
                  <a:lnTo>
                    <a:pt x="1318" y="1118"/>
                  </a:lnTo>
                  <a:lnTo>
                    <a:pt x="1317" y="1113"/>
                  </a:lnTo>
                  <a:lnTo>
                    <a:pt x="1315" y="1110"/>
                  </a:lnTo>
                  <a:lnTo>
                    <a:pt x="1313" y="1106"/>
                  </a:lnTo>
                  <a:lnTo>
                    <a:pt x="1312" y="1101"/>
                  </a:lnTo>
                  <a:lnTo>
                    <a:pt x="1310" y="1098"/>
                  </a:lnTo>
                  <a:lnTo>
                    <a:pt x="1308" y="1094"/>
                  </a:lnTo>
                  <a:lnTo>
                    <a:pt x="1306" y="1089"/>
                  </a:lnTo>
                  <a:lnTo>
                    <a:pt x="1304" y="1086"/>
                  </a:lnTo>
                  <a:lnTo>
                    <a:pt x="1303" y="1082"/>
                  </a:lnTo>
                  <a:lnTo>
                    <a:pt x="1301" y="1077"/>
                  </a:lnTo>
                  <a:lnTo>
                    <a:pt x="1299" y="1073"/>
                  </a:lnTo>
                  <a:lnTo>
                    <a:pt x="1298" y="1069"/>
                  </a:lnTo>
                  <a:lnTo>
                    <a:pt x="1295" y="1065"/>
                  </a:lnTo>
                  <a:lnTo>
                    <a:pt x="1293" y="1061"/>
                  </a:lnTo>
                  <a:lnTo>
                    <a:pt x="1291" y="1057"/>
                  </a:lnTo>
                  <a:lnTo>
                    <a:pt x="1290" y="1052"/>
                  </a:lnTo>
                  <a:lnTo>
                    <a:pt x="1288" y="1048"/>
                  </a:lnTo>
                  <a:lnTo>
                    <a:pt x="1286" y="1044"/>
                  </a:lnTo>
                  <a:lnTo>
                    <a:pt x="1283" y="1040"/>
                  </a:lnTo>
                  <a:lnTo>
                    <a:pt x="1281" y="1036"/>
                  </a:lnTo>
                  <a:lnTo>
                    <a:pt x="1279" y="1032"/>
                  </a:lnTo>
                  <a:lnTo>
                    <a:pt x="1277" y="1027"/>
                  </a:lnTo>
                  <a:lnTo>
                    <a:pt x="1276" y="1023"/>
                  </a:lnTo>
                  <a:lnTo>
                    <a:pt x="1274" y="1019"/>
                  </a:lnTo>
                  <a:lnTo>
                    <a:pt x="1271" y="1014"/>
                  </a:lnTo>
                  <a:lnTo>
                    <a:pt x="1269" y="1010"/>
                  </a:lnTo>
                  <a:lnTo>
                    <a:pt x="1267" y="1006"/>
                  </a:lnTo>
                  <a:lnTo>
                    <a:pt x="1265" y="1001"/>
                  </a:lnTo>
                  <a:lnTo>
                    <a:pt x="1263" y="997"/>
                  </a:lnTo>
                  <a:lnTo>
                    <a:pt x="1259" y="992"/>
                  </a:lnTo>
                  <a:lnTo>
                    <a:pt x="1257" y="989"/>
                  </a:lnTo>
                  <a:lnTo>
                    <a:pt x="1255" y="984"/>
                  </a:lnTo>
                  <a:lnTo>
                    <a:pt x="1253" y="980"/>
                  </a:lnTo>
                  <a:lnTo>
                    <a:pt x="1251" y="975"/>
                  </a:lnTo>
                  <a:lnTo>
                    <a:pt x="1248" y="971"/>
                  </a:lnTo>
                  <a:lnTo>
                    <a:pt x="1245" y="966"/>
                  </a:lnTo>
                  <a:lnTo>
                    <a:pt x="1243" y="962"/>
                  </a:lnTo>
                  <a:lnTo>
                    <a:pt x="1241" y="958"/>
                  </a:lnTo>
                  <a:lnTo>
                    <a:pt x="1239" y="953"/>
                  </a:lnTo>
                  <a:lnTo>
                    <a:pt x="1235" y="949"/>
                  </a:lnTo>
                  <a:lnTo>
                    <a:pt x="1233" y="944"/>
                  </a:lnTo>
                  <a:lnTo>
                    <a:pt x="1231" y="940"/>
                  </a:lnTo>
                  <a:lnTo>
                    <a:pt x="1228" y="936"/>
                  </a:lnTo>
                  <a:lnTo>
                    <a:pt x="1226" y="931"/>
                  </a:lnTo>
                  <a:lnTo>
                    <a:pt x="1223" y="926"/>
                  </a:lnTo>
                  <a:lnTo>
                    <a:pt x="1220" y="922"/>
                  </a:lnTo>
                  <a:lnTo>
                    <a:pt x="1218" y="917"/>
                  </a:lnTo>
                  <a:lnTo>
                    <a:pt x="1215" y="913"/>
                  </a:lnTo>
                  <a:lnTo>
                    <a:pt x="1212" y="908"/>
                  </a:lnTo>
                  <a:lnTo>
                    <a:pt x="1209" y="903"/>
                  </a:lnTo>
                  <a:lnTo>
                    <a:pt x="1207" y="899"/>
                  </a:lnTo>
                  <a:lnTo>
                    <a:pt x="1204" y="894"/>
                  </a:lnTo>
                  <a:lnTo>
                    <a:pt x="1200" y="890"/>
                  </a:lnTo>
                  <a:lnTo>
                    <a:pt x="1198" y="886"/>
                  </a:lnTo>
                  <a:lnTo>
                    <a:pt x="1195" y="880"/>
                  </a:lnTo>
                  <a:lnTo>
                    <a:pt x="1192" y="876"/>
                  </a:lnTo>
                  <a:lnTo>
                    <a:pt x="1190" y="871"/>
                  </a:lnTo>
                  <a:lnTo>
                    <a:pt x="1186" y="866"/>
                  </a:lnTo>
                  <a:lnTo>
                    <a:pt x="1183" y="862"/>
                  </a:lnTo>
                  <a:lnTo>
                    <a:pt x="1180" y="857"/>
                  </a:lnTo>
                  <a:lnTo>
                    <a:pt x="1176" y="853"/>
                  </a:lnTo>
                  <a:lnTo>
                    <a:pt x="1174" y="847"/>
                  </a:lnTo>
                  <a:lnTo>
                    <a:pt x="1171" y="843"/>
                  </a:lnTo>
                  <a:lnTo>
                    <a:pt x="1168" y="839"/>
                  </a:lnTo>
                  <a:lnTo>
                    <a:pt x="1165" y="833"/>
                  </a:lnTo>
                  <a:lnTo>
                    <a:pt x="1161" y="829"/>
                  </a:lnTo>
                  <a:lnTo>
                    <a:pt x="1158" y="825"/>
                  </a:lnTo>
                  <a:lnTo>
                    <a:pt x="1155" y="819"/>
                  </a:lnTo>
                  <a:lnTo>
                    <a:pt x="1151" y="815"/>
                  </a:lnTo>
                  <a:lnTo>
                    <a:pt x="1148" y="810"/>
                  </a:lnTo>
                  <a:lnTo>
                    <a:pt x="1145" y="805"/>
                  </a:lnTo>
                  <a:lnTo>
                    <a:pt x="1142" y="801"/>
                  </a:lnTo>
                  <a:lnTo>
                    <a:pt x="1138" y="795"/>
                  </a:lnTo>
                  <a:lnTo>
                    <a:pt x="1135" y="791"/>
                  </a:lnTo>
                  <a:lnTo>
                    <a:pt x="1132" y="786"/>
                  </a:lnTo>
                  <a:lnTo>
                    <a:pt x="1129" y="781"/>
                  </a:lnTo>
                  <a:lnTo>
                    <a:pt x="1125" y="775"/>
                  </a:lnTo>
                  <a:lnTo>
                    <a:pt x="1121" y="771"/>
                  </a:lnTo>
                  <a:lnTo>
                    <a:pt x="1118" y="767"/>
                  </a:lnTo>
                  <a:lnTo>
                    <a:pt x="1114" y="761"/>
                  </a:lnTo>
                  <a:lnTo>
                    <a:pt x="1111" y="757"/>
                  </a:lnTo>
                  <a:lnTo>
                    <a:pt x="1107" y="751"/>
                  </a:lnTo>
                  <a:lnTo>
                    <a:pt x="1103" y="747"/>
                  </a:lnTo>
                  <a:lnTo>
                    <a:pt x="1100" y="742"/>
                  </a:lnTo>
                  <a:lnTo>
                    <a:pt x="1096" y="737"/>
                  </a:lnTo>
                  <a:lnTo>
                    <a:pt x="1093" y="732"/>
                  </a:lnTo>
                  <a:lnTo>
                    <a:pt x="1088" y="727"/>
                  </a:lnTo>
                  <a:lnTo>
                    <a:pt x="1085" y="722"/>
                  </a:lnTo>
                  <a:lnTo>
                    <a:pt x="1082" y="718"/>
                  </a:lnTo>
                  <a:lnTo>
                    <a:pt x="1077" y="712"/>
                  </a:lnTo>
                  <a:lnTo>
                    <a:pt x="1074" y="708"/>
                  </a:lnTo>
                  <a:lnTo>
                    <a:pt x="1070" y="702"/>
                  </a:lnTo>
                  <a:lnTo>
                    <a:pt x="1066" y="698"/>
                  </a:lnTo>
                  <a:lnTo>
                    <a:pt x="1062" y="693"/>
                  </a:lnTo>
                  <a:lnTo>
                    <a:pt x="1059" y="688"/>
                  </a:lnTo>
                  <a:lnTo>
                    <a:pt x="1054" y="683"/>
                  </a:lnTo>
                  <a:lnTo>
                    <a:pt x="1051" y="678"/>
                  </a:lnTo>
                  <a:lnTo>
                    <a:pt x="1047" y="673"/>
                  </a:lnTo>
                  <a:lnTo>
                    <a:pt x="1042" y="669"/>
                  </a:lnTo>
                  <a:lnTo>
                    <a:pt x="1039" y="663"/>
                  </a:lnTo>
                  <a:lnTo>
                    <a:pt x="1035" y="658"/>
                  </a:lnTo>
                  <a:lnTo>
                    <a:pt x="1030" y="653"/>
                  </a:lnTo>
                  <a:lnTo>
                    <a:pt x="1026" y="648"/>
                  </a:lnTo>
                  <a:lnTo>
                    <a:pt x="1023" y="644"/>
                  </a:lnTo>
                  <a:lnTo>
                    <a:pt x="1018" y="638"/>
                  </a:lnTo>
                  <a:lnTo>
                    <a:pt x="1014" y="634"/>
                  </a:lnTo>
                  <a:lnTo>
                    <a:pt x="1011" y="628"/>
                  </a:lnTo>
                  <a:lnTo>
                    <a:pt x="1006" y="624"/>
                  </a:lnTo>
                  <a:lnTo>
                    <a:pt x="1002" y="618"/>
                  </a:lnTo>
                  <a:lnTo>
                    <a:pt x="998" y="614"/>
                  </a:lnTo>
                  <a:lnTo>
                    <a:pt x="993" y="609"/>
                  </a:lnTo>
                  <a:lnTo>
                    <a:pt x="989" y="604"/>
                  </a:lnTo>
                  <a:lnTo>
                    <a:pt x="986" y="599"/>
                  </a:lnTo>
                  <a:lnTo>
                    <a:pt x="980" y="594"/>
                  </a:lnTo>
                  <a:lnTo>
                    <a:pt x="977" y="589"/>
                  </a:lnTo>
                  <a:lnTo>
                    <a:pt x="973" y="584"/>
                  </a:lnTo>
                  <a:lnTo>
                    <a:pt x="968" y="579"/>
                  </a:lnTo>
                  <a:lnTo>
                    <a:pt x="964" y="575"/>
                  </a:lnTo>
                  <a:lnTo>
                    <a:pt x="959" y="569"/>
                  </a:lnTo>
                  <a:lnTo>
                    <a:pt x="955" y="565"/>
                  </a:lnTo>
                  <a:lnTo>
                    <a:pt x="951" y="560"/>
                  </a:lnTo>
                  <a:lnTo>
                    <a:pt x="946" y="555"/>
                  </a:lnTo>
                  <a:lnTo>
                    <a:pt x="942" y="550"/>
                  </a:lnTo>
                  <a:lnTo>
                    <a:pt x="938" y="545"/>
                  </a:lnTo>
                  <a:lnTo>
                    <a:pt x="933" y="540"/>
                  </a:lnTo>
                  <a:lnTo>
                    <a:pt x="929" y="536"/>
                  </a:lnTo>
                  <a:lnTo>
                    <a:pt x="925" y="530"/>
                  </a:lnTo>
                  <a:lnTo>
                    <a:pt x="919" y="526"/>
                  </a:lnTo>
                  <a:lnTo>
                    <a:pt x="915" y="521"/>
                  </a:lnTo>
                  <a:lnTo>
                    <a:pt x="910" y="516"/>
                  </a:lnTo>
                  <a:lnTo>
                    <a:pt x="906" y="512"/>
                  </a:lnTo>
                  <a:lnTo>
                    <a:pt x="902" y="506"/>
                  </a:lnTo>
                  <a:lnTo>
                    <a:pt x="896" y="502"/>
                  </a:lnTo>
                  <a:lnTo>
                    <a:pt x="892" y="497"/>
                  </a:lnTo>
                  <a:lnTo>
                    <a:pt x="888" y="492"/>
                  </a:lnTo>
                  <a:lnTo>
                    <a:pt x="883" y="488"/>
                  </a:lnTo>
                  <a:lnTo>
                    <a:pt x="879" y="482"/>
                  </a:lnTo>
                  <a:lnTo>
                    <a:pt x="873" y="478"/>
                  </a:lnTo>
                  <a:lnTo>
                    <a:pt x="869" y="473"/>
                  </a:lnTo>
                  <a:lnTo>
                    <a:pt x="865" y="468"/>
                  </a:lnTo>
                  <a:lnTo>
                    <a:pt x="860" y="464"/>
                  </a:lnTo>
                  <a:lnTo>
                    <a:pt x="855" y="459"/>
                  </a:lnTo>
                  <a:lnTo>
                    <a:pt x="850" y="455"/>
                  </a:lnTo>
                  <a:lnTo>
                    <a:pt x="846" y="449"/>
                  </a:lnTo>
                  <a:lnTo>
                    <a:pt x="841" y="445"/>
                  </a:lnTo>
                  <a:lnTo>
                    <a:pt x="836" y="441"/>
                  </a:lnTo>
                  <a:lnTo>
                    <a:pt x="832" y="436"/>
                  </a:lnTo>
                  <a:lnTo>
                    <a:pt x="826" y="431"/>
                  </a:lnTo>
                  <a:lnTo>
                    <a:pt x="822" y="427"/>
                  </a:lnTo>
                  <a:lnTo>
                    <a:pt x="817" y="422"/>
                  </a:lnTo>
                  <a:lnTo>
                    <a:pt x="812" y="418"/>
                  </a:lnTo>
                  <a:lnTo>
                    <a:pt x="808" y="413"/>
                  </a:lnTo>
                  <a:lnTo>
                    <a:pt x="802" y="408"/>
                  </a:lnTo>
                  <a:lnTo>
                    <a:pt x="798" y="404"/>
                  </a:lnTo>
                  <a:lnTo>
                    <a:pt x="793" y="399"/>
                  </a:lnTo>
                  <a:lnTo>
                    <a:pt x="788" y="395"/>
                  </a:lnTo>
                  <a:lnTo>
                    <a:pt x="783" y="391"/>
                  </a:lnTo>
                  <a:lnTo>
                    <a:pt x="778" y="386"/>
                  </a:lnTo>
                  <a:lnTo>
                    <a:pt x="773" y="382"/>
                  </a:lnTo>
                  <a:lnTo>
                    <a:pt x="769" y="377"/>
                  </a:lnTo>
                  <a:lnTo>
                    <a:pt x="763" y="373"/>
                  </a:lnTo>
                  <a:lnTo>
                    <a:pt x="759" y="369"/>
                  </a:lnTo>
                  <a:lnTo>
                    <a:pt x="753" y="364"/>
                  </a:lnTo>
                  <a:lnTo>
                    <a:pt x="749" y="360"/>
                  </a:lnTo>
                  <a:lnTo>
                    <a:pt x="745" y="356"/>
                  </a:lnTo>
                  <a:lnTo>
                    <a:pt x="739" y="351"/>
                  </a:lnTo>
                  <a:lnTo>
                    <a:pt x="734" y="347"/>
                  </a:lnTo>
                  <a:lnTo>
                    <a:pt x="729" y="343"/>
                  </a:lnTo>
                  <a:lnTo>
                    <a:pt x="724" y="338"/>
                  </a:lnTo>
                  <a:lnTo>
                    <a:pt x="720" y="334"/>
                  </a:lnTo>
                  <a:lnTo>
                    <a:pt x="714" y="331"/>
                  </a:lnTo>
                  <a:lnTo>
                    <a:pt x="710" y="326"/>
                  </a:lnTo>
                  <a:lnTo>
                    <a:pt x="704" y="322"/>
                  </a:lnTo>
                  <a:lnTo>
                    <a:pt x="700" y="317"/>
                  </a:lnTo>
                  <a:lnTo>
                    <a:pt x="695" y="313"/>
                  </a:lnTo>
                  <a:lnTo>
                    <a:pt x="689" y="310"/>
                  </a:lnTo>
                  <a:lnTo>
                    <a:pt x="685" y="305"/>
                  </a:lnTo>
                  <a:lnTo>
                    <a:pt x="679" y="301"/>
                  </a:lnTo>
                  <a:lnTo>
                    <a:pt x="675" y="298"/>
                  </a:lnTo>
                  <a:lnTo>
                    <a:pt x="669" y="293"/>
                  </a:lnTo>
                  <a:lnTo>
                    <a:pt x="665" y="289"/>
                  </a:lnTo>
                  <a:lnTo>
                    <a:pt x="660" y="286"/>
                  </a:lnTo>
                  <a:lnTo>
                    <a:pt x="654" y="282"/>
                  </a:lnTo>
                  <a:lnTo>
                    <a:pt x="650" y="278"/>
                  </a:lnTo>
                  <a:lnTo>
                    <a:pt x="644" y="274"/>
                  </a:lnTo>
                  <a:lnTo>
                    <a:pt x="639" y="270"/>
                  </a:lnTo>
                  <a:lnTo>
                    <a:pt x="635" y="266"/>
                  </a:lnTo>
                  <a:lnTo>
                    <a:pt x="629" y="262"/>
                  </a:lnTo>
                  <a:lnTo>
                    <a:pt x="625" y="259"/>
                  </a:lnTo>
                  <a:lnTo>
                    <a:pt x="619" y="255"/>
                  </a:lnTo>
                  <a:lnTo>
                    <a:pt x="614" y="251"/>
                  </a:lnTo>
                  <a:lnTo>
                    <a:pt x="609" y="248"/>
                  </a:lnTo>
                  <a:lnTo>
                    <a:pt x="604" y="244"/>
                  </a:lnTo>
                  <a:lnTo>
                    <a:pt x="600" y="241"/>
                  </a:lnTo>
                  <a:lnTo>
                    <a:pt x="594" y="237"/>
                  </a:lnTo>
                  <a:lnTo>
                    <a:pt x="589" y="234"/>
                  </a:lnTo>
                  <a:lnTo>
                    <a:pt x="584" y="229"/>
                  </a:lnTo>
                  <a:lnTo>
                    <a:pt x="579" y="226"/>
                  </a:lnTo>
                  <a:lnTo>
                    <a:pt x="575" y="223"/>
                  </a:lnTo>
                  <a:lnTo>
                    <a:pt x="569" y="219"/>
                  </a:lnTo>
                  <a:lnTo>
                    <a:pt x="564" y="216"/>
                  </a:lnTo>
                  <a:lnTo>
                    <a:pt x="559" y="213"/>
                  </a:lnTo>
                  <a:lnTo>
                    <a:pt x="554" y="208"/>
                  </a:lnTo>
                  <a:lnTo>
                    <a:pt x="549" y="205"/>
                  </a:lnTo>
                  <a:lnTo>
                    <a:pt x="544" y="202"/>
                  </a:lnTo>
                  <a:lnTo>
                    <a:pt x="540" y="199"/>
                  </a:lnTo>
                  <a:lnTo>
                    <a:pt x="534" y="196"/>
                  </a:lnTo>
                  <a:lnTo>
                    <a:pt x="530" y="192"/>
                  </a:lnTo>
                  <a:lnTo>
                    <a:pt x="524" y="190"/>
                  </a:lnTo>
                  <a:lnTo>
                    <a:pt x="520" y="186"/>
                  </a:lnTo>
                  <a:lnTo>
                    <a:pt x="515" y="183"/>
                  </a:lnTo>
                  <a:lnTo>
                    <a:pt x="509" y="180"/>
                  </a:lnTo>
                  <a:lnTo>
                    <a:pt x="505" y="177"/>
                  </a:lnTo>
                  <a:lnTo>
                    <a:pt x="500" y="174"/>
                  </a:lnTo>
                  <a:lnTo>
                    <a:pt x="495" y="170"/>
                  </a:lnTo>
                  <a:lnTo>
                    <a:pt x="491" y="168"/>
                  </a:lnTo>
                  <a:lnTo>
                    <a:pt x="485" y="165"/>
                  </a:lnTo>
                  <a:lnTo>
                    <a:pt x="481" y="162"/>
                  </a:lnTo>
                  <a:lnTo>
                    <a:pt x="475" y="159"/>
                  </a:lnTo>
                  <a:lnTo>
                    <a:pt x="471" y="156"/>
                  </a:lnTo>
                  <a:lnTo>
                    <a:pt x="467" y="153"/>
                  </a:lnTo>
                  <a:lnTo>
                    <a:pt x="461" y="150"/>
                  </a:lnTo>
                  <a:lnTo>
                    <a:pt x="457" y="147"/>
                  </a:lnTo>
                  <a:lnTo>
                    <a:pt x="451" y="145"/>
                  </a:lnTo>
                  <a:lnTo>
                    <a:pt x="447" y="142"/>
                  </a:lnTo>
                  <a:lnTo>
                    <a:pt x="443" y="139"/>
                  </a:lnTo>
                  <a:lnTo>
                    <a:pt x="437" y="136"/>
                  </a:lnTo>
                  <a:lnTo>
                    <a:pt x="433" y="133"/>
                  </a:lnTo>
                  <a:lnTo>
                    <a:pt x="428" y="131"/>
                  </a:lnTo>
                  <a:lnTo>
                    <a:pt x="423" y="129"/>
                  </a:lnTo>
                  <a:lnTo>
                    <a:pt x="419" y="126"/>
                  </a:lnTo>
                  <a:lnTo>
                    <a:pt x="414" y="123"/>
                  </a:lnTo>
                  <a:lnTo>
                    <a:pt x="410" y="121"/>
                  </a:lnTo>
                  <a:lnTo>
                    <a:pt x="406" y="118"/>
                  </a:lnTo>
                  <a:lnTo>
                    <a:pt x="400" y="116"/>
                  </a:lnTo>
                  <a:lnTo>
                    <a:pt x="396" y="114"/>
                  </a:lnTo>
                  <a:lnTo>
                    <a:pt x="391" y="111"/>
                  </a:lnTo>
                  <a:lnTo>
                    <a:pt x="387" y="109"/>
                  </a:lnTo>
                  <a:lnTo>
                    <a:pt x="383" y="107"/>
                  </a:lnTo>
                  <a:lnTo>
                    <a:pt x="378" y="104"/>
                  </a:lnTo>
                  <a:lnTo>
                    <a:pt x="374" y="102"/>
                  </a:lnTo>
                  <a:lnTo>
                    <a:pt x="370" y="99"/>
                  </a:lnTo>
                  <a:lnTo>
                    <a:pt x="365" y="97"/>
                  </a:lnTo>
                  <a:lnTo>
                    <a:pt x="360" y="95"/>
                  </a:lnTo>
                  <a:lnTo>
                    <a:pt x="356" y="93"/>
                  </a:lnTo>
                  <a:lnTo>
                    <a:pt x="352" y="92"/>
                  </a:lnTo>
                  <a:lnTo>
                    <a:pt x="347" y="89"/>
                  </a:lnTo>
                  <a:lnTo>
                    <a:pt x="343" y="87"/>
                  </a:lnTo>
                  <a:lnTo>
                    <a:pt x="339" y="85"/>
                  </a:lnTo>
                  <a:lnTo>
                    <a:pt x="335" y="83"/>
                  </a:lnTo>
                  <a:lnTo>
                    <a:pt x="330" y="81"/>
                  </a:lnTo>
                  <a:lnTo>
                    <a:pt x="326" y="79"/>
                  </a:lnTo>
                  <a:lnTo>
                    <a:pt x="322" y="78"/>
                  </a:lnTo>
                  <a:lnTo>
                    <a:pt x="318" y="75"/>
                  </a:lnTo>
                  <a:lnTo>
                    <a:pt x="314" y="73"/>
                  </a:lnTo>
                  <a:lnTo>
                    <a:pt x="310" y="71"/>
                  </a:lnTo>
                  <a:lnTo>
                    <a:pt x="305" y="70"/>
                  </a:lnTo>
                  <a:lnTo>
                    <a:pt x="302" y="68"/>
                  </a:lnTo>
                  <a:lnTo>
                    <a:pt x="298" y="66"/>
                  </a:lnTo>
                  <a:lnTo>
                    <a:pt x="293" y="65"/>
                  </a:lnTo>
                  <a:lnTo>
                    <a:pt x="290" y="62"/>
                  </a:lnTo>
                  <a:lnTo>
                    <a:pt x="286" y="61"/>
                  </a:lnTo>
                  <a:lnTo>
                    <a:pt x="282" y="59"/>
                  </a:lnTo>
                  <a:lnTo>
                    <a:pt x="278" y="58"/>
                  </a:lnTo>
                  <a:lnTo>
                    <a:pt x="275" y="56"/>
                  </a:lnTo>
                  <a:lnTo>
                    <a:pt x="270" y="55"/>
                  </a:lnTo>
                  <a:lnTo>
                    <a:pt x="267" y="53"/>
                  </a:lnTo>
                  <a:lnTo>
                    <a:pt x="263" y="51"/>
                  </a:lnTo>
                  <a:lnTo>
                    <a:pt x="259" y="50"/>
                  </a:lnTo>
                  <a:lnTo>
                    <a:pt x="255" y="49"/>
                  </a:lnTo>
                  <a:lnTo>
                    <a:pt x="252" y="47"/>
                  </a:lnTo>
                  <a:lnTo>
                    <a:pt x="249" y="46"/>
                  </a:lnTo>
                  <a:lnTo>
                    <a:pt x="245" y="45"/>
                  </a:lnTo>
                  <a:lnTo>
                    <a:pt x="241" y="43"/>
                  </a:lnTo>
                  <a:lnTo>
                    <a:pt x="238" y="42"/>
                  </a:lnTo>
                  <a:lnTo>
                    <a:pt x="234" y="41"/>
                  </a:lnTo>
                  <a:lnTo>
                    <a:pt x="231" y="39"/>
                  </a:lnTo>
                  <a:lnTo>
                    <a:pt x="228" y="38"/>
                  </a:lnTo>
                  <a:lnTo>
                    <a:pt x="225" y="36"/>
                  </a:lnTo>
                  <a:lnTo>
                    <a:pt x="221" y="35"/>
                  </a:lnTo>
                  <a:lnTo>
                    <a:pt x="218" y="34"/>
                  </a:lnTo>
                  <a:lnTo>
                    <a:pt x="215" y="33"/>
                  </a:lnTo>
                  <a:lnTo>
                    <a:pt x="211" y="32"/>
                  </a:lnTo>
                  <a:lnTo>
                    <a:pt x="208" y="31"/>
                  </a:lnTo>
                  <a:lnTo>
                    <a:pt x="205" y="30"/>
                  </a:lnTo>
                  <a:lnTo>
                    <a:pt x="202" y="29"/>
                  </a:lnTo>
                  <a:lnTo>
                    <a:pt x="198" y="27"/>
                  </a:lnTo>
                  <a:lnTo>
                    <a:pt x="195" y="26"/>
                  </a:lnTo>
                  <a:lnTo>
                    <a:pt x="193" y="26"/>
                  </a:lnTo>
                  <a:lnTo>
                    <a:pt x="190" y="25"/>
                  </a:lnTo>
                  <a:lnTo>
                    <a:pt x="186" y="24"/>
                  </a:lnTo>
                  <a:lnTo>
                    <a:pt x="183" y="23"/>
                  </a:lnTo>
                  <a:lnTo>
                    <a:pt x="181" y="22"/>
                  </a:lnTo>
                  <a:lnTo>
                    <a:pt x="178" y="21"/>
                  </a:lnTo>
                  <a:lnTo>
                    <a:pt x="175" y="20"/>
                  </a:lnTo>
                  <a:lnTo>
                    <a:pt x="172" y="20"/>
                  </a:lnTo>
                  <a:lnTo>
                    <a:pt x="170" y="19"/>
                  </a:lnTo>
                  <a:lnTo>
                    <a:pt x="167" y="18"/>
                  </a:lnTo>
                  <a:lnTo>
                    <a:pt x="165" y="18"/>
                  </a:lnTo>
                  <a:lnTo>
                    <a:pt x="161" y="17"/>
                  </a:lnTo>
                  <a:lnTo>
                    <a:pt x="159" y="15"/>
                  </a:lnTo>
                  <a:lnTo>
                    <a:pt x="157" y="14"/>
                  </a:lnTo>
                  <a:lnTo>
                    <a:pt x="154" y="14"/>
                  </a:lnTo>
                  <a:lnTo>
                    <a:pt x="151" y="13"/>
                  </a:lnTo>
                  <a:lnTo>
                    <a:pt x="149" y="13"/>
                  </a:lnTo>
                  <a:lnTo>
                    <a:pt x="146" y="12"/>
                  </a:lnTo>
                  <a:lnTo>
                    <a:pt x="144" y="12"/>
                  </a:lnTo>
                  <a:lnTo>
                    <a:pt x="142" y="11"/>
                  </a:lnTo>
                  <a:lnTo>
                    <a:pt x="139" y="11"/>
                  </a:lnTo>
                  <a:lnTo>
                    <a:pt x="137" y="10"/>
                  </a:lnTo>
                  <a:lnTo>
                    <a:pt x="135" y="10"/>
                  </a:lnTo>
                  <a:lnTo>
                    <a:pt x="133" y="9"/>
                  </a:lnTo>
                  <a:lnTo>
                    <a:pt x="131" y="8"/>
                  </a:lnTo>
                  <a:lnTo>
                    <a:pt x="129" y="8"/>
                  </a:lnTo>
                  <a:lnTo>
                    <a:pt x="126" y="8"/>
                  </a:lnTo>
                  <a:lnTo>
                    <a:pt x="124" y="7"/>
                  </a:lnTo>
                  <a:lnTo>
                    <a:pt x="122" y="7"/>
                  </a:lnTo>
                  <a:lnTo>
                    <a:pt x="120" y="6"/>
                  </a:lnTo>
                  <a:lnTo>
                    <a:pt x="119" y="6"/>
                  </a:lnTo>
                  <a:lnTo>
                    <a:pt x="117" y="6"/>
                  </a:lnTo>
                  <a:lnTo>
                    <a:pt x="114" y="5"/>
                  </a:lnTo>
                  <a:lnTo>
                    <a:pt x="112" y="5"/>
                  </a:lnTo>
                  <a:lnTo>
                    <a:pt x="111" y="5"/>
                  </a:lnTo>
                  <a:lnTo>
                    <a:pt x="109" y="5"/>
                  </a:lnTo>
                  <a:lnTo>
                    <a:pt x="107" y="3"/>
                  </a:lnTo>
                  <a:lnTo>
                    <a:pt x="106" y="3"/>
                  </a:lnTo>
                  <a:lnTo>
                    <a:pt x="104" y="3"/>
                  </a:lnTo>
                  <a:lnTo>
                    <a:pt x="102" y="3"/>
                  </a:lnTo>
                  <a:lnTo>
                    <a:pt x="100" y="2"/>
                  </a:lnTo>
                  <a:lnTo>
                    <a:pt x="99" y="2"/>
                  </a:lnTo>
                  <a:lnTo>
                    <a:pt x="97" y="2"/>
                  </a:lnTo>
                  <a:lnTo>
                    <a:pt x="96" y="2"/>
                  </a:lnTo>
                  <a:lnTo>
                    <a:pt x="95" y="2"/>
                  </a:lnTo>
                  <a:lnTo>
                    <a:pt x="93" y="2"/>
                  </a:lnTo>
                  <a:lnTo>
                    <a:pt x="92" y="1"/>
                  </a:lnTo>
                  <a:lnTo>
                    <a:pt x="89" y="1"/>
                  </a:lnTo>
                  <a:lnTo>
                    <a:pt x="88" y="1"/>
                  </a:lnTo>
                  <a:lnTo>
                    <a:pt x="87" y="1"/>
                  </a:lnTo>
                  <a:lnTo>
                    <a:pt x="86" y="1"/>
                  </a:lnTo>
                  <a:lnTo>
                    <a:pt x="84" y="1"/>
                  </a:lnTo>
                  <a:lnTo>
                    <a:pt x="83" y="1"/>
                  </a:lnTo>
                  <a:lnTo>
                    <a:pt x="82" y="1"/>
                  </a:lnTo>
                  <a:lnTo>
                    <a:pt x="81" y="0"/>
                  </a:lnTo>
                  <a:lnTo>
                    <a:pt x="80" y="0"/>
                  </a:lnTo>
                  <a:lnTo>
                    <a:pt x="78" y="0"/>
                  </a:lnTo>
                  <a:lnTo>
                    <a:pt x="77" y="0"/>
                  </a:lnTo>
                  <a:lnTo>
                    <a:pt x="76" y="0"/>
                  </a:lnTo>
                  <a:lnTo>
                    <a:pt x="75" y="0"/>
                  </a:lnTo>
                  <a:lnTo>
                    <a:pt x="74" y="0"/>
                  </a:lnTo>
                  <a:lnTo>
                    <a:pt x="73" y="0"/>
                  </a:lnTo>
                  <a:lnTo>
                    <a:pt x="72" y="0"/>
                  </a:lnTo>
                  <a:lnTo>
                    <a:pt x="71" y="1"/>
                  </a:lnTo>
                  <a:lnTo>
                    <a:pt x="70" y="1"/>
                  </a:lnTo>
                  <a:lnTo>
                    <a:pt x="69" y="1"/>
                  </a:lnTo>
                  <a:lnTo>
                    <a:pt x="68" y="1"/>
                  </a:lnTo>
                  <a:lnTo>
                    <a:pt x="66" y="1"/>
                  </a:lnTo>
                  <a:lnTo>
                    <a:pt x="65" y="1"/>
                  </a:lnTo>
                  <a:lnTo>
                    <a:pt x="64" y="2"/>
                  </a:lnTo>
                  <a:lnTo>
                    <a:pt x="63" y="2"/>
                  </a:lnTo>
                  <a:lnTo>
                    <a:pt x="62" y="2"/>
                  </a:lnTo>
                  <a:lnTo>
                    <a:pt x="61" y="2"/>
                  </a:lnTo>
                  <a:lnTo>
                    <a:pt x="60" y="2"/>
                  </a:lnTo>
                  <a:lnTo>
                    <a:pt x="59" y="3"/>
                  </a:lnTo>
                  <a:lnTo>
                    <a:pt x="58" y="3"/>
                  </a:lnTo>
                  <a:lnTo>
                    <a:pt x="57" y="3"/>
                  </a:lnTo>
                  <a:lnTo>
                    <a:pt x="56" y="5"/>
                  </a:lnTo>
                  <a:lnTo>
                    <a:pt x="54" y="5"/>
                  </a:lnTo>
                  <a:lnTo>
                    <a:pt x="53" y="6"/>
                  </a:lnTo>
                  <a:lnTo>
                    <a:pt x="52" y="6"/>
                  </a:lnTo>
                  <a:lnTo>
                    <a:pt x="52" y="7"/>
                  </a:lnTo>
                  <a:lnTo>
                    <a:pt x="51" y="7"/>
                  </a:lnTo>
                  <a:lnTo>
                    <a:pt x="50" y="8"/>
                  </a:lnTo>
                  <a:lnTo>
                    <a:pt x="49" y="9"/>
                  </a:lnTo>
                  <a:lnTo>
                    <a:pt x="49" y="10"/>
                  </a:lnTo>
                  <a:lnTo>
                    <a:pt x="48" y="10"/>
                  </a:lnTo>
                  <a:lnTo>
                    <a:pt x="48" y="11"/>
                  </a:lnTo>
                  <a:lnTo>
                    <a:pt x="47" y="11"/>
                  </a:lnTo>
                  <a:lnTo>
                    <a:pt x="47" y="12"/>
                  </a:lnTo>
                  <a:lnTo>
                    <a:pt x="47" y="13"/>
                  </a:lnTo>
                  <a:lnTo>
                    <a:pt x="46" y="14"/>
                  </a:lnTo>
                  <a:lnTo>
                    <a:pt x="46" y="15"/>
                  </a:lnTo>
                  <a:lnTo>
                    <a:pt x="46" y="17"/>
                  </a:lnTo>
                  <a:lnTo>
                    <a:pt x="46" y="18"/>
                  </a:lnTo>
                  <a:lnTo>
                    <a:pt x="45" y="18"/>
                  </a:lnTo>
                  <a:lnTo>
                    <a:pt x="45" y="19"/>
                  </a:lnTo>
                  <a:lnTo>
                    <a:pt x="45" y="20"/>
                  </a:lnTo>
                  <a:lnTo>
                    <a:pt x="45" y="21"/>
                  </a:lnTo>
                  <a:lnTo>
                    <a:pt x="44" y="22"/>
                  </a:lnTo>
                  <a:lnTo>
                    <a:pt x="44" y="23"/>
                  </a:lnTo>
                  <a:lnTo>
                    <a:pt x="44" y="24"/>
                  </a:lnTo>
                  <a:lnTo>
                    <a:pt x="44" y="25"/>
                  </a:lnTo>
                  <a:lnTo>
                    <a:pt x="42" y="25"/>
                  </a:lnTo>
                  <a:lnTo>
                    <a:pt x="42" y="26"/>
                  </a:lnTo>
                  <a:lnTo>
                    <a:pt x="42" y="27"/>
                  </a:lnTo>
                  <a:lnTo>
                    <a:pt x="41" y="27"/>
                  </a:lnTo>
                  <a:lnTo>
                    <a:pt x="41" y="29"/>
                  </a:lnTo>
                  <a:lnTo>
                    <a:pt x="40" y="30"/>
                  </a:lnTo>
                  <a:lnTo>
                    <a:pt x="40" y="31"/>
                  </a:lnTo>
                  <a:lnTo>
                    <a:pt x="39" y="31"/>
                  </a:lnTo>
                  <a:lnTo>
                    <a:pt x="39" y="32"/>
                  </a:lnTo>
                  <a:lnTo>
                    <a:pt x="38" y="33"/>
                  </a:lnTo>
                  <a:lnTo>
                    <a:pt x="37" y="33"/>
                  </a:lnTo>
                  <a:lnTo>
                    <a:pt x="37" y="34"/>
                  </a:lnTo>
                  <a:lnTo>
                    <a:pt x="36" y="34"/>
                  </a:lnTo>
                  <a:lnTo>
                    <a:pt x="36" y="35"/>
                  </a:lnTo>
                  <a:lnTo>
                    <a:pt x="35" y="35"/>
                  </a:lnTo>
                  <a:lnTo>
                    <a:pt x="34" y="36"/>
                  </a:lnTo>
                  <a:lnTo>
                    <a:pt x="33" y="36"/>
                  </a:lnTo>
                  <a:lnTo>
                    <a:pt x="32" y="37"/>
                  </a:lnTo>
                  <a:lnTo>
                    <a:pt x="30" y="37"/>
                  </a:lnTo>
                  <a:lnTo>
                    <a:pt x="29" y="37"/>
                  </a:lnTo>
                  <a:lnTo>
                    <a:pt x="29" y="38"/>
                  </a:lnTo>
                  <a:lnTo>
                    <a:pt x="28" y="38"/>
                  </a:lnTo>
                  <a:lnTo>
                    <a:pt x="28" y="39"/>
                  </a:lnTo>
                  <a:lnTo>
                    <a:pt x="27" y="39"/>
                  </a:lnTo>
                  <a:lnTo>
                    <a:pt x="26" y="39"/>
                  </a:lnTo>
                  <a:lnTo>
                    <a:pt x="25" y="39"/>
                  </a:lnTo>
                  <a:lnTo>
                    <a:pt x="24" y="39"/>
                  </a:lnTo>
                  <a:lnTo>
                    <a:pt x="24" y="41"/>
                  </a:lnTo>
                  <a:lnTo>
                    <a:pt x="23" y="41"/>
                  </a:lnTo>
                  <a:lnTo>
                    <a:pt x="22" y="41"/>
                  </a:lnTo>
                  <a:lnTo>
                    <a:pt x="21" y="41"/>
                  </a:lnTo>
                  <a:lnTo>
                    <a:pt x="20" y="41"/>
                  </a:lnTo>
                  <a:lnTo>
                    <a:pt x="18" y="42"/>
                  </a:lnTo>
                  <a:lnTo>
                    <a:pt x="17" y="42"/>
                  </a:lnTo>
                  <a:lnTo>
                    <a:pt x="16" y="42"/>
                  </a:lnTo>
                  <a:lnTo>
                    <a:pt x="15" y="42"/>
                  </a:lnTo>
                  <a:lnTo>
                    <a:pt x="14" y="42"/>
                  </a:lnTo>
                  <a:lnTo>
                    <a:pt x="13" y="42"/>
                  </a:lnTo>
                  <a:lnTo>
                    <a:pt x="12" y="42"/>
                  </a:lnTo>
                  <a:lnTo>
                    <a:pt x="11" y="42"/>
                  </a:lnTo>
                  <a:lnTo>
                    <a:pt x="10" y="42"/>
                  </a:lnTo>
                  <a:lnTo>
                    <a:pt x="9" y="42"/>
                  </a:lnTo>
                  <a:lnTo>
                    <a:pt x="8" y="42"/>
                  </a:lnTo>
                  <a:lnTo>
                    <a:pt x="6" y="41"/>
                  </a:lnTo>
                  <a:lnTo>
                    <a:pt x="5" y="41"/>
                  </a:lnTo>
                  <a:lnTo>
                    <a:pt x="5" y="39"/>
                  </a:lnTo>
                  <a:lnTo>
                    <a:pt x="5" y="38"/>
                  </a:lnTo>
                  <a:lnTo>
                    <a:pt x="5" y="36"/>
                  </a:lnTo>
                  <a:lnTo>
                    <a:pt x="5" y="35"/>
                  </a:lnTo>
                  <a:lnTo>
                    <a:pt x="5" y="34"/>
                  </a:lnTo>
                  <a:lnTo>
                    <a:pt x="4" y="33"/>
                  </a:lnTo>
                  <a:lnTo>
                    <a:pt x="3" y="33"/>
                  </a:lnTo>
                  <a:lnTo>
                    <a:pt x="2" y="33"/>
                  </a:lnTo>
                  <a:lnTo>
                    <a:pt x="1" y="33"/>
                  </a:lnTo>
                  <a:lnTo>
                    <a:pt x="0" y="33"/>
                  </a:lnTo>
                  <a:lnTo>
                    <a:pt x="1" y="32"/>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90" name="Freeform 54"/>
            <p:cNvSpPr>
              <a:spLocks/>
            </p:cNvSpPr>
            <p:nvPr/>
          </p:nvSpPr>
          <p:spPr bwMode="auto">
            <a:xfrm rot="10800000">
              <a:off x="3707" y="2659"/>
              <a:ext cx="1199" cy="1259"/>
            </a:xfrm>
            <a:custGeom>
              <a:avLst/>
              <a:gdLst>
                <a:gd name="T0" fmla="*/ 2147483646 w 1199"/>
                <a:gd name="T1" fmla="*/ 2147483646 h 1259"/>
                <a:gd name="T2" fmla="*/ 2147483646 w 1199"/>
                <a:gd name="T3" fmla="*/ 2147483646 h 1259"/>
                <a:gd name="T4" fmla="*/ 2147483646 w 1199"/>
                <a:gd name="T5" fmla="*/ 2147483646 h 1259"/>
                <a:gd name="T6" fmla="*/ 2147483646 w 1199"/>
                <a:gd name="T7" fmla="*/ 2147483646 h 1259"/>
                <a:gd name="T8" fmla="*/ 2147483646 w 1199"/>
                <a:gd name="T9" fmla="*/ 2147483646 h 1259"/>
                <a:gd name="T10" fmla="*/ 2147483646 w 1199"/>
                <a:gd name="T11" fmla="*/ 2147483646 h 1259"/>
                <a:gd name="T12" fmla="*/ 2147483646 w 1199"/>
                <a:gd name="T13" fmla="*/ 2147483646 h 1259"/>
                <a:gd name="T14" fmla="*/ 2147483646 w 1199"/>
                <a:gd name="T15" fmla="*/ 2147483646 h 1259"/>
                <a:gd name="T16" fmla="*/ 2147483646 w 1199"/>
                <a:gd name="T17" fmla="*/ 2147483646 h 1259"/>
                <a:gd name="T18" fmla="*/ 2147483646 w 1199"/>
                <a:gd name="T19" fmla="*/ 2147483646 h 1259"/>
                <a:gd name="T20" fmla="*/ 2147483646 w 1199"/>
                <a:gd name="T21" fmla="*/ 2147483646 h 1259"/>
                <a:gd name="T22" fmla="*/ 2147483646 w 1199"/>
                <a:gd name="T23" fmla="*/ 2147483646 h 1259"/>
                <a:gd name="T24" fmla="*/ 2147483646 w 1199"/>
                <a:gd name="T25" fmla="*/ 2147483646 h 1259"/>
                <a:gd name="T26" fmla="*/ 2147483646 w 1199"/>
                <a:gd name="T27" fmla="*/ 2147483646 h 1259"/>
                <a:gd name="T28" fmla="*/ 2147483646 w 1199"/>
                <a:gd name="T29" fmla="*/ 2147483646 h 1259"/>
                <a:gd name="T30" fmla="*/ 2147483646 w 1199"/>
                <a:gd name="T31" fmla="*/ 2147483646 h 1259"/>
                <a:gd name="T32" fmla="*/ 2147483646 w 1199"/>
                <a:gd name="T33" fmla="*/ 2147483646 h 1259"/>
                <a:gd name="T34" fmla="*/ 2147483646 w 1199"/>
                <a:gd name="T35" fmla="*/ 2147483646 h 1259"/>
                <a:gd name="T36" fmla="*/ 2147483646 w 1199"/>
                <a:gd name="T37" fmla="*/ 2147483646 h 1259"/>
                <a:gd name="T38" fmla="*/ 2147483646 w 1199"/>
                <a:gd name="T39" fmla="*/ 2147483646 h 1259"/>
                <a:gd name="T40" fmla="*/ 2147483646 w 1199"/>
                <a:gd name="T41" fmla="*/ 2147483646 h 1259"/>
                <a:gd name="T42" fmla="*/ 2147483646 w 1199"/>
                <a:gd name="T43" fmla="*/ 2147483646 h 1259"/>
                <a:gd name="T44" fmla="*/ 2147483646 w 1199"/>
                <a:gd name="T45" fmla="*/ 2147483646 h 1259"/>
                <a:gd name="T46" fmla="*/ 2147483646 w 1199"/>
                <a:gd name="T47" fmla="*/ 2147483646 h 1259"/>
                <a:gd name="T48" fmla="*/ 2147483646 w 1199"/>
                <a:gd name="T49" fmla="*/ 2147483646 h 1259"/>
                <a:gd name="T50" fmla="*/ 2147483646 w 1199"/>
                <a:gd name="T51" fmla="*/ 2147483646 h 1259"/>
                <a:gd name="T52" fmla="*/ 2147483646 w 1199"/>
                <a:gd name="T53" fmla="*/ 2147483646 h 1259"/>
                <a:gd name="T54" fmla="*/ 2147483646 w 1199"/>
                <a:gd name="T55" fmla="*/ 2147483646 h 1259"/>
                <a:gd name="T56" fmla="*/ 2147483646 w 1199"/>
                <a:gd name="T57" fmla="*/ 2147483646 h 1259"/>
                <a:gd name="T58" fmla="*/ 2147483646 w 1199"/>
                <a:gd name="T59" fmla="*/ 2147483646 h 1259"/>
                <a:gd name="T60" fmla="*/ 2147483646 w 1199"/>
                <a:gd name="T61" fmla="*/ 2147483646 h 1259"/>
                <a:gd name="T62" fmla="*/ 2147483646 w 1199"/>
                <a:gd name="T63" fmla="*/ 2147483646 h 1259"/>
                <a:gd name="T64" fmla="*/ 2147483646 w 1199"/>
                <a:gd name="T65" fmla="*/ 2147483646 h 1259"/>
                <a:gd name="T66" fmla="*/ 2147483646 w 1199"/>
                <a:gd name="T67" fmla="*/ 2147483646 h 1259"/>
                <a:gd name="T68" fmla="*/ 2147483646 w 1199"/>
                <a:gd name="T69" fmla="*/ 2147483646 h 1259"/>
                <a:gd name="T70" fmla="*/ 2147483646 w 1199"/>
                <a:gd name="T71" fmla="*/ 2147483646 h 1259"/>
                <a:gd name="T72" fmla="*/ 2147483646 w 1199"/>
                <a:gd name="T73" fmla="*/ 2147483646 h 1259"/>
                <a:gd name="T74" fmla="*/ 2147483646 w 1199"/>
                <a:gd name="T75" fmla="*/ 2147483646 h 1259"/>
                <a:gd name="T76" fmla="*/ 2147483646 w 1199"/>
                <a:gd name="T77" fmla="*/ 2147483646 h 1259"/>
                <a:gd name="T78" fmla="*/ 2147483646 w 1199"/>
                <a:gd name="T79" fmla="*/ 2147483646 h 1259"/>
                <a:gd name="T80" fmla="*/ 2147483646 w 1199"/>
                <a:gd name="T81" fmla="*/ 2147483646 h 1259"/>
                <a:gd name="T82" fmla="*/ 2147483646 w 1199"/>
                <a:gd name="T83" fmla="*/ 0 h 1259"/>
                <a:gd name="T84" fmla="*/ 2147483646 w 1199"/>
                <a:gd name="T85" fmla="*/ 0 h 1259"/>
                <a:gd name="T86" fmla="*/ 2147483646 w 1199"/>
                <a:gd name="T87" fmla="*/ 0 h 1259"/>
                <a:gd name="T88" fmla="*/ 2147483646 w 1199"/>
                <a:gd name="T89" fmla="*/ 0 h 1259"/>
                <a:gd name="T90" fmla="*/ 2147483646 w 1199"/>
                <a:gd name="T91" fmla="*/ 2147483646 h 1259"/>
                <a:gd name="T92" fmla="*/ 2147483646 w 1199"/>
                <a:gd name="T93" fmla="*/ 2147483646 h 1259"/>
                <a:gd name="T94" fmla="*/ 2147483646 w 1199"/>
                <a:gd name="T95" fmla="*/ 2147483646 h 1259"/>
                <a:gd name="T96" fmla="*/ 2147483646 w 1199"/>
                <a:gd name="T97" fmla="*/ 2147483646 h 1259"/>
                <a:gd name="T98" fmla="*/ 2147483646 w 1199"/>
                <a:gd name="T99" fmla="*/ 2147483646 h 1259"/>
                <a:gd name="T100" fmla="*/ 2147483646 w 1199"/>
                <a:gd name="T101" fmla="*/ 2147483646 h 1259"/>
                <a:gd name="T102" fmla="*/ 2147483646 w 1199"/>
                <a:gd name="T103" fmla="*/ 2147483646 h 1259"/>
                <a:gd name="T104" fmla="*/ 2147483646 w 1199"/>
                <a:gd name="T105" fmla="*/ 2147483646 h 1259"/>
                <a:gd name="T106" fmla="*/ 2147483646 w 1199"/>
                <a:gd name="T107" fmla="*/ 2147483646 h 1259"/>
                <a:gd name="T108" fmla="*/ 2147483646 w 1199"/>
                <a:gd name="T109" fmla="*/ 2147483646 h 1259"/>
                <a:gd name="T110" fmla="*/ 2147483646 w 1199"/>
                <a:gd name="T111" fmla="*/ 2147483646 h 1259"/>
                <a:gd name="T112" fmla="*/ 2147483646 w 1199"/>
                <a:gd name="T113" fmla="*/ 2147483646 h 1259"/>
                <a:gd name="T114" fmla="*/ 2147483646 w 1199"/>
                <a:gd name="T115" fmla="*/ 2147483646 h 1259"/>
                <a:gd name="T116" fmla="*/ 2147483646 w 1199"/>
                <a:gd name="T117" fmla="*/ 2147483646 h 125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99" h="1259">
                  <a:moveTo>
                    <a:pt x="1199" y="1259"/>
                  </a:moveTo>
                  <a:lnTo>
                    <a:pt x="1198" y="1254"/>
                  </a:lnTo>
                  <a:lnTo>
                    <a:pt x="1196" y="1250"/>
                  </a:lnTo>
                  <a:lnTo>
                    <a:pt x="1195" y="1247"/>
                  </a:lnTo>
                  <a:lnTo>
                    <a:pt x="1194" y="1241"/>
                  </a:lnTo>
                  <a:lnTo>
                    <a:pt x="1193" y="1237"/>
                  </a:lnTo>
                  <a:lnTo>
                    <a:pt x="1192" y="1232"/>
                  </a:lnTo>
                  <a:lnTo>
                    <a:pt x="1191" y="1228"/>
                  </a:lnTo>
                  <a:lnTo>
                    <a:pt x="1190" y="1225"/>
                  </a:lnTo>
                  <a:lnTo>
                    <a:pt x="1189" y="1219"/>
                  </a:lnTo>
                  <a:lnTo>
                    <a:pt x="1188" y="1216"/>
                  </a:lnTo>
                  <a:lnTo>
                    <a:pt x="1188" y="1212"/>
                  </a:lnTo>
                  <a:lnTo>
                    <a:pt x="1186" y="1206"/>
                  </a:lnTo>
                  <a:lnTo>
                    <a:pt x="1186" y="1203"/>
                  </a:lnTo>
                  <a:lnTo>
                    <a:pt x="1184" y="1199"/>
                  </a:lnTo>
                  <a:lnTo>
                    <a:pt x="1183" y="1194"/>
                  </a:lnTo>
                  <a:lnTo>
                    <a:pt x="1182" y="1190"/>
                  </a:lnTo>
                  <a:lnTo>
                    <a:pt x="1181" y="1186"/>
                  </a:lnTo>
                  <a:lnTo>
                    <a:pt x="1180" y="1181"/>
                  </a:lnTo>
                  <a:lnTo>
                    <a:pt x="1179" y="1177"/>
                  </a:lnTo>
                  <a:lnTo>
                    <a:pt x="1178" y="1173"/>
                  </a:lnTo>
                  <a:lnTo>
                    <a:pt x="1177" y="1168"/>
                  </a:lnTo>
                  <a:lnTo>
                    <a:pt x="1176" y="1164"/>
                  </a:lnTo>
                  <a:lnTo>
                    <a:pt x="1175" y="1159"/>
                  </a:lnTo>
                  <a:lnTo>
                    <a:pt x="1174" y="1155"/>
                  </a:lnTo>
                  <a:lnTo>
                    <a:pt x="1173" y="1151"/>
                  </a:lnTo>
                  <a:lnTo>
                    <a:pt x="1171" y="1146"/>
                  </a:lnTo>
                  <a:lnTo>
                    <a:pt x="1170" y="1142"/>
                  </a:lnTo>
                  <a:lnTo>
                    <a:pt x="1169" y="1138"/>
                  </a:lnTo>
                  <a:lnTo>
                    <a:pt x="1168" y="1133"/>
                  </a:lnTo>
                  <a:lnTo>
                    <a:pt x="1167" y="1129"/>
                  </a:lnTo>
                  <a:lnTo>
                    <a:pt x="1166" y="1125"/>
                  </a:lnTo>
                  <a:lnTo>
                    <a:pt x="1165" y="1120"/>
                  </a:lnTo>
                  <a:lnTo>
                    <a:pt x="1164" y="1116"/>
                  </a:lnTo>
                  <a:lnTo>
                    <a:pt x="1163" y="1111"/>
                  </a:lnTo>
                  <a:lnTo>
                    <a:pt x="1162" y="1107"/>
                  </a:lnTo>
                  <a:lnTo>
                    <a:pt x="1161" y="1102"/>
                  </a:lnTo>
                  <a:lnTo>
                    <a:pt x="1159" y="1098"/>
                  </a:lnTo>
                  <a:lnTo>
                    <a:pt x="1157" y="1093"/>
                  </a:lnTo>
                  <a:lnTo>
                    <a:pt x="1156" y="1089"/>
                  </a:lnTo>
                  <a:lnTo>
                    <a:pt x="1155" y="1084"/>
                  </a:lnTo>
                  <a:lnTo>
                    <a:pt x="1154" y="1080"/>
                  </a:lnTo>
                  <a:lnTo>
                    <a:pt x="1153" y="1075"/>
                  </a:lnTo>
                  <a:lnTo>
                    <a:pt x="1152" y="1071"/>
                  </a:lnTo>
                  <a:lnTo>
                    <a:pt x="1151" y="1067"/>
                  </a:lnTo>
                  <a:lnTo>
                    <a:pt x="1149" y="1062"/>
                  </a:lnTo>
                  <a:lnTo>
                    <a:pt x="1147" y="1057"/>
                  </a:lnTo>
                  <a:lnTo>
                    <a:pt x="1146" y="1053"/>
                  </a:lnTo>
                  <a:lnTo>
                    <a:pt x="1145" y="1048"/>
                  </a:lnTo>
                  <a:lnTo>
                    <a:pt x="1143" y="1044"/>
                  </a:lnTo>
                  <a:lnTo>
                    <a:pt x="1142" y="1039"/>
                  </a:lnTo>
                  <a:lnTo>
                    <a:pt x="1140" y="1035"/>
                  </a:lnTo>
                  <a:lnTo>
                    <a:pt x="1139" y="1031"/>
                  </a:lnTo>
                  <a:lnTo>
                    <a:pt x="1138" y="1025"/>
                  </a:lnTo>
                  <a:lnTo>
                    <a:pt x="1135" y="1021"/>
                  </a:lnTo>
                  <a:lnTo>
                    <a:pt x="1134" y="1017"/>
                  </a:lnTo>
                  <a:lnTo>
                    <a:pt x="1133" y="1011"/>
                  </a:lnTo>
                  <a:lnTo>
                    <a:pt x="1131" y="1007"/>
                  </a:lnTo>
                  <a:lnTo>
                    <a:pt x="1130" y="1002"/>
                  </a:lnTo>
                  <a:lnTo>
                    <a:pt x="1128" y="998"/>
                  </a:lnTo>
                  <a:lnTo>
                    <a:pt x="1126" y="993"/>
                  </a:lnTo>
                  <a:lnTo>
                    <a:pt x="1125" y="988"/>
                  </a:lnTo>
                  <a:lnTo>
                    <a:pt x="1122" y="984"/>
                  </a:lnTo>
                  <a:lnTo>
                    <a:pt x="1120" y="978"/>
                  </a:lnTo>
                  <a:lnTo>
                    <a:pt x="1119" y="974"/>
                  </a:lnTo>
                  <a:lnTo>
                    <a:pt x="1117" y="970"/>
                  </a:lnTo>
                  <a:lnTo>
                    <a:pt x="1115" y="964"/>
                  </a:lnTo>
                  <a:lnTo>
                    <a:pt x="1114" y="960"/>
                  </a:lnTo>
                  <a:lnTo>
                    <a:pt x="1111" y="954"/>
                  </a:lnTo>
                  <a:lnTo>
                    <a:pt x="1109" y="950"/>
                  </a:lnTo>
                  <a:lnTo>
                    <a:pt x="1107" y="945"/>
                  </a:lnTo>
                  <a:lnTo>
                    <a:pt x="1105" y="940"/>
                  </a:lnTo>
                  <a:lnTo>
                    <a:pt x="1103" y="935"/>
                  </a:lnTo>
                  <a:lnTo>
                    <a:pt x="1101" y="930"/>
                  </a:lnTo>
                  <a:lnTo>
                    <a:pt x="1098" y="925"/>
                  </a:lnTo>
                  <a:lnTo>
                    <a:pt x="1096" y="921"/>
                  </a:lnTo>
                  <a:lnTo>
                    <a:pt x="1094" y="915"/>
                  </a:lnTo>
                  <a:lnTo>
                    <a:pt x="1092" y="911"/>
                  </a:lnTo>
                  <a:lnTo>
                    <a:pt x="1090" y="905"/>
                  </a:lnTo>
                  <a:lnTo>
                    <a:pt x="1087" y="900"/>
                  </a:lnTo>
                  <a:lnTo>
                    <a:pt x="1085" y="896"/>
                  </a:lnTo>
                  <a:lnTo>
                    <a:pt x="1082" y="890"/>
                  </a:lnTo>
                  <a:lnTo>
                    <a:pt x="1080" y="885"/>
                  </a:lnTo>
                  <a:lnTo>
                    <a:pt x="1078" y="880"/>
                  </a:lnTo>
                  <a:lnTo>
                    <a:pt x="1074" y="875"/>
                  </a:lnTo>
                  <a:lnTo>
                    <a:pt x="1072" y="869"/>
                  </a:lnTo>
                  <a:lnTo>
                    <a:pt x="1070" y="865"/>
                  </a:lnTo>
                  <a:lnTo>
                    <a:pt x="1068" y="860"/>
                  </a:lnTo>
                  <a:lnTo>
                    <a:pt x="1065" y="854"/>
                  </a:lnTo>
                  <a:lnTo>
                    <a:pt x="1062" y="849"/>
                  </a:lnTo>
                  <a:lnTo>
                    <a:pt x="1059" y="844"/>
                  </a:lnTo>
                  <a:lnTo>
                    <a:pt x="1056" y="839"/>
                  </a:lnTo>
                  <a:lnTo>
                    <a:pt x="1054" y="833"/>
                  </a:lnTo>
                  <a:lnTo>
                    <a:pt x="1050" y="828"/>
                  </a:lnTo>
                  <a:lnTo>
                    <a:pt x="1048" y="824"/>
                  </a:lnTo>
                  <a:lnTo>
                    <a:pt x="1045" y="818"/>
                  </a:lnTo>
                  <a:lnTo>
                    <a:pt x="1042" y="813"/>
                  </a:lnTo>
                  <a:lnTo>
                    <a:pt x="1038" y="807"/>
                  </a:lnTo>
                  <a:lnTo>
                    <a:pt x="1036" y="802"/>
                  </a:lnTo>
                  <a:lnTo>
                    <a:pt x="1033" y="796"/>
                  </a:lnTo>
                  <a:lnTo>
                    <a:pt x="1030" y="791"/>
                  </a:lnTo>
                  <a:lnTo>
                    <a:pt x="1026" y="785"/>
                  </a:lnTo>
                  <a:lnTo>
                    <a:pt x="1023" y="780"/>
                  </a:lnTo>
                  <a:lnTo>
                    <a:pt x="1020" y="776"/>
                  </a:lnTo>
                  <a:lnTo>
                    <a:pt x="1017" y="770"/>
                  </a:lnTo>
                  <a:lnTo>
                    <a:pt x="1013" y="765"/>
                  </a:lnTo>
                  <a:lnTo>
                    <a:pt x="1010" y="758"/>
                  </a:lnTo>
                  <a:lnTo>
                    <a:pt x="1007" y="754"/>
                  </a:lnTo>
                  <a:lnTo>
                    <a:pt x="1003" y="748"/>
                  </a:lnTo>
                  <a:lnTo>
                    <a:pt x="1000" y="743"/>
                  </a:lnTo>
                  <a:lnTo>
                    <a:pt x="997" y="736"/>
                  </a:lnTo>
                  <a:lnTo>
                    <a:pt x="994" y="732"/>
                  </a:lnTo>
                  <a:lnTo>
                    <a:pt x="989" y="727"/>
                  </a:lnTo>
                  <a:lnTo>
                    <a:pt x="986" y="720"/>
                  </a:lnTo>
                  <a:lnTo>
                    <a:pt x="983" y="716"/>
                  </a:lnTo>
                  <a:lnTo>
                    <a:pt x="978" y="710"/>
                  </a:lnTo>
                  <a:lnTo>
                    <a:pt x="975" y="704"/>
                  </a:lnTo>
                  <a:lnTo>
                    <a:pt x="972" y="698"/>
                  </a:lnTo>
                  <a:lnTo>
                    <a:pt x="968" y="693"/>
                  </a:lnTo>
                  <a:lnTo>
                    <a:pt x="964" y="687"/>
                  </a:lnTo>
                  <a:lnTo>
                    <a:pt x="960" y="682"/>
                  </a:lnTo>
                  <a:lnTo>
                    <a:pt x="957" y="676"/>
                  </a:lnTo>
                  <a:lnTo>
                    <a:pt x="952" y="671"/>
                  </a:lnTo>
                  <a:lnTo>
                    <a:pt x="949" y="665"/>
                  </a:lnTo>
                  <a:lnTo>
                    <a:pt x="945" y="660"/>
                  </a:lnTo>
                  <a:lnTo>
                    <a:pt x="940" y="655"/>
                  </a:lnTo>
                  <a:lnTo>
                    <a:pt x="937" y="649"/>
                  </a:lnTo>
                  <a:lnTo>
                    <a:pt x="933" y="644"/>
                  </a:lnTo>
                  <a:lnTo>
                    <a:pt x="929" y="637"/>
                  </a:lnTo>
                  <a:lnTo>
                    <a:pt x="925" y="632"/>
                  </a:lnTo>
                  <a:lnTo>
                    <a:pt x="921" y="626"/>
                  </a:lnTo>
                  <a:lnTo>
                    <a:pt x="916" y="621"/>
                  </a:lnTo>
                  <a:lnTo>
                    <a:pt x="912" y="615"/>
                  </a:lnTo>
                  <a:lnTo>
                    <a:pt x="909" y="610"/>
                  </a:lnTo>
                  <a:lnTo>
                    <a:pt x="904" y="604"/>
                  </a:lnTo>
                  <a:lnTo>
                    <a:pt x="900" y="599"/>
                  </a:lnTo>
                  <a:lnTo>
                    <a:pt x="896" y="594"/>
                  </a:lnTo>
                  <a:lnTo>
                    <a:pt x="891" y="588"/>
                  </a:lnTo>
                  <a:lnTo>
                    <a:pt x="888" y="583"/>
                  </a:lnTo>
                  <a:lnTo>
                    <a:pt x="882" y="577"/>
                  </a:lnTo>
                  <a:lnTo>
                    <a:pt x="879" y="571"/>
                  </a:lnTo>
                  <a:lnTo>
                    <a:pt x="875" y="566"/>
                  </a:lnTo>
                  <a:lnTo>
                    <a:pt x="870" y="560"/>
                  </a:lnTo>
                  <a:lnTo>
                    <a:pt x="866" y="554"/>
                  </a:lnTo>
                  <a:lnTo>
                    <a:pt x="862" y="549"/>
                  </a:lnTo>
                  <a:lnTo>
                    <a:pt x="856" y="543"/>
                  </a:lnTo>
                  <a:lnTo>
                    <a:pt x="852" y="538"/>
                  </a:lnTo>
                  <a:lnTo>
                    <a:pt x="848" y="532"/>
                  </a:lnTo>
                  <a:lnTo>
                    <a:pt x="843" y="527"/>
                  </a:lnTo>
                  <a:lnTo>
                    <a:pt x="839" y="522"/>
                  </a:lnTo>
                  <a:lnTo>
                    <a:pt x="834" y="516"/>
                  </a:lnTo>
                  <a:lnTo>
                    <a:pt x="830" y="511"/>
                  </a:lnTo>
                  <a:lnTo>
                    <a:pt x="826" y="506"/>
                  </a:lnTo>
                  <a:lnTo>
                    <a:pt x="820" y="500"/>
                  </a:lnTo>
                  <a:lnTo>
                    <a:pt x="816" y="494"/>
                  </a:lnTo>
                  <a:lnTo>
                    <a:pt x="812" y="489"/>
                  </a:lnTo>
                  <a:lnTo>
                    <a:pt x="807" y="484"/>
                  </a:lnTo>
                  <a:lnTo>
                    <a:pt x="802" y="479"/>
                  </a:lnTo>
                  <a:lnTo>
                    <a:pt x="797" y="474"/>
                  </a:lnTo>
                  <a:lnTo>
                    <a:pt x="793" y="468"/>
                  </a:lnTo>
                  <a:lnTo>
                    <a:pt x="789" y="463"/>
                  </a:lnTo>
                  <a:lnTo>
                    <a:pt x="783" y="457"/>
                  </a:lnTo>
                  <a:lnTo>
                    <a:pt x="779" y="452"/>
                  </a:lnTo>
                  <a:lnTo>
                    <a:pt x="774" y="447"/>
                  </a:lnTo>
                  <a:lnTo>
                    <a:pt x="769" y="442"/>
                  </a:lnTo>
                  <a:lnTo>
                    <a:pt x="765" y="437"/>
                  </a:lnTo>
                  <a:lnTo>
                    <a:pt x="760" y="431"/>
                  </a:lnTo>
                  <a:lnTo>
                    <a:pt x="755" y="427"/>
                  </a:lnTo>
                  <a:lnTo>
                    <a:pt x="751" y="421"/>
                  </a:lnTo>
                  <a:lnTo>
                    <a:pt x="745" y="416"/>
                  </a:lnTo>
                  <a:lnTo>
                    <a:pt x="741" y="410"/>
                  </a:lnTo>
                  <a:lnTo>
                    <a:pt x="736" y="406"/>
                  </a:lnTo>
                  <a:lnTo>
                    <a:pt x="731" y="401"/>
                  </a:lnTo>
                  <a:lnTo>
                    <a:pt x="727" y="396"/>
                  </a:lnTo>
                  <a:lnTo>
                    <a:pt x="721" y="391"/>
                  </a:lnTo>
                  <a:lnTo>
                    <a:pt x="717" y="385"/>
                  </a:lnTo>
                  <a:lnTo>
                    <a:pt x="711" y="381"/>
                  </a:lnTo>
                  <a:lnTo>
                    <a:pt x="707" y="375"/>
                  </a:lnTo>
                  <a:lnTo>
                    <a:pt x="703" y="370"/>
                  </a:lnTo>
                  <a:lnTo>
                    <a:pt x="697" y="366"/>
                  </a:lnTo>
                  <a:lnTo>
                    <a:pt x="692" y="361"/>
                  </a:lnTo>
                  <a:lnTo>
                    <a:pt x="687" y="356"/>
                  </a:lnTo>
                  <a:lnTo>
                    <a:pt x="683" y="351"/>
                  </a:lnTo>
                  <a:lnTo>
                    <a:pt x="677" y="346"/>
                  </a:lnTo>
                  <a:lnTo>
                    <a:pt x="672" y="342"/>
                  </a:lnTo>
                  <a:lnTo>
                    <a:pt x="668" y="337"/>
                  </a:lnTo>
                  <a:lnTo>
                    <a:pt x="663" y="332"/>
                  </a:lnTo>
                  <a:lnTo>
                    <a:pt x="658" y="327"/>
                  </a:lnTo>
                  <a:lnTo>
                    <a:pt x="653" y="323"/>
                  </a:lnTo>
                  <a:lnTo>
                    <a:pt x="648" y="318"/>
                  </a:lnTo>
                  <a:lnTo>
                    <a:pt x="644" y="313"/>
                  </a:lnTo>
                  <a:lnTo>
                    <a:pt x="638" y="309"/>
                  </a:lnTo>
                  <a:lnTo>
                    <a:pt x="634" y="305"/>
                  </a:lnTo>
                  <a:lnTo>
                    <a:pt x="628" y="300"/>
                  </a:lnTo>
                  <a:lnTo>
                    <a:pt x="623" y="295"/>
                  </a:lnTo>
                  <a:lnTo>
                    <a:pt x="619" y="290"/>
                  </a:lnTo>
                  <a:lnTo>
                    <a:pt x="613" y="286"/>
                  </a:lnTo>
                  <a:lnTo>
                    <a:pt x="609" y="282"/>
                  </a:lnTo>
                  <a:lnTo>
                    <a:pt x="603" y="277"/>
                  </a:lnTo>
                  <a:lnTo>
                    <a:pt x="599" y="273"/>
                  </a:lnTo>
                  <a:lnTo>
                    <a:pt x="593" y="269"/>
                  </a:lnTo>
                  <a:lnTo>
                    <a:pt x="589" y="264"/>
                  </a:lnTo>
                  <a:lnTo>
                    <a:pt x="584" y="260"/>
                  </a:lnTo>
                  <a:lnTo>
                    <a:pt x="579" y="256"/>
                  </a:lnTo>
                  <a:lnTo>
                    <a:pt x="574" y="251"/>
                  </a:lnTo>
                  <a:lnTo>
                    <a:pt x="569" y="248"/>
                  </a:lnTo>
                  <a:lnTo>
                    <a:pt x="564" y="244"/>
                  </a:lnTo>
                  <a:lnTo>
                    <a:pt x="560" y="239"/>
                  </a:lnTo>
                  <a:lnTo>
                    <a:pt x="554" y="235"/>
                  </a:lnTo>
                  <a:lnTo>
                    <a:pt x="550" y="232"/>
                  </a:lnTo>
                  <a:lnTo>
                    <a:pt x="544" y="227"/>
                  </a:lnTo>
                  <a:lnTo>
                    <a:pt x="540" y="224"/>
                  </a:lnTo>
                  <a:lnTo>
                    <a:pt x="535" y="220"/>
                  </a:lnTo>
                  <a:lnTo>
                    <a:pt x="530" y="215"/>
                  </a:lnTo>
                  <a:lnTo>
                    <a:pt x="526" y="212"/>
                  </a:lnTo>
                  <a:lnTo>
                    <a:pt x="520" y="208"/>
                  </a:lnTo>
                  <a:lnTo>
                    <a:pt x="516" y="204"/>
                  </a:lnTo>
                  <a:lnTo>
                    <a:pt x="511" y="200"/>
                  </a:lnTo>
                  <a:lnTo>
                    <a:pt x="506" y="197"/>
                  </a:lnTo>
                  <a:lnTo>
                    <a:pt x="501" y="193"/>
                  </a:lnTo>
                  <a:lnTo>
                    <a:pt x="496" y="189"/>
                  </a:lnTo>
                  <a:lnTo>
                    <a:pt x="492" y="186"/>
                  </a:lnTo>
                  <a:lnTo>
                    <a:pt x="487" y="181"/>
                  </a:lnTo>
                  <a:lnTo>
                    <a:pt x="482" y="178"/>
                  </a:lnTo>
                  <a:lnTo>
                    <a:pt x="477" y="175"/>
                  </a:lnTo>
                  <a:lnTo>
                    <a:pt x="472" y="172"/>
                  </a:lnTo>
                  <a:lnTo>
                    <a:pt x="468" y="168"/>
                  </a:lnTo>
                  <a:lnTo>
                    <a:pt x="463" y="165"/>
                  </a:lnTo>
                  <a:lnTo>
                    <a:pt x="458" y="161"/>
                  </a:lnTo>
                  <a:lnTo>
                    <a:pt x="454" y="158"/>
                  </a:lnTo>
                  <a:lnTo>
                    <a:pt x="448" y="154"/>
                  </a:lnTo>
                  <a:lnTo>
                    <a:pt x="444" y="152"/>
                  </a:lnTo>
                  <a:lnTo>
                    <a:pt x="440" y="149"/>
                  </a:lnTo>
                  <a:lnTo>
                    <a:pt x="435" y="145"/>
                  </a:lnTo>
                  <a:lnTo>
                    <a:pt x="430" y="142"/>
                  </a:lnTo>
                  <a:lnTo>
                    <a:pt x="426" y="139"/>
                  </a:lnTo>
                  <a:lnTo>
                    <a:pt x="421" y="136"/>
                  </a:lnTo>
                  <a:lnTo>
                    <a:pt x="417" y="133"/>
                  </a:lnTo>
                  <a:lnTo>
                    <a:pt x="411" y="130"/>
                  </a:lnTo>
                  <a:lnTo>
                    <a:pt x="407" y="127"/>
                  </a:lnTo>
                  <a:lnTo>
                    <a:pt x="403" y="124"/>
                  </a:lnTo>
                  <a:lnTo>
                    <a:pt x="398" y="121"/>
                  </a:lnTo>
                  <a:lnTo>
                    <a:pt x="394" y="118"/>
                  </a:lnTo>
                  <a:lnTo>
                    <a:pt x="390" y="115"/>
                  </a:lnTo>
                  <a:lnTo>
                    <a:pt x="385" y="113"/>
                  </a:lnTo>
                  <a:lnTo>
                    <a:pt x="381" y="110"/>
                  </a:lnTo>
                  <a:lnTo>
                    <a:pt x="376" y="107"/>
                  </a:lnTo>
                  <a:lnTo>
                    <a:pt x="372" y="105"/>
                  </a:lnTo>
                  <a:lnTo>
                    <a:pt x="367" y="102"/>
                  </a:lnTo>
                  <a:lnTo>
                    <a:pt x="363" y="100"/>
                  </a:lnTo>
                  <a:lnTo>
                    <a:pt x="358" y="97"/>
                  </a:lnTo>
                  <a:lnTo>
                    <a:pt x="355" y="94"/>
                  </a:lnTo>
                  <a:lnTo>
                    <a:pt x="350" y="92"/>
                  </a:lnTo>
                  <a:lnTo>
                    <a:pt x="346" y="90"/>
                  </a:lnTo>
                  <a:lnTo>
                    <a:pt x="342" y="88"/>
                  </a:lnTo>
                  <a:lnTo>
                    <a:pt x="337" y="85"/>
                  </a:lnTo>
                  <a:lnTo>
                    <a:pt x="333" y="83"/>
                  </a:lnTo>
                  <a:lnTo>
                    <a:pt x="329" y="81"/>
                  </a:lnTo>
                  <a:lnTo>
                    <a:pt x="324" y="78"/>
                  </a:lnTo>
                  <a:lnTo>
                    <a:pt x="321" y="76"/>
                  </a:lnTo>
                  <a:lnTo>
                    <a:pt x="317" y="74"/>
                  </a:lnTo>
                  <a:lnTo>
                    <a:pt x="312" y="71"/>
                  </a:lnTo>
                  <a:lnTo>
                    <a:pt x="308" y="70"/>
                  </a:lnTo>
                  <a:lnTo>
                    <a:pt x="303" y="68"/>
                  </a:lnTo>
                  <a:lnTo>
                    <a:pt x="300" y="66"/>
                  </a:lnTo>
                  <a:lnTo>
                    <a:pt x="296" y="64"/>
                  </a:lnTo>
                  <a:lnTo>
                    <a:pt x="293" y="61"/>
                  </a:lnTo>
                  <a:lnTo>
                    <a:pt x="288" y="60"/>
                  </a:lnTo>
                  <a:lnTo>
                    <a:pt x="284" y="58"/>
                  </a:lnTo>
                  <a:lnTo>
                    <a:pt x="281" y="56"/>
                  </a:lnTo>
                  <a:lnTo>
                    <a:pt x="276" y="55"/>
                  </a:lnTo>
                  <a:lnTo>
                    <a:pt x="273" y="53"/>
                  </a:lnTo>
                  <a:lnTo>
                    <a:pt x="269" y="52"/>
                  </a:lnTo>
                  <a:lnTo>
                    <a:pt x="265" y="49"/>
                  </a:lnTo>
                  <a:lnTo>
                    <a:pt x="261" y="47"/>
                  </a:lnTo>
                  <a:lnTo>
                    <a:pt x="258" y="46"/>
                  </a:lnTo>
                  <a:lnTo>
                    <a:pt x="253" y="45"/>
                  </a:lnTo>
                  <a:lnTo>
                    <a:pt x="250" y="43"/>
                  </a:lnTo>
                  <a:lnTo>
                    <a:pt x="247" y="42"/>
                  </a:lnTo>
                  <a:lnTo>
                    <a:pt x="242" y="40"/>
                  </a:lnTo>
                  <a:lnTo>
                    <a:pt x="239" y="39"/>
                  </a:lnTo>
                  <a:lnTo>
                    <a:pt x="236" y="37"/>
                  </a:lnTo>
                  <a:lnTo>
                    <a:pt x="231" y="36"/>
                  </a:lnTo>
                  <a:lnTo>
                    <a:pt x="228" y="34"/>
                  </a:lnTo>
                  <a:lnTo>
                    <a:pt x="225" y="33"/>
                  </a:lnTo>
                  <a:lnTo>
                    <a:pt x="222" y="32"/>
                  </a:lnTo>
                  <a:lnTo>
                    <a:pt x="218" y="31"/>
                  </a:lnTo>
                  <a:lnTo>
                    <a:pt x="215" y="30"/>
                  </a:lnTo>
                  <a:lnTo>
                    <a:pt x="211" y="29"/>
                  </a:lnTo>
                  <a:lnTo>
                    <a:pt x="207" y="27"/>
                  </a:lnTo>
                  <a:lnTo>
                    <a:pt x="204" y="25"/>
                  </a:lnTo>
                  <a:lnTo>
                    <a:pt x="201" y="24"/>
                  </a:lnTo>
                  <a:lnTo>
                    <a:pt x="198" y="23"/>
                  </a:lnTo>
                  <a:lnTo>
                    <a:pt x="194" y="22"/>
                  </a:lnTo>
                  <a:lnTo>
                    <a:pt x="191" y="21"/>
                  </a:lnTo>
                  <a:lnTo>
                    <a:pt x="189" y="21"/>
                  </a:lnTo>
                  <a:lnTo>
                    <a:pt x="186" y="19"/>
                  </a:lnTo>
                  <a:lnTo>
                    <a:pt x="182" y="19"/>
                  </a:lnTo>
                  <a:lnTo>
                    <a:pt x="179" y="18"/>
                  </a:lnTo>
                  <a:lnTo>
                    <a:pt x="176" y="17"/>
                  </a:lnTo>
                  <a:lnTo>
                    <a:pt x="173" y="16"/>
                  </a:lnTo>
                  <a:lnTo>
                    <a:pt x="170" y="16"/>
                  </a:lnTo>
                  <a:lnTo>
                    <a:pt x="167" y="15"/>
                  </a:lnTo>
                  <a:lnTo>
                    <a:pt x="164" y="13"/>
                  </a:lnTo>
                  <a:lnTo>
                    <a:pt x="162" y="13"/>
                  </a:lnTo>
                  <a:lnTo>
                    <a:pt x="158" y="12"/>
                  </a:lnTo>
                  <a:lnTo>
                    <a:pt x="155" y="11"/>
                  </a:lnTo>
                  <a:lnTo>
                    <a:pt x="153" y="10"/>
                  </a:lnTo>
                  <a:lnTo>
                    <a:pt x="150" y="10"/>
                  </a:lnTo>
                  <a:lnTo>
                    <a:pt x="147" y="9"/>
                  </a:lnTo>
                  <a:lnTo>
                    <a:pt x="144" y="9"/>
                  </a:lnTo>
                  <a:lnTo>
                    <a:pt x="142" y="8"/>
                  </a:lnTo>
                  <a:lnTo>
                    <a:pt x="139" y="8"/>
                  </a:lnTo>
                  <a:lnTo>
                    <a:pt x="137" y="7"/>
                  </a:lnTo>
                  <a:lnTo>
                    <a:pt x="134" y="7"/>
                  </a:lnTo>
                  <a:lnTo>
                    <a:pt x="131" y="6"/>
                  </a:lnTo>
                  <a:lnTo>
                    <a:pt x="129" y="6"/>
                  </a:lnTo>
                  <a:lnTo>
                    <a:pt x="127" y="5"/>
                  </a:lnTo>
                  <a:lnTo>
                    <a:pt x="124" y="5"/>
                  </a:lnTo>
                  <a:lnTo>
                    <a:pt x="121" y="5"/>
                  </a:lnTo>
                  <a:lnTo>
                    <a:pt x="119" y="4"/>
                  </a:lnTo>
                  <a:lnTo>
                    <a:pt x="117" y="4"/>
                  </a:lnTo>
                  <a:lnTo>
                    <a:pt x="115" y="4"/>
                  </a:lnTo>
                  <a:lnTo>
                    <a:pt x="113" y="3"/>
                  </a:lnTo>
                  <a:lnTo>
                    <a:pt x="109" y="3"/>
                  </a:lnTo>
                  <a:lnTo>
                    <a:pt x="108" y="3"/>
                  </a:lnTo>
                  <a:lnTo>
                    <a:pt x="105" y="3"/>
                  </a:lnTo>
                  <a:lnTo>
                    <a:pt x="103" y="1"/>
                  </a:lnTo>
                  <a:lnTo>
                    <a:pt x="101" y="1"/>
                  </a:lnTo>
                  <a:lnTo>
                    <a:pt x="100" y="1"/>
                  </a:lnTo>
                  <a:lnTo>
                    <a:pt x="97" y="1"/>
                  </a:lnTo>
                  <a:lnTo>
                    <a:pt x="95" y="1"/>
                  </a:lnTo>
                  <a:lnTo>
                    <a:pt x="93" y="0"/>
                  </a:lnTo>
                  <a:lnTo>
                    <a:pt x="91" y="0"/>
                  </a:lnTo>
                  <a:lnTo>
                    <a:pt x="89" y="0"/>
                  </a:lnTo>
                  <a:lnTo>
                    <a:pt x="86" y="0"/>
                  </a:lnTo>
                  <a:lnTo>
                    <a:pt x="85" y="0"/>
                  </a:lnTo>
                  <a:lnTo>
                    <a:pt x="83" y="0"/>
                  </a:lnTo>
                  <a:lnTo>
                    <a:pt x="81" y="0"/>
                  </a:lnTo>
                  <a:lnTo>
                    <a:pt x="80" y="0"/>
                  </a:lnTo>
                  <a:lnTo>
                    <a:pt x="78" y="0"/>
                  </a:lnTo>
                  <a:lnTo>
                    <a:pt x="76" y="0"/>
                  </a:lnTo>
                  <a:lnTo>
                    <a:pt x="74" y="0"/>
                  </a:lnTo>
                  <a:lnTo>
                    <a:pt x="72" y="0"/>
                  </a:lnTo>
                  <a:lnTo>
                    <a:pt x="71" y="0"/>
                  </a:lnTo>
                  <a:lnTo>
                    <a:pt x="69" y="0"/>
                  </a:lnTo>
                  <a:lnTo>
                    <a:pt x="68" y="0"/>
                  </a:lnTo>
                  <a:lnTo>
                    <a:pt x="66" y="0"/>
                  </a:lnTo>
                  <a:lnTo>
                    <a:pt x="65" y="0"/>
                  </a:lnTo>
                  <a:lnTo>
                    <a:pt x="62" y="0"/>
                  </a:lnTo>
                  <a:lnTo>
                    <a:pt x="61" y="0"/>
                  </a:lnTo>
                  <a:lnTo>
                    <a:pt x="60" y="0"/>
                  </a:lnTo>
                  <a:lnTo>
                    <a:pt x="58" y="0"/>
                  </a:lnTo>
                  <a:lnTo>
                    <a:pt x="57" y="0"/>
                  </a:lnTo>
                  <a:lnTo>
                    <a:pt x="56" y="0"/>
                  </a:lnTo>
                  <a:lnTo>
                    <a:pt x="55" y="0"/>
                  </a:lnTo>
                  <a:lnTo>
                    <a:pt x="53" y="0"/>
                  </a:lnTo>
                  <a:lnTo>
                    <a:pt x="52" y="0"/>
                  </a:lnTo>
                  <a:lnTo>
                    <a:pt x="50" y="0"/>
                  </a:lnTo>
                  <a:lnTo>
                    <a:pt x="49" y="0"/>
                  </a:lnTo>
                  <a:lnTo>
                    <a:pt x="48" y="0"/>
                  </a:lnTo>
                  <a:lnTo>
                    <a:pt x="47" y="1"/>
                  </a:lnTo>
                  <a:lnTo>
                    <a:pt x="46" y="1"/>
                  </a:lnTo>
                  <a:lnTo>
                    <a:pt x="44" y="1"/>
                  </a:lnTo>
                  <a:lnTo>
                    <a:pt x="43" y="1"/>
                  </a:lnTo>
                  <a:lnTo>
                    <a:pt x="41" y="1"/>
                  </a:lnTo>
                  <a:lnTo>
                    <a:pt x="40" y="1"/>
                  </a:lnTo>
                  <a:lnTo>
                    <a:pt x="40" y="3"/>
                  </a:lnTo>
                  <a:lnTo>
                    <a:pt x="38" y="3"/>
                  </a:lnTo>
                  <a:lnTo>
                    <a:pt x="37" y="3"/>
                  </a:lnTo>
                  <a:lnTo>
                    <a:pt x="36" y="3"/>
                  </a:lnTo>
                  <a:lnTo>
                    <a:pt x="35" y="3"/>
                  </a:lnTo>
                  <a:lnTo>
                    <a:pt x="34" y="3"/>
                  </a:lnTo>
                  <a:lnTo>
                    <a:pt x="33" y="4"/>
                  </a:lnTo>
                  <a:lnTo>
                    <a:pt x="32" y="4"/>
                  </a:lnTo>
                  <a:lnTo>
                    <a:pt x="31" y="4"/>
                  </a:lnTo>
                  <a:lnTo>
                    <a:pt x="30" y="4"/>
                  </a:lnTo>
                  <a:lnTo>
                    <a:pt x="29" y="5"/>
                  </a:lnTo>
                  <a:lnTo>
                    <a:pt x="28" y="5"/>
                  </a:lnTo>
                  <a:lnTo>
                    <a:pt x="26" y="5"/>
                  </a:lnTo>
                  <a:lnTo>
                    <a:pt x="25" y="5"/>
                  </a:lnTo>
                  <a:lnTo>
                    <a:pt x="25" y="6"/>
                  </a:lnTo>
                  <a:lnTo>
                    <a:pt x="24" y="6"/>
                  </a:lnTo>
                  <a:lnTo>
                    <a:pt x="23" y="6"/>
                  </a:lnTo>
                  <a:lnTo>
                    <a:pt x="23" y="7"/>
                  </a:lnTo>
                  <a:lnTo>
                    <a:pt x="22" y="7"/>
                  </a:lnTo>
                  <a:lnTo>
                    <a:pt x="21" y="7"/>
                  </a:lnTo>
                  <a:lnTo>
                    <a:pt x="20" y="7"/>
                  </a:lnTo>
                  <a:lnTo>
                    <a:pt x="20" y="8"/>
                  </a:lnTo>
                  <a:lnTo>
                    <a:pt x="19" y="8"/>
                  </a:lnTo>
                  <a:lnTo>
                    <a:pt x="18" y="8"/>
                  </a:lnTo>
                  <a:lnTo>
                    <a:pt x="18" y="9"/>
                  </a:lnTo>
                  <a:lnTo>
                    <a:pt x="17" y="9"/>
                  </a:lnTo>
                  <a:lnTo>
                    <a:pt x="16" y="9"/>
                  </a:lnTo>
                  <a:lnTo>
                    <a:pt x="16" y="10"/>
                  </a:lnTo>
                  <a:lnTo>
                    <a:pt x="14" y="10"/>
                  </a:lnTo>
                  <a:lnTo>
                    <a:pt x="13" y="11"/>
                  </a:lnTo>
                  <a:lnTo>
                    <a:pt x="12" y="11"/>
                  </a:lnTo>
                  <a:lnTo>
                    <a:pt x="12" y="12"/>
                  </a:lnTo>
                  <a:lnTo>
                    <a:pt x="11" y="12"/>
                  </a:lnTo>
                  <a:lnTo>
                    <a:pt x="11" y="13"/>
                  </a:lnTo>
                  <a:lnTo>
                    <a:pt x="10" y="15"/>
                  </a:lnTo>
                  <a:lnTo>
                    <a:pt x="10" y="13"/>
                  </a:lnTo>
                  <a:lnTo>
                    <a:pt x="9" y="12"/>
                  </a:lnTo>
                  <a:lnTo>
                    <a:pt x="9" y="11"/>
                  </a:lnTo>
                  <a:lnTo>
                    <a:pt x="8" y="11"/>
                  </a:lnTo>
                  <a:lnTo>
                    <a:pt x="8" y="10"/>
                  </a:lnTo>
                  <a:lnTo>
                    <a:pt x="7" y="10"/>
                  </a:lnTo>
                  <a:lnTo>
                    <a:pt x="6" y="10"/>
                  </a:lnTo>
                  <a:lnTo>
                    <a:pt x="5" y="10"/>
                  </a:lnTo>
                  <a:lnTo>
                    <a:pt x="4" y="10"/>
                  </a:lnTo>
                  <a:lnTo>
                    <a:pt x="4" y="11"/>
                  </a:lnTo>
                  <a:lnTo>
                    <a:pt x="2" y="11"/>
                  </a:lnTo>
                  <a:lnTo>
                    <a:pt x="2" y="12"/>
                  </a:lnTo>
                  <a:lnTo>
                    <a:pt x="2" y="11"/>
                  </a:lnTo>
                  <a:lnTo>
                    <a:pt x="1" y="11"/>
                  </a:lnTo>
                  <a:lnTo>
                    <a:pt x="0" y="10"/>
                  </a:lnTo>
                  <a:lnTo>
                    <a:pt x="1" y="10"/>
                  </a:lnTo>
                  <a:lnTo>
                    <a:pt x="2" y="10"/>
                  </a:lnTo>
                  <a:lnTo>
                    <a:pt x="4" y="10"/>
                  </a:lnTo>
                  <a:lnTo>
                    <a:pt x="5" y="10"/>
                  </a:lnTo>
                  <a:lnTo>
                    <a:pt x="6" y="10"/>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91" name="Freeform 55"/>
            <p:cNvSpPr>
              <a:spLocks/>
            </p:cNvSpPr>
            <p:nvPr/>
          </p:nvSpPr>
          <p:spPr bwMode="auto">
            <a:xfrm rot="10800000">
              <a:off x="3727" y="2680"/>
              <a:ext cx="858" cy="998"/>
            </a:xfrm>
            <a:custGeom>
              <a:avLst/>
              <a:gdLst>
                <a:gd name="T0" fmla="*/ 2147483646 w 858"/>
                <a:gd name="T1" fmla="*/ 2147483646 h 998"/>
                <a:gd name="T2" fmla="*/ 2147483646 w 858"/>
                <a:gd name="T3" fmla="*/ 2147483646 h 998"/>
                <a:gd name="T4" fmla="*/ 2147483646 w 858"/>
                <a:gd name="T5" fmla="*/ 2147483646 h 998"/>
                <a:gd name="T6" fmla="*/ 2147483646 w 858"/>
                <a:gd name="T7" fmla="*/ 2147483646 h 998"/>
                <a:gd name="T8" fmla="*/ 2147483646 w 858"/>
                <a:gd name="T9" fmla="*/ 2147483646 h 998"/>
                <a:gd name="T10" fmla="*/ 2147483646 w 858"/>
                <a:gd name="T11" fmla="*/ 2147483646 h 998"/>
                <a:gd name="T12" fmla="*/ 2147483646 w 858"/>
                <a:gd name="T13" fmla="*/ 2147483646 h 998"/>
                <a:gd name="T14" fmla="*/ 2147483646 w 858"/>
                <a:gd name="T15" fmla="*/ 2147483646 h 998"/>
                <a:gd name="T16" fmla="*/ 2147483646 w 858"/>
                <a:gd name="T17" fmla="*/ 2147483646 h 998"/>
                <a:gd name="T18" fmla="*/ 2147483646 w 858"/>
                <a:gd name="T19" fmla="*/ 2147483646 h 998"/>
                <a:gd name="T20" fmla="*/ 2147483646 w 858"/>
                <a:gd name="T21" fmla="*/ 2147483646 h 998"/>
                <a:gd name="T22" fmla="*/ 2147483646 w 858"/>
                <a:gd name="T23" fmla="*/ 2147483646 h 998"/>
                <a:gd name="T24" fmla="*/ 2147483646 w 858"/>
                <a:gd name="T25" fmla="*/ 2147483646 h 998"/>
                <a:gd name="T26" fmla="*/ 2147483646 w 858"/>
                <a:gd name="T27" fmla="*/ 2147483646 h 998"/>
                <a:gd name="T28" fmla="*/ 2147483646 w 858"/>
                <a:gd name="T29" fmla="*/ 2147483646 h 998"/>
                <a:gd name="T30" fmla="*/ 2147483646 w 858"/>
                <a:gd name="T31" fmla="*/ 2147483646 h 998"/>
                <a:gd name="T32" fmla="*/ 2147483646 w 858"/>
                <a:gd name="T33" fmla="*/ 2147483646 h 998"/>
                <a:gd name="T34" fmla="*/ 2147483646 w 858"/>
                <a:gd name="T35" fmla="*/ 2147483646 h 998"/>
                <a:gd name="T36" fmla="*/ 2147483646 w 858"/>
                <a:gd name="T37" fmla="*/ 2147483646 h 998"/>
                <a:gd name="T38" fmla="*/ 2147483646 w 858"/>
                <a:gd name="T39" fmla="*/ 2147483646 h 998"/>
                <a:gd name="T40" fmla="*/ 2147483646 w 858"/>
                <a:gd name="T41" fmla="*/ 2147483646 h 998"/>
                <a:gd name="T42" fmla="*/ 2147483646 w 858"/>
                <a:gd name="T43" fmla="*/ 2147483646 h 998"/>
                <a:gd name="T44" fmla="*/ 2147483646 w 858"/>
                <a:gd name="T45" fmla="*/ 2147483646 h 998"/>
                <a:gd name="T46" fmla="*/ 2147483646 w 858"/>
                <a:gd name="T47" fmla="*/ 2147483646 h 998"/>
                <a:gd name="T48" fmla="*/ 2147483646 w 858"/>
                <a:gd name="T49" fmla="*/ 2147483646 h 998"/>
                <a:gd name="T50" fmla="*/ 2147483646 w 858"/>
                <a:gd name="T51" fmla="*/ 2147483646 h 998"/>
                <a:gd name="T52" fmla="*/ 2147483646 w 858"/>
                <a:gd name="T53" fmla="*/ 2147483646 h 998"/>
                <a:gd name="T54" fmla="*/ 2147483646 w 858"/>
                <a:gd name="T55" fmla="*/ 2147483646 h 998"/>
                <a:gd name="T56" fmla="*/ 2147483646 w 858"/>
                <a:gd name="T57" fmla="*/ 2147483646 h 998"/>
                <a:gd name="T58" fmla="*/ 2147483646 w 858"/>
                <a:gd name="T59" fmla="*/ 2147483646 h 998"/>
                <a:gd name="T60" fmla="*/ 2147483646 w 858"/>
                <a:gd name="T61" fmla="*/ 2147483646 h 998"/>
                <a:gd name="T62" fmla="*/ 2147483646 w 858"/>
                <a:gd name="T63" fmla="*/ 2147483646 h 998"/>
                <a:gd name="T64" fmla="*/ 2147483646 w 858"/>
                <a:gd name="T65" fmla="*/ 2147483646 h 998"/>
                <a:gd name="T66" fmla="*/ 2147483646 w 858"/>
                <a:gd name="T67" fmla="*/ 2147483646 h 998"/>
                <a:gd name="T68" fmla="*/ 2147483646 w 858"/>
                <a:gd name="T69" fmla="*/ 2147483646 h 998"/>
                <a:gd name="T70" fmla="*/ 2147483646 w 858"/>
                <a:gd name="T71" fmla="*/ 2147483646 h 998"/>
                <a:gd name="T72" fmla="*/ 2147483646 w 858"/>
                <a:gd name="T73" fmla="*/ 2147483646 h 998"/>
                <a:gd name="T74" fmla="*/ 2147483646 w 858"/>
                <a:gd name="T75" fmla="*/ 2147483646 h 998"/>
                <a:gd name="T76" fmla="*/ 2147483646 w 858"/>
                <a:gd name="T77" fmla="*/ 2147483646 h 998"/>
                <a:gd name="T78" fmla="*/ 2147483646 w 858"/>
                <a:gd name="T79" fmla="*/ 2147483646 h 998"/>
                <a:gd name="T80" fmla="*/ 2147483646 w 858"/>
                <a:gd name="T81" fmla="*/ 2147483646 h 998"/>
                <a:gd name="T82" fmla="*/ 2147483646 w 858"/>
                <a:gd name="T83" fmla="*/ 2147483646 h 998"/>
                <a:gd name="T84" fmla="*/ 2147483646 w 858"/>
                <a:gd name="T85" fmla="*/ 2147483646 h 998"/>
                <a:gd name="T86" fmla="*/ 2147483646 w 858"/>
                <a:gd name="T87" fmla="*/ 2147483646 h 998"/>
                <a:gd name="T88" fmla="*/ 2147483646 w 858"/>
                <a:gd name="T89" fmla="*/ 2147483646 h 998"/>
                <a:gd name="T90" fmla="*/ 2147483646 w 858"/>
                <a:gd name="T91" fmla="*/ 2147483646 h 998"/>
                <a:gd name="T92" fmla="*/ 0 w 858"/>
                <a:gd name="T93" fmla="*/ 2147483646 h 998"/>
                <a:gd name="T94" fmla="*/ 2147483646 w 858"/>
                <a:gd name="T95" fmla="*/ 2147483646 h 998"/>
                <a:gd name="T96" fmla="*/ 2147483646 w 858"/>
                <a:gd name="T97" fmla="*/ 2147483646 h 998"/>
                <a:gd name="T98" fmla="*/ 2147483646 w 858"/>
                <a:gd name="T99" fmla="*/ 2147483646 h 998"/>
                <a:gd name="T100" fmla="*/ 2147483646 w 858"/>
                <a:gd name="T101" fmla="*/ 2147483646 h 998"/>
                <a:gd name="T102" fmla="*/ 2147483646 w 858"/>
                <a:gd name="T103" fmla="*/ 2147483646 h 998"/>
                <a:gd name="T104" fmla="*/ 2147483646 w 858"/>
                <a:gd name="T105" fmla="*/ 2147483646 h 998"/>
                <a:gd name="T106" fmla="*/ 2147483646 w 858"/>
                <a:gd name="T107" fmla="*/ 2147483646 h 998"/>
                <a:gd name="T108" fmla="*/ 2147483646 w 858"/>
                <a:gd name="T109" fmla="*/ 2147483646 h 998"/>
                <a:gd name="T110" fmla="*/ 2147483646 w 858"/>
                <a:gd name="T111" fmla="*/ 2147483646 h 998"/>
                <a:gd name="T112" fmla="*/ 2147483646 w 858"/>
                <a:gd name="T113" fmla="*/ 2147483646 h 9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8" h="998">
                  <a:moveTo>
                    <a:pt x="858" y="998"/>
                  </a:moveTo>
                  <a:lnTo>
                    <a:pt x="856" y="994"/>
                  </a:lnTo>
                  <a:lnTo>
                    <a:pt x="855" y="989"/>
                  </a:lnTo>
                  <a:lnTo>
                    <a:pt x="853" y="985"/>
                  </a:lnTo>
                  <a:lnTo>
                    <a:pt x="850" y="981"/>
                  </a:lnTo>
                  <a:lnTo>
                    <a:pt x="849" y="976"/>
                  </a:lnTo>
                  <a:lnTo>
                    <a:pt x="847" y="972"/>
                  </a:lnTo>
                  <a:lnTo>
                    <a:pt x="845" y="969"/>
                  </a:lnTo>
                  <a:lnTo>
                    <a:pt x="844" y="963"/>
                  </a:lnTo>
                  <a:lnTo>
                    <a:pt x="842" y="959"/>
                  </a:lnTo>
                  <a:lnTo>
                    <a:pt x="840" y="955"/>
                  </a:lnTo>
                  <a:lnTo>
                    <a:pt x="838" y="951"/>
                  </a:lnTo>
                  <a:lnTo>
                    <a:pt x="836" y="947"/>
                  </a:lnTo>
                  <a:lnTo>
                    <a:pt x="835" y="942"/>
                  </a:lnTo>
                  <a:lnTo>
                    <a:pt x="833" y="938"/>
                  </a:lnTo>
                  <a:lnTo>
                    <a:pt x="831" y="934"/>
                  </a:lnTo>
                  <a:lnTo>
                    <a:pt x="830" y="929"/>
                  </a:lnTo>
                  <a:lnTo>
                    <a:pt x="828" y="925"/>
                  </a:lnTo>
                  <a:lnTo>
                    <a:pt x="825" y="921"/>
                  </a:lnTo>
                  <a:lnTo>
                    <a:pt x="824" y="916"/>
                  </a:lnTo>
                  <a:lnTo>
                    <a:pt x="822" y="912"/>
                  </a:lnTo>
                  <a:lnTo>
                    <a:pt x="820" y="907"/>
                  </a:lnTo>
                  <a:lnTo>
                    <a:pt x="819" y="903"/>
                  </a:lnTo>
                  <a:lnTo>
                    <a:pt x="817" y="899"/>
                  </a:lnTo>
                  <a:lnTo>
                    <a:pt x="814" y="895"/>
                  </a:lnTo>
                  <a:lnTo>
                    <a:pt x="813" y="891"/>
                  </a:lnTo>
                  <a:lnTo>
                    <a:pt x="811" y="887"/>
                  </a:lnTo>
                  <a:lnTo>
                    <a:pt x="809" y="882"/>
                  </a:lnTo>
                  <a:lnTo>
                    <a:pt x="807" y="878"/>
                  </a:lnTo>
                  <a:lnTo>
                    <a:pt x="806" y="874"/>
                  </a:lnTo>
                  <a:lnTo>
                    <a:pt x="804" y="869"/>
                  </a:lnTo>
                  <a:lnTo>
                    <a:pt x="801" y="865"/>
                  </a:lnTo>
                  <a:lnTo>
                    <a:pt x="800" y="861"/>
                  </a:lnTo>
                  <a:lnTo>
                    <a:pt x="798" y="856"/>
                  </a:lnTo>
                  <a:lnTo>
                    <a:pt x="796" y="852"/>
                  </a:lnTo>
                  <a:lnTo>
                    <a:pt x="795" y="847"/>
                  </a:lnTo>
                  <a:lnTo>
                    <a:pt x="793" y="843"/>
                  </a:lnTo>
                  <a:lnTo>
                    <a:pt x="790" y="839"/>
                  </a:lnTo>
                  <a:lnTo>
                    <a:pt x="789" y="834"/>
                  </a:lnTo>
                  <a:lnTo>
                    <a:pt x="787" y="830"/>
                  </a:lnTo>
                  <a:lnTo>
                    <a:pt x="785" y="826"/>
                  </a:lnTo>
                  <a:lnTo>
                    <a:pt x="783" y="821"/>
                  </a:lnTo>
                  <a:lnTo>
                    <a:pt x="781" y="817"/>
                  </a:lnTo>
                  <a:lnTo>
                    <a:pt x="780" y="813"/>
                  </a:lnTo>
                  <a:lnTo>
                    <a:pt x="777" y="808"/>
                  </a:lnTo>
                  <a:lnTo>
                    <a:pt x="775" y="804"/>
                  </a:lnTo>
                  <a:lnTo>
                    <a:pt x="773" y="799"/>
                  </a:lnTo>
                  <a:lnTo>
                    <a:pt x="772" y="795"/>
                  </a:lnTo>
                  <a:lnTo>
                    <a:pt x="770" y="791"/>
                  </a:lnTo>
                  <a:lnTo>
                    <a:pt x="768" y="786"/>
                  </a:lnTo>
                  <a:lnTo>
                    <a:pt x="765" y="782"/>
                  </a:lnTo>
                  <a:lnTo>
                    <a:pt x="763" y="778"/>
                  </a:lnTo>
                  <a:lnTo>
                    <a:pt x="761" y="773"/>
                  </a:lnTo>
                  <a:lnTo>
                    <a:pt x="759" y="769"/>
                  </a:lnTo>
                  <a:lnTo>
                    <a:pt x="758" y="765"/>
                  </a:lnTo>
                  <a:lnTo>
                    <a:pt x="756" y="760"/>
                  </a:lnTo>
                  <a:lnTo>
                    <a:pt x="753" y="756"/>
                  </a:lnTo>
                  <a:lnTo>
                    <a:pt x="751" y="752"/>
                  </a:lnTo>
                  <a:lnTo>
                    <a:pt x="749" y="747"/>
                  </a:lnTo>
                  <a:lnTo>
                    <a:pt x="747" y="743"/>
                  </a:lnTo>
                  <a:lnTo>
                    <a:pt x="745" y="738"/>
                  </a:lnTo>
                  <a:lnTo>
                    <a:pt x="742" y="733"/>
                  </a:lnTo>
                  <a:lnTo>
                    <a:pt x="740" y="730"/>
                  </a:lnTo>
                  <a:lnTo>
                    <a:pt x="738" y="724"/>
                  </a:lnTo>
                  <a:lnTo>
                    <a:pt x="736" y="720"/>
                  </a:lnTo>
                  <a:lnTo>
                    <a:pt x="734" y="716"/>
                  </a:lnTo>
                  <a:lnTo>
                    <a:pt x="732" y="711"/>
                  </a:lnTo>
                  <a:lnTo>
                    <a:pt x="729" y="707"/>
                  </a:lnTo>
                  <a:lnTo>
                    <a:pt x="727" y="702"/>
                  </a:lnTo>
                  <a:lnTo>
                    <a:pt x="725" y="697"/>
                  </a:lnTo>
                  <a:lnTo>
                    <a:pt x="723" y="694"/>
                  </a:lnTo>
                  <a:lnTo>
                    <a:pt x="721" y="688"/>
                  </a:lnTo>
                  <a:lnTo>
                    <a:pt x="718" y="684"/>
                  </a:lnTo>
                  <a:lnTo>
                    <a:pt x="715" y="680"/>
                  </a:lnTo>
                  <a:lnTo>
                    <a:pt x="713" y="675"/>
                  </a:lnTo>
                  <a:lnTo>
                    <a:pt x="711" y="671"/>
                  </a:lnTo>
                  <a:lnTo>
                    <a:pt x="709" y="665"/>
                  </a:lnTo>
                  <a:lnTo>
                    <a:pt x="706" y="661"/>
                  </a:lnTo>
                  <a:lnTo>
                    <a:pt x="704" y="657"/>
                  </a:lnTo>
                  <a:lnTo>
                    <a:pt x="701" y="652"/>
                  </a:lnTo>
                  <a:lnTo>
                    <a:pt x="699" y="648"/>
                  </a:lnTo>
                  <a:lnTo>
                    <a:pt x="697" y="642"/>
                  </a:lnTo>
                  <a:lnTo>
                    <a:pt x="694" y="638"/>
                  </a:lnTo>
                  <a:lnTo>
                    <a:pt x="692" y="634"/>
                  </a:lnTo>
                  <a:lnTo>
                    <a:pt x="689" y="629"/>
                  </a:lnTo>
                  <a:lnTo>
                    <a:pt x="687" y="625"/>
                  </a:lnTo>
                  <a:lnTo>
                    <a:pt x="685" y="620"/>
                  </a:lnTo>
                  <a:lnTo>
                    <a:pt x="681" y="615"/>
                  </a:lnTo>
                  <a:lnTo>
                    <a:pt x="679" y="611"/>
                  </a:lnTo>
                  <a:lnTo>
                    <a:pt x="677" y="605"/>
                  </a:lnTo>
                  <a:lnTo>
                    <a:pt x="675" y="601"/>
                  </a:lnTo>
                  <a:lnTo>
                    <a:pt x="672" y="597"/>
                  </a:lnTo>
                  <a:lnTo>
                    <a:pt x="669" y="591"/>
                  </a:lnTo>
                  <a:lnTo>
                    <a:pt x="667" y="587"/>
                  </a:lnTo>
                  <a:lnTo>
                    <a:pt x="664" y="583"/>
                  </a:lnTo>
                  <a:lnTo>
                    <a:pt x="662" y="578"/>
                  </a:lnTo>
                  <a:lnTo>
                    <a:pt x="658" y="573"/>
                  </a:lnTo>
                  <a:lnTo>
                    <a:pt x="656" y="568"/>
                  </a:lnTo>
                  <a:lnTo>
                    <a:pt x="653" y="564"/>
                  </a:lnTo>
                  <a:lnTo>
                    <a:pt x="651" y="559"/>
                  </a:lnTo>
                  <a:lnTo>
                    <a:pt x="649" y="554"/>
                  </a:lnTo>
                  <a:lnTo>
                    <a:pt x="645" y="550"/>
                  </a:lnTo>
                  <a:lnTo>
                    <a:pt x="643" y="544"/>
                  </a:lnTo>
                  <a:lnTo>
                    <a:pt x="640" y="540"/>
                  </a:lnTo>
                  <a:lnTo>
                    <a:pt x="638" y="536"/>
                  </a:lnTo>
                  <a:lnTo>
                    <a:pt x="635" y="530"/>
                  </a:lnTo>
                  <a:lnTo>
                    <a:pt x="632" y="526"/>
                  </a:lnTo>
                  <a:lnTo>
                    <a:pt x="629" y="521"/>
                  </a:lnTo>
                  <a:lnTo>
                    <a:pt x="627" y="516"/>
                  </a:lnTo>
                  <a:lnTo>
                    <a:pt x="624" y="512"/>
                  </a:lnTo>
                  <a:lnTo>
                    <a:pt x="621" y="507"/>
                  </a:lnTo>
                  <a:lnTo>
                    <a:pt x="618" y="502"/>
                  </a:lnTo>
                  <a:lnTo>
                    <a:pt x="616" y="497"/>
                  </a:lnTo>
                  <a:lnTo>
                    <a:pt x="613" y="493"/>
                  </a:lnTo>
                  <a:lnTo>
                    <a:pt x="609" y="488"/>
                  </a:lnTo>
                  <a:lnTo>
                    <a:pt x="607" y="483"/>
                  </a:lnTo>
                  <a:lnTo>
                    <a:pt x="604" y="479"/>
                  </a:lnTo>
                  <a:lnTo>
                    <a:pt x="602" y="473"/>
                  </a:lnTo>
                  <a:lnTo>
                    <a:pt x="599" y="469"/>
                  </a:lnTo>
                  <a:lnTo>
                    <a:pt x="595" y="465"/>
                  </a:lnTo>
                  <a:lnTo>
                    <a:pt x="593" y="459"/>
                  </a:lnTo>
                  <a:lnTo>
                    <a:pt x="590" y="455"/>
                  </a:lnTo>
                  <a:lnTo>
                    <a:pt x="587" y="451"/>
                  </a:lnTo>
                  <a:lnTo>
                    <a:pt x="584" y="445"/>
                  </a:lnTo>
                  <a:lnTo>
                    <a:pt x="581" y="441"/>
                  </a:lnTo>
                  <a:lnTo>
                    <a:pt x="578" y="436"/>
                  </a:lnTo>
                  <a:lnTo>
                    <a:pt x="576" y="431"/>
                  </a:lnTo>
                  <a:lnTo>
                    <a:pt x="572" y="427"/>
                  </a:lnTo>
                  <a:lnTo>
                    <a:pt x="569" y="422"/>
                  </a:lnTo>
                  <a:lnTo>
                    <a:pt x="567" y="418"/>
                  </a:lnTo>
                  <a:lnTo>
                    <a:pt x="564" y="412"/>
                  </a:lnTo>
                  <a:lnTo>
                    <a:pt x="560" y="408"/>
                  </a:lnTo>
                  <a:lnTo>
                    <a:pt x="557" y="404"/>
                  </a:lnTo>
                  <a:lnTo>
                    <a:pt x="555" y="398"/>
                  </a:lnTo>
                  <a:lnTo>
                    <a:pt x="552" y="394"/>
                  </a:lnTo>
                  <a:lnTo>
                    <a:pt x="548" y="390"/>
                  </a:lnTo>
                  <a:lnTo>
                    <a:pt x="545" y="385"/>
                  </a:lnTo>
                  <a:lnTo>
                    <a:pt x="542" y="381"/>
                  </a:lnTo>
                  <a:lnTo>
                    <a:pt x="539" y="375"/>
                  </a:lnTo>
                  <a:lnTo>
                    <a:pt x="536" y="371"/>
                  </a:lnTo>
                  <a:lnTo>
                    <a:pt x="533" y="367"/>
                  </a:lnTo>
                  <a:lnTo>
                    <a:pt x="530" y="362"/>
                  </a:lnTo>
                  <a:lnTo>
                    <a:pt x="527" y="358"/>
                  </a:lnTo>
                  <a:lnTo>
                    <a:pt x="523" y="352"/>
                  </a:lnTo>
                  <a:lnTo>
                    <a:pt x="521" y="348"/>
                  </a:lnTo>
                  <a:lnTo>
                    <a:pt x="518" y="344"/>
                  </a:lnTo>
                  <a:lnTo>
                    <a:pt x="515" y="339"/>
                  </a:lnTo>
                  <a:lnTo>
                    <a:pt x="511" y="335"/>
                  </a:lnTo>
                  <a:lnTo>
                    <a:pt x="508" y="331"/>
                  </a:lnTo>
                  <a:lnTo>
                    <a:pt x="505" y="326"/>
                  </a:lnTo>
                  <a:lnTo>
                    <a:pt x="501" y="322"/>
                  </a:lnTo>
                  <a:lnTo>
                    <a:pt x="498" y="318"/>
                  </a:lnTo>
                  <a:lnTo>
                    <a:pt x="496" y="313"/>
                  </a:lnTo>
                  <a:lnTo>
                    <a:pt x="493" y="309"/>
                  </a:lnTo>
                  <a:lnTo>
                    <a:pt x="489" y="304"/>
                  </a:lnTo>
                  <a:lnTo>
                    <a:pt x="486" y="300"/>
                  </a:lnTo>
                  <a:lnTo>
                    <a:pt x="483" y="296"/>
                  </a:lnTo>
                  <a:lnTo>
                    <a:pt x="480" y="291"/>
                  </a:lnTo>
                  <a:lnTo>
                    <a:pt x="476" y="287"/>
                  </a:lnTo>
                  <a:lnTo>
                    <a:pt x="473" y="283"/>
                  </a:lnTo>
                  <a:lnTo>
                    <a:pt x="470" y="278"/>
                  </a:lnTo>
                  <a:lnTo>
                    <a:pt x="467" y="275"/>
                  </a:lnTo>
                  <a:lnTo>
                    <a:pt x="463" y="271"/>
                  </a:lnTo>
                  <a:lnTo>
                    <a:pt x="460" y="266"/>
                  </a:lnTo>
                  <a:lnTo>
                    <a:pt x="457" y="262"/>
                  </a:lnTo>
                  <a:lnTo>
                    <a:pt x="453" y="258"/>
                  </a:lnTo>
                  <a:lnTo>
                    <a:pt x="450" y="254"/>
                  </a:lnTo>
                  <a:lnTo>
                    <a:pt x="447" y="250"/>
                  </a:lnTo>
                  <a:lnTo>
                    <a:pt x="444" y="246"/>
                  </a:lnTo>
                  <a:lnTo>
                    <a:pt x="440" y="242"/>
                  </a:lnTo>
                  <a:lnTo>
                    <a:pt x="437" y="238"/>
                  </a:lnTo>
                  <a:lnTo>
                    <a:pt x="434" y="235"/>
                  </a:lnTo>
                  <a:lnTo>
                    <a:pt x="431" y="230"/>
                  </a:lnTo>
                  <a:lnTo>
                    <a:pt x="427" y="226"/>
                  </a:lnTo>
                  <a:lnTo>
                    <a:pt x="424" y="223"/>
                  </a:lnTo>
                  <a:lnTo>
                    <a:pt x="421" y="218"/>
                  </a:lnTo>
                  <a:lnTo>
                    <a:pt x="418" y="215"/>
                  </a:lnTo>
                  <a:lnTo>
                    <a:pt x="414" y="212"/>
                  </a:lnTo>
                  <a:lnTo>
                    <a:pt x="411" y="207"/>
                  </a:lnTo>
                  <a:lnTo>
                    <a:pt x="408" y="204"/>
                  </a:lnTo>
                  <a:lnTo>
                    <a:pt x="404" y="201"/>
                  </a:lnTo>
                  <a:lnTo>
                    <a:pt x="401" y="197"/>
                  </a:lnTo>
                  <a:lnTo>
                    <a:pt x="398" y="193"/>
                  </a:lnTo>
                  <a:lnTo>
                    <a:pt x="395" y="190"/>
                  </a:lnTo>
                  <a:lnTo>
                    <a:pt x="391" y="186"/>
                  </a:lnTo>
                  <a:lnTo>
                    <a:pt x="388" y="182"/>
                  </a:lnTo>
                  <a:lnTo>
                    <a:pt x="385" y="179"/>
                  </a:lnTo>
                  <a:lnTo>
                    <a:pt x="382" y="176"/>
                  </a:lnTo>
                  <a:lnTo>
                    <a:pt x="378" y="173"/>
                  </a:lnTo>
                  <a:lnTo>
                    <a:pt x="374" y="169"/>
                  </a:lnTo>
                  <a:lnTo>
                    <a:pt x="371" y="166"/>
                  </a:lnTo>
                  <a:lnTo>
                    <a:pt x="367" y="163"/>
                  </a:lnTo>
                  <a:lnTo>
                    <a:pt x="364" y="159"/>
                  </a:lnTo>
                  <a:lnTo>
                    <a:pt x="361" y="156"/>
                  </a:lnTo>
                  <a:lnTo>
                    <a:pt x="358" y="153"/>
                  </a:lnTo>
                  <a:lnTo>
                    <a:pt x="354" y="150"/>
                  </a:lnTo>
                  <a:lnTo>
                    <a:pt x="351" y="146"/>
                  </a:lnTo>
                  <a:lnTo>
                    <a:pt x="348" y="143"/>
                  </a:lnTo>
                  <a:lnTo>
                    <a:pt x="344" y="141"/>
                  </a:lnTo>
                  <a:lnTo>
                    <a:pt x="341" y="138"/>
                  </a:lnTo>
                  <a:lnTo>
                    <a:pt x="338" y="134"/>
                  </a:lnTo>
                  <a:lnTo>
                    <a:pt x="334" y="131"/>
                  </a:lnTo>
                  <a:lnTo>
                    <a:pt x="330" y="129"/>
                  </a:lnTo>
                  <a:lnTo>
                    <a:pt x="327" y="126"/>
                  </a:lnTo>
                  <a:lnTo>
                    <a:pt x="324" y="122"/>
                  </a:lnTo>
                  <a:lnTo>
                    <a:pt x="320" y="120"/>
                  </a:lnTo>
                  <a:lnTo>
                    <a:pt x="317" y="117"/>
                  </a:lnTo>
                  <a:lnTo>
                    <a:pt x="314" y="115"/>
                  </a:lnTo>
                  <a:lnTo>
                    <a:pt x="311" y="111"/>
                  </a:lnTo>
                  <a:lnTo>
                    <a:pt x="307" y="109"/>
                  </a:lnTo>
                  <a:lnTo>
                    <a:pt x="304" y="107"/>
                  </a:lnTo>
                  <a:lnTo>
                    <a:pt x="301" y="104"/>
                  </a:lnTo>
                  <a:lnTo>
                    <a:pt x="296" y="102"/>
                  </a:lnTo>
                  <a:lnTo>
                    <a:pt x="293" y="99"/>
                  </a:lnTo>
                  <a:lnTo>
                    <a:pt x="290" y="96"/>
                  </a:lnTo>
                  <a:lnTo>
                    <a:pt x="287" y="94"/>
                  </a:lnTo>
                  <a:lnTo>
                    <a:pt x="283" y="92"/>
                  </a:lnTo>
                  <a:lnTo>
                    <a:pt x="280" y="90"/>
                  </a:lnTo>
                  <a:lnTo>
                    <a:pt x="277" y="87"/>
                  </a:lnTo>
                  <a:lnTo>
                    <a:pt x="274" y="84"/>
                  </a:lnTo>
                  <a:lnTo>
                    <a:pt x="270" y="83"/>
                  </a:lnTo>
                  <a:lnTo>
                    <a:pt x="267" y="81"/>
                  </a:lnTo>
                  <a:lnTo>
                    <a:pt x="264" y="78"/>
                  </a:lnTo>
                  <a:lnTo>
                    <a:pt x="260" y="75"/>
                  </a:lnTo>
                  <a:lnTo>
                    <a:pt x="257" y="74"/>
                  </a:lnTo>
                  <a:lnTo>
                    <a:pt x="254" y="72"/>
                  </a:lnTo>
                  <a:lnTo>
                    <a:pt x="251" y="70"/>
                  </a:lnTo>
                  <a:lnTo>
                    <a:pt x="247" y="68"/>
                  </a:lnTo>
                  <a:lnTo>
                    <a:pt x="244" y="66"/>
                  </a:lnTo>
                  <a:lnTo>
                    <a:pt x="241" y="65"/>
                  </a:lnTo>
                  <a:lnTo>
                    <a:pt x="238" y="62"/>
                  </a:lnTo>
                  <a:lnTo>
                    <a:pt x="235" y="60"/>
                  </a:lnTo>
                  <a:lnTo>
                    <a:pt x="231" y="58"/>
                  </a:lnTo>
                  <a:lnTo>
                    <a:pt x="229" y="57"/>
                  </a:lnTo>
                  <a:lnTo>
                    <a:pt x="226" y="55"/>
                  </a:lnTo>
                  <a:lnTo>
                    <a:pt x="222" y="54"/>
                  </a:lnTo>
                  <a:lnTo>
                    <a:pt x="219" y="51"/>
                  </a:lnTo>
                  <a:lnTo>
                    <a:pt x="216" y="50"/>
                  </a:lnTo>
                  <a:lnTo>
                    <a:pt x="213" y="48"/>
                  </a:lnTo>
                  <a:lnTo>
                    <a:pt x="209" y="46"/>
                  </a:lnTo>
                  <a:lnTo>
                    <a:pt x="207" y="45"/>
                  </a:lnTo>
                  <a:lnTo>
                    <a:pt x="204" y="44"/>
                  </a:lnTo>
                  <a:lnTo>
                    <a:pt x="201" y="43"/>
                  </a:lnTo>
                  <a:lnTo>
                    <a:pt x="197" y="41"/>
                  </a:lnTo>
                  <a:lnTo>
                    <a:pt x="194" y="39"/>
                  </a:lnTo>
                  <a:lnTo>
                    <a:pt x="191" y="37"/>
                  </a:lnTo>
                  <a:lnTo>
                    <a:pt x="189" y="36"/>
                  </a:lnTo>
                  <a:lnTo>
                    <a:pt x="185" y="35"/>
                  </a:lnTo>
                  <a:lnTo>
                    <a:pt x="182" y="34"/>
                  </a:lnTo>
                  <a:lnTo>
                    <a:pt x="180" y="33"/>
                  </a:lnTo>
                  <a:lnTo>
                    <a:pt x="177" y="32"/>
                  </a:lnTo>
                  <a:lnTo>
                    <a:pt x="173" y="30"/>
                  </a:lnTo>
                  <a:lnTo>
                    <a:pt x="171" y="29"/>
                  </a:lnTo>
                  <a:lnTo>
                    <a:pt x="168" y="27"/>
                  </a:lnTo>
                  <a:lnTo>
                    <a:pt x="165" y="27"/>
                  </a:lnTo>
                  <a:lnTo>
                    <a:pt x="162" y="25"/>
                  </a:lnTo>
                  <a:lnTo>
                    <a:pt x="159" y="24"/>
                  </a:lnTo>
                  <a:lnTo>
                    <a:pt x="157" y="23"/>
                  </a:lnTo>
                  <a:lnTo>
                    <a:pt x="154" y="23"/>
                  </a:lnTo>
                  <a:lnTo>
                    <a:pt x="151" y="22"/>
                  </a:lnTo>
                  <a:lnTo>
                    <a:pt x="148" y="21"/>
                  </a:lnTo>
                  <a:lnTo>
                    <a:pt x="146" y="20"/>
                  </a:lnTo>
                  <a:lnTo>
                    <a:pt x="143" y="19"/>
                  </a:lnTo>
                  <a:lnTo>
                    <a:pt x="141" y="18"/>
                  </a:lnTo>
                  <a:lnTo>
                    <a:pt x="137" y="18"/>
                  </a:lnTo>
                  <a:lnTo>
                    <a:pt x="135" y="17"/>
                  </a:lnTo>
                  <a:lnTo>
                    <a:pt x="133" y="16"/>
                  </a:lnTo>
                  <a:lnTo>
                    <a:pt x="130" y="16"/>
                  </a:lnTo>
                  <a:lnTo>
                    <a:pt x="127" y="14"/>
                  </a:lnTo>
                  <a:lnTo>
                    <a:pt x="124" y="13"/>
                  </a:lnTo>
                  <a:lnTo>
                    <a:pt x="122" y="13"/>
                  </a:lnTo>
                  <a:lnTo>
                    <a:pt x="120" y="12"/>
                  </a:lnTo>
                  <a:lnTo>
                    <a:pt x="118" y="11"/>
                  </a:lnTo>
                  <a:lnTo>
                    <a:pt x="115" y="11"/>
                  </a:lnTo>
                  <a:lnTo>
                    <a:pt x="112" y="10"/>
                  </a:lnTo>
                  <a:lnTo>
                    <a:pt x="110" y="10"/>
                  </a:lnTo>
                  <a:lnTo>
                    <a:pt x="108" y="9"/>
                  </a:lnTo>
                  <a:lnTo>
                    <a:pt x="106" y="9"/>
                  </a:lnTo>
                  <a:lnTo>
                    <a:pt x="102" y="8"/>
                  </a:lnTo>
                  <a:lnTo>
                    <a:pt x="101" y="8"/>
                  </a:lnTo>
                  <a:lnTo>
                    <a:pt x="98" y="8"/>
                  </a:lnTo>
                  <a:lnTo>
                    <a:pt x="96" y="7"/>
                  </a:lnTo>
                  <a:lnTo>
                    <a:pt x="94" y="7"/>
                  </a:lnTo>
                  <a:lnTo>
                    <a:pt x="93" y="7"/>
                  </a:lnTo>
                  <a:lnTo>
                    <a:pt x="89" y="6"/>
                  </a:lnTo>
                  <a:lnTo>
                    <a:pt x="87" y="6"/>
                  </a:lnTo>
                  <a:lnTo>
                    <a:pt x="85" y="6"/>
                  </a:lnTo>
                  <a:lnTo>
                    <a:pt x="84" y="5"/>
                  </a:lnTo>
                  <a:lnTo>
                    <a:pt x="82" y="5"/>
                  </a:lnTo>
                  <a:lnTo>
                    <a:pt x="79" y="5"/>
                  </a:lnTo>
                  <a:lnTo>
                    <a:pt x="77" y="4"/>
                  </a:lnTo>
                  <a:lnTo>
                    <a:pt x="75" y="4"/>
                  </a:lnTo>
                  <a:lnTo>
                    <a:pt x="74" y="4"/>
                  </a:lnTo>
                  <a:lnTo>
                    <a:pt x="72" y="4"/>
                  </a:lnTo>
                  <a:lnTo>
                    <a:pt x="70" y="4"/>
                  </a:lnTo>
                  <a:lnTo>
                    <a:pt x="67" y="2"/>
                  </a:lnTo>
                  <a:lnTo>
                    <a:pt x="66" y="2"/>
                  </a:lnTo>
                  <a:lnTo>
                    <a:pt x="64" y="2"/>
                  </a:lnTo>
                  <a:lnTo>
                    <a:pt x="62" y="2"/>
                  </a:lnTo>
                  <a:lnTo>
                    <a:pt x="61" y="2"/>
                  </a:lnTo>
                  <a:lnTo>
                    <a:pt x="59" y="2"/>
                  </a:lnTo>
                  <a:lnTo>
                    <a:pt x="58" y="2"/>
                  </a:lnTo>
                  <a:lnTo>
                    <a:pt x="55" y="2"/>
                  </a:lnTo>
                  <a:lnTo>
                    <a:pt x="54" y="2"/>
                  </a:lnTo>
                  <a:lnTo>
                    <a:pt x="52" y="1"/>
                  </a:lnTo>
                  <a:lnTo>
                    <a:pt x="51" y="1"/>
                  </a:lnTo>
                  <a:lnTo>
                    <a:pt x="50" y="1"/>
                  </a:lnTo>
                  <a:lnTo>
                    <a:pt x="48" y="1"/>
                  </a:lnTo>
                  <a:lnTo>
                    <a:pt x="47" y="1"/>
                  </a:lnTo>
                  <a:lnTo>
                    <a:pt x="45" y="1"/>
                  </a:lnTo>
                  <a:lnTo>
                    <a:pt x="43" y="1"/>
                  </a:lnTo>
                  <a:lnTo>
                    <a:pt x="42" y="1"/>
                  </a:lnTo>
                  <a:lnTo>
                    <a:pt x="41" y="1"/>
                  </a:lnTo>
                  <a:lnTo>
                    <a:pt x="39" y="1"/>
                  </a:lnTo>
                  <a:lnTo>
                    <a:pt x="38" y="1"/>
                  </a:lnTo>
                  <a:lnTo>
                    <a:pt x="37" y="1"/>
                  </a:lnTo>
                  <a:lnTo>
                    <a:pt x="36" y="1"/>
                  </a:lnTo>
                  <a:lnTo>
                    <a:pt x="35" y="1"/>
                  </a:lnTo>
                  <a:lnTo>
                    <a:pt x="34" y="1"/>
                  </a:lnTo>
                  <a:lnTo>
                    <a:pt x="33" y="2"/>
                  </a:lnTo>
                  <a:lnTo>
                    <a:pt x="30" y="2"/>
                  </a:lnTo>
                  <a:lnTo>
                    <a:pt x="29" y="2"/>
                  </a:lnTo>
                  <a:lnTo>
                    <a:pt x="28" y="2"/>
                  </a:lnTo>
                  <a:lnTo>
                    <a:pt x="27" y="2"/>
                  </a:lnTo>
                  <a:lnTo>
                    <a:pt x="26" y="2"/>
                  </a:lnTo>
                  <a:lnTo>
                    <a:pt x="25" y="2"/>
                  </a:lnTo>
                  <a:lnTo>
                    <a:pt x="24" y="2"/>
                  </a:lnTo>
                  <a:lnTo>
                    <a:pt x="23" y="2"/>
                  </a:lnTo>
                  <a:lnTo>
                    <a:pt x="22" y="2"/>
                  </a:lnTo>
                  <a:lnTo>
                    <a:pt x="21" y="2"/>
                  </a:lnTo>
                  <a:lnTo>
                    <a:pt x="19" y="2"/>
                  </a:lnTo>
                  <a:lnTo>
                    <a:pt x="18" y="4"/>
                  </a:lnTo>
                  <a:lnTo>
                    <a:pt x="17" y="4"/>
                  </a:lnTo>
                  <a:lnTo>
                    <a:pt x="16" y="4"/>
                  </a:lnTo>
                  <a:lnTo>
                    <a:pt x="15" y="4"/>
                  </a:lnTo>
                  <a:lnTo>
                    <a:pt x="14" y="4"/>
                  </a:lnTo>
                  <a:lnTo>
                    <a:pt x="13" y="4"/>
                  </a:lnTo>
                  <a:lnTo>
                    <a:pt x="12" y="5"/>
                  </a:lnTo>
                  <a:lnTo>
                    <a:pt x="11" y="5"/>
                  </a:lnTo>
                  <a:lnTo>
                    <a:pt x="10" y="5"/>
                  </a:lnTo>
                  <a:lnTo>
                    <a:pt x="9" y="6"/>
                  </a:lnTo>
                  <a:lnTo>
                    <a:pt x="8" y="6"/>
                  </a:lnTo>
                  <a:lnTo>
                    <a:pt x="6" y="6"/>
                  </a:lnTo>
                  <a:lnTo>
                    <a:pt x="5" y="6"/>
                  </a:lnTo>
                  <a:lnTo>
                    <a:pt x="4" y="7"/>
                  </a:lnTo>
                  <a:lnTo>
                    <a:pt x="3" y="7"/>
                  </a:lnTo>
                  <a:lnTo>
                    <a:pt x="2" y="7"/>
                  </a:lnTo>
                  <a:lnTo>
                    <a:pt x="2" y="8"/>
                  </a:lnTo>
                  <a:lnTo>
                    <a:pt x="1" y="8"/>
                  </a:lnTo>
                  <a:lnTo>
                    <a:pt x="0" y="8"/>
                  </a:lnTo>
                  <a:lnTo>
                    <a:pt x="0" y="9"/>
                  </a:lnTo>
                  <a:lnTo>
                    <a:pt x="0" y="10"/>
                  </a:lnTo>
                  <a:lnTo>
                    <a:pt x="1" y="10"/>
                  </a:lnTo>
                  <a:lnTo>
                    <a:pt x="2" y="10"/>
                  </a:lnTo>
                  <a:lnTo>
                    <a:pt x="2" y="9"/>
                  </a:lnTo>
                  <a:lnTo>
                    <a:pt x="3" y="9"/>
                  </a:lnTo>
                  <a:lnTo>
                    <a:pt x="4" y="9"/>
                  </a:lnTo>
                  <a:lnTo>
                    <a:pt x="5" y="9"/>
                  </a:lnTo>
                  <a:lnTo>
                    <a:pt x="5" y="8"/>
                  </a:lnTo>
                  <a:lnTo>
                    <a:pt x="6" y="8"/>
                  </a:lnTo>
                  <a:lnTo>
                    <a:pt x="8" y="8"/>
                  </a:lnTo>
                  <a:lnTo>
                    <a:pt x="8" y="7"/>
                  </a:lnTo>
                  <a:lnTo>
                    <a:pt x="9" y="7"/>
                  </a:lnTo>
                  <a:lnTo>
                    <a:pt x="10" y="7"/>
                  </a:lnTo>
                  <a:lnTo>
                    <a:pt x="10" y="6"/>
                  </a:lnTo>
                  <a:lnTo>
                    <a:pt x="11" y="6"/>
                  </a:lnTo>
                  <a:lnTo>
                    <a:pt x="11" y="5"/>
                  </a:lnTo>
                  <a:lnTo>
                    <a:pt x="12" y="5"/>
                  </a:lnTo>
                  <a:lnTo>
                    <a:pt x="12" y="4"/>
                  </a:lnTo>
                  <a:lnTo>
                    <a:pt x="13" y="4"/>
                  </a:lnTo>
                  <a:lnTo>
                    <a:pt x="13" y="2"/>
                  </a:lnTo>
                  <a:lnTo>
                    <a:pt x="14" y="2"/>
                  </a:lnTo>
                  <a:lnTo>
                    <a:pt x="14" y="1"/>
                  </a:lnTo>
                  <a:lnTo>
                    <a:pt x="15" y="1"/>
                  </a:lnTo>
                  <a:lnTo>
                    <a:pt x="14" y="1"/>
                  </a:lnTo>
                  <a:lnTo>
                    <a:pt x="13" y="1"/>
                  </a:lnTo>
                  <a:lnTo>
                    <a:pt x="12" y="1"/>
                  </a:lnTo>
                  <a:lnTo>
                    <a:pt x="11" y="1"/>
                  </a:lnTo>
                  <a:lnTo>
                    <a:pt x="10" y="1"/>
                  </a:lnTo>
                  <a:lnTo>
                    <a:pt x="9" y="1"/>
                  </a:lnTo>
                  <a:lnTo>
                    <a:pt x="8" y="1"/>
                  </a:lnTo>
                  <a:lnTo>
                    <a:pt x="6" y="1"/>
                  </a:lnTo>
                  <a:lnTo>
                    <a:pt x="5" y="1"/>
                  </a:lnTo>
                  <a:lnTo>
                    <a:pt x="5" y="0"/>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92" name="Freeform 56"/>
            <p:cNvSpPr>
              <a:spLocks/>
            </p:cNvSpPr>
            <p:nvPr/>
          </p:nvSpPr>
          <p:spPr bwMode="auto">
            <a:xfrm rot="10800000">
              <a:off x="3720" y="2715"/>
              <a:ext cx="1284" cy="620"/>
            </a:xfrm>
            <a:custGeom>
              <a:avLst/>
              <a:gdLst>
                <a:gd name="T0" fmla="*/ 2147483646 w 1284"/>
                <a:gd name="T1" fmla="*/ 2147483646 h 620"/>
                <a:gd name="T2" fmla="*/ 2147483646 w 1284"/>
                <a:gd name="T3" fmla="*/ 2147483646 h 620"/>
                <a:gd name="T4" fmla="*/ 2147483646 w 1284"/>
                <a:gd name="T5" fmla="*/ 2147483646 h 620"/>
                <a:gd name="T6" fmla="*/ 2147483646 w 1284"/>
                <a:gd name="T7" fmla="*/ 2147483646 h 620"/>
                <a:gd name="T8" fmla="*/ 2147483646 w 1284"/>
                <a:gd name="T9" fmla="*/ 2147483646 h 620"/>
                <a:gd name="T10" fmla="*/ 2147483646 w 1284"/>
                <a:gd name="T11" fmla="*/ 2147483646 h 620"/>
                <a:gd name="T12" fmla="*/ 2147483646 w 1284"/>
                <a:gd name="T13" fmla="*/ 2147483646 h 620"/>
                <a:gd name="T14" fmla="*/ 2147483646 w 1284"/>
                <a:gd name="T15" fmla="*/ 2147483646 h 620"/>
                <a:gd name="T16" fmla="*/ 2147483646 w 1284"/>
                <a:gd name="T17" fmla="*/ 2147483646 h 620"/>
                <a:gd name="T18" fmla="*/ 2147483646 w 1284"/>
                <a:gd name="T19" fmla="*/ 2147483646 h 620"/>
                <a:gd name="T20" fmla="*/ 2147483646 w 1284"/>
                <a:gd name="T21" fmla="*/ 2147483646 h 620"/>
                <a:gd name="T22" fmla="*/ 2147483646 w 1284"/>
                <a:gd name="T23" fmla="*/ 2147483646 h 620"/>
                <a:gd name="T24" fmla="*/ 2147483646 w 1284"/>
                <a:gd name="T25" fmla="*/ 2147483646 h 620"/>
                <a:gd name="T26" fmla="*/ 2147483646 w 1284"/>
                <a:gd name="T27" fmla="*/ 2147483646 h 620"/>
                <a:gd name="T28" fmla="*/ 2147483646 w 1284"/>
                <a:gd name="T29" fmla="*/ 2147483646 h 620"/>
                <a:gd name="T30" fmla="*/ 2147483646 w 1284"/>
                <a:gd name="T31" fmla="*/ 2147483646 h 620"/>
                <a:gd name="T32" fmla="*/ 2147483646 w 1284"/>
                <a:gd name="T33" fmla="*/ 2147483646 h 620"/>
                <a:gd name="T34" fmla="*/ 2147483646 w 1284"/>
                <a:gd name="T35" fmla="*/ 2147483646 h 620"/>
                <a:gd name="T36" fmla="*/ 2147483646 w 1284"/>
                <a:gd name="T37" fmla="*/ 2147483646 h 620"/>
                <a:gd name="T38" fmla="*/ 2147483646 w 1284"/>
                <a:gd name="T39" fmla="*/ 2147483646 h 620"/>
                <a:gd name="T40" fmla="*/ 2147483646 w 1284"/>
                <a:gd name="T41" fmla="*/ 2147483646 h 620"/>
                <a:gd name="T42" fmla="*/ 2147483646 w 1284"/>
                <a:gd name="T43" fmla="*/ 2147483646 h 620"/>
                <a:gd name="T44" fmla="*/ 2147483646 w 1284"/>
                <a:gd name="T45" fmla="*/ 2147483646 h 620"/>
                <a:gd name="T46" fmla="*/ 2147483646 w 1284"/>
                <a:gd name="T47" fmla="*/ 2147483646 h 620"/>
                <a:gd name="T48" fmla="*/ 2147483646 w 1284"/>
                <a:gd name="T49" fmla="*/ 2147483646 h 620"/>
                <a:gd name="T50" fmla="*/ 2147483646 w 1284"/>
                <a:gd name="T51" fmla="*/ 2147483646 h 620"/>
                <a:gd name="T52" fmla="*/ 2147483646 w 1284"/>
                <a:gd name="T53" fmla="*/ 2147483646 h 620"/>
                <a:gd name="T54" fmla="*/ 2147483646 w 1284"/>
                <a:gd name="T55" fmla="*/ 2147483646 h 620"/>
                <a:gd name="T56" fmla="*/ 2147483646 w 1284"/>
                <a:gd name="T57" fmla="*/ 2147483646 h 620"/>
                <a:gd name="T58" fmla="*/ 2147483646 w 1284"/>
                <a:gd name="T59" fmla="*/ 2147483646 h 620"/>
                <a:gd name="T60" fmla="*/ 2147483646 w 1284"/>
                <a:gd name="T61" fmla="*/ 2147483646 h 620"/>
                <a:gd name="T62" fmla="*/ 2147483646 w 1284"/>
                <a:gd name="T63" fmla="*/ 2147483646 h 620"/>
                <a:gd name="T64" fmla="*/ 2147483646 w 1284"/>
                <a:gd name="T65" fmla="*/ 2147483646 h 620"/>
                <a:gd name="T66" fmla="*/ 2147483646 w 1284"/>
                <a:gd name="T67" fmla="*/ 2147483646 h 620"/>
                <a:gd name="T68" fmla="*/ 2147483646 w 1284"/>
                <a:gd name="T69" fmla="*/ 2147483646 h 620"/>
                <a:gd name="T70" fmla="*/ 2147483646 w 1284"/>
                <a:gd name="T71" fmla="*/ 2147483646 h 620"/>
                <a:gd name="T72" fmla="*/ 2147483646 w 1284"/>
                <a:gd name="T73" fmla="*/ 2147483646 h 620"/>
                <a:gd name="T74" fmla="*/ 2147483646 w 1284"/>
                <a:gd name="T75" fmla="*/ 2147483646 h 620"/>
                <a:gd name="T76" fmla="*/ 2147483646 w 1284"/>
                <a:gd name="T77" fmla="*/ 2147483646 h 620"/>
                <a:gd name="T78" fmla="*/ 2147483646 w 1284"/>
                <a:gd name="T79" fmla="*/ 2147483646 h 620"/>
                <a:gd name="T80" fmla="*/ 2147483646 w 1284"/>
                <a:gd name="T81" fmla="*/ 0 h 620"/>
                <a:gd name="T82" fmla="*/ 2147483646 w 1284"/>
                <a:gd name="T83" fmla="*/ 0 h 620"/>
                <a:gd name="T84" fmla="*/ 2147483646 w 1284"/>
                <a:gd name="T85" fmla="*/ 0 h 620"/>
                <a:gd name="T86" fmla="*/ 2147483646 w 1284"/>
                <a:gd name="T87" fmla="*/ 0 h 620"/>
                <a:gd name="T88" fmla="*/ 2147483646 w 1284"/>
                <a:gd name="T89" fmla="*/ 0 h 620"/>
                <a:gd name="T90" fmla="*/ 2147483646 w 1284"/>
                <a:gd name="T91" fmla="*/ 0 h 620"/>
                <a:gd name="T92" fmla="*/ 2147483646 w 1284"/>
                <a:gd name="T93" fmla="*/ 2147483646 h 620"/>
                <a:gd name="T94" fmla="*/ 2147483646 w 1284"/>
                <a:gd name="T95" fmla="*/ 2147483646 h 620"/>
                <a:gd name="T96" fmla="*/ 2147483646 w 1284"/>
                <a:gd name="T97" fmla="*/ 2147483646 h 620"/>
                <a:gd name="T98" fmla="*/ 2147483646 w 1284"/>
                <a:gd name="T99" fmla="*/ 2147483646 h 620"/>
                <a:gd name="T100" fmla="*/ 2147483646 w 1284"/>
                <a:gd name="T101" fmla="*/ 2147483646 h 620"/>
                <a:gd name="T102" fmla="*/ 2147483646 w 1284"/>
                <a:gd name="T103" fmla="*/ 2147483646 h 620"/>
                <a:gd name="T104" fmla="*/ 2147483646 w 1284"/>
                <a:gd name="T105" fmla="*/ 2147483646 h 620"/>
                <a:gd name="T106" fmla="*/ 2147483646 w 1284"/>
                <a:gd name="T107" fmla="*/ 2147483646 h 620"/>
                <a:gd name="T108" fmla="*/ 2147483646 w 1284"/>
                <a:gd name="T109" fmla="*/ 2147483646 h 620"/>
                <a:gd name="T110" fmla="*/ 2147483646 w 1284"/>
                <a:gd name="T111" fmla="*/ 2147483646 h 620"/>
                <a:gd name="T112" fmla="*/ 2147483646 w 1284"/>
                <a:gd name="T113" fmla="*/ 2147483646 h 6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4" h="620">
                  <a:moveTo>
                    <a:pt x="1284" y="620"/>
                  </a:moveTo>
                  <a:lnTo>
                    <a:pt x="1281" y="618"/>
                  </a:lnTo>
                  <a:lnTo>
                    <a:pt x="1278" y="615"/>
                  </a:lnTo>
                  <a:lnTo>
                    <a:pt x="1276" y="612"/>
                  </a:lnTo>
                  <a:lnTo>
                    <a:pt x="1274" y="609"/>
                  </a:lnTo>
                  <a:lnTo>
                    <a:pt x="1272" y="607"/>
                  </a:lnTo>
                  <a:lnTo>
                    <a:pt x="1268" y="604"/>
                  </a:lnTo>
                  <a:lnTo>
                    <a:pt x="1266" y="602"/>
                  </a:lnTo>
                  <a:lnTo>
                    <a:pt x="1264" y="598"/>
                  </a:lnTo>
                  <a:lnTo>
                    <a:pt x="1262" y="596"/>
                  </a:lnTo>
                  <a:lnTo>
                    <a:pt x="1260" y="593"/>
                  </a:lnTo>
                  <a:lnTo>
                    <a:pt x="1256" y="591"/>
                  </a:lnTo>
                  <a:lnTo>
                    <a:pt x="1254" y="587"/>
                  </a:lnTo>
                  <a:lnTo>
                    <a:pt x="1252" y="585"/>
                  </a:lnTo>
                  <a:lnTo>
                    <a:pt x="1249" y="582"/>
                  </a:lnTo>
                  <a:lnTo>
                    <a:pt x="1247" y="580"/>
                  </a:lnTo>
                  <a:lnTo>
                    <a:pt x="1244" y="576"/>
                  </a:lnTo>
                  <a:lnTo>
                    <a:pt x="1242" y="574"/>
                  </a:lnTo>
                  <a:lnTo>
                    <a:pt x="1239" y="571"/>
                  </a:lnTo>
                  <a:lnTo>
                    <a:pt x="1237" y="569"/>
                  </a:lnTo>
                  <a:lnTo>
                    <a:pt x="1235" y="567"/>
                  </a:lnTo>
                  <a:lnTo>
                    <a:pt x="1232" y="563"/>
                  </a:lnTo>
                  <a:lnTo>
                    <a:pt x="1229" y="560"/>
                  </a:lnTo>
                  <a:lnTo>
                    <a:pt x="1227" y="558"/>
                  </a:lnTo>
                  <a:lnTo>
                    <a:pt x="1225" y="555"/>
                  </a:lnTo>
                  <a:lnTo>
                    <a:pt x="1223" y="552"/>
                  </a:lnTo>
                  <a:lnTo>
                    <a:pt x="1219" y="549"/>
                  </a:lnTo>
                  <a:lnTo>
                    <a:pt x="1217" y="547"/>
                  </a:lnTo>
                  <a:lnTo>
                    <a:pt x="1215" y="545"/>
                  </a:lnTo>
                  <a:lnTo>
                    <a:pt x="1212" y="542"/>
                  </a:lnTo>
                  <a:lnTo>
                    <a:pt x="1209" y="539"/>
                  </a:lnTo>
                  <a:lnTo>
                    <a:pt x="1206" y="536"/>
                  </a:lnTo>
                  <a:lnTo>
                    <a:pt x="1204" y="534"/>
                  </a:lnTo>
                  <a:lnTo>
                    <a:pt x="1202" y="531"/>
                  </a:lnTo>
                  <a:lnTo>
                    <a:pt x="1199" y="528"/>
                  </a:lnTo>
                  <a:lnTo>
                    <a:pt x="1196" y="525"/>
                  </a:lnTo>
                  <a:lnTo>
                    <a:pt x="1194" y="523"/>
                  </a:lnTo>
                  <a:lnTo>
                    <a:pt x="1191" y="521"/>
                  </a:lnTo>
                  <a:lnTo>
                    <a:pt x="1189" y="518"/>
                  </a:lnTo>
                  <a:lnTo>
                    <a:pt x="1185" y="515"/>
                  </a:lnTo>
                  <a:lnTo>
                    <a:pt x="1183" y="512"/>
                  </a:lnTo>
                  <a:lnTo>
                    <a:pt x="1180" y="510"/>
                  </a:lnTo>
                  <a:lnTo>
                    <a:pt x="1178" y="507"/>
                  </a:lnTo>
                  <a:lnTo>
                    <a:pt x="1175" y="504"/>
                  </a:lnTo>
                  <a:lnTo>
                    <a:pt x="1171" y="501"/>
                  </a:lnTo>
                  <a:lnTo>
                    <a:pt x="1169" y="499"/>
                  </a:lnTo>
                  <a:lnTo>
                    <a:pt x="1166" y="496"/>
                  </a:lnTo>
                  <a:lnTo>
                    <a:pt x="1164" y="494"/>
                  </a:lnTo>
                  <a:lnTo>
                    <a:pt x="1160" y="491"/>
                  </a:lnTo>
                  <a:lnTo>
                    <a:pt x="1157" y="488"/>
                  </a:lnTo>
                  <a:lnTo>
                    <a:pt x="1154" y="486"/>
                  </a:lnTo>
                  <a:lnTo>
                    <a:pt x="1152" y="483"/>
                  </a:lnTo>
                  <a:lnTo>
                    <a:pt x="1148" y="480"/>
                  </a:lnTo>
                  <a:lnTo>
                    <a:pt x="1145" y="477"/>
                  </a:lnTo>
                  <a:lnTo>
                    <a:pt x="1142" y="475"/>
                  </a:lnTo>
                  <a:lnTo>
                    <a:pt x="1140" y="472"/>
                  </a:lnTo>
                  <a:lnTo>
                    <a:pt x="1135" y="470"/>
                  </a:lnTo>
                  <a:lnTo>
                    <a:pt x="1133" y="466"/>
                  </a:lnTo>
                  <a:lnTo>
                    <a:pt x="1130" y="464"/>
                  </a:lnTo>
                  <a:lnTo>
                    <a:pt x="1127" y="462"/>
                  </a:lnTo>
                  <a:lnTo>
                    <a:pt x="1123" y="459"/>
                  </a:lnTo>
                  <a:lnTo>
                    <a:pt x="1120" y="456"/>
                  </a:lnTo>
                  <a:lnTo>
                    <a:pt x="1117" y="454"/>
                  </a:lnTo>
                  <a:lnTo>
                    <a:pt x="1112" y="451"/>
                  </a:lnTo>
                  <a:lnTo>
                    <a:pt x="1109" y="449"/>
                  </a:lnTo>
                  <a:lnTo>
                    <a:pt x="1106" y="446"/>
                  </a:lnTo>
                  <a:lnTo>
                    <a:pt x="1103" y="443"/>
                  </a:lnTo>
                  <a:lnTo>
                    <a:pt x="1098" y="440"/>
                  </a:lnTo>
                  <a:lnTo>
                    <a:pt x="1095" y="438"/>
                  </a:lnTo>
                  <a:lnTo>
                    <a:pt x="1092" y="436"/>
                  </a:lnTo>
                  <a:lnTo>
                    <a:pt x="1088" y="433"/>
                  </a:lnTo>
                  <a:lnTo>
                    <a:pt x="1084" y="430"/>
                  </a:lnTo>
                  <a:lnTo>
                    <a:pt x="1081" y="427"/>
                  </a:lnTo>
                  <a:lnTo>
                    <a:pt x="1076" y="425"/>
                  </a:lnTo>
                  <a:lnTo>
                    <a:pt x="1073" y="423"/>
                  </a:lnTo>
                  <a:lnTo>
                    <a:pt x="1069" y="419"/>
                  </a:lnTo>
                  <a:lnTo>
                    <a:pt x="1066" y="417"/>
                  </a:lnTo>
                  <a:lnTo>
                    <a:pt x="1061" y="414"/>
                  </a:lnTo>
                  <a:lnTo>
                    <a:pt x="1057" y="412"/>
                  </a:lnTo>
                  <a:lnTo>
                    <a:pt x="1052" y="410"/>
                  </a:lnTo>
                  <a:lnTo>
                    <a:pt x="1049" y="406"/>
                  </a:lnTo>
                  <a:lnTo>
                    <a:pt x="1045" y="404"/>
                  </a:lnTo>
                  <a:lnTo>
                    <a:pt x="1040" y="402"/>
                  </a:lnTo>
                  <a:lnTo>
                    <a:pt x="1036" y="399"/>
                  </a:lnTo>
                  <a:lnTo>
                    <a:pt x="1032" y="397"/>
                  </a:lnTo>
                  <a:lnTo>
                    <a:pt x="1027" y="394"/>
                  </a:lnTo>
                  <a:lnTo>
                    <a:pt x="1023" y="391"/>
                  </a:lnTo>
                  <a:lnTo>
                    <a:pt x="1019" y="389"/>
                  </a:lnTo>
                  <a:lnTo>
                    <a:pt x="1014" y="387"/>
                  </a:lnTo>
                  <a:lnTo>
                    <a:pt x="1010" y="383"/>
                  </a:lnTo>
                  <a:lnTo>
                    <a:pt x="1006" y="381"/>
                  </a:lnTo>
                  <a:lnTo>
                    <a:pt x="1001" y="379"/>
                  </a:lnTo>
                  <a:lnTo>
                    <a:pt x="997" y="376"/>
                  </a:lnTo>
                  <a:lnTo>
                    <a:pt x="991" y="374"/>
                  </a:lnTo>
                  <a:lnTo>
                    <a:pt x="987" y="370"/>
                  </a:lnTo>
                  <a:lnTo>
                    <a:pt x="983" y="368"/>
                  </a:lnTo>
                  <a:lnTo>
                    <a:pt x="977" y="366"/>
                  </a:lnTo>
                  <a:lnTo>
                    <a:pt x="973" y="363"/>
                  </a:lnTo>
                  <a:lnTo>
                    <a:pt x="968" y="361"/>
                  </a:lnTo>
                  <a:lnTo>
                    <a:pt x="963" y="358"/>
                  </a:lnTo>
                  <a:lnTo>
                    <a:pt x="958" y="355"/>
                  </a:lnTo>
                  <a:lnTo>
                    <a:pt x="953" y="353"/>
                  </a:lnTo>
                  <a:lnTo>
                    <a:pt x="948" y="351"/>
                  </a:lnTo>
                  <a:lnTo>
                    <a:pt x="943" y="347"/>
                  </a:lnTo>
                  <a:lnTo>
                    <a:pt x="938" y="345"/>
                  </a:lnTo>
                  <a:lnTo>
                    <a:pt x="932" y="342"/>
                  </a:lnTo>
                  <a:lnTo>
                    <a:pt x="928" y="340"/>
                  </a:lnTo>
                  <a:lnTo>
                    <a:pt x="923" y="338"/>
                  </a:lnTo>
                  <a:lnTo>
                    <a:pt x="917" y="334"/>
                  </a:lnTo>
                  <a:lnTo>
                    <a:pt x="912" y="332"/>
                  </a:lnTo>
                  <a:lnTo>
                    <a:pt x="906" y="330"/>
                  </a:lnTo>
                  <a:lnTo>
                    <a:pt x="901" y="327"/>
                  </a:lnTo>
                  <a:lnTo>
                    <a:pt x="896" y="325"/>
                  </a:lnTo>
                  <a:lnTo>
                    <a:pt x="891" y="322"/>
                  </a:lnTo>
                  <a:lnTo>
                    <a:pt x="886" y="319"/>
                  </a:lnTo>
                  <a:lnTo>
                    <a:pt x="880" y="317"/>
                  </a:lnTo>
                  <a:lnTo>
                    <a:pt x="875" y="315"/>
                  </a:lnTo>
                  <a:lnTo>
                    <a:pt x="869" y="311"/>
                  </a:lnTo>
                  <a:lnTo>
                    <a:pt x="864" y="309"/>
                  </a:lnTo>
                  <a:lnTo>
                    <a:pt x="857" y="307"/>
                  </a:lnTo>
                  <a:lnTo>
                    <a:pt x="852" y="304"/>
                  </a:lnTo>
                  <a:lnTo>
                    <a:pt x="846" y="302"/>
                  </a:lnTo>
                  <a:lnTo>
                    <a:pt x="841" y="299"/>
                  </a:lnTo>
                  <a:lnTo>
                    <a:pt x="835" y="296"/>
                  </a:lnTo>
                  <a:lnTo>
                    <a:pt x="830" y="294"/>
                  </a:lnTo>
                  <a:lnTo>
                    <a:pt x="823" y="292"/>
                  </a:lnTo>
                  <a:lnTo>
                    <a:pt x="818" y="289"/>
                  </a:lnTo>
                  <a:lnTo>
                    <a:pt x="813" y="286"/>
                  </a:lnTo>
                  <a:lnTo>
                    <a:pt x="806" y="284"/>
                  </a:lnTo>
                  <a:lnTo>
                    <a:pt x="801" y="281"/>
                  </a:lnTo>
                  <a:lnTo>
                    <a:pt x="795" y="279"/>
                  </a:lnTo>
                  <a:lnTo>
                    <a:pt x="789" y="277"/>
                  </a:lnTo>
                  <a:lnTo>
                    <a:pt x="783" y="273"/>
                  </a:lnTo>
                  <a:lnTo>
                    <a:pt x="778" y="271"/>
                  </a:lnTo>
                  <a:lnTo>
                    <a:pt x="771" y="269"/>
                  </a:lnTo>
                  <a:lnTo>
                    <a:pt x="766" y="266"/>
                  </a:lnTo>
                  <a:lnTo>
                    <a:pt x="760" y="263"/>
                  </a:lnTo>
                  <a:lnTo>
                    <a:pt x="754" y="261"/>
                  </a:lnTo>
                  <a:lnTo>
                    <a:pt x="747" y="258"/>
                  </a:lnTo>
                  <a:lnTo>
                    <a:pt x="742" y="256"/>
                  </a:lnTo>
                  <a:lnTo>
                    <a:pt x="736" y="254"/>
                  </a:lnTo>
                  <a:lnTo>
                    <a:pt x="730" y="250"/>
                  </a:lnTo>
                  <a:lnTo>
                    <a:pt x="724" y="248"/>
                  </a:lnTo>
                  <a:lnTo>
                    <a:pt x="718" y="246"/>
                  </a:lnTo>
                  <a:lnTo>
                    <a:pt x="712" y="243"/>
                  </a:lnTo>
                  <a:lnTo>
                    <a:pt x="706" y="241"/>
                  </a:lnTo>
                  <a:lnTo>
                    <a:pt x="700" y="238"/>
                  </a:lnTo>
                  <a:lnTo>
                    <a:pt x="694" y="236"/>
                  </a:lnTo>
                  <a:lnTo>
                    <a:pt x="687" y="233"/>
                  </a:lnTo>
                  <a:lnTo>
                    <a:pt x="682" y="231"/>
                  </a:lnTo>
                  <a:lnTo>
                    <a:pt x="676" y="229"/>
                  </a:lnTo>
                  <a:lnTo>
                    <a:pt x="670" y="226"/>
                  </a:lnTo>
                  <a:lnTo>
                    <a:pt x="664" y="223"/>
                  </a:lnTo>
                  <a:lnTo>
                    <a:pt x="658" y="221"/>
                  </a:lnTo>
                  <a:lnTo>
                    <a:pt x="652" y="219"/>
                  </a:lnTo>
                  <a:lnTo>
                    <a:pt x="646" y="217"/>
                  </a:lnTo>
                  <a:lnTo>
                    <a:pt x="640" y="213"/>
                  </a:lnTo>
                  <a:lnTo>
                    <a:pt x="634" y="211"/>
                  </a:lnTo>
                  <a:lnTo>
                    <a:pt x="627" y="209"/>
                  </a:lnTo>
                  <a:lnTo>
                    <a:pt x="622" y="207"/>
                  </a:lnTo>
                  <a:lnTo>
                    <a:pt x="615" y="204"/>
                  </a:lnTo>
                  <a:lnTo>
                    <a:pt x="610" y="201"/>
                  </a:lnTo>
                  <a:lnTo>
                    <a:pt x="604" y="199"/>
                  </a:lnTo>
                  <a:lnTo>
                    <a:pt x="598" y="197"/>
                  </a:lnTo>
                  <a:lnTo>
                    <a:pt x="592" y="195"/>
                  </a:lnTo>
                  <a:lnTo>
                    <a:pt x="586" y="193"/>
                  </a:lnTo>
                  <a:lnTo>
                    <a:pt x="580" y="189"/>
                  </a:lnTo>
                  <a:lnTo>
                    <a:pt x="574" y="187"/>
                  </a:lnTo>
                  <a:lnTo>
                    <a:pt x="568" y="185"/>
                  </a:lnTo>
                  <a:lnTo>
                    <a:pt x="563" y="183"/>
                  </a:lnTo>
                  <a:lnTo>
                    <a:pt x="556" y="181"/>
                  </a:lnTo>
                  <a:lnTo>
                    <a:pt x="551" y="178"/>
                  </a:lnTo>
                  <a:lnTo>
                    <a:pt x="544" y="175"/>
                  </a:lnTo>
                  <a:lnTo>
                    <a:pt x="539" y="173"/>
                  </a:lnTo>
                  <a:lnTo>
                    <a:pt x="533" y="171"/>
                  </a:lnTo>
                  <a:lnTo>
                    <a:pt x="528" y="169"/>
                  </a:lnTo>
                  <a:lnTo>
                    <a:pt x="521" y="166"/>
                  </a:lnTo>
                  <a:lnTo>
                    <a:pt x="516" y="164"/>
                  </a:lnTo>
                  <a:lnTo>
                    <a:pt x="510" y="162"/>
                  </a:lnTo>
                  <a:lnTo>
                    <a:pt x="505" y="160"/>
                  </a:lnTo>
                  <a:lnTo>
                    <a:pt x="498" y="158"/>
                  </a:lnTo>
                  <a:lnTo>
                    <a:pt x="493" y="156"/>
                  </a:lnTo>
                  <a:lnTo>
                    <a:pt x="488" y="152"/>
                  </a:lnTo>
                  <a:lnTo>
                    <a:pt x="482" y="151"/>
                  </a:lnTo>
                  <a:lnTo>
                    <a:pt x="477" y="149"/>
                  </a:lnTo>
                  <a:lnTo>
                    <a:pt x="471" y="146"/>
                  </a:lnTo>
                  <a:lnTo>
                    <a:pt x="466" y="144"/>
                  </a:lnTo>
                  <a:lnTo>
                    <a:pt x="460" y="142"/>
                  </a:lnTo>
                  <a:lnTo>
                    <a:pt x="455" y="140"/>
                  </a:lnTo>
                  <a:lnTo>
                    <a:pt x="449" y="137"/>
                  </a:lnTo>
                  <a:lnTo>
                    <a:pt x="444" y="136"/>
                  </a:lnTo>
                  <a:lnTo>
                    <a:pt x="438" y="134"/>
                  </a:lnTo>
                  <a:lnTo>
                    <a:pt x="433" y="132"/>
                  </a:lnTo>
                  <a:lnTo>
                    <a:pt x="428" y="129"/>
                  </a:lnTo>
                  <a:lnTo>
                    <a:pt x="422" y="127"/>
                  </a:lnTo>
                  <a:lnTo>
                    <a:pt x="418" y="125"/>
                  </a:lnTo>
                  <a:lnTo>
                    <a:pt x="412" y="123"/>
                  </a:lnTo>
                  <a:lnTo>
                    <a:pt x="407" y="121"/>
                  </a:lnTo>
                  <a:lnTo>
                    <a:pt x="401" y="120"/>
                  </a:lnTo>
                  <a:lnTo>
                    <a:pt x="396" y="116"/>
                  </a:lnTo>
                  <a:lnTo>
                    <a:pt x="392" y="115"/>
                  </a:lnTo>
                  <a:lnTo>
                    <a:pt x="386" y="113"/>
                  </a:lnTo>
                  <a:lnTo>
                    <a:pt x="382" y="111"/>
                  </a:lnTo>
                  <a:lnTo>
                    <a:pt x="376" y="109"/>
                  </a:lnTo>
                  <a:lnTo>
                    <a:pt x="372" y="108"/>
                  </a:lnTo>
                  <a:lnTo>
                    <a:pt x="367" y="105"/>
                  </a:lnTo>
                  <a:lnTo>
                    <a:pt x="361" y="103"/>
                  </a:lnTo>
                  <a:lnTo>
                    <a:pt x="357" y="101"/>
                  </a:lnTo>
                  <a:lnTo>
                    <a:pt x="352" y="100"/>
                  </a:lnTo>
                  <a:lnTo>
                    <a:pt x="347" y="98"/>
                  </a:lnTo>
                  <a:lnTo>
                    <a:pt x="343" y="97"/>
                  </a:lnTo>
                  <a:lnTo>
                    <a:pt x="338" y="94"/>
                  </a:lnTo>
                  <a:lnTo>
                    <a:pt x="333" y="92"/>
                  </a:lnTo>
                  <a:lnTo>
                    <a:pt x="328" y="90"/>
                  </a:lnTo>
                  <a:lnTo>
                    <a:pt x="324" y="89"/>
                  </a:lnTo>
                  <a:lnTo>
                    <a:pt x="320" y="87"/>
                  </a:lnTo>
                  <a:lnTo>
                    <a:pt x="315" y="86"/>
                  </a:lnTo>
                  <a:lnTo>
                    <a:pt x="310" y="84"/>
                  </a:lnTo>
                  <a:lnTo>
                    <a:pt x="307" y="82"/>
                  </a:lnTo>
                  <a:lnTo>
                    <a:pt x="301" y="80"/>
                  </a:lnTo>
                  <a:lnTo>
                    <a:pt x="297" y="78"/>
                  </a:lnTo>
                  <a:lnTo>
                    <a:pt x="292" y="77"/>
                  </a:lnTo>
                  <a:lnTo>
                    <a:pt x="289" y="76"/>
                  </a:lnTo>
                  <a:lnTo>
                    <a:pt x="285" y="74"/>
                  </a:lnTo>
                  <a:lnTo>
                    <a:pt x="280" y="73"/>
                  </a:lnTo>
                  <a:lnTo>
                    <a:pt x="276" y="70"/>
                  </a:lnTo>
                  <a:lnTo>
                    <a:pt x="272" y="69"/>
                  </a:lnTo>
                  <a:lnTo>
                    <a:pt x="267" y="67"/>
                  </a:lnTo>
                  <a:lnTo>
                    <a:pt x="264" y="66"/>
                  </a:lnTo>
                  <a:lnTo>
                    <a:pt x="260" y="65"/>
                  </a:lnTo>
                  <a:lnTo>
                    <a:pt x="255" y="63"/>
                  </a:lnTo>
                  <a:lnTo>
                    <a:pt x="252" y="62"/>
                  </a:lnTo>
                  <a:lnTo>
                    <a:pt x="248" y="61"/>
                  </a:lnTo>
                  <a:lnTo>
                    <a:pt x="244" y="60"/>
                  </a:lnTo>
                  <a:lnTo>
                    <a:pt x="240" y="57"/>
                  </a:lnTo>
                  <a:lnTo>
                    <a:pt x="237" y="56"/>
                  </a:lnTo>
                  <a:lnTo>
                    <a:pt x="232" y="55"/>
                  </a:lnTo>
                  <a:lnTo>
                    <a:pt x="229" y="53"/>
                  </a:lnTo>
                  <a:lnTo>
                    <a:pt x="225" y="52"/>
                  </a:lnTo>
                  <a:lnTo>
                    <a:pt x="222" y="51"/>
                  </a:lnTo>
                  <a:lnTo>
                    <a:pt x="218" y="50"/>
                  </a:lnTo>
                  <a:lnTo>
                    <a:pt x="215" y="49"/>
                  </a:lnTo>
                  <a:lnTo>
                    <a:pt x="211" y="48"/>
                  </a:lnTo>
                  <a:lnTo>
                    <a:pt x="207" y="45"/>
                  </a:lnTo>
                  <a:lnTo>
                    <a:pt x="204" y="44"/>
                  </a:lnTo>
                  <a:lnTo>
                    <a:pt x="201" y="43"/>
                  </a:lnTo>
                  <a:lnTo>
                    <a:pt x="198" y="42"/>
                  </a:lnTo>
                  <a:lnTo>
                    <a:pt x="194" y="41"/>
                  </a:lnTo>
                  <a:lnTo>
                    <a:pt x="191" y="40"/>
                  </a:lnTo>
                  <a:lnTo>
                    <a:pt x="188" y="39"/>
                  </a:lnTo>
                  <a:lnTo>
                    <a:pt x="184" y="38"/>
                  </a:lnTo>
                  <a:lnTo>
                    <a:pt x="181" y="37"/>
                  </a:lnTo>
                  <a:lnTo>
                    <a:pt x="179" y="36"/>
                  </a:lnTo>
                  <a:lnTo>
                    <a:pt x="176" y="35"/>
                  </a:lnTo>
                  <a:lnTo>
                    <a:pt x="172" y="33"/>
                  </a:lnTo>
                  <a:lnTo>
                    <a:pt x="169" y="32"/>
                  </a:lnTo>
                  <a:lnTo>
                    <a:pt x="167" y="32"/>
                  </a:lnTo>
                  <a:lnTo>
                    <a:pt x="164" y="31"/>
                  </a:lnTo>
                  <a:lnTo>
                    <a:pt x="160" y="30"/>
                  </a:lnTo>
                  <a:lnTo>
                    <a:pt x="158" y="29"/>
                  </a:lnTo>
                  <a:lnTo>
                    <a:pt x="155" y="28"/>
                  </a:lnTo>
                  <a:lnTo>
                    <a:pt x="153" y="28"/>
                  </a:lnTo>
                  <a:lnTo>
                    <a:pt x="150" y="26"/>
                  </a:lnTo>
                  <a:lnTo>
                    <a:pt x="147" y="26"/>
                  </a:lnTo>
                  <a:lnTo>
                    <a:pt x="144" y="25"/>
                  </a:lnTo>
                  <a:lnTo>
                    <a:pt x="142" y="24"/>
                  </a:lnTo>
                  <a:lnTo>
                    <a:pt x="139" y="24"/>
                  </a:lnTo>
                  <a:lnTo>
                    <a:pt x="136" y="23"/>
                  </a:lnTo>
                  <a:lnTo>
                    <a:pt x="134" y="21"/>
                  </a:lnTo>
                  <a:lnTo>
                    <a:pt x="132" y="21"/>
                  </a:lnTo>
                  <a:lnTo>
                    <a:pt x="129" y="20"/>
                  </a:lnTo>
                  <a:lnTo>
                    <a:pt x="127" y="19"/>
                  </a:lnTo>
                  <a:lnTo>
                    <a:pt x="124" y="18"/>
                  </a:lnTo>
                  <a:lnTo>
                    <a:pt x="122" y="18"/>
                  </a:lnTo>
                  <a:lnTo>
                    <a:pt x="119" y="17"/>
                  </a:lnTo>
                  <a:lnTo>
                    <a:pt x="118" y="17"/>
                  </a:lnTo>
                  <a:lnTo>
                    <a:pt x="115" y="16"/>
                  </a:lnTo>
                  <a:lnTo>
                    <a:pt x="112" y="16"/>
                  </a:lnTo>
                  <a:lnTo>
                    <a:pt x="110" y="15"/>
                  </a:lnTo>
                  <a:lnTo>
                    <a:pt x="109" y="15"/>
                  </a:lnTo>
                  <a:lnTo>
                    <a:pt x="107" y="14"/>
                  </a:lnTo>
                  <a:lnTo>
                    <a:pt x="105" y="14"/>
                  </a:lnTo>
                  <a:lnTo>
                    <a:pt x="103" y="13"/>
                  </a:lnTo>
                  <a:lnTo>
                    <a:pt x="100" y="12"/>
                  </a:lnTo>
                  <a:lnTo>
                    <a:pt x="98" y="12"/>
                  </a:lnTo>
                  <a:lnTo>
                    <a:pt x="96" y="11"/>
                  </a:lnTo>
                  <a:lnTo>
                    <a:pt x="95" y="11"/>
                  </a:lnTo>
                  <a:lnTo>
                    <a:pt x="93" y="11"/>
                  </a:lnTo>
                  <a:lnTo>
                    <a:pt x="91" y="9"/>
                  </a:lnTo>
                  <a:lnTo>
                    <a:pt x="90" y="9"/>
                  </a:lnTo>
                  <a:lnTo>
                    <a:pt x="87" y="8"/>
                  </a:lnTo>
                  <a:lnTo>
                    <a:pt x="85" y="8"/>
                  </a:lnTo>
                  <a:lnTo>
                    <a:pt x="84" y="8"/>
                  </a:lnTo>
                  <a:lnTo>
                    <a:pt x="82" y="7"/>
                  </a:lnTo>
                  <a:lnTo>
                    <a:pt x="81" y="7"/>
                  </a:lnTo>
                  <a:lnTo>
                    <a:pt x="79" y="7"/>
                  </a:lnTo>
                  <a:lnTo>
                    <a:pt x="76" y="6"/>
                  </a:lnTo>
                  <a:lnTo>
                    <a:pt x="75" y="6"/>
                  </a:lnTo>
                  <a:lnTo>
                    <a:pt x="73" y="6"/>
                  </a:lnTo>
                  <a:lnTo>
                    <a:pt x="72" y="5"/>
                  </a:lnTo>
                  <a:lnTo>
                    <a:pt x="71" y="5"/>
                  </a:lnTo>
                  <a:lnTo>
                    <a:pt x="69" y="5"/>
                  </a:lnTo>
                  <a:lnTo>
                    <a:pt x="68" y="4"/>
                  </a:lnTo>
                  <a:lnTo>
                    <a:pt x="67" y="4"/>
                  </a:lnTo>
                  <a:lnTo>
                    <a:pt x="64" y="4"/>
                  </a:lnTo>
                  <a:lnTo>
                    <a:pt x="63" y="4"/>
                  </a:lnTo>
                  <a:lnTo>
                    <a:pt x="62" y="3"/>
                  </a:lnTo>
                  <a:lnTo>
                    <a:pt x="61" y="3"/>
                  </a:lnTo>
                  <a:lnTo>
                    <a:pt x="59" y="3"/>
                  </a:lnTo>
                  <a:lnTo>
                    <a:pt x="58" y="3"/>
                  </a:lnTo>
                  <a:lnTo>
                    <a:pt x="57" y="3"/>
                  </a:lnTo>
                  <a:lnTo>
                    <a:pt x="56" y="2"/>
                  </a:lnTo>
                  <a:lnTo>
                    <a:pt x="55" y="2"/>
                  </a:lnTo>
                  <a:lnTo>
                    <a:pt x="54" y="2"/>
                  </a:lnTo>
                  <a:lnTo>
                    <a:pt x="52" y="2"/>
                  </a:lnTo>
                  <a:lnTo>
                    <a:pt x="51" y="2"/>
                  </a:lnTo>
                  <a:lnTo>
                    <a:pt x="50" y="2"/>
                  </a:lnTo>
                  <a:lnTo>
                    <a:pt x="49" y="1"/>
                  </a:lnTo>
                  <a:lnTo>
                    <a:pt x="48" y="1"/>
                  </a:lnTo>
                  <a:lnTo>
                    <a:pt x="47" y="1"/>
                  </a:lnTo>
                  <a:lnTo>
                    <a:pt x="46" y="1"/>
                  </a:lnTo>
                  <a:lnTo>
                    <a:pt x="45" y="1"/>
                  </a:lnTo>
                  <a:lnTo>
                    <a:pt x="44" y="1"/>
                  </a:lnTo>
                  <a:lnTo>
                    <a:pt x="43" y="1"/>
                  </a:lnTo>
                  <a:lnTo>
                    <a:pt x="42" y="1"/>
                  </a:lnTo>
                  <a:lnTo>
                    <a:pt x="40" y="1"/>
                  </a:lnTo>
                  <a:lnTo>
                    <a:pt x="40" y="0"/>
                  </a:lnTo>
                  <a:lnTo>
                    <a:pt x="39" y="0"/>
                  </a:lnTo>
                  <a:lnTo>
                    <a:pt x="38" y="0"/>
                  </a:lnTo>
                  <a:lnTo>
                    <a:pt x="37" y="0"/>
                  </a:lnTo>
                  <a:lnTo>
                    <a:pt x="36" y="0"/>
                  </a:lnTo>
                  <a:lnTo>
                    <a:pt x="35" y="0"/>
                  </a:lnTo>
                  <a:lnTo>
                    <a:pt x="34" y="0"/>
                  </a:lnTo>
                  <a:lnTo>
                    <a:pt x="33" y="0"/>
                  </a:lnTo>
                  <a:lnTo>
                    <a:pt x="32" y="0"/>
                  </a:lnTo>
                  <a:lnTo>
                    <a:pt x="31" y="0"/>
                  </a:lnTo>
                  <a:lnTo>
                    <a:pt x="30" y="0"/>
                  </a:lnTo>
                  <a:lnTo>
                    <a:pt x="28" y="0"/>
                  </a:lnTo>
                  <a:lnTo>
                    <a:pt x="27" y="0"/>
                  </a:lnTo>
                  <a:lnTo>
                    <a:pt x="26" y="0"/>
                  </a:lnTo>
                  <a:lnTo>
                    <a:pt x="25" y="0"/>
                  </a:lnTo>
                  <a:lnTo>
                    <a:pt x="24" y="0"/>
                  </a:lnTo>
                  <a:lnTo>
                    <a:pt x="23" y="0"/>
                  </a:lnTo>
                  <a:lnTo>
                    <a:pt x="22" y="0"/>
                  </a:lnTo>
                  <a:lnTo>
                    <a:pt x="21" y="0"/>
                  </a:lnTo>
                  <a:lnTo>
                    <a:pt x="20" y="0"/>
                  </a:lnTo>
                  <a:lnTo>
                    <a:pt x="19" y="0"/>
                  </a:lnTo>
                  <a:lnTo>
                    <a:pt x="18" y="0"/>
                  </a:lnTo>
                  <a:lnTo>
                    <a:pt x="18" y="1"/>
                  </a:lnTo>
                  <a:lnTo>
                    <a:pt x="16" y="1"/>
                  </a:lnTo>
                  <a:lnTo>
                    <a:pt x="15" y="1"/>
                  </a:lnTo>
                  <a:lnTo>
                    <a:pt x="15" y="2"/>
                  </a:lnTo>
                  <a:lnTo>
                    <a:pt x="14" y="2"/>
                  </a:lnTo>
                  <a:lnTo>
                    <a:pt x="14" y="3"/>
                  </a:lnTo>
                  <a:lnTo>
                    <a:pt x="15" y="4"/>
                  </a:lnTo>
                  <a:lnTo>
                    <a:pt x="15" y="5"/>
                  </a:lnTo>
                  <a:lnTo>
                    <a:pt x="16" y="6"/>
                  </a:lnTo>
                  <a:lnTo>
                    <a:pt x="16" y="7"/>
                  </a:lnTo>
                  <a:lnTo>
                    <a:pt x="18" y="7"/>
                  </a:lnTo>
                  <a:lnTo>
                    <a:pt x="18" y="8"/>
                  </a:lnTo>
                  <a:lnTo>
                    <a:pt x="18" y="9"/>
                  </a:lnTo>
                  <a:lnTo>
                    <a:pt x="18" y="11"/>
                  </a:lnTo>
                  <a:lnTo>
                    <a:pt x="18" y="12"/>
                  </a:lnTo>
                  <a:lnTo>
                    <a:pt x="18" y="13"/>
                  </a:lnTo>
                  <a:lnTo>
                    <a:pt x="16" y="14"/>
                  </a:lnTo>
                  <a:lnTo>
                    <a:pt x="16" y="15"/>
                  </a:lnTo>
                  <a:lnTo>
                    <a:pt x="15" y="15"/>
                  </a:lnTo>
                  <a:lnTo>
                    <a:pt x="14" y="16"/>
                  </a:lnTo>
                  <a:lnTo>
                    <a:pt x="13" y="16"/>
                  </a:lnTo>
                  <a:lnTo>
                    <a:pt x="12" y="16"/>
                  </a:lnTo>
                  <a:lnTo>
                    <a:pt x="11" y="16"/>
                  </a:lnTo>
                  <a:lnTo>
                    <a:pt x="10" y="16"/>
                  </a:lnTo>
                  <a:lnTo>
                    <a:pt x="9" y="16"/>
                  </a:lnTo>
                  <a:lnTo>
                    <a:pt x="8" y="16"/>
                  </a:lnTo>
                  <a:lnTo>
                    <a:pt x="7" y="16"/>
                  </a:lnTo>
                  <a:lnTo>
                    <a:pt x="6" y="16"/>
                  </a:lnTo>
                  <a:lnTo>
                    <a:pt x="5" y="16"/>
                  </a:lnTo>
                  <a:lnTo>
                    <a:pt x="3" y="16"/>
                  </a:lnTo>
                  <a:lnTo>
                    <a:pt x="3" y="17"/>
                  </a:lnTo>
                  <a:lnTo>
                    <a:pt x="2" y="17"/>
                  </a:lnTo>
                  <a:lnTo>
                    <a:pt x="2" y="18"/>
                  </a:lnTo>
                  <a:lnTo>
                    <a:pt x="2" y="19"/>
                  </a:lnTo>
                  <a:lnTo>
                    <a:pt x="2" y="20"/>
                  </a:lnTo>
                  <a:lnTo>
                    <a:pt x="3" y="20"/>
                  </a:lnTo>
                  <a:lnTo>
                    <a:pt x="3" y="21"/>
                  </a:lnTo>
                  <a:lnTo>
                    <a:pt x="2" y="23"/>
                  </a:lnTo>
                  <a:lnTo>
                    <a:pt x="1" y="24"/>
                  </a:lnTo>
                  <a:lnTo>
                    <a:pt x="1" y="25"/>
                  </a:lnTo>
                  <a:lnTo>
                    <a:pt x="0" y="25"/>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93" name="Freeform 57"/>
            <p:cNvSpPr>
              <a:spLocks/>
            </p:cNvSpPr>
            <p:nvPr/>
          </p:nvSpPr>
          <p:spPr bwMode="auto">
            <a:xfrm rot="10800000">
              <a:off x="3752" y="2683"/>
              <a:ext cx="1341" cy="1295"/>
            </a:xfrm>
            <a:custGeom>
              <a:avLst/>
              <a:gdLst>
                <a:gd name="T0" fmla="*/ 2147483646 w 1341"/>
                <a:gd name="T1" fmla="*/ 2147483646 h 1295"/>
                <a:gd name="T2" fmla="*/ 2147483646 w 1341"/>
                <a:gd name="T3" fmla="*/ 2147483646 h 1295"/>
                <a:gd name="T4" fmla="*/ 2147483646 w 1341"/>
                <a:gd name="T5" fmla="*/ 2147483646 h 1295"/>
                <a:gd name="T6" fmla="*/ 2147483646 w 1341"/>
                <a:gd name="T7" fmla="*/ 2147483646 h 1295"/>
                <a:gd name="T8" fmla="*/ 2147483646 w 1341"/>
                <a:gd name="T9" fmla="*/ 2147483646 h 1295"/>
                <a:gd name="T10" fmla="*/ 2147483646 w 1341"/>
                <a:gd name="T11" fmla="*/ 2147483646 h 1295"/>
                <a:gd name="T12" fmla="*/ 2147483646 w 1341"/>
                <a:gd name="T13" fmla="*/ 2147483646 h 1295"/>
                <a:gd name="T14" fmla="*/ 2147483646 w 1341"/>
                <a:gd name="T15" fmla="*/ 2147483646 h 1295"/>
                <a:gd name="T16" fmla="*/ 2147483646 w 1341"/>
                <a:gd name="T17" fmla="*/ 2147483646 h 1295"/>
                <a:gd name="T18" fmla="*/ 2147483646 w 1341"/>
                <a:gd name="T19" fmla="*/ 2147483646 h 1295"/>
                <a:gd name="T20" fmla="*/ 2147483646 w 1341"/>
                <a:gd name="T21" fmla="*/ 2147483646 h 1295"/>
                <a:gd name="T22" fmla="*/ 2147483646 w 1341"/>
                <a:gd name="T23" fmla="*/ 2147483646 h 1295"/>
                <a:gd name="T24" fmla="*/ 2147483646 w 1341"/>
                <a:gd name="T25" fmla="*/ 2147483646 h 1295"/>
                <a:gd name="T26" fmla="*/ 2147483646 w 1341"/>
                <a:gd name="T27" fmla="*/ 2147483646 h 1295"/>
                <a:gd name="T28" fmla="*/ 2147483646 w 1341"/>
                <a:gd name="T29" fmla="*/ 2147483646 h 1295"/>
                <a:gd name="T30" fmla="*/ 2147483646 w 1341"/>
                <a:gd name="T31" fmla="*/ 2147483646 h 1295"/>
                <a:gd name="T32" fmla="*/ 2147483646 w 1341"/>
                <a:gd name="T33" fmla="*/ 2147483646 h 1295"/>
                <a:gd name="T34" fmla="*/ 2147483646 w 1341"/>
                <a:gd name="T35" fmla="*/ 2147483646 h 1295"/>
                <a:gd name="T36" fmla="*/ 2147483646 w 1341"/>
                <a:gd name="T37" fmla="*/ 2147483646 h 1295"/>
                <a:gd name="T38" fmla="*/ 2147483646 w 1341"/>
                <a:gd name="T39" fmla="*/ 2147483646 h 1295"/>
                <a:gd name="T40" fmla="*/ 2147483646 w 1341"/>
                <a:gd name="T41" fmla="*/ 2147483646 h 1295"/>
                <a:gd name="T42" fmla="*/ 2147483646 w 1341"/>
                <a:gd name="T43" fmla="*/ 2147483646 h 1295"/>
                <a:gd name="T44" fmla="*/ 2147483646 w 1341"/>
                <a:gd name="T45" fmla="*/ 2147483646 h 1295"/>
                <a:gd name="T46" fmla="*/ 2147483646 w 1341"/>
                <a:gd name="T47" fmla="*/ 2147483646 h 1295"/>
                <a:gd name="T48" fmla="*/ 2147483646 w 1341"/>
                <a:gd name="T49" fmla="*/ 2147483646 h 1295"/>
                <a:gd name="T50" fmla="*/ 2147483646 w 1341"/>
                <a:gd name="T51" fmla="*/ 2147483646 h 1295"/>
                <a:gd name="T52" fmla="*/ 2147483646 w 1341"/>
                <a:gd name="T53" fmla="*/ 2147483646 h 1295"/>
                <a:gd name="T54" fmla="*/ 2147483646 w 1341"/>
                <a:gd name="T55" fmla="*/ 2147483646 h 1295"/>
                <a:gd name="T56" fmla="*/ 2147483646 w 1341"/>
                <a:gd name="T57" fmla="*/ 2147483646 h 1295"/>
                <a:gd name="T58" fmla="*/ 2147483646 w 1341"/>
                <a:gd name="T59" fmla="*/ 2147483646 h 1295"/>
                <a:gd name="T60" fmla="*/ 2147483646 w 1341"/>
                <a:gd name="T61" fmla="*/ 2147483646 h 1295"/>
                <a:gd name="T62" fmla="*/ 2147483646 w 1341"/>
                <a:gd name="T63" fmla="*/ 2147483646 h 1295"/>
                <a:gd name="T64" fmla="*/ 2147483646 w 1341"/>
                <a:gd name="T65" fmla="*/ 2147483646 h 1295"/>
                <a:gd name="T66" fmla="*/ 2147483646 w 1341"/>
                <a:gd name="T67" fmla="*/ 2147483646 h 1295"/>
                <a:gd name="T68" fmla="*/ 2147483646 w 1341"/>
                <a:gd name="T69" fmla="*/ 2147483646 h 1295"/>
                <a:gd name="T70" fmla="*/ 2147483646 w 1341"/>
                <a:gd name="T71" fmla="*/ 2147483646 h 1295"/>
                <a:gd name="T72" fmla="*/ 2147483646 w 1341"/>
                <a:gd name="T73" fmla="*/ 2147483646 h 1295"/>
                <a:gd name="T74" fmla="*/ 2147483646 w 1341"/>
                <a:gd name="T75" fmla="*/ 2147483646 h 1295"/>
                <a:gd name="T76" fmla="*/ 2147483646 w 1341"/>
                <a:gd name="T77" fmla="*/ 2147483646 h 1295"/>
                <a:gd name="T78" fmla="*/ 2147483646 w 1341"/>
                <a:gd name="T79" fmla="*/ 2147483646 h 1295"/>
                <a:gd name="T80" fmla="*/ 2147483646 w 1341"/>
                <a:gd name="T81" fmla="*/ 2147483646 h 1295"/>
                <a:gd name="T82" fmla="*/ 2147483646 w 1341"/>
                <a:gd name="T83" fmla="*/ 2147483646 h 1295"/>
                <a:gd name="T84" fmla="*/ 2147483646 w 1341"/>
                <a:gd name="T85" fmla="*/ 2147483646 h 1295"/>
                <a:gd name="T86" fmla="*/ 2147483646 w 1341"/>
                <a:gd name="T87" fmla="*/ 2147483646 h 1295"/>
                <a:gd name="T88" fmla="*/ 2147483646 w 1341"/>
                <a:gd name="T89" fmla="*/ 0 h 1295"/>
                <a:gd name="T90" fmla="*/ 2147483646 w 1341"/>
                <a:gd name="T91" fmla="*/ 0 h 1295"/>
                <a:gd name="T92" fmla="*/ 2147483646 w 1341"/>
                <a:gd name="T93" fmla="*/ 2147483646 h 1295"/>
                <a:gd name="T94" fmla="*/ 2147483646 w 1341"/>
                <a:gd name="T95" fmla="*/ 2147483646 h 1295"/>
                <a:gd name="T96" fmla="*/ 2147483646 w 1341"/>
                <a:gd name="T97" fmla="*/ 2147483646 h 1295"/>
                <a:gd name="T98" fmla="*/ 2147483646 w 1341"/>
                <a:gd name="T99" fmla="*/ 2147483646 h 1295"/>
                <a:gd name="T100" fmla="*/ 2147483646 w 1341"/>
                <a:gd name="T101" fmla="*/ 2147483646 h 1295"/>
                <a:gd name="T102" fmla="*/ 2147483646 w 1341"/>
                <a:gd name="T103" fmla="*/ 2147483646 h 1295"/>
                <a:gd name="T104" fmla="*/ 2147483646 w 1341"/>
                <a:gd name="T105" fmla="*/ 2147483646 h 1295"/>
                <a:gd name="T106" fmla="*/ 2147483646 w 1341"/>
                <a:gd name="T107" fmla="*/ 2147483646 h 1295"/>
                <a:gd name="T108" fmla="*/ 2147483646 w 1341"/>
                <a:gd name="T109" fmla="*/ 2147483646 h 1295"/>
                <a:gd name="T110" fmla="*/ 2147483646 w 1341"/>
                <a:gd name="T111" fmla="*/ 2147483646 h 1295"/>
                <a:gd name="T112" fmla="*/ 2147483646 w 1341"/>
                <a:gd name="T113" fmla="*/ 2147483646 h 1295"/>
                <a:gd name="T114" fmla="*/ 2147483646 w 1341"/>
                <a:gd name="T115" fmla="*/ 2147483646 h 1295"/>
                <a:gd name="T116" fmla="*/ 2147483646 w 1341"/>
                <a:gd name="T117" fmla="*/ 2147483646 h 1295"/>
                <a:gd name="T118" fmla="*/ 2147483646 w 1341"/>
                <a:gd name="T119" fmla="*/ 2147483646 h 1295"/>
                <a:gd name="T120" fmla="*/ 0 w 1341"/>
                <a:gd name="T121" fmla="*/ 2147483646 h 12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1" h="1295">
                  <a:moveTo>
                    <a:pt x="1341" y="1295"/>
                  </a:moveTo>
                  <a:lnTo>
                    <a:pt x="1341" y="1291"/>
                  </a:lnTo>
                  <a:lnTo>
                    <a:pt x="1340" y="1289"/>
                  </a:lnTo>
                  <a:lnTo>
                    <a:pt x="1339" y="1286"/>
                  </a:lnTo>
                  <a:lnTo>
                    <a:pt x="1338" y="1284"/>
                  </a:lnTo>
                  <a:lnTo>
                    <a:pt x="1338" y="1281"/>
                  </a:lnTo>
                  <a:lnTo>
                    <a:pt x="1337" y="1278"/>
                  </a:lnTo>
                  <a:lnTo>
                    <a:pt x="1336" y="1276"/>
                  </a:lnTo>
                  <a:lnTo>
                    <a:pt x="1336" y="1273"/>
                  </a:lnTo>
                  <a:lnTo>
                    <a:pt x="1334" y="1271"/>
                  </a:lnTo>
                  <a:lnTo>
                    <a:pt x="1333" y="1267"/>
                  </a:lnTo>
                  <a:lnTo>
                    <a:pt x="1332" y="1265"/>
                  </a:lnTo>
                  <a:lnTo>
                    <a:pt x="1332" y="1262"/>
                  </a:lnTo>
                  <a:lnTo>
                    <a:pt x="1331" y="1260"/>
                  </a:lnTo>
                  <a:lnTo>
                    <a:pt x="1330" y="1257"/>
                  </a:lnTo>
                  <a:lnTo>
                    <a:pt x="1330" y="1254"/>
                  </a:lnTo>
                  <a:lnTo>
                    <a:pt x="1329" y="1252"/>
                  </a:lnTo>
                  <a:lnTo>
                    <a:pt x="1328" y="1249"/>
                  </a:lnTo>
                  <a:lnTo>
                    <a:pt x="1327" y="1247"/>
                  </a:lnTo>
                  <a:lnTo>
                    <a:pt x="1327" y="1243"/>
                  </a:lnTo>
                  <a:lnTo>
                    <a:pt x="1326" y="1241"/>
                  </a:lnTo>
                  <a:lnTo>
                    <a:pt x="1325" y="1239"/>
                  </a:lnTo>
                  <a:lnTo>
                    <a:pt x="1324" y="1236"/>
                  </a:lnTo>
                  <a:lnTo>
                    <a:pt x="1324" y="1234"/>
                  </a:lnTo>
                  <a:lnTo>
                    <a:pt x="1322" y="1230"/>
                  </a:lnTo>
                  <a:lnTo>
                    <a:pt x="1321" y="1228"/>
                  </a:lnTo>
                  <a:lnTo>
                    <a:pt x="1321" y="1225"/>
                  </a:lnTo>
                  <a:lnTo>
                    <a:pt x="1320" y="1223"/>
                  </a:lnTo>
                  <a:lnTo>
                    <a:pt x="1319" y="1219"/>
                  </a:lnTo>
                  <a:lnTo>
                    <a:pt x="1318" y="1217"/>
                  </a:lnTo>
                  <a:lnTo>
                    <a:pt x="1318" y="1214"/>
                  </a:lnTo>
                  <a:lnTo>
                    <a:pt x="1317" y="1212"/>
                  </a:lnTo>
                  <a:lnTo>
                    <a:pt x="1316" y="1210"/>
                  </a:lnTo>
                  <a:lnTo>
                    <a:pt x="1315" y="1206"/>
                  </a:lnTo>
                  <a:lnTo>
                    <a:pt x="1315" y="1204"/>
                  </a:lnTo>
                  <a:lnTo>
                    <a:pt x="1314" y="1201"/>
                  </a:lnTo>
                  <a:lnTo>
                    <a:pt x="1313" y="1199"/>
                  </a:lnTo>
                  <a:lnTo>
                    <a:pt x="1312" y="1195"/>
                  </a:lnTo>
                  <a:lnTo>
                    <a:pt x="1310" y="1192"/>
                  </a:lnTo>
                  <a:lnTo>
                    <a:pt x="1309" y="1190"/>
                  </a:lnTo>
                  <a:lnTo>
                    <a:pt x="1309" y="1188"/>
                  </a:lnTo>
                  <a:lnTo>
                    <a:pt x="1308" y="1185"/>
                  </a:lnTo>
                  <a:lnTo>
                    <a:pt x="1307" y="1182"/>
                  </a:lnTo>
                  <a:lnTo>
                    <a:pt x="1306" y="1179"/>
                  </a:lnTo>
                  <a:lnTo>
                    <a:pt x="1306" y="1177"/>
                  </a:lnTo>
                  <a:lnTo>
                    <a:pt x="1305" y="1174"/>
                  </a:lnTo>
                  <a:lnTo>
                    <a:pt x="1304" y="1171"/>
                  </a:lnTo>
                  <a:lnTo>
                    <a:pt x="1303" y="1168"/>
                  </a:lnTo>
                  <a:lnTo>
                    <a:pt x="1302" y="1166"/>
                  </a:lnTo>
                  <a:lnTo>
                    <a:pt x="1301" y="1163"/>
                  </a:lnTo>
                  <a:lnTo>
                    <a:pt x="1300" y="1159"/>
                  </a:lnTo>
                  <a:lnTo>
                    <a:pt x="1298" y="1157"/>
                  </a:lnTo>
                  <a:lnTo>
                    <a:pt x="1297" y="1154"/>
                  </a:lnTo>
                  <a:lnTo>
                    <a:pt x="1297" y="1152"/>
                  </a:lnTo>
                  <a:lnTo>
                    <a:pt x="1296" y="1149"/>
                  </a:lnTo>
                  <a:lnTo>
                    <a:pt x="1295" y="1146"/>
                  </a:lnTo>
                  <a:lnTo>
                    <a:pt x="1294" y="1143"/>
                  </a:lnTo>
                  <a:lnTo>
                    <a:pt x="1293" y="1140"/>
                  </a:lnTo>
                  <a:lnTo>
                    <a:pt x="1292" y="1138"/>
                  </a:lnTo>
                  <a:lnTo>
                    <a:pt x="1291" y="1134"/>
                  </a:lnTo>
                  <a:lnTo>
                    <a:pt x="1290" y="1132"/>
                  </a:lnTo>
                  <a:lnTo>
                    <a:pt x="1289" y="1129"/>
                  </a:lnTo>
                  <a:lnTo>
                    <a:pt x="1288" y="1127"/>
                  </a:lnTo>
                  <a:lnTo>
                    <a:pt x="1286" y="1123"/>
                  </a:lnTo>
                  <a:lnTo>
                    <a:pt x="1285" y="1120"/>
                  </a:lnTo>
                  <a:lnTo>
                    <a:pt x="1284" y="1117"/>
                  </a:lnTo>
                  <a:lnTo>
                    <a:pt x="1283" y="1115"/>
                  </a:lnTo>
                  <a:lnTo>
                    <a:pt x="1281" y="1111"/>
                  </a:lnTo>
                  <a:lnTo>
                    <a:pt x="1280" y="1108"/>
                  </a:lnTo>
                  <a:lnTo>
                    <a:pt x="1279" y="1106"/>
                  </a:lnTo>
                  <a:lnTo>
                    <a:pt x="1278" y="1103"/>
                  </a:lnTo>
                  <a:lnTo>
                    <a:pt x="1277" y="1099"/>
                  </a:lnTo>
                  <a:lnTo>
                    <a:pt x="1276" y="1097"/>
                  </a:lnTo>
                  <a:lnTo>
                    <a:pt x="1274" y="1094"/>
                  </a:lnTo>
                  <a:lnTo>
                    <a:pt x="1272" y="1091"/>
                  </a:lnTo>
                  <a:lnTo>
                    <a:pt x="1271" y="1088"/>
                  </a:lnTo>
                  <a:lnTo>
                    <a:pt x="1270" y="1085"/>
                  </a:lnTo>
                  <a:lnTo>
                    <a:pt x="1269" y="1082"/>
                  </a:lnTo>
                  <a:lnTo>
                    <a:pt x="1267" y="1079"/>
                  </a:lnTo>
                  <a:lnTo>
                    <a:pt x="1266" y="1076"/>
                  </a:lnTo>
                  <a:lnTo>
                    <a:pt x="1265" y="1073"/>
                  </a:lnTo>
                  <a:lnTo>
                    <a:pt x="1264" y="1070"/>
                  </a:lnTo>
                  <a:lnTo>
                    <a:pt x="1261" y="1067"/>
                  </a:lnTo>
                  <a:lnTo>
                    <a:pt x="1260" y="1064"/>
                  </a:lnTo>
                  <a:lnTo>
                    <a:pt x="1258" y="1060"/>
                  </a:lnTo>
                  <a:lnTo>
                    <a:pt x="1257" y="1057"/>
                  </a:lnTo>
                  <a:lnTo>
                    <a:pt x="1256" y="1055"/>
                  </a:lnTo>
                  <a:lnTo>
                    <a:pt x="1254" y="1052"/>
                  </a:lnTo>
                  <a:lnTo>
                    <a:pt x="1253" y="1048"/>
                  </a:lnTo>
                  <a:lnTo>
                    <a:pt x="1252" y="1045"/>
                  </a:lnTo>
                  <a:lnTo>
                    <a:pt x="1249" y="1042"/>
                  </a:lnTo>
                  <a:lnTo>
                    <a:pt x="1247" y="1038"/>
                  </a:lnTo>
                  <a:lnTo>
                    <a:pt x="1246" y="1035"/>
                  </a:lnTo>
                  <a:lnTo>
                    <a:pt x="1244" y="1032"/>
                  </a:lnTo>
                  <a:lnTo>
                    <a:pt x="1243" y="1030"/>
                  </a:lnTo>
                  <a:lnTo>
                    <a:pt x="1241" y="1025"/>
                  </a:lnTo>
                  <a:lnTo>
                    <a:pt x="1240" y="1023"/>
                  </a:lnTo>
                  <a:lnTo>
                    <a:pt x="1237" y="1019"/>
                  </a:lnTo>
                  <a:lnTo>
                    <a:pt x="1235" y="1017"/>
                  </a:lnTo>
                  <a:lnTo>
                    <a:pt x="1234" y="1012"/>
                  </a:lnTo>
                  <a:lnTo>
                    <a:pt x="1232" y="1010"/>
                  </a:lnTo>
                  <a:lnTo>
                    <a:pt x="1230" y="1006"/>
                  </a:lnTo>
                  <a:lnTo>
                    <a:pt x="1229" y="1002"/>
                  </a:lnTo>
                  <a:lnTo>
                    <a:pt x="1226" y="1000"/>
                  </a:lnTo>
                  <a:lnTo>
                    <a:pt x="1224" y="996"/>
                  </a:lnTo>
                  <a:lnTo>
                    <a:pt x="1223" y="993"/>
                  </a:lnTo>
                  <a:lnTo>
                    <a:pt x="1221" y="989"/>
                  </a:lnTo>
                  <a:lnTo>
                    <a:pt x="1219" y="986"/>
                  </a:lnTo>
                  <a:lnTo>
                    <a:pt x="1217" y="983"/>
                  </a:lnTo>
                  <a:lnTo>
                    <a:pt x="1214" y="980"/>
                  </a:lnTo>
                  <a:lnTo>
                    <a:pt x="1212" y="976"/>
                  </a:lnTo>
                  <a:lnTo>
                    <a:pt x="1210" y="973"/>
                  </a:lnTo>
                  <a:lnTo>
                    <a:pt x="1209" y="970"/>
                  </a:lnTo>
                  <a:lnTo>
                    <a:pt x="1207" y="965"/>
                  </a:lnTo>
                  <a:lnTo>
                    <a:pt x="1205" y="962"/>
                  </a:lnTo>
                  <a:lnTo>
                    <a:pt x="1202" y="959"/>
                  </a:lnTo>
                  <a:lnTo>
                    <a:pt x="1200" y="956"/>
                  </a:lnTo>
                  <a:lnTo>
                    <a:pt x="1198" y="952"/>
                  </a:lnTo>
                  <a:lnTo>
                    <a:pt x="1196" y="949"/>
                  </a:lnTo>
                  <a:lnTo>
                    <a:pt x="1193" y="945"/>
                  </a:lnTo>
                  <a:lnTo>
                    <a:pt x="1190" y="941"/>
                  </a:lnTo>
                  <a:lnTo>
                    <a:pt x="1188" y="938"/>
                  </a:lnTo>
                  <a:lnTo>
                    <a:pt x="1186" y="935"/>
                  </a:lnTo>
                  <a:lnTo>
                    <a:pt x="1184" y="930"/>
                  </a:lnTo>
                  <a:lnTo>
                    <a:pt x="1182" y="927"/>
                  </a:lnTo>
                  <a:lnTo>
                    <a:pt x="1178" y="924"/>
                  </a:lnTo>
                  <a:lnTo>
                    <a:pt x="1176" y="920"/>
                  </a:lnTo>
                  <a:lnTo>
                    <a:pt x="1174" y="916"/>
                  </a:lnTo>
                  <a:lnTo>
                    <a:pt x="1172" y="913"/>
                  </a:lnTo>
                  <a:lnTo>
                    <a:pt x="1170" y="909"/>
                  </a:lnTo>
                  <a:lnTo>
                    <a:pt x="1166" y="905"/>
                  </a:lnTo>
                  <a:lnTo>
                    <a:pt x="1164" y="902"/>
                  </a:lnTo>
                  <a:lnTo>
                    <a:pt x="1161" y="899"/>
                  </a:lnTo>
                  <a:lnTo>
                    <a:pt x="1159" y="895"/>
                  </a:lnTo>
                  <a:lnTo>
                    <a:pt x="1157" y="891"/>
                  </a:lnTo>
                  <a:lnTo>
                    <a:pt x="1153" y="888"/>
                  </a:lnTo>
                  <a:lnTo>
                    <a:pt x="1151" y="884"/>
                  </a:lnTo>
                  <a:lnTo>
                    <a:pt x="1148" y="880"/>
                  </a:lnTo>
                  <a:lnTo>
                    <a:pt x="1146" y="876"/>
                  </a:lnTo>
                  <a:lnTo>
                    <a:pt x="1143" y="873"/>
                  </a:lnTo>
                  <a:lnTo>
                    <a:pt x="1140" y="869"/>
                  </a:lnTo>
                  <a:lnTo>
                    <a:pt x="1137" y="865"/>
                  </a:lnTo>
                  <a:lnTo>
                    <a:pt x="1135" y="862"/>
                  </a:lnTo>
                  <a:lnTo>
                    <a:pt x="1132" y="857"/>
                  </a:lnTo>
                  <a:lnTo>
                    <a:pt x="1128" y="854"/>
                  </a:lnTo>
                  <a:lnTo>
                    <a:pt x="1126" y="851"/>
                  </a:lnTo>
                  <a:lnTo>
                    <a:pt x="1123" y="847"/>
                  </a:lnTo>
                  <a:lnTo>
                    <a:pt x="1120" y="843"/>
                  </a:lnTo>
                  <a:lnTo>
                    <a:pt x="1116" y="839"/>
                  </a:lnTo>
                  <a:lnTo>
                    <a:pt x="1113" y="836"/>
                  </a:lnTo>
                  <a:lnTo>
                    <a:pt x="1111" y="831"/>
                  </a:lnTo>
                  <a:lnTo>
                    <a:pt x="1108" y="828"/>
                  </a:lnTo>
                  <a:lnTo>
                    <a:pt x="1104" y="824"/>
                  </a:lnTo>
                  <a:lnTo>
                    <a:pt x="1101" y="820"/>
                  </a:lnTo>
                  <a:lnTo>
                    <a:pt x="1098" y="816"/>
                  </a:lnTo>
                  <a:lnTo>
                    <a:pt x="1095" y="813"/>
                  </a:lnTo>
                  <a:lnTo>
                    <a:pt x="1092" y="808"/>
                  </a:lnTo>
                  <a:lnTo>
                    <a:pt x="1089" y="805"/>
                  </a:lnTo>
                  <a:lnTo>
                    <a:pt x="1086" y="801"/>
                  </a:lnTo>
                  <a:lnTo>
                    <a:pt x="1081" y="797"/>
                  </a:lnTo>
                  <a:lnTo>
                    <a:pt x="1078" y="793"/>
                  </a:lnTo>
                  <a:lnTo>
                    <a:pt x="1075" y="790"/>
                  </a:lnTo>
                  <a:lnTo>
                    <a:pt x="1072" y="785"/>
                  </a:lnTo>
                  <a:lnTo>
                    <a:pt x="1068" y="782"/>
                  </a:lnTo>
                  <a:lnTo>
                    <a:pt x="1065" y="778"/>
                  </a:lnTo>
                  <a:lnTo>
                    <a:pt x="1062" y="775"/>
                  </a:lnTo>
                  <a:lnTo>
                    <a:pt x="1059" y="770"/>
                  </a:lnTo>
                  <a:lnTo>
                    <a:pt x="1055" y="766"/>
                  </a:lnTo>
                  <a:lnTo>
                    <a:pt x="1052" y="763"/>
                  </a:lnTo>
                  <a:lnTo>
                    <a:pt x="1048" y="758"/>
                  </a:lnTo>
                  <a:lnTo>
                    <a:pt x="1044" y="755"/>
                  </a:lnTo>
                  <a:lnTo>
                    <a:pt x="1041" y="751"/>
                  </a:lnTo>
                  <a:lnTo>
                    <a:pt x="1038" y="747"/>
                  </a:lnTo>
                  <a:lnTo>
                    <a:pt x="1033" y="743"/>
                  </a:lnTo>
                  <a:lnTo>
                    <a:pt x="1030" y="740"/>
                  </a:lnTo>
                  <a:lnTo>
                    <a:pt x="1026" y="735"/>
                  </a:lnTo>
                  <a:lnTo>
                    <a:pt x="1023" y="732"/>
                  </a:lnTo>
                  <a:lnTo>
                    <a:pt x="1019" y="728"/>
                  </a:lnTo>
                  <a:lnTo>
                    <a:pt x="1015" y="724"/>
                  </a:lnTo>
                  <a:lnTo>
                    <a:pt x="1012" y="720"/>
                  </a:lnTo>
                  <a:lnTo>
                    <a:pt x="1007" y="717"/>
                  </a:lnTo>
                  <a:lnTo>
                    <a:pt x="1004" y="712"/>
                  </a:lnTo>
                  <a:lnTo>
                    <a:pt x="1000" y="709"/>
                  </a:lnTo>
                  <a:lnTo>
                    <a:pt x="996" y="705"/>
                  </a:lnTo>
                  <a:lnTo>
                    <a:pt x="992" y="702"/>
                  </a:lnTo>
                  <a:lnTo>
                    <a:pt x="989" y="697"/>
                  </a:lnTo>
                  <a:lnTo>
                    <a:pt x="984" y="693"/>
                  </a:lnTo>
                  <a:lnTo>
                    <a:pt x="980" y="690"/>
                  </a:lnTo>
                  <a:lnTo>
                    <a:pt x="976" y="685"/>
                  </a:lnTo>
                  <a:lnTo>
                    <a:pt x="972" y="682"/>
                  </a:lnTo>
                  <a:lnTo>
                    <a:pt x="968" y="678"/>
                  </a:lnTo>
                  <a:lnTo>
                    <a:pt x="964" y="674"/>
                  </a:lnTo>
                  <a:lnTo>
                    <a:pt x="960" y="670"/>
                  </a:lnTo>
                  <a:lnTo>
                    <a:pt x="956" y="666"/>
                  </a:lnTo>
                  <a:lnTo>
                    <a:pt x="952" y="662"/>
                  </a:lnTo>
                  <a:lnTo>
                    <a:pt x="947" y="658"/>
                  </a:lnTo>
                  <a:lnTo>
                    <a:pt x="944" y="655"/>
                  </a:lnTo>
                  <a:lnTo>
                    <a:pt x="940" y="650"/>
                  </a:lnTo>
                  <a:lnTo>
                    <a:pt x="935" y="647"/>
                  </a:lnTo>
                  <a:lnTo>
                    <a:pt x="931" y="643"/>
                  </a:lnTo>
                  <a:lnTo>
                    <a:pt x="927" y="639"/>
                  </a:lnTo>
                  <a:lnTo>
                    <a:pt x="922" y="635"/>
                  </a:lnTo>
                  <a:lnTo>
                    <a:pt x="918" y="632"/>
                  </a:lnTo>
                  <a:lnTo>
                    <a:pt x="915" y="627"/>
                  </a:lnTo>
                  <a:lnTo>
                    <a:pt x="909" y="624"/>
                  </a:lnTo>
                  <a:lnTo>
                    <a:pt x="906" y="620"/>
                  </a:lnTo>
                  <a:lnTo>
                    <a:pt x="900" y="616"/>
                  </a:lnTo>
                  <a:lnTo>
                    <a:pt x="896" y="612"/>
                  </a:lnTo>
                  <a:lnTo>
                    <a:pt x="892" y="609"/>
                  </a:lnTo>
                  <a:lnTo>
                    <a:pt x="887" y="604"/>
                  </a:lnTo>
                  <a:lnTo>
                    <a:pt x="883" y="601"/>
                  </a:lnTo>
                  <a:lnTo>
                    <a:pt x="879" y="597"/>
                  </a:lnTo>
                  <a:lnTo>
                    <a:pt x="874" y="594"/>
                  </a:lnTo>
                  <a:lnTo>
                    <a:pt x="870" y="589"/>
                  </a:lnTo>
                  <a:lnTo>
                    <a:pt x="866" y="586"/>
                  </a:lnTo>
                  <a:lnTo>
                    <a:pt x="861" y="582"/>
                  </a:lnTo>
                  <a:lnTo>
                    <a:pt x="856" y="578"/>
                  </a:lnTo>
                  <a:lnTo>
                    <a:pt x="851" y="574"/>
                  </a:lnTo>
                  <a:lnTo>
                    <a:pt x="847" y="571"/>
                  </a:lnTo>
                  <a:lnTo>
                    <a:pt x="843" y="566"/>
                  </a:lnTo>
                  <a:lnTo>
                    <a:pt x="838" y="563"/>
                  </a:lnTo>
                  <a:lnTo>
                    <a:pt x="833" y="559"/>
                  </a:lnTo>
                  <a:lnTo>
                    <a:pt x="828" y="555"/>
                  </a:lnTo>
                  <a:lnTo>
                    <a:pt x="824" y="551"/>
                  </a:lnTo>
                  <a:lnTo>
                    <a:pt x="820" y="548"/>
                  </a:lnTo>
                  <a:lnTo>
                    <a:pt x="815" y="543"/>
                  </a:lnTo>
                  <a:lnTo>
                    <a:pt x="810" y="540"/>
                  </a:lnTo>
                  <a:lnTo>
                    <a:pt x="806" y="537"/>
                  </a:lnTo>
                  <a:lnTo>
                    <a:pt x="801" y="532"/>
                  </a:lnTo>
                  <a:lnTo>
                    <a:pt x="796" y="529"/>
                  </a:lnTo>
                  <a:lnTo>
                    <a:pt x="791" y="525"/>
                  </a:lnTo>
                  <a:lnTo>
                    <a:pt x="787" y="522"/>
                  </a:lnTo>
                  <a:lnTo>
                    <a:pt x="782" y="517"/>
                  </a:lnTo>
                  <a:lnTo>
                    <a:pt x="777" y="514"/>
                  </a:lnTo>
                  <a:lnTo>
                    <a:pt x="772" y="510"/>
                  </a:lnTo>
                  <a:lnTo>
                    <a:pt x="767" y="506"/>
                  </a:lnTo>
                  <a:lnTo>
                    <a:pt x="762" y="502"/>
                  </a:lnTo>
                  <a:lnTo>
                    <a:pt x="758" y="499"/>
                  </a:lnTo>
                  <a:lnTo>
                    <a:pt x="753" y="495"/>
                  </a:lnTo>
                  <a:lnTo>
                    <a:pt x="748" y="491"/>
                  </a:lnTo>
                  <a:lnTo>
                    <a:pt x="743" y="488"/>
                  </a:lnTo>
                  <a:lnTo>
                    <a:pt x="738" y="485"/>
                  </a:lnTo>
                  <a:lnTo>
                    <a:pt x="734" y="480"/>
                  </a:lnTo>
                  <a:lnTo>
                    <a:pt x="729" y="477"/>
                  </a:lnTo>
                  <a:lnTo>
                    <a:pt x="724" y="473"/>
                  </a:lnTo>
                  <a:lnTo>
                    <a:pt x="719" y="469"/>
                  </a:lnTo>
                  <a:lnTo>
                    <a:pt x="714" y="465"/>
                  </a:lnTo>
                  <a:lnTo>
                    <a:pt x="710" y="462"/>
                  </a:lnTo>
                  <a:lnTo>
                    <a:pt x="704" y="458"/>
                  </a:lnTo>
                  <a:lnTo>
                    <a:pt x="700" y="454"/>
                  </a:lnTo>
                  <a:lnTo>
                    <a:pt x="694" y="451"/>
                  </a:lnTo>
                  <a:lnTo>
                    <a:pt x="690" y="447"/>
                  </a:lnTo>
                  <a:lnTo>
                    <a:pt x="685" y="443"/>
                  </a:lnTo>
                  <a:lnTo>
                    <a:pt x="680" y="440"/>
                  </a:lnTo>
                  <a:lnTo>
                    <a:pt x="675" y="437"/>
                  </a:lnTo>
                  <a:lnTo>
                    <a:pt x="670" y="432"/>
                  </a:lnTo>
                  <a:lnTo>
                    <a:pt x="665" y="429"/>
                  </a:lnTo>
                  <a:lnTo>
                    <a:pt x="661" y="426"/>
                  </a:lnTo>
                  <a:lnTo>
                    <a:pt x="655" y="421"/>
                  </a:lnTo>
                  <a:lnTo>
                    <a:pt x="651" y="418"/>
                  </a:lnTo>
                  <a:lnTo>
                    <a:pt x="646" y="414"/>
                  </a:lnTo>
                  <a:lnTo>
                    <a:pt x="641" y="410"/>
                  </a:lnTo>
                  <a:lnTo>
                    <a:pt x="635" y="407"/>
                  </a:lnTo>
                  <a:lnTo>
                    <a:pt x="631" y="404"/>
                  </a:lnTo>
                  <a:lnTo>
                    <a:pt x="627" y="399"/>
                  </a:lnTo>
                  <a:lnTo>
                    <a:pt x="621" y="396"/>
                  </a:lnTo>
                  <a:lnTo>
                    <a:pt x="617" y="393"/>
                  </a:lnTo>
                  <a:lnTo>
                    <a:pt x="611" y="390"/>
                  </a:lnTo>
                  <a:lnTo>
                    <a:pt x="607" y="385"/>
                  </a:lnTo>
                  <a:lnTo>
                    <a:pt x="602" y="382"/>
                  </a:lnTo>
                  <a:lnTo>
                    <a:pt x="597" y="378"/>
                  </a:lnTo>
                  <a:lnTo>
                    <a:pt x="592" y="374"/>
                  </a:lnTo>
                  <a:lnTo>
                    <a:pt x="587" y="371"/>
                  </a:lnTo>
                  <a:lnTo>
                    <a:pt x="582" y="368"/>
                  </a:lnTo>
                  <a:lnTo>
                    <a:pt x="578" y="365"/>
                  </a:lnTo>
                  <a:lnTo>
                    <a:pt x="573" y="360"/>
                  </a:lnTo>
                  <a:lnTo>
                    <a:pt x="568" y="357"/>
                  </a:lnTo>
                  <a:lnTo>
                    <a:pt x="563" y="354"/>
                  </a:lnTo>
                  <a:lnTo>
                    <a:pt x="558" y="350"/>
                  </a:lnTo>
                  <a:lnTo>
                    <a:pt x="554" y="346"/>
                  </a:lnTo>
                  <a:lnTo>
                    <a:pt x="549" y="343"/>
                  </a:lnTo>
                  <a:lnTo>
                    <a:pt x="544" y="339"/>
                  </a:lnTo>
                  <a:lnTo>
                    <a:pt x="539" y="336"/>
                  </a:lnTo>
                  <a:lnTo>
                    <a:pt x="535" y="333"/>
                  </a:lnTo>
                  <a:lnTo>
                    <a:pt x="530" y="330"/>
                  </a:lnTo>
                  <a:lnTo>
                    <a:pt x="525" y="325"/>
                  </a:lnTo>
                  <a:lnTo>
                    <a:pt x="521" y="322"/>
                  </a:lnTo>
                  <a:lnTo>
                    <a:pt x="516" y="319"/>
                  </a:lnTo>
                  <a:lnTo>
                    <a:pt x="511" y="316"/>
                  </a:lnTo>
                  <a:lnTo>
                    <a:pt x="507" y="312"/>
                  </a:lnTo>
                  <a:lnTo>
                    <a:pt x="501" y="309"/>
                  </a:lnTo>
                  <a:lnTo>
                    <a:pt x="497" y="306"/>
                  </a:lnTo>
                  <a:lnTo>
                    <a:pt x="493" y="301"/>
                  </a:lnTo>
                  <a:lnTo>
                    <a:pt x="488" y="298"/>
                  </a:lnTo>
                  <a:lnTo>
                    <a:pt x="484" y="295"/>
                  </a:lnTo>
                  <a:lnTo>
                    <a:pt x="478" y="292"/>
                  </a:lnTo>
                  <a:lnTo>
                    <a:pt x="474" y="288"/>
                  </a:lnTo>
                  <a:lnTo>
                    <a:pt x="470" y="285"/>
                  </a:lnTo>
                  <a:lnTo>
                    <a:pt x="465" y="282"/>
                  </a:lnTo>
                  <a:lnTo>
                    <a:pt x="461" y="278"/>
                  </a:lnTo>
                  <a:lnTo>
                    <a:pt x="457" y="275"/>
                  </a:lnTo>
                  <a:lnTo>
                    <a:pt x="452" y="272"/>
                  </a:lnTo>
                  <a:lnTo>
                    <a:pt x="448" y="269"/>
                  </a:lnTo>
                  <a:lnTo>
                    <a:pt x="444" y="264"/>
                  </a:lnTo>
                  <a:lnTo>
                    <a:pt x="439" y="262"/>
                  </a:lnTo>
                  <a:lnTo>
                    <a:pt x="434" y="258"/>
                  </a:lnTo>
                  <a:lnTo>
                    <a:pt x="430" y="256"/>
                  </a:lnTo>
                  <a:lnTo>
                    <a:pt x="425" y="251"/>
                  </a:lnTo>
                  <a:lnTo>
                    <a:pt x="422" y="249"/>
                  </a:lnTo>
                  <a:lnTo>
                    <a:pt x="417" y="246"/>
                  </a:lnTo>
                  <a:lnTo>
                    <a:pt x="413" y="242"/>
                  </a:lnTo>
                  <a:lnTo>
                    <a:pt x="409" y="239"/>
                  </a:lnTo>
                  <a:lnTo>
                    <a:pt x="404" y="236"/>
                  </a:lnTo>
                  <a:lnTo>
                    <a:pt x="400" y="233"/>
                  </a:lnTo>
                  <a:lnTo>
                    <a:pt x="396" y="229"/>
                  </a:lnTo>
                  <a:lnTo>
                    <a:pt x="392" y="226"/>
                  </a:lnTo>
                  <a:lnTo>
                    <a:pt x="388" y="223"/>
                  </a:lnTo>
                  <a:lnTo>
                    <a:pt x="384" y="220"/>
                  </a:lnTo>
                  <a:lnTo>
                    <a:pt x="379" y="217"/>
                  </a:lnTo>
                  <a:lnTo>
                    <a:pt x="376" y="214"/>
                  </a:lnTo>
                  <a:lnTo>
                    <a:pt x="372" y="211"/>
                  </a:lnTo>
                  <a:lnTo>
                    <a:pt x="367" y="208"/>
                  </a:lnTo>
                  <a:lnTo>
                    <a:pt x="364" y="204"/>
                  </a:lnTo>
                  <a:lnTo>
                    <a:pt x="360" y="202"/>
                  </a:lnTo>
                  <a:lnTo>
                    <a:pt x="355" y="199"/>
                  </a:lnTo>
                  <a:lnTo>
                    <a:pt x="351" y="196"/>
                  </a:lnTo>
                  <a:lnTo>
                    <a:pt x="348" y="192"/>
                  </a:lnTo>
                  <a:lnTo>
                    <a:pt x="344" y="190"/>
                  </a:lnTo>
                  <a:lnTo>
                    <a:pt x="340" y="187"/>
                  </a:lnTo>
                  <a:lnTo>
                    <a:pt x="336" y="184"/>
                  </a:lnTo>
                  <a:lnTo>
                    <a:pt x="332" y="181"/>
                  </a:lnTo>
                  <a:lnTo>
                    <a:pt x="328" y="178"/>
                  </a:lnTo>
                  <a:lnTo>
                    <a:pt x="325" y="175"/>
                  </a:lnTo>
                  <a:lnTo>
                    <a:pt x="321" y="173"/>
                  </a:lnTo>
                  <a:lnTo>
                    <a:pt x="318" y="169"/>
                  </a:lnTo>
                  <a:lnTo>
                    <a:pt x="314" y="166"/>
                  </a:lnTo>
                  <a:lnTo>
                    <a:pt x="311" y="164"/>
                  </a:lnTo>
                  <a:lnTo>
                    <a:pt x="306" y="161"/>
                  </a:lnTo>
                  <a:lnTo>
                    <a:pt x="303" y="158"/>
                  </a:lnTo>
                  <a:lnTo>
                    <a:pt x="300" y="155"/>
                  </a:lnTo>
                  <a:lnTo>
                    <a:pt x="296" y="153"/>
                  </a:lnTo>
                  <a:lnTo>
                    <a:pt x="293" y="150"/>
                  </a:lnTo>
                  <a:lnTo>
                    <a:pt x="289" y="148"/>
                  </a:lnTo>
                  <a:lnTo>
                    <a:pt x="285" y="144"/>
                  </a:lnTo>
                  <a:lnTo>
                    <a:pt x="282" y="142"/>
                  </a:lnTo>
                  <a:lnTo>
                    <a:pt x="279" y="139"/>
                  </a:lnTo>
                  <a:lnTo>
                    <a:pt x="276" y="137"/>
                  </a:lnTo>
                  <a:lnTo>
                    <a:pt x="272" y="134"/>
                  </a:lnTo>
                  <a:lnTo>
                    <a:pt x="269" y="131"/>
                  </a:lnTo>
                  <a:lnTo>
                    <a:pt x="266" y="129"/>
                  </a:lnTo>
                  <a:lnTo>
                    <a:pt x="263" y="127"/>
                  </a:lnTo>
                  <a:lnTo>
                    <a:pt x="259" y="124"/>
                  </a:lnTo>
                  <a:lnTo>
                    <a:pt x="256" y="121"/>
                  </a:lnTo>
                  <a:lnTo>
                    <a:pt x="253" y="119"/>
                  </a:lnTo>
                  <a:lnTo>
                    <a:pt x="249" y="117"/>
                  </a:lnTo>
                  <a:lnTo>
                    <a:pt x="246" y="114"/>
                  </a:lnTo>
                  <a:lnTo>
                    <a:pt x="244" y="112"/>
                  </a:lnTo>
                  <a:lnTo>
                    <a:pt x="241" y="109"/>
                  </a:lnTo>
                  <a:lnTo>
                    <a:pt x="237" y="107"/>
                  </a:lnTo>
                  <a:lnTo>
                    <a:pt x="234" y="105"/>
                  </a:lnTo>
                  <a:lnTo>
                    <a:pt x="231" y="103"/>
                  </a:lnTo>
                  <a:lnTo>
                    <a:pt x="229" y="101"/>
                  </a:lnTo>
                  <a:lnTo>
                    <a:pt x="225" y="99"/>
                  </a:lnTo>
                  <a:lnTo>
                    <a:pt x="222" y="96"/>
                  </a:lnTo>
                  <a:lnTo>
                    <a:pt x="220" y="94"/>
                  </a:lnTo>
                  <a:lnTo>
                    <a:pt x="217" y="92"/>
                  </a:lnTo>
                  <a:lnTo>
                    <a:pt x="215" y="90"/>
                  </a:lnTo>
                  <a:lnTo>
                    <a:pt x="211" y="88"/>
                  </a:lnTo>
                  <a:lnTo>
                    <a:pt x="208" y="85"/>
                  </a:lnTo>
                  <a:lnTo>
                    <a:pt x="206" y="83"/>
                  </a:lnTo>
                  <a:lnTo>
                    <a:pt x="203" y="81"/>
                  </a:lnTo>
                  <a:lnTo>
                    <a:pt x="200" y="79"/>
                  </a:lnTo>
                  <a:lnTo>
                    <a:pt x="198" y="77"/>
                  </a:lnTo>
                  <a:lnTo>
                    <a:pt x="195" y="76"/>
                  </a:lnTo>
                  <a:lnTo>
                    <a:pt x="193" y="73"/>
                  </a:lnTo>
                  <a:lnTo>
                    <a:pt x="191" y="71"/>
                  </a:lnTo>
                  <a:lnTo>
                    <a:pt x="187" y="69"/>
                  </a:lnTo>
                  <a:lnTo>
                    <a:pt x="185" y="68"/>
                  </a:lnTo>
                  <a:lnTo>
                    <a:pt x="183" y="66"/>
                  </a:lnTo>
                  <a:lnTo>
                    <a:pt x="180" y="64"/>
                  </a:lnTo>
                  <a:lnTo>
                    <a:pt x="177" y="63"/>
                  </a:lnTo>
                  <a:lnTo>
                    <a:pt x="175" y="60"/>
                  </a:lnTo>
                  <a:lnTo>
                    <a:pt x="173" y="59"/>
                  </a:lnTo>
                  <a:lnTo>
                    <a:pt x="171" y="57"/>
                  </a:lnTo>
                  <a:lnTo>
                    <a:pt x="168" y="55"/>
                  </a:lnTo>
                  <a:lnTo>
                    <a:pt x="165" y="54"/>
                  </a:lnTo>
                  <a:lnTo>
                    <a:pt x="163" y="52"/>
                  </a:lnTo>
                  <a:lnTo>
                    <a:pt x="161" y="51"/>
                  </a:lnTo>
                  <a:lnTo>
                    <a:pt x="159" y="48"/>
                  </a:lnTo>
                  <a:lnTo>
                    <a:pt x="157" y="47"/>
                  </a:lnTo>
                  <a:lnTo>
                    <a:pt x="155" y="46"/>
                  </a:lnTo>
                  <a:lnTo>
                    <a:pt x="152" y="44"/>
                  </a:lnTo>
                  <a:lnTo>
                    <a:pt x="150" y="43"/>
                  </a:lnTo>
                  <a:lnTo>
                    <a:pt x="148" y="42"/>
                  </a:lnTo>
                  <a:lnTo>
                    <a:pt x="146" y="40"/>
                  </a:lnTo>
                  <a:lnTo>
                    <a:pt x="144" y="39"/>
                  </a:lnTo>
                  <a:lnTo>
                    <a:pt x="141" y="37"/>
                  </a:lnTo>
                  <a:lnTo>
                    <a:pt x="139" y="36"/>
                  </a:lnTo>
                  <a:lnTo>
                    <a:pt x="138" y="34"/>
                  </a:lnTo>
                  <a:lnTo>
                    <a:pt x="136" y="33"/>
                  </a:lnTo>
                  <a:lnTo>
                    <a:pt x="134" y="32"/>
                  </a:lnTo>
                  <a:lnTo>
                    <a:pt x="132" y="31"/>
                  </a:lnTo>
                  <a:lnTo>
                    <a:pt x="129" y="30"/>
                  </a:lnTo>
                  <a:lnTo>
                    <a:pt x="128" y="29"/>
                  </a:lnTo>
                  <a:lnTo>
                    <a:pt x="126" y="28"/>
                  </a:lnTo>
                  <a:lnTo>
                    <a:pt x="124" y="27"/>
                  </a:lnTo>
                  <a:lnTo>
                    <a:pt x="122" y="25"/>
                  </a:lnTo>
                  <a:lnTo>
                    <a:pt x="121" y="24"/>
                  </a:lnTo>
                  <a:lnTo>
                    <a:pt x="119" y="23"/>
                  </a:lnTo>
                  <a:lnTo>
                    <a:pt x="116" y="22"/>
                  </a:lnTo>
                  <a:lnTo>
                    <a:pt x="115" y="21"/>
                  </a:lnTo>
                  <a:lnTo>
                    <a:pt x="113" y="20"/>
                  </a:lnTo>
                  <a:lnTo>
                    <a:pt x="112" y="19"/>
                  </a:lnTo>
                  <a:lnTo>
                    <a:pt x="110" y="18"/>
                  </a:lnTo>
                  <a:lnTo>
                    <a:pt x="109" y="18"/>
                  </a:lnTo>
                  <a:lnTo>
                    <a:pt x="107" y="17"/>
                  </a:lnTo>
                  <a:lnTo>
                    <a:pt x="105" y="16"/>
                  </a:lnTo>
                  <a:lnTo>
                    <a:pt x="103" y="15"/>
                  </a:lnTo>
                  <a:lnTo>
                    <a:pt x="102" y="15"/>
                  </a:lnTo>
                  <a:lnTo>
                    <a:pt x="100" y="13"/>
                  </a:lnTo>
                  <a:lnTo>
                    <a:pt x="99" y="12"/>
                  </a:lnTo>
                  <a:lnTo>
                    <a:pt x="97" y="11"/>
                  </a:lnTo>
                  <a:lnTo>
                    <a:pt x="96" y="11"/>
                  </a:lnTo>
                  <a:lnTo>
                    <a:pt x="95" y="10"/>
                  </a:lnTo>
                  <a:lnTo>
                    <a:pt x="92" y="10"/>
                  </a:lnTo>
                  <a:lnTo>
                    <a:pt x="91" y="9"/>
                  </a:lnTo>
                  <a:lnTo>
                    <a:pt x="90" y="9"/>
                  </a:lnTo>
                  <a:lnTo>
                    <a:pt x="88" y="8"/>
                  </a:lnTo>
                  <a:lnTo>
                    <a:pt x="87" y="8"/>
                  </a:lnTo>
                  <a:lnTo>
                    <a:pt x="86" y="7"/>
                  </a:lnTo>
                  <a:lnTo>
                    <a:pt x="85" y="7"/>
                  </a:lnTo>
                  <a:lnTo>
                    <a:pt x="83" y="6"/>
                  </a:lnTo>
                  <a:lnTo>
                    <a:pt x="82" y="6"/>
                  </a:lnTo>
                  <a:lnTo>
                    <a:pt x="80" y="5"/>
                  </a:lnTo>
                  <a:lnTo>
                    <a:pt x="79" y="5"/>
                  </a:lnTo>
                  <a:lnTo>
                    <a:pt x="77" y="4"/>
                  </a:lnTo>
                  <a:lnTo>
                    <a:pt x="76" y="4"/>
                  </a:lnTo>
                  <a:lnTo>
                    <a:pt x="75" y="4"/>
                  </a:lnTo>
                  <a:lnTo>
                    <a:pt x="74" y="4"/>
                  </a:lnTo>
                  <a:lnTo>
                    <a:pt x="73" y="3"/>
                  </a:lnTo>
                  <a:lnTo>
                    <a:pt x="72" y="3"/>
                  </a:lnTo>
                  <a:lnTo>
                    <a:pt x="71" y="3"/>
                  </a:lnTo>
                  <a:lnTo>
                    <a:pt x="68" y="3"/>
                  </a:lnTo>
                  <a:lnTo>
                    <a:pt x="67" y="1"/>
                  </a:lnTo>
                  <a:lnTo>
                    <a:pt x="66" y="1"/>
                  </a:lnTo>
                  <a:lnTo>
                    <a:pt x="65" y="1"/>
                  </a:lnTo>
                  <a:lnTo>
                    <a:pt x="64" y="1"/>
                  </a:lnTo>
                  <a:lnTo>
                    <a:pt x="63" y="1"/>
                  </a:lnTo>
                  <a:lnTo>
                    <a:pt x="62" y="1"/>
                  </a:lnTo>
                  <a:lnTo>
                    <a:pt x="61" y="0"/>
                  </a:lnTo>
                  <a:lnTo>
                    <a:pt x="60" y="0"/>
                  </a:lnTo>
                  <a:lnTo>
                    <a:pt x="59" y="0"/>
                  </a:lnTo>
                  <a:lnTo>
                    <a:pt x="56" y="0"/>
                  </a:lnTo>
                  <a:lnTo>
                    <a:pt x="55" y="0"/>
                  </a:lnTo>
                  <a:lnTo>
                    <a:pt x="54" y="0"/>
                  </a:lnTo>
                  <a:lnTo>
                    <a:pt x="53" y="0"/>
                  </a:lnTo>
                  <a:lnTo>
                    <a:pt x="52" y="0"/>
                  </a:lnTo>
                  <a:lnTo>
                    <a:pt x="51" y="0"/>
                  </a:lnTo>
                  <a:lnTo>
                    <a:pt x="50" y="0"/>
                  </a:lnTo>
                  <a:lnTo>
                    <a:pt x="49" y="0"/>
                  </a:lnTo>
                  <a:lnTo>
                    <a:pt x="48" y="0"/>
                  </a:lnTo>
                  <a:lnTo>
                    <a:pt x="47" y="0"/>
                  </a:lnTo>
                  <a:lnTo>
                    <a:pt x="46" y="1"/>
                  </a:lnTo>
                  <a:lnTo>
                    <a:pt x="44" y="1"/>
                  </a:lnTo>
                  <a:lnTo>
                    <a:pt x="43" y="1"/>
                  </a:lnTo>
                  <a:lnTo>
                    <a:pt x="42" y="1"/>
                  </a:lnTo>
                  <a:lnTo>
                    <a:pt x="41" y="1"/>
                  </a:lnTo>
                  <a:lnTo>
                    <a:pt x="40" y="3"/>
                  </a:lnTo>
                  <a:lnTo>
                    <a:pt x="39" y="3"/>
                  </a:lnTo>
                  <a:lnTo>
                    <a:pt x="38" y="3"/>
                  </a:lnTo>
                  <a:lnTo>
                    <a:pt x="37" y="3"/>
                  </a:lnTo>
                  <a:lnTo>
                    <a:pt x="37" y="4"/>
                  </a:lnTo>
                  <a:lnTo>
                    <a:pt x="36" y="4"/>
                  </a:lnTo>
                  <a:lnTo>
                    <a:pt x="35" y="4"/>
                  </a:lnTo>
                  <a:lnTo>
                    <a:pt x="34" y="5"/>
                  </a:lnTo>
                  <a:lnTo>
                    <a:pt x="32" y="5"/>
                  </a:lnTo>
                  <a:lnTo>
                    <a:pt x="31" y="6"/>
                  </a:lnTo>
                  <a:lnTo>
                    <a:pt x="30" y="7"/>
                  </a:lnTo>
                  <a:lnTo>
                    <a:pt x="29" y="7"/>
                  </a:lnTo>
                  <a:lnTo>
                    <a:pt x="29" y="8"/>
                  </a:lnTo>
                  <a:lnTo>
                    <a:pt x="28" y="8"/>
                  </a:lnTo>
                  <a:lnTo>
                    <a:pt x="27" y="9"/>
                  </a:lnTo>
                  <a:lnTo>
                    <a:pt x="26" y="9"/>
                  </a:lnTo>
                  <a:lnTo>
                    <a:pt x="26" y="10"/>
                  </a:lnTo>
                  <a:lnTo>
                    <a:pt x="25" y="10"/>
                  </a:lnTo>
                  <a:lnTo>
                    <a:pt x="25" y="11"/>
                  </a:lnTo>
                  <a:lnTo>
                    <a:pt x="24" y="11"/>
                  </a:lnTo>
                  <a:lnTo>
                    <a:pt x="23" y="12"/>
                  </a:lnTo>
                  <a:lnTo>
                    <a:pt x="23" y="13"/>
                  </a:lnTo>
                  <a:lnTo>
                    <a:pt x="22" y="13"/>
                  </a:lnTo>
                  <a:lnTo>
                    <a:pt x="22" y="15"/>
                  </a:lnTo>
                  <a:lnTo>
                    <a:pt x="22" y="16"/>
                  </a:lnTo>
                  <a:lnTo>
                    <a:pt x="20" y="16"/>
                  </a:lnTo>
                  <a:lnTo>
                    <a:pt x="19" y="17"/>
                  </a:lnTo>
                  <a:lnTo>
                    <a:pt x="19" y="18"/>
                  </a:lnTo>
                  <a:lnTo>
                    <a:pt x="18" y="18"/>
                  </a:lnTo>
                  <a:lnTo>
                    <a:pt x="18" y="19"/>
                  </a:lnTo>
                  <a:lnTo>
                    <a:pt x="18" y="20"/>
                  </a:lnTo>
                  <a:lnTo>
                    <a:pt x="17" y="21"/>
                  </a:lnTo>
                  <a:lnTo>
                    <a:pt x="17" y="22"/>
                  </a:lnTo>
                  <a:lnTo>
                    <a:pt x="16" y="22"/>
                  </a:lnTo>
                  <a:lnTo>
                    <a:pt x="16" y="23"/>
                  </a:lnTo>
                  <a:lnTo>
                    <a:pt x="16" y="24"/>
                  </a:lnTo>
                  <a:lnTo>
                    <a:pt x="15" y="24"/>
                  </a:lnTo>
                  <a:lnTo>
                    <a:pt x="15" y="25"/>
                  </a:lnTo>
                  <a:lnTo>
                    <a:pt x="15" y="27"/>
                  </a:lnTo>
                  <a:lnTo>
                    <a:pt x="14" y="28"/>
                  </a:lnTo>
                  <a:lnTo>
                    <a:pt x="14" y="29"/>
                  </a:lnTo>
                  <a:lnTo>
                    <a:pt x="14" y="30"/>
                  </a:lnTo>
                  <a:lnTo>
                    <a:pt x="14" y="31"/>
                  </a:lnTo>
                  <a:lnTo>
                    <a:pt x="14" y="32"/>
                  </a:lnTo>
                  <a:lnTo>
                    <a:pt x="13" y="33"/>
                  </a:lnTo>
                  <a:lnTo>
                    <a:pt x="13" y="34"/>
                  </a:lnTo>
                  <a:lnTo>
                    <a:pt x="13" y="37"/>
                  </a:lnTo>
                  <a:lnTo>
                    <a:pt x="13" y="41"/>
                  </a:lnTo>
                  <a:lnTo>
                    <a:pt x="13" y="44"/>
                  </a:lnTo>
                  <a:lnTo>
                    <a:pt x="13" y="45"/>
                  </a:lnTo>
                  <a:lnTo>
                    <a:pt x="13" y="46"/>
                  </a:lnTo>
                  <a:lnTo>
                    <a:pt x="14" y="46"/>
                  </a:lnTo>
                  <a:lnTo>
                    <a:pt x="14" y="47"/>
                  </a:lnTo>
                  <a:lnTo>
                    <a:pt x="14" y="48"/>
                  </a:lnTo>
                  <a:lnTo>
                    <a:pt x="14" y="49"/>
                  </a:lnTo>
                  <a:lnTo>
                    <a:pt x="15" y="51"/>
                  </a:lnTo>
                  <a:lnTo>
                    <a:pt x="15" y="52"/>
                  </a:lnTo>
                  <a:lnTo>
                    <a:pt x="14" y="52"/>
                  </a:lnTo>
                  <a:lnTo>
                    <a:pt x="14" y="51"/>
                  </a:lnTo>
                  <a:lnTo>
                    <a:pt x="13" y="51"/>
                  </a:lnTo>
                  <a:lnTo>
                    <a:pt x="13" y="49"/>
                  </a:lnTo>
                  <a:lnTo>
                    <a:pt x="12" y="49"/>
                  </a:lnTo>
                  <a:lnTo>
                    <a:pt x="11" y="48"/>
                  </a:lnTo>
                  <a:lnTo>
                    <a:pt x="10" y="48"/>
                  </a:lnTo>
                  <a:lnTo>
                    <a:pt x="10" y="47"/>
                  </a:lnTo>
                  <a:lnTo>
                    <a:pt x="8" y="47"/>
                  </a:lnTo>
                  <a:lnTo>
                    <a:pt x="8" y="46"/>
                  </a:lnTo>
                  <a:lnTo>
                    <a:pt x="7" y="46"/>
                  </a:lnTo>
                  <a:lnTo>
                    <a:pt x="6" y="45"/>
                  </a:lnTo>
                  <a:lnTo>
                    <a:pt x="5" y="45"/>
                  </a:lnTo>
                  <a:lnTo>
                    <a:pt x="5" y="44"/>
                  </a:lnTo>
                  <a:lnTo>
                    <a:pt x="4" y="44"/>
                  </a:lnTo>
                  <a:lnTo>
                    <a:pt x="4" y="43"/>
                  </a:lnTo>
                  <a:lnTo>
                    <a:pt x="3" y="43"/>
                  </a:lnTo>
                  <a:lnTo>
                    <a:pt x="3" y="42"/>
                  </a:lnTo>
                  <a:lnTo>
                    <a:pt x="2" y="42"/>
                  </a:lnTo>
                  <a:lnTo>
                    <a:pt x="2" y="41"/>
                  </a:lnTo>
                  <a:lnTo>
                    <a:pt x="1" y="41"/>
                  </a:lnTo>
                  <a:lnTo>
                    <a:pt x="1" y="40"/>
                  </a:lnTo>
                  <a:lnTo>
                    <a:pt x="0" y="40"/>
                  </a:lnTo>
                  <a:lnTo>
                    <a:pt x="0" y="39"/>
                  </a:lnTo>
                  <a:lnTo>
                    <a:pt x="0" y="37"/>
                  </a:lnTo>
                  <a:lnTo>
                    <a:pt x="0" y="36"/>
                  </a:lnTo>
                  <a:lnTo>
                    <a:pt x="0" y="34"/>
                  </a:lnTo>
                </a:path>
              </a:pathLst>
            </a:custGeom>
            <a:noFill/>
            <a:ln w="7938" cap="flat">
              <a:solidFill>
                <a:srgbClr val="999999"/>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194" name="Oval 58"/>
            <p:cNvSpPr>
              <a:spLocks noChangeArrowheads="1"/>
            </p:cNvSpPr>
            <p:nvPr/>
          </p:nvSpPr>
          <p:spPr bwMode="auto">
            <a:xfrm rot="10800000">
              <a:off x="5025" y="3808"/>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95" name="Oval 59"/>
            <p:cNvSpPr>
              <a:spLocks noChangeArrowheads="1"/>
            </p:cNvSpPr>
            <p:nvPr/>
          </p:nvSpPr>
          <p:spPr bwMode="auto">
            <a:xfrm rot="10800000">
              <a:off x="5025" y="3808"/>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96" name="Oval 60"/>
            <p:cNvSpPr>
              <a:spLocks noChangeArrowheads="1"/>
            </p:cNvSpPr>
            <p:nvPr/>
          </p:nvSpPr>
          <p:spPr bwMode="auto">
            <a:xfrm rot="10800000">
              <a:off x="5038" y="3451"/>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97" name="Oval 61"/>
            <p:cNvSpPr>
              <a:spLocks noChangeArrowheads="1"/>
            </p:cNvSpPr>
            <p:nvPr/>
          </p:nvSpPr>
          <p:spPr bwMode="auto">
            <a:xfrm rot="10800000">
              <a:off x="5038" y="3451"/>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98" name="Oval 62"/>
            <p:cNvSpPr>
              <a:spLocks noChangeArrowheads="1"/>
            </p:cNvSpPr>
            <p:nvPr/>
          </p:nvSpPr>
          <p:spPr bwMode="auto">
            <a:xfrm rot="10800000">
              <a:off x="4676" y="3840"/>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199" name="Oval 63"/>
            <p:cNvSpPr>
              <a:spLocks noChangeArrowheads="1"/>
            </p:cNvSpPr>
            <p:nvPr/>
          </p:nvSpPr>
          <p:spPr bwMode="auto">
            <a:xfrm rot="10800000">
              <a:off x="4676" y="3840"/>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0" name="Oval 64"/>
            <p:cNvSpPr>
              <a:spLocks noChangeArrowheads="1"/>
            </p:cNvSpPr>
            <p:nvPr/>
          </p:nvSpPr>
          <p:spPr bwMode="auto">
            <a:xfrm rot="10800000">
              <a:off x="4967" y="3389"/>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1" name="Oval 65"/>
            <p:cNvSpPr>
              <a:spLocks noChangeArrowheads="1"/>
            </p:cNvSpPr>
            <p:nvPr/>
          </p:nvSpPr>
          <p:spPr bwMode="auto">
            <a:xfrm rot="10800000">
              <a:off x="4967" y="3389"/>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2" name="Oval 66"/>
            <p:cNvSpPr>
              <a:spLocks noChangeArrowheads="1"/>
            </p:cNvSpPr>
            <p:nvPr/>
          </p:nvSpPr>
          <p:spPr bwMode="auto">
            <a:xfrm rot="10800000">
              <a:off x="4714" y="3875"/>
              <a:ext cx="38"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3" name="Oval 67"/>
            <p:cNvSpPr>
              <a:spLocks noChangeArrowheads="1"/>
            </p:cNvSpPr>
            <p:nvPr/>
          </p:nvSpPr>
          <p:spPr bwMode="auto">
            <a:xfrm rot="10800000">
              <a:off x="4714" y="3875"/>
              <a:ext cx="38"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4" name="Oval 68"/>
            <p:cNvSpPr>
              <a:spLocks noChangeArrowheads="1"/>
            </p:cNvSpPr>
            <p:nvPr/>
          </p:nvSpPr>
          <p:spPr bwMode="auto">
            <a:xfrm rot="10800000">
              <a:off x="4647" y="3231"/>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5" name="Oval 69"/>
            <p:cNvSpPr>
              <a:spLocks noChangeArrowheads="1"/>
            </p:cNvSpPr>
            <p:nvPr/>
          </p:nvSpPr>
          <p:spPr bwMode="auto">
            <a:xfrm rot="10800000">
              <a:off x="4647" y="3231"/>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6" name="Oval 70"/>
            <p:cNvSpPr>
              <a:spLocks noChangeArrowheads="1"/>
            </p:cNvSpPr>
            <p:nvPr/>
          </p:nvSpPr>
          <p:spPr bwMode="auto">
            <a:xfrm rot="10800000">
              <a:off x="5002" y="3486"/>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7" name="Oval 71"/>
            <p:cNvSpPr>
              <a:spLocks noChangeArrowheads="1"/>
            </p:cNvSpPr>
            <p:nvPr/>
          </p:nvSpPr>
          <p:spPr bwMode="auto">
            <a:xfrm rot="10800000">
              <a:off x="5002" y="3486"/>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8" name="Oval 72"/>
            <p:cNvSpPr>
              <a:spLocks noChangeArrowheads="1"/>
            </p:cNvSpPr>
            <p:nvPr/>
          </p:nvSpPr>
          <p:spPr bwMode="auto">
            <a:xfrm rot="10800000">
              <a:off x="5045" y="3515"/>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09" name="Oval 73"/>
            <p:cNvSpPr>
              <a:spLocks noChangeArrowheads="1"/>
            </p:cNvSpPr>
            <p:nvPr/>
          </p:nvSpPr>
          <p:spPr bwMode="auto">
            <a:xfrm rot="10800000">
              <a:off x="5045" y="3515"/>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0" name="Oval 74"/>
            <p:cNvSpPr>
              <a:spLocks noChangeArrowheads="1"/>
            </p:cNvSpPr>
            <p:nvPr/>
          </p:nvSpPr>
          <p:spPr bwMode="auto">
            <a:xfrm rot="10800000">
              <a:off x="4857" y="3197"/>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1" name="Oval 75"/>
            <p:cNvSpPr>
              <a:spLocks noChangeArrowheads="1"/>
            </p:cNvSpPr>
            <p:nvPr/>
          </p:nvSpPr>
          <p:spPr bwMode="auto">
            <a:xfrm rot="10800000">
              <a:off x="4857" y="3197"/>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2" name="Oval 76"/>
            <p:cNvSpPr>
              <a:spLocks noChangeArrowheads="1"/>
            </p:cNvSpPr>
            <p:nvPr/>
          </p:nvSpPr>
          <p:spPr bwMode="auto">
            <a:xfrm rot="10800000">
              <a:off x="4531" y="3859"/>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3" name="Oval 77"/>
            <p:cNvSpPr>
              <a:spLocks noChangeArrowheads="1"/>
            </p:cNvSpPr>
            <p:nvPr/>
          </p:nvSpPr>
          <p:spPr bwMode="auto">
            <a:xfrm rot="10800000">
              <a:off x="4531" y="3859"/>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4" name="Oval 78"/>
            <p:cNvSpPr>
              <a:spLocks noChangeArrowheads="1"/>
            </p:cNvSpPr>
            <p:nvPr/>
          </p:nvSpPr>
          <p:spPr bwMode="auto">
            <a:xfrm rot="10800000">
              <a:off x="5038" y="3908"/>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5" name="Oval 79"/>
            <p:cNvSpPr>
              <a:spLocks noChangeArrowheads="1"/>
            </p:cNvSpPr>
            <p:nvPr/>
          </p:nvSpPr>
          <p:spPr bwMode="auto">
            <a:xfrm rot="10800000">
              <a:off x="5038" y="3908"/>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6" name="Oval 80"/>
            <p:cNvSpPr>
              <a:spLocks noChangeArrowheads="1"/>
            </p:cNvSpPr>
            <p:nvPr/>
          </p:nvSpPr>
          <p:spPr bwMode="auto">
            <a:xfrm rot="10800000">
              <a:off x="4998" y="3191"/>
              <a:ext cx="37"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7" name="Oval 81"/>
            <p:cNvSpPr>
              <a:spLocks noChangeArrowheads="1"/>
            </p:cNvSpPr>
            <p:nvPr/>
          </p:nvSpPr>
          <p:spPr bwMode="auto">
            <a:xfrm rot="10800000">
              <a:off x="4998" y="3191"/>
              <a:ext cx="37" cy="38"/>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8" name="Oval 82"/>
            <p:cNvSpPr>
              <a:spLocks noChangeArrowheads="1"/>
            </p:cNvSpPr>
            <p:nvPr/>
          </p:nvSpPr>
          <p:spPr bwMode="auto">
            <a:xfrm rot="10800000">
              <a:off x="4588" y="3464"/>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19" name="Oval 83"/>
            <p:cNvSpPr>
              <a:spLocks noChangeArrowheads="1"/>
            </p:cNvSpPr>
            <p:nvPr/>
          </p:nvSpPr>
          <p:spPr bwMode="auto">
            <a:xfrm rot="10800000">
              <a:off x="4588" y="3464"/>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0" name="Oval 84"/>
            <p:cNvSpPr>
              <a:spLocks noChangeArrowheads="1"/>
            </p:cNvSpPr>
            <p:nvPr/>
          </p:nvSpPr>
          <p:spPr bwMode="auto">
            <a:xfrm rot="10800000">
              <a:off x="4676" y="3223"/>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1" name="Oval 85"/>
            <p:cNvSpPr>
              <a:spLocks noChangeArrowheads="1"/>
            </p:cNvSpPr>
            <p:nvPr/>
          </p:nvSpPr>
          <p:spPr bwMode="auto">
            <a:xfrm rot="10800000">
              <a:off x="4676" y="3223"/>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2" name="Oval 86"/>
            <p:cNvSpPr>
              <a:spLocks noChangeArrowheads="1"/>
            </p:cNvSpPr>
            <p:nvPr/>
          </p:nvSpPr>
          <p:spPr bwMode="auto">
            <a:xfrm rot="10800000">
              <a:off x="4671" y="3871"/>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3" name="Oval 87"/>
            <p:cNvSpPr>
              <a:spLocks noChangeArrowheads="1"/>
            </p:cNvSpPr>
            <p:nvPr/>
          </p:nvSpPr>
          <p:spPr bwMode="auto">
            <a:xfrm rot="10800000">
              <a:off x="4671" y="3871"/>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4" name="Oval 88"/>
            <p:cNvSpPr>
              <a:spLocks noChangeArrowheads="1"/>
            </p:cNvSpPr>
            <p:nvPr/>
          </p:nvSpPr>
          <p:spPr bwMode="auto">
            <a:xfrm rot="10800000">
              <a:off x="4582" y="3822"/>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5" name="Oval 89"/>
            <p:cNvSpPr>
              <a:spLocks noChangeArrowheads="1"/>
            </p:cNvSpPr>
            <p:nvPr/>
          </p:nvSpPr>
          <p:spPr bwMode="auto">
            <a:xfrm rot="10800000">
              <a:off x="4582" y="3822"/>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6" name="Oval 90"/>
            <p:cNvSpPr>
              <a:spLocks noChangeArrowheads="1"/>
            </p:cNvSpPr>
            <p:nvPr/>
          </p:nvSpPr>
          <p:spPr bwMode="auto">
            <a:xfrm rot="10800000">
              <a:off x="4600" y="3261"/>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7" name="Oval 91"/>
            <p:cNvSpPr>
              <a:spLocks noChangeArrowheads="1"/>
            </p:cNvSpPr>
            <p:nvPr/>
          </p:nvSpPr>
          <p:spPr bwMode="auto">
            <a:xfrm rot="10800000">
              <a:off x="4600" y="3261"/>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8" name="Oval 92"/>
            <p:cNvSpPr>
              <a:spLocks noChangeArrowheads="1"/>
            </p:cNvSpPr>
            <p:nvPr/>
          </p:nvSpPr>
          <p:spPr bwMode="auto">
            <a:xfrm rot="10800000">
              <a:off x="4961" y="3662"/>
              <a:ext cx="37"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29" name="Oval 93"/>
            <p:cNvSpPr>
              <a:spLocks noChangeArrowheads="1"/>
            </p:cNvSpPr>
            <p:nvPr/>
          </p:nvSpPr>
          <p:spPr bwMode="auto">
            <a:xfrm rot="10800000">
              <a:off x="4961" y="3662"/>
              <a:ext cx="37" cy="38"/>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0" name="Oval 94"/>
            <p:cNvSpPr>
              <a:spLocks noChangeArrowheads="1"/>
            </p:cNvSpPr>
            <p:nvPr/>
          </p:nvSpPr>
          <p:spPr bwMode="auto">
            <a:xfrm rot="10800000">
              <a:off x="4511" y="3380"/>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1" name="Oval 95"/>
            <p:cNvSpPr>
              <a:spLocks noChangeArrowheads="1"/>
            </p:cNvSpPr>
            <p:nvPr/>
          </p:nvSpPr>
          <p:spPr bwMode="auto">
            <a:xfrm rot="10800000">
              <a:off x="4511" y="3380"/>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2" name="Oval 96"/>
            <p:cNvSpPr>
              <a:spLocks noChangeArrowheads="1"/>
            </p:cNvSpPr>
            <p:nvPr/>
          </p:nvSpPr>
          <p:spPr bwMode="auto">
            <a:xfrm rot="10800000">
              <a:off x="4620" y="3439"/>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3" name="Oval 97"/>
            <p:cNvSpPr>
              <a:spLocks noChangeArrowheads="1"/>
            </p:cNvSpPr>
            <p:nvPr/>
          </p:nvSpPr>
          <p:spPr bwMode="auto">
            <a:xfrm rot="10800000">
              <a:off x="4620" y="3439"/>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4" name="Oval 98"/>
            <p:cNvSpPr>
              <a:spLocks noChangeArrowheads="1"/>
            </p:cNvSpPr>
            <p:nvPr/>
          </p:nvSpPr>
          <p:spPr bwMode="auto">
            <a:xfrm rot="10800000">
              <a:off x="4846" y="3669"/>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5" name="Oval 99"/>
            <p:cNvSpPr>
              <a:spLocks noChangeArrowheads="1"/>
            </p:cNvSpPr>
            <p:nvPr/>
          </p:nvSpPr>
          <p:spPr bwMode="auto">
            <a:xfrm rot="10800000">
              <a:off x="4846" y="3669"/>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6" name="Oval 100"/>
            <p:cNvSpPr>
              <a:spLocks noChangeArrowheads="1"/>
            </p:cNvSpPr>
            <p:nvPr/>
          </p:nvSpPr>
          <p:spPr bwMode="auto">
            <a:xfrm rot="10800000">
              <a:off x="4520" y="3260"/>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7" name="Oval 101"/>
            <p:cNvSpPr>
              <a:spLocks noChangeArrowheads="1"/>
            </p:cNvSpPr>
            <p:nvPr/>
          </p:nvSpPr>
          <p:spPr bwMode="auto">
            <a:xfrm rot="10800000">
              <a:off x="4520" y="3260"/>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8" name="Oval 102"/>
            <p:cNvSpPr>
              <a:spLocks noChangeArrowheads="1"/>
            </p:cNvSpPr>
            <p:nvPr/>
          </p:nvSpPr>
          <p:spPr bwMode="auto">
            <a:xfrm rot="10800000">
              <a:off x="5055" y="3894"/>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39" name="Oval 103"/>
            <p:cNvSpPr>
              <a:spLocks noChangeArrowheads="1"/>
            </p:cNvSpPr>
            <p:nvPr/>
          </p:nvSpPr>
          <p:spPr bwMode="auto">
            <a:xfrm rot="10800000">
              <a:off x="5055" y="3894"/>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40" name="Oval 104"/>
            <p:cNvSpPr>
              <a:spLocks noChangeArrowheads="1"/>
            </p:cNvSpPr>
            <p:nvPr/>
          </p:nvSpPr>
          <p:spPr bwMode="auto">
            <a:xfrm rot="10800000">
              <a:off x="4845" y="3879"/>
              <a:ext cx="37" cy="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41" name="Oval 105"/>
            <p:cNvSpPr>
              <a:spLocks noChangeArrowheads="1"/>
            </p:cNvSpPr>
            <p:nvPr/>
          </p:nvSpPr>
          <p:spPr bwMode="auto">
            <a:xfrm rot="10800000">
              <a:off x="4845" y="3879"/>
              <a:ext cx="37" cy="38"/>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42" name="Oval 106"/>
            <p:cNvSpPr>
              <a:spLocks noChangeArrowheads="1"/>
            </p:cNvSpPr>
            <p:nvPr/>
          </p:nvSpPr>
          <p:spPr bwMode="auto">
            <a:xfrm rot="10800000">
              <a:off x="4533" y="3640"/>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43" name="Oval 107"/>
            <p:cNvSpPr>
              <a:spLocks noChangeArrowheads="1"/>
            </p:cNvSpPr>
            <p:nvPr/>
          </p:nvSpPr>
          <p:spPr bwMode="auto">
            <a:xfrm rot="10800000">
              <a:off x="4533" y="3640"/>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44" name="Oval 108"/>
            <p:cNvSpPr>
              <a:spLocks noChangeArrowheads="1"/>
            </p:cNvSpPr>
            <p:nvPr/>
          </p:nvSpPr>
          <p:spPr bwMode="auto">
            <a:xfrm rot="10800000">
              <a:off x="4944" y="3294"/>
              <a:ext cx="37" cy="37"/>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45" name="Oval 109"/>
            <p:cNvSpPr>
              <a:spLocks noChangeArrowheads="1"/>
            </p:cNvSpPr>
            <p:nvPr/>
          </p:nvSpPr>
          <p:spPr bwMode="auto">
            <a:xfrm rot="10800000">
              <a:off x="4944" y="3294"/>
              <a:ext cx="37" cy="37"/>
            </a:xfrm>
            <a:prstGeom prst="ellipse">
              <a:avLst/>
            </a:prstGeom>
            <a:noFill/>
            <a:ln w="7938">
              <a:solidFill>
                <a:srgbClr val="999999"/>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46" name="Line 124"/>
            <p:cNvSpPr>
              <a:spLocks noChangeShapeType="1"/>
            </p:cNvSpPr>
            <p:nvPr/>
          </p:nvSpPr>
          <p:spPr bwMode="auto">
            <a:xfrm rot="10800000" flipV="1">
              <a:off x="4799" y="2268"/>
              <a:ext cx="0" cy="1814"/>
            </a:xfrm>
            <a:prstGeom prst="line">
              <a:avLst/>
            </a:prstGeom>
            <a:noFill/>
            <a:ln w="7938">
              <a:solidFill>
                <a:srgbClr val="02010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247" name="Freeform 125"/>
            <p:cNvSpPr>
              <a:spLocks/>
            </p:cNvSpPr>
            <p:nvPr/>
          </p:nvSpPr>
          <p:spPr bwMode="auto">
            <a:xfrm rot="10800000">
              <a:off x="4774" y="4028"/>
              <a:ext cx="51" cy="85"/>
            </a:xfrm>
            <a:custGeom>
              <a:avLst/>
              <a:gdLst>
                <a:gd name="T0" fmla="*/ 0 w 51"/>
                <a:gd name="T1" fmla="*/ 2147483646 h 85"/>
                <a:gd name="T2" fmla="*/ 2147483646 w 51"/>
                <a:gd name="T3" fmla="*/ 0 h 85"/>
                <a:gd name="T4" fmla="*/ 2147483646 w 51"/>
                <a:gd name="T5" fmla="*/ 2147483646 h 85"/>
                <a:gd name="T6" fmla="*/ 0 w 51"/>
                <a:gd name="T7" fmla="*/ 2147483646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85">
                  <a:moveTo>
                    <a:pt x="0" y="85"/>
                  </a:moveTo>
                  <a:lnTo>
                    <a:pt x="25" y="0"/>
                  </a:lnTo>
                  <a:lnTo>
                    <a:pt x="51" y="85"/>
                  </a:lnTo>
                  <a:lnTo>
                    <a:pt x="0" y="85"/>
                  </a:lnTo>
                  <a:close/>
                </a:path>
              </a:pathLst>
            </a:custGeom>
            <a:solidFill>
              <a:srgbClr val="000000"/>
            </a:solidFill>
            <a:ln w="7938" cap="flat">
              <a:solidFill>
                <a:srgbClr val="020101"/>
              </a:solidFill>
              <a:prstDash val="solid"/>
              <a:round/>
              <a:headEnd/>
              <a:tailEnd/>
            </a:ln>
          </p:spPr>
          <p:txBody>
            <a:bodyPr/>
            <a:lstStyle/>
            <a:p>
              <a:endParaRPr lang="it-IT"/>
            </a:p>
          </p:txBody>
        </p:sp>
        <p:sp>
          <p:nvSpPr>
            <p:cNvPr id="6248" name="Freeform 126"/>
            <p:cNvSpPr>
              <a:spLocks/>
            </p:cNvSpPr>
            <p:nvPr/>
          </p:nvSpPr>
          <p:spPr bwMode="auto">
            <a:xfrm rot="10800000">
              <a:off x="3731" y="1985"/>
              <a:ext cx="325" cy="623"/>
            </a:xfrm>
            <a:custGeom>
              <a:avLst/>
              <a:gdLst>
                <a:gd name="T0" fmla="*/ 2147483646 w 298"/>
                <a:gd name="T1" fmla="*/ 2147483646 h 571"/>
                <a:gd name="T2" fmla="*/ 2147483646 w 298"/>
                <a:gd name="T3" fmla="*/ 2147483646 h 571"/>
                <a:gd name="T4" fmla="*/ 2147483646 w 298"/>
                <a:gd name="T5" fmla="*/ 2147483646 h 571"/>
                <a:gd name="T6" fmla="*/ 2147483646 w 298"/>
                <a:gd name="T7" fmla="*/ 2147483646 h 571"/>
                <a:gd name="T8" fmla="*/ 2147483646 w 298"/>
                <a:gd name="T9" fmla="*/ 2147483646 h 5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8" h="571">
                  <a:moveTo>
                    <a:pt x="246" y="19"/>
                  </a:moveTo>
                  <a:cubicBezTo>
                    <a:pt x="194" y="0"/>
                    <a:pt x="109" y="104"/>
                    <a:pt x="55" y="251"/>
                  </a:cubicBezTo>
                  <a:cubicBezTo>
                    <a:pt x="2" y="398"/>
                    <a:pt x="0" y="533"/>
                    <a:pt x="52" y="552"/>
                  </a:cubicBezTo>
                  <a:cubicBezTo>
                    <a:pt x="104" y="571"/>
                    <a:pt x="190" y="467"/>
                    <a:pt x="243" y="320"/>
                  </a:cubicBezTo>
                  <a:cubicBezTo>
                    <a:pt x="297" y="172"/>
                    <a:pt x="298" y="38"/>
                    <a:pt x="246" y="19"/>
                  </a:cubicBezTo>
                  <a:close/>
                </a:path>
              </a:pathLst>
            </a:custGeom>
            <a:solidFill>
              <a:srgbClr val="FFFFFF"/>
            </a:solidFill>
            <a:ln w="7938" cap="flat">
              <a:solidFill>
                <a:srgbClr val="020101"/>
              </a:solidFill>
              <a:prstDash val="solid"/>
              <a:miter lim="800000"/>
              <a:headEnd/>
              <a:tailEnd/>
            </a:ln>
          </p:spPr>
          <p:txBody>
            <a:bodyPr/>
            <a:lstStyle/>
            <a:p>
              <a:endParaRPr lang="it-IT"/>
            </a:p>
          </p:txBody>
        </p:sp>
        <p:sp>
          <p:nvSpPr>
            <p:cNvPr id="6249" name="Oval 127"/>
            <p:cNvSpPr>
              <a:spLocks noChangeArrowheads="1"/>
            </p:cNvSpPr>
            <p:nvPr/>
          </p:nvSpPr>
          <p:spPr bwMode="auto">
            <a:xfrm rot="10800000">
              <a:off x="3893" y="1973"/>
              <a:ext cx="675" cy="219"/>
            </a:xfrm>
            <a:prstGeom prst="ellipse">
              <a:avLst/>
            </a:prstGeom>
            <a:solidFill>
              <a:srgbClr val="FFFFFF"/>
            </a:solidFill>
            <a:ln w="7938">
              <a:solidFill>
                <a:srgbClr val="020101"/>
              </a:solidFill>
              <a:miter lim="800000"/>
              <a:headEnd/>
              <a:tailEnd/>
            </a:ln>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50" name="Oval 128"/>
            <p:cNvSpPr>
              <a:spLocks noChangeArrowheads="1"/>
            </p:cNvSpPr>
            <p:nvPr/>
          </p:nvSpPr>
          <p:spPr bwMode="auto">
            <a:xfrm rot="10800000">
              <a:off x="4261" y="1958"/>
              <a:ext cx="604" cy="250"/>
            </a:xfrm>
            <a:prstGeom prst="ellipse">
              <a:avLst/>
            </a:prstGeom>
            <a:solidFill>
              <a:srgbClr val="FFFFFF"/>
            </a:solidFill>
            <a:ln w="7938">
              <a:solidFill>
                <a:srgbClr val="020101"/>
              </a:solidFill>
              <a:miter lim="800000"/>
              <a:headEnd/>
              <a:tailEnd/>
            </a:ln>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51" name="Oval 129"/>
            <p:cNvSpPr>
              <a:spLocks noChangeArrowheads="1"/>
            </p:cNvSpPr>
            <p:nvPr/>
          </p:nvSpPr>
          <p:spPr bwMode="auto">
            <a:xfrm rot="10800000">
              <a:off x="4750" y="1958"/>
              <a:ext cx="604" cy="250"/>
            </a:xfrm>
            <a:prstGeom prst="ellipse">
              <a:avLst/>
            </a:prstGeom>
            <a:solidFill>
              <a:srgbClr val="FFFFFF"/>
            </a:solidFill>
            <a:ln w="7938">
              <a:solidFill>
                <a:srgbClr val="020101"/>
              </a:solidFill>
              <a:miter lim="800000"/>
              <a:headEnd/>
              <a:tailEnd/>
            </a:ln>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52" name="Freeform 130"/>
            <p:cNvSpPr>
              <a:spLocks/>
            </p:cNvSpPr>
            <p:nvPr/>
          </p:nvSpPr>
          <p:spPr bwMode="auto">
            <a:xfrm rot="10800000">
              <a:off x="4513" y="2004"/>
              <a:ext cx="75" cy="173"/>
            </a:xfrm>
            <a:custGeom>
              <a:avLst/>
              <a:gdLst>
                <a:gd name="T0" fmla="*/ 0 w 69"/>
                <a:gd name="T1" fmla="*/ 2147483646 h 159"/>
                <a:gd name="T2" fmla="*/ 2147483646 w 69"/>
                <a:gd name="T3" fmla="*/ 2147483646 h 159"/>
                <a:gd name="T4" fmla="*/ 2147483646 w 69"/>
                <a:gd name="T5" fmla="*/ 2147483646 h 159"/>
                <a:gd name="T6" fmla="*/ 2147483646 w 69"/>
                <a:gd name="T7" fmla="*/ 2147483646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159">
                  <a:moveTo>
                    <a:pt x="0" y="20"/>
                  </a:moveTo>
                  <a:cubicBezTo>
                    <a:pt x="19" y="6"/>
                    <a:pt x="44" y="0"/>
                    <a:pt x="66" y="2"/>
                  </a:cubicBezTo>
                  <a:cubicBezTo>
                    <a:pt x="69" y="52"/>
                    <a:pt x="69" y="104"/>
                    <a:pt x="66" y="154"/>
                  </a:cubicBezTo>
                  <a:cubicBezTo>
                    <a:pt x="50" y="156"/>
                    <a:pt x="26" y="159"/>
                    <a:pt x="10" y="155"/>
                  </a:cubicBezTo>
                </a:path>
              </a:pathLst>
            </a:custGeom>
            <a:solidFill>
              <a:srgbClr val="FFFFFF"/>
            </a:solidFill>
            <a:ln w="7938" cap="flat">
              <a:solidFill>
                <a:srgbClr val="020101"/>
              </a:solidFill>
              <a:prstDash val="solid"/>
              <a:miter lim="800000"/>
              <a:headEnd/>
              <a:tailEnd/>
            </a:ln>
          </p:spPr>
          <p:txBody>
            <a:bodyPr/>
            <a:lstStyle/>
            <a:p>
              <a:endParaRPr lang="it-IT"/>
            </a:p>
          </p:txBody>
        </p:sp>
        <p:sp>
          <p:nvSpPr>
            <p:cNvPr id="6253" name="Freeform 131"/>
            <p:cNvSpPr>
              <a:spLocks/>
            </p:cNvSpPr>
            <p:nvPr/>
          </p:nvSpPr>
          <p:spPr bwMode="auto">
            <a:xfrm rot="10800000">
              <a:off x="4513" y="2004"/>
              <a:ext cx="75" cy="173"/>
            </a:xfrm>
            <a:custGeom>
              <a:avLst/>
              <a:gdLst>
                <a:gd name="T0" fmla="*/ 0 w 69"/>
                <a:gd name="T1" fmla="*/ 2147483646 h 159"/>
                <a:gd name="T2" fmla="*/ 2147483646 w 69"/>
                <a:gd name="T3" fmla="*/ 2147483646 h 159"/>
                <a:gd name="T4" fmla="*/ 2147483646 w 69"/>
                <a:gd name="T5" fmla="*/ 2147483646 h 159"/>
                <a:gd name="T6" fmla="*/ 2147483646 w 69"/>
                <a:gd name="T7" fmla="*/ 2147483646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159">
                  <a:moveTo>
                    <a:pt x="0" y="20"/>
                  </a:moveTo>
                  <a:cubicBezTo>
                    <a:pt x="19" y="6"/>
                    <a:pt x="44" y="0"/>
                    <a:pt x="66" y="2"/>
                  </a:cubicBezTo>
                  <a:cubicBezTo>
                    <a:pt x="69" y="52"/>
                    <a:pt x="69" y="104"/>
                    <a:pt x="66" y="154"/>
                  </a:cubicBezTo>
                  <a:cubicBezTo>
                    <a:pt x="50" y="156"/>
                    <a:pt x="26" y="159"/>
                    <a:pt x="10" y="155"/>
                  </a:cubicBezTo>
                </a:path>
              </a:pathLst>
            </a:custGeom>
            <a:noFill/>
            <a:ln w="7938" cap="flat">
              <a:solidFill>
                <a:srgbClr val="02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254" name="Freeform 132"/>
            <p:cNvSpPr>
              <a:spLocks/>
            </p:cNvSpPr>
            <p:nvPr/>
          </p:nvSpPr>
          <p:spPr bwMode="auto">
            <a:xfrm rot="10800000">
              <a:off x="5016" y="2004"/>
              <a:ext cx="75" cy="173"/>
            </a:xfrm>
            <a:custGeom>
              <a:avLst/>
              <a:gdLst>
                <a:gd name="T0" fmla="*/ 2147483646 w 69"/>
                <a:gd name="T1" fmla="*/ 2147483646 h 159"/>
                <a:gd name="T2" fmla="*/ 2147483646 w 69"/>
                <a:gd name="T3" fmla="*/ 2147483646 h 159"/>
                <a:gd name="T4" fmla="*/ 2147483646 w 69"/>
                <a:gd name="T5" fmla="*/ 2147483646 h 159"/>
                <a:gd name="T6" fmla="*/ 2147483646 w 69"/>
                <a:gd name="T7" fmla="*/ 2147483646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159">
                  <a:moveTo>
                    <a:pt x="69" y="20"/>
                  </a:moveTo>
                  <a:cubicBezTo>
                    <a:pt x="50" y="6"/>
                    <a:pt x="25" y="0"/>
                    <a:pt x="2" y="2"/>
                  </a:cubicBezTo>
                  <a:cubicBezTo>
                    <a:pt x="0" y="52"/>
                    <a:pt x="0" y="104"/>
                    <a:pt x="2" y="154"/>
                  </a:cubicBezTo>
                  <a:cubicBezTo>
                    <a:pt x="19" y="156"/>
                    <a:pt x="42" y="159"/>
                    <a:pt x="59" y="155"/>
                  </a:cubicBezTo>
                </a:path>
              </a:pathLst>
            </a:custGeom>
            <a:solidFill>
              <a:srgbClr val="FFFFFF"/>
            </a:solidFill>
            <a:ln w="7938" cap="flat">
              <a:solidFill>
                <a:srgbClr val="020101"/>
              </a:solidFill>
              <a:prstDash val="solid"/>
              <a:miter lim="800000"/>
              <a:headEnd/>
              <a:tailEnd/>
            </a:ln>
          </p:spPr>
          <p:txBody>
            <a:bodyPr/>
            <a:lstStyle/>
            <a:p>
              <a:endParaRPr lang="it-IT"/>
            </a:p>
          </p:txBody>
        </p:sp>
        <p:sp>
          <p:nvSpPr>
            <p:cNvPr id="6255" name="Freeform 133"/>
            <p:cNvSpPr>
              <a:spLocks/>
            </p:cNvSpPr>
            <p:nvPr/>
          </p:nvSpPr>
          <p:spPr bwMode="auto">
            <a:xfrm rot="10800000">
              <a:off x="5016" y="2004"/>
              <a:ext cx="75" cy="173"/>
            </a:xfrm>
            <a:custGeom>
              <a:avLst/>
              <a:gdLst>
                <a:gd name="T0" fmla="*/ 2147483646 w 69"/>
                <a:gd name="T1" fmla="*/ 2147483646 h 159"/>
                <a:gd name="T2" fmla="*/ 2147483646 w 69"/>
                <a:gd name="T3" fmla="*/ 2147483646 h 159"/>
                <a:gd name="T4" fmla="*/ 2147483646 w 69"/>
                <a:gd name="T5" fmla="*/ 2147483646 h 159"/>
                <a:gd name="T6" fmla="*/ 2147483646 w 69"/>
                <a:gd name="T7" fmla="*/ 2147483646 h 1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9" h="159">
                  <a:moveTo>
                    <a:pt x="69" y="20"/>
                  </a:moveTo>
                  <a:cubicBezTo>
                    <a:pt x="50" y="6"/>
                    <a:pt x="25" y="0"/>
                    <a:pt x="2" y="2"/>
                  </a:cubicBezTo>
                  <a:cubicBezTo>
                    <a:pt x="0" y="52"/>
                    <a:pt x="0" y="104"/>
                    <a:pt x="2" y="154"/>
                  </a:cubicBezTo>
                  <a:cubicBezTo>
                    <a:pt x="19" y="156"/>
                    <a:pt x="42" y="159"/>
                    <a:pt x="59" y="155"/>
                  </a:cubicBezTo>
                </a:path>
              </a:pathLst>
            </a:custGeom>
            <a:noFill/>
            <a:ln w="7938" cap="flat">
              <a:solidFill>
                <a:srgbClr val="02010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256" name="Freeform 134"/>
            <p:cNvSpPr>
              <a:spLocks/>
            </p:cNvSpPr>
            <p:nvPr/>
          </p:nvSpPr>
          <p:spPr bwMode="auto">
            <a:xfrm rot="10800000">
              <a:off x="4573" y="1787"/>
              <a:ext cx="455" cy="560"/>
            </a:xfrm>
            <a:custGeom>
              <a:avLst/>
              <a:gdLst>
                <a:gd name="T0" fmla="*/ 2147483646 w 417"/>
                <a:gd name="T1" fmla="*/ 2147483646 h 514"/>
                <a:gd name="T2" fmla="*/ 2147483646 w 417"/>
                <a:gd name="T3" fmla="*/ 2147483646 h 514"/>
                <a:gd name="T4" fmla="*/ 0 w 417"/>
                <a:gd name="T5" fmla="*/ 2147483646 h 514"/>
                <a:gd name="T6" fmla="*/ 2147483646 w 417"/>
                <a:gd name="T7" fmla="*/ 0 h 514"/>
                <a:gd name="T8" fmla="*/ 2147483646 w 417"/>
                <a:gd name="T9" fmla="*/ 2147483646 h 5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7" h="514">
                  <a:moveTo>
                    <a:pt x="417" y="257"/>
                  </a:moveTo>
                  <a:cubicBezTo>
                    <a:pt x="417" y="399"/>
                    <a:pt x="324" y="514"/>
                    <a:pt x="209" y="514"/>
                  </a:cubicBezTo>
                  <a:cubicBezTo>
                    <a:pt x="94" y="513"/>
                    <a:pt x="0" y="399"/>
                    <a:pt x="0" y="257"/>
                  </a:cubicBezTo>
                  <a:cubicBezTo>
                    <a:pt x="0" y="115"/>
                    <a:pt x="94" y="0"/>
                    <a:pt x="209" y="0"/>
                  </a:cubicBezTo>
                  <a:cubicBezTo>
                    <a:pt x="324" y="0"/>
                    <a:pt x="417" y="115"/>
                    <a:pt x="417" y="257"/>
                  </a:cubicBezTo>
                  <a:close/>
                </a:path>
              </a:pathLst>
            </a:custGeom>
            <a:solidFill>
              <a:srgbClr val="FFFFFF"/>
            </a:solidFill>
            <a:ln w="7938" cap="flat">
              <a:solidFill>
                <a:srgbClr val="020101"/>
              </a:solidFill>
              <a:prstDash val="solid"/>
              <a:miter lim="800000"/>
              <a:headEnd/>
              <a:tailEnd/>
            </a:ln>
          </p:spPr>
          <p:txBody>
            <a:bodyPr/>
            <a:lstStyle/>
            <a:p>
              <a:endParaRPr lang="it-IT"/>
            </a:p>
          </p:txBody>
        </p:sp>
        <p:sp>
          <p:nvSpPr>
            <p:cNvPr id="6257" name="Oval 135"/>
            <p:cNvSpPr>
              <a:spLocks noChangeArrowheads="1"/>
            </p:cNvSpPr>
            <p:nvPr/>
          </p:nvSpPr>
          <p:spPr bwMode="auto">
            <a:xfrm rot="10800000">
              <a:off x="4825" y="2253"/>
              <a:ext cx="98" cy="43"/>
            </a:xfrm>
            <a:prstGeom prst="ellipse">
              <a:avLst/>
            </a:prstGeom>
            <a:solidFill>
              <a:srgbClr val="FFFFFF"/>
            </a:solidFill>
            <a:ln w="6350">
              <a:solidFill>
                <a:srgbClr val="020101"/>
              </a:solidFill>
              <a:miter lim="800000"/>
              <a:headEnd/>
              <a:tailEnd/>
            </a:ln>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58" name="Oval 136"/>
            <p:cNvSpPr>
              <a:spLocks noChangeArrowheads="1"/>
            </p:cNvSpPr>
            <p:nvPr/>
          </p:nvSpPr>
          <p:spPr bwMode="auto">
            <a:xfrm rot="10800000">
              <a:off x="4682" y="2253"/>
              <a:ext cx="98" cy="43"/>
            </a:xfrm>
            <a:prstGeom prst="ellipse">
              <a:avLst/>
            </a:prstGeom>
            <a:solidFill>
              <a:srgbClr val="FFFFFF"/>
            </a:solidFill>
            <a:ln w="6350">
              <a:solidFill>
                <a:srgbClr val="020101"/>
              </a:solidFill>
              <a:miter lim="800000"/>
              <a:headEnd/>
              <a:tailEnd/>
            </a:ln>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59" name="Freeform 137"/>
            <p:cNvSpPr>
              <a:spLocks/>
            </p:cNvSpPr>
            <p:nvPr/>
          </p:nvSpPr>
          <p:spPr bwMode="auto">
            <a:xfrm rot="10800000">
              <a:off x="3732" y="2717"/>
              <a:ext cx="39" cy="96"/>
            </a:xfrm>
            <a:custGeom>
              <a:avLst/>
              <a:gdLst>
                <a:gd name="T0" fmla="*/ 2147483646 w 35"/>
                <a:gd name="T1" fmla="*/ 2147483646 h 88"/>
                <a:gd name="T2" fmla="*/ 2147483646 w 35"/>
                <a:gd name="T3" fmla="*/ 2147483646 h 88"/>
                <a:gd name="T4" fmla="*/ 2147483646 w 35"/>
                <a:gd name="T5" fmla="*/ 2147483646 h 88"/>
                <a:gd name="T6" fmla="*/ 2147483646 w 35"/>
                <a:gd name="T7" fmla="*/ 2147483646 h 88"/>
                <a:gd name="T8" fmla="*/ 2147483646 w 35"/>
                <a:gd name="T9" fmla="*/ 2147483646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88">
                  <a:moveTo>
                    <a:pt x="33" y="46"/>
                  </a:moveTo>
                  <a:cubicBezTo>
                    <a:pt x="35" y="22"/>
                    <a:pt x="29" y="2"/>
                    <a:pt x="21" y="1"/>
                  </a:cubicBezTo>
                  <a:cubicBezTo>
                    <a:pt x="12" y="0"/>
                    <a:pt x="4" y="19"/>
                    <a:pt x="2" y="43"/>
                  </a:cubicBezTo>
                  <a:cubicBezTo>
                    <a:pt x="0" y="67"/>
                    <a:pt x="5" y="87"/>
                    <a:pt x="13" y="88"/>
                  </a:cubicBezTo>
                  <a:cubicBezTo>
                    <a:pt x="22" y="88"/>
                    <a:pt x="30" y="70"/>
                    <a:pt x="33" y="46"/>
                  </a:cubicBezTo>
                  <a:close/>
                </a:path>
              </a:pathLst>
            </a:custGeom>
            <a:solidFill>
              <a:srgbClr val="FFFFFF"/>
            </a:solidFill>
            <a:ln w="7938" cap="flat">
              <a:solidFill>
                <a:srgbClr val="020101"/>
              </a:solidFill>
              <a:prstDash val="solid"/>
              <a:miter lim="800000"/>
              <a:headEnd/>
              <a:tailEnd/>
            </a:ln>
          </p:spPr>
          <p:txBody>
            <a:bodyPr/>
            <a:lstStyle/>
            <a:p>
              <a:endParaRPr lang="it-IT"/>
            </a:p>
          </p:txBody>
        </p:sp>
        <p:sp>
          <p:nvSpPr>
            <p:cNvPr id="6260" name="Freeform 138"/>
            <p:cNvSpPr>
              <a:spLocks/>
            </p:cNvSpPr>
            <p:nvPr/>
          </p:nvSpPr>
          <p:spPr bwMode="auto">
            <a:xfrm rot="10800000">
              <a:off x="3687" y="2466"/>
              <a:ext cx="182" cy="299"/>
            </a:xfrm>
            <a:custGeom>
              <a:avLst/>
              <a:gdLst>
                <a:gd name="T0" fmla="*/ 2147483646 w 167"/>
                <a:gd name="T1" fmla="*/ 2147483646 h 274"/>
                <a:gd name="T2" fmla="*/ 2147483646 w 167"/>
                <a:gd name="T3" fmla="*/ 2147483646 h 274"/>
                <a:gd name="T4" fmla="*/ 2147483646 w 167"/>
                <a:gd name="T5" fmla="*/ 2147483646 h 274"/>
                <a:gd name="T6" fmla="*/ 2147483646 w 167"/>
                <a:gd name="T7" fmla="*/ 2147483646 h 274"/>
                <a:gd name="T8" fmla="*/ 2147483646 w 167"/>
                <a:gd name="T9" fmla="*/ 2147483646 h 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7" h="274">
                  <a:moveTo>
                    <a:pt x="154" y="150"/>
                  </a:moveTo>
                  <a:cubicBezTo>
                    <a:pt x="167" y="78"/>
                    <a:pt x="146" y="14"/>
                    <a:pt x="106" y="7"/>
                  </a:cubicBezTo>
                  <a:cubicBezTo>
                    <a:pt x="67" y="0"/>
                    <a:pt x="25" y="53"/>
                    <a:pt x="12" y="125"/>
                  </a:cubicBezTo>
                  <a:cubicBezTo>
                    <a:pt x="0" y="197"/>
                    <a:pt x="21" y="260"/>
                    <a:pt x="60" y="267"/>
                  </a:cubicBezTo>
                  <a:cubicBezTo>
                    <a:pt x="100" y="274"/>
                    <a:pt x="142" y="222"/>
                    <a:pt x="154" y="150"/>
                  </a:cubicBezTo>
                  <a:close/>
                </a:path>
              </a:pathLst>
            </a:custGeom>
            <a:solidFill>
              <a:srgbClr val="FFFFFF"/>
            </a:solidFill>
            <a:ln w="7938" cap="flat">
              <a:solidFill>
                <a:srgbClr val="020101"/>
              </a:solidFill>
              <a:prstDash val="solid"/>
              <a:miter lim="800000"/>
              <a:headEnd/>
              <a:tailEnd/>
            </a:ln>
          </p:spPr>
          <p:txBody>
            <a:bodyPr/>
            <a:lstStyle/>
            <a:p>
              <a:endParaRPr lang="it-IT"/>
            </a:p>
          </p:txBody>
        </p:sp>
        <p:sp>
          <p:nvSpPr>
            <p:cNvPr id="6261" name="Oval 140"/>
            <p:cNvSpPr>
              <a:spLocks noChangeArrowheads="1"/>
            </p:cNvSpPr>
            <p:nvPr/>
          </p:nvSpPr>
          <p:spPr bwMode="auto">
            <a:xfrm rot="10800000">
              <a:off x="4768" y="3908"/>
              <a:ext cx="61" cy="62"/>
            </a:xfrm>
            <a:prstGeom prst="ellipse">
              <a:avLst/>
            </a:prstGeom>
            <a:solidFill>
              <a:srgbClr val="020101"/>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62" name="Oval 141"/>
            <p:cNvSpPr>
              <a:spLocks noChangeArrowheads="1"/>
            </p:cNvSpPr>
            <p:nvPr/>
          </p:nvSpPr>
          <p:spPr bwMode="auto">
            <a:xfrm rot="10800000">
              <a:off x="4768" y="3908"/>
              <a:ext cx="61" cy="62"/>
            </a:xfrm>
            <a:prstGeom prst="ellipse">
              <a:avLst/>
            </a:prstGeom>
            <a:noFill/>
            <a:ln w="14288">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63" name="Oval 142"/>
            <p:cNvSpPr>
              <a:spLocks noChangeArrowheads="1"/>
            </p:cNvSpPr>
            <p:nvPr/>
          </p:nvSpPr>
          <p:spPr bwMode="auto">
            <a:xfrm rot="10800000">
              <a:off x="4769" y="3534"/>
              <a:ext cx="61" cy="62"/>
            </a:xfrm>
            <a:prstGeom prst="ellipse">
              <a:avLst/>
            </a:prstGeom>
            <a:solidFill>
              <a:srgbClr val="020101"/>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64" name="Oval 143"/>
            <p:cNvSpPr>
              <a:spLocks noChangeArrowheads="1"/>
            </p:cNvSpPr>
            <p:nvPr/>
          </p:nvSpPr>
          <p:spPr bwMode="auto">
            <a:xfrm rot="10800000">
              <a:off x="4769" y="3534"/>
              <a:ext cx="61" cy="62"/>
            </a:xfrm>
            <a:prstGeom prst="ellipse">
              <a:avLst/>
            </a:prstGeom>
            <a:noFill/>
            <a:ln w="14288">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65" name="Oval 144"/>
            <p:cNvSpPr>
              <a:spLocks noChangeArrowheads="1"/>
            </p:cNvSpPr>
            <p:nvPr/>
          </p:nvSpPr>
          <p:spPr bwMode="auto">
            <a:xfrm rot="10800000">
              <a:off x="4769" y="3160"/>
              <a:ext cx="63" cy="61"/>
            </a:xfrm>
            <a:prstGeom prst="ellipse">
              <a:avLst/>
            </a:prstGeom>
            <a:solidFill>
              <a:srgbClr val="020101"/>
            </a:solidFill>
            <a:ln>
              <a:noFill/>
            </a:ln>
            <a:extLst>
              <a:ext uri="{91240B29-F687-4F45-9708-019B960494DF}">
                <a14:hiddenLine xmlns:a14="http://schemas.microsoft.com/office/drawing/2010/main" w="9525">
                  <a:solidFill>
                    <a:srgbClr val="000000"/>
                  </a:solidFill>
                  <a:round/>
                  <a:headEnd/>
                  <a:tailEnd/>
                </a14:hiddenLine>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sp>
          <p:nvSpPr>
            <p:cNvPr id="6266" name="Oval 145"/>
            <p:cNvSpPr>
              <a:spLocks noChangeArrowheads="1"/>
            </p:cNvSpPr>
            <p:nvPr/>
          </p:nvSpPr>
          <p:spPr bwMode="auto">
            <a:xfrm rot="10800000">
              <a:off x="4769" y="3160"/>
              <a:ext cx="63" cy="61"/>
            </a:xfrm>
            <a:prstGeom prst="ellipse">
              <a:avLst/>
            </a:prstGeom>
            <a:noFill/>
            <a:ln w="14288">
              <a:solidFill>
                <a:srgbClr val="FD0000"/>
              </a:solidFill>
              <a:round/>
              <a:headEnd/>
              <a:tailEnd/>
            </a:ln>
            <a:extLst>
              <a:ext uri="{909E8E84-426E-40DD-AFC4-6F175D3DCCD1}">
                <a14:hiddenFill xmlns:a14="http://schemas.microsoft.com/office/drawing/2010/main">
                  <a:solidFill>
                    <a:srgbClr val="FFFFFF"/>
                  </a:solidFill>
                </a14:hiddenFill>
              </a:ext>
            </a:extLst>
          </p:spPr>
          <p:txBody>
            <a:bodyPr rot="10800000"/>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it-IT" sz="1800" b="0">
                <a:ea typeface="MS PGothic" panose="020B0600070205080204" pitchFamily="34" charset="-128"/>
              </a:endParaRPr>
            </a:p>
          </p:txBody>
        </p:sp>
      </p:grpSp>
      <p:pic>
        <p:nvPicPr>
          <p:cNvPr id="3" name="VirtualRod2.wmv">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013" y="3506788"/>
            <a:ext cx="42291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Rectangle 134"/>
          <p:cNvSpPr>
            <a:spLocks noChangeArrowheads="1"/>
          </p:cNvSpPr>
          <p:nvPr/>
        </p:nvSpPr>
        <p:spPr bwMode="auto">
          <a:xfrm>
            <a:off x="111125" y="-77788"/>
            <a:ext cx="8858250" cy="1143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4100">
                <a:solidFill>
                  <a:schemeClr val="accent2"/>
                </a:solidFill>
              </a:rPr>
              <a:t>caso e comportamento</a:t>
            </a:r>
          </a:p>
        </p:txBody>
      </p:sp>
      <p:sp>
        <p:nvSpPr>
          <p:cNvPr id="2678922" name="Freeform 123"/>
          <p:cNvSpPr>
            <a:spLocks/>
          </p:cNvSpPr>
          <p:nvPr/>
        </p:nvSpPr>
        <p:spPr bwMode="auto">
          <a:xfrm rot="10800000">
            <a:off x="5530850" y="4524375"/>
            <a:ext cx="1800225" cy="785813"/>
          </a:xfrm>
          <a:custGeom>
            <a:avLst/>
            <a:gdLst>
              <a:gd name="T0" fmla="*/ 2147483646 w 1134"/>
              <a:gd name="T1" fmla="*/ 2147483646 h 495"/>
              <a:gd name="T2" fmla="*/ 2147483646 w 1134"/>
              <a:gd name="T3" fmla="*/ 2147483646 h 495"/>
              <a:gd name="T4" fmla="*/ 2147483646 w 1134"/>
              <a:gd name="T5" fmla="*/ 2147483646 h 495"/>
              <a:gd name="T6" fmla="*/ 2147483646 w 1134"/>
              <a:gd name="T7" fmla="*/ 2147483646 h 495"/>
              <a:gd name="T8" fmla="*/ 2147483646 w 1134"/>
              <a:gd name="T9" fmla="*/ 2147483646 h 495"/>
              <a:gd name="T10" fmla="*/ 2147483646 w 1134"/>
              <a:gd name="T11" fmla="*/ 2147483646 h 495"/>
              <a:gd name="T12" fmla="*/ 2147483646 w 1134"/>
              <a:gd name="T13" fmla="*/ 2147483646 h 495"/>
              <a:gd name="T14" fmla="*/ 2147483646 w 1134"/>
              <a:gd name="T15" fmla="*/ 2147483646 h 495"/>
              <a:gd name="T16" fmla="*/ 2147483646 w 1134"/>
              <a:gd name="T17" fmla="*/ 2147483646 h 495"/>
              <a:gd name="T18" fmla="*/ 2147483646 w 1134"/>
              <a:gd name="T19" fmla="*/ 2147483646 h 495"/>
              <a:gd name="T20" fmla="*/ 2147483646 w 1134"/>
              <a:gd name="T21" fmla="*/ 2147483646 h 495"/>
              <a:gd name="T22" fmla="*/ 2147483646 w 1134"/>
              <a:gd name="T23" fmla="*/ 2147483646 h 495"/>
              <a:gd name="T24" fmla="*/ 2147483646 w 1134"/>
              <a:gd name="T25" fmla="*/ 2147483646 h 495"/>
              <a:gd name="T26" fmla="*/ 2147483646 w 1134"/>
              <a:gd name="T27" fmla="*/ 2147483646 h 495"/>
              <a:gd name="T28" fmla="*/ 2147483646 w 1134"/>
              <a:gd name="T29" fmla="*/ 2147483646 h 495"/>
              <a:gd name="T30" fmla="*/ 2147483646 w 1134"/>
              <a:gd name="T31" fmla="*/ 2147483646 h 495"/>
              <a:gd name="T32" fmla="*/ 2147483646 w 1134"/>
              <a:gd name="T33" fmla="*/ 2147483646 h 495"/>
              <a:gd name="T34" fmla="*/ 2147483646 w 1134"/>
              <a:gd name="T35" fmla="*/ 2147483646 h 495"/>
              <a:gd name="T36" fmla="*/ 2147483646 w 1134"/>
              <a:gd name="T37" fmla="*/ 2147483646 h 495"/>
              <a:gd name="T38" fmla="*/ 2147483646 w 1134"/>
              <a:gd name="T39" fmla="*/ 2147483646 h 495"/>
              <a:gd name="T40" fmla="*/ 2147483646 w 1134"/>
              <a:gd name="T41" fmla="*/ 2147483646 h 495"/>
              <a:gd name="T42" fmla="*/ 2147483646 w 1134"/>
              <a:gd name="T43" fmla="*/ 2147483646 h 495"/>
              <a:gd name="T44" fmla="*/ 2147483646 w 1134"/>
              <a:gd name="T45" fmla="*/ 2147483646 h 495"/>
              <a:gd name="T46" fmla="*/ 2147483646 w 1134"/>
              <a:gd name="T47" fmla="*/ 2147483646 h 495"/>
              <a:gd name="T48" fmla="*/ 2147483646 w 1134"/>
              <a:gd name="T49" fmla="*/ 2147483646 h 495"/>
              <a:gd name="T50" fmla="*/ 2147483646 w 1134"/>
              <a:gd name="T51" fmla="*/ 2147483646 h 495"/>
              <a:gd name="T52" fmla="*/ 2147483646 w 1134"/>
              <a:gd name="T53" fmla="*/ 2147483646 h 495"/>
              <a:gd name="T54" fmla="*/ 2147483646 w 1134"/>
              <a:gd name="T55" fmla="*/ 2147483646 h 495"/>
              <a:gd name="T56" fmla="*/ 2147483646 w 1134"/>
              <a:gd name="T57" fmla="*/ 2147483646 h 495"/>
              <a:gd name="T58" fmla="*/ 2147483646 w 1134"/>
              <a:gd name="T59" fmla="*/ 2147483646 h 495"/>
              <a:gd name="T60" fmla="*/ 2147483646 w 1134"/>
              <a:gd name="T61" fmla="*/ 2147483646 h 495"/>
              <a:gd name="T62" fmla="*/ 2147483646 w 1134"/>
              <a:gd name="T63" fmla="*/ 2147483646 h 495"/>
              <a:gd name="T64" fmla="*/ 2147483646 w 1134"/>
              <a:gd name="T65" fmla="*/ 2147483646 h 495"/>
              <a:gd name="T66" fmla="*/ 2147483646 w 1134"/>
              <a:gd name="T67" fmla="*/ 2147483646 h 495"/>
              <a:gd name="T68" fmla="*/ 2147483646 w 1134"/>
              <a:gd name="T69" fmla="*/ 2147483646 h 495"/>
              <a:gd name="T70" fmla="*/ 2147483646 w 1134"/>
              <a:gd name="T71" fmla="*/ 2147483646 h 495"/>
              <a:gd name="T72" fmla="*/ 2147483646 w 1134"/>
              <a:gd name="T73" fmla="*/ 2147483646 h 495"/>
              <a:gd name="T74" fmla="*/ 2147483646 w 1134"/>
              <a:gd name="T75" fmla="*/ 2147483646 h 495"/>
              <a:gd name="T76" fmla="*/ 2147483646 w 1134"/>
              <a:gd name="T77" fmla="*/ 2147483646 h 495"/>
              <a:gd name="T78" fmla="*/ 2147483646 w 1134"/>
              <a:gd name="T79" fmla="*/ 2147483646 h 495"/>
              <a:gd name="T80" fmla="*/ 2147483646 w 1134"/>
              <a:gd name="T81" fmla="*/ 2147483646 h 495"/>
              <a:gd name="T82" fmla="*/ 2147483646 w 1134"/>
              <a:gd name="T83" fmla="*/ 2147483646 h 495"/>
              <a:gd name="T84" fmla="*/ 2147483646 w 1134"/>
              <a:gd name="T85" fmla="*/ 2147483646 h 495"/>
              <a:gd name="T86" fmla="*/ 2147483646 w 1134"/>
              <a:gd name="T87" fmla="*/ 2147483646 h 495"/>
              <a:gd name="T88" fmla="*/ 2147483646 w 1134"/>
              <a:gd name="T89" fmla="*/ 2147483646 h 495"/>
              <a:gd name="T90" fmla="*/ 2147483646 w 1134"/>
              <a:gd name="T91" fmla="*/ 2147483646 h 495"/>
              <a:gd name="T92" fmla="*/ 2147483646 w 1134"/>
              <a:gd name="T93" fmla="*/ 2147483646 h 495"/>
              <a:gd name="T94" fmla="*/ 2147483646 w 1134"/>
              <a:gd name="T95" fmla="*/ 2147483646 h 495"/>
              <a:gd name="T96" fmla="*/ 2147483646 w 1134"/>
              <a:gd name="T97" fmla="*/ 2147483646 h 495"/>
              <a:gd name="T98" fmla="*/ 2147483646 w 1134"/>
              <a:gd name="T99" fmla="*/ 2147483646 h 495"/>
              <a:gd name="T100" fmla="*/ 2147483646 w 1134"/>
              <a:gd name="T101" fmla="*/ 2147483646 h 495"/>
              <a:gd name="T102" fmla="*/ 0 w 1134"/>
              <a:gd name="T103" fmla="*/ 2147483646 h 495"/>
              <a:gd name="T104" fmla="*/ 2147483646 w 1134"/>
              <a:gd name="T105" fmla="*/ 0 h 495"/>
              <a:gd name="T106" fmla="*/ 2147483646 w 1134"/>
              <a:gd name="T107" fmla="*/ 2147483646 h 495"/>
              <a:gd name="T108" fmla="*/ 2147483646 w 1134"/>
              <a:gd name="T109" fmla="*/ 2147483646 h 495"/>
              <a:gd name="T110" fmla="*/ 2147483646 w 1134"/>
              <a:gd name="T111" fmla="*/ 2147483646 h 495"/>
              <a:gd name="T112" fmla="*/ 2147483646 w 1134"/>
              <a:gd name="T113" fmla="*/ 2147483646 h 495"/>
              <a:gd name="T114" fmla="*/ 2147483646 w 1134"/>
              <a:gd name="T115" fmla="*/ 2147483646 h 495"/>
              <a:gd name="T116" fmla="*/ 2147483646 w 1134"/>
              <a:gd name="T117" fmla="*/ 2147483646 h 495"/>
              <a:gd name="T118" fmla="*/ 2147483646 w 1134"/>
              <a:gd name="T119" fmla="*/ 2147483646 h 495"/>
              <a:gd name="T120" fmla="*/ 2147483646 w 1134"/>
              <a:gd name="T121" fmla="*/ 2147483646 h 4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34" h="495">
                <a:moveTo>
                  <a:pt x="1134" y="495"/>
                </a:moveTo>
                <a:lnTo>
                  <a:pt x="1130" y="492"/>
                </a:lnTo>
                <a:lnTo>
                  <a:pt x="1127" y="488"/>
                </a:lnTo>
                <a:lnTo>
                  <a:pt x="1125" y="485"/>
                </a:lnTo>
                <a:lnTo>
                  <a:pt x="1122" y="483"/>
                </a:lnTo>
                <a:lnTo>
                  <a:pt x="1118" y="480"/>
                </a:lnTo>
                <a:lnTo>
                  <a:pt x="1115" y="476"/>
                </a:lnTo>
                <a:lnTo>
                  <a:pt x="1113" y="474"/>
                </a:lnTo>
                <a:lnTo>
                  <a:pt x="1110" y="471"/>
                </a:lnTo>
                <a:lnTo>
                  <a:pt x="1106" y="469"/>
                </a:lnTo>
                <a:lnTo>
                  <a:pt x="1104" y="465"/>
                </a:lnTo>
                <a:lnTo>
                  <a:pt x="1101" y="462"/>
                </a:lnTo>
                <a:lnTo>
                  <a:pt x="1098" y="460"/>
                </a:lnTo>
                <a:lnTo>
                  <a:pt x="1094" y="457"/>
                </a:lnTo>
                <a:lnTo>
                  <a:pt x="1092" y="453"/>
                </a:lnTo>
                <a:lnTo>
                  <a:pt x="1089" y="451"/>
                </a:lnTo>
                <a:lnTo>
                  <a:pt x="1086" y="448"/>
                </a:lnTo>
                <a:lnTo>
                  <a:pt x="1082" y="445"/>
                </a:lnTo>
                <a:lnTo>
                  <a:pt x="1079" y="441"/>
                </a:lnTo>
                <a:lnTo>
                  <a:pt x="1077" y="439"/>
                </a:lnTo>
                <a:lnTo>
                  <a:pt x="1074" y="436"/>
                </a:lnTo>
                <a:lnTo>
                  <a:pt x="1070" y="433"/>
                </a:lnTo>
                <a:lnTo>
                  <a:pt x="1067" y="431"/>
                </a:lnTo>
                <a:lnTo>
                  <a:pt x="1065" y="427"/>
                </a:lnTo>
                <a:lnTo>
                  <a:pt x="1062" y="424"/>
                </a:lnTo>
                <a:lnTo>
                  <a:pt x="1058" y="422"/>
                </a:lnTo>
                <a:lnTo>
                  <a:pt x="1055" y="419"/>
                </a:lnTo>
                <a:lnTo>
                  <a:pt x="1052" y="416"/>
                </a:lnTo>
                <a:lnTo>
                  <a:pt x="1050" y="413"/>
                </a:lnTo>
                <a:lnTo>
                  <a:pt x="1046" y="410"/>
                </a:lnTo>
                <a:lnTo>
                  <a:pt x="1043" y="408"/>
                </a:lnTo>
                <a:lnTo>
                  <a:pt x="1040" y="404"/>
                </a:lnTo>
                <a:lnTo>
                  <a:pt x="1037" y="401"/>
                </a:lnTo>
                <a:lnTo>
                  <a:pt x="1033" y="399"/>
                </a:lnTo>
                <a:lnTo>
                  <a:pt x="1030" y="396"/>
                </a:lnTo>
                <a:lnTo>
                  <a:pt x="1027" y="392"/>
                </a:lnTo>
                <a:lnTo>
                  <a:pt x="1025" y="389"/>
                </a:lnTo>
                <a:lnTo>
                  <a:pt x="1021" y="387"/>
                </a:lnTo>
                <a:lnTo>
                  <a:pt x="1018" y="384"/>
                </a:lnTo>
                <a:lnTo>
                  <a:pt x="1015" y="381"/>
                </a:lnTo>
                <a:lnTo>
                  <a:pt x="1011" y="378"/>
                </a:lnTo>
                <a:lnTo>
                  <a:pt x="1008" y="376"/>
                </a:lnTo>
                <a:lnTo>
                  <a:pt x="1005" y="373"/>
                </a:lnTo>
                <a:lnTo>
                  <a:pt x="1002" y="369"/>
                </a:lnTo>
                <a:lnTo>
                  <a:pt x="998" y="366"/>
                </a:lnTo>
                <a:lnTo>
                  <a:pt x="994" y="364"/>
                </a:lnTo>
                <a:lnTo>
                  <a:pt x="991" y="361"/>
                </a:lnTo>
                <a:lnTo>
                  <a:pt x="987" y="357"/>
                </a:lnTo>
                <a:lnTo>
                  <a:pt x="984" y="355"/>
                </a:lnTo>
                <a:lnTo>
                  <a:pt x="981" y="353"/>
                </a:lnTo>
                <a:lnTo>
                  <a:pt x="978" y="350"/>
                </a:lnTo>
                <a:lnTo>
                  <a:pt x="973" y="347"/>
                </a:lnTo>
                <a:lnTo>
                  <a:pt x="970" y="343"/>
                </a:lnTo>
                <a:lnTo>
                  <a:pt x="967" y="341"/>
                </a:lnTo>
                <a:lnTo>
                  <a:pt x="962" y="338"/>
                </a:lnTo>
                <a:lnTo>
                  <a:pt x="959" y="336"/>
                </a:lnTo>
                <a:lnTo>
                  <a:pt x="955" y="332"/>
                </a:lnTo>
                <a:lnTo>
                  <a:pt x="951" y="329"/>
                </a:lnTo>
                <a:lnTo>
                  <a:pt x="947" y="327"/>
                </a:lnTo>
                <a:lnTo>
                  <a:pt x="944" y="324"/>
                </a:lnTo>
                <a:lnTo>
                  <a:pt x="941" y="322"/>
                </a:lnTo>
                <a:lnTo>
                  <a:pt x="936" y="318"/>
                </a:lnTo>
                <a:lnTo>
                  <a:pt x="932" y="316"/>
                </a:lnTo>
                <a:lnTo>
                  <a:pt x="929" y="313"/>
                </a:lnTo>
                <a:lnTo>
                  <a:pt x="924" y="311"/>
                </a:lnTo>
                <a:lnTo>
                  <a:pt x="920" y="307"/>
                </a:lnTo>
                <a:lnTo>
                  <a:pt x="915" y="304"/>
                </a:lnTo>
                <a:lnTo>
                  <a:pt x="912" y="302"/>
                </a:lnTo>
                <a:lnTo>
                  <a:pt x="908" y="299"/>
                </a:lnTo>
                <a:lnTo>
                  <a:pt x="904" y="296"/>
                </a:lnTo>
                <a:lnTo>
                  <a:pt x="899" y="293"/>
                </a:lnTo>
                <a:lnTo>
                  <a:pt x="895" y="291"/>
                </a:lnTo>
                <a:lnTo>
                  <a:pt x="890" y="288"/>
                </a:lnTo>
                <a:lnTo>
                  <a:pt x="886" y="286"/>
                </a:lnTo>
                <a:lnTo>
                  <a:pt x="882" y="282"/>
                </a:lnTo>
                <a:lnTo>
                  <a:pt x="877" y="280"/>
                </a:lnTo>
                <a:lnTo>
                  <a:pt x="873" y="277"/>
                </a:lnTo>
                <a:lnTo>
                  <a:pt x="869" y="275"/>
                </a:lnTo>
                <a:lnTo>
                  <a:pt x="864" y="271"/>
                </a:lnTo>
                <a:lnTo>
                  <a:pt x="859" y="269"/>
                </a:lnTo>
                <a:lnTo>
                  <a:pt x="854" y="266"/>
                </a:lnTo>
                <a:lnTo>
                  <a:pt x="850" y="264"/>
                </a:lnTo>
                <a:lnTo>
                  <a:pt x="846" y="260"/>
                </a:lnTo>
                <a:lnTo>
                  <a:pt x="840" y="258"/>
                </a:lnTo>
                <a:lnTo>
                  <a:pt x="836" y="256"/>
                </a:lnTo>
                <a:lnTo>
                  <a:pt x="830" y="253"/>
                </a:lnTo>
                <a:lnTo>
                  <a:pt x="826" y="251"/>
                </a:lnTo>
                <a:lnTo>
                  <a:pt x="822" y="248"/>
                </a:lnTo>
                <a:lnTo>
                  <a:pt x="816" y="245"/>
                </a:lnTo>
                <a:lnTo>
                  <a:pt x="812" y="243"/>
                </a:lnTo>
                <a:lnTo>
                  <a:pt x="806" y="240"/>
                </a:lnTo>
                <a:lnTo>
                  <a:pt x="801" y="238"/>
                </a:lnTo>
                <a:lnTo>
                  <a:pt x="797" y="235"/>
                </a:lnTo>
                <a:lnTo>
                  <a:pt x="791" y="232"/>
                </a:lnTo>
                <a:lnTo>
                  <a:pt x="786" y="230"/>
                </a:lnTo>
                <a:lnTo>
                  <a:pt x="780" y="228"/>
                </a:lnTo>
                <a:lnTo>
                  <a:pt x="776" y="224"/>
                </a:lnTo>
                <a:lnTo>
                  <a:pt x="770" y="222"/>
                </a:lnTo>
                <a:lnTo>
                  <a:pt x="765" y="220"/>
                </a:lnTo>
                <a:lnTo>
                  <a:pt x="760" y="217"/>
                </a:lnTo>
                <a:lnTo>
                  <a:pt x="754" y="215"/>
                </a:lnTo>
                <a:lnTo>
                  <a:pt x="749" y="212"/>
                </a:lnTo>
                <a:lnTo>
                  <a:pt x="743" y="210"/>
                </a:lnTo>
                <a:lnTo>
                  <a:pt x="738" y="207"/>
                </a:lnTo>
                <a:lnTo>
                  <a:pt x="732" y="205"/>
                </a:lnTo>
                <a:lnTo>
                  <a:pt x="727" y="203"/>
                </a:lnTo>
                <a:lnTo>
                  <a:pt x="721" y="200"/>
                </a:lnTo>
                <a:lnTo>
                  <a:pt x="716" y="198"/>
                </a:lnTo>
                <a:lnTo>
                  <a:pt x="710" y="195"/>
                </a:lnTo>
                <a:lnTo>
                  <a:pt x="704" y="193"/>
                </a:lnTo>
                <a:lnTo>
                  <a:pt x="698" y="191"/>
                </a:lnTo>
                <a:lnTo>
                  <a:pt x="693" y="188"/>
                </a:lnTo>
                <a:lnTo>
                  <a:pt x="688" y="186"/>
                </a:lnTo>
                <a:lnTo>
                  <a:pt x="682" y="184"/>
                </a:lnTo>
                <a:lnTo>
                  <a:pt x="676" y="182"/>
                </a:lnTo>
                <a:lnTo>
                  <a:pt x="670" y="179"/>
                </a:lnTo>
                <a:lnTo>
                  <a:pt x="665" y="176"/>
                </a:lnTo>
                <a:lnTo>
                  <a:pt x="658" y="175"/>
                </a:lnTo>
                <a:lnTo>
                  <a:pt x="653" y="172"/>
                </a:lnTo>
                <a:lnTo>
                  <a:pt x="647" y="170"/>
                </a:lnTo>
                <a:lnTo>
                  <a:pt x="641" y="168"/>
                </a:lnTo>
                <a:lnTo>
                  <a:pt x="635" y="166"/>
                </a:lnTo>
                <a:lnTo>
                  <a:pt x="630" y="163"/>
                </a:lnTo>
                <a:lnTo>
                  <a:pt x="623" y="161"/>
                </a:lnTo>
                <a:lnTo>
                  <a:pt x="618" y="159"/>
                </a:lnTo>
                <a:lnTo>
                  <a:pt x="612" y="157"/>
                </a:lnTo>
                <a:lnTo>
                  <a:pt x="606" y="155"/>
                </a:lnTo>
                <a:lnTo>
                  <a:pt x="599" y="154"/>
                </a:lnTo>
                <a:lnTo>
                  <a:pt x="594" y="151"/>
                </a:lnTo>
                <a:lnTo>
                  <a:pt x="588" y="149"/>
                </a:lnTo>
                <a:lnTo>
                  <a:pt x="582" y="147"/>
                </a:lnTo>
                <a:lnTo>
                  <a:pt x="576" y="145"/>
                </a:lnTo>
                <a:lnTo>
                  <a:pt x="570" y="143"/>
                </a:lnTo>
                <a:lnTo>
                  <a:pt x="564" y="140"/>
                </a:lnTo>
                <a:lnTo>
                  <a:pt x="558" y="139"/>
                </a:lnTo>
                <a:lnTo>
                  <a:pt x="552" y="137"/>
                </a:lnTo>
                <a:lnTo>
                  <a:pt x="547" y="135"/>
                </a:lnTo>
                <a:lnTo>
                  <a:pt x="540" y="133"/>
                </a:lnTo>
                <a:lnTo>
                  <a:pt x="534" y="131"/>
                </a:lnTo>
                <a:lnTo>
                  <a:pt x="528" y="130"/>
                </a:lnTo>
                <a:lnTo>
                  <a:pt x="523" y="127"/>
                </a:lnTo>
                <a:lnTo>
                  <a:pt x="516" y="125"/>
                </a:lnTo>
                <a:lnTo>
                  <a:pt x="511" y="124"/>
                </a:lnTo>
                <a:lnTo>
                  <a:pt x="504" y="122"/>
                </a:lnTo>
                <a:lnTo>
                  <a:pt x="499" y="120"/>
                </a:lnTo>
                <a:lnTo>
                  <a:pt x="493" y="119"/>
                </a:lnTo>
                <a:lnTo>
                  <a:pt x="487" y="117"/>
                </a:lnTo>
                <a:lnTo>
                  <a:pt x="482" y="114"/>
                </a:lnTo>
                <a:lnTo>
                  <a:pt x="475" y="113"/>
                </a:lnTo>
                <a:lnTo>
                  <a:pt x="470" y="111"/>
                </a:lnTo>
                <a:lnTo>
                  <a:pt x="464" y="110"/>
                </a:lnTo>
                <a:lnTo>
                  <a:pt x="458" y="108"/>
                </a:lnTo>
                <a:lnTo>
                  <a:pt x="452" y="107"/>
                </a:lnTo>
                <a:lnTo>
                  <a:pt x="447" y="105"/>
                </a:lnTo>
                <a:lnTo>
                  <a:pt x="441" y="103"/>
                </a:lnTo>
                <a:lnTo>
                  <a:pt x="435" y="101"/>
                </a:lnTo>
                <a:lnTo>
                  <a:pt x="429" y="100"/>
                </a:lnTo>
                <a:lnTo>
                  <a:pt x="424" y="98"/>
                </a:lnTo>
                <a:lnTo>
                  <a:pt x="418" y="97"/>
                </a:lnTo>
                <a:lnTo>
                  <a:pt x="413" y="95"/>
                </a:lnTo>
                <a:lnTo>
                  <a:pt x="406" y="94"/>
                </a:lnTo>
                <a:lnTo>
                  <a:pt x="401" y="93"/>
                </a:lnTo>
                <a:lnTo>
                  <a:pt x="395" y="90"/>
                </a:lnTo>
                <a:lnTo>
                  <a:pt x="390" y="89"/>
                </a:lnTo>
                <a:lnTo>
                  <a:pt x="384" y="88"/>
                </a:lnTo>
                <a:lnTo>
                  <a:pt x="379" y="86"/>
                </a:lnTo>
                <a:lnTo>
                  <a:pt x="374" y="85"/>
                </a:lnTo>
                <a:lnTo>
                  <a:pt x="368" y="83"/>
                </a:lnTo>
                <a:lnTo>
                  <a:pt x="363" y="82"/>
                </a:lnTo>
                <a:lnTo>
                  <a:pt x="357" y="81"/>
                </a:lnTo>
                <a:lnTo>
                  <a:pt x="352" y="79"/>
                </a:lnTo>
                <a:lnTo>
                  <a:pt x="347" y="78"/>
                </a:lnTo>
                <a:lnTo>
                  <a:pt x="342" y="77"/>
                </a:lnTo>
                <a:lnTo>
                  <a:pt x="336" y="75"/>
                </a:lnTo>
                <a:lnTo>
                  <a:pt x="331" y="74"/>
                </a:lnTo>
                <a:lnTo>
                  <a:pt x="327" y="73"/>
                </a:lnTo>
                <a:lnTo>
                  <a:pt x="321" y="72"/>
                </a:lnTo>
                <a:lnTo>
                  <a:pt x="316" y="71"/>
                </a:lnTo>
                <a:lnTo>
                  <a:pt x="311" y="70"/>
                </a:lnTo>
                <a:lnTo>
                  <a:pt x="306" y="67"/>
                </a:lnTo>
                <a:lnTo>
                  <a:pt x="302" y="66"/>
                </a:lnTo>
                <a:lnTo>
                  <a:pt x="296" y="65"/>
                </a:lnTo>
                <a:lnTo>
                  <a:pt x="292" y="64"/>
                </a:lnTo>
                <a:lnTo>
                  <a:pt x="286" y="63"/>
                </a:lnTo>
                <a:lnTo>
                  <a:pt x="282" y="63"/>
                </a:lnTo>
                <a:lnTo>
                  <a:pt x="276" y="62"/>
                </a:lnTo>
                <a:lnTo>
                  <a:pt x="272" y="60"/>
                </a:lnTo>
                <a:lnTo>
                  <a:pt x="268" y="59"/>
                </a:lnTo>
                <a:lnTo>
                  <a:pt x="263" y="58"/>
                </a:lnTo>
                <a:lnTo>
                  <a:pt x="259" y="58"/>
                </a:lnTo>
                <a:lnTo>
                  <a:pt x="254" y="57"/>
                </a:lnTo>
                <a:lnTo>
                  <a:pt x="250" y="55"/>
                </a:lnTo>
                <a:lnTo>
                  <a:pt x="245" y="54"/>
                </a:lnTo>
                <a:lnTo>
                  <a:pt x="242" y="53"/>
                </a:lnTo>
                <a:lnTo>
                  <a:pt x="236" y="52"/>
                </a:lnTo>
                <a:lnTo>
                  <a:pt x="233" y="51"/>
                </a:lnTo>
                <a:lnTo>
                  <a:pt x="229" y="50"/>
                </a:lnTo>
                <a:lnTo>
                  <a:pt x="224" y="50"/>
                </a:lnTo>
                <a:lnTo>
                  <a:pt x="220" y="49"/>
                </a:lnTo>
                <a:lnTo>
                  <a:pt x="215" y="48"/>
                </a:lnTo>
                <a:lnTo>
                  <a:pt x="212" y="47"/>
                </a:lnTo>
                <a:lnTo>
                  <a:pt x="208" y="47"/>
                </a:lnTo>
                <a:lnTo>
                  <a:pt x="203" y="46"/>
                </a:lnTo>
                <a:lnTo>
                  <a:pt x="200" y="45"/>
                </a:lnTo>
                <a:lnTo>
                  <a:pt x="196" y="43"/>
                </a:lnTo>
                <a:lnTo>
                  <a:pt x="193" y="43"/>
                </a:lnTo>
                <a:lnTo>
                  <a:pt x="188" y="42"/>
                </a:lnTo>
                <a:lnTo>
                  <a:pt x="185" y="41"/>
                </a:lnTo>
                <a:lnTo>
                  <a:pt x="182" y="41"/>
                </a:lnTo>
                <a:lnTo>
                  <a:pt x="178" y="40"/>
                </a:lnTo>
                <a:lnTo>
                  <a:pt x="174" y="40"/>
                </a:lnTo>
                <a:lnTo>
                  <a:pt x="171" y="39"/>
                </a:lnTo>
                <a:lnTo>
                  <a:pt x="167" y="38"/>
                </a:lnTo>
                <a:lnTo>
                  <a:pt x="164" y="37"/>
                </a:lnTo>
                <a:lnTo>
                  <a:pt x="160" y="37"/>
                </a:lnTo>
                <a:lnTo>
                  <a:pt x="157" y="36"/>
                </a:lnTo>
                <a:lnTo>
                  <a:pt x="154" y="36"/>
                </a:lnTo>
                <a:lnTo>
                  <a:pt x="151" y="35"/>
                </a:lnTo>
                <a:lnTo>
                  <a:pt x="148" y="35"/>
                </a:lnTo>
                <a:lnTo>
                  <a:pt x="145" y="34"/>
                </a:lnTo>
                <a:lnTo>
                  <a:pt x="141" y="34"/>
                </a:lnTo>
                <a:lnTo>
                  <a:pt x="138" y="33"/>
                </a:lnTo>
                <a:lnTo>
                  <a:pt x="136" y="33"/>
                </a:lnTo>
                <a:lnTo>
                  <a:pt x="133" y="31"/>
                </a:lnTo>
                <a:lnTo>
                  <a:pt x="129" y="31"/>
                </a:lnTo>
                <a:lnTo>
                  <a:pt x="127" y="30"/>
                </a:lnTo>
                <a:lnTo>
                  <a:pt x="124" y="30"/>
                </a:lnTo>
                <a:lnTo>
                  <a:pt x="122" y="29"/>
                </a:lnTo>
                <a:lnTo>
                  <a:pt x="118" y="29"/>
                </a:lnTo>
                <a:lnTo>
                  <a:pt x="116" y="28"/>
                </a:lnTo>
                <a:lnTo>
                  <a:pt x="113" y="28"/>
                </a:lnTo>
                <a:lnTo>
                  <a:pt x="111" y="28"/>
                </a:lnTo>
                <a:lnTo>
                  <a:pt x="109" y="27"/>
                </a:lnTo>
                <a:lnTo>
                  <a:pt x="105" y="27"/>
                </a:lnTo>
                <a:lnTo>
                  <a:pt x="103" y="27"/>
                </a:lnTo>
                <a:lnTo>
                  <a:pt x="101" y="26"/>
                </a:lnTo>
                <a:lnTo>
                  <a:pt x="99" y="26"/>
                </a:lnTo>
                <a:lnTo>
                  <a:pt x="97" y="25"/>
                </a:lnTo>
                <a:lnTo>
                  <a:pt x="94" y="25"/>
                </a:lnTo>
                <a:lnTo>
                  <a:pt x="92" y="25"/>
                </a:lnTo>
                <a:lnTo>
                  <a:pt x="90" y="25"/>
                </a:lnTo>
                <a:lnTo>
                  <a:pt x="88" y="24"/>
                </a:lnTo>
                <a:lnTo>
                  <a:pt x="86" y="24"/>
                </a:lnTo>
                <a:lnTo>
                  <a:pt x="83" y="23"/>
                </a:lnTo>
                <a:lnTo>
                  <a:pt x="81" y="23"/>
                </a:lnTo>
                <a:lnTo>
                  <a:pt x="80" y="23"/>
                </a:lnTo>
                <a:lnTo>
                  <a:pt x="78" y="22"/>
                </a:lnTo>
                <a:lnTo>
                  <a:pt x="76" y="22"/>
                </a:lnTo>
                <a:lnTo>
                  <a:pt x="74" y="22"/>
                </a:lnTo>
                <a:lnTo>
                  <a:pt x="73" y="22"/>
                </a:lnTo>
                <a:lnTo>
                  <a:pt x="70" y="21"/>
                </a:lnTo>
                <a:lnTo>
                  <a:pt x="69" y="21"/>
                </a:lnTo>
                <a:lnTo>
                  <a:pt x="67" y="21"/>
                </a:lnTo>
                <a:lnTo>
                  <a:pt x="66" y="21"/>
                </a:lnTo>
                <a:lnTo>
                  <a:pt x="64" y="21"/>
                </a:lnTo>
                <a:lnTo>
                  <a:pt x="63" y="19"/>
                </a:lnTo>
                <a:lnTo>
                  <a:pt x="61" y="19"/>
                </a:lnTo>
                <a:lnTo>
                  <a:pt x="60" y="19"/>
                </a:lnTo>
                <a:lnTo>
                  <a:pt x="58" y="19"/>
                </a:lnTo>
                <a:lnTo>
                  <a:pt x="56" y="19"/>
                </a:lnTo>
                <a:lnTo>
                  <a:pt x="55" y="18"/>
                </a:lnTo>
                <a:lnTo>
                  <a:pt x="54" y="18"/>
                </a:lnTo>
                <a:lnTo>
                  <a:pt x="53" y="18"/>
                </a:lnTo>
                <a:lnTo>
                  <a:pt x="51" y="18"/>
                </a:lnTo>
                <a:lnTo>
                  <a:pt x="50" y="18"/>
                </a:lnTo>
                <a:lnTo>
                  <a:pt x="49" y="18"/>
                </a:lnTo>
                <a:lnTo>
                  <a:pt x="48" y="17"/>
                </a:lnTo>
                <a:lnTo>
                  <a:pt x="46" y="17"/>
                </a:lnTo>
                <a:lnTo>
                  <a:pt x="45" y="17"/>
                </a:lnTo>
                <a:lnTo>
                  <a:pt x="44" y="17"/>
                </a:lnTo>
                <a:lnTo>
                  <a:pt x="43" y="17"/>
                </a:lnTo>
                <a:lnTo>
                  <a:pt x="42" y="17"/>
                </a:lnTo>
                <a:lnTo>
                  <a:pt x="41" y="17"/>
                </a:lnTo>
                <a:lnTo>
                  <a:pt x="40" y="16"/>
                </a:lnTo>
                <a:lnTo>
                  <a:pt x="39" y="16"/>
                </a:lnTo>
                <a:lnTo>
                  <a:pt x="38" y="16"/>
                </a:lnTo>
                <a:lnTo>
                  <a:pt x="37" y="16"/>
                </a:lnTo>
                <a:lnTo>
                  <a:pt x="36" y="16"/>
                </a:lnTo>
                <a:lnTo>
                  <a:pt x="36" y="15"/>
                </a:lnTo>
                <a:lnTo>
                  <a:pt x="34" y="15"/>
                </a:lnTo>
                <a:lnTo>
                  <a:pt x="33" y="15"/>
                </a:lnTo>
                <a:lnTo>
                  <a:pt x="32" y="15"/>
                </a:lnTo>
                <a:lnTo>
                  <a:pt x="31" y="15"/>
                </a:lnTo>
                <a:lnTo>
                  <a:pt x="30" y="15"/>
                </a:lnTo>
                <a:lnTo>
                  <a:pt x="29" y="15"/>
                </a:lnTo>
                <a:lnTo>
                  <a:pt x="28" y="15"/>
                </a:lnTo>
                <a:lnTo>
                  <a:pt x="27" y="15"/>
                </a:lnTo>
                <a:lnTo>
                  <a:pt x="26" y="14"/>
                </a:lnTo>
                <a:lnTo>
                  <a:pt x="25" y="14"/>
                </a:lnTo>
                <a:lnTo>
                  <a:pt x="24" y="14"/>
                </a:lnTo>
                <a:lnTo>
                  <a:pt x="22" y="14"/>
                </a:lnTo>
                <a:lnTo>
                  <a:pt x="21" y="14"/>
                </a:lnTo>
                <a:lnTo>
                  <a:pt x="20" y="14"/>
                </a:lnTo>
                <a:lnTo>
                  <a:pt x="19" y="14"/>
                </a:lnTo>
                <a:lnTo>
                  <a:pt x="18" y="14"/>
                </a:lnTo>
                <a:lnTo>
                  <a:pt x="18" y="13"/>
                </a:lnTo>
                <a:lnTo>
                  <a:pt x="17" y="13"/>
                </a:lnTo>
                <a:lnTo>
                  <a:pt x="16" y="13"/>
                </a:lnTo>
                <a:lnTo>
                  <a:pt x="15" y="13"/>
                </a:lnTo>
                <a:lnTo>
                  <a:pt x="14" y="13"/>
                </a:lnTo>
                <a:lnTo>
                  <a:pt x="13" y="13"/>
                </a:lnTo>
                <a:lnTo>
                  <a:pt x="12" y="13"/>
                </a:lnTo>
                <a:lnTo>
                  <a:pt x="10" y="13"/>
                </a:lnTo>
                <a:lnTo>
                  <a:pt x="9" y="13"/>
                </a:lnTo>
                <a:lnTo>
                  <a:pt x="8" y="12"/>
                </a:lnTo>
                <a:lnTo>
                  <a:pt x="7" y="12"/>
                </a:lnTo>
                <a:lnTo>
                  <a:pt x="6" y="12"/>
                </a:lnTo>
                <a:lnTo>
                  <a:pt x="5" y="12"/>
                </a:lnTo>
                <a:lnTo>
                  <a:pt x="4" y="12"/>
                </a:lnTo>
                <a:lnTo>
                  <a:pt x="4" y="11"/>
                </a:lnTo>
                <a:lnTo>
                  <a:pt x="3" y="11"/>
                </a:lnTo>
                <a:lnTo>
                  <a:pt x="2" y="11"/>
                </a:lnTo>
                <a:lnTo>
                  <a:pt x="2" y="10"/>
                </a:lnTo>
                <a:lnTo>
                  <a:pt x="1" y="9"/>
                </a:lnTo>
                <a:lnTo>
                  <a:pt x="0" y="7"/>
                </a:lnTo>
                <a:lnTo>
                  <a:pt x="0" y="6"/>
                </a:lnTo>
                <a:lnTo>
                  <a:pt x="0" y="3"/>
                </a:lnTo>
                <a:lnTo>
                  <a:pt x="0" y="2"/>
                </a:lnTo>
                <a:lnTo>
                  <a:pt x="1" y="1"/>
                </a:lnTo>
                <a:lnTo>
                  <a:pt x="1" y="0"/>
                </a:lnTo>
                <a:lnTo>
                  <a:pt x="2" y="0"/>
                </a:lnTo>
                <a:lnTo>
                  <a:pt x="3" y="0"/>
                </a:lnTo>
                <a:lnTo>
                  <a:pt x="3" y="1"/>
                </a:lnTo>
                <a:lnTo>
                  <a:pt x="4" y="2"/>
                </a:lnTo>
                <a:lnTo>
                  <a:pt x="4" y="3"/>
                </a:lnTo>
                <a:lnTo>
                  <a:pt x="5" y="3"/>
                </a:lnTo>
                <a:lnTo>
                  <a:pt x="5" y="4"/>
                </a:lnTo>
                <a:lnTo>
                  <a:pt x="6" y="4"/>
                </a:lnTo>
                <a:lnTo>
                  <a:pt x="7" y="4"/>
                </a:lnTo>
                <a:lnTo>
                  <a:pt x="8" y="5"/>
                </a:lnTo>
                <a:lnTo>
                  <a:pt x="9" y="5"/>
                </a:lnTo>
                <a:lnTo>
                  <a:pt x="10" y="5"/>
                </a:lnTo>
                <a:lnTo>
                  <a:pt x="10" y="4"/>
                </a:lnTo>
                <a:lnTo>
                  <a:pt x="12" y="4"/>
                </a:lnTo>
                <a:lnTo>
                  <a:pt x="13" y="4"/>
                </a:lnTo>
                <a:lnTo>
                  <a:pt x="14" y="4"/>
                </a:lnTo>
                <a:lnTo>
                  <a:pt x="14" y="3"/>
                </a:lnTo>
                <a:lnTo>
                  <a:pt x="14" y="4"/>
                </a:lnTo>
                <a:lnTo>
                  <a:pt x="14" y="5"/>
                </a:lnTo>
                <a:lnTo>
                  <a:pt x="13" y="6"/>
                </a:lnTo>
                <a:lnTo>
                  <a:pt x="12" y="7"/>
                </a:lnTo>
                <a:lnTo>
                  <a:pt x="10" y="9"/>
                </a:lnTo>
                <a:lnTo>
                  <a:pt x="10" y="10"/>
                </a:lnTo>
                <a:lnTo>
                  <a:pt x="10" y="11"/>
                </a:lnTo>
              </a:path>
            </a:pathLst>
          </a:custGeom>
          <a:noFill/>
          <a:ln w="14288" cap="flat">
            <a:solidFill>
              <a:srgbClr val="FF78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78923" name="Freeform 117"/>
          <p:cNvSpPr>
            <a:spLocks/>
          </p:cNvSpPr>
          <p:nvPr/>
        </p:nvSpPr>
        <p:spPr bwMode="auto">
          <a:xfrm rot="10800000">
            <a:off x="5597525" y="4516438"/>
            <a:ext cx="1741488" cy="1346200"/>
          </a:xfrm>
          <a:custGeom>
            <a:avLst/>
            <a:gdLst>
              <a:gd name="T0" fmla="*/ 2147483646 w 1097"/>
              <a:gd name="T1" fmla="*/ 2147483646 h 848"/>
              <a:gd name="T2" fmla="*/ 2147483646 w 1097"/>
              <a:gd name="T3" fmla="*/ 2147483646 h 848"/>
              <a:gd name="T4" fmla="*/ 2147483646 w 1097"/>
              <a:gd name="T5" fmla="*/ 2147483646 h 848"/>
              <a:gd name="T6" fmla="*/ 2147483646 w 1097"/>
              <a:gd name="T7" fmla="*/ 2147483646 h 848"/>
              <a:gd name="T8" fmla="*/ 2147483646 w 1097"/>
              <a:gd name="T9" fmla="*/ 2147483646 h 848"/>
              <a:gd name="T10" fmla="*/ 2147483646 w 1097"/>
              <a:gd name="T11" fmla="*/ 2147483646 h 848"/>
              <a:gd name="T12" fmla="*/ 2147483646 w 1097"/>
              <a:gd name="T13" fmla="*/ 2147483646 h 848"/>
              <a:gd name="T14" fmla="*/ 2147483646 w 1097"/>
              <a:gd name="T15" fmla="*/ 2147483646 h 848"/>
              <a:gd name="T16" fmla="*/ 2147483646 w 1097"/>
              <a:gd name="T17" fmla="*/ 2147483646 h 848"/>
              <a:gd name="T18" fmla="*/ 2147483646 w 1097"/>
              <a:gd name="T19" fmla="*/ 2147483646 h 848"/>
              <a:gd name="T20" fmla="*/ 2147483646 w 1097"/>
              <a:gd name="T21" fmla="*/ 2147483646 h 848"/>
              <a:gd name="T22" fmla="*/ 2147483646 w 1097"/>
              <a:gd name="T23" fmla="*/ 2147483646 h 848"/>
              <a:gd name="T24" fmla="*/ 2147483646 w 1097"/>
              <a:gd name="T25" fmla="*/ 2147483646 h 848"/>
              <a:gd name="T26" fmla="*/ 2147483646 w 1097"/>
              <a:gd name="T27" fmla="*/ 2147483646 h 848"/>
              <a:gd name="T28" fmla="*/ 2147483646 w 1097"/>
              <a:gd name="T29" fmla="*/ 2147483646 h 848"/>
              <a:gd name="T30" fmla="*/ 2147483646 w 1097"/>
              <a:gd name="T31" fmla="*/ 2147483646 h 848"/>
              <a:gd name="T32" fmla="*/ 2147483646 w 1097"/>
              <a:gd name="T33" fmla="*/ 2147483646 h 848"/>
              <a:gd name="T34" fmla="*/ 2147483646 w 1097"/>
              <a:gd name="T35" fmla="*/ 2147483646 h 848"/>
              <a:gd name="T36" fmla="*/ 2147483646 w 1097"/>
              <a:gd name="T37" fmla="*/ 2147483646 h 848"/>
              <a:gd name="T38" fmla="*/ 2147483646 w 1097"/>
              <a:gd name="T39" fmla="*/ 2147483646 h 848"/>
              <a:gd name="T40" fmla="*/ 2147483646 w 1097"/>
              <a:gd name="T41" fmla="*/ 2147483646 h 848"/>
              <a:gd name="T42" fmla="*/ 2147483646 w 1097"/>
              <a:gd name="T43" fmla="*/ 2147483646 h 848"/>
              <a:gd name="T44" fmla="*/ 2147483646 w 1097"/>
              <a:gd name="T45" fmla="*/ 2147483646 h 848"/>
              <a:gd name="T46" fmla="*/ 2147483646 w 1097"/>
              <a:gd name="T47" fmla="*/ 2147483646 h 848"/>
              <a:gd name="T48" fmla="*/ 2147483646 w 1097"/>
              <a:gd name="T49" fmla="*/ 2147483646 h 848"/>
              <a:gd name="T50" fmla="*/ 2147483646 w 1097"/>
              <a:gd name="T51" fmla="*/ 2147483646 h 848"/>
              <a:gd name="T52" fmla="*/ 2147483646 w 1097"/>
              <a:gd name="T53" fmla="*/ 2147483646 h 848"/>
              <a:gd name="T54" fmla="*/ 2147483646 w 1097"/>
              <a:gd name="T55" fmla="*/ 2147483646 h 848"/>
              <a:gd name="T56" fmla="*/ 2147483646 w 1097"/>
              <a:gd name="T57" fmla="*/ 2147483646 h 848"/>
              <a:gd name="T58" fmla="*/ 2147483646 w 1097"/>
              <a:gd name="T59" fmla="*/ 2147483646 h 848"/>
              <a:gd name="T60" fmla="*/ 2147483646 w 1097"/>
              <a:gd name="T61" fmla="*/ 2147483646 h 848"/>
              <a:gd name="T62" fmla="*/ 2147483646 w 1097"/>
              <a:gd name="T63" fmla="*/ 2147483646 h 848"/>
              <a:gd name="T64" fmla="*/ 2147483646 w 1097"/>
              <a:gd name="T65" fmla="*/ 2147483646 h 848"/>
              <a:gd name="T66" fmla="*/ 2147483646 w 1097"/>
              <a:gd name="T67" fmla="*/ 2147483646 h 848"/>
              <a:gd name="T68" fmla="*/ 2147483646 w 1097"/>
              <a:gd name="T69" fmla="*/ 2147483646 h 848"/>
              <a:gd name="T70" fmla="*/ 2147483646 w 1097"/>
              <a:gd name="T71" fmla="*/ 2147483646 h 848"/>
              <a:gd name="T72" fmla="*/ 2147483646 w 1097"/>
              <a:gd name="T73" fmla="*/ 2147483646 h 848"/>
              <a:gd name="T74" fmla="*/ 2147483646 w 1097"/>
              <a:gd name="T75" fmla="*/ 2147483646 h 848"/>
              <a:gd name="T76" fmla="*/ 2147483646 w 1097"/>
              <a:gd name="T77" fmla="*/ 2147483646 h 848"/>
              <a:gd name="T78" fmla="*/ 2147483646 w 1097"/>
              <a:gd name="T79" fmla="*/ 2147483646 h 848"/>
              <a:gd name="T80" fmla="*/ 2147483646 w 1097"/>
              <a:gd name="T81" fmla="*/ 2147483646 h 848"/>
              <a:gd name="T82" fmla="*/ 2147483646 w 1097"/>
              <a:gd name="T83" fmla="*/ 2147483646 h 848"/>
              <a:gd name="T84" fmla="*/ 2147483646 w 1097"/>
              <a:gd name="T85" fmla="*/ 2147483646 h 848"/>
              <a:gd name="T86" fmla="*/ 2147483646 w 1097"/>
              <a:gd name="T87" fmla="*/ 2147483646 h 848"/>
              <a:gd name="T88" fmla="*/ 2147483646 w 1097"/>
              <a:gd name="T89" fmla="*/ 2147483646 h 848"/>
              <a:gd name="T90" fmla="*/ 2147483646 w 1097"/>
              <a:gd name="T91" fmla="*/ 2147483646 h 848"/>
              <a:gd name="T92" fmla="*/ 2147483646 w 1097"/>
              <a:gd name="T93" fmla="*/ 2147483646 h 848"/>
              <a:gd name="T94" fmla="*/ 2147483646 w 1097"/>
              <a:gd name="T95" fmla="*/ 2147483646 h 848"/>
              <a:gd name="T96" fmla="*/ 2147483646 w 1097"/>
              <a:gd name="T97" fmla="*/ 2147483646 h 848"/>
              <a:gd name="T98" fmla="*/ 2147483646 w 1097"/>
              <a:gd name="T99" fmla="*/ 2147483646 h 848"/>
              <a:gd name="T100" fmla="*/ 2147483646 w 1097"/>
              <a:gd name="T101" fmla="*/ 2147483646 h 848"/>
              <a:gd name="T102" fmla="*/ 2147483646 w 1097"/>
              <a:gd name="T103" fmla="*/ 2147483646 h 848"/>
              <a:gd name="T104" fmla="*/ 2147483646 w 1097"/>
              <a:gd name="T105" fmla="*/ 2147483646 h 848"/>
              <a:gd name="T106" fmla="*/ 2147483646 w 1097"/>
              <a:gd name="T107" fmla="*/ 2147483646 h 848"/>
              <a:gd name="T108" fmla="*/ 2147483646 w 1097"/>
              <a:gd name="T109" fmla="*/ 2147483646 h 848"/>
              <a:gd name="T110" fmla="*/ 2147483646 w 1097"/>
              <a:gd name="T111" fmla="*/ 2147483646 h 848"/>
              <a:gd name="T112" fmla="*/ 2147483646 w 1097"/>
              <a:gd name="T113" fmla="*/ 2147483646 h 848"/>
              <a:gd name="T114" fmla="*/ 2147483646 w 1097"/>
              <a:gd name="T115" fmla="*/ 2147483646 h 848"/>
              <a:gd name="T116" fmla="*/ 2147483646 w 1097"/>
              <a:gd name="T117" fmla="*/ 2147483646 h 848"/>
              <a:gd name="T118" fmla="*/ 2147483646 w 1097"/>
              <a:gd name="T119" fmla="*/ 2147483646 h 848"/>
              <a:gd name="T120" fmla="*/ 2147483646 w 1097"/>
              <a:gd name="T121" fmla="*/ 2147483646 h 848"/>
              <a:gd name="T122" fmla="*/ 2147483646 w 1097"/>
              <a:gd name="T123" fmla="*/ 0 h 8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97" h="848">
                <a:moveTo>
                  <a:pt x="1097" y="848"/>
                </a:moveTo>
                <a:lnTo>
                  <a:pt x="1095" y="845"/>
                </a:lnTo>
                <a:lnTo>
                  <a:pt x="1093" y="841"/>
                </a:lnTo>
                <a:lnTo>
                  <a:pt x="1091" y="837"/>
                </a:lnTo>
                <a:lnTo>
                  <a:pt x="1088" y="833"/>
                </a:lnTo>
                <a:lnTo>
                  <a:pt x="1086" y="830"/>
                </a:lnTo>
                <a:lnTo>
                  <a:pt x="1084" y="825"/>
                </a:lnTo>
                <a:lnTo>
                  <a:pt x="1081" y="822"/>
                </a:lnTo>
                <a:lnTo>
                  <a:pt x="1080" y="818"/>
                </a:lnTo>
                <a:lnTo>
                  <a:pt x="1076" y="815"/>
                </a:lnTo>
                <a:lnTo>
                  <a:pt x="1074" y="810"/>
                </a:lnTo>
                <a:lnTo>
                  <a:pt x="1072" y="807"/>
                </a:lnTo>
                <a:lnTo>
                  <a:pt x="1070" y="803"/>
                </a:lnTo>
                <a:lnTo>
                  <a:pt x="1068" y="799"/>
                </a:lnTo>
                <a:lnTo>
                  <a:pt x="1066" y="795"/>
                </a:lnTo>
                <a:lnTo>
                  <a:pt x="1063" y="792"/>
                </a:lnTo>
                <a:lnTo>
                  <a:pt x="1061" y="787"/>
                </a:lnTo>
                <a:lnTo>
                  <a:pt x="1059" y="784"/>
                </a:lnTo>
                <a:lnTo>
                  <a:pt x="1057" y="780"/>
                </a:lnTo>
                <a:lnTo>
                  <a:pt x="1055" y="776"/>
                </a:lnTo>
                <a:lnTo>
                  <a:pt x="1052" y="772"/>
                </a:lnTo>
                <a:lnTo>
                  <a:pt x="1049" y="769"/>
                </a:lnTo>
                <a:lnTo>
                  <a:pt x="1047" y="764"/>
                </a:lnTo>
                <a:lnTo>
                  <a:pt x="1045" y="761"/>
                </a:lnTo>
                <a:lnTo>
                  <a:pt x="1043" y="757"/>
                </a:lnTo>
                <a:lnTo>
                  <a:pt x="1040" y="753"/>
                </a:lnTo>
                <a:lnTo>
                  <a:pt x="1038" y="749"/>
                </a:lnTo>
                <a:lnTo>
                  <a:pt x="1036" y="746"/>
                </a:lnTo>
                <a:lnTo>
                  <a:pt x="1034" y="741"/>
                </a:lnTo>
                <a:lnTo>
                  <a:pt x="1032" y="738"/>
                </a:lnTo>
                <a:lnTo>
                  <a:pt x="1030" y="734"/>
                </a:lnTo>
                <a:lnTo>
                  <a:pt x="1026" y="731"/>
                </a:lnTo>
                <a:lnTo>
                  <a:pt x="1024" y="726"/>
                </a:lnTo>
                <a:lnTo>
                  <a:pt x="1022" y="723"/>
                </a:lnTo>
                <a:lnTo>
                  <a:pt x="1020" y="719"/>
                </a:lnTo>
                <a:lnTo>
                  <a:pt x="1018" y="715"/>
                </a:lnTo>
                <a:lnTo>
                  <a:pt x="1015" y="711"/>
                </a:lnTo>
                <a:lnTo>
                  <a:pt x="1012" y="708"/>
                </a:lnTo>
                <a:lnTo>
                  <a:pt x="1010" y="703"/>
                </a:lnTo>
                <a:lnTo>
                  <a:pt x="1008" y="700"/>
                </a:lnTo>
                <a:lnTo>
                  <a:pt x="1006" y="696"/>
                </a:lnTo>
                <a:lnTo>
                  <a:pt x="1003" y="692"/>
                </a:lnTo>
                <a:lnTo>
                  <a:pt x="1000" y="688"/>
                </a:lnTo>
                <a:lnTo>
                  <a:pt x="998" y="685"/>
                </a:lnTo>
                <a:lnTo>
                  <a:pt x="996" y="680"/>
                </a:lnTo>
                <a:lnTo>
                  <a:pt x="994" y="677"/>
                </a:lnTo>
                <a:lnTo>
                  <a:pt x="991" y="673"/>
                </a:lnTo>
                <a:lnTo>
                  <a:pt x="988" y="670"/>
                </a:lnTo>
                <a:lnTo>
                  <a:pt x="986" y="665"/>
                </a:lnTo>
                <a:lnTo>
                  <a:pt x="984" y="662"/>
                </a:lnTo>
                <a:lnTo>
                  <a:pt x="980" y="658"/>
                </a:lnTo>
                <a:lnTo>
                  <a:pt x="978" y="654"/>
                </a:lnTo>
                <a:lnTo>
                  <a:pt x="976" y="650"/>
                </a:lnTo>
                <a:lnTo>
                  <a:pt x="973" y="647"/>
                </a:lnTo>
                <a:lnTo>
                  <a:pt x="971" y="642"/>
                </a:lnTo>
                <a:lnTo>
                  <a:pt x="968" y="639"/>
                </a:lnTo>
                <a:lnTo>
                  <a:pt x="965" y="635"/>
                </a:lnTo>
                <a:lnTo>
                  <a:pt x="963" y="631"/>
                </a:lnTo>
                <a:lnTo>
                  <a:pt x="960" y="627"/>
                </a:lnTo>
                <a:lnTo>
                  <a:pt x="958" y="624"/>
                </a:lnTo>
                <a:lnTo>
                  <a:pt x="954" y="619"/>
                </a:lnTo>
                <a:lnTo>
                  <a:pt x="952" y="616"/>
                </a:lnTo>
                <a:lnTo>
                  <a:pt x="949" y="612"/>
                </a:lnTo>
                <a:lnTo>
                  <a:pt x="947" y="607"/>
                </a:lnTo>
                <a:lnTo>
                  <a:pt x="943" y="604"/>
                </a:lnTo>
                <a:lnTo>
                  <a:pt x="941" y="600"/>
                </a:lnTo>
                <a:lnTo>
                  <a:pt x="938" y="596"/>
                </a:lnTo>
                <a:lnTo>
                  <a:pt x="936" y="592"/>
                </a:lnTo>
                <a:lnTo>
                  <a:pt x="932" y="589"/>
                </a:lnTo>
                <a:lnTo>
                  <a:pt x="929" y="584"/>
                </a:lnTo>
                <a:lnTo>
                  <a:pt x="927" y="581"/>
                </a:lnTo>
                <a:lnTo>
                  <a:pt x="924" y="577"/>
                </a:lnTo>
                <a:lnTo>
                  <a:pt x="922" y="574"/>
                </a:lnTo>
                <a:lnTo>
                  <a:pt x="918" y="569"/>
                </a:lnTo>
                <a:lnTo>
                  <a:pt x="915" y="566"/>
                </a:lnTo>
                <a:lnTo>
                  <a:pt x="912" y="562"/>
                </a:lnTo>
                <a:lnTo>
                  <a:pt x="910" y="557"/>
                </a:lnTo>
                <a:lnTo>
                  <a:pt x="906" y="554"/>
                </a:lnTo>
                <a:lnTo>
                  <a:pt x="903" y="550"/>
                </a:lnTo>
                <a:lnTo>
                  <a:pt x="900" y="546"/>
                </a:lnTo>
                <a:lnTo>
                  <a:pt x="898" y="542"/>
                </a:lnTo>
                <a:lnTo>
                  <a:pt x="894" y="539"/>
                </a:lnTo>
                <a:lnTo>
                  <a:pt x="891" y="534"/>
                </a:lnTo>
                <a:lnTo>
                  <a:pt x="888" y="531"/>
                </a:lnTo>
                <a:lnTo>
                  <a:pt x="885" y="527"/>
                </a:lnTo>
                <a:lnTo>
                  <a:pt x="881" y="523"/>
                </a:lnTo>
                <a:lnTo>
                  <a:pt x="878" y="519"/>
                </a:lnTo>
                <a:lnTo>
                  <a:pt x="875" y="516"/>
                </a:lnTo>
                <a:lnTo>
                  <a:pt x="871" y="511"/>
                </a:lnTo>
                <a:lnTo>
                  <a:pt x="868" y="508"/>
                </a:lnTo>
                <a:lnTo>
                  <a:pt x="866" y="504"/>
                </a:lnTo>
                <a:lnTo>
                  <a:pt x="863" y="500"/>
                </a:lnTo>
                <a:lnTo>
                  <a:pt x="858" y="496"/>
                </a:lnTo>
                <a:lnTo>
                  <a:pt x="855" y="493"/>
                </a:lnTo>
                <a:lnTo>
                  <a:pt x="852" y="488"/>
                </a:lnTo>
                <a:lnTo>
                  <a:pt x="849" y="485"/>
                </a:lnTo>
                <a:lnTo>
                  <a:pt x="845" y="481"/>
                </a:lnTo>
                <a:lnTo>
                  <a:pt x="842" y="478"/>
                </a:lnTo>
                <a:lnTo>
                  <a:pt x="839" y="473"/>
                </a:lnTo>
                <a:lnTo>
                  <a:pt x="835" y="470"/>
                </a:lnTo>
                <a:lnTo>
                  <a:pt x="832" y="466"/>
                </a:lnTo>
                <a:lnTo>
                  <a:pt x="828" y="462"/>
                </a:lnTo>
                <a:lnTo>
                  <a:pt x="825" y="458"/>
                </a:lnTo>
                <a:lnTo>
                  <a:pt x="821" y="455"/>
                </a:lnTo>
                <a:lnTo>
                  <a:pt x="818" y="450"/>
                </a:lnTo>
                <a:lnTo>
                  <a:pt x="815" y="446"/>
                </a:lnTo>
                <a:lnTo>
                  <a:pt x="810" y="443"/>
                </a:lnTo>
                <a:lnTo>
                  <a:pt x="807" y="439"/>
                </a:lnTo>
                <a:lnTo>
                  <a:pt x="804" y="435"/>
                </a:lnTo>
                <a:lnTo>
                  <a:pt x="799" y="432"/>
                </a:lnTo>
                <a:lnTo>
                  <a:pt x="796" y="427"/>
                </a:lnTo>
                <a:lnTo>
                  <a:pt x="793" y="424"/>
                </a:lnTo>
                <a:lnTo>
                  <a:pt x="789" y="420"/>
                </a:lnTo>
                <a:lnTo>
                  <a:pt x="785" y="417"/>
                </a:lnTo>
                <a:lnTo>
                  <a:pt x="781" y="413"/>
                </a:lnTo>
                <a:lnTo>
                  <a:pt x="778" y="409"/>
                </a:lnTo>
                <a:lnTo>
                  <a:pt x="774" y="406"/>
                </a:lnTo>
                <a:lnTo>
                  <a:pt x="770" y="401"/>
                </a:lnTo>
                <a:lnTo>
                  <a:pt x="767" y="398"/>
                </a:lnTo>
                <a:lnTo>
                  <a:pt x="762" y="395"/>
                </a:lnTo>
                <a:lnTo>
                  <a:pt x="759" y="390"/>
                </a:lnTo>
                <a:lnTo>
                  <a:pt x="755" y="387"/>
                </a:lnTo>
                <a:lnTo>
                  <a:pt x="751" y="383"/>
                </a:lnTo>
                <a:lnTo>
                  <a:pt x="747" y="379"/>
                </a:lnTo>
                <a:lnTo>
                  <a:pt x="744" y="376"/>
                </a:lnTo>
                <a:lnTo>
                  <a:pt x="741" y="372"/>
                </a:lnTo>
                <a:lnTo>
                  <a:pt x="736" y="369"/>
                </a:lnTo>
                <a:lnTo>
                  <a:pt x="732" y="365"/>
                </a:lnTo>
                <a:lnTo>
                  <a:pt x="729" y="361"/>
                </a:lnTo>
                <a:lnTo>
                  <a:pt x="724" y="358"/>
                </a:lnTo>
                <a:lnTo>
                  <a:pt x="721" y="354"/>
                </a:lnTo>
                <a:lnTo>
                  <a:pt x="717" y="351"/>
                </a:lnTo>
                <a:lnTo>
                  <a:pt x="712" y="347"/>
                </a:lnTo>
                <a:lnTo>
                  <a:pt x="709" y="343"/>
                </a:lnTo>
                <a:lnTo>
                  <a:pt x="705" y="340"/>
                </a:lnTo>
                <a:lnTo>
                  <a:pt x="701" y="336"/>
                </a:lnTo>
                <a:lnTo>
                  <a:pt x="697" y="333"/>
                </a:lnTo>
                <a:lnTo>
                  <a:pt x="693" y="329"/>
                </a:lnTo>
                <a:lnTo>
                  <a:pt x="689" y="326"/>
                </a:lnTo>
                <a:lnTo>
                  <a:pt x="685" y="323"/>
                </a:lnTo>
                <a:lnTo>
                  <a:pt x="682" y="318"/>
                </a:lnTo>
                <a:lnTo>
                  <a:pt x="677" y="315"/>
                </a:lnTo>
                <a:lnTo>
                  <a:pt x="673" y="312"/>
                </a:lnTo>
                <a:lnTo>
                  <a:pt x="670" y="309"/>
                </a:lnTo>
                <a:lnTo>
                  <a:pt x="665" y="305"/>
                </a:lnTo>
                <a:lnTo>
                  <a:pt x="661" y="302"/>
                </a:lnTo>
                <a:lnTo>
                  <a:pt x="658" y="299"/>
                </a:lnTo>
                <a:lnTo>
                  <a:pt x="653" y="294"/>
                </a:lnTo>
                <a:lnTo>
                  <a:pt x="649" y="291"/>
                </a:lnTo>
                <a:lnTo>
                  <a:pt x="646" y="288"/>
                </a:lnTo>
                <a:lnTo>
                  <a:pt x="641" y="285"/>
                </a:lnTo>
                <a:lnTo>
                  <a:pt x="637" y="281"/>
                </a:lnTo>
                <a:lnTo>
                  <a:pt x="633" y="278"/>
                </a:lnTo>
                <a:lnTo>
                  <a:pt x="629" y="275"/>
                </a:lnTo>
                <a:lnTo>
                  <a:pt x="625" y="272"/>
                </a:lnTo>
                <a:lnTo>
                  <a:pt x="621" y="268"/>
                </a:lnTo>
                <a:lnTo>
                  <a:pt x="617" y="265"/>
                </a:lnTo>
                <a:lnTo>
                  <a:pt x="613" y="263"/>
                </a:lnTo>
                <a:lnTo>
                  <a:pt x="609" y="258"/>
                </a:lnTo>
                <a:lnTo>
                  <a:pt x="604" y="256"/>
                </a:lnTo>
                <a:lnTo>
                  <a:pt x="601" y="253"/>
                </a:lnTo>
                <a:lnTo>
                  <a:pt x="597" y="250"/>
                </a:lnTo>
                <a:lnTo>
                  <a:pt x="592" y="246"/>
                </a:lnTo>
                <a:lnTo>
                  <a:pt x="588" y="243"/>
                </a:lnTo>
                <a:lnTo>
                  <a:pt x="584" y="240"/>
                </a:lnTo>
                <a:lnTo>
                  <a:pt x="580" y="237"/>
                </a:lnTo>
                <a:lnTo>
                  <a:pt x="576" y="234"/>
                </a:lnTo>
                <a:lnTo>
                  <a:pt x="572" y="231"/>
                </a:lnTo>
                <a:lnTo>
                  <a:pt x="567" y="228"/>
                </a:lnTo>
                <a:lnTo>
                  <a:pt x="564" y="226"/>
                </a:lnTo>
                <a:lnTo>
                  <a:pt x="560" y="222"/>
                </a:lnTo>
                <a:lnTo>
                  <a:pt x="555" y="219"/>
                </a:lnTo>
                <a:lnTo>
                  <a:pt x="552" y="217"/>
                </a:lnTo>
                <a:lnTo>
                  <a:pt x="548" y="214"/>
                </a:lnTo>
                <a:lnTo>
                  <a:pt x="543" y="210"/>
                </a:lnTo>
                <a:lnTo>
                  <a:pt x="539" y="208"/>
                </a:lnTo>
                <a:lnTo>
                  <a:pt x="536" y="205"/>
                </a:lnTo>
                <a:lnTo>
                  <a:pt x="531" y="203"/>
                </a:lnTo>
                <a:lnTo>
                  <a:pt x="527" y="200"/>
                </a:lnTo>
                <a:lnTo>
                  <a:pt x="524" y="196"/>
                </a:lnTo>
                <a:lnTo>
                  <a:pt x="519" y="194"/>
                </a:lnTo>
                <a:lnTo>
                  <a:pt x="515" y="191"/>
                </a:lnTo>
                <a:lnTo>
                  <a:pt x="510" y="189"/>
                </a:lnTo>
                <a:lnTo>
                  <a:pt x="507" y="186"/>
                </a:lnTo>
                <a:lnTo>
                  <a:pt x="503" y="183"/>
                </a:lnTo>
                <a:lnTo>
                  <a:pt x="498" y="181"/>
                </a:lnTo>
                <a:lnTo>
                  <a:pt x="495" y="178"/>
                </a:lnTo>
                <a:lnTo>
                  <a:pt x="491" y="176"/>
                </a:lnTo>
                <a:lnTo>
                  <a:pt x="487" y="173"/>
                </a:lnTo>
                <a:lnTo>
                  <a:pt x="483" y="170"/>
                </a:lnTo>
                <a:lnTo>
                  <a:pt x="479" y="168"/>
                </a:lnTo>
                <a:lnTo>
                  <a:pt x="475" y="166"/>
                </a:lnTo>
                <a:lnTo>
                  <a:pt x="470" y="164"/>
                </a:lnTo>
                <a:lnTo>
                  <a:pt x="467" y="160"/>
                </a:lnTo>
                <a:lnTo>
                  <a:pt x="463" y="158"/>
                </a:lnTo>
                <a:lnTo>
                  <a:pt x="458" y="156"/>
                </a:lnTo>
                <a:lnTo>
                  <a:pt x="455" y="154"/>
                </a:lnTo>
                <a:lnTo>
                  <a:pt x="451" y="152"/>
                </a:lnTo>
                <a:lnTo>
                  <a:pt x="447" y="148"/>
                </a:lnTo>
                <a:lnTo>
                  <a:pt x="443" y="146"/>
                </a:lnTo>
                <a:lnTo>
                  <a:pt x="439" y="144"/>
                </a:lnTo>
                <a:lnTo>
                  <a:pt x="435" y="142"/>
                </a:lnTo>
                <a:lnTo>
                  <a:pt x="431" y="140"/>
                </a:lnTo>
                <a:lnTo>
                  <a:pt x="427" y="137"/>
                </a:lnTo>
                <a:lnTo>
                  <a:pt x="423" y="135"/>
                </a:lnTo>
                <a:lnTo>
                  <a:pt x="419" y="133"/>
                </a:lnTo>
                <a:lnTo>
                  <a:pt x="416" y="131"/>
                </a:lnTo>
                <a:lnTo>
                  <a:pt x="411" y="129"/>
                </a:lnTo>
                <a:lnTo>
                  <a:pt x="408" y="126"/>
                </a:lnTo>
                <a:lnTo>
                  <a:pt x="404" y="124"/>
                </a:lnTo>
                <a:lnTo>
                  <a:pt x="400" y="122"/>
                </a:lnTo>
                <a:lnTo>
                  <a:pt x="396" y="121"/>
                </a:lnTo>
                <a:lnTo>
                  <a:pt x="393" y="119"/>
                </a:lnTo>
                <a:lnTo>
                  <a:pt x="388" y="117"/>
                </a:lnTo>
                <a:lnTo>
                  <a:pt x="385" y="114"/>
                </a:lnTo>
                <a:lnTo>
                  <a:pt x="381" y="113"/>
                </a:lnTo>
                <a:lnTo>
                  <a:pt x="377" y="111"/>
                </a:lnTo>
                <a:lnTo>
                  <a:pt x="373" y="109"/>
                </a:lnTo>
                <a:lnTo>
                  <a:pt x="370" y="107"/>
                </a:lnTo>
                <a:lnTo>
                  <a:pt x="367" y="106"/>
                </a:lnTo>
                <a:lnTo>
                  <a:pt x="362" y="104"/>
                </a:lnTo>
                <a:lnTo>
                  <a:pt x="359" y="101"/>
                </a:lnTo>
                <a:lnTo>
                  <a:pt x="355" y="100"/>
                </a:lnTo>
                <a:lnTo>
                  <a:pt x="351" y="98"/>
                </a:lnTo>
                <a:lnTo>
                  <a:pt x="347" y="97"/>
                </a:lnTo>
                <a:lnTo>
                  <a:pt x="344" y="95"/>
                </a:lnTo>
                <a:lnTo>
                  <a:pt x="340" y="94"/>
                </a:lnTo>
                <a:lnTo>
                  <a:pt x="336" y="92"/>
                </a:lnTo>
                <a:lnTo>
                  <a:pt x="333" y="91"/>
                </a:lnTo>
                <a:lnTo>
                  <a:pt x="329" y="88"/>
                </a:lnTo>
                <a:lnTo>
                  <a:pt x="326" y="87"/>
                </a:lnTo>
                <a:lnTo>
                  <a:pt x="322" y="85"/>
                </a:lnTo>
                <a:lnTo>
                  <a:pt x="319" y="84"/>
                </a:lnTo>
                <a:lnTo>
                  <a:pt x="315" y="83"/>
                </a:lnTo>
                <a:lnTo>
                  <a:pt x="312" y="81"/>
                </a:lnTo>
                <a:lnTo>
                  <a:pt x="308" y="80"/>
                </a:lnTo>
                <a:lnTo>
                  <a:pt x="304" y="77"/>
                </a:lnTo>
                <a:lnTo>
                  <a:pt x="301" y="76"/>
                </a:lnTo>
                <a:lnTo>
                  <a:pt x="298" y="75"/>
                </a:lnTo>
                <a:lnTo>
                  <a:pt x="295" y="74"/>
                </a:lnTo>
                <a:lnTo>
                  <a:pt x="291" y="72"/>
                </a:lnTo>
                <a:lnTo>
                  <a:pt x="288" y="71"/>
                </a:lnTo>
                <a:lnTo>
                  <a:pt x="285" y="70"/>
                </a:lnTo>
                <a:lnTo>
                  <a:pt x="281" y="69"/>
                </a:lnTo>
                <a:lnTo>
                  <a:pt x="278" y="68"/>
                </a:lnTo>
                <a:lnTo>
                  <a:pt x="275" y="67"/>
                </a:lnTo>
                <a:lnTo>
                  <a:pt x="272" y="64"/>
                </a:lnTo>
                <a:lnTo>
                  <a:pt x="268" y="63"/>
                </a:lnTo>
                <a:lnTo>
                  <a:pt x="265" y="62"/>
                </a:lnTo>
                <a:lnTo>
                  <a:pt x="262" y="61"/>
                </a:lnTo>
                <a:lnTo>
                  <a:pt x="259" y="60"/>
                </a:lnTo>
                <a:lnTo>
                  <a:pt x="255" y="59"/>
                </a:lnTo>
                <a:lnTo>
                  <a:pt x="252" y="58"/>
                </a:lnTo>
                <a:lnTo>
                  <a:pt x="249" y="57"/>
                </a:lnTo>
                <a:lnTo>
                  <a:pt x="246" y="56"/>
                </a:lnTo>
                <a:lnTo>
                  <a:pt x="243" y="55"/>
                </a:lnTo>
                <a:lnTo>
                  <a:pt x="240" y="55"/>
                </a:lnTo>
                <a:lnTo>
                  <a:pt x="237" y="53"/>
                </a:lnTo>
                <a:lnTo>
                  <a:pt x="234" y="52"/>
                </a:lnTo>
                <a:lnTo>
                  <a:pt x="230" y="51"/>
                </a:lnTo>
                <a:lnTo>
                  <a:pt x="228" y="50"/>
                </a:lnTo>
                <a:lnTo>
                  <a:pt x="225" y="49"/>
                </a:lnTo>
                <a:lnTo>
                  <a:pt x="222" y="48"/>
                </a:lnTo>
                <a:lnTo>
                  <a:pt x="219" y="48"/>
                </a:lnTo>
                <a:lnTo>
                  <a:pt x="216" y="47"/>
                </a:lnTo>
                <a:lnTo>
                  <a:pt x="213" y="46"/>
                </a:lnTo>
                <a:lnTo>
                  <a:pt x="211" y="45"/>
                </a:lnTo>
                <a:lnTo>
                  <a:pt x="207" y="45"/>
                </a:lnTo>
                <a:lnTo>
                  <a:pt x="205" y="44"/>
                </a:lnTo>
                <a:lnTo>
                  <a:pt x="202" y="43"/>
                </a:lnTo>
                <a:lnTo>
                  <a:pt x="199" y="41"/>
                </a:lnTo>
                <a:lnTo>
                  <a:pt x="196" y="41"/>
                </a:lnTo>
                <a:lnTo>
                  <a:pt x="193" y="40"/>
                </a:lnTo>
                <a:lnTo>
                  <a:pt x="191" y="39"/>
                </a:lnTo>
                <a:lnTo>
                  <a:pt x="189" y="39"/>
                </a:lnTo>
                <a:lnTo>
                  <a:pt x="186" y="38"/>
                </a:lnTo>
                <a:lnTo>
                  <a:pt x="183" y="38"/>
                </a:lnTo>
                <a:lnTo>
                  <a:pt x="181" y="37"/>
                </a:lnTo>
                <a:lnTo>
                  <a:pt x="178" y="37"/>
                </a:lnTo>
                <a:lnTo>
                  <a:pt x="176" y="36"/>
                </a:lnTo>
                <a:lnTo>
                  <a:pt x="172" y="35"/>
                </a:lnTo>
                <a:lnTo>
                  <a:pt x="170" y="35"/>
                </a:lnTo>
                <a:lnTo>
                  <a:pt x="168" y="34"/>
                </a:lnTo>
                <a:lnTo>
                  <a:pt x="166" y="34"/>
                </a:lnTo>
                <a:lnTo>
                  <a:pt x="164" y="33"/>
                </a:lnTo>
                <a:lnTo>
                  <a:pt x="160" y="33"/>
                </a:lnTo>
                <a:lnTo>
                  <a:pt x="158" y="32"/>
                </a:lnTo>
                <a:lnTo>
                  <a:pt x="156" y="32"/>
                </a:lnTo>
                <a:lnTo>
                  <a:pt x="154" y="32"/>
                </a:lnTo>
                <a:lnTo>
                  <a:pt x="152" y="31"/>
                </a:lnTo>
                <a:lnTo>
                  <a:pt x="150" y="31"/>
                </a:lnTo>
                <a:lnTo>
                  <a:pt x="147" y="29"/>
                </a:lnTo>
                <a:lnTo>
                  <a:pt x="145" y="29"/>
                </a:lnTo>
                <a:lnTo>
                  <a:pt x="143" y="29"/>
                </a:lnTo>
                <a:lnTo>
                  <a:pt x="141" y="28"/>
                </a:lnTo>
                <a:lnTo>
                  <a:pt x="139" y="28"/>
                </a:lnTo>
                <a:lnTo>
                  <a:pt x="136" y="27"/>
                </a:lnTo>
                <a:lnTo>
                  <a:pt x="134" y="27"/>
                </a:lnTo>
                <a:lnTo>
                  <a:pt x="132" y="27"/>
                </a:lnTo>
                <a:lnTo>
                  <a:pt x="130" y="26"/>
                </a:lnTo>
                <a:lnTo>
                  <a:pt x="128" y="26"/>
                </a:lnTo>
                <a:lnTo>
                  <a:pt x="126" y="26"/>
                </a:lnTo>
                <a:lnTo>
                  <a:pt x="123" y="26"/>
                </a:lnTo>
                <a:lnTo>
                  <a:pt x="122" y="25"/>
                </a:lnTo>
                <a:lnTo>
                  <a:pt x="120" y="25"/>
                </a:lnTo>
                <a:lnTo>
                  <a:pt x="118" y="25"/>
                </a:lnTo>
                <a:lnTo>
                  <a:pt x="116" y="25"/>
                </a:lnTo>
                <a:lnTo>
                  <a:pt x="115" y="24"/>
                </a:lnTo>
                <a:lnTo>
                  <a:pt x="112" y="24"/>
                </a:lnTo>
                <a:lnTo>
                  <a:pt x="110" y="24"/>
                </a:lnTo>
                <a:lnTo>
                  <a:pt x="109" y="24"/>
                </a:lnTo>
                <a:lnTo>
                  <a:pt x="107" y="23"/>
                </a:lnTo>
                <a:lnTo>
                  <a:pt x="105" y="23"/>
                </a:lnTo>
                <a:lnTo>
                  <a:pt x="104" y="23"/>
                </a:lnTo>
                <a:lnTo>
                  <a:pt x="102" y="23"/>
                </a:lnTo>
                <a:lnTo>
                  <a:pt x="100" y="23"/>
                </a:lnTo>
                <a:lnTo>
                  <a:pt x="98" y="23"/>
                </a:lnTo>
                <a:lnTo>
                  <a:pt x="97" y="22"/>
                </a:lnTo>
                <a:lnTo>
                  <a:pt x="95" y="22"/>
                </a:lnTo>
                <a:lnTo>
                  <a:pt x="94" y="22"/>
                </a:lnTo>
                <a:lnTo>
                  <a:pt x="92" y="22"/>
                </a:lnTo>
                <a:lnTo>
                  <a:pt x="91" y="22"/>
                </a:lnTo>
                <a:lnTo>
                  <a:pt x="90" y="22"/>
                </a:lnTo>
                <a:lnTo>
                  <a:pt x="87" y="22"/>
                </a:lnTo>
                <a:lnTo>
                  <a:pt x="86" y="22"/>
                </a:lnTo>
                <a:lnTo>
                  <a:pt x="84" y="21"/>
                </a:lnTo>
                <a:lnTo>
                  <a:pt x="83" y="21"/>
                </a:lnTo>
                <a:lnTo>
                  <a:pt x="82" y="21"/>
                </a:lnTo>
                <a:lnTo>
                  <a:pt x="80" y="21"/>
                </a:lnTo>
                <a:lnTo>
                  <a:pt x="79" y="21"/>
                </a:lnTo>
                <a:lnTo>
                  <a:pt x="78" y="21"/>
                </a:lnTo>
                <a:lnTo>
                  <a:pt x="76" y="21"/>
                </a:lnTo>
                <a:lnTo>
                  <a:pt x="74" y="21"/>
                </a:lnTo>
                <a:lnTo>
                  <a:pt x="73" y="20"/>
                </a:lnTo>
                <a:lnTo>
                  <a:pt x="72" y="20"/>
                </a:lnTo>
                <a:lnTo>
                  <a:pt x="71" y="20"/>
                </a:lnTo>
                <a:lnTo>
                  <a:pt x="70" y="20"/>
                </a:lnTo>
                <a:lnTo>
                  <a:pt x="68" y="20"/>
                </a:lnTo>
                <a:lnTo>
                  <a:pt x="67" y="20"/>
                </a:lnTo>
                <a:lnTo>
                  <a:pt x="66" y="20"/>
                </a:lnTo>
                <a:lnTo>
                  <a:pt x="65" y="20"/>
                </a:lnTo>
                <a:lnTo>
                  <a:pt x="63" y="20"/>
                </a:lnTo>
                <a:lnTo>
                  <a:pt x="62" y="20"/>
                </a:lnTo>
                <a:lnTo>
                  <a:pt x="61" y="20"/>
                </a:lnTo>
                <a:lnTo>
                  <a:pt x="60" y="20"/>
                </a:lnTo>
                <a:lnTo>
                  <a:pt x="59" y="20"/>
                </a:lnTo>
                <a:lnTo>
                  <a:pt x="58" y="20"/>
                </a:lnTo>
                <a:lnTo>
                  <a:pt x="57" y="20"/>
                </a:lnTo>
                <a:lnTo>
                  <a:pt x="56" y="20"/>
                </a:lnTo>
                <a:lnTo>
                  <a:pt x="55" y="20"/>
                </a:lnTo>
                <a:lnTo>
                  <a:pt x="54" y="20"/>
                </a:lnTo>
                <a:lnTo>
                  <a:pt x="53" y="20"/>
                </a:lnTo>
                <a:lnTo>
                  <a:pt x="51" y="20"/>
                </a:lnTo>
                <a:lnTo>
                  <a:pt x="50" y="20"/>
                </a:lnTo>
                <a:lnTo>
                  <a:pt x="49" y="20"/>
                </a:lnTo>
                <a:lnTo>
                  <a:pt x="48" y="20"/>
                </a:lnTo>
                <a:lnTo>
                  <a:pt x="47" y="20"/>
                </a:lnTo>
                <a:lnTo>
                  <a:pt x="46" y="20"/>
                </a:lnTo>
                <a:lnTo>
                  <a:pt x="45" y="20"/>
                </a:lnTo>
                <a:lnTo>
                  <a:pt x="44" y="20"/>
                </a:lnTo>
                <a:lnTo>
                  <a:pt x="43" y="20"/>
                </a:lnTo>
                <a:lnTo>
                  <a:pt x="42" y="20"/>
                </a:lnTo>
                <a:lnTo>
                  <a:pt x="41" y="20"/>
                </a:lnTo>
                <a:lnTo>
                  <a:pt x="39" y="20"/>
                </a:lnTo>
                <a:lnTo>
                  <a:pt x="38" y="20"/>
                </a:lnTo>
                <a:lnTo>
                  <a:pt x="37" y="20"/>
                </a:lnTo>
                <a:lnTo>
                  <a:pt x="36" y="20"/>
                </a:lnTo>
                <a:lnTo>
                  <a:pt x="35" y="20"/>
                </a:lnTo>
                <a:lnTo>
                  <a:pt x="34" y="20"/>
                </a:lnTo>
                <a:lnTo>
                  <a:pt x="33" y="20"/>
                </a:lnTo>
                <a:lnTo>
                  <a:pt x="33" y="21"/>
                </a:lnTo>
                <a:lnTo>
                  <a:pt x="32" y="21"/>
                </a:lnTo>
                <a:lnTo>
                  <a:pt x="31" y="21"/>
                </a:lnTo>
                <a:lnTo>
                  <a:pt x="30" y="21"/>
                </a:lnTo>
                <a:lnTo>
                  <a:pt x="29" y="21"/>
                </a:lnTo>
                <a:lnTo>
                  <a:pt x="27" y="21"/>
                </a:lnTo>
                <a:lnTo>
                  <a:pt x="26" y="21"/>
                </a:lnTo>
                <a:lnTo>
                  <a:pt x="25" y="21"/>
                </a:lnTo>
                <a:lnTo>
                  <a:pt x="24" y="21"/>
                </a:lnTo>
                <a:lnTo>
                  <a:pt x="23" y="21"/>
                </a:lnTo>
                <a:lnTo>
                  <a:pt x="22" y="21"/>
                </a:lnTo>
                <a:lnTo>
                  <a:pt x="21" y="21"/>
                </a:lnTo>
                <a:lnTo>
                  <a:pt x="20" y="21"/>
                </a:lnTo>
                <a:lnTo>
                  <a:pt x="19" y="21"/>
                </a:lnTo>
                <a:lnTo>
                  <a:pt x="18" y="21"/>
                </a:lnTo>
                <a:lnTo>
                  <a:pt x="17" y="21"/>
                </a:lnTo>
                <a:lnTo>
                  <a:pt x="15" y="21"/>
                </a:lnTo>
                <a:lnTo>
                  <a:pt x="14" y="21"/>
                </a:lnTo>
                <a:lnTo>
                  <a:pt x="13" y="21"/>
                </a:lnTo>
                <a:lnTo>
                  <a:pt x="12" y="21"/>
                </a:lnTo>
                <a:lnTo>
                  <a:pt x="12" y="20"/>
                </a:lnTo>
                <a:lnTo>
                  <a:pt x="11" y="20"/>
                </a:lnTo>
                <a:lnTo>
                  <a:pt x="10" y="20"/>
                </a:lnTo>
                <a:lnTo>
                  <a:pt x="10" y="19"/>
                </a:lnTo>
                <a:lnTo>
                  <a:pt x="9" y="17"/>
                </a:lnTo>
                <a:lnTo>
                  <a:pt x="8" y="16"/>
                </a:lnTo>
                <a:lnTo>
                  <a:pt x="8" y="15"/>
                </a:lnTo>
                <a:lnTo>
                  <a:pt x="7" y="14"/>
                </a:lnTo>
                <a:lnTo>
                  <a:pt x="7" y="13"/>
                </a:lnTo>
                <a:lnTo>
                  <a:pt x="7" y="12"/>
                </a:lnTo>
                <a:lnTo>
                  <a:pt x="6" y="12"/>
                </a:lnTo>
                <a:lnTo>
                  <a:pt x="6" y="11"/>
                </a:lnTo>
                <a:lnTo>
                  <a:pt x="5" y="11"/>
                </a:lnTo>
                <a:lnTo>
                  <a:pt x="5" y="10"/>
                </a:lnTo>
                <a:lnTo>
                  <a:pt x="3" y="10"/>
                </a:lnTo>
                <a:lnTo>
                  <a:pt x="3" y="9"/>
                </a:lnTo>
                <a:lnTo>
                  <a:pt x="2" y="9"/>
                </a:lnTo>
                <a:lnTo>
                  <a:pt x="1" y="9"/>
                </a:lnTo>
                <a:lnTo>
                  <a:pt x="1" y="8"/>
                </a:lnTo>
                <a:lnTo>
                  <a:pt x="0" y="8"/>
                </a:lnTo>
                <a:lnTo>
                  <a:pt x="0" y="7"/>
                </a:lnTo>
                <a:lnTo>
                  <a:pt x="1" y="5"/>
                </a:lnTo>
                <a:lnTo>
                  <a:pt x="1" y="4"/>
                </a:lnTo>
                <a:lnTo>
                  <a:pt x="2" y="4"/>
                </a:lnTo>
                <a:lnTo>
                  <a:pt x="2" y="3"/>
                </a:lnTo>
                <a:lnTo>
                  <a:pt x="3" y="3"/>
                </a:lnTo>
                <a:lnTo>
                  <a:pt x="3" y="2"/>
                </a:lnTo>
                <a:lnTo>
                  <a:pt x="5" y="2"/>
                </a:lnTo>
                <a:lnTo>
                  <a:pt x="6" y="1"/>
                </a:lnTo>
                <a:lnTo>
                  <a:pt x="7" y="1"/>
                </a:lnTo>
                <a:lnTo>
                  <a:pt x="7" y="0"/>
                </a:lnTo>
                <a:lnTo>
                  <a:pt x="8" y="0"/>
                </a:lnTo>
              </a:path>
            </a:pathLst>
          </a:custGeom>
          <a:noFill/>
          <a:ln w="14288" cap="flat">
            <a:solidFill>
              <a:srgbClr val="813486"/>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78924" name="Freeform 112"/>
          <p:cNvSpPr>
            <a:spLocks/>
          </p:cNvSpPr>
          <p:nvPr/>
        </p:nvSpPr>
        <p:spPr bwMode="auto">
          <a:xfrm rot="10800000">
            <a:off x="5599113" y="4440238"/>
            <a:ext cx="1724025" cy="2028825"/>
          </a:xfrm>
          <a:custGeom>
            <a:avLst/>
            <a:gdLst>
              <a:gd name="T0" fmla="*/ 2147483646 w 1086"/>
              <a:gd name="T1" fmla="*/ 2147483646 h 1278"/>
              <a:gd name="T2" fmla="*/ 2147483646 w 1086"/>
              <a:gd name="T3" fmla="*/ 2147483646 h 1278"/>
              <a:gd name="T4" fmla="*/ 2147483646 w 1086"/>
              <a:gd name="T5" fmla="*/ 2147483646 h 1278"/>
              <a:gd name="T6" fmla="*/ 2147483646 w 1086"/>
              <a:gd name="T7" fmla="*/ 2147483646 h 1278"/>
              <a:gd name="T8" fmla="*/ 2147483646 w 1086"/>
              <a:gd name="T9" fmla="*/ 2147483646 h 1278"/>
              <a:gd name="T10" fmla="*/ 2147483646 w 1086"/>
              <a:gd name="T11" fmla="*/ 2147483646 h 1278"/>
              <a:gd name="T12" fmla="*/ 2147483646 w 1086"/>
              <a:gd name="T13" fmla="*/ 2147483646 h 1278"/>
              <a:gd name="T14" fmla="*/ 2147483646 w 1086"/>
              <a:gd name="T15" fmla="*/ 2147483646 h 1278"/>
              <a:gd name="T16" fmla="*/ 2147483646 w 1086"/>
              <a:gd name="T17" fmla="*/ 2147483646 h 1278"/>
              <a:gd name="T18" fmla="*/ 2147483646 w 1086"/>
              <a:gd name="T19" fmla="*/ 2147483646 h 1278"/>
              <a:gd name="T20" fmla="*/ 2147483646 w 1086"/>
              <a:gd name="T21" fmla="*/ 2147483646 h 1278"/>
              <a:gd name="T22" fmla="*/ 2147483646 w 1086"/>
              <a:gd name="T23" fmla="*/ 2147483646 h 1278"/>
              <a:gd name="T24" fmla="*/ 2147483646 w 1086"/>
              <a:gd name="T25" fmla="*/ 2147483646 h 1278"/>
              <a:gd name="T26" fmla="*/ 2147483646 w 1086"/>
              <a:gd name="T27" fmla="*/ 2147483646 h 1278"/>
              <a:gd name="T28" fmla="*/ 2147483646 w 1086"/>
              <a:gd name="T29" fmla="*/ 2147483646 h 1278"/>
              <a:gd name="T30" fmla="*/ 2147483646 w 1086"/>
              <a:gd name="T31" fmla="*/ 2147483646 h 1278"/>
              <a:gd name="T32" fmla="*/ 2147483646 w 1086"/>
              <a:gd name="T33" fmla="*/ 2147483646 h 1278"/>
              <a:gd name="T34" fmla="*/ 2147483646 w 1086"/>
              <a:gd name="T35" fmla="*/ 2147483646 h 1278"/>
              <a:gd name="T36" fmla="*/ 2147483646 w 1086"/>
              <a:gd name="T37" fmla="*/ 2147483646 h 1278"/>
              <a:gd name="T38" fmla="*/ 2147483646 w 1086"/>
              <a:gd name="T39" fmla="*/ 2147483646 h 1278"/>
              <a:gd name="T40" fmla="*/ 2147483646 w 1086"/>
              <a:gd name="T41" fmla="*/ 2147483646 h 1278"/>
              <a:gd name="T42" fmla="*/ 2147483646 w 1086"/>
              <a:gd name="T43" fmla="*/ 2147483646 h 1278"/>
              <a:gd name="T44" fmla="*/ 2147483646 w 1086"/>
              <a:gd name="T45" fmla="*/ 2147483646 h 1278"/>
              <a:gd name="T46" fmla="*/ 2147483646 w 1086"/>
              <a:gd name="T47" fmla="*/ 2147483646 h 1278"/>
              <a:gd name="T48" fmla="*/ 2147483646 w 1086"/>
              <a:gd name="T49" fmla="*/ 2147483646 h 1278"/>
              <a:gd name="T50" fmla="*/ 2147483646 w 1086"/>
              <a:gd name="T51" fmla="*/ 2147483646 h 1278"/>
              <a:gd name="T52" fmla="*/ 2147483646 w 1086"/>
              <a:gd name="T53" fmla="*/ 2147483646 h 1278"/>
              <a:gd name="T54" fmla="*/ 2147483646 w 1086"/>
              <a:gd name="T55" fmla="*/ 2147483646 h 1278"/>
              <a:gd name="T56" fmla="*/ 2147483646 w 1086"/>
              <a:gd name="T57" fmla="*/ 2147483646 h 1278"/>
              <a:gd name="T58" fmla="*/ 2147483646 w 1086"/>
              <a:gd name="T59" fmla="*/ 2147483646 h 1278"/>
              <a:gd name="T60" fmla="*/ 2147483646 w 1086"/>
              <a:gd name="T61" fmla="*/ 2147483646 h 1278"/>
              <a:gd name="T62" fmla="*/ 2147483646 w 1086"/>
              <a:gd name="T63" fmla="*/ 2147483646 h 1278"/>
              <a:gd name="T64" fmla="*/ 2147483646 w 1086"/>
              <a:gd name="T65" fmla="*/ 2147483646 h 1278"/>
              <a:gd name="T66" fmla="*/ 2147483646 w 1086"/>
              <a:gd name="T67" fmla="*/ 2147483646 h 1278"/>
              <a:gd name="T68" fmla="*/ 2147483646 w 1086"/>
              <a:gd name="T69" fmla="*/ 2147483646 h 1278"/>
              <a:gd name="T70" fmla="*/ 2147483646 w 1086"/>
              <a:gd name="T71" fmla="*/ 2147483646 h 1278"/>
              <a:gd name="T72" fmla="*/ 2147483646 w 1086"/>
              <a:gd name="T73" fmla="*/ 2147483646 h 1278"/>
              <a:gd name="T74" fmla="*/ 2147483646 w 1086"/>
              <a:gd name="T75" fmla="*/ 2147483646 h 1278"/>
              <a:gd name="T76" fmla="*/ 2147483646 w 1086"/>
              <a:gd name="T77" fmla="*/ 2147483646 h 1278"/>
              <a:gd name="T78" fmla="*/ 2147483646 w 1086"/>
              <a:gd name="T79" fmla="*/ 2147483646 h 1278"/>
              <a:gd name="T80" fmla="*/ 2147483646 w 1086"/>
              <a:gd name="T81" fmla="*/ 2147483646 h 1278"/>
              <a:gd name="T82" fmla="*/ 2147483646 w 1086"/>
              <a:gd name="T83" fmla="*/ 2147483646 h 1278"/>
              <a:gd name="T84" fmla="*/ 2147483646 w 1086"/>
              <a:gd name="T85" fmla="*/ 2147483646 h 1278"/>
              <a:gd name="T86" fmla="*/ 2147483646 w 1086"/>
              <a:gd name="T87" fmla="*/ 2147483646 h 1278"/>
              <a:gd name="T88" fmla="*/ 2147483646 w 1086"/>
              <a:gd name="T89" fmla="*/ 2147483646 h 1278"/>
              <a:gd name="T90" fmla="*/ 2147483646 w 1086"/>
              <a:gd name="T91" fmla="*/ 2147483646 h 1278"/>
              <a:gd name="T92" fmla="*/ 2147483646 w 1086"/>
              <a:gd name="T93" fmla="*/ 2147483646 h 1278"/>
              <a:gd name="T94" fmla="*/ 2147483646 w 1086"/>
              <a:gd name="T95" fmla="*/ 2147483646 h 1278"/>
              <a:gd name="T96" fmla="*/ 2147483646 w 1086"/>
              <a:gd name="T97" fmla="*/ 2147483646 h 1278"/>
              <a:gd name="T98" fmla="*/ 0 w 1086"/>
              <a:gd name="T99" fmla="*/ 2147483646 h 1278"/>
              <a:gd name="T100" fmla="*/ 2147483646 w 1086"/>
              <a:gd name="T101" fmla="*/ 2147483646 h 1278"/>
              <a:gd name="T102" fmla="*/ 2147483646 w 1086"/>
              <a:gd name="T103" fmla="*/ 2147483646 h 1278"/>
              <a:gd name="T104" fmla="*/ 2147483646 w 1086"/>
              <a:gd name="T105" fmla="*/ 2147483646 h 1278"/>
              <a:gd name="T106" fmla="*/ 2147483646 w 1086"/>
              <a:gd name="T107" fmla="*/ 2147483646 h 1278"/>
              <a:gd name="T108" fmla="*/ 2147483646 w 1086"/>
              <a:gd name="T109" fmla="*/ 2147483646 h 1278"/>
              <a:gd name="T110" fmla="*/ 2147483646 w 1086"/>
              <a:gd name="T111" fmla="*/ 2147483646 h 1278"/>
              <a:gd name="T112" fmla="*/ 2147483646 w 1086"/>
              <a:gd name="T113" fmla="*/ 2147483646 h 1278"/>
              <a:gd name="T114" fmla="*/ 2147483646 w 1086"/>
              <a:gd name="T115" fmla="*/ 2147483646 h 1278"/>
              <a:gd name="T116" fmla="*/ 2147483646 w 1086"/>
              <a:gd name="T117" fmla="*/ 0 h 1278"/>
              <a:gd name="T118" fmla="*/ 2147483646 w 1086"/>
              <a:gd name="T119" fmla="*/ 2147483646 h 1278"/>
              <a:gd name="T120" fmla="*/ 2147483646 w 1086"/>
              <a:gd name="T121" fmla="*/ 2147483646 h 1278"/>
              <a:gd name="T122" fmla="*/ 2147483646 w 1086"/>
              <a:gd name="T123" fmla="*/ 2147483646 h 127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86" h="1278">
                <a:moveTo>
                  <a:pt x="1086" y="1278"/>
                </a:moveTo>
                <a:lnTo>
                  <a:pt x="1085" y="1275"/>
                </a:lnTo>
                <a:lnTo>
                  <a:pt x="1083" y="1272"/>
                </a:lnTo>
                <a:lnTo>
                  <a:pt x="1082" y="1268"/>
                </a:lnTo>
                <a:lnTo>
                  <a:pt x="1080" y="1265"/>
                </a:lnTo>
                <a:lnTo>
                  <a:pt x="1078" y="1261"/>
                </a:lnTo>
                <a:lnTo>
                  <a:pt x="1076" y="1259"/>
                </a:lnTo>
                <a:lnTo>
                  <a:pt x="1075" y="1255"/>
                </a:lnTo>
                <a:lnTo>
                  <a:pt x="1073" y="1251"/>
                </a:lnTo>
                <a:lnTo>
                  <a:pt x="1072" y="1248"/>
                </a:lnTo>
                <a:lnTo>
                  <a:pt x="1070" y="1245"/>
                </a:lnTo>
                <a:lnTo>
                  <a:pt x="1069" y="1241"/>
                </a:lnTo>
                <a:lnTo>
                  <a:pt x="1066" y="1238"/>
                </a:lnTo>
                <a:lnTo>
                  <a:pt x="1065" y="1235"/>
                </a:lnTo>
                <a:lnTo>
                  <a:pt x="1064" y="1231"/>
                </a:lnTo>
                <a:lnTo>
                  <a:pt x="1062" y="1228"/>
                </a:lnTo>
                <a:lnTo>
                  <a:pt x="1061" y="1225"/>
                </a:lnTo>
                <a:lnTo>
                  <a:pt x="1059" y="1221"/>
                </a:lnTo>
                <a:lnTo>
                  <a:pt x="1058" y="1217"/>
                </a:lnTo>
                <a:lnTo>
                  <a:pt x="1056" y="1214"/>
                </a:lnTo>
                <a:lnTo>
                  <a:pt x="1054" y="1211"/>
                </a:lnTo>
                <a:lnTo>
                  <a:pt x="1052" y="1207"/>
                </a:lnTo>
                <a:lnTo>
                  <a:pt x="1051" y="1204"/>
                </a:lnTo>
                <a:lnTo>
                  <a:pt x="1049" y="1201"/>
                </a:lnTo>
                <a:lnTo>
                  <a:pt x="1048" y="1198"/>
                </a:lnTo>
                <a:lnTo>
                  <a:pt x="1046" y="1193"/>
                </a:lnTo>
                <a:lnTo>
                  <a:pt x="1045" y="1190"/>
                </a:lnTo>
                <a:lnTo>
                  <a:pt x="1042" y="1187"/>
                </a:lnTo>
                <a:lnTo>
                  <a:pt x="1041" y="1183"/>
                </a:lnTo>
                <a:lnTo>
                  <a:pt x="1039" y="1180"/>
                </a:lnTo>
                <a:lnTo>
                  <a:pt x="1038" y="1177"/>
                </a:lnTo>
                <a:lnTo>
                  <a:pt x="1036" y="1174"/>
                </a:lnTo>
                <a:lnTo>
                  <a:pt x="1035" y="1169"/>
                </a:lnTo>
                <a:lnTo>
                  <a:pt x="1033" y="1166"/>
                </a:lnTo>
                <a:lnTo>
                  <a:pt x="1030" y="1163"/>
                </a:lnTo>
                <a:lnTo>
                  <a:pt x="1029" y="1159"/>
                </a:lnTo>
                <a:lnTo>
                  <a:pt x="1027" y="1156"/>
                </a:lnTo>
                <a:lnTo>
                  <a:pt x="1026" y="1153"/>
                </a:lnTo>
                <a:lnTo>
                  <a:pt x="1024" y="1149"/>
                </a:lnTo>
                <a:lnTo>
                  <a:pt x="1022" y="1145"/>
                </a:lnTo>
                <a:lnTo>
                  <a:pt x="1021" y="1142"/>
                </a:lnTo>
                <a:lnTo>
                  <a:pt x="1018" y="1139"/>
                </a:lnTo>
                <a:lnTo>
                  <a:pt x="1017" y="1135"/>
                </a:lnTo>
                <a:lnTo>
                  <a:pt x="1015" y="1132"/>
                </a:lnTo>
                <a:lnTo>
                  <a:pt x="1013" y="1129"/>
                </a:lnTo>
                <a:lnTo>
                  <a:pt x="1011" y="1125"/>
                </a:lnTo>
                <a:lnTo>
                  <a:pt x="1010" y="1121"/>
                </a:lnTo>
                <a:lnTo>
                  <a:pt x="1008" y="1118"/>
                </a:lnTo>
                <a:lnTo>
                  <a:pt x="1005" y="1115"/>
                </a:lnTo>
                <a:lnTo>
                  <a:pt x="1004" y="1110"/>
                </a:lnTo>
                <a:lnTo>
                  <a:pt x="1002" y="1107"/>
                </a:lnTo>
                <a:lnTo>
                  <a:pt x="1000" y="1104"/>
                </a:lnTo>
                <a:lnTo>
                  <a:pt x="998" y="1101"/>
                </a:lnTo>
                <a:lnTo>
                  <a:pt x="996" y="1096"/>
                </a:lnTo>
                <a:lnTo>
                  <a:pt x="993" y="1093"/>
                </a:lnTo>
                <a:lnTo>
                  <a:pt x="991" y="1090"/>
                </a:lnTo>
                <a:lnTo>
                  <a:pt x="990" y="1086"/>
                </a:lnTo>
                <a:lnTo>
                  <a:pt x="988" y="1083"/>
                </a:lnTo>
                <a:lnTo>
                  <a:pt x="986" y="1079"/>
                </a:lnTo>
                <a:lnTo>
                  <a:pt x="984" y="1075"/>
                </a:lnTo>
                <a:lnTo>
                  <a:pt x="981" y="1072"/>
                </a:lnTo>
                <a:lnTo>
                  <a:pt x="979" y="1068"/>
                </a:lnTo>
                <a:lnTo>
                  <a:pt x="977" y="1065"/>
                </a:lnTo>
                <a:lnTo>
                  <a:pt x="975" y="1061"/>
                </a:lnTo>
                <a:lnTo>
                  <a:pt x="973" y="1057"/>
                </a:lnTo>
                <a:lnTo>
                  <a:pt x="970" y="1054"/>
                </a:lnTo>
                <a:lnTo>
                  <a:pt x="967" y="1050"/>
                </a:lnTo>
                <a:lnTo>
                  <a:pt x="965" y="1046"/>
                </a:lnTo>
                <a:lnTo>
                  <a:pt x="963" y="1043"/>
                </a:lnTo>
                <a:lnTo>
                  <a:pt x="961" y="1040"/>
                </a:lnTo>
                <a:lnTo>
                  <a:pt x="958" y="1035"/>
                </a:lnTo>
                <a:lnTo>
                  <a:pt x="955" y="1032"/>
                </a:lnTo>
                <a:lnTo>
                  <a:pt x="953" y="1028"/>
                </a:lnTo>
                <a:lnTo>
                  <a:pt x="951" y="1024"/>
                </a:lnTo>
                <a:lnTo>
                  <a:pt x="948" y="1020"/>
                </a:lnTo>
                <a:lnTo>
                  <a:pt x="945" y="1017"/>
                </a:lnTo>
                <a:lnTo>
                  <a:pt x="943" y="1012"/>
                </a:lnTo>
                <a:lnTo>
                  <a:pt x="940" y="1009"/>
                </a:lnTo>
                <a:lnTo>
                  <a:pt x="938" y="1006"/>
                </a:lnTo>
                <a:lnTo>
                  <a:pt x="934" y="1001"/>
                </a:lnTo>
                <a:lnTo>
                  <a:pt x="932" y="998"/>
                </a:lnTo>
                <a:lnTo>
                  <a:pt x="929" y="994"/>
                </a:lnTo>
                <a:lnTo>
                  <a:pt x="927" y="990"/>
                </a:lnTo>
                <a:lnTo>
                  <a:pt x="924" y="986"/>
                </a:lnTo>
                <a:lnTo>
                  <a:pt x="921" y="983"/>
                </a:lnTo>
                <a:lnTo>
                  <a:pt x="918" y="978"/>
                </a:lnTo>
                <a:lnTo>
                  <a:pt x="915" y="974"/>
                </a:lnTo>
                <a:lnTo>
                  <a:pt x="913" y="971"/>
                </a:lnTo>
                <a:lnTo>
                  <a:pt x="909" y="966"/>
                </a:lnTo>
                <a:lnTo>
                  <a:pt x="906" y="963"/>
                </a:lnTo>
                <a:lnTo>
                  <a:pt x="904" y="959"/>
                </a:lnTo>
                <a:lnTo>
                  <a:pt x="901" y="954"/>
                </a:lnTo>
                <a:lnTo>
                  <a:pt x="897" y="951"/>
                </a:lnTo>
                <a:lnTo>
                  <a:pt x="894" y="947"/>
                </a:lnTo>
                <a:lnTo>
                  <a:pt x="891" y="944"/>
                </a:lnTo>
                <a:lnTo>
                  <a:pt x="888" y="939"/>
                </a:lnTo>
                <a:lnTo>
                  <a:pt x="884" y="935"/>
                </a:lnTo>
                <a:lnTo>
                  <a:pt x="881" y="930"/>
                </a:lnTo>
                <a:lnTo>
                  <a:pt x="878" y="927"/>
                </a:lnTo>
                <a:lnTo>
                  <a:pt x="876" y="923"/>
                </a:lnTo>
                <a:lnTo>
                  <a:pt x="871" y="920"/>
                </a:lnTo>
                <a:lnTo>
                  <a:pt x="868" y="915"/>
                </a:lnTo>
                <a:lnTo>
                  <a:pt x="865" y="911"/>
                </a:lnTo>
                <a:lnTo>
                  <a:pt x="861" y="906"/>
                </a:lnTo>
                <a:lnTo>
                  <a:pt x="858" y="902"/>
                </a:lnTo>
                <a:lnTo>
                  <a:pt x="855" y="899"/>
                </a:lnTo>
                <a:lnTo>
                  <a:pt x="852" y="894"/>
                </a:lnTo>
                <a:lnTo>
                  <a:pt x="848" y="890"/>
                </a:lnTo>
                <a:lnTo>
                  <a:pt x="844" y="886"/>
                </a:lnTo>
                <a:lnTo>
                  <a:pt x="841" y="882"/>
                </a:lnTo>
                <a:lnTo>
                  <a:pt x="837" y="878"/>
                </a:lnTo>
                <a:lnTo>
                  <a:pt x="834" y="874"/>
                </a:lnTo>
                <a:lnTo>
                  <a:pt x="830" y="869"/>
                </a:lnTo>
                <a:lnTo>
                  <a:pt x="827" y="865"/>
                </a:lnTo>
                <a:lnTo>
                  <a:pt x="823" y="861"/>
                </a:lnTo>
                <a:lnTo>
                  <a:pt x="819" y="856"/>
                </a:lnTo>
                <a:lnTo>
                  <a:pt x="816" y="852"/>
                </a:lnTo>
                <a:lnTo>
                  <a:pt x="811" y="848"/>
                </a:lnTo>
                <a:lnTo>
                  <a:pt x="808" y="844"/>
                </a:lnTo>
                <a:lnTo>
                  <a:pt x="805" y="840"/>
                </a:lnTo>
                <a:lnTo>
                  <a:pt x="800" y="835"/>
                </a:lnTo>
                <a:lnTo>
                  <a:pt x="797" y="831"/>
                </a:lnTo>
                <a:lnTo>
                  <a:pt x="793" y="827"/>
                </a:lnTo>
                <a:lnTo>
                  <a:pt x="789" y="823"/>
                </a:lnTo>
                <a:lnTo>
                  <a:pt x="785" y="818"/>
                </a:lnTo>
                <a:lnTo>
                  <a:pt x="782" y="814"/>
                </a:lnTo>
                <a:lnTo>
                  <a:pt x="777" y="809"/>
                </a:lnTo>
                <a:lnTo>
                  <a:pt x="774" y="805"/>
                </a:lnTo>
                <a:lnTo>
                  <a:pt x="770" y="801"/>
                </a:lnTo>
                <a:lnTo>
                  <a:pt x="765" y="796"/>
                </a:lnTo>
                <a:lnTo>
                  <a:pt x="762" y="792"/>
                </a:lnTo>
                <a:lnTo>
                  <a:pt x="758" y="787"/>
                </a:lnTo>
                <a:lnTo>
                  <a:pt x="755" y="782"/>
                </a:lnTo>
                <a:lnTo>
                  <a:pt x="750" y="778"/>
                </a:lnTo>
                <a:lnTo>
                  <a:pt x="747" y="773"/>
                </a:lnTo>
                <a:lnTo>
                  <a:pt x="743" y="769"/>
                </a:lnTo>
                <a:lnTo>
                  <a:pt x="738" y="765"/>
                </a:lnTo>
                <a:lnTo>
                  <a:pt x="734" y="760"/>
                </a:lnTo>
                <a:lnTo>
                  <a:pt x="731" y="756"/>
                </a:lnTo>
                <a:lnTo>
                  <a:pt x="726" y="752"/>
                </a:lnTo>
                <a:lnTo>
                  <a:pt x="722" y="747"/>
                </a:lnTo>
                <a:lnTo>
                  <a:pt x="719" y="742"/>
                </a:lnTo>
                <a:lnTo>
                  <a:pt x="714" y="737"/>
                </a:lnTo>
                <a:lnTo>
                  <a:pt x="710" y="733"/>
                </a:lnTo>
                <a:lnTo>
                  <a:pt x="705" y="729"/>
                </a:lnTo>
                <a:lnTo>
                  <a:pt x="702" y="723"/>
                </a:lnTo>
                <a:lnTo>
                  <a:pt x="698" y="719"/>
                </a:lnTo>
                <a:lnTo>
                  <a:pt x="693" y="715"/>
                </a:lnTo>
                <a:lnTo>
                  <a:pt x="690" y="710"/>
                </a:lnTo>
                <a:lnTo>
                  <a:pt x="686" y="706"/>
                </a:lnTo>
                <a:lnTo>
                  <a:pt x="682" y="700"/>
                </a:lnTo>
                <a:lnTo>
                  <a:pt x="677" y="696"/>
                </a:lnTo>
                <a:lnTo>
                  <a:pt x="674" y="692"/>
                </a:lnTo>
                <a:lnTo>
                  <a:pt x="670" y="687"/>
                </a:lnTo>
                <a:lnTo>
                  <a:pt x="665" y="683"/>
                </a:lnTo>
                <a:lnTo>
                  <a:pt x="661" y="677"/>
                </a:lnTo>
                <a:lnTo>
                  <a:pt x="656" y="673"/>
                </a:lnTo>
                <a:lnTo>
                  <a:pt x="653" y="669"/>
                </a:lnTo>
                <a:lnTo>
                  <a:pt x="649" y="663"/>
                </a:lnTo>
                <a:lnTo>
                  <a:pt x="644" y="659"/>
                </a:lnTo>
                <a:lnTo>
                  <a:pt x="640" y="655"/>
                </a:lnTo>
                <a:lnTo>
                  <a:pt x="637" y="650"/>
                </a:lnTo>
                <a:lnTo>
                  <a:pt x="632" y="646"/>
                </a:lnTo>
                <a:lnTo>
                  <a:pt x="628" y="640"/>
                </a:lnTo>
                <a:lnTo>
                  <a:pt x="625" y="636"/>
                </a:lnTo>
                <a:lnTo>
                  <a:pt x="620" y="632"/>
                </a:lnTo>
                <a:lnTo>
                  <a:pt x="616" y="626"/>
                </a:lnTo>
                <a:lnTo>
                  <a:pt x="613" y="622"/>
                </a:lnTo>
                <a:lnTo>
                  <a:pt x="608" y="618"/>
                </a:lnTo>
                <a:lnTo>
                  <a:pt x="604" y="613"/>
                </a:lnTo>
                <a:lnTo>
                  <a:pt x="600" y="608"/>
                </a:lnTo>
                <a:lnTo>
                  <a:pt x="596" y="603"/>
                </a:lnTo>
                <a:lnTo>
                  <a:pt x="592" y="599"/>
                </a:lnTo>
                <a:lnTo>
                  <a:pt x="588" y="595"/>
                </a:lnTo>
                <a:lnTo>
                  <a:pt x="584" y="589"/>
                </a:lnTo>
                <a:lnTo>
                  <a:pt x="580" y="585"/>
                </a:lnTo>
                <a:lnTo>
                  <a:pt x="576" y="580"/>
                </a:lnTo>
                <a:lnTo>
                  <a:pt x="572" y="576"/>
                </a:lnTo>
                <a:lnTo>
                  <a:pt x="568" y="571"/>
                </a:lnTo>
                <a:lnTo>
                  <a:pt x="565" y="566"/>
                </a:lnTo>
                <a:lnTo>
                  <a:pt x="560" y="562"/>
                </a:lnTo>
                <a:lnTo>
                  <a:pt x="556" y="556"/>
                </a:lnTo>
                <a:lnTo>
                  <a:pt x="553" y="552"/>
                </a:lnTo>
                <a:lnTo>
                  <a:pt x="548" y="548"/>
                </a:lnTo>
                <a:lnTo>
                  <a:pt x="545" y="543"/>
                </a:lnTo>
                <a:lnTo>
                  <a:pt x="541" y="539"/>
                </a:lnTo>
                <a:lnTo>
                  <a:pt x="538" y="534"/>
                </a:lnTo>
                <a:lnTo>
                  <a:pt x="533" y="529"/>
                </a:lnTo>
                <a:lnTo>
                  <a:pt x="530" y="525"/>
                </a:lnTo>
                <a:lnTo>
                  <a:pt x="526" y="520"/>
                </a:lnTo>
                <a:lnTo>
                  <a:pt x="522" y="516"/>
                </a:lnTo>
                <a:lnTo>
                  <a:pt x="518" y="511"/>
                </a:lnTo>
                <a:lnTo>
                  <a:pt x="515" y="506"/>
                </a:lnTo>
                <a:lnTo>
                  <a:pt x="510" y="502"/>
                </a:lnTo>
                <a:lnTo>
                  <a:pt x="507" y="498"/>
                </a:lnTo>
                <a:lnTo>
                  <a:pt x="504" y="493"/>
                </a:lnTo>
                <a:lnTo>
                  <a:pt x="499" y="489"/>
                </a:lnTo>
                <a:lnTo>
                  <a:pt x="496" y="484"/>
                </a:lnTo>
                <a:lnTo>
                  <a:pt x="492" y="480"/>
                </a:lnTo>
                <a:lnTo>
                  <a:pt x="488" y="475"/>
                </a:lnTo>
                <a:lnTo>
                  <a:pt x="485" y="470"/>
                </a:lnTo>
                <a:lnTo>
                  <a:pt x="482" y="466"/>
                </a:lnTo>
                <a:lnTo>
                  <a:pt x="478" y="462"/>
                </a:lnTo>
                <a:lnTo>
                  <a:pt x="474" y="457"/>
                </a:lnTo>
                <a:lnTo>
                  <a:pt x="471" y="453"/>
                </a:lnTo>
                <a:lnTo>
                  <a:pt x="468" y="449"/>
                </a:lnTo>
                <a:lnTo>
                  <a:pt x="463" y="444"/>
                </a:lnTo>
                <a:lnTo>
                  <a:pt x="460" y="440"/>
                </a:lnTo>
                <a:lnTo>
                  <a:pt x="457" y="435"/>
                </a:lnTo>
                <a:lnTo>
                  <a:pt x="454" y="431"/>
                </a:lnTo>
                <a:lnTo>
                  <a:pt x="450" y="427"/>
                </a:lnTo>
                <a:lnTo>
                  <a:pt x="446" y="422"/>
                </a:lnTo>
                <a:lnTo>
                  <a:pt x="443" y="419"/>
                </a:lnTo>
                <a:lnTo>
                  <a:pt x="439" y="415"/>
                </a:lnTo>
                <a:lnTo>
                  <a:pt x="436" y="410"/>
                </a:lnTo>
                <a:lnTo>
                  <a:pt x="433" y="406"/>
                </a:lnTo>
                <a:lnTo>
                  <a:pt x="430" y="402"/>
                </a:lnTo>
                <a:lnTo>
                  <a:pt x="426" y="397"/>
                </a:lnTo>
                <a:lnTo>
                  <a:pt x="423" y="393"/>
                </a:lnTo>
                <a:lnTo>
                  <a:pt x="420" y="390"/>
                </a:lnTo>
                <a:lnTo>
                  <a:pt x="417" y="385"/>
                </a:lnTo>
                <a:lnTo>
                  <a:pt x="413" y="381"/>
                </a:lnTo>
                <a:lnTo>
                  <a:pt x="410" y="377"/>
                </a:lnTo>
                <a:lnTo>
                  <a:pt x="407" y="373"/>
                </a:lnTo>
                <a:lnTo>
                  <a:pt x="403" y="369"/>
                </a:lnTo>
                <a:lnTo>
                  <a:pt x="400" y="365"/>
                </a:lnTo>
                <a:lnTo>
                  <a:pt x="397" y="361"/>
                </a:lnTo>
                <a:lnTo>
                  <a:pt x="394" y="357"/>
                </a:lnTo>
                <a:lnTo>
                  <a:pt x="390" y="354"/>
                </a:lnTo>
                <a:lnTo>
                  <a:pt x="387" y="349"/>
                </a:lnTo>
                <a:lnTo>
                  <a:pt x="385" y="345"/>
                </a:lnTo>
                <a:lnTo>
                  <a:pt x="382" y="342"/>
                </a:lnTo>
                <a:lnTo>
                  <a:pt x="378" y="337"/>
                </a:lnTo>
                <a:lnTo>
                  <a:pt x="375" y="334"/>
                </a:lnTo>
                <a:lnTo>
                  <a:pt x="372" y="330"/>
                </a:lnTo>
                <a:lnTo>
                  <a:pt x="369" y="326"/>
                </a:lnTo>
                <a:lnTo>
                  <a:pt x="366" y="323"/>
                </a:lnTo>
                <a:lnTo>
                  <a:pt x="363" y="319"/>
                </a:lnTo>
                <a:lnTo>
                  <a:pt x="360" y="315"/>
                </a:lnTo>
                <a:lnTo>
                  <a:pt x="357" y="311"/>
                </a:lnTo>
                <a:lnTo>
                  <a:pt x="354" y="308"/>
                </a:lnTo>
                <a:lnTo>
                  <a:pt x="351" y="305"/>
                </a:lnTo>
                <a:lnTo>
                  <a:pt x="348" y="300"/>
                </a:lnTo>
                <a:lnTo>
                  <a:pt x="346" y="297"/>
                </a:lnTo>
                <a:lnTo>
                  <a:pt x="342" y="294"/>
                </a:lnTo>
                <a:lnTo>
                  <a:pt x="339" y="290"/>
                </a:lnTo>
                <a:lnTo>
                  <a:pt x="337" y="287"/>
                </a:lnTo>
                <a:lnTo>
                  <a:pt x="334" y="284"/>
                </a:lnTo>
                <a:lnTo>
                  <a:pt x="331" y="280"/>
                </a:lnTo>
                <a:lnTo>
                  <a:pt x="328" y="276"/>
                </a:lnTo>
                <a:lnTo>
                  <a:pt x="325" y="273"/>
                </a:lnTo>
                <a:lnTo>
                  <a:pt x="323" y="270"/>
                </a:lnTo>
                <a:lnTo>
                  <a:pt x="319" y="266"/>
                </a:lnTo>
                <a:lnTo>
                  <a:pt x="317" y="263"/>
                </a:lnTo>
                <a:lnTo>
                  <a:pt x="314" y="260"/>
                </a:lnTo>
                <a:lnTo>
                  <a:pt x="312" y="257"/>
                </a:lnTo>
                <a:lnTo>
                  <a:pt x="309" y="253"/>
                </a:lnTo>
                <a:lnTo>
                  <a:pt x="306" y="250"/>
                </a:lnTo>
                <a:lnTo>
                  <a:pt x="303" y="247"/>
                </a:lnTo>
                <a:lnTo>
                  <a:pt x="301" y="244"/>
                </a:lnTo>
                <a:lnTo>
                  <a:pt x="298" y="241"/>
                </a:lnTo>
                <a:lnTo>
                  <a:pt x="295" y="238"/>
                </a:lnTo>
                <a:lnTo>
                  <a:pt x="292" y="235"/>
                </a:lnTo>
                <a:lnTo>
                  <a:pt x="290" y="232"/>
                </a:lnTo>
                <a:lnTo>
                  <a:pt x="287" y="228"/>
                </a:lnTo>
                <a:lnTo>
                  <a:pt x="285" y="226"/>
                </a:lnTo>
                <a:lnTo>
                  <a:pt x="282" y="223"/>
                </a:lnTo>
                <a:lnTo>
                  <a:pt x="279" y="220"/>
                </a:lnTo>
                <a:lnTo>
                  <a:pt x="277" y="217"/>
                </a:lnTo>
                <a:lnTo>
                  <a:pt x="274" y="214"/>
                </a:lnTo>
                <a:lnTo>
                  <a:pt x="271" y="211"/>
                </a:lnTo>
                <a:lnTo>
                  <a:pt x="269" y="209"/>
                </a:lnTo>
                <a:lnTo>
                  <a:pt x="266" y="205"/>
                </a:lnTo>
                <a:lnTo>
                  <a:pt x="264" y="203"/>
                </a:lnTo>
                <a:lnTo>
                  <a:pt x="262" y="200"/>
                </a:lnTo>
                <a:lnTo>
                  <a:pt x="258" y="198"/>
                </a:lnTo>
                <a:lnTo>
                  <a:pt x="256" y="196"/>
                </a:lnTo>
                <a:lnTo>
                  <a:pt x="254" y="192"/>
                </a:lnTo>
                <a:lnTo>
                  <a:pt x="251" y="190"/>
                </a:lnTo>
                <a:lnTo>
                  <a:pt x="249" y="187"/>
                </a:lnTo>
                <a:lnTo>
                  <a:pt x="246" y="185"/>
                </a:lnTo>
                <a:lnTo>
                  <a:pt x="243" y="182"/>
                </a:lnTo>
                <a:lnTo>
                  <a:pt x="241" y="179"/>
                </a:lnTo>
                <a:lnTo>
                  <a:pt x="239" y="177"/>
                </a:lnTo>
                <a:lnTo>
                  <a:pt x="237" y="175"/>
                </a:lnTo>
                <a:lnTo>
                  <a:pt x="234" y="173"/>
                </a:lnTo>
                <a:lnTo>
                  <a:pt x="231" y="169"/>
                </a:lnTo>
                <a:lnTo>
                  <a:pt x="229" y="167"/>
                </a:lnTo>
                <a:lnTo>
                  <a:pt x="227" y="165"/>
                </a:lnTo>
                <a:lnTo>
                  <a:pt x="225" y="163"/>
                </a:lnTo>
                <a:lnTo>
                  <a:pt x="222" y="161"/>
                </a:lnTo>
                <a:lnTo>
                  <a:pt x="219" y="158"/>
                </a:lnTo>
                <a:lnTo>
                  <a:pt x="217" y="156"/>
                </a:lnTo>
                <a:lnTo>
                  <a:pt x="215" y="154"/>
                </a:lnTo>
                <a:lnTo>
                  <a:pt x="213" y="152"/>
                </a:lnTo>
                <a:lnTo>
                  <a:pt x="210" y="150"/>
                </a:lnTo>
                <a:lnTo>
                  <a:pt x="208" y="148"/>
                </a:lnTo>
                <a:lnTo>
                  <a:pt x="205" y="145"/>
                </a:lnTo>
                <a:lnTo>
                  <a:pt x="203" y="143"/>
                </a:lnTo>
                <a:lnTo>
                  <a:pt x="201" y="141"/>
                </a:lnTo>
                <a:lnTo>
                  <a:pt x="198" y="139"/>
                </a:lnTo>
                <a:lnTo>
                  <a:pt x="196" y="137"/>
                </a:lnTo>
                <a:lnTo>
                  <a:pt x="194" y="136"/>
                </a:lnTo>
                <a:lnTo>
                  <a:pt x="192" y="133"/>
                </a:lnTo>
                <a:lnTo>
                  <a:pt x="189" y="131"/>
                </a:lnTo>
                <a:lnTo>
                  <a:pt x="188" y="129"/>
                </a:lnTo>
                <a:lnTo>
                  <a:pt x="184" y="128"/>
                </a:lnTo>
                <a:lnTo>
                  <a:pt x="182" y="126"/>
                </a:lnTo>
                <a:lnTo>
                  <a:pt x="180" y="124"/>
                </a:lnTo>
                <a:lnTo>
                  <a:pt x="178" y="122"/>
                </a:lnTo>
                <a:lnTo>
                  <a:pt x="176" y="120"/>
                </a:lnTo>
                <a:lnTo>
                  <a:pt x="173" y="118"/>
                </a:lnTo>
                <a:lnTo>
                  <a:pt x="171" y="117"/>
                </a:lnTo>
                <a:lnTo>
                  <a:pt x="169" y="115"/>
                </a:lnTo>
                <a:lnTo>
                  <a:pt x="167" y="114"/>
                </a:lnTo>
                <a:lnTo>
                  <a:pt x="165" y="112"/>
                </a:lnTo>
                <a:lnTo>
                  <a:pt x="162" y="110"/>
                </a:lnTo>
                <a:lnTo>
                  <a:pt x="160" y="108"/>
                </a:lnTo>
                <a:lnTo>
                  <a:pt x="158" y="107"/>
                </a:lnTo>
                <a:lnTo>
                  <a:pt x="156" y="105"/>
                </a:lnTo>
                <a:lnTo>
                  <a:pt x="154" y="104"/>
                </a:lnTo>
                <a:lnTo>
                  <a:pt x="152" y="102"/>
                </a:lnTo>
                <a:lnTo>
                  <a:pt x="150" y="101"/>
                </a:lnTo>
                <a:lnTo>
                  <a:pt x="148" y="100"/>
                </a:lnTo>
                <a:lnTo>
                  <a:pt x="146" y="97"/>
                </a:lnTo>
                <a:lnTo>
                  <a:pt x="144" y="96"/>
                </a:lnTo>
                <a:lnTo>
                  <a:pt x="142" y="95"/>
                </a:lnTo>
                <a:lnTo>
                  <a:pt x="140" y="93"/>
                </a:lnTo>
                <a:lnTo>
                  <a:pt x="137" y="92"/>
                </a:lnTo>
                <a:lnTo>
                  <a:pt x="135" y="91"/>
                </a:lnTo>
                <a:lnTo>
                  <a:pt x="133" y="90"/>
                </a:lnTo>
                <a:lnTo>
                  <a:pt x="131" y="88"/>
                </a:lnTo>
                <a:lnTo>
                  <a:pt x="130" y="87"/>
                </a:lnTo>
                <a:lnTo>
                  <a:pt x="128" y="85"/>
                </a:lnTo>
                <a:lnTo>
                  <a:pt x="125" y="84"/>
                </a:lnTo>
                <a:lnTo>
                  <a:pt x="123" y="83"/>
                </a:lnTo>
                <a:lnTo>
                  <a:pt x="122" y="82"/>
                </a:lnTo>
                <a:lnTo>
                  <a:pt x="120" y="81"/>
                </a:lnTo>
                <a:lnTo>
                  <a:pt x="118" y="80"/>
                </a:lnTo>
                <a:lnTo>
                  <a:pt x="116" y="79"/>
                </a:lnTo>
                <a:lnTo>
                  <a:pt x="113" y="78"/>
                </a:lnTo>
                <a:lnTo>
                  <a:pt x="112" y="77"/>
                </a:lnTo>
                <a:lnTo>
                  <a:pt x="110" y="76"/>
                </a:lnTo>
                <a:lnTo>
                  <a:pt x="108" y="73"/>
                </a:lnTo>
                <a:lnTo>
                  <a:pt x="106" y="72"/>
                </a:lnTo>
                <a:lnTo>
                  <a:pt x="105" y="71"/>
                </a:lnTo>
                <a:lnTo>
                  <a:pt x="102" y="71"/>
                </a:lnTo>
                <a:lnTo>
                  <a:pt x="100" y="70"/>
                </a:lnTo>
                <a:lnTo>
                  <a:pt x="99" y="69"/>
                </a:lnTo>
                <a:lnTo>
                  <a:pt x="97" y="68"/>
                </a:lnTo>
                <a:lnTo>
                  <a:pt x="95" y="67"/>
                </a:lnTo>
                <a:lnTo>
                  <a:pt x="94" y="66"/>
                </a:lnTo>
                <a:lnTo>
                  <a:pt x="92" y="65"/>
                </a:lnTo>
                <a:lnTo>
                  <a:pt x="90" y="64"/>
                </a:lnTo>
                <a:lnTo>
                  <a:pt x="88" y="64"/>
                </a:lnTo>
                <a:lnTo>
                  <a:pt x="86" y="63"/>
                </a:lnTo>
                <a:lnTo>
                  <a:pt x="85" y="61"/>
                </a:lnTo>
                <a:lnTo>
                  <a:pt x="83" y="60"/>
                </a:lnTo>
                <a:lnTo>
                  <a:pt x="82" y="60"/>
                </a:lnTo>
                <a:lnTo>
                  <a:pt x="80" y="59"/>
                </a:lnTo>
                <a:lnTo>
                  <a:pt x="78" y="58"/>
                </a:lnTo>
                <a:lnTo>
                  <a:pt x="77" y="57"/>
                </a:lnTo>
                <a:lnTo>
                  <a:pt x="75" y="57"/>
                </a:lnTo>
                <a:lnTo>
                  <a:pt x="74" y="56"/>
                </a:lnTo>
                <a:lnTo>
                  <a:pt x="72" y="55"/>
                </a:lnTo>
                <a:lnTo>
                  <a:pt x="71" y="55"/>
                </a:lnTo>
                <a:lnTo>
                  <a:pt x="69" y="54"/>
                </a:lnTo>
                <a:lnTo>
                  <a:pt x="68" y="53"/>
                </a:lnTo>
                <a:lnTo>
                  <a:pt x="65" y="53"/>
                </a:lnTo>
                <a:lnTo>
                  <a:pt x="64" y="52"/>
                </a:lnTo>
                <a:lnTo>
                  <a:pt x="63" y="51"/>
                </a:lnTo>
                <a:lnTo>
                  <a:pt x="62" y="51"/>
                </a:lnTo>
                <a:lnTo>
                  <a:pt x="60" y="49"/>
                </a:lnTo>
                <a:lnTo>
                  <a:pt x="59" y="49"/>
                </a:lnTo>
                <a:lnTo>
                  <a:pt x="57" y="48"/>
                </a:lnTo>
                <a:lnTo>
                  <a:pt x="56" y="48"/>
                </a:lnTo>
                <a:lnTo>
                  <a:pt x="55" y="47"/>
                </a:lnTo>
                <a:lnTo>
                  <a:pt x="53" y="47"/>
                </a:lnTo>
                <a:lnTo>
                  <a:pt x="51" y="46"/>
                </a:lnTo>
                <a:lnTo>
                  <a:pt x="50" y="46"/>
                </a:lnTo>
                <a:lnTo>
                  <a:pt x="49" y="45"/>
                </a:lnTo>
                <a:lnTo>
                  <a:pt x="48" y="45"/>
                </a:lnTo>
                <a:lnTo>
                  <a:pt x="47" y="44"/>
                </a:lnTo>
                <a:lnTo>
                  <a:pt x="46" y="43"/>
                </a:lnTo>
                <a:lnTo>
                  <a:pt x="44" y="43"/>
                </a:lnTo>
                <a:lnTo>
                  <a:pt x="43" y="43"/>
                </a:lnTo>
                <a:lnTo>
                  <a:pt x="41" y="42"/>
                </a:lnTo>
                <a:lnTo>
                  <a:pt x="40" y="42"/>
                </a:lnTo>
                <a:lnTo>
                  <a:pt x="39" y="41"/>
                </a:lnTo>
                <a:lnTo>
                  <a:pt x="38" y="41"/>
                </a:lnTo>
                <a:lnTo>
                  <a:pt x="37" y="41"/>
                </a:lnTo>
                <a:lnTo>
                  <a:pt x="36" y="40"/>
                </a:lnTo>
                <a:lnTo>
                  <a:pt x="35" y="40"/>
                </a:lnTo>
                <a:lnTo>
                  <a:pt x="34" y="40"/>
                </a:lnTo>
                <a:lnTo>
                  <a:pt x="33" y="39"/>
                </a:lnTo>
                <a:lnTo>
                  <a:pt x="32" y="39"/>
                </a:lnTo>
                <a:lnTo>
                  <a:pt x="31" y="39"/>
                </a:lnTo>
                <a:lnTo>
                  <a:pt x="29" y="37"/>
                </a:lnTo>
                <a:lnTo>
                  <a:pt x="28" y="37"/>
                </a:lnTo>
                <a:lnTo>
                  <a:pt x="27" y="37"/>
                </a:lnTo>
                <a:lnTo>
                  <a:pt x="26" y="36"/>
                </a:lnTo>
                <a:lnTo>
                  <a:pt x="25" y="36"/>
                </a:lnTo>
                <a:lnTo>
                  <a:pt x="24" y="35"/>
                </a:lnTo>
                <a:lnTo>
                  <a:pt x="23" y="35"/>
                </a:lnTo>
                <a:lnTo>
                  <a:pt x="22" y="35"/>
                </a:lnTo>
                <a:lnTo>
                  <a:pt x="21" y="34"/>
                </a:lnTo>
                <a:lnTo>
                  <a:pt x="20" y="34"/>
                </a:lnTo>
                <a:lnTo>
                  <a:pt x="19" y="34"/>
                </a:lnTo>
                <a:lnTo>
                  <a:pt x="17" y="34"/>
                </a:lnTo>
                <a:lnTo>
                  <a:pt x="17" y="33"/>
                </a:lnTo>
                <a:lnTo>
                  <a:pt x="16" y="33"/>
                </a:lnTo>
                <a:lnTo>
                  <a:pt x="15" y="33"/>
                </a:lnTo>
                <a:lnTo>
                  <a:pt x="14" y="32"/>
                </a:lnTo>
                <a:lnTo>
                  <a:pt x="13" y="32"/>
                </a:lnTo>
                <a:lnTo>
                  <a:pt x="12" y="32"/>
                </a:lnTo>
                <a:lnTo>
                  <a:pt x="11" y="32"/>
                </a:lnTo>
                <a:lnTo>
                  <a:pt x="11" y="31"/>
                </a:lnTo>
                <a:lnTo>
                  <a:pt x="10" y="31"/>
                </a:lnTo>
                <a:lnTo>
                  <a:pt x="9" y="31"/>
                </a:lnTo>
                <a:lnTo>
                  <a:pt x="8" y="31"/>
                </a:lnTo>
                <a:lnTo>
                  <a:pt x="8" y="30"/>
                </a:lnTo>
                <a:lnTo>
                  <a:pt x="7" y="30"/>
                </a:lnTo>
                <a:lnTo>
                  <a:pt x="5" y="30"/>
                </a:lnTo>
                <a:lnTo>
                  <a:pt x="5" y="29"/>
                </a:lnTo>
                <a:lnTo>
                  <a:pt x="4" y="29"/>
                </a:lnTo>
                <a:lnTo>
                  <a:pt x="3" y="29"/>
                </a:lnTo>
                <a:lnTo>
                  <a:pt x="3" y="28"/>
                </a:lnTo>
                <a:lnTo>
                  <a:pt x="2" y="28"/>
                </a:lnTo>
                <a:lnTo>
                  <a:pt x="1" y="28"/>
                </a:lnTo>
                <a:lnTo>
                  <a:pt x="1" y="27"/>
                </a:lnTo>
                <a:lnTo>
                  <a:pt x="0" y="27"/>
                </a:lnTo>
                <a:lnTo>
                  <a:pt x="0" y="25"/>
                </a:lnTo>
                <a:lnTo>
                  <a:pt x="0" y="24"/>
                </a:lnTo>
                <a:lnTo>
                  <a:pt x="1" y="23"/>
                </a:lnTo>
                <a:lnTo>
                  <a:pt x="2" y="23"/>
                </a:lnTo>
                <a:lnTo>
                  <a:pt x="2" y="22"/>
                </a:lnTo>
                <a:lnTo>
                  <a:pt x="3" y="21"/>
                </a:lnTo>
                <a:lnTo>
                  <a:pt x="4" y="21"/>
                </a:lnTo>
                <a:lnTo>
                  <a:pt x="4" y="20"/>
                </a:lnTo>
                <a:lnTo>
                  <a:pt x="5" y="20"/>
                </a:lnTo>
                <a:lnTo>
                  <a:pt x="7" y="20"/>
                </a:lnTo>
                <a:lnTo>
                  <a:pt x="7" y="19"/>
                </a:lnTo>
                <a:lnTo>
                  <a:pt x="8" y="19"/>
                </a:lnTo>
                <a:lnTo>
                  <a:pt x="8" y="18"/>
                </a:lnTo>
                <a:lnTo>
                  <a:pt x="9" y="18"/>
                </a:lnTo>
                <a:lnTo>
                  <a:pt x="10" y="18"/>
                </a:lnTo>
                <a:lnTo>
                  <a:pt x="10" y="17"/>
                </a:lnTo>
                <a:lnTo>
                  <a:pt x="11" y="17"/>
                </a:lnTo>
                <a:lnTo>
                  <a:pt x="12" y="16"/>
                </a:lnTo>
                <a:lnTo>
                  <a:pt x="13" y="16"/>
                </a:lnTo>
                <a:lnTo>
                  <a:pt x="13" y="15"/>
                </a:lnTo>
                <a:lnTo>
                  <a:pt x="14" y="15"/>
                </a:lnTo>
                <a:lnTo>
                  <a:pt x="14" y="13"/>
                </a:lnTo>
                <a:lnTo>
                  <a:pt x="15" y="13"/>
                </a:lnTo>
                <a:lnTo>
                  <a:pt x="16" y="12"/>
                </a:lnTo>
                <a:lnTo>
                  <a:pt x="17" y="12"/>
                </a:lnTo>
                <a:lnTo>
                  <a:pt x="17" y="11"/>
                </a:lnTo>
                <a:lnTo>
                  <a:pt x="19" y="11"/>
                </a:lnTo>
                <a:lnTo>
                  <a:pt x="19" y="10"/>
                </a:lnTo>
                <a:lnTo>
                  <a:pt x="20" y="10"/>
                </a:lnTo>
                <a:lnTo>
                  <a:pt x="20" y="9"/>
                </a:lnTo>
                <a:lnTo>
                  <a:pt x="21" y="8"/>
                </a:lnTo>
                <a:lnTo>
                  <a:pt x="21" y="7"/>
                </a:lnTo>
                <a:lnTo>
                  <a:pt x="21" y="5"/>
                </a:lnTo>
                <a:lnTo>
                  <a:pt x="21" y="4"/>
                </a:lnTo>
                <a:lnTo>
                  <a:pt x="21" y="3"/>
                </a:lnTo>
                <a:lnTo>
                  <a:pt x="20" y="1"/>
                </a:lnTo>
                <a:lnTo>
                  <a:pt x="20" y="0"/>
                </a:lnTo>
                <a:lnTo>
                  <a:pt x="19" y="0"/>
                </a:lnTo>
                <a:lnTo>
                  <a:pt x="17" y="0"/>
                </a:lnTo>
                <a:lnTo>
                  <a:pt x="17" y="1"/>
                </a:lnTo>
                <a:lnTo>
                  <a:pt x="16" y="1"/>
                </a:lnTo>
                <a:lnTo>
                  <a:pt x="16" y="3"/>
                </a:lnTo>
                <a:lnTo>
                  <a:pt x="15" y="3"/>
                </a:lnTo>
                <a:lnTo>
                  <a:pt x="14" y="3"/>
                </a:lnTo>
                <a:lnTo>
                  <a:pt x="14" y="4"/>
                </a:lnTo>
                <a:lnTo>
                  <a:pt x="13" y="4"/>
                </a:lnTo>
                <a:lnTo>
                  <a:pt x="12" y="4"/>
                </a:lnTo>
                <a:lnTo>
                  <a:pt x="12" y="5"/>
                </a:lnTo>
                <a:lnTo>
                  <a:pt x="11" y="5"/>
                </a:lnTo>
                <a:lnTo>
                  <a:pt x="10" y="5"/>
                </a:lnTo>
              </a:path>
            </a:pathLst>
          </a:custGeom>
          <a:noFill/>
          <a:ln w="14288" cap="flat">
            <a:solidFill>
              <a:srgbClr val="169E04"/>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t="10652" r="48050" b="55412"/>
          <a:stretch>
            <a:fillRect/>
          </a:stretch>
        </p:blipFill>
        <p:spPr bwMode="auto">
          <a:xfrm>
            <a:off x="2325688" y="987425"/>
            <a:ext cx="3840162"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spTree>
    <p:extLst>
      <p:ext uri="{BB962C8B-B14F-4D97-AF65-F5344CB8AC3E}">
        <p14:creationId xmlns:p14="http://schemas.microsoft.com/office/powerpoint/2010/main" val="1278954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78921"/>
                                        </p:tgtEl>
                                        <p:attrNameLst>
                                          <p:attrName>style.visibility</p:attrName>
                                        </p:attrNameLst>
                                      </p:cBhvr>
                                      <p:to>
                                        <p:strVal val="visible"/>
                                      </p:to>
                                    </p:set>
                                    <p:animEffect transition="in" filter="fade">
                                      <p:cBhvr>
                                        <p:cTn id="12" dur="2000"/>
                                        <p:tgtEl>
                                          <p:spTgt spid="26789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678922"/>
                                        </p:tgtEl>
                                        <p:attrNameLst>
                                          <p:attrName>style.visibility</p:attrName>
                                        </p:attrNameLst>
                                      </p:cBhvr>
                                      <p:to>
                                        <p:strVal val="visible"/>
                                      </p:to>
                                    </p:set>
                                    <p:animEffect transition="in" filter="wipe(up)">
                                      <p:cBhvr>
                                        <p:cTn id="17" dur="500"/>
                                        <p:tgtEl>
                                          <p:spTgt spid="26789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678923"/>
                                        </p:tgtEl>
                                        <p:attrNameLst>
                                          <p:attrName>style.visibility</p:attrName>
                                        </p:attrNameLst>
                                      </p:cBhvr>
                                      <p:to>
                                        <p:strVal val="visible"/>
                                      </p:to>
                                    </p:set>
                                    <p:animEffect transition="in" filter="wipe(up)">
                                      <p:cBhvr>
                                        <p:cTn id="22" dur="500"/>
                                        <p:tgtEl>
                                          <p:spTgt spid="267892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2678924"/>
                                        </p:tgtEl>
                                        <p:attrNameLst>
                                          <p:attrName>style.visibility</p:attrName>
                                        </p:attrNameLst>
                                      </p:cBhvr>
                                      <p:to>
                                        <p:strVal val="visible"/>
                                      </p:to>
                                    </p:set>
                                    <p:animEffect transition="in" filter="wipe(up)">
                                      <p:cBhvr>
                                        <p:cTn id="27" dur="500"/>
                                        <p:tgtEl>
                                          <p:spTgt spid="267892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2053"/>
                                        </p:tgtEl>
                                        <p:attrNameLst>
                                          <p:attrName>style.visibility</p:attrName>
                                        </p:attrNameLst>
                                      </p:cBhvr>
                                      <p:to>
                                        <p:strVal val="visible"/>
                                      </p:to>
                                    </p:set>
                                    <p:animEffect transition="in" filter="wipe(down)">
                                      <p:cBhvr>
                                        <p:cTn id="32"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8922" grpId="0" animBg="1"/>
      <p:bldP spid="2678923" grpId="0" animBg="1"/>
      <p:bldP spid="26789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7220" name="Rectangle 4"/>
          <p:cNvSpPr>
            <a:spLocks noChangeArrowheads="1"/>
          </p:cNvSpPr>
          <p:nvPr/>
        </p:nvSpPr>
        <p:spPr bwMode="auto">
          <a:xfrm>
            <a:off x="188913" y="1323975"/>
            <a:ext cx="8705850" cy="435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73050" indent="-27305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buClr>
                <a:schemeClr val="accent2"/>
              </a:buClr>
              <a:buFont typeface="Wingdings" panose="05000000000000000000" pitchFamily="2" charset="2"/>
              <a:buChar char="§"/>
            </a:pPr>
            <a:r>
              <a:rPr lang="it-IT" altLang="it-IT" sz="4000" b="0"/>
              <a:t>Le traiettorie apparentemente casuali seguite dal nostro sistema motorio durante l’esplorazione rivelano la struttura sottostante degli oggetti e dello spazio</a:t>
            </a:r>
          </a:p>
          <a:p>
            <a:pPr algn="just" eaLnBrk="1" hangingPunct="1">
              <a:buClr>
                <a:schemeClr val="accent2"/>
              </a:buClr>
              <a:buFont typeface="Wingdings" panose="05000000000000000000" pitchFamily="2" charset="2"/>
              <a:buChar char="§"/>
            </a:pPr>
            <a:r>
              <a:rPr lang="it-IT" altLang="it-IT" sz="4000" b="0"/>
              <a:t>una rappresentazione coerente e stabile</a:t>
            </a:r>
          </a:p>
        </p:txBody>
      </p:sp>
    </p:spTree>
    <p:extLst>
      <p:ext uri="{BB962C8B-B14F-4D97-AF65-F5344CB8AC3E}">
        <p14:creationId xmlns:p14="http://schemas.microsoft.com/office/powerpoint/2010/main" val="1594101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97220">
                                            <p:txEl>
                                              <p:pRg st="0" end="0"/>
                                            </p:txEl>
                                          </p:spTgt>
                                        </p:tgtEl>
                                        <p:attrNameLst>
                                          <p:attrName>style.visibility</p:attrName>
                                        </p:attrNameLst>
                                      </p:cBhvr>
                                      <p:to>
                                        <p:strVal val="visible"/>
                                      </p:to>
                                    </p:set>
                                    <p:animEffect transition="in" filter="fade">
                                      <p:cBhvr>
                                        <p:cTn id="7" dur="500"/>
                                        <p:tgtEl>
                                          <p:spTgt spid="269722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97220">
                                            <p:txEl>
                                              <p:pRg st="1" end="1"/>
                                            </p:txEl>
                                          </p:spTgt>
                                        </p:tgtEl>
                                        <p:attrNameLst>
                                          <p:attrName>style.visibility</p:attrName>
                                        </p:attrNameLst>
                                      </p:cBhvr>
                                      <p:to>
                                        <p:strVal val="visible"/>
                                      </p:to>
                                    </p:set>
                                    <p:animEffect transition="in" filter="fade">
                                      <p:cBhvr>
                                        <p:cTn id="12" dur="500"/>
                                        <p:tgtEl>
                                          <p:spTgt spid="26972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7220"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38150" y="434664"/>
            <a:ext cx="8229600" cy="1143000"/>
          </a:xfrm>
        </p:spPr>
        <p:txBody>
          <a:bodyPr/>
          <a:lstStyle/>
          <a:p>
            <a:pPr eaLnBrk="1" hangingPunct="1"/>
            <a:r>
              <a:rPr lang="it-IT" altLang="it-IT" sz="4500" b="1" dirty="0" smtClean="0">
                <a:solidFill>
                  <a:schemeClr val="accent2"/>
                </a:solidFill>
              </a:rPr>
              <a:t>variabili                                        in genere aleatorie/casuali</a:t>
            </a:r>
            <a:br>
              <a:rPr lang="it-IT" altLang="it-IT" sz="4500" b="1" dirty="0" smtClean="0">
                <a:solidFill>
                  <a:schemeClr val="accent2"/>
                </a:solidFill>
              </a:rPr>
            </a:br>
            <a:endParaRPr lang="it-IT" altLang="it-IT" sz="4500" b="1" dirty="0" smtClean="0">
              <a:solidFill>
                <a:schemeClr val="accent2"/>
              </a:solidFill>
            </a:endParaRPr>
          </a:p>
        </p:txBody>
      </p:sp>
      <p:sp>
        <p:nvSpPr>
          <p:cNvPr id="2394115" name="Rectangle 3"/>
          <p:cNvSpPr>
            <a:spLocks noGrp="1" noChangeArrowheads="1"/>
          </p:cNvSpPr>
          <p:nvPr>
            <p:ph type="body" idx="1"/>
          </p:nvPr>
        </p:nvSpPr>
        <p:spPr>
          <a:xfrm>
            <a:off x="209550" y="1442752"/>
            <a:ext cx="8458200" cy="21367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609600" indent="-609600" algn="just" eaLnBrk="1" hangingPunct="1">
              <a:lnSpc>
                <a:spcPct val="90000"/>
              </a:lnSpc>
              <a:spcBef>
                <a:spcPct val="30000"/>
              </a:spcBef>
              <a:buClr>
                <a:schemeClr val="accent2"/>
              </a:buClr>
              <a:buFont typeface="Wingdings" panose="05000000000000000000" pitchFamily="2" charset="2"/>
              <a:buChar char="§"/>
            </a:pPr>
            <a:r>
              <a:rPr lang="it-IT" altLang="it-IT" sz="2800" dirty="0"/>
              <a:t>una variabile casuale </a:t>
            </a:r>
            <a:r>
              <a:rPr lang="it-IT" altLang="it-IT" sz="2800" dirty="0" smtClean="0"/>
              <a:t>è </a:t>
            </a:r>
            <a:r>
              <a:rPr lang="it-IT" altLang="it-IT" sz="2800" dirty="0"/>
              <a:t>una variabile che può assumere valori diversi in dipendenza da qualche fenomeno </a:t>
            </a:r>
            <a:r>
              <a:rPr lang="it-IT" altLang="it-IT" sz="2800" i="1" dirty="0"/>
              <a:t>aleatorio</a:t>
            </a:r>
            <a:endParaRPr lang="it-IT" altLang="it-IT" sz="2800" i="1" dirty="0" smtClean="0"/>
          </a:p>
          <a:p>
            <a:pPr marL="609600" indent="-609600" algn="just" eaLnBrk="1" hangingPunct="1">
              <a:lnSpc>
                <a:spcPct val="90000"/>
              </a:lnSpc>
              <a:spcBef>
                <a:spcPct val="30000"/>
              </a:spcBef>
              <a:buClr>
                <a:schemeClr val="accent2"/>
              </a:buClr>
              <a:buFont typeface="Wingdings" panose="05000000000000000000" pitchFamily="2" charset="2"/>
              <a:buChar char="§"/>
            </a:pPr>
            <a:r>
              <a:rPr lang="it-IT" altLang="it-IT" sz="2800" dirty="0" smtClean="0"/>
              <a:t>Per definizione, un singolo evento aleatorio o casuale non è predicibile</a:t>
            </a:r>
          </a:p>
          <a:p>
            <a:pPr marL="609600" indent="-609600" algn="just" eaLnBrk="1" hangingPunct="1">
              <a:lnSpc>
                <a:spcPct val="90000"/>
              </a:lnSpc>
              <a:spcBef>
                <a:spcPct val="30000"/>
              </a:spcBef>
              <a:buClr>
                <a:schemeClr val="accent2"/>
              </a:buClr>
              <a:buFont typeface="Wingdings" panose="05000000000000000000" pitchFamily="2" charset="2"/>
              <a:buChar char="§"/>
            </a:pPr>
            <a:r>
              <a:rPr lang="it-IT" altLang="it-IT" sz="2800" dirty="0" smtClean="0"/>
              <a:t>Tuttavia, le ripetizioni dei fenomeni aleatori esibiscono delle regolarità.</a:t>
            </a:r>
          </a:p>
          <a:p>
            <a:pPr marL="609600" indent="-609600" algn="just" eaLnBrk="1" hangingPunct="1">
              <a:lnSpc>
                <a:spcPct val="90000"/>
              </a:lnSpc>
              <a:spcBef>
                <a:spcPct val="30000"/>
              </a:spcBef>
              <a:buClr>
                <a:schemeClr val="accent2"/>
              </a:buClr>
              <a:buFont typeface="Wingdings" panose="05000000000000000000" pitchFamily="2" charset="2"/>
              <a:buChar char="§"/>
            </a:pPr>
            <a:r>
              <a:rPr lang="it-IT" altLang="it-IT" sz="2800" dirty="0" smtClean="0"/>
              <a:t>Lo scopo della metodologia è permettere una quanto più completa descrizione di queste regolarità</a:t>
            </a:r>
          </a:p>
          <a:p>
            <a:pPr marL="609600" indent="-609600" algn="just" eaLnBrk="1" hangingPunct="1">
              <a:lnSpc>
                <a:spcPct val="90000"/>
              </a:lnSpc>
              <a:spcBef>
                <a:spcPct val="30000"/>
              </a:spcBef>
              <a:buClr>
                <a:schemeClr val="accent2"/>
              </a:buClr>
              <a:buFont typeface="Wingdings" panose="05000000000000000000" pitchFamily="2" charset="2"/>
              <a:buChar char="§"/>
            </a:pPr>
            <a:r>
              <a:rPr lang="it-IT" altLang="it-IT" sz="2800" dirty="0" smtClean="0"/>
              <a:t>Al fine di permetterci di fare predizioni (in forma di ipotesi)</a:t>
            </a:r>
          </a:p>
        </p:txBody>
      </p:sp>
    </p:spTree>
    <p:extLst>
      <p:ext uri="{BB962C8B-B14F-4D97-AF65-F5344CB8AC3E}">
        <p14:creationId xmlns:p14="http://schemas.microsoft.com/office/powerpoint/2010/main" val="10340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94115">
                                            <p:txEl>
                                              <p:pRg st="0" end="0"/>
                                            </p:txEl>
                                          </p:spTgt>
                                        </p:tgtEl>
                                        <p:attrNameLst>
                                          <p:attrName>style.visibility</p:attrName>
                                        </p:attrNameLst>
                                      </p:cBhvr>
                                      <p:to>
                                        <p:strVal val="visible"/>
                                      </p:to>
                                    </p:set>
                                    <p:animEffect transition="in" filter="wipe(left)">
                                      <p:cBhvr>
                                        <p:cTn id="7" dur="500"/>
                                        <p:tgtEl>
                                          <p:spTgt spid="23941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94115">
                                            <p:txEl>
                                              <p:pRg st="1" end="1"/>
                                            </p:txEl>
                                          </p:spTgt>
                                        </p:tgtEl>
                                        <p:attrNameLst>
                                          <p:attrName>style.visibility</p:attrName>
                                        </p:attrNameLst>
                                      </p:cBhvr>
                                      <p:to>
                                        <p:strVal val="visible"/>
                                      </p:to>
                                    </p:set>
                                    <p:animEffect transition="in" filter="wipe(left)">
                                      <p:cBhvr>
                                        <p:cTn id="12" dur="500"/>
                                        <p:tgtEl>
                                          <p:spTgt spid="23941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394115">
                                            <p:txEl>
                                              <p:pRg st="2" end="2"/>
                                            </p:txEl>
                                          </p:spTgt>
                                        </p:tgtEl>
                                        <p:attrNameLst>
                                          <p:attrName>style.visibility</p:attrName>
                                        </p:attrNameLst>
                                      </p:cBhvr>
                                      <p:to>
                                        <p:strVal val="visible"/>
                                      </p:to>
                                    </p:set>
                                    <p:animEffect transition="in" filter="wipe(left)">
                                      <p:cBhvr>
                                        <p:cTn id="17" dur="500"/>
                                        <p:tgtEl>
                                          <p:spTgt spid="23941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94115">
                                            <p:txEl>
                                              <p:pRg st="3" end="3"/>
                                            </p:txEl>
                                          </p:spTgt>
                                        </p:tgtEl>
                                        <p:attrNameLst>
                                          <p:attrName>style.visibility</p:attrName>
                                        </p:attrNameLst>
                                      </p:cBhvr>
                                      <p:to>
                                        <p:strVal val="visible"/>
                                      </p:to>
                                    </p:set>
                                    <p:animEffect transition="in" filter="wipe(left)">
                                      <p:cBhvr>
                                        <p:cTn id="22" dur="500"/>
                                        <p:tgtEl>
                                          <p:spTgt spid="23941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94115">
                                            <p:txEl>
                                              <p:pRg st="4" end="4"/>
                                            </p:txEl>
                                          </p:spTgt>
                                        </p:tgtEl>
                                        <p:attrNameLst>
                                          <p:attrName>style.visibility</p:attrName>
                                        </p:attrNameLst>
                                      </p:cBhvr>
                                      <p:to>
                                        <p:strVal val="visible"/>
                                      </p:to>
                                    </p:set>
                                    <p:animEffect transition="in" filter="wipe(left)">
                                      <p:cBhvr>
                                        <p:cTn id="27" dur="500"/>
                                        <p:tgtEl>
                                          <p:spTgt spid="2394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411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25"/>
          <p:cNvSpPr>
            <a:spLocks noChangeArrowheads="1"/>
          </p:cNvSpPr>
          <p:nvPr/>
        </p:nvSpPr>
        <p:spPr bwMode="auto">
          <a:xfrm>
            <a:off x="2217737" y="199232"/>
            <a:ext cx="822960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6000">
                <a:solidFill>
                  <a:schemeClr val="accent2"/>
                </a:solidFill>
              </a:rPr>
              <a:t>in classe</a:t>
            </a:r>
          </a:p>
        </p:txBody>
      </p:sp>
      <p:sp>
        <p:nvSpPr>
          <p:cNvPr id="12291" name="Rectangle 34"/>
          <p:cNvSpPr>
            <a:spLocks noChangeArrowheads="1"/>
          </p:cNvSpPr>
          <p:nvPr/>
        </p:nvSpPr>
        <p:spPr bwMode="auto">
          <a:xfrm>
            <a:off x="0" y="1825260"/>
            <a:ext cx="9144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b="0" dirty="0"/>
              <a:t>disegnate una piramide di 11 righe di punti come questa</a:t>
            </a:r>
          </a:p>
        </p:txBody>
      </p:sp>
      <p:grpSp>
        <p:nvGrpSpPr>
          <p:cNvPr id="2" name="Group 1"/>
          <p:cNvGrpSpPr/>
          <p:nvPr/>
        </p:nvGrpSpPr>
        <p:grpSpPr>
          <a:xfrm>
            <a:off x="0" y="2540000"/>
            <a:ext cx="7566025" cy="4419600"/>
            <a:chOff x="0" y="2540000"/>
            <a:chExt cx="7566025" cy="4419600"/>
          </a:xfrm>
        </p:grpSpPr>
        <p:sp>
          <p:nvSpPr>
            <p:cNvPr id="12292" name="Oval 5"/>
            <p:cNvSpPr>
              <a:spLocks noChangeArrowheads="1"/>
            </p:cNvSpPr>
            <p:nvPr/>
          </p:nvSpPr>
          <p:spPr bwMode="auto">
            <a:xfrm>
              <a:off x="3549650" y="2540000"/>
              <a:ext cx="252413"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293" name="Oval 6"/>
            <p:cNvSpPr>
              <a:spLocks noChangeArrowheads="1"/>
            </p:cNvSpPr>
            <p:nvPr/>
          </p:nvSpPr>
          <p:spPr bwMode="auto">
            <a:xfrm>
              <a:off x="3914775" y="29067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294" name="Oval 7"/>
            <p:cNvSpPr>
              <a:spLocks noChangeArrowheads="1"/>
            </p:cNvSpPr>
            <p:nvPr/>
          </p:nvSpPr>
          <p:spPr bwMode="auto">
            <a:xfrm>
              <a:off x="3213100" y="29067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295" name="Oval 8"/>
            <p:cNvSpPr>
              <a:spLocks noChangeArrowheads="1"/>
            </p:cNvSpPr>
            <p:nvPr/>
          </p:nvSpPr>
          <p:spPr bwMode="auto">
            <a:xfrm>
              <a:off x="3549650" y="325596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296" name="Oval 9"/>
            <p:cNvSpPr>
              <a:spLocks noChangeArrowheads="1"/>
            </p:cNvSpPr>
            <p:nvPr/>
          </p:nvSpPr>
          <p:spPr bwMode="auto">
            <a:xfrm>
              <a:off x="2846388" y="325596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297" name="Oval 10"/>
            <p:cNvSpPr>
              <a:spLocks noChangeArrowheads="1"/>
            </p:cNvSpPr>
            <p:nvPr/>
          </p:nvSpPr>
          <p:spPr bwMode="auto">
            <a:xfrm>
              <a:off x="4251325" y="325596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298" name="Oval 11"/>
            <p:cNvSpPr>
              <a:spLocks noChangeArrowheads="1"/>
            </p:cNvSpPr>
            <p:nvPr/>
          </p:nvSpPr>
          <p:spPr bwMode="auto">
            <a:xfrm>
              <a:off x="3549650" y="325596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299" name="Oval 12"/>
            <p:cNvSpPr>
              <a:spLocks noChangeArrowheads="1"/>
            </p:cNvSpPr>
            <p:nvPr/>
          </p:nvSpPr>
          <p:spPr bwMode="auto">
            <a:xfrm>
              <a:off x="4641850" y="3622675"/>
              <a:ext cx="252413" cy="2508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0" name="Oval 13"/>
            <p:cNvSpPr>
              <a:spLocks noChangeArrowheads="1"/>
            </p:cNvSpPr>
            <p:nvPr/>
          </p:nvSpPr>
          <p:spPr bwMode="auto">
            <a:xfrm>
              <a:off x="3938588" y="3622675"/>
              <a:ext cx="252412" cy="2508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1" name="Oval 14"/>
            <p:cNvSpPr>
              <a:spLocks noChangeArrowheads="1"/>
            </p:cNvSpPr>
            <p:nvPr/>
          </p:nvSpPr>
          <p:spPr bwMode="auto">
            <a:xfrm>
              <a:off x="3914775" y="3622675"/>
              <a:ext cx="252413" cy="2508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2" name="Oval 15"/>
            <p:cNvSpPr>
              <a:spLocks noChangeArrowheads="1"/>
            </p:cNvSpPr>
            <p:nvPr/>
          </p:nvSpPr>
          <p:spPr bwMode="auto">
            <a:xfrm>
              <a:off x="3213100" y="3622675"/>
              <a:ext cx="252413" cy="2508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3" name="Oval 16"/>
            <p:cNvSpPr>
              <a:spLocks noChangeArrowheads="1"/>
            </p:cNvSpPr>
            <p:nvPr/>
          </p:nvSpPr>
          <p:spPr bwMode="auto">
            <a:xfrm>
              <a:off x="3227388" y="3622675"/>
              <a:ext cx="252412" cy="2508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4" name="Oval 17"/>
            <p:cNvSpPr>
              <a:spLocks noChangeArrowheads="1"/>
            </p:cNvSpPr>
            <p:nvPr/>
          </p:nvSpPr>
          <p:spPr bwMode="auto">
            <a:xfrm>
              <a:off x="2525713" y="3622675"/>
              <a:ext cx="250825" cy="250825"/>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5" name="Oval 18"/>
            <p:cNvSpPr>
              <a:spLocks noChangeArrowheads="1"/>
            </p:cNvSpPr>
            <p:nvPr/>
          </p:nvSpPr>
          <p:spPr bwMode="auto">
            <a:xfrm>
              <a:off x="2846388" y="3987800"/>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6" name="Oval 19"/>
            <p:cNvSpPr>
              <a:spLocks noChangeArrowheads="1"/>
            </p:cNvSpPr>
            <p:nvPr/>
          </p:nvSpPr>
          <p:spPr bwMode="auto">
            <a:xfrm>
              <a:off x="2144713" y="3987800"/>
              <a:ext cx="250825"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7" name="Oval 20"/>
            <p:cNvSpPr>
              <a:spLocks noChangeArrowheads="1"/>
            </p:cNvSpPr>
            <p:nvPr/>
          </p:nvSpPr>
          <p:spPr bwMode="auto">
            <a:xfrm>
              <a:off x="3549650" y="3989388"/>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8" name="Oval 21"/>
            <p:cNvSpPr>
              <a:spLocks noChangeArrowheads="1"/>
            </p:cNvSpPr>
            <p:nvPr/>
          </p:nvSpPr>
          <p:spPr bwMode="auto">
            <a:xfrm>
              <a:off x="2846388" y="3989388"/>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09" name="Oval 22"/>
            <p:cNvSpPr>
              <a:spLocks noChangeArrowheads="1"/>
            </p:cNvSpPr>
            <p:nvPr/>
          </p:nvSpPr>
          <p:spPr bwMode="auto">
            <a:xfrm>
              <a:off x="4251325" y="3989388"/>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0" name="Oval 23"/>
            <p:cNvSpPr>
              <a:spLocks noChangeArrowheads="1"/>
            </p:cNvSpPr>
            <p:nvPr/>
          </p:nvSpPr>
          <p:spPr bwMode="auto">
            <a:xfrm>
              <a:off x="3549650" y="3989388"/>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1" name="Oval 24"/>
            <p:cNvSpPr>
              <a:spLocks noChangeArrowheads="1"/>
            </p:cNvSpPr>
            <p:nvPr/>
          </p:nvSpPr>
          <p:spPr bwMode="auto">
            <a:xfrm>
              <a:off x="4954588" y="3987800"/>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2" name="Oval 25"/>
            <p:cNvSpPr>
              <a:spLocks noChangeArrowheads="1"/>
            </p:cNvSpPr>
            <p:nvPr/>
          </p:nvSpPr>
          <p:spPr bwMode="auto">
            <a:xfrm>
              <a:off x="4251325" y="3987800"/>
              <a:ext cx="252413"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3" name="Oval 26"/>
            <p:cNvSpPr>
              <a:spLocks noChangeArrowheads="1"/>
            </p:cNvSpPr>
            <p:nvPr/>
          </p:nvSpPr>
          <p:spPr bwMode="auto">
            <a:xfrm>
              <a:off x="1808163" y="433546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4" name="Oval 27"/>
            <p:cNvSpPr>
              <a:spLocks noChangeArrowheads="1"/>
            </p:cNvSpPr>
            <p:nvPr/>
          </p:nvSpPr>
          <p:spPr bwMode="auto">
            <a:xfrm>
              <a:off x="2509838" y="4337050"/>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5" name="Oval 28"/>
            <p:cNvSpPr>
              <a:spLocks noChangeArrowheads="1"/>
            </p:cNvSpPr>
            <p:nvPr/>
          </p:nvSpPr>
          <p:spPr bwMode="auto">
            <a:xfrm>
              <a:off x="3213100" y="4337050"/>
              <a:ext cx="252413"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6" name="Oval 29"/>
            <p:cNvSpPr>
              <a:spLocks noChangeArrowheads="1"/>
            </p:cNvSpPr>
            <p:nvPr/>
          </p:nvSpPr>
          <p:spPr bwMode="auto">
            <a:xfrm>
              <a:off x="4618038" y="433546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7" name="Oval 30"/>
            <p:cNvSpPr>
              <a:spLocks noChangeArrowheads="1"/>
            </p:cNvSpPr>
            <p:nvPr/>
          </p:nvSpPr>
          <p:spPr bwMode="auto">
            <a:xfrm>
              <a:off x="3914775" y="433546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8" name="Oval 31"/>
            <p:cNvSpPr>
              <a:spLocks noChangeArrowheads="1"/>
            </p:cNvSpPr>
            <p:nvPr/>
          </p:nvSpPr>
          <p:spPr bwMode="auto">
            <a:xfrm>
              <a:off x="5321300" y="433546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19" name="Oval 32"/>
            <p:cNvSpPr>
              <a:spLocks noChangeArrowheads="1"/>
            </p:cNvSpPr>
            <p:nvPr/>
          </p:nvSpPr>
          <p:spPr bwMode="auto">
            <a:xfrm>
              <a:off x="4618038" y="433546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0" name="Oval 33"/>
            <p:cNvSpPr>
              <a:spLocks noChangeArrowheads="1"/>
            </p:cNvSpPr>
            <p:nvPr/>
          </p:nvSpPr>
          <p:spPr bwMode="auto">
            <a:xfrm>
              <a:off x="1470025" y="468471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1" name="Oval 34"/>
            <p:cNvSpPr>
              <a:spLocks noChangeArrowheads="1"/>
            </p:cNvSpPr>
            <p:nvPr/>
          </p:nvSpPr>
          <p:spPr bwMode="auto">
            <a:xfrm>
              <a:off x="2171700" y="4686300"/>
              <a:ext cx="252413"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2" name="Oval 35"/>
            <p:cNvSpPr>
              <a:spLocks noChangeArrowheads="1"/>
            </p:cNvSpPr>
            <p:nvPr/>
          </p:nvSpPr>
          <p:spPr bwMode="auto">
            <a:xfrm>
              <a:off x="2874963" y="4686300"/>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3" name="Oval 36"/>
            <p:cNvSpPr>
              <a:spLocks noChangeArrowheads="1"/>
            </p:cNvSpPr>
            <p:nvPr/>
          </p:nvSpPr>
          <p:spPr bwMode="auto">
            <a:xfrm>
              <a:off x="3576638" y="468471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4" name="Oval 37"/>
            <p:cNvSpPr>
              <a:spLocks noChangeArrowheads="1"/>
            </p:cNvSpPr>
            <p:nvPr/>
          </p:nvSpPr>
          <p:spPr bwMode="auto">
            <a:xfrm>
              <a:off x="4983163" y="468471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5" name="Oval 38"/>
            <p:cNvSpPr>
              <a:spLocks noChangeArrowheads="1"/>
            </p:cNvSpPr>
            <p:nvPr/>
          </p:nvSpPr>
          <p:spPr bwMode="auto">
            <a:xfrm>
              <a:off x="4279900" y="46847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6" name="Oval 39"/>
            <p:cNvSpPr>
              <a:spLocks noChangeArrowheads="1"/>
            </p:cNvSpPr>
            <p:nvPr/>
          </p:nvSpPr>
          <p:spPr bwMode="auto">
            <a:xfrm>
              <a:off x="5632450" y="46847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7" name="Oval 40"/>
            <p:cNvSpPr>
              <a:spLocks noChangeArrowheads="1"/>
            </p:cNvSpPr>
            <p:nvPr/>
          </p:nvSpPr>
          <p:spPr bwMode="auto">
            <a:xfrm>
              <a:off x="1071563" y="5051425"/>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8" name="Oval 41"/>
            <p:cNvSpPr>
              <a:spLocks noChangeArrowheads="1"/>
            </p:cNvSpPr>
            <p:nvPr/>
          </p:nvSpPr>
          <p:spPr bwMode="auto">
            <a:xfrm>
              <a:off x="1774825" y="505301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29" name="Oval 42"/>
            <p:cNvSpPr>
              <a:spLocks noChangeArrowheads="1"/>
            </p:cNvSpPr>
            <p:nvPr/>
          </p:nvSpPr>
          <p:spPr bwMode="auto">
            <a:xfrm>
              <a:off x="2476500" y="50530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0" name="Oval 43"/>
            <p:cNvSpPr>
              <a:spLocks noChangeArrowheads="1"/>
            </p:cNvSpPr>
            <p:nvPr/>
          </p:nvSpPr>
          <p:spPr bwMode="auto">
            <a:xfrm>
              <a:off x="3179763" y="5051425"/>
              <a:ext cx="250825"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1" name="Oval 44"/>
            <p:cNvSpPr>
              <a:spLocks noChangeArrowheads="1"/>
            </p:cNvSpPr>
            <p:nvPr/>
          </p:nvSpPr>
          <p:spPr bwMode="auto">
            <a:xfrm>
              <a:off x="4584700" y="5051425"/>
              <a:ext cx="252413"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2" name="Oval 45"/>
            <p:cNvSpPr>
              <a:spLocks noChangeArrowheads="1"/>
            </p:cNvSpPr>
            <p:nvPr/>
          </p:nvSpPr>
          <p:spPr bwMode="auto">
            <a:xfrm>
              <a:off x="3881438" y="5051425"/>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3" name="Oval 46"/>
            <p:cNvSpPr>
              <a:spLocks noChangeArrowheads="1"/>
            </p:cNvSpPr>
            <p:nvPr/>
          </p:nvSpPr>
          <p:spPr bwMode="auto">
            <a:xfrm>
              <a:off x="5233988" y="5051425"/>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4" name="Oval 47"/>
            <p:cNvSpPr>
              <a:spLocks noChangeArrowheads="1"/>
            </p:cNvSpPr>
            <p:nvPr/>
          </p:nvSpPr>
          <p:spPr bwMode="auto">
            <a:xfrm>
              <a:off x="5233988" y="5051425"/>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5" name="Oval 48"/>
            <p:cNvSpPr>
              <a:spLocks noChangeArrowheads="1"/>
            </p:cNvSpPr>
            <p:nvPr/>
          </p:nvSpPr>
          <p:spPr bwMode="auto">
            <a:xfrm>
              <a:off x="5937250" y="5051425"/>
              <a:ext cx="252413"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6" name="Oval 49"/>
            <p:cNvSpPr>
              <a:spLocks noChangeArrowheads="1"/>
            </p:cNvSpPr>
            <p:nvPr/>
          </p:nvSpPr>
          <p:spPr bwMode="auto">
            <a:xfrm>
              <a:off x="766763" y="5394325"/>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7" name="Oval 50"/>
            <p:cNvSpPr>
              <a:spLocks noChangeArrowheads="1"/>
            </p:cNvSpPr>
            <p:nvPr/>
          </p:nvSpPr>
          <p:spPr bwMode="auto">
            <a:xfrm>
              <a:off x="1470025" y="539591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8" name="Oval 51"/>
            <p:cNvSpPr>
              <a:spLocks noChangeArrowheads="1"/>
            </p:cNvSpPr>
            <p:nvPr/>
          </p:nvSpPr>
          <p:spPr bwMode="auto">
            <a:xfrm>
              <a:off x="2171700" y="53959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39" name="Oval 52"/>
            <p:cNvSpPr>
              <a:spLocks noChangeArrowheads="1"/>
            </p:cNvSpPr>
            <p:nvPr/>
          </p:nvSpPr>
          <p:spPr bwMode="auto">
            <a:xfrm>
              <a:off x="2874963" y="5394325"/>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0" name="Oval 53"/>
            <p:cNvSpPr>
              <a:spLocks noChangeArrowheads="1"/>
            </p:cNvSpPr>
            <p:nvPr/>
          </p:nvSpPr>
          <p:spPr bwMode="auto">
            <a:xfrm>
              <a:off x="4279900" y="5394325"/>
              <a:ext cx="252413"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1" name="Oval 54"/>
            <p:cNvSpPr>
              <a:spLocks noChangeArrowheads="1"/>
            </p:cNvSpPr>
            <p:nvPr/>
          </p:nvSpPr>
          <p:spPr bwMode="auto">
            <a:xfrm>
              <a:off x="3576638" y="5394325"/>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2" name="Oval 55"/>
            <p:cNvSpPr>
              <a:spLocks noChangeArrowheads="1"/>
            </p:cNvSpPr>
            <p:nvPr/>
          </p:nvSpPr>
          <p:spPr bwMode="auto">
            <a:xfrm>
              <a:off x="4930775" y="5394325"/>
              <a:ext cx="250825"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3" name="Oval 56"/>
            <p:cNvSpPr>
              <a:spLocks noChangeArrowheads="1"/>
            </p:cNvSpPr>
            <p:nvPr/>
          </p:nvSpPr>
          <p:spPr bwMode="auto">
            <a:xfrm>
              <a:off x="5632450" y="5394325"/>
              <a:ext cx="252413"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4" name="Oval 57"/>
            <p:cNvSpPr>
              <a:spLocks noChangeArrowheads="1"/>
            </p:cNvSpPr>
            <p:nvPr/>
          </p:nvSpPr>
          <p:spPr bwMode="auto">
            <a:xfrm>
              <a:off x="5632450" y="5394325"/>
              <a:ext cx="252413"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5" name="Oval 58"/>
            <p:cNvSpPr>
              <a:spLocks noChangeArrowheads="1"/>
            </p:cNvSpPr>
            <p:nvPr/>
          </p:nvSpPr>
          <p:spPr bwMode="auto">
            <a:xfrm>
              <a:off x="6335713" y="5394325"/>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6" name="Oval 59"/>
            <p:cNvSpPr>
              <a:spLocks noChangeArrowheads="1"/>
            </p:cNvSpPr>
            <p:nvPr/>
          </p:nvSpPr>
          <p:spPr bwMode="auto">
            <a:xfrm>
              <a:off x="346075" y="57896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7" name="Oval 60"/>
            <p:cNvSpPr>
              <a:spLocks noChangeArrowheads="1"/>
            </p:cNvSpPr>
            <p:nvPr/>
          </p:nvSpPr>
          <p:spPr bwMode="auto">
            <a:xfrm>
              <a:off x="1049338" y="5791200"/>
              <a:ext cx="250825"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8" name="Oval 61"/>
            <p:cNvSpPr>
              <a:spLocks noChangeArrowheads="1"/>
            </p:cNvSpPr>
            <p:nvPr/>
          </p:nvSpPr>
          <p:spPr bwMode="auto">
            <a:xfrm>
              <a:off x="1751013" y="5791200"/>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49" name="Oval 62"/>
            <p:cNvSpPr>
              <a:spLocks noChangeArrowheads="1"/>
            </p:cNvSpPr>
            <p:nvPr/>
          </p:nvSpPr>
          <p:spPr bwMode="auto">
            <a:xfrm>
              <a:off x="2454275" y="57896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0" name="Oval 63"/>
            <p:cNvSpPr>
              <a:spLocks noChangeArrowheads="1"/>
            </p:cNvSpPr>
            <p:nvPr/>
          </p:nvSpPr>
          <p:spPr bwMode="auto">
            <a:xfrm>
              <a:off x="3859213" y="578961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1" name="Oval 64"/>
            <p:cNvSpPr>
              <a:spLocks noChangeArrowheads="1"/>
            </p:cNvSpPr>
            <p:nvPr/>
          </p:nvSpPr>
          <p:spPr bwMode="auto">
            <a:xfrm>
              <a:off x="3155950" y="57896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2" name="Oval 65"/>
            <p:cNvSpPr>
              <a:spLocks noChangeArrowheads="1"/>
            </p:cNvSpPr>
            <p:nvPr/>
          </p:nvSpPr>
          <p:spPr bwMode="auto">
            <a:xfrm>
              <a:off x="4510088" y="578961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3" name="Oval 66"/>
            <p:cNvSpPr>
              <a:spLocks noChangeArrowheads="1"/>
            </p:cNvSpPr>
            <p:nvPr/>
          </p:nvSpPr>
          <p:spPr bwMode="auto">
            <a:xfrm>
              <a:off x="5211763" y="578961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4" name="Oval 67"/>
            <p:cNvSpPr>
              <a:spLocks noChangeArrowheads="1"/>
            </p:cNvSpPr>
            <p:nvPr/>
          </p:nvSpPr>
          <p:spPr bwMode="auto">
            <a:xfrm>
              <a:off x="5915025" y="57896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5" name="Oval 68"/>
            <p:cNvSpPr>
              <a:spLocks noChangeArrowheads="1"/>
            </p:cNvSpPr>
            <p:nvPr/>
          </p:nvSpPr>
          <p:spPr bwMode="auto">
            <a:xfrm>
              <a:off x="5915025" y="57896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6" name="Oval 69"/>
            <p:cNvSpPr>
              <a:spLocks noChangeArrowheads="1"/>
            </p:cNvSpPr>
            <p:nvPr/>
          </p:nvSpPr>
          <p:spPr bwMode="auto">
            <a:xfrm>
              <a:off x="6616700" y="57896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7" name="Oval 70"/>
            <p:cNvSpPr>
              <a:spLocks noChangeArrowheads="1"/>
            </p:cNvSpPr>
            <p:nvPr/>
          </p:nvSpPr>
          <p:spPr bwMode="auto">
            <a:xfrm>
              <a:off x="61913" y="618331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8" name="Oval 71"/>
            <p:cNvSpPr>
              <a:spLocks noChangeArrowheads="1"/>
            </p:cNvSpPr>
            <p:nvPr/>
          </p:nvSpPr>
          <p:spPr bwMode="auto">
            <a:xfrm>
              <a:off x="763588" y="6184900"/>
              <a:ext cx="252412"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59" name="Oval 72"/>
            <p:cNvSpPr>
              <a:spLocks noChangeArrowheads="1"/>
            </p:cNvSpPr>
            <p:nvPr/>
          </p:nvSpPr>
          <p:spPr bwMode="auto">
            <a:xfrm>
              <a:off x="1466850" y="6184900"/>
              <a:ext cx="250825" cy="252413"/>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0" name="Oval 73"/>
            <p:cNvSpPr>
              <a:spLocks noChangeArrowheads="1"/>
            </p:cNvSpPr>
            <p:nvPr/>
          </p:nvSpPr>
          <p:spPr bwMode="auto">
            <a:xfrm>
              <a:off x="2168525" y="61833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1" name="Oval 74"/>
            <p:cNvSpPr>
              <a:spLocks noChangeArrowheads="1"/>
            </p:cNvSpPr>
            <p:nvPr/>
          </p:nvSpPr>
          <p:spPr bwMode="auto">
            <a:xfrm>
              <a:off x="3575050" y="618331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2" name="Oval 75"/>
            <p:cNvSpPr>
              <a:spLocks noChangeArrowheads="1"/>
            </p:cNvSpPr>
            <p:nvPr/>
          </p:nvSpPr>
          <p:spPr bwMode="auto">
            <a:xfrm>
              <a:off x="2871788" y="618331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3" name="Oval 76"/>
            <p:cNvSpPr>
              <a:spLocks noChangeArrowheads="1"/>
            </p:cNvSpPr>
            <p:nvPr/>
          </p:nvSpPr>
          <p:spPr bwMode="auto">
            <a:xfrm>
              <a:off x="4224338" y="618331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4" name="Oval 77"/>
            <p:cNvSpPr>
              <a:spLocks noChangeArrowheads="1"/>
            </p:cNvSpPr>
            <p:nvPr/>
          </p:nvSpPr>
          <p:spPr bwMode="auto">
            <a:xfrm>
              <a:off x="4927600" y="6183313"/>
              <a:ext cx="250825"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5" name="Oval 78"/>
            <p:cNvSpPr>
              <a:spLocks noChangeArrowheads="1"/>
            </p:cNvSpPr>
            <p:nvPr/>
          </p:nvSpPr>
          <p:spPr bwMode="auto">
            <a:xfrm>
              <a:off x="5629275" y="61833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6" name="Oval 79"/>
            <p:cNvSpPr>
              <a:spLocks noChangeArrowheads="1"/>
            </p:cNvSpPr>
            <p:nvPr/>
          </p:nvSpPr>
          <p:spPr bwMode="auto">
            <a:xfrm>
              <a:off x="5629275" y="61833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7" name="Oval 80"/>
            <p:cNvSpPr>
              <a:spLocks noChangeArrowheads="1"/>
            </p:cNvSpPr>
            <p:nvPr/>
          </p:nvSpPr>
          <p:spPr bwMode="auto">
            <a:xfrm>
              <a:off x="6332538" y="618331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8" name="Oval 81"/>
            <p:cNvSpPr>
              <a:spLocks noChangeArrowheads="1"/>
            </p:cNvSpPr>
            <p:nvPr/>
          </p:nvSpPr>
          <p:spPr bwMode="auto">
            <a:xfrm>
              <a:off x="6338888" y="6183313"/>
              <a:ext cx="252412"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69" name="Oval 82"/>
            <p:cNvSpPr>
              <a:spLocks noChangeArrowheads="1"/>
            </p:cNvSpPr>
            <p:nvPr/>
          </p:nvSpPr>
          <p:spPr bwMode="auto">
            <a:xfrm>
              <a:off x="7042150" y="6183313"/>
              <a:ext cx="252413" cy="252412"/>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2370" name="TextBox 83"/>
            <p:cNvSpPr txBox="1">
              <a:spLocks noChangeArrowheads="1"/>
            </p:cNvSpPr>
            <p:nvPr/>
          </p:nvSpPr>
          <p:spPr bwMode="auto">
            <a:xfrm>
              <a:off x="738188" y="6435725"/>
              <a:ext cx="287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1</a:t>
              </a:r>
            </a:p>
          </p:txBody>
        </p:sp>
        <p:sp>
          <p:nvSpPr>
            <p:cNvPr id="12371" name="TextBox 84"/>
            <p:cNvSpPr txBox="1">
              <a:spLocks noChangeArrowheads="1"/>
            </p:cNvSpPr>
            <p:nvPr/>
          </p:nvSpPr>
          <p:spPr bwMode="auto">
            <a:xfrm>
              <a:off x="1419225" y="6435725"/>
              <a:ext cx="287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2</a:t>
              </a:r>
            </a:p>
          </p:txBody>
        </p:sp>
        <p:sp>
          <p:nvSpPr>
            <p:cNvPr id="12372" name="TextBox 85"/>
            <p:cNvSpPr txBox="1">
              <a:spLocks noChangeArrowheads="1"/>
            </p:cNvSpPr>
            <p:nvPr/>
          </p:nvSpPr>
          <p:spPr bwMode="auto">
            <a:xfrm>
              <a:off x="2100263" y="6435725"/>
              <a:ext cx="287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3</a:t>
              </a:r>
            </a:p>
          </p:txBody>
        </p:sp>
        <p:sp>
          <p:nvSpPr>
            <p:cNvPr id="12373" name="TextBox 86"/>
            <p:cNvSpPr txBox="1">
              <a:spLocks noChangeArrowheads="1"/>
            </p:cNvSpPr>
            <p:nvPr/>
          </p:nvSpPr>
          <p:spPr bwMode="auto">
            <a:xfrm>
              <a:off x="2781300" y="6435725"/>
              <a:ext cx="287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4</a:t>
              </a:r>
            </a:p>
          </p:txBody>
        </p:sp>
        <p:sp>
          <p:nvSpPr>
            <p:cNvPr id="12374" name="TextBox 87"/>
            <p:cNvSpPr txBox="1">
              <a:spLocks noChangeArrowheads="1"/>
            </p:cNvSpPr>
            <p:nvPr/>
          </p:nvSpPr>
          <p:spPr bwMode="auto">
            <a:xfrm>
              <a:off x="3462338" y="6435725"/>
              <a:ext cx="287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5</a:t>
              </a:r>
            </a:p>
          </p:txBody>
        </p:sp>
        <p:sp>
          <p:nvSpPr>
            <p:cNvPr id="12375" name="TextBox 88"/>
            <p:cNvSpPr txBox="1">
              <a:spLocks noChangeArrowheads="1"/>
            </p:cNvSpPr>
            <p:nvPr/>
          </p:nvSpPr>
          <p:spPr bwMode="auto">
            <a:xfrm>
              <a:off x="4144963" y="6435725"/>
              <a:ext cx="287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6</a:t>
              </a:r>
            </a:p>
          </p:txBody>
        </p:sp>
        <p:sp>
          <p:nvSpPr>
            <p:cNvPr id="12376" name="TextBox 89"/>
            <p:cNvSpPr txBox="1">
              <a:spLocks noChangeArrowheads="1"/>
            </p:cNvSpPr>
            <p:nvPr/>
          </p:nvSpPr>
          <p:spPr bwMode="auto">
            <a:xfrm>
              <a:off x="4826000" y="6435725"/>
              <a:ext cx="287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7</a:t>
              </a:r>
            </a:p>
          </p:txBody>
        </p:sp>
        <p:sp>
          <p:nvSpPr>
            <p:cNvPr id="12377" name="TextBox 90"/>
            <p:cNvSpPr txBox="1">
              <a:spLocks noChangeArrowheads="1"/>
            </p:cNvSpPr>
            <p:nvPr/>
          </p:nvSpPr>
          <p:spPr bwMode="auto">
            <a:xfrm>
              <a:off x="5507038" y="6435725"/>
              <a:ext cx="2873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8</a:t>
              </a:r>
            </a:p>
          </p:txBody>
        </p:sp>
        <p:sp>
          <p:nvSpPr>
            <p:cNvPr id="12378" name="TextBox 91"/>
            <p:cNvSpPr txBox="1">
              <a:spLocks noChangeArrowheads="1"/>
            </p:cNvSpPr>
            <p:nvPr/>
          </p:nvSpPr>
          <p:spPr bwMode="auto">
            <a:xfrm>
              <a:off x="6188075" y="6435725"/>
              <a:ext cx="287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9</a:t>
              </a:r>
            </a:p>
          </p:txBody>
        </p:sp>
        <p:sp>
          <p:nvSpPr>
            <p:cNvPr id="12379" name="TextBox 92"/>
            <p:cNvSpPr txBox="1">
              <a:spLocks noChangeArrowheads="1"/>
            </p:cNvSpPr>
            <p:nvPr/>
          </p:nvSpPr>
          <p:spPr bwMode="auto">
            <a:xfrm>
              <a:off x="6869113" y="6435725"/>
              <a:ext cx="696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10</a:t>
              </a:r>
            </a:p>
          </p:txBody>
        </p:sp>
        <p:sp>
          <p:nvSpPr>
            <p:cNvPr id="12380" name="TextBox 93"/>
            <p:cNvSpPr txBox="1">
              <a:spLocks noChangeArrowheads="1"/>
            </p:cNvSpPr>
            <p:nvPr/>
          </p:nvSpPr>
          <p:spPr bwMode="auto">
            <a:xfrm>
              <a:off x="0" y="6435725"/>
              <a:ext cx="2873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800" b="0"/>
                <a:t>0</a:t>
              </a:r>
            </a:p>
          </p:txBody>
        </p:sp>
      </p:grpSp>
      <p:sp>
        <p:nvSpPr>
          <p:cNvPr id="12381" name="Rectangle 34"/>
          <p:cNvSpPr>
            <a:spLocks noChangeArrowheads="1"/>
          </p:cNvSpPr>
          <p:nvPr/>
        </p:nvSpPr>
        <p:spPr bwMode="auto">
          <a:xfrm>
            <a:off x="6815932" y="2268537"/>
            <a:ext cx="2519362" cy="397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90488" indent="-90488">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buClr>
                <a:srgbClr val="002060"/>
              </a:buClr>
              <a:buFont typeface="Wingdings" panose="05000000000000000000" pitchFamily="2" charset="2"/>
              <a:buChar char="§"/>
            </a:pPr>
            <a:r>
              <a:rPr lang="it-IT" altLang="it-IT" sz="1800" b="0" dirty="0"/>
              <a:t>Partite dall’apice</a:t>
            </a:r>
          </a:p>
          <a:p>
            <a:pPr eaLnBrk="1" hangingPunct="1">
              <a:buClr>
                <a:srgbClr val="002060"/>
              </a:buClr>
              <a:buFont typeface="Wingdings" panose="05000000000000000000" pitchFamily="2" charset="2"/>
              <a:buChar char="§"/>
            </a:pPr>
            <a:r>
              <a:rPr lang="it-IT" altLang="it-IT" sz="1800" b="0" dirty="0"/>
              <a:t>Tirate la moneta se esce testa spostatevi in basso verso sinistra altrimenti verso destra </a:t>
            </a:r>
          </a:p>
          <a:p>
            <a:pPr eaLnBrk="1" hangingPunct="1">
              <a:buClr>
                <a:srgbClr val="002060"/>
              </a:buClr>
              <a:buFont typeface="Wingdings" panose="05000000000000000000" pitchFamily="2" charset="2"/>
              <a:buChar char="§"/>
            </a:pPr>
            <a:r>
              <a:rPr lang="it-IT" altLang="it-IT" sz="1800" b="0" dirty="0"/>
              <a:t>In quale punto (numero) siete finiti?</a:t>
            </a:r>
          </a:p>
          <a:p>
            <a:pPr eaLnBrk="1" hangingPunct="1">
              <a:buClr>
                <a:srgbClr val="002060"/>
              </a:buClr>
              <a:buFont typeface="Wingdings" panose="05000000000000000000" pitchFamily="2" charset="2"/>
              <a:buChar char="§"/>
            </a:pPr>
            <a:r>
              <a:rPr lang="it-IT" altLang="it-IT" sz="1800" b="0" dirty="0"/>
              <a:t>Raccogliamo il dato per ognuno di voi </a:t>
            </a:r>
            <a:r>
              <a:rPr lang="it-IT" altLang="it-IT" sz="1800" b="0" dirty="0" smtClean="0"/>
              <a:t>[in </a:t>
            </a:r>
            <a:r>
              <a:rPr lang="it-IT" altLang="it-IT" sz="1800" b="0" dirty="0"/>
              <a:t>una tabella </a:t>
            </a:r>
            <a:r>
              <a:rPr lang="it-IT" altLang="it-IT" sz="1800" b="0" dirty="0" smtClean="0"/>
              <a:t>Excel]</a:t>
            </a:r>
            <a:endParaRPr lang="it-IT" altLang="it-IT" sz="1800" b="0" dirty="0"/>
          </a:p>
          <a:p>
            <a:pPr eaLnBrk="1" hangingPunct="1">
              <a:buClr>
                <a:srgbClr val="002060"/>
              </a:buClr>
              <a:buFont typeface="Wingdings" panose="05000000000000000000" pitchFamily="2" charset="2"/>
              <a:buChar char="§"/>
            </a:pPr>
            <a:r>
              <a:rPr lang="it-IT" altLang="it-IT" sz="1800" b="0" dirty="0"/>
              <a:t>Quale sarà la distribuzione di Frequenza?</a:t>
            </a:r>
          </a:p>
        </p:txBody>
      </p:sp>
      <p:pic>
        <p:nvPicPr>
          <p:cNvPr id="12382" name="Picture 127" descr="Risultati immagini per the wall gerry">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r="8368"/>
          <a:stretch>
            <a:fillRect/>
          </a:stretch>
        </p:blipFill>
        <p:spPr bwMode="auto">
          <a:xfrm>
            <a:off x="-14937" y="-15081"/>
            <a:ext cx="467360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1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wipe(down)">
                                      <p:cBhvr>
                                        <p:cTn id="7" dur="500"/>
                                        <p:tgtEl>
                                          <p:spTgt spid="1229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381">
                                            <p:txEl>
                                              <p:pRg st="0" end="0"/>
                                            </p:txEl>
                                          </p:spTgt>
                                        </p:tgtEl>
                                        <p:attrNameLst>
                                          <p:attrName>style.visibility</p:attrName>
                                        </p:attrNameLst>
                                      </p:cBhvr>
                                      <p:to>
                                        <p:strVal val="visible"/>
                                      </p:to>
                                    </p:set>
                                    <p:animEffect transition="in" filter="wipe(left)">
                                      <p:cBhvr>
                                        <p:cTn id="16" dur="500"/>
                                        <p:tgtEl>
                                          <p:spTgt spid="1238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381">
                                            <p:txEl>
                                              <p:pRg st="1" end="1"/>
                                            </p:txEl>
                                          </p:spTgt>
                                        </p:tgtEl>
                                        <p:attrNameLst>
                                          <p:attrName>style.visibility</p:attrName>
                                        </p:attrNameLst>
                                      </p:cBhvr>
                                      <p:to>
                                        <p:strVal val="visible"/>
                                      </p:to>
                                    </p:set>
                                    <p:animEffect transition="in" filter="wipe(left)">
                                      <p:cBhvr>
                                        <p:cTn id="21" dur="500"/>
                                        <p:tgtEl>
                                          <p:spTgt spid="12381">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381">
                                            <p:txEl>
                                              <p:pRg st="2" end="2"/>
                                            </p:txEl>
                                          </p:spTgt>
                                        </p:tgtEl>
                                        <p:attrNameLst>
                                          <p:attrName>style.visibility</p:attrName>
                                        </p:attrNameLst>
                                      </p:cBhvr>
                                      <p:to>
                                        <p:strVal val="visible"/>
                                      </p:to>
                                    </p:set>
                                    <p:animEffect transition="in" filter="wipe(left)">
                                      <p:cBhvr>
                                        <p:cTn id="26" dur="500"/>
                                        <p:tgtEl>
                                          <p:spTgt spid="12381">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381">
                                            <p:txEl>
                                              <p:pRg st="3" end="3"/>
                                            </p:txEl>
                                          </p:spTgt>
                                        </p:tgtEl>
                                        <p:attrNameLst>
                                          <p:attrName>style.visibility</p:attrName>
                                        </p:attrNameLst>
                                      </p:cBhvr>
                                      <p:to>
                                        <p:strVal val="visible"/>
                                      </p:to>
                                    </p:set>
                                    <p:animEffect transition="in" filter="wipe(left)">
                                      <p:cBhvr>
                                        <p:cTn id="31" dur="500"/>
                                        <p:tgtEl>
                                          <p:spTgt spid="1238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381">
                                            <p:txEl>
                                              <p:pRg st="4" end="4"/>
                                            </p:txEl>
                                          </p:spTgt>
                                        </p:tgtEl>
                                        <p:attrNameLst>
                                          <p:attrName>style.visibility</p:attrName>
                                        </p:attrNameLst>
                                      </p:cBhvr>
                                      <p:to>
                                        <p:strVal val="visible"/>
                                      </p:to>
                                    </p:set>
                                    <p:animEffect transition="in" filter="wipe(left)">
                                      <p:cBhvr>
                                        <p:cTn id="36" dur="500"/>
                                        <p:tgtEl>
                                          <p:spTgt spid="123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38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24"/>
          <p:cNvSpPr>
            <a:spLocks noChangeArrowheads="1"/>
          </p:cNvSpPr>
          <p:nvPr/>
        </p:nvSpPr>
        <p:spPr bwMode="auto">
          <a:xfrm>
            <a:off x="0" y="7778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4100">
                <a:solidFill>
                  <a:schemeClr val="accent2"/>
                </a:solidFill>
              </a:rPr>
              <a:t>Gauss e the </a:t>
            </a:r>
            <a:r>
              <a:rPr lang="it-IT" altLang="it-IT" sz="4100" i="1">
                <a:solidFill>
                  <a:schemeClr val="accent2"/>
                </a:solidFill>
              </a:rPr>
              <a:t>wall: </a:t>
            </a:r>
            <a:r>
              <a:rPr lang="it-IT" altLang="it-IT" sz="4100">
                <a:solidFill>
                  <a:srgbClr val="FF9900"/>
                </a:solidFill>
              </a:rPr>
              <a:t>cosa in comune?</a:t>
            </a:r>
          </a:p>
        </p:txBody>
      </p:sp>
      <p:pic>
        <p:nvPicPr>
          <p:cNvPr id="10243" name="Picture 125" descr="220px-Carl_Friedrich_Gau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913" y="1403350"/>
            <a:ext cx="2095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27" descr="Risultati immagini per the wall gerr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r="8368"/>
          <a:stretch>
            <a:fillRect/>
          </a:stretch>
        </p:blipFill>
        <p:spPr bwMode="auto">
          <a:xfrm>
            <a:off x="133350" y="1397000"/>
            <a:ext cx="6640513"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88" name="Rectangle 128"/>
          <p:cNvSpPr>
            <a:spLocks noChangeArrowheads="1"/>
          </p:cNvSpPr>
          <p:nvPr/>
        </p:nvSpPr>
        <p:spPr bwMode="auto">
          <a:xfrm>
            <a:off x="165100" y="4457700"/>
            <a:ext cx="8659813" cy="213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Arial" panose="020B0604020202020204" pitchFamily="34" charset="0"/>
                <a:cs typeface="Arial" panose="020B0604020202020204" pitchFamily="34" charset="0"/>
              </a:defRPr>
            </a:lvl1pPr>
            <a:lvl2pPr marL="990600" indent="-533400">
              <a:spcBef>
                <a:spcPct val="20000"/>
              </a:spcBef>
              <a:buChar char="–"/>
              <a:defRPr sz="2800">
                <a:solidFill>
                  <a:schemeClr val="tx1"/>
                </a:solidFill>
                <a:latin typeface="Arial" panose="020B0604020202020204" pitchFamily="34" charset="0"/>
                <a:cs typeface="Arial" panose="020B0604020202020204" pitchFamily="34" charset="0"/>
              </a:defRPr>
            </a:lvl2pPr>
            <a:lvl3pPr marL="1371600" indent="-457200">
              <a:spcBef>
                <a:spcPct val="20000"/>
              </a:spcBef>
              <a:buChar char="•"/>
              <a:defRPr sz="2400">
                <a:solidFill>
                  <a:schemeClr val="tx1"/>
                </a:solidFill>
                <a:latin typeface="Arial" panose="020B0604020202020204" pitchFamily="34" charset="0"/>
                <a:cs typeface="Arial" panose="020B0604020202020204" pitchFamily="34" charset="0"/>
              </a:defRPr>
            </a:lvl3pPr>
            <a:lvl4pPr marL="1752600" indent="-381000">
              <a:spcBef>
                <a:spcPct val="20000"/>
              </a:spcBef>
              <a:buChar char="–"/>
              <a:defRPr sz="2000">
                <a:solidFill>
                  <a:schemeClr val="tx1"/>
                </a:solidFill>
                <a:latin typeface="Arial" panose="020B0604020202020204" pitchFamily="34" charset="0"/>
                <a:cs typeface="Arial" panose="020B0604020202020204" pitchFamily="34" charset="0"/>
              </a:defRPr>
            </a:lvl4pPr>
            <a:lvl5pPr marL="2209800" indent="-381000">
              <a:spcBef>
                <a:spcPct val="20000"/>
              </a:spcBef>
              <a:buChar char="»"/>
              <a:defRPr sz="2000">
                <a:solidFill>
                  <a:schemeClr val="tx1"/>
                </a:solidFill>
                <a:latin typeface="Arial" panose="020B0604020202020204" pitchFamily="34" charset="0"/>
                <a:cs typeface="Arial" panose="020B0604020202020204" pitchFamily="34" charset="0"/>
              </a:defRPr>
            </a:lvl5pPr>
            <a:lvl6pPr marL="26670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31242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5814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4038600" indent="-3810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90000"/>
              </a:lnSpc>
              <a:spcBef>
                <a:spcPct val="30000"/>
              </a:spcBef>
              <a:buClr>
                <a:schemeClr val="accent2"/>
              </a:buClr>
              <a:buFont typeface="Wingdings" panose="05000000000000000000" pitchFamily="2" charset="2"/>
              <a:buChar char="§"/>
            </a:pPr>
            <a:r>
              <a:rPr lang="it-IT" altLang="it-IT" b="0"/>
              <a:t>Il gioco?</a:t>
            </a:r>
          </a:p>
          <a:p>
            <a:pPr algn="just" eaLnBrk="1" hangingPunct="1">
              <a:lnSpc>
                <a:spcPct val="90000"/>
              </a:lnSpc>
              <a:spcBef>
                <a:spcPct val="30000"/>
              </a:spcBef>
              <a:buClr>
                <a:schemeClr val="accent2"/>
              </a:buClr>
              <a:buFont typeface="Wingdings" panose="05000000000000000000" pitchFamily="2" charset="2"/>
              <a:buChar char="§"/>
            </a:pPr>
            <a:r>
              <a:rPr lang="it-IT" altLang="it-IT" b="0"/>
              <a:t>un riadattamento di un famoso esperimento di Carl Friedrich Gauss (1777-1885)</a:t>
            </a:r>
          </a:p>
        </p:txBody>
      </p:sp>
    </p:spTree>
    <p:extLst>
      <p:ext uri="{BB962C8B-B14F-4D97-AF65-F5344CB8AC3E}">
        <p14:creationId xmlns:p14="http://schemas.microsoft.com/office/powerpoint/2010/main" val="158382284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96288">
                                            <p:txEl>
                                              <p:pRg st="0" end="0"/>
                                            </p:txEl>
                                          </p:spTgt>
                                        </p:tgtEl>
                                        <p:attrNameLst>
                                          <p:attrName>style.visibility</p:attrName>
                                        </p:attrNameLst>
                                      </p:cBhvr>
                                      <p:to>
                                        <p:strVal val="visible"/>
                                      </p:to>
                                    </p:set>
                                    <p:animEffect transition="in" filter="wipe(left)">
                                      <p:cBhvr>
                                        <p:cTn id="7" dur="500"/>
                                        <p:tgtEl>
                                          <p:spTgt spid="239628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96288">
                                            <p:txEl>
                                              <p:pRg st="1" end="1"/>
                                            </p:txEl>
                                          </p:spTgt>
                                        </p:tgtEl>
                                        <p:attrNameLst>
                                          <p:attrName>style.visibility</p:attrName>
                                        </p:attrNameLst>
                                      </p:cBhvr>
                                      <p:to>
                                        <p:strVal val="visible"/>
                                      </p:to>
                                    </p:set>
                                    <p:animEffect transition="in" filter="wipe(left)">
                                      <p:cBhvr>
                                        <p:cTn id="12" dur="500"/>
                                        <p:tgtEl>
                                          <p:spTgt spid="239628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8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ChangeAspect="1" noChangeArrowheads="1"/>
          </p:cNvSpPr>
          <p:nvPr/>
        </p:nvSpPr>
        <p:spPr bwMode="auto">
          <a:xfrm rot="-76837">
            <a:off x="4675188" y="3509963"/>
            <a:ext cx="96837" cy="823912"/>
          </a:xfrm>
          <a:prstGeom prst="can">
            <a:avLst>
              <a:gd name="adj" fmla="val 102099"/>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15" name="AutoShape 3"/>
          <p:cNvSpPr>
            <a:spLocks noChangeAspect="1" noChangeArrowheads="1"/>
          </p:cNvSpPr>
          <p:nvPr/>
        </p:nvSpPr>
        <p:spPr bwMode="auto">
          <a:xfrm rot="276495">
            <a:off x="4584700" y="3533775"/>
            <a:ext cx="104775" cy="823913"/>
          </a:xfrm>
          <a:prstGeom prst="can">
            <a:avLst>
              <a:gd name="adj" fmla="val 94364"/>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16" name="AutoShape 4"/>
          <p:cNvSpPr>
            <a:spLocks noChangeAspect="1" noChangeArrowheads="1"/>
          </p:cNvSpPr>
          <p:nvPr/>
        </p:nvSpPr>
        <p:spPr bwMode="auto">
          <a:xfrm rot="-8724910">
            <a:off x="4708525" y="36671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17" name="AutoShape 5"/>
          <p:cNvSpPr>
            <a:spLocks noChangeAspect="1" noChangeArrowheads="1"/>
          </p:cNvSpPr>
          <p:nvPr/>
        </p:nvSpPr>
        <p:spPr bwMode="auto">
          <a:xfrm>
            <a:off x="4506913" y="3289300"/>
            <a:ext cx="344487" cy="681038"/>
          </a:xfrm>
          <a:prstGeom prst="can">
            <a:avLst>
              <a:gd name="adj" fmla="val 18891"/>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18" name="Oval 6"/>
          <p:cNvSpPr>
            <a:spLocks noChangeAspect="1" noChangeArrowheads="1"/>
          </p:cNvSpPr>
          <p:nvPr/>
        </p:nvSpPr>
        <p:spPr bwMode="auto">
          <a:xfrm>
            <a:off x="4495800" y="2970213"/>
            <a:ext cx="374650" cy="374650"/>
          </a:xfrm>
          <a:prstGeom prst="ellipse">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19" name="AutoShape 7"/>
          <p:cNvSpPr>
            <a:spLocks noChangeAspect="1" noChangeArrowheads="1"/>
          </p:cNvSpPr>
          <p:nvPr/>
        </p:nvSpPr>
        <p:spPr bwMode="auto">
          <a:xfrm rot="659546">
            <a:off x="4427538" y="3365500"/>
            <a:ext cx="85725" cy="303213"/>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20" name="AutoShape 8"/>
          <p:cNvSpPr>
            <a:spLocks noChangeAspect="1" noChangeArrowheads="1"/>
          </p:cNvSpPr>
          <p:nvPr/>
        </p:nvSpPr>
        <p:spPr bwMode="auto">
          <a:xfrm rot="8935492">
            <a:off x="4460875" y="36036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21" name="AutoShape 9"/>
          <p:cNvSpPr>
            <a:spLocks noChangeAspect="1" noChangeArrowheads="1"/>
          </p:cNvSpPr>
          <p:nvPr/>
        </p:nvSpPr>
        <p:spPr bwMode="auto">
          <a:xfrm rot="659546">
            <a:off x="4795838" y="3398838"/>
            <a:ext cx="85725" cy="303212"/>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13322" name="Group 10"/>
          <p:cNvGrpSpPr>
            <a:grpSpLocks/>
          </p:cNvGrpSpPr>
          <p:nvPr/>
        </p:nvGrpSpPr>
        <p:grpSpPr bwMode="auto">
          <a:xfrm>
            <a:off x="2828925" y="4587875"/>
            <a:ext cx="4459288" cy="1814513"/>
            <a:chOff x="1782" y="2980"/>
            <a:chExt cx="2809" cy="1143"/>
          </a:xfrm>
        </p:grpSpPr>
        <p:sp>
          <p:nvSpPr>
            <p:cNvPr id="13337" name="Oval 11"/>
            <p:cNvSpPr>
              <a:spLocks noChangeArrowheads="1"/>
            </p:cNvSpPr>
            <p:nvPr/>
          </p:nvSpPr>
          <p:spPr bwMode="auto">
            <a:xfrm flipH="1">
              <a:off x="4138" y="3163"/>
              <a:ext cx="453" cy="453"/>
            </a:xfrm>
            <a:prstGeom prst="ellipse">
              <a:avLst/>
            </a:prstGeom>
            <a:solidFill>
              <a:srgbClr val="0A0988">
                <a:alpha val="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38" name="Rectangle 12"/>
            <p:cNvSpPr>
              <a:spLocks noChangeArrowheads="1"/>
            </p:cNvSpPr>
            <p:nvPr/>
          </p:nvSpPr>
          <p:spPr bwMode="auto">
            <a:xfrm>
              <a:off x="1782" y="2980"/>
              <a:ext cx="2377" cy="1143"/>
            </a:xfrm>
            <a:prstGeom prst="rect">
              <a:avLst/>
            </a:prstGeom>
            <a:solidFill>
              <a:srgbClr val="DDDDDD"/>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13339" name="Group 13"/>
            <p:cNvGrpSpPr>
              <a:grpSpLocks/>
            </p:cNvGrpSpPr>
            <p:nvPr/>
          </p:nvGrpSpPr>
          <p:grpSpPr bwMode="auto">
            <a:xfrm>
              <a:off x="1819" y="3000"/>
              <a:ext cx="2288" cy="92"/>
              <a:chOff x="1819" y="3000"/>
              <a:chExt cx="2288" cy="92"/>
            </a:xfrm>
          </p:grpSpPr>
          <p:sp>
            <p:nvSpPr>
              <p:cNvPr id="13424" name="Oval 1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25" name="Oval 1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26" name="Oval 1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27" name="Oval 1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28" name="Oval 1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29" name="Oval 1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30" name="Oval 2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31" name="Oval 2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32" name="Oval 2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33" name="Oval 2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34" name="Oval 2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35" name="Oval 2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36" name="Oval 2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3340" name="Group 27"/>
            <p:cNvGrpSpPr>
              <a:grpSpLocks/>
            </p:cNvGrpSpPr>
            <p:nvPr/>
          </p:nvGrpSpPr>
          <p:grpSpPr bwMode="auto">
            <a:xfrm>
              <a:off x="1824" y="3167"/>
              <a:ext cx="2288" cy="92"/>
              <a:chOff x="1819" y="3000"/>
              <a:chExt cx="2288" cy="92"/>
            </a:xfrm>
          </p:grpSpPr>
          <p:sp>
            <p:nvSpPr>
              <p:cNvPr id="13411" name="Oval 2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12" name="Oval 2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13" name="Oval 3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14" name="Oval 3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15" name="Oval 3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16" name="Oval 3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17" name="Oval 3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18" name="Oval 3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19" name="Oval 3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20" name="Oval 3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21" name="Oval 3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22" name="Oval 3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23" name="Oval 4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3341" name="Group 41"/>
            <p:cNvGrpSpPr>
              <a:grpSpLocks/>
            </p:cNvGrpSpPr>
            <p:nvPr/>
          </p:nvGrpSpPr>
          <p:grpSpPr bwMode="auto">
            <a:xfrm>
              <a:off x="1829" y="3334"/>
              <a:ext cx="2288" cy="92"/>
              <a:chOff x="1819" y="3000"/>
              <a:chExt cx="2288" cy="92"/>
            </a:xfrm>
          </p:grpSpPr>
          <p:sp>
            <p:nvSpPr>
              <p:cNvPr id="13398" name="Oval 42"/>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99" name="Oval 43"/>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0" name="Oval 44"/>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1" name="Oval 45"/>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2" name="Oval 46"/>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3" name="Oval 47"/>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4" name="Oval 48"/>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5" name="Oval 49"/>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6" name="Oval 50"/>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7" name="Oval 51"/>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8" name="Oval 52"/>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09" name="Oval 53"/>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410" name="Oval 54"/>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3342" name="Group 55"/>
            <p:cNvGrpSpPr>
              <a:grpSpLocks/>
            </p:cNvGrpSpPr>
            <p:nvPr/>
          </p:nvGrpSpPr>
          <p:grpSpPr bwMode="auto">
            <a:xfrm>
              <a:off x="1825" y="3501"/>
              <a:ext cx="2288" cy="92"/>
              <a:chOff x="1819" y="3000"/>
              <a:chExt cx="2288" cy="92"/>
            </a:xfrm>
          </p:grpSpPr>
          <p:sp>
            <p:nvSpPr>
              <p:cNvPr id="13385" name="Oval 56"/>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86" name="Oval 57"/>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87" name="Oval 58"/>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88" name="Oval 59"/>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89" name="Oval 60"/>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90" name="Oval 61"/>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91" name="Oval 62"/>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92" name="Oval 63"/>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93" name="Oval 64"/>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94" name="Oval 65"/>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95" name="Oval 66"/>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96" name="Oval 67"/>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97" name="Oval 68"/>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3343" name="Group 69"/>
            <p:cNvGrpSpPr>
              <a:grpSpLocks/>
            </p:cNvGrpSpPr>
            <p:nvPr/>
          </p:nvGrpSpPr>
          <p:grpSpPr bwMode="auto">
            <a:xfrm>
              <a:off x="1830" y="3668"/>
              <a:ext cx="2288" cy="92"/>
              <a:chOff x="1819" y="3000"/>
              <a:chExt cx="2288" cy="92"/>
            </a:xfrm>
          </p:grpSpPr>
          <p:sp>
            <p:nvSpPr>
              <p:cNvPr id="13372" name="Oval 70"/>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73" name="Oval 71"/>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74" name="Oval 72"/>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75" name="Oval 73"/>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76" name="Oval 74"/>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77" name="Oval 75"/>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78" name="Oval 76"/>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79" name="Oval 77"/>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80" name="Oval 78"/>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81" name="Oval 79"/>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82" name="Oval 80"/>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83" name="Oval 81"/>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84" name="Oval 82"/>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3344" name="Group 83"/>
            <p:cNvGrpSpPr>
              <a:grpSpLocks/>
            </p:cNvGrpSpPr>
            <p:nvPr/>
          </p:nvGrpSpPr>
          <p:grpSpPr bwMode="auto">
            <a:xfrm>
              <a:off x="1826" y="3826"/>
              <a:ext cx="2288" cy="92"/>
              <a:chOff x="1819" y="3000"/>
              <a:chExt cx="2288" cy="92"/>
            </a:xfrm>
          </p:grpSpPr>
          <p:sp>
            <p:nvSpPr>
              <p:cNvPr id="13359" name="Oval 8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0" name="Oval 8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1" name="Oval 8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2" name="Oval 8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3" name="Oval 8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4" name="Oval 8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5" name="Oval 9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6" name="Oval 9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7" name="Oval 9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8" name="Oval 9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69" name="Oval 9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70" name="Oval 9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71" name="Oval 9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3345" name="Group 97"/>
            <p:cNvGrpSpPr>
              <a:grpSpLocks/>
            </p:cNvGrpSpPr>
            <p:nvPr/>
          </p:nvGrpSpPr>
          <p:grpSpPr bwMode="auto">
            <a:xfrm>
              <a:off x="1831" y="3993"/>
              <a:ext cx="2288" cy="92"/>
              <a:chOff x="1819" y="3000"/>
              <a:chExt cx="2288" cy="92"/>
            </a:xfrm>
          </p:grpSpPr>
          <p:sp>
            <p:nvSpPr>
              <p:cNvPr id="13346" name="Oval 9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47" name="Oval 9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48" name="Oval 10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49" name="Oval 10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50" name="Oval 10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51" name="Oval 10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52" name="Oval 10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53" name="Oval 10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54" name="Oval 10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55" name="Oval 10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56" name="Oval 10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57" name="Oval 10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58" name="Oval 11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sp>
        <p:nvSpPr>
          <p:cNvPr id="2682991" name="Oval 111"/>
          <p:cNvSpPr>
            <a:spLocks noChangeArrowheads="1"/>
          </p:cNvSpPr>
          <p:nvPr/>
        </p:nvSpPr>
        <p:spPr bwMode="auto">
          <a:xfrm>
            <a:off x="4581525" y="3894138"/>
            <a:ext cx="160338" cy="174625"/>
          </a:xfrm>
          <a:prstGeom prst="ellipse">
            <a:avLst/>
          </a:prstGeom>
          <a:solidFill>
            <a:srgbClr val="FF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3324" name="Text Box 112"/>
          <p:cNvSpPr txBox="1">
            <a:spLocks noChangeArrowheads="1"/>
          </p:cNvSpPr>
          <p:nvPr/>
        </p:nvSpPr>
        <p:spPr bwMode="auto">
          <a:xfrm>
            <a:off x="2817813"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25" name="Text Box 113"/>
          <p:cNvSpPr txBox="1">
            <a:spLocks noChangeArrowheads="1"/>
          </p:cNvSpPr>
          <p:nvPr/>
        </p:nvSpPr>
        <p:spPr bwMode="auto">
          <a:xfrm>
            <a:off x="3149600"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26" name="Text Box 114"/>
          <p:cNvSpPr txBox="1">
            <a:spLocks noChangeArrowheads="1"/>
          </p:cNvSpPr>
          <p:nvPr/>
        </p:nvSpPr>
        <p:spPr bwMode="auto">
          <a:xfrm>
            <a:off x="348297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27" name="Text Box 115"/>
          <p:cNvSpPr txBox="1">
            <a:spLocks noChangeArrowheads="1"/>
          </p:cNvSpPr>
          <p:nvPr/>
        </p:nvSpPr>
        <p:spPr bwMode="auto">
          <a:xfrm>
            <a:off x="3816350"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28" name="Text Box 116"/>
          <p:cNvSpPr txBox="1">
            <a:spLocks noChangeArrowheads="1"/>
          </p:cNvSpPr>
          <p:nvPr/>
        </p:nvSpPr>
        <p:spPr bwMode="auto">
          <a:xfrm>
            <a:off x="414972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29" name="Text Box 117"/>
          <p:cNvSpPr txBox="1">
            <a:spLocks noChangeArrowheads="1"/>
          </p:cNvSpPr>
          <p:nvPr/>
        </p:nvSpPr>
        <p:spPr bwMode="auto">
          <a:xfrm>
            <a:off x="4483100"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30" name="Text Box 118"/>
          <p:cNvSpPr txBox="1">
            <a:spLocks noChangeArrowheads="1"/>
          </p:cNvSpPr>
          <p:nvPr/>
        </p:nvSpPr>
        <p:spPr bwMode="auto">
          <a:xfrm>
            <a:off x="49768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31" name="Text Box 119"/>
          <p:cNvSpPr txBox="1">
            <a:spLocks noChangeArrowheads="1"/>
          </p:cNvSpPr>
          <p:nvPr/>
        </p:nvSpPr>
        <p:spPr bwMode="auto">
          <a:xfrm>
            <a:off x="531018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32" name="Text Box 120"/>
          <p:cNvSpPr txBox="1">
            <a:spLocks noChangeArrowheads="1"/>
          </p:cNvSpPr>
          <p:nvPr/>
        </p:nvSpPr>
        <p:spPr bwMode="auto">
          <a:xfrm>
            <a:off x="564356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33" name="Text Box 121"/>
          <p:cNvSpPr txBox="1">
            <a:spLocks noChangeArrowheads="1"/>
          </p:cNvSpPr>
          <p:nvPr/>
        </p:nvSpPr>
        <p:spPr bwMode="auto">
          <a:xfrm>
            <a:off x="597693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3334" name="Text Box 122"/>
          <p:cNvSpPr txBox="1">
            <a:spLocks noChangeArrowheads="1"/>
          </p:cNvSpPr>
          <p:nvPr/>
        </p:nvSpPr>
        <p:spPr bwMode="auto">
          <a:xfrm>
            <a:off x="63103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2683003" name="Text Box 123"/>
          <p:cNvSpPr txBox="1">
            <a:spLocks noChangeArrowheads="1"/>
          </p:cNvSpPr>
          <p:nvPr/>
        </p:nvSpPr>
        <p:spPr bwMode="auto">
          <a:xfrm>
            <a:off x="4164013" y="6572250"/>
            <a:ext cx="161925" cy="274638"/>
          </a:xfrm>
          <a:prstGeom prst="rect">
            <a:avLst/>
          </a:prstGeom>
          <a:solidFill>
            <a:srgbClr val="0A098A"/>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bg1"/>
                </a:solidFill>
                <a:latin typeface="Verdana" panose="020B0604030504040204" pitchFamily="34" charset="0"/>
              </a:rPr>
              <a:t>1</a:t>
            </a:r>
          </a:p>
        </p:txBody>
      </p:sp>
      <p:sp>
        <p:nvSpPr>
          <p:cNvPr id="13336" name="Rectangle 124"/>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6000">
                <a:solidFill>
                  <a:schemeClr val="accent2"/>
                </a:solidFill>
              </a:rPr>
              <a:t>l’ordine del disordine</a:t>
            </a:r>
          </a:p>
        </p:txBody>
      </p:sp>
    </p:spTree>
    <p:extLst>
      <p:ext uri="{BB962C8B-B14F-4D97-AF65-F5344CB8AC3E}">
        <p14:creationId xmlns:p14="http://schemas.microsoft.com/office/powerpoint/2010/main" val="31590513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61111E-6 6.87861E-6 C 0.00017 0.03538 0.00035 0.07076 -0.00313 0.09087 C -0.0066 0.11099 -0.02118 0.1029 -0.02066 0.12047 C -0.02014 0.13804 0.00451 0.17573 3.61111E-6 0.19654 C -0.00452 0.21735 -0.04149 0.23076 -0.04757 0.24533 C -0.05365 0.25989 -0.03611 0.26822 -0.03646 0.28324 C -0.03681 0.29827 -0.04722 0.32741 -0.04931 0.33619 " pathEditMode="relative" ptsTypes="aaaaaaA">
                                      <p:cBhvr>
                                        <p:cTn id="6" dur="2000" fill="hold"/>
                                        <p:tgtEl>
                                          <p:spTgt spid="2682991"/>
                                        </p:tgtEl>
                                        <p:attrNameLst>
                                          <p:attrName>ppt_x</p:attrName>
                                          <p:attrName>ppt_y</p:attrName>
                                        </p:attrNameLst>
                                      </p:cBhvr>
                                    </p:animMotion>
                                  </p:childTnLst>
                                </p:cTn>
                              </p:par>
                            </p:childTnLst>
                          </p:cTn>
                        </p:par>
                        <p:par>
                          <p:cTn id="7" fill="hold" nodeType="afterGroup">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6830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91" grpId="0" animBg="1"/>
      <p:bldP spid="268300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ChangeAspect="1" noChangeArrowheads="1"/>
          </p:cNvSpPr>
          <p:nvPr/>
        </p:nvSpPr>
        <p:spPr bwMode="auto">
          <a:xfrm rot="-76837">
            <a:off x="4675188" y="3509963"/>
            <a:ext cx="96837" cy="823912"/>
          </a:xfrm>
          <a:prstGeom prst="can">
            <a:avLst>
              <a:gd name="adj" fmla="val 102099"/>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63" name="AutoShape 3"/>
          <p:cNvSpPr>
            <a:spLocks noChangeAspect="1" noChangeArrowheads="1"/>
          </p:cNvSpPr>
          <p:nvPr/>
        </p:nvSpPr>
        <p:spPr bwMode="auto">
          <a:xfrm rot="276495">
            <a:off x="4584700" y="3533775"/>
            <a:ext cx="104775" cy="823913"/>
          </a:xfrm>
          <a:prstGeom prst="can">
            <a:avLst>
              <a:gd name="adj" fmla="val 94364"/>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64" name="AutoShape 4"/>
          <p:cNvSpPr>
            <a:spLocks noChangeAspect="1" noChangeArrowheads="1"/>
          </p:cNvSpPr>
          <p:nvPr/>
        </p:nvSpPr>
        <p:spPr bwMode="auto">
          <a:xfrm rot="-8724910">
            <a:off x="4708525" y="36671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65" name="AutoShape 5"/>
          <p:cNvSpPr>
            <a:spLocks noChangeAspect="1" noChangeArrowheads="1"/>
          </p:cNvSpPr>
          <p:nvPr/>
        </p:nvSpPr>
        <p:spPr bwMode="auto">
          <a:xfrm>
            <a:off x="4506913" y="3289300"/>
            <a:ext cx="344487" cy="681038"/>
          </a:xfrm>
          <a:prstGeom prst="can">
            <a:avLst>
              <a:gd name="adj" fmla="val 18891"/>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66" name="Oval 6"/>
          <p:cNvSpPr>
            <a:spLocks noChangeAspect="1" noChangeArrowheads="1"/>
          </p:cNvSpPr>
          <p:nvPr/>
        </p:nvSpPr>
        <p:spPr bwMode="auto">
          <a:xfrm>
            <a:off x="4495800" y="2970213"/>
            <a:ext cx="374650" cy="374650"/>
          </a:xfrm>
          <a:prstGeom prst="ellipse">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67" name="AutoShape 7"/>
          <p:cNvSpPr>
            <a:spLocks noChangeAspect="1" noChangeArrowheads="1"/>
          </p:cNvSpPr>
          <p:nvPr/>
        </p:nvSpPr>
        <p:spPr bwMode="auto">
          <a:xfrm rot="659546">
            <a:off x="4427538" y="3365500"/>
            <a:ext cx="85725" cy="303213"/>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68" name="AutoShape 8"/>
          <p:cNvSpPr>
            <a:spLocks noChangeAspect="1" noChangeArrowheads="1"/>
          </p:cNvSpPr>
          <p:nvPr/>
        </p:nvSpPr>
        <p:spPr bwMode="auto">
          <a:xfrm rot="8935492">
            <a:off x="4460875" y="36036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69" name="AutoShape 9"/>
          <p:cNvSpPr>
            <a:spLocks noChangeAspect="1" noChangeArrowheads="1"/>
          </p:cNvSpPr>
          <p:nvPr/>
        </p:nvSpPr>
        <p:spPr bwMode="auto">
          <a:xfrm rot="659546">
            <a:off x="4795838" y="3398838"/>
            <a:ext cx="85725" cy="303212"/>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15370" name="Group 10"/>
          <p:cNvGrpSpPr>
            <a:grpSpLocks/>
          </p:cNvGrpSpPr>
          <p:nvPr/>
        </p:nvGrpSpPr>
        <p:grpSpPr bwMode="auto">
          <a:xfrm>
            <a:off x="2828925" y="4587875"/>
            <a:ext cx="4459288" cy="1814513"/>
            <a:chOff x="1782" y="2980"/>
            <a:chExt cx="2809" cy="1143"/>
          </a:xfrm>
        </p:grpSpPr>
        <p:sp>
          <p:nvSpPr>
            <p:cNvPr id="15385" name="Oval 11"/>
            <p:cNvSpPr>
              <a:spLocks noChangeArrowheads="1"/>
            </p:cNvSpPr>
            <p:nvPr/>
          </p:nvSpPr>
          <p:spPr bwMode="auto">
            <a:xfrm flipH="1">
              <a:off x="4138" y="3163"/>
              <a:ext cx="453" cy="453"/>
            </a:xfrm>
            <a:prstGeom prst="ellipse">
              <a:avLst/>
            </a:prstGeom>
            <a:solidFill>
              <a:srgbClr val="0A0988">
                <a:alpha val="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86" name="Rectangle 12"/>
            <p:cNvSpPr>
              <a:spLocks noChangeArrowheads="1"/>
            </p:cNvSpPr>
            <p:nvPr/>
          </p:nvSpPr>
          <p:spPr bwMode="auto">
            <a:xfrm>
              <a:off x="1782" y="2980"/>
              <a:ext cx="2377" cy="1143"/>
            </a:xfrm>
            <a:prstGeom prst="rect">
              <a:avLst/>
            </a:prstGeom>
            <a:solidFill>
              <a:srgbClr val="DDDDDD"/>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15387" name="Group 13"/>
            <p:cNvGrpSpPr>
              <a:grpSpLocks/>
            </p:cNvGrpSpPr>
            <p:nvPr/>
          </p:nvGrpSpPr>
          <p:grpSpPr bwMode="auto">
            <a:xfrm>
              <a:off x="1819" y="3000"/>
              <a:ext cx="2288" cy="92"/>
              <a:chOff x="1819" y="3000"/>
              <a:chExt cx="2288" cy="92"/>
            </a:xfrm>
          </p:grpSpPr>
          <p:sp>
            <p:nvSpPr>
              <p:cNvPr id="15472" name="Oval 1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73" name="Oval 1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74" name="Oval 1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75" name="Oval 1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76" name="Oval 1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77" name="Oval 1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78" name="Oval 2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79" name="Oval 2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80" name="Oval 2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81" name="Oval 2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82" name="Oval 2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83" name="Oval 2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84" name="Oval 2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5388" name="Group 27"/>
            <p:cNvGrpSpPr>
              <a:grpSpLocks/>
            </p:cNvGrpSpPr>
            <p:nvPr/>
          </p:nvGrpSpPr>
          <p:grpSpPr bwMode="auto">
            <a:xfrm>
              <a:off x="1824" y="3167"/>
              <a:ext cx="2288" cy="92"/>
              <a:chOff x="1819" y="3000"/>
              <a:chExt cx="2288" cy="92"/>
            </a:xfrm>
          </p:grpSpPr>
          <p:sp>
            <p:nvSpPr>
              <p:cNvPr id="15459" name="Oval 2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0" name="Oval 2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1" name="Oval 3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2" name="Oval 3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3" name="Oval 3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4" name="Oval 3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5" name="Oval 3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6" name="Oval 3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7" name="Oval 3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8" name="Oval 3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69" name="Oval 3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70" name="Oval 3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71" name="Oval 4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5389" name="Group 41"/>
            <p:cNvGrpSpPr>
              <a:grpSpLocks/>
            </p:cNvGrpSpPr>
            <p:nvPr/>
          </p:nvGrpSpPr>
          <p:grpSpPr bwMode="auto">
            <a:xfrm>
              <a:off x="1829" y="3334"/>
              <a:ext cx="2288" cy="92"/>
              <a:chOff x="1819" y="3000"/>
              <a:chExt cx="2288" cy="92"/>
            </a:xfrm>
          </p:grpSpPr>
          <p:sp>
            <p:nvSpPr>
              <p:cNvPr id="15446" name="Oval 42"/>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47" name="Oval 43"/>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48" name="Oval 44"/>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49" name="Oval 45"/>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50" name="Oval 46"/>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51" name="Oval 47"/>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52" name="Oval 48"/>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53" name="Oval 49"/>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54" name="Oval 50"/>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55" name="Oval 51"/>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56" name="Oval 52"/>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57" name="Oval 53"/>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58" name="Oval 54"/>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5390" name="Group 55"/>
            <p:cNvGrpSpPr>
              <a:grpSpLocks/>
            </p:cNvGrpSpPr>
            <p:nvPr/>
          </p:nvGrpSpPr>
          <p:grpSpPr bwMode="auto">
            <a:xfrm>
              <a:off x="1825" y="3501"/>
              <a:ext cx="2288" cy="92"/>
              <a:chOff x="1819" y="3000"/>
              <a:chExt cx="2288" cy="92"/>
            </a:xfrm>
          </p:grpSpPr>
          <p:sp>
            <p:nvSpPr>
              <p:cNvPr id="15433" name="Oval 56"/>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34" name="Oval 57"/>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35" name="Oval 58"/>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36" name="Oval 59"/>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37" name="Oval 60"/>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38" name="Oval 61"/>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39" name="Oval 62"/>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40" name="Oval 63"/>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41" name="Oval 64"/>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42" name="Oval 65"/>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43" name="Oval 66"/>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44" name="Oval 67"/>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45" name="Oval 68"/>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5391" name="Group 69"/>
            <p:cNvGrpSpPr>
              <a:grpSpLocks/>
            </p:cNvGrpSpPr>
            <p:nvPr/>
          </p:nvGrpSpPr>
          <p:grpSpPr bwMode="auto">
            <a:xfrm>
              <a:off x="1830" y="3668"/>
              <a:ext cx="2288" cy="92"/>
              <a:chOff x="1819" y="3000"/>
              <a:chExt cx="2288" cy="92"/>
            </a:xfrm>
          </p:grpSpPr>
          <p:sp>
            <p:nvSpPr>
              <p:cNvPr id="15420" name="Oval 70"/>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21" name="Oval 71"/>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22" name="Oval 72"/>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23" name="Oval 73"/>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24" name="Oval 74"/>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25" name="Oval 75"/>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26" name="Oval 76"/>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27" name="Oval 77"/>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28" name="Oval 78"/>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29" name="Oval 79"/>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30" name="Oval 80"/>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31" name="Oval 81"/>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32" name="Oval 82"/>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5392" name="Group 83"/>
            <p:cNvGrpSpPr>
              <a:grpSpLocks/>
            </p:cNvGrpSpPr>
            <p:nvPr/>
          </p:nvGrpSpPr>
          <p:grpSpPr bwMode="auto">
            <a:xfrm>
              <a:off x="1826" y="3826"/>
              <a:ext cx="2288" cy="92"/>
              <a:chOff x="1819" y="3000"/>
              <a:chExt cx="2288" cy="92"/>
            </a:xfrm>
          </p:grpSpPr>
          <p:sp>
            <p:nvSpPr>
              <p:cNvPr id="15407" name="Oval 8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08" name="Oval 8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09" name="Oval 8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0" name="Oval 8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1" name="Oval 8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2" name="Oval 8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3" name="Oval 9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4" name="Oval 9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5" name="Oval 9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6" name="Oval 9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7" name="Oval 9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8" name="Oval 9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19" name="Oval 9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5393" name="Group 97"/>
            <p:cNvGrpSpPr>
              <a:grpSpLocks/>
            </p:cNvGrpSpPr>
            <p:nvPr/>
          </p:nvGrpSpPr>
          <p:grpSpPr bwMode="auto">
            <a:xfrm>
              <a:off x="1831" y="3993"/>
              <a:ext cx="2288" cy="92"/>
              <a:chOff x="1819" y="3000"/>
              <a:chExt cx="2288" cy="92"/>
            </a:xfrm>
          </p:grpSpPr>
          <p:sp>
            <p:nvSpPr>
              <p:cNvPr id="15394" name="Oval 9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95" name="Oval 9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96" name="Oval 10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97" name="Oval 10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98" name="Oval 10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99" name="Oval 10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00" name="Oval 10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01" name="Oval 10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02" name="Oval 10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03" name="Oval 10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04" name="Oval 10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05" name="Oval 10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406" name="Oval 11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sp>
        <p:nvSpPr>
          <p:cNvPr id="2398319" name="Oval 111"/>
          <p:cNvSpPr>
            <a:spLocks noChangeArrowheads="1"/>
          </p:cNvSpPr>
          <p:nvPr/>
        </p:nvSpPr>
        <p:spPr bwMode="auto">
          <a:xfrm>
            <a:off x="4581525" y="3894138"/>
            <a:ext cx="160338" cy="174625"/>
          </a:xfrm>
          <a:prstGeom prst="ellipse">
            <a:avLst/>
          </a:prstGeom>
          <a:solidFill>
            <a:srgbClr val="FF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5372" name="Text Box 112"/>
          <p:cNvSpPr txBox="1">
            <a:spLocks noChangeArrowheads="1"/>
          </p:cNvSpPr>
          <p:nvPr/>
        </p:nvSpPr>
        <p:spPr bwMode="auto">
          <a:xfrm>
            <a:off x="2817813"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5373" name="Text Box 113"/>
          <p:cNvSpPr txBox="1">
            <a:spLocks noChangeArrowheads="1"/>
          </p:cNvSpPr>
          <p:nvPr/>
        </p:nvSpPr>
        <p:spPr bwMode="auto">
          <a:xfrm>
            <a:off x="3149600"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5374" name="Text Box 114"/>
          <p:cNvSpPr txBox="1">
            <a:spLocks noChangeArrowheads="1"/>
          </p:cNvSpPr>
          <p:nvPr/>
        </p:nvSpPr>
        <p:spPr bwMode="auto">
          <a:xfrm>
            <a:off x="348297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5375" name="Text Box 115"/>
          <p:cNvSpPr txBox="1">
            <a:spLocks noChangeArrowheads="1"/>
          </p:cNvSpPr>
          <p:nvPr/>
        </p:nvSpPr>
        <p:spPr bwMode="auto">
          <a:xfrm>
            <a:off x="3816350"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5376" name="Text Box 116"/>
          <p:cNvSpPr txBox="1">
            <a:spLocks noChangeArrowheads="1"/>
          </p:cNvSpPr>
          <p:nvPr/>
        </p:nvSpPr>
        <p:spPr bwMode="auto">
          <a:xfrm>
            <a:off x="414972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1</a:t>
            </a:r>
          </a:p>
        </p:txBody>
      </p:sp>
      <p:sp>
        <p:nvSpPr>
          <p:cNvPr id="15377" name="Text Box 117"/>
          <p:cNvSpPr txBox="1">
            <a:spLocks noChangeArrowheads="1"/>
          </p:cNvSpPr>
          <p:nvPr/>
        </p:nvSpPr>
        <p:spPr bwMode="auto">
          <a:xfrm>
            <a:off x="4483100"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5378" name="Text Box 118"/>
          <p:cNvSpPr txBox="1">
            <a:spLocks noChangeArrowheads="1"/>
          </p:cNvSpPr>
          <p:nvPr/>
        </p:nvSpPr>
        <p:spPr bwMode="auto">
          <a:xfrm>
            <a:off x="49768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5379" name="Text Box 119"/>
          <p:cNvSpPr txBox="1">
            <a:spLocks noChangeArrowheads="1"/>
          </p:cNvSpPr>
          <p:nvPr/>
        </p:nvSpPr>
        <p:spPr bwMode="auto">
          <a:xfrm>
            <a:off x="531018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5380" name="Text Box 120"/>
          <p:cNvSpPr txBox="1">
            <a:spLocks noChangeArrowheads="1"/>
          </p:cNvSpPr>
          <p:nvPr/>
        </p:nvSpPr>
        <p:spPr bwMode="auto">
          <a:xfrm>
            <a:off x="564356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5381" name="Text Box 121"/>
          <p:cNvSpPr txBox="1">
            <a:spLocks noChangeArrowheads="1"/>
          </p:cNvSpPr>
          <p:nvPr/>
        </p:nvSpPr>
        <p:spPr bwMode="auto">
          <a:xfrm>
            <a:off x="597693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5382" name="Text Box 122"/>
          <p:cNvSpPr txBox="1">
            <a:spLocks noChangeArrowheads="1"/>
          </p:cNvSpPr>
          <p:nvPr/>
        </p:nvSpPr>
        <p:spPr bwMode="auto">
          <a:xfrm>
            <a:off x="63103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2398331" name="Text Box 123"/>
          <p:cNvSpPr txBox="1">
            <a:spLocks noChangeArrowheads="1"/>
          </p:cNvSpPr>
          <p:nvPr/>
        </p:nvSpPr>
        <p:spPr bwMode="auto">
          <a:xfrm>
            <a:off x="4468813" y="6572250"/>
            <a:ext cx="161925" cy="274638"/>
          </a:xfrm>
          <a:prstGeom prst="rect">
            <a:avLst/>
          </a:prstGeom>
          <a:solidFill>
            <a:srgbClr val="0A098A"/>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bg1"/>
                </a:solidFill>
                <a:latin typeface="Verdana" panose="020B0604030504040204" pitchFamily="34" charset="0"/>
              </a:rPr>
              <a:t>1</a:t>
            </a:r>
          </a:p>
        </p:txBody>
      </p:sp>
      <p:sp>
        <p:nvSpPr>
          <p:cNvPr id="15384" name="Rectangle 126"/>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6000">
                <a:solidFill>
                  <a:schemeClr val="accent2"/>
                </a:solidFill>
              </a:rPr>
              <a:t>l’ordine del disordine</a:t>
            </a:r>
          </a:p>
        </p:txBody>
      </p:sp>
    </p:spTree>
    <p:extLst>
      <p:ext uri="{BB962C8B-B14F-4D97-AF65-F5344CB8AC3E}">
        <p14:creationId xmlns:p14="http://schemas.microsoft.com/office/powerpoint/2010/main" val="31202011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3.61111E-6 6.87861E-6 C -0.00868 0.06151 -0.01736 0.12301 -0.01754 0.16278 C -0.01771 0.20255 -0.00122 0.21342 -0.00156 0.23885 C -0.00191 0.26428 -0.01806 0.29874 -0.0191 0.31492 C -0.02014 0.33111 -0.01406 0.33365 -0.00799 0.33619 " pathEditMode="relative" ptsTypes="aaaaA">
                                      <p:cBhvr>
                                        <p:cTn id="6" dur="2000" fill="hold"/>
                                        <p:tgtEl>
                                          <p:spTgt spid="2398319"/>
                                        </p:tgtEl>
                                        <p:attrNameLst>
                                          <p:attrName>ppt_x</p:attrName>
                                          <p:attrName>ppt_y</p:attrName>
                                        </p:attrNameLst>
                                      </p:cBhvr>
                                    </p:animMotion>
                                  </p:childTnLst>
                                </p:cTn>
                              </p:par>
                            </p:childTnLst>
                          </p:cTn>
                        </p:par>
                        <p:par>
                          <p:cTn id="7" fill="hold" nodeType="afterGroup">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398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8319" grpId="0" animBg="1"/>
      <p:bldP spid="23983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spect="1" noChangeArrowheads="1"/>
          </p:cNvSpPr>
          <p:nvPr/>
        </p:nvSpPr>
        <p:spPr bwMode="auto">
          <a:xfrm rot="-76837">
            <a:off x="4675188" y="3509963"/>
            <a:ext cx="96837" cy="823912"/>
          </a:xfrm>
          <a:prstGeom prst="can">
            <a:avLst>
              <a:gd name="adj" fmla="val 102099"/>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11" name="AutoShape 3"/>
          <p:cNvSpPr>
            <a:spLocks noChangeAspect="1" noChangeArrowheads="1"/>
          </p:cNvSpPr>
          <p:nvPr/>
        </p:nvSpPr>
        <p:spPr bwMode="auto">
          <a:xfrm rot="276495">
            <a:off x="4584700" y="3533775"/>
            <a:ext cx="104775" cy="823913"/>
          </a:xfrm>
          <a:prstGeom prst="can">
            <a:avLst>
              <a:gd name="adj" fmla="val 94364"/>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12" name="AutoShape 4"/>
          <p:cNvSpPr>
            <a:spLocks noChangeAspect="1" noChangeArrowheads="1"/>
          </p:cNvSpPr>
          <p:nvPr/>
        </p:nvSpPr>
        <p:spPr bwMode="auto">
          <a:xfrm rot="-8724910">
            <a:off x="4708525" y="36671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13" name="AutoShape 5"/>
          <p:cNvSpPr>
            <a:spLocks noChangeAspect="1" noChangeArrowheads="1"/>
          </p:cNvSpPr>
          <p:nvPr/>
        </p:nvSpPr>
        <p:spPr bwMode="auto">
          <a:xfrm>
            <a:off x="4506913" y="3289300"/>
            <a:ext cx="344487" cy="681038"/>
          </a:xfrm>
          <a:prstGeom prst="can">
            <a:avLst>
              <a:gd name="adj" fmla="val 18891"/>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14" name="Oval 6"/>
          <p:cNvSpPr>
            <a:spLocks noChangeAspect="1" noChangeArrowheads="1"/>
          </p:cNvSpPr>
          <p:nvPr/>
        </p:nvSpPr>
        <p:spPr bwMode="auto">
          <a:xfrm>
            <a:off x="4495800" y="2970213"/>
            <a:ext cx="374650" cy="374650"/>
          </a:xfrm>
          <a:prstGeom prst="ellipse">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15" name="AutoShape 7"/>
          <p:cNvSpPr>
            <a:spLocks noChangeAspect="1" noChangeArrowheads="1"/>
          </p:cNvSpPr>
          <p:nvPr/>
        </p:nvSpPr>
        <p:spPr bwMode="auto">
          <a:xfrm rot="659546">
            <a:off x="4427538" y="3365500"/>
            <a:ext cx="85725" cy="303213"/>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16" name="AutoShape 8"/>
          <p:cNvSpPr>
            <a:spLocks noChangeAspect="1" noChangeArrowheads="1"/>
          </p:cNvSpPr>
          <p:nvPr/>
        </p:nvSpPr>
        <p:spPr bwMode="auto">
          <a:xfrm rot="8935492">
            <a:off x="4460875" y="36036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17" name="AutoShape 9"/>
          <p:cNvSpPr>
            <a:spLocks noChangeAspect="1" noChangeArrowheads="1"/>
          </p:cNvSpPr>
          <p:nvPr/>
        </p:nvSpPr>
        <p:spPr bwMode="auto">
          <a:xfrm rot="659546">
            <a:off x="4795838" y="3398838"/>
            <a:ext cx="85725" cy="303212"/>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17418" name="Group 10"/>
          <p:cNvGrpSpPr>
            <a:grpSpLocks/>
          </p:cNvGrpSpPr>
          <p:nvPr/>
        </p:nvGrpSpPr>
        <p:grpSpPr bwMode="auto">
          <a:xfrm>
            <a:off x="2828925" y="4587875"/>
            <a:ext cx="4459288" cy="1814513"/>
            <a:chOff x="1782" y="2980"/>
            <a:chExt cx="2809" cy="1143"/>
          </a:xfrm>
        </p:grpSpPr>
        <p:sp>
          <p:nvSpPr>
            <p:cNvPr id="17433" name="Oval 11"/>
            <p:cNvSpPr>
              <a:spLocks noChangeArrowheads="1"/>
            </p:cNvSpPr>
            <p:nvPr/>
          </p:nvSpPr>
          <p:spPr bwMode="auto">
            <a:xfrm flipH="1">
              <a:off x="4138" y="3163"/>
              <a:ext cx="453" cy="453"/>
            </a:xfrm>
            <a:prstGeom prst="ellipse">
              <a:avLst/>
            </a:prstGeom>
            <a:solidFill>
              <a:srgbClr val="0A0988">
                <a:alpha val="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34" name="Rectangle 12"/>
            <p:cNvSpPr>
              <a:spLocks noChangeArrowheads="1"/>
            </p:cNvSpPr>
            <p:nvPr/>
          </p:nvSpPr>
          <p:spPr bwMode="auto">
            <a:xfrm>
              <a:off x="1782" y="2980"/>
              <a:ext cx="2377" cy="1143"/>
            </a:xfrm>
            <a:prstGeom prst="rect">
              <a:avLst/>
            </a:prstGeom>
            <a:solidFill>
              <a:srgbClr val="DDDDDD"/>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17435" name="Group 13"/>
            <p:cNvGrpSpPr>
              <a:grpSpLocks/>
            </p:cNvGrpSpPr>
            <p:nvPr/>
          </p:nvGrpSpPr>
          <p:grpSpPr bwMode="auto">
            <a:xfrm>
              <a:off x="1819" y="3000"/>
              <a:ext cx="2288" cy="92"/>
              <a:chOff x="1819" y="3000"/>
              <a:chExt cx="2288" cy="92"/>
            </a:xfrm>
          </p:grpSpPr>
          <p:sp>
            <p:nvSpPr>
              <p:cNvPr id="17520" name="Oval 1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21" name="Oval 1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22" name="Oval 1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23" name="Oval 1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24" name="Oval 1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25" name="Oval 1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26" name="Oval 2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27" name="Oval 2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28" name="Oval 2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29" name="Oval 2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30" name="Oval 2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31" name="Oval 2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32" name="Oval 2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7436" name="Group 27"/>
            <p:cNvGrpSpPr>
              <a:grpSpLocks/>
            </p:cNvGrpSpPr>
            <p:nvPr/>
          </p:nvGrpSpPr>
          <p:grpSpPr bwMode="auto">
            <a:xfrm>
              <a:off x="1824" y="3167"/>
              <a:ext cx="2288" cy="92"/>
              <a:chOff x="1819" y="3000"/>
              <a:chExt cx="2288" cy="92"/>
            </a:xfrm>
          </p:grpSpPr>
          <p:sp>
            <p:nvSpPr>
              <p:cNvPr id="17507" name="Oval 2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08" name="Oval 2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09" name="Oval 3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0" name="Oval 3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1" name="Oval 3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2" name="Oval 3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3" name="Oval 3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4" name="Oval 3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5" name="Oval 3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6" name="Oval 3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7" name="Oval 3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8" name="Oval 3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19" name="Oval 4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7437" name="Group 41"/>
            <p:cNvGrpSpPr>
              <a:grpSpLocks/>
            </p:cNvGrpSpPr>
            <p:nvPr/>
          </p:nvGrpSpPr>
          <p:grpSpPr bwMode="auto">
            <a:xfrm>
              <a:off x="1829" y="3334"/>
              <a:ext cx="2288" cy="92"/>
              <a:chOff x="1819" y="3000"/>
              <a:chExt cx="2288" cy="92"/>
            </a:xfrm>
          </p:grpSpPr>
          <p:sp>
            <p:nvSpPr>
              <p:cNvPr id="17494" name="Oval 42"/>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95" name="Oval 43"/>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96" name="Oval 44"/>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97" name="Oval 45"/>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98" name="Oval 46"/>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99" name="Oval 47"/>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00" name="Oval 48"/>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01" name="Oval 49"/>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02" name="Oval 50"/>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03" name="Oval 51"/>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04" name="Oval 52"/>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05" name="Oval 53"/>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506" name="Oval 54"/>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7438" name="Group 55"/>
            <p:cNvGrpSpPr>
              <a:grpSpLocks/>
            </p:cNvGrpSpPr>
            <p:nvPr/>
          </p:nvGrpSpPr>
          <p:grpSpPr bwMode="auto">
            <a:xfrm>
              <a:off x="1825" y="3501"/>
              <a:ext cx="2288" cy="92"/>
              <a:chOff x="1819" y="3000"/>
              <a:chExt cx="2288" cy="92"/>
            </a:xfrm>
          </p:grpSpPr>
          <p:sp>
            <p:nvSpPr>
              <p:cNvPr id="17481" name="Oval 56"/>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82" name="Oval 57"/>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83" name="Oval 58"/>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84" name="Oval 59"/>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85" name="Oval 60"/>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86" name="Oval 61"/>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87" name="Oval 62"/>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88" name="Oval 63"/>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89" name="Oval 64"/>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90" name="Oval 65"/>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91" name="Oval 66"/>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92" name="Oval 67"/>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93" name="Oval 68"/>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7439" name="Group 69"/>
            <p:cNvGrpSpPr>
              <a:grpSpLocks/>
            </p:cNvGrpSpPr>
            <p:nvPr/>
          </p:nvGrpSpPr>
          <p:grpSpPr bwMode="auto">
            <a:xfrm>
              <a:off x="1830" y="3668"/>
              <a:ext cx="2288" cy="92"/>
              <a:chOff x="1819" y="3000"/>
              <a:chExt cx="2288" cy="92"/>
            </a:xfrm>
          </p:grpSpPr>
          <p:sp>
            <p:nvSpPr>
              <p:cNvPr id="17468" name="Oval 70"/>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69" name="Oval 71"/>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0" name="Oval 72"/>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1" name="Oval 73"/>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2" name="Oval 74"/>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3" name="Oval 75"/>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4" name="Oval 76"/>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5" name="Oval 77"/>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6" name="Oval 78"/>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7" name="Oval 79"/>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8" name="Oval 80"/>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79" name="Oval 81"/>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80" name="Oval 82"/>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7440" name="Group 83"/>
            <p:cNvGrpSpPr>
              <a:grpSpLocks/>
            </p:cNvGrpSpPr>
            <p:nvPr/>
          </p:nvGrpSpPr>
          <p:grpSpPr bwMode="auto">
            <a:xfrm>
              <a:off x="1826" y="3826"/>
              <a:ext cx="2288" cy="92"/>
              <a:chOff x="1819" y="3000"/>
              <a:chExt cx="2288" cy="92"/>
            </a:xfrm>
          </p:grpSpPr>
          <p:sp>
            <p:nvSpPr>
              <p:cNvPr id="17455" name="Oval 8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56" name="Oval 8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57" name="Oval 8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58" name="Oval 8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59" name="Oval 8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60" name="Oval 8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61" name="Oval 9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62" name="Oval 9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63" name="Oval 9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64" name="Oval 9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65" name="Oval 9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66" name="Oval 9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67" name="Oval 9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7441" name="Group 97"/>
            <p:cNvGrpSpPr>
              <a:grpSpLocks/>
            </p:cNvGrpSpPr>
            <p:nvPr/>
          </p:nvGrpSpPr>
          <p:grpSpPr bwMode="auto">
            <a:xfrm>
              <a:off x="1831" y="3993"/>
              <a:ext cx="2288" cy="92"/>
              <a:chOff x="1819" y="3000"/>
              <a:chExt cx="2288" cy="92"/>
            </a:xfrm>
          </p:grpSpPr>
          <p:sp>
            <p:nvSpPr>
              <p:cNvPr id="17442" name="Oval 9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43" name="Oval 9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44" name="Oval 10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45" name="Oval 10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46" name="Oval 10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47" name="Oval 10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48" name="Oval 10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49" name="Oval 10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50" name="Oval 10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51" name="Oval 10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52" name="Oval 10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53" name="Oval 10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54" name="Oval 11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sp>
        <p:nvSpPr>
          <p:cNvPr id="2400367" name="Oval 111"/>
          <p:cNvSpPr>
            <a:spLocks noChangeArrowheads="1"/>
          </p:cNvSpPr>
          <p:nvPr/>
        </p:nvSpPr>
        <p:spPr bwMode="auto">
          <a:xfrm>
            <a:off x="4581525" y="3894138"/>
            <a:ext cx="160338" cy="174625"/>
          </a:xfrm>
          <a:prstGeom prst="ellipse">
            <a:avLst/>
          </a:prstGeom>
          <a:solidFill>
            <a:srgbClr val="FF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7420" name="Text Box 112"/>
          <p:cNvSpPr txBox="1">
            <a:spLocks noChangeArrowheads="1"/>
          </p:cNvSpPr>
          <p:nvPr/>
        </p:nvSpPr>
        <p:spPr bwMode="auto">
          <a:xfrm>
            <a:off x="2817813"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7421" name="Text Box 113"/>
          <p:cNvSpPr txBox="1">
            <a:spLocks noChangeArrowheads="1"/>
          </p:cNvSpPr>
          <p:nvPr/>
        </p:nvSpPr>
        <p:spPr bwMode="auto">
          <a:xfrm>
            <a:off x="3149600"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7422" name="Text Box 114"/>
          <p:cNvSpPr txBox="1">
            <a:spLocks noChangeArrowheads="1"/>
          </p:cNvSpPr>
          <p:nvPr/>
        </p:nvSpPr>
        <p:spPr bwMode="auto">
          <a:xfrm>
            <a:off x="348297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7423" name="Text Box 115"/>
          <p:cNvSpPr txBox="1">
            <a:spLocks noChangeArrowheads="1"/>
          </p:cNvSpPr>
          <p:nvPr/>
        </p:nvSpPr>
        <p:spPr bwMode="auto">
          <a:xfrm>
            <a:off x="3816350"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7424" name="Text Box 116"/>
          <p:cNvSpPr txBox="1">
            <a:spLocks noChangeArrowheads="1"/>
          </p:cNvSpPr>
          <p:nvPr/>
        </p:nvSpPr>
        <p:spPr bwMode="auto">
          <a:xfrm>
            <a:off x="414972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1</a:t>
            </a:r>
          </a:p>
        </p:txBody>
      </p:sp>
      <p:sp>
        <p:nvSpPr>
          <p:cNvPr id="17425" name="Text Box 117"/>
          <p:cNvSpPr txBox="1">
            <a:spLocks noChangeArrowheads="1"/>
          </p:cNvSpPr>
          <p:nvPr/>
        </p:nvSpPr>
        <p:spPr bwMode="auto">
          <a:xfrm>
            <a:off x="4483100"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1</a:t>
            </a:r>
          </a:p>
        </p:txBody>
      </p:sp>
      <p:sp>
        <p:nvSpPr>
          <p:cNvPr id="17426" name="Text Box 118"/>
          <p:cNvSpPr txBox="1">
            <a:spLocks noChangeArrowheads="1"/>
          </p:cNvSpPr>
          <p:nvPr/>
        </p:nvSpPr>
        <p:spPr bwMode="auto">
          <a:xfrm>
            <a:off x="49768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7427" name="Text Box 119"/>
          <p:cNvSpPr txBox="1">
            <a:spLocks noChangeArrowheads="1"/>
          </p:cNvSpPr>
          <p:nvPr/>
        </p:nvSpPr>
        <p:spPr bwMode="auto">
          <a:xfrm>
            <a:off x="531018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7428" name="Text Box 120"/>
          <p:cNvSpPr txBox="1">
            <a:spLocks noChangeArrowheads="1"/>
          </p:cNvSpPr>
          <p:nvPr/>
        </p:nvSpPr>
        <p:spPr bwMode="auto">
          <a:xfrm>
            <a:off x="564356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7429" name="Text Box 121"/>
          <p:cNvSpPr txBox="1">
            <a:spLocks noChangeArrowheads="1"/>
          </p:cNvSpPr>
          <p:nvPr/>
        </p:nvSpPr>
        <p:spPr bwMode="auto">
          <a:xfrm>
            <a:off x="597693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7430" name="Text Box 122"/>
          <p:cNvSpPr txBox="1">
            <a:spLocks noChangeArrowheads="1"/>
          </p:cNvSpPr>
          <p:nvPr/>
        </p:nvSpPr>
        <p:spPr bwMode="auto">
          <a:xfrm>
            <a:off x="63103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2400379" name="Text Box 123"/>
          <p:cNvSpPr txBox="1">
            <a:spLocks noChangeArrowheads="1"/>
          </p:cNvSpPr>
          <p:nvPr/>
        </p:nvSpPr>
        <p:spPr bwMode="auto">
          <a:xfrm>
            <a:off x="4964113" y="6572250"/>
            <a:ext cx="161925" cy="274638"/>
          </a:xfrm>
          <a:prstGeom prst="rect">
            <a:avLst/>
          </a:prstGeom>
          <a:solidFill>
            <a:srgbClr val="0A098A"/>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bg1"/>
                </a:solidFill>
                <a:latin typeface="Verdana" panose="020B0604030504040204" pitchFamily="34" charset="0"/>
              </a:rPr>
              <a:t>1</a:t>
            </a:r>
          </a:p>
        </p:txBody>
      </p:sp>
      <p:sp>
        <p:nvSpPr>
          <p:cNvPr id="17432" name="Rectangle 126"/>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6000">
                <a:solidFill>
                  <a:schemeClr val="accent2"/>
                </a:solidFill>
              </a:rPr>
              <a:t>l’ordine del disordine</a:t>
            </a:r>
          </a:p>
        </p:txBody>
      </p:sp>
    </p:spTree>
    <p:extLst>
      <p:ext uri="{BB962C8B-B14F-4D97-AF65-F5344CB8AC3E}">
        <p14:creationId xmlns:p14="http://schemas.microsoft.com/office/powerpoint/2010/main" val="7184649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139 0.02058 C -0.00121 0.05157 -0.00364 0.08255 0.00139 0.09457 C 0.00643 0.10659 0.02952 0.08532 0.0316 0.09226 C 0.03368 0.0992 0.01424 0.117 0.01406 0.13665 C 0.01389 0.1563 0.02986 0.19122 0.03004 0.21064 C 0.03021 0.23006 0.01042 0.23931 0.01563 0.25295 C 0.02084 0.26659 0.05556 0.27769 0.06163 0.29318 C 0.06771 0.30867 0.05382 0.33781 0.05226 0.34613 " pathEditMode="relative" ptsTypes="aaaaaaaA">
                                      <p:cBhvr>
                                        <p:cTn id="6" dur="2000" fill="hold"/>
                                        <p:tgtEl>
                                          <p:spTgt spid="2400367"/>
                                        </p:tgtEl>
                                        <p:attrNameLst>
                                          <p:attrName>ppt_x</p:attrName>
                                          <p:attrName>ppt_y</p:attrName>
                                        </p:attrNameLst>
                                      </p:cBhvr>
                                    </p:animMotion>
                                  </p:childTnLst>
                                </p:cTn>
                              </p:par>
                            </p:childTnLst>
                          </p:cTn>
                        </p:par>
                        <p:par>
                          <p:cTn id="7" fill="hold" nodeType="afterGroup">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400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0367" grpId="0" animBg="1"/>
      <p:bldP spid="240037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ChangeAspect="1" noChangeArrowheads="1"/>
          </p:cNvSpPr>
          <p:nvPr/>
        </p:nvSpPr>
        <p:spPr bwMode="auto">
          <a:xfrm rot="-76837">
            <a:off x="4675188" y="3509963"/>
            <a:ext cx="96837" cy="823912"/>
          </a:xfrm>
          <a:prstGeom prst="can">
            <a:avLst>
              <a:gd name="adj" fmla="val 102099"/>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59" name="AutoShape 3"/>
          <p:cNvSpPr>
            <a:spLocks noChangeAspect="1" noChangeArrowheads="1"/>
          </p:cNvSpPr>
          <p:nvPr/>
        </p:nvSpPr>
        <p:spPr bwMode="auto">
          <a:xfrm rot="276495">
            <a:off x="4584700" y="3533775"/>
            <a:ext cx="104775" cy="823913"/>
          </a:xfrm>
          <a:prstGeom prst="can">
            <a:avLst>
              <a:gd name="adj" fmla="val 94364"/>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60" name="AutoShape 4"/>
          <p:cNvSpPr>
            <a:spLocks noChangeAspect="1" noChangeArrowheads="1"/>
          </p:cNvSpPr>
          <p:nvPr/>
        </p:nvSpPr>
        <p:spPr bwMode="auto">
          <a:xfrm rot="-8724910">
            <a:off x="4708525" y="36671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61" name="AutoShape 5"/>
          <p:cNvSpPr>
            <a:spLocks noChangeAspect="1" noChangeArrowheads="1"/>
          </p:cNvSpPr>
          <p:nvPr/>
        </p:nvSpPr>
        <p:spPr bwMode="auto">
          <a:xfrm>
            <a:off x="4506913" y="3289300"/>
            <a:ext cx="344487" cy="681038"/>
          </a:xfrm>
          <a:prstGeom prst="can">
            <a:avLst>
              <a:gd name="adj" fmla="val 18891"/>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62" name="Oval 6"/>
          <p:cNvSpPr>
            <a:spLocks noChangeAspect="1" noChangeArrowheads="1"/>
          </p:cNvSpPr>
          <p:nvPr/>
        </p:nvSpPr>
        <p:spPr bwMode="auto">
          <a:xfrm>
            <a:off x="4495800" y="2970213"/>
            <a:ext cx="374650" cy="374650"/>
          </a:xfrm>
          <a:prstGeom prst="ellipse">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63" name="AutoShape 7"/>
          <p:cNvSpPr>
            <a:spLocks noChangeAspect="1" noChangeArrowheads="1"/>
          </p:cNvSpPr>
          <p:nvPr/>
        </p:nvSpPr>
        <p:spPr bwMode="auto">
          <a:xfrm rot="659546">
            <a:off x="4427538" y="3365500"/>
            <a:ext cx="85725" cy="303213"/>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64" name="AutoShape 8"/>
          <p:cNvSpPr>
            <a:spLocks noChangeAspect="1" noChangeArrowheads="1"/>
          </p:cNvSpPr>
          <p:nvPr/>
        </p:nvSpPr>
        <p:spPr bwMode="auto">
          <a:xfrm rot="8935492">
            <a:off x="4460875" y="36036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65" name="AutoShape 9"/>
          <p:cNvSpPr>
            <a:spLocks noChangeAspect="1" noChangeArrowheads="1"/>
          </p:cNvSpPr>
          <p:nvPr/>
        </p:nvSpPr>
        <p:spPr bwMode="auto">
          <a:xfrm rot="659546">
            <a:off x="4795838" y="3398838"/>
            <a:ext cx="85725" cy="303212"/>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19466" name="Group 10"/>
          <p:cNvGrpSpPr>
            <a:grpSpLocks/>
          </p:cNvGrpSpPr>
          <p:nvPr/>
        </p:nvGrpSpPr>
        <p:grpSpPr bwMode="auto">
          <a:xfrm>
            <a:off x="2828925" y="4587875"/>
            <a:ext cx="4459288" cy="1814513"/>
            <a:chOff x="1782" y="2980"/>
            <a:chExt cx="2809" cy="1143"/>
          </a:xfrm>
        </p:grpSpPr>
        <p:sp>
          <p:nvSpPr>
            <p:cNvPr id="19481" name="Oval 11"/>
            <p:cNvSpPr>
              <a:spLocks noChangeArrowheads="1"/>
            </p:cNvSpPr>
            <p:nvPr/>
          </p:nvSpPr>
          <p:spPr bwMode="auto">
            <a:xfrm flipH="1">
              <a:off x="4138" y="3163"/>
              <a:ext cx="453" cy="453"/>
            </a:xfrm>
            <a:prstGeom prst="ellipse">
              <a:avLst/>
            </a:prstGeom>
            <a:solidFill>
              <a:srgbClr val="0A0988">
                <a:alpha val="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82" name="Rectangle 12"/>
            <p:cNvSpPr>
              <a:spLocks noChangeArrowheads="1"/>
            </p:cNvSpPr>
            <p:nvPr/>
          </p:nvSpPr>
          <p:spPr bwMode="auto">
            <a:xfrm>
              <a:off x="1782" y="2980"/>
              <a:ext cx="2377" cy="1143"/>
            </a:xfrm>
            <a:prstGeom prst="rect">
              <a:avLst/>
            </a:prstGeom>
            <a:solidFill>
              <a:srgbClr val="DDDDDD"/>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19483" name="Group 13"/>
            <p:cNvGrpSpPr>
              <a:grpSpLocks/>
            </p:cNvGrpSpPr>
            <p:nvPr/>
          </p:nvGrpSpPr>
          <p:grpSpPr bwMode="auto">
            <a:xfrm>
              <a:off x="1819" y="3000"/>
              <a:ext cx="2288" cy="92"/>
              <a:chOff x="1819" y="3000"/>
              <a:chExt cx="2288" cy="92"/>
            </a:xfrm>
          </p:grpSpPr>
          <p:sp>
            <p:nvSpPr>
              <p:cNvPr id="19568" name="Oval 1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69" name="Oval 1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0" name="Oval 1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1" name="Oval 1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2" name="Oval 1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3" name="Oval 1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4" name="Oval 2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5" name="Oval 2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6" name="Oval 2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7" name="Oval 2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8" name="Oval 2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79" name="Oval 2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80" name="Oval 2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9484" name="Group 27"/>
            <p:cNvGrpSpPr>
              <a:grpSpLocks/>
            </p:cNvGrpSpPr>
            <p:nvPr/>
          </p:nvGrpSpPr>
          <p:grpSpPr bwMode="auto">
            <a:xfrm>
              <a:off x="1824" y="3167"/>
              <a:ext cx="2288" cy="92"/>
              <a:chOff x="1819" y="3000"/>
              <a:chExt cx="2288" cy="92"/>
            </a:xfrm>
          </p:grpSpPr>
          <p:sp>
            <p:nvSpPr>
              <p:cNvPr id="19555" name="Oval 2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56" name="Oval 2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57" name="Oval 3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58" name="Oval 3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59" name="Oval 3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60" name="Oval 3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61" name="Oval 3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62" name="Oval 3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63" name="Oval 3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64" name="Oval 3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65" name="Oval 3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66" name="Oval 3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67" name="Oval 4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9485" name="Group 41"/>
            <p:cNvGrpSpPr>
              <a:grpSpLocks/>
            </p:cNvGrpSpPr>
            <p:nvPr/>
          </p:nvGrpSpPr>
          <p:grpSpPr bwMode="auto">
            <a:xfrm>
              <a:off x="1829" y="3334"/>
              <a:ext cx="2288" cy="92"/>
              <a:chOff x="1819" y="3000"/>
              <a:chExt cx="2288" cy="92"/>
            </a:xfrm>
          </p:grpSpPr>
          <p:sp>
            <p:nvSpPr>
              <p:cNvPr id="19542" name="Oval 42"/>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43" name="Oval 43"/>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44" name="Oval 44"/>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45" name="Oval 45"/>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46" name="Oval 46"/>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47" name="Oval 47"/>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48" name="Oval 48"/>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49" name="Oval 49"/>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50" name="Oval 50"/>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51" name="Oval 51"/>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52" name="Oval 52"/>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53" name="Oval 53"/>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54" name="Oval 54"/>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9486" name="Group 55"/>
            <p:cNvGrpSpPr>
              <a:grpSpLocks/>
            </p:cNvGrpSpPr>
            <p:nvPr/>
          </p:nvGrpSpPr>
          <p:grpSpPr bwMode="auto">
            <a:xfrm>
              <a:off x="1825" y="3501"/>
              <a:ext cx="2288" cy="92"/>
              <a:chOff x="1819" y="3000"/>
              <a:chExt cx="2288" cy="92"/>
            </a:xfrm>
          </p:grpSpPr>
          <p:sp>
            <p:nvSpPr>
              <p:cNvPr id="19529" name="Oval 56"/>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0" name="Oval 57"/>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1" name="Oval 58"/>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2" name="Oval 59"/>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3" name="Oval 60"/>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4" name="Oval 61"/>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5" name="Oval 62"/>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6" name="Oval 63"/>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7" name="Oval 64"/>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8" name="Oval 65"/>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39" name="Oval 66"/>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40" name="Oval 67"/>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41" name="Oval 68"/>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9487" name="Group 69"/>
            <p:cNvGrpSpPr>
              <a:grpSpLocks/>
            </p:cNvGrpSpPr>
            <p:nvPr/>
          </p:nvGrpSpPr>
          <p:grpSpPr bwMode="auto">
            <a:xfrm>
              <a:off x="1830" y="3668"/>
              <a:ext cx="2288" cy="92"/>
              <a:chOff x="1819" y="3000"/>
              <a:chExt cx="2288" cy="92"/>
            </a:xfrm>
          </p:grpSpPr>
          <p:sp>
            <p:nvSpPr>
              <p:cNvPr id="19516" name="Oval 70"/>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17" name="Oval 71"/>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18" name="Oval 72"/>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19" name="Oval 73"/>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20" name="Oval 74"/>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21" name="Oval 75"/>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22" name="Oval 76"/>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23" name="Oval 77"/>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24" name="Oval 78"/>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25" name="Oval 79"/>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26" name="Oval 80"/>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27" name="Oval 81"/>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28" name="Oval 82"/>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9488" name="Group 83"/>
            <p:cNvGrpSpPr>
              <a:grpSpLocks/>
            </p:cNvGrpSpPr>
            <p:nvPr/>
          </p:nvGrpSpPr>
          <p:grpSpPr bwMode="auto">
            <a:xfrm>
              <a:off x="1826" y="3826"/>
              <a:ext cx="2288" cy="92"/>
              <a:chOff x="1819" y="3000"/>
              <a:chExt cx="2288" cy="92"/>
            </a:xfrm>
          </p:grpSpPr>
          <p:sp>
            <p:nvSpPr>
              <p:cNvPr id="19503" name="Oval 8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04" name="Oval 8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05" name="Oval 8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06" name="Oval 8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07" name="Oval 8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08" name="Oval 8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09" name="Oval 9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10" name="Oval 9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11" name="Oval 9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12" name="Oval 9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13" name="Oval 9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14" name="Oval 9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15" name="Oval 9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19489" name="Group 97"/>
            <p:cNvGrpSpPr>
              <a:grpSpLocks/>
            </p:cNvGrpSpPr>
            <p:nvPr/>
          </p:nvGrpSpPr>
          <p:grpSpPr bwMode="auto">
            <a:xfrm>
              <a:off x="1831" y="3993"/>
              <a:ext cx="2288" cy="92"/>
              <a:chOff x="1819" y="3000"/>
              <a:chExt cx="2288" cy="92"/>
            </a:xfrm>
          </p:grpSpPr>
          <p:sp>
            <p:nvSpPr>
              <p:cNvPr id="19490" name="Oval 9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91" name="Oval 9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92" name="Oval 10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93" name="Oval 10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94" name="Oval 10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95" name="Oval 10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96" name="Oval 10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97" name="Oval 10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98" name="Oval 10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99" name="Oval 10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00" name="Oval 10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01" name="Oval 10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502" name="Oval 11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sp>
        <p:nvSpPr>
          <p:cNvPr id="2402415" name="Oval 111"/>
          <p:cNvSpPr>
            <a:spLocks noChangeArrowheads="1"/>
          </p:cNvSpPr>
          <p:nvPr/>
        </p:nvSpPr>
        <p:spPr bwMode="auto">
          <a:xfrm>
            <a:off x="4581525" y="3894138"/>
            <a:ext cx="160338" cy="174625"/>
          </a:xfrm>
          <a:prstGeom prst="ellipse">
            <a:avLst/>
          </a:prstGeom>
          <a:solidFill>
            <a:srgbClr val="FF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19468" name="Text Box 112"/>
          <p:cNvSpPr txBox="1">
            <a:spLocks noChangeArrowheads="1"/>
          </p:cNvSpPr>
          <p:nvPr/>
        </p:nvSpPr>
        <p:spPr bwMode="auto">
          <a:xfrm>
            <a:off x="2817813"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9469" name="Text Box 113"/>
          <p:cNvSpPr txBox="1">
            <a:spLocks noChangeArrowheads="1"/>
          </p:cNvSpPr>
          <p:nvPr/>
        </p:nvSpPr>
        <p:spPr bwMode="auto">
          <a:xfrm>
            <a:off x="3149600"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9470" name="Text Box 114"/>
          <p:cNvSpPr txBox="1">
            <a:spLocks noChangeArrowheads="1"/>
          </p:cNvSpPr>
          <p:nvPr/>
        </p:nvSpPr>
        <p:spPr bwMode="auto">
          <a:xfrm>
            <a:off x="348297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9471" name="Text Box 115"/>
          <p:cNvSpPr txBox="1">
            <a:spLocks noChangeArrowheads="1"/>
          </p:cNvSpPr>
          <p:nvPr/>
        </p:nvSpPr>
        <p:spPr bwMode="auto">
          <a:xfrm>
            <a:off x="3816350"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9472" name="Text Box 116"/>
          <p:cNvSpPr txBox="1">
            <a:spLocks noChangeArrowheads="1"/>
          </p:cNvSpPr>
          <p:nvPr/>
        </p:nvSpPr>
        <p:spPr bwMode="auto">
          <a:xfrm>
            <a:off x="414972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1</a:t>
            </a:r>
          </a:p>
        </p:txBody>
      </p:sp>
      <p:sp>
        <p:nvSpPr>
          <p:cNvPr id="19473" name="Text Box 117"/>
          <p:cNvSpPr txBox="1">
            <a:spLocks noChangeArrowheads="1"/>
          </p:cNvSpPr>
          <p:nvPr/>
        </p:nvSpPr>
        <p:spPr bwMode="auto">
          <a:xfrm>
            <a:off x="4483100"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1</a:t>
            </a:r>
          </a:p>
        </p:txBody>
      </p:sp>
      <p:sp>
        <p:nvSpPr>
          <p:cNvPr id="19474" name="Text Box 118"/>
          <p:cNvSpPr txBox="1">
            <a:spLocks noChangeArrowheads="1"/>
          </p:cNvSpPr>
          <p:nvPr/>
        </p:nvSpPr>
        <p:spPr bwMode="auto">
          <a:xfrm>
            <a:off x="49768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1</a:t>
            </a:r>
          </a:p>
        </p:txBody>
      </p:sp>
      <p:sp>
        <p:nvSpPr>
          <p:cNvPr id="19475" name="Text Box 119"/>
          <p:cNvSpPr txBox="1">
            <a:spLocks noChangeArrowheads="1"/>
          </p:cNvSpPr>
          <p:nvPr/>
        </p:nvSpPr>
        <p:spPr bwMode="auto">
          <a:xfrm>
            <a:off x="531018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9476" name="Text Box 120"/>
          <p:cNvSpPr txBox="1">
            <a:spLocks noChangeArrowheads="1"/>
          </p:cNvSpPr>
          <p:nvPr/>
        </p:nvSpPr>
        <p:spPr bwMode="auto">
          <a:xfrm>
            <a:off x="564356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9477" name="Text Box 121"/>
          <p:cNvSpPr txBox="1">
            <a:spLocks noChangeArrowheads="1"/>
          </p:cNvSpPr>
          <p:nvPr/>
        </p:nvSpPr>
        <p:spPr bwMode="auto">
          <a:xfrm>
            <a:off x="597693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19478" name="Text Box 122"/>
          <p:cNvSpPr txBox="1">
            <a:spLocks noChangeArrowheads="1"/>
          </p:cNvSpPr>
          <p:nvPr/>
        </p:nvSpPr>
        <p:spPr bwMode="auto">
          <a:xfrm>
            <a:off x="63103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2402427" name="Text Box 123"/>
          <p:cNvSpPr txBox="1">
            <a:spLocks noChangeArrowheads="1"/>
          </p:cNvSpPr>
          <p:nvPr/>
        </p:nvSpPr>
        <p:spPr bwMode="auto">
          <a:xfrm>
            <a:off x="4468813" y="6572250"/>
            <a:ext cx="161925" cy="274638"/>
          </a:xfrm>
          <a:prstGeom prst="rect">
            <a:avLst/>
          </a:prstGeom>
          <a:solidFill>
            <a:srgbClr val="0A098A"/>
          </a:solidFill>
          <a:ln>
            <a:noFill/>
          </a:ln>
          <a:effectLst>
            <a:outerShdw dist="35921" dir="2700000" algn="ctr" rotWithShape="0">
              <a:schemeClr val="tx1"/>
            </a:outerShdw>
          </a:effectLst>
          <a:extLs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bg1"/>
                </a:solidFill>
                <a:latin typeface="Verdana" panose="020B0604030504040204" pitchFamily="34" charset="0"/>
              </a:rPr>
              <a:t>2</a:t>
            </a:r>
          </a:p>
        </p:txBody>
      </p:sp>
      <p:sp>
        <p:nvSpPr>
          <p:cNvPr id="19480" name="Rectangle 126"/>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6000">
                <a:solidFill>
                  <a:schemeClr val="accent2"/>
                </a:solidFill>
              </a:rPr>
              <a:t>l’ordine del disordine</a:t>
            </a:r>
          </a:p>
        </p:txBody>
      </p:sp>
    </p:spTree>
    <p:extLst>
      <p:ext uri="{BB962C8B-B14F-4D97-AF65-F5344CB8AC3E}">
        <p14:creationId xmlns:p14="http://schemas.microsoft.com/office/powerpoint/2010/main" val="9358462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00139 0.01411 C 0.0007 0.03977 0.00018 0.06567 -0.0033 0.09457 C -0.00677 0.12347 -0.01892 0.16602 -0.01927 0.18752 C -0.01962 0.20902 -0.00555 0.21064 -0.00503 0.22336 C -0.00451 0.23607 -0.01371 0.25157 -0.01614 0.26359 C -0.01857 0.27561 -0.02135 0.28162 -0.01927 0.29526 C -0.01719 0.30891 -0.01024 0.3274 -0.0033 0.34613 " pathEditMode="relative" ptsTypes="aaaaaaA">
                                      <p:cBhvr>
                                        <p:cTn id="6" dur="2000" fill="hold"/>
                                        <p:tgtEl>
                                          <p:spTgt spid="2402415"/>
                                        </p:tgtEl>
                                        <p:attrNameLst>
                                          <p:attrName>ppt_x</p:attrName>
                                          <p:attrName>ppt_y</p:attrName>
                                        </p:attrNameLst>
                                      </p:cBhvr>
                                    </p:animMotion>
                                  </p:childTnLst>
                                </p:cTn>
                              </p:par>
                            </p:childTnLst>
                          </p:cTn>
                        </p:par>
                        <p:par>
                          <p:cTn id="7" fill="hold" nodeType="afterGroup">
                            <p:stCondLst>
                              <p:cond delay="2000"/>
                            </p:stCondLst>
                            <p:childTnLst>
                              <p:par>
                                <p:cTn id="8" presetID="1" presetClass="entr" presetSubtype="0" fill="hold" grpId="0" nodeType="afterEffect">
                                  <p:stCondLst>
                                    <p:cond delay="0"/>
                                  </p:stCondLst>
                                  <p:childTnLst>
                                    <p:set>
                                      <p:cBhvr>
                                        <p:cTn id="9" dur="1" fill="hold">
                                          <p:stCondLst>
                                            <p:cond delay="0"/>
                                          </p:stCondLst>
                                        </p:cTn>
                                        <p:tgtEl>
                                          <p:spTgt spid="2402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2415" grpId="0" animBg="1"/>
      <p:bldP spid="24024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ChangeAspect="1" noChangeArrowheads="1"/>
          </p:cNvSpPr>
          <p:nvPr/>
        </p:nvSpPr>
        <p:spPr bwMode="auto">
          <a:xfrm rot="-76837">
            <a:off x="4675188" y="3509963"/>
            <a:ext cx="96837" cy="823912"/>
          </a:xfrm>
          <a:prstGeom prst="can">
            <a:avLst>
              <a:gd name="adj" fmla="val 102099"/>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07" name="AutoShape 3"/>
          <p:cNvSpPr>
            <a:spLocks noChangeAspect="1" noChangeArrowheads="1"/>
          </p:cNvSpPr>
          <p:nvPr/>
        </p:nvSpPr>
        <p:spPr bwMode="auto">
          <a:xfrm rot="276495">
            <a:off x="4584700" y="3533775"/>
            <a:ext cx="104775" cy="823913"/>
          </a:xfrm>
          <a:prstGeom prst="can">
            <a:avLst>
              <a:gd name="adj" fmla="val 94364"/>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08" name="AutoShape 4"/>
          <p:cNvSpPr>
            <a:spLocks noChangeAspect="1" noChangeArrowheads="1"/>
          </p:cNvSpPr>
          <p:nvPr/>
        </p:nvSpPr>
        <p:spPr bwMode="auto">
          <a:xfrm rot="-8724910">
            <a:off x="4708525" y="36671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09" name="AutoShape 5"/>
          <p:cNvSpPr>
            <a:spLocks noChangeAspect="1" noChangeArrowheads="1"/>
          </p:cNvSpPr>
          <p:nvPr/>
        </p:nvSpPr>
        <p:spPr bwMode="auto">
          <a:xfrm>
            <a:off x="4506913" y="3289300"/>
            <a:ext cx="344487" cy="681038"/>
          </a:xfrm>
          <a:prstGeom prst="can">
            <a:avLst>
              <a:gd name="adj" fmla="val 18891"/>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10" name="Oval 6"/>
          <p:cNvSpPr>
            <a:spLocks noChangeAspect="1" noChangeArrowheads="1"/>
          </p:cNvSpPr>
          <p:nvPr/>
        </p:nvSpPr>
        <p:spPr bwMode="auto">
          <a:xfrm>
            <a:off x="4495800" y="2970213"/>
            <a:ext cx="374650" cy="374650"/>
          </a:xfrm>
          <a:prstGeom prst="ellipse">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11" name="AutoShape 7"/>
          <p:cNvSpPr>
            <a:spLocks noChangeAspect="1" noChangeArrowheads="1"/>
          </p:cNvSpPr>
          <p:nvPr/>
        </p:nvSpPr>
        <p:spPr bwMode="auto">
          <a:xfrm rot="659546">
            <a:off x="4427538" y="3365500"/>
            <a:ext cx="85725" cy="303213"/>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12" name="AutoShape 8"/>
          <p:cNvSpPr>
            <a:spLocks noChangeAspect="1" noChangeArrowheads="1"/>
          </p:cNvSpPr>
          <p:nvPr/>
        </p:nvSpPr>
        <p:spPr bwMode="auto">
          <a:xfrm rot="8935492">
            <a:off x="4460875" y="3603625"/>
            <a:ext cx="88900" cy="334963"/>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13" name="AutoShape 9"/>
          <p:cNvSpPr>
            <a:spLocks noChangeAspect="1" noChangeArrowheads="1"/>
          </p:cNvSpPr>
          <p:nvPr/>
        </p:nvSpPr>
        <p:spPr bwMode="auto">
          <a:xfrm rot="659546">
            <a:off x="4795838" y="3398838"/>
            <a:ext cx="85725" cy="303212"/>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21514" name="Group 10"/>
          <p:cNvGrpSpPr>
            <a:grpSpLocks/>
          </p:cNvGrpSpPr>
          <p:nvPr/>
        </p:nvGrpSpPr>
        <p:grpSpPr bwMode="auto">
          <a:xfrm>
            <a:off x="2828925" y="4587875"/>
            <a:ext cx="4459288" cy="1814513"/>
            <a:chOff x="1782" y="2980"/>
            <a:chExt cx="2809" cy="1143"/>
          </a:xfrm>
        </p:grpSpPr>
        <p:sp>
          <p:nvSpPr>
            <p:cNvPr id="21528" name="Oval 11"/>
            <p:cNvSpPr>
              <a:spLocks noChangeArrowheads="1"/>
            </p:cNvSpPr>
            <p:nvPr/>
          </p:nvSpPr>
          <p:spPr bwMode="auto">
            <a:xfrm flipH="1">
              <a:off x="4138" y="3163"/>
              <a:ext cx="453" cy="453"/>
            </a:xfrm>
            <a:prstGeom prst="ellipse">
              <a:avLst/>
            </a:prstGeom>
            <a:solidFill>
              <a:srgbClr val="0A0988">
                <a:alpha val="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29" name="Rectangle 12"/>
            <p:cNvSpPr>
              <a:spLocks noChangeArrowheads="1"/>
            </p:cNvSpPr>
            <p:nvPr/>
          </p:nvSpPr>
          <p:spPr bwMode="auto">
            <a:xfrm>
              <a:off x="1782" y="2980"/>
              <a:ext cx="2377" cy="1143"/>
            </a:xfrm>
            <a:prstGeom prst="rect">
              <a:avLst/>
            </a:prstGeom>
            <a:solidFill>
              <a:srgbClr val="DDDDDD"/>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21530" name="Group 13"/>
            <p:cNvGrpSpPr>
              <a:grpSpLocks/>
            </p:cNvGrpSpPr>
            <p:nvPr/>
          </p:nvGrpSpPr>
          <p:grpSpPr bwMode="auto">
            <a:xfrm>
              <a:off x="1819" y="3000"/>
              <a:ext cx="2288" cy="92"/>
              <a:chOff x="1819" y="3000"/>
              <a:chExt cx="2288" cy="92"/>
            </a:xfrm>
          </p:grpSpPr>
          <p:sp>
            <p:nvSpPr>
              <p:cNvPr id="21615" name="Oval 1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16" name="Oval 1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17" name="Oval 1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18" name="Oval 1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19" name="Oval 1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20" name="Oval 1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21" name="Oval 2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22" name="Oval 2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23" name="Oval 2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24" name="Oval 2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25" name="Oval 2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26" name="Oval 2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27" name="Oval 2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21531" name="Group 27"/>
            <p:cNvGrpSpPr>
              <a:grpSpLocks/>
            </p:cNvGrpSpPr>
            <p:nvPr/>
          </p:nvGrpSpPr>
          <p:grpSpPr bwMode="auto">
            <a:xfrm>
              <a:off x="1824" y="3167"/>
              <a:ext cx="2288" cy="92"/>
              <a:chOff x="1819" y="3000"/>
              <a:chExt cx="2288" cy="92"/>
            </a:xfrm>
          </p:grpSpPr>
          <p:sp>
            <p:nvSpPr>
              <p:cNvPr id="21602" name="Oval 2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03" name="Oval 2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04" name="Oval 3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05" name="Oval 3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06" name="Oval 3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07" name="Oval 3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08" name="Oval 3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09" name="Oval 3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10" name="Oval 3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11" name="Oval 3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12" name="Oval 3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13" name="Oval 3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14" name="Oval 4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21532" name="Group 41"/>
            <p:cNvGrpSpPr>
              <a:grpSpLocks/>
            </p:cNvGrpSpPr>
            <p:nvPr/>
          </p:nvGrpSpPr>
          <p:grpSpPr bwMode="auto">
            <a:xfrm>
              <a:off x="1829" y="3334"/>
              <a:ext cx="2288" cy="92"/>
              <a:chOff x="1819" y="3000"/>
              <a:chExt cx="2288" cy="92"/>
            </a:xfrm>
          </p:grpSpPr>
          <p:sp>
            <p:nvSpPr>
              <p:cNvPr id="21589" name="Oval 42"/>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0" name="Oval 43"/>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1" name="Oval 44"/>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2" name="Oval 45"/>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3" name="Oval 46"/>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4" name="Oval 47"/>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5" name="Oval 48"/>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6" name="Oval 49"/>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7" name="Oval 50"/>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8" name="Oval 51"/>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99" name="Oval 52"/>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00" name="Oval 53"/>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601" name="Oval 54"/>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21533" name="Group 55"/>
            <p:cNvGrpSpPr>
              <a:grpSpLocks/>
            </p:cNvGrpSpPr>
            <p:nvPr/>
          </p:nvGrpSpPr>
          <p:grpSpPr bwMode="auto">
            <a:xfrm>
              <a:off x="1825" y="3501"/>
              <a:ext cx="2288" cy="92"/>
              <a:chOff x="1819" y="3000"/>
              <a:chExt cx="2288" cy="92"/>
            </a:xfrm>
          </p:grpSpPr>
          <p:sp>
            <p:nvSpPr>
              <p:cNvPr id="21576" name="Oval 56"/>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77" name="Oval 57"/>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78" name="Oval 58"/>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79" name="Oval 59"/>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80" name="Oval 60"/>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81" name="Oval 61"/>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82" name="Oval 62"/>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83" name="Oval 63"/>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84" name="Oval 64"/>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85" name="Oval 65"/>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86" name="Oval 66"/>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87" name="Oval 67"/>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88" name="Oval 68"/>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21534" name="Group 69"/>
            <p:cNvGrpSpPr>
              <a:grpSpLocks/>
            </p:cNvGrpSpPr>
            <p:nvPr/>
          </p:nvGrpSpPr>
          <p:grpSpPr bwMode="auto">
            <a:xfrm>
              <a:off x="1830" y="3668"/>
              <a:ext cx="2288" cy="92"/>
              <a:chOff x="1819" y="3000"/>
              <a:chExt cx="2288" cy="92"/>
            </a:xfrm>
          </p:grpSpPr>
          <p:sp>
            <p:nvSpPr>
              <p:cNvPr id="21563" name="Oval 70"/>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64" name="Oval 71"/>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65" name="Oval 72"/>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66" name="Oval 73"/>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67" name="Oval 74"/>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68" name="Oval 75"/>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69" name="Oval 76"/>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70" name="Oval 77"/>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71" name="Oval 78"/>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72" name="Oval 79"/>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73" name="Oval 80"/>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74" name="Oval 81"/>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75" name="Oval 82"/>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21535" name="Group 83"/>
            <p:cNvGrpSpPr>
              <a:grpSpLocks/>
            </p:cNvGrpSpPr>
            <p:nvPr/>
          </p:nvGrpSpPr>
          <p:grpSpPr bwMode="auto">
            <a:xfrm>
              <a:off x="1826" y="3826"/>
              <a:ext cx="2288" cy="92"/>
              <a:chOff x="1819" y="3000"/>
              <a:chExt cx="2288" cy="92"/>
            </a:xfrm>
          </p:grpSpPr>
          <p:sp>
            <p:nvSpPr>
              <p:cNvPr id="21550" name="Oval 84"/>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51" name="Oval 85"/>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52" name="Oval 86"/>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53" name="Oval 87"/>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54" name="Oval 88"/>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55" name="Oval 89"/>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56" name="Oval 90"/>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57" name="Oval 91"/>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58" name="Oval 92"/>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59" name="Oval 93"/>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60" name="Oval 94"/>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61" name="Oval 95"/>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62" name="Oval 96"/>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nvGrpSpPr>
            <p:cNvPr id="21536" name="Group 97"/>
            <p:cNvGrpSpPr>
              <a:grpSpLocks/>
            </p:cNvGrpSpPr>
            <p:nvPr/>
          </p:nvGrpSpPr>
          <p:grpSpPr bwMode="auto">
            <a:xfrm>
              <a:off x="1831" y="3993"/>
              <a:ext cx="2288" cy="92"/>
              <a:chOff x="1819" y="3000"/>
              <a:chExt cx="2288" cy="92"/>
            </a:xfrm>
          </p:grpSpPr>
          <p:sp>
            <p:nvSpPr>
              <p:cNvPr id="21537" name="Oval 98"/>
              <p:cNvSpPr>
                <a:spLocks noChangeArrowheads="1"/>
              </p:cNvSpPr>
              <p:nvPr/>
            </p:nvSpPr>
            <p:spPr bwMode="auto">
              <a:xfrm>
                <a:off x="1819"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38" name="Oval 99"/>
              <p:cNvSpPr>
                <a:spLocks noChangeArrowheads="1"/>
              </p:cNvSpPr>
              <p:nvPr/>
            </p:nvSpPr>
            <p:spPr bwMode="auto">
              <a:xfrm>
                <a:off x="2002"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39" name="Oval 100"/>
              <p:cNvSpPr>
                <a:spLocks noChangeArrowheads="1"/>
              </p:cNvSpPr>
              <p:nvPr/>
            </p:nvSpPr>
            <p:spPr bwMode="auto">
              <a:xfrm>
                <a:off x="2185"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0" name="Oval 101"/>
              <p:cNvSpPr>
                <a:spLocks noChangeArrowheads="1"/>
              </p:cNvSpPr>
              <p:nvPr/>
            </p:nvSpPr>
            <p:spPr bwMode="auto">
              <a:xfrm>
                <a:off x="2368"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1" name="Oval 102"/>
              <p:cNvSpPr>
                <a:spLocks noChangeArrowheads="1"/>
              </p:cNvSpPr>
              <p:nvPr/>
            </p:nvSpPr>
            <p:spPr bwMode="auto">
              <a:xfrm>
                <a:off x="2551" y="3001"/>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2" name="Oval 103"/>
              <p:cNvSpPr>
                <a:spLocks noChangeArrowheads="1"/>
              </p:cNvSpPr>
              <p:nvPr/>
            </p:nvSpPr>
            <p:spPr bwMode="auto">
              <a:xfrm>
                <a:off x="2734"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3" name="Oval 104"/>
              <p:cNvSpPr>
                <a:spLocks noChangeArrowheads="1"/>
              </p:cNvSpPr>
              <p:nvPr/>
            </p:nvSpPr>
            <p:spPr bwMode="auto">
              <a:xfrm>
                <a:off x="2917"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4" name="Oval 105"/>
              <p:cNvSpPr>
                <a:spLocks noChangeArrowheads="1"/>
              </p:cNvSpPr>
              <p:nvPr/>
            </p:nvSpPr>
            <p:spPr bwMode="auto">
              <a:xfrm>
                <a:off x="3100"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5" name="Oval 106"/>
              <p:cNvSpPr>
                <a:spLocks noChangeArrowheads="1"/>
              </p:cNvSpPr>
              <p:nvPr/>
            </p:nvSpPr>
            <p:spPr bwMode="auto">
              <a:xfrm>
                <a:off x="3283"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6" name="Oval 107"/>
              <p:cNvSpPr>
                <a:spLocks noChangeArrowheads="1"/>
              </p:cNvSpPr>
              <p:nvPr/>
            </p:nvSpPr>
            <p:spPr bwMode="auto">
              <a:xfrm>
                <a:off x="346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7" name="Oval 108"/>
              <p:cNvSpPr>
                <a:spLocks noChangeArrowheads="1"/>
              </p:cNvSpPr>
              <p:nvPr/>
            </p:nvSpPr>
            <p:spPr bwMode="auto">
              <a:xfrm>
                <a:off x="3649"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8" name="Oval 109"/>
              <p:cNvSpPr>
                <a:spLocks noChangeArrowheads="1"/>
              </p:cNvSpPr>
              <p:nvPr/>
            </p:nvSpPr>
            <p:spPr bwMode="auto">
              <a:xfrm>
                <a:off x="3832"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49" name="Oval 110"/>
              <p:cNvSpPr>
                <a:spLocks noChangeArrowheads="1"/>
              </p:cNvSpPr>
              <p:nvPr/>
            </p:nvSpPr>
            <p:spPr bwMode="auto">
              <a:xfrm>
                <a:off x="4016" y="3000"/>
                <a:ext cx="91" cy="91"/>
              </a:xfrm>
              <a:prstGeom prst="ellipse">
                <a:avLst/>
              </a:prstGeom>
              <a:solidFill>
                <a:schemeClr val="tx1"/>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sp>
        <p:nvSpPr>
          <p:cNvPr id="21515" name="Oval 111"/>
          <p:cNvSpPr>
            <a:spLocks noChangeArrowheads="1"/>
          </p:cNvSpPr>
          <p:nvPr/>
        </p:nvSpPr>
        <p:spPr bwMode="auto">
          <a:xfrm>
            <a:off x="4581525" y="3894138"/>
            <a:ext cx="160338" cy="174625"/>
          </a:xfrm>
          <a:prstGeom prst="ellipse">
            <a:avLst/>
          </a:prstGeom>
          <a:solidFill>
            <a:srgbClr val="FF0000"/>
          </a:solidFill>
          <a:ln>
            <a:noFill/>
          </a:ln>
          <a:effectLst/>
          <a:extLst>
            <a:ext uri="{91240B29-F687-4F45-9708-019B960494DF}">
              <a14:hiddenLine xmlns:a14="http://schemas.microsoft.com/office/drawing/2010/main" w="9525">
                <a:solidFill>
                  <a:schemeClr val="bg1"/>
                </a:solidFill>
                <a:round/>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1516" name="Text Box 112"/>
          <p:cNvSpPr txBox="1">
            <a:spLocks noChangeArrowheads="1"/>
          </p:cNvSpPr>
          <p:nvPr/>
        </p:nvSpPr>
        <p:spPr bwMode="auto">
          <a:xfrm>
            <a:off x="2817813"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21517" name="Text Box 113"/>
          <p:cNvSpPr txBox="1">
            <a:spLocks noChangeArrowheads="1"/>
          </p:cNvSpPr>
          <p:nvPr/>
        </p:nvSpPr>
        <p:spPr bwMode="auto">
          <a:xfrm>
            <a:off x="3149600"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21518" name="Text Box 114"/>
          <p:cNvSpPr txBox="1">
            <a:spLocks noChangeArrowheads="1"/>
          </p:cNvSpPr>
          <p:nvPr/>
        </p:nvSpPr>
        <p:spPr bwMode="auto">
          <a:xfrm>
            <a:off x="348297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1</a:t>
            </a:r>
          </a:p>
        </p:txBody>
      </p:sp>
      <p:sp>
        <p:nvSpPr>
          <p:cNvPr id="21519" name="Text Box 115"/>
          <p:cNvSpPr txBox="1">
            <a:spLocks noChangeArrowheads="1"/>
          </p:cNvSpPr>
          <p:nvPr/>
        </p:nvSpPr>
        <p:spPr bwMode="auto">
          <a:xfrm>
            <a:off x="3816350"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3</a:t>
            </a:r>
          </a:p>
        </p:txBody>
      </p:sp>
      <p:sp>
        <p:nvSpPr>
          <p:cNvPr id="21520" name="Text Box 116"/>
          <p:cNvSpPr txBox="1">
            <a:spLocks noChangeArrowheads="1"/>
          </p:cNvSpPr>
          <p:nvPr/>
        </p:nvSpPr>
        <p:spPr bwMode="auto">
          <a:xfrm>
            <a:off x="4149725" y="6570663"/>
            <a:ext cx="161925" cy="274637"/>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5</a:t>
            </a:r>
          </a:p>
        </p:txBody>
      </p:sp>
      <p:sp>
        <p:nvSpPr>
          <p:cNvPr id="21521" name="Text Box 117"/>
          <p:cNvSpPr txBox="1">
            <a:spLocks noChangeArrowheads="1"/>
          </p:cNvSpPr>
          <p:nvPr/>
        </p:nvSpPr>
        <p:spPr bwMode="auto">
          <a:xfrm>
            <a:off x="4483100" y="6572250"/>
            <a:ext cx="323850"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10</a:t>
            </a:r>
          </a:p>
        </p:txBody>
      </p:sp>
      <p:sp>
        <p:nvSpPr>
          <p:cNvPr id="21522" name="Text Box 118"/>
          <p:cNvSpPr txBox="1">
            <a:spLocks noChangeArrowheads="1"/>
          </p:cNvSpPr>
          <p:nvPr/>
        </p:nvSpPr>
        <p:spPr bwMode="auto">
          <a:xfrm>
            <a:off x="49768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5</a:t>
            </a:r>
          </a:p>
        </p:txBody>
      </p:sp>
      <p:sp>
        <p:nvSpPr>
          <p:cNvPr id="21523" name="Text Box 119"/>
          <p:cNvSpPr txBox="1">
            <a:spLocks noChangeArrowheads="1"/>
          </p:cNvSpPr>
          <p:nvPr/>
        </p:nvSpPr>
        <p:spPr bwMode="auto">
          <a:xfrm>
            <a:off x="531018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4</a:t>
            </a:r>
          </a:p>
        </p:txBody>
      </p:sp>
      <p:sp>
        <p:nvSpPr>
          <p:cNvPr id="21524" name="Text Box 120"/>
          <p:cNvSpPr txBox="1">
            <a:spLocks noChangeArrowheads="1"/>
          </p:cNvSpPr>
          <p:nvPr/>
        </p:nvSpPr>
        <p:spPr bwMode="auto">
          <a:xfrm>
            <a:off x="564356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21525" name="Text Box 121"/>
          <p:cNvSpPr txBox="1">
            <a:spLocks noChangeArrowheads="1"/>
          </p:cNvSpPr>
          <p:nvPr/>
        </p:nvSpPr>
        <p:spPr bwMode="auto">
          <a:xfrm>
            <a:off x="5976938"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21526" name="Text Box 122"/>
          <p:cNvSpPr txBox="1">
            <a:spLocks noChangeArrowheads="1"/>
          </p:cNvSpPr>
          <p:nvPr/>
        </p:nvSpPr>
        <p:spPr bwMode="auto">
          <a:xfrm>
            <a:off x="6310313" y="6572250"/>
            <a:ext cx="161925" cy="2746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800">
                <a:solidFill>
                  <a:schemeClr val="accent2"/>
                </a:solidFill>
                <a:latin typeface="Verdana" panose="020B0604030504040204" pitchFamily="34" charset="0"/>
              </a:rPr>
              <a:t>0</a:t>
            </a:r>
          </a:p>
        </p:txBody>
      </p:sp>
      <p:sp>
        <p:nvSpPr>
          <p:cNvPr id="21527" name="Rectangle 125"/>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6000">
                <a:solidFill>
                  <a:schemeClr val="accent2"/>
                </a:solidFill>
              </a:rPr>
              <a:t>l’ordine del disordine</a:t>
            </a:r>
          </a:p>
        </p:txBody>
      </p:sp>
    </p:spTree>
    <p:extLst>
      <p:ext uri="{BB962C8B-B14F-4D97-AF65-F5344CB8AC3E}">
        <p14:creationId xmlns:p14="http://schemas.microsoft.com/office/powerpoint/2010/main" val="94589807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8930" name="Text Box 2"/>
          <p:cNvSpPr txBox="1">
            <a:spLocks noChangeArrowheads="1"/>
          </p:cNvSpPr>
          <p:nvPr/>
        </p:nvSpPr>
        <p:spPr bwMode="auto">
          <a:xfrm>
            <a:off x="152400" y="279400"/>
            <a:ext cx="86709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4400">
                <a:solidFill>
                  <a:schemeClr val="accent2"/>
                </a:solidFill>
              </a:rPr>
              <a:t>variabili e relazioni causali </a:t>
            </a:r>
          </a:p>
        </p:txBody>
      </p:sp>
      <p:sp>
        <p:nvSpPr>
          <p:cNvPr id="2428931" name="Text Box 3"/>
          <p:cNvSpPr txBox="1">
            <a:spLocks noChangeArrowheads="1"/>
          </p:cNvSpPr>
          <p:nvPr/>
        </p:nvSpPr>
        <p:spPr bwMode="auto">
          <a:xfrm>
            <a:off x="144463" y="1004888"/>
            <a:ext cx="885348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66763">
              <a:defRPr>
                <a:solidFill>
                  <a:schemeClr val="tx1"/>
                </a:solidFill>
                <a:latin typeface="Arial" panose="020B0604020202020204" pitchFamily="34" charset="0"/>
                <a:cs typeface="Arial" panose="020B0604020202020204" pitchFamily="34" charset="0"/>
              </a:defRPr>
            </a:lvl2pPr>
            <a:lvl3pPr marL="957263">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spcBef>
                <a:spcPct val="50000"/>
              </a:spcBef>
              <a:buClr>
                <a:srgbClr val="FFCC00"/>
              </a:buClr>
              <a:buFont typeface="Wingdings" panose="05000000000000000000" pitchFamily="2" charset="2"/>
              <a:buNone/>
            </a:pPr>
            <a:r>
              <a:rPr lang="it-IT" altLang="it-IT" sz="2800" b="0">
                <a:latin typeface="Verdana" panose="020B0604030504040204" pitchFamily="34" charset="0"/>
              </a:rPr>
              <a:t>eventi osservati (</a:t>
            </a:r>
            <a:r>
              <a:rPr lang="it-IT" altLang="it-IT" sz="2800" b="0">
                <a:solidFill>
                  <a:srgbClr val="FF9900"/>
                </a:solidFill>
                <a:latin typeface="Verdana" panose="020B0604030504040204" pitchFamily="34" charset="0"/>
              </a:rPr>
              <a:t>caratteri</a:t>
            </a:r>
            <a:r>
              <a:rPr lang="it-IT" altLang="it-IT" sz="2800" b="0">
                <a:latin typeface="Verdana" panose="020B0604030504040204" pitchFamily="34" charset="0"/>
              </a:rPr>
              <a:t>)  che possono assumere diversi valori (</a:t>
            </a:r>
            <a:r>
              <a:rPr lang="it-IT" altLang="it-IT" sz="2800" b="0">
                <a:solidFill>
                  <a:srgbClr val="FF9900"/>
                </a:solidFill>
                <a:latin typeface="Verdana" panose="020B0604030504040204" pitchFamily="34" charset="0"/>
              </a:rPr>
              <a:t>modalità</a:t>
            </a:r>
            <a:r>
              <a:rPr lang="it-IT" altLang="it-IT" sz="2800" b="0">
                <a:latin typeface="Verdana" panose="020B0604030504040204" pitchFamily="34" charset="0"/>
              </a:rPr>
              <a:t>) tra i soggetti di un campione o di una popolazione (</a:t>
            </a:r>
            <a:r>
              <a:rPr lang="it-IT" altLang="it-IT" sz="2800" b="0">
                <a:solidFill>
                  <a:srgbClr val="FF9900"/>
                </a:solidFill>
                <a:latin typeface="Verdana" panose="020B0604030504040204" pitchFamily="34" charset="0"/>
              </a:rPr>
              <a:t>unità statistica</a:t>
            </a:r>
            <a:r>
              <a:rPr lang="it-IT" altLang="it-IT" sz="2800" b="0">
                <a:latin typeface="Verdana" panose="020B0604030504040204" pitchFamily="34" charset="0"/>
              </a:rPr>
              <a:t>)</a:t>
            </a:r>
          </a:p>
        </p:txBody>
      </p:sp>
      <p:sp>
        <p:nvSpPr>
          <p:cNvPr id="2428932" name="Rectangle 4"/>
          <p:cNvSpPr>
            <a:spLocks noChangeArrowheads="1"/>
          </p:cNvSpPr>
          <p:nvPr/>
        </p:nvSpPr>
        <p:spPr bwMode="auto">
          <a:xfrm>
            <a:off x="68263" y="2806700"/>
            <a:ext cx="7524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66763">
              <a:defRPr>
                <a:solidFill>
                  <a:schemeClr val="tx1"/>
                </a:solidFill>
                <a:latin typeface="Arial" panose="020B0604020202020204" pitchFamily="34" charset="0"/>
                <a:cs typeface="Arial" panose="020B0604020202020204" pitchFamily="34" charset="0"/>
              </a:defRPr>
            </a:lvl2pPr>
            <a:lvl3pPr marL="957263">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rgbClr val="FFCC00"/>
              </a:buClr>
              <a:buFont typeface="Wingdings" panose="05000000000000000000" pitchFamily="2" charset="2"/>
              <a:buNone/>
            </a:pPr>
            <a:r>
              <a:rPr lang="it-IT" altLang="it-IT" sz="2800" b="0">
                <a:solidFill>
                  <a:schemeClr val="accent2"/>
                </a:solidFill>
                <a:latin typeface="Verdana" panose="020B0604030504040204" pitchFamily="34" charset="0"/>
              </a:rPr>
              <a:t>1.</a:t>
            </a:r>
            <a:r>
              <a:rPr lang="it-IT" altLang="it-IT" sz="2800" b="0">
                <a:latin typeface="Verdana" panose="020B0604030504040204" pitchFamily="34" charset="0"/>
              </a:rPr>
              <a:t> variabili indipendenti:</a:t>
            </a:r>
          </a:p>
        </p:txBody>
      </p:sp>
      <p:sp>
        <p:nvSpPr>
          <p:cNvPr id="2428933" name="Rectangle 5"/>
          <p:cNvSpPr>
            <a:spLocks noChangeArrowheads="1"/>
          </p:cNvSpPr>
          <p:nvPr/>
        </p:nvSpPr>
        <p:spPr bwMode="auto">
          <a:xfrm>
            <a:off x="0" y="3862388"/>
            <a:ext cx="8362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66763">
              <a:defRPr>
                <a:solidFill>
                  <a:schemeClr val="tx1"/>
                </a:solidFill>
                <a:latin typeface="Arial" panose="020B0604020202020204" pitchFamily="34" charset="0"/>
                <a:cs typeface="Arial" panose="020B0604020202020204" pitchFamily="34" charset="0"/>
              </a:defRPr>
            </a:lvl2pPr>
            <a:lvl3pPr marL="957263">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rgbClr val="FFCC00"/>
              </a:buClr>
              <a:buFont typeface="Wingdings" panose="05000000000000000000" pitchFamily="2" charset="2"/>
              <a:buNone/>
            </a:pPr>
            <a:r>
              <a:rPr lang="it-IT" altLang="it-IT" sz="2800" b="0">
                <a:solidFill>
                  <a:schemeClr val="accent2"/>
                </a:solidFill>
                <a:latin typeface="Verdana" panose="020B0604030504040204" pitchFamily="34" charset="0"/>
              </a:rPr>
              <a:t>2.</a:t>
            </a:r>
            <a:r>
              <a:rPr lang="it-IT" altLang="it-IT" sz="2800" b="0">
                <a:latin typeface="Verdana" panose="020B0604030504040204" pitchFamily="34" charset="0"/>
              </a:rPr>
              <a:t> variabili dipendenti:</a:t>
            </a:r>
          </a:p>
        </p:txBody>
      </p:sp>
      <p:sp>
        <p:nvSpPr>
          <p:cNvPr id="2428934" name="Rectangle 6"/>
          <p:cNvSpPr>
            <a:spLocks noChangeArrowheads="1"/>
          </p:cNvSpPr>
          <p:nvPr/>
        </p:nvSpPr>
        <p:spPr bwMode="auto">
          <a:xfrm>
            <a:off x="1627188" y="3327400"/>
            <a:ext cx="7088187"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r>
              <a:rPr lang="it-IT" altLang="it-IT" sz="2400" b="0">
                <a:solidFill>
                  <a:srgbClr val="FF9900"/>
                </a:solidFill>
                <a:latin typeface="Verdana" panose="020B0604030504040204" pitchFamily="34" charset="0"/>
              </a:rPr>
              <a:t>controllate dallo scienziato (cause di effetti)</a:t>
            </a:r>
          </a:p>
        </p:txBody>
      </p:sp>
      <p:sp>
        <p:nvSpPr>
          <p:cNvPr id="2428935" name="Text Box 7"/>
          <p:cNvSpPr txBox="1">
            <a:spLocks noChangeArrowheads="1"/>
          </p:cNvSpPr>
          <p:nvPr/>
        </p:nvSpPr>
        <p:spPr bwMode="auto">
          <a:xfrm>
            <a:off x="1535113" y="4456113"/>
            <a:ext cx="6656387"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r>
              <a:rPr lang="it-IT" altLang="it-IT" sz="2400" b="0">
                <a:solidFill>
                  <a:srgbClr val="FF9900"/>
                </a:solidFill>
                <a:latin typeface="Verdana" panose="020B0604030504040204" pitchFamily="34" charset="0"/>
              </a:rPr>
              <a:t>se ne osserva la variazione al variare sistematico delle prime</a:t>
            </a:r>
          </a:p>
        </p:txBody>
      </p:sp>
      <p:sp>
        <p:nvSpPr>
          <p:cNvPr id="2428936" name="Rectangle 8"/>
          <p:cNvSpPr>
            <a:spLocks noChangeArrowheads="1"/>
          </p:cNvSpPr>
          <p:nvPr/>
        </p:nvSpPr>
        <p:spPr bwMode="auto">
          <a:xfrm>
            <a:off x="0" y="5337175"/>
            <a:ext cx="83629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66763">
              <a:defRPr>
                <a:solidFill>
                  <a:schemeClr val="tx1"/>
                </a:solidFill>
                <a:latin typeface="Arial" panose="020B0604020202020204" pitchFamily="34" charset="0"/>
                <a:cs typeface="Arial" panose="020B0604020202020204" pitchFamily="34" charset="0"/>
              </a:defRPr>
            </a:lvl2pPr>
            <a:lvl3pPr marL="957263">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rgbClr val="FFCC00"/>
              </a:buClr>
              <a:buFont typeface="Wingdings" panose="05000000000000000000" pitchFamily="2" charset="2"/>
              <a:buNone/>
            </a:pPr>
            <a:r>
              <a:rPr lang="it-IT" altLang="it-IT" sz="2800" b="0">
                <a:solidFill>
                  <a:schemeClr val="accent2"/>
                </a:solidFill>
                <a:latin typeface="Verdana" panose="020B0604030504040204" pitchFamily="34" charset="0"/>
              </a:rPr>
              <a:t>3.</a:t>
            </a:r>
            <a:r>
              <a:rPr lang="it-IT" altLang="it-IT" sz="2800" b="0">
                <a:latin typeface="Verdana" panose="020B0604030504040204" pitchFamily="34" charset="0"/>
              </a:rPr>
              <a:t> variabili confondenti:</a:t>
            </a:r>
          </a:p>
        </p:txBody>
      </p:sp>
      <p:sp>
        <p:nvSpPr>
          <p:cNvPr id="2428937" name="Text Box 9"/>
          <p:cNvSpPr txBox="1">
            <a:spLocks noChangeArrowheads="1"/>
          </p:cNvSpPr>
          <p:nvPr/>
        </p:nvSpPr>
        <p:spPr bwMode="auto">
          <a:xfrm>
            <a:off x="1524000" y="5727700"/>
            <a:ext cx="7380288"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r>
              <a:rPr lang="it-IT" altLang="it-IT" sz="2400" b="0">
                <a:solidFill>
                  <a:srgbClr val="FF9900"/>
                </a:solidFill>
                <a:latin typeface="Verdana" panose="020B0604030504040204" pitchFamily="34" charset="0"/>
              </a:rPr>
              <a:t>non controllate dallo sperimentatore ma che hanno un effetto sulla v. dip. (apprendimento) </a:t>
            </a:r>
          </a:p>
        </p:txBody>
      </p:sp>
    </p:spTree>
    <p:extLst>
      <p:ext uri="{BB962C8B-B14F-4D97-AF65-F5344CB8AC3E}">
        <p14:creationId xmlns:p14="http://schemas.microsoft.com/office/powerpoint/2010/main" val="231321371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606425" y="4845050"/>
            <a:ext cx="920750" cy="2012950"/>
            <a:chOff x="1700" y="1880"/>
            <a:chExt cx="453" cy="991"/>
          </a:xfrm>
        </p:grpSpPr>
        <p:sp>
          <p:nvSpPr>
            <p:cNvPr id="23582" name="AutoShape 3"/>
            <p:cNvSpPr>
              <a:spLocks noChangeAspect="1" noChangeArrowheads="1"/>
            </p:cNvSpPr>
            <p:nvPr/>
          </p:nvSpPr>
          <p:spPr bwMode="auto">
            <a:xfrm rot="-76837">
              <a:off x="1928" y="2337"/>
              <a:ext cx="61" cy="519"/>
            </a:xfrm>
            <a:prstGeom prst="can">
              <a:avLst>
                <a:gd name="adj" fmla="val 102098"/>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83" name="AutoShape 4"/>
            <p:cNvSpPr>
              <a:spLocks noChangeAspect="1" noChangeArrowheads="1"/>
            </p:cNvSpPr>
            <p:nvPr/>
          </p:nvSpPr>
          <p:spPr bwMode="auto">
            <a:xfrm rot="276495">
              <a:off x="1871" y="2352"/>
              <a:ext cx="66" cy="519"/>
            </a:xfrm>
            <a:prstGeom prst="can">
              <a:avLst>
                <a:gd name="adj" fmla="val 94364"/>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84" name="Oval 5"/>
            <p:cNvSpPr>
              <a:spLocks noChangeArrowheads="1"/>
            </p:cNvSpPr>
            <p:nvPr/>
          </p:nvSpPr>
          <p:spPr bwMode="auto">
            <a:xfrm>
              <a:off x="1700" y="1880"/>
              <a:ext cx="453" cy="453"/>
            </a:xfrm>
            <a:prstGeom prst="ellipse">
              <a:avLst/>
            </a:prstGeom>
            <a:solidFill>
              <a:srgbClr val="0A0988">
                <a:alpha val="0"/>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nvGrpSpPr>
            <p:cNvPr id="23585" name="Group 6"/>
            <p:cNvGrpSpPr>
              <a:grpSpLocks/>
            </p:cNvGrpSpPr>
            <p:nvPr/>
          </p:nvGrpSpPr>
          <p:grpSpPr bwMode="auto">
            <a:xfrm>
              <a:off x="1815" y="1997"/>
              <a:ext cx="236" cy="630"/>
              <a:chOff x="977" y="2822"/>
              <a:chExt cx="236" cy="630"/>
            </a:xfrm>
          </p:grpSpPr>
          <p:sp>
            <p:nvSpPr>
              <p:cNvPr id="23586" name="AutoShape 7"/>
              <p:cNvSpPr>
                <a:spLocks noChangeAspect="1" noChangeArrowheads="1"/>
              </p:cNvSpPr>
              <p:nvPr/>
            </p:nvSpPr>
            <p:spPr bwMode="auto">
              <a:xfrm rot="9477356">
                <a:off x="1150" y="3187"/>
                <a:ext cx="56" cy="211"/>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87" name="AutoShape 8"/>
              <p:cNvSpPr>
                <a:spLocks noChangeAspect="1" noChangeArrowheads="1"/>
              </p:cNvSpPr>
              <p:nvPr/>
            </p:nvSpPr>
            <p:spPr bwMode="auto">
              <a:xfrm>
                <a:off x="984" y="3023"/>
                <a:ext cx="217" cy="429"/>
              </a:xfrm>
              <a:prstGeom prst="can">
                <a:avLst>
                  <a:gd name="adj" fmla="val 18891"/>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88" name="Oval 9"/>
              <p:cNvSpPr>
                <a:spLocks noChangeAspect="1" noChangeArrowheads="1"/>
              </p:cNvSpPr>
              <p:nvPr/>
            </p:nvSpPr>
            <p:spPr bwMode="auto">
              <a:xfrm>
                <a:off x="977" y="2822"/>
                <a:ext cx="236" cy="236"/>
              </a:xfrm>
              <a:prstGeom prst="ellipse">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89" name="AutoShape 10"/>
              <p:cNvSpPr>
                <a:spLocks noChangeAspect="1" noChangeArrowheads="1"/>
              </p:cNvSpPr>
              <p:nvPr/>
            </p:nvSpPr>
            <p:spPr bwMode="auto">
              <a:xfrm rot="659546">
                <a:off x="979" y="3071"/>
                <a:ext cx="54" cy="191"/>
              </a:xfrm>
              <a:prstGeom prst="can">
                <a:avLst>
                  <a:gd name="adj" fmla="val 0"/>
                </a:avLst>
              </a:prstGeom>
              <a:gradFill rotWithShape="0">
                <a:gsLst>
                  <a:gs pos="0">
                    <a:srgbClr val="FBFBFF"/>
                  </a:gs>
                  <a:gs pos="100000">
                    <a:srgbClr val="747476"/>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90" name="AutoShape 11"/>
              <p:cNvSpPr>
                <a:spLocks noChangeAspect="1" noChangeArrowheads="1"/>
              </p:cNvSpPr>
              <p:nvPr/>
            </p:nvSpPr>
            <p:spPr bwMode="auto">
              <a:xfrm rot="8935492">
                <a:off x="1009" y="3221"/>
                <a:ext cx="56" cy="211"/>
              </a:xfrm>
              <a:prstGeom prst="can">
                <a:avLst>
                  <a:gd name="adj" fmla="val 37068"/>
                </a:avLst>
              </a:prstGeom>
              <a:gradFill rotWithShape="0">
                <a:gsLst>
                  <a:gs pos="0">
                    <a:srgbClr val="747476"/>
                  </a:gs>
                  <a:gs pos="100000">
                    <a:schemeClr val="folHlink"/>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grpSp>
      <p:grpSp>
        <p:nvGrpSpPr>
          <p:cNvPr id="23555" name="Group 12"/>
          <p:cNvGrpSpPr>
            <a:grpSpLocks/>
          </p:cNvGrpSpPr>
          <p:nvPr/>
        </p:nvGrpSpPr>
        <p:grpSpPr bwMode="auto">
          <a:xfrm>
            <a:off x="1360488" y="2703513"/>
            <a:ext cx="2809875" cy="2063750"/>
            <a:chOff x="1953" y="1671"/>
            <a:chExt cx="1770" cy="1300"/>
          </a:xfrm>
        </p:grpSpPr>
        <p:sp>
          <p:nvSpPr>
            <p:cNvPr id="23563" name="AutoShape 13"/>
            <p:cNvSpPr>
              <a:spLocks noChangeArrowheads="1"/>
            </p:cNvSpPr>
            <p:nvPr/>
          </p:nvSpPr>
          <p:spPr bwMode="auto">
            <a:xfrm>
              <a:off x="1953" y="1671"/>
              <a:ext cx="1770" cy="1300"/>
            </a:xfrm>
            <a:prstGeom prst="cloudCallout">
              <a:avLst>
                <a:gd name="adj1" fmla="val -43727"/>
                <a:gd name="adj2" fmla="val 70000"/>
              </a:avLst>
            </a:prstGeom>
            <a:solidFill>
              <a:srgbClr val="FF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endParaRPr lang="it-IT" altLang="it-IT" sz="2400">
                <a:solidFill>
                  <a:schemeClr val="bg1"/>
                </a:solidFill>
                <a:latin typeface="Verdana" panose="020B0604030504040204" pitchFamily="34" charset="0"/>
              </a:endParaRPr>
            </a:p>
          </p:txBody>
        </p:sp>
        <p:sp>
          <p:nvSpPr>
            <p:cNvPr id="23564" name="Line 14"/>
            <p:cNvSpPr>
              <a:spLocks noChangeShapeType="1"/>
            </p:cNvSpPr>
            <p:nvPr/>
          </p:nvSpPr>
          <p:spPr bwMode="auto">
            <a:xfrm>
              <a:off x="2499" y="2507"/>
              <a:ext cx="771"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3565" name="Text Box 15"/>
            <p:cNvSpPr txBox="1">
              <a:spLocks noChangeArrowheads="1"/>
            </p:cNvSpPr>
            <p:nvPr/>
          </p:nvSpPr>
          <p:spPr bwMode="auto">
            <a:xfrm>
              <a:off x="2706" y="2643"/>
              <a:ext cx="435"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r>
                <a:rPr lang="it-IT" altLang="it-IT" sz="1000">
                  <a:latin typeface="Verdana" panose="020B0604030504040204" pitchFamily="34" charset="0"/>
                </a:rPr>
                <a:t>distanza</a:t>
              </a:r>
            </a:p>
          </p:txBody>
        </p:sp>
        <p:sp>
          <p:nvSpPr>
            <p:cNvPr id="23566" name="Line 16"/>
            <p:cNvSpPr>
              <a:spLocks noChangeShapeType="1"/>
            </p:cNvSpPr>
            <p:nvPr/>
          </p:nvSpPr>
          <p:spPr bwMode="auto">
            <a:xfrm flipV="1">
              <a:off x="2504" y="2004"/>
              <a:ext cx="0" cy="50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3567" name="Text Box 17"/>
            <p:cNvSpPr txBox="1">
              <a:spLocks noChangeArrowheads="1"/>
            </p:cNvSpPr>
            <p:nvPr/>
          </p:nvSpPr>
          <p:spPr bwMode="auto">
            <a:xfrm rot="-5400000">
              <a:off x="2163" y="2213"/>
              <a:ext cx="489"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000">
                  <a:latin typeface="Verdana" panose="020B0604030504040204" pitchFamily="34" charset="0"/>
                </a:rPr>
                <a:t>Probabilità</a:t>
              </a:r>
            </a:p>
          </p:txBody>
        </p:sp>
        <p:sp>
          <p:nvSpPr>
            <p:cNvPr id="23568" name="Text Box 18"/>
            <p:cNvSpPr txBox="1">
              <a:spLocks noChangeArrowheads="1"/>
            </p:cNvSpPr>
            <p:nvPr/>
          </p:nvSpPr>
          <p:spPr bwMode="auto">
            <a:xfrm>
              <a:off x="2916" y="2552"/>
              <a:ext cx="5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000">
                  <a:latin typeface="Verdana" panose="020B0604030504040204" pitchFamily="34" charset="0"/>
                </a:rPr>
                <a:t>0</a:t>
              </a:r>
            </a:p>
          </p:txBody>
        </p:sp>
        <p:sp>
          <p:nvSpPr>
            <p:cNvPr id="23569" name="Text Box 19"/>
            <p:cNvSpPr txBox="1">
              <a:spLocks noChangeArrowheads="1"/>
            </p:cNvSpPr>
            <p:nvPr/>
          </p:nvSpPr>
          <p:spPr bwMode="auto">
            <a:xfrm>
              <a:off x="2805" y="2552"/>
              <a:ext cx="95"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000">
                  <a:latin typeface="Verdana" panose="020B0604030504040204" pitchFamily="34" charset="0"/>
                </a:rPr>
                <a:t>-1</a:t>
              </a:r>
            </a:p>
          </p:txBody>
        </p:sp>
        <p:sp>
          <p:nvSpPr>
            <p:cNvPr id="23570" name="Text Box 20"/>
            <p:cNvSpPr txBox="1">
              <a:spLocks noChangeArrowheads="1"/>
            </p:cNvSpPr>
            <p:nvPr/>
          </p:nvSpPr>
          <p:spPr bwMode="auto">
            <a:xfrm>
              <a:off x="2693" y="2552"/>
              <a:ext cx="95"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000">
                  <a:latin typeface="Verdana" panose="020B0604030504040204" pitchFamily="34" charset="0"/>
                </a:rPr>
                <a:t>-2</a:t>
              </a:r>
            </a:p>
          </p:txBody>
        </p:sp>
        <p:sp>
          <p:nvSpPr>
            <p:cNvPr id="23571" name="Text Box 21"/>
            <p:cNvSpPr txBox="1">
              <a:spLocks noChangeArrowheads="1"/>
            </p:cNvSpPr>
            <p:nvPr/>
          </p:nvSpPr>
          <p:spPr bwMode="auto">
            <a:xfrm>
              <a:off x="2581" y="2552"/>
              <a:ext cx="95"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000">
                  <a:latin typeface="Verdana" panose="020B0604030504040204" pitchFamily="34" charset="0"/>
                </a:rPr>
                <a:t>-3</a:t>
              </a:r>
            </a:p>
          </p:txBody>
        </p:sp>
        <p:sp>
          <p:nvSpPr>
            <p:cNvPr id="23572" name="Text Box 22"/>
            <p:cNvSpPr txBox="1">
              <a:spLocks noChangeArrowheads="1"/>
            </p:cNvSpPr>
            <p:nvPr/>
          </p:nvSpPr>
          <p:spPr bwMode="auto">
            <a:xfrm>
              <a:off x="3001" y="2552"/>
              <a:ext cx="5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000">
                  <a:latin typeface="Verdana" panose="020B0604030504040204" pitchFamily="34" charset="0"/>
                </a:rPr>
                <a:t>1</a:t>
              </a:r>
            </a:p>
          </p:txBody>
        </p:sp>
        <p:sp>
          <p:nvSpPr>
            <p:cNvPr id="23573" name="Text Box 23"/>
            <p:cNvSpPr txBox="1">
              <a:spLocks noChangeArrowheads="1"/>
            </p:cNvSpPr>
            <p:nvPr/>
          </p:nvSpPr>
          <p:spPr bwMode="auto">
            <a:xfrm>
              <a:off x="3085" y="2552"/>
              <a:ext cx="5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000">
                  <a:latin typeface="Verdana" panose="020B0604030504040204" pitchFamily="34" charset="0"/>
                </a:rPr>
                <a:t>2</a:t>
              </a:r>
            </a:p>
          </p:txBody>
        </p:sp>
        <p:sp>
          <p:nvSpPr>
            <p:cNvPr id="23574" name="Text Box 24"/>
            <p:cNvSpPr txBox="1">
              <a:spLocks noChangeArrowheads="1"/>
            </p:cNvSpPr>
            <p:nvPr/>
          </p:nvSpPr>
          <p:spPr bwMode="auto">
            <a:xfrm>
              <a:off x="3169" y="2552"/>
              <a:ext cx="57" cy="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it-IT" altLang="it-IT" sz="1000">
                  <a:latin typeface="Verdana" panose="020B0604030504040204" pitchFamily="34" charset="0"/>
                </a:rPr>
                <a:t>3</a:t>
              </a:r>
            </a:p>
          </p:txBody>
        </p:sp>
        <p:sp>
          <p:nvSpPr>
            <p:cNvPr id="23575" name="Rectangle 25"/>
            <p:cNvSpPr>
              <a:spLocks noChangeArrowheads="1"/>
            </p:cNvSpPr>
            <p:nvPr/>
          </p:nvSpPr>
          <p:spPr bwMode="auto">
            <a:xfrm>
              <a:off x="2909" y="2075"/>
              <a:ext cx="34" cy="443"/>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76" name="Rectangle 26"/>
            <p:cNvSpPr>
              <a:spLocks noChangeArrowheads="1"/>
            </p:cNvSpPr>
            <p:nvPr/>
          </p:nvSpPr>
          <p:spPr bwMode="auto">
            <a:xfrm>
              <a:off x="2819" y="2203"/>
              <a:ext cx="33" cy="31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77" name="Rectangle 27"/>
            <p:cNvSpPr>
              <a:spLocks noChangeArrowheads="1"/>
            </p:cNvSpPr>
            <p:nvPr/>
          </p:nvSpPr>
          <p:spPr bwMode="auto">
            <a:xfrm>
              <a:off x="3001" y="2205"/>
              <a:ext cx="34" cy="31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78" name="Rectangle 28"/>
            <p:cNvSpPr>
              <a:spLocks noChangeArrowheads="1"/>
            </p:cNvSpPr>
            <p:nvPr/>
          </p:nvSpPr>
          <p:spPr bwMode="auto">
            <a:xfrm>
              <a:off x="2717" y="2385"/>
              <a:ext cx="39" cy="126"/>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79" name="Rectangle 29"/>
            <p:cNvSpPr>
              <a:spLocks noChangeArrowheads="1"/>
            </p:cNvSpPr>
            <p:nvPr/>
          </p:nvSpPr>
          <p:spPr bwMode="auto">
            <a:xfrm>
              <a:off x="3080" y="2321"/>
              <a:ext cx="33" cy="192"/>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80" name="Rectangle 30"/>
            <p:cNvSpPr>
              <a:spLocks noChangeArrowheads="1"/>
            </p:cNvSpPr>
            <p:nvPr/>
          </p:nvSpPr>
          <p:spPr bwMode="auto">
            <a:xfrm>
              <a:off x="2599" y="2452"/>
              <a:ext cx="39" cy="61"/>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3581" name="Rectangle 31"/>
            <p:cNvSpPr>
              <a:spLocks noChangeArrowheads="1"/>
            </p:cNvSpPr>
            <p:nvPr/>
          </p:nvSpPr>
          <p:spPr bwMode="auto">
            <a:xfrm>
              <a:off x="3170" y="2449"/>
              <a:ext cx="39" cy="6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sp>
        <p:nvSpPr>
          <p:cNvPr id="23556" name="Rectangle 32"/>
          <p:cNvSpPr>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4100">
                <a:solidFill>
                  <a:schemeClr val="accent2"/>
                </a:solidFill>
              </a:rPr>
              <a:t>distribuzione </a:t>
            </a:r>
            <a:r>
              <a:rPr lang="it-IT" altLang="it-IT" sz="4100" i="1">
                <a:solidFill>
                  <a:schemeClr val="accent2"/>
                </a:solidFill>
              </a:rPr>
              <a:t>Normale</a:t>
            </a:r>
          </a:p>
        </p:txBody>
      </p:sp>
      <p:pic>
        <p:nvPicPr>
          <p:cNvPr id="23557" name="Picture 33" descr="220px-Carl_Friedrich_Gau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450" y="1400175"/>
            <a:ext cx="20955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34"/>
          <p:cNvSpPr>
            <a:spLocks noChangeArrowheads="1"/>
          </p:cNvSpPr>
          <p:nvPr/>
        </p:nvSpPr>
        <p:spPr bwMode="auto">
          <a:xfrm>
            <a:off x="633413" y="1212850"/>
            <a:ext cx="5018087"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r>
              <a:rPr lang="it-IT" altLang="it-IT" sz="2400" b="0" i="1"/>
              <a:t>La ripetizione di eventi singoli e indipendenti rivela la struttura sottostante del fenomeno</a:t>
            </a:r>
          </a:p>
        </p:txBody>
      </p:sp>
      <p:graphicFrame>
        <p:nvGraphicFramePr>
          <p:cNvPr id="23559" name="Object 3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8296" name="Equation" r:id="rId5" imgW="114151" imgH="215619" progId="Equation.3">
                  <p:embed/>
                </p:oleObj>
              </mc:Choice>
              <mc:Fallback>
                <p:oleObj name="Equation" r:id="rId5" imgW="114151" imgH="215619"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06436" name="Object 36"/>
          <p:cNvGraphicFramePr>
            <a:graphicFrameLocks noChangeAspect="1"/>
          </p:cNvGraphicFramePr>
          <p:nvPr/>
        </p:nvGraphicFramePr>
        <p:xfrm>
          <a:off x="3375025" y="4351338"/>
          <a:ext cx="5768975" cy="1316037"/>
        </p:xfrm>
        <a:graphic>
          <a:graphicData uri="http://schemas.openxmlformats.org/presentationml/2006/ole">
            <mc:AlternateContent xmlns:mc="http://schemas.openxmlformats.org/markup-compatibility/2006">
              <mc:Choice xmlns:v="urn:schemas-microsoft-com:vml" Requires="v">
                <p:oleObj spid="_x0000_s8297" name="Equation" r:id="rId7" imgW="2324100" imgH="523785" progId="Equation.3">
                  <p:embed/>
                </p:oleObj>
              </mc:Choice>
              <mc:Fallback>
                <p:oleObj name="Equation" r:id="rId7" imgW="2324100" imgH="523785"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5025" y="4351338"/>
                        <a:ext cx="5768975" cy="1316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06437" name="Object 37"/>
          <p:cNvGraphicFramePr>
            <a:graphicFrameLocks noChangeAspect="1"/>
          </p:cNvGraphicFramePr>
          <p:nvPr/>
        </p:nvGraphicFramePr>
        <p:xfrm>
          <a:off x="2894013" y="5561013"/>
          <a:ext cx="2820987" cy="1220787"/>
        </p:xfrm>
        <a:graphic>
          <a:graphicData uri="http://schemas.openxmlformats.org/presentationml/2006/ole">
            <mc:AlternateContent xmlns:mc="http://schemas.openxmlformats.org/markup-compatibility/2006">
              <mc:Choice xmlns:v="urn:schemas-microsoft-com:vml" Requires="v">
                <p:oleObj spid="_x0000_s8298" name="Equation" r:id="rId9" imgW="1133543" imgH="485775" progId="Equation.3">
                  <p:embed/>
                </p:oleObj>
              </mc:Choice>
              <mc:Fallback>
                <p:oleObj name="Equation" r:id="rId9" imgW="1133543" imgH="485775"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94013" y="5561013"/>
                        <a:ext cx="2820987" cy="1220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06438" name="Text Box 38"/>
          <p:cNvSpPr txBox="1">
            <a:spLocks noChangeArrowheads="1"/>
          </p:cNvSpPr>
          <p:nvPr/>
        </p:nvSpPr>
        <p:spPr bwMode="auto">
          <a:xfrm>
            <a:off x="5981700" y="5568950"/>
            <a:ext cx="314325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buClr>
                <a:schemeClr val="accent2"/>
              </a:buClr>
              <a:buFont typeface="Wingdings" panose="05000000000000000000" pitchFamily="2" charset="2"/>
              <a:buNone/>
            </a:pPr>
            <a:r>
              <a:rPr lang="it-IT" altLang="it-IT" sz="2000" i="1">
                <a:sym typeface="Wingdings" panose="05000000000000000000" pitchFamily="2" charset="2"/>
              </a:rPr>
              <a:t>Deviazione standard:</a:t>
            </a:r>
            <a:r>
              <a:rPr lang="it-IT" altLang="it-IT" sz="2000" b="0">
                <a:sym typeface="Wingdings" panose="05000000000000000000" pitchFamily="2" charset="2"/>
              </a:rPr>
              <a:t> media del valore assoluto degli scarti di ciascuna osservazione dalla media</a:t>
            </a:r>
          </a:p>
        </p:txBody>
      </p:sp>
    </p:spTree>
    <p:extLst>
      <p:ext uri="{BB962C8B-B14F-4D97-AF65-F5344CB8AC3E}">
        <p14:creationId xmlns:p14="http://schemas.microsoft.com/office/powerpoint/2010/main" val="35062949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06436"/>
                                        </p:tgtEl>
                                        <p:attrNameLst>
                                          <p:attrName>style.visibility</p:attrName>
                                        </p:attrNameLst>
                                      </p:cBhvr>
                                      <p:to>
                                        <p:strVal val="visible"/>
                                      </p:to>
                                    </p:set>
                                    <p:animEffect transition="in" filter="wipe(left)">
                                      <p:cBhvr>
                                        <p:cTn id="7" dur="500"/>
                                        <p:tgtEl>
                                          <p:spTgt spid="24064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406437"/>
                                        </p:tgtEl>
                                        <p:attrNameLst>
                                          <p:attrName>style.visibility</p:attrName>
                                        </p:attrNameLst>
                                      </p:cBhvr>
                                      <p:to>
                                        <p:strVal val="visible"/>
                                      </p:to>
                                    </p:set>
                                    <p:animEffect transition="in" filter="wipe(left)">
                                      <p:cBhvr>
                                        <p:cTn id="12" dur="500"/>
                                        <p:tgtEl>
                                          <p:spTgt spid="24064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06438"/>
                                        </p:tgtEl>
                                        <p:attrNameLst>
                                          <p:attrName>style.visibility</p:attrName>
                                        </p:attrNameLst>
                                      </p:cBhvr>
                                      <p:to>
                                        <p:strVal val="visible"/>
                                      </p:to>
                                    </p:set>
                                    <p:animEffect transition="in" filter="wipe(left)">
                                      <p:cBhvr>
                                        <p:cTn id="17" dur="500"/>
                                        <p:tgtEl>
                                          <p:spTgt spid="240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57200" y="3238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4100">
                <a:solidFill>
                  <a:schemeClr val="accent2"/>
                </a:solidFill>
              </a:rPr>
              <a:t>campioni di altezza</a:t>
            </a:r>
          </a:p>
        </p:txBody>
      </p:sp>
      <p:sp>
        <p:nvSpPr>
          <p:cNvPr id="25603" name="Text Box 3"/>
          <p:cNvSpPr txBox="1">
            <a:spLocks noChangeArrowheads="1"/>
          </p:cNvSpPr>
          <p:nvPr/>
        </p:nvSpPr>
        <p:spPr bwMode="auto">
          <a:xfrm>
            <a:off x="2901950" y="6107113"/>
            <a:ext cx="2370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a:t>altezza nel mondo</a:t>
            </a:r>
          </a:p>
        </p:txBody>
      </p:sp>
      <p:pic>
        <p:nvPicPr>
          <p:cNvPr id="25604" name="Picture 4" descr="distrib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3597275"/>
            <a:ext cx="63785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10501" name="Group 5"/>
          <p:cNvGrpSpPr>
            <a:grpSpLocks/>
          </p:cNvGrpSpPr>
          <p:nvPr/>
        </p:nvGrpSpPr>
        <p:grpSpPr bwMode="auto">
          <a:xfrm>
            <a:off x="1003300" y="2011363"/>
            <a:ext cx="3124200" cy="2838450"/>
            <a:chOff x="632" y="1267"/>
            <a:chExt cx="1968" cy="1788"/>
          </a:xfrm>
        </p:grpSpPr>
        <p:sp>
          <p:nvSpPr>
            <p:cNvPr id="25608" name="Text Box 6"/>
            <p:cNvSpPr txBox="1">
              <a:spLocks noChangeArrowheads="1"/>
            </p:cNvSpPr>
            <p:nvPr/>
          </p:nvSpPr>
          <p:spPr bwMode="auto">
            <a:xfrm>
              <a:off x="632" y="1267"/>
              <a:ext cx="1968"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spcBef>
                  <a:spcPct val="50000"/>
                </a:spcBef>
              </a:pPr>
              <a:r>
                <a:rPr lang="it-IT" altLang="it-IT" sz="1800" b="0">
                  <a:solidFill>
                    <a:schemeClr val="accent2"/>
                  </a:solidFill>
                </a:rPr>
                <a:t>	1,61 </a:t>
              </a:r>
              <a:r>
                <a:rPr lang="it-IT" altLang="it-IT" sz="1800" b="0" u="sng">
                  <a:solidFill>
                    <a:schemeClr val="accent2"/>
                  </a:solidFill>
                </a:rPr>
                <a:t>&lt;</a:t>
              </a:r>
              <a:r>
                <a:rPr lang="it-IT" altLang="it-IT" sz="1800" b="0">
                  <a:solidFill>
                    <a:schemeClr val="accent2"/>
                  </a:solidFill>
                </a:rPr>
                <a:t> h &lt; 1,63</a:t>
              </a:r>
            </a:p>
            <a:p>
              <a:pPr>
                <a:spcBef>
                  <a:spcPct val="50000"/>
                </a:spcBef>
              </a:pPr>
              <a:r>
                <a:rPr lang="it-IT" altLang="it-IT" sz="1800" b="0">
                  <a:solidFill>
                    <a:schemeClr val="accent2"/>
                  </a:solidFill>
                </a:rPr>
                <a:t>       1,59 </a:t>
              </a:r>
              <a:r>
                <a:rPr lang="it-IT" altLang="it-IT" sz="1800" b="0" u="sng">
                  <a:solidFill>
                    <a:schemeClr val="accent2"/>
                  </a:solidFill>
                </a:rPr>
                <a:t>&lt;</a:t>
              </a:r>
              <a:r>
                <a:rPr lang="it-IT" altLang="it-IT" sz="1800" b="0">
                  <a:solidFill>
                    <a:schemeClr val="accent2"/>
                  </a:solidFill>
                </a:rPr>
                <a:t> h &lt; 1,61</a:t>
              </a:r>
            </a:p>
            <a:p>
              <a:pPr>
                <a:spcBef>
                  <a:spcPct val="50000"/>
                </a:spcBef>
              </a:pPr>
              <a:r>
                <a:rPr lang="it-IT" altLang="it-IT" sz="1800" b="0">
                  <a:solidFill>
                    <a:schemeClr val="accent2"/>
                  </a:solidFill>
                </a:rPr>
                <a:t>1,57 </a:t>
              </a:r>
              <a:r>
                <a:rPr lang="it-IT" altLang="it-IT" sz="1800" b="0" u="sng">
                  <a:solidFill>
                    <a:schemeClr val="accent2"/>
                  </a:solidFill>
                </a:rPr>
                <a:t>&lt;</a:t>
              </a:r>
              <a:r>
                <a:rPr lang="it-IT" altLang="it-IT" sz="1800" b="0">
                  <a:solidFill>
                    <a:schemeClr val="accent2"/>
                  </a:solidFill>
                </a:rPr>
                <a:t> h &lt; 1,59</a:t>
              </a:r>
            </a:p>
          </p:txBody>
        </p:sp>
        <p:sp>
          <p:nvSpPr>
            <p:cNvPr id="25609" name="Line 7"/>
            <p:cNvSpPr>
              <a:spLocks noChangeShapeType="1"/>
            </p:cNvSpPr>
            <p:nvPr/>
          </p:nvSpPr>
          <p:spPr bwMode="auto">
            <a:xfrm>
              <a:off x="2227" y="1459"/>
              <a:ext cx="125" cy="1459"/>
            </a:xfrm>
            <a:prstGeom prst="line">
              <a:avLst/>
            </a:prstGeom>
            <a:noFill/>
            <a:ln w="952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610" name="Line 8"/>
            <p:cNvSpPr>
              <a:spLocks noChangeShapeType="1"/>
            </p:cNvSpPr>
            <p:nvPr/>
          </p:nvSpPr>
          <p:spPr bwMode="auto">
            <a:xfrm>
              <a:off x="1979" y="1797"/>
              <a:ext cx="298" cy="1161"/>
            </a:xfrm>
            <a:prstGeom prst="line">
              <a:avLst/>
            </a:prstGeom>
            <a:noFill/>
            <a:ln w="952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5611" name="Line 9"/>
            <p:cNvSpPr>
              <a:spLocks noChangeShapeType="1"/>
            </p:cNvSpPr>
            <p:nvPr/>
          </p:nvSpPr>
          <p:spPr bwMode="auto">
            <a:xfrm>
              <a:off x="1722" y="2038"/>
              <a:ext cx="480" cy="1017"/>
            </a:xfrm>
            <a:prstGeom prst="line">
              <a:avLst/>
            </a:prstGeom>
            <a:noFill/>
            <a:ln w="952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5606" name="Rectangle 10"/>
          <p:cNvSpPr>
            <a:spLocks noChangeArrowheads="1"/>
          </p:cNvSpPr>
          <p:nvPr/>
        </p:nvSpPr>
        <p:spPr bwMode="auto">
          <a:xfrm>
            <a:off x="857250" y="3695700"/>
            <a:ext cx="514350" cy="495300"/>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5607" name="Text Box 11"/>
          <p:cNvSpPr txBox="1">
            <a:spLocks noChangeArrowheads="1"/>
          </p:cNvSpPr>
          <p:nvPr/>
        </p:nvSpPr>
        <p:spPr bwMode="auto">
          <a:xfrm>
            <a:off x="2392363" y="6534150"/>
            <a:ext cx="2370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a:t>altezza nel mondo</a:t>
            </a:r>
          </a:p>
        </p:txBody>
      </p:sp>
    </p:spTree>
    <p:extLst>
      <p:ext uri="{BB962C8B-B14F-4D97-AF65-F5344CB8AC3E}">
        <p14:creationId xmlns:p14="http://schemas.microsoft.com/office/powerpoint/2010/main" val="19159126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10501"/>
                                        </p:tgtEl>
                                        <p:attrNameLst>
                                          <p:attrName>style.visibility</p:attrName>
                                        </p:attrNameLst>
                                      </p:cBhvr>
                                      <p:to>
                                        <p:strVal val="visible"/>
                                      </p:to>
                                    </p:set>
                                    <p:animEffect transition="in" filter="fade">
                                      <p:cBhvr>
                                        <p:cTn id="7" dur="2000"/>
                                        <p:tgtEl>
                                          <p:spTgt spid="2410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457200" y="3238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4100">
                <a:solidFill>
                  <a:schemeClr val="accent2"/>
                </a:solidFill>
              </a:rPr>
              <a:t>campioni di altezza</a:t>
            </a:r>
          </a:p>
        </p:txBody>
      </p:sp>
      <p:sp>
        <p:nvSpPr>
          <p:cNvPr id="27651" name="Text Box 3"/>
          <p:cNvSpPr txBox="1">
            <a:spLocks noChangeArrowheads="1"/>
          </p:cNvSpPr>
          <p:nvPr/>
        </p:nvSpPr>
        <p:spPr bwMode="auto">
          <a:xfrm>
            <a:off x="2901950" y="6107113"/>
            <a:ext cx="2370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a:t>altezza nel mondo</a:t>
            </a:r>
          </a:p>
        </p:txBody>
      </p:sp>
      <p:pic>
        <p:nvPicPr>
          <p:cNvPr id="27652" name="Picture 4" descr="distrib 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3597275"/>
            <a:ext cx="63785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3" name="Group 5"/>
          <p:cNvGrpSpPr>
            <a:grpSpLocks/>
          </p:cNvGrpSpPr>
          <p:nvPr/>
        </p:nvGrpSpPr>
        <p:grpSpPr bwMode="auto">
          <a:xfrm>
            <a:off x="1003300" y="2011363"/>
            <a:ext cx="3124200" cy="2838450"/>
            <a:chOff x="632" y="1267"/>
            <a:chExt cx="1968" cy="1788"/>
          </a:xfrm>
        </p:grpSpPr>
        <p:sp>
          <p:nvSpPr>
            <p:cNvPr id="27666" name="Text Box 6"/>
            <p:cNvSpPr txBox="1">
              <a:spLocks noChangeArrowheads="1"/>
            </p:cNvSpPr>
            <p:nvPr/>
          </p:nvSpPr>
          <p:spPr bwMode="auto">
            <a:xfrm>
              <a:off x="632" y="1267"/>
              <a:ext cx="1968" cy="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spcBef>
                  <a:spcPct val="50000"/>
                </a:spcBef>
              </a:pPr>
              <a:r>
                <a:rPr lang="it-IT" altLang="it-IT" sz="1800" b="0">
                  <a:solidFill>
                    <a:schemeClr val="accent2"/>
                  </a:solidFill>
                </a:rPr>
                <a:t>	1,61 </a:t>
              </a:r>
              <a:r>
                <a:rPr lang="it-IT" altLang="it-IT" sz="1800" b="0" u="sng">
                  <a:solidFill>
                    <a:schemeClr val="accent2"/>
                  </a:solidFill>
                </a:rPr>
                <a:t>&lt;</a:t>
              </a:r>
              <a:r>
                <a:rPr lang="it-IT" altLang="it-IT" sz="1800" b="0">
                  <a:solidFill>
                    <a:schemeClr val="accent2"/>
                  </a:solidFill>
                </a:rPr>
                <a:t> h &lt; 1,63</a:t>
              </a:r>
            </a:p>
            <a:p>
              <a:pPr>
                <a:spcBef>
                  <a:spcPct val="50000"/>
                </a:spcBef>
              </a:pPr>
              <a:r>
                <a:rPr lang="it-IT" altLang="it-IT" sz="1800" b="0">
                  <a:solidFill>
                    <a:schemeClr val="accent2"/>
                  </a:solidFill>
                </a:rPr>
                <a:t>       1,59 </a:t>
              </a:r>
              <a:r>
                <a:rPr lang="it-IT" altLang="it-IT" sz="1800" b="0" u="sng">
                  <a:solidFill>
                    <a:schemeClr val="accent2"/>
                  </a:solidFill>
                </a:rPr>
                <a:t>&lt;</a:t>
              </a:r>
              <a:r>
                <a:rPr lang="it-IT" altLang="it-IT" sz="1800" b="0">
                  <a:solidFill>
                    <a:schemeClr val="accent2"/>
                  </a:solidFill>
                </a:rPr>
                <a:t> h &lt; 1,61</a:t>
              </a:r>
            </a:p>
            <a:p>
              <a:pPr>
                <a:spcBef>
                  <a:spcPct val="50000"/>
                </a:spcBef>
              </a:pPr>
              <a:r>
                <a:rPr lang="it-IT" altLang="it-IT" sz="1800" b="0">
                  <a:solidFill>
                    <a:schemeClr val="accent2"/>
                  </a:solidFill>
                </a:rPr>
                <a:t>1,57 </a:t>
              </a:r>
              <a:r>
                <a:rPr lang="it-IT" altLang="it-IT" sz="1800" b="0" u="sng">
                  <a:solidFill>
                    <a:schemeClr val="accent2"/>
                  </a:solidFill>
                </a:rPr>
                <a:t>&lt;</a:t>
              </a:r>
              <a:r>
                <a:rPr lang="it-IT" altLang="it-IT" sz="1800" b="0">
                  <a:solidFill>
                    <a:schemeClr val="accent2"/>
                  </a:solidFill>
                </a:rPr>
                <a:t> h &lt; 1,59</a:t>
              </a:r>
            </a:p>
          </p:txBody>
        </p:sp>
        <p:sp>
          <p:nvSpPr>
            <p:cNvPr id="27667" name="Line 7"/>
            <p:cNvSpPr>
              <a:spLocks noChangeShapeType="1"/>
            </p:cNvSpPr>
            <p:nvPr/>
          </p:nvSpPr>
          <p:spPr bwMode="auto">
            <a:xfrm>
              <a:off x="2227" y="1459"/>
              <a:ext cx="125" cy="1459"/>
            </a:xfrm>
            <a:prstGeom prst="line">
              <a:avLst/>
            </a:prstGeom>
            <a:noFill/>
            <a:ln w="952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7668" name="Line 8"/>
            <p:cNvSpPr>
              <a:spLocks noChangeShapeType="1"/>
            </p:cNvSpPr>
            <p:nvPr/>
          </p:nvSpPr>
          <p:spPr bwMode="auto">
            <a:xfrm>
              <a:off x="1979" y="1797"/>
              <a:ext cx="298" cy="1161"/>
            </a:xfrm>
            <a:prstGeom prst="line">
              <a:avLst/>
            </a:prstGeom>
            <a:noFill/>
            <a:ln w="952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7669" name="Line 9"/>
            <p:cNvSpPr>
              <a:spLocks noChangeShapeType="1"/>
            </p:cNvSpPr>
            <p:nvPr/>
          </p:nvSpPr>
          <p:spPr bwMode="auto">
            <a:xfrm>
              <a:off x="1722" y="2038"/>
              <a:ext cx="480" cy="1017"/>
            </a:xfrm>
            <a:prstGeom prst="line">
              <a:avLst/>
            </a:prstGeom>
            <a:noFill/>
            <a:ln w="952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grpSp>
        <p:nvGrpSpPr>
          <p:cNvPr id="2412554" name="Group 10"/>
          <p:cNvGrpSpPr>
            <a:grpSpLocks/>
          </p:cNvGrpSpPr>
          <p:nvPr/>
        </p:nvGrpSpPr>
        <p:grpSpPr bwMode="auto">
          <a:xfrm>
            <a:off x="4311650" y="1687513"/>
            <a:ext cx="2235200" cy="4144962"/>
            <a:chOff x="2716" y="1063"/>
            <a:chExt cx="1408" cy="2611"/>
          </a:xfrm>
        </p:grpSpPr>
        <p:pic>
          <p:nvPicPr>
            <p:cNvPr id="27662" name="Picture 11" descr="Francesca_Piccinini_0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2" y="1672"/>
              <a:ext cx="680"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3" name="Text Box 12"/>
            <p:cNvSpPr txBox="1">
              <a:spLocks noChangeArrowheads="1"/>
            </p:cNvSpPr>
            <p:nvPr/>
          </p:nvSpPr>
          <p:spPr bwMode="auto">
            <a:xfrm>
              <a:off x="2716" y="1063"/>
              <a:ext cx="1408" cy="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r">
                <a:spcBef>
                  <a:spcPct val="50000"/>
                </a:spcBef>
              </a:pPr>
              <a:r>
                <a:rPr lang="it-IT" altLang="it-IT" sz="1800" b="0">
                  <a:solidFill>
                    <a:schemeClr val="accent2"/>
                  </a:solidFill>
                </a:rPr>
                <a:t>Francesca Piccinini e Simona Gioli </a:t>
              </a:r>
              <a:br>
                <a:rPr lang="it-IT" altLang="it-IT" sz="1800" b="0">
                  <a:solidFill>
                    <a:schemeClr val="accent2"/>
                  </a:solidFill>
                </a:rPr>
              </a:br>
              <a:r>
                <a:rPr lang="it-IT" altLang="it-IT" sz="1800" b="0">
                  <a:solidFill>
                    <a:schemeClr val="accent2"/>
                  </a:solidFill>
                </a:rPr>
                <a:t>h = 1,85</a:t>
              </a:r>
            </a:p>
          </p:txBody>
        </p:sp>
        <p:sp>
          <p:nvSpPr>
            <p:cNvPr id="27664" name="Line 13"/>
            <p:cNvSpPr>
              <a:spLocks noChangeShapeType="1"/>
            </p:cNvSpPr>
            <p:nvPr/>
          </p:nvSpPr>
          <p:spPr bwMode="auto">
            <a:xfrm flipH="1">
              <a:off x="3048" y="2733"/>
              <a:ext cx="379" cy="941"/>
            </a:xfrm>
            <a:prstGeom prst="line">
              <a:avLst/>
            </a:prstGeom>
            <a:noFill/>
            <a:ln w="952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pic>
          <p:nvPicPr>
            <p:cNvPr id="27665" name="Picture 14" descr="giol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1" y="1677"/>
              <a:ext cx="630" cy="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12559" name="Group 15"/>
          <p:cNvGrpSpPr>
            <a:grpSpLocks/>
          </p:cNvGrpSpPr>
          <p:nvPr/>
        </p:nvGrpSpPr>
        <p:grpSpPr bwMode="auto">
          <a:xfrm>
            <a:off x="5170488" y="3228975"/>
            <a:ext cx="3614737" cy="2968625"/>
            <a:chOff x="3257" y="2034"/>
            <a:chExt cx="2277" cy="1870"/>
          </a:xfrm>
        </p:grpSpPr>
        <p:sp>
          <p:nvSpPr>
            <p:cNvPr id="27659" name="Text Box 16"/>
            <p:cNvSpPr txBox="1">
              <a:spLocks noChangeArrowheads="1"/>
            </p:cNvSpPr>
            <p:nvPr/>
          </p:nvSpPr>
          <p:spPr bwMode="auto">
            <a:xfrm>
              <a:off x="4426" y="2034"/>
              <a:ext cx="1108"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spcBef>
                  <a:spcPct val="50000"/>
                </a:spcBef>
              </a:pPr>
              <a:r>
                <a:rPr lang="it-IT" altLang="it-IT" sz="1800" b="0">
                  <a:solidFill>
                    <a:schemeClr val="accent2"/>
                  </a:solidFill>
                </a:rPr>
                <a:t>Sara Anzanello </a:t>
              </a:r>
              <a:br>
                <a:rPr lang="it-IT" altLang="it-IT" sz="1800" b="0">
                  <a:solidFill>
                    <a:schemeClr val="accent2"/>
                  </a:solidFill>
                </a:rPr>
              </a:br>
              <a:r>
                <a:rPr lang="it-IT" altLang="it-IT" sz="1800" b="0">
                  <a:solidFill>
                    <a:schemeClr val="accent2"/>
                  </a:solidFill>
                </a:rPr>
                <a:t>h = 1,92</a:t>
              </a:r>
            </a:p>
          </p:txBody>
        </p:sp>
        <p:pic>
          <p:nvPicPr>
            <p:cNvPr id="27660" name="Picture 17" descr="anzanell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2" y="2433"/>
              <a:ext cx="830"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Line 18"/>
            <p:cNvSpPr>
              <a:spLocks noChangeShapeType="1"/>
            </p:cNvSpPr>
            <p:nvPr/>
          </p:nvSpPr>
          <p:spPr bwMode="auto">
            <a:xfrm flipH="1">
              <a:off x="3257" y="3251"/>
              <a:ext cx="1166" cy="592"/>
            </a:xfrm>
            <a:prstGeom prst="line">
              <a:avLst/>
            </a:prstGeom>
            <a:noFill/>
            <a:ln w="9525">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pic>
        <p:nvPicPr>
          <p:cNvPr id="2412563" name="Picture 19" descr="LucianaLitizzett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7113" y="4233863"/>
            <a:ext cx="11017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7" name="Rectangle 20"/>
          <p:cNvSpPr>
            <a:spLocks noChangeArrowheads="1"/>
          </p:cNvSpPr>
          <p:nvPr/>
        </p:nvSpPr>
        <p:spPr bwMode="auto">
          <a:xfrm>
            <a:off x="857250" y="3695700"/>
            <a:ext cx="514350" cy="495300"/>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7658" name="Text Box 21"/>
          <p:cNvSpPr txBox="1">
            <a:spLocks noChangeArrowheads="1"/>
          </p:cNvSpPr>
          <p:nvPr/>
        </p:nvSpPr>
        <p:spPr bwMode="auto">
          <a:xfrm>
            <a:off x="2392363" y="6534150"/>
            <a:ext cx="2370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a:t>altezza nel mondo</a:t>
            </a:r>
          </a:p>
        </p:txBody>
      </p:sp>
    </p:spTree>
    <p:extLst>
      <p:ext uri="{BB962C8B-B14F-4D97-AF65-F5344CB8AC3E}">
        <p14:creationId xmlns:p14="http://schemas.microsoft.com/office/powerpoint/2010/main" val="3613640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412554"/>
                                        </p:tgtEl>
                                        <p:attrNameLst>
                                          <p:attrName>style.visibility</p:attrName>
                                        </p:attrNameLst>
                                      </p:cBhvr>
                                      <p:to>
                                        <p:strVal val="visible"/>
                                      </p:to>
                                    </p:set>
                                    <p:animEffect transition="in" filter="fade">
                                      <p:cBhvr>
                                        <p:cTn id="7" dur="2000"/>
                                        <p:tgtEl>
                                          <p:spTgt spid="2412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12559"/>
                                        </p:tgtEl>
                                        <p:attrNameLst>
                                          <p:attrName>style.visibility</p:attrName>
                                        </p:attrNameLst>
                                      </p:cBhvr>
                                      <p:to>
                                        <p:strVal val="visible"/>
                                      </p:to>
                                    </p:set>
                                    <p:animEffect transition="in" filter="fade">
                                      <p:cBhvr>
                                        <p:cTn id="12" dur="2000"/>
                                        <p:tgtEl>
                                          <p:spTgt spid="2412559"/>
                                        </p:tgtEl>
                                      </p:cBhvr>
                                    </p:animEffect>
                                  </p:childTnLst>
                                </p:cTn>
                              </p:par>
                            </p:childTnLst>
                          </p:cTn>
                        </p:par>
                        <p:par>
                          <p:cTn id="13" fill="hold" nodeType="afterGroup">
                            <p:stCondLst>
                              <p:cond delay="2000"/>
                            </p:stCondLst>
                            <p:childTnLst>
                              <p:par>
                                <p:cTn id="14" presetID="10" presetClass="entr" presetSubtype="0" fill="hold" nodeType="afterEffect">
                                  <p:stCondLst>
                                    <p:cond delay="0"/>
                                  </p:stCondLst>
                                  <p:childTnLst>
                                    <p:set>
                                      <p:cBhvr>
                                        <p:cTn id="15" dur="1" fill="hold">
                                          <p:stCondLst>
                                            <p:cond delay="0"/>
                                          </p:stCondLst>
                                        </p:cTn>
                                        <p:tgtEl>
                                          <p:spTgt spid="2412563"/>
                                        </p:tgtEl>
                                        <p:attrNameLst>
                                          <p:attrName>style.visibility</p:attrName>
                                        </p:attrNameLst>
                                      </p:cBhvr>
                                      <p:to>
                                        <p:strVal val="visible"/>
                                      </p:to>
                                    </p:set>
                                    <p:animEffect transition="in" filter="fade">
                                      <p:cBhvr>
                                        <p:cTn id="16" dur="2000"/>
                                        <p:tgtEl>
                                          <p:spTgt spid="2412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57200" y="-133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4100" i="1">
                <a:solidFill>
                  <a:schemeClr val="accent2"/>
                </a:solidFill>
              </a:rPr>
              <a:t>probabilità</a:t>
            </a:r>
            <a:r>
              <a:rPr lang="it-IT" altLang="it-IT" sz="4100">
                <a:solidFill>
                  <a:schemeClr val="accent2"/>
                </a:solidFill>
              </a:rPr>
              <a:t> e frequenza di eventi</a:t>
            </a:r>
          </a:p>
        </p:txBody>
      </p:sp>
      <p:sp>
        <p:nvSpPr>
          <p:cNvPr id="29699" name="Text Box 3"/>
          <p:cNvSpPr txBox="1">
            <a:spLocks noChangeArrowheads="1"/>
          </p:cNvSpPr>
          <p:nvPr/>
        </p:nvSpPr>
        <p:spPr bwMode="auto">
          <a:xfrm>
            <a:off x="2901950" y="6107113"/>
            <a:ext cx="2370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a:t>altezza nel mondo</a:t>
            </a:r>
          </a:p>
        </p:txBody>
      </p:sp>
      <p:pic>
        <p:nvPicPr>
          <p:cNvPr id="29700" name="Picture 4" descr="distrib 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3597275"/>
            <a:ext cx="63785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5"/>
          <p:cNvSpPr txBox="1">
            <a:spLocks noChangeArrowheads="1"/>
          </p:cNvSpPr>
          <p:nvPr/>
        </p:nvSpPr>
        <p:spPr bwMode="auto">
          <a:xfrm>
            <a:off x="2392363" y="6534150"/>
            <a:ext cx="2370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a:t>altezza nel mondo</a:t>
            </a:r>
          </a:p>
        </p:txBody>
      </p:sp>
      <p:grpSp>
        <p:nvGrpSpPr>
          <p:cNvPr id="2414598" name="Group 6"/>
          <p:cNvGrpSpPr>
            <a:grpSpLocks/>
          </p:cNvGrpSpPr>
          <p:nvPr/>
        </p:nvGrpSpPr>
        <p:grpSpPr bwMode="auto">
          <a:xfrm>
            <a:off x="5786438" y="876300"/>
            <a:ext cx="3357562" cy="1946275"/>
            <a:chOff x="3094" y="1104"/>
            <a:chExt cx="2115" cy="1226"/>
          </a:xfrm>
        </p:grpSpPr>
        <p:graphicFrame>
          <p:nvGraphicFramePr>
            <p:cNvPr id="29722" name="Object 7"/>
            <p:cNvGraphicFramePr>
              <a:graphicFrameLocks noChangeAspect="1"/>
            </p:cNvGraphicFramePr>
            <p:nvPr/>
          </p:nvGraphicFramePr>
          <p:xfrm>
            <a:off x="3151" y="1800"/>
            <a:ext cx="1870" cy="530"/>
          </p:xfrm>
          <a:graphic>
            <a:graphicData uri="http://schemas.openxmlformats.org/presentationml/2006/ole">
              <mc:AlternateContent xmlns:mc="http://schemas.openxmlformats.org/markup-compatibility/2006">
                <mc:Choice xmlns:v="urn:schemas-microsoft-com:vml" Requires="v">
                  <p:oleObj spid="_x0000_s9388" name="Equation" r:id="rId5" imgW="1524000" imgH="431800" progId="Equation.3">
                    <p:embed/>
                  </p:oleObj>
                </mc:Choice>
                <mc:Fallback>
                  <p:oleObj name="Equation" r:id="rId5" imgW="15240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1" y="1800"/>
                          <a:ext cx="1870"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9723" name="Text Box 8"/>
            <p:cNvSpPr txBox="1">
              <a:spLocks noChangeArrowheads="1"/>
            </p:cNvSpPr>
            <p:nvPr/>
          </p:nvSpPr>
          <p:spPr bwMode="auto">
            <a:xfrm>
              <a:off x="3094" y="1104"/>
              <a:ext cx="211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400" b="0"/>
                <a:t>distribuzione di probabilità</a:t>
              </a:r>
            </a:p>
          </p:txBody>
        </p:sp>
      </p:grpSp>
      <p:sp>
        <p:nvSpPr>
          <p:cNvPr id="29703" name="Rectangle 9"/>
          <p:cNvSpPr>
            <a:spLocks noChangeArrowheads="1"/>
          </p:cNvSpPr>
          <p:nvPr/>
        </p:nvSpPr>
        <p:spPr bwMode="auto">
          <a:xfrm>
            <a:off x="857250" y="3695700"/>
            <a:ext cx="514350" cy="495300"/>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2414602" name="Freeform 10"/>
          <p:cNvSpPr>
            <a:spLocks/>
          </p:cNvSpPr>
          <p:nvPr/>
        </p:nvSpPr>
        <p:spPr bwMode="auto">
          <a:xfrm>
            <a:off x="781050" y="3844925"/>
            <a:ext cx="5581650" cy="2320925"/>
          </a:xfrm>
          <a:custGeom>
            <a:avLst/>
            <a:gdLst>
              <a:gd name="T0" fmla="*/ 0 w 3540"/>
              <a:gd name="T1" fmla="*/ 2308225 h 1462"/>
              <a:gd name="T2" fmla="*/ 955503 w 3540"/>
              <a:gd name="T3" fmla="*/ 2308225 h 1462"/>
              <a:gd name="T4" fmla="*/ 1551509 w 3540"/>
              <a:gd name="T5" fmla="*/ 2232025 h 1462"/>
              <a:gd name="T6" fmla="*/ 2119135 w 3540"/>
              <a:gd name="T7" fmla="*/ 2041525 h 1462"/>
              <a:gd name="T8" fmla="*/ 2592156 w 3540"/>
              <a:gd name="T9" fmla="*/ 1641475 h 1462"/>
              <a:gd name="T10" fmla="*/ 2754560 w 3540"/>
              <a:gd name="T11" fmla="*/ 1355725 h 1462"/>
              <a:gd name="T12" fmla="*/ 2875969 w 3540"/>
              <a:gd name="T13" fmla="*/ 917575 h 1462"/>
              <a:gd name="T14" fmla="*/ 3103019 w 3540"/>
              <a:gd name="T15" fmla="*/ 403225 h 1462"/>
              <a:gd name="T16" fmla="*/ 3727407 w 3540"/>
              <a:gd name="T17" fmla="*/ 60325 h 1462"/>
              <a:gd name="T18" fmla="*/ 4884732 w 3540"/>
              <a:gd name="T19" fmla="*/ 41275 h 1462"/>
              <a:gd name="T20" fmla="*/ 5581650 w 3540"/>
              <a:gd name="T21" fmla="*/ 41275 h 14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40" h="1462">
                <a:moveTo>
                  <a:pt x="0" y="1454"/>
                </a:moveTo>
                <a:cubicBezTo>
                  <a:pt x="217" y="1455"/>
                  <a:pt x="442" y="1462"/>
                  <a:pt x="606" y="1454"/>
                </a:cubicBezTo>
                <a:cubicBezTo>
                  <a:pt x="770" y="1446"/>
                  <a:pt x="861" y="1434"/>
                  <a:pt x="984" y="1406"/>
                </a:cubicBezTo>
                <a:cubicBezTo>
                  <a:pt x="1107" y="1378"/>
                  <a:pt x="1234" y="1348"/>
                  <a:pt x="1344" y="1286"/>
                </a:cubicBezTo>
                <a:cubicBezTo>
                  <a:pt x="1454" y="1224"/>
                  <a:pt x="1577" y="1106"/>
                  <a:pt x="1644" y="1034"/>
                </a:cubicBezTo>
                <a:cubicBezTo>
                  <a:pt x="1711" y="962"/>
                  <a:pt x="1717" y="930"/>
                  <a:pt x="1747" y="854"/>
                </a:cubicBezTo>
                <a:cubicBezTo>
                  <a:pt x="1777" y="778"/>
                  <a:pt x="1787" y="678"/>
                  <a:pt x="1824" y="578"/>
                </a:cubicBezTo>
                <a:cubicBezTo>
                  <a:pt x="1861" y="478"/>
                  <a:pt x="1878" y="344"/>
                  <a:pt x="1968" y="254"/>
                </a:cubicBezTo>
                <a:cubicBezTo>
                  <a:pt x="2058" y="164"/>
                  <a:pt x="2176" y="76"/>
                  <a:pt x="2364" y="38"/>
                </a:cubicBezTo>
                <a:cubicBezTo>
                  <a:pt x="2552" y="0"/>
                  <a:pt x="2902" y="28"/>
                  <a:pt x="3098" y="26"/>
                </a:cubicBezTo>
                <a:cubicBezTo>
                  <a:pt x="3294" y="24"/>
                  <a:pt x="3422" y="23"/>
                  <a:pt x="3540" y="26"/>
                </a:cubicBezTo>
              </a:path>
            </a:pathLst>
          </a:custGeom>
          <a:noFill/>
          <a:ln w="28575" cap="flat" cmpd="sng">
            <a:solidFill>
              <a:srgbClr val="FF99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nvGrpSpPr>
          <p:cNvPr id="2414603" name="Group 11"/>
          <p:cNvGrpSpPr>
            <a:grpSpLocks/>
          </p:cNvGrpSpPr>
          <p:nvPr/>
        </p:nvGrpSpPr>
        <p:grpSpPr bwMode="auto">
          <a:xfrm>
            <a:off x="6362700" y="3638550"/>
            <a:ext cx="292100" cy="2625725"/>
            <a:chOff x="4008" y="2292"/>
            <a:chExt cx="184" cy="1654"/>
          </a:xfrm>
        </p:grpSpPr>
        <p:sp>
          <p:nvSpPr>
            <p:cNvPr id="29717" name="Line 12"/>
            <p:cNvSpPr>
              <a:spLocks noChangeShapeType="1"/>
            </p:cNvSpPr>
            <p:nvPr/>
          </p:nvSpPr>
          <p:spPr bwMode="auto">
            <a:xfrm flipV="1">
              <a:off x="4008" y="2292"/>
              <a:ext cx="0" cy="158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9718" name="Text Box 13"/>
            <p:cNvSpPr txBox="1">
              <a:spLocks noChangeArrowheads="1"/>
            </p:cNvSpPr>
            <p:nvPr/>
          </p:nvSpPr>
          <p:spPr bwMode="auto">
            <a:xfrm>
              <a:off x="4092" y="2347"/>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a:t>1</a:t>
              </a:r>
            </a:p>
          </p:txBody>
        </p:sp>
        <p:sp>
          <p:nvSpPr>
            <p:cNvPr id="29719" name="Text Box 14"/>
            <p:cNvSpPr txBox="1">
              <a:spLocks noChangeArrowheads="1"/>
            </p:cNvSpPr>
            <p:nvPr/>
          </p:nvSpPr>
          <p:spPr bwMode="auto">
            <a:xfrm>
              <a:off x="4121" y="3792"/>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a:t>0</a:t>
              </a:r>
            </a:p>
          </p:txBody>
        </p:sp>
        <p:sp>
          <p:nvSpPr>
            <p:cNvPr id="29720" name="Line 15"/>
            <p:cNvSpPr>
              <a:spLocks noChangeShapeType="1"/>
            </p:cNvSpPr>
            <p:nvPr/>
          </p:nvSpPr>
          <p:spPr bwMode="auto">
            <a:xfrm>
              <a:off x="4008" y="3876"/>
              <a:ext cx="6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9721" name="Line 16"/>
            <p:cNvSpPr>
              <a:spLocks noChangeShapeType="1"/>
            </p:cNvSpPr>
            <p:nvPr/>
          </p:nvSpPr>
          <p:spPr bwMode="auto">
            <a:xfrm>
              <a:off x="4013" y="2453"/>
              <a:ext cx="6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nvGrpSpPr>
          <p:cNvPr id="2414609" name="Group 17"/>
          <p:cNvGrpSpPr>
            <a:grpSpLocks/>
          </p:cNvGrpSpPr>
          <p:nvPr/>
        </p:nvGrpSpPr>
        <p:grpSpPr bwMode="auto">
          <a:xfrm>
            <a:off x="3600450" y="4953000"/>
            <a:ext cx="2762250" cy="1238250"/>
            <a:chOff x="2268" y="3120"/>
            <a:chExt cx="1740" cy="780"/>
          </a:xfrm>
        </p:grpSpPr>
        <p:sp>
          <p:nvSpPr>
            <p:cNvPr id="29715" name="Line 18"/>
            <p:cNvSpPr>
              <a:spLocks noChangeShapeType="1"/>
            </p:cNvSpPr>
            <p:nvPr/>
          </p:nvSpPr>
          <p:spPr bwMode="auto">
            <a:xfrm flipV="1">
              <a:off x="2268" y="3120"/>
              <a:ext cx="0" cy="78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9716" name="Line 19"/>
            <p:cNvSpPr>
              <a:spLocks noChangeShapeType="1"/>
            </p:cNvSpPr>
            <p:nvPr/>
          </p:nvSpPr>
          <p:spPr bwMode="auto">
            <a:xfrm>
              <a:off x="2268" y="3120"/>
              <a:ext cx="1740"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sp>
        <p:nvSpPr>
          <p:cNvPr id="2414612" name="Text Box 20"/>
          <p:cNvSpPr txBox="1">
            <a:spLocks noChangeArrowheads="1"/>
          </p:cNvSpPr>
          <p:nvPr/>
        </p:nvSpPr>
        <p:spPr bwMode="auto">
          <a:xfrm>
            <a:off x="6477000" y="4830763"/>
            <a:ext cx="2825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a:t>0.5</a:t>
            </a:r>
          </a:p>
        </p:txBody>
      </p:sp>
      <p:graphicFrame>
        <p:nvGraphicFramePr>
          <p:cNvPr id="2414613" name="Object 21"/>
          <p:cNvGraphicFramePr>
            <a:graphicFrameLocks noChangeAspect="1"/>
          </p:cNvGraphicFramePr>
          <p:nvPr/>
        </p:nvGraphicFramePr>
        <p:xfrm>
          <a:off x="4876800" y="3117850"/>
          <a:ext cx="3021013" cy="630238"/>
        </p:xfrm>
        <a:graphic>
          <a:graphicData uri="http://schemas.openxmlformats.org/presentationml/2006/ole">
            <mc:AlternateContent xmlns:mc="http://schemas.openxmlformats.org/markup-compatibility/2006">
              <mc:Choice xmlns:v="urn:schemas-microsoft-com:vml" Requires="v">
                <p:oleObj spid="_x0000_s9389" name="Equation" r:id="rId7" imgW="1765300" imgH="368300" progId="Equation.3">
                  <p:embed/>
                </p:oleObj>
              </mc:Choice>
              <mc:Fallback>
                <p:oleObj name="Equation" r:id="rId7" imgW="1765300" imgH="36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3117850"/>
                        <a:ext cx="3021013"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14614" name="Text Box 22"/>
          <p:cNvSpPr txBox="1">
            <a:spLocks noChangeArrowheads="1"/>
          </p:cNvSpPr>
          <p:nvPr/>
        </p:nvSpPr>
        <p:spPr bwMode="auto">
          <a:xfrm>
            <a:off x="895350" y="3486150"/>
            <a:ext cx="36576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b="0">
                <a:solidFill>
                  <a:srgbClr val="FF9900"/>
                </a:solidFill>
              </a:rPr>
              <a:t>Funzione di ripartizione empirica</a:t>
            </a:r>
          </a:p>
        </p:txBody>
      </p:sp>
      <p:sp>
        <p:nvSpPr>
          <p:cNvPr id="2414615" name="Line 23"/>
          <p:cNvSpPr>
            <a:spLocks noChangeShapeType="1"/>
          </p:cNvSpPr>
          <p:nvPr/>
        </p:nvSpPr>
        <p:spPr bwMode="auto">
          <a:xfrm>
            <a:off x="2990850" y="6477000"/>
            <a:ext cx="1200150" cy="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aphicFrame>
        <p:nvGraphicFramePr>
          <p:cNvPr id="2414616" name="Object 24"/>
          <p:cNvGraphicFramePr>
            <a:graphicFrameLocks noChangeAspect="1"/>
          </p:cNvGraphicFramePr>
          <p:nvPr/>
        </p:nvGraphicFramePr>
        <p:xfrm>
          <a:off x="3494088" y="6213475"/>
          <a:ext cx="239712" cy="282575"/>
        </p:xfrm>
        <a:graphic>
          <a:graphicData uri="http://schemas.openxmlformats.org/presentationml/2006/ole">
            <mc:AlternateContent xmlns:mc="http://schemas.openxmlformats.org/markup-compatibility/2006">
              <mc:Choice xmlns:v="urn:schemas-microsoft-com:vml" Requires="v">
                <p:oleObj spid="_x0000_s9390" name="Equation" r:id="rId9" imgW="139579" imgH="164957" progId="Equation.3">
                  <p:embed/>
                </p:oleObj>
              </mc:Choice>
              <mc:Fallback>
                <p:oleObj name="Equation" r:id="rId9" imgW="139579" imgH="16495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4088" y="6213475"/>
                        <a:ext cx="239712"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14617" name="Object 25"/>
          <p:cNvGraphicFramePr>
            <a:graphicFrameLocks noChangeAspect="1"/>
          </p:cNvGraphicFramePr>
          <p:nvPr/>
        </p:nvGraphicFramePr>
        <p:xfrm>
          <a:off x="2716213" y="6202363"/>
          <a:ext cx="631825" cy="282575"/>
        </p:xfrm>
        <a:graphic>
          <a:graphicData uri="http://schemas.openxmlformats.org/presentationml/2006/ole">
            <mc:AlternateContent xmlns:mc="http://schemas.openxmlformats.org/markup-compatibility/2006">
              <mc:Choice xmlns:v="urn:schemas-microsoft-com:vml" Requires="v">
                <p:oleObj spid="_x0000_s9391" name="Equation" r:id="rId11" imgW="368140" imgH="165028" progId="Equation.3">
                  <p:embed/>
                </p:oleObj>
              </mc:Choice>
              <mc:Fallback>
                <p:oleObj name="Equation" r:id="rId11" imgW="368140" imgH="165028"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6213" y="6202363"/>
                        <a:ext cx="6318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14618" name="Object 26"/>
          <p:cNvGraphicFramePr>
            <a:graphicFrameLocks noChangeAspect="1"/>
          </p:cNvGraphicFramePr>
          <p:nvPr/>
        </p:nvGraphicFramePr>
        <p:xfrm>
          <a:off x="3902075" y="6191250"/>
          <a:ext cx="631825" cy="282575"/>
        </p:xfrm>
        <a:graphic>
          <a:graphicData uri="http://schemas.openxmlformats.org/presentationml/2006/ole">
            <mc:AlternateContent xmlns:mc="http://schemas.openxmlformats.org/markup-compatibility/2006">
              <mc:Choice xmlns:v="urn:schemas-microsoft-com:vml" Requires="v">
                <p:oleObj spid="_x0000_s9392" name="Equation" r:id="rId13" imgW="368140" imgH="165028" progId="Equation.3">
                  <p:embed/>
                </p:oleObj>
              </mc:Choice>
              <mc:Fallback>
                <p:oleObj name="Equation" r:id="rId13" imgW="368140" imgH="165028"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2075" y="6191250"/>
                        <a:ext cx="631825"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14619" name="Text Box 27"/>
          <p:cNvSpPr txBox="1">
            <a:spLocks noChangeArrowheads="1"/>
          </p:cNvSpPr>
          <p:nvPr/>
        </p:nvSpPr>
        <p:spPr bwMode="auto">
          <a:xfrm>
            <a:off x="6972300" y="6278563"/>
            <a:ext cx="1827213"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b="0"/>
              <a:t>Circa il 68% dei casi</a:t>
            </a:r>
          </a:p>
        </p:txBody>
      </p:sp>
    </p:spTree>
    <p:extLst>
      <p:ext uri="{BB962C8B-B14F-4D97-AF65-F5344CB8AC3E}">
        <p14:creationId xmlns:p14="http://schemas.microsoft.com/office/powerpoint/2010/main" val="365249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414598"/>
                                        </p:tgtEl>
                                        <p:attrNameLst>
                                          <p:attrName>style.visibility</p:attrName>
                                        </p:attrNameLst>
                                      </p:cBhvr>
                                      <p:to>
                                        <p:strVal val="visible"/>
                                      </p:to>
                                    </p:set>
                                    <p:animEffect transition="in" filter="fade">
                                      <p:cBhvr>
                                        <p:cTn id="7" dur="1000"/>
                                        <p:tgtEl>
                                          <p:spTgt spid="24145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414603"/>
                                        </p:tgtEl>
                                        <p:attrNameLst>
                                          <p:attrName>style.visibility</p:attrName>
                                        </p:attrNameLst>
                                      </p:cBhvr>
                                      <p:to>
                                        <p:strVal val="visible"/>
                                      </p:to>
                                    </p:set>
                                    <p:animEffect transition="in" filter="wipe(down)">
                                      <p:cBhvr>
                                        <p:cTn id="12" dur="500"/>
                                        <p:tgtEl>
                                          <p:spTgt spid="2414603"/>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2414613"/>
                                        </p:tgtEl>
                                        <p:attrNameLst>
                                          <p:attrName>style.visibility</p:attrName>
                                        </p:attrNameLst>
                                      </p:cBhvr>
                                      <p:to>
                                        <p:strVal val="visible"/>
                                      </p:to>
                                    </p:set>
                                    <p:animEffect transition="in" filter="fade">
                                      <p:cBhvr>
                                        <p:cTn id="16" dur="1000"/>
                                        <p:tgtEl>
                                          <p:spTgt spid="2414613"/>
                                        </p:tgtEl>
                                      </p:cBhvr>
                                    </p:animEffect>
                                  </p:childTnLst>
                                </p:cTn>
                              </p:par>
                            </p:childTnLst>
                          </p:cTn>
                        </p:par>
                        <p:par>
                          <p:cTn id="17" fill="hold" nodeType="afterGroup">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414602"/>
                                        </p:tgtEl>
                                        <p:attrNameLst>
                                          <p:attrName>style.visibility</p:attrName>
                                        </p:attrNameLst>
                                      </p:cBhvr>
                                      <p:to>
                                        <p:strVal val="visible"/>
                                      </p:to>
                                    </p:set>
                                    <p:animEffect transition="in" filter="wipe(left)">
                                      <p:cBhvr>
                                        <p:cTn id="20" dur="500"/>
                                        <p:tgtEl>
                                          <p:spTgt spid="2414602"/>
                                        </p:tgtEl>
                                      </p:cBhvr>
                                    </p:animEffect>
                                  </p:childTnLst>
                                </p:cTn>
                              </p:par>
                            </p:childTnLst>
                          </p:cTn>
                        </p:par>
                        <p:par>
                          <p:cTn id="21" fill="hold" nodeType="afterGroup">
                            <p:stCondLst>
                              <p:cond delay="2000"/>
                            </p:stCondLst>
                            <p:childTnLst>
                              <p:par>
                                <p:cTn id="22" presetID="22" presetClass="entr" presetSubtype="4" fill="hold" nodeType="afterEffect">
                                  <p:stCondLst>
                                    <p:cond delay="0"/>
                                  </p:stCondLst>
                                  <p:childTnLst>
                                    <p:set>
                                      <p:cBhvr>
                                        <p:cTn id="23" dur="1" fill="hold">
                                          <p:stCondLst>
                                            <p:cond delay="0"/>
                                          </p:stCondLst>
                                        </p:cTn>
                                        <p:tgtEl>
                                          <p:spTgt spid="2414609"/>
                                        </p:tgtEl>
                                        <p:attrNameLst>
                                          <p:attrName>style.visibility</p:attrName>
                                        </p:attrNameLst>
                                      </p:cBhvr>
                                      <p:to>
                                        <p:strVal val="visible"/>
                                      </p:to>
                                    </p:set>
                                    <p:animEffect transition="in" filter="wipe(down)">
                                      <p:cBhvr>
                                        <p:cTn id="24" dur="500"/>
                                        <p:tgtEl>
                                          <p:spTgt spid="241460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14614"/>
                                        </p:tgtEl>
                                        <p:attrNameLst>
                                          <p:attrName>style.visibility</p:attrName>
                                        </p:attrNameLst>
                                      </p:cBhvr>
                                      <p:to>
                                        <p:strVal val="visible"/>
                                      </p:to>
                                    </p:set>
                                    <p:animEffect transition="in" filter="fade">
                                      <p:cBhvr>
                                        <p:cTn id="27" dur="1000"/>
                                        <p:tgtEl>
                                          <p:spTgt spid="2414614"/>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414612"/>
                                        </p:tgtEl>
                                        <p:attrNameLst>
                                          <p:attrName>style.visibility</p:attrName>
                                        </p:attrNameLst>
                                      </p:cBhvr>
                                      <p:to>
                                        <p:strVal val="visible"/>
                                      </p:to>
                                    </p:set>
                                    <p:animEffect transition="in" filter="fade">
                                      <p:cBhvr>
                                        <p:cTn id="31" dur="1000"/>
                                        <p:tgtEl>
                                          <p:spTgt spid="241461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nodeType="clickEffect">
                                  <p:stCondLst>
                                    <p:cond delay="0"/>
                                  </p:stCondLst>
                                  <p:childTnLst>
                                    <p:set>
                                      <p:cBhvr>
                                        <p:cTn id="35" dur="1" fill="hold">
                                          <p:stCondLst>
                                            <p:cond delay="0"/>
                                          </p:stCondLst>
                                        </p:cTn>
                                        <p:tgtEl>
                                          <p:spTgt spid="2414616"/>
                                        </p:tgtEl>
                                        <p:attrNameLst>
                                          <p:attrName>style.visibility</p:attrName>
                                        </p:attrNameLst>
                                      </p:cBhvr>
                                      <p:to>
                                        <p:strVal val="visible"/>
                                      </p:to>
                                    </p:set>
                                    <p:animEffect transition="in" filter="fade">
                                      <p:cBhvr>
                                        <p:cTn id="36" dur="1000"/>
                                        <p:tgtEl>
                                          <p:spTgt spid="241461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14615"/>
                                        </p:tgtEl>
                                        <p:attrNameLst>
                                          <p:attrName>style.visibility</p:attrName>
                                        </p:attrNameLst>
                                      </p:cBhvr>
                                      <p:to>
                                        <p:strVal val="visible"/>
                                      </p:to>
                                    </p:set>
                                    <p:animEffect transition="in" filter="wipe(down)">
                                      <p:cBhvr>
                                        <p:cTn id="41" dur="500"/>
                                        <p:tgtEl>
                                          <p:spTgt spid="2414615"/>
                                        </p:tgtEl>
                                      </p:cBhvr>
                                    </p:animEffect>
                                  </p:childTnLst>
                                </p:cTn>
                              </p:par>
                            </p:childTnLst>
                          </p:cTn>
                        </p:par>
                        <p:par>
                          <p:cTn id="42" fill="hold" nodeType="afterGroup">
                            <p:stCondLst>
                              <p:cond delay="500"/>
                            </p:stCondLst>
                            <p:childTnLst>
                              <p:par>
                                <p:cTn id="43" presetID="10" presetClass="entr" presetSubtype="0" fill="hold" nodeType="afterEffect">
                                  <p:stCondLst>
                                    <p:cond delay="0"/>
                                  </p:stCondLst>
                                  <p:childTnLst>
                                    <p:set>
                                      <p:cBhvr>
                                        <p:cTn id="44" dur="1" fill="hold">
                                          <p:stCondLst>
                                            <p:cond delay="0"/>
                                          </p:stCondLst>
                                        </p:cTn>
                                        <p:tgtEl>
                                          <p:spTgt spid="2414617"/>
                                        </p:tgtEl>
                                        <p:attrNameLst>
                                          <p:attrName>style.visibility</p:attrName>
                                        </p:attrNameLst>
                                      </p:cBhvr>
                                      <p:to>
                                        <p:strVal val="visible"/>
                                      </p:to>
                                    </p:set>
                                    <p:animEffect transition="in" filter="fade">
                                      <p:cBhvr>
                                        <p:cTn id="45" dur="1000"/>
                                        <p:tgtEl>
                                          <p:spTgt spid="2414617"/>
                                        </p:tgtEl>
                                      </p:cBhvr>
                                    </p:animEffect>
                                  </p:childTnLst>
                                </p:cTn>
                              </p:par>
                            </p:childTnLst>
                          </p:cTn>
                        </p:par>
                        <p:par>
                          <p:cTn id="46" fill="hold" nodeType="afterGroup">
                            <p:stCondLst>
                              <p:cond delay="1500"/>
                            </p:stCondLst>
                            <p:childTnLst>
                              <p:par>
                                <p:cTn id="47" presetID="10" presetClass="entr" presetSubtype="0" fill="hold" nodeType="afterEffect">
                                  <p:stCondLst>
                                    <p:cond delay="0"/>
                                  </p:stCondLst>
                                  <p:childTnLst>
                                    <p:set>
                                      <p:cBhvr>
                                        <p:cTn id="48" dur="1" fill="hold">
                                          <p:stCondLst>
                                            <p:cond delay="0"/>
                                          </p:stCondLst>
                                        </p:cTn>
                                        <p:tgtEl>
                                          <p:spTgt spid="2414618"/>
                                        </p:tgtEl>
                                        <p:attrNameLst>
                                          <p:attrName>style.visibility</p:attrName>
                                        </p:attrNameLst>
                                      </p:cBhvr>
                                      <p:to>
                                        <p:strVal val="visible"/>
                                      </p:to>
                                    </p:set>
                                    <p:animEffect transition="in" filter="fade">
                                      <p:cBhvr>
                                        <p:cTn id="49" dur="1000"/>
                                        <p:tgtEl>
                                          <p:spTgt spid="2414618"/>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414619"/>
                                        </p:tgtEl>
                                        <p:attrNameLst>
                                          <p:attrName>style.visibility</p:attrName>
                                        </p:attrNameLst>
                                      </p:cBhvr>
                                      <p:to>
                                        <p:strVal val="visible"/>
                                      </p:to>
                                    </p:set>
                                    <p:animEffect transition="in" filter="wipe(left)">
                                      <p:cBhvr>
                                        <p:cTn id="54" dur="500"/>
                                        <p:tgtEl>
                                          <p:spTgt spid="2414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4602" grpId="0" animBg="1"/>
      <p:bldP spid="2414612" grpId="0"/>
      <p:bldP spid="2414614" grpId="0"/>
      <p:bldP spid="2414615" grpId="0" animBg="1"/>
      <p:bldP spid="24146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457200" y="-1333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4100" i="1">
                <a:solidFill>
                  <a:schemeClr val="accent2"/>
                </a:solidFill>
              </a:rPr>
              <a:t>probabilità</a:t>
            </a:r>
            <a:r>
              <a:rPr lang="it-IT" altLang="it-IT" sz="4100">
                <a:solidFill>
                  <a:schemeClr val="accent2"/>
                </a:solidFill>
              </a:rPr>
              <a:t> e frequenza di eventi</a:t>
            </a:r>
          </a:p>
        </p:txBody>
      </p:sp>
      <p:sp>
        <p:nvSpPr>
          <p:cNvPr id="31747" name="Text Box 3"/>
          <p:cNvSpPr txBox="1">
            <a:spLocks noChangeArrowheads="1"/>
          </p:cNvSpPr>
          <p:nvPr/>
        </p:nvSpPr>
        <p:spPr bwMode="auto">
          <a:xfrm>
            <a:off x="2901950" y="6107113"/>
            <a:ext cx="23701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a:t>altezza nel mondo</a:t>
            </a:r>
          </a:p>
        </p:txBody>
      </p:sp>
      <p:pic>
        <p:nvPicPr>
          <p:cNvPr id="31748" name="Picture 4" descr="distrib 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713" y="3597275"/>
            <a:ext cx="6378575"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2392363" y="6534150"/>
            <a:ext cx="23701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a:t>altezza nel mondo</a:t>
            </a:r>
          </a:p>
        </p:txBody>
      </p:sp>
      <p:grpSp>
        <p:nvGrpSpPr>
          <p:cNvPr id="31750" name="Group 6"/>
          <p:cNvGrpSpPr>
            <a:grpSpLocks/>
          </p:cNvGrpSpPr>
          <p:nvPr/>
        </p:nvGrpSpPr>
        <p:grpSpPr bwMode="auto">
          <a:xfrm>
            <a:off x="5786438" y="876300"/>
            <a:ext cx="3357562" cy="1946275"/>
            <a:chOff x="3094" y="1104"/>
            <a:chExt cx="2115" cy="1226"/>
          </a:xfrm>
        </p:grpSpPr>
        <p:graphicFrame>
          <p:nvGraphicFramePr>
            <p:cNvPr id="31770" name="Object 7"/>
            <p:cNvGraphicFramePr>
              <a:graphicFrameLocks noChangeAspect="1"/>
            </p:cNvGraphicFramePr>
            <p:nvPr/>
          </p:nvGraphicFramePr>
          <p:xfrm>
            <a:off x="3151" y="1800"/>
            <a:ext cx="1870" cy="530"/>
          </p:xfrm>
          <a:graphic>
            <a:graphicData uri="http://schemas.openxmlformats.org/presentationml/2006/ole">
              <mc:AlternateContent xmlns:mc="http://schemas.openxmlformats.org/markup-compatibility/2006">
                <mc:Choice xmlns:v="urn:schemas-microsoft-com:vml" Requires="v">
                  <p:oleObj spid="_x0000_s10412" name="Equation" r:id="rId5" imgW="1524000" imgH="431800" progId="Equation.3">
                    <p:embed/>
                  </p:oleObj>
                </mc:Choice>
                <mc:Fallback>
                  <p:oleObj name="Equation" r:id="rId5" imgW="15240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1" y="1800"/>
                          <a:ext cx="1870" cy="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71" name="Text Box 8"/>
            <p:cNvSpPr txBox="1">
              <a:spLocks noChangeArrowheads="1"/>
            </p:cNvSpPr>
            <p:nvPr/>
          </p:nvSpPr>
          <p:spPr bwMode="auto">
            <a:xfrm>
              <a:off x="3094" y="1104"/>
              <a:ext cx="2115"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400" b="0"/>
                <a:t>distribuzione di probabilità</a:t>
              </a:r>
            </a:p>
          </p:txBody>
        </p:sp>
      </p:grpSp>
      <p:sp>
        <p:nvSpPr>
          <p:cNvPr id="31751" name="Rectangle 9"/>
          <p:cNvSpPr>
            <a:spLocks noChangeArrowheads="1"/>
          </p:cNvSpPr>
          <p:nvPr/>
        </p:nvSpPr>
        <p:spPr bwMode="auto">
          <a:xfrm>
            <a:off x="857250" y="3695700"/>
            <a:ext cx="514350" cy="495300"/>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31752" name="Freeform 10"/>
          <p:cNvSpPr>
            <a:spLocks/>
          </p:cNvSpPr>
          <p:nvPr/>
        </p:nvSpPr>
        <p:spPr bwMode="auto">
          <a:xfrm>
            <a:off x="781050" y="3844925"/>
            <a:ext cx="5581650" cy="2320925"/>
          </a:xfrm>
          <a:custGeom>
            <a:avLst/>
            <a:gdLst>
              <a:gd name="T0" fmla="*/ 0 w 3540"/>
              <a:gd name="T1" fmla="*/ 2308225 h 1462"/>
              <a:gd name="T2" fmla="*/ 955503 w 3540"/>
              <a:gd name="T3" fmla="*/ 2308225 h 1462"/>
              <a:gd name="T4" fmla="*/ 1551509 w 3540"/>
              <a:gd name="T5" fmla="*/ 2232025 h 1462"/>
              <a:gd name="T6" fmla="*/ 2119135 w 3540"/>
              <a:gd name="T7" fmla="*/ 2041525 h 1462"/>
              <a:gd name="T8" fmla="*/ 2592156 w 3540"/>
              <a:gd name="T9" fmla="*/ 1641475 h 1462"/>
              <a:gd name="T10" fmla="*/ 2754560 w 3540"/>
              <a:gd name="T11" fmla="*/ 1355725 h 1462"/>
              <a:gd name="T12" fmla="*/ 2875969 w 3540"/>
              <a:gd name="T13" fmla="*/ 917575 h 1462"/>
              <a:gd name="T14" fmla="*/ 3103019 w 3540"/>
              <a:gd name="T15" fmla="*/ 403225 h 1462"/>
              <a:gd name="T16" fmla="*/ 3727407 w 3540"/>
              <a:gd name="T17" fmla="*/ 60325 h 1462"/>
              <a:gd name="T18" fmla="*/ 4884732 w 3540"/>
              <a:gd name="T19" fmla="*/ 41275 h 1462"/>
              <a:gd name="T20" fmla="*/ 5581650 w 3540"/>
              <a:gd name="T21" fmla="*/ 41275 h 146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40" h="1462">
                <a:moveTo>
                  <a:pt x="0" y="1454"/>
                </a:moveTo>
                <a:cubicBezTo>
                  <a:pt x="217" y="1455"/>
                  <a:pt x="442" y="1462"/>
                  <a:pt x="606" y="1454"/>
                </a:cubicBezTo>
                <a:cubicBezTo>
                  <a:pt x="770" y="1446"/>
                  <a:pt x="861" y="1434"/>
                  <a:pt x="984" y="1406"/>
                </a:cubicBezTo>
                <a:cubicBezTo>
                  <a:pt x="1107" y="1378"/>
                  <a:pt x="1234" y="1348"/>
                  <a:pt x="1344" y="1286"/>
                </a:cubicBezTo>
                <a:cubicBezTo>
                  <a:pt x="1454" y="1224"/>
                  <a:pt x="1577" y="1106"/>
                  <a:pt x="1644" y="1034"/>
                </a:cubicBezTo>
                <a:cubicBezTo>
                  <a:pt x="1711" y="962"/>
                  <a:pt x="1717" y="930"/>
                  <a:pt x="1747" y="854"/>
                </a:cubicBezTo>
                <a:cubicBezTo>
                  <a:pt x="1777" y="778"/>
                  <a:pt x="1787" y="678"/>
                  <a:pt x="1824" y="578"/>
                </a:cubicBezTo>
                <a:cubicBezTo>
                  <a:pt x="1861" y="478"/>
                  <a:pt x="1878" y="344"/>
                  <a:pt x="1968" y="254"/>
                </a:cubicBezTo>
                <a:cubicBezTo>
                  <a:pt x="2058" y="164"/>
                  <a:pt x="2176" y="76"/>
                  <a:pt x="2364" y="38"/>
                </a:cubicBezTo>
                <a:cubicBezTo>
                  <a:pt x="2552" y="0"/>
                  <a:pt x="2902" y="28"/>
                  <a:pt x="3098" y="26"/>
                </a:cubicBezTo>
                <a:cubicBezTo>
                  <a:pt x="3294" y="24"/>
                  <a:pt x="3422" y="23"/>
                  <a:pt x="3540" y="26"/>
                </a:cubicBezTo>
              </a:path>
            </a:pathLst>
          </a:custGeom>
          <a:noFill/>
          <a:ln w="28575" cap="flat" cmpd="sng">
            <a:solidFill>
              <a:srgbClr val="FF99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nvGrpSpPr>
          <p:cNvPr id="31753" name="Group 11"/>
          <p:cNvGrpSpPr>
            <a:grpSpLocks/>
          </p:cNvGrpSpPr>
          <p:nvPr/>
        </p:nvGrpSpPr>
        <p:grpSpPr bwMode="auto">
          <a:xfrm>
            <a:off x="6362700" y="3638550"/>
            <a:ext cx="292100" cy="2625725"/>
            <a:chOff x="4008" y="2292"/>
            <a:chExt cx="184" cy="1654"/>
          </a:xfrm>
        </p:grpSpPr>
        <p:sp>
          <p:nvSpPr>
            <p:cNvPr id="31765" name="Line 12"/>
            <p:cNvSpPr>
              <a:spLocks noChangeShapeType="1"/>
            </p:cNvSpPr>
            <p:nvPr/>
          </p:nvSpPr>
          <p:spPr bwMode="auto">
            <a:xfrm flipV="1">
              <a:off x="4008" y="2292"/>
              <a:ext cx="0" cy="1584"/>
            </a:xfrm>
            <a:prstGeom prst="line">
              <a:avLst/>
            </a:prstGeom>
            <a:noFill/>
            <a:ln w="9525">
              <a:solidFill>
                <a:schemeClr val="bg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31766" name="Text Box 13"/>
            <p:cNvSpPr txBox="1">
              <a:spLocks noChangeArrowheads="1"/>
            </p:cNvSpPr>
            <p:nvPr/>
          </p:nvSpPr>
          <p:spPr bwMode="auto">
            <a:xfrm>
              <a:off x="4092" y="2347"/>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a:t>1</a:t>
              </a:r>
            </a:p>
          </p:txBody>
        </p:sp>
        <p:sp>
          <p:nvSpPr>
            <p:cNvPr id="31767" name="Text Box 14"/>
            <p:cNvSpPr txBox="1">
              <a:spLocks noChangeArrowheads="1"/>
            </p:cNvSpPr>
            <p:nvPr/>
          </p:nvSpPr>
          <p:spPr bwMode="auto">
            <a:xfrm>
              <a:off x="4121" y="3792"/>
              <a:ext cx="71" cy="1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a:t>0</a:t>
              </a:r>
            </a:p>
          </p:txBody>
        </p:sp>
        <p:sp>
          <p:nvSpPr>
            <p:cNvPr id="31768" name="Line 15"/>
            <p:cNvSpPr>
              <a:spLocks noChangeShapeType="1"/>
            </p:cNvSpPr>
            <p:nvPr/>
          </p:nvSpPr>
          <p:spPr bwMode="auto">
            <a:xfrm>
              <a:off x="4008" y="3876"/>
              <a:ext cx="6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31769" name="Line 16"/>
            <p:cNvSpPr>
              <a:spLocks noChangeShapeType="1"/>
            </p:cNvSpPr>
            <p:nvPr/>
          </p:nvSpPr>
          <p:spPr bwMode="auto">
            <a:xfrm>
              <a:off x="4013" y="2453"/>
              <a:ext cx="60"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grpSp>
        <p:nvGrpSpPr>
          <p:cNvPr id="31754" name="Group 17"/>
          <p:cNvGrpSpPr>
            <a:grpSpLocks/>
          </p:cNvGrpSpPr>
          <p:nvPr/>
        </p:nvGrpSpPr>
        <p:grpSpPr bwMode="auto">
          <a:xfrm>
            <a:off x="3600450" y="4953000"/>
            <a:ext cx="2762250" cy="1238250"/>
            <a:chOff x="2268" y="3120"/>
            <a:chExt cx="1740" cy="780"/>
          </a:xfrm>
        </p:grpSpPr>
        <p:sp>
          <p:nvSpPr>
            <p:cNvPr id="31763" name="Line 18"/>
            <p:cNvSpPr>
              <a:spLocks noChangeShapeType="1"/>
            </p:cNvSpPr>
            <p:nvPr/>
          </p:nvSpPr>
          <p:spPr bwMode="auto">
            <a:xfrm flipV="1">
              <a:off x="2268" y="3120"/>
              <a:ext cx="0" cy="78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31764" name="Line 19"/>
            <p:cNvSpPr>
              <a:spLocks noChangeShapeType="1"/>
            </p:cNvSpPr>
            <p:nvPr/>
          </p:nvSpPr>
          <p:spPr bwMode="auto">
            <a:xfrm>
              <a:off x="2268" y="3120"/>
              <a:ext cx="1740" cy="0"/>
            </a:xfrm>
            <a:prstGeom prst="line">
              <a:avLst/>
            </a:prstGeom>
            <a:noFill/>
            <a:ln w="9525">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sp>
        <p:nvSpPr>
          <p:cNvPr id="31755" name="Text Box 20"/>
          <p:cNvSpPr txBox="1">
            <a:spLocks noChangeArrowheads="1"/>
          </p:cNvSpPr>
          <p:nvPr/>
        </p:nvSpPr>
        <p:spPr bwMode="auto">
          <a:xfrm>
            <a:off x="6477000" y="4830763"/>
            <a:ext cx="28257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a:t>0.5</a:t>
            </a:r>
          </a:p>
        </p:txBody>
      </p:sp>
      <p:graphicFrame>
        <p:nvGraphicFramePr>
          <p:cNvPr id="31756" name="Object 21"/>
          <p:cNvGraphicFramePr>
            <a:graphicFrameLocks noChangeAspect="1"/>
          </p:cNvGraphicFramePr>
          <p:nvPr/>
        </p:nvGraphicFramePr>
        <p:xfrm>
          <a:off x="4876800" y="3117850"/>
          <a:ext cx="3021013" cy="630238"/>
        </p:xfrm>
        <a:graphic>
          <a:graphicData uri="http://schemas.openxmlformats.org/presentationml/2006/ole">
            <mc:AlternateContent xmlns:mc="http://schemas.openxmlformats.org/markup-compatibility/2006">
              <mc:Choice xmlns:v="urn:schemas-microsoft-com:vml" Requires="v">
                <p:oleObj spid="_x0000_s10413" name="Equation" r:id="rId7" imgW="1765300" imgH="368300" progId="Equation.3">
                  <p:embed/>
                </p:oleObj>
              </mc:Choice>
              <mc:Fallback>
                <p:oleObj name="Equation" r:id="rId7" imgW="1765300" imgH="368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3117850"/>
                        <a:ext cx="3021013" cy="630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757" name="Text Box 22"/>
          <p:cNvSpPr txBox="1">
            <a:spLocks noChangeArrowheads="1"/>
          </p:cNvSpPr>
          <p:nvPr/>
        </p:nvSpPr>
        <p:spPr bwMode="auto">
          <a:xfrm>
            <a:off x="895350" y="3486150"/>
            <a:ext cx="36576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2000" b="0">
                <a:solidFill>
                  <a:srgbClr val="FF9900"/>
                </a:solidFill>
              </a:rPr>
              <a:t>Funzione di ripartizione empirica</a:t>
            </a:r>
          </a:p>
        </p:txBody>
      </p:sp>
      <p:sp>
        <p:nvSpPr>
          <p:cNvPr id="2416663" name="Line 23"/>
          <p:cNvSpPr>
            <a:spLocks noChangeShapeType="1"/>
          </p:cNvSpPr>
          <p:nvPr/>
        </p:nvSpPr>
        <p:spPr bwMode="auto">
          <a:xfrm>
            <a:off x="2152650" y="6515100"/>
            <a:ext cx="2952750" cy="0"/>
          </a:xfrm>
          <a:prstGeom prst="line">
            <a:avLst/>
          </a:prstGeom>
          <a:noFill/>
          <a:ln w="952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aphicFrame>
        <p:nvGraphicFramePr>
          <p:cNvPr id="31759" name="Object 24"/>
          <p:cNvGraphicFramePr>
            <a:graphicFrameLocks noChangeAspect="1"/>
          </p:cNvGraphicFramePr>
          <p:nvPr/>
        </p:nvGraphicFramePr>
        <p:xfrm>
          <a:off x="3494088" y="6213475"/>
          <a:ext cx="239712" cy="282575"/>
        </p:xfrm>
        <a:graphic>
          <a:graphicData uri="http://schemas.openxmlformats.org/presentationml/2006/ole">
            <mc:AlternateContent xmlns:mc="http://schemas.openxmlformats.org/markup-compatibility/2006">
              <mc:Choice xmlns:v="urn:schemas-microsoft-com:vml" Requires="v">
                <p:oleObj spid="_x0000_s10414" name="Equation" r:id="rId9" imgW="139579" imgH="164957" progId="Equation.3">
                  <p:embed/>
                </p:oleObj>
              </mc:Choice>
              <mc:Fallback>
                <p:oleObj name="Equation" r:id="rId9" imgW="139579" imgH="164957"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94088" y="6213475"/>
                        <a:ext cx="239712" cy="28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16665" name="Object 25"/>
          <p:cNvGraphicFramePr>
            <a:graphicFrameLocks noChangeAspect="1"/>
          </p:cNvGraphicFramePr>
          <p:nvPr/>
        </p:nvGraphicFramePr>
        <p:xfrm>
          <a:off x="1755775" y="6210300"/>
          <a:ext cx="763588" cy="304800"/>
        </p:xfrm>
        <a:graphic>
          <a:graphicData uri="http://schemas.openxmlformats.org/presentationml/2006/ole">
            <mc:AlternateContent xmlns:mc="http://schemas.openxmlformats.org/markup-compatibility/2006">
              <mc:Choice xmlns:v="urn:schemas-microsoft-com:vml" Requires="v">
                <p:oleObj spid="_x0000_s10415" name="Equation" r:id="rId11" imgW="444114" imgH="177646" progId="Equation.3">
                  <p:embed/>
                </p:oleObj>
              </mc:Choice>
              <mc:Fallback>
                <p:oleObj name="Equation" r:id="rId11" imgW="444114" imgH="177646"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55775" y="6210300"/>
                        <a:ext cx="7635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416666" name="Object 26"/>
          <p:cNvGraphicFramePr>
            <a:graphicFrameLocks noChangeAspect="1"/>
          </p:cNvGraphicFramePr>
          <p:nvPr/>
        </p:nvGraphicFramePr>
        <p:xfrm>
          <a:off x="4778375" y="6180138"/>
          <a:ext cx="784225" cy="304800"/>
        </p:xfrm>
        <a:graphic>
          <a:graphicData uri="http://schemas.openxmlformats.org/presentationml/2006/ole">
            <mc:AlternateContent xmlns:mc="http://schemas.openxmlformats.org/markup-compatibility/2006">
              <mc:Choice xmlns:v="urn:schemas-microsoft-com:vml" Requires="v">
                <p:oleObj spid="_x0000_s10416" name="Equation" r:id="rId13" imgW="457002" imgH="177723" progId="Equation.3">
                  <p:embed/>
                </p:oleObj>
              </mc:Choice>
              <mc:Fallback>
                <p:oleObj name="Equation" r:id="rId13" imgW="457002" imgH="177723"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78375" y="6180138"/>
                        <a:ext cx="784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16667" name="Text Box 27"/>
          <p:cNvSpPr txBox="1">
            <a:spLocks noChangeArrowheads="1"/>
          </p:cNvSpPr>
          <p:nvPr/>
        </p:nvSpPr>
        <p:spPr bwMode="auto">
          <a:xfrm>
            <a:off x="6972300" y="6278563"/>
            <a:ext cx="1903413"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b="0"/>
              <a:t>Circa il 95% dei casi</a:t>
            </a:r>
          </a:p>
        </p:txBody>
      </p:sp>
    </p:spTree>
    <p:extLst>
      <p:ext uri="{BB962C8B-B14F-4D97-AF65-F5344CB8AC3E}">
        <p14:creationId xmlns:p14="http://schemas.microsoft.com/office/powerpoint/2010/main" val="3213118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16663"/>
                                        </p:tgtEl>
                                        <p:attrNameLst>
                                          <p:attrName>style.visibility</p:attrName>
                                        </p:attrNameLst>
                                      </p:cBhvr>
                                      <p:to>
                                        <p:strVal val="visible"/>
                                      </p:to>
                                    </p:set>
                                    <p:animEffect transition="in" filter="wipe(down)">
                                      <p:cBhvr>
                                        <p:cTn id="7" dur="500"/>
                                        <p:tgtEl>
                                          <p:spTgt spid="2416663"/>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416665"/>
                                        </p:tgtEl>
                                        <p:attrNameLst>
                                          <p:attrName>style.visibility</p:attrName>
                                        </p:attrNameLst>
                                      </p:cBhvr>
                                      <p:to>
                                        <p:strVal val="visible"/>
                                      </p:to>
                                    </p:set>
                                    <p:animEffect transition="in" filter="fade">
                                      <p:cBhvr>
                                        <p:cTn id="11" dur="1000"/>
                                        <p:tgtEl>
                                          <p:spTgt spid="2416665"/>
                                        </p:tgtEl>
                                      </p:cBhvr>
                                    </p:animEffect>
                                  </p:childTnLst>
                                </p:cTn>
                              </p:par>
                            </p:childTnLst>
                          </p:cTn>
                        </p:par>
                        <p:par>
                          <p:cTn id="12" fill="hold" nodeType="afterGroup">
                            <p:stCondLst>
                              <p:cond delay="1500"/>
                            </p:stCondLst>
                            <p:childTnLst>
                              <p:par>
                                <p:cTn id="13" presetID="10" presetClass="entr" presetSubtype="0" fill="hold" nodeType="afterEffect">
                                  <p:stCondLst>
                                    <p:cond delay="0"/>
                                  </p:stCondLst>
                                  <p:childTnLst>
                                    <p:set>
                                      <p:cBhvr>
                                        <p:cTn id="14" dur="1" fill="hold">
                                          <p:stCondLst>
                                            <p:cond delay="0"/>
                                          </p:stCondLst>
                                        </p:cTn>
                                        <p:tgtEl>
                                          <p:spTgt spid="2416666"/>
                                        </p:tgtEl>
                                        <p:attrNameLst>
                                          <p:attrName>style.visibility</p:attrName>
                                        </p:attrNameLst>
                                      </p:cBhvr>
                                      <p:to>
                                        <p:strVal val="visible"/>
                                      </p:to>
                                    </p:set>
                                    <p:animEffect transition="in" filter="fade">
                                      <p:cBhvr>
                                        <p:cTn id="15" dur="1000"/>
                                        <p:tgtEl>
                                          <p:spTgt spid="241666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16667"/>
                                        </p:tgtEl>
                                        <p:attrNameLst>
                                          <p:attrName>style.visibility</p:attrName>
                                        </p:attrNameLst>
                                      </p:cBhvr>
                                      <p:to>
                                        <p:strVal val="visible"/>
                                      </p:to>
                                    </p:set>
                                    <p:animEffect transition="in" filter="wipe(left)">
                                      <p:cBhvr>
                                        <p:cTn id="20" dur="500"/>
                                        <p:tgtEl>
                                          <p:spTgt spid="2416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6663" grpId="0" animBg="1"/>
      <p:bldP spid="241666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200150" y="171450"/>
            <a:ext cx="8915400" cy="12509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r" eaLnBrk="1" hangingPunct="1">
              <a:tabLst>
                <a:tab pos="8077200" algn="l"/>
              </a:tabLst>
            </a:pPr>
            <a:r>
              <a:rPr lang="it-IT" altLang="it-IT" sz="3800" b="1" smtClean="0">
                <a:solidFill>
                  <a:schemeClr val="accent2"/>
                </a:solidFill>
              </a:rPr>
              <a:t>interpretare s:</a:t>
            </a:r>
            <a:br>
              <a:rPr lang="it-IT" altLang="it-IT" sz="3800" b="1" smtClean="0">
                <a:solidFill>
                  <a:schemeClr val="accent2"/>
                </a:solidFill>
              </a:rPr>
            </a:br>
            <a:r>
              <a:rPr lang="it-IT" altLang="it-IT" sz="3800" b="1" smtClean="0">
                <a:solidFill>
                  <a:srgbClr val="FF9900"/>
                </a:solidFill>
              </a:rPr>
              <a:t>regola empirica</a:t>
            </a:r>
          </a:p>
        </p:txBody>
      </p:sp>
      <p:sp>
        <p:nvSpPr>
          <p:cNvPr id="2418691" name="Rectangle 3"/>
          <p:cNvSpPr>
            <a:spLocks noChangeArrowheads="1"/>
          </p:cNvSpPr>
          <p:nvPr/>
        </p:nvSpPr>
        <p:spPr bwMode="auto">
          <a:xfrm>
            <a:off x="361950" y="1614488"/>
            <a:ext cx="7905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FontTx/>
              <a:buNone/>
            </a:pPr>
            <a:r>
              <a:rPr lang="it-IT" altLang="it-IT" sz="2800" b="0"/>
              <a:t>se l'istogramma della distribuzione ha una forma approssimativamente campanulare:</a:t>
            </a:r>
          </a:p>
        </p:txBody>
      </p:sp>
      <p:grpSp>
        <p:nvGrpSpPr>
          <p:cNvPr id="2418692" name="Group 4"/>
          <p:cNvGrpSpPr>
            <a:grpSpLocks/>
          </p:cNvGrpSpPr>
          <p:nvPr/>
        </p:nvGrpSpPr>
        <p:grpSpPr bwMode="auto">
          <a:xfrm>
            <a:off x="255588" y="2725738"/>
            <a:ext cx="8115300" cy="968375"/>
            <a:chOff x="168" y="1717"/>
            <a:chExt cx="5112" cy="610"/>
          </a:xfrm>
        </p:grpSpPr>
        <p:sp>
          <p:nvSpPr>
            <p:cNvPr id="33805" name="Rectangle 5"/>
            <p:cNvSpPr>
              <a:spLocks noChangeArrowheads="1"/>
            </p:cNvSpPr>
            <p:nvPr/>
          </p:nvSpPr>
          <p:spPr bwMode="auto">
            <a:xfrm>
              <a:off x="168" y="1717"/>
              <a:ext cx="5112" cy="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1450" indent="-1714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Clr>
                  <a:schemeClr val="accent2"/>
                </a:buClr>
                <a:buFont typeface="Wingdings" panose="05000000000000000000" pitchFamily="2" charset="2"/>
                <a:buChar char="§"/>
              </a:pPr>
              <a:r>
                <a:rPr lang="it-IT" altLang="it-IT" sz="2800" b="0"/>
                <a:t> Circa il 68% delle osservazioni assume valori compresi tra                 e</a:t>
              </a:r>
            </a:p>
          </p:txBody>
        </p:sp>
        <p:graphicFrame>
          <p:nvGraphicFramePr>
            <p:cNvPr id="33806" name="Object 6"/>
            <p:cNvGraphicFramePr>
              <a:graphicFrameLocks noChangeAspect="1"/>
            </p:cNvGraphicFramePr>
            <p:nvPr/>
          </p:nvGraphicFramePr>
          <p:xfrm>
            <a:off x="1745" y="2002"/>
            <a:ext cx="614" cy="308"/>
          </p:xfrm>
          <a:graphic>
            <a:graphicData uri="http://schemas.openxmlformats.org/presentationml/2006/ole">
              <mc:AlternateContent xmlns:mc="http://schemas.openxmlformats.org/markup-compatibility/2006">
                <mc:Choice xmlns:v="urn:schemas-microsoft-com:vml" Requires="v">
                  <p:oleObj spid="_x0000_s11470" name="Equation" r:id="rId4" imgW="330057" imgH="165028" progId="Equation.3">
                    <p:embed/>
                  </p:oleObj>
                </mc:Choice>
                <mc:Fallback>
                  <p:oleObj name="Equation" r:id="rId4" imgW="330057" imgH="16502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5" y="2002"/>
                          <a:ext cx="614" cy="3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7" name="Object 7"/>
            <p:cNvGraphicFramePr>
              <a:graphicFrameLocks noChangeAspect="1"/>
            </p:cNvGraphicFramePr>
            <p:nvPr/>
          </p:nvGraphicFramePr>
          <p:xfrm>
            <a:off x="2926" y="2019"/>
            <a:ext cx="614" cy="308"/>
          </p:xfrm>
          <a:graphic>
            <a:graphicData uri="http://schemas.openxmlformats.org/presentationml/2006/ole">
              <mc:AlternateContent xmlns:mc="http://schemas.openxmlformats.org/markup-compatibility/2006">
                <mc:Choice xmlns:v="urn:schemas-microsoft-com:vml" Requires="v">
                  <p:oleObj spid="_x0000_s11471" name="Equation" r:id="rId6" imgW="330057" imgH="165028" progId="Equation.3">
                    <p:embed/>
                  </p:oleObj>
                </mc:Choice>
                <mc:Fallback>
                  <p:oleObj name="Equation" r:id="rId6" imgW="330057" imgH="165028"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6" y="2019"/>
                          <a:ext cx="614" cy="30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2418696" name="Group 8"/>
          <p:cNvGrpSpPr>
            <a:grpSpLocks/>
          </p:cNvGrpSpPr>
          <p:nvPr/>
        </p:nvGrpSpPr>
        <p:grpSpPr bwMode="auto">
          <a:xfrm>
            <a:off x="255588" y="3836988"/>
            <a:ext cx="8313737" cy="992187"/>
            <a:chOff x="151" y="2417"/>
            <a:chExt cx="5237" cy="625"/>
          </a:xfrm>
        </p:grpSpPr>
        <p:graphicFrame>
          <p:nvGraphicFramePr>
            <p:cNvPr id="33802" name="Object 9"/>
            <p:cNvGraphicFramePr>
              <a:graphicFrameLocks noChangeAspect="1"/>
            </p:cNvGraphicFramePr>
            <p:nvPr/>
          </p:nvGraphicFramePr>
          <p:xfrm>
            <a:off x="1678" y="2710"/>
            <a:ext cx="897" cy="332"/>
          </p:xfrm>
          <a:graphic>
            <a:graphicData uri="http://schemas.openxmlformats.org/presentationml/2006/ole">
              <mc:AlternateContent xmlns:mc="http://schemas.openxmlformats.org/markup-compatibility/2006">
                <mc:Choice xmlns:v="urn:schemas-microsoft-com:vml" Requires="v">
                  <p:oleObj spid="_x0000_s11472" name="Equation" r:id="rId8" imgW="482181" imgH="177646" progId="Equation.3">
                    <p:embed/>
                  </p:oleObj>
                </mc:Choice>
                <mc:Fallback>
                  <p:oleObj name="Equation" r:id="rId8" imgW="482181" imgH="177646"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78" y="2710"/>
                          <a:ext cx="897" cy="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3" name="Object 10"/>
            <p:cNvGraphicFramePr>
              <a:graphicFrameLocks noChangeAspect="1"/>
            </p:cNvGraphicFramePr>
            <p:nvPr/>
          </p:nvGraphicFramePr>
          <p:xfrm>
            <a:off x="2870" y="2704"/>
            <a:ext cx="898" cy="331"/>
          </p:xfrm>
          <a:graphic>
            <a:graphicData uri="http://schemas.openxmlformats.org/presentationml/2006/ole">
              <mc:AlternateContent xmlns:mc="http://schemas.openxmlformats.org/markup-compatibility/2006">
                <mc:Choice xmlns:v="urn:schemas-microsoft-com:vml" Requires="v">
                  <p:oleObj spid="_x0000_s11473" name="Equation" r:id="rId10" imgW="482181" imgH="177646" progId="Equation.3">
                    <p:embed/>
                  </p:oleObj>
                </mc:Choice>
                <mc:Fallback>
                  <p:oleObj name="Equation" r:id="rId10" imgW="482181" imgH="177646"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70" y="2704"/>
                          <a:ext cx="898" cy="33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04" name="Rectangle 11"/>
            <p:cNvSpPr>
              <a:spLocks noChangeArrowheads="1"/>
            </p:cNvSpPr>
            <p:nvPr/>
          </p:nvSpPr>
          <p:spPr bwMode="auto">
            <a:xfrm>
              <a:off x="151" y="2417"/>
              <a:ext cx="5237"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1450" indent="-1714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Clr>
                  <a:schemeClr val="accent2"/>
                </a:buClr>
                <a:buFont typeface="Wingdings" panose="05000000000000000000" pitchFamily="2" charset="2"/>
                <a:buChar char="§"/>
              </a:pPr>
              <a:r>
                <a:rPr lang="it-IT" altLang="it-IT" sz="2800" b="0"/>
                <a:t> Circa il 95% delle osservazioni assume valori compresi tra           	  e</a:t>
              </a:r>
            </a:p>
          </p:txBody>
        </p:sp>
      </p:grpSp>
      <p:grpSp>
        <p:nvGrpSpPr>
          <p:cNvPr id="2418700" name="Group 12"/>
          <p:cNvGrpSpPr>
            <a:grpSpLocks/>
          </p:cNvGrpSpPr>
          <p:nvPr/>
        </p:nvGrpSpPr>
        <p:grpSpPr bwMode="auto">
          <a:xfrm>
            <a:off x="255588" y="4937125"/>
            <a:ext cx="8253412" cy="944563"/>
            <a:chOff x="149" y="3110"/>
            <a:chExt cx="5199" cy="595"/>
          </a:xfrm>
        </p:grpSpPr>
        <p:graphicFrame>
          <p:nvGraphicFramePr>
            <p:cNvPr id="33799" name="Object 13"/>
            <p:cNvGraphicFramePr>
              <a:graphicFrameLocks noChangeAspect="1"/>
            </p:cNvGraphicFramePr>
            <p:nvPr/>
          </p:nvGraphicFramePr>
          <p:xfrm>
            <a:off x="1754" y="3373"/>
            <a:ext cx="874" cy="332"/>
          </p:xfrm>
          <a:graphic>
            <a:graphicData uri="http://schemas.openxmlformats.org/presentationml/2006/ole">
              <mc:AlternateContent xmlns:mc="http://schemas.openxmlformats.org/markup-compatibility/2006">
                <mc:Choice xmlns:v="urn:schemas-microsoft-com:vml" Requires="v">
                  <p:oleObj spid="_x0000_s11474" name="Equation" r:id="rId12" imgW="469696" imgH="177723" progId="Equation.3">
                    <p:embed/>
                  </p:oleObj>
                </mc:Choice>
                <mc:Fallback>
                  <p:oleObj name="Equation" r:id="rId12" imgW="469696" imgH="177723"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4" y="3373"/>
                          <a:ext cx="874" cy="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800" name="Object 14"/>
            <p:cNvGraphicFramePr>
              <a:graphicFrameLocks noChangeAspect="1"/>
            </p:cNvGraphicFramePr>
            <p:nvPr/>
          </p:nvGraphicFramePr>
          <p:xfrm>
            <a:off x="3012" y="3371"/>
            <a:ext cx="898" cy="332"/>
          </p:xfrm>
          <a:graphic>
            <a:graphicData uri="http://schemas.openxmlformats.org/presentationml/2006/ole">
              <mc:AlternateContent xmlns:mc="http://schemas.openxmlformats.org/markup-compatibility/2006">
                <mc:Choice xmlns:v="urn:schemas-microsoft-com:vml" Requires="v">
                  <p:oleObj spid="_x0000_s11475" name="Equation" r:id="rId14" imgW="482181" imgH="177646" progId="Equation.3">
                    <p:embed/>
                  </p:oleObj>
                </mc:Choice>
                <mc:Fallback>
                  <p:oleObj name="Equation" r:id="rId14" imgW="482181" imgH="177646"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12" y="3371"/>
                          <a:ext cx="898" cy="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801" name="Rectangle 15"/>
            <p:cNvSpPr>
              <a:spLocks noChangeArrowheads="1"/>
            </p:cNvSpPr>
            <p:nvPr/>
          </p:nvSpPr>
          <p:spPr bwMode="auto">
            <a:xfrm>
              <a:off x="149" y="3110"/>
              <a:ext cx="5199"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171450" indent="-1714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Clr>
                  <a:schemeClr val="accent2"/>
                </a:buClr>
                <a:buFont typeface="Wingdings" panose="05000000000000000000" pitchFamily="2" charset="2"/>
                <a:buChar char="§"/>
              </a:pPr>
              <a:r>
                <a:rPr lang="it-IT" altLang="it-IT" sz="2800" b="0"/>
                <a:t> La quasi totalità delle osservazioni assume valori compresi tra                    e </a:t>
              </a:r>
            </a:p>
          </p:txBody>
        </p:sp>
      </p:grpSp>
    </p:spTree>
    <p:extLst>
      <p:ext uri="{BB962C8B-B14F-4D97-AF65-F5344CB8AC3E}">
        <p14:creationId xmlns:p14="http://schemas.microsoft.com/office/powerpoint/2010/main" val="4567517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18691"/>
                                        </p:tgtEl>
                                        <p:attrNameLst>
                                          <p:attrName>style.visibility</p:attrName>
                                        </p:attrNameLst>
                                      </p:cBhvr>
                                      <p:to>
                                        <p:strVal val="visible"/>
                                      </p:to>
                                    </p:set>
                                    <p:animEffect transition="in" filter="wipe(left)">
                                      <p:cBhvr>
                                        <p:cTn id="7" dur="500"/>
                                        <p:tgtEl>
                                          <p:spTgt spid="2418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418692"/>
                                        </p:tgtEl>
                                        <p:attrNameLst>
                                          <p:attrName>style.visibility</p:attrName>
                                        </p:attrNameLst>
                                      </p:cBhvr>
                                      <p:to>
                                        <p:strVal val="visible"/>
                                      </p:to>
                                    </p:set>
                                    <p:animEffect transition="in" filter="wipe(left)">
                                      <p:cBhvr>
                                        <p:cTn id="12" dur="500"/>
                                        <p:tgtEl>
                                          <p:spTgt spid="24186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418696"/>
                                        </p:tgtEl>
                                        <p:attrNameLst>
                                          <p:attrName>style.visibility</p:attrName>
                                        </p:attrNameLst>
                                      </p:cBhvr>
                                      <p:to>
                                        <p:strVal val="visible"/>
                                      </p:to>
                                    </p:set>
                                    <p:animEffect transition="in" filter="wipe(left)">
                                      <p:cBhvr>
                                        <p:cTn id="17" dur="500"/>
                                        <p:tgtEl>
                                          <p:spTgt spid="24186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418700"/>
                                        </p:tgtEl>
                                        <p:attrNameLst>
                                          <p:attrName>style.visibility</p:attrName>
                                        </p:attrNameLst>
                                      </p:cBhvr>
                                      <p:to>
                                        <p:strVal val="visible"/>
                                      </p:to>
                                    </p:set>
                                    <p:animEffect transition="in" filter="wipe(left)">
                                      <p:cBhvr>
                                        <p:cTn id="22" dur="500"/>
                                        <p:tgtEl>
                                          <p:spTgt spid="2418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869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fig03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563" y="1935163"/>
            <a:ext cx="7570787"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ChangeArrowheads="1"/>
          </p:cNvSpPr>
          <p:nvPr/>
        </p:nvSpPr>
        <p:spPr bwMode="auto">
          <a:xfrm>
            <a:off x="234950" y="293688"/>
            <a:ext cx="7794625"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3800">
                <a:solidFill>
                  <a:srgbClr val="FF9900"/>
                </a:solidFill>
              </a:rPr>
              <a:t>s </a:t>
            </a:r>
            <a:r>
              <a:rPr lang="it-IT" altLang="it-IT" sz="3800">
                <a:solidFill>
                  <a:schemeClr val="accent2"/>
                </a:solidFill>
              </a:rPr>
              <a:t>nella distribuzione di frequenze</a:t>
            </a:r>
          </a:p>
        </p:txBody>
      </p:sp>
    </p:spTree>
    <p:extLst>
      <p:ext uri="{BB962C8B-B14F-4D97-AF65-F5344CB8AC3E}">
        <p14:creationId xmlns:p14="http://schemas.microsoft.com/office/powerpoint/2010/main" val="9635085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63513"/>
            <a:ext cx="8229600" cy="1143001"/>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eaLnBrk="1" hangingPunct="1"/>
            <a:r>
              <a:rPr lang="it-IT" altLang="it-IT" sz="3300" b="1" smtClean="0">
                <a:solidFill>
                  <a:schemeClr val="accent2"/>
                </a:solidFill>
              </a:rPr>
              <a:t>distribuzione normale standard: </a:t>
            </a:r>
            <a:r>
              <a:rPr lang="it-IT" altLang="it-IT" sz="3300" b="1" smtClean="0">
                <a:solidFill>
                  <a:srgbClr val="FF9900"/>
                </a:solidFill>
              </a:rPr>
              <a:t>N(0;1)</a:t>
            </a:r>
          </a:p>
        </p:txBody>
      </p:sp>
      <p:sp>
        <p:nvSpPr>
          <p:cNvPr id="37891" name="Rectangle 3"/>
          <p:cNvSpPr>
            <a:spLocks noChangeArrowheads="1"/>
          </p:cNvSpPr>
          <p:nvPr/>
        </p:nvSpPr>
        <p:spPr bwMode="auto">
          <a:xfrm>
            <a:off x="152400" y="854075"/>
            <a:ext cx="88392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r>
              <a:rPr lang="it-IT" altLang="it-IT" sz="2400" b="0"/>
              <a:t>qualunque punteggio è esprimibile nei termini del numero di deviazioni standard che lo separano dalla media (</a:t>
            </a:r>
            <a:r>
              <a:rPr lang="it-IT" altLang="it-IT" sz="2400" b="0" i="1"/>
              <a:t>z-score</a:t>
            </a:r>
            <a:r>
              <a:rPr lang="it-IT" altLang="it-IT" sz="2400" b="0"/>
              <a:t>)</a:t>
            </a:r>
          </a:p>
        </p:txBody>
      </p:sp>
      <p:graphicFrame>
        <p:nvGraphicFramePr>
          <p:cNvPr id="37892" name="Object 4"/>
          <p:cNvGraphicFramePr>
            <a:graphicFrameLocks noChangeAspect="1"/>
          </p:cNvGraphicFramePr>
          <p:nvPr/>
        </p:nvGraphicFramePr>
        <p:xfrm>
          <a:off x="1065213" y="2119313"/>
          <a:ext cx="2820987" cy="657225"/>
        </p:xfrm>
        <a:graphic>
          <a:graphicData uri="http://schemas.openxmlformats.org/presentationml/2006/ole">
            <mc:AlternateContent xmlns:mc="http://schemas.openxmlformats.org/markup-compatibility/2006">
              <mc:Choice xmlns:v="urn:schemas-microsoft-com:vml" Requires="v">
                <p:oleObj spid="_x0000_s12358" name="Equation" r:id="rId4" imgW="710891" imgH="165028" progId="Equation.3">
                  <p:embed/>
                </p:oleObj>
              </mc:Choice>
              <mc:Fallback>
                <p:oleObj name="Equation" r:id="rId4" imgW="710891" imgH="165028"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213" y="2119313"/>
                        <a:ext cx="2820987" cy="6572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7893" name="Oval 5"/>
          <p:cNvSpPr>
            <a:spLocks noChangeArrowheads="1"/>
          </p:cNvSpPr>
          <p:nvPr/>
        </p:nvSpPr>
        <p:spPr bwMode="auto">
          <a:xfrm>
            <a:off x="1949450" y="2209800"/>
            <a:ext cx="514350" cy="609600"/>
          </a:xfrm>
          <a:prstGeom prst="ellipse">
            <a:avLst/>
          </a:prstGeom>
          <a:noFill/>
          <a:ln w="38100" algn="ctr">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pic>
        <p:nvPicPr>
          <p:cNvPr id="37894" name="Picture 6"/>
          <p:cNvPicPr>
            <a:picLocks noChangeAspect="1" noChangeArrowheads="1"/>
          </p:cNvPicPr>
          <p:nvPr/>
        </p:nvPicPr>
        <p:blipFill>
          <a:blip r:embed="rId6">
            <a:extLst>
              <a:ext uri="{28A0092B-C50C-407E-A947-70E740481C1C}">
                <a14:useLocalDpi xmlns:a14="http://schemas.microsoft.com/office/drawing/2010/main" val="0"/>
              </a:ext>
            </a:extLst>
          </a:blip>
          <a:srcRect l="23579" t="4523" r="11151" b="8040"/>
          <a:stretch>
            <a:fillRect/>
          </a:stretch>
        </p:blipFill>
        <p:spPr bwMode="auto">
          <a:xfrm>
            <a:off x="231775" y="3028950"/>
            <a:ext cx="39020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895" name="Line 7"/>
          <p:cNvSpPr>
            <a:spLocks noChangeShapeType="1"/>
          </p:cNvSpPr>
          <p:nvPr/>
        </p:nvSpPr>
        <p:spPr bwMode="auto">
          <a:xfrm flipH="1">
            <a:off x="952500" y="2819400"/>
            <a:ext cx="1257300" cy="3027363"/>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37896" name="Line 8"/>
          <p:cNvSpPr>
            <a:spLocks noChangeShapeType="1"/>
          </p:cNvSpPr>
          <p:nvPr/>
        </p:nvSpPr>
        <p:spPr bwMode="auto">
          <a:xfrm>
            <a:off x="2190750" y="2819400"/>
            <a:ext cx="1333500" cy="3027363"/>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37897" name="Rectangle 9"/>
          <p:cNvSpPr>
            <a:spLocks noChangeArrowheads="1"/>
          </p:cNvSpPr>
          <p:nvPr/>
        </p:nvSpPr>
        <p:spPr bwMode="auto">
          <a:xfrm>
            <a:off x="4364038" y="3563938"/>
            <a:ext cx="4437062"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r>
              <a:rPr lang="it-IT" altLang="it-IT" sz="2400" b="0"/>
              <a:t>a ciascun valore della variabile </a:t>
            </a:r>
            <a:r>
              <a:rPr lang="it-IT" altLang="it-IT" sz="2400" i="1"/>
              <a:t>x</a:t>
            </a:r>
            <a:r>
              <a:rPr lang="it-IT" altLang="it-IT" sz="2400" b="0"/>
              <a:t> può essere quindi associato il corrispondente valore della variabile standardizzata </a:t>
            </a:r>
            <a:r>
              <a:rPr lang="it-IT" altLang="it-IT" sz="2400" i="1"/>
              <a:t>z</a:t>
            </a:r>
            <a:r>
              <a:rPr lang="it-IT" altLang="it-IT" sz="2400" b="0"/>
              <a:t>, ottenuto applicando la standardizzazione </a:t>
            </a:r>
          </a:p>
        </p:txBody>
      </p:sp>
      <p:graphicFrame>
        <p:nvGraphicFramePr>
          <p:cNvPr id="37898" name="Object 10"/>
          <p:cNvGraphicFramePr>
            <a:graphicFrameLocks noChangeAspect="1"/>
          </p:cNvGraphicFramePr>
          <p:nvPr/>
        </p:nvGraphicFramePr>
        <p:xfrm>
          <a:off x="5121275" y="1697038"/>
          <a:ext cx="2366963" cy="1566862"/>
        </p:xfrm>
        <a:graphic>
          <a:graphicData uri="http://schemas.openxmlformats.org/presentationml/2006/ole">
            <mc:AlternateContent xmlns:mc="http://schemas.openxmlformats.org/markup-compatibility/2006">
              <mc:Choice xmlns:v="urn:schemas-microsoft-com:vml" Requires="v">
                <p:oleObj spid="_x0000_s12359" name="Equation" r:id="rId7" imgW="596641" imgH="393529" progId="Equation.3">
                  <p:embed/>
                </p:oleObj>
              </mc:Choice>
              <mc:Fallback>
                <p:oleObj name="Equation" r:id="rId7" imgW="596641" imgH="393529"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1275" y="1697038"/>
                        <a:ext cx="2366963" cy="156686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312557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74638"/>
            <a:ext cx="2195513" cy="6715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none" anchor="t">
            <a:spAutoFit/>
          </a:bodyPr>
          <a:lstStyle/>
          <a:p>
            <a:pPr algn="l" eaLnBrk="1" hangingPunct="1"/>
            <a:r>
              <a:rPr lang="it-IT" altLang="it-IT" sz="3800" b="1" smtClean="0">
                <a:solidFill>
                  <a:schemeClr val="accent2"/>
                </a:solidFill>
              </a:rPr>
              <a:t>Esempio</a:t>
            </a:r>
          </a:p>
        </p:txBody>
      </p:sp>
      <p:sp>
        <p:nvSpPr>
          <p:cNvPr id="2424835" name="Rectangle 3"/>
          <p:cNvSpPr>
            <a:spLocks noChangeArrowheads="1"/>
          </p:cNvSpPr>
          <p:nvPr/>
        </p:nvSpPr>
        <p:spPr bwMode="auto">
          <a:xfrm>
            <a:off x="514350" y="966788"/>
            <a:ext cx="7905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buFontTx/>
              <a:buNone/>
            </a:pPr>
            <a:r>
              <a:rPr lang="it-IT" altLang="it-IT" sz="2800" b="0"/>
              <a:t>voto in trentesimi all’esame di statistica in una classe di 25 studenti</a:t>
            </a:r>
          </a:p>
        </p:txBody>
      </p:sp>
      <p:grpSp>
        <p:nvGrpSpPr>
          <p:cNvPr id="2424836" name="Group 4"/>
          <p:cNvGrpSpPr>
            <a:grpSpLocks/>
          </p:cNvGrpSpPr>
          <p:nvPr/>
        </p:nvGrpSpPr>
        <p:grpSpPr bwMode="auto">
          <a:xfrm>
            <a:off x="1152525" y="1905000"/>
            <a:ext cx="7134225" cy="1504950"/>
            <a:chOff x="726" y="1236"/>
            <a:chExt cx="4494" cy="948"/>
          </a:xfrm>
        </p:grpSpPr>
        <p:pic>
          <p:nvPicPr>
            <p:cNvPr id="39947" name="Picture 5"/>
            <p:cNvPicPr>
              <a:picLocks noChangeAspect="1" noChangeArrowheads="1"/>
            </p:cNvPicPr>
            <p:nvPr/>
          </p:nvPicPr>
          <p:blipFill>
            <a:blip r:embed="rId3">
              <a:extLst>
                <a:ext uri="{28A0092B-C50C-407E-A947-70E740481C1C}">
                  <a14:useLocalDpi xmlns:a14="http://schemas.microsoft.com/office/drawing/2010/main" val="0"/>
                </a:ext>
              </a:extLst>
            </a:blip>
            <a:srcRect l="23572" t="28906" r="22841" b="53386"/>
            <a:stretch>
              <a:fillRect/>
            </a:stretch>
          </p:blipFill>
          <p:spPr bwMode="auto">
            <a:xfrm>
              <a:off x="726" y="1236"/>
              <a:ext cx="4392" cy="816"/>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8" name="Rectangle 6"/>
            <p:cNvSpPr>
              <a:spLocks noChangeArrowheads="1"/>
            </p:cNvSpPr>
            <p:nvPr/>
          </p:nvSpPr>
          <p:spPr bwMode="auto">
            <a:xfrm>
              <a:off x="4896" y="1764"/>
              <a:ext cx="324" cy="42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grpSp>
      <p:pic>
        <p:nvPicPr>
          <p:cNvPr id="2424839" name="Picture 7"/>
          <p:cNvPicPr>
            <a:picLocks noChangeAspect="1" noChangeArrowheads="1"/>
          </p:cNvPicPr>
          <p:nvPr/>
        </p:nvPicPr>
        <p:blipFill>
          <a:blip r:embed="rId4">
            <a:extLst>
              <a:ext uri="{28A0092B-C50C-407E-A947-70E740481C1C}">
                <a14:useLocalDpi xmlns:a14="http://schemas.microsoft.com/office/drawing/2010/main" val="0"/>
              </a:ext>
            </a:extLst>
          </a:blip>
          <a:srcRect l="29137" t="30730" r="33235" b="23698"/>
          <a:stretch>
            <a:fillRect/>
          </a:stretch>
        </p:blipFill>
        <p:spPr bwMode="auto">
          <a:xfrm>
            <a:off x="866775" y="3162300"/>
            <a:ext cx="4895850" cy="333375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4840" name="Text Box 8"/>
          <p:cNvSpPr txBox="1">
            <a:spLocks noChangeArrowheads="1"/>
          </p:cNvSpPr>
          <p:nvPr/>
        </p:nvSpPr>
        <p:spPr bwMode="auto">
          <a:xfrm>
            <a:off x="5589588" y="4659313"/>
            <a:ext cx="3438525" cy="161607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buFontTx/>
              <a:buChar char="•"/>
            </a:pPr>
            <a:r>
              <a:rPr lang="it-IT" altLang="it-IT" sz="2000" b="0"/>
              <a:t>14 voti su 25 (56%) sono nell’intervallo compreso fra  </a:t>
            </a:r>
            <a:r>
              <a:rPr lang="en-US" altLang="it-IT" sz="2000" b="0">
                <a:latin typeface="Arial Unicode MS" panose="020B0604020202020204" pitchFamily="34" charset="-128"/>
                <a:ea typeface="Arial Unicode MS" panose="020B0604020202020204" pitchFamily="34" charset="-128"/>
                <a:cs typeface="Arial Unicode MS" panose="020B0604020202020204" pitchFamily="34" charset="-128"/>
              </a:rPr>
              <a:t>±</a:t>
            </a:r>
            <a:r>
              <a:rPr lang="it-IT" altLang="it-IT" sz="2000" b="0">
                <a:latin typeface="Arial Unicode MS" panose="020B0604020202020204" pitchFamily="34" charset="-128"/>
                <a:ea typeface="Arial Unicode MS" panose="020B0604020202020204" pitchFamily="34" charset="-128"/>
                <a:cs typeface="Arial Unicode MS" panose="020B0604020202020204" pitchFamily="34" charset="-128"/>
              </a:rPr>
              <a:t> </a:t>
            </a:r>
            <a:r>
              <a:rPr lang="it-IT" altLang="it-IT" sz="2000" b="0">
                <a:ea typeface="Arial Unicode MS" panose="020B0604020202020204" pitchFamily="34" charset="-128"/>
                <a:cs typeface="Arial Unicode MS" panose="020B0604020202020204" pitchFamily="34" charset="-128"/>
              </a:rPr>
              <a:t>1 s dalla media. </a:t>
            </a:r>
          </a:p>
          <a:p>
            <a:pPr algn="just" eaLnBrk="1" hangingPunct="1">
              <a:buFontTx/>
              <a:buChar char="•"/>
            </a:pPr>
            <a:r>
              <a:rPr lang="it-IT" altLang="it-IT" sz="2000" b="0">
                <a:ea typeface="Arial Unicode MS" panose="020B0604020202020204" pitchFamily="34" charset="-128"/>
                <a:cs typeface="Arial Unicode MS" panose="020B0604020202020204" pitchFamily="34" charset="-128"/>
              </a:rPr>
              <a:t>nessun voto appartiene a più di 2 s dalla media</a:t>
            </a:r>
          </a:p>
        </p:txBody>
      </p:sp>
      <p:grpSp>
        <p:nvGrpSpPr>
          <p:cNvPr id="2424841" name="Group 9"/>
          <p:cNvGrpSpPr>
            <a:grpSpLocks/>
          </p:cNvGrpSpPr>
          <p:nvPr/>
        </p:nvGrpSpPr>
        <p:grpSpPr bwMode="auto">
          <a:xfrm>
            <a:off x="5695950" y="3246438"/>
            <a:ext cx="3448050" cy="1173162"/>
            <a:chOff x="3587" y="2045"/>
            <a:chExt cx="2172" cy="739"/>
          </a:xfrm>
        </p:grpSpPr>
        <p:pic>
          <p:nvPicPr>
            <p:cNvPr id="39945" name="Picture 10"/>
            <p:cNvPicPr>
              <a:picLocks noChangeAspect="1" noChangeArrowheads="1"/>
            </p:cNvPicPr>
            <p:nvPr/>
          </p:nvPicPr>
          <p:blipFill>
            <a:blip r:embed="rId5">
              <a:extLst>
                <a:ext uri="{28A0092B-C50C-407E-A947-70E740481C1C}">
                  <a14:useLocalDpi xmlns:a14="http://schemas.microsoft.com/office/drawing/2010/main" val="0"/>
                </a:ext>
              </a:extLst>
            </a:blip>
            <a:srcRect l="35139" t="41667" r="38361" b="50781"/>
            <a:stretch>
              <a:fillRect/>
            </a:stretch>
          </p:blipFill>
          <p:spPr bwMode="auto">
            <a:xfrm>
              <a:off x="3587" y="2436"/>
              <a:ext cx="2172" cy="34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6" name="Picture 11"/>
            <p:cNvPicPr>
              <a:picLocks noChangeAspect="1" noChangeArrowheads="1"/>
            </p:cNvPicPr>
            <p:nvPr/>
          </p:nvPicPr>
          <p:blipFill>
            <a:blip r:embed="rId5">
              <a:extLst>
                <a:ext uri="{28A0092B-C50C-407E-A947-70E740481C1C}">
                  <a14:useLocalDpi xmlns:a14="http://schemas.microsoft.com/office/drawing/2010/main" val="0"/>
                </a:ext>
              </a:extLst>
            </a:blip>
            <a:srcRect l="34846" t="33855" r="55624" b="58594"/>
            <a:stretch>
              <a:fillRect/>
            </a:stretch>
          </p:blipFill>
          <p:spPr bwMode="auto">
            <a:xfrm>
              <a:off x="4200" y="2045"/>
              <a:ext cx="781" cy="348"/>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24844" name="Text Box 12"/>
          <p:cNvSpPr txBox="1">
            <a:spLocks noChangeArrowheads="1"/>
          </p:cNvSpPr>
          <p:nvPr/>
        </p:nvSpPr>
        <p:spPr bwMode="auto">
          <a:xfrm>
            <a:off x="7467600" y="3536950"/>
            <a:ext cx="203200" cy="24447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b="0">
                <a:latin typeface="Times New Roman" panose="02020603050405020304" pitchFamily="18" charset="0"/>
                <a:cs typeface="Times New Roman" panose="02020603050405020304" pitchFamily="18" charset="0"/>
              </a:rPr>
              <a:t>10</a:t>
            </a:r>
          </a:p>
        </p:txBody>
      </p:sp>
    </p:spTree>
    <p:extLst>
      <p:ext uri="{BB962C8B-B14F-4D97-AF65-F5344CB8AC3E}">
        <p14:creationId xmlns:p14="http://schemas.microsoft.com/office/powerpoint/2010/main" val="3791043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24835"/>
                                        </p:tgtEl>
                                        <p:attrNameLst>
                                          <p:attrName>style.visibility</p:attrName>
                                        </p:attrNameLst>
                                      </p:cBhvr>
                                      <p:to>
                                        <p:strVal val="visible"/>
                                      </p:to>
                                    </p:set>
                                    <p:animEffect transition="in" filter="fade">
                                      <p:cBhvr>
                                        <p:cTn id="7" dur="500"/>
                                        <p:tgtEl>
                                          <p:spTgt spid="2424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24836"/>
                                        </p:tgtEl>
                                        <p:attrNameLst>
                                          <p:attrName>style.visibility</p:attrName>
                                        </p:attrNameLst>
                                      </p:cBhvr>
                                      <p:to>
                                        <p:strVal val="visible"/>
                                      </p:to>
                                    </p:set>
                                    <p:animEffect transition="in" filter="fade">
                                      <p:cBhvr>
                                        <p:cTn id="12" dur="500"/>
                                        <p:tgtEl>
                                          <p:spTgt spid="24248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24841"/>
                                        </p:tgtEl>
                                        <p:attrNameLst>
                                          <p:attrName>style.visibility</p:attrName>
                                        </p:attrNameLst>
                                      </p:cBhvr>
                                      <p:to>
                                        <p:strVal val="visible"/>
                                      </p:to>
                                    </p:set>
                                    <p:animEffect transition="in" filter="fade">
                                      <p:cBhvr>
                                        <p:cTn id="17" dur="500"/>
                                        <p:tgtEl>
                                          <p:spTgt spid="24248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424844"/>
                                        </p:tgtEl>
                                        <p:attrNameLst>
                                          <p:attrName>style.visibility</p:attrName>
                                        </p:attrNameLst>
                                      </p:cBhvr>
                                      <p:to>
                                        <p:strVal val="visible"/>
                                      </p:to>
                                    </p:set>
                                    <p:animEffect transition="in" filter="fade">
                                      <p:cBhvr>
                                        <p:cTn id="20" dur="500"/>
                                        <p:tgtEl>
                                          <p:spTgt spid="2424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2424839"/>
                                        </p:tgtEl>
                                        <p:attrNameLst>
                                          <p:attrName>style.visibility</p:attrName>
                                        </p:attrNameLst>
                                      </p:cBhvr>
                                      <p:to>
                                        <p:strVal val="visible"/>
                                      </p:to>
                                    </p:set>
                                    <p:animEffect transition="in" filter="fade">
                                      <p:cBhvr>
                                        <p:cTn id="25" dur="500"/>
                                        <p:tgtEl>
                                          <p:spTgt spid="242483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24840"/>
                                        </p:tgtEl>
                                        <p:attrNameLst>
                                          <p:attrName>style.visibility</p:attrName>
                                        </p:attrNameLst>
                                      </p:cBhvr>
                                      <p:to>
                                        <p:strVal val="visible"/>
                                      </p:to>
                                    </p:set>
                                    <p:animEffect transition="in" filter="fade">
                                      <p:cBhvr>
                                        <p:cTn id="30" dur="500"/>
                                        <p:tgtEl>
                                          <p:spTgt spid="2424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4835" grpId="0"/>
      <p:bldP spid="2424840" grpId="0"/>
      <p:bldP spid="24248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160338"/>
            <a:ext cx="7929563" cy="671512"/>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none" anchor="t">
            <a:spAutoFit/>
          </a:bodyPr>
          <a:lstStyle/>
          <a:p>
            <a:pPr algn="l" eaLnBrk="1" hangingPunct="1"/>
            <a:r>
              <a:rPr lang="it-IT" altLang="it-IT" sz="3800" b="1" smtClean="0">
                <a:solidFill>
                  <a:schemeClr val="accent2"/>
                </a:solidFill>
              </a:rPr>
              <a:t>Come usare Excel per </a:t>
            </a:r>
            <a:r>
              <a:rPr lang="it-IT" altLang="it-IT" sz="3800" b="1" i="1" smtClean="0">
                <a:solidFill>
                  <a:srgbClr val="FF9900"/>
                </a:solidFill>
              </a:rPr>
              <a:t>verificare</a:t>
            </a:r>
            <a:r>
              <a:rPr lang="it-IT" altLang="it-IT" sz="3800" b="1" smtClean="0">
                <a:solidFill>
                  <a:schemeClr val="accent2"/>
                </a:solidFill>
              </a:rPr>
              <a:t> ?</a:t>
            </a:r>
          </a:p>
        </p:txBody>
      </p:sp>
      <p:sp>
        <p:nvSpPr>
          <p:cNvPr id="41987" name="Rectangle 3"/>
          <p:cNvSpPr>
            <a:spLocks noChangeArrowheads="1"/>
          </p:cNvSpPr>
          <p:nvPr/>
        </p:nvSpPr>
        <p:spPr bwMode="auto">
          <a:xfrm>
            <a:off x="671513" y="844550"/>
            <a:ext cx="30480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1800">
                <a:hlinkClick r:id="rId3" action="ppaction://hlinkfile"/>
              </a:rPr>
              <a:t>Esempio_standardizzazione</a:t>
            </a:r>
            <a:endParaRPr lang="it-IT" altLang="it-IT" sz="1800"/>
          </a:p>
        </p:txBody>
      </p:sp>
      <p:pic>
        <p:nvPicPr>
          <p:cNvPr id="2426884" name="Picture 4"/>
          <p:cNvPicPr>
            <a:picLocks noChangeAspect="1" noChangeArrowheads="1"/>
          </p:cNvPicPr>
          <p:nvPr/>
        </p:nvPicPr>
        <p:blipFill>
          <a:blip r:embed="rId4">
            <a:extLst>
              <a:ext uri="{28A0092B-C50C-407E-A947-70E740481C1C}">
                <a14:useLocalDpi xmlns:a14="http://schemas.microsoft.com/office/drawing/2010/main" val="0"/>
              </a:ext>
            </a:extLst>
          </a:blip>
          <a:srcRect t="18666" r="7001" b="25778"/>
          <a:stretch>
            <a:fillRect/>
          </a:stretch>
        </p:blipFill>
        <p:spPr bwMode="auto">
          <a:xfrm>
            <a:off x="0" y="3252788"/>
            <a:ext cx="9144000" cy="3071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2426885" name="Group 5"/>
          <p:cNvGrpSpPr>
            <a:grpSpLocks/>
          </p:cNvGrpSpPr>
          <p:nvPr/>
        </p:nvGrpSpPr>
        <p:grpSpPr bwMode="auto">
          <a:xfrm>
            <a:off x="0" y="1292225"/>
            <a:ext cx="8839200" cy="1298575"/>
            <a:chOff x="0" y="814"/>
            <a:chExt cx="5568" cy="818"/>
          </a:xfrm>
        </p:grpSpPr>
        <p:pic>
          <p:nvPicPr>
            <p:cNvPr id="41990" name="Picture 6"/>
            <p:cNvPicPr>
              <a:picLocks noChangeAspect="1" noChangeArrowheads="1"/>
            </p:cNvPicPr>
            <p:nvPr/>
          </p:nvPicPr>
          <p:blipFill>
            <a:blip r:embed="rId5">
              <a:extLst>
                <a:ext uri="{28A0092B-C50C-407E-A947-70E740481C1C}">
                  <a14:useLocalDpi xmlns:a14="http://schemas.microsoft.com/office/drawing/2010/main" val="0"/>
                </a:ext>
              </a:extLst>
            </a:blip>
            <a:srcRect l="26125" t="52000" r="27251" b="37778"/>
            <a:stretch>
              <a:fillRect/>
            </a:stretch>
          </p:blipFill>
          <p:spPr bwMode="auto">
            <a:xfrm>
              <a:off x="480" y="1080"/>
              <a:ext cx="4476" cy="5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41991" name="Rectangle 7"/>
            <p:cNvSpPr>
              <a:spLocks noChangeArrowheads="1"/>
            </p:cNvSpPr>
            <p:nvPr/>
          </p:nvSpPr>
          <p:spPr bwMode="auto">
            <a:xfrm>
              <a:off x="0" y="814"/>
              <a:ext cx="55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2400"/>
                <a:t>su moodle2</a:t>
              </a:r>
            </a:p>
          </p:txBody>
        </p:sp>
      </p:grpSp>
    </p:spTree>
    <p:extLst>
      <p:ext uri="{BB962C8B-B14F-4D97-AF65-F5344CB8AC3E}">
        <p14:creationId xmlns:p14="http://schemas.microsoft.com/office/powerpoint/2010/main" val="11754100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26885"/>
                                        </p:tgtEl>
                                        <p:attrNameLst>
                                          <p:attrName>style.visibility</p:attrName>
                                        </p:attrNameLst>
                                      </p:cBhvr>
                                      <p:to>
                                        <p:strVal val="visible"/>
                                      </p:to>
                                    </p:set>
                                    <p:animEffect transition="in" filter="fade">
                                      <p:cBhvr>
                                        <p:cTn id="7" dur="2000"/>
                                        <p:tgtEl>
                                          <p:spTgt spid="24268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26884"/>
                                        </p:tgtEl>
                                        <p:attrNameLst>
                                          <p:attrName>style.visibility</p:attrName>
                                        </p:attrNameLst>
                                      </p:cBhvr>
                                      <p:to>
                                        <p:strVal val="visible"/>
                                      </p:to>
                                    </p:set>
                                    <p:animEffect transition="in" filter="fade">
                                      <p:cBhvr>
                                        <p:cTn id="12" dur="2000"/>
                                        <p:tgtEl>
                                          <p:spTgt spid="242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23850" y="-58738"/>
            <a:ext cx="8426450" cy="1431926"/>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eaLnBrk="1" hangingPunct="1"/>
            <a:r>
              <a:rPr lang="it-IT" altLang="it-IT" b="1" smtClean="0">
                <a:solidFill>
                  <a:schemeClr val="accent2"/>
                </a:solidFill>
              </a:rPr>
              <a:t>variabile indipendente </a:t>
            </a:r>
            <a:br>
              <a:rPr lang="it-IT" altLang="it-IT" b="1" smtClean="0">
                <a:solidFill>
                  <a:schemeClr val="accent2"/>
                </a:solidFill>
              </a:rPr>
            </a:br>
            <a:r>
              <a:rPr lang="it-IT" altLang="it-IT" b="1" smtClean="0">
                <a:solidFill>
                  <a:schemeClr val="accent2"/>
                </a:solidFill>
              </a:rPr>
              <a:t>come </a:t>
            </a:r>
            <a:r>
              <a:rPr lang="it-IT" altLang="it-IT" b="1" i="1" smtClean="0">
                <a:solidFill>
                  <a:srgbClr val="FF9900"/>
                </a:solidFill>
              </a:rPr>
              <a:t>causa</a:t>
            </a:r>
            <a:r>
              <a:rPr lang="it-IT" altLang="it-IT" b="1" smtClean="0">
                <a:solidFill>
                  <a:schemeClr val="accent2"/>
                </a:solidFill>
              </a:rPr>
              <a:t> di modificazione</a:t>
            </a:r>
          </a:p>
        </p:txBody>
      </p:sp>
      <p:sp>
        <p:nvSpPr>
          <p:cNvPr id="2439171" name="Rectangle 3"/>
          <p:cNvSpPr>
            <a:spLocks noGrp="1" noChangeArrowheads="1"/>
          </p:cNvSpPr>
          <p:nvPr>
            <p:ph type="body" idx="1"/>
          </p:nvPr>
        </p:nvSpPr>
        <p:spPr>
          <a:xfrm>
            <a:off x="438150" y="1657350"/>
            <a:ext cx="8229600" cy="50863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marL="381000" indent="-381000" algn="just">
              <a:lnSpc>
                <a:spcPct val="90000"/>
              </a:lnSpc>
              <a:spcBef>
                <a:spcPct val="0"/>
              </a:spcBef>
              <a:buClr>
                <a:schemeClr val="accent2"/>
              </a:buClr>
              <a:buFont typeface="Wingdings" panose="05000000000000000000" pitchFamily="2" charset="2"/>
              <a:buChar char="§"/>
            </a:pPr>
            <a:r>
              <a:rPr lang="it-IT" altLang="it-IT" sz="2800" b="1" dirty="0" smtClean="0">
                <a:solidFill>
                  <a:srgbClr val="FF9900"/>
                </a:solidFill>
              </a:rPr>
              <a:t>Fattori</a:t>
            </a:r>
            <a:r>
              <a:rPr lang="it-IT" altLang="it-IT" sz="2800" dirty="0" smtClean="0"/>
              <a:t>: sinonimo di variabile indipendente. Ogni esperimento ha almeno 1 fattore </a:t>
            </a:r>
          </a:p>
          <a:p>
            <a:pPr marL="381000" indent="-381000" algn="just">
              <a:lnSpc>
                <a:spcPct val="90000"/>
              </a:lnSpc>
              <a:spcBef>
                <a:spcPct val="0"/>
              </a:spcBef>
              <a:buClr>
                <a:schemeClr val="accent2"/>
              </a:buClr>
              <a:buFont typeface="Wingdings" panose="05000000000000000000" pitchFamily="2" charset="2"/>
              <a:buChar char="§"/>
            </a:pPr>
            <a:r>
              <a:rPr lang="it-IT" altLang="it-IT" sz="2800" b="1" dirty="0" smtClean="0">
                <a:solidFill>
                  <a:srgbClr val="FF9900"/>
                </a:solidFill>
              </a:rPr>
              <a:t>Livelli</a:t>
            </a:r>
            <a:r>
              <a:rPr lang="it-IT" altLang="it-IT" sz="2800" dirty="0" smtClean="0"/>
              <a:t>: particolare valore di una variabile indipendente. Una VI ha sempre almeno 2 livelli</a:t>
            </a:r>
          </a:p>
          <a:p>
            <a:pPr marL="381000" indent="-381000" algn="just">
              <a:lnSpc>
                <a:spcPct val="90000"/>
              </a:lnSpc>
              <a:spcBef>
                <a:spcPct val="0"/>
              </a:spcBef>
              <a:buClr>
                <a:schemeClr val="accent2"/>
              </a:buClr>
              <a:buFont typeface="Wingdings" panose="05000000000000000000" pitchFamily="2" charset="2"/>
              <a:buChar char="§"/>
            </a:pPr>
            <a:r>
              <a:rPr lang="it-IT" altLang="it-IT" sz="2800" b="1" dirty="0" smtClean="0">
                <a:solidFill>
                  <a:srgbClr val="FF9900"/>
                </a:solidFill>
              </a:rPr>
              <a:t>Condizioni/Trattamento:</a:t>
            </a:r>
            <a:r>
              <a:rPr lang="it-IT" altLang="it-IT" sz="2800" dirty="0" smtClean="0"/>
              <a:t> particolare modo in cui sono trattati i soggetti. È il termine più ampio usato per parlare di VI. Ci sono tante condizioni quanti sono i modi in cui i soggetti sono trattati.</a:t>
            </a:r>
          </a:p>
          <a:p>
            <a:pPr marL="381000" indent="-381000" algn="just">
              <a:lnSpc>
                <a:spcPct val="90000"/>
              </a:lnSpc>
              <a:spcBef>
                <a:spcPct val="0"/>
              </a:spcBef>
              <a:buClr>
                <a:schemeClr val="accent2"/>
              </a:buClr>
              <a:buFont typeface="Wingdings" panose="05000000000000000000" pitchFamily="2" charset="2"/>
              <a:buChar char="§"/>
            </a:pPr>
            <a:r>
              <a:rPr lang="it-IT" altLang="it-IT" sz="2800" b="1" dirty="0" smtClean="0">
                <a:solidFill>
                  <a:srgbClr val="FF9900"/>
                </a:solidFill>
              </a:rPr>
              <a:t>Esperimento TRA i soggetti</a:t>
            </a:r>
            <a:r>
              <a:rPr lang="it-IT" altLang="it-IT" sz="2800" dirty="0" smtClean="0"/>
              <a:t>: condizioni coincidono con i gruppi.</a:t>
            </a:r>
          </a:p>
          <a:p>
            <a:pPr marL="381000" indent="-381000" algn="just">
              <a:lnSpc>
                <a:spcPct val="90000"/>
              </a:lnSpc>
              <a:spcBef>
                <a:spcPct val="0"/>
              </a:spcBef>
              <a:buClr>
                <a:schemeClr val="accent2"/>
              </a:buClr>
              <a:buFont typeface="Wingdings" panose="05000000000000000000" pitchFamily="2" charset="2"/>
              <a:buChar char="§"/>
            </a:pPr>
            <a:r>
              <a:rPr lang="it-IT" altLang="it-IT" sz="2800" b="1" dirty="0" smtClean="0">
                <a:solidFill>
                  <a:srgbClr val="FF9900"/>
                </a:solidFill>
              </a:rPr>
              <a:t>Esperimento ENTRO i soggetti</a:t>
            </a:r>
            <a:r>
              <a:rPr lang="it-IT" altLang="it-IT" sz="2800" dirty="0" smtClean="0"/>
              <a:t>: lo stesso gruppo viene sottoposto a tutte le diverse condizioni </a:t>
            </a:r>
          </a:p>
        </p:txBody>
      </p:sp>
    </p:spTree>
    <p:extLst>
      <p:ext uri="{BB962C8B-B14F-4D97-AF65-F5344CB8AC3E}">
        <p14:creationId xmlns:p14="http://schemas.microsoft.com/office/powerpoint/2010/main" val="11412846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39171">
                                            <p:txEl>
                                              <p:pRg st="0" end="0"/>
                                            </p:txEl>
                                          </p:spTgt>
                                        </p:tgtEl>
                                        <p:attrNameLst>
                                          <p:attrName>style.visibility</p:attrName>
                                        </p:attrNameLst>
                                      </p:cBhvr>
                                      <p:to>
                                        <p:strVal val="visible"/>
                                      </p:to>
                                    </p:set>
                                    <p:animEffect transition="in" filter="wipe(left)">
                                      <p:cBhvr>
                                        <p:cTn id="7" dur="500"/>
                                        <p:tgtEl>
                                          <p:spTgt spid="2439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39171">
                                            <p:txEl>
                                              <p:pRg st="1" end="1"/>
                                            </p:txEl>
                                          </p:spTgt>
                                        </p:tgtEl>
                                        <p:attrNameLst>
                                          <p:attrName>style.visibility</p:attrName>
                                        </p:attrNameLst>
                                      </p:cBhvr>
                                      <p:to>
                                        <p:strVal val="visible"/>
                                      </p:to>
                                    </p:set>
                                    <p:animEffect transition="in" filter="wipe(left)">
                                      <p:cBhvr>
                                        <p:cTn id="12" dur="500"/>
                                        <p:tgtEl>
                                          <p:spTgt spid="2439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39171">
                                            <p:txEl>
                                              <p:pRg st="2" end="2"/>
                                            </p:txEl>
                                          </p:spTgt>
                                        </p:tgtEl>
                                        <p:attrNameLst>
                                          <p:attrName>style.visibility</p:attrName>
                                        </p:attrNameLst>
                                      </p:cBhvr>
                                      <p:to>
                                        <p:strVal val="visible"/>
                                      </p:to>
                                    </p:set>
                                    <p:animEffect transition="in" filter="wipe(left)">
                                      <p:cBhvr>
                                        <p:cTn id="17" dur="500"/>
                                        <p:tgtEl>
                                          <p:spTgt spid="2439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39171">
                                            <p:txEl>
                                              <p:pRg st="3" end="3"/>
                                            </p:txEl>
                                          </p:spTgt>
                                        </p:tgtEl>
                                        <p:attrNameLst>
                                          <p:attrName>style.visibility</p:attrName>
                                        </p:attrNameLst>
                                      </p:cBhvr>
                                      <p:to>
                                        <p:strVal val="visible"/>
                                      </p:to>
                                    </p:set>
                                    <p:animEffect transition="in" filter="wipe(left)">
                                      <p:cBhvr>
                                        <p:cTn id="22" dur="500"/>
                                        <p:tgtEl>
                                          <p:spTgt spid="243917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439171">
                                            <p:txEl>
                                              <p:pRg st="4" end="4"/>
                                            </p:txEl>
                                          </p:spTgt>
                                        </p:tgtEl>
                                        <p:attrNameLst>
                                          <p:attrName>style.visibility</p:attrName>
                                        </p:attrNameLst>
                                      </p:cBhvr>
                                      <p:to>
                                        <p:strVal val="visible"/>
                                      </p:to>
                                    </p:set>
                                    <p:animEffect transition="in" filter="wipe(left)">
                                      <p:cBhvr>
                                        <p:cTn id="27" dur="500"/>
                                        <p:tgtEl>
                                          <p:spTgt spid="24391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917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6338" name="Picture 2" descr="Telencephal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38475" y="1314450"/>
            <a:ext cx="2838450"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6339" name="Text Box 3"/>
          <p:cNvSpPr txBox="1">
            <a:spLocks noChangeArrowheads="1"/>
          </p:cNvSpPr>
          <p:nvPr/>
        </p:nvSpPr>
        <p:spPr bwMode="auto">
          <a:xfrm>
            <a:off x="327025" y="509588"/>
            <a:ext cx="850265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en-US" altLang="it-IT" sz="4400">
                <a:solidFill>
                  <a:schemeClr val="accent2"/>
                </a:solidFill>
              </a:rPr>
              <a:t>tipi di indicatori</a:t>
            </a:r>
          </a:p>
        </p:txBody>
      </p:sp>
      <p:grpSp>
        <p:nvGrpSpPr>
          <p:cNvPr id="2446340" name="Group 4"/>
          <p:cNvGrpSpPr>
            <a:grpSpLocks/>
          </p:cNvGrpSpPr>
          <p:nvPr/>
        </p:nvGrpSpPr>
        <p:grpSpPr bwMode="auto">
          <a:xfrm>
            <a:off x="822325" y="2324100"/>
            <a:ext cx="2609850" cy="733425"/>
            <a:chOff x="815" y="1242"/>
            <a:chExt cx="1644" cy="462"/>
          </a:xfrm>
        </p:grpSpPr>
        <p:sp>
          <p:nvSpPr>
            <p:cNvPr id="44044" name="AutoShape 5"/>
            <p:cNvSpPr>
              <a:spLocks noChangeArrowheads="1"/>
            </p:cNvSpPr>
            <p:nvPr/>
          </p:nvSpPr>
          <p:spPr bwMode="auto">
            <a:xfrm>
              <a:off x="815" y="1242"/>
              <a:ext cx="1644" cy="462"/>
            </a:xfrm>
            <a:prstGeom prst="roundRect">
              <a:avLst>
                <a:gd name="adj" fmla="val 16667"/>
              </a:avLst>
            </a:prstGeom>
            <a:solidFill>
              <a:srgbClr val="0000CC">
                <a:alpha val="50195"/>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44045" name="Text Box 6"/>
            <p:cNvSpPr txBox="1">
              <a:spLocks noChangeArrowheads="1"/>
            </p:cNvSpPr>
            <p:nvPr/>
          </p:nvSpPr>
          <p:spPr bwMode="auto">
            <a:xfrm>
              <a:off x="1129" y="1276"/>
              <a:ext cx="926" cy="38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en-US" altLang="it-IT" sz="4000">
                  <a:solidFill>
                    <a:schemeClr val="accent1"/>
                  </a:solidFill>
                </a:rPr>
                <a:t>Diretti</a:t>
              </a:r>
            </a:p>
          </p:txBody>
        </p:sp>
      </p:grpSp>
      <p:grpSp>
        <p:nvGrpSpPr>
          <p:cNvPr id="2446343" name="Group 7"/>
          <p:cNvGrpSpPr>
            <a:grpSpLocks/>
          </p:cNvGrpSpPr>
          <p:nvPr/>
        </p:nvGrpSpPr>
        <p:grpSpPr bwMode="auto">
          <a:xfrm>
            <a:off x="5392738" y="2314575"/>
            <a:ext cx="2609850" cy="733425"/>
            <a:chOff x="3177" y="1194"/>
            <a:chExt cx="1644" cy="462"/>
          </a:xfrm>
        </p:grpSpPr>
        <p:sp>
          <p:nvSpPr>
            <p:cNvPr id="44042" name="AutoShape 8"/>
            <p:cNvSpPr>
              <a:spLocks noChangeArrowheads="1"/>
            </p:cNvSpPr>
            <p:nvPr/>
          </p:nvSpPr>
          <p:spPr bwMode="auto">
            <a:xfrm>
              <a:off x="3177" y="1194"/>
              <a:ext cx="1644" cy="462"/>
            </a:xfrm>
            <a:prstGeom prst="roundRect">
              <a:avLst>
                <a:gd name="adj" fmla="val 16667"/>
              </a:avLst>
            </a:prstGeom>
            <a:solidFill>
              <a:srgbClr val="0000CC">
                <a:alpha val="50195"/>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it-IT" altLang="it-IT"/>
            </a:p>
          </p:txBody>
        </p:sp>
        <p:sp>
          <p:nvSpPr>
            <p:cNvPr id="44043" name="Text Box 9"/>
            <p:cNvSpPr txBox="1">
              <a:spLocks noChangeArrowheads="1"/>
            </p:cNvSpPr>
            <p:nvPr/>
          </p:nvSpPr>
          <p:spPr bwMode="auto">
            <a:xfrm>
              <a:off x="3381" y="1228"/>
              <a:ext cx="1174" cy="38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r>
                <a:rPr lang="en-US" altLang="it-IT" sz="4000">
                  <a:solidFill>
                    <a:schemeClr val="accent1"/>
                  </a:solidFill>
                </a:rPr>
                <a:t>Indiretti</a:t>
              </a:r>
            </a:p>
          </p:txBody>
        </p:sp>
      </p:grpSp>
      <p:sp>
        <p:nvSpPr>
          <p:cNvPr id="2446346" name="Text Box 10"/>
          <p:cNvSpPr txBox="1">
            <a:spLocks noChangeArrowheads="1"/>
          </p:cNvSpPr>
          <p:nvPr/>
        </p:nvSpPr>
        <p:spPr bwMode="auto">
          <a:xfrm>
            <a:off x="268288" y="4038600"/>
            <a:ext cx="3736975" cy="234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a:spcBef>
                <a:spcPct val="50000"/>
              </a:spcBef>
              <a:buClr>
                <a:srgbClr val="FFCC00"/>
              </a:buClr>
              <a:buFont typeface="Wingdings" panose="05000000000000000000" pitchFamily="2" charset="2"/>
              <a:buNone/>
            </a:pPr>
            <a:r>
              <a:rPr lang="it-IT" altLang="it-IT" sz="2800" b="0">
                <a:latin typeface="Verdana" panose="020B0604030504040204" pitchFamily="34" charset="0"/>
              </a:rPr>
              <a:t>i costrutti sono valutati direttamente dall’osservatore</a:t>
            </a:r>
          </a:p>
          <a:p>
            <a:pPr algn="just">
              <a:spcBef>
                <a:spcPct val="50000"/>
              </a:spcBef>
              <a:buClr>
                <a:srgbClr val="FFCC00"/>
              </a:buClr>
              <a:buFont typeface="Wingdings" panose="05000000000000000000" pitchFamily="2" charset="2"/>
              <a:buNone/>
            </a:pPr>
            <a:r>
              <a:rPr lang="it-IT" altLang="it-IT" sz="2400" b="0">
                <a:latin typeface="Verdana" panose="020B0604030504040204" pitchFamily="34" charset="0"/>
              </a:rPr>
              <a:t>(stima di grandezza)</a:t>
            </a:r>
            <a:endParaRPr lang="en-GB" altLang="it-IT" sz="2400" b="0">
              <a:latin typeface="Verdana" panose="020B0604030504040204" pitchFamily="34" charset="0"/>
            </a:endParaRPr>
          </a:p>
        </p:txBody>
      </p:sp>
      <p:sp>
        <p:nvSpPr>
          <p:cNvPr id="2446347" name="Text Box 11"/>
          <p:cNvSpPr txBox="1">
            <a:spLocks noChangeArrowheads="1"/>
          </p:cNvSpPr>
          <p:nvPr/>
        </p:nvSpPr>
        <p:spPr bwMode="auto">
          <a:xfrm>
            <a:off x="4878388" y="4038600"/>
            <a:ext cx="3654425" cy="298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a:spcBef>
                <a:spcPct val="50000"/>
              </a:spcBef>
              <a:buClr>
                <a:srgbClr val="FFCC00"/>
              </a:buClr>
              <a:buFont typeface="Wingdings" panose="05000000000000000000" pitchFamily="2" charset="2"/>
              <a:buNone/>
            </a:pPr>
            <a:r>
              <a:rPr lang="it-IT" altLang="it-IT" sz="2800" b="0">
                <a:latin typeface="Verdana" panose="020B0604030504040204" pitchFamily="34" charset="0"/>
              </a:rPr>
              <a:t>i costrutti sono inferiti dalle prestazioni dell’osservatore</a:t>
            </a:r>
          </a:p>
          <a:p>
            <a:pPr algn="just">
              <a:spcBef>
                <a:spcPct val="50000"/>
              </a:spcBef>
              <a:buClr>
                <a:srgbClr val="FFCC00"/>
              </a:buClr>
              <a:buFont typeface="Wingdings" panose="05000000000000000000" pitchFamily="2" charset="2"/>
              <a:buNone/>
            </a:pPr>
            <a:r>
              <a:rPr lang="it-IT" altLang="it-IT" sz="2400" b="0">
                <a:latin typeface="Verdana" panose="020B0604030504040204" pitchFamily="34" charset="0"/>
              </a:rPr>
              <a:t>(scelta forzata)</a:t>
            </a:r>
            <a:endParaRPr lang="en-GB" altLang="it-IT" sz="2400" b="0">
              <a:latin typeface="Verdana" panose="020B0604030504040204" pitchFamily="34" charset="0"/>
            </a:endParaRPr>
          </a:p>
          <a:p>
            <a:pPr algn="just">
              <a:spcBef>
                <a:spcPct val="50000"/>
              </a:spcBef>
              <a:buClr>
                <a:srgbClr val="FFCC00"/>
              </a:buClr>
              <a:buFont typeface="Wingdings" panose="05000000000000000000" pitchFamily="2" charset="2"/>
              <a:buNone/>
            </a:pPr>
            <a:endParaRPr lang="en-GB" altLang="it-IT" sz="2800" b="0">
              <a:latin typeface="Verdana" panose="020B0604030504040204" pitchFamily="34" charset="0"/>
            </a:endParaRPr>
          </a:p>
        </p:txBody>
      </p:sp>
      <p:cxnSp>
        <p:nvCxnSpPr>
          <p:cNvPr id="2446348" name="AutoShape 12"/>
          <p:cNvCxnSpPr>
            <a:cxnSpLocks noChangeShapeType="1"/>
            <a:stCxn id="44044" idx="2"/>
            <a:endCxn id="2446346" idx="0"/>
          </p:cNvCxnSpPr>
          <p:nvPr/>
        </p:nvCxnSpPr>
        <p:spPr bwMode="auto">
          <a:xfrm>
            <a:off x="2127250" y="3057525"/>
            <a:ext cx="9525" cy="981075"/>
          </a:xfrm>
          <a:prstGeom prst="straightConnector1">
            <a:avLst/>
          </a:prstGeom>
          <a:noFill/>
          <a:ln w="28575">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2446349" name="AutoShape 13"/>
          <p:cNvCxnSpPr>
            <a:cxnSpLocks noChangeShapeType="1"/>
            <a:stCxn id="44042" idx="2"/>
            <a:endCxn id="2446347" idx="0"/>
          </p:cNvCxnSpPr>
          <p:nvPr/>
        </p:nvCxnSpPr>
        <p:spPr bwMode="auto">
          <a:xfrm>
            <a:off x="6697663" y="3048000"/>
            <a:ext cx="7937" cy="990600"/>
          </a:xfrm>
          <a:prstGeom prst="straightConnector1">
            <a:avLst/>
          </a:prstGeom>
          <a:noFill/>
          <a:ln w="28575">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Tree>
    <p:extLst>
      <p:ext uri="{BB962C8B-B14F-4D97-AF65-F5344CB8AC3E}">
        <p14:creationId xmlns:p14="http://schemas.microsoft.com/office/powerpoint/2010/main" val="4699912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46339">
                                            <p:txEl>
                                              <p:pRg st="0" end="0"/>
                                            </p:txEl>
                                          </p:spTgt>
                                        </p:tgtEl>
                                        <p:attrNameLst>
                                          <p:attrName>style.visibility</p:attrName>
                                        </p:attrNameLst>
                                      </p:cBhvr>
                                      <p:to>
                                        <p:strVal val="visible"/>
                                      </p:to>
                                    </p:set>
                                    <p:animEffect transition="in" filter="dissolve">
                                      <p:cBhvr>
                                        <p:cTn id="7" dur="500"/>
                                        <p:tgtEl>
                                          <p:spTgt spid="244633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446340"/>
                                        </p:tgtEl>
                                        <p:attrNameLst>
                                          <p:attrName>style.visibility</p:attrName>
                                        </p:attrNameLst>
                                      </p:cBhvr>
                                      <p:to>
                                        <p:strVal val="visible"/>
                                      </p:to>
                                    </p:set>
                                    <p:animEffect transition="in" filter="wipe(up)">
                                      <p:cBhvr>
                                        <p:cTn id="12" dur="500"/>
                                        <p:tgtEl>
                                          <p:spTgt spid="2446340"/>
                                        </p:tgtEl>
                                      </p:cBhvr>
                                    </p:animEffect>
                                  </p:childTnLst>
                                </p:cTn>
                              </p:par>
                              <p:par>
                                <p:cTn id="13" presetID="22" presetClass="entr" presetSubtype="1" fill="hold" nodeType="withEffect">
                                  <p:stCondLst>
                                    <p:cond delay="0"/>
                                  </p:stCondLst>
                                  <p:childTnLst>
                                    <p:set>
                                      <p:cBhvr>
                                        <p:cTn id="14" dur="1" fill="hold">
                                          <p:stCondLst>
                                            <p:cond delay="0"/>
                                          </p:stCondLst>
                                        </p:cTn>
                                        <p:tgtEl>
                                          <p:spTgt spid="2446343"/>
                                        </p:tgtEl>
                                        <p:attrNameLst>
                                          <p:attrName>style.visibility</p:attrName>
                                        </p:attrNameLst>
                                      </p:cBhvr>
                                      <p:to>
                                        <p:strVal val="visible"/>
                                      </p:to>
                                    </p:set>
                                    <p:animEffect transition="in" filter="wipe(up)">
                                      <p:cBhvr>
                                        <p:cTn id="15" dur="500"/>
                                        <p:tgtEl>
                                          <p:spTgt spid="2446343"/>
                                        </p:tgtEl>
                                      </p:cBhvr>
                                    </p:animEffect>
                                  </p:childTnLst>
                                </p:cTn>
                              </p:par>
                              <p:par>
                                <p:cTn id="16" presetID="1" presetClass="entr" presetSubtype="0" fill="hold" nodeType="withEffect">
                                  <p:stCondLst>
                                    <p:cond delay="0"/>
                                  </p:stCondLst>
                                  <p:childTnLst>
                                    <p:set>
                                      <p:cBhvr>
                                        <p:cTn id="17" dur="1" fill="hold">
                                          <p:stCondLst>
                                            <p:cond delay="0"/>
                                          </p:stCondLst>
                                        </p:cTn>
                                        <p:tgtEl>
                                          <p:spTgt spid="2446338"/>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2446348"/>
                                        </p:tgtEl>
                                        <p:attrNameLst>
                                          <p:attrName>style.visibility</p:attrName>
                                        </p:attrNameLst>
                                      </p:cBhvr>
                                      <p:to>
                                        <p:strVal val="visible"/>
                                      </p:to>
                                    </p:set>
                                    <p:animEffect transition="in" filter="wipe(up)">
                                      <p:cBhvr>
                                        <p:cTn id="22" dur="500"/>
                                        <p:tgtEl>
                                          <p:spTgt spid="2446348"/>
                                        </p:tgtEl>
                                      </p:cBhvr>
                                    </p:animEffect>
                                  </p:childTnLst>
                                </p:cTn>
                              </p:par>
                              <p:par>
                                <p:cTn id="23" presetID="22" presetClass="entr" presetSubtype="1" fill="hold" nodeType="withEffect">
                                  <p:stCondLst>
                                    <p:cond delay="0"/>
                                  </p:stCondLst>
                                  <p:childTnLst>
                                    <p:set>
                                      <p:cBhvr>
                                        <p:cTn id="24" dur="1" fill="hold">
                                          <p:stCondLst>
                                            <p:cond delay="0"/>
                                          </p:stCondLst>
                                        </p:cTn>
                                        <p:tgtEl>
                                          <p:spTgt spid="2446349"/>
                                        </p:tgtEl>
                                        <p:attrNameLst>
                                          <p:attrName>style.visibility</p:attrName>
                                        </p:attrNameLst>
                                      </p:cBhvr>
                                      <p:to>
                                        <p:strVal val="visible"/>
                                      </p:to>
                                    </p:set>
                                    <p:animEffect transition="in" filter="wipe(up)">
                                      <p:cBhvr>
                                        <p:cTn id="25" dur="500"/>
                                        <p:tgtEl>
                                          <p:spTgt spid="2446349"/>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446346"/>
                                        </p:tgtEl>
                                        <p:attrNameLst>
                                          <p:attrName>style.visibility</p:attrName>
                                        </p:attrNameLst>
                                      </p:cBhvr>
                                      <p:to>
                                        <p:strVal val="visible"/>
                                      </p:to>
                                    </p:set>
                                    <p:animEffect transition="in" filter="wipe(left)">
                                      <p:cBhvr>
                                        <p:cTn id="29" dur="500"/>
                                        <p:tgtEl>
                                          <p:spTgt spid="2446346"/>
                                        </p:tgtEl>
                                      </p:cBhvr>
                                    </p:animEffect>
                                  </p:childTnLst>
                                </p:cTn>
                              </p:par>
                            </p:childTnLst>
                          </p:cTn>
                        </p:par>
                        <p:par>
                          <p:cTn id="30" fill="hold" nodeType="afterGroup">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2446347"/>
                                        </p:tgtEl>
                                        <p:attrNameLst>
                                          <p:attrName>style.visibility</p:attrName>
                                        </p:attrNameLst>
                                      </p:cBhvr>
                                      <p:to>
                                        <p:strVal val="visible"/>
                                      </p:to>
                                    </p:set>
                                    <p:animEffect transition="in" filter="wipe(left)">
                                      <p:cBhvr>
                                        <p:cTn id="33" dur="500"/>
                                        <p:tgtEl>
                                          <p:spTgt spid="2446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6339" grpId="0" build="allAtOnce" rev="1"/>
      <p:bldP spid="2446346" grpId="0" autoUpdateAnimBg="0"/>
      <p:bldP spid="2446347"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223963" y="1687513"/>
            <a:ext cx="6638925" cy="277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4400">
                <a:solidFill>
                  <a:schemeClr val="accent2"/>
                </a:solidFill>
              </a:rPr>
              <a:t>4 tipi di misure del comportamento umano - </a:t>
            </a:r>
            <a:r>
              <a:rPr lang="it-IT" altLang="it-IT" sz="4400">
                <a:solidFill>
                  <a:srgbClr val="FF9900"/>
                </a:solidFill>
              </a:rPr>
              <a:t>variabili dipendenti </a:t>
            </a:r>
            <a:r>
              <a:rPr lang="it-IT" altLang="it-IT" sz="4400">
                <a:solidFill>
                  <a:schemeClr val="accent2"/>
                </a:solidFill>
              </a:rPr>
              <a:t>-  per lo stesso fenomeno</a:t>
            </a:r>
            <a:endParaRPr lang="it-IT" altLang="it-IT" sz="4400">
              <a:solidFill>
                <a:srgbClr val="FF9900"/>
              </a:solidFill>
            </a:endParaRPr>
          </a:p>
        </p:txBody>
      </p:sp>
    </p:spTree>
    <p:extLst>
      <p:ext uri="{BB962C8B-B14F-4D97-AF65-F5344CB8AC3E}">
        <p14:creationId xmlns:p14="http://schemas.microsoft.com/office/powerpoint/2010/main" val="424073036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808038" y="15049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en-US" altLang="it-IT" sz="1800" b="0"/>
          </a:p>
        </p:txBody>
      </p:sp>
      <p:sp>
        <p:nvSpPr>
          <p:cNvPr id="48131" name="Text Box 4"/>
          <p:cNvSpPr txBox="1">
            <a:spLocks noChangeArrowheads="1"/>
          </p:cNvSpPr>
          <p:nvPr/>
        </p:nvSpPr>
        <p:spPr bwMode="auto">
          <a:xfrm>
            <a:off x="420688" y="281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5400">
                <a:solidFill>
                  <a:srgbClr val="FFFFFF"/>
                </a:solidFill>
              </a:rPr>
              <a:t>+</a:t>
            </a:r>
          </a:p>
        </p:txBody>
      </p:sp>
    </p:spTree>
    <p:extLst>
      <p:ext uri="{BB962C8B-B14F-4D97-AF65-F5344CB8AC3E}">
        <p14:creationId xmlns:p14="http://schemas.microsoft.com/office/powerpoint/2010/main" val="287914942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808038" y="15049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en-US" altLang="it-IT" sz="1800" b="0"/>
          </a:p>
        </p:txBody>
      </p:sp>
      <p:pic>
        <p:nvPicPr>
          <p:cNvPr id="50179" name="Picture 3" descr="TrP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482725"/>
            <a:ext cx="520065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8745502"/>
      </p:ext>
    </p:extLst>
  </p:cSld>
  <p:clrMapOvr>
    <a:masterClrMapping/>
  </p:clrMapOvr>
  <p:transition advTm="1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4"/>
          <p:cNvSpPr>
            <a:spLocks noGrp="1" noChangeArrowheads="1"/>
          </p:cNvSpPr>
          <p:nvPr>
            <p:ph type="title"/>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r>
              <a:rPr lang="it-IT" altLang="it-IT" sz="5400" b="1" smtClean="0">
                <a:solidFill>
                  <a:srgbClr val="FFFFFF"/>
                </a:solidFill>
              </a:rPr>
              <a:t>Quanto è piacevole?</a:t>
            </a:r>
          </a:p>
        </p:txBody>
      </p:sp>
      <p:grpSp>
        <p:nvGrpSpPr>
          <p:cNvPr id="52227" name="Group 3"/>
          <p:cNvGrpSpPr>
            <a:grpSpLocks/>
          </p:cNvGrpSpPr>
          <p:nvPr/>
        </p:nvGrpSpPr>
        <p:grpSpPr bwMode="auto">
          <a:xfrm>
            <a:off x="1042988" y="2997200"/>
            <a:ext cx="7200900" cy="685800"/>
            <a:chOff x="657" y="1888"/>
            <a:chExt cx="4536" cy="432"/>
          </a:xfrm>
        </p:grpSpPr>
        <p:sp>
          <p:nvSpPr>
            <p:cNvPr id="52235" name="Line 8"/>
            <p:cNvSpPr>
              <a:spLocks noChangeShapeType="1"/>
            </p:cNvSpPr>
            <p:nvPr/>
          </p:nvSpPr>
          <p:spPr bwMode="auto">
            <a:xfrm>
              <a:off x="657" y="1888"/>
              <a:ext cx="0" cy="431"/>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it-IT"/>
            </a:p>
          </p:txBody>
        </p:sp>
        <p:sp>
          <p:nvSpPr>
            <p:cNvPr id="52236" name="Line 9"/>
            <p:cNvSpPr>
              <a:spLocks noChangeShapeType="1"/>
            </p:cNvSpPr>
            <p:nvPr/>
          </p:nvSpPr>
          <p:spPr bwMode="auto">
            <a:xfrm>
              <a:off x="5193" y="1888"/>
              <a:ext cx="0" cy="431"/>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it-IT"/>
            </a:p>
          </p:txBody>
        </p:sp>
        <p:sp>
          <p:nvSpPr>
            <p:cNvPr id="52237" name="Line 10"/>
            <p:cNvSpPr>
              <a:spLocks noChangeShapeType="1"/>
            </p:cNvSpPr>
            <p:nvPr/>
          </p:nvSpPr>
          <p:spPr bwMode="auto">
            <a:xfrm>
              <a:off x="657" y="2104"/>
              <a:ext cx="4536"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38" name="Line 11"/>
            <p:cNvSpPr>
              <a:spLocks noChangeShapeType="1"/>
            </p:cNvSpPr>
            <p:nvPr/>
          </p:nvSpPr>
          <p:spPr bwMode="auto">
            <a:xfrm>
              <a:off x="940" y="1888"/>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39" name="Line 12"/>
            <p:cNvSpPr>
              <a:spLocks noChangeShapeType="1"/>
            </p:cNvSpPr>
            <p:nvPr/>
          </p:nvSpPr>
          <p:spPr bwMode="auto">
            <a:xfrm>
              <a:off x="1224" y="1888"/>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40" name="Line 13"/>
            <p:cNvSpPr>
              <a:spLocks noChangeShapeType="1"/>
            </p:cNvSpPr>
            <p:nvPr/>
          </p:nvSpPr>
          <p:spPr bwMode="auto">
            <a:xfrm>
              <a:off x="1507" y="1888"/>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41" name="Line 14"/>
            <p:cNvSpPr>
              <a:spLocks noChangeShapeType="1"/>
            </p:cNvSpPr>
            <p:nvPr/>
          </p:nvSpPr>
          <p:spPr bwMode="auto">
            <a:xfrm>
              <a:off x="1791" y="1888"/>
              <a:ext cx="0" cy="431"/>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it-IT"/>
            </a:p>
          </p:txBody>
        </p:sp>
        <p:sp>
          <p:nvSpPr>
            <p:cNvPr id="52242" name="Line 15"/>
            <p:cNvSpPr>
              <a:spLocks noChangeShapeType="1"/>
            </p:cNvSpPr>
            <p:nvPr/>
          </p:nvSpPr>
          <p:spPr bwMode="auto">
            <a:xfrm>
              <a:off x="2074" y="1888"/>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43" name="Line 16"/>
            <p:cNvSpPr>
              <a:spLocks noChangeShapeType="1"/>
            </p:cNvSpPr>
            <p:nvPr/>
          </p:nvSpPr>
          <p:spPr bwMode="auto">
            <a:xfrm>
              <a:off x="2358" y="1888"/>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44" name="Line 17"/>
            <p:cNvSpPr>
              <a:spLocks noChangeShapeType="1"/>
            </p:cNvSpPr>
            <p:nvPr/>
          </p:nvSpPr>
          <p:spPr bwMode="auto">
            <a:xfrm>
              <a:off x="2641" y="1888"/>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45" name="Line 18"/>
            <p:cNvSpPr>
              <a:spLocks noChangeShapeType="1"/>
            </p:cNvSpPr>
            <p:nvPr/>
          </p:nvSpPr>
          <p:spPr bwMode="auto">
            <a:xfrm>
              <a:off x="2925" y="1888"/>
              <a:ext cx="0" cy="431"/>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it-IT"/>
            </a:p>
          </p:txBody>
        </p:sp>
        <p:sp>
          <p:nvSpPr>
            <p:cNvPr id="52246" name="Line 19"/>
            <p:cNvSpPr>
              <a:spLocks noChangeShapeType="1"/>
            </p:cNvSpPr>
            <p:nvPr/>
          </p:nvSpPr>
          <p:spPr bwMode="auto">
            <a:xfrm>
              <a:off x="3208" y="1889"/>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47" name="Line 20"/>
            <p:cNvSpPr>
              <a:spLocks noChangeShapeType="1"/>
            </p:cNvSpPr>
            <p:nvPr/>
          </p:nvSpPr>
          <p:spPr bwMode="auto">
            <a:xfrm>
              <a:off x="3492" y="1889"/>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48" name="Line 21"/>
            <p:cNvSpPr>
              <a:spLocks noChangeShapeType="1"/>
            </p:cNvSpPr>
            <p:nvPr/>
          </p:nvSpPr>
          <p:spPr bwMode="auto">
            <a:xfrm>
              <a:off x="3775" y="1889"/>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49" name="Line 22"/>
            <p:cNvSpPr>
              <a:spLocks noChangeShapeType="1"/>
            </p:cNvSpPr>
            <p:nvPr/>
          </p:nvSpPr>
          <p:spPr bwMode="auto">
            <a:xfrm>
              <a:off x="4059" y="1888"/>
              <a:ext cx="0" cy="431"/>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endParaRPr lang="it-IT"/>
            </a:p>
          </p:txBody>
        </p:sp>
        <p:sp>
          <p:nvSpPr>
            <p:cNvPr id="52250" name="Line 23"/>
            <p:cNvSpPr>
              <a:spLocks noChangeShapeType="1"/>
            </p:cNvSpPr>
            <p:nvPr/>
          </p:nvSpPr>
          <p:spPr bwMode="auto">
            <a:xfrm>
              <a:off x="4342" y="1889"/>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51" name="Line 24"/>
            <p:cNvSpPr>
              <a:spLocks noChangeShapeType="1"/>
            </p:cNvSpPr>
            <p:nvPr/>
          </p:nvSpPr>
          <p:spPr bwMode="auto">
            <a:xfrm>
              <a:off x="4626" y="1889"/>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52252" name="Line 25"/>
            <p:cNvSpPr>
              <a:spLocks noChangeShapeType="1"/>
            </p:cNvSpPr>
            <p:nvPr/>
          </p:nvSpPr>
          <p:spPr bwMode="auto">
            <a:xfrm>
              <a:off x="4909" y="1889"/>
              <a:ext cx="0" cy="431"/>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grpSp>
      <p:pic>
        <p:nvPicPr>
          <p:cNvPr id="5222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63" y="2024063"/>
            <a:ext cx="7381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2024063"/>
            <a:ext cx="701675" cy="86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8150" y="2024063"/>
            <a:ext cx="738188"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1" name="Picture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8375" y="2024063"/>
            <a:ext cx="738188"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2" name="Picture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48600" y="2024063"/>
            <a:ext cx="738188"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33" name="Text Box 27"/>
          <p:cNvSpPr txBox="1">
            <a:spLocks noChangeArrowheads="1"/>
          </p:cNvSpPr>
          <p:nvPr/>
        </p:nvSpPr>
        <p:spPr bwMode="auto">
          <a:xfrm>
            <a:off x="250825" y="3789363"/>
            <a:ext cx="273526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r>
              <a:rPr lang="it-IT" altLang="it-IT" sz="2400" i="1">
                <a:solidFill>
                  <a:srgbClr val="FFFFFF"/>
                </a:solidFill>
              </a:rPr>
              <a:t>Completamente</a:t>
            </a:r>
          </a:p>
          <a:p>
            <a:pPr algn="just" eaLnBrk="1" hangingPunct="1"/>
            <a:r>
              <a:rPr lang="it-IT" altLang="it-IT" sz="2400">
                <a:solidFill>
                  <a:srgbClr val="FFFFFF"/>
                </a:solidFill>
              </a:rPr>
              <a:t>infelice,     irritato, insoddisfatto, melanconico, depresso</a:t>
            </a:r>
          </a:p>
        </p:txBody>
      </p:sp>
      <p:sp>
        <p:nvSpPr>
          <p:cNvPr id="52234" name="Text Box 28"/>
          <p:cNvSpPr txBox="1">
            <a:spLocks noChangeArrowheads="1"/>
          </p:cNvSpPr>
          <p:nvPr/>
        </p:nvSpPr>
        <p:spPr bwMode="auto">
          <a:xfrm>
            <a:off x="6516688" y="3789363"/>
            <a:ext cx="2735262"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eaLnBrk="1" hangingPunct="1"/>
            <a:r>
              <a:rPr lang="it-IT" altLang="it-IT" sz="2400" i="1">
                <a:solidFill>
                  <a:srgbClr val="FFFFFF"/>
                </a:solidFill>
              </a:rPr>
              <a:t>Completamente</a:t>
            </a:r>
          </a:p>
          <a:p>
            <a:pPr algn="just" eaLnBrk="1" hangingPunct="1"/>
            <a:r>
              <a:rPr lang="it-IT" altLang="it-IT" sz="2400">
                <a:solidFill>
                  <a:srgbClr val="FFFFFF"/>
                </a:solidFill>
              </a:rPr>
              <a:t>felice, </a:t>
            </a:r>
          </a:p>
          <a:p>
            <a:pPr algn="just" eaLnBrk="1" hangingPunct="1"/>
            <a:r>
              <a:rPr lang="it-IT" altLang="it-IT" sz="2400">
                <a:solidFill>
                  <a:srgbClr val="FFFFFF"/>
                </a:solidFill>
              </a:rPr>
              <a:t>contento, soddisfatto, gioioso, speranzoso </a:t>
            </a:r>
          </a:p>
        </p:txBody>
      </p:sp>
    </p:spTree>
    <p:extLst>
      <p:ext uri="{BB962C8B-B14F-4D97-AF65-F5344CB8AC3E}">
        <p14:creationId xmlns:p14="http://schemas.microsoft.com/office/powerpoint/2010/main" val="7455627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p:cNvSpPr txBox="1">
            <a:spLocks noChangeArrowheads="1"/>
          </p:cNvSpPr>
          <p:nvPr/>
        </p:nvSpPr>
        <p:spPr bwMode="auto">
          <a:xfrm>
            <a:off x="576263" y="265112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5400">
                <a:solidFill>
                  <a:srgbClr val="FF9900"/>
                </a:solidFill>
              </a:rPr>
              <a:t>intensità</a:t>
            </a:r>
          </a:p>
        </p:txBody>
      </p:sp>
      <p:sp>
        <p:nvSpPr>
          <p:cNvPr id="54275" name="Rectangle 3"/>
          <p:cNvSpPr>
            <a:spLocks noChangeArrowheads="1"/>
          </p:cNvSpPr>
          <p:nvPr/>
        </p:nvSpPr>
        <p:spPr bwMode="auto">
          <a:xfrm>
            <a:off x="331788" y="4221163"/>
            <a:ext cx="8555037"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38150" indent="-342900">
              <a:defRPr sz="1600" b="1">
                <a:solidFill>
                  <a:schemeClr val="tx1"/>
                </a:solidFill>
                <a:latin typeface="Arial" panose="020B0604020202020204" pitchFamily="34" charset="0"/>
                <a:cs typeface="Arial" panose="020B0604020202020204" pitchFamily="34" charset="0"/>
              </a:defRPr>
            </a:lvl1pPr>
            <a:lvl2pPr marL="914400" indent="-342900">
              <a:defRPr sz="1600" b="1">
                <a:solidFill>
                  <a:schemeClr val="tx1"/>
                </a:solidFill>
                <a:latin typeface="Arial" panose="020B0604020202020204" pitchFamily="34" charset="0"/>
                <a:cs typeface="Arial" panose="020B0604020202020204" pitchFamily="34" charset="0"/>
              </a:defRPr>
            </a:lvl2pPr>
            <a:lvl3pPr marL="1257300" indent="-342900">
              <a:defRPr sz="1600" b="1">
                <a:solidFill>
                  <a:schemeClr val="tx1"/>
                </a:solidFill>
                <a:latin typeface="Arial" panose="020B0604020202020204" pitchFamily="34" charset="0"/>
                <a:cs typeface="Arial" panose="020B0604020202020204" pitchFamily="34" charset="0"/>
              </a:defRPr>
            </a:lvl3pPr>
            <a:lvl4pPr marL="1714500" indent="-342900">
              <a:defRPr sz="1600" b="1">
                <a:solidFill>
                  <a:schemeClr val="tx1"/>
                </a:solidFill>
                <a:latin typeface="Arial" panose="020B0604020202020204" pitchFamily="34" charset="0"/>
                <a:cs typeface="Arial" panose="020B0604020202020204" pitchFamily="34" charset="0"/>
              </a:defRPr>
            </a:lvl4pPr>
            <a:lvl5pPr marL="2171700" indent="-342900">
              <a:defRPr sz="1600" b="1">
                <a:solidFill>
                  <a:schemeClr val="tx1"/>
                </a:solidFill>
                <a:latin typeface="Arial" panose="020B0604020202020204" pitchFamily="34" charset="0"/>
                <a:cs typeface="Arial" panose="020B0604020202020204" pitchFamily="34" charset="0"/>
              </a:defRPr>
            </a:lvl5pPr>
            <a:lvl6pPr marL="26289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30861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5433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40005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spcBef>
                <a:spcPct val="50000"/>
              </a:spcBef>
              <a:buClr>
                <a:schemeClr val="accent2"/>
              </a:buClr>
              <a:buFont typeface="Wingdings" panose="05000000000000000000" pitchFamily="2" charset="2"/>
              <a:buNone/>
            </a:pPr>
            <a:r>
              <a:rPr lang="it-IT" altLang="it-IT" sz="2600" b="0"/>
              <a:t>grado di evidenza soggettiva/oggettiva con cui si manifesta un evento  (stima di grandezza)</a:t>
            </a:r>
          </a:p>
        </p:txBody>
      </p:sp>
    </p:spTree>
    <p:extLst>
      <p:ext uri="{BB962C8B-B14F-4D97-AF65-F5344CB8AC3E}">
        <p14:creationId xmlns:p14="http://schemas.microsoft.com/office/powerpoint/2010/main" val="3188140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808038" y="15049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en-US" altLang="it-IT" sz="1800" b="0"/>
          </a:p>
        </p:txBody>
      </p:sp>
      <p:sp>
        <p:nvSpPr>
          <p:cNvPr id="55299" name="Text Box 4"/>
          <p:cNvSpPr txBox="1">
            <a:spLocks noChangeArrowheads="1"/>
          </p:cNvSpPr>
          <p:nvPr/>
        </p:nvSpPr>
        <p:spPr bwMode="auto">
          <a:xfrm>
            <a:off x="420688" y="281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5400">
                <a:solidFill>
                  <a:srgbClr val="FFFFFF"/>
                </a:solidFill>
              </a:rPr>
              <a:t>+</a:t>
            </a:r>
          </a:p>
        </p:txBody>
      </p:sp>
    </p:spTree>
    <p:extLst>
      <p:ext uri="{BB962C8B-B14F-4D97-AF65-F5344CB8AC3E}">
        <p14:creationId xmlns:p14="http://schemas.microsoft.com/office/powerpoint/2010/main" val="223541771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808038" y="15049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en-US" altLang="it-IT" sz="1800" b="0"/>
          </a:p>
        </p:txBody>
      </p:sp>
      <p:pic>
        <p:nvPicPr>
          <p:cNvPr id="57347" name="Picture 3" descr="TrP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482725"/>
            <a:ext cx="520065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531501"/>
      </p:ext>
    </p:extLst>
  </p:cSld>
  <p:clrMapOvr>
    <a:masterClrMapping/>
  </p:clrMapOvr>
  <p:transition advTm="1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4"/>
          <p:cNvSpPr>
            <a:spLocks noGrp="1" noChangeArrowheads="1"/>
          </p:cNvSpPr>
          <p:nvPr>
            <p:ph type="title"/>
          </p:nvPr>
        </p:nvSpPr>
        <p:spPr>
          <a:xfrm>
            <a:off x="382588" y="2601913"/>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r>
              <a:rPr lang="it-IT" altLang="it-IT" sz="4800" b="1" smtClean="0">
                <a:solidFill>
                  <a:srgbClr val="FFFFFF"/>
                </a:solidFill>
              </a:rPr>
              <a:t>piacevole/non piacevole?</a:t>
            </a:r>
          </a:p>
        </p:txBody>
      </p:sp>
    </p:spTree>
    <p:extLst>
      <p:ext uri="{BB962C8B-B14F-4D97-AF65-F5344CB8AC3E}">
        <p14:creationId xmlns:p14="http://schemas.microsoft.com/office/powerpoint/2010/main" val="23874665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4"/>
          <p:cNvSpPr txBox="1">
            <a:spLocks noChangeArrowheads="1"/>
          </p:cNvSpPr>
          <p:nvPr/>
        </p:nvSpPr>
        <p:spPr bwMode="auto">
          <a:xfrm>
            <a:off x="576263" y="265112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5400">
                <a:solidFill>
                  <a:srgbClr val="FF9900"/>
                </a:solidFill>
              </a:rPr>
              <a:t>frequenza</a:t>
            </a:r>
          </a:p>
        </p:txBody>
      </p:sp>
      <p:sp>
        <p:nvSpPr>
          <p:cNvPr id="61443" name="Rectangle 3"/>
          <p:cNvSpPr>
            <a:spLocks noChangeArrowheads="1"/>
          </p:cNvSpPr>
          <p:nvPr/>
        </p:nvSpPr>
        <p:spPr bwMode="auto">
          <a:xfrm>
            <a:off x="0" y="4221163"/>
            <a:ext cx="914400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2550" indent="12700">
              <a:defRPr sz="1600" b="1">
                <a:solidFill>
                  <a:schemeClr val="tx1"/>
                </a:solidFill>
                <a:latin typeface="Arial" panose="020B0604020202020204" pitchFamily="34" charset="0"/>
                <a:cs typeface="Arial" panose="020B0604020202020204" pitchFamily="34" charset="0"/>
              </a:defRPr>
            </a:lvl1pPr>
            <a:lvl2pPr marL="973138" indent="-342900">
              <a:defRPr sz="1600" b="1">
                <a:solidFill>
                  <a:schemeClr val="tx1"/>
                </a:solidFill>
                <a:latin typeface="Arial" panose="020B0604020202020204" pitchFamily="34" charset="0"/>
                <a:cs typeface="Arial" panose="020B0604020202020204" pitchFamily="34" charset="0"/>
              </a:defRPr>
            </a:lvl2pPr>
            <a:lvl3pPr marL="1495425" indent="-342900">
              <a:defRPr sz="1600" b="1">
                <a:solidFill>
                  <a:schemeClr val="tx1"/>
                </a:solidFill>
                <a:latin typeface="Arial" panose="020B0604020202020204" pitchFamily="34" charset="0"/>
                <a:cs typeface="Arial" panose="020B0604020202020204" pitchFamily="34" charset="0"/>
              </a:defRPr>
            </a:lvl3pPr>
            <a:lvl4pPr marL="2017713" indent="-342900">
              <a:defRPr sz="1600" b="1">
                <a:solidFill>
                  <a:schemeClr val="tx1"/>
                </a:solidFill>
                <a:latin typeface="Arial" panose="020B0604020202020204" pitchFamily="34" charset="0"/>
                <a:cs typeface="Arial" panose="020B0604020202020204" pitchFamily="34" charset="0"/>
              </a:defRPr>
            </a:lvl4pPr>
            <a:lvl5pPr marL="2540000" indent="-342900">
              <a:defRPr sz="1600" b="1">
                <a:solidFill>
                  <a:schemeClr val="tx1"/>
                </a:solidFill>
                <a:latin typeface="Arial" panose="020B0604020202020204" pitchFamily="34" charset="0"/>
                <a:cs typeface="Arial" panose="020B0604020202020204" pitchFamily="34" charset="0"/>
              </a:defRPr>
            </a:lvl5pPr>
            <a:lvl6pPr marL="29972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34544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9116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43688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spcBef>
                <a:spcPct val="50000"/>
              </a:spcBef>
              <a:buClr>
                <a:schemeClr val="accent2"/>
              </a:buClr>
              <a:buFont typeface="Wingdings" panose="05000000000000000000" pitchFamily="2" charset="2"/>
              <a:buNone/>
            </a:pPr>
            <a:r>
              <a:rPr lang="it-IT" altLang="it-IT" sz="2600" b="0"/>
              <a:t>numero di volte in cui si osserva un evento</a:t>
            </a:r>
            <a:r>
              <a:rPr lang="it-IT" altLang="it-IT" sz="2600">
                <a:solidFill>
                  <a:srgbClr val="FF9900"/>
                </a:solidFill>
              </a:rPr>
              <a:t> </a:t>
            </a:r>
            <a:r>
              <a:rPr lang="it-IT" altLang="it-IT" sz="2600" b="0"/>
              <a:t>(scelta forzata)</a:t>
            </a:r>
          </a:p>
          <a:p>
            <a:pPr algn="ctr">
              <a:spcBef>
                <a:spcPct val="50000"/>
              </a:spcBef>
              <a:buClr>
                <a:schemeClr val="accent2"/>
              </a:buClr>
              <a:buFont typeface="Wingdings" panose="05000000000000000000" pitchFamily="2" charset="2"/>
              <a:buNone/>
            </a:pPr>
            <a:endParaRPr lang="it-IT" altLang="it-IT" sz="2600" b="0"/>
          </a:p>
        </p:txBody>
      </p:sp>
    </p:spTree>
    <p:extLst>
      <p:ext uri="{BB962C8B-B14F-4D97-AF65-F5344CB8AC3E}">
        <p14:creationId xmlns:p14="http://schemas.microsoft.com/office/powerpoint/2010/main" val="25247980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3250" name="Rectangle 2"/>
          <p:cNvSpPr>
            <a:spLocks noGrp="1" noChangeArrowheads="1"/>
          </p:cNvSpPr>
          <p:nvPr>
            <p:ph type="title"/>
          </p:nvPr>
        </p:nvSpPr>
        <p:spPr>
          <a:xfrm>
            <a:off x="419100" y="1085850"/>
            <a:ext cx="8323263"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piani della ricerca</a:t>
            </a:r>
          </a:p>
        </p:txBody>
      </p:sp>
      <p:pic>
        <p:nvPicPr>
          <p:cNvPr id="2613251" name="Picture 3" descr="Services_3746178Medium_400x266">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0"/>
            <a:ext cx="3810000" cy="2533650"/>
          </a:xfrm>
          <a:prstGeom prst="rect">
            <a:avLst/>
          </a:prstGeom>
          <a:noFill/>
          <a:extLst>
            <a:ext uri="{909E8E84-426E-40DD-AFC4-6F175D3DCCD1}">
              <a14:hiddenFill xmlns:a14="http://schemas.microsoft.com/office/drawing/2010/main">
                <a:solidFill>
                  <a:srgbClr val="FFFFFF"/>
                </a:solidFill>
              </a14:hiddenFill>
            </a:ext>
          </a:extLst>
        </p:spPr>
      </p:pic>
      <p:sp>
        <p:nvSpPr>
          <p:cNvPr id="2613252" name="Text Box 4"/>
          <p:cNvSpPr txBox="1">
            <a:spLocks noChangeArrowheads="1"/>
          </p:cNvSpPr>
          <p:nvPr/>
        </p:nvSpPr>
        <p:spPr bwMode="auto">
          <a:xfrm>
            <a:off x="0" y="2536825"/>
            <a:ext cx="8915400" cy="432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90000"/>
              </a:lnSpc>
              <a:spcBef>
                <a:spcPct val="5000"/>
              </a:spcBef>
              <a:buClr>
                <a:schemeClr val="accent2"/>
              </a:buClr>
              <a:buFont typeface="Wingdings" panose="05000000000000000000" pitchFamily="2" charset="2"/>
              <a:buChar char="§"/>
            </a:pPr>
            <a:r>
              <a:rPr lang="it-IT" altLang="it-IT" sz="2400" b="0" dirty="0"/>
              <a:t>Per sapere come due o più variabili sono associate, allora si impiega un </a:t>
            </a:r>
            <a:r>
              <a:rPr lang="it-IT" altLang="it-IT" sz="2400" i="1" dirty="0">
                <a:solidFill>
                  <a:srgbClr val="FF9900"/>
                </a:solidFill>
              </a:rPr>
              <a:t>esperimento correlazionale</a:t>
            </a:r>
            <a:r>
              <a:rPr lang="it-IT" altLang="it-IT" sz="2400" b="0" dirty="0"/>
              <a:t> (studi prospettivi di coorte, studi retrospettivi caso-controllo, studi trasversali)</a:t>
            </a:r>
          </a:p>
          <a:p>
            <a:pPr algn="just">
              <a:lnSpc>
                <a:spcPct val="90000"/>
              </a:lnSpc>
              <a:spcBef>
                <a:spcPct val="5000"/>
              </a:spcBef>
              <a:buClr>
                <a:schemeClr val="accent2"/>
              </a:buClr>
              <a:buFont typeface="Wingdings" panose="05000000000000000000" pitchFamily="2" charset="2"/>
              <a:buChar char="§"/>
            </a:pPr>
            <a:r>
              <a:rPr lang="it-IT" altLang="it-IT" sz="2400" b="0" dirty="0"/>
              <a:t>Se si vuole sapere come una variabile influenza un'altra variabile (rapporto di causa-effetto), allora si utilizza un </a:t>
            </a:r>
            <a:r>
              <a:rPr lang="it-IT" altLang="it-IT" sz="2400" i="1" dirty="0">
                <a:solidFill>
                  <a:srgbClr val="FF9900"/>
                </a:solidFill>
              </a:rPr>
              <a:t>esperimento randomizzato (vero esperimento).</a:t>
            </a:r>
          </a:p>
          <a:p>
            <a:pPr algn="just">
              <a:lnSpc>
                <a:spcPct val="90000"/>
              </a:lnSpc>
              <a:spcBef>
                <a:spcPct val="5000"/>
              </a:spcBef>
              <a:buClr>
                <a:schemeClr val="accent2"/>
              </a:buClr>
              <a:buFont typeface="Wingdings" panose="05000000000000000000" pitchFamily="2" charset="2"/>
              <a:buChar char="§"/>
            </a:pPr>
            <a:r>
              <a:rPr lang="it-IT" altLang="it-IT" sz="2400" b="0" dirty="0"/>
              <a:t>In taluni casi, un vero esperimento non può essere condotto (per es., per ragioni etiche). In questi casi si utilizzerà un </a:t>
            </a:r>
            <a:r>
              <a:rPr lang="it-IT" altLang="it-IT" sz="2400" i="1" dirty="0">
                <a:solidFill>
                  <a:srgbClr val="FF9900"/>
                </a:solidFill>
              </a:rPr>
              <a:t>quasi-esperimento.</a:t>
            </a:r>
          </a:p>
          <a:p>
            <a:pPr algn="just">
              <a:lnSpc>
                <a:spcPct val="90000"/>
              </a:lnSpc>
              <a:spcBef>
                <a:spcPct val="5000"/>
              </a:spcBef>
              <a:buClr>
                <a:schemeClr val="accent2"/>
              </a:buClr>
              <a:buFont typeface="Wingdings" panose="05000000000000000000" pitchFamily="2" charset="2"/>
              <a:buChar char="§"/>
            </a:pPr>
            <a:r>
              <a:rPr lang="it-IT" altLang="it-IT" sz="2400" b="0" dirty="0"/>
              <a:t>Se si vuole condurre un'esame approfondito di un fenomeno all'interno di un individuo o di un piccolo gruppo, allora si utilizza lo studio di </a:t>
            </a:r>
            <a:r>
              <a:rPr lang="it-IT" altLang="it-IT" sz="2400" i="1" dirty="0">
                <a:solidFill>
                  <a:srgbClr val="FF9900"/>
                </a:solidFill>
              </a:rPr>
              <a:t>caso singolo, esperimento naturale/osservazionale</a:t>
            </a:r>
            <a:r>
              <a:rPr lang="it-IT" altLang="it-IT" sz="2400" b="0" dirty="0"/>
              <a:t>.</a:t>
            </a:r>
          </a:p>
        </p:txBody>
      </p:sp>
    </p:spTree>
    <p:extLst>
      <p:ext uri="{BB962C8B-B14F-4D97-AF65-F5344CB8AC3E}">
        <p14:creationId xmlns:p14="http://schemas.microsoft.com/office/powerpoint/2010/main" val="3679564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13252">
                                            <p:txEl>
                                              <p:pRg st="0" end="0"/>
                                            </p:txEl>
                                          </p:spTgt>
                                        </p:tgtEl>
                                        <p:attrNameLst>
                                          <p:attrName>style.visibility</p:attrName>
                                        </p:attrNameLst>
                                      </p:cBhvr>
                                      <p:to>
                                        <p:strVal val="visible"/>
                                      </p:to>
                                    </p:set>
                                    <p:animEffect transition="in" filter="wipe(left)">
                                      <p:cBhvr>
                                        <p:cTn id="7" dur="500"/>
                                        <p:tgtEl>
                                          <p:spTgt spid="26132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13252">
                                            <p:txEl>
                                              <p:pRg st="1" end="1"/>
                                            </p:txEl>
                                          </p:spTgt>
                                        </p:tgtEl>
                                        <p:attrNameLst>
                                          <p:attrName>style.visibility</p:attrName>
                                        </p:attrNameLst>
                                      </p:cBhvr>
                                      <p:to>
                                        <p:strVal val="visible"/>
                                      </p:to>
                                    </p:set>
                                    <p:animEffect transition="in" filter="wipe(left)">
                                      <p:cBhvr>
                                        <p:cTn id="12" dur="500"/>
                                        <p:tgtEl>
                                          <p:spTgt spid="261325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13252">
                                            <p:txEl>
                                              <p:pRg st="2" end="2"/>
                                            </p:txEl>
                                          </p:spTgt>
                                        </p:tgtEl>
                                        <p:attrNameLst>
                                          <p:attrName>style.visibility</p:attrName>
                                        </p:attrNameLst>
                                      </p:cBhvr>
                                      <p:to>
                                        <p:strVal val="visible"/>
                                      </p:to>
                                    </p:set>
                                    <p:animEffect transition="in" filter="wipe(left)">
                                      <p:cBhvr>
                                        <p:cTn id="17" dur="500"/>
                                        <p:tgtEl>
                                          <p:spTgt spid="261325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13252">
                                            <p:txEl>
                                              <p:pRg st="3" end="3"/>
                                            </p:txEl>
                                          </p:spTgt>
                                        </p:tgtEl>
                                        <p:attrNameLst>
                                          <p:attrName>style.visibility</p:attrName>
                                        </p:attrNameLst>
                                      </p:cBhvr>
                                      <p:to>
                                        <p:strVal val="visible"/>
                                      </p:to>
                                    </p:set>
                                    <p:animEffect transition="in" filter="wipe(left)">
                                      <p:cBhvr>
                                        <p:cTn id="22" dur="500"/>
                                        <p:tgtEl>
                                          <p:spTgt spid="261325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325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4"/>
          <p:cNvSpPr txBox="1">
            <a:spLocks noChangeArrowheads="1"/>
          </p:cNvSpPr>
          <p:nvPr/>
        </p:nvSpPr>
        <p:spPr bwMode="auto">
          <a:xfrm>
            <a:off x="576263" y="265112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5400">
                <a:solidFill>
                  <a:srgbClr val="FF9900"/>
                </a:solidFill>
              </a:rPr>
              <a:t>latenze</a:t>
            </a:r>
          </a:p>
        </p:txBody>
      </p:sp>
      <p:sp>
        <p:nvSpPr>
          <p:cNvPr id="62467" name="Rectangle 3"/>
          <p:cNvSpPr>
            <a:spLocks noChangeArrowheads="1"/>
          </p:cNvSpPr>
          <p:nvPr/>
        </p:nvSpPr>
        <p:spPr bwMode="auto">
          <a:xfrm>
            <a:off x="0" y="4221163"/>
            <a:ext cx="9144000" cy="187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2550" indent="12700">
              <a:defRPr sz="1600" b="1">
                <a:solidFill>
                  <a:schemeClr val="tx1"/>
                </a:solidFill>
                <a:latin typeface="Arial" panose="020B0604020202020204" pitchFamily="34" charset="0"/>
                <a:cs typeface="Arial" panose="020B0604020202020204" pitchFamily="34" charset="0"/>
              </a:defRPr>
            </a:lvl1pPr>
            <a:lvl2pPr marL="973138" indent="-342900">
              <a:defRPr sz="1600" b="1">
                <a:solidFill>
                  <a:schemeClr val="tx1"/>
                </a:solidFill>
                <a:latin typeface="Arial" panose="020B0604020202020204" pitchFamily="34" charset="0"/>
                <a:cs typeface="Arial" panose="020B0604020202020204" pitchFamily="34" charset="0"/>
              </a:defRPr>
            </a:lvl2pPr>
            <a:lvl3pPr marL="1495425" indent="-342900">
              <a:defRPr sz="1600" b="1">
                <a:solidFill>
                  <a:schemeClr val="tx1"/>
                </a:solidFill>
                <a:latin typeface="Arial" panose="020B0604020202020204" pitchFamily="34" charset="0"/>
                <a:cs typeface="Arial" panose="020B0604020202020204" pitchFamily="34" charset="0"/>
              </a:defRPr>
            </a:lvl3pPr>
            <a:lvl4pPr marL="2017713" indent="-342900">
              <a:defRPr sz="1600" b="1">
                <a:solidFill>
                  <a:schemeClr val="tx1"/>
                </a:solidFill>
                <a:latin typeface="Arial" panose="020B0604020202020204" pitchFamily="34" charset="0"/>
                <a:cs typeface="Arial" panose="020B0604020202020204" pitchFamily="34" charset="0"/>
              </a:defRPr>
            </a:lvl4pPr>
            <a:lvl5pPr marL="2540000" indent="-342900">
              <a:defRPr sz="1600" b="1">
                <a:solidFill>
                  <a:schemeClr val="tx1"/>
                </a:solidFill>
                <a:latin typeface="Arial" panose="020B0604020202020204" pitchFamily="34" charset="0"/>
                <a:cs typeface="Arial" panose="020B0604020202020204" pitchFamily="34" charset="0"/>
              </a:defRPr>
            </a:lvl5pPr>
            <a:lvl6pPr marL="29972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34544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9116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43688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spcBef>
                <a:spcPct val="50000"/>
              </a:spcBef>
              <a:buClr>
                <a:schemeClr val="accent2"/>
              </a:buClr>
              <a:buFont typeface="Wingdings" panose="05000000000000000000" pitchFamily="2" charset="2"/>
              <a:buNone/>
            </a:pPr>
            <a:r>
              <a:rPr lang="it-IT" altLang="it-IT" sz="2600" b="0"/>
              <a:t>se considero [anche] l’ intervallo di tempo che intercorre tra la presentazione di uno stimolo e il verificarsi di uno specifico evento (tempi di risposta o speed= 1/TRsec)</a:t>
            </a:r>
          </a:p>
          <a:p>
            <a:pPr algn="ctr">
              <a:spcBef>
                <a:spcPct val="50000"/>
              </a:spcBef>
              <a:buClr>
                <a:schemeClr val="accent2"/>
              </a:buClr>
              <a:buFont typeface="Wingdings" panose="05000000000000000000" pitchFamily="2" charset="2"/>
              <a:buNone/>
            </a:pPr>
            <a:endParaRPr lang="it-IT" altLang="it-IT" sz="2600" b="0"/>
          </a:p>
        </p:txBody>
      </p:sp>
      <p:pic>
        <p:nvPicPr>
          <p:cNvPr id="62468" name="Picture 4" descr="metronomo_online_esercizi_musical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02050" y="1011238"/>
            <a:ext cx="1846263"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0291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808038" y="15049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en-US" altLang="it-IT" sz="1800" b="0"/>
          </a:p>
        </p:txBody>
      </p:sp>
      <p:sp>
        <p:nvSpPr>
          <p:cNvPr id="63491" name="Text Box 4"/>
          <p:cNvSpPr txBox="1">
            <a:spLocks noChangeArrowheads="1"/>
          </p:cNvSpPr>
          <p:nvPr/>
        </p:nvSpPr>
        <p:spPr bwMode="auto">
          <a:xfrm>
            <a:off x="420688" y="281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5400">
                <a:solidFill>
                  <a:srgbClr val="FFFFFF"/>
                </a:solidFill>
              </a:rPr>
              <a:t>+</a:t>
            </a:r>
          </a:p>
        </p:txBody>
      </p:sp>
    </p:spTree>
    <p:extLst>
      <p:ext uri="{BB962C8B-B14F-4D97-AF65-F5344CB8AC3E}">
        <p14:creationId xmlns:p14="http://schemas.microsoft.com/office/powerpoint/2010/main" val="96416662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808038" y="15049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endParaRPr lang="en-US" altLang="it-IT" sz="1800" b="0"/>
          </a:p>
        </p:txBody>
      </p:sp>
      <p:pic>
        <p:nvPicPr>
          <p:cNvPr id="65539" name="Picture 3" descr="TrP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1675" y="1482725"/>
            <a:ext cx="5200650" cy="390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500379"/>
      </p:ext>
    </p:extLst>
  </p:cSld>
  <p:clrMapOvr>
    <a:masterClrMapping/>
  </p:clrMapOvr>
  <p:transition advTm="1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4"/>
          <p:cNvSpPr>
            <a:spLocks noGrp="1" noChangeArrowheads="1"/>
          </p:cNvSpPr>
          <p:nvPr>
            <p:ph type="title"/>
          </p:nvPr>
        </p:nvSpPr>
        <p:spPr>
          <a:xfrm>
            <a:off x="382588" y="2601913"/>
            <a:ext cx="8229600" cy="11430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lstStyle/>
          <a:p>
            <a:pPr eaLnBrk="1" hangingPunct="1"/>
            <a:r>
              <a:rPr lang="it-IT" altLang="it-IT" sz="4800" b="1" smtClean="0">
                <a:solidFill>
                  <a:srgbClr val="FFFFFF"/>
                </a:solidFill>
              </a:rPr>
              <a:t>denomina il più velocemente possibile</a:t>
            </a:r>
          </a:p>
        </p:txBody>
      </p:sp>
    </p:spTree>
    <p:extLst>
      <p:ext uri="{BB962C8B-B14F-4D97-AF65-F5344CB8AC3E}">
        <p14:creationId xmlns:p14="http://schemas.microsoft.com/office/powerpoint/2010/main" val="33746601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576263" y="265112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txBody>
          <a:bodyPr anchor="ct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5400">
                <a:solidFill>
                  <a:srgbClr val="FF9900"/>
                </a:solidFill>
              </a:rPr>
              <a:t>durata</a:t>
            </a:r>
          </a:p>
        </p:txBody>
      </p:sp>
      <p:sp>
        <p:nvSpPr>
          <p:cNvPr id="69635" name="Rectangle 3"/>
          <p:cNvSpPr>
            <a:spLocks noChangeArrowheads="1"/>
          </p:cNvSpPr>
          <p:nvPr/>
        </p:nvSpPr>
        <p:spPr bwMode="auto">
          <a:xfrm>
            <a:off x="0" y="4221163"/>
            <a:ext cx="914400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82550" indent="12700">
              <a:defRPr sz="1600" b="1">
                <a:solidFill>
                  <a:schemeClr val="tx1"/>
                </a:solidFill>
                <a:latin typeface="Arial" panose="020B0604020202020204" pitchFamily="34" charset="0"/>
                <a:cs typeface="Arial" panose="020B0604020202020204" pitchFamily="34" charset="0"/>
              </a:defRPr>
            </a:lvl1pPr>
            <a:lvl2pPr marL="973138" indent="-342900">
              <a:defRPr sz="1600" b="1">
                <a:solidFill>
                  <a:schemeClr val="tx1"/>
                </a:solidFill>
                <a:latin typeface="Arial" panose="020B0604020202020204" pitchFamily="34" charset="0"/>
                <a:cs typeface="Arial" panose="020B0604020202020204" pitchFamily="34" charset="0"/>
              </a:defRPr>
            </a:lvl2pPr>
            <a:lvl3pPr marL="1495425" indent="-342900">
              <a:defRPr sz="1600" b="1">
                <a:solidFill>
                  <a:schemeClr val="tx1"/>
                </a:solidFill>
                <a:latin typeface="Arial" panose="020B0604020202020204" pitchFamily="34" charset="0"/>
                <a:cs typeface="Arial" panose="020B0604020202020204" pitchFamily="34" charset="0"/>
              </a:defRPr>
            </a:lvl3pPr>
            <a:lvl4pPr marL="2017713" indent="-342900">
              <a:defRPr sz="1600" b="1">
                <a:solidFill>
                  <a:schemeClr val="tx1"/>
                </a:solidFill>
                <a:latin typeface="Arial" panose="020B0604020202020204" pitchFamily="34" charset="0"/>
                <a:cs typeface="Arial" panose="020B0604020202020204" pitchFamily="34" charset="0"/>
              </a:defRPr>
            </a:lvl4pPr>
            <a:lvl5pPr marL="2540000" indent="-342900">
              <a:defRPr sz="1600" b="1">
                <a:solidFill>
                  <a:schemeClr val="tx1"/>
                </a:solidFill>
                <a:latin typeface="Arial" panose="020B0604020202020204" pitchFamily="34" charset="0"/>
                <a:cs typeface="Arial" panose="020B0604020202020204" pitchFamily="34" charset="0"/>
              </a:defRPr>
            </a:lvl5pPr>
            <a:lvl6pPr marL="29972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34544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9116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4368800" indent="-3429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a:spcBef>
                <a:spcPct val="50000"/>
              </a:spcBef>
              <a:buClr>
                <a:schemeClr val="accent2"/>
              </a:buClr>
              <a:buFont typeface="Wingdings" panose="05000000000000000000" pitchFamily="2" charset="2"/>
              <a:buNone/>
            </a:pPr>
            <a:r>
              <a:rPr lang="it-IT" altLang="it-IT" sz="2600" b="0"/>
              <a:t>quantità di tempo per cui un comportamento è mantenuto (tempo di denominazione)</a:t>
            </a:r>
          </a:p>
        </p:txBody>
      </p:sp>
    </p:spTree>
    <p:extLst>
      <p:ext uri="{BB962C8B-B14F-4D97-AF65-F5344CB8AC3E}">
        <p14:creationId xmlns:p14="http://schemas.microsoft.com/office/powerpoint/2010/main" val="351516369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2"/>
          <p:cNvSpPr txBox="1">
            <a:spLocks noChangeArrowheads="1"/>
          </p:cNvSpPr>
          <p:nvPr/>
        </p:nvSpPr>
        <p:spPr bwMode="auto">
          <a:xfrm>
            <a:off x="190500" y="152400"/>
            <a:ext cx="86233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4400">
                <a:solidFill>
                  <a:schemeClr val="accent2"/>
                </a:solidFill>
              </a:rPr>
              <a:t>è possibile evitare gli</a:t>
            </a:r>
            <a:r>
              <a:rPr lang="it-IT" altLang="it-IT" sz="4400" i="1">
                <a:solidFill>
                  <a:schemeClr val="accent2"/>
                </a:solidFill>
              </a:rPr>
              <a:t> </a:t>
            </a:r>
            <a:r>
              <a:rPr lang="it-IT" altLang="it-IT" sz="4400" i="1">
                <a:solidFill>
                  <a:srgbClr val="FF9900"/>
                </a:solidFill>
              </a:rPr>
              <a:t>errori</a:t>
            </a:r>
            <a:r>
              <a:rPr lang="it-IT" altLang="it-IT" sz="4400" i="1">
                <a:solidFill>
                  <a:schemeClr val="accent2"/>
                </a:solidFill>
              </a:rPr>
              <a:t> </a:t>
            </a:r>
            <a:r>
              <a:rPr lang="it-IT" altLang="it-IT" sz="4400">
                <a:solidFill>
                  <a:schemeClr val="accent2"/>
                </a:solidFill>
              </a:rPr>
              <a:t>della</a:t>
            </a:r>
            <a:r>
              <a:rPr lang="it-IT" altLang="it-IT" sz="4400" i="1">
                <a:solidFill>
                  <a:schemeClr val="accent2"/>
                </a:solidFill>
              </a:rPr>
              <a:t> </a:t>
            </a:r>
            <a:r>
              <a:rPr lang="it-IT" altLang="it-IT" sz="4400" i="1">
                <a:solidFill>
                  <a:srgbClr val="FF9900"/>
                </a:solidFill>
              </a:rPr>
              <a:t>misura </a:t>
            </a:r>
            <a:r>
              <a:rPr lang="it-IT" altLang="it-IT" sz="4400">
                <a:solidFill>
                  <a:schemeClr val="accent2"/>
                </a:solidFill>
              </a:rPr>
              <a:t>?</a:t>
            </a:r>
          </a:p>
        </p:txBody>
      </p:sp>
      <p:pic>
        <p:nvPicPr>
          <p:cNvPr id="71683" name="Picture 3" descr="Error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5032375" cy="405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0196" name="Rectangle 4"/>
          <p:cNvSpPr>
            <a:spLocks noGrp="1" noChangeArrowheads="1"/>
          </p:cNvSpPr>
          <p:nvPr>
            <p:ph type="body" idx="1"/>
          </p:nvPr>
        </p:nvSpPr>
        <p:spPr>
          <a:xfrm>
            <a:off x="5200650" y="1878013"/>
            <a:ext cx="3943350" cy="497998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spAutoFit/>
          </a:bodyPr>
          <a:lstStyle/>
          <a:p>
            <a:pPr marL="381000" indent="-381000" algn="just">
              <a:spcBef>
                <a:spcPct val="15000"/>
              </a:spcBef>
              <a:buClr>
                <a:schemeClr val="accent2"/>
              </a:buClr>
              <a:buFont typeface="Wingdings" panose="05000000000000000000" pitchFamily="2" charset="2"/>
              <a:buChar char="§"/>
            </a:pPr>
            <a:r>
              <a:rPr lang="it-IT" altLang="it-IT" sz="2800" b="1" smtClean="0"/>
              <a:t>… meglio non così</a:t>
            </a:r>
            <a:r>
              <a:rPr lang="it-IT" altLang="it-IT" sz="2800" smtClean="0"/>
              <a:t> </a:t>
            </a:r>
          </a:p>
          <a:p>
            <a:pPr marL="381000" indent="-381000">
              <a:spcBef>
                <a:spcPct val="15000"/>
              </a:spcBef>
              <a:buClr>
                <a:schemeClr val="accent2"/>
              </a:buClr>
              <a:buFont typeface="Wingdings" panose="05000000000000000000" pitchFamily="2" charset="2"/>
              <a:buChar char="§"/>
            </a:pPr>
            <a:r>
              <a:rPr lang="it-IT" altLang="it-IT" sz="2800" b="1" smtClean="0"/>
              <a:t>alcuni si                          (</a:t>
            </a:r>
            <a:r>
              <a:rPr lang="it-IT" altLang="it-IT" sz="2800" b="1" smtClean="0">
                <a:solidFill>
                  <a:srgbClr val="FF9900"/>
                </a:solidFill>
              </a:rPr>
              <a:t>e. sistematico</a:t>
            </a:r>
            <a:r>
              <a:rPr lang="it-IT" altLang="it-IT" sz="2800" b="1" smtClean="0"/>
              <a:t>)</a:t>
            </a:r>
          </a:p>
          <a:p>
            <a:pPr marL="381000" indent="-381000">
              <a:spcBef>
                <a:spcPct val="15000"/>
              </a:spcBef>
              <a:buClr>
                <a:schemeClr val="accent2"/>
              </a:buClr>
              <a:buFont typeface="Wingdings" panose="05000000000000000000" pitchFamily="2" charset="2"/>
              <a:buChar char="§"/>
            </a:pPr>
            <a:r>
              <a:rPr lang="it-IT" altLang="it-IT" sz="2800" b="1" smtClean="0"/>
              <a:t>altri no                                                                (</a:t>
            </a:r>
            <a:r>
              <a:rPr lang="it-IT" altLang="it-IT" sz="2800" b="1" smtClean="0">
                <a:solidFill>
                  <a:srgbClr val="FF9900"/>
                </a:solidFill>
              </a:rPr>
              <a:t>e. casuale</a:t>
            </a:r>
            <a:r>
              <a:rPr lang="it-IT" altLang="it-IT" sz="2800" b="1" smtClean="0"/>
              <a:t>) </a:t>
            </a:r>
          </a:p>
          <a:p>
            <a:pPr marL="381000" indent="-381000">
              <a:spcBef>
                <a:spcPct val="15000"/>
              </a:spcBef>
              <a:buClr>
                <a:schemeClr val="accent2"/>
              </a:buClr>
              <a:buFont typeface="Wingdings" panose="05000000000000000000" pitchFamily="2" charset="2"/>
              <a:buChar char="§"/>
            </a:pPr>
            <a:r>
              <a:rPr lang="it-IT" altLang="it-IT" sz="2800" b="1" smtClean="0"/>
              <a:t>perché intrinseci al sistema di misura stesso e indipendenti dal tipo di manipolazione</a:t>
            </a:r>
          </a:p>
        </p:txBody>
      </p:sp>
    </p:spTree>
    <p:extLst>
      <p:ext uri="{BB962C8B-B14F-4D97-AF65-F5344CB8AC3E}">
        <p14:creationId xmlns:p14="http://schemas.microsoft.com/office/powerpoint/2010/main" val="26923307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0196">
                                            <p:txEl>
                                              <p:pRg st="0" end="0"/>
                                            </p:txEl>
                                          </p:spTgt>
                                        </p:tgtEl>
                                        <p:attrNameLst>
                                          <p:attrName>style.visibility</p:attrName>
                                        </p:attrNameLst>
                                      </p:cBhvr>
                                      <p:to>
                                        <p:strVal val="visible"/>
                                      </p:to>
                                    </p:set>
                                    <p:animEffect transition="in" filter="wipe(left)">
                                      <p:cBhvr>
                                        <p:cTn id="7" dur="500"/>
                                        <p:tgtEl>
                                          <p:spTgt spid="24401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40196">
                                            <p:txEl>
                                              <p:pRg st="1" end="1"/>
                                            </p:txEl>
                                          </p:spTgt>
                                        </p:tgtEl>
                                        <p:attrNameLst>
                                          <p:attrName>style.visibility</p:attrName>
                                        </p:attrNameLst>
                                      </p:cBhvr>
                                      <p:to>
                                        <p:strVal val="visible"/>
                                      </p:to>
                                    </p:set>
                                    <p:animEffect transition="in" filter="wipe(left)">
                                      <p:cBhvr>
                                        <p:cTn id="12" dur="500"/>
                                        <p:tgtEl>
                                          <p:spTgt spid="244019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40196">
                                            <p:txEl>
                                              <p:pRg st="2" end="2"/>
                                            </p:txEl>
                                          </p:spTgt>
                                        </p:tgtEl>
                                        <p:attrNameLst>
                                          <p:attrName>style.visibility</p:attrName>
                                        </p:attrNameLst>
                                      </p:cBhvr>
                                      <p:to>
                                        <p:strVal val="visible"/>
                                      </p:to>
                                    </p:set>
                                    <p:animEffect transition="in" filter="wipe(left)">
                                      <p:cBhvr>
                                        <p:cTn id="17" dur="500"/>
                                        <p:tgtEl>
                                          <p:spTgt spid="24401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40196">
                                            <p:txEl>
                                              <p:pRg st="3" end="3"/>
                                            </p:txEl>
                                          </p:spTgt>
                                        </p:tgtEl>
                                        <p:attrNameLst>
                                          <p:attrName>style.visibility</p:attrName>
                                        </p:attrNameLst>
                                      </p:cBhvr>
                                      <p:to>
                                        <p:strVal val="visible"/>
                                      </p:to>
                                    </p:set>
                                    <p:animEffect transition="in" filter="wipe(left)">
                                      <p:cBhvr>
                                        <p:cTn id="22" dur="500"/>
                                        <p:tgtEl>
                                          <p:spTgt spid="24401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019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2"/>
          <p:cNvSpPr txBox="1">
            <a:spLocks noChangeArrowheads="1"/>
          </p:cNvSpPr>
          <p:nvPr/>
        </p:nvSpPr>
        <p:spPr bwMode="auto">
          <a:xfrm>
            <a:off x="190500" y="152400"/>
            <a:ext cx="74914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4400" i="1">
                <a:solidFill>
                  <a:srgbClr val="FF9900"/>
                </a:solidFill>
              </a:rPr>
              <a:t>e</a:t>
            </a:r>
            <a:r>
              <a:rPr lang="it-IT" altLang="it-IT" sz="4400">
                <a:solidFill>
                  <a:srgbClr val="FF9900"/>
                </a:solidFill>
              </a:rPr>
              <a:t>. sistematico</a:t>
            </a:r>
            <a:r>
              <a:rPr lang="it-IT" altLang="it-IT" sz="4400">
                <a:solidFill>
                  <a:schemeClr val="accent2"/>
                </a:solidFill>
              </a:rPr>
              <a:t> </a:t>
            </a:r>
            <a:r>
              <a:rPr lang="it-IT" altLang="it-IT" sz="4400" b="0">
                <a:solidFill>
                  <a:schemeClr val="accent2"/>
                </a:solidFill>
              </a:rPr>
              <a:t>ed</a:t>
            </a:r>
            <a:r>
              <a:rPr lang="it-IT" altLang="it-IT" sz="4400">
                <a:solidFill>
                  <a:schemeClr val="accent2"/>
                </a:solidFill>
              </a:rPr>
              <a:t> </a:t>
            </a:r>
            <a:r>
              <a:rPr lang="it-IT" altLang="it-IT" sz="4400" i="1">
                <a:solidFill>
                  <a:srgbClr val="FF9900"/>
                </a:solidFill>
              </a:rPr>
              <a:t>e</a:t>
            </a:r>
            <a:r>
              <a:rPr lang="it-IT" altLang="it-IT" sz="4400">
                <a:solidFill>
                  <a:srgbClr val="FF9900"/>
                </a:solidFill>
              </a:rPr>
              <a:t>. casuale</a:t>
            </a:r>
          </a:p>
        </p:txBody>
      </p:sp>
      <p:sp>
        <p:nvSpPr>
          <p:cNvPr id="2442243" name="Rectangle 3"/>
          <p:cNvSpPr>
            <a:spLocks noChangeArrowheads="1"/>
          </p:cNvSpPr>
          <p:nvPr/>
        </p:nvSpPr>
        <p:spPr bwMode="auto">
          <a:xfrm>
            <a:off x="361950" y="930275"/>
            <a:ext cx="8077200" cy="328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just">
              <a:buClr>
                <a:schemeClr val="accent2"/>
              </a:buClr>
              <a:buFont typeface="Wingdings" panose="05000000000000000000" pitchFamily="2" charset="2"/>
              <a:buChar char="§"/>
            </a:pPr>
            <a:r>
              <a:rPr lang="it-IT" altLang="it-IT" sz="2400" b="0"/>
              <a:t>Siamo interessati a conoscere la performance ad un test su base 100. Gli studenti conoscono in media 90 domande su 100 (valore vero). Per le restanti 10 a 8 rispondono a caso e ne indovinano 4 e a 2 le copiano dal compagno di banco più bravo senza che noi ce ne accorgessimo.</a:t>
            </a:r>
          </a:p>
          <a:p>
            <a:pPr algn="just">
              <a:buClr>
                <a:schemeClr val="accent2"/>
              </a:buClr>
              <a:buFont typeface="Wingdings" panose="05000000000000000000" pitchFamily="2" charset="2"/>
              <a:buChar char="§"/>
            </a:pPr>
            <a:r>
              <a:rPr lang="it-IT" altLang="it-IT" sz="2400" b="0"/>
              <a:t>Il valore misurato (96) sarà pertanto dato dal valore vero (90) più una quota di errore casuale (4) + una quota di errore sistematico (2)</a:t>
            </a:r>
          </a:p>
        </p:txBody>
      </p:sp>
      <p:sp>
        <p:nvSpPr>
          <p:cNvPr id="2442244" name="Line 4"/>
          <p:cNvSpPr>
            <a:spLocks noChangeShapeType="1"/>
          </p:cNvSpPr>
          <p:nvPr/>
        </p:nvSpPr>
        <p:spPr bwMode="auto">
          <a:xfrm>
            <a:off x="647700" y="5314950"/>
            <a:ext cx="81153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nvGrpSpPr>
          <p:cNvPr id="2442245" name="Group 5"/>
          <p:cNvGrpSpPr>
            <a:grpSpLocks/>
          </p:cNvGrpSpPr>
          <p:nvPr/>
        </p:nvGrpSpPr>
        <p:grpSpPr bwMode="auto">
          <a:xfrm>
            <a:off x="1208088" y="4368800"/>
            <a:ext cx="1254125" cy="1574800"/>
            <a:chOff x="653" y="3148"/>
            <a:chExt cx="790" cy="992"/>
          </a:xfrm>
        </p:grpSpPr>
        <p:grpSp>
          <p:nvGrpSpPr>
            <p:cNvPr id="73749" name="Group 6"/>
            <p:cNvGrpSpPr>
              <a:grpSpLocks/>
            </p:cNvGrpSpPr>
            <p:nvPr/>
          </p:nvGrpSpPr>
          <p:grpSpPr bwMode="auto">
            <a:xfrm>
              <a:off x="653" y="3148"/>
              <a:ext cx="790" cy="764"/>
              <a:chOff x="653" y="3292"/>
              <a:chExt cx="790" cy="764"/>
            </a:xfrm>
          </p:grpSpPr>
          <p:sp>
            <p:nvSpPr>
              <p:cNvPr id="73751" name="Text Box 7"/>
              <p:cNvSpPr txBox="1">
                <a:spLocks noChangeArrowheads="1"/>
              </p:cNvSpPr>
              <p:nvPr/>
            </p:nvSpPr>
            <p:spPr bwMode="auto">
              <a:xfrm>
                <a:off x="653" y="3292"/>
                <a:ext cx="790" cy="179"/>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1800"/>
                  <a:t>Valore vero</a:t>
                </a:r>
              </a:p>
            </p:txBody>
          </p:sp>
          <p:sp>
            <p:nvSpPr>
              <p:cNvPr id="73752" name="Line 8"/>
              <p:cNvSpPr>
                <a:spLocks noChangeShapeType="1"/>
              </p:cNvSpPr>
              <p:nvPr/>
            </p:nvSpPr>
            <p:spPr bwMode="auto">
              <a:xfrm>
                <a:off x="1056" y="3480"/>
                <a:ext cx="0"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sp>
          <p:nvSpPr>
            <p:cNvPr id="73750" name="Text Box 9"/>
            <p:cNvSpPr txBox="1">
              <a:spLocks noChangeArrowheads="1"/>
            </p:cNvSpPr>
            <p:nvPr/>
          </p:nvSpPr>
          <p:spPr bwMode="auto">
            <a:xfrm>
              <a:off x="984" y="3967"/>
              <a:ext cx="16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1800"/>
                <a:t>90</a:t>
              </a:r>
            </a:p>
          </p:txBody>
        </p:sp>
      </p:grpSp>
      <p:grpSp>
        <p:nvGrpSpPr>
          <p:cNvPr id="2442250" name="Group 10"/>
          <p:cNvGrpSpPr>
            <a:grpSpLocks/>
          </p:cNvGrpSpPr>
          <p:nvPr/>
        </p:nvGrpSpPr>
        <p:grpSpPr bwMode="auto">
          <a:xfrm>
            <a:off x="5832475" y="4357688"/>
            <a:ext cx="1736725" cy="1574800"/>
            <a:chOff x="3566" y="3141"/>
            <a:chExt cx="1094" cy="992"/>
          </a:xfrm>
        </p:grpSpPr>
        <p:grpSp>
          <p:nvGrpSpPr>
            <p:cNvPr id="73745" name="Group 11"/>
            <p:cNvGrpSpPr>
              <a:grpSpLocks/>
            </p:cNvGrpSpPr>
            <p:nvPr/>
          </p:nvGrpSpPr>
          <p:grpSpPr bwMode="auto">
            <a:xfrm>
              <a:off x="3566" y="3141"/>
              <a:ext cx="1094" cy="764"/>
              <a:chOff x="501" y="3292"/>
              <a:chExt cx="1094" cy="764"/>
            </a:xfrm>
          </p:grpSpPr>
          <p:sp>
            <p:nvSpPr>
              <p:cNvPr id="73747" name="Text Box 12"/>
              <p:cNvSpPr txBox="1">
                <a:spLocks noChangeArrowheads="1"/>
              </p:cNvSpPr>
              <p:nvPr/>
            </p:nvSpPr>
            <p:spPr bwMode="auto">
              <a:xfrm>
                <a:off x="501" y="3292"/>
                <a:ext cx="1094" cy="179"/>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lgn="ctr" eaLnBrk="1" hangingPunct="1"/>
                <a:r>
                  <a:rPr lang="it-IT" altLang="it-IT" sz="1800"/>
                  <a:t>Valore misurato</a:t>
                </a:r>
              </a:p>
            </p:txBody>
          </p:sp>
          <p:sp>
            <p:nvSpPr>
              <p:cNvPr id="73748" name="Line 13"/>
              <p:cNvSpPr>
                <a:spLocks noChangeShapeType="1"/>
              </p:cNvSpPr>
              <p:nvPr/>
            </p:nvSpPr>
            <p:spPr bwMode="auto">
              <a:xfrm>
                <a:off x="1056" y="3480"/>
                <a:ext cx="0"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sp>
          <p:nvSpPr>
            <p:cNvPr id="73746" name="Text Box 14"/>
            <p:cNvSpPr txBox="1">
              <a:spLocks noChangeArrowheads="1"/>
            </p:cNvSpPr>
            <p:nvPr/>
          </p:nvSpPr>
          <p:spPr bwMode="auto">
            <a:xfrm>
              <a:off x="4049" y="3960"/>
              <a:ext cx="16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1800"/>
                <a:t>96</a:t>
              </a:r>
            </a:p>
          </p:txBody>
        </p:sp>
      </p:grpSp>
      <p:grpSp>
        <p:nvGrpSpPr>
          <p:cNvPr id="2442255" name="Group 15"/>
          <p:cNvGrpSpPr>
            <a:grpSpLocks/>
          </p:cNvGrpSpPr>
          <p:nvPr/>
        </p:nvGrpSpPr>
        <p:grpSpPr bwMode="auto">
          <a:xfrm>
            <a:off x="4541838" y="4857750"/>
            <a:ext cx="254000" cy="1085850"/>
            <a:chOff x="2753" y="3456"/>
            <a:chExt cx="160" cy="684"/>
          </a:xfrm>
        </p:grpSpPr>
        <p:sp>
          <p:nvSpPr>
            <p:cNvPr id="73743" name="Line 16"/>
            <p:cNvSpPr>
              <a:spLocks noChangeShapeType="1"/>
            </p:cNvSpPr>
            <p:nvPr/>
          </p:nvSpPr>
          <p:spPr bwMode="auto">
            <a:xfrm>
              <a:off x="2832" y="3456"/>
              <a:ext cx="0" cy="4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73744" name="Text Box 17"/>
            <p:cNvSpPr txBox="1">
              <a:spLocks noChangeArrowheads="1"/>
            </p:cNvSpPr>
            <p:nvPr/>
          </p:nvSpPr>
          <p:spPr bwMode="auto">
            <a:xfrm>
              <a:off x="2753" y="3967"/>
              <a:ext cx="16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1800"/>
                <a:t>94</a:t>
              </a:r>
            </a:p>
          </p:txBody>
        </p:sp>
      </p:grpSp>
      <p:grpSp>
        <p:nvGrpSpPr>
          <p:cNvPr id="2442258" name="Group 18"/>
          <p:cNvGrpSpPr>
            <a:grpSpLocks/>
          </p:cNvGrpSpPr>
          <p:nvPr/>
        </p:nvGrpSpPr>
        <p:grpSpPr bwMode="auto">
          <a:xfrm>
            <a:off x="1924050" y="4826000"/>
            <a:ext cx="2686050" cy="274638"/>
            <a:chOff x="1104" y="3436"/>
            <a:chExt cx="1692" cy="173"/>
          </a:xfrm>
        </p:grpSpPr>
        <p:sp>
          <p:nvSpPr>
            <p:cNvPr id="73741" name="Line 19"/>
            <p:cNvSpPr>
              <a:spLocks noChangeShapeType="1"/>
            </p:cNvSpPr>
            <p:nvPr/>
          </p:nvSpPr>
          <p:spPr bwMode="auto">
            <a:xfrm>
              <a:off x="1104" y="3528"/>
              <a:ext cx="169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73742" name="Text Box 20"/>
            <p:cNvSpPr txBox="1">
              <a:spLocks noChangeArrowheads="1"/>
            </p:cNvSpPr>
            <p:nvPr/>
          </p:nvSpPr>
          <p:spPr bwMode="auto">
            <a:xfrm>
              <a:off x="1632" y="3436"/>
              <a:ext cx="688" cy="173"/>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1800" dirty="0"/>
                <a:t>e. casuale</a:t>
              </a:r>
            </a:p>
          </p:txBody>
        </p:sp>
      </p:grpSp>
      <p:grpSp>
        <p:nvGrpSpPr>
          <p:cNvPr id="2442261" name="Group 21"/>
          <p:cNvGrpSpPr>
            <a:grpSpLocks/>
          </p:cNvGrpSpPr>
          <p:nvPr/>
        </p:nvGrpSpPr>
        <p:grpSpPr bwMode="auto">
          <a:xfrm>
            <a:off x="4732338" y="4833938"/>
            <a:ext cx="1924050" cy="274637"/>
            <a:chOff x="2873" y="3441"/>
            <a:chExt cx="1212" cy="173"/>
          </a:xfrm>
        </p:grpSpPr>
        <p:sp>
          <p:nvSpPr>
            <p:cNvPr id="73739" name="Line 22"/>
            <p:cNvSpPr>
              <a:spLocks noChangeShapeType="1"/>
            </p:cNvSpPr>
            <p:nvPr/>
          </p:nvSpPr>
          <p:spPr bwMode="auto">
            <a:xfrm>
              <a:off x="2873" y="3545"/>
              <a:ext cx="1212"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73740" name="Text Box 23"/>
            <p:cNvSpPr txBox="1">
              <a:spLocks noChangeArrowheads="1"/>
            </p:cNvSpPr>
            <p:nvPr/>
          </p:nvSpPr>
          <p:spPr bwMode="auto">
            <a:xfrm>
              <a:off x="3005" y="3441"/>
              <a:ext cx="952" cy="173"/>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eaLnBrk="1" hangingPunct="1"/>
              <a:r>
                <a:rPr lang="it-IT" altLang="it-IT" sz="1800"/>
                <a:t>e. sistematico</a:t>
              </a:r>
            </a:p>
          </p:txBody>
        </p:sp>
      </p:grpSp>
      <p:sp>
        <p:nvSpPr>
          <p:cNvPr id="2442264" name="Rectangle 24"/>
          <p:cNvSpPr>
            <a:spLocks noChangeArrowheads="1"/>
          </p:cNvSpPr>
          <p:nvPr/>
        </p:nvSpPr>
        <p:spPr bwMode="auto">
          <a:xfrm>
            <a:off x="304800" y="6070600"/>
            <a:ext cx="8680450" cy="73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sz="1600" b="1">
                <a:solidFill>
                  <a:schemeClr val="tx1"/>
                </a:solidFill>
                <a:latin typeface="Arial" panose="020B0604020202020204" pitchFamily="34" charset="0"/>
                <a:cs typeface="Arial" panose="020B0604020202020204" pitchFamily="34" charset="0"/>
              </a:defRPr>
            </a:lvl1pPr>
            <a:lvl2pPr marL="742950" indent="-285750">
              <a:defRPr sz="1600" b="1">
                <a:solidFill>
                  <a:schemeClr val="tx1"/>
                </a:solidFill>
                <a:latin typeface="Arial" panose="020B0604020202020204" pitchFamily="34" charset="0"/>
                <a:cs typeface="Arial" panose="020B0604020202020204" pitchFamily="34" charset="0"/>
              </a:defRPr>
            </a:lvl2pPr>
            <a:lvl3pPr marL="1143000" indent="-228600">
              <a:defRPr sz="1600" b="1">
                <a:solidFill>
                  <a:schemeClr val="tx1"/>
                </a:solidFill>
                <a:latin typeface="Arial" panose="020B0604020202020204" pitchFamily="34" charset="0"/>
                <a:cs typeface="Arial" panose="020B0604020202020204" pitchFamily="34" charset="0"/>
              </a:defRPr>
            </a:lvl3pPr>
            <a:lvl4pPr marL="1600200" indent="-228600">
              <a:defRPr sz="1600" b="1">
                <a:solidFill>
                  <a:schemeClr val="tx1"/>
                </a:solidFill>
                <a:latin typeface="Arial" panose="020B0604020202020204" pitchFamily="34" charset="0"/>
                <a:cs typeface="Arial" panose="020B0604020202020204" pitchFamily="34" charset="0"/>
              </a:defRPr>
            </a:lvl4pPr>
            <a:lvl5pPr marL="2057400" indent="-228600">
              <a:defRPr sz="16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1600" b="1">
                <a:solidFill>
                  <a:schemeClr val="tx1"/>
                </a:solidFill>
                <a:latin typeface="Arial" panose="020B0604020202020204" pitchFamily="34" charset="0"/>
                <a:cs typeface="Arial" panose="020B0604020202020204" pitchFamily="34" charset="0"/>
              </a:defRPr>
            </a:lvl9pPr>
          </a:lstStyle>
          <a:p>
            <a:pPr>
              <a:buClr>
                <a:schemeClr val="accent2"/>
              </a:buClr>
              <a:buFont typeface="Wingdings" panose="05000000000000000000" pitchFamily="2" charset="2"/>
              <a:buNone/>
            </a:pPr>
            <a:r>
              <a:rPr lang="it-IT" altLang="it-IT" sz="2400" b="0">
                <a:solidFill>
                  <a:schemeClr val="accent2"/>
                </a:solidFill>
              </a:rPr>
              <a:t>La relazione </a:t>
            </a:r>
            <a:r>
              <a:rPr lang="it-IT" altLang="it-IT" sz="2400" b="0" i="1">
                <a:solidFill>
                  <a:schemeClr val="accent2"/>
                </a:solidFill>
              </a:rPr>
              <a:t>y</a:t>
            </a:r>
            <a:r>
              <a:rPr lang="it-IT" altLang="it-IT" sz="2400" b="0">
                <a:solidFill>
                  <a:schemeClr val="accent2"/>
                </a:solidFill>
              </a:rPr>
              <a:t> = </a:t>
            </a:r>
            <a:r>
              <a:rPr lang="it-IT" altLang="it-IT" sz="2400" b="0" i="1">
                <a:solidFill>
                  <a:schemeClr val="accent2"/>
                </a:solidFill>
              </a:rPr>
              <a:t>y’</a:t>
            </a:r>
            <a:r>
              <a:rPr lang="it-IT" altLang="it-IT" sz="2400" b="0">
                <a:solidFill>
                  <a:schemeClr val="accent2"/>
                </a:solidFill>
              </a:rPr>
              <a:t> + </a:t>
            </a:r>
            <a:r>
              <a:rPr lang="it-IT" altLang="it-IT" sz="2400" b="0" i="1">
                <a:solidFill>
                  <a:schemeClr val="accent2"/>
                </a:solidFill>
              </a:rPr>
              <a:t>e</a:t>
            </a:r>
            <a:r>
              <a:rPr lang="it-IT" altLang="it-IT" sz="2400" b="0">
                <a:solidFill>
                  <a:schemeClr val="accent2"/>
                </a:solidFill>
              </a:rPr>
              <a:t> (con y’ il valore vero della misura ed </a:t>
            </a:r>
            <a:r>
              <a:rPr lang="it-IT" altLang="it-IT" sz="2400" b="0" i="1">
                <a:solidFill>
                  <a:schemeClr val="accent2"/>
                </a:solidFill>
              </a:rPr>
              <a:t>e</a:t>
            </a:r>
            <a:r>
              <a:rPr lang="it-IT" altLang="it-IT" sz="2400" b="0">
                <a:solidFill>
                  <a:schemeClr val="accent2"/>
                </a:solidFill>
              </a:rPr>
              <a:t> l’errore della misura) è sempre valida !</a:t>
            </a:r>
          </a:p>
        </p:txBody>
      </p:sp>
    </p:spTree>
    <p:extLst>
      <p:ext uri="{BB962C8B-B14F-4D97-AF65-F5344CB8AC3E}">
        <p14:creationId xmlns:p14="http://schemas.microsoft.com/office/powerpoint/2010/main" val="15396024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2243">
                                            <p:txEl>
                                              <p:pRg st="0" end="0"/>
                                            </p:txEl>
                                          </p:spTgt>
                                        </p:tgtEl>
                                        <p:attrNameLst>
                                          <p:attrName>style.visibility</p:attrName>
                                        </p:attrNameLst>
                                      </p:cBhvr>
                                      <p:to>
                                        <p:strVal val="visible"/>
                                      </p:to>
                                    </p:set>
                                    <p:animEffect transition="in" filter="wipe(left)">
                                      <p:cBhvr>
                                        <p:cTn id="7" dur="500"/>
                                        <p:tgtEl>
                                          <p:spTgt spid="2442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42243">
                                            <p:txEl>
                                              <p:pRg st="1" end="1"/>
                                            </p:txEl>
                                          </p:spTgt>
                                        </p:tgtEl>
                                        <p:attrNameLst>
                                          <p:attrName>style.visibility</p:attrName>
                                        </p:attrNameLst>
                                      </p:cBhvr>
                                      <p:to>
                                        <p:strVal val="visible"/>
                                      </p:to>
                                    </p:set>
                                    <p:animEffect transition="in" filter="wipe(left)">
                                      <p:cBhvr>
                                        <p:cTn id="12" dur="500"/>
                                        <p:tgtEl>
                                          <p:spTgt spid="24422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42244"/>
                                        </p:tgtEl>
                                        <p:attrNameLst>
                                          <p:attrName>style.visibility</p:attrName>
                                        </p:attrNameLst>
                                      </p:cBhvr>
                                      <p:to>
                                        <p:strVal val="visible"/>
                                      </p:to>
                                    </p:set>
                                    <p:animEffect transition="in" filter="wipe(down)">
                                      <p:cBhvr>
                                        <p:cTn id="17" dur="500"/>
                                        <p:tgtEl>
                                          <p:spTgt spid="2442244"/>
                                        </p:tgtEl>
                                      </p:cBhvr>
                                    </p:animEffect>
                                  </p:childTnLst>
                                </p:cTn>
                              </p:par>
                              <p:par>
                                <p:cTn id="18" presetID="22" presetClass="entr" presetSubtype="4" fill="hold" nodeType="withEffect">
                                  <p:stCondLst>
                                    <p:cond delay="0"/>
                                  </p:stCondLst>
                                  <p:childTnLst>
                                    <p:set>
                                      <p:cBhvr>
                                        <p:cTn id="19" dur="1" fill="hold">
                                          <p:stCondLst>
                                            <p:cond delay="0"/>
                                          </p:stCondLst>
                                        </p:cTn>
                                        <p:tgtEl>
                                          <p:spTgt spid="2442245"/>
                                        </p:tgtEl>
                                        <p:attrNameLst>
                                          <p:attrName>style.visibility</p:attrName>
                                        </p:attrNameLst>
                                      </p:cBhvr>
                                      <p:to>
                                        <p:strVal val="visible"/>
                                      </p:to>
                                    </p:set>
                                    <p:animEffect transition="in" filter="wipe(down)">
                                      <p:cBhvr>
                                        <p:cTn id="20" dur="500"/>
                                        <p:tgtEl>
                                          <p:spTgt spid="2442245"/>
                                        </p:tgtEl>
                                      </p:cBhvr>
                                    </p:animEffect>
                                  </p:childTnLst>
                                </p:cTn>
                              </p:par>
                              <p:par>
                                <p:cTn id="21" presetID="22" presetClass="entr" presetSubtype="4" fill="hold" nodeType="withEffect">
                                  <p:stCondLst>
                                    <p:cond delay="0"/>
                                  </p:stCondLst>
                                  <p:childTnLst>
                                    <p:set>
                                      <p:cBhvr>
                                        <p:cTn id="22" dur="1" fill="hold">
                                          <p:stCondLst>
                                            <p:cond delay="0"/>
                                          </p:stCondLst>
                                        </p:cTn>
                                        <p:tgtEl>
                                          <p:spTgt spid="2442250"/>
                                        </p:tgtEl>
                                        <p:attrNameLst>
                                          <p:attrName>style.visibility</p:attrName>
                                        </p:attrNameLst>
                                      </p:cBhvr>
                                      <p:to>
                                        <p:strVal val="visible"/>
                                      </p:to>
                                    </p:set>
                                    <p:animEffect transition="in" filter="wipe(down)">
                                      <p:cBhvr>
                                        <p:cTn id="23" dur="500"/>
                                        <p:tgtEl>
                                          <p:spTgt spid="2442250"/>
                                        </p:tgtEl>
                                      </p:cBhvr>
                                    </p:animEffect>
                                  </p:childTnLst>
                                </p:cTn>
                              </p:par>
                              <p:par>
                                <p:cTn id="24" presetID="22" presetClass="entr" presetSubtype="4" fill="hold" nodeType="withEffect">
                                  <p:stCondLst>
                                    <p:cond delay="0"/>
                                  </p:stCondLst>
                                  <p:childTnLst>
                                    <p:set>
                                      <p:cBhvr>
                                        <p:cTn id="25" dur="1" fill="hold">
                                          <p:stCondLst>
                                            <p:cond delay="0"/>
                                          </p:stCondLst>
                                        </p:cTn>
                                        <p:tgtEl>
                                          <p:spTgt spid="2442255"/>
                                        </p:tgtEl>
                                        <p:attrNameLst>
                                          <p:attrName>style.visibility</p:attrName>
                                        </p:attrNameLst>
                                      </p:cBhvr>
                                      <p:to>
                                        <p:strVal val="visible"/>
                                      </p:to>
                                    </p:set>
                                    <p:animEffect transition="in" filter="wipe(down)">
                                      <p:cBhvr>
                                        <p:cTn id="26" dur="500"/>
                                        <p:tgtEl>
                                          <p:spTgt spid="244225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2442258"/>
                                        </p:tgtEl>
                                        <p:attrNameLst>
                                          <p:attrName>style.visibility</p:attrName>
                                        </p:attrNameLst>
                                      </p:cBhvr>
                                      <p:to>
                                        <p:strVal val="visible"/>
                                      </p:to>
                                    </p:set>
                                    <p:animEffect transition="in" filter="wipe(down)">
                                      <p:cBhvr>
                                        <p:cTn id="31" dur="500"/>
                                        <p:tgtEl>
                                          <p:spTgt spid="2442258"/>
                                        </p:tgtEl>
                                      </p:cBhvr>
                                    </p:animEffect>
                                  </p:childTnLst>
                                </p:cTn>
                              </p:par>
                              <p:par>
                                <p:cTn id="32" presetID="22" presetClass="entr" presetSubtype="4" fill="hold" nodeType="withEffect">
                                  <p:stCondLst>
                                    <p:cond delay="0"/>
                                  </p:stCondLst>
                                  <p:childTnLst>
                                    <p:set>
                                      <p:cBhvr>
                                        <p:cTn id="33" dur="1" fill="hold">
                                          <p:stCondLst>
                                            <p:cond delay="0"/>
                                          </p:stCondLst>
                                        </p:cTn>
                                        <p:tgtEl>
                                          <p:spTgt spid="2442261"/>
                                        </p:tgtEl>
                                        <p:attrNameLst>
                                          <p:attrName>style.visibility</p:attrName>
                                        </p:attrNameLst>
                                      </p:cBhvr>
                                      <p:to>
                                        <p:strVal val="visible"/>
                                      </p:to>
                                    </p:set>
                                    <p:animEffect transition="in" filter="wipe(down)">
                                      <p:cBhvr>
                                        <p:cTn id="34" dur="500"/>
                                        <p:tgtEl>
                                          <p:spTgt spid="2442261"/>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442264"/>
                                        </p:tgtEl>
                                        <p:attrNameLst>
                                          <p:attrName>style.visibility</p:attrName>
                                        </p:attrNameLst>
                                      </p:cBhvr>
                                      <p:to>
                                        <p:strVal val="visible"/>
                                      </p:to>
                                    </p:set>
                                    <p:animEffect transition="in" filter="wipe(down)">
                                      <p:cBhvr>
                                        <p:cTn id="39" dur="500"/>
                                        <p:tgtEl>
                                          <p:spTgt spid="24422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2243" grpId="0" build="p"/>
      <p:bldP spid="2442244" grpId="0" animBg="1"/>
      <p:bldP spid="244226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4290" name="Text Box 2"/>
          <p:cNvSpPr txBox="1">
            <a:spLocks noChangeArrowheads="1"/>
          </p:cNvSpPr>
          <p:nvPr/>
        </p:nvSpPr>
        <p:spPr bwMode="auto">
          <a:xfrm>
            <a:off x="400050" y="152400"/>
            <a:ext cx="55594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4400">
                <a:solidFill>
                  <a:schemeClr val="accent2"/>
                </a:solidFill>
              </a:rPr>
              <a:t>gestione degli errori</a:t>
            </a:r>
          </a:p>
        </p:txBody>
      </p:sp>
      <p:sp>
        <p:nvSpPr>
          <p:cNvPr id="2444291" name="Rectangle 3"/>
          <p:cNvSpPr>
            <a:spLocks noChangeArrowheads="1"/>
          </p:cNvSpPr>
          <p:nvPr/>
        </p:nvSpPr>
        <p:spPr bwMode="auto">
          <a:xfrm>
            <a:off x="495300" y="1177925"/>
            <a:ext cx="8077200" cy="31393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spcBef>
                <a:spcPct val="50000"/>
              </a:spcBef>
              <a:buClr>
                <a:schemeClr val="accent2"/>
              </a:buClr>
              <a:buFont typeface="Wingdings" panose="05000000000000000000" pitchFamily="2" charset="2"/>
              <a:buChar char="§"/>
            </a:pPr>
            <a:r>
              <a:rPr lang="it-IT" altLang="it-IT" sz="2400" b="0" dirty="0"/>
              <a:t>L’ incidenza dell’ errore casuale sulla bontà della stima di un effetto è </a:t>
            </a:r>
            <a:r>
              <a:rPr lang="it-IT" altLang="it-IT" sz="2400" i="1" dirty="0">
                <a:solidFill>
                  <a:srgbClr val="FF9900"/>
                </a:solidFill>
              </a:rPr>
              <a:t>bassa</a:t>
            </a:r>
            <a:r>
              <a:rPr lang="it-IT" altLang="it-IT" sz="2400" b="0" dirty="0"/>
              <a:t> dato che esso non covaria con la manipolazione e può essere </a:t>
            </a:r>
            <a:r>
              <a:rPr lang="it-IT" altLang="it-IT" sz="2400" i="1" dirty="0">
                <a:solidFill>
                  <a:srgbClr val="FF9900"/>
                </a:solidFill>
              </a:rPr>
              <a:t>ridotta</a:t>
            </a:r>
            <a:r>
              <a:rPr lang="it-IT" altLang="it-IT" sz="2400" b="0" dirty="0"/>
              <a:t> aumentando il numero di osservazioni e l’</a:t>
            </a:r>
            <a:r>
              <a:rPr lang="it-IT" altLang="it-IT" sz="2400" dirty="0">
                <a:solidFill>
                  <a:srgbClr val="FF9900"/>
                </a:solidFill>
              </a:rPr>
              <a:t>affidabilità</a:t>
            </a:r>
            <a:r>
              <a:rPr lang="it-IT" altLang="it-IT" sz="2400" b="0" dirty="0"/>
              <a:t> </a:t>
            </a:r>
          </a:p>
          <a:p>
            <a:pPr algn="just" eaLnBrk="0" hangingPunct="0">
              <a:spcBef>
                <a:spcPct val="50000"/>
              </a:spcBef>
              <a:buClr>
                <a:schemeClr val="accent2"/>
              </a:buClr>
              <a:buFont typeface="Wingdings" panose="05000000000000000000" pitchFamily="2" charset="2"/>
              <a:buChar char="§"/>
            </a:pPr>
            <a:r>
              <a:rPr lang="it-IT" altLang="it-IT" sz="2400" b="0" dirty="0"/>
              <a:t>L’incidenza dell’errore sistematico può invece essere </a:t>
            </a:r>
            <a:r>
              <a:rPr lang="it-IT" altLang="it-IT" sz="2400" i="1" dirty="0">
                <a:solidFill>
                  <a:srgbClr val="FF9900"/>
                </a:solidFill>
              </a:rPr>
              <a:t>devastante</a:t>
            </a:r>
            <a:r>
              <a:rPr lang="it-IT" altLang="it-IT" sz="2400" b="0" dirty="0"/>
              <a:t> ma esso può essere corretto attraverso le dovute tecniche di controllo (sarebbe bastato far eseguire il test in modalità individuale e non di gruppo)</a:t>
            </a:r>
          </a:p>
        </p:txBody>
      </p:sp>
      <p:sp>
        <p:nvSpPr>
          <p:cNvPr id="2444292" name="Line 4"/>
          <p:cNvSpPr>
            <a:spLocks noChangeShapeType="1"/>
          </p:cNvSpPr>
          <p:nvPr/>
        </p:nvSpPr>
        <p:spPr bwMode="auto">
          <a:xfrm>
            <a:off x="647700" y="5314950"/>
            <a:ext cx="81153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nvGrpSpPr>
          <p:cNvPr id="2444293" name="Group 5"/>
          <p:cNvGrpSpPr>
            <a:grpSpLocks/>
          </p:cNvGrpSpPr>
          <p:nvPr/>
        </p:nvGrpSpPr>
        <p:grpSpPr bwMode="auto">
          <a:xfrm>
            <a:off x="1208088" y="4368800"/>
            <a:ext cx="1254125" cy="1574800"/>
            <a:chOff x="653" y="3148"/>
            <a:chExt cx="790" cy="992"/>
          </a:xfrm>
        </p:grpSpPr>
        <p:grpSp>
          <p:nvGrpSpPr>
            <p:cNvPr id="2444294" name="Group 6"/>
            <p:cNvGrpSpPr>
              <a:grpSpLocks/>
            </p:cNvGrpSpPr>
            <p:nvPr/>
          </p:nvGrpSpPr>
          <p:grpSpPr bwMode="auto">
            <a:xfrm>
              <a:off x="653" y="3148"/>
              <a:ext cx="790" cy="764"/>
              <a:chOff x="653" y="3292"/>
              <a:chExt cx="790" cy="764"/>
            </a:xfrm>
          </p:grpSpPr>
          <p:sp>
            <p:nvSpPr>
              <p:cNvPr id="2444295" name="Text Box 7"/>
              <p:cNvSpPr txBox="1">
                <a:spLocks noChangeArrowheads="1"/>
              </p:cNvSpPr>
              <p:nvPr/>
            </p:nvSpPr>
            <p:spPr bwMode="auto">
              <a:xfrm>
                <a:off x="653" y="3292"/>
                <a:ext cx="790" cy="179"/>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1800"/>
                  <a:t>Valore vero</a:t>
                </a:r>
              </a:p>
            </p:txBody>
          </p:sp>
          <p:sp>
            <p:nvSpPr>
              <p:cNvPr id="2444296" name="Line 8"/>
              <p:cNvSpPr>
                <a:spLocks noChangeShapeType="1"/>
              </p:cNvSpPr>
              <p:nvPr/>
            </p:nvSpPr>
            <p:spPr bwMode="auto">
              <a:xfrm>
                <a:off x="1056" y="3480"/>
                <a:ext cx="0"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sp>
          <p:nvSpPr>
            <p:cNvPr id="2444297" name="Text Box 9"/>
            <p:cNvSpPr txBox="1">
              <a:spLocks noChangeArrowheads="1"/>
            </p:cNvSpPr>
            <p:nvPr/>
          </p:nvSpPr>
          <p:spPr bwMode="auto">
            <a:xfrm>
              <a:off x="984" y="3967"/>
              <a:ext cx="16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1800"/>
                <a:t>90</a:t>
              </a:r>
            </a:p>
          </p:txBody>
        </p:sp>
      </p:grpSp>
      <p:grpSp>
        <p:nvGrpSpPr>
          <p:cNvPr id="2444298" name="Group 10"/>
          <p:cNvGrpSpPr>
            <a:grpSpLocks/>
          </p:cNvGrpSpPr>
          <p:nvPr/>
        </p:nvGrpSpPr>
        <p:grpSpPr bwMode="auto">
          <a:xfrm>
            <a:off x="5832475" y="4357688"/>
            <a:ext cx="1736725" cy="1574800"/>
            <a:chOff x="3566" y="3141"/>
            <a:chExt cx="1094" cy="992"/>
          </a:xfrm>
        </p:grpSpPr>
        <p:grpSp>
          <p:nvGrpSpPr>
            <p:cNvPr id="2444299" name="Group 11"/>
            <p:cNvGrpSpPr>
              <a:grpSpLocks/>
            </p:cNvGrpSpPr>
            <p:nvPr/>
          </p:nvGrpSpPr>
          <p:grpSpPr bwMode="auto">
            <a:xfrm>
              <a:off x="3566" y="3141"/>
              <a:ext cx="1094" cy="764"/>
              <a:chOff x="501" y="3292"/>
              <a:chExt cx="1094" cy="764"/>
            </a:xfrm>
          </p:grpSpPr>
          <p:sp>
            <p:nvSpPr>
              <p:cNvPr id="2444300" name="Text Box 12"/>
              <p:cNvSpPr txBox="1">
                <a:spLocks noChangeArrowheads="1"/>
              </p:cNvSpPr>
              <p:nvPr/>
            </p:nvSpPr>
            <p:spPr bwMode="auto">
              <a:xfrm>
                <a:off x="501" y="3292"/>
                <a:ext cx="1094" cy="179"/>
              </a:xfrm>
              <a:prstGeom prst="rect">
                <a:avLst/>
              </a:prstGeom>
              <a:solidFill>
                <a:schemeClr val="bg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1800"/>
                  <a:t>Valore misurato</a:t>
                </a:r>
              </a:p>
            </p:txBody>
          </p:sp>
          <p:sp>
            <p:nvSpPr>
              <p:cNvPr id="2444301" name="Line 13"/>
              <p:cNvSpPr>
                <a:spLocks noChangeShapeType="1"/>
              </p:cNvSpPr>
              <p:nvPr/>
            </p:nvSpPr>
            <p:spPr bwMode="auto">
              <a:xfrm>
                <a:off x="1056" y="3480"/>
                <a:ext cx="0" cy="576"/>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grpSp>
        <p:sp>
          <p:nvSpPr>
            <p:cNvPr id="2444302" name="Text Box 14"/>
            <p:cNvSpPr txBox="1">
              <a:spLocks noChangeArrowheads="1"/>
            </p:cNvSpPr>
            <p:nvPr/>
          </p:nvSpPr>
          <p:spPr bwMode="auto">
            <a:xfrm>
              <a:off x="4049" y="3960"/>
              <a:ext cx="16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1800"/>
                <a:t>96</a:t>
              </a:r>
            </a:p>
          </p:txBody>
        </p:sp>
      </p:grpSp>
      <p:grpSp>
        <p:nvGrpSpPr>
          <p:cNvPr id="2444303" name="Group 15"/>
          <p:cNvGrpSpPr>
            <a:grpSpLocks/>
          </p:cNvGrpSpPr>
          <p:nvPr/>
        </p:nvGrpSpPr>
        <p:grpSpPr bwMode="auto">
          <a:xfrm>
            <a:off x="4541838" y="4857750"/>
            <a:ext cx="254000" cy="1085850"/>
            <a:chOff x="2753" y="3456"/>
            <a:chExt cx="160" cy="684"/>
          </a:xfrm>
        </p:grpSpPr>
        <p:sp>
          <p:nvSpPr>
            <p:cNvPr id="2444304" name="Line 16"/>
            <p:cNvSpPr>
              <a:spLocks noChangeShapeType="1"/>
            </p:cNvSpPr>
            <p:nvPr/>
          </p:nvSpPr>
          <p:spPr bwMode="auto">
            <a:xfrm>
              <a:off x="2832" y="3456"/>
              <a:ext cx="0" cy="48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444305" name="Text Box 17"/>
            <p:cNvSpPr txBox="1">
              <a:spLocks noChangeArrowheads="1"/>
            </p:cNvSpPr>
            <p:nvPr/>
          </p:nvSpPr>
          <p:spPr bwMode="auto">
            <a:xfrm>
              <a:off x="2753" y="3967"/>
              <a:ext cx="16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1800"/>
                <a:t>94</a:t>
              </a:r>
            </a:p>
          </p:txBody>
        </p:sp>
      </p:grpSp>
      <p:sp>
        <p:nvSpPr>
          <p:cNvPr id="2444307" name="Line 19"/>
          <p:cNvSpPr>
            <a:spLocks noChangeShapeType="1"/>
          </p:cNvSpPr>
          <p:nvPr/>
        </p:nvSpPr>
        <p:spPr bwMode="auto">
          <a:xfrm>
            <a:off x="1924050" y="4972050"/>
            <a:ext cx="268605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444308" name="Text Box 20"/>
          <p:cNvSpPr txBox="1">
            <a:spLocks noChangeArrowheads="1"/>
          </p:cNvSpPr>
          <p:nvPr/>
        </p:nvSpPr>
        <p:spPr bwMode="auto">
          <a:xfrm>
            <a:off x="2370138" y="4778375"/>
            <a:ext cx="1803400" cy="47307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1800" dirty="0"/>
              <a:t>e. casuale</a:t>
            </a:r>
          </a:p>
          <a:p>
            <a:pPr algn="ctr"/>
            <a:r>
              <a:rPr lang="it-IT" altLang="it-IT" sz="1300" b="0" i="1" dirty="0"/>
              <a:t>non sanno vanno a caso</a:t>
            </a:r>
          </a:p>
        </p:txBody>
      </p:sp>
      <p:sp>
        <p:nvSpPr>
          <p:cNvPr id="2444310" name="Line 22"/>
          <p:cNvSpPr>
            <a:spLocks noChangeShapeType="1"/>
          </p:cNvSpPr>
          <p:nvPr/>
        </p:nvSpPr>
        <p:spPr bwMode="auto">
          <a:xfrm>
            <a:off x="4732338" y="4999038"/>
            <a:ext cx="1924050" cy="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
        <p:nvSpPr>
          <p:cNvPr id="2444312" name="Text Box 24"/>
          <p:cNvSpPr txBox="1">
            <a:spLocks noChangeArrowheads="1"/>
          </p:cNvSpPr>
          <p:nvPr/>
        </p:nvSpPr>
        <p:spPr bwMode="auto">
          <a:xfrm>
            <a:off x="4941888" y="4767263"/>
            <a:ext cx="1511300" cy="473075"/>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1800"/>
              <a:t>e. sistematico</a:t>
            </a:r>
          </a:p>
          <a:p>
            <a:pPr algn="ctr"/>
            <a:r>
              <a:rPr lang="it-IT" altLang="it-IT" sz="1300" b="0" i="1"/>
              <a:t>copiano</a:t>
            </a:r>
          </a:p>
        </p:txBody>
      </p:sp>
      <p:sp>
        <p:nvSpPr>
          <p:cNvPr id="2444314" name="Rectangle 26"/>
          <p:cNvSpPr>
            <a:spLocks noChangeArrowheads="1"/>
          </p:cNvSpPr>
          <p:nvPr/>
        </p:nvSpPr>
        <p:spPr bwMode="auto">
          <a:xfrm>
            <a:off x="3421063" y="5997575"/>
            <a:ext cx="2474912" cy="731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4800" b="0" i="1">
                <a:solidFill>
                  <a:schemeClr val="accent2"/>
                </a:solidFill>
              </a:rPr>
              <a:t>y</a:t>
            </a:r>
            <a:r>
              <a:rPr lang="it-IT" altLang="it-IT" sz="4800" b="0">
                <a:solidFill>
                  <a:schemeClr val="accent2"/>
                </a:solidFill>
              </a:rPr>
              <a:t> = </a:t>
            </a:r>
            <a:r>
              <a:rPr lang="it-IT" altLang="it-IT" sz="4800" b="0" i="1">
                <a:solidFill>
                  <a:schemeClr val="accent2"/>
                </a:solidFill>
              </a:rPr>
              <a:t>y’</a:t>
            </a:r>
            <a:r>
              <a:rPr lang="it-IT" altLang="it-IT" sz="4800" b="0">
                <a:solidFill>
                  <a:schemeClr val="accent2"/>
                </a:solidFill>
              </a:rPr>
              <a:t> + </a:t>
            </a:r>
            <a:r>
              <a:rPr lang="it-IT" altLang="it-IT" sz="4800" b="0" i="1">
                <a:solidFill>
                  <a:schemeClr val="accent2"/>
                </a:solidFill>
              </a:rPr>
              <a:t>e</a:t>
            </a:r>
          </a:p>
        </p:txBody>
      </p:sp>
    </p:spTree>
    <p:extLst>
      <p:ext uri="{BB962C8B-B14F-4D97-AF65-F5344CB8AC3E}">
        <p14:creationId xmlns:p14="http://schemas.microsoft.com/office/powerpoint/2010/main" val="2893624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4291">
                                            <p:txEl>
                                              <p:pRg st="0" end="0"/>
                                            </p:txEl>
                                          </p:spTgt>
                                        </p:tgtEl>
                                        <p:attrNameLst>
                                          <p:attrName>style.visibility</p:attrName>
                                        </p:attrNameLst>
                                      </p:cBhvr>
                                      <p:to>
                                        <p:strVal val="visible"/>
                                      </p:to>
                                    </p:set>
                                    <p:animEffect transition="in" filter="wipe(left)">
                                      <p:cBhvr>
                                        <p:cTn id="7" dur="500"/>
                                        <p:tgtEl>
                                          <p:spTgt spid="2444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44291">
                                            <p:txEl>
                                              <p:pRg st="1" end="1"/>
                                            </p:txEl>
                                          </p:spTgt>
                                        </p:tgtEl>
                                        <p:attrNameLst>
                                          <p:attrName>style.visibility</p:attrName>
                                        </p:attrNameLst>
                                      </p:cBhvr>
                                      <p:to>
                                        <p:strVal val="visible"/>
                                      </p:to>
                                    </p:set>
                                    <p:animEffect transition="in" filter="wipe(left)">
                                      <p:cBhvr>
                                        <p:cTn id="12" dur="500"/>
                                        <p:tgtEl>
                                          <p:spTgt spid="244429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429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0882" name="Rectangle 2"/>
          <p:cNvSpPr>
            <a:spLocks noChangeArrowheads="1"/>
          </p:cNvSpPr>
          <p:nvPr/>
        </p:nvSpPr>
        <p:spPr bwMode="auto">
          <a:xfrm>
            <a:off x="4514850" y="122238"/>
            <a:ext cx="4286250" cy="217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è"/>
            </a:pPr>
            <a:r>
              <a:rPr lang="en-US" altLang="it-IT" sz="2200" b="0"/>
              <a:t>Una misura per essere utile deve essere non solo </a:t>
            </a:r>
            <a:r>
              <a:rPr lang="en-US" altLang="it-IT" sz="2200" i="1">
                <a:solidFill>
                  <a:srgbClr val="FF9900"/>
                </a:solidFill>
              </a:rPr>
              <a:t>valida</a:t>
            </a:r>
            <a:r>
              <a:rPr lang="en-US" altLang="it-IT" sz="2200" b="0"/>
              <a:t> ma anche </a:t>
            </a:r>
            <a:r>
              <a:rPr lang="en-US" altLang="it-IT" sz="2200" i="1">
                <a:solidFill>
                  <a:srgbClr val="FF9900"/>
                </a:solidFill>
              </a:rPr>
              <a:t>affidabile</a:t>
            </a:r>
          </a:p>
          <a:p>
            <a:pPr algn="just">
              <a:spcAft>
                <a:spcPct val="25000"/>
              </a:spcAft>
              <a:buClr>
                <a:schemeClr val="accent2"/>
              </a:buClr>
              <a:buFont typeface="Wingdings" panose="05000000000000000000" pitchFamily="2" charset="2"/>
              <a:buChar char="è"/>
            </a:pPr>
            <a:r>
              <a:rPr lang="it-IT" altLang="it-IT" sz="2200" b="0">
                <a:solidFill>
                  <a:srgbClr val="000000"/>
                </a:solidFill>
              </a:rPr>
              <a:t>deve produrre risultati simili  in condizioni consistenti (basso </a:t>
            </a:r>
            <a:r>
              <a:rPr lang="it-IT" altLang="it-IT" sz="2200" b="0" i="1">
                <a:solidFill>
                  <a:srgbClr val="FF9900"/>
                </a:solidFill>
              </a:rPr>
              <a:t>errore casuale</a:t>
            </a:r>
            <a:r>
              <a:rPr lang="it-IT" altLang="it-IT" sz="2200" b="0">
                <a:solidFill>
                  <a:srgbClr val="000000"/>
                </a:solidFill>
              </a:rPr>
              <a:t>)</a:t>
            </a:r>
            <a:endParaRPr lang="en-US" altLang="it-IT" sz="2200" b="0"/>
          </a:p>
        </p:txBody>
      </p:sp>
      <p:sp>
        <p:nvSpPr>
          <p:cNvPr id="2810883" name="Rectangle 3"/>
          <p:cNvSpPr>
            <a:spLocks noGrp="1" noChangeArrowheads="1"/>
          </p:cNvSpPr>
          <p:nvPr>
            <p:ph type="title"/>
          </p:nvPr>
        </p:nvSpPr>
        <p:spPr>
          <a:xfrm>
            <a:off x="323850" y="38100"/>
            <a:ext cx="4210050" cy="193899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l"/>
            <a:r>
              <a:rPr lang="it-IT" altLang="it-IT" sz="4000" b="1" dirty="0">
                <a:solidFill>
                  <a:schemeClr val="accent2"/>
                </a:solidFill>
              </a:rPr>
              <a:t>affidabilità (reliability) della misura</a:t>
            </a:r>
          </a:p>
        </p:txBody>
      </p:sp>
      <p:pic>
        <p:nvPicPr>
          <p:cNvPr id="281088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2409825"/>
            <a:ext cx="3848100" cy="412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2810885" name="Picture 5" descr="figure_shooting_arrow_at_target_anim_md_w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86300" y="2419350"/>
            <a:ext cx="405765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259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10882">
                                            <p:txEl>
                                              <p:pRg st="0" end="0"/>
                                            </p:txEl>
                                          </p:spTgt>
                                        </p:tgtEl>
                                        <p:attrNameLst>
                                          <p:attrName>style.visibility</p:attrName>
                                        </p:attrNameLst>
                                      </p:cBhvr>
                                      <p:to>
                                        <p:strVal val="visible"/>
                                      </p:to>
                                    </p:set>
                                    <p:animEffect transition="in" filter="wipe(left)">
                                      <p:cBhvr>
                                        <p:cTn id="7" dur="500"/>
                                        <p:tgtEl>
                                          <p:spTgt spid="2810882">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810885"/>
                                        </p:tgtEl>
                                        <p:attrNameLst>
                                          <p:attrName>style.visibility</p:attrName>
                                        </p:attrNameLst>
                                      </p:cBhvr>
                                      <p:to>
                                        <p:strVal val="visible"/>
                                      </p:to>
                                    </p:set>
                                    <p:animEffect transition="in" filter="fade">
                                      <p:cBhvr>
                                        <p:cTn id="11" dur="1000"/>
                                        <p:tgtEl>
                                          <p:spTgt spid="281088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10882">
                                            <p:txEl>
                                              <p:pRg st="1" end="1"/>
                                            </p:txEl>
                                          </p:spTgt>
                                        </p:tgtEl>
                                        <p:attrNameLst>
                                          <p:attrName>style.visibility</p:attrName>
                                        </p:attrNameLst>
                                      </p:cBhvr>
                                      <p:to>
                                        <p:strVal val="visible"/>
                                      </p:to>
                                    </p:set>
                                    <p:animEffect transition="in" filter="wipe(left)">
                                      <p:cBhvr>
                                        <p:cTn id="16" dur="500"/>
                                        <p:tgtEl>
                                          <p:spTgt spid="281088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810884"/>
                                        </p:tgtEl>
                                        <p:attrNameLst>
                                          <p:attrName>style.visibility</p:attrName>
                                        </p:attrNameLst>
                                      </p:cBhvr>
                                      <p:to>
                                        <p:strVal val="visible"/>
                                      </p:to>
                                    </p:set>
                                    <p:animEffect transition="in" filter="fade">
                                      <p:cBhvr>
                                        <p:cTn id="21" dur="2000"/>
                                        <p:tgtEl>
                                          <p:spTgt spid="2810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088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2930" name="Rectangle 2"/>
          <p:cNvSpPr>
            <a:spLocks noChangeArrowheads="1"/>
          </p:cNvSpPr>
          <p:nvPr/>
        </p:nvSpPr>
        <p:spPr bwMode="auto">
          <a:xfrm>
            <a:off x="4514850" y="122238"/>
            <a:ext cx="4286250" cy="6281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Char char="è"/>
            </a:pPr>
            <a:r>
              <a:rPr lang="en-US" altLang="it-IT" sz="2200" b="0"/>
              <a:t>Una misura per essere utile deve essere non solo </a:t>
            </a:r>
            <a:r>
              <a:rPr lang="en-US" altLang="it-IT" sz="2200" i="1">
                <a:solidFill>
                  <a:srgbClr val="FF9900"/>
                </a:solidFill>
              </a:rPr>
              <a:t>valida</a:t>
            </a:r>
            <a:r>
              <a:rPr lang="en-US" altLang="it-IT" sz="2200" b="0"/>
              <a:t> ma anche </a:t>
            </a:r>
            <a:r>
              <a:rPr lang="en-US" altLang="it-IT" sz="2200" i="1">
                <a:solidFill>
                  <a:srgbClr val="FF9900"/>
                </a:solidFill>
              </a:rPr>
              <a:t>affidabile</a:t>
            </a:r>
          </a:p>
          <a:p>
            <a:pPr algn="just">
              <a:spcAft>
                <a:spcPct val="25000"/>
              </a:spcAft>
              <a:buClr>
                <a:schemeClr val="accent2"/>
              </a:buClr>
              <a:buFont typeface="Wingdings" panose="05000000000000000000" pitchFamily="2" charset="2"/>
              <a:buChar char="è"/>
            </a:pPr>
            <a:r>
              <a:rPr lang="it-IT" altLang="it-IT" sz="2200" b="0">
                <a:solidFill>
                  <a:srgbClr val="000000"/>
                </a:solidFill>
              </a:rPr>
              <a:t>deve produrre risultati simili  in condizioni consistenti (basso </a:t>
            </a:r>
            <a:r>
              <a:rPr lang="it-IT" altLang="it-IT" sz="2200" b="0" i="1">
                <a:solidFill>
                  <a:srgbClr val="FF9900"/>
                </a:solidFill>
              </a:rPr>
              <a:t>errore casuale</a:t>
            </a:r>
            <a:r>
              <a:rPr lang="it-IT" altLang="it-IT" sz="2200" b="0">
                <a:solidFill>
                  <a:srgbClr val="000000"/>
                </a:solidFill>
              </a:rPr>
              <a:t>)</a:t>
            </a:r>
            <a:endParaRPr lang="en-US" altLang="it-IT" sz="2200" b="0"/>
          </a:p>
          <a:p>
            <a:pPr algn="just">
              <a:spcAft>
                <a:spcPct val="25000"/>
              </a:spcAft>
              <a:buClr>
                <a:schemeClr val="accent2"/>
              </a:buClr>
              <a:buFont typeface="Wingdings" panose="05000000000000000000" pitchFamily="2" charset="2"/>
              <a:buChar char="è"/>
            </a:pPr>
            <a:r>
              <a:rPr lang="en-US" altLang="it-IT" sz="2200" b="0"/>
              <a:t>La dimensione del vostro cappello può essere una misura affidabile del QI  ma sicuramente sarà poco valida </a:t>
            </a:r>
          </a:p>
          <a:p>
            <a:pPr algn="just">
              <a:spcAft>
                <a:spcPct val="25000"/>
              </a:spcAft>
              <a:buClr>
                <a:schemeClr val="accent2"/>
              </a:buClr>
              <a:buFont typeface="Wingdings" panose="05000000000000000000" pitchFamily="2" charset="2"/>
              <a:buChar char="è"/>
            </a:pPr>
            <a:r>
              <a:rPr lang="en-US" altLang="it-IT" sz="2200" b="0"/>
              <a:t>La domanda “cosa ha provocato ieri la chiusura del Dow Jones” è una misura valida del QI ma poco affidabile (consegna risultati poco coerenti sulla stessa persona in momenti diversi e con persone diverse)</a:t>
            </a:r>
          </a:p>
        </p:txBody>
      </p:sp>
      <p:sp>
        <p:nvSpPr>
          <p:cNvPr id="2812932" name="Rectangle 4"/>
          <p:cNvSpPr>
            <a:spLocks noChangeArrowheads="1"/>
          </p:cNvSpPr>
          <p:nvPr/>
        </p:nvSpPr>
        <p:spPr bwMode="auto">
          <a:xfrm>
            <a:off x="4851400" y="6442075"/>
            <a:ext cx="427355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spcAft>
                <a:spcPct val="25000"/>
              </a:spcAft>
              <a:buClr>
                <a:schemeClr val="accent2"/>
              </a:buClr>
              <a:buFont typeface="Wingdings" panose="05000000000000000000" pitchFamily="2" charset="2"/>
              <a:buNone/>
            </a:pPr>
            <a:r>
              <a:rPr lang="en-US" altLang="it-IT" sz="2000" b="0">
                <a:solidFill>
                  <a:schemeClr val="bg2"/>
                </a:solidFill>
              </a:rPr>
              <a:t>Cap. 3, p. 89 Mc Burney &amp; White</a:t>
            </a:r>
          </a:p>
        </p:txBody>
      </p:sp>
      <p:pic>
        <p:nvPicPr>
          <p:cNvPr id="281293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2409825"/>
            <a:ext cx="3848100" cy="412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812934" name="Rectangle 6"/>
          <p:cNvSpPr>
            <a:spLocks noChangeArrowheads="1"/>
          </p:cNvSpPr>
          <p:nvPr/>
        </p:nvSpPr>
        <p:spPr bwMode="auto">
          <a:xfrm>
            <a:off x="209550" y="4648200"/>
            <a:ext cx="1809750" cy="196215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2812935" name="Rectangle 7"/>
          <p:cNvSpPr>
            <a:spLocks noChangeArrowheads="1"/>
          </p:cNvSpPr>
          <p:nvPr/>
        </p:nvSpPr>
        <p:spPr bwMode="auto">
          <a:xfrm>
            <a:off x="2408238" y="2370138"/>
            <a:ext cx="1809750" cy="1962150"/>
          </a:xfrm>
          <a:prstGeom prst="rect">
            <a:avLst/>
          </a:prstGeom>
          <a:noFill/>
          <a:ln w="38100" algn="ctr">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nchor="ctr">
            <a:spAutoFit/>
          </a:bodyPr>
          <a:lstStyle/>
          <a:p>
            <a:endParaRPr lang="it-IT"/>
          </a:p>
        </p:txBody>
      </p:sp>
      <p:sp>
        <p:nvSpPr>
          <p:cNvPr id="9" name="Rectangle 3"/>
          <p:cNvSpPr>
            <a:spLocks noGrp="1" noChangeArrowheads="1"/>
          </p:cNvSpPr>
          <p:nvPr>
            <p:ph type="title"/>
          </p:nvPr>
        </p:nvSpPr>
        <p:spPr>
          <a:xfrm>
            <a:off x="323850" y="38100"/>
            <a:ext cx="4210050" cy="1938992"/>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l"/>
            <a:r>
              <a:rPr lang="it-IT" altLang="it-IT" sz="4000" b="1" dirty="0">
                <a:solidFill>
                  <a:schemeClr val="accent2"/>
                </a:solidFill>
              </a:rPr>
              <a:t>affidabilità (reliability) della misura</a:t>
            </a:r>
          </a:p>
        </p:txBody>
      </p:sp>
    </p:spTree>
    <p:extLst>
      <p:ext uri="{BB962C8B-B14F-4D97-AF65-F5344CB8AC3E}">
        <p14:creationId xmlns:p14="http://schemas.microsoft.com/office/powerpoint/2010/main" val="1109841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12930">
                                            <p:txEl>
                                              <p:pRg st="2" end="2"/>
                                            </p:txEl>
                                          </p:spTgt>
                                        </p:tgtEl>
                                        <p:attrNameLst>
                                          <p:attrName>style.visibility</p:attrName>
                                        </p:attrNameLst>
                                      </p:cBhvr>
                                      <p:to>
                                        <p:strVal val="visible"/>
                                      </p:to>
                                    </p:set>
                                    <p:animEffect transition="in" filter="wipe(left)">
                                      <p:cBhvr>
                                        <p:cTn id="7" dur="500"/>
                                        <p:tgtEl>
                                          <p:spTgt spid="2812930">
                                            <p:txEl>
                                              <p:pRg st="2" end="2"/>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812934"/>
                                        </p:tgtEl>
                                        <p:attrNameLst>
                                          <p:attrName>style.visibility</p:attrName>
                                        </p:attrNameLst>
                                      </p:cBhvr>
                                      <p:to>
                                        <p:strVal val="visible"/>
                                      </p:to>
                                    </p:set>
                                    <p:animEffect transition="in" filter="fade">
                                      <p:cBhvr>
                                        <p:cTn id="11" dur="1000"/>
                                        <p:tgtEl>
                                          <p:spTgt spid="281293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12930">
                                            <p:txEl>
                                              <p:pRg st="3" end="3"/>
                                            </p:txEl>
                                          </p:spTgt>
                                        </p:tgtEl>
                                        <p:attrNameLst>
                                          <p:attrName>style.visibility</p:attrName>
                                        </p:attrNameLst>
                                      </p:cBhvr>
                                      <p:to>
                                        <p:strVal val="visible"/>
                                      </p:to>
                                    </p:set>
                                    <p:animEffect transition="in" filter="wipe(left)">
                                      <p:cBhvr>
                                        <p:cTn id="16" dur="500"/>
                                        <p:tgtEl>
                                          <p:spTgt spid="2812930">
                                            <p:txEl>
                                              <p:pRg st="3" end="3"/>
                                            </p:txEl>
                                          </p:spTgt>
                                        </p:tgtEl>
                                      </p:cBhvr>
                                    </p:animEffect>
                                  </p:childTnLst>
                                </p:cTn>
                              </p:par>
                            </p:childTnLst>
                          </p:cTn>
                        </p:par>
                        <p:par>
                          <p:cTn id="17" fill="hold" nodeType="afterGroup">
                            <p:stCondLst>
                              <p:cond delay="500"/>
                            </p:stCondLst>
                            <p:childTnLst>
                              <p:par>
                                <p:cTn id="18" presetID="1" presetClass="exit" presetSubtype="0" fill="hold" grpId="1" nodeType="afterEffect">
                                  <p:stCondLst>
                                    <p:cond delay="0"/>
                                  </p:stCondLst>
                                  <p:childTnLst>
                                    <p:set>
                                      <p:cBhvr>
                                        <p:cTn id="19" dur="1" fill="hold">
                                          <p:stCondLst>
                                            <p:cond delay="0"/>
                                          </p:stCondLst>
                                        </p:cTn>
                                        <p:tgtEl>
                                          <p:spTgt spid="281293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2812935"/>
                                        </p:tgtEl>
                                        <p:attrNameLst>
                                          <p:attrName>style.visibility</p:attrName>
                                        </p:attrNameLst>
                                      </p:cBhvr>
                                      <p:to>
                                        <p:strVal val="visible"/>
                                      </p:to>
                                    </p:set>
                                    <p:animEffect transition="in" filter="fade">
                                      <p:cBhvr>
                                        <p:cTn id="22" dur="1000"/>
                                        <p:tgtEl>
                                          <p:spTgt spid="2812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2930" grpId="0" build="p"/>
      <p:bldP spid="2812934" grpId="0" animBg="1"/>
      <p:bldP spid="2812934" grpId="1" animBg="1"/>
      <p:bldP spid="28129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0610" name="Rectangle 2"/>
          <p:cNvSpPr>
            <a:spLocks noGrp="1" noChangeArrowheads="1"/>
          </p:cNvSpPr>
          <p:nvPr>
            <p:ph type="title"/>
          </p:nvPr>
        </p:nvSpPr>
        <p:spPr>
          <a:xfrm>
            <a:off x="361950" y="247650"/>
            <a:ext cx="8323263"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r>
              <a:rPr lang="it-IT" altLang="it-IT" sz="4000" b="1">
                <a:solidFill>
                  <a:schemeClr val="accent2"/>
                </a:solidFill>
              </a:rPr>
              <a:t>vocabolario degli esperimenti</a:t>
            </a:r>
            <a:endParaRPr lang="it-IT" altLang="it-IT" sz="4000" b="1" i="1">
              <a:solidFill>
                <a:srgbClr val="FF9900"/>
              </a:solidFill>
            </a:endParaRPr>
          </a:p>
        </p:txBody>
      </p:sp>
      <p:pic>
        <p:nvPicPr>
          <p:cNvPr id="2500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1119188"/>
            <a:ext cx="9710738" cy="4246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500612" name="AutoShape 4"/>
          <p:cNvSpPr>
            <a:spLocks noChangeArrowheads="1"/>
          </p:cNvSpPr>
          <p:nvPr/>
        </p:nvSpPr>
        <p:spPr bwMode="auto">
          <a:xfrm>
            <a:off x="123825" y="1885950"/>
            <a:ext cx="8858250" cy="819150"/>
          </a:xfrm>
          <a:prstGeom prst="roundRect">
            <a:avLst>
              <a:gd name="adj" fmla="val 16667"/>
            </a:avLst>
          </a:prstGeom>
          <a:solidFill>
            <a:srgbClr val="FF0000">
              <a:alpha val="25999"/>
            </a:srgbClr>
          </a:solidFill>
          <a:ln w="9525" algn="ctr">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pic>
        <p:nvPicPr>
          <p:cNvPr id="25006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4833938"/>
            <a:ext cx="2038350" cy="202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500614" name="Rectangle 6"/>
          <p:cNvSpPr>
            <a:spLocks noChangeArrowheads="1"/>
          </p:cNvSpPr>
          <p:nvPr/>
        </p:nvSpPr>
        <p:spPr bwMode="auto">
          <a:xfrm>
            <a:off x="2322513" y="5695950"/>
            <a:ext cx="4419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en-US" altLang="it-IT" sz="2400">
                <a:solidFill>
                  <a:schemeClr val="bg2"/>
                </a:solidFill>
              </a:rPr>
              <a:t>Sir. Ronald Fisher (1925, 1926)</a:t>
            </a:r>
            <a:endParaRPr lang="it-IT" altLang="it-IT" sz="2400">
              <a:solidFill>
                <a:schemeClr val="bg2"/>
              </a:solidFill>
            </a:endParaRPr>
          </a:p>
        </p:txBody>
      </p:sp>
      <p:sp>
        <p:nvSpPr>
          <p:cNvPr id="2500615" name="Rectangle 7"/>
          <p:cNvSpPr>
            <a:spLocks noChangeArrowheads="1"/>
          </p:cNvSpPr>
          <p:nvPr/>
        </p:nvSpPr>
        <p:spPr bwMode="auto">
          <a:xfrm>
            <a:off x="2352675" y="5097463"/>
            <a:ext cx="55181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chemeClr val="accent2"/>
                </a:solidFill>
              </a:rPr>
              <a:t>esperimento randomizzato controllato</a:t>
            </a:r>
          </a:p>
        </p:txBody>
      </p:sp>
      <p:sp>
        <p:nvSpPr>
          <p:cNvPr id="2500616" name="Rectangle 8"/>
          <p:cNvSpPr>
            <a:spLocks noChangeArrowheads="1"/>
          </p:cNvSpPr>
          <p:nvPr/>
        </p:nvSpPr>
        <p:spPr bwMode="auto">
          <a:xfrm>
            <a:off x="2360613" y="6210300"/>
            <a:ext cx="5638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400">
                <a:solidFill>
                  <a:schemeClr val="accent2"/>
                </a:solidFill>
              </a:rPr>
              <a:t>vero esperimento (Mc Burney e White) </a:t>
            </a:r>
          </a:p>
        </p:txBody>
      </p:sp>
    </p:spTree>
    <p:extLst>
      <p:ext uri="{BB962C8B-B14F-4D97-AF65-F5344CB8AC3E}">
        <p14:creationId xmlns:p14="http://schemas.microsoft.com/office/powerpoint/2010/main" val="8225921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00612"/>
                                        </p:tgtEl>
                                        <p:attrNameLst>
                                          <p:attrName>style.visibility</p:attrName>
                                        </p:attrNameLst>
                                      </p:cBhvr>
                                      <p:to>
                                        <p:strVal val="visible"/>
                                      </p:to>
                                    </p:set>
                                    <p:animEffect transition="in" filter="fade">
                                      <p:cBhvr>
                                        <p:cTn id="7" dur="1000"/>
                                        <p:tgtEl>
                                          <p:spTgt spid="25006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500613"/>
                                        </p:tgtEl>
                                        <p:attrNameLst>
                                          <p:attrName>style.visibility</p:attrName>
                                        </p:attrNameLst>
                                      </p:cBhvr>
                                      <p:to>
                                        <p:strVal val="visible"/>
                                      </p:to>
                                    </p:set>
                                    <p:animEffect transition="in" filter="wipe(down)">
                                      <p:cBhvr>
                                        <p:cTn id="12" dur="500"/>
                                        <p:tgtEl>
                                          <p:spTgt spid="25006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00614"/>
                                        </p:tgtEl>
                                        <p:attrNameLst>
                                          <p:attrName>style.visibility</p:attrName>
                                        </p:attrNameLst>
                                      </p:cBhvr>
                                      <p:to>
                                        <p:strVal val="visible"/>
                                      </p:to>
                                    </p:set>
                                    <p:animEffect transition="in" filter="wipe(left)">
                                      <p:cBhvr>
                                        <p:cTn id="15" dur="500"/>
                                        <p:tgtEl>
                                          <p:spTgt spid="2500614"/>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00615"/>
                                        </p:tgtEl>
                                        <p:attrNameLst>
                                          <p:attrName>style.visibility</p:attrName>
                                        </p:attrNameLst>
                                      </p:cBhvr>
                                      <p:to>
                                        <p:strVal val="visible"/>
                                      </p:to>
                                    </p:set>
                                    <p:animEffect transition="in" filter="wipe(left)">
                                      <p:cBhvr>
                                        <p:cTn id="18" dur="500"/>
                                        <p:tgtEl>
                                          <p:spTgt spid="2500615"/>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500616"/>
                                        </p:tgtEl>
                                        <p:attrNameLst>
                                          <p:attrName>style.visibility</p:attrName>
                                        </p:attrNameLst>
                                      </p:cBhvr>
                                      <p:to>
                                        <p:strVal val="visible"/>
                                      </p:to>
                                    </p:set>
                                    <p:animEffect transition="in" filter="wipe(left)">
                                      <p:cBhvr>
                                        <p:cTn id="21" dur="500"/>
                                        <p:tgtEl>
                                          <p:spTgt spid="2500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0612" grpId="0" animBg="1"/>
      <p:bldP spid="2500614" grpId="0"/>
      <p:bldP spid="2500615" grpId="0"/>
      <p:bldP spid="25006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4978" name="Rectangle 2"/>
          <p:cNvSpPr>
            <a:spLocks noChangeArrowheads="1"/>
          </p:cNvSpPr>
          <p:nvPr/>
        </p:nvSpPr>
        <p:spPr bwMode="auto">
          <a:xfrm>
            <a:off x="304800" y="1609725"/>
            <a:ext cx="8515350" cy="101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None/>
            </a:pPr>
            <a:r>
              <a:rPr lang="en-US" altLang="it-IT" sz="2200" b="0" dirty="0"/>
              <a:t>Una </a:t>
            </a:r>
            <a:r>
              <a:rPr lang="en-US" altLang="it-IT" sz="2200" b="0" dirty="0" err="1"/>
              <a:t>bassa</a:t>
            </a:r>
            <a:r>
              <a:rPr lang="en-US" altLang="it-IT" sz="2200" b="0" dirty="0"/>
              <a:t> </a:t>
            </a:r>
            <a:r>
              <a:rPr lang="en-US" altLang="it-IT" sz="2200" b="0" dirty="0" err="1"/>
              <a:t>affidabilità</a:t>
            </a:r>
            <a:r>
              <a:rPr lang="en-US" altLang="it-IT" sz="2200" b="0" dirty="0"/>
              <a:t> </a:t>
            </a:r>
            <a:r>
              <a:rPr lang="en-US" altLang="it-IT" sz="2200" b="0" dirty="0" err="1"/>
              <a:t>indebolisce</a:t>
            </a:r>
            <a:r>
              <a:rPr lang="en-US" altLang="it-IT" sz="2200" b="0" dirty="0"/>
              <a:t> la </a:t>
            </a:r>
            <a:r>
              <a:rPr lang="en-US" altLang="it-IT" sz="2200" b="0" dirty="0" err="1"/>
              <a:t>relazione</a:t>
            </a:r>
            <a:r>
              <a:rPr lang="en-US" altLang="it-IT" sz="2200" b="0" dirty="0"/>
              <a:t> </a:t>
            </a:r>
            <a:r>
              <a:rPr lang="en-US" altLang="it-IT" sz="2200" b="0" dirty="0" err="1"/>
              <a:t>fra</a:t>
            </a:r>
            <a:r>
              <a:rPr lang="en-US" altLang="it-IT" sz="2200" b="0" dirty="0"/>
              <a:t> due </a:t>
            </a:r>
            <a:r>
              <a:rPr lang="en-US" altLang="it-IT" sz="2200" b="0" dirty="0" err="1"/>
              <a:t>variabili</a:t>
            </a:r>
            <a:r>
              <a:rPr lang="en-US" altLang="it-IT" sz="2200" b="0" dirty="0"/>
              <a:t> con </a:t>
            </a:r>
            <a:r>
              <a:rPr lang="en-US" altLang="it-IT" sz="2200" b="0" dirty="0" err="1"/>
              <a:t>una</a:t>
            </a:r>
            <a:r>
              <a:rPr lang="en-US" altLang="it-IT" sz="2200" b="0" dirty="0"/>
              <a:t> </a:t>
            </a:r>
            <a:r>
              <a:rPr lang="en-US" altLang="it-IT" sz="2200" b="0" dirty="0" err="1"/>
              <a:t>conseguente</a:t>
            </a:r>
            <a:r>
              <a:rPr lang="en-US" altLang="it-IT" sz="2200" b="0" dirty="0"/>
              <a:t> </a:t>
            </a:r>
            <a:r>
              <a:rPr lang="en-US" altLang="it-IT" sz="2200" b="0" dirty="0" err="1"/>
              <a:t>riduzione</a:t>
            </a:r>
            <a:r>
              <a:rPr lang="en-US" altLang="it-IT" sz="2200" b="0" dirty="0"/>
              <a:t> </a:t>
            </a:r>
            <a:r>
              <a:rPr lang="en-US" altLang="it-IT" sz="2200" b="0" dirty="0" err="1"/>
              <a:t>degli</a:t>
            </a:r>
            <a:r>
              <a:rPr lang="en-US" altLang="it-IT" sz="2200" b="0" dirty="0"/>
              <a:t> </a:t>
            </a:r>
            <a:r>
              <a:rPr lang="en-US" altLang="it-IT" sz="2200" b="0" dirty="0" err="1"/>
              <a:t>effetti</a:t>
            </a:r>
            <a:r>
              <a:rPr lang="en-US" altLang="it-IT" sz="2200" b="0" dirty="0"/>
              <a:t> e un </a:t>
            </a:r>
            <a:r>
              <a:rPr lang="en-US" altLang="it-IT" sz="2200" b="0" dirty="0" err="1"/>
              <a:t>aumento</a:t>
            </a:r>
            <a:r>
              <a:rPr lang="en-US" altLang="it-IT" sz="2200" b="0" dirty="0"/>
              <a:t> </a:t>
            </a:r>
            <a:r>
              <a:rPr lang="en-US" altLang="it-IT" sz="2200" b="0" dirty="0" err="1"/>
              <a:t>della</a:t>
            </a:r>
            <a:r>
              <a:rPr lang="en-US" altLang="it-IT" sz="2200" b="0" dirty="0"/>
              <a:t> </a:t>
            </a:r>
            <a:r>
              <a:rPr lang="en-US" altLang="it-IT" sz="2200" b="0" dirty="0" err="1"/>
              <a:t>probabilità</a:t>
            </a:r>
            <a:r>
              <a:rPr lang="en-US" altLang="it-IT" sz="2200" b="0" dirty="0"/>
              <a:t> di </a:t>
            </a:r>
            <a:r>
              <a:rPr lang="en-US" altLang="it-IT" sz="2200" b="0" dirty="0" smtClean="0"/>
              <a:t>non </a:t>
            </a:r>
            <a:r>
              <a:rPr lang="en-US" altLang="it-IT" sz="2200" b="0" dirty="0" err="1" smtClean="0"/>
              <a:t>rigettare</a:t>
            </a:r>
            <a:r>
              <a:rPr lang="en-US" altLang="it-IT" sz="2200" b="0" dirty="0" smtClean="0"/>
              <a:t> H0 (</a:t>
            </a:r>
            <a:r>
              <a:rPr lang="en-US" altLang="it-IT" sz="2200" dirty="0" err="1" smtClean="0">
                <a:solidFill>
                  <a:schemeClr val="accent2"/>
                </a:solidFill>
              </a:rPr>
              <a:t>Errore</a:t>
            </a:r>
            <a:r>
              <a:rPr lang="en-US" altLang="it-IT" sz="2200" dirty="0" smtClean="0">
                <a:solidFill>
                  <a:schemeClr val="accent2"/>
                </a:solidFill>
              </a:rPr>
              <a:t> </a:t>
            </a:r>
            <a:r>
              <a:rPr lang="en-US" altLang="it-IT" sz="2200" dirty="0">
                <a:solidFill>
                  <a:schemeClr val="accent2"/>
                </a:solidFill>
              </a:rPr>
              <a:t>II </a:t>
            </a:r>
            <a:r>
              <a:rPr lang="en-US" altLang="it-IT" sz="2200" dirty="0" err="1" smtClean="0">
                <a:solidFill>
                  <a:schemeClr val="accent2"/>
                </a:solidFill>
              </a:rPr>
              <a:t>Tipo</a:t>
            </a:r>
            <a:r>
              <a:rPr lang="en-US" altLang="it-IT" sz="2200" dirty="0" smtClean="0">
                <a:solidFill>
                  <a:schemeClr val="accent2"/>
                </a:solidFill>
              </a:rPr>
              <a:t>)</a:t>
            </a:r>
            <a:endParaRPr lang="en-US" altLang="it-IT" sz="2200" dirty="0">
              <a:solidFill>
                <a:schemeClr val="accent2"/>
              </a:solidFill>
            </a:endParaRPr>
          </a:p>
        </p:txBody>
      </p:sp>
      <p:sp>
        <p:nvSpPr>
          <p:cNvPr id="2814979" name="Rectangle 3"/>
          <p:cNvSpPr>
            <a:spLocks noGrp="1" noChangeArrowheads="1"/>
          </p:cNvSpPr>
          <p:nvPr>
            <p:ph type="title"/>
          </p:nvPr>
        </p:nvSpPr>
        <p:spPr>
          <a:xfrm>
            <a:off x="323850" y="38100"/>
            <a:ext cx="8496300" cy="1323439"/>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r>
              <a:rPr lang="it-IT" altLang="it-IT" sz="4000" b="1" dirty="0">
                <a:solidFill>
                  <a:schemeClr val="accent2"/>
                </a:solidFill>
              </a:rPr>
              <a:t>c</a:t>
            </a:r>
            <a:r>
              <a:rPr lang="it-IT" altLang="it-IT" sz="4000" b="1" dirty="0" smtClean="0">
                <a:solidFill>
                  <a:schemeClr val="accent2"/>
                </a:solidFill>
              </a:rPr>
              <a:t>onseguenze di una bassa affidabilità</a:t>
            </a:r>
            <a:endParaRPr lang="it-IT" altLang="it-IT" sz="3200" b="1" dirty="0">
              <a:solidFill>
                <a:srgbClr val="FF9900"/>
              </a:solidFill>
            </a:endParaRPr>
          </a:p>
        </p:txBody>
      </p:sp>
      <p:sp>
        <p:nvSpPr>
          <p:cNvPr id="2814980" name="Text Box 4"/>
          <p:cNvSpPr txBox="1">
            <a:spLocks noChangeArrowheads="1"/>
          </p:cNvSpPr>
          <p:nvPr/>
        </p:nvSpPr>
        <p:spPr bwMode="auto">
          <a:xfrm>
            <a:off x="5494338" y="5649913"/>
            <a:ext cx="960437"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Rifiuto H0</a:t>
            </a:r>
          </a:p>
        </p:txBody>
      </p:sp>
      <p:grpSp>
        <p:nvGrpSpPr>
          <p:cNvPr id="2814981" name="Group 5"/>
          <p:cNvGrpSpPr>
            <a:grpSpLocks/>
          </p:cNvGrpSpPr>
          <p:nvPr/>
        </p:nvGrpSpPr>
        <p:grpSpPr bwMode="auto">
          <a:xfrm>
            <a:off x="2419350" y="3306763"/>
            <a:ext cx="4324350" cy="3038475"/>
            <a:chOff x="0" y="1303"/>
            <a:chExt cx="2724" cy="1914"/>
          </a:xfrm>
        </p:grpSpPr>
        <p:pic>
          <p:nvPicPr>
            <p:cNvPr id="2814982" name="Picture 6" descr="statsim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31"/>
              <a:ext cx="2676" cy="1786"/>
            </a:xfrm>
            <a:prstGeom prst="rect">
              <a:avLst/>
            </a:prstGeom>
            <a:noFill/>
            <a:extLst>
              <a:ext uri="{909E8E84-426E-40DD-AFC4-6F175D3DCCD1}">
                <a14:hiddenFill xmlns:a14="http://schemas.microsoft.com/office/drawing/2010/main">
                  <a:solidFill>
                    <a:srgbClr val="FFFFFF"/>
                  </a:solidFill>
                </a14:hiddenFill>
              </a:ext>
            </a:extLst>
          </p:spPr>
        </p:pic>
        <p:sp>
          <p:nvSpPr>
            <p:cNvPr id="2814983" name="Text Box 7"/>
            <p:cNvSpPr txBox="1">
              <a:spLocks noChangeArrowheads="1"/>
            </p:cNvSpPr>
            <p:nvPr/>
          </p:nvSpPr>
          <p:spPr bwMode="auto">
            <a:xfrm>
              <a:off x="0" y="1303"/>
              <a:ext cx="817" cy="580"/>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216000" rIns="0" bIns="216000">
              <a:spAutoFit/>
            </a:bodyPr>
            <a:lstStyle/>
            <a:p>
              <a:pPr algn="ctr"/>
              <a:r>
                <a:rPr lang="it-IT" altLang="it-IT"/>
                <a:t>variabilità media</a:t>
              </a:r>
            </a:p>
          </p:txBody>
        </p:sp>
        <p:sp>
          <p:nvSpPr>
            <p:cNvPr id="2814984" name="Text Box 8"/>
            <p:cNvSpPr txBox="1">
              <a:spLocks noChangeArrowheads="1"/>
            </p:cNvSpPr>
            <p:nvPr/>
          </p:nvSpPr>
          <p:spPr bwMode="auto">
            <a:xfrm>
              <a:off x="102" y="2000"/>
              <a:ext cx="613" cy="308"/>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ctr"/>
              <a:r>
                <a:rPr lang="it-IT" altLang="it-IT"/>
                <a:t>variabilità alta</a:t>
              </a:r>
            </a:p>
          </p:txBody>
        </p:sp>
        <p:sp>
          <p:nvSpPr>
            <p:cNvPr id="2814985" name="Text Box 9"/>
            <p:cNvSpPr txBox="1">
              <a:spLocks noChangeArrowheads="1"/>
            </p:cNvSpPr>
            <p:nvPr/>
          </p:nvSpPr>
          <p:spPr bwMode="auto">
            <a:xfrm>
              <a:off x="0" y="2633"/>
              <a:ext cx="817" cy="580"/>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216000" rIns="0" bIns="216000">
              <a:spAutoFit/>
            </a:bodyPr>
            <a:lstStyle/>
            <a:p>
              <a:pPr algn="ctr"/>
              <a:r>
                <a:rPr lang="it-IT" altLang="it-IT"/>
                <a:t>variabilità bassa</a:t>
              </a:r>
            </a:p>
          </p:txBody>
        </p:sp>
        <p:sp>
          <p:nvSpPr>
            <p:cNvPr id="2814986" name="Rectangle 10"/>
            <p:cNvSpPr>
              <a:spLocks noChangeArrowheads="1"/>
            </p:cNvSpPr>
            <p:nvPr/>
          </p:nvSpPr>
          <p:spPr bwMode="auto">
            <a:xfrm>
              <a:off x="2064" y="2004"/>
              <a:ext cx="660" cy="456"/>
            </a:xfrm>
            <a:prstGeom prst="rect">
              <a:avLst/>
            </a:prstGeom>
            <a:solidFill>
              <a:schemeClr val="bg1"/>
            </a:solidFill>
            <a:ln>
              <a:noFill/>
            </a:ln>
            <a:effectLst/>
            <a:extLs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grpSp>
      <p:sp>
        <p:nvSpPr>
          <p:cNvPr id="2814987" name="Text Box 11"/>
          <p:cNvSpPr txBox="1">
            <a:spLocks noChangeArrowheads="1"/>
          </p:cNvSpPr>
          <p:nvPr/>
        </p:nvSpPr>
        <p:spPr bwMode="auto">
          <a:xfrm>
            <a:off x="5494338" y="3570288"/>
            <a:ext cx="8239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Indeciso</a:t>
            </a:r>
          </a:p>
        </p:txBody>
      </p:sp>
      <p:sp>
        <p:nvSpPr>
          <p:cNvPr id="2814988" name="Text Box 12"/>
          <p:cNvSpPr txBox="1">
            <a:spLocks noChangeArrowheads="1"/>
          </p:cNvSpPr>
          <p:nvPr/>
        </p:nvSpPr>
        <p:spPr bwMode="auto">
          <a:xfrm>
            <a:off x="5494338" y="4533900"/>
            <a:ext cx="13446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t>Non rifiuto H0</a:t>
            </a:r>
          </a:p>
        </p:txBody>
      </p:sp>
      <p:sp>
        <p:nvSpPr>
          <p:cNvPr id="2814989" name="Line 13"/>
          <p:cNvSpPr>
            <a:spLocks noChangeShapeType="1"/>
          </p:cNvSpPr>
          <p:nvPr/>
        </p:nvSpPr>
        <p:spPr bwMode="auto">
          <a:xfrm flipV="1">
            <a:off x="4552950" y="3067050"/>
            <a:ext cx="0" cy="333375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Tree>
    <p:extLst>
      <p:ext uri="{BB962C8B-B14F-4D97-AF65-F5344CB8AC3E}">
        <p14:creationId xmlns:p14="http://schemas.microsoft.com/office/powerpoint/2010/main" val="3038062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14978">
                                            <p:txEl>
                                              <p:pRg st="0" end="0"/>
                                            </p:txEl>
                                          </p:spTgt>
                                        </p:tgtEl>
                                        <p:attrNameLst>
                                          <p:attrName>style.visibility</p:attrName>
                                        </p:attrNameLst>
                                      </p:cBhvr>
                                      <p:to>
                                        <p:strVal val="visible"/>
                                      </p:to>
                                    </p:set>
                                    <p:animEffect transition="in" filter="wipe(left)">
                                      <p:cBhvr>
                                        <p:cTn id="7" dur="500"/>
                                        <p:tgtEl>
                                          <p:spTgt spid="281497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814981"/>
                                        </p:tgtEl>
                                        <p:attrNameLst>
                                          <p:attrName>style.visibility</p:attrName>
                                        </p:attrNameLst>
                                      </p:cBhvr>
                                      <p:to>
                                        <p:strVal val="visible"/>
                                      </p:to>
                                    </p:set>
                                    <p:animEffect transition="in" filter="fade">
                                      <p:cBhvr>
                                        <p:cTn id="10" dur="1000"/>
                                        <p:tgtEl>
                                          <p:spTgt spid="281498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814989"/>
                                        </p:tgtEl>
                                        <p:attrNameLst>
                                          <p:attrName>style.visibility</p:attrName>
                                        </p:attrNameLst>
                                      </p:cBhvr>
                                      <p:to>
                                        <p:strVal val="visible"/>
                                      </p:to>
                                    </p:set>
                                    <p:animEffect transition="in" filter="wipe(down)">
                                      <p:cBhvr>
                                        <p:cTn id="15" dur="500"/>
                                        <p:tgtEl>
                                          <p:spTgt spid="281498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14980"/>
                                        </p:tgtEl>
                                        <p:attrNameLst>
                                          <p:attrName>style.visibility</p:attrName>
                                        </p:attrNameLst>
                                      </p:cBhvr>
                                      <p:to>
                                        <p:strVal val="visible"/>
                                      </p:to>
                                    </p:set>
                                    <p:animEffect transition="in" filter="wipe(left)">
                                      <p:cBhvr>
                                        <p:cTn id="20" dur="500"/>
                                        <p:tgtEl>
                                          <p:spTgt spid="281498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14988"/>
                                        </p:tgtEl>
                                        <p:attrNameLst>
                                          <p:attrName>style.visibility</p:attrName>
                                        </p:attrNameLst>
                                      </p:cBhvr>
                                      <p:to>
                                        <p:strVal val="visible"/>
                                      </p:to>
                                    </p:set>
                                    <p:animEffect transition="in" filter="wipe(left)">
                                      <p:cBhvr>
                                        <p:cTn id="25" dur="500"/>
                                        <p:tgtEl>
                                          <p:spTgt spid="2814988"/>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14987"/>
                                        </p:tgtEl>
                                        <p:attrNameLst>
                                          <p:attrName>style.visibility</p:attrName>
                                        </p:attrNameLst>
                                      </p:cBhvr>
                                      <p:to>
                                        <p:strVal val="visible"/>
                                      </p:to>
                                    </p:set>
                                    <p:animEffect transition="in" filter="wipe(left)">
                                      <p:cBhvr>
                                        <p:cTn id="30" dur="500"/>
                                        <p:tgtEl>
                                          <p:spTgt spid="2814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4978" grpId="0" build="p"/>
      <p:bldP spid="2814980" grpId="0"/>
      <p:bldP spid="2814987" grpId="0"/>
      <p:bldP spid="2814988" grpId="0"/>
      <p:bldP spid="281498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9074" name="Rectangle 2"/>
          <p:cNvSpPr>
            <a:spLocks noChangeArrowheads="1"/>
          </p:cNvSpPr>
          <p:nvPr/>
        </p:nvSpPr>
        <p:spPr bwMode="auto">
          <a:xfrm>
            <a:off x="228600" y="1285875"/>
            <a:ext cx="5029200" cy="584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AutoNum type="arabicPeriod"/>
            </a:pPr>
            <a:r>
              <a:rPr lang="en-US" altLang="it-IT" sz="2400">
                <a:solidFill>
                  <a:schemeClr val="accent2"/>
                </a:solidFill>
              </a:rPr>
              <a:t>affidabilità test-retest </a:t>
            </a:r>
            <a:r>
              <a:rPr lang="en-US" altLang="it-IT" sz="2400">
                <a:solidFill>
                  <a:schemeClr val="accent2"/>
                </a:solidFill>
                <a:sym typeface="Wingdings" panose="05000000000000000000" pitchFamily="2" charset="2"/>
              </a:rPr>
              <a:t> </a:t>
            </a:r>
            <a:r>
              <a:rPr lang="en-US" altLang="it-IT" sz="2400" b="0">
                <a:sym typeface="Wingdings" panose="05000000000000000000" pitchFamily="2" charset="2"/>
              </a:rPr>
              <a:t>lo stesso strumento porta agli stessi risultati in occasioni diverse?. </a:t>
            </a:r>
          </a:p>
          <a:p>
            <a:pPr algn="just">
              <a:spcAft>
                <a:spcPct val="25000"/>
              </a:spcAft>
              <a:buClr>
                <a:schemeClr val="accent2"/>
              </a:buClr>
              <a:buFont typeface="Wingdings" panose="05000000000000000000" pitchFamily="2" charset="2"/>
              <a:buChar char="§"/>
            </a:pPr>
            <a:r>
              <a:rPr lang="en-US" altLang="it-IT" sz="2400" b="0">
                <a:sym typeface="Wingdings" panose="05000000000000000000" pitchFamily="2" charset="2"/>
              </a:rPr>
              <a:t>Allo stesso soggetto è somministrato lo stesso test ma in tempi diversi. La correlazione fra le due misure deve essere alta.</a:t>
            </a:r>
          </a:p>
          <a:p>
            <a:pPr algn="just">
              <a:spcAft>
                <a:spcPct val="25000"/>
              </a:spcAft>
              <a:buClr>
                <a:schemeClr val="accent2"/>
              </a:buClr>
              <a:buFont typeface="Wingdings" panose="05000000000000000000" pitchFamily="2" charset="2"/>
              <a:buAutoNum type="arabicPeriod" startAt="2"/>
            </a:pPr>
            <a:r>
              <a:rPr lang="en-US" altLang="it-IT" sz="2400">
                <a:solidFill>
                  <a:schemeClr val="accent2"/>
                </a:solidFill>
              </a:rPr>
              <a:t>coerenza interna </a:t>
            </a:r>
            <a:r>
              <a:rPr lang="en-US" altLang="it-IT" sz="2400">
                <a:solidFill>
                  <a:schemeClr val="accent2"/>
                </a:solidFill>
                <a:sym typeface="Wingdings" panose="05000000000000000000" pitchFamily="2" charset="2"/>
              </a:rPr>
              <a:t></a:t>
            </a:r>
            <a:r>
              <a:rPr lang="en-US" altLang="it-IT" sz="2400">
                <a:solidFill>
                  <a:schemeClr val="accent2"/>
                </a:solidFill>
              </a:rPr>
              <a:t> </a:t>
            </a:r>
            <a:r>
              <a:rPr lang="en-US" altLang="it-IT" sz="2400" b="0"/>
              <a:t>lo strumento (items) misura la stessa cosa</a:t>
            </a:r>
            <a:r>
              <a:rPr lang="en-US" altLang="it-IT" sz="2400">
                <a:solidFill>
                  <a:schemeClr val="accent2"/>
                </a:solidFill>
              </a:rPr>
              <a:t> </a:t>
            </a:r>
          </a:p>
          <a:p>
            <a:pPr algn="just">
              <a:spcAft>
                <a:spcPct val="25000"/>
              </a:spcAft>
              <a:buClr>
                <a:schemeClr val="accent2"/>
              </a:buClr>
              <a:buFont typeface="Wingdings" panose="05000000000000000000" pitchFamily="2" charset="2"/>
              <a:buChar char="§"/>
            </a:pPr>
            <a:r>
              <a:rPr lang="en-US" altLang="it-IT" sz="2400" b="0"/>
              <a:t>e.g. </a:t>
            </a:r>
            <a:r>
              <a:rPr lang="en-US" altLang="it-IT" sz="2400" b="0" i="1">
                <a:solidFill>
                  <a:srgbClr val="FF9900"/>
                </a:solidFill>
              </a:rPr>
              <a:t>affidabilità</a:t>
            </a:r>
            <a:r>
              <a:rPr lang="en-US" altLang="it-IT" sz="2400" b="0">
                <a:solidFill>
                  <a:srgbClr val="FF9900"/>
                </a:solidFill>
              </a:rPr>
              <a:t> </a:t>
            </a:r>
            <a:r>
              <a:rPr lang="en-US" altLang="it-IT" sz="2400" b="0" i="1">
                <a:solidFill>
                  <a:srgbClr val="FF9900"/>
                </a:solidFill>
              </a:rPr>
              <a:t>split half</a:t>
            </a:r>
            <a:r>
              <a:rPr lang="en-US" altLang="it-IT" sz="2400" b="0"/>
              <a:t> : i risultati di una metà del test (item) sono confrontati con i risultati all’altra metà. </a:t>
            </a:r>
            <a:r>
              <a:rPr lang="en-US" altLang="it-IT" sz="2400" b="0">
                <a:sym typeface="Wingdings" panose="05000000000000000000" pitchFamily="2" charset="2"/>
              </a:rPr>
              <a:t>La correlazione fra le due misure deve essere alta.</a:t>
            </a:r>
          </a:p>
          <a:p>
            <a:pPr algn="just">
              <a:spcAft>
                <a:spcPct val="25000"/>
              </a:spcAft>
              <a:buClr>
                <a:schemeClr val="accent2"/>
              </a:buClr>
              <a:buFont typeface="Wingdings" panose="05000000000000000000" pitchFamily="2" charset="2"/>
              <a:buChar char="§"/>
            </a:pPr>
            <a:endParaRPr lang="en-US" altLang="it-IT" sz="2400" i="1">
              <a:solidFill>
                <a:schemeClr val="accent2"/>
              </a:solidFill>
            </a:endParaRPr>
          </a:p>
        </p:txBody>
      </p:sp>
      <p:sp>
        <p:nvSpPr>
          <p:cNvPr id="2819075" name="Rectangle 3"/>
          <p:cNvSpPr>
            <a:spLocks noGrp="1" noChangeArrowheads="1"/>
          </p:cNvSpPr>
          <p:nvPr>
            <p:ph type="title"/>
          </p:nvPr>
        </p:nvSpPr>
        <p:spPr>
          <a:xfrm>
            <a:off x="323850" y="38100"/>
            <a:ext cx="4210050" cy="70788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l"/>
            <a:r>
              <a:rPr lang="it-IT" altLang="it-IT" sz="4000" b="1" dirty="0">
                <a:solidFill>
                  <a:schemeClr val="accent2"/>
                </a:solidFill>
              </a:rPr>
              <a:t>strumenti pratici</a:t>
            </a:r>
          </a:p>
        </p:txBody>
      </p:sp>
      <p:sp>
        <p:nvSpPr>
          <p:cNvPr id="2819076" name="AutoShape 4" descr="Risultati immagini per test re-test"/>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819077" name="Picture 5" descr="Risultati immagini per split half relia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670050"/>
            <a:ext cx="3638550" cy="1797050"/>
          </a:xfrm>
          <a:prstGeom prst="rect">
            <a:avLst/>
          </a:prstGeom>
          <a:noFill/>
          <a:extLst>
            <a:ext uri="{909E8E84-426E-40DD-AFC4-6F175D3DCCD1}">
              <a14:hiddenFill xmlns:a14="http://schemas.microsoft.com/office/drawing/2010/main">
                <a:solidFill>
                  <a:srgbClr val="FFFFFF"/>
                </a:solidFill>
              </a14:hiddenFill>
            </a:ext>
          </a:extLst>
        </p:spPr>
      </p:pic>
      <p:pic>
        <p:nvPicPr>
          <p:cNvPr id="2819078" name="Picture 6" descr="Risultati immagini per split half reliabil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7350" y="4576763"/>
            <a:ext cx="3562350"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0730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19074">
                                            <p:txEl>
                                              <p:pRg st="0" end="0"/>
                                            </p:txEl>
                                          </p:spTgt>
                                        </p:tgtEl>
                                        <p:attrNameLst>
                                          <p:attrName>style.visibility</p:attrName>
                                        </p:attrNameLst>
                                      </p:cBhvr>
                                      <p:to>
                                        <p:strVal val="visible"/>
                                      </p:to>
                                    </p:set>
                                    <p:animEffect transition="in" filter="wipe(left)">
                                      <p:cBhvr>
                                        <p:cTn id="7" dur="500"/>
                                        <p:tgtEl>
                                          <p:spTgt spid="2819074">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19074">
                                            <p:txEl>
                                              <p:pRg st="1" end="1"/>
                                            </p:txEl>
                                          </p:spTgt>
                                        </p:tgtEl>
                                        <p:attrNameLst>
                                          <p:attrName>style.visibility</p:attrName>
                                        </p:attrNameLst>
                                      </p:cBhvr>
                                      <p:to>
                                        <p:strVal val="visible"/>
                                      </p:to>
                                    </p:set>
                                    <p:animEffect transition="in" filter="wipe(left)">
                                      <p:cBhvr>
                                        <p:cTn id="11" dur="500"/>
                                        <p:tgtEl>
                                          <p:spTgt spid="2819074">
                                            <p:txEl>
                                              <p:pRg st="1" end="1"/>
                                            </p:txEl>
                                          </p:spTgt>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819077"/>
                                        </p:tgtEl>
                                        <p:attrNameLst>
                                          <p:attrName>style.visibility</p:attrName>
                                        </p:attrNameLst>
                                      </p:cBhvr>
                                      <p:to>
                                        <p:strVal val="visible"/>
                                      </p:to>
                                    </p:set>
                                    <p:animEffect transition="in" filter="wipe(down)">
                                      <p:cBhvr>
                                        <p:cTn id="15" dur="500"/>
                                        <p:tgtEl>
                                          <p:spTgt spid="281907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19074">
                                            <p:txEl>
                                              <p:pRg st="2" end="2"/>
                                            </p:txEl>
                                          </p:spTgt>
                                        </p:tgtEl>
                                        <p:attrNameLst>
                                          <p:attrName>style.visibility</p:attrName>
                                        </p:attrNameLst>
                                      </p:cBhvr>
                                      <p:to>
                                        <p:strVal val="visible"/>
                                      </p:to>
                                    </p:set>
                                    <p:animEffect transition="in" filter="wipe(left)">
                                      <p:cBhvr>
                                        <p:cTn id="20" dur="500"/>
                                        <p:tgtEl>
                                          <p:spTgt spid="2819074">
                                            <p:txEl>
                                              <p:pRg st="2" end="2"/>
                                            </p:txEl>
                                          </p:spTgt>
                                        </p:tgtEl>
                                      </p:cBhvr>
                                    </p:animEffect>
                                  </p:childTnLst>
                                </p:cTn>
                              </p:par>
                            </p:childTnLst>
                          </p:cTn>
                        </p:par>
                        <p:par>
                          <p:cTn id="21" fill="hold" nodeType="afterGroup">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819074">
                                            <p:txEl>
                                              <p:pRg st="3" end="3"/>
                                            </p:txEl>
                                          </p:spTgt>
                                        </p:tgtEl>
                                        <p:attrNameLst>
                                          <p:attrName>style.visibility</p:attrName>
                                        </p:attrNameLst>
                                      </p:cBhvr>
                                      <p:to>
                                        <p:strVal val="visible"/>
                                      </p:to>
                                    </p:set>
                                    <p:animEffect transition="in" filter="wipe(left)">
                                      <p:cBhvr>
                                        <p:cTn id="24" dur="500"/>
                                        <p:tgtEl>
                                          <p:spTgt spid="2819074">
                                            <p:txEl>
                                              <p:pRg st="3" end="3"/>
                                            </p:txEl>
                                          </p:spTgt>
                                        </p:tgtEl>
                                      </p:cBhvr>
                                    </p:animEffect>
                                  </p:childTnLst>
                                </p:cTn>
                              </p:par>
                            </p:childTnLst>
                          </p:cTn>
                        </p:par>
                        <p:par>
                          <p:cTn id="25" fill="hold" nodeType="afterGroup">
                            <p:stCondLst>
                              <p:cond delay="1000"/>
                            </p:stCondLst>
                            <p:childTnLst>
                              <p:par>
                                <p:cTn id="26" presetID="22" presetClass="entr" presetSubtype="8" fill="hold" nodeType="afterEffect">
                                  <p:stCondLst>
                                    <p:cond delay="0"/>
                                  </p:stCondLst>
                                  <p:childTnLst>
                                    <p:set>
                                      <p:cBhvr>
                                        <p:cTn id="27" dur="1" fill="hold">
                                          <p:stCondLst>
                                            <p:cond delay="0"/>
                                          </p:stCondLst>
                                        </p:cTn>
                                        <p:tgtEl>
                                          <p:spTgt spid="2819078"/>
                                        </p:tgtEl>
                                        <p:attrNameLst>
                                          <p:attrName>style.visibility</p:attrName>
                                        </p:attrNameLst>
                                      </p:cBhvr>
                                      <p:to>
                                        <p:strVal val="visible"/>
                                      </p:to>
                                    </p:set>
                                    <p:animEffect transition="in" filter="wipe(left)">
                                      <p:cBhvr>
                                        <p:cTn id="28" dur="500"/>
                                        <p:tgtEl>
                                          <p:spTgt spid="2819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907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7026" name="Rectangle 2"/>
          <p:cNvSpPr>
            <a:spLocks noChangeArrowheads="1"/>
          </p:cNvSpPr>
          <p:nvPr/>
        </p:nvSpPr>
        <p:spPr bwMode="auto">
          <a:xfrm>
            <a:off x="0" y="1219200"/>
            <a:ext cx="7086600" cy="5638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ct val="25000"/>
              </a:spcAft>
              <a:buClr>
                <a:schemeClr val="accent2"/>
              </a:buClr>
              <a:buFont typeface="Wingdings" panose="05000000000000000000" pitchFamily="2" charset="2"/>
              <a:buAutoNum type="arabicPeriod"/>
            </a:pPr>
            <a:r>
              <a:rPr lang="en-US" altLang="it-IT" sz="2000">
                <a:solidFill>
                  <a:schemeClr val="accent2"/>
                </a:solidFill>
              </a:rPr>
              <a:t>bassa affidabilità del trattamento:</a:t>
            </a:r>
            <a:r>
              <a:rPr lang="en-US" altLang="it-IT" sz="2000" b="0">
                <a:solidFill>
                  <a:schemeClr val="accent2"/>
                </a:solidFill>
              </a:rPr>
              <a:t> </a:t>
            </a:r>
            <a:r>
              <a:rPr lang="en-US" altLang="it-IT" sz="2000" b="0" i="1"/>
              <a:t>il trattamento è applicato in maniera diversa a seconda della persona e/o luogo (è trasformista)</a:t>
            </a:r>
            <a:r>
              <a:rPr lang="en-US" altLang="it-IT" sz="2000" b="0"/>
              <a:t>. Un trattamento che viene implementato in maniera non </a:t>
            </a:r>
            <a:r>
              <a:rPr lang="en-US" altLang="it-IT" sz="2000" b="0" i="1"/>
              <a:t>standard</a:t>
            </a:r>
            <a:r>
              <a:rPr lang="en-US" altLang="it-IT" sz="2000" b="0"/>
              <a:t> tende a produrre una sottostima degli effetti per cui può essere necessario </a:t>
            </a:r>
            <a:r>
              <a:rPr lang="en-US" altLang="it-IT" sz="2000" b="0">
                <a:solidFill>
                  <a:srgbClr val="FF9900"/>
                </a:solidFill>
              </a:rPr>
              <a:t>aumentare la potenza del test aumentando i partecipanti</a:t>
            </a:r>
          </a:p>
          <a:p>
            <a:pPr algn="just">
              <a:spcAft>
                <a:spcPct val="25000"/>
              </a:spcAft>
              <a:buClr>
                <a:schemeClr val="accent2"/>
              </a:buClr>
              <a:buFont typeface="Wingdings" panose="05000000000000000000" pitchFamily="2" charset="2"/>
              <a:buAutoNum type="arabicPeriod"/>
            </a:pPr>
            <a:r>
              <a:rPr lang="en-US" altLang="it-IT" sz="2000">
                <a:solidFill>
                  <a:schemeClr val="accent2"/>
                </a:solidFill>
              </a:rPr>
              <a:t>Variabili confondenti asistematiche nel </a:t>
            </a:r>
            <a:r>
              <a:rPr lang="en-US" altLang="it-IT" sz="2000" i="1">
                <a:solidFill>
                  <a:schemeClr val="accent2"/>
                </a:solidFill>
              </a:rPr>
              <a:t>setting</a:t>
            </a:r>
            <a:r>
              <a:rPr lang="en-US" altLang="it-IT" sz="2000">
                <a:solidFill>
                  <a:schemeClr val="accent2"/>
                </a:solidFill>
              </a:rPr>
              <a:t>: </a:t>
            </a:r>
            <a:r>
              <a:rPr lang="en-US" altLang="it-IT" sz="2000" b="0"/>
              <a:t>rumore distraente, fluttuazioni nella temperatura etc.. causano quella quota di varianza della misura detta </a:t>
            </a:r>
            <a:r>
              <a:rPr lang="en-US" altLang="it-IT" sz="2000" b="0" i="1"/>
              <a:t>estrogena o confondente</a:t>
            </a:r>
            <a:r>
              <a:rPr lang="en-US" altLang="it-IT" sz="2000" b="0"/>
              <a:t>. </a:t>
            </a:r>
            <a:r>
              <a:rPr lang="en-US" altLang="it-IT" sz="2000" b="0">
                <a:solidFill>
                  <a:srgbClr val="FF9900"/>
                </a:solidFill>
              </a:rPr>
              <a:t>La procedura sperimentale deve focalizzare l’attenzione del partecipante sul compito isolandolo dalle distrazioni ambientali.</a:t>
            </a:r>
            <a:r>
              <a:rPr lang="en-US" altLang="it-IT" sz="2000" b="0"/>
              <a:t>  </a:t>
            </a:r>
          </a:p>
          <a:p>
            <a:pPr algn="just">
              <a:spcAft>
                <a:spcPct val="25000"/>
              </a:spcAft>
              <a:buClr>
                <a:schemeClr val="accent2"/>
              </a:buClr>
              <a:buFont typeface="Wingdings" panose="05000000000000000000" pitchFamily="2" charset="2"/>
              <a:buAutoNum type="arabicPeriod"/>
            </a:pPr>
            <a:r>
              <a:rPr lang="en-US" altLang="it-IT" sz="2000">
                <a:solidFill>
                  <a:schemeClr val="accent2"/>
                </a:solidFill>
              </a:rPr>
              <a:t>Etereogeneità delle unità statistiche rispetto alla variabile misurata: </a:t>
            </a:r>
            <a:r>
              <a:rPr lang="en-US" altLang="it-IT" sz="2000" b="0"/>
              <a:t>ad esempio in un compito in cui in mi aspetto un TR medio di 2 s avrebbe poco senso selezionare partecipanti che rispondono troppo lentamente (10 s): a tal fine </a:t>
            </a:r>
            <a:r>
              <a:rPr lang="en-US" altLang="it-IT" sz="2000" b="0">
                <a:solidFill>
                  <a:srgbClr val="FF9900"/>
                </a:solidFill>
              </a:rPr>
              <a:t>la procedura sperimentale deve prevedere specifiche sessioni si </a:t>
            </a:r>
            <a:r>
              <a:rPr lang="en-US" altLang="it-IT" sz="2000" b="0" i="1">
                <a:solidFill>
                  <a:srgbClr val="FF9900"/>
                </a:solidFill>
              </a:rPr>
              <a:t>screening</a:t>
            </a:r>
            <a:r>
              <a:rPr lang="en-US" altLang="it-IT" sz="2000" b="0">
                <a:solidFill>
                  <a:srgbClr val="FF9900"/>
                </a:solidFill>
              </a:rPr>
              <a:t> e/o di </a:t>
            </a:r>
            <a:r>
              <a:rPr lang="en-US" altLang="it-IT" sz="2000" b="0" i="1">
                <a:solidFill>
                  <a:srgbClr val="FF9900"/>
                </a:solidFill>
              </a:rPr>
              <a:t>warming up, training</a:t>
            </a:r>
          </a:p>
        </p:txBody>
      </p:sp>
      <p:sp>
        <p:nvSpPr>
          <p:cNvPr id="2817027" name="Rectangle 3"/>
          <p:cNvSpPr>
            <a:spLocks noGrp="1" noChangeArrowheads="1"/>
          </p:cNvSpPr>
          <p:nvPr>
            <p:ph type="title"/>
          </p:nvPr>
        </p:nvSpPr>
        <p:spPr>
          <a:xfrm>
            <a:off x="323849" y="38100"/>
            <a:ext cx="6905625" cy="70788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algn="l"/>
            <a:r>
              <a:rPr lang="it-IT" altLang="it-IT" sz="4000" b="1" dirty="0">
                <a:solidFill>
                  <a:schemeClr val="accent2"/>
                </a:solidFill>
              </a:rPr>
              <a:t>cause e soluzioni</a:t>
            </a:r>
          </a:p>
        </p:txBody>
      </p:sp>
      <p:sp>
        <p:nvSpPr>
          <p:cNvPr id="2817028" name="AutoShape 4" descr="Risultati immagini per warming up"/>
          <p:cNvSpPr>
            <a:spLocks noChangeAspect="1" noChangeArrowheads="1"/>
          </p:cNvSpPr>
          <p:nvPr/>
        </p:nvSpPr>
        <p:spPr bwMode="auto">
          <a:xfrm>
            <a:off x="3776663" y="3000375"/>
            <a:ext cx="1590675" cy="85725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817029" name="Picture 5" descr="18bestspan-articleLar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5650" y="5286375"/>
            <a:ext cx="2038350" cy="1100138"/>
          </a:xfrm>
          <a:prstGeom prst="rect">
            <a:avLst/>
          </a:prstGeom>
          <a:noFill/>
          <a:extLst>
            <a:ext uri="{909E8E84-426E-40DD-AFC4-6F175D3DCCD1}">
              <a14:hiddenFill xmlns:a14="http://schemas.microsoft.com/office/drawing/2010/main">
                <a:solidFill>
                  <a:srgbClr val="FFFFFF"/>
                </a:solidFill>
              </a14:hiddenFill>
            </a:ext>
          </a:extLst>
        </p:spPr>
      </p:pic>
      <p:sp>
        <p:nvSpPr>
          <p:cNvPr id="2817030" name="AutoShape 6" descr="Risultati immagini per fastidioso"/>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it-IT"/>
          </a:p>
        </p:txBody>
      </p:sp>
      <p:pic>
        <p:nvPicPr>
          <p:cNvPr id="2817031" name="Picture 7" descr="mzm">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9975" y="3167063"/>
            <a:ext cx="1476375" cy="1476375"/>
          </a:xfrm>
          <a:prstGeom prst="rect">
            <a:avLst/>
          </a:prstGeom>
          <a:noFill/>
          <a:extLst>
            <a:ext uri="{909E8E84-426E-40DD-AFC4-6F175D3DCCD1}">
              <a14:hiddenFill xmlns:a14="http://schemas.microsoft.com/office/drawing/2010/main">
                <a:solidFill>
                  <a:srgbClr val="FFFFFF"/>
                </a:solidFill>
              </a14:hiddenFill>
            </a:ext>
          </a:extLst>
        </p:spPr>
      </p:pic>
      <p:pic>
        <p:nvPicPr>
          <p:cNvPr id="2817032" name="Picture 8" descr="brachetti-china-bee-police">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29475" y="1328738"/>
            <a:ext cx="1762125" cy="138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79877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17026">
                                            <p:txEl>
                                              <p:pRg st="0" end="0"/>
                                            </p:txEl>
                                          </p:spTgt>
                                        </p:tgtEl>
                                        <p:attrNameLst>
                                          <p:attrName>style.visibility</p:attrName>
                                        </p:attrNameLst>
                                      </p:cBhvr>
                                      <p:to>
                                        <p:strVal val="visible"/>
                                      </p:to>
                                    </p:set>
                                    <p:animEffect transition="in" filter="wipe(left)">
                                      <p:cBhvr>
                                        <p:cTn id="7" dur="500"/>
                                        <p:tgtEl>
                                          <p:spTgt spid="2817026">
                                            <p:txEl>
                                              <p:pRg st="0" end="0"/>
                                            </p:txEl>
                                          </p:spTgt>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2817032"/>
                                        </p:tgtEl>
                                        <p:attrNameLst>
                                          <p:attrName>style.visibility</p:attrName>
                                        </p:attrNameLst>
                                      </p:cBhvr>
                                      <p:to>
                                        <p:strVal val="visible"/>
                                      </p:to>
                                    </p:set>
                                    <p:animEffect transition="in" filter="wipe(left)">
                                      <p:cBhvr>
                                        <p:cTn id="11" dur="500"/>
                                        <p:tgtEl>
                                          <p:spTgt spid="281703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817026">
                                            <p:txEl>
                                              <p:pRg st="1" end="1"/>
                                            </p:txEl>
                                          </p:spTgt>
                                        </p:tgtEl>
                                        <p:attrNameLst>
                                          <p:attrName>style.visibility</p:attrName>
                                        </p:attrNameLst>
                                      </p:cBhvr>
                                      <p:to>
                                        <p:strVal val="visible"/>
                                      </p:to>
                                    </p:set>
                                    <p:animEffect transition="in" filter="wipe(left)">
                                      <p:cBhvr>
                                        <p:cTn id="16" dur="500"/>
                                        <p:tgtEl>
                                          <p:spTgt spid="2817026">
                                            <p:txEl>
                                              <p:pRg st="1" end="1"/>
                                            </p:txEl>
                                          </p:spTgt>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2817031"/>
                                        </p:tgtEl>
                                        <p:attrNameLst>
                                          <p:attrName>style.visibility</p:attrName>
                                        </p:attrNameLst>
                                      </p:cBhvr>
                                      <p:to>
                                        <p:strVal val="visible"/>
                                      </p:to>
                                    </p:set>
                                    <p:animEffect transition="in" filter="wipe(left)">
                                      <p:cBhvr>
                                        <p:cTn id="20" dur="500"/>
                                        <p:tgtEl>
                                          <p:spTgt spid="281703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817026">
                                            <p:txEl>
                                              <p:pRg st="2" end="2"/>
                                            </p:txEl>
                                          </p:spTgt>
                                        </p:tgtEl>
                                        <p:attrNameLst>
                                          <p:attrName>style.visibility</p:attrName>
                                        </p:attrNameLst>
                                      </p:cBhvr>
                                      <p:to>
                                        <p:strVal val="visible"/>
                                      </p:to>
                                    </p:set>
                                    <p:animEffect transition="in" filter="wipe(left)">
                                      <p:cBhvr>
                                        <p:cTn id="25" dur="500"/>
                                        <p:tgtEl>
                                          <p:spTgt spid="2817026">
                                            <p:txEl>
                                              <p:pRg st="2" end="2"/>
                                            </p:txEl>
                                          </p:spTgt>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2817029"/>
                                        </p:tgtEl>
                                        <p:attrNameLst>
                                          <p:attrName>style.visibility</p:attrName>
                                        </p:attrNameLst>
                                      </p:cBhvr>
                                      <p:to>
                                        <p:strVal val="visible"/>
                                      </p:to>
                                    </p:set>
                                    <p:animEffect transition="in" filter="wipe(left)">
                                      <p:cBhvr>
                                        <p:cTn id="29" dur="500"/>
                                        <p:tgtEl>
                                          <p:spTgt spid="2817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702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4706" name="Picture 2" descr="one-direction-best-song-ever-gif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48275"/>
          </a:xfrm>
          <a:prstGeom prst="rect">
            <a:avLst/>
          </a:prstGeom>
          <a:noFill/>
          <a:extLst>
            <a:ext uri="{909E8E84-426E-40DD-AFC4-6F175D3DCCD1}">
              <a14:hiddenFill xmlns:a14="http://schemas.microsoft.com/office/drawing/2010/main">
                <a:solidFill>
                  <a:srgbClr val="FFFFFF"/>
                </a:solidFill>
              </a14:hiddenFill>
            </a:ext>
          </a:extLst>
        </p:spPr>
      </p:pic>
      <p:sp>
        <p:nvSpPr>
          <p:cNvPr id="2504707" name="Text Box 3"/>
          <p:cNvSpPr txBox="1">
            <a:spLocks noChangeArrowheads="1"/>
          </p:cNvSpPr>
          <p:nvPr/>
        </p:nvSpPr>
        <p:spPr bwMode="auto">
          <a:xfrm>
            <a:off x="314325" y="5248275"/>
            <a:ext cx="8515350" cy="1508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marL="457200" indent="-457200" algn="just">
              <a:spcBef>
                <a:spcPct val="50000"/>
              </a:spcBef>
              <a:buClr>
                <a:schemeClr val="accent2"/>
              </a:buClr>
              <a:buFont typeface="Wingdings" panose="05000000000000000000" pitchFamily="2" charset="2"/>
              <a:buChar char="q"/>
            </a:pPr>
            <a:r>
              <a:rPr lang="it-IT" altLang="it-IT" sz="2800" b="0" dirty="0" smtClean="0"/>
              <a:t>Non basta non sbagliare la misura bisogna anche verificare che l’interpretazione sia corretta  </a:t>
            </a:r>
          </a:p>
          <a:p>
            <a:pPr marL="457200" indent="-457200" algn="just">
              <a:spcBef>
                <a:spcPct val="50000"/>
              </a:spcBef>
              <a:buClr>
                <a:schemeClr val="accent2"/>
              </a:buClr>
              <a:buFont typeface="Wingdings" panose="05000000000000000000" pitchFamily="2" charset="2"/>
              <a:buChar char="q"/>
            </a:pPr>
            <a:r>
              <a:rPr lang="it-IT" altLang="it-IT" sz="2800" dirty="0" smtClean="0">
                <a:solidFill>
                  <a:srgbClr val="FF9900"/>
                </a:solidFill>
              </a:rPr>
              <a:t>Don’t </a:t>
            </a:r>
            <a:r>
              <a:rPr lang="it-IT" altLang="it-IT" sz="2800" dirty="0">
                <a:solidFill>
                  <a:srgbClr val="FF9900"/>
                </a:solidFill>
              </a:rPr>
              <a:t>panic! </a:t>
            </a:r>
            <a:r>
              <a:rPr lang="it-IT" altLang="it-IT" sz="2800" b="0" dirty="0"/>
              <a:t>ci sono tecniche ben </a:t>
            </a:r>
            <a:r>
              <a:rPr lang="it-IT" altLang="it-IT" sz="2800" b="0" dirty="0" smtClean="0"/>
              <a:t>precise</a:t>
            </a:r>
            <a:endParaRPr lang="it-IT" altLang="it-IT" sz="2800" b="0" dirty="0"/>
          </a:p>
        </p:txBody>
      </p:sp>
    </p:spTree>
    <p:extLst>
      <p:ext uri="{BB962C8B-B14F-4D97-AF65-F5344CB8AC3E}">
        <p14:creationId xmlns:p14="http://schemas.microsoft.com/office/powerpoint/2010/main" val="2589281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04707">
                                            <p:txEl>
                                              <p:pRg st="0" end="0"/>
                                            </p:txEl>
                                          </p:spTgt>
                                        </p:tgtEl>
                                        <p:attrNameLst>
                                          <p:attrName>style.visibility</p:attrName>
                                        </p:attrNameLst>
                                      </p:cBhvr>
                                      <p:to>
                                        <p:strVal val="visible"/>
                                      </p:to>
                                    </p:set>
                                    <p:animEffect transition="in" filter="wipe(left)">
                                      <p:cBhvr>
                                        <p:cTn id="7" dur="500"/>
                                        <p:tgtEl>
                                          <p:spTgt spid="2504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04707">
                                            <p:txEl>
                                              <p:pRg st="1" end="1"/>
                                            </p:txEl>
                                          </p:spTgt>
                                        </p:tgtEl>
                                        <p:attrNameLst>
                                          <p:attrName>style.visibility</p:attrName>
                                        </p:attrNameLst>
                                      </p:cBhvr>
                                      <p:to>
                                        <p:strVal val="visible"/>
                                      </p:to>
                                    </p:set>
                                    <p:animEffect transition="in" filter="wipe(left)">
                                      <p:cBhvr>
                                        <p:cTn id="12" dur="500"/>
                                        <p:tgtEl>
                                          <p:spTgt spid="25047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4707"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2898" name="Rectangle 2"/>
          <p:cNvSpPr>
            <a:spLocks noGrp="1" noChangeArrowheads="1"/>
          </p:cNvSpPr>
          <p:nvPr>
            <p:ph type="title"/>
          </p:nvPr>
        </p:nvSpPr>
        <p:spPr>
          <a:xfrm>
            <a:off x="266700" y="323850"/>
            <a:ext cx="8323263"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dirty="0">
                <a:solidFill>
                  <a:schemeClr val="accent2"/>
                </a:solidFill>
              </a:rPr>
              <a:t>domande per la verifica dell’ </a:t>
            </a:r>
            <a:r>
              <a:rPr lang="it-IT" altLang="it-IT" sz="4000" b="1" i="1" dirty="0">
                <a:solidFill>
                  <a:srgbClr val="FF9900"/>
                </a:solidFill>
              </a:rPr>
              <a:t>interpretazione</a:t>
            </a:r>
            <a:r>
              <a:rPr lang="it-IT" altLang="it-IT" sz="4000" b="1" dirty="0">
                <a:solidFill>
                  <a:schemeClr val="accent2"/>
                </a:solidFill>
              </a:rPr>
              <a:t> </a:t>
            </a:r>
            <a:endParaRPr lang="it-IT" altLang="it-IT" sz="4000" b="1" i="1" dirty="0">
              <a:solidFill>
                <a:srgbClr val="FF9900"/>
              </a:solidFill>
            </a:endParaRPr>
          </a:p>
        </p:txBody>
      </p:sp>
      <p:sp>
        <p:nvSpPr>
          <p:cNvPr id="2512899" name="Rectangle 3"/>
          <p:cNvSpPr>
            <a:spLocks noChangeArrowheads="1"/>
          </p:cNvSpPr>
          <p:nvPr/>
        </p:nvSpPr>
        <p:spPr bwMode="auto">
          <a:xfrm>
            <a:off x="0" y="1824038"/>
            <a:ext cx="8877300" cy="479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chemeClr val="accent2"/>
              </a:buClr>
              <a:buFont typeface="Wingdings" panose="05000000000000000000" pitchFamily="2" charset="2"/>
              <a:buChar char="§"/>
            </a:pPr>
            <a:r>
              <a:rPr lang="it-IT" altLang="it-IT" sz="2800" b="0"/>
              <a:t>Nell'interpretare i risultati di un esperimento, ci dobbiamo porre due tipi di domande (Shadish, Cook e Campbell, 2002):</a:t>
            </a:r>
          </a:p>
          <a:p>
            <a:pPr eaLnBrk="0" hangingPunct="0">
              <a:spcBef>
                <a:spcPct val="50000"/>
              </a:spcBef>
              <a:buClr>
                <a:schemeClr val="accent2"/>
              </a:buClr>
              <a:buFont typeface="Wingdings" panose="05000000000000000000" pitchFamily="2" charset="2"/>
              <a:buAutoNum type="arabicPeriod"/>
            </a:pPr>
            <a:r>
              <a:rPr lang="it-IT" altLang="it-IT" sz="2800" b="0"/>
              <a:t>Che relazione intercorre tra i dati che sono stati raccolti e i costrutti che tali dati dovrebbero misurare?</a:t>
            </a:r>
          </a:p>
          <a:p>
            <a:pPr eaLnBrk="0" hangingPunct="0">
              <a:spcBef>
                <a:spcPct val="50000"/>
              </a:spcBef>
              <a:buClr>
                <a:schemeClr val="accent2"/>
              </a:buClr>
              <a:buFont typeface="Wingdings" panose="05000000000000000000" pitchFamily="2" charset="2"/>
              <a:buAutoNum type="arabicPeriod"/>
            </a:pPr>
            <a:r>
              <a:rPr lang="it-IT" altLang="it-IT" sz="2800" b="0"/>
              <a:t>In che misura la relazione causale che abbiamo osservato in un particolare esperimento si generalizza rispetto alle possibili variazioni di individui, setting e operalizzazioni dei costrutti?</a:t>
            </a:r>
          </a:p>
        </p:txBody>
      </p:sp>
    </p:spTree>
    <p:extLst>
      <p:ext uri="{BB962C8B-B14F-4D97-AF65-F5344CB8AC3E}">
        <p14:creationId xmlns:p14="http://schemas.microsoft.com/office/powerpoint/2010/main" val="2554456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12899">
                                            <p:txEl>
                                              <p:pRg st="0" end="0"/>
                                            </p:txEl>
                                          </p:spTgt>
                                        </p:tgtEl>
                                        <p:attrNameLst>
                                          <p:attrName>style.visibility</p:attrName>
                                        </p:attrNameLst>
                                      </p:cBhvr>
                                      <p:to>
                                        <p:strVal val="visible"/>
                                      </p:to>
                                    </p:set>
                                    <p:animEffect transition="in" filter="wipe(left)">
                                      <p:cBhvr>
                                        <p:cTn id="7" dur="500"/>
                                        <p:tgtEl>
                                          <p:spTgt spid="25128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12899">
                                            <p:txEl>
                                              <p:pRg st="1" end="1"/>
                                            </p:txEl>
                                          </p:spTgt>
                                        </p:tgtEl>
                                        <p:attrNameLst>
                                          <p:attrName>style.visibility</p:attrName>
                                        </p:attrNameLst>
                                      </p:cBhvr>
                                      <p:to>
                                        <p:strVal val="visible"/>
                                      </p:to>
                                    </p:set>
                                    <p:animEffect transition="in" filter="wipe(left)">
                                      <p:cBhvr>
                                        <p:cTn id="12" dur="500"/>
                                        <p:tgtEl>
                                          <p:spTgt spid="25128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12899">
                                            <p:txEl>
                                              <p:pRg st="2" end="2"/>
                                            </p:txEl>
                                          </p:spTgt>
                                        </p:tgtEl>
                                        <p:attrNameLst>
                                          <p:attrName>style.visibility</p:attrName>
                                        </p:attrNameLst>
                                      </p:cBhvr>
                                      <p:to>
                                        <p:strVal val="visible"/>
                                      </p:to>
                                    </p:set>
                                    <p:animEffect transition="in" filter="wipe(left)">
                                      <p:cBhvr>
                                        <p:cTn id="17" dur="500"/>
                                        <p:tgtEl>
                                          <p:spTgt spid="25128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289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6994" name="Text Box 2"/>
          <p:cNvSpPr txBox="1">
            <a:spLocks noChangeArrowheads="1"/>
          </p:cNvSpPr>
          <p:nvPr/>
        </p:nvSpPr>
        <p:spPr bwMode="auto">
          <a:xfrm>
            <a:off x="3608388" y="227013"/>
            <a:ext cx="1927225"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eaLnBrk="0" hangingPunct="0"/>
            <a:r>
              <a:rPr lang="it-IT" altLang="it-IT" sz="4400">
                <a:solidFill>
                  <a:schemeClr val="accent2"/>
                </a:solidFill>
              </a:rPr>
              <a:t>validità</a:t>
            </a:r>
            <a:endParaRPr lang="en-US" altLang="it-IT" sz="4400">
              <a:solidFill>
                <a:schemeClr val="accent2"/>
              </a:solidFill>
            </a:endParaRPr>
          </a:p>
        </p:txBody>
      </p:sp>
      <p:grpSp>
        <p:nvGrpSpPr>
          <p:cNvPr id="2516995" name="Group 3"/>
          <p:cNvGrpSpPr>
            <a:grpSpLocks/>
          </p:cNvGrpSpPr>
          <p:nvPr/>
        </p:nvGrpSpPr>
        <p:grpSpPr bwMode="auto">
          <a:xfrm>
            <a:off x="247650" y="1900238"/>
            <a:ext cx="2609850" cy="733425"/>
            <a:chOff x="563" y="1200"/>
            <a:chExt cx="1644" cy="462"/>
          </a:xfrm>
        </p:grpSpPr>
        <p:sp>
          <p:nvSpPr>
            <p:cNvPr id="2516996" name="AutoShape 4"/>
            <p:cNvSpPr>
              <a:spLocks noChangeArrowheads="1"/>
            </p:cNvSpPr>
            <p:nvPr/>
          </p:nvSpPr>
          <p:spPr bwMode="auto">
            <a:xfrm>
              <a:off x="563" y="1200"/>
              <a:ext cx="1644" cy="462"/>
            </a:xfrm>
            <a:prstGeom prst="roundRect">
              <a:avLst>
                <a:gd name="adj" fmla="val 16667"/>
              </a:avLst>
            </a:prstGeom>
            <a:solidFill>
              <a:srgbClr val="0000CC">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16997" name="Text Box 5"/>
            <p:cNvSpPr txBox="1">
              <a:spLocks noChangeArrowheads="1"/>
            </p:cNvSpPr>
            <p:nvPr/>
          </p:nvSpPr>
          <p:spPr bwMode="auto">
            <a:xfrm>
              <a:off x="675" y="1234"/>
              <a:ext cx="1421" cy="38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txBody>
            <a:bodyPr wrap="none" lIns="0" tIns="0" rIns="0" bIns="0">
              <a:spAutoFit/>
            </a:bodyPr>
            <a:lstStyle/>
            <a:p>
              <a:pPr eaLnBrk="0" hangingPunct="0"/>
              <a:r>
                <a:rPr lang="en-US" altLang="it-IT" sz="4000">
                  <a:solidFill>
                    <a:schemeClr val="accent1"/>
                  </a:solidFill>
                </a:rPr>
                <a:t>Controllo</a:t>
              </a:r>
            </a:p>
          </p:txBody>
        </p:sp>
      </p:grpSp>
      <p:grpSp>
        <p:nvGrpSpPr>
          <p:cNvPr id="2516998" name="Group 6"/>
          <p:cNvGrpSpPr>
            <a:grpSpLocks/>
          </p:cNvGrpSpPr>
          <p:nvPr/>
        </p:nvGrpSpPr>
        <p:grpSpPr bwMode="auto">
          <a:xfrm>
            <a:off x="3244850" y="1900238"/>
            <a:ext cx="2654300" cy="733425"/>
            <a:chOff x="2399" y="1194"/>
            <a:chExt cx="1672" cy="462"/>
          </a:xfrm>
        </p:grpSpPr>
        <p:sp>
          <p:nvSpPr>
            <p:cNvPr id="2516999" name="AutoShape 7"/>
            <p:cNvSpPr>
              <a:spLocks noChangeArrowheads="1"/>
            </p:cNvSpPr>
            <p:nvPr/>
          </p:nvSpPr>
          <p:spPr bwMode="auto">
            <a:xfrm>
              <a:off x="2413" y="1194"/>
              <a:ext cx="1644" cy="462"/>
            </a:xfrm>
            <a:prstGeom prst="roundRect">
              <a:avLst>
                <a:gd name="adj" fmla="val 16667"/>
              </a:avLst>
            </a:prstGeom>
            <a:solidFill>
              <a:srgbClr val="0000CC">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17000" name="Text Box 8"/>
            <p:cNvSpPr txBox="1">
              <a:spLocks noChangeArrowheads="1"/>
            </p:cNvSpPr>
            <p:nvPr/>
          </p:nvSpPr>
          <p:spPr bwMode="auto">
            <a:xfrm>
              <a:off x="2399" y="1228"/>
              <a:ext cx="1672" cy="38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txBody>
            <a:bodyPr wrap="none" lIns="0" tIns="0" rIns="0" bIns="0">
              <a:spAutoFit/>
            </a:bodyPr>
            <a:lstStyle/>
            <a:p>
              <a:pPr eaLnBrk="0" hangingPunct="0"/>
              <a:r>
                <a:rPr lang="en-US" altLang="it-IT" sz="4000">
                  <a:solidFill>
                    <a:schemeClr val="accent1"/>
                  </a:solidFill>
                </a:rPr>
                <a:t>Oggettività</a:t>
              </a:r>
            </a:p>
          </p:txBody>
        </p:sp>
      </p:grpSp>
      <p:sp>
        <p:nvSpPr>
          <p:cNvPr id="2517001" name="Text Box 9"/>
          <p:cNvSpPr txBox="1">
            <a:spLocks noChangeArrowheads="1"/>
          </p:cNvSpPr>
          <p:nvPr/>
        </p:nvSpPr>
        <p:spPr bwMode="auto">
          <a:xfrm>
            <a:off x="133350" y="3448050"/>
            <a:ext cx="29130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66763">
              <a:defRPr>
                <a:solidFill>
                  <a:schemeClr val="tx1"/>
                </a:solidFill>
                <a:latin typeface="Arial" panose="020B0604020202020204" pitchFamily="34" charset="0"/>
                <a:cs typeface="Arial" panose="020B0604020202020204" pitchFamily="34" charset="0"/>
              </a:defRPr>
            </a:lvl2pPr>
            <a:lvl3pPr marL="957263">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50000"/>
              </a:spcBef>
              <a:buClr>
                <a:srgbClr val="FFCC00"/>
              </a:buClr>
              <a:buFont typeface="Wingdings" panose="05000000000000000000" pitchFamily="2" charset="2"/>
              <a:buNone/>
            </a:pPr>
            <a:r>
              <a:rPr lang="it-IT" altLang="it-IT" sz="2000" b="0">
                <a:latin typeface="Verdana" panose="020B0604030504040204" pitchFamily="34" charset="0"/>
              </a:rPr>
              <a:t>adeguatezza delle osservazioni, delle misure</a:t>
            </a:r>
            <a:endParaRPr lang="en-GB" altLang="it-IT" sz="2000" b="0">
              <a:latin typeface="Verdana" panose="020B0604030504040204" pitchFamily="34" charset="0"/>
            </a:endParaRPr>
          </a:p>
        </p:txBody>
      </p:sp>
      <p:sp>
        <p:nvSpPr>
          <p:cNvPr id="2517002" name="Text Box 10"/>
          <p:cNvSpPr txBox="1">
            <a:spLocks noChangeArrowheads="1"/>
          </p:cNvSpPr>
          <p:nvPr/>
        </p:nvSpPr>
        <p:spPr bwMode="auto">
          <a:xfrm>
            <a:off x="3221038" y="3448050"/>
            <a:ext cx="27035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66763">
              <a:defRPr>
                <a:solidFill>
                  <a:schemeClr val="tx1"/>
                </a:solidFill>
                <a:latin typeface="Arial" panose="020B0604020202020204" pitchFamily="34" charset="0"/>
                <a:cs typeface="Arial" panose="020B0604020202020204" pitchFamily="34" charset="0"/>
              </a:defRPr>
            </a:lvl2pPr>
            <a:lvl3pPr marL="957263">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50000"/>
              </a:spcBef>
              <a:buClr>
                <a:srgbClr val="FFCC00"/>
              </a:buClr>
              <a:buFont typeface="Wingdings" panose="05000000000000000000" pitchFamily="2" charset="2"/>
              <a:buNone/>
            </a:pPr>
            <a:r>
              <a:rPr lang="it-IT" altLang="it-IT" sz="2000" b="0">
                <a:latin typeface="Verdana" panose="020B0604030504040204" pitchFamily="34" charset="0"/>
              </a:rPr>
              <a:t>adeguatezza del campionamento</a:t>
            </a:r>
            <a:endParaRPr lang="en-GB" altLang="it-IT" sz="2000" b="0">
              <a:latin typeface="Verdana" panose="020B0604030504040204" pitchFamily="34" charset="0"/>
            </a:endParaRPr>
          </a:p>
        </p:txBody>
      </p:sp>
      <p:cxnSp>
        <p:nvCxnSpPr>
          <p:cNvPr id="2517003" name="AutoShape 11"/>
          <p:cNvCxnSpPr>
            <a:cxnSpLocks noChangeShapeType="1"/>
            <a:stCxn id="2516996" idx="2"/>
            <a:endCxn id="2517001" idx="0"/>
          </p:cNvCxnSpPr>
          <p:nvPr/>
        </p:nvCxnSpPr>
        <p:spPr bwMode="auto">
          <a:xfrm>
            <a:off x="1552575" y="2633663"/>
            <a:ext cx="38100" cy="814387"/>
          </a:xfrm>
          <a:prstGeom prst="straightConnector1">
            <a:avLst/>
          </a:prstGeom>
          <a:noFill/>
          <a:ln w="28575">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2517004" name="AutoShape 12"/>
          <p:cNvCxnSpPr>
            <a:cxnSpLocks noChangeShapeType="1"/>
            <a:stCxn id="2516999" idx="2"/>
            <a:endCxn id="2517002" idx="0"/>
          </p:cNvCxnSpPr>
          <p:nvPr/>
        </p:nvCxnSpPr>
        <p:spPr bwMode="auto">
          <a:xfrm>
            <a:off x="4572000" y="2633663"/>
            <a:ext cx="1588" cy="814387"/>
          </a:xfrm>
          <a:prstGeom prst="straightConnector1">
            <a:avLst/>
          </a:prstGeom>
          <a:noFill/>
          <a:ln w="28575">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grpSp>
        <p:nvGrpSpPr>
          <p:cNvPr id="2517005" name="Group 13"/>
          <p:cNvGrpSpPr>
            <a:grpSpLocks/>
          </p:cNvGrpSpPr>
          <p:nvPr/>
        </p:nvGrpSpPr>
        <p:grpSpPr bwMode="auto">
          <a:xfrm>
            <a:off x="6270625" y="1900238"/>
            <a:ext cx="2609850" cy="733425"/>
            <a:chOff x="3928" y="1199"/>
            <a:chExt cx="1644" cy="462"/>
          </a:xfrm>
        </p:grpSpPr>
        <p:sp>
          <p:nvSpPr>
            <p:cNvPr id="2517006" name="AutoShape 14"/>
            <p:cNvSpPr>
              <a:spLocks noChangeArrowheads="1"/>
            </p:cNvSpPr>
            <p:nvPr/>
          </p:nvSpPr>
          <p:spPr bwMode="auto">
            <a:xfrm>
              <a:off x="3928" y="1199"/>
              <a:ext cx="1644" cy="462"/>
            </a:xfrm>
            <a:prstGeom prst="roundRect">
              <a:avLst>
                <a:gd name="adj" fmla="val 16667"/>
              </a:avLst>
            </a:prstGeom>
            <a:solidFill>
              <a:srgbClr val="0000CC">
                <a:alpha val="50000"/>
              </a:srgbClr>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17007" name="Text Box 15"/>
            <p:cNvSpPr txBox="1">
              <a:spLocks noChangeArrowheads="1"/>
            </p:cNvSpPr>
            <p:nvPr/>
          </p:nvSpPr>
          <p:spPr bwMode="auto">
            <a:xfrm>
              <a:off x="4234" y="1211"/>
              <a:ext cx="1031" cy="384"/>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FF00"/>
                  </a:solidFill>
                  <a:miter lim="800000"/>
                  <a:headEnd/>
                  <a:tailEnd/>
                </a14:hiddenLine>
              </a:ext>
            </a:extLst>
          </p:spPr>
          <p:txBody>
            <a:bodyPr wrap="none" lIns="0" tIns="0" rIns="0" bIns="0">
              <a:spAutoFit/>
            </a:bodyPr>
            <a:lstStyle/>
            <a:p>
              <a:pPr eaLnBrk="0" hangingPunct="0"/>
              <a:r>
                <a:rPr lang="en-US" altLang="it-IT" sz="4000">
                  <a:solidFill>
                    <a:schemeClr val="accent1"/>
                  </a:solidFill>
                </a:rPr>
                <a:t>Ipotesi</a:t>
              </a:r>
            </a:p>
          </p:txBody>
        </p:sp>
      </p:grpSp>
      <p:cxnSp>
        <p:nvCxnSpPr>
          <p:cNvPr id="2517008" name="AutoShape 16"/>
          <p:cNvCxnSpPr>
            <a:cxnSpLocks noChangeShapeType="1"/>
            <a:stCxn id="2516994" idx="2"/>
            <a:endCxn id="2516996" idx="0"/>
          </p:cNvCxnSpPr>
          <p:nvPr/>
        </p:nvCxnSpPr>
        <p:spPr bwMode="auto">
          <a:xfrm rot="5400000">
            <a:off x="2560638" y="-111125"/>
            <a:ext cx="1003300" cy="3019425"/>
          </a:xfrm>
          <a:prstGeom prst="bentConnector3">
            <a:avLst>
              <a:gd name="adj1" fmla="val 50000"/>
            </a:avLst>
          </a:prstGeom>
          <a:noFill/>
          <a:ln w="9525">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2517009" name="AutoShape 17"/>
          <p:cNvCxnSpPr>
            <a:cxnSpLocks noChangeShapeType="1"/>
            <a:stCxn id="2516994" idx="2"/>
            <a:endCxn id="2517006" idx="0"/>
          </p:cNvCxnSpPr>
          <p:nvPr/>
        </p:nvCxnSpPr>
        <p:spPr bwMode="auto">
          <a:xfrm rot="16200000" flipH="1">
            <a:off x="5572125" y="-103187"/>
            <a:ext cx="1003300" cy="3003550"/>
          </a:xfrm>
          <a:prstGeom prst="bentConnector3">
            <a:avLst>
              <a:gd name="adj1" fmla="val 50000"/>
            </a:avLst>
          </a:prstGeom>
          <a:noFill/>
          <a:ln w="9525">
            <a:solidFill>
              <a:srgbClr val="FF99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cxnSp>
        <p:nvCxnSpPr>
          <p:cNvPr id="2517010" name="AutoShape 18"/>
          <p:cNvCxnSpPr>
            <a:cxnSpLocks noChangeShapeType="1"/>
            <a:stCxn id="2516994" idx="2"/>
            <a:endCxn id="2516999" idx="0"/>
          </p:cNvCxnSpPr>
          <p:nvPr/>
        </p:nvCxnSpPr>
        <p:spPr bwMode="auto">
          <a:xfrm rot="5400000">
            <a:off x="4070350" y="1398588"/>
            <a:ext cx="1003300" cy="0"/>
          </a:xfrm>
          <a:prstGeom prst="straightConnector1">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2517011" name="Text Box 19"/>
          <p:cNvSpPr txBox="1">
            <a:spLocks noChangeArrowheads="1"/>
          </p:cNvSpPr>
          <p:nvPr/>
        </p:nvSpPr>
        <p:spPr bwMode="auto">
          <a:xfrm>
            <a:off x="6264275" y="3448050"/>
            <a:ext cx="27035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66763">
              <a:defRPr>
                <a:solidFill>
                  <a:schemeClr val="tx1"/>
                </a:solidFill>
                <a:latin typeface="Arial" panose="020B0604020202020204" pitchFamily="34" charset="0"/>
                <a:cs typeface="Arial" panose="020B0604020202020204" pitchFamily="34" charset="0"/>
              </a:defRPr>
            </a:lvl2pPr>
            <a:lvl3pPr marL="957263">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50000"/>
              </a:spcBef>
              <a:buClr>
                <a:srgbClr val="FFCC00"/>
              </a:buClr>
              <a:buFont typeface="Wingdings" panose="05000000000000000000" pitchFamily="2" charset="2"/>
              <a:buNone/>
            </a:pPr>
            <a:r>
              <a:rPr lang="it-IT" altLang="it-IT" sz="2000" b="0">
                <a:latin typeface="Verdana" panose="020B0604030504040204" pitchFamily="34" charset="0"/>
              </a:rPr>
              <a:t>adeguatezza dei costrutti e ipotesi</a:t>
            </a:r>
            <a:endParaRPr lang="en-GB" altLang="it-IT" sz="2000" b="0">
              <a:latin typeface="Verdana" panose="020B0604030504040204" pitchFamily="34" charset="0"/>
            </a:endParaRPr>
          </a:p>
        </p:txBody>
      </p:sp>
      <p:cxnSp>
        <p:nvCxnSpPr>
          <p:cNvPr id="2517012" name="AutoShape 20"/>
          <p:cNvCxnSpPr>
            <a:cxnSpLocks noChangeShapeType="1"/>
            <a:stCxn id="2517006" idx="2"/>
            <a:endCxn id="2517011" idx="0"/>
          </p:cNvCxnSpPr>
          <p:nvPr/>
        </p:nvCxnSpPr>
        <p:spPr bwMode="auto">
          <a:xfrm>
            <a:off x="7575550" y="2633663"/>
            <a:ext cx="41275" cy="814387"/>
          </a:xfrm>
          <a:prstGeom prst="straightConnector1">
            <a:avLst/>
          </a:prstGeom>
          <a:noFill/>
          <a:ln w="28575">
            <a:solidFill>
              <a:srgbClr val="FF99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cxnSp>
      <p:sp>
        <p:nvSpPr>
          <p:cNvPr id="2517013" name="Text Box 21"/>
          <p:cNvSpPr txBox="1">
            <a:spLocks noChangeArrowheads="1"/>
          </p:cNvSpPr>
          <p:nvPr/>
        </p:nvSpPr>
        <p:spPr bwMode="auto">
          <a:xfrm>
            <a:off x="455613" y="5429250"/>
            <a:ext cx="8229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66763">
              <a:defRPr>
                <a:solidFill>
                  <a:schemeClr val="tx1"/>
                </a:solidFill>
                <a:latin typeface="Arial" panose="020B0604020202020204" pitchFamily="34" charset="0"/>
                <a:cs typeface="Arial" panose="020B0604020202020204" pitchFamily="34" charset="0"/>
              </a:defRPr>
            </a:lvl2pPr>
            <a:lvl3pPr marL="957263">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spcBef>
                <a:spcPct val="50000"/>
              </a:spcBef>
              <a:buClr>
                <a:srgbClr val="FFCC00"/>
              </a:buClr>
              <a:buFont typeface="Wingdings" panose="05000000000000000000" pitchFamily="2" charset="2"/>
              <a:buNone/>
            </a:pPr>
            <a:r>
              <a:rPr lang="en-US" altLang="it-IT" sz="2400" b="0">
                <a:latin typeface="Verdana" panose="020B0604030504040204" pitchFamily="34" charset="0"/>
              </a:rPr>
              <a:t>“we use the term </a:t>
            </a:r>
            <a:r>
              <a:rPr lang="en-US" altLang="it-IT" sz="2400" b="0">
                <a:solidFill>
                  <a:srgbClr val="FF9900"/>
                </a:solidFill>
                <a:latin typeface="Verdana" panose="020B0604030504040204" pitchFamily="34" charset="0"/>
              </a:rPr>
              <a:t>validity</a:t>
            </a:r>
            <a:r>
              <a:rPr lang="en-US" altLang="it-IT" sz="2400" b="0">
                <a:latin typeface="Verdana" panose="020B0604030504040204" pitchFamily="34" charset="0"/>
              </a:rPr>
              <a:t> to refer to the approximate truth of an </a:t>
            </a:r>
            <a:r>
              <a:rPr lang="en-US" altLang="it-IT" sz="2400" b="0">
                <a:solidFill>
                  <a:srgbClr val="FF9900"/>
                </a:solidFill>
                <a:latin typeface="Verdana" panose="020B0604030504040204" pitchFamily="34" charset="0"/>
              </a:rPr>
              <a:t>inference</a:t>
            </a:r>
            <a:r>
              <a:rPr lang="en-US" altLang="it-IT" sz="2400" b="0">
                <a:latin typeface="Verdana" panose="020B0604030504040204" pitchFamily="34" charset="0"/>
              </a:rPr>
              <a:t>.”</a:t>
            </a:r>
            <a:endParaRPr lang="it-IT" altLang="it-IT" sz="2400" b="0">
              <a:latin typeface="Verdana" panose="020B0604030504040204" pitchFamily="34" charset="0"/>
            </a:endParaRPr>
          </a:p>
        </p:txBody>
      </p:sp>
      <p:sp>
        <p:nvSpPr>
          <p:cNvPr id="2517014" name="Rectangle 22"/>
          <p:cNvSpPr>
            <a:spLocks noChangeArrowheads="1"/>
          </p:cNvSpPr>
          <p:nvPr/>
        </p:nvSpPr>
        <p:spPr bwMode="auto">
          <a:xfrm>
            <a:off x="3233738" y="6403975"/>
            <a:ext cx="3171825"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a:hlinkClick r:id="rId3" action="ppaction://hlinkfile"/>
              </a:rPr>
              <a:t>Shadish, Cook &amp; Campbel (2002)</a:t>
            </a:r>
            <a:endParaRPr lang="it-IT" altLang="it-IT"/>
          </a:p>
        </p:txBody>
      </p:sp>
      <p:sp>
        <p:nvSpPr>
          <p:cNvPr id="2517015" name="Text Box 23"/>
          <p:cNvSpPr txBox="1">
            <a:spLocks noChangeArrowheads="1"/>
          </p:cNvSpPr>
          <p:nvPr/>
        </p:nvSpPr>
        <p:spPr bwMode="auto">
          <a:xfrm>
            <a:off x="2317750" y="1012825"/>
            <a:ext cx="4484688" cy="579438"/>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sz="3200"/>
              <a:t>requisiti della ricerca</a:t>
            </a:r>
          </a:p>
        </p:txBody>
      </p:sp>
    </p:spTree>
    <p:extLst>
      <p:ext uri="{BB962C8B-B14F-4D97-AF65-F5344CB8AC3E}">
        <p14:creationId xmlns:p14="http://schemas.microsoft.com/office/powerpoint/2010/main" val="6400209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517009"/>
                                        </p:tgtEl>
                                        <p:attrNameLst>
                                          <p:attrName>style.visibility</p:attrName>
                                        </p:attrNameLst>
                                      </p:cBhvr>
                                      <p:to>
                                        <p:strVal val="visible"/>
                                      </p:to>
                                    </p:set>
                                    <p:animEffect transition="in" filter="wipe(up)">
                                      <p:cBhvr>
                                        <p:cTn id="7" dur="500"/>
                                        <p:tgtEl>
                                          <p:spTgt spid="2517009"/>
                                        </p:tgtEl>
                                      </p:cBhvr>
                                    </p:animEffect>
                                  </p:childTnLst>
                                </p:cTn>
                              </p:par>
                              <p:par>
                                <p:cTn id="8" presetID="22" presetClass="entr" presetSubtype="1" fill="hold" nodeType="withEffect">
                                  <p:stCondLst>
                                    <p:cond delay="0"/>
                                  </p:stCondLst>
                                  <p:childTnLst>
                                    <p:set>
                                      <p:cBhvr>
                                        <p:cTn id="9" dur="1" fill="hold">
                                          <p:stCondLst>
                                            <p:cond delay="0"/>
                                          </p:stCondLst>
                                        </p:cTn>
                                        <p:tgtEl>
                                          <p:spTgt spid="2517008"/>
                                        </p:tgtEl>
                                        <p:attrNameLst>
                                          <p:attrName>style.visibility</p:attrName>
                                        </p:attrNameLst>
                                      </p:cBhvr>
                                      <p:to>
                                        <p:strVal val="visible"/>
                                      </p:to>
                                    </p:set>
                                    <p:animEffect transition="in" filter="wipe(up)">
                                      <p:cBhvr>
                                        <p:cTn id="10" dur="500"/>
                                        <p:tgtEl>
                                          <p:spTgt spid="2517008"/>
                                        </p:tgtEl>
                                      </p:cBhvr>
                                    </p:animEffect>
                                  </p:childTnLst>
                                </p:cTn>
                              </p:par>
                              <p:par>
                                <p:cTn id="11" presetID="22" presetClass="entr" presetSubtype="1" fill="hold" nodeType="withEffect">
                                  <p:stCondLst>
                                    <p:cond delay="0"/>
                                  </p:stCondLst>
                                  <p:childTnLst>
                                    <p:set>
                                      <p:cBhvr>
                                        <p:cTn id="12" dur="1" fill="hold">
                                          <p:stCondLst>
                                            <p:cond delay="0"/>
                                          </p:stCondLst>
                                        </p:cTn>
                                        <p:tgtEl>
                                          <p:spTgt spid="2517010"/>
                                        </p:tgtEl>
                                        <p:attrNameLst>
                                          <p:attrName>style.visibility</p:attrName>
                                        </p:attrNameLst>
                                      </p:cBhvr>
                                      <p:to>
                                        <p:strVal val="visible"/>
                                      </p:to>
                                    </p:set>
                                    <p:animEffect transition="in" filter="wipe(up)">
                                      <p:cBhvr>
                                        <p:cTn id="13" dur="500"/>
                                        <p:tgtEl>
                                          <p:spTgt spid="2517010"/>
                                        </p:tgtEl>
                                      </p:cBhvr>
                                    </p:animEffect>
                                  </p:childTnLst>
                                </p:cTn>
                              </p:par>
                            </p:childTnLst>
                          </p:cTn>
                        </p:par>
                        <p:par>
                          <p:cTn id="14" fill="hold" nodeType="afterGroup">
                            <p:stCondLst>
                              <p:cond delay="500"/>
                            </p:stCondLst>
                            <p:childTnLst>
                              <p:par>
                                <p:cTn id="15" presetID="22" presetClass="entr" presetSubtype="1" fill="hold" nodeType="afterEffect">
                                  <p:stCondLst>
                                    <p:cond delay="0"/>
                                  </p:stCondLst>
                                  <p:childTnLst>
                                    <p:set>
                                      <p:cBhvr>
                                        <p:cTn id="16" dur="1" fill="hold">
                                          <p:stCondLst>
                                            <p:cond delay="0"/>
                                          </p:stCondLst>
                                        </p:cTn>
                                        <p:tgtEl>
                                          <p:spTgt spid="2516995"/>
                                        </p:tgtEl>
                                        <p:attrNameLst>
                                          <p:attrName>style.visibility</p:attrName>
                                        </p:attrNameLst>
                                      </p:cBhvr>
                                      <p:to>
                                        <p:strVal val="visible"/>
                                      </p:to>
                                    </p:set>
                                    <p:animEffect transition="in" filter="wipe(up)">
                                      <p:cBhvr>
                                        <p:cTn id="17" dur="500"/>
                                        <p:tgtEl>
                                          <p:spTgt spid="2516995"/>
                                        </p:tgtEl>
                                      </p:cBhvr>
                                    </p:animEffect>
                                  </p:childTnLst>
                                </p:cTn>
                              </p:par>
                              <p:par>
                                <p:cTn id="18" presetID="22" presetClass="entr" presetSubtype="1" fill="hold" nodeType="withEffect">
                                  <p:stCondLst>
                                    <p:cond delay="0"/>
                                  </p:stCondLst>
                                  <p:childTnLst>
                                    <p:set>
                                      <p:cBhvr>
                                        <p:cTn id="19" dur="1" fill="hold">
                                          <p:stCondLst>
                                            <p:cond delay="0"/>
                                          </p:stCondLst>
                                        </p:cTn>
                                        <p:tgtEl>
                                          <p:spTgt spid="2516998"/>
                                        </p:tgtEl>
                                        <p:attrNameLst>
                                          <p:attrName>style.visibility</p:attrName>
                                        </p:attrNameLst>
                                      </p:cBhvr>
                                      <p:to>
                                        <p:strVal val="visible"/>
                                      </p:to>
                                    </p:set>
                                    <p:animEffect transition="in" filter="wipe(up)">
                                      <p:cBhvr>
                                        <p:cTn id="20" dur="500"/>
                                        <p:tgtEl>
                                          <p:spTgt spid="2516998"/>
                                        </p:tgtEl>
                                      </p:cBhvr>
                                    </p:animEffect>
                                  </p:childTnLst>
                                </p:cTn>
                              </p:par>
                              <p:par>
                                <p:cTn id="21" presetID="22" presetClass="entr" presetSubtype="1" fill="hold" nodeType="withEffect">
                                  <p:stCondLst>
                                    <p:cond delay="0"/>
                                  </p:stCondLst>
                                  <p:childTnLst>
                                    <p:set>
                                      <p:cBhvr>
                                        <p:cTn id="22" dur="1" fill="hold">
                                          <p:stCondLst>
                                            <p:cond delay="0"/>
                                          </p:stCondLst>
                                        </p:cTn>
                                        <p:tgtEl>
                                          <p:spTgt spid="2517005"/>
                                        </p:tgtEl>
                                        <p:attrNameLst>
                                          <p:attrName>style.visibility</p:attrName>
                                        </p:attrNameLst>
                                      </p:cBhvr>
                                      <p:to>
                                        <p:strVal val="visible"/>
                                      </p:to>
                                    </p:set>
                                    <p:animEffect transition="in" filter="wipe(up)">
                                      <p:cBhvr>
                                        <p:cTn id="23" dur="500"/>
                                        <p:tgtEl>
                                          <p:spTgt spid="251700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1" fill="hold" nodeType="clickEffect">
                                  <p:stCondLst>
                                    <p:cond delay="0"/>
                                  </p:stCondLst>
                                  <p:childTnLst>
                                    <p:set>
                                      <p:cBhvr>
                                        <p:cTn id="27" dur="1" fill="hold">
                                          <p:stCondLst>
                                            <p:cond delay="0"/>
                                          </p:stCondLst>
                                        </p:cTn>
                                        <p:tgtEl>
                                          <p:spTgt spid="2517003"/>
                                        </p:tgtEl>
                                        <p:attrNameLst>
                                          <p:attrName>style.visibility</p:attrName>
                                        </p:attrNameLst>
                                      </p:cBhvr>
                                      <p:to>
                                        <p:strVal val="visible"/>
                                      </p:to>
                                    </p:set>
                                    <p:animEffect transition="in" filter="wipe(up)">
                                      <p:cBhvr>
                                        <p:cTn id="28" dur="500"/>
                                        <p:tgtEl>
                                          <p:spTgt spid="2517003"/>
                                        </p:tgtEl>
                                      </p:cBhvr>
                                    </p:animEffect>
                                  </p:childTnLst>
                                </p:cTn>
                              </p:par>
                            </p:childTnLst>
                          </p:cTn>
                        </p:par>
                        <p:par>
                          <p:cTn id="29" fill="hold" nodeType="afterGroup">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2517001"/>
                                        </p:tgtEl>
                                        <p:attrNameLst>
                                          <p:attrName>style.visibility</p:attrName>
                                        </p:attrNameLst>
                                      </p:cBhvr>
                                      <p:to>
                                        <p:strVal val="visible"/>
                                      </p:to>
                                    </p:set>
                                    <p:animEffect transition="in" filter="wipe(up)">
                                      <p:cBhvr>
                                        <p:cTn id="32" dur="500"/>
                                        <p:tgtEl>
                                          <p:spTgt spid="251700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2517004"/>
                                        </p:tgtEl>
                                        <p:attrNameLst>
                                          <p:attrName>style.visibility</p:attrName>
                                        </p:attrNameLst>
                                      </p:cBhvr>
                                      <p:to>
                                        <p:strVal val="visible"/>
                                      </p:to>
                                    </p:set>
                                    <p:animEffect transition="in" filter="wipe(up)">
                                      <p:cBhvr>
                                        <p:cTn id="37" dur="500"/>
                                        <p:tgtEl>
                                          <p:spTgt spid="2517004"/>
                                        </p:tgtEl>
                                      </p:cBhvr>
                                    </p:animEffec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2517002"/>
                                        </p:tgtEl>
                                        <p:attrNameLst>
                                          <p:attrName>style.visibility</p:attrName>
                                        </p:attrNameLst>
                                      </p:cBhvr>
                                      <p:to>
                                        <p:strVal val="visible"/>
                                      </p:to>
                                    </p:set>
                                    <p:animEffect transition="in" filter="wipe(up)">
                                      <p:cBhvr>
                                        <p:cTn id="41" dur="500"/>
                                        <p:tgtEl>
                                          <p:spTgt spid="251700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1" fill="hold" nodeType="clickEffect">
                                  <p:stCondLst>
                                    <p:cond delay="0"/>
                                  </p:stCondLst>
                                  <p:childTnLst>
                                    <p:set>
                                      <p:cBhvr>
                                        <p:cTn id="45" dur="1" fill="hold">
                                          <p:stCondLst>
                                            <p:cond delay="0"/>
                                          </p:stCondLst>
                                        </p:cTn>
                                        <p:tgtEl>
                                          <p:spTgt spid="2517012"/>
                                        </p:tgtEl>
                                        <p:attrNameLst>
                                          <p:attrName>style.visibility</p:attrName>
                                        </p:attrNameLst>
                                      </p:cBhvr>
                                      <p:to>
                                        <p:strVal val="visible"/>
                                      </p:to>
                                    </p:set>
                                    <p:animEffect transition="in" filter="wipe(up)">
                                      <p:cBhvr>
                                        <p:cTn id="46" dur="500"/>
                                        <p:tgtEl>
                                          <p:spTgt spid="2517012"/>
                                        </p:tgtEl>
                                      </p:cBhvr>
                                    </p:animEffect>
                                  </p:childTnLst>
                                </p:cTn>
                              </p:par>
                            </p:childTnLst>
                          </p:cTn>
                        </p:par>
                        <p:par>
                          <p:cTn id="47" fill="hold" nodeType="afterGroup">
                            <p:stCondLst>
                              <p:cond delay="500"/>
                            </p:stCondLst>
                            <p:childTnLst>
                              <p:par>
                                <p:cTn id="48" presetID="22" presetClass="entr" presetSubtype="1" fill="hold" grpId="0" nodeType="afterEffect">
                                  <p:stCondLst>
                                    <p:cond delay="0"/>
                                  </p:stCondLst>
                                  <p:childTnLst>
                                    <p:set>
                                      <p:cBhvr>
                                        <p:cTn id="49" dur="1" fill="hold">
                                          <p:stCondLst>
                                            <p:cond delay="0"/>
                                          </p:stCondLst>
                                        </p:cTn>
                                        <p:tgtEl>
                                          <p:spTgt spid="2517011"/>
                                        </p:tgtEl>
                                        <p:attrNameLst>
                                          <p:attrName>style.visibility</p:attrName>
                                        </p:attrNameLst>
                                      </p:cBhvr>
                                      <p:to>
                                        <p:strVal val="visible"/>
                                      </p:to>
                                    </p:set>
                                    <p:animEffect transition="in" filter="wipe(up)">
                                      <p:cBhvr>
                                        <p:cTn id="50" dur="500"/>
                                        <p:tgtEl>
                                          <p:spTgt spid="2517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7001" grpId="0"/>
      <p:bldP spid="2517002" grpId="0"/>
      <p:bldP spid="2517011"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4946" name="Text Box 2"/>
          <p:cNvSpPr txBox="1">
            <a:spLocks noChangeArrowheads="1"/>
          </p:cNvSpPr>
          <p:nvPr/>
        </p:nvSpPr>
        <p:spPr bwMode="auto">
          <a:xfrm>
            <a:off x="1668463" y="342900"/>
            <a:ext cx="578008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4400">
                <a:solidFill>
                  <a:schemeClr val="accent2"/>
                </a:solidFill>
              </a:rPr>
              <a:t>requisiti della ricerca</a:t>
            </a:r>
          </a:p>
        </p:txBody>
      </p:sp>
      <p:pic>
        <p:nvPicPr>
          <p:cNvPr id="2514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0550" y="1298575"/>
            <a:ext cx="6145213" cy="5546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514948" name="Rectangle 4"/>
          <p:cNvSpPr>
            <a:spLocks noChangeArrowheads="1"/>
          </p:cNvSpPr>
          <p:nvPr/>
        </p:nvSpPr>
        <p:spPr bwMode="auto">
          <a:xfrm>
            <a:off x="0" y="1252538"/>
            <a:ext cx="5048250"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a:solidFill>
                  <a:schemeClr val="tx1"/>
                </a:solidFill>
                <a:latin typeface="Arial" panose="020B0604020202020204" pitchFamily="34" charset="0"/>
                <a:cs typeface="Arial" panose="020B0604020202020204" pitchFamily="34" charset="0"/>
              </a:defRPr>
            </a:lvl1pPr>
            <a:lvl2pPr marL="571500">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chemeClr val="accent2"/>
              </a:buClr>
              <a:buFont typeface="Wingdings" panose="05000000000000000000" pitchFamily="2" charset="2"/>
              <a:buChar char="§"/>
            </a:pPr>
            <a:r>
              <a:rPr lang="it-IT" altLang="it-IT" sz="2800" b="0"/>
              <a:t>le inferenze causali che si possono trarre dai dati di un esperimento ci espongono sempre al rischio di un </a:t>
            </a:r>
            <a:r>
              <a:rPr lang="it-IT" altLang="it-IT" sz="2800" i="1">
                <a:solidFill>
                  <a:srgbClr val="FF9900"/>
                </a:solidFill>
              </a:rPr>
              <a:t>errore</a:t>
            </a:r>
            <a:endParaRPr lang="it-IT" altLang="it-IT" sz="2800" b="0"/>
          </a:p>
          <a:p>
            <a:pPr eaLnBrk="0" hangingPunct="0">
              <a:spcBef>
                <a:spcPct val="50000"/>
              </a:spcBef>
              <a:buClr>
                <a:schemeClr val="accent2"/>
              </a:buClr>
              <a:buFont typeface="Wingdings" panose="05000000000000000000" pitchFamily="2" charset="2"/>
              <a:buChar char="§"/>
            </a:pPr>
            <a:r>
              <a:rPr lang="it-IT" altLang="it-IT" sz="2800" b="0"/>
              <a:t>lo studio della </a:t>
            </a:r>
            <a:r>
              <a:rPr lang="it-IT" altLang="it-IT" sz="2800">
                <a:solidFill>
                  <a:srgbClr val="FF9900"/>
                </a:solidFill>
              </a:rPr>
              <a:t>validità</a:t>
            </a:r>
            <a:r>
              <a:rPr lang="it-IT" altLang="it-IT" sz="2800" b="0"/>
              <a:t> della ricerca individua le ragioni per cui le inferenze tratte dai risultati degli esperimenti possono essere incorrette</a:t>
            </a:r>
          </a:p>
        </p:txBody>
      </p:sp>
    </p:spTree>
    <p:extLst>
      <p:ext uri="{BB962C8B-B14F-4D97-AF65-F5344CB8AC3E}">
        <p14:creationId xmlns:p14="http://schemas.microsoft.com/office/powerpoint/2010/main" val="3205383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14948">
                                            <p:txEl>
                                              <p:pRg st="0" end="0"/>
                                            </p:txEl>
                                          </p:spTgt>
                                        </p:tgtEl>
                                        <p:attrNameLst>
                                          <p:attrName>style.visibility</p:attrName>
                                        </p:attrNameLst>
                                      </p:cBhvr>
                                      <p:to>
                                        <p:strVal val="visible"/>
                                      </p:to>
                                    </p:set>
                                    <p:animEffect transition="in" filter="wipe(left)">
                                      <p:cBhvr>
                                        <p:cTn id="7" dur="500"/>
                                        <p:tgtEl>
                                          <p:spTgt spid="251494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14948">
                                            <p:txEl>
                                              <p:pRg st="1" end="1"/>
                                            </p:txEl>
                                          </p:spTgt>
                                        </p:tgtEl>
                                        <p:attrNameLst>
                                          <p:attrName>style.visibility</p:attrName>
                                        </p:attrNameLst>
                                      </p:cBhvr>
                                      <p:to>
                                        <p:strVal val="visible"/>
                                      </p:to>
                                    </p:set>
                                    <p:animEffect transition="in" filter="wipe(left)">
                                      <p:cBhvr>
                                        <p:cTn id="12" dur="500"/>
                                        <p:tgtEl>
                                          <p:spTgt spid="25149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4948"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42" name="Rectangle 2"/>
          <p:cNvSpPr>
            <a:spLocks noChangeArrowheads="1"/>
          </p:cNvSpPr>
          <p:nvPr/>
        </p:nvSpPr>
        <p:spPr bwMode="auto">
          <a:xfrm>
            <a:off x="0" y="1309688"/>
            <a:ext cx="8877300" cy="543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spcBef>
                <a:spcPct val="50000"/>
              </a:spcBef>
              <a:buClr>
                <a:schemeClr val="accent2"/>
              </a:buClr>
              <a:buFont typeface="Wingdings" panose="05000000000000000000" pitchFamily="2" charset="2"/>
              <a:buChar char="§"/>
            </a:pPr>
            <a:r>
              <a:rPr lang="it-IT" altLang="it-IT" sz="2800" b="0"/>
              <a:t>Nel dire che qualcosa è </a:t>
            </a:r>
            <a:r>
              <a:rPr lang="it-IT" altLang="it-IT" sz="2800" b="0">
                <a:solidFill>
                  <a:srgbClr val="FF9900"/>
                </a:solidFill>
              </a:rPr>
              <a:t>valido</a:t>
            </a:r>
            <a:r>
              <a:rPr lang="it-IT" altLang="it-IT" sz="2800" b="0"/>
              <a:t> stiamo giudicando in che misura la verità o correttezza di una conclusione (inferenza causale) è supportata da </a:t>
            </a:r>
            <a:r>
              <a:rPr lang="it-IT" altLang="it-IT" sz="2800" b="0">
                <a:solidFill>
                  <a:srgbClr val="FF9900"/>
                </a:solidFill>
              </a:rPr>
              <a:t>evidenze</a:t>
            </a:r>
            <a:r>
              <a:rPr lang="it-IT" altLang="it-IT" sz="2800" b="0"/>
              <a:t> </a:t>
            </a:r>
          </a:p>
          <a:p>
            <a:pPr algn="just" eaLnBrk="0" hangingPunct="0">
              <a:spcBef>
                <a:spcPct val="50000"/>
              </a:spcBef>
              <a:buClr>
                <a:schemeClr val="accent2"/>
              </a:buClr>
              <a:buFont typeface="Wingdings" panose="05000000000000000000" pitchFamily="2" charset="2"/>
              <a:buChar char="§"/>
            </a:pPr>
            <a:r>
              <a:rPr lang="it-IT" altLang="it-IT" sz="2800" b="0">
                <a:latin typeface="leclq8" charset="0"/>
              </a:rPr>
              <a:t>Le evidenze sono fornite da </a:t>
            </a:r>
            <a:r>
              <a:rPr lang="it-IT" altLang="it-IT" sz="2800" b="0">
                <a:solidFill>
                  <a:srgbClr val="FF9900"/>
                </a:solidFill>
                <a:latin typeface="leclq8" charset="0"/>
              </a:rPr>
              <a:t>risultati/dati empirici</a:t>
            </a:r>
            <a:r>
              <a:rPr lang="it-IT" altLang="it-IT" sz="2800" b="0">
                <a:latin typeface="leclq8" charset="0"/>
              </a:rPr>
              <a:t> e dalla loro </a:t>
            </a:r>
            <a:r>
              <a:rPr lang="it-IT" altLang="it-IT" sz="2800" b="0">
                <a:solidFill>
                  <a:srgbClr val="FF9900"/>
                </a:solidFill>
                <a:latin typeface="leclq8" charset="0"/>
              </a:rPr>
              <a:t>consistenza (conformità)</a:t>
            </a:r>
            <a:r>
              <a:rPr lang="it-IT" altLang="it-IT" sz="2800" b="0">
                <a:latin typeface="leclq8" charset="0"/>
              </a:rPr>
              <a:t> con altre fonti di conoscenza (fra cui i risultati e le teorie precedenti)</a:t>
            </a:r>
          </a:p>
          <a:p>
            <a:pPr algn="just" eaLnBrk="0" hangingPunct="0">
              <a:spcBef>
                <a:spcPct val="50000"/>
              </a:spcBef>
              <a:buClr>
                <a:schemeClr val="accent2"/>
              </a:buClr>
              <a:buFont typeface="Wingdings" panose="05000000000000000000" pitchFamily="2" charset="2"/>
              <a:buChar char="§"/>
            </a:pPr>
            <a:r>
              <a:rPr lang="it-IT" altLang="it-IT" sz="2800" b="0">
                <a:latin typeface="leclq8" charset="0"/>
              </a:rPr>
              <a:t>La validità è quindi una </a:t>
            </a:r>
            <a:r>
              <a:rPr lang="it-IT" altLang="it-IT" sz="2800" b="0">
                <a:solidFill>
                  <a:srgbClr val="FF9900"/>
                </a:solidFill>
                <a:latin typeface="leclq8" charset="0"/>
              </a:rPr>
              <a:t>proprietà dell’inferenza </a:t>
            </a:r>
            <a:r>
              <a:rPr lang="it-IT" altLang="it-IT" sz="2800" i="1">
                <a:latin typeface="leclq8" charset="0"/>
              </a:rPr>
              <a:t>non </a:t>
            </a:r>
            <a:r>
              <a:rPr lang="it-IT" altLang="it-IT" sz="2800" b="0">
                <a:latin typeface="leclq8" charset="0"/>
              </a:rPr>
              <a:t>del disegno o del metodo</a:t>
            </a:r>
          </a:p>
          <a:p>
            <a:pPr algn="just" eaLnBrk="0" hangingPunct="0">
              <a:spcBef>
                <a:spcPct val="50000"/>
              </a:spcBef>
              <a:buClr>
                <a:schemeClr val="accent2"/>
              </a:buClr>
              <a:buFont typeface="Wingdings" panose="05000000000000000000" pitchFamily="2" charset="2"/>
              <a:buChar char="§"/>
            </a:pPr>
            <a:r>
              <a:rPr lang="it-IT" altLang="it-IT" sz="2800" b="0">
                <a:latin typeface="leclq8" charset="0"/>
              </a:rPr>
              <a:t>Ad esempio eseguire un esperimento randomizzato non garantisce la validità di inferenze sull’esistenza di relazioni causali descrittive/esplicative </a:t>
            </a:r>
            <a:endParaRPr lang="it-IT" altLang="it-IT" sz="2800" i="1">
              <a:latin typeface="leclq8" charset="0"/>
            </a:endParaRPr>
          </a:p>
        </p:txBody>
      </p:sp>
      <p:sp>
        <p:nvSpPr>
          <p:cNvPr id="2519043" name="Rectangle 3"/>
          <p:cNvSpPr>
            <a:spLocks noGrp="1" noChangeArrowheads="1"/>
          </p:cNvSpPr>
          <p:nvPr>
            <p:ph type="title"/>
          </p:nvPr>
        </p:nvSpPr>
        <p:spPr>
          <a:xfrm>
            <a:off x="323850" y="361950"/>
            <a:ext cx="8323263"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Cosa è</a:t>
            </a:r>
          </a:p>
        </p:txBody>
      </p:sp>
      <p:pic>
        <p:nvPicPr>
          <p:cNvPr id="25190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0"/>
            <a:ext cx="1485900"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3910336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519044"/>
                                        </p:tgtEl>
                                        <p:attrNameLst>
                                          <p:attrName>style.visibility</p:attrName>
                                        </p:attrNameLst>
                                      </p:cBhvr>
                                      <p:to>
                                        <p:strVal val="visible"/>
                                      </p:to>
                                    </p:set>
                                    <p:anim calcmode="lin" valueType="num">
                                      <p:cBhvr additive="base">
                                        <p:cTn id="7" dur="500" fill="hold"/>
                                        <p:tgtEl>
                                          <p:spTgt spid="2519044"/>
                                        </p:tgtEl>
                                        <p:attrNameLst>
                                          <p:attrName>ppt_x</p:attrName>
                                        </p:attrNameLst>
                                      </p:cBhvr>
                                      <p:tavLst>
                                        <p:tav tm="0">
                                          <p:val>
                                            <p:strVal val="#ppt_x"/>
                                          </p:val>
                                        </p:tav>
                                        <p:tav tm="100000">
                                          <p:val>
                                            <p:strVal val="#ppt_x"/>
                                          </p:val>
                                        </p:tav>
                                      </p:tavLst>
                                    </p:anim>
                                    <p:anim calcmode="lin" valueType="num">
                                      <p:cBhvr additive="base">
                                        <p:cTn id="8" dur="500" fill="hold"/>
                                        <p:tgtEl>
                                          <p:spTgt spid="251904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519042">
                                            <p:txEl>
                                              <p:pRg st="0" end="0"/>
                                            </p:txEl>
                                          </p:spTgt>
                                        </p:tgtEl>
                                        <p:attrNameLst>
                                          <p:attrName>style.visibility</p:attrName>
                                        </p:attrNameLst>
                                      </p:cBhvr>
                                      <p:to>
                                        <p:strVal val="visible"/>
                                      </p:to>
                                    </p:set>
                                    <p:animEffect transition="in" filter="wipe(left)">
                                      <p:cBhvr>
                                        <p:cTn id="13" dur="500"/>
                                        <p:tgtEl>
                                          <p:spTgt spid="2519042">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519042">
                                            <p:txEl>
                                              <p:pRg st="1" end="1"/>
                                            </p:txEl>
                                          </p:spTgt>
                                        </p:tgtEl>
                                        <p:attrNameLst>
                                          <p:attrName>style.visibility</p:attrName>
                                        </p:attrNameLst>
                                      </p:cBhvr>
                                      <p:to>
                                        <p:strVal val="visible"/>
                                      </p:to>
                                    </p:set>
                                    <p:animEffect transition="in" filter="wipe(left)">
                                      <p:cBhvr>
                                        <p:cTn id="18" dur="500"/>
                                        <p:tgtEl>
                                          <p:spTgt spid="2519042">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19042">
                                            <p:txEl>
                                              <p:pRg st="2" end="2"/>
                                            </p:txEl>
                                          </p:spTgt>
                                        </p:tgtEl>
                                        <p:attrNameLst>
                                          <p:attrName>style.visibility</p:attrName>
                                        </p:attrNameLst>
                                      </p:cBhvr>
                                      <p:to>
                                        <p:strVal val="visible"/>
                                      </p:to>
                                    </p:set>
                                    <p:animEffect transition="in" filter="wipe(left)">
                                      <p:cBhvr>
                                        <p:cTn id="23" dur="500"/>
                                        <p:tgtEl>
                                          <p:spTgt spid="2519042">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519042">
                                            <p:txEl>
                                              <p:pRg st="3" end="3"/>
                                            </p:txEl>
                                          </p:spTgt>
                                        </p:tgtEl>
                                        <p:attrNameLst>
                                          <p:attrName>style.visibility</p:attrName>
                                        </p:attrNameLst>
                                      </p:cBhvr>
                                      <p:to>
                                        <p:strVal val="visible"/>
                                      </p:to>
                                    </p:set>
                                    <p:animEffect transition="in" filter="wipe(left)">
                                      <p:cBhvr>
                                        <p:cTn id="28" dur="500"/>
                                        <p:tgtEl>
                                          <p:spTgt spid="25190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4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1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1935163"/>
            <a:ext cx="6556375" cy="4922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grpSp>
        <p:nvGrpSpPr>
          <p:cNvPr id="2521091" name="Group 3"/>
          <p:cNvGrpSpPr>
            <a:grpSpLocks/>
          </p:cNvGrpSpPr>
          <p:nvPr/>
        </p:nvGrpSpPr>
        <p:grpSpPr bwMode="auto">
          <a:xfrm>
            <a:off x="223838" y="0"/>
            <a:ext cx="7024687" cy="1847850"/>
            <a:chOff x="141" y="0"/>
            <a:chExt cx="4425" cy="1164"/>
          </a:xfrm>
        </p:grpSpPr>
        <p:pic>
          <p:nvPicPr>
            <p:cNvPr id="25210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2" y="0"/>
              <a:ext cx="1554" cy="1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521093" name="Text Box 5"/>
            <p:cNvSpPr txBox="1">
              <a:spLocks noChangeArrowheads="1"/>
            </p:cNvSpPr>
            <p:nvPr/>
          </p:nvSpPr>
          <p:spPr bwMode="auto">
            <a:xfrm>
              <a:off x="141" y="372"/>
              <a:ext cx="2678"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it-IT" altLang="it-IT" sz="6000">
                  <a:solidFill>
                    <a:schemeClr val="accent2"/>
                  </a:solidFill>
                </a:rPr>
                <a:t>validità</a:t>
              </a:r>
              <a:endParaRPr lang="it-IT" altLang="it-IT" sz="6000">
                <a:solidFill>
                  <a:srgbClr val="FF9900"/>
                </a:solidFill>
              </a:endParaRPr>
            </a:p>
          </p:txBody>
        </p:sp>
      </p:grpSp>
    </p:spTree>
    <p:extLst>
      <p:ext uri="{BB962C8B-B14F-4D97-AF65-F5344CB8AC3E}">
        <p14:creationId xmlns:p14="http://schemas.microsoft.com/office/powerpoint/2010/main" val="3125642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521090"/>
                                        </p:tgtEl>
                                        <p:attrNameLst>
                                          <p:attrName>style.visibility</p:attrName>
                                        </p:attrNameLst>
                                      </p:cBhvr>
                                      <p:to>
                                        <p:strVal val="visible"/>
                                      </p:to>
                                    </p:set>
                                    <p:animEffect transition="in" filter="wipe(up)">
                                      <p:cBhvr>
                                        <p:cTn id="7" dur="500"/>
                                        <p:tgtEl>
                                          <p:spTgt spid="2521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3138" name="Rectangle 2"/>
          <p:cNvSpPr>
            <a:spLocks noChangeArrowheads="1"/>
          </p:cNvSpPr>
          <p:nvPr/>
        </p:nvSpPr>
        <p:spPr bwMode="auto">
          <a:xfrm>
            <a:off x="228600" y="292100"/>
            <a:ext cx="8915400" cy="6380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8001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90000"/>
              </a:lnSpc>
              <a:buClr>
                <a:schemeClr val="accent2"/>
              </a:buClr>
              <a:buFontTx/>
              <a:buAutoNum type="arabicPeriod"/>
            </a:pPr>
            <a:r>
              <a:rPr lang="it-IT" altLang="it-IT" sz="2700">
                <a:solidFill>
                  <a:schemeClr val="tx2"/>
                </a:solidFill>
              </a:rPr>
              <a:t>Interna</a:t>
            </a:r>
            <a:r>
              <a:rPr lang="it-IT" altLang="it-IT" sz="2700" b="0">
                <a:solidFill>
                  <a:schemeClr val="tx2"/>
                </a:solidFill>
              </a:rPr>
              <a:t> </a:t>
            </a:r>
            <a:r>
              <a:rPr lang="it-IT" altLang="it-IT" sz="2700" b="0">
                <a:solidFill>
                  <a:schemeClr val="tx2"/>
                </a:solidFill>
                <a:sym typeface="Wingdings" panose="05000000000000000000" pitchFamily="2" charset="2"/>
              </a:rPr>
              <a:t> </a:t>
            </a:r>
            <a:r>
              <a:rPr lang="it-IT" altLang="it-IT" sz="2700" b="0" i="1">
                <a:solidFill>
                  <a:schemeClr val="tx2"/>
                </a:solidFill>
              </a:rPr>
              <a:t>controllo</a:t>
            </a:r>
            <a:r>
              <a:rPr lang="it-IT" altLang="it-IT" sz="2700" b="0">
                <a:solidFill>
                  <a:schemeClr val="tx2"/>
                </a:solidFill>
              </a:rPr>
              <a:t>: </a:t>
            </a:r>
            <a:r>
              <a:rPr lang="it-IT" altLang="it-IT" sz="2700" b="0">
                <a:solidFill>
                  <a:schemeClr val="bg2"/>
                </a:solidFill>
              </a:rPr>
              <a:t>validità delle inferenze riguardanti la covariazione osservata fra trattamento e misura in cui essa rifletta una effettiva relazione causale indipendente da variabili diverse da quelle di cui si studia il rapporto (e. sistematico) </a:t>
            </a:r>
          </a:p>
          <a:p>
            <a:pPr algn="just">
              <a:lnSpc>
                <a:spcPct val="90000"/>
              </a:lnSpc>
              <a:buClr>
                <a:schemeClr val="accent2"/>
              </a:buClr>
              <a:buFontTx/>
              <a:buAutoNum type="arabicPeriod"/>
            </a:pPr>
            <a:r>
              <a:rPr lang="it-IT" altLang="it-IT" sz="2700">
                <a:solidFill>
                  <a:schemeClr val="tx2"/>
                </a:solidFill>
              </a:rPr>
              <a:t>Costrutto</a:t>
            </a:r>
            <a:r>
              <a:rPr lang="it-IT" altLang="it-IT" sz="2700" b="0">
                <a:solidFill>
                  <a:schemeClr val="tx2"/>
                </a:solidFill>
              </a:rPr>
              <a:t> </a:t>
            </a:r>
            <a:r>
              <a:rPr lang="it-IT" altLang="it-IT" sz="2700" b="0">
                <a:solidFill>
                  <a:schemeClr val="tx2"/>
                </a:solidFill>
                <a:sym typeface="Wingdings" panose="05000000000000000000" pitchFamily="2" charset="2"/>
              </a:rPr>
              <a:t> </a:t>
            </a:r>
            <a:r>
              <a:rPr lang="it-IT" altLang="it-IT" sz="2700" b="0" i="1">
                <a:solidFill>
                  <a:schemeClr val="tx2"/>
                </a:solidFill>
              </a:rPr>
              <a:t>conformità fra risultati e teoria</a:t>
            </a:r>
            <a:r>
              <a:rPr lang="it-IT" altLang="it-IT" sz="2700" b="0">
                <a:solidFill>
                  <a:schemeClr val="tx2"/>
                </a:solidFill>
              </a:rPr>
              <a:t>: </a:t>
            </a:r>
            <a:r>
              <a:rPr lang="it-IT" altLang="it-IT" sz="2700" b="0">
                <a:solidFill>
                  <a:schemeClr val="bg2"/>
                </a:solidFill>
              </a:rPr>
              <a:t>validità  delle inferenze sulla relazione fra costrutti di alto livello e risultati (esiste un’altra teoria che avrebbe predetto gli stessi risultati?)</a:t>
            </a:r>
          </a:p>
          <a:p>
            <a:pPr algn="just">
              <a:lnSpc>
                <a:spcPct val="90000"/>
              </a:lnSpc>
              <a:buClr>
                <a:schemeClr val="accent2"/>
              </a:buClr>
              <a:buFontTx/>
              <a:buAutoNum type="arabicPeriod" startAt="3"/>
            </a:pPr>
            <a:r>
              <a:rPr lang="it-IT" altLang="it-IT" sz="2700">
                <a:solidFill>
                  <a:schemeClr val="tx2"/>
                </a:solidFill>
              </a:rPr>
              <a:t>Esterna</a:t>
            </a:r>
            <a:r>
              <a:rPr lang="it-IT" altLang="it-IT" sz="2700" b="0">
                <a:solidFill>
                  <a:schemeClr val="tx2"/>
                </a:solidFill>
              </a:rPr>
              <a:t> </a:t>
            </a:r>
            <a:r>
              <a:rPr lang="it-IT" altLang="it-IT" sz="2700" b="0">
                <a:solidFill>
                  <a:schemeClr val="tx2"/>
                </a:solidFill>
                <a:sym typeface="Wingdings" panose="05000000000000000000" pitchFamily="2" charset="2"/>
              </a:rPr>
              <a:t></a:t>
            </a:r>
            <a:r>
              <a:rPr lang="it-IT" altLang="it-IT" sz="2700" b="0">
                <a:solidFill>
                  <a:schemeClr val="tx2"/>
                </a:solidFill>
              </a:rPr>
              <a:t> </a:t>
            </a:r>
            <a:r>
              <a:rPr lang="it-IT" altLang="it-IT" sz="2700" b="0" i="1">
                <a:solidFill>
                  <a:schemeClr val="tx2"/>
                </a:solidFill>
              </a:rPr>
              <a:t>oggettività: </a:t>
            </a:r>
            <a:r>
              <a:rPr lang="it-IT" altLang="it-IT" sz="2700" b="0">
                <a:solidFill>
                  <a:schemeClr val="bg2"/>
                </a:solidFill>
              </a:rPr>
              <a:t>validità  delle inferenze riguardo alla stabilità della relazione causale nel tempo e nello spazio (persone diverse nelle stesse circostanze portano alle stesse osservazioni?)</a:t>
            </a:r>
          </a:p>
          <a:p>
            <a:pPr algn="just">
              <a:lnSpc>
                <a:spcPct val="90000"/>
              </a:lnSpc>
              <a:buClr>
                <a:schemeClr val="accent2"/>
              </a:buClr>
              <a:buFontTx/>
              <a:buAutoNum type="arabicPeriod" startAt="3"/>
            </a:pPr>
            <a:r>
              <a:rPr lang="it-IT" altLang="it-IT" sz="2700">
                <a:solidFill>
                  <a:schemeClr val="tx2"/>
                </a:solidFill>
              </a:rPr>
              <a:t>Statistica</a:t>
            </a:r>
            <a:r>
              <a:rPr lang="it-IT" altLang="it-IT" sz="2700" b="0">
                <a:solidFill>
                  <a:schemeClr val="tx2"/>
                </a:solidFill>
              </a:rPr>
              <a:t> </a:t>
            </a:r>
            <a:r>
              <a:rPr lang="it-IT" altLang="it-IT" sz="2700" b="0">
                <a:solidFill>
                  <a:schemeClr val="tx2"/>
                </a:solidFill>
                <a:sym typeface="Wingdings" panose="05000000000000000000" pitchFamily="2" charset="2"/>
              </a:rPr>
              <a:t></a:t>
            </a:r>
            <a:r>
              <a:rPr lang="it-IT" altLang="it-IT" sz="2700" b="0">
                <a:solidFill>
                  <a:schemeClr val="tx2"/>
                </a:solidFill>
              </a:rPr>
              <a:t> </a:t>
            </a:r>
            <a:r>
              <a:rPr lang="it-IT" altLang="it-IT" sz="2700" b="0" i="1">
                <a:solidFill>
                  <a:schemeClr val="tx2"/>
                </a:solidFill>
              </a:rPr>
              <a:t>test di ipotesi: </a:t>
            </a:r>
            <a:r>
              <a:rPr lang="it-IT" altLang="it-IT" sz="2700" b="0">
                <a:solidFill>
                  <a:schemeClr val="bg2"/>
                </a:solidFill>
              </a:rPr>
              <a:t>validità  delle inferenze sulla relazione statistica tra trattamento e misura del comportamento (la relazione di causa-effetto è vera o accidentale?)</a:t>
            </a:r>
          </a:p>
        </p:txBody>
      </p:sp>
    </p:spTree>
    <p:extLst>
      <p:ext uri="{BB962C8B-B14F-4D97-AF65-F5344CB8AC3E}">
        <p14:creationId xmlns:p14="http://schemas.microsoft.com/office/powerpoint/2010/main" val="11266467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23138">
                                            <p:txEl>
                                              <p:pRg st="0" end="0"/>
                                            </p:txEl>
                                          </p:spTgt>
                                        </p:tgtEl>
                                        <p:attrNameLst>
                                          <p:attrName>style.visibility</p:attrName>
                                        </p:attrNameLst>
                                      </p:cBhvr>
                                      <p:to>
                                        <p:strVal val="visible"/>
                                      </p:to>
                                    </p:set>
                                    <p:animEffect transition="in" filter="wipe(up)">
                                      <p:cBhvr>
                                        <p:cTn id="7" dur="500"/>
                                        <p:tgtEl>
                                          <p:spTgt spid="25231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23138">
                                            <p:txEl>
                                              <p:pRg st="1" end="1"/>
                                            </p:txEl>
                                          </p:spTgt>
                                        </p:tgtEl>
                                        <p:attrNameLst>
                                          <p:attrName>style.visibility</p:attrName>
                                        </p:attrNameLst>
                                      </p:cBhvr>
                                      <p:to>
                                        <p:strVal val="visible"/>
                                      </p:to>
                                    </p:set>
                                    <p:animEffect transition="in" filter="wipe(up)">
                                      <p:cBhvr>
                                        <p:cTn id="12" dur="500"/>
                                        <p:tgtEl>
                                          <p:spTgt spid="25231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523138">
                                            <p:txEl>
                                              <p:pRg st="2" end="2"/>
                                            </p:txEl>
                                          </p:spTgt>
                                        </p:tgtEl>
                                        <p:attrNameLst>
                                          <p:attrName>style.visibility</p:attrName>
                                        </p:attrNameLst>
                                      </p:cBhvr>
                                      <p:to>
                                        <p:strVal val="visible"/>
                                      </p:to>
                                    </p:set>
                                    <p:animEffect transition="in" filter="wipe(up)">
                                      <p:cBhvr>
                                        <p:cTn id="17" dur="500"/>
                                        <p:tgtEl>
                                          <p:spTgt spid="252313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2523138">
                                            <p:txEl>
                                              <p:pRg st="3" end="3"/>
                                            </p:txEl>
                                          </p:spTgt>
                                        </p:tgtEl>
                                        <p:attrNameLst>
                                          <p:attrName>style.visibility</p:attrName>
                                        </p:attrNameLst>
                                      </p:cBhvr>
                                      <p:to>
                                        <p:strVal val="visible"/>
                                      </p:to>
                                    </p:set>
                                    <p:animEffect transition="in" filter="wipe(up)">
                                      <p:cBhvr>
                                        <p:cTn id="22" dur="500"/>
                                        <p:tgtEl>
                                          <p:spTgt spid="25231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3138"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22" name="Rectangle 2"/>
          <p:cNvSpPr>
            <a:spLocks noGrp="1" noChangeArrowheads="1"/>
          </p:cNvSpPr>
          <p:nvPr>
            <p:ph type="title"/>
          </p:nvPr>
        </p:nvSpPr>
        <p:spPr>
          <a:xfrm>
            <a:off x="266700" y="171450"/>
            <a:ext cx="8628063"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i="1">
                <a:solidFill>
                  <a:srgbClr val="FF9900"/>
                </a:solidFill>
              </a:rPr>
              <a:t>manipolabilità</a:t>
            </a:r>
            <a:r>
              <a:rPr lang="it-IT" altLang="it-IT" sz="4000" b="1">
                <a:solidFill>
                  <a:schemeClr val="accent2"/>
                </a:solidFill>
              </a:rPr>
              <a:t> della cause sperimentali</a:t>
            </a:r>
            <a:endParaRPr lang="it-IT" altLang="it-IT" sz="4000" b="1" i="1">
              <a:solidFill>
                <a:srgbClr val="FF9900"/>
              </a:solidFill>
            </a:endParaRPr>
          </a:p>
        </p:txBody>
      </p:sp>
      <p:sp>
        <p:nvSpPr>
          <p:cNvPr id="2488323" name="Rectangle 3"/>
          <p:cNvSpPr>
            <a:spLocks noChangeArrowheads="1"/>
          </p:cNvSpPr>
          <p:nvPr/>
        </p:nvSpPr>
        <p:spPr bwMode="auto">
          <a:xfrm>
            <a:off x="-95250" y="2166938"/>
            <a:ext cx="92964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chemeClr val="accent2"/>
              </a:buClr>
              <a:buFont typeface="Wingdings" panose="05000000000000000000" pitchFamily="2" charset="2"/>
              <a:buChar char="§"/>
            </a:pPr>
            <a:r>
              <a:rPr lang="en-US" altLang="it-IT" sz="2600" b="0"/>
              <a:t>Posso chiedermi “cosa succede se miglioro le politiche sociali”, ma non “se cambio questo maschio adulto in una bambina di tre anni?”</a:t>
            </a:r>
          </a:p>
          <a:p>
            <a:pPr algn="just" eaLnBrk="0" hangingPunct="0">
              <a:spcBef>
                <a:spcPct val="50000"/>
              </a:spcBef>
              <a:buClr>
                <a:schemeClr val="accent2"/>
              </a:buClr>
              <a:buFont typeface="Wingdings" panose="05000000000000000000" pitchFamily="2" charset="2"/>
              <a:buChar char="§"/>
            </a:pPr>
            <a:r>
              <a:rPr lang="en-US" altLang="it-IT" sz="2600" b="0"/>
              <a:t>Gli esperimenti controllano gli effetti delle cose che possono essere manipolate (la dose di una medicina, il numero di studenti, la qualità di una lezione)</a:t>
            </a:r>
            <a:endParaRPr lang="en-US" altLang="it-IT" sz="2600" i="1">
              <a:solidFill>
                <a:srgbClr val="FF9900"/>
              </a:solidFill>
            </a:endParaRPr>
          </a:p>
          <a:p>
            <a:pPr eaLnBrk="0" hangingPunct="0">
              <a:spcBef>
                <a:spcPct val="50000"/>
              </a:spcBef>
              <a:buClr>
                <a:schemeClr val="accent2"/>
              </a:buClr>
              <a:buFont typeface="Wingdings" panose="05000000000000000000" pitchFamily="2" charset="2"/>
              <a:buChar char="§"/>
            </a:pPr>
            <a:r>
              <a:rPr lang="en-US" altLang="it-IT" sz="2600" b="0"/>
              <a:t>Eventi non manipolabili (i.e., genere, età, esplosione di una supernova) non possono essere cause dato che non possiamo manipolarle deliberatamente per vedere come esse varino (ma possono essere studiate)</a:t>
            </a:r>
          </a:p>
        </p:txBody>
      </p:sp>
      <p:pic>
        <p:nvPicPr>
          <p:cNvPr id="24883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9425" y="228600"/>
            <a:ext cx="1987550" cy="1495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extLst>
      <p:ext uri="{BB962C8B-B14F-4D97-AF65-F5344CB8AC3E}">
        <p14:creationId xmlns:p14="http://schemas.microsoft.com/office/powerpoint/2010/main" val="139431011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88323">
                                            <p:txEl>
                                              <p:pRg st="0" end="0"/>
                                            </p:txEl>
                                          </p:spTgt>
                                        </p:tgtEl>
                                        <p:attrNameLst>
                                          <p:attrName>style.visibility</p:attrName>
                                        </p:attrNameLst>
                                      </p:cBhvr>
                                      <p:to>
                                        <p:strVal val="visible"/>
                                      </p:to>
                                    </p:set>
                                    <p:animEffect transition="in" filter="wipe(left)">
                                      <p:cBhvr>
                                        <p:cTn id="7" dur="500"/>
                                        <p:tgtEl>
                                          <p:spTgt spid="24883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88323">
                                            <p:txEl>
                                              <p:pRg st="1" end="1"/>
                                            </p:txEl>
                                          </p:spTgt>
                                        </p:tgtEl>
                                        <p:attrNameLst>
                                          <p:attrName>style.visibility</p:attrName>
                                        </p:attrNameLst>
                                      </p:cBhvr>
                                      <p:to>
                                        <p:strVal val="visible"/>
                                      </p:to>
                                    </p:set>
                                    <p:animEffect transition="in" filter="wipe(left)">
                                      <p:cBhvr>
                                        <p:cTn id="12" dur="500"/>
                                        <p:tgtEl>
                                          <p:spTgt spid="24883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88323">
                                            <p:txEl>
                                              <p:pRg st="2" end="2"/>
                                            </p:txEl>
                                          </p:spTgt>
                                        </p:tgtEl>
                                        <p:attrNameLst>
                                          <p:attrName>style.visibility</p:attrName>
                                        </p:attrNameLst>
                                      </p:cBhvr>
                                      <p:to>
                                        <p:strVal val="visible"/>
                                      </p:to>
                                    </p:set>
                                    <p:animEffect transition="in" filter="wipe(left)">
                                      <p:cBhvr>
                                        <p:cTn id="17" dur="500"/>
                                        <p:tgtEl>
                                          <p:spTgt spid="24883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2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5186" name="Rectangle 2"/>
          <p:cNvSpPr>
            <a:spLocks noChangeArrowheads="1"/>
          </p:cNvSpPr>
          <p:nvPr/>
        </p:nvSpPr>
        <p:spPr bwMode="auto">
          <a:xfrm>
            <a:off x="0" y="814388"/>
            <a:ext cx="8877300" cy="265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spcBef>
                <a:spcPct val="50000"/>
              </a:spcBef>
              <a:buClr>
                <a:schemeClr val="accent2"/>
              </a:buClr>
              <a:buFont typeface="Wingdings" panose="05000000000000000000" pitchFamily="2" charset="2"/>
              <a:buNone/>
            </a:pPr>
            <a:r>
              <a:rPr lang="it-IT" altLang="it-IT" sz="2800" b="0"/>
              <a:t>Si vuole studiare il ruolo del </a:t>
            </a:r>
            <a:r>
              <a:rPr lang="it-IT" altLang="it-IT" sz="2800" b="0" i="1"/>
              <a:t>feedback</a:t>
            </a:r>
            <a:r>
              <a:rPr lang="it-IT" altLang="it-IT" sz="2800" b="0"/>
              <a:t> acustico sulla performance motoria in un compito di </a:t>
            </a:r>
            <a:r>
              <a:rPr lang="it-IT" altLang="it-IT" sz="2800" b="0" i="1"/>
              <a:t>reaching</a:t>
            </a:r>
            <a:r>
              <a:rPr lang="it-IT" altLang="it-IT" sz="2800" b="0"/>
              <a:t> </a:t>
            </a:r>
          </a:p>
          <a:p>
            <a:pPr algn="just" eaLnBrk="0" hangingPunct="0">
              <a:spcBef>
                <a:spcPct val="50000"/>
              </a:spcBef>
              <a:buClr>
                <a:schemeClr val="accent2"/>
              </a:buClr>
              <a:buFont typeface="Wingdings" panose="05000000000000000000" pitchFamily="2" charset="2"/>
              <a:buChar char="§"/>
            </a:pPr>
            <a:r>
              <a:rPr lang="it-IT" altLang="it-IT" sz="2800" b="0"/>
              <a:t> 2 Gruppi testati in due giorni diversi: A (lunedì) vs. B (martedì) con o senza feedback acustico</a:t>
            </a:r>
          </a:p>
          <a:p>
            <a:pPr algn="just" eaLnBrk="0" hangingPunct="0">
              <a:spcBef>
                <a:spcPct val="50000"/>
              </a:spcBef>
              <a:buClr>
                <a:schemeClr val="accent2"/>
              </a:buClr>
              <a:buFont typeface="Wingdings" panose="05000000000000000000" pitchFamily="2" charset="2"/>
              <a:buChar char="§"/>
            </a:pPr>
            <a:r>
              <a:rPr lang="it-IT" altLang="it-IT" sz="2800" b="0"/>
              <a:t> Cosa si può concludere?</a:t>
            </a:r>
          </a:p>
        </p:txBody>
      </p:sp>
      <p:sp>
        <p:nvSpPr>
          <p:cNvPr id="2525187" name="Rectangle 3"/>
          <p:cNvSpPr>
            <a:spLocks noGrp="1" noChangeArrowheads="1"/>
          </p:cNvSpPr>
          <p:nvPr>
            <p:ph type="title"/>
          </p:nvPr>
        </p:nvSpPr>
        <p:spPr>
          <a:xfrm>
            <a:off x="323850" y="133350"/>
            <a:ext cx="8323263"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esempi: </a:t>
            </a:r>
            <a:r>
              <a:rPr lang="it-IT" altLang="it-IT" sz="4000" b="1" i="1">
                <a:solidFill>
                  <a:srgbClr val="FF9900"/>
                </a:solidFill>
              </a:rPr>
              <a:t>v. interna</a:t>
            </a:r>
          </a:p>
        </p:txBody>
      </p:sp>
      <p:grpSp>
        <p:nvGrpSpPr>
          <p:cNvPr id="2525188" name="Group 4"/>
          <p:cNvGrpSpPr>
            <a:grpSpLocks/>
          </p:cNvGrpSpPr>
          <p:nvPr/>
        </p:nvGrpSpPr>
        <p:grpSpPr bwMode="auto">
          <a:xfrm>
            <a:off x="171450" y="3757613"/>
            <a:ext cx="6604000" cy="2947987"/>
            <a:chOff x="660" y="1961"/>
            <a:chExt cx="4316" cy="1927"/>
          </a:xfrm>
        </p:grpSpPr>
        <p:pic>
          <p:nvPicPr>
            <p:cNvPr id="25251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 y="2490"/>
              <a:ext cx="1974" cy="1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25251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2" y="2519"/>
              <a:ext cx="1974" cy="1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pic>
          <p:nvPicPr>
            <p:cNvPr id="2525191" name="Picture 7" descr="ANd9GcRe-e6uyFRkqQTTSat0X1UkSfX0RVgloPdf99ws_1S5-jQP9LHu">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 y="2658"/>
              <a:ext cx="513" cy="384"/>
            </a:xfrm>
            <a:prstGeom prst="rect">
              <a:avLst/>
            </a:prstGeom>
            <a:noFill/>
            <a:extLst>
              <a:ext uri="{909E8E84-426E-40DD-AFC4-6F175D3DCCD1}">
                <a14:hiddenFill xmlns:a14="http://schemas.microsoft.com/office/drawing/2010/main">
                  <a:solidFill>
                    <a:srgbClr val="FFFFFF"/>
                  </a:solidFill>
                </a14:hiddenFill>
              </a:ext>
            </a:extLst>
          </p:spPr>
        </p:pic>
        <p:sp>
          <p:nvSpPr>
            <p:cNvPr id="2525192" name="AutoShape 8"/>
            <p:cNvSpPr>
              <a:spLocks noChangeArrowheads="1"/>
            </p:cNvSpPr>
            <p:nvPr/>
          </p:nvSpPr>
          <p:spPr bwMode="auto">
            <a:xfrm>
              <a:off x="660" y="1968"/>
              <a:ext cx="1715" cy="1920"/>
            </a:xfrm>
            <a:prstGeom prst="roundRect">
              <a:avLst>
                <a:gd name="adj" fmla="val 16667"/>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25193" name="Text Box 9"/>
            <p:cNvSpPr txBox="1">
              <a:spLocks noChangeArrowheads="1"/>
            </p:cNvSpPr>
            <p:nvPr/>
          </p:nvSpPr>
          <p:spPr bwMode="auto">
            <a:xfrm>
              <a:off x="1083" y="2064"/>
              <a:ext cx="840" cy="3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000"/>
                <a:t>gruppo A: </a:t>
              </a:r>
            </a:p>
            <a:p>
              <a:pPr algn="ctr"/>
              <a:r>
                <a:rPr lang="it-IT" altLang="it-IT" sz="2000"/>
                <a:t>feedback</a:t>
              </a:r>
            </a:p>
          </p:txBody>
        </p:sp>
        <p:sp>
          <p:nvSpPr>
            <p:cNvPr id="2525194" name="AutoShape 10"/>
            <p:cNvSpPr>
              <a:spLocks noChangeArrowheads="1"/>
            </p:cNvSpPr>
            <p:nvPr/>
          </p:nvSpPr>
          <p:spPr bwMode="auto">
            <a:xfrm>
              <a:off x="2921" y="1961"/>
              <a:ext cx="1715" cy="1920"/>
            </a:xfrm>
            <a:prstGeom prst="roundRect">
              <a:avLst>
                <a:gd name="adj" fmla="val 16667"/>
              </a:avLst>
            </a:prstGeom>
            <a:noFill/>
            <a:ln w="28575"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25195" name="Text Box 11"/>
            <p:cNvSpPr txBox="1">
              <a:spLocks noChangeArrowheads="1"/>
            </p:cNvSpPr>
            <p:nvPr/>
          </p:nvSpPr>
          <p:spPr bwMode="auto">
            <a:xfrm>
              <a:off x="3312" y="2081"/>
              <a:ext cx="978" cy="3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000"/>
                <a:t>gruppo B: </a:t>
              </a:r>
            </a:p>
            <a:p>
              <a:pPr algn="ctr"/>
              <a:r>
                <a:rPr lang="it-IT" altLang="it-IT" sz="2000"/>
                <a:t>no-feedback</a:t>
              </a:r>
            </a:p>
          </p:txBody>
        </p:sp>
      </p:grpSp>
      <p:sp>
        <p:nvSpPr>
          <p:cNvPr id="2525196" name="Rectangle 12"/>
          <p:cNvSpPr>
            <a:spLocks noChangeArrowheads="1"/>
          </p:cNvSpPr>
          <p:nvPr/>
        </p:nvSpPr>
        <p:spPr bwMode="auto">
          <a:xfrm>
            <a:off x="6351588" y="3679825"/>
            <a:ext cx="2792412"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71450" indent="-17145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chemeClr val="accent2"/>
              </a:buClr>
              <a:buFont typeface="Wingdings" panose="05000000000000000000" pitchFamily="2" charset="2"/>
              <a:buChar char="§"/>
            </a:pPr>
            <a:r>
              <a:rPr lang="it-IT" altLang="it-IT" sz="2000" b="0"/>
              <a:t>poco o nulla! </a:t>
            </a:r>
          </a:p>
          <a:p>
            <a:pPr eaLnBrk="0" hangingPunct="0">
              <a:spcBef>
                <a:spcPct val="50000"/>
              </a:spcBef>
              <a:buClr>
                <a:schemeClr val="accent2"/>
              </a:buClr>
              <a:buFont typeface="Wingdings" panose="05000000000000000000" pitchFamily="2" charset="2"/>
              <a:buChar char="§"/>
            </a:pPr>
            <a:r>
              <a:rPr lang="it-IT" altLang="it-IT" sz="2000" b="0"/>
              <a:t>Il giorno covaria con il trattamento </a:t>
            </a:r>
          </a:p>
          <a:p>
            <a:pPr eaLnBrk="0" hangingPunct="0">
              <a:spcBef>
                <a:spcPct val="50000"/>
              </a:spcBef>
              <a:buClr>
                <a:schemeClr val="accent2"/>
              </a:buClr>
              <a:buFont typeface="Wingdings" panose="05000000000000000000" pitchFamily="2" charset="2"/>
              <a:buChar char="§"/>
            </a:pPr>
            <a:r>
              <a:rPr lang="it-IT" altLang="it-IT" sz="2000" b="0"/>
              <a:t>quindi non si può stabilire un chiaro nesso causale tra feedback e performance motoria</a:t>
            </a:r>
          </a:p>
        </p:txBody>
      </p:sp>
    </p:spTree>
    <p:extLst>
      <p:ext uri="{BB962C8B-B14F-4D97-AF65-F5344CB8AC3E}">
        <p14:creationId xmlns:p14="http://schemas.microsoft.com/office/powerpoint/2010/main" val="23838698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25186">
                                            <p:txEl>
                                              <p:pRg st="0" end="0"/>
                                            </p:txEl>
                                          </p:spTgt>
                                        </p:tgtEl>
                                        <p:attrNameLst>
                                          <p:attrName>style.visibility</p:attrName>
                                        </p:attrNameLst>
                                      </p:cBhvr>
                                      <p:to>
                                        <p:strVal val="visible"/>
                                      </p:to>
                                    </p:set>
                                    <p:animEffect transition="in" filter="wipe(left)">
                                      <p:cBhvr>
                                        <p:cTn id="7" dur="500"/>
                                        <p:tgtEl>
                                          <p:spTgt spid="252518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25186">
                                            <p:txEl>
                                              <p:pRg st="1" end="1"/>
                                            </p:txEl>
                                          </p:spTgt>
                                        </p:tgtEl>
                                        <p:attrNameLst>
                                          <p:attrName>style.visibility</p:attrName>
                                        </p:attrNameLst>
                                      </p:cBhvr>
                                      <p:to>
                                        <p:strVal val="visible"/>
                                      </p:to>
                                    </p:set>
                                    <p:animEffect transition="in" filter="wipe(left)">
                                      <p:cBhvr>
                                        <p:cTn id="12" dur="500"/>
                                        <p:tgtEl>
                                          <p:spTgt spid="252518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25186">
                                            <p:txEl>
                                              <p:pRg st="2" end="2"/>
                                            </p:txEl>
                                          </p:spTgt>
                                        </p:tgtEl>
                                        <p:attrNameLst>
                                          <p:attrName>style.visibility</p:attrName>
                                        </p:attrNameLst>
                                      </p:cBhvr>
                                      <p:to>
                                        <p:strVal val="visible"/>
                                      </p:to>
                                    </p:set>
                                    <p:animEffect transition="in" filter="wipe(left)">
                                      <p:cBhvr>
                                        <p:cTn id="17" dur="500"/>
                                        <p:tgtEl>
                                          <p:spTgt spid="252518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525188"/>
                                        </p:tgtEl>
                                        <p:attrNameLst>
                                          <p:attrName>style.visibility</p:attrName>
                                        </p:attrNameLst>
                                      </p:cBhvr>
                                      <p:to>
                                        <p:strVal val="visible"/>
                                      </p:to>
                                    </p:set>
                                    <p:animEffect transition="in" filter="wipe(down)">
                                      <p:cBhvr>
                                        <p:cTn id="22" dur="500"/>
                                        <p:tgtEl>
                                          <p:spTgt spid="25251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25196">
                                            <p:txEl>
                                              <p:pRg st="0" end="0"/>
                                            </p:txEl>
                                          </p:spTgt>
                                        </p:tgtEl>
                                        <p:attrNameLst>
                                          <p:attrName>style.visibility</p:attrName>
                                        </p:attrNameLst>
                                      </p:cBhvr>
                                      <p:to>
                                        <p:strVal val="visible"/>
                                      </p:to>
                                    </p:set>
                                    <p:animEffect transition="in" filter="wipe(left)">
                                      <p:cBhvr>
                                        <p:cTn id="27" dur="500"/>
                                        <p:tgtEl>
                                          <p:spTgt spid="252519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25196">
                                            <p:txEl>
                                              <p:pRg st="1" end="1"/>
                                            </p:txEl>
                                          </p:spTgt>
                                        </p:tgtEl>
                                        <p:attrNameLst>
                                          <p:attrName>style.visibility</p:attrName>
                                        </p:attrNameLst>
                                      </p:cBhvr>
                                      <p:to>
                                        <p:strVal val="visible"/>
                                      </p:to>
                                    </p:set>
                                    <p:animEffect transition="in" filter="wipe(left)">
                                      <p:cBhvr>
                                        <p:cTn id="32" dur="500"/>
                                        <p:tgtEl>
                                          <p:spTgt spid="2525196">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25196">
                                            <p:txEl>
                                              <p:pRg st="2" end="2"/>
                                            </p:txEl>
                                          </p:spTgt>
                                        </p:tgtEl>
                                        <p:attrNameLst>
                                          <p:attrName>style.visibility</p:attrName>
                                        </p:attrNameLst>
                                      </p:cBhvr>
                                      <p:to>
                                        <p:strVal val="visible"/>
                                      </p:to>
                                    </p:set>
                                    <p:animEffect transition="in" filter="wipe(left)">
                                      <p:cBhvr>
                                        <p:cTn id="37" dur="500"/>
                                        <p:tgtEl>
                                          <p:spTgt spid="252519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5186" grpId="0" build="p"/>
      <p:bldP spid="252519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7234" name="Rectangle 2"/>
          <p:cNvSpPr>
            <a:spLocks noChangeArrowheads="1"/>
          </p:cNvSpPr>
          <p:nvPr/>
        </p:nvSpPr>
        <p:spPr bwMode="auto">
          <a:xfrm>
            <a:off x="0" y="814388"/>
            <a:ext cx="9144000" cy="225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6700" indent="-266700">
              <a:tabLst>
                <a:tab pos="800100" algn="l"/>
              </a:tabLst>
              <a:defRPr>
                <a:solidFill>
                  <a:schemeClr val="tx1"/>
                </a:solidFill>
                <a:latin typeface="Arial" panose="020B0604020202020204" pitchFamily="34" charset="0"/>
                <a:cs typeface="Arial" panose="020B0604020202020204" pitchFamily="34" charset="0"/>
              </a:defRPr>
            </a:lvl1pPr>
            <a:lvl2pPr marL="979488" indent="-342900">
              <a:tabLst>
                <a:tab pos="800100" algn="l"/>
              </a:tabLst>
              <a:defRPr>
                <a:solidFill>
                  <a:schemeClr val="tx1"/>
                </a:solidFill>
                <a:latin typeface="Arial" panose="020B0604020202020204" pitchFamily="34" charset="0"/>
                <a:cs typeface="Arial" panose="020B0604020202020204" pitchFamily="34" charset="0"/>
              </a:defRPr>
            </a:lvl2pPr>
            <a:lvl3pPr marL="1501775" indent="-342900">
              <a:tabLst>
                <a:tab pos="800100" algn="l"/>
              </a:tabLst>
              <a:defRPr>
                <a:solidFill>
                  <a:schemeClr val="tx1"/>
                </a:solidFill>
                <a:latin typeface="Arial" panose="020B0604020202020204" pitchFamily="34" charset="0"/>
                <a:cs typeface="Arial" panose="020B0604020202020204" pitchFamily="34" charset="0"/>
              </a:defRPr>
            </a:lvl3pPr>
            <a:lvl4pPr marL="2024063" indent="-342900">
              <a:tabLst>
                <a:tab pos="800100" algn="l"/>
              </a:tabLst>
              <a:defRPr>
                <a:solidFill>
                  <a:schemeClr val="tx1"/>
                </a:solidFill>
                <a:latin typeface="Arial" panose="020B0604020202020204" pitchFamily="34" charset="0"/>
                <a:cs typeface="Arial" panose="020B0604020202020204" pitchFamily="34" charset="0"/>
              </a:defRPr>
            </a:lvl4pPr>
            <a:lvl5pPr marL="2546350" indent="-342900">
              <a:tabLst>
                <a:tab pos="800100" algn="l"/>
              </a:tabLst>
              <a:defRPr>
                <a:solidFill>
                  <a:schemeClr val="tx1"/>
                </a:solidFill>
                <a:latin typeface="Arial" panose="020B0604020202020204" pitchFamily="34" charset="0"/>
                <a:cs typeface="Arial" panose="020B0604020202020204" pitchFamily="34" charset="0"/>
              </a:defRPr>
            </a:lvl5pPr>
            <a:lvl6pPr marL="3003550" indent="-342900" fontAlgn="base">
              <a:spcBef>
                <a:spcPct val="0"/>
              </a:spcBef>
              <a:spcAft>
                <a:spcPct val="0"/>
              </a:spcAft>
              <a:tabLst>
                <a:tab pos="800100" algn="l"/>
              </a:tabLst>
              <a:defRPr>
                <a:solidFill>
                  <a:schemeClr val="tx1"/>
                </a:solidFill>
                <a:latin typeface="Arial" panose="020B0604020202020204" pitchFamily="34" charset="0"/>
                <a:cs typeface="Arial" panose="020B0604020202020204" pitchFamily="34" charset="0"/>
              </a:defRPr>
            </a:lvl6pPr>
            <a:lvl7pPr marL="3460750" indent="-342900" fontAlgn="base">
              <a:spcBef>
                <a:spcPct val="0"/>
              </a:spcBef>
              <a:spcAft>
                <a:spcPct val="0"/>
              </a:spcAft>
              <a:tabLst>
                <a:tab pos="800100" algn="l"/>
              </a:tabLst>
              <a:defRPr>
                <a:solidFill>
                  <a:schemeClr val="tx1"/>
                </a:solidFill>
                <a:latin typeface="Arial" panose="020B0604020202020204" pitchFamily="34" charset="0"/>
                <a:cs typeface="Arial" panose="020B0604020202020204" pitchFamily="34" charset="0"/>
              </a:defRPr>
            </a:lvl7pPr>
            <a:lvl8pPr marL="3917950" indent="-342900" fontAlgn="base">
              <a:spcBef>
                <a:spcPct val="0"/>
              </a:spcBef>
              <a:spcAft>
                <a:spcPct val="0"/>
              </a:spcAft>
              <a:tabLst>
                <a:tab pos="800100" algn="l"/>
              </a:tabLst>
              <a:defRPr>
                <a:solidFill>
                  <a:schemeClr val="tx1"/>
                </a:solidFill>
                <a:latin typeface="Arial" panose="020B0604020202020204" pitchFamily="34" charset="0"/>
                <a:cs typeface="Arial" panose="020B0604020202020204" pitchFamily="34" charset="0"/>
              </a:defRPr>
            </a:lvl8pPr>
            <a:lvl9pPr marL="4375150" indent="-342900" fontAlgn="base">
              <a:spcBef>
                <a:spcPct val="0"/>
              </a:spcBef>
              <a:spcAft>
                <a:spcPct val="0"/>
              </a:spcAft>
              <a:tabLst>
                <a:tab pos="800100" algn="l"/>
              </a:tabLst>
              <a:defRPr>
                <a:solidFill>
                  <a:schemeClr val="tx1"/>
                </a:solidFill>
                <a:latin typeface="Arial" panose="020B0604020202020204" pitchFamily="34" charset="0"/>
                <a:cs typeface="Arial" panose="020B0604020202020204" pitchFamily="34" charset="0"/>
              </a:defRPr>
            </a:lvl9pPr>
          </a:lstStyle>
          <a:p>
            <a:pPr algn="just" eaLnBrk="0" hangingPunct="0">
              <a:lnSpc>
                <a:spcPct val="95000"/>
              </a:lnSpc>
              <a:spcBef>
                <a:spcPct val="15000"/>
              </a:spcBef>
              <a:buClr>
                <a:schemeClr val="accent2"/>
              </a:buClr>
              <a:buFont typeface="Wingdings" panose="05000000000000000000" pitchFamily="2" charset="2"/>
              <a:buChar char="§"/>
            </a:pPr>
            <a:r>
              <a:rPr lang="it-IT" altLang="it-IT" sz="2800"/>
              <a:t>Ipotesi:</a:t>
            </a:r>
            <a:r>
              <a:rPr lang="it-IT" altLang="it-IT" sz="2800" b="0"/>
              <a:t> </a:t>
            </a:r>
            <a:r>
              <a:rPr lang="it-IT" altLang="it-IT" sz="2800" b="0" i="1"/>
              <a:t>l’ ansia facilita l’apprendimento</a:t>
            </a:r>
            <a:r>
              <a:rPr lang="it-IT" altLang="it-IT" sz="2800" b="0"/>
              <a:t>  </a:t>
            </a:r>
          </a:p>
          <a:p>
            <a:pPr algn="just" eaLnBrk="0" hangingPunct="0">
              <a:lnSpc>
                <a:spcPct val="95000"/>
              </a:lnSpc>
              <a:spcBef>
                <a:spcPct val="15000"/>
              </a:spcBef>
              <a:buClr>
                <a:schemeClr val="accent2"/>
              </a:buClr>
              <a:buFont typeface="Wingdings" panose="05000000000000000000" pitchFamily="2" charset="2"/>
              <a:buChar char="§"/>
            </a:pPr>
            <a:r>
              <a:rPr lang="it-IT" altLang="it-IT" sz="2800"/>
              <a:t>misura/compito:</a:t>
            </a:r>
            <a:r>
              <a:rPr lang="it-IT" altLang="it-IT" sz="2800" b="0"/>
              <a:t> tempo impiegato per imparare a scrivere con i piedi </a:t>
            </a:r>
          </a:p>
          <a:p>
            <a:pPr algn="just" eaLnBrk="0" hangingPunct="0">
              <a:lnSpc>
                <a:spcPct val="95000"/>
              </a:lnSpc>
              <a:spcBef>
                <a:spcPct val="15000"/>
              </a:spcBef>
              <a:buClr>
                <a:schemeClr val="accent2"/>
              </a:buClr>
              <a:buFont typeface="Wingdings" panose="05000000000000000000" pitchFamily="2" charset="2"/>
              <a:buChar char="§"/>
            </a:pPr>
            <a:r>
              <a:rPr lang="it-IT" altLang="it-IT" sz="2800"/>
              <a:t>2 Gruppi di soggetti:</a:t>
            </a:r>
            <a:r>
              <a:rPr lang="it-IT" altLang="it-IT" sz="2800" b="0"/>
              <a:t> mangiatori vs. non mangiatori di unghie</a:t>
            </a:r>
          </a:p>
        </p:txBody>
      </p:sp>
      <p:sp>
        <p:nvSpPr>
          <p:cNvPr id="2527235" name="Rectangle 3"/>
          <p:cNvSpPr>
            <a:spLocks noGrp="1" noChangeArrowheads="1"/>
          </p:cNvSpPr>
          <p:nvPr>
            <p:ph type="title"/>
          </p:nvPr>
        </p:nvSpPr>
        <p:spPr>
          <a:xfrm>
            <a:off x="323850" y="133350"/>
            <a:ext cx="8323263"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esempi: </a:t>
            </a:r>
            <a:r>
              <a:rPr lang="it-IT" altLang="it-IT" sz="4000" b="1" i="1">
                <a:solidFill>
                  <a:srgbClr val="FF9900"/>
                </a:solidFill>
              </a:rPr>
              <a:t>v. di costrutto</a:t>
            </a:r>
          </a:p>
        </p:txBody>
      </p:sp>
      <p:pic>
        <p:nvPicPr>
          <p:cNvPr id="2527236" name="Picture 4"/>
          <p:cNvPicPr>
            <a:picLocks noChangeAspect="1" noChangeArrowheads="1"/>
          </p:cNvPicPr>
          <p:nvPr/>
        </p:nvPicPr>
        <p:blipFill>
          <a:blip r:embed="rId3">
            <a:extLst>
              <a:ext uri="{28A0092B-C50C-407E-A947-70E740481C1C}">
                <a14:useLocalDpi xmlns:a14="http://schemas.microsoft.com/office/drawing/2010/main" val="0"/>
              </a:ext>
            </a:extLst>
          </a:blip>
          <a:srcRect l="19084" r="31567"/>
          <a:stretch>
            <a:fillRect/>
          </a:stretch>
        </p:blipFill>
        <p:spPr bwMode="auto">
          <a:xfrm>
            <a:off x="0" y="3143250"/>
            <a:ext cx="3552825"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27237" name="Rectangle 5"/>
          <p:cNvSpPr>
            <a:spLocks noChangeArrowheads="1"/>
          </p:cNvSpPr>
          <p:nvPr/>
        </p:nvSpPr>
        <p:spPr bwMode="auto">
          <a:xfrm>
            <a:off x="3570288" y="3241675"/>
            <a:ext cx="5573712" cy="361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tabLst>
                <a:tab pos="800100" algn="l"/>
              </a:tabLst>
              <a:defRPr>
                <a:solidFill>
                  <a:schemeClr val="tx1"/>
                </a:solidFill>
                <a:latin typeface="Arial" panose="020B0604020202020204" pitchFamily="34" charset="0"/>
                <a:cs typeface="Arial" panose="020B0604020202020204" pitchFamily="34" charset="0"/>
              </a:defRPr>
            </a:lvl1pPr>
            <a:lvl2pPr marL="979488" indent="-342900">
              <a:tabLst>
                <a:tab pos="800100" algn="l"/>
              </a:tabLst>
              <a:defRPr>
                <a:solidFill>
                  <a:schemeClr val="tx1"/>
                </a:solidFill>
                <a:latin typeface="Arial" panose="020B0604020202020204" pitchFamily="34" charset="0"/>
                <a:cs typeface="Arial" panose="020B0604020202020204" pitchFamily="34" charset="0"/>
              </a:defRPr>
            </a:lvl2pPr>
            <a:lvl3pPr marL="1501775" indent="-342900">
              <a:tabLst>
                <a:tab pos="800100" algn="l"/>
              </a:tabLst>
              <a:defRPr>
                <a:solidFill>
                  <a:schemeClr val="tx1"/>
                </a:solidFill>
                <a:latin typeface="Arial" panose="020B0604020202020204" pitchFamily="34" charset="0"/>
                <a:cs typeface="Arial" panose="020B0604020202020204" pitchFamily="34" charset="0"/>
              </a:defRPr>
            </a:lvl3pPr>
            <a:lvl4pPr marL="2024063" indent="-342900">
              <a:tabLst>
                <a:tab pos="800100" algn="l"/>
              </a:tabLst>
              <a:defRPr>
                <a:solidFill>
                  <a:schemeClr val="tx1"/>
                </a:solidFill>
                <a:latin typeface="Arial" panose="020B0604020202020204" pitchFamily="34" charset="0"/>
                <a:cs typeface="Arial" panose="020B0604020202020204" pitchFamily="34" charset="0"/>
              </a:defRPr>
            </a:lvl4pPr>
            <a:lvl5pPr marL="2546350" indent="-342900">
              <a:tabLst>
                <a:tab pos="800100" algn="l"/>
              </a:tabLst>
              <a:defRPr>
                <a:solidFill>
                  <a:schemeClr val="tx1"/>
                </a:solidFill>
                <a:latin typeface="Arial" panose="020B0604020202020204" pitchFamily="34" charset="0"/>
                <a:cs typeface="Arial" panose="020B0604020202020204" pitchFamily="34" charset="0"/>
              </a:defRPr>
            </a:lvl5pPr>
            <a:lvl6pPr marL="3003550" indent="-342900" fontAlgn="base">
              <a:spcBef>
                <a:spcPct val="0"/>
              </a:spcBef>
              <a:spcAft>
                <a:spcPct val="0"/>
              </a:spcAft>
              <a:tabLst>
                <a:tab pos="800100" algn="l"/>
              </a:tabLst>
              <a:defRPr>
                <a:solidFill>
                  <a:schemeClr val="tx1"/>
                </a:solidFill>
                <a:latin typeface="Arial" panose="020B0604020202020204" pitchFamily="34" charset="0"/>
                <a:cs typeface="Arial" panose="020B0604020202020204" pitchFamily="34" charset="0"/>
              </a:defRPr>
            </a:lvl6pPr>
            <a:lvl7pPr marL="3460750" indent="-342900" fontAlgn="base">
              <a:spcBef>
                <a:spcPct val="0"/>
              </a:spcBef>
              <a:spcAft>
                <a:spcPct val="0"/>
              </a:spcAft>
              <a:tabLst>
                <a:tab pos="800100" algn="l"/>
              </a:tabLst>
              <a:defRPr>
                <a:solidFill>
                  <a:schemeClr val="tx1"/>
                </a:solidFill>
                <a:latin typeface="Arial" panose="020B0604020202020204" pitchFamily="34" charset="0"/>
                <a:cs typeface="Arial" panose="020B0604020202020204" pitchFamily="34" charset="0"/>
              </a:defRPr>
            </a:lvl7pPr>
            <a:lvl8pPr marL="3917950" indent="-342900" fontAlgn="base">
              <a:spcBef>
                <a:spcPct val="0"/>
              </a:spcBef>
              <a:spcAft>
                <a:spcPct val="0"/>
              </a:spcAft>
              <a:tabLst>
                <a:tab pos="800100" algn="l"/>
              </a:tabLst>
              <a:defRPr>
                <a:solidFill>
                  <a:schemeClr val="tx1"/>
                </a:solidFill>
                <a:latin typeface="Arial" panose="020B0604020202020204" pitchFamily="34" charset="0"/>
                <a:cs typeface="Arial" panose="020B0604020202020204" pitchFamily="34" charset="0"/>
              </a:defRPr>
            </a:lvl8pPr>
            <a:lvl9pPr marL="4375150" indent="-342900" fontAlgn="base">
              <a:spcBef>
                <a:spcPct val="0"/>
              </a:spcBef>
              <a:spcAft>
                <a:spcPct val="0"/>
              </a:spcAft>
              <a:tabLst>
                <a:tab pos="800100" algn="l"/>
              </a:tabLst>
              <a:defRPr>
                <a:solidFill>
                  <a:schemeClr val="tx1"/>
                </a:solidFill>
                <a:latin typeface="Arial" panose="020B0604020202020204" pitchFamily="34" charset="0"/>
                <a:cs typeface="Arial" panose="020B0604020202020204" pitchFamily="34" charset="0"/>
              </a:defRPr>
            </a:lvl9pPr>
          </a:lstStyle>
          <a:p>
            <a:pPr algn="just" eaLnBrk="0" hangingPunct="0">
              <a:lnSpc>
                <a:spcPct val="85000"/>
              </a:lnSpc>
              <a:spcBef>
                <a:spcPct val="15000"/>
              </a:spcBef>
              <a:buClr>
                <a:schemeClr val="accent2"/>
              </a:buClr>
              <a:buFont typeface="Wingdings" panose="05000000000000000000" pitchFamily="2" charset="2"/>
              <a:buChar char="§"/>
            </a:pPr>
            <a:r>
              <a:rPr lang="it-IT" altLang="it-IT" sz="2800"/>
              <a:t>2 Ipotesi/assunzioni ausiliarie</a:t>
            </a:r>
          </a:p>
          <a:p>
            <a:pPr algn="just" eaLnBrk="0" hangingPunct="0">
              <a:lnSpc>
                <a:spcPct val="85000"/>
              </a:lnSpc>
              <a:spcBef>
                <a:spcPct val="15000"/>
              </a:spcBef>
              <a:buClr>
                <a:schemeClr val="accent2"/>
              </a:buClr>
              <a:buFont typeface="Wingdings" panose="05000000000000000000" pitchFamily="2" charset="2"/>
              <a:buAutoNum type="arabicPeriod"/>
            </a:pPr>
            <a:r>
              <a:rPr lang="it-IT" altLang="it-IT" sz="2800" b="0"/>
              <a:t>Mangiarsi le unghie è un indice di ansia</a:t>
            </a:r>
          </a:p>
          <a:p>
            <a:pPr algn="just" eaLnBrk="0" hangingPunct="0">
              <a:lnSpc>
                <a:spcPct val="85000"/>
              </a:lnSpc>
              <a:spcBef>
                <a:spcPct val="15000"/>
              </a:spcBef>
              <a:buClr>
                <a:schemeClr val="accent2"/>
              </a:buClr>
              <a:buFont typeface="Wingdings" panose="05000000000000000000" pitchFamily="2" charset="2"/>
              <a:buAutoNum type="arabicPeriod"/>
            </a:pPr>
            <a:r>
              <a:rPr lang="it-IT" altLang="it-IT" sz="2800" b="0"/>
              <a:t>Scrivere con i piedi è un indice di apprendimento</a:t>
            </a:r>
          </a:p>
          <a:p>
            <a:pPr algn="just" eaLnBrk="0" hangingPunct="0">
              <a:lnSpc>
                <a:spcPct val="85000"/>
              </a:lnSpc>
              <a:spcBef>
                <a:spcPct val="15000"/>
              </a:spcBef>
              <a:buClr>
                <a:schemeClr val="accent2"/>
              </a:buClr>
              <a:buFont typeface="Wingdings" panose="05000000000000000000" pitchFamily="2" charset="2"/>
              <a:buChar char="§"/>
            </a:pPr>
            <a:r>
              <a:rPr lang="it-IT" altLang="it-IT" sz="2800" b="0"/>
              <a:t>un risultato negativo/inatteso può essere dovuto alla falsità delle ipotesi ausiliarie</a:t>
            </a:r>
          </a:p>
          <a:p>
            <a:pPr algn="just" eaLnBrk="0" hangingPunct="0">
              <a:lnSpc>
                <a:spcPct val="85000"/>
              </a:lnSpc>
              <a:spcBef>
                <a:spcPct val="15000"/>
              </a:spcBef>
              <a:buClr>
                <a:schemeClr val="accent2"/>
              </a:buClr>
              <a:buFont typeface="Wingdings" panose="05000000000000000000" pitchFamily="2" charset="2"/>
              <a:buAutoNum type="arabicPeriod"/>
            </a:pPr>
            <a:endParaRPr lang="it-IT" altLang="it-IT" sz="2800" b="0"/>
          </a:p>
        </p:txBody>
      </p:sp>
    </p:spTree>
    <p:extLst>
      <p:ext uri="{BB962C8B-B14F-4D97-AF65-F5344CB8AC3E}">
        <p14:creationId xmlns:p14="http://schemas.microsoft.com/office/powerpoint/2010/main" val="4194329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27234">
                                            <p:txEl>
                                              <p:pRg st="0" end="0"/>
                                            </p:txEl>
                                          </p:spTgt>
                                        </p:tgtEl>
                                        <p:attrNameLst>
                                          <p:attrName>style.visibility</p:attrName>
                                        </p:attrNameLst>
                                      </p:cBhvr>
                                      <p:to>
                                        <p:strVal val="visible"/>
                                      </p:to>
                                    </p:set>
                                    <p:animEffect transition="in" filter="wipe(left)">
                                      <p:cBhvr>
                                        <p:cTn id="7" dur="500"/>
                                        <p:tgtEl>
                                          <p:spTgt spid="25272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27234">
                                            <p:txEl>
                                              <p:pRg st="1" end="1"/>
                                            </p:txEl>
                                          </p:spTgt>
                                        </p:tgtEl>
                                        <p:attrNameLst>
                                          <p:attrName>style.visibility</p:attrName>
                                        </p:attrNameLst>
                                      </p:cBhvr>
                                      <p:to>
                                        <p:strVal val="visible"/>
                                      </p:to>
                                    </p:set>
                                    <p:animEffect transition="in" filter="wipe(left)">
                                      <p:cBhvr>
                                        <p:cTn id="12" dur="500"/>
                                        <p:tgtEl>
                                          <p:spTgt spid="252723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27234">
                                            <p:txEl>
                                              <p:pRg st="2" end="2"/>
                                            </p:txEl>
                                          </p:spTgt>
                                        </p:tgtEl>
                                        <p:attrNameLst>
                                          <p:attrName>style.visibility</p:attrName>
                                        </p:attrNameLst>
                                      </p:cBhvr>
                                      <p:to>
                                        <p:strVal val="visible"/>
                                      </p:to>
                                    </p:set>
                                    <p:animEffect transition="in" filter="wipe(left)">
                                      <p:cBhvr>
                                        <p:cTn id="17" dur="500"/>
                                        <p:tgtEl>
                                          <p:spTgt spid="252723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2527236"/>
                                        </p:tgtEl>
                                        <p:attrNameLst>
                                          <p:attrName>style.visibility</p:attrName>
                                        </p:attrNameLst>
                                      </p:cBhvr>
                                      <p:to>
                                        <p:strVal val="visible"/>
                                      </p:to>
                                    </p:set>
                                    <p:animEffect transition="in" filter="dissolve">
                                      <p:cBhvr>
                                        <p:cTn id="22" dur="500"/>
                                        <p:tgtEl>
                                          <p:spTgt spid="252723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27237">
                                            <p:txEl>
                                              <p:pRg st="0" end="0"/>
                                            </p:txEl>
                                          </p:spTgt>
                                        </p:tgtEl>
                                        <p:attrNameLst>
                                          <p:attrName>style.visibility</p:attrName>
                                        </p:attrNameLst>
                                      </p:cBhvr>
                                      <p:to>
                                        <p:strVal val="visible"/>
                                      </p:to>
                                    </p:set>
                                    <p:animEffect transition="in" filter="wipe(left)">
                                      <p:cBhvr>
                                        <p:cTn id="27" dur="500"/>
                                        <p:tgtEl>
                                          <p:spTgt spid="2527237">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27237">
                                            <p:txEl>
                                              <p:pRg st="1" end="1"/>
                                            </p:txEl>
                                          </p:spTgt>
                                        </p:tgtEl>
                                        <p:attrNameLst>
                                          <p:attrName>style.visibility</p:attrName>
                                        </p:attrNameLst>
                                      </p:cBhvr>
                                      <p:to>
                                        <p:strVal val="visible"/>
                                      </p:to>
                                    </p:set>
                                    <p:animEffect transition="in" filter="wipe(left)">
                                      <p:cBhvr>
                                        <p:cTn id="32" dur="500"/>
                                        <p:tgtEl>
                                          <p:spTgt spid="2527237">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527237">
                                            <p:txEl>
                                              <p:pRg st="2" end="2"/>
                                            </p:txEl>
                                          </p:spTgt>
                                        </p:tgtEl>
                                        <p:attrNameLst>
                                          <p:attrName>style.visibility</p:attrName>
                                        </p:attrNameLst>
                                      </p:cBhvr>
                                      <p:to>
                                        <p:strVal val="visible"/>
                                      </p:to>
                                    </p:set>
                                    <p:animEffect transition="in" filter="wipe(left)">
                                      <p:cBhvr>
                                        <p:cTn id="37" dur="500"/>
                                        <p:tgtEl>
                                          <p:spTgt spid="2527237">
                                            <p:txEl>
                                              <p:pRg st="2" end="2"/>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7237">
                                            <p:txEl>
                                              <p:pRg st="3" end="3"/>
                                            </p:txEl>
                                          </p:spTgt>
                                        </p:tgtEl>
                                        <p:attrNameLst>
                                          <p:attrName>style.visibility</p:attrName>
                                        </p:attrNameLst>
                                      </p:cBhvr>
                                      <p:to>
                                        <p:strVal val="visible"/>
                                      </p:to>
                                    </p:set>
                                    <p:animEffect transition="in" filter="wipe(left)">
                                      <p:cBhvr>
                                        <p:cTn id="42" dur="500"/>
                                        <p:tgtEl>
                                          <p:spTgt spid="25272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7234" grpId="0" build="p"/>
      <p:bldP spid="252723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82" name="Rectangle 2"/>
          <p:cNvSpPr>
            <a:spLocks noGrp="1" noChangeArrowheads="1"/>
          </p:cNvSpPr>
          <p:nvPr>
            <p:ph type="title"/>
          </p:nvPr>
        </p:nvSpPr>
        <p:spPr>
          <a:xfrm>
            <a:off x="323850" y="133350"/>
            <a:ext cx="8323263"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esempi: </a:t>
            </a:r>
            <a:r>
              <a:rPr lang="it-IT" altLang="it-IT" sz="4000" b="1" i="1">
                <a:solidFill>
                  <a:srgbClr val="FF9900"/>
                </a:solidFill>
              </a:rPr>
              <a:t>v. esterna</a:t>
            </a:r>
          </a:p>
        </p:txBody>
      </p:sp>
      <p:pic>
        <p:nvPicPr>
          <p:cNvPr id="2529283" name="Picture 3"/>
          <p:cNvPicPr>
            <a:picLocks noChangeAspect="1" noChangeArrowheads="1"/>
          </p:cNvPicPr>
          <p:nvPr/>
        </p:nvPicPr>
        <p:blipFill>
          <a:blip r:embed="rId3">
            <a:extLst>
              <a:ext uri="{28A0092B-C50C-407E-A947-70E740481C1C}">
                <a14:useLocalDpi xmlns:a14="http://schemas.microsoft.com/office/drawing/2010/main" val="0"/>
              </a:ext>
            </a:extLst>
          </a:blip>
          <a:srcRect b="54608"/>
          <a:stretch>
            <a:fillRect/>
          </a:stretch>
        </p:blipFill>
        <p:spPr bwMode="auto">
          <a:xfrm>
            <a:off x="38100" y="1290638"/>
            <a:ext cx="6456363" cy="2486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529284" name="Rectangle 4"/>
          <p:cNvSpPr>
            <a:spLocks noChangeArrowheads="1"/>
          </p:cNvSpPr>
          <p:nvPr/>
        </p:nvSpPr>
        <p:spPr bwMode="auto">
          <a:xfrm>
            <a:off x="1685925" y="949325"/>
            <a:ext cx="333375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400">
                <a:hlinkClick r:id="rId4" action="ppaction://hlinkfile"/>
              </a:rPr>
              <a:t>Elliot McGinnies (1949)</a:t>
            </a:r>
            <a:endParaRPr lang="it-IT" altLang="it-IT" sz="2400"/>
          </a:p>
        </p:txBody>
      </p:sp>
      <p:pic>
        <p:nvPicPr>
          <p:cNvPr id="252928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 y="3829050"/>
            <a:ext cx="6196013" cy="302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529286" name="Rectangle 6"/>
          <p:cNvSpPr>
            <a:spLocks noChangeArrowheads="1"/>
          </p:cNvSpPr>
          <p:nvPr/>
        </p:nvSpPr>
        <p:spPr bwMode="auto">
          <a:xfrm>
            <a:off x="6637338" y="2308225"/>
            <a:ext cx="2354262" cy="4397375"/>
          </a:xfrm>
          <a:prstGeom prst="rect">
            <a:avLst/>
          </a:prstGeom>
          <a:noFill/>
          <a:ln w="38100" algn="ctr">
            <a:solidFill>
              <a:srgbClr val="FF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311275" indent="-342900">
              <a:defRPr>
                <a:solidFill>
                  <a:schemeClr val="tx1"/>
                </a:solidFill>
                <a:latin typeface="Arial" panose="020B0604020202020204" pitchFamily="34" charset="0"/>
                <a:cs typeface="Arial" panose="020B0604020202020204" pitchFamily="34" charset="0"/>
              </a:defRPr>
            </a:lvl3pPr>
            <a:lvl4pPr marL="1833563" indent="-342900">
              <a:defRPr>
                <a:solidFill>
                  <a:schemeClr val="tx1"/>
                </a:solidFill>
                <a:latin typeface="Arial" panose="020B0604020202020204" pitchFamily="34" charset="0"/>
                <a:cs typeface="Arial" panose="020B0604020202020204" pitchFamily="34" charset="0"/>
              </a:defRPr>
            </a:lvl4pPr>
            <a:lvl5pPr marL="2355850" indent="-342900">
              <a:defRPr>
                <a:solidFill>
                  <a:schemeClr val="tx1"/>
                </a:solidFill>
                <a:latin typeface="Arial" panose="020B0604020202020204" pitchFamily="34" charset="0"/>
                <a:cs typeface="Arial" panose="020B0604020202020204" pitchFamily="34" charset="0"/>
              </a:defRPr>
            </a:lvl5pPr>
            <a:lvl6pPr marL="28130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2702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7274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18465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chemeClr val="accent2"/>
              </a:buClr>
              <a:buFont typeface="Wingdings" panose="05000000000000000000" pitchFamily="2" charset="2"/>
              <a:buNone/>
            </a:pPr>
            <a:r>
              <a:rPr lang="it-IT" altLang="it-IT" sz="2000" b="0"/>
              <a:t>Il risultato è interpretabile alla luce della possibile riluttanza dei soggetti dell’epoca a dire parole quali “stupro”, “p*****a”, piuttosto che come effetto degli attributi emotivi sulle soglie di riconoscimento visivo delle parole </a:t>
            </a:r>
          </a:p>
        </p:txBody>
      </p:sp>
    </p:spTree>
    <p:extLst>
      <p:ext uri="{BB962C8B-B14F-4D97-AF65-F5344CB8AC3E}">
        <p14:creationId xmlns:p14="http://schemas.microsoft.com/office/powerpoint/2010/main" val="903711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29285"/>
                                        </p:tgtEl>
                                        <p:attrNameLst>
                                          <p:attrName>style.visibility</p:attrName>
                                        </p:attrNameLst>
                                      </p:cBhvr>
                                      <p:to>
                                        <p:strVal val="visible"/>
                                      </p:to>
                                    </p:set>
                                    <p:animEffect transition="in" filter="fade">
                                      <p:cBhvr>
                                        <p:cTn id="7" dur="500"/>
                                        <p:tgtEl>
                                          <p:spTgt spid="25292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29286">
                                            <p:bg/>
                                          </p:spTgt>
                                        </p:tgtEl>
                                        <p:attrNameLst>
                                          <p:attrName>style.visibility</p:attrName>
                                        </p:attrNameLst>
                                      </p:cBhvr>
                                      <p:to>
                                        <p:strVal val="visible"/>
                                      </p:to>
                                    </p:set>
                                    <p:animEffect transition="in" filter="wipe(left)">
                                      <p:cBhvr>
                                        <p:cTn id="12" dur="500"/>
                                        <p:tgtEl>
                                          <p:spTgt spid="2529286">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29286">
                                            <p:txEl>
                                              <p:pRg st="0" end="0"/>
                                            </p:txEl>
                                          </p:spTgt>
                                        </p:tgtEl>
                                        <p:attrNameLst>
                                          <p:attrName>style.visibility</p:attrName>
                                        </p:attrNameLst>
                                      </p:cBhvr>
                                      <p:to>
                                        <p:strVal val="visible"/>
                                      </p:to>
                                    </p:set>
                                    <p:animEffect transition="in" filter="wipe(left)">
                                      <p:cBhvr>
                                        <p:cTn id="17" dur="500"/>
                                        <p:tgtEl>
                                          <p:spTgt spid="25292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286" grpId="0" build="p"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31330" name="Group 2"/>
          <p:cNvGrpSpPr>
            <a:grpSpLocks/>
          </p:cNvGrpSpPr>
          <p:nvPr/>
        </p:nvGrpSpPr>
        <p:grpSpPr bwMode="auto">
          <a:xfrm>
            <a:off x="3448050" y="3235325"/>
            <a:ext cx="3259138" cy="1454150"/>
            <a:chOff x="2172" y="2038"/>
            <a:chExt cx="2053" cy="916"/>
          </a:xfrm>
        </p:grpSpPr>
        <p:sp>
          <p:nvSpPr>
            <p:cNvPr id="2531331" name="Line 3"/>
            <p:cNvSpPr>
              <a:spLocks noChangeShapeType="1"/>
            </p:cNvSpPr>
            <p:nvPr/>
          </p:nvSpPr>
          <p:spPr bwMode="auto">
            <a:xfrm>
              <a:off x="2172" y="2038"/>
              <a:ext cx="2041" cy="0"/>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31332" name="Line 4"/>
            <p:cNvSpPr>
              <a:spLocks noChangeShapeType="1"/>
            </p:cNvSpPr>
            <p:nvPr/>
          </p:nvSpPr>
          <p:spPr bwMode="auto">
            <a:xfrm>
              <a:off x="2172" y="2496"/>
              <a:ext cx="2041" cy="0"/>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31333" name="Line 5"/>
            <p:cNvSpPr>
              <a:spLocks noChangeShapeType="1"/>
            </p:cNvSpPr>
            <p:nvPr/>
          </p:nvSpPr>
          <p:spPr bwMode="auto">
            <a:xfrm>
              <a:off x="3192" y="2038"/>
              <a:ext cx="0" cy="916"/>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31334" name="Line 6"/>
            <p:cNvSpPr>
              <a:spLocks noChangeShapeType="1"/>
            </p:cNvSpPr>
            <p:nvPr/>
          </p:nvSpPr>
          <p:spPr bwMode="auto">
            <a:xfrm>
              <a:off x="2172" y="2954"/>
              <a:ext cx="2041" cy="0"/>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31335" name="Line 7"/>
            <p:cNvSpPr>
              <a:spLocks noChangeShapeType="1"/>
            </p:cNvSpPr>
            <p:nvPr/>
          </p:nvSpPr>
          <p:spPr bwMode="auto">
            <a:xfrm>
              <a:off x="2172" y="2038"/>
              <a:ext cx="0" cy="916"/>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31336" name="Line 8"/>
            <p:cNvSpPr>
              <a:spLocks noChangeShapeType="1"/>
            </p:cNvSpPr>
            <p:nvPr/>
          </p:nvSpPr>
          <p:spPr bwMode="auto">
            <a:xfrm>
              <a:off x="4225" y="2038"/>
              <a:ext cx="0" cy="916"/>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grpSp>
      <p:sp>
        <p:nvSpPr>
          <p:cNvPr id="2531337" name="Rectangle 9"/>
          <p:cNvSpPr>
            <a:spLocks noGrp="1" noChangeArrowheads="1"/>
          </p:cNvSpPr>
          <p:nvPr>
            <p:ph type="title"/>
          </p:nvPr>
        </p:nvSpPr>
        <p:spPr>
          <a:xfrm>
            <a:off x="323850" y="0"/>
            <a:ext cx="8323263"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dirty="0">
                <a:solidFill>
                  <a:schemeClr val="accent2"/>
                </a:solidFill>
              </a:rPr>
              <a:t>3 possibili </a:t>
            </a:r>
            <a:r>
              <a:rPr lang="it-IT" altLang="it-IT" sz="4000" b="1" dirty="0" smtClean="0">
                <a:solidFill>
                  <a:schemeClr val="accent2"/>
                </a:solidFill>
              </a:rPr>
              <a:t>errori</a:t>
            </a:r>
            <a:r>
              <a:rPr lang="it-IT" altLang="it-IT" sz="4000" b="1" dirty="0">
                <a:solidFill>
                  <a:schemeClr val="accent2"/>
                </a:solidFill>
              </a:rPr>
              <a:t>:</a:t>
            </a:r>
            <a:r>
              <a:rPr lang="it-IT" altLang="it-IT" sz="4000" b="1" i="1" dirty="0">
                <a:solidFill>
                  <a:srgbClr val="FF9900"/>
                </a:solidFill>
              </a:rPr>
              <a:t> v. statistica</a:t>
            </a:r>
          </a:p>
        </p:txBody>
      </p:sp>
      <p:sp>
        <p:nvSpPr>
          <p:cNvPr id="2531338" name="Text Box 10"/>
          <p:cNvSpPr txBox="1">
            <a:spLocks noChangeArrowheads="1"/>
          </p:cNvSpPr>
          <p:nvPr/>
        </p:nvSpPr>
        <p:spPr bwMode="auto">
          <a:xfrm>
            <a:off x="258763" y="4872038"/>
            <a:ext cx="7970837" cy="6397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it-IT" altLang="it-IT" sz="2400">
                <a:solidFill>
                  <a:srgbClr val="FF0000"/>
                </a:solidFill>
                <a:latin typeface="Symbol" panose="05050102010706020507" pitchFamily="18" charset="2"/>
              </a:rPr>
              <a:t>a</a:t>
            </a:r>
            <a:r>
              <a:rPr lang="it-IT" altLang="it-IT" sz="1800" b="0">
                <a:latin typeface="Verdana" panose="020B0604030504040204" pitchFamily="34" charset="0"/>
              </a:rPr>
              <a:t> identifica la probabilità di aver accettato l’ipotesi sostantiva (i.e., c’è una relazione di causa effetto) quando l’ipotesi nulla è vera</a:t>
            </a:r>
          </a:p>
        </p:txBody>
      </p:sp>
      <p:sp>
        <p:nvSpPr>
          <p:cNvPr id="2531339" name="Rectangle 11"/>
          <p:cNvSpPr>
            <a:spLocks noChangeArrowheads="1"/>
          </p:cNvSpPr>
          <p:nvPr/>
        </p:nvSpPr>
        <p:spPr bwMode="auto">
          <a:xfrm>
            <a:off x="5067300" y="3962400"/>
            <a:ext cx="162083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1200" b="0"/>
              <a:t>Scelta corretta</a:t>
            </a:r>
            <a:endParaRPr lang="it-IT" altLang="it-IT" b="0"/>
          </a:p>
          <a:p>
            <a:pPr algn="ctr">
              <a:buFontTx/>
              <a:buNone/>
            </a:pPr>
            <a:r>
              <a:rPr lang="it-IT" altLang="it-IT" sz="1800" b="0"/>
              <a:t>P = 1-</a:t>
            </a:r>
            <a:r>
              <a:rPr lang="it-IT" altLang="it-IT" sz="1800" b="0">
                <a:latin typeface="Symbol" panose="05050102010706020507" pitchFamily="18" charset="2"/>
              </a:rPr>
              <a:t>b</a:t>
            </a:r>
            <a:endParaRPr lang="it-IT" altLang="it-IT" sz="1800" b="0"/>
          </a:p>
        </p:txBody>
      </p:sp>
      <p:sp>
        <p:nvSpPr>
          <p:cNvPr id="2531340" name="Rectangle 12"/>
          <p:cNvSpPr>
            <a:spLocks noChangeArrowheads="1"/>
          </p:cNvSpPr>
          <p:nvPr/>
        </p:nvSpPr>
        <p:spPr bwMode="auto">
          <a:xfrm>
            <a:off x="3448050" y="3962400"/>
            <a:ext cx="1619250"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1800" b="0">
                <a:latin typeface="Verdana" panose="020B0604030504040204" pitchFamily="34" charset="0"/>
              </a:rPr>
              <a:t>I tipo</a:t>
            </a:r>
          </a:p>
          <a:p>
            <a:pPr algn="ctr">
              <a:buFontTx/>
              <a:buNone/>
            </a:pPr>
            <a:r>
              <a:rPr lang="it-IT" altLang="it-IT" sz="1800" b="0">
                <a:latin typeface="Verdana" panose="020B0604030504040204" pitchFamily="34" charset="0"/>
              </a:rPr>
              <a:t>P =</a:t>
            </a:r>
            <a:r>
              <a:rPr lang="it-IT" altLang="it-IT" sz="1800" b="0">
                <a:latin typeface="Symbol" panose="05050102010706020507" pitchFamily="18" charset="2"/>
              </a:rPr>
              <a:t> a</a:t>
            </a:r>
          </a:p>
        </p:txBody>
      </p:sp>
      <p:sp>
        <p:nvSpPr>
          <p:cNvPr id="2531341" name="Rectangle 13"/>
          <p:cNvSpPr>
            <a:spLocks noChangeArrowheads="1"/>
          </p:cNvSpPr>
          <p:nvPr/>
        </p:nvSpPr>
        <p:spPr bwMode="auto">
          <a:xfrm>
            <a:off x="5067300" y="3235325"/>
            <a:ext cx="162083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1800" b="0">
                <a:latin typeface="Symbol" panose="05050102010706020507" pitchFamily="18" charset="2"/>
              </a:rPr>
              <a:t> </a:t>
            </a:r>
            <a:r>
              <a:rPr lang="it-IT" altLang="it-IT" sz="1800" b="0">
                <a:latin typeface="Verdana" panose="020B0604030504040204" pitchFamily="34" charset="0"/>
              </a:rPr>
              <a:t>II tipo</a:t>
            </a:r>
            <a:r>
              <a:rPr lang="it-IT" altLang="it-IT" sz="1800" b="0">
                <a:latin typeface="Symbol" panose="05050102010706020507" pitchFamily="18" charset="2"/>
              </a:rPr>
              <a:t> </a:t>
            </a:r>
          </a:p>
          <a:p>
            <a:pPr algn="ctr">
              <a:buFontTx/>
              <a:buNone/>
            </a:pPr>
            <a:r>
              <a:rPr lang="it-IT" altLang="it-IT" sz="1800" b="0"/>
              <a:t>P= </a:t>
            </a:r>
            <a:r>
              <a:rPr lang="it-IT" altLang="it-IT" sz="1800" b="0">
                <a:latin typeface="Symbol" panose="05050102010706020507" pitchFamily="18" charset="2"/>
              </a:rPr>
              <a:t>b</a:t>
            </a:r>
          </a:p>
        </p:txBody>
      </p:sp>
      <p:sp>
        <p:nvSpPr>
          <p:cNvPr id="2531342" name="Rectangle 14"/>
          <p:cNvSpPr>
            <a:spLocks noChangeArrowheads="1"/>
          </p:cNvSpPr>
          <p:nvPr/>
        </p:nvSpPr>
        <p:spPr bwMode="auto">
          <a:xfrm>
            <a:off x="3448050" y="3235325"/>
            <a:ext cx="1619250"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1200" b="0"/>
              <a:t>Scelta corretta</a:t>
            </a:r>
          </a:p>
          <a:p>
            <a:pPr algn="ctr">
              <a:buFontTx/>
              <a:buNone/>
            </a:pPr>
            <a:r>
              <a:rPr lang="it-IT" altLang="it-IT" sz="1800" b="0"/>
              <a:t>P= 1-</a:t>
            </a:r>
            <a:r>
              <a:rPr lang="it-IT" altLang="it-IT" sz="1800" b="0">
                <a:latin typeface="Symbol" panose="05050102010706020507" pitchFamily="18" charset="2"/>
              </a:rPr>
              <a:t>a</a:t>
            </a:r>
            <a:r>
              <a:rPr lang="it-IT" altLang="it-IT" sz="1200" b="0"/>
              <a:t> </a:t>
            </a:r>
          </a:p>
        </p:txBody>
      </p:sp>
      <p:grpSp>
        <p:nvGrpSpPr>
          <p:cNvPr id="2531343" name="Group 15"/>
          <p:cNvGrpSpPr>
            <a:grpSpLocks/>
          </p:cNvGrpSpPr>
          <p:nvPr/>
        </p:nvGrpSpPr>
        <p:grpSpPr bwMode="auto">
          <a:xfrm>
            <a:off x="1377950" y="2376488"/>
            <a:ext cx="5310188" cy="2312987"/>
            <a:chOff x="868" y="1497"/>
            <a:chExt cx="3345" cy="1457"/>
          </a:xfrm>
        </p:grpSpPr>
        <p:sp>
          <p:nvSpPr>
            <p:cNvPr id="2531344" name="Rectangle 16"/>
            <p:cNvSpPr>
              <a:spLocks noChangeArrowheads="1"/>
            </p:cNvSpPr>
            <p:nvPr/>
          </p:nvSpPr>
          <p:spPr bwMode="auto">
            <a:xfrm>
              <a:off x="1151" y="2038"/>
              <a:ext cx="1021" cy="9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2000" b="0">
                  <a:latin typeface="Verdana" panose="020B0604030504040204" pitchFamily="34" charset="0"/>
                </a:rPr>
                <a:t>H0</a:t>
              </a:r>
            </a:p>
            <a:p>
              <a:pPr algn="ctr">
                <a:buFontTx/>
                <a:buNone/>
              </a:pPr>
              <a:endParaRPr lang="it-IT" altLang="it-IT" sz="2000" b="0">
                <a:latin typeface="Verdana" panose="020B0604030504040204" pitchFamily="34" charset="0"/>
              </a:endParaRPr>
            </a:p>
            <a:p>
              <a:pPr algn="ctr">
                <a:buFontTx/>
                <a:buNone/>
              </a:pPr>
              <a:r>
                <a:rPr lang="it-IT" altLang="it-IT" sz="2000" b="0">
                  <a:latin typeface="Verdana" panose="020B0604030504040204" pitchFamily="34" charset="0"/>
                </a:rPr>
                <a:t>H1</a:t>
              </a:r>
            </a:p>
          </p:txBody>
        </p:sp>
        <p:sp>
          <p:nvSpPr>
            <p:cNvPr id="2531345" name="Rectangle 17"/>
            <p:cNvSpPr>
              <a:spLocks noChangeArrowheads="1"/>
            </p:cNvSpPr>
            <p:nvPr/>
          </p:nvSpPr>
          <p:spPr bwMode="auto">
            <a:xfrm>
              <a:off x="3192" y="1524"/>
              <a:ext cx="1021"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2000" b="0">
                  <a:latin typeface="Verdana" panose="020B0604030504040204" pitchFamily="34" charset="0"/>
                </a:rPr>
                <a:t>H1 vera</a:t>
              </a:r>
            </a:p>
          </p:txBody>
        </p:sp>
        <p:sp>
          <p:nvSpPr>
            <p:cNvPr id="2531346" name="Rectangle 18"/>
            <p:cNvSpPr>
              <a:spLocks noChangeArrowheads="1"/>
            </p:cNvSpPr>
            <p:nvPr/>
          </p:nvSpPr>
          <p:spPr bwMode="auto">
            <a:xfrm>
              <a:off x="2172" y="1524"/>
              <a:ext cx="1020" cy="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2000" b="0">
                  <a:latin typeface="Verdana" panose="020B0604030504040204" pitchFamily="34" charset="0"/>
                </a:rPr>
                <a:t>H0 vera</a:t>
              </a:r>
            </a:p>
          </p:txBody>
        </p:sp>
        <p:sp>
          <p:nvSpPr>
            <p:cNvPr id="2531347" name="Text Box 19"/>
            <p:cNvSpPr txBox="1">
              <a:spLocks noChangeArrowheads="1"/>
            </p:cNvSpPr>
            <p:nvPr/>
          </p:nvSpPr>
          <p:spPr bwMode="auto">
            <a:xfrm>
              <a:off x="2575" y="1497"/>
              <a:ext cx="1266" cy="173"/>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1800">
                  <a:latin typeface="Verdana" panose="020B0604030504040204" pitchFamily="34" charset="0"/>
                </a:rPr>
                <a:t>stato delle cose</a:t>
              </a:r>
            </a:p>
          </p:txBody>
        </p:sp>
        <p:sp>
          <p:nvSpPr>
            <p:cNvPr id="2531348" name="Text Box 20"/>
            <p:cNvSpPr txBox="1">
              <a:spLocks noChangeArrowheads="1"/>
            </p:cNvSpPr>
            <p:nvPr/>
          </p:nvSpPr>
          <p:spPr bwMode="auto">
            <a:xfrm>
              <a:off x="868" y="2414"/>
              <a:ext cx="477" cy="173"/>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1800">
                  <a:latin typeface="Verdana" panose="020B0604030504040204" pitchFamily="34" charset="0"/>
                </a:rPr>
                <a:t>scelta</a:t>
              </a:r>
            </a:p>
          </p:txBody>
        </p:sp>
      </p:grpSp>
      <p:sp>
        <p:nvSpPr>
          <p:cNvPr id="2531349" name="Text Box 21"/>
          <p:cNvSpPr txBox="1">
            <a:spLocks noChangeArrowheads="1"/>
          </p:cNvSpPr>
          <p:nvPr/>
        </p:nvSpPr>
        <p:spPr bwMode="auto">
          <a:xfrm>
            <a:off x="258763" y="5661025"/>
            <a:ext cx="7970837" cy="639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r>
              <a:rPr lang="it-IT" altLang="it-IT" sz="2400">
                <a:solidFill>
                  <a:srgbClr val="99CC00"/>
                </a:solidFill>
                <a:latin typeface="Symbol" panose="05050102010706020507" pitchFamily="18" charset="2"/>
              </a:rPr>
              <a:t>b</a:t>
            </a:r>
            <a:r>
              <a:rPr lang="it-IT" altLang="it-IT" sz="1800">
                <a:latin typeface="Symbol" panose="05050102010706020507" pitchFamily="18" charset="2"/>
              </a:rPr>
              <a:t> </a:t>
            </a:r>
            <a:r>
              <a:rPr lang="it-IT" altLang="it-IT" sz="1800" b="0">
                <a:latin typeface="Verdana" panose="020B0604030504040204" pitchFamily="34" charset="0"/>
              </a:rPr>
              <a:t>identifica la probabilità di aver accettato (o meglio “non rifiutare”) l’ipotesi nulla quando l’ipotesi nulla è falsa</a:t>
            </a:r>
          </a:p>
        </p:txBody>
      </p:sp>
      <p:sp>
        <p:nvSpPr>
          <p:cNvPr id="2531350" name="Rectangle 22"/>
          <p:cNvSpPr>
            <a:spLocks noChangeArrowheads="1"/>
          </p:cNvSpPr>
          <p:nvPr/>
        </p:nvSpPr>
        <p:spPr bwMode="auto">
          <a:xfrm>
            <a:off x="3436938" y="3946525"/>
            <a:ext cx="1638300" cy="7588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31351" name="Rectangle 23"/>
          <p:cNvSpPr>
            <a:spLocks noChangeArrowheads="1"/>
          </p:cNvSpPr>
          <p:nvPr/>
        </p:nvSpPr>
        <p:spPr bwMode="auto">
          <a:xfrm>
            <a:off x="5065713" y="3211513"/>
            <a:ext cx="1638300" cy="7588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31352" name="Text Box 24"/>
          <p:cNvSpPr txBox="1">
            <a:spLocks noChangeArrowheads="1"/>
          </p:cNvSpPr>
          <p:nvPr/>
        </p:nvSpPr>
        <p:spPr bwMode="auto">
          <a:xfrm>
            <a:off x="258763" y="6465888"/>
            <a:ext cx="8885237"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chemeClr val="accent2"/>
              </a:buClr>
              <a:buFont typeface="Wingdings" panose="05000000000000000000" pitchFamily="2" charset="2"/>
              <a:buChar char="è"/>
            </a:pPr>
            <a:r>
              <a:rPr lang="it-IT" altLang="it-IT" sz="1800" b="0">
                <a:latin typeface="Verdana" panose="020B0604030504040204" pitchFamily="34" charset="0"/>
              </a:rPr>
              <a:t>l’entità dell’effetto può essere sovrastimata (I tipo)/sottostimata (II tipo)</a:t>
            </a:r>
          </a:p>
        </p:txBody>
      </p:sp>
      <p:grpSp>
        <p:nvGrpSpPr>
          <p:cNvPr id="2531353" name="Group 25"/>
          <p:cNvGrpSpPr>
            <a:grpSpLocks/>
          </p:cNvGrpSpPr>
          <p:nvPr/>
        </p:nvGrpSpPr>
        <p:grpSpPr bwMode="auto">
          <a:xfrm>
            <a:off x="381000" y="708025"/>
            <a:ext cx="8456613" cy="1585913"/>
            <a:chOff x="240" y="446"/>
            <a:chExt cx="5327" cy="999"/>
          </a:xfrm>
        </p:grpSpPr>
        <p:grpSp>
          <p:nvGrpSpPr>
            <p:cNvPr id="2531354" name="Group 26"/>
            <p:cNvGrpSpPr>
              <a:grpSpLocks/>
            </p:cNvGrpSpPr>
            <p:nvPr/>
          </p:nvGrpSpPr>
          <p:grpSpPr bwMode="auto">
            <a:xfrm>
              <a:off x="240" y="453"/>
              <a:ext cx="2622" cy="987"/>
              <a:chOff x="240" y="453"/>
              <a:chExt cx="2622" cy="987"/>
            </a:xfrm>
          </p:grpSpPr>
          <p:sp>
            <p:nvSpPr>
              <p:cNvPr id="2531355" name="Rectangle 27"/>
              <p:cNvSpPr>
                <a:spLocks noChangeArrowheads="1"/>
              </p:cNvSpPr>
              <p:nvPr/>
            </p:nvSpPr>
            <p:spPr bwMode="auto">
              <a:xfrm>
                <a:off x="1421" y="453"/>
                <a:ext cx="287"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800">
                    <a:solidFill>
                      <a:schemeClr val="accent2"/>
                    </a:solidFill>
                  </a:rPr>
                  <a:t>H0</a:t>
                </a:r>
              </a:p>
            </p:txBody>
          </p:sp>
          <p:grpSp>
            <p:nvGrpSpPr>
              <p:cNvPr id="2531356" name="Group 28"/>
              <p:cNvGrpSpPr>
                <a:grpSpLocks/>
              </p:cNvGrpSpPr>
              <p:nvPr/>
            </p:nvGrpSpPr>
            <p:grpSpPr bwMode="auto">
              <a:xfrm>
                <a:off x="240" y="744"/>
                <a:ext cx="2622" cy="696"/>
                <a:chOff x="240" y="744"/>
                <a:chExt cx="2622" cy="696"/>
              </a:xfrm>
            </p:grpSpPr>
            <p:sp>
              <p:nvSpPr>
                <p:cNvPr id="2531357" name="Text Box 29"/>
                <p:cNvSpPr txBox="1">
                  <a:spLocks noChangeArrowheads="1"/>
                </p:cNvSpPr>
                <p:nvPr/>
              </p:nvSpPr>
              <p:spPr bwMode="auto">
                <a:xfrm>
                  <a:off x="851" y="976"/>
                  <a:ext cx="5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b="0"/>
                    <a:t>Whore</a:t>
                  </a:r>
                </a:p>
              </p:txBody>
            </p:sp>
            <p:sp>
              <p:nvSpPr>
                <p:cNvPr id="2531358" name="Rectangle 30"/>
                <p:cNvSpPr>
                  <a:spLocks noChangeArrowheads="1"/>
                </p:cNvSpPr>
                <p:nvPr/>
              </p:nvSpPr>
              <p:spPr bwMode="auto">
                <a:xfrm>
                  <a:off x="240" y="744"/>
                  <a:ext cx="1140" cy="696"/>
                </a:xfrm>
                <a:prstGeom prst="rect">
                  <a:avLst/>
                </a:prstGeom>
                <a:noFill/>
                <a:ln w="9525" algn="ctr">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31359" name="Text Box 31"/>
                <p:cNvSpPr txBox="1">
                  <a:spLocks noChangeArrowheads="1"/>
                </p:cNvSpPr>
                <p:nvPr/>
              </p:nvSpPr>
              <p:spPr bwMode="auto">
                <a:xfrm>
                  <a:off x="2369" y="976"/>
                  <a:ext cx="4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b="0"/>
                    <a:t>River</a:t>
                  </a:r>
                </a:p>
              </p:txBody>
            </p:sp>
            <p:sp>
              <p:nvSpPr>
                <p:cNvPr id="2531360" name="Rectangle 32"/>
                <p:cNvSpPr>
                  <a:spLocks noChangeArrowheads="1"/>
                </p:cNvSpPr>
                <p:nvPr/>
              </p:nvSpPr>
              <p:spPr bwMode="auto">
                <a:xfrm>
                  <a:off x="1698" y="744"/>
                  <a:ext cx="1164" cy="696"/>
                </a:xfrm>
                <a:prstGeom prst="rect">
                  <a:avLst/>
                </a:prstGeom>
                <a:noFill/>
                <a:ln w="9525" algn="ctr">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31361" name="Rectangle 33"/>
                <p:cNvSpPr>
                  <a:spLocks noChangeArrowheads="1"/>
                </p:cNvSpPr>
                <p:nvPr/>
              </p:nvSpPr>
              <p:spPr bwMode="auto">
                <a:xfrm>
                  <a:off x="1474" y="957"/>
                  <a:ext cx="131"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800">
                      <a:solidFill>
                        <a:schemeClr val="accent2"/>
                      </a:solidFill>
                    </a:rPr>
                    <a:t>=</a:t>
                  </a:r>
                </a:p>
              </p:txBody>
            </p:sp>
            <p:pic>
              <p:nvPicPr>
                <p:cNvPr id="2531362" name="Picture 34" descr="Risultati immagini per Say">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 y="962"/>
                  <a:ext cx="558" cy="260"/>
                </a:xfrm>
                <a:prstGeom prst="rect">
                  <a:avLst/>
                </a:prstGeom>
                <a:noFill/>
                <a:extLst>
                  <a:ext uri="{909E8E84-426E-40DD-AFC4-6F175D3DCCD1}">
                    <a14:hiddenFill xmlns:a14="http://schemas.microsoft.com/office/drawing/2010/main">
                      <a:solidFill>
                        <a:srgbClr val="FFFFFF"/>
                      </a:solidFill>
                    </a14:hiddenFill>
                  </a:ext>
                </a:extLst>
              </p:spPr>
            </p:pic>
            <p:pic>
              <p:nvPicPr>
                <p:cNvPr id="2531363" name="Picture 35" descr="Risultati immagini per Say">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6" y="962"/>
                  <a:ext cx="558" cy="26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2531364" name="Group 36"/>
            <p:cNvGrpSpPr>
              <a:grpSpLocks/>
            </p:cNvGrpSpPr>
            <p:nvPr/>
          </p:nvGrpSpPr>
          <p:grpSpPr bwMode="auto">
            <a:xfrm>
              <a:off x="2945" y="446"/>
              <a:ext cx="2622" cy="999"/>
              <a:chOff x="2945" y="446"/>
              <a:chExt cx="2622" cy="999"/>
            </a:xfrm>
          </p:grpSpPr>
          <p:sp>
            <p:nvSpPr>
              <p:cNvPr id="2531365" name="Rectangle 37"/>
              <p:cNvSpPr>
                <a:spLocks noChangeArrowheads="1"/>
              </p:cNvSpPr>
              <p:nvPr/>
            </p:nvSpPr>
            <p:spPr bwMode="auto">
              <a:xfrm>
                <a:off x="4103" y="446"/>
                <a:ext cx="287"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800">
                    <a:solidFill>
                      <a:schemeClr val="accent2"/>
                    </a:solidFill>
                  </a:rPr>
                  <a:t>H1</a:t>
                </a:r>
              </a:p>
            </p:txBody>
          </p:sp>
          <p:grpSp>
            <p:nvGrpSpPr>
              <p:cNvPr id="2531366" name="Group 38"/>
              <p:cNvGrpSpPr>
                <a:grpSpLocks/>
              </p:cNvGrpSpPr>
              <p:nvPr/>
            </p:nvGrpSpPr>
            <p:grpSpPr bwMode="auto">
              <a:xfrm>
                <a:off x="2945" y="749"/>
                <a:ext cx="2622" cy="696"/>
                <a:chOff x="240" y="744"/>
                <a:chExt cx="2622" cy="696"/>
              </a:xfrm>
            </p:grpSpPr>
            <p:sp>
              <p:nvSpPr>
                <p:cNvPr id="2531367" name="Text Box 39"/>
                <p:cNvSpPr txBox="1">
                  <a:spLocks noChangeArrowheads="1"/>
                </p:cNvSpPr>
                <p:nvPr/>
              </p:nvSpPr>
              <p:spPr bwMode="auto">
                <a:xfrm>
                  <a:off x="851" y="976"/>
                  <a:ext cx="54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b="0"/>
                    <a:t>Whore</a:t>
                  </a:r>
                </a:p>
              </p:txBody>
            </p:sp>
            <p:sp>
              <p:nvSpPr>
                <p:cNvPr id="2531368" name="Rectangle 40"/>
                <p:cNvSpPr>
                  <a:spLocks noChangeArrowheads="1"/>
                </p:cNvSpPr>
                <p:nvPr/>
              </p:nvSpPr>
              <p:spPr bwMode="auto">
                <a:xfrm>
                  <a:off x="240" y="744"/>
                  <a:ext cx="1140" cy="696"/>
                </a:xfrm>
                <a:prstGeom prst="rect">
                  <a:avLst/>
                </a:prstGeom>
                <a:noFill/>
                <a:ln w="9525" algn="ctr">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31369" name="Text Box 41"/>
                <p:cNvSpPr txBox="1">
                  <a:spLocks noChangeArrowheads="1"/>
                </p:cNvSpPr>
                <p:nvPr/>
              </p:nvSpPr>
              <p:spPr bwMode="auto">
                <a:xfrm>
                  <a:off x="2369" y="976"/>
                  <a:ext cx="45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800" b="0"/>
                    <a:t>River</a:t>
                  </a:r>
                </a:p>
              </p:txBody>
            </p:sp>
            <p:sp>
              <p:nvSpPr>
                <p:cNvPr id="2531370" name="Rectangle 42"/>
                <p:cNvSpPr>
                  <a:spLocks noChangeArrowheads="1"/>
                </p:cNvSpPr>
                <p:nvPr/>
              </p:nvSpPr>
              <p:spPr bwMode="auto">
                <a:xfrm>
                  <a:off x="1698" y="744"/>
                  <a:ext cx="1164" cy="696"/>
                </a:xfrm>
                <a:prstGeom prst="rect">
                  <a:avLst/>
                </a:prstGeom>
                <a:noFill/>
                <a:ln w="9525" algn="ctr">
                  <a:solidFill>
                    <a:srgbClr val="FF99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31371" name="Rectangle 43"/>
                <p:cNvSpPr>
                  <a:spLocks noChangeArrowheads="1"/>
                </p:cNvSpPr>
                <p:nvPr/>
              </p:nvSpPr>
              <p:spPr bwMode="auto">
                <a:xfrm>
                  <a:off x="1474" y="957"/>
                  <a:ext cx="131" cy="2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800">
                      <a:solidFill>
                        <a:schemeClr val="accent2"/>
                      </a:solidFill>
                    </a:rPr>
                    <a:t>&gt;</a:t>
                  </a:r>
                </a:p>
              </p:txBody>
            </p:sp>
            <p:pic>
              <p:nvPicPr>
                <p:cNvPr id="2531372" name="Picture 44" descr="Risultati immagini per Say">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 y="962"/>
                  <a:ext cx="558" cy="260"/>
                </a:xfrm>
                <a:prstGeom prst="rect">
                  <a:avLst/>
                </a:prstGeom>
                <a:noFill/>
                <a:extLst>
                  <a:ext uri="{909E8E84-426E-40DD-AFC4-6F175D3DCCD1}">
                    <a14:hiddenFill xmlns:a14="http://schemas.microsoft.com/office/drawing/2010/main">
                      <a:solidFill>
                        <a:srgbClr val="FFFFFF"/>
                      </a:solidFill>
                    </a14:hiddenFill>
                  </a:ext>
                </a:extLst>
              </p:spPr>
            </p:pic>
            <p:pic>
              <p:nvPicPr>
                <p:cNvPr id="2531373" name="Picture 45" descr="Risultati immagini per Say">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6" y="962"/>
                  <a:ext cx="558" cy="260"/>
                </a:xfrm>
                <a:prstGeom prst="rect">
                  <a:avLst/>
                </a:prstGeom>
                <a:noFill/>
                <a:extLst>
                  <a:ext uri="{909E8E84-426E-40DD-AFC4-6F175D3DCCD1}">
                    <a14:hiddenFill xmlns:a14="http://schemas.microsoft.com/office/drawing/2010/main">
                      <a:solidFill>
                        <a:srgbClr val="FFFFFF"/>
                      </a:solidFill>
                    </a14:hiddenFill>
                  </a:ext>
                </a:extLst>
              </p:spPr>
            </p:pic>
          </p:grpSp>
        </p:grpSp>
      </p:grpSp>
    </p:spTree>
    <p:extLst>
      <p:ext uri="{BB962C8B-B14F-4D97-AF65-F5344CB8AC3E}">
        <p14:creationId xmlns:p14="http://schemas.microsoft.com/office/powerpoint/2010/main" val="2794197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531353"/>
                                        </p:tgtEl>
                                        <p:attrNameLst>
                                          <p:attrName>style.visibility</p:attrName>
                                        </p:attrNameLst>
                                      </p:cBhvr>
                                      <p:to>
                                        <p:strVal val="visible"/>
                                      </p:to>
                                    </p:set>
                                    <p:animEffect transition="in" filter="wipe(down)">
                                      <p:cBhvr>
                                        <p:cTn id="7" dur="500"/>
                                        <p:tgtEl>
                                          <p:spTgt spid="25313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531343"/>
                                        </p:tgtEl>
                                        <p:attrNameLst>
                                          <p:attrName>style.visibility</p:attrName>
                                        </p:attrNameLst>
                                      </p:cBhvr>
                                      <p:to>
                                        <p:strVal val="visible"/>
                                      </p:to>
                                    </p:set>
                                    <p:animEffect transition="in" filter="fade">
                                      <p:cBhvr>
                                        <p:cTn id="12" dur="2000"/>
                                        <p:tgtEl>
                                          <p:spTgt spid="25313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531330"/>
                                        </p:tgtEl>
                                        <p:attrNameLst>
                                          <p:attrName>style.visibility</p:attrName>
                                        </p:attrNameLst>
                                      </p:cBhvr>
                                      <p:to>
                                        <p:strVal val="visible"/>
                                      </p:to>
                                    </p:set>
                                    <p:animEffect transition="in" filter="wipe(down)">
                                      <p:cBhvr>
                                        <p:cTn id="17" dur="500"/>
                                        <p:tgtEl>
                                          <p:spTgt spid="25313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531342"/>
                                        </p:tgtEl>
                                        <p:attrNameLst>
                                          <p:attrName>style.visibility</p:attrName>
                                        </p:attrNameLst>
                                      </p:cBhvr>
                                      <p:to>
                                        <p:strVal val="visible"/>
                                      </p:to>
                                    </p:set>
                                    <p:animEffect transition="in" filter="wipe(down)">
                                      <p:cBhvr>
                                        <p:cTn id="22" dur="500"/>
                                        <p:tgtEl>
                                          <p:spTgt spid="253134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31339"/>
                                        </p:tgtEl>
                                        <p:attrNameLst>
                                          <p:attrName>style.visibility</p:attrName>
                                        </p:attrNameLst>
                                      </p:cBhvr>
                                      <p:to>
                                        <p:strVal val="visible"/>
                                      </p:to>
                                    </p:set>
                                    <p:animEffect transition="in" filter="wipe(down)">
                                      <p:cBhvr>
                                        <p:cTn id="27" dur="500"/>
                                        <p:tgtEl>
                                          <p:spTgt spid="253133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31340"/>
                                        </p:tgtEl>
                                        <p:attrNameLst>
                                          <p:attrName>style.visibility</p:attrName>
                                        </p:attrNameLst>
                                      </p:cBhvr>
                                      <p:to>
                                        <p:strVal val="visible"/>
                                      </p:to>
                                    </p:set>
                                    <p:animEffect transition="in" filter="wipe(down)">
                                      <p:cBhvr>
                                        <p:cTn id="32" dur="500"/>
                                        <p:tgtEl>
                                          <p:spTgt spid="2531340"/>
                                        </p:tgtEl>
                                      </p:cBhvr>
                                    </p:animEffect>
                                  </p:childTnLst>
                                </p:cTn>
                              </p:par>
                              <p:par>
                                <p:cTn id="33" presetID="1" presetClass="entr" presetSubtype="0" fill="hold" grpId="0" nodeType="withEffect">
                                  <p:stCondLst>
                                    <p:cond delay="0"/>
                                  </p:stCondLst>
                                  <p:childTnLst>
                                    <p:set>
                                      <p:cBhvr>
                                        <p:cTn id="34" dur="1" fill="hold">
                                          <p:stCondLst>
                                            <p:cond delay="0"/>
                                          </p:stCondLst>
                                        </p:cTn>
                                        <p:tgtEl>
                                          <p:spTgt spid="2531350"/>
                                        </p:tgtEl>
                                        <p:attrNameLst>
                                          <p:attrName>style.visibility</p:attrName>
                                        </p:attrNameLst>
                                      </p:cBhvr>
                                      <p:to>
                                        <p:strVal val="visible"/>
                                      </p:to>
                                    </p:set>
                                  </p:childTnLst>
                                </p:cTn>
                              </p:par>
                            </p:childTnLst>
                          </p:cTn>
                        </p:par>
                        <p:par>
                          <p:cTn id="35" fill="hold" nodeType="afterGroup">
                            <p:stCondLst>
                              <p:cond delay="1500"/>
                            </p:stCondLst>
                            <p:childTnLst>
                              <p:par>
                                <p:cTn id="36" presetID="30" presetClass="emph" presetSubtype="0" repeatCount="2000" fill="remove" grpId="1" nodeType="afterEffect">
                                  <p:stCondLst>
                                    <p:cond delay="0"/>
                                  </p:stCondLst>
                                  <p:childTnLst>
                                    <p:animClr clrSpc="hsl" dir="cw">
                                      <p:cBhvr override="childStyle">
                                        <p:cTn id="37" dur="500" fill="hold"/>
                                        <p:tgtEl>
                                          <p:spTgt spid="2531350"/>
                                        </p:tgtEl>
                                        <p:attrNameLst>
                                          <p:attrName>style.color</p:attrName>
                                        </p:attrNameLst>
                                      </p:cBhvr>
                                      <p:by>
                                        <p:hsl h="0" s="12549" l="25098"/>
                                      </p:by>
                                    </p:animClr>
                                    <p:animClr clrSpc="hsl" dir="cw">
                                      <p:cBhvr>
                                        <p:cTn id="38" dur="500" fill="hold"/>
                                        <p:tgtEl>
                                          <p:spTgt spid="2531350"/>
                                        </p:tgtEl>
                                        <p:attrNameLst>
                                          <p:attrName>fillcolor</p:attrName>
                                        </p:attrNameLst>
                                      </p:cBhvr>
                                      <p:by>
                                        <p:hsl h="0" s="12549" l="25098"/>
                                      </p:by>
                                    </p:animClr>
                                    <p:animClr clrSpc="hsl" dir="cw">
                                      <p:cBhvr>
                                        <p:cTn id="39" dur="500" fill="hold"/>
                                        <p:tgtEl>
                                          <p:spTgt spid="2531350"/>
                                        </p:tgtEl>
                                        <p:attrNameLst>
                                          <p:attrName>stroke.color</p:attrName>
                                        </p:attrNameLst>
                                      </p:cBhvr>
                                      <p:by>
                                        <p:hsl h="0" s="12549" l="25098"/>
                                      </p:by>
                                    </p:animClr>
                                    <p:set>
                                      <p:cBhvr>
                                        <p:cTn id="40" dur="500" fill="hold"/>
                                        <p:tgtEl>
                                          <p:spTgt spid="2531350"/>
                                        </p:tgtEl>
                                        <p:attrNameLst>
                                          <p:attrName>fill.type</p:attrName>
                                        </p:attrNameLst>
                                      </p:cBhvr>
                                      <p:to>
                                        <p:strVal val="solid"/>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531341"/>
                                        </p:tgtEl>
                                        <p:attrNameLst>
                                          <p:attrName>style.visibility</p:attrName>
                                        </p:attrNameLst>
                                      </p:cBhvr>
                                      <p:to>
                                        <p:strVal val="visible"/>
                                      </p:to>
                                    </p:set>
                                    <p:animEffect transition="in" filter="wipe(down)">
                                      <p:cBhvr>
                                        <p:cTn id="45" dur="500"/>
                                        <p:tgtEl>
                                          <p:spTgt spid="2531341"/>
                                        </p:tgtEl>
                                      </p:cBhvr>
                                    </p:animEffect>
                                  </p:childTnLst>
                                </p:cTn>
                              </p:par>
                              <p:par>
                                <p:cTn id="46" presetID="1" presetClass="entr" presetSubtype="0" fill="hold" grpId="0" nodeType="withEffect">
                                  <p:stCondLst>
                                    <p:cond delay="0"/>
                                  </p:stCondLst>
                                  <p:childTnLst>
                                    <p:set>
                                      <p:cBhvr>
                                        <p:cTn id="47" dur="1" fill="hold">
                                          <p:stCondLst>
                                            <p:cond delay="0"/>
                                          </p:stCondLst>
                                        </p:cTn>
                                        <p:tgtEl>
                                          <p:spTgt spid="2531351"/>
                                        </p:tgtEl>
                                        <p:attrNameLst>
                                          <p:attrName>style.visibility</p:attrName>
                                        </p:attrNameLst>
                                      </p:cBhvr>
                                      <p:to>
                                        <p:strVal val="visible"/>
                                      </p:to>
                                    </p:set>
                                  </p:childTnLst>
                                </p:cTn>
                              </p:par>
                            </p:childTnLst>
                          </p:cTn>
                        </p:par>
                        <p:par>
                          <p:cTn id="48" fill="hold" nodeType="afterGroup">
                            <p:stCondLst>
                              <p:cond delay="500"/>
                            </p:stCondLst>
                            <p:childTnLst>
                              <p:par>
                                <p:cTn id="49" presetID="30" presetClass="emph" presetSubtype="0" repeatCount="2000" fill="remove" grpId="1" nodeType="afterEffect">
                                  <p:stCondLst>
                                    <p:cond delay="0"/>
                                  </p:stCondLst>
                                  <p:childTnLst>
                                    <p:animClr clrSpc="hsl" dir="cw">
                                      <p:cBhvr override="childStyle">
                                        <p:cTn id="50" dur="500" fill="hold"/>
                                        <p:tgtEl>
                                          <p:spTgt spid="2531351"/>
                                        </p:tgtEl>
                                        <p:attrNameLst>
                                          <p:attrName>style.color</p:attrName>
                                        </p:attrNameLst>
                                      </p:cBhvr>
                                      <p:by>
                                        <p:hsl h="0" s="12549" l="25098"/>
                                      </p:by>
                                    </p:animClr>
                                    <p:animClr clrSpc="hsl" dir="cw">
                                      <p:cBhvr>
                                        <p:cTn id="51" dur="500" fill="hold"/>
                                        <p:tgtEl>
                                          <p:spTgt spid="2531351"/>
                                        </p:tgtEl>
                                        <p:attrNameLst>
                                          <p:attrName>fillcolor</p:attrName>
                                        </p:attrNameLst>
                                      </p:cBhvr>
                                      <p:by>
                                        <p:hsl h="0" s="12549" l="25098"/>
                                      </p:by>
                                    </p:animClr>
                                    <p:animClr clrSpc="hsl" dir="cw">
                                      <p:cBhvr>
                                        <p:cTn id="52" dur="500" fill="hold"/>
                                        <p:tgtEl>
                                          <p:spTgt spid="2531351"/>
                                        </p:tgtEl>
                                        <p:attrNameLst>
                                          <p:attrName>stroke.color</p:attrName>
                                        </p:attrNameLst>
                                      </p:cBhvr>
                                      <p:by>
                                        <p:hsl h="0" s="12549" l="25098"/>
                                      </p:by>
                                    </p:animClr>
                                    <p:set>
                                      <p:cBhvr>
                                        <p:cTn id="53" dur="500" fill="hold"/>
                                        <p:tgtEl>
                                          <p:spTgt spid="2531351"/>
                                        </p:tgtEl>
                                        <p:attrNameLst>
                                          <p:attrName>fill.type</p:attrName>
                                        </p:attrNameLst>
                                      </p:cBhvr>
                                      <p:to>
                                        <p:strVal val="solid"/>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4" fill="hold" grpId="0" nodeType="clickEffect">
                                  <p:stCondLst>
                                    <p:cond delay="0"/>
                                  </p:stCondLst>
                                  <p:childTnLst>
                                    <p:set>
                                      <p:cBhvr>
                                        <p:cTn id="57" dur="1" fill="hold">
                                          <p:stCondLst>
                                            <p:cond delay="0"/>
                                          </p:stCondLst>
                                        </p:cTn>
                                        <p:tgtEl>
                                          <p:spTgt spid="2531338"/>
                                        </p:tgtEl>
                                        <p:attrNameLst>
                                          <p:attrName>style.visibility</p:attrName>
                                        </p:attrNameLst>
                                      </p:cBhvr>
                                      <p:to>
                                        <p:strVal val="visible"/>
                                      </p:to>
                                    </p:set>
                                    <p:animEffect transition="in" filter="slide(fromBottom)">
                                      <p:cBhvr>
                                        <p:cTn id="58" dur="500"/>
                                        <p:tgtEl>
                                          <p:spTgt spid="2531338"/>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2" presetClass="entr" presetSubtype="4" fill="hold" grpId="0" nodeType="clickEffect">
                                  <p:stCondLst>
                                    <p:cond delay="0"/>
                                  </p:stCondLst>
                                  <p:childTnLst>
                                    <p:set>
                                      <p:cBhvr>
                                        <p:cTn id="62" dur="1" fill="hold">
                                          <p:stCondLst>
                                            <p:cond delay="0"/>
                                          </p:stCondLst>
                                        </p:cTn>
                                        <p:tgtEl>
                                          <p:spTgt spid="2531349"/>
                                        </p:tgtEl>
                                        <p:attrNameLst>
                                          <p:attrName>style.visibility</p:attrName>
                                        </p:attrNameLst>
                                      </p:cBhvr>
                                      <p:to>
                                        <p:strVal val="visible"/>
                                      </p:to>
                                    </p:set>
                                    <p:animEffect transition="in" filter="slide(fromBottom)">
                                      <p:cBhvr>
                                        <p:cTn id="63" dur="500"/>
                                        <p:tgtEl>
                                          <p:spTgt spid="2531349"/>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2" presetClass="entr" presetSubtype="4" fill="hold" grpId="0" nodeType="clickEffect">
                                  <p:stCondLst>
                                    <p:cond delay="0"/>
                                  </p:stCondLst>
                                  <p:childTnLst>
                                    <p:set>
                                      <p:cBhvr>
                                        <p:cTn id="67" dur="1" fill="hold">
                                          <p:stCondLst>
                                            <p:cond delay="0"/>
                                          </p:stCondLst>
                                        </p:cTn>
                                        <p:tgtEl>
                                          <p:spTgt spid="2531352"/>
                                        </p:tgtEl>
                                        <p:attrNameLst>
                                          <p:attrName>style.visibility</p:attrName>
                                        </p:attrNameLst>
                                      </p:cBhvr>
                                      <p:to>
                                        <p:strVal val="visible"/>
                                      </p:to>
                                    </p:set>
                                    <p:animEffect transition="in" filter="slide(fromBottom)">
                                      <p:cBhvr>
                                        <p:cTn id="68" dur="500"/>
                                        <p:tgtEl>
                                          <p:spTgt spid="2531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1338" grpId="0"/>
      <p:bldP spid="2531339" grpId="0"/>
      <p:bldP spid="2531340" grpId="0"/>
      <p:bldP spid="2531341" grpId="0"/>
      <p:bldP spid="2531342" grpId="0"/>
      <p:bldP spid="2531349" grpId="0"/>
      <p:bldP spid="2531350" grpId="0" animBg="1"/>
      <p:bldP spid="2531350" grpId="1" animBg="1"/>
      <p:bldP spid="2531351" grpId="0" animBg="1"/>
      <p:bldP spid="2531351" grpId="1" animBg="1"/>
      <p:bldP spid="2531352"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7714" name="Rectangle 2"/>
          <p:cNvSpPr>
            <a:spLocks noChangeArrowheads="1"/>
          </p:cNvSpPr>
          <p:nvPr/>
        </p:nvSpPr>
        <p:spPr bwMode="auto">
          <a:xfrm>
            <a:off x="1127125" y="247650"/>
            <a:ext cx="61595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4000" dirty="0">
                <a:solidFill>
                  <a:schemeClr val="accent2"/>
                </a:solidFill>
              </a:rPr>
              <a:t>q</a:t>
            </a:r>
            <a:r>
              <a:rPr lang="it-IT" altLang="it-IT" sz="4000" dirty="0" smtClean="0">
                <a:solidFill>
                  <a:schemeClr val="accent2"/>
                </a:solidFill>
              </a:rPr>
              <a:t>uindi verifica </a:t>
            </a:r>
            <a:r>
              <a:rPr lang="it-IT" altLang="it-IT" sz="4000" dirty="0">
                <a:solidFill>
                  <a:schemeClr val="accent2"/>
                </a:solidFill>
              </a:rPr>
              <a:t>di ipotesi</a:t>
            </a:r>
          </a:p>
        </p:txBody>
      </p:sp>
      <p:sp>
        <p:nvSpPr>
          <p:cNvPr id="2547715" name="Text Box 3"/>
          <p:cNvSpPr txBox="1">
            <a:spLocks noChangeArrowheads="1"/>
          </p:cNvSpPr>
          <p:nvPr/>
        </p:nvSpPr>
        <p:spPr bwMode="auto">
          <a:xfrm>
            <a:off x="1009650" y="4440238"/>
            <a:ext cx="6454775" cy="2227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sz="2800" b="0">
                <a:latin typeface="leclq8" charset="0"/>
              </a:rPr>
              <a:t>Le ipotesi vengono testate in maniera probabilistica mediante l’applicazione della logica falsificazionista attraverso la </a:t>
            </a:r>
            <a:r>
              <a:rPr lang="it-IT" altLang="it-IT" sz="2800">
                <a:solidFill>
                  <a:srgbClr val="FF9900"/>
                </a:solidFill>
                <a:latin typeface="leclq8" charset="0"/>
              </a:rPr>
              <a:t>Verifica della Significatività dell’Ipotesi Nulla</a:t>
            </a:r>
            <a:r>
              <a:rPr lang="it-IT" altLang="it-IT" sz="2800" b="0">
                <a:latin typeface="leclq8" charset="0"/>
              </a:rPr>
              <a:t> (VeSn)</a:t>
            </a:r>
          </a:p>
        </p:txBody>
      </p:sp>
      <p:pic>
        <p:nvPicPr>
          <p:cNvPr id="25477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7075" y="1162050"/>
            <a:ext cx="1914525" cy="223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7717" name="Rectangle 5"/>
          <p:cNvSpPr>
            <a:spLocks noChangeArrowheads="1"/>
          </p:cNvSpPr>
          <p:nvPr/>
        </p:nvSpPr>
        <p:spPr bwMode="auto">
          <a:xfrm>
            <a:off x="1489075" y="3619500"/>
            <a:ext cx="5470525" cy="6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algn="ctr"/>
            <a:r>
              <a:rPr lang="it-IT" altLang="it-IT" sz="2000" b="0">
                <a:solidFill>
                  <a:schemeClr val="bg2"/>
                </a:solidFill>
              </a:rPr>
              <a:t>R. Fisher</a:t>
            </a:r>
          </a:p>
          <a:p>
            <a:pPr algn="ctr"/>
            <a:r>
              <a:rPr lang="it-IT" altLang="it-IT" sz="2000" b="0" i="1">
                <a:solidFill>
                  <a:schemeClr val="bg2"/>
                </a:solidFill>
              </a:rPr>
              <a:t>Statistical Methods for Research Workers</a:t>
            </a:r>
            <a:r>
              <a:rPr lang="it-IT" altLang="it-IT" sz="2000" b="0">
                <a:solidFill>
                  <a:schemeClr val="bg2"/>
                </a:solidFill>
              </a:rPr>
              <a:t> (1925)</a:t>
            </a:r>
          </a:p>
        </p:txBody>
      </p:sp>
    </p:spTree>
    <p:extLst>
      <p:ext uri="{BB962C8B-B14F-4D97-AF65-F5344CB8AC3E}">
        <p14:creationId xmlns:p14="http://schemas.microsoft.com/office/powerpoint/2010/main" val="19981942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62" name="Rectangle 2"/>
          <p:cNvSpPr>
            <a:spLocks noChangeArrowheads="1"/>
          </p:cNvSpPr>
          <p:nvPr/>
        </p:nvSpPr>
        <p:spPr bwMode="auto">
          <a:xfrm>
            <a:off x="1870075" y="363538"/>
            <a:ext cx="5657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4000">
                <a:solidFill>
                  <a:schemeClr val="accent2"/>
                </a:solidFill>
              </a:rPr>
              <a:t>generazione di ipotesi</a:t>
            </a:r>
          </a:p>
        </p:txBody>
      </p:sp>
      <p:sp>
        <p:nvSpPr>
          <p:cNvPr id="2549763" name="Text Box 3"/>
          <p:cNvSpPr txBox="1">
            <a:spLocks noChangeArrowheads="1"/>
          </p:cNvSpPr>
          <p:nvPr/>
        </p:nvSpPr>
        <p:spPr bwMode="auto">
          <a:xfrm>
            <a:off x="381000" y="1168400"/>
            <a:ext cx="2771977"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600" dirty="0">
                <a:solidFill>
                  <a:srgbClr val="FF9900"/>
                </a:solidFill>
              </a:rPr>
              <a:t>H0: P </a:t>
            </a:r>
            <a:r>
              <a:rPr lang="it-IT" altLang="it-IT" sz="2600" dirty="0" smtClean="0">
                <a:solidFill>
                  <a:srgbClr val="FF9900"/>
                </a:solidFill>
              </a:rPr>
              <a:t>(T</a:t>
            </a:r>
            <a:r>
              <a:rPr lang="it-IT" altLang="it-IT" dirty="0">
                <a:solidFill>
                  <a:srgbClr val="FF9900"/>
                </a:solidFill>
              </a:rPr>
              <a:t>W</a:t>
            </a:r>
            <a:r>
              <a:rPr lang="it-IT" altLang="it-IT" sz="2600" dirty="0" smtClean="0">
                <a:solidFill>
                  <a:srgbClr val="FF9900"/>
                </a:solidFill>
              </a:rPr>
              <a:t>) </a:t>
            </a:r>
            <a:r>
              <a:rPr lang="it-IT" altLang="it-IT" sz="2600" dirty="0">
                <a:solidFill>
                  <a:srgbClr val="FF9900"/>
                </a:solidFill>
                <a:sym typeface="Symbol" panose="05050102010706020507" pitchFamily="18" charset="2"/>
              </a:rPr>
              <a:t>=</a:t>
            </a:r>
            <a:r>
              <a:rPr lang="it-IT" altLang="it-IT" sz="2600" dirty="0">
                <a:solidFill>
                  <a:srgbClr val="FF9900"/>
                </a:solidFill>
              </a:rPr>
              <a:t> </a:t>
            </a:r>
            <a:r>
              <a:rPr lang="it-IT" altLang="it-IT" sz="2600" dirty="0" smtClean="0">
                <a:solidFill>
                  <a:srgbClr val="FF9900"/>
                </a:solidFill>
              </a:rPr>
              <a:t>P(T</a:t>
            </a:r>
            <a:r>
              <a:rPr lang="it-IT" altLang="it-IT" dirty="0">
                <a:solidFill>
                  <a:srgbClr val="FF9900"/>
                </a:solidFill>
              </a:rPr>
              <a:t>R</a:t>
            </a:r>
            <a:r>
              <a:rPr lang="it-IT" altLang="it-IT" sz="2600" dirty="0" smtClean="0">
                <a:solidFill>
                  <a:srgbClr val="FF9900"/>
                </a:solidFill>
              </a:rPr>
              <a:t>)</a:t>
            </a:r>
            <a:endParaRPr lang="it-IT" altLang="it-IT" sz="2600" dirty="0">
              <a:solidFill>
                <a:srgbClr val="FF9900"/>
              </a:solidFill>
            </a:endParaRPr>
          </a:p>
        </p:txBody>
      </p:sp>
      <p:sp>
        <p:nvSpPr>
          <p:cNvPr id="2549764" name="Text Box 4"/>
          <p:cNvSpPr txBox="1">
            <a:spLocks noChangeArrowheads="1"/>
          </p:cNvSpPr>
          <p:nvPr/>
        </p:nvSpPr>
        <p:spPr bwMode="auto">
          <a:xfrm>
            <a:off x="381000" y="1616075"/>
            <a:ext cx="285052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600" dirty="0">
                <a:solidFill>
                  <a:schemeClr val="folHlink"/>
                </a:solidFill>
              </a:rPr>
              <a:t>H1: P </a:t>
            </a:r>
            <a:r>
              <a:rPr lang="it-IT" altLang="it-IT" sz="2600" dirty="0" smtClean="0">
                <a:solidFill>
                  <a:schemeClr val="folHlink"/>
                </a:solidFill>
              </a:rPr>
              <a:t>(T</a:t>
            </a:r>
            <a:r>
              <a:rPr lang="it-IT" altLang="it-IT" sz="1800" dirty="0" smtClean="0">
                <a:solidFill>
                  <a:schemeClr val="folHlink"/>
                </a:solidFill>
              </a:rPr>
              <a:t>W</a:t>
            </a:r>
            <a:r>
              <a:rPr lang="it-IT" altLang="it-IT" sz="2600" dirty="0" smtClean="0">
                <a:solidFill>
                  <a:schemeClr val="folHlink"/>
                </a:solidFill>
              </a:rPr>
              <a:t>) </a:t>
            </a:r>
            <a:r>
              <a:rPr lang="it-IT" altLang="it-IT" sz="2600" dirty="0">
                <a:solidFill>
                  <a:schemeClr val="folHlink"/>
                </a:solidFill>
                <a:sym typeface="Symbol" panose="05050102010706020507" pitchFamily="18" charset="2"/>
              </a:rPr>
              <a:t>&gt;</a:t>
            </a:r>
            <a:r>
              <a:rPr lang="it-IT" altLang="it-IT" sz="2600" dirty="0">
                <a:solidFill>
                  <a:schemeClr val="folHlink"/>
                </a:solidFill>
              </a:rPr>
              <a:t> </a:t>
            </a:r>
            <a:r>
              <a:rPr lang="it-IT" altLang="it-IT" sz="2600" dirty="0" smtClean="0">
                <a:solidFill>
                  <a:schemeClr val="folHlink"/>
                </a:solidFill>
              </a:rPr>
              <a:t>P(T</a:t>
            </a:r>
            <a:r>
              <a:rPr lang="it-IT" altLang="it-IT" sz="1800" dirty="0" smtClean="0">
                <a:solidFill>
                  <a:schemeClr val="folHlink"/>
                </a:solidFill>
              </a:rPr>
              <a:t>R</a:t>
            </a:r>
            <a:r>
              <a:rPr lang="it-IT" altLang="it-IT" sz="2600" dirty="0" smtClean="0">
                <a:solidFill>
                  <a:schemeClr val="folHlink"/>
                </a:solidFill>
              </a:rPr>
              <a:t>)</a:t>
            </a:r>
            <a:endParaRPr lang="it-IT" altLang="it-IT" sz="2600" dirty="0">
              <a:solidFill>
                <a:schemeClr val="folHlink"/>
              </a:solidFill>
            </a:endParaRPr>
          </a:p>
        </p:txBody>
      </p:sp>
      <p:sp>
        <p:nvSpPr>
          <p:cNvPr id="2549765" name="Line 5"/>
          <p:cNvSpPr>
            <a:spLocks noChangeShapeType="1"/>
          </p:cNvSpPr>
          <p:nvPr/>
        </p:nvSpPr>
        <p:spPr bwMode="auto">
          <a:xfrm>
            <a:off x="2782888" y="2338388"/>
            <a:ext cx="29067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66" name="Line 6"/>
          <p:cNvSpPr>
            <a:spLocks noChangeShapeType="1"/>
          </p:cNvSpPr>
          <p:nvPr/>
        </p:nvSpPr>
        <p:spPr bwMode="auto">
          <a:xfrm>
            <a:off x="2782888" y="2338388"/>
            <a:ext cx="1587" cy="28717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67" name="Line 7"/>
          <p:cNvSpPr>
            <a:spLocks noChangeShapeType="1"/>
          </p:cNvSpPr>
          <p:nvPr/>
        </p:nvSpPr>
        <p:spPr bwMode="auto">
          <a:xfrm>
            <a:off x="2725738" y="5210175"/>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68" name="Line 8"/>
          <p:cNvSpPr>
            <a:spLocks noChangeShapeType="1"/>
          </p:cNvSpPr>
          <p:nvPr/>
        </p:nvSpPr>
        <p:spPr bwMode="auto">
          <a:xfrm>
            <a:off x="2725738" y="2338388"/>
            <a:ext cx="571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69" name="Line 9"/>
          <p:cNvSpPr>
            <a:spLocks noChangeShapeType="1"/>
          </p:cNvSpPr>
          <p:nvPr/>
        </p:nvSpPr>
        <p:spPr bwMode="auto">
          <a:xfrm>
            <a:off x="2782888" y="5210175"/>
            <a:ext cx="29067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70" name="Line 10"/>
          <p:cNvSpPr>
            <a:spLocks noChangeShapeType="1"/>
          </p:cNvSpPr>
          <p:nvPr/>
        </p:nvSpPr>
        <p:spPr bwMode="auto">
          <a:xfrm flipV="1">
            <a:off x="278288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71" name="Line 11"/>
          <p:cNvSpPr>
            <a:spLocks noChangeShapeType="1"/>
          </p:cNvSpPr>
          <p:nvPr/>
        </p:nvSpPr>
        <p:spPr bwMode="auto">
          <a:xfrm flipV="1">
            <a:off x="3514725" y="52101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72" name="Line 12"/>
          <p:cNvSpPr>
            <a:spLocks noChangeShapeType="1"/>
          </p:cNvSpPr>
          <p:nvPr/>
        </p:nvSpPr>
        <p:spPr bwMode="auto">
          <a:xfrm flipV="1">
            <a:off x="423703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73" name="Line 13"/>
          <p:cNvSpPr>
            <a:spLocks noChangeShapeType="1"/>
          </p:cNvSpPr>
          <p:nvPr/>
        </p:nvSpPr>
        <p:spPr bwMode="auto">
          <a:xfrm flipV="1">
            <a:off x="496728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74" name="Line 14"/>
          <p:cNvSpPr>
            <a:spLocks noChangeShapeType="1"/>
          </p:cNvSpPr>
          <p:nvPr/>
        </p:nvSpPr>
        <p:spPr bwMode="auto">
          <a:xfrm flipV="1">
            <a:off x="5689600" y="52101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49775" name="Freeform 15"/>
          <p:cNvSpPr>
            <a:spLocks/>
          </p:cNvSpPr>
          <p:nvPr/>
        </p:nvSpPr>
        <p:spPr bwMode="auto">
          <a:xfrm>
            <a:off x="2492375" y="2919413"/>
            <a:ext cx="3487738" cy="2290762"/>
          </a:xfrm>
          <a:custGeom>
            <a:avLst/>
            <a:gdLst>
              <a:gd name="T0" fmla="*/ 0 w 420"/>
              <a:gd name="T1" fmla="*/ 276 h 276"/>
              <a:gd name="T2" fmla="*/ 8 w 420"/>
              <a:gd name="T3" fmla="*/ 276 h 276"/>
              <a:gd name="T4" fmla="*/ 17 w 420"/>
              <a:gd name="T5" fmla="*/ 276 h 276"/>
              <a:gd name="T6" fmla="*/ 25 w 420"/>
              <a:gd name="T7" fmla="*/ 276 h 276"/>
              <a:gd name="T8" fmla="*/ 34 w 420"/>
              <a:gd name="T9" fmla="*/ 276 h 276"/>
              <a:gd name="T10" fmla="*/ 42 w 420"/>
              <a:gd name="T11" fmla="*/ 276 h 276"/>
              <a:gd name="T12" fmla="*/ 50 w 420"/>
              <a:gd name="T13" fmla="*/ 276 h 276"/>
              <a:gd name="T14" fmla="*/ 59 w 420"/>
              <a:gd name="T15" fmla="*/ 276 h 276"/>
              <a:gd name="T16" fmla="*/ 67 w 420"/>
              <a:gd name="T17" fmla="*/ 276 h 276"/>
              <a:gd name="T18" fmla="*/ 76 w 420"/>
              <a:gd name="T19" fmla="*/ 276 h 276"/>
              <a:gd name="T20" fmla="*/ 84 w 420"/>
              <a:gd name="T21" fmla="*/ 276 h 276"/>
              <a:gd name="T22" fmla="*/ 92 w 420"/>
              <a:gd name="T23" fmla="*/ 275 h 276"/>
              <a:gd name="T24" fmla="*/ 101 w 420"/>
              <a:gd name="T25" fmla="*/ 274 h 276"/>
              <a:gd name="T26" fmla="*/ 109 w 420"/>
              <a:gd name="T27" fmla="*/ 272 h 276"/>
              <a:gd name="T28" fmla="*/ 118 w 420"/>
              <a:gd name="T29" fmla="*/ 268 h 276"/>
              <a:gd name="T30" fmla="*/ 126 w 420"/>
              <a:gd name="T31" fmla="*/ 261 h 276"/>
              <a:gd name="T32" fmla="*/ 134 w 420"/>
              <a:gd name="T33" fmla="*/ 249 h 276"/>
              <a:gd name="T34" fmla="*/ 143 w 420"/>
              <a:gd name="T35" fmla="*/ 232 h 276"/>
              <a:gd name="T36" fmla="*/ 151 w 420"/>
              <a:gd name="T37" fmla="*/ 209 h 276"/>
              <a:gd name="T38" fmla="*/ 160 w 420"/>
              <a:gd name="T39" fmla="*/ 178 h 276"/>
              <a:gd name="T40" fmla="*/ 168 w 420"/>
              <a:gd name="T41" fmla="*/ 142 h 276"/>
              <a:gd name="T42" fmla="*/ 176 w 420"/>
              <a:gd name="T43" fmla="*/ 102 h 276"/>
              <a:gd name="T44" fmla="*/ 185 w 420"/>
              <a:gd name="T45" fmla="*/ 63 h 276"/>
              <a:gd name="T46" fmla="*/ 193 w 420"/>
              <a:gd name="T47" fmla="*/ 30 h 276"/>
              <a:gd name="T48" fmla="*/ 202 w 420"/>
              <a:gd name="T49" fmla="*/ 8 h 276"/>
              <a:gd name="T50" fmla="*/ 210 w 420"/>
              <a:gd name="T51" fmla="*/ 0 h 276"/>
              <a:gd name="T52" fmla="*/ 218 w 420"/>
              <a:gd name="T53" fmla="*/ 8 h 276"/>
              <a:gd name="T54" fmla="*/ 227 w 420"/>
              <a:gd name="T55" fmla="*/ 30 h 276"/>
              <a:gd name="T56" fmla="*/ 235 w 420"/>
              <a:gd name="T57" fmla="*/ 63 h 276"/>
              <a:gd name="T58" fmla="*/ 244 w 420"/>
              <a:gd name="T59" fmla="*/ 102 h 276"/>
              <a:gd name="T60" fmla="*/ 252 w 420"/>
              <a:gd name="T61" fmla="*/ 142 h 276"/>
              <a:gd name="T62" fmla="*/ 260 w 420"/>
              <a:gd name="T63" fmla="*/ 178 h 276"/>
              <a:gd name="T64" fmla="*/ 269 w 420"/>
              <a:gd name="T65" fmla="*/ 209 h 276"/>
              <a:gd name="T66" fmla="*/ 277 w 420"/>
              <a:gd name="T67" fmla="*/ 232 h 276"/>
              <a:gd name="T68" fmla="*/ 286 w 420"/>
              <a:gd name="T69" fmla="*/ 249 h 276"/>
              <a:gd name="T70" fmla="*/ 294 w 420"/>
              <a:gd name="T71" fmla="*/ 261 h 276"/>
              <a:gd name="T72" fmla="*/ 302 w 420"/>
              <a:gd name="T73" fmla="*/ 268 h 276"/>
              <a:gd name="T74" fmla="*/ 311 w 420"/>
              <a:gd name="T75" fmla="*/ 272 h 276"/>
              <a:gd name="T76" fmla="*/ 319 w 420"/>
              <a:gd name="T77" fmla="*/ 274 h 276"/>
              <a:gd name="T78" fmla="*/ 328 w 420"/>
              <a:gd name="T79" fmla="*/ 275 h 276"/>
              <a:gd name="T80" fmla="*/ 336 w 420"/>
              <a:gd name="T81" fmla="*/ 276 h 276"/>
              <a:gd name="T82" fmla="*/ 344 w 420"/>
              <a:gd name="T83" fmla="*/ 276 h 276"/>
              <a:gd name="T84" fmla="*/ 353 w 420"/>
              <a:gd name="T85" fmla="*/ 276 h 276"/>
              <a:gd name="T86" fmla="*/ 361 w 420"/>
              <a:gd name="T87" fmla="*/ 276 h 276"/>
              <a:gd name="T88" fmla="*/ 370 w 420"/>
              <a:gd name="T89" fmla="*/ 276 h 276"/>
              <a:gd name="T90" fmla="*/ 378 w 420"/>
              <a:gd name="T91" fmla="*/ 276 h 276"/>
              <a:gd name="T92" fmla="*/ 386 w 420"/>
              <a:gd name="T93" fmla="*/ 276 h 276"/>
              <a:gd name="T94" fmla="*/ 395 w 420"/>
              <a:gd name="T95" fmla="*/ 276 h 276"/>
              <a:gd name="T96" fmla="*/ 403 w 420"/>
              <a:gd name="T97" fmla="*/ 276 h 276"/>
              <a:gd name="T98" fmla="*/ 412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7" y="276"/>
                </a:lnTo>
                <a:lnTo>
                  <a:pt x="25" y="276"/>
                </a:lnTo>
                <a:lnTo>
                  <a:pt x="34" y="276"/>
                </a:lnTo>
                <a:lnTo>
                  <a:pt x="42" y="276"/>
                </a:lnTo>
                <a:lnTo>
                  <a:pt x="50" y="276"/>
                </a:lnTo>
                <a:lnTo>
                  <a:pt x="59" y="276"/>
                </a:lnTo>
                <a:lnTo>
                  <a:pt x="67" y="276"/>
                </a:lnTo>
                <a:lnTo>
                  <a:pt x="76" y="276"/>
                </a:lnTo>
                <a:lnTo>
                  <a:pt x="84" y="276"/>
                </a:lnTo>
                <a:lnTo>
                  <a:pt x="92" y="275"/>
                </a:lnTo>
                <a:lnTo>
                  <a:pt x="101" y="274"/>
                </a:lnTo>
                <a:lnTo>
                  <a:pt x="109" y="272"/>
                </a:lnTo>
                <a:lnTo>
                  <a:pt x="118" y="268"/>
                </a:lnTo>
                <a:lnTo>
                  <a:pt x="126" y="261"/>
                </a:lnTo>
                <a:lnTo>
                  <a:pt x="134" y="249"/>
                </a:lnTo>
                <a:lnTo>
                  <a:pt x="143" y="232"/>
                </a:lnTo>
                <a:lnTo>
                  <a:pt x="151" y="209"/>
                </a:lnTo>
                <a:lnTo>
                  <a:pt x="160" y="178"/>
                </a:lnTo>
                <a:lnTo>
                  <a:pt x="168" y="142"/>
                </a:lnTo>
                <a:lnTo>
                  <a:pt x="176" y="102"/>
                </a:lnTo>
                <a:lnTo>
                  <a:pt x="185" y="63"/>
                </a:lnTo>
                <a:lnTo>
                  <a:pt x="193" y="30"/>
                </a:lnTo>
                <a:lnTo>
                  <a:pt x="202" y="8"/>
                </a:lnTo>
                <a:lnTo>
                  <a:pt x="210" y="0"/>
                </a:lnTo>
                <a:lnTo>
                  <a:pt x="218" y="8"/>
                </a:lnTo>
                <a:lnTo>
                  <a:pt x="227" y="30"/>
                </a:lnTo>
                <a:lnTo>
                  <a:pt x="235" y="63"/>
                </a:lnTo>
                <a:lnTo>
                  <a:pt x="244" y="102"/>
                </a:lnTo>
                <a:lnTo>
                  <a:pt x="252" y="142"/>
                </a:lnTo>
                <a:lnTo>
                  <a:pt x="260" y="178"/>
                </a:lnTo>
                <a:lnTo>
                  <a:pt x="269" y="209"/>
                </a:lnTo>
                <a:lnTo>
                  <a:pt x="277" y="232"/>
                </a:lnTo>
                <a:lnTo>
                  <a:pt x="286" y="249"/>
                </a:lnTo>
                <a:lnTo>
                  <a:pt x="294" y="261"/>
                </a:lnTo>
                <a:lnTo>
                  <a:pt x="302" y="268"/>
                </a:lnTo>
                <a:lnTo>
                  <a:pt x="311" y="272"/>
                </a:lnTo>
                <a:lnTo>
                  <a:pt x="319" y="274"/>
                </a:lnTo>
                <a:lnTo>
                  <a:pt x="328" y="275"/>
                </a:lnTo>
                <a:lnTo>
                  <a:pt x="336" y="276"/>
                </a:lnTo>
                <a:lnTo>
                  <a:pt x="344" y="276"/>
                </a:lnTo>
                <a:lnTo>
                  <a:pt x="353" y="276"/>
                </a:lnTo>
                <a:lnTo>
                  <a:pt x="361" y="276"/>
                </a:lnTo>
                <a:lnTo>
                  <a:pt x="370" y="276"/>
                </a:lnTo>
                <a:lnTo>
                  <a:pt x="378" y="276"/>
                </a:lnTo>
                <a:lnTo>
                  <a:pt x="386" y="276"/>
                </a:lnTo>
                <a:lnTo>
                  <a:pt x="395" y="276"/>
                </a:lnTo>
                <a:lnTo>
                  <a:pt x="403" y="276"/>
                </a:lnTo>
                <a:lnTo>
                  <a:pt x="412" y="276"/>
                </a:lnTo>
                <a:lnTo>
                  <a:pt x="420" y="276"/>
                </a:lnTo>
              </a:path>
            </a:pathLst>
          </a:custGeom>
          <a:noFill/>
          <a:ln w="15875">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49776" name="Freeform 16"/>
          <p:cNvSpPr>
            <a:spLocks/>
          </p:cNvSpPr>
          <p:nvPr/>
        </p:nvSpPr>
        <p:spPr bwMode="auto">
          <a:xfrm>
            <a:off x="3224213" y="2919413"/>
            <a:ext cx="3486150" cy="2290762"/>
          </a:xfrm>
          <a:custGeom>
            <a:avLst/>
            <a:gdLst>
              <a:gd name="T0" fmla="*/ 0 w 420"/>
              <a:gd name="T1" fmla="*/ 276 h 276"/>
              <a:gd name="T2" fmla="*/ 8 w 420"/>
              <a:gd name="T3" fmla="*/ 276 h 276"/>
              <a:gd name="T4" fmla="*/ 16 w 420"/>
              <a:gd name="T5" fmla="*/ 276 h 276"/>
              <a:gd name="T6" fmla="*/ 25 w 420"/>
              <a:gd name="T7" fmla="*/ 276 h 276"/>
              <a:gd name="T8" fmla="*/ 33 w 420"/>
              <a:gd name="T9" fmla="*/ 276 h 276"/>
              <a:gd name="T10" fmla="*/ 41 w 420"/>
              <a:gd name="T11" fmla="*/ 276 h 276"/>
              <a:gd name="T12" fmla="*/ 50 w 420"/>
              <a:gd name="T13" fmla="*/ 276 h 276"/>
              <a:gd name="T14" fmla="*/ 58 w 420"/>
              <a:gd name="T15" fmla="*/ 276 h 276"/>
              <a:gd name="T16" fmla="*/ 67 w 420"/>
              <a:gd name="T17" fmla="*/ 276 h 276"/>
              <a:gd name="T18" fmla="*/ 75 w 420"/>
              <a:gd name="T19" fmla="*/ 276 h 276"/>
              <a:gd name="T20" fmla="*/ 83 w 420"/>
              <a:gd name="T21" fmla="*/ 276 h 276"/>
              <a:gd name="T22" fmla="*/ 92 w 420"/>
              <a:gd name="T23" fmla="*/ 275 h 276"/>
              <a:gd name="T24" fmla="*/ 100 w 420"/>
              <a:gd name="T25" fmla="*/ 274 h 276"/>
              <a:gd name="T26" fmla="*/ 109 w 420"/>
              <a:gd name="T27" fmla="*/ 272 h 276"/>
              <a:gd name="T28" fmla="*/ 117 w 420"/>
              <a:gd name="T29" fmla="*/ 268 h 276"/>
              <a:gd name="T30" fmla="*/ 125 w 420"/>
              <a:gd name="T31" fmla="*/ 261 h 276"/>
              <a:gd name="T32" fmla="*/ 134 w 420"/>
              <a:gd name="T33" fmla="*/ 249 h 276"/>
              <a:gd name="T34" fmla="*/ 142 w 420"/>
              <a:gd name="T35" fmla="*/ 232 h 276"/>
              <a:gd name="T36" fmla="*/ 151 w 420"/>
              <a:gd name="T37" fmla="*/ 209 h 276"/>
              <a:gd name="T38" fmla="*/ 159 w 420"/>
              <a:gd name="T39" fmla="*/ 178 h 276"/>
              <a:gd name="T40" fmla="*/ 167 w 420"/>
              <a:gd name="T41" fmla="*/ 142 h 276"/>
              <a:gd name="T42" fmla="*/ 176 w 420"/>
              <a:gd name="T43" fmla="*/ 102 h 276"/>
              <a:gd name="T44" fmla="*/ 184 w 420"/>
              <a:gd name="T45" fmla="*/ 63 h 276"/>
              <a:gd name="T46" fmla="*/ 193 w 420"/>
              <a:gd name="T47" fmla="*/ 30 h 276"/>
              <a:gd name="T48" fmla="*/ 201 w 420"/>
              <a:gd name="T49" fmla="*/ 8 h 276"/>
              <a:gd name="T50" fmla="*/ 210 w 420"/>
              <a:gd name="T51" fmla="*/ 0 h 276"/>
              <a:gd name="T52" fmla="*/ 218 w 420"/>
              <a:gd name="T53" fmla="*/ 8 h 276"/>
              <a:gd name="T54" fmla="*/ 226 w 420"/>
              <a:gd name="T55" fmla="*/ 30 h 276"/>
              <a:gd name="T56" fmla="*/ 235 w 420"/>
              <a:gd name="T57" fmla="*/ 63 h 276"/>
              <a:gd name="T58" fmla="*/ 243 w 420"/>
              <a:gd name="T59" fmla="*/ 102 h 276"/>
              <a:gd name="T60" fmla="*/ 252 w 420"/>
              <a:gd name="T61" fmla="*/ 142 h 276"/>
              <a:gd name="T62" fmla="*/ 260 w 420"/>
              <a:gd name="T63" fmla="*/ 178 h 276"/>
              <a:gd name="T64" fmla="*/ 268 w 420"/>
              <a:gd name="T65" fmla="*/ 209 h 276"/>
              <a:gd name="T66" fmla="*/ 277 w 420"/>
              <a:gd name="T67" fmla="*/ 232 h 276"/>
              <a:gd name="T68" fmla="*/ 285 w 420"/>
              <a:gd name="T69" fmla="*/ 249 h 276"/>
              <a:gd name="T70" fmla="*/ 294 w 420"/>
              <a:gd name="T71" fmla="*/ 261 h 276"/>
              <a:gd name="T72" fmla="*/ 302 w 420"/>
              <a:gd name="T73" fmla="*/ 268 h 276"/>
              <a:gd name="T74" fmla="*/ 310 w 420"/>
              <a:gd name="T75" fmla="*/ 272 h 276"/>
              <a:gd name="T76" fmla="*/ 319 w 420"/>
              <a:gd name="T77" fmla="*/ 274 h 276"/>
              <a:gd name="T78" fmla="*/ 327 w 420"/>
              <a:gd name="T79" fmla="*/ 275 h 276"/>
              <a:gd name="T80" fmla="*/ 336 w 420"/>
              <a:gd name="T81" fmla="*/ 276 h 276"/>
              <a:gd name="T82" fmla="*/ 344 w 420"/>
              <a:gd name="T83" fmla="*/ 276 h 276"/>
              <a:gd name="T84" fmla="*/ 352 w 420"/>
              <a:gd name="T85" fmla="*/ 276 h 276"/>
              <a:gd name="T86" fmla="*/ 361 w 420"/>
              <a:gd name="T87" fmla="*/ 276 h 276"/>
              <a:gd name="T88" fmla="*/ 369 w 420"/>
              <a:gd name="T89" fmla="*/ 276 h 276"/>
              <a:gd name="T90" fmla="*/ 378 w 420"/>
              <a:gd name="T91" fmla="*/ 276 h 276"/>
              <a:gd name="T92" fmla="*/ 386 w 420"/>
              <a:gd name="T93" fmla="*/ 276 h 276"/>
              <a:gd name="T94" fmla="*/ 394 w 420"/>
              <a:gd name="T95" fmla="*/ 276 h 276"/>
              <a:gd name="T96" fmla="*/ 403 w 420"/>
              <a:gd name="T97" fmla="*/ 276 h 276"/>
              <a:gd name="T98" fmla="*/ 411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6" y="276"/>
                </a:lnTo>
                <a:lnTo>
                  <a:pt x="25" y="276"/>
                </a:lnTo>
                <a:lnTo>
                  <a:pt x="33" y="276"/>
                </a:lnTo>
                <a:lnTo>
                  <a:pt x="41" y="276"/>
                </a:lnTo>
                <a:lnTo>
                  <a:pt x="50" y="276"/>
                </a:lnTo>
                <a:lnTo>
                  <a:pt x="58" y="276"/>
                </a:lnTo>
                <a:lnTo>
                  <a:pt x="67" y="276"/>
                </a:lnTo>
                <a:lnTo>
                  <a:pt x="75" y="276"/>
                </a:lnTo>
                <a:lnTo>
                  <a:pt x="83" y="276"/>
                </a:lnTo>
                <a:lnTo>
                  <a:pt x="92" y="275"/>
                </a:lnTo>
                <a:lnTo>
                  <a:pt x="100" y="274"/>
                </a:lnTo>
                <a:lnTo>
                  <a:pt x="109" y="272"/>
                </a:lnTo>
                <a:lnTo>
                  <a:pt x="117" y="268"/>
                </a:lnTo>
                <a:lnTo>
                  <a:pt x="125" y="261"/>
                </a:lnTo>
                <a:lnTo>
                  <a:pt x="134" y="249"/>
                </a:lnTo>
                <a:lnTo>
                  <a:pt x="142" y="232"/>
                </a:lnTo>
                <a:lnTo>
                  <a:pt x="151" y="209"/>
                </a:lnTo>
                <a:lnTo>
                  <a:pt x="159" y="178"/>
                </a:lnTo>
                <a:lnTo>
                  <a:pt x="167" y="142"/>
                </a:lnTo>
                <a:lnTo>
                  <a:pt x="176" y="102"/>
                </a:lnTo>
                <a:lnTo>
                  <a:pt x="184" y="63"/>
                </a:lnTo>
                <a:lnTo>
                  <a:pt x="193" y="30"/>
                </a:lnTo>
                <a:lnTo>
                  <a:pt x="201" y="8"/>
                </a:lnTo>
                <a:lnTo>
                  <a:pt x="210" y="0"/>
                </a:lnTo>
                <a:lnTo>
                  <a:pt x="218" y="8"/>
                </a:lnTo>
                <a:lnTo>
                  <a:pt x="226" y="30"/>
                </a:lnTo>
                <a:lnTo>
                  <a:pt x="235" y="63"/>
                </a:lnTo>
                <a:lnTo>
                  <a:pt x="243" y="102"/>
                </a:lnTo>
                <a:lnTo>
                  <a:pt x="252" y="142"/>
                </a:lnTo>
                <a:lnTo>
                  <a:pt x="260" y="178"/>
                </a:lnTo>
                <a:lnTo>
                  <a:pt x="268" y="209"/>
                </a:lnTo>
                <a:lnTo>
                  <a:pt x="277" y="232"/>
                </a:lnTo>
                <a:lnTo>
                  <a:pt x="285" y="249"/>
                </a:lnTo>
                <a:lnTo>
                  <a:pt x="294" y="261"/>
                </a:lnTo>
                <a:lnTo>
                  <a:pt x="302" y="268"/>
                </a:lnTo>
                <a:lnTo>
                  <a:pt x="310" y="272"/>
                </a:lnTo>
                <a:lnTo>
                  <a:pt x="319" y="274"/>
                </a:lnTo>
                <a:lnTo>
                  <a:pt x="327" y="275"/>
                </a:lnTo>
                <a:lnTo>
                  <a:pt x="336" y="276"/>
                </a:lnTo>
                <a:lnTo>
                  <a:pt x="344" y="276"/>
                </a:lnTo>
                <a:lnTo>
                  <a:pt x="352" y="276"/>
                </a:lnTo>
                <a:lnTo>
                  <a:pt x="361" y="276"/>
                </a:lnTo>
                <a:lnTo>
                  <a:pt x="369" y="276"/>
                </a:lnTo>
                <a:lnTo>
                  <a:pt x="378" y="276"/>
                </a:lnTo>
                <a:lnTo>
                  <a:pt x="386" y="276"/>
                </a:lnTo>
                <a:lnTo>
                  <a:pt x="394" y="276"/>
                </a:lnTo>
                <a:lnTo>
                  <a:pt x="403" y="276"/>
                </a:lnTo>
                <a:lnTo>
                  <a:pt x="411" y="276"/>
                </a:lnTo>
                <a:lnTo>
                  <a:pt x="420" y="276"/>
                </a:lnTo>
              </a:path>
            </a:pathLst>
          </a:custGeom>
          <a:noFill/>
          <a:ln w="15875">
            <a:solidFill>
              <a:srgbClr val="99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49777" name="Rectangle 17"/>
          <p:cNvSpPr>
            <a:spLocks noChangeArrowheads="1"/>
          </p:cNvSpPr>
          <p:nvPr/>
        </p:nvSpPr>
        <p:spPr bwMode="auto">
          <a:xfrm>
            <a:off x="5911850" y="4819650"/>
            <a:ext cx="78105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49778" name="Rectangle 18"/>
          <p:cNvSpPr>
            <a:spLocks noChangeArrowheads="1"/>
          </p:cNvSpPr>
          <p:nvPr/>
        </p:nvSpPr>
        <p:spPr bwMode="auto">
          <a:xfrm>
            <a:off x="2490788" y="4960938"/>
            <a:ext cx="26670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49779" name="Line 19"/>
          <p:cNvSpPr>
            <a:spLocks noChangeShapeType="1"/>
          </p:cNvSpPr>
          <p:nvPr/>
        </p:nvSpPr>
        <p:spPr bwMode="auto">
          <a:xfrm flipV="1">
            <a:off x="4787900" y="2228850"/>
            <a:ext cx="0" cy="3124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49780" name="Text Box 20"/>
          <p:cNvSpPr txBox="1">
            <a:spLocks noChangeArrowheads="1"/>
          </p:cNvSpPr>
          <p:nvPr/>
        </p:nvSpPr>
        <p:spPr bwMode="auto">
          <a:xfrm>
            <a:off x="342900" y="5770563"/>
            <a:ext cx="8494713" cy="793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r>
              <a:rPr lang="it-IT" altLang="it-IT" sz="2600" b="0"/>
              <a:t>Si definisce un livello di significatività (</a:t>
            </a:r>
            <a:r>
              <a:rPr lang="it-IT" altLang="it-IT" sz="2600" i="1">
                <a:solidFill>
                  <a:srgbClr val="FF9900"/>
                </a:solidFill>
              </a:rPr>
              <a:t>p-valore= </a:t>
            </a:r>
            <a:r>
              <a:rPr lang="it-IT" altLang="it-IT" sz="2600" i="1">
                <a:solidFill>
                  <a:srgbClr val="FF9900"/>
                </a:solidFill>
                <a:latin typeface="Symbol" panose="05050102010706020507" pitchFamily="18" charset="2"/>
              </a:rPr>
              <a:t>a</a:t>
            </a:r>
            <a:r>
              <a:rPr lang="it-IT" altLang="it-IT" sz="2600" b="0"/>
              <a:t>) al di sotto del quale la H0 può essere rifiutata</a:t>
            </a:r>
          </a:p>
        </p:txBody>
      </p:sp>
      <p:sp>
        <p:nvSpPr>
          <p:cNvPr id="2549781" name="Text Box 21"/>
          <p:cNvSpPr txBox="1">
            <a:spLocks noChangeArrowheads="1"/>
          </p:cNvSpPr>
          <p:nvPr/>
        </p:nvSpPr>
        <p:spPr bwMode="auto">
          <a:xfrm>
            <a:off x="5859463" y="2925763"/>
            <a:ext cx="2501900"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400" b="0"/>
              <a:t>Se </a:t>
            </a:r>
            <a:r>
              <a:rPr lang="it-IT" altLang="it-IT" sz="2400" b="0" i="1"/>
              <a:t>p</a:t>
            </a:r>
            <a:r>
              <a:rPr lang="it-IT" altLang="it-IT" sz="2400" b="0"/>
              <a:t> &lt; </a:t>
            </a:r>
            <a:r>
              <a:rPr lang="it-IT" altLang="it-IT" sz="2800" b="0">
                <a:latin typeface="Symbol" panose="05050102010706020507" pitchFamily="18" charset="2"/>
              </a:rPr>
              <a:t>a</a:t>
            </a:r>
            <a:r>
              <a:rPr lang="it-IT" altLang="it-IT" sz="2400" b="0"/>
              <a:t> rifiuto H0</a:t>
            </a:r>
          </a:p>
        </p:txBody>
      </p:sp>
      <p:sp>
        <p:nvSpPr>
          <p:cNvPr id="2549782" name="Text Box 22"/>
          <p:cNvSpPr txBox="1">
            <a:spLocks noChangeArrowheads="1"/>
          </p:cNvSpPr>
          <p:nvPr/>
        </p:nvSpPr>
        <p:spPr bwMode="auto">
          <a:xfrm>
            <a:off x="5848350" y="3352800"/>
            <a:ext cx="2738438"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400" b="0"/>
              <a:t>Se </a:t>
            </a:r>
            <a:r>
              <a:rPr lang="it-IT" altLang="it-IT" sz="2400" b="0" i="1"/>
              <a:t>p</a:t>
            </a:r>
            <a:r>
              <a:rPr lang="it-IT" altLang="it-IT" sz="2400" b="0"/>
              <a:t> &gt; </a:t>
            </a:r>
            <a:r>
              <a:rPr lang="it-IT" altLang="it-IT" sz="2800" b="0">
                <a:latin typeface="Symbol" panose="05050102010706020507" pitchFamily="18" charset="2"/>
              </a:rPr>
              <a:t>a</a:t>
            </a:r>
            <a:r>
              <a:rPr lang="it-IT" altLang="it-IT" sz="2400" b="0"/>
              <a:t> accetto H0</a:t>
            </a:r>
          </a:p>
        </p:txBody>
      </p:sp>
      <p:sp>
        <p:nvSpPr>
          <p:cNvPr id="2549783" name="Freeform 23"/>
          <p:cNvSpPr>
            <a:spLocks/>
          </p:cNvSpPr>
          <p:nvPr/>
        </p:nvSpPr>
        <p:spPr bwMode="auto">
          <a:xfrm>
            <a:off x="4787900" y="4857750"/>
            <a:ext cx="447675" cy="342900"/>
          </a:xfrm>
          <a:custGeom>
            <a:avLst/>
            <a:gdLst>
              <a:gd name="T0" fmla="*/ 282 w 282"/>
              <a:gd name="T1" fmla="*/ 216 h 216"/>
              <a:gd name="T2" fmla="*/ 150 w 282"/>
              <a:gd name="T3" fmla="*/ 186 h 216"/>
              <a:gd name="T4" fmla="*/ 90 w 282"/>
              <a:gd name="T5" fmla="*/ 144 h 216"/>
              <a:gd name="T6" fmla="*/ 42 w 282"/>
              <a:gd name="T7" fmla="*/ 66 h 216"/>
              <a:gd name="T8" fmla="*/ 0 w 282"/>
              <a:gd name="T9" fmla="*/ 0 h 216"/>
              <a:gd name="T10" fmla="*/ 6 w 282"/>
              <a:gd name="T11" fmla="*/ 210 h 216"/>
              <a:gd name="T12" fmla="*/ 246 w 282"/>
              <a:gd name="T13" fmla="*/ 210 h 216"/>
            </a:gdLst>
            <a:ahLst/>
            <a:cxnLst>
              <a:cxn ang="0">
                <a:pos x="T0" y="T1"/>
              </a:cxn>
              <a:cxn ang="0">
                <a:pos x="T2" y="T3"/>
              </a:cxn>
              <a:cxn ang="0">
                <a:pos x="T4" y="T5"/>
              </a:cxn>
              <a:cxn ang="0">
                <a:pos x="T6" y="T7"/>
              </a:cxn>
              <a:cxn ang="0">
                <a:pos x="T8" y="T9"/>
              </a:cxn>
              <a:cxn ang="0">
                <a:pos x="T10" y="T11"/>
              </a:cxn>
              <a:cxn ang="0">
                <a:pos x="T12" y="T13"/>
              </a:cxn>
            </a:cxnLst>
            <a:rect l="0" t="0" r="r" b="b"/>
            <a:pathLst>
              <a:path w="282" h="216">
                <a:moveTo>
                  <a:pt x="282" y="216"/>
                </a:moveTo>
                <a:lnTo>
                  <a:pt x="150" y="186"/>
                </a:lnTo>
                <a:lnTo>
                  <a:pt x="90" y="144"/>
                </a:lnTo>
                <a:lnTo>
                  <a:pt x="42" y="66"/>
                </a:lnTo>
                <a:lnTo>
                  <a:pt x="0" y="0"/>
                </a:lnTo>
                <a:lnTo>
                  <a:pt x="6" y="210"/>
                </a:lnTo>
                <a:lnTo>
                  <a:pt x="246" y="210"/>
                </a:lnTo>
              </a:path>
            </a:pathLst>
          </a:custGeom>
          <a:solidFill>
            <a:srgbClr val="FF9900">
              <a:alpha val="53000"/>
            </a:srgbClr>
          </a:solidFill>
          <a:ln w="9525" cap="flat" cmpd="sng">
            <a:solidFill>
              <a:srgbClr val="FF99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nvGrpSpPr>
          <p:cNvPr id="2549784" name="Group 24"/>
          <p:cNvGrpSpPr>
            <a:grpSpLocks/>
          </p:cNvGrpSpPr>
          <p:nvPr/>
        </p:nvGrpSpPr>
        <p:grpSpPr bwMode="auto">
          <a:xfrm>
            <a:off x="4883150" y="4549775"/>
            <a:ext cx="1636713" cy="555625"/>
            <a:chOff x="3048" y="2866"/>
            <a:chExt cx="1031" cy="350"/>
          </a:xfrm>
        </p:grpSpPr>
        <p:sp>
          <p:nvSpPr>
            <p:cNvPr id="2549785" name="Line 25"/>
            <p:cNvSpPr>
              <a:spLocks noChangeShapeType="1"/>
            </p:cNvSpPr>
            <p:nvPr/>
          </p:nvSpPr>
          <p:spPr bwMode="auto">
            <a:xfrm flipV="1">
              <a:off x="3048" y="3060"/>
              <a:ext cx="804" cy="1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49786" name="Text Box 26"/>
            <p:cNvSpPr txBox="1">
              <a:spLocks noChangeArrowheads="1"/>
            </p:cNvSpPr>
            <p:nvPr/>
          </p:nvSpPr>
          <p:spPr bwMode="auto">
            <a:xfrm>
              <a:off x="3842" y="2866"/>
              <a:ext cx="2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2400" b="0">
                  <a:latin typeface="Symbol" panose="05050102010706020507" pitchFamily="18" charset="2"/>
                </a:rPr>
                <a:t>a</a:t>
              </a:r>
            </a:p>
          </p:txBody>
        </p:sp>
      </p:grpSp>
      <p:grpSp>
        <p:nvGrpSpPr>
          <p:cNvPr id="2549787" name="Group 27"/>
          <p:cNvGrpSpPr>
            <a:grpSpLocks/>
          </p:cNvGrpSpPr>
          <p:nvPr/>
        </p:nvGrpSpPr>
        <p:grpSpPr bwMode="auto">
          <a:xfrm>
            <a:off x="2874963" y="2403475"/>
            <a:ext cx="3697287" cy="344488"/>
            <a:chOff x="1783" y="1514"/>
            <a:chExt cx="2329" cy="217"/>
          </a:xfrm>
        </p:grpSpPr>
        <p:sp>
          <p:nvSpPr>
            <p:cNvPr id="2549788" name="Line 28"/>
            <p:cNvSpPr>
              <a:spLocks noChangeShapeType="1"/>
            </p:cNvSpPr>
            <p:nvPr/>
          </p:nvSpPr>
          <p:spPr bwMode="auto">
            <a:xfrm>
              <a:off x="3000" y="1620"/>
              <a:ext cx="40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49789" name="Text Box 29"/>
            <p:cNvSpPr txBox="1">
              <a:spLocks noChangeArrowheads="1"/>
            </p:cNvSpPr>
            <p:nvPr/>
          </p:nvSpPr>
          <p:spPr bwMode="auto">
            <a:xfrm>
              <a:off x="3354" y="1514"/>
              <a:ext cx="7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a:t> rifiuto Ho </a:t>
              </a:r>
            </a:p>
          </p:txBody>
        </p:sp>
        <p:sp>
          <p:nvSpPr>
            <p:cNvPr id="2549790" name="Line 30"/>
            <p:cNvSpPr>
              <a:spLocks noChangeShapeType="1"/>
            </p:cNvSpPr>
            <p:nvPr/>
          </p:nvSpPr>
          <p:spPr bwMode="auto">
            <a:xfrm>
              <a:off x="2609" y="1625"/>
              <a:ext cx="408" cy="0"/>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49791" name="Text Box 31"/>
            <p:cNvSpPr txBox="1">
              <a:spLocks noChangeArrowheads="1"/>
            </p:cNvSpPr>
            <p:nvPr/>
          </p:nvSpPr>
          <p:spPr bwMode="auto">
            <a:xfrm>
              <a:off x="1783" y="1519"/>
              <a:ext cx="8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a:t> accetto Ho </a:t>
              </a:r>
            </a:p>
          </p:txBody>
        </p:sp>
      </p:grpSp>
      <p:grpSp>
        <p:nvGrpSpPr>
          <p:cNvPr id="2549792" name="Group 32"/>
          <p:cNvGrpSpPr>
            <a:grpSpLocks/>
          </p:cNvGrpSpPr>
          <p:nvPr/>
        </p:nvGrpSpPr>
        <p:grpSpPr bwMode="auto">
          <a:xfrm>
            <a:off x="420688" y="3241675"/>
            <a:ext cx="3579812" cy="581025"/>
            <a:chOff x="265" y="2042"/>
            <a:chExt cx="2255" cy="366"/>
          </a:xfrm>
        </p:grpSpPr>
        <p:grpSp>
          <p:nvGrpSpPr>
            <p:cNvPr id="2549793" name="Group 33"/>
            <p:cNvGrpSpPr>
              <a:grpSpLocks/>
            </p:cNvGrpSpPr>
            <p:nvPr/>
          </p:nvGrpSpPr>
          <p:grpSpPr bwMode="auto">
            <a:xfrm>
              <a:off x="265" y="2042"/>
              <a:ext cx="1986" cy="366"/>
              <a:chOff x="265" y="2042"/>
              <a:chExt cx="1986" cy="366"/>
            </a:xfrm>
          </p:grpSpPr>
          <p:sp>
            <p:nvSpPr>
              <p:cNvPr id="2549794" name="Text Box 34"/>
              <p:cNvSpPr txBox="1">
                <a:spLocks noChangeArrowheads="1"/>
              </p:cNvSpPr>
              <p:nvPr/>
            </p:nvSpPr>
            <p:spPr bwMode="auto">
              <a:xfrm>
                <a:off x="265" y="2042"/>
                <a:ext cx="1986" cy="36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a:solidFill>
                      <a:srgbClr val="FF9900"/>
                    </a:solidFill>
                  </a:rPr>
                  <a:t>distribuzione campionaria di x quando H0 è vera</a:t>
                </a:r>
              </a:p>
            </p:txBody>
          </p:sp>
          <p:sp>
            <p:nvSpPr>
              <p:cNvPr id="2549795" name="Line 35"/>
              <p:cNvSpPr>
                <a:spLocks noChangeShapeType="1"/>
              </p:cNvSpPr>
              <p:nvPr/>
            </p:nvSpPr>
            <p:spPr bwMode="auto">
              <a:xfrm>
                <a:off x="2076" y="2076"/>
                <a:ext cx="132" cy="0"/>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sp>
          <p:nvSpPr>
            <p:cNvPr id="2549796" name="Line 36"/>
            <p:cNvSpPr>
              <a:spLocks noChangeShapeType="1"/>
            </p:cNvSpPr>
            <p:nvPr/>
          </p:nvSpPr>
          <p:spPr bwMode="auto">
            <a:xfrm>
              <a:off x="2256" y="2208"/>
              <a:ext cx="264" cy="96"/>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grpSp>
        <p:nvGrpSpPr>
          <p:cNvPr id="2549797" name="Group 37"/>
          <p:cNvGrpSpPr>
            <a:grpSpLocks/>
          </p:cNvGrpSpPr>
          <p:nvPr/>
        </p:nvGrpSpPr>
        <p:grpSpPr bwMode="auto">
          <a:xfrm>
            <a:off x="466725" y="4164013"/>
            <a:ext cx="3789363" cy="930275"/>
            <a:chOff x="294" y="2623"/>
            <a:chExt cx="2387" cy="586"/>
          </a:xfrm>
        </p:grpSpPr>
        <p:grpSp>
          <p:nvGrpSpPr>
            <p:cNvPr id="2549798" name="Group 38"/>
            <p:cNvGrpSpPr>
              <a:grpSpLocks/>
            </p:cNvGrpSpPr>
            <p:nvPr/>
          </p:nvGrpSpPr>
          <p:grpSpPr bwMode="auto">
            <a:xfrm>
              <a:off x="294" y="2623"/>
              <a:ext cx="1986" cy="366"/>
              <a:chOff x="265" y="2042"/>
              <a:chExt cx="1986" cy="366"/>
            </a:xfrm>
          </p:grpSpPr>
          <p:sp>
            <p:nvSpPr>
              <p:cNvPr id="2549799" name="Text Box 39"/>
              <p:cNvSpPr txBox="1">
                <a:spLocks noChangeArrowheads="1"/>
              </p:cNvSpPr>
              <p:nvPr/>
            </p:nvSpPr>
            <p:spPr bwMode="auto">
              <a:xfrm>
                <a:off x="265" y="2042"/>
                <a:ext cx="1986" cy="366"/>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a:solidFill>
                      <a:schemeClr val="folHlink"/>
                    </a:solidFill>
                  </a:rPr>
                  <a:t>distribuzione campionaria di x quando H0 è falsa</a:t>
                </a:r>
              </a:p>
            </p:txBody>
          </p:sp>
          <p:sp>
            <p:nvSpPr>
              <p:cNvPr id="2549800" name="Line 40"/>
              <p:cNvSpPr>
                <a:spLocks noChangeShapeType="1"/>
              </p:cNvSpPr>
              <p:nvPr/>
            </p:nvSpPr>
            <p:spPr bwMode="auto">
              <a:xfrm>
                <a:off x="2076" y="2076"/>
                <a:ext cx="132" cy="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sp>
          <p:nvSpPr>
            <p:cNvPr id="2549801" name="Line 41"/>
            <p:cNvSpPr>
              <a:spLocks noChangeShapeType="1"/>
            </p:cNvSpPr>
            <p:nvPr/>
          </p:nvSpPr>
          <p:spPr bwMode="auto">
            <a:xfrm>
              <a:off x="2285" y="2789"/>
              <a:ext cx="396" cy="420"/>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spTree>
    <p:extLst>
      <p:ext uri="{BB962C8B-B14F-4D97-AF65-F5344CB8AC3E}">
        <p14:creationId xmlns:p14="http://schemas.microsoft.com/office/powerpoint/2010/main" val="16861133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549763"/>
                                        </p:tgtEl>
                                        <p:attrNameLst>
                                          <p:attrName>style.visibility</p:attrName>
                                        </p:attrNameLst>
                                      </p:cBhvr>
                                      <p:to>
                                        <p:strVal val="visible"/>
                                      </p:to>
                                    </p:set>
                                    <p:animEffect transition="in" filter="slide(fromBottom)">
                                      <p:cBhvr>
                                        <p:cTn id="7" dur="500"/>
                                        <p:tgtEl>
                                          <p:spTgt spid="25497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49775"/>
                                        </p:tgtEl>
                                        <p:attrNameLst>
                                          <p:attrName>style.visibility</p:attrName>
                                        </p:attrNameLst>
                                      </p:cBhvr>
                                      <p:to>
                                        <p:strVal val="visible"/>
                                      </p:to>
                                    </p:set>
                                    <p:animEffect transition="in" filter="wipe(down)">
                                      <p:cBhvr>
                                        <p:cTn id="12" dur="500"/>
                                        <p:tgtEl>
                                          <p:spTgt spid="2549775"/>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549792"/>
                                        </p:tgtEl>
                                        <p:attrNameLst>
                                          <p:attrName>style.visibility</p:attrName>
                                        </p:attrNameLst>
                                      </p:cBhvr>
                                      <p:to>
                                        <p:strVal val="visible"/>
                                      </p:to>
                                    </p:set>
                                    <p:animEffect transition="in" filter="wipe(down)">
                                      <p:cBhvr>
                                        <p:cTn id="16" dur="500"/>
                                        <p:tgtEl>
                                          <p:spTgt spid="254979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549764"/>
                                        </p:tgtEl>
                                        <p:attrNameLst>
                                          <p:attrName>style.visibility</p:attrName>
                                        </p:attrNameLst>
                                      </p:cBhvr>
                                      <p:to>
                                        <p:strVal val="visible"/>
                                      </p:to>
                                    </p:set>
                                    <p:animEffect transition="in" filter="slide(fromBottom)">
                                      <p:cBhvr>
                                        <p:cTn id="21" dur="500"/>
                                        <p:tgtEl>
                                          <p:spTgt spid="254976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549776"/>
                                        </p:tgtEl>
                                        <p:attrNameLst>
                                          <p:attrName>style.visibility</p:attrName>
                                        </p:attrNameLst>
                                      </p:cBhvr>
                                      <p:to>
                                        <p:strVal val="visible"/>
                                      </p:to>
                                    </p:set>
                                    <p:animEffect transition="in" filter="wipe(down)">
                                      <p:cBhvr>
                                        <p:cTn id="26" dur="500"/>
                                        <p:tgtEl>
                                          <p:spTgt spid="2549776"/>
                                        </p:tgtEl>
                                      </p:cBhvr>
                                    </p:animEffect>
                                  </p:childTnLst>
                                </p:cTn>
                              </p:par>
                            </p:childTnLst>
                          </p:cTn>
                        </p:par>
                        <p:par>
                          <p:cTn id="27" fill="hold" nodeType="afterGroup">
                            <p:stCondLst>
                              <p:cond delay="500"/>
                            </p:stCondLst>
                            <p:childTnLst>
                              <p:par>
                                <p:cTn id="28" presetID="22" presetClass="entr" presetSubtype="4" fill="hold" nodeType="afterEffect">
                                  <p:stCondLst>
                                    <p:cond delay="0"/>
                                  </p:stCondLst>
                                  <p:childTnLst>
                                    <p:set>
                                      <p:cBhvr>
                                        <p:cTn id="29" dur="1" fill="hold">
                                          <p:stCondLst>
                                            <p:cond delay="0"/>
                                          </p:stCondLst>
                                        </p:cTn>
                                        <p:tgtEl>
                                          <p:spTgt spid="2549797"/>
                                        </p:tgtEl>
                                        <p:attrNameLst>
                                          <p:attrName>style.visibility</p:attrName>
                                        </p:attrNameLst>
                                      </p:cBhvr>
                                      <p:to>
                                        <p:strVal val="visible"/>
                                      </p:to>
                                    </p:set>
                                    <p:animEffect transition="in" filter="wipe(down)">
                                      <p:cBhvr>
                                        <p:cTn id="30" dur="500"/>
                                        <p:tgtEl>
                                          <p:spTgt spid="254979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549780"/>
                                        </p:tgtEl>
                                        <p:attrNameLst>
                                          <p:attrName>style.visibility</p:attrName>
                                        </p:attrNameLst>
                                      </p:cBhvr>
                                      <p:to>
                                        <p:strVal val="visible"/>
                                      </p:to>
                                    </p:set>
                                    <p:animEffect transition="in" filter="wipe(down)">
                                      <p:cBhvr>
                                        <p:cTn id="35" dur="500"/>
                                        <p:tgtEl>
                                          <p:spTgt spid="254978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49779"/>
                                        </p:tgtEl>
                                        <p:attrNameLst>
                                          <p:attrName>style.visibility</p:attrName>
                                        </p:attrNameLst>
                                      </p:cBhvr>
                                      <p:to>
                                        <p:strVal val="visible"/>
                                      </p:to>
                                    </p:set>
                                    <p:animEffect transition="in" filter="wipe(down)">
                                      <p:cBhvr>
                                        <p:cTn id="40" dur="500"/>
                                        <p:tgtEl>
                                          <p:spTgt spid="2549779"/>
                                        </p:tgtEl>
                                      </p:cBhvr>
                                    </p:animEffect>
                                  </p:childTnLst>
                                </p:cTn>
                              </p:par>
                            </p:childTnLst>
                          </p:cTn>
                        </p:par>
                        <p:par>
                          <p:cTn id="41" fill="hold" nodeType="afterGroup">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549783"/>
                                        </p:tgtEl>
                                        <p:attrNameLst>
                                          <p:attrName>style.visibility</p:attrName>
                                        </p:attrNameLst>
                                      </p:cBhvr>
                                      <p:to>
                                        <p:strVal val="visible"/>
                                      </p:to>
                                    </p:set>
                                    <p:animEffect transition="in" filter="fade">
                                      <p:cBhvr>
                                        <p:cTn id="44" dur="2000"/>
                                        <p:tgtEl>
                                          <p:spTgt spid="2549783"/>
                                        </p:tgtEl>
                                      </p:cBhvr>
                                    </p:animEffect>
                                  </p:childTnLst>
                                </p:cTn>
                              </p:par>
                              <p:par>
                                <p:cTn id="45" presetID="22" presetClass="entr" presetSubtype="4" fill="hold" nodeType="withEffect">
                                  <p:stCondLst>
                                    <p:cond delay="0"/>
                                  </p:stCondLst>
                                  <p:childTnLst>
                                    <p:set>
                                      <p:cBhvr>
                                        <p:cTn id="46" dur="1" fill="hold">
                                          <p:stCondLst>
                                            <p:cond delay="0"/>
                                          </p:stCondLst>
                                        </p:cTn>
                                        <p:tgtEl>
                                          <p:spTgt spid="2549784"/>
                                        </p:tgtEl>
                                        <p:attrNameLst>
                                          <p:attrName>style.visibility</p:attrName>
                                        </p:attrNameLst>
                                      </p:cBhvr>
                                      <p:to>
                                        <p:strVal val="visible"/>
                                      </p:to>
                                    </p:set>
                                    <p:animEffect transition="in" filter="wipe(down)">
                                      <p:cBhvr>
                                        <p:cTn id="47" dur="500"/>
                                        <p:tgtEl>
                                          <p:spTgt spid="254978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2549787"/>
                                        </p:tgtEl>
                                        <p:attrNameLst>
                                          <p:attrName>style.visibility</p:attrName>
                                        </p:attrNameLst>
                                      </p:cBhvr>
                                      <p:to>
                                        <p:strVal val="visible"/>
                                      </p:to>
                                    </p:set>
                                    <p:animEffect transition="in" filter="fade">
                                      <p:cBhvr>
                                        <p:cTn id="52" dur="2000"/>
                                        <p:tgtEl>
                                          <p:spTgt spid="254978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2549781"/>
                                        </p:tgtEl>
                                        <p:attrNameLst>
                                          <p:attrName>style.visibility</p:attrName>
                                        </p:attrNameLst>
                                      </p:cBhvr>
                                      <p:to>
                                        <p:strVal val="visible"/>
                                      </p:to>
                                    </p:set>
                                    <p:animEffect transition="in" filter="slide(fromBottom)">
                                      <p:cBhvr>
                                        <p:cTn id="57" dur="500"/>
                                        <p:tgtEl>
                                          <p:spTgt spid="2549781"/>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2549782"/>
                                        </p:tgtEl>
                                        <p:attrNameLst>
                                          <p:attrName>style.visibility</p:attrName>
                                        </p:attrNameLst>
                                      </p:cBhvr>
                                      <p:to>
                                        <p:strVal val="visible"/>
                                      </p:to>
                                    </p:set>
                                    <p:animEffect transition="in" filter="slide(fromBottom)">
                                      <p:cBhvr>
                                        <p:cTn id="60" dur="500"/>
                                        <p:tgtEl>
                                          <p:spTgt spid="2549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63" grpId="0"/>
      <p:bldP spid="2549764" grpId="0"/>
      <p:bldP spid="2549775" grpId="0" animBg="1"/>
      <p:bldP spid="2549776" grpId="0" animBg="1"/>
      <p:bldP spid="2549779" grpId="0" animBg="1"/>
      <p:bldP spid="2549780" grpId="0"/>
      <p:bldP spid="2549781" grpId="0"/>
      <p:bldP spid="2549782" grpId="0"/>
      <p:bldP spid="254978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1810" name="Rectangle 2"/>
          <p:cNvSpPr>
            <a:spLocks noChangeArrowheads="1"/>
          </p:cNvSpPr>
          <p:nvPr/>
        </p:nvSpPr>
        <p:spPr bwMode="auto">
          <a:xfrm>
            <a:off x="1870075" y="363538"/>
            <a:ext cx="5657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4000">
                <a:solidFill>
                  <a:schemeClr val="accent2"/>
                </a:solidFill>
              </a:rPr>
              <a:t>generazione di ipotesi</a:t>
            </a:r>
          </a:p>
        </p:txBody>
      </p:sp>
      <p:sp>
        <p:nvSpPr>
          <p:cNvPr id="2551811" name="Line 3"/>
          <p:cNvSpPr>
            <a:spLocks noChangeShapeType="1"/>
          </p:cNvSpPr>
          <p:nvPr/>
        </p:nvSpPr>
        <p:spPr bwMode="auto">
          <a:xfrm>
            <a:off x="2738438" y="2338388"/>
            <a:ext cx="29067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12" name="Line 4"/>
          <p:cNvSpPr>
            <a:spLocks noChangeShapeType="1"/>
          </p:cNvSpPr>
          <p:nvPr/>
        </p:nvSpPr>
        <p:spPr bwMode="auto">
          <a:xfrm>
            <a:off x="2738438" y="2338388"/>
            <a:ext cx="1587" cy="28717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13" name="Line 5"/>
          <p:cNvSpPr>
            <a:spLocks noChangeShapeType="1"/>
          </p:cNvSpPr>
          <p:nvPr/>
        </p:nvSpPr>
        <p:spPr bwMode="auto">
          <a:xfrm>
            <a:off x="2681288" y="5210175"/>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14" name="Line 6"/>
          <p:cNvSpPr>
            <a:spLocks noChangeShapeType="1"/>
          </p:cNvSpPr>
          <p:nvPr/>
        </p:nvSpPr>
        <p:spPr bwMode="auto">
          <a:xfrm>
            <a:off x="2681288" y="2338388"/>
            <a:ext cx="571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15" name="Line 7"/>
          <p:cNvSpPr>
            <a:spLocks noChangeShapeType="1"/>
          </p:cNvSpPr>
          <p:nvPr/>
        </p:nvSpPr>
        <p:spPr bwMode="auto">
          <a:xfrm>
            <a:off x="2738438" y="5210175"/>
            <a:ext cx="29067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16" name="Line 8"/>
          <p:cNvSpPr>
            <a:spLocks noChangeShapeType="1"/>
          </p:cNvSpPr>
          <p:nvPr/>
        </p:nvSpPr>
        <p:spPr bwMode="auto">
          <a:xfrm flipV="1">
            <a:off x="273843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17" name="Line 9"/>
          <p:cNvSpPr>
            <a:spLocks noChangeShapeType="1"/>
          </p:cNvSpPr>
          <p:nvPr/>
        </p:nvSpPr>
        <p:spPr bwMode="auto">
          <a:xfrm flipV="1">
            <a:off x="3470275" y="52101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18" name="Line 10"/>
          <p:cNvSpPr>
            <a:spLocks noChangeShapeType="1"/>
          </p:cNvSpPr>
          <p:nvPr/>
        </p:nvSpPr>
        <p:spPr bwMode="auto">
          <a:xfrm flipV="1">
            <a:off x="419258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19" name="Line 11"/>
          <p:cNvSpPr>
            <a:spLocks noChangeShapeType="1"/>
          </p:cNvSpPr>
          <p:nvPr/>
        </p:nvSpPr>
        <p:spPr bwMode="auto">
          <a:xfrm flipV="1">
            <a:off x="492283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20" name="Line 12"/>
          <p:cNvSpPr>
            <a:spLocks noChangeShapeType="1"/>
          </p:cNvSpPr>
          <p:nvPr/>
        </p:nvSpPr>
        <p:spPr bwMode="auto">
          <a:xfrm flipV="1">
            <a:off x="5645150" y="52101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1821" name="Freeform 13"/>
          <p:cNvSpPr>
            <a:spLocks/>
          </p:cNvSpPr>
          <p:nvPr/>
        </p:nvSpPr>
        <p:spPr bwMode="auto">
          <a:xfrm>
            <a:off x="2447925" y="2919413"/>
            <a:ext cx="3487738" cy="2290762"/>
          </a:xfrm>
          <a:custGeom>
            <a:avLst/>
            <a:gdLst>
              <a:gd name="T0" fmla="*/ 0 w 420"/>
              <a:gd name="T1" fmla="*/ 276 h 276"/>
              <a:gd name="T2" fmla="*/ 8 w 420"/>
              <a:gd name="T3" fmla="*/ 276 h 276"/>
              <a:gd name="T4" fmla="*/ 17 w 420"/>
              <a:gd name="T5" fmla="*/ 276 h 276"/>
              <a:gd name="T6" fmla="*/ 25 w 420"/>
              <a:gd name="T7" fmla="*/ 276 h 276"/>
              <a:gd name="T8" fmla="*/ 34 w 420"/>
              <a:gd name="T9" fmla="*/ 276 h 276"/>
              <a:gd name="T10" fmla="*/ 42 w 420"/>
              <a:gd name="T11" fmla="*/ 276 h 276"/>
              <a:gd name="T12" fmla="*/ 50 w 420"/>
              <a:gd name="T13" fmla="*/ 276 h 276"/>
              <a:gd name="T14" fmla="*/ 59 w 420"/>
              <a:gd name="T15" fmla="*/ 276 h 276"/>
              <a:gd name="T16" fmla="*/ 67 w 420"/>
              <a:gd name="T17" fmla="*/ 276 h 276"/>
              <a:gd name="T18" fmla="*/ 76 w 420"/>
              <a:gd name="T19" fmla="*/ 276 h 276"/>
              <a:gd name="T20" fmla="*/ 84 w 420"/>
              <a:gd name="T21" fmla="*/ 276 h 276"/>
              <a:gd name="T22" fmla="*/ 92 w 420"/>
              <a:gd name="T23" fmla="*/ 275 h 276"/>
              <a:gd name="T24" fmla="*/ 101 w 420"/>
              <a:gd name="T25" fmla="*/ 274 h 276"/>
              <a:gd name="T26" fmla="*/ 109 w 420"/>
              <a:gd name="T27" fmla="*/ 272 h 276"/>
              <a:gd name="T28" fmla="*/ 118 w 420"/>
              <a:gd name="T29" fmla="*/ 268 h 276"/>
              <a:gd name="T30" fmla="*/ 126 w 420"/>
              <a:gd name="T31" fmla="*/ 261 h 276"/>
              <a:gd name="T32" fmla="*/ 134 w 420"/>
              <a:gd name="T33" fmla="*/ 249 h 276"/>
              <a:gd name="T34" fmla="*/ 143 w 420"/>
              <a:gd name="T35" fmla="*/ 232 h 276"/>
              <a:gd name="T36" fmla="*/ 151 w 420"/>
              <a:gd name="T37" fmla="*/ 209 h 276"/>
              <a:gd name="T38" fmla="*/ 160 w 420"/>
              <a:gd name="T39" fmla="*/ 178 h 276"/>
              <a:gd name="T40" fmla="*/ 168 w 420"/>
              <a:gd name="T41" fmla="*/ 142 h 276"/>
              <a:gd name="T42" fmla="*/ 176 w 420"/>
              <a:gd name="T43" fmla="*/ 102 h 276"/>
              <a:gd name="T44" fmla="*/ 185 w 420"/>
              <a:gd name="T45" fmla="*/ 63 h 276"/>
              <a:gd name="T46" fmla="*/ 193 w 420"/>
              <a:gd name="T47" fmla="*/ 30 h 276"/>
              <a:gd name="T48" fmla="*/ 202 w 420"/>
              <a:gd name="T49" fmla="*/ 8 h 276"/>
              <a:gd name="T50" fmla="*/ 210 w 420"/>
              <a:gd name="T51" fmla="*/ 0 h 276"/>
              <a:gd name="T52" fmla="*/ 218 w 420"/>
              <a:gd name="T53" fmla="*/ 8 h 276"/>
              <a:gd name="T54" fmla="*/ 227 w 420"/>
              <a:gd name="T55" fmla="*/ 30 h 276"/>
              <a:gd name="T56" fmla="*/ 235 w 420"/>
              <a:gd name="T57" fmla="*/ 63 h 276"/>
              <a:gd name="T58" fmla="*/ 244 w 420"/>
              <a:gd name="T59" fmla="*/ 102 h 276"/>
              <a:gd name="T60" fmla="*/ 252 w 420"/>
              <a:gd name="T61" fmla="*/ 142 h 276"/>
              <a:gd name="T62" fmla="*/ 260 w 420"/>
              <a:gd name="T63" fmla="*/ 178 h 276"/>
              <a:gd name="T64" fmla="*/ 269 w 420"/>
              <a:gd name="T65" fmla="*/ 209 h 276"/>
              <a:gd name="T66" fmla="*/ 277 w 420"/>
              <a:gd name="T67" fmla="*/ 232 h 276"/>
              <a:gd name="T68" fmla="*/ 286 w 420"/>
              <a:gd name="T69" fmla="*/ 249 h 276"/>
              <a:gd name="T70" fmla="*/ 294 w 420"/>
              <a:gd name="T71" fmla="*/ 261 h 276"/>
              <a:gd name="T72" fmla="*/ 302 w 420"/>
              <a:gd name="T73" fmla="*/ 268 h 276"/>
              <a:gd name="T74" fmla="*/ 311 w 420"/>
              <a:gd name="T75" fmla="*/ 272 h 276"/>
              <a:gd name="T76" fmla="*/ 319 w 420"/>
              <a:gd name="T77" fmla="*/ 274 h 276"/>
              <a:gd name="T78" fmla="*/ 328 w 420"/>
              <a:gd name="T79" fmla="*/ 275 h 276"/>
              <a:gd name="T80" fmla="*/ 336 w 420"/>
              <a:gd name="T81" fmla="*/ 276 h 276"/>
              <a:gd name="T82" fmla="*/ 344 w 420"/>
              <a:gd name="T83" fmla="*/ 276 h 276"/>
              <a:gd name="T84" fmla="*/ 353 w 420"/>
              <a:gd name="T85" fmla="*/ 276 h 276"/>
              <a:gd name="T86" fmla="*/ 361 w 420"/>
              <a:gd name="T87" fmla="*/ 276 h 276"/>
              <a:gd name="T88" fmla="*/ 370 w 420"/>
              <a:gd name="T89" fmla="*/ 276 h 276"/>
              <a:gd name="T90" fmla="*/ 378 w 420"/>
              <a:gd name="T91" fmla="*/ 276 h 276"/>
              <a:gd name="T92" fmla="*/ 386 w 420"/>
              <a:gd name="T93" fmla="*/ 276 h 276"/>
              <a:gd name="T94" fmla="*/ 395 w 420"/>
              <a:gd name="T95" fmla="*/ 276 h 276"/>
              <a:gd name="T96" fmla="*/ 403 w 420"/>
              <a:gd name="T97" fmla="*/ 276 h 276"/>
              <a:gd name="T98" fmla="*/ 412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7" y="276"/>
                </a:lnTo>
                <a:lnTo>
                  <a:pt x="25" y="276"/>
                </a:lnTo>
                <a:lnTo>
                  <a:pt x="34" y="276"/>
                </a:lnTo>
                <a:lnTo>
                  <a:pt x="42" y="276"/>
                </a:lnTo>
                <a:lnTo>
                  <a:pt x="50" y="276"/>
                </a:lnTo>
                <a:lnTo>
                  <a:pt x="59" y="276"/>
                </a:lnTo>
                <a:lnTo>
                  <a:pt x="67" y="276"/>
                </a:lnTo>
                <a:lnTo>
                  <a:pt x="76" y="276"/>
                </a:lnTo>
                <a:lnTo>
                  <a:pt x="84" y="276"/>
                </a:lnTo>
                <a:lnTo>
                  <a:pt x="92" y="275"/>
                </a:lnTo>
                <a:lnTo>
                  <a:pt x="101" y="274"/>
                </a:lnTo>
                <a:lnTo>
                  <a:pt x="109" y="272"/>
                </a:lnTo>
                <a:lnTo>
                  <a:pt x="118" y="268"/>
                </a:lnTo>
                <a:lnTo>
                  <a:pt x="126" y="261"/>
                </a:lnTo>
                <a:lnTo>
                  <a:pt x="134" y="249"/>
                </a:lnTo>
                <a:lnTo>
                  <a:pt x="143" y="232"/>
                </a:lnTo>
                <a:lnTo>
                  <a:pt x="151" y="209"/>
                </a:lnTo>
                <a:lnTo>
                  <a:pt x="160" y="178"/>
                </a:lnTo>
                <a:lnTo>
                  <a:pt x="168" y="142"/>
                </a:lnTo>
                <a:lnTo>
                  <a:pt x="176" y="102"/>
                </a:lnTo>
                <a:lnTo>
                  <a:pt x="185" y="63"/>
                </a:lnTo>
                <a:lnTo>
                  <a:pt x="193" y="30"/>
                </a:lnTo>
                <a:lnTo>
                  <a:pt x="202" y="8"/>
                </a:lnTo>
                <a:lnTo>
                  <a:pt x="210" y="0"/>
                </a:lnTo>
                <a:lnTo>
                  <a:pt x="218" y="8"/>
                </a:lnTo>
                <a:lnTo>
                  <a:pt x="227" y="30"/>
                </a:lnTo>
                <a:lnTo>
                  <a:pt x="235" y="63"/>
                </a:lnTo>
                <a:lnTo>
                  <a:pt x="244" y="102"/>
                </a:lnTo>
                <a:lnTo>
                  <a:pt x="252" y="142"/>
                </a:lnTo>
                <a:lnTo>
                  <a:pt x="260" y="178"/>
                </a:lnTo>
                <a:lnTo>
                  <a:pt x="269" y="209"/>
                </a:lnTo>
                <a:lnTo>
                  <a:pt x="277" y="232"/>
                </a:lnTo>
                <a:lnTo>
                  <a:pt x="286" y="249"/>
                </a:lnTo>
                <a:lnTo>
                  <a:pt x="294" y="261"/>
                </a:lnTo>
                <a:lnTo>
                  <a:pt x="302" y="268"/>
                </a:lnTo>
                <a:lnTo>
                  <a:pt x="311" y="272"/>
                </a:lnTo>
                <a:lnTo>
                  <a:pt x="319" y="274"/>
                </a:lnTo>
                <a:lnTo>
                  <a:pt x="328" y="275"/>
                </a:lnTo>
                <a:lnTo>
                  <a:pt x="336" y="276"/>
                </a:lnTo>
                <a:lnTo>
                  <a:pt x="344" y="276"/>
                </a:lnTo>
                <a:lnTo>
                  <a:pt x="353" y="276"/>
                </a:lnTo>
                <a:lnTo>
                  <a:pt x="361" y="276"/>
                </a:lnTo>
                <a:lnTo>
                  <a:pt x="370" y="276"/>
                </a:lnTo>
                <a:lnTo>
                  <a:pt x="378" y="276"/>
                </a:lnTo>
                <a:lnTo>
                  <a:pt x="386" y="276"/>
                </a:lnTo>
                <a:lnTo>
                  <a:pt x="395" y="276"/>
                </a:lnTo>
                <a:lnTo>
                  <a:pt x="403" y="276"/>
                </a:lnTo>
                <a:lnTo>
                  <a:pt x="412" y="276"/>
                </a:lnTo>
                <a:lnTo>
                  <a:pt x="420" y="276"/>
                </a:lnTo>
              </a:path>
            </a:pathLst>
          </a:custGeom>
          <a:noFill/>
          <a:ln w="15875">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1822" name="Freeform 14"/>
          <p:cNvSpPr>
            <a:spLocks/>
          </p:cNvSpPr>
          <p:nvPr/>
        </p:nvSpPr>
        <p:spPr bwMode="auto">
          <a:xfrm>
            <a:off x="3179763" y="2919413"/>
            <a:ext cx="3486150" cy="2290762"/>
          </a:xfrm>
          <a:custGeom>
            <a:avLst/>
            <a:gdLst>
              <a:gd name="T0" fmla="*/ 0 w 420"/>
              <a:gd name="T1" fmla="*/ 276 h 276"/>
              <a:gd name="T2" fmla="*/ 8 w 420"/>
              <a:gd name="T3" fmla="*/ 276 h 276"/>
              <a:gd name="T4" fmla="*/ 16 w 420"/>
              <a:gd name="T5" fmla="*/ 276 h 276"/>
              <a:gd name="T6" fmla="*/ 25 w 420"/>
              <a:gd name="T7" fmla="*/ 276 h 276"/>
              <a:gd name="T8" fmla="*/ 33 w 420"/>
              <a:gd name="T9" fmla="*/ 276 h 276"/>
              <a:gd name="T10" fmla="*/ 41 w 420"/>
              <a:gd name="T11" fmla="*/ 276 h 276"/>
              <a:gd name="T12" fmla="*/ 50 w 420"/>
              <a:gd name="T13" fmla="*/ 276 h 276"/>
              <a:gd name="T14" fmla="*/ 58 w 420"/>
              <a:gd name="T15" fmla="*/ 276 h 276"/>
              <a:gd name="T16" fmla="*/ 67 w 420"/>
              <a:gd name="T17" fmla="*/ 276 h 276"/>
              <a:gd name="T18" fmla="*/ 75 w 420"/>
              <a:gd name="T19" fmla="*/ 276 h 276"/>
              <a:gd name="T20" fmla="*/ 83 w 420"/>
              <a:gd name="T21" fmla="*/ 276 h 276"/>
              <a:gd name="T22" fmla="*/ 92 w 420"/>
              <a:gd name="T23" fmla="*/ 275 h 276"/>
              <a:gd name="T24" fmla="*/ 100 w 420"/>
              <a:gd name="T25" fmla="*/ 274 h 276"/>
              <a:gd name="T26" fmla="*/ 109 w 420"/>
              <a:gd name="T27" fmla="*/ 272 h 276"/>
              <a:gd name="T28" fmla="*/ 117 w 420"/>
              <a:gd name="T29" fmla="*/ 268 h 276"/>
              <a:gd name="T30" fmla="*/ 125 w 420"/>
              <a:gd name="T31" fmla="*/ 261 h 276"/>
              <a:gd name="T32" fmla="*/ 134 w 420"/>
              <a:gd name="T33" fmla="*/ 249 h 276"/>
              <a:gd name="T34" fmla="*/ 142 w 420"/>
              <a:gd name="T35" fmla="*/ 232 h 276"/>
              <a:gd name="T36" fmla="*/ 151 w 420"/>
              <a:gd name="T37" fmla="*/ 209 h 276"/>
              <a:gd name="T38" fmla="*/ 159 w 420"/>
              <a:gd name="T39" fmla="*/ 178 h 276"/>
              <a:gd name="T40" fmla="*/ 167 w 420"/>
              <a:gd name="T41" fmla="*/ 142 h 276"/>
              <a:gd name="T42" fmla="*/ 176 w 420"/>
              <a:gd name="T43" fmla="*/ 102 h 276"/>
              <a:gd name="T44" fmla="*/ 184 w 420"/>
              <a:gd name="T45" fmla="*/ 63 h 276"/>
              <a:gd name="T46" fmla="*/ 193 w 420"/>
              <a:gd name="T47" fmla="*/ 30 h 276"/>
              <a:gd name="T48" fmla="*/ 201 w 420"/>
              <a:gd name="T49" fmla="*/ 8 h 276"/>
              <a:gd name="T50" fmla="*/ 210 w 420"/>
              <a:gd name="T51" fmla="*/ 0 h 276"/>
              <a:gd name="T52" fmla="*/ 218 w 420"/>
              <a:gd name="T53" fmla="*/ 8 h 276"/>
              <a:gd name="T54" fmla="*/ 226 w 420"/>
              <a:gd name="T55" fmla="*/ 30 h 276"/>
              <a:gd name="T56" fmla="*/ 235 w 420"/>
              <a:gd name="T57" fmla="*/ 63 h 276"/>
              <a:gd name="T58" fmla="*/ 243 w 420"/>
              <a:gd name="T59" fmla="*/ 102 h 276"/>
              <a:gd name="T60" fmla="*/ 252 w 420"/>
              <a:gd name="T61" fmla="*/ 142 h 276"/>
              <a:gd name="T62" fmla="*/ 260 w 420"/>
              <a:gd name="T63" fmla="*/ 178 h 276"/>
              <a:gd name="T64" fmla="*/ 268 w 420"/>
              <a:gd name="T65" fmla="*/ 209 h 276"/>
              <a:gd name="T66" fmla="*/ 277 w 420"/>
              <a:gd name="T67" fmla="*/ 232 h 276"/>
              <a:gd name="T68" fmla="*/ 285 w 420"/>
              <a:gd name="T69" fmla="*/ 249 h 276"/>
              <a:gd name="T70" fmla="*/ 294 w 420"/>
              <a:gd name="T71" fmla="*/ 261 h 276"/>
              <a:gd name="T72" fmla="*/ 302 w 420"/>
              <a:gd name="T73" fmla="*/ 268 h 276"/>
              <a:gd name="T74" fmla="*/ 310 w 420"/>
              <a:gd name="T75" fmla="*/ 272 h 276"/>
              <a:gd name="T76" fmla="*/ 319 w 420"/>
              <a:gd name="T77" fmla="*/ 274 h 276"/>
              <a:gd name="T78" fmla="*/ 327 w 420"/>
              <a:gd name="T79" fmla="*/ 275 h 276"/>
              <a:gd name="T80" fmla="*/ 336 w 420"/>
              <a:gd name="T81" fmla="*/ 276 h 276"/>
              <a:gd name="T82" fmla="*/ 344 w 420"/>
              <a:gd name="T83" fmla="*/ 276 h 276"/>
              <a:gd name="T84" fmla="*/ 352 w 420"/>
              <a:gd name="T85" fmla="*/ 276 h 276"/>
              <a:gd name="T86" fmla="*/ 361 w 420"/>
              <a:gd name="T87" fmla="*/ 276 h 276"/>
              <a:gd name="T88" fmla="*/ 369 w 420"/>
              <a:gd name="T89" fmla="*/ 276 h 276"/>
              <a:gd name="T90" fmla="*/ 378 w 420"/>
              <a:gd name="T91" fmla="*/ 276 h 276"/>
              <a:gd name="T92" fmla="*/ 386 w 420"/>
              <a:gd name="T93" fmla="*/ 276 h 276"/>
              <a:gd name="T94" fmla="*/ 394 w 420"/>
              <a:gd name="T95" fmla="*/ 276 h 276"/>
              <a:gd name="T96" fmla="*/ 403 w 420"/>
              <a:gd name="T97" fmla="*/ 276 h 276"/>
              <a:gd name="T98" fmla="*/ 411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6" y="276"/>
                </a:lnTo>
                <a:lnTo>
                  <a:pt x="25" y="276"/>
                </a:lnTo>
                <a:lnTo>
                  <a:pt x="33" y="276"/>
                </a:lnTo>
                <a:lnTo>
                  <a:pt x="41" y="276"/>
                </a:lnTo>
                <a:lnTo>
                  <a:pt x="50" y="276"/>
                </a:lnTo>
                <a:lnTo>
                  <a:pt x="58" y="276"/>
                </a:lnTo>
                <a:lnTo>
                  <a:pt x="67" y="276"/>
                </a:lnTo>
                <a:lnTo>
                  <a:pt x="75" y="276"/>
                </a:lnTo>
                <a:lnTo>
                  <a:pt x="83" y="276"/>
                </a:lnTo>
                <a:lnTo>
                  <a:pt x="92" y="275"/>
                </a:lnTo>
                <a:lnTo>
                  <a:pt x="100" y="274"/>
                </a:lnTo>
                <a:lnTo>
                  <a:pt x="109" y="272"/>
                </a:lnTo>
                <a:lnTo>
                  <a:pt x="117" y="268"/>
                </a:lnTo>
                <a:lnTo>
                  <a:pt x="125" y="261"/>
                </a:lnTo>
                <a:lnTo>
                  <a:pt x="134" y="249"/>
                </a:lnTo>
                <a:lnTo>
                  <a:pt x="142" y="232"/>
                </a:lnTo>
                <a:lnTo>
                  <a:pt x="151" y="209"/>
                </a:lnTo>
                <a:lnTo>
                  <a:pt x="159" y="178"/>
                </a:lnTo>
                <a:lnTo>
                  <a:pt x="167" y="142"/>
                </a:lnTo>
                <a:lnTo>
                  <a:pt x="176" y="102"/>
                </a:lnTo>
                <a:lnTo>
                  <a:pt x="184" y="63"/>
                </a:lnTo>
                <a:lnTo>
                  <a:pt x="193" y="30"/>
                </a:lnTo>
                <a:lnTo>
                  <a:pt x="201" y="8"/>
                </a:lnTo>
                <a:lnTo>
                  <a:pt x="210" y="0"/>
                </a:lnTo>
                <a:lnTo>
                  <a:pt x="218" y="8"/>
                </a:lnTo>
                <a:lnTo>
                  <a:pt x="226" y="30"/>
                </a:lnTo>
                <a:lnTo>
                  <a:pt x="235" y="63"/>
                </a:lnTo>
                <a:lnTo>
                  <a:pt x="243" y="102"/>
                </a:lnTo>
                <a:lnTo>
                  <a:pt x="252" y="142"/>
                </a:lnTo>
                <a:lnTo>
                  <a:pt x="260" y="178"/>
                </a:lnTo>
                <a:lnTo>
                  <a:pt x="268" y="209"/>
                </a:lnTo>
                <a:lnTo>
                  <a:pt x="277" y="232"/>
                </a:lnTo>
                <a:lnTo>
                  <a:pt x="285" y="249"/>
                </a:lnTo>
                <a:lnTo>
                  <a:pt x="294" y="261"/>
                </a:lnTo>
                <a:lnTo>
                  <a:pt x="302" y="268"/>
                </a:lnTo>
                <a:lnTo>
                  <a:pt x="310" y="272"/>
                </a:lnTo>
                <a:lnTo>
                  <a:pt x="319" y="274"/>
                </a:lnTo>
                <a:lnTo>
                  <a:pt x="327" y="275"/>
                </a:lnTo>
                <a:lnTo>
                  <a:pt x="336" y="276"/>
                </a:lnTo>
                <a:lnTo>
                  <a:pt x="344" y="276"/>
                </a:lnTo>
                <a:lnTo>
                  <a:pt x="352" y="276"/>
                </a:lnTo>
                <a:lnTo>
                  <a:pt x="361" y="276"/>
                </a:lnTo>
                <a:lnTo>
                  <a:pt x="369" y="276"/>
                </a:lnTo>
                <a:lnTo>
                  <a:pt x="378" y="276"/>
                </a:lnTo>
                <a:lnTo>
                  <a:pt x="386" y="276"/>
                </a:lnTo>
                <a:lnTo>
                  <a:pt x="394" y="276"/>
                </a:lnTo>
                <a:lnTo>
                  <a:pt x="403" y="276"/>
                </a:lnTo>
                <a:lnTo>
                  <a:pt x="411" y="276"/>
                </a:lnTo>
                <a:lnTo>
                  <a:pt x="420" y="276"/>
                </a:lnTo>
              </a:path>
            </a:pathLst>
          </a:custGeom>
          <a:noFill/>
          <a:ln w="15875">
            <a:solidFill>
              <a:srgbClr val="99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1823" name="Rectangle 15"/>
          <p:cNvSpPr>
            <a:spLocks noChangeArrowheads="1"/>
          </p:cNvSpPr>
          <p:nvPr/>
        </p:nvSpPr>
        <p:spPr bwMode="auto">
          <a:xfrm>
            <a:off x="5867400" y="4819650"/>
            <a:ext cx="78105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51824" name="Rectangle 16"/>
          <p:cNvSpPr>
            <a:spLocks noChangeArrowheads="1"/>
          </p:cNvSpPr>
          <p:nvPr/>
        </p:nvSpPr>
        <p:spPr bwMode="auto">
          <a:xfrm>
            <a:off x="2446338" y="4960938"/>
            <a:ext cx="26670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51825" name="Line 17"/>
          <p:cNvSpPr>
            <a:spLocks noChangeShapeType="1"/>
          </p:cNvSpPr>
          <p:nvPr/>
        </p:nvSpPr>
        <p:spPr bwMode="auto">
          <a:xfrm flipV="1">
            <a:off x="4743450" y="2228850"/>
            <a:ext cx="0" cy="3124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1826" name="Text Box 18"/>
          <p:cNvSpPr txBox="1">
            <a:spLocks noChangeArrowheads="1"/>
          </p:cNvSpPr>
          <p:nvPr/>
        </p:nvSpPr>
        <p:spPr bwMode="auto">
          <a:xfrm>
            <a:off x="298450" y="5713413"/>
            <a:ext cx="8494713" cy="952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lnSpc>
                <a:spcPct val="80000"/>
              </a:lnSpc>
            </a:pPr>
            <a:r>
              <a:rPr lang="it-IT" altLang="it-IT" sz="2600" b="0"/>
              <a:t>Nota che la definizione del criterio ripartisce lo spazio sotto le curve in 4 regioni 2 delle quali identificano i possibili tipi di errori statistici</a:t>
            </a:r>
          </a:p>
        </p:txBody>
      </p:sp>
      <p:sp>
        <p:nvSpPr>
          <p:cNvPr id="2551827" name="Text Box 19"/>
          <p:cNvSpPr txBox="1">
            <a:spLocks noChangeArrowheads="1"/>
          </p:cNvSpPr>
          <p:nvPr/>
        </p:nvSpPr>
        <p:spPr bwMode="auto">
          <a:xfrm>
            <a:off x="5815013" y="2925763"/>
            <a:ext cx="2501900"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400" b="0"/>
              <a:t>Se </a:t>
            </a:r>
            <a:r>
              <a:rPr lang="it-IT" altLang="it-IT" sz="2400" b="0" i="1"/>
              <a:t>p</a:t>
            </a:r>
            <a:r>
              <a:rPr lang="it-IT" altLang="it-IT" sz="2400" b="0"/>
              <a:t> &lt; </a:t>
            </a:r>
            <a:r>
              <a:rPr lang="it-IT" altLang="it-IT" sz="2800" b="0">
                <a:latin typeface="Symbol" panose="05050102010706020507" pitchFamily="18" charset="2"/>
              </a:rPr>
              <a:t>a</a:t>
            </a:r>
            <a:r>
              <a:rPr lang="it-IT" altLang="it-IT" sz="2400" b="0"/>
              <a:t> rifiuto H0</a:t>
            </a:r>
          </a:p>
        </p:txBody>
      </p:sp>
      <p:sp>
        <p:nvSpPr>
          <p:cNvPr id="2551828" name="Text Box 20"/>
          <p:cNvSpPr txBox="1">
            <a:spLocks noChangeArrowheads="1"/>
          </p:cNvSpPr>
          <p:nvPr/>
        </p:nvSpPr>
        <p:spPr bwMode="auto">
          <a:xfrm>
            <a:off x="5803900" y="3352800"/>
            <a:ext cx="2738438"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400" b="0"/>
              <a:t>Se </a:t>
            </a:r>
            <a:r>
              <a:rPr lang="it-IT" altLang="it-IT" sz="2400" b="0" i="1"/>
              <a:t>p</a:t>
            </a:r>
            <a:r>
              <a:rPr lang="it-IT" altLang="it-IT" sz="2400" b="0"/>
              <a:t> &gt; </a:t>
            </a:r>
            <a:r>
              <a:rPr lang="it-IT" altLang="it-IT" sz="2800" b="0">
                <a:latin typeface="Symbol" panose="05050102010706020507" pitchFamily="18" charset="2"/>
              </a:rPr>
              <a:t>a</a:t>
            </a:r>
            <a:r>
              <a:rPr lang="it-IT" altLang="it-IT" sz="2400" b="0"/>
              <a:t> accetto H0</a:t>
            </a:r>
          </a:p>
        </p:txBody>
      </p:sp>
      <p:sp>
        <p:nvSpPr>
          <p:cNvPr id="2551829" name="Freeform 21"/>
          <p:cNvSpPr>
            <a:spLocks/>
          </p:cNvSpPr>
          <p:nvPr/>
        </p:nvSpPr>
        <p:spPr bwMode="auto">
          <a:xfrm>
            <a:off x="4743450" y="4857750"/>
            <a:ext cx="447675" cy="342900"/>
          </a:xfrm>
          <a:custGeom>
            <a:avLst/>
            <a:gdLst>
              <a:gd name="T0" fmla="*/ 282 w 282"/>
              <a:gd name="T1" fmla="*/ 216 h 216"/>
              <a:gd name="T2" fmla="*/ 150 w 282"/>
              <a:gd name="T3" fmla="*/ 186 h 216"/>
              <a:gd name="T4" fmla="*/ 90 w 282"/>
              <a:gd name="T5" fmla="*/ 144 h 216"/>
              <a:gd name="T6" fmla="*/ 42 w 282"/>
              <a:gd name="T7" fmla="*/ 66 h 216"/>
              <a:gd name="T8" fmla="*/ 0 w 282"/>
              <a:gd name="T9" fmla="*/ 0 h 216"/>
              <a:gd name="T10" fmla="*/ 6 w 282"/>
              <a:gd name="T11" fmla="*/ 210 h 216"/>
              <a:gd name="T12" fmla="*/ 246 w 282"/>
              <a:gd name="T13" fmla="*/ 210 h 216"/>
            </a:gdLst>
            <a:ahLst/>
            <a:cxnLst>
              <a:cxn ang="0">
                <a:pos x="T0" y="T1"/>
              </a:cxn>
              <a:cxn ang="0">
                <a:pos x="T2" y="T3"/>
              </a:cxn>
              <a:cxn ang="0">
                <a:pos x="T4" y="T5"/>
              </a:cxn>
              <a:cxn ang="0">
                <a:pos x="T6" y="T7"/>
              </a:cxn>
              <a:cxn ang="0">
                <a:pos x="T8" y="T9"/>
              </a:cxn>
              <a:cxn ang="0">
                <a:pos x="T10" y="T11"/>
              </a:cxn>
              <a:cxn ang="0">
                <a:pos x="T12" y="T13"/>
              </a:cxn>
            </a:cxnLst>
            <a:rect l="0" t="0" r="r" b="b"/>
            <a:pathLst>
              <a:path w="282" h="216">
                <a:moveTo>
                  <a:pt x="282" y="216"/>
                </a:moveTo>
                <a:lnTo>
                  <a:pt x="150" y="186"/>
                </a:lnTo>
                <a:lnTo>
                  <a:pt x="90" y="144"/>
                </a:lnTo>
                <a:lnTo>
                  <a:pt x="42" y="66"/>
                </a:lnTo>
                <a:lnTo>
                  <a:pt x="0" y="0"/>
                </a:lnTo>
                <a:lnTo>
                  <a:pt x="6" y="210"/>
                </a:lnTo>
                <a:lnTo>
                  <a:pt x="246" y="210"/>
                </a:lnTo>
              </a:path>
            </a:pathLst>
          </a:custGeom>
          <a:solidFill>
            <a:srgbClr val="FF9900">
              <a:alpha val="53000"/>
            </a:srgbClr>
          </a:solidFill>
          <a:ln w="9525" cap="flat" cmpd="sng">
            <a:solidFill>
              <a:srgbClr val="FF99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nvGrpSpPr>
          <p:cNvPr id="2551830" name="Group 22"/>
          <p:cNvGrpSpPr>
            <a:grpSpLocks/>
          </p:cNvGrpSpPr>
          <p:nvPr/>
        </p:nvGrpSpPr>
        <p:grpSpPr bwMode="auto">
          <a:xfrm>
            <a:off x="4838700" y="4359275"/>
            <a:ext cx="3987800" cy="1076325"/>
            <a:chOff x="3048" y="2746"/>
            <a:chExt cx="2512" cy="678"/>
          </a:xfrm>
        </p:grpSpPr>
        <p:sp>
          <p:nvSpPr>
            <p:cNvPr id="2551831" name="Line 23"/>
            <p:cNvSpPr>
              <a:spLocks noChangeShapeType="1"/>
            </p:cNvSpPr>
            <p:nvPr/>
          </p:nvSpPr>
          <p:spPr bwMode="auto">
            <a:xfrm flipV="1">
              <a:off x="3048" y="3060"/>
              <a:ext cx="804" cy="156"/>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1832" name="Text Box 24"/>
            <p:cNvSpPr txBox="1">
              <a:spLocks noChangeArrowheads="1"/>
            </p:cNvSpPr>
            <p:nvPr/>
          </p:nvSpPr>
          <p:spPr bwMode="auto">
            <a:xfrm>
              <a:off x="3861" y="2746"/>
              <a:ext cx="1699" cy="678"/>
            </a:xfrm>
            <a:prstGeom prst="rect">
              <a:avLst/>
            </a:prstGeom>
            <a:solidFill>
              <a:srgbClr val="DDDDDD"/>
            </a:solidFill>
            <a:ln w="9525"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sz="2000"/>
                <a:t>I Tipo:</a:t>
              </a:r>
              <a:r>
                <a:rPr lang="it-IT" altLang="it-IT" sz="2400" b="0"/>
                <a:t> </a:t>
              </a:r>
              <a:r>
                <a:rPr lang="it-IT" altLang="it-IT" sz="2000" b="0"/>
                <a:t>probabilità </a:t>
              </a:r>
              <a:r>
                <a:rPr lang="it-IT" altLang="it-IT" sz="2400" b="0">
                  <a:latin typeface="Symbol" panose="05050102010706020507" pitchFamily="18" charset="2"/>
                </a:rPr>
                <a:t>a </a:t>
              </a:r>
              <a:r>
                <a:rPr lang="it-IT" altLang="it-IT" sz="2000" b="0"/>
                <a:t>di accettare H1 quando H0 è vera</a:t>
              </a:r>
            </a:p>
          </p:txBody>
        </p:sp>
      </p:grpSp>
      <p:sp>
        <p:nvSpPr>
          <p:cNvPr id="2551833" name="Freeform 25"/>
          <p:cNvSpPr>
            <a:spLocks/>
          </p:cNvSpPr>
          <p:nvPr/>
        </p:nvSpPr>
        <p:spPr bwMode="auto">
          <a:xfrm>
            <a:off x="3895725" y="3333750"/>
            <a:ext cx="838200" cy="1866900"/>
          </a:xfrm>
          <a:custGeom>
            <a:avLst/>
            <a:gdLst>
              <a:gd name="T0" fmla="*/ 0 w 528"/>
              <a:gd name="T1" fmla="*/ 1176 h 1176"/>
              <a:gd name="T2" fmla="*/ 156 w 528"/>
              <a:gd name="T3" fmla="*/ 1152 h 1176"/>
              <a:gd name="T4" fmla="*/ 222 w 528"/>
              <a:gd name="T5" fmla="*/ 1080 h 1176"/>
              <a:gd name="T6" fmla="*/ 294 w 528"/>
              <a:gd name="T7" fmla="*/ 960 h 1176"/>
              <a:gd name="T8" fmla="*/ 354 w 528"/>
              <a:gd name="T9" fmla="*/ 798 h 1176"/>
              <a:gd name="T10" fmla="*/ 390 w 528"/>
              <a:gd name="T11" fmla="*/ 624 h 1176"/>
              <a:gd name="T12" fmla="*/ 528 w 528"/>
              <a:gd name="T13" fmla="*/ 0 h 1176"/>
              <a:gd name="T14" fmla="*/ 528 w 528"/>
              <a:gd name="T15" fmla="*/ 1176 h 1176"/>
              <a:gd name="T16" fmla="*/ 0 w 528"/>
              <a:gd name="T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1176">
                <a:moveTo>
                  <a:pt x="0" y="1176"/>
                </a:moveTo>
                <a:lnTo>
                  <a:pt x="156" y="1152"/>
                </a:lnTo>
                <a:lnTo>
                  <a:pt x="222" y="1080"/>
                </a:lnTo>
                <a:lnTo>
                  <a:pt x="294" y="960"/>
                </a:lnTo>
                <a:lnTo>
                  <a:pt x="354" y="798"/>
                </a:lnTo>
                <a:lnTo>
                  <a:pt x="390" y="624"/>
                </a:lnTo>
                <a:lnTo>
                  <a:pt x="528" y="0"/>
                </a:lnTo>
                <a:lnTo>
                  <a:pt x="528" y="1176"/>
                </a:lnTo>
                <a:lnTo>
                  <a:pt x="0" y="1176"/>
                </a:lnTo>
                <a:close/>
              </a:path>
            </a:pathLst>
          </a:custGeom>
          <a:solidFill>
            <a:schemeClr val="folHlink">
              <a:alpha val="47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nvGrpSpPr>
          <p:cNvPr id="2551834" name="Group 26"/>
          <p:cNvGrpSpPr>
            <a:grpSpLocks/>
          </p:cNvGrpSpPr>
          <p:nvPr/>
        </p:nvGrpSpPr>
        <p:grpSpPr bwMode="auto">
          <a:xfrm>
            <a:off x="41275" y="3300413"/>
            <a:ext cx="4405313" cy="1679575"/>
            <a:chOff x="26" y="2079"/>
            <a:chExt cx="2775" cy="1058"/>
          </a:xfrm>
        </p:grpSpPr>
        <p:sp>
          <p:nvSpPr>
            <p:cNvPr id="2551835" name="Line 27"/>
            <p:cNvSpPr>
              <a:spLocks noChangeShapeType="1"/>
            </p:cNvSpPr>
            <p:nvPr/>
          </p:nvSpPr>
          <p:spPr bwMode="auto">
            <a:xfrm flipH="1" flipV="1">
              <a:off x="905" y="2741"/>
              <a:ext cx="1896" cy="39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1836" name="Text Box 28"/>
            <p:cNvSpPr txBox="1">
              <a:spLocks noChangeArrowheads="1"/>
            </p:cNvSpPr>
            <p:nvPr/>
          </p:nvSpPr>
          <p:spPr bwMode="auto">
            <a:xfrm>
              <a:off x="26" y="2079"/>
              <a:ext cx="1639" cy="678"/>
            </a:xfrm>
            <a:prstGeom prst="rect">
              <a:avLst/>
            </a:prstGeom>
            <a:solidFill>
              <a:srgbClr val="DDDDDD"/>
            </a:solidFill>
            <a:ln w="9525"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sz="2000"/>
                <a:t>II Tipo: </a:t>
              </a:r>
              <a:r>
                <a:rPr lang="it-IT" altLang="it-IT" sz="2000" b="0"/>
                <a:t>probabilità </a:t>
              </a:r>
              <a:r>
                <a:rPr lang="it-IT" altLang="it-IT" sz="2400" b="0">
                  <a:latin typeface="Symbol" panose="05050102010706020507" pitchFamily="18" charset="2"/>
                </a:rPr>
                <a:t>b </a:t>
              </a:r>
              <a:r>
                <a:rPr lang="it-IT" altLang="it-IT" sz="2000" b="0"/>
                <a:t>di accettare H0 quando H1 è vera</a:t>
              </a:r>
            </a:p>
          </p:txBody>
        </p:sp>
      </p:grpSp>
      <p:grpSp>
        <p:nvGrpSpPr>
          <p:cNvPr id="2551837" name="Group 29"/>
          <p:cNvGrpSpPr>
            <a:grpSpLocks/>
          </p:cNvGrpSpPr>
          <p:nvPr/>
        </p:nvGrpSpPr>
        <p:grpSpPr bwMode="auto">
          <a:xfrm>
            <a:off x="2830513" y="2403475"/>
            <a:ext cx="3697287" cy="344488"/>
            <a:chOff x="1783" y="1514"/>
            <a:chExt cx="2329" cy="217"/>
          </a:xfrm>
        </p:grpSpPr>
        <p:sp>
          <p:nvSpPr>
            <p:cNvPr id="2551838" name="Line 30"/>
            <p:cNvSpPr>
              <a:spLocks noChangeShapeType="1"/>
            </p:cNvSpPr>
            <p:nvPr/>
          </p:nvSpPr>
          <p:spPr bwMode="auto">
            <a:xfrm>
              <a:off x="3000" y="1620"/>
              <a:ext cx="40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1839" name="Text Box 31"/>
            <p:cNvSpPr txBox="1">
              <a:spLocks noChangeArrowheads="1"/>
            </p:cNvSpPr>
            <p:nvPr/>
          </p:nvSpPr>
          <p:spPr bwMode="auto">
            <a:xfrm>
              <a:off x="3354" y="1514"/>
              <a:ext cx="7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a:t> rifiuto Ho </a:t>
              </a:r>
            </a:p>
          </p:txBody>
        </p:sp>
        <p:sp>
          <p:nvSpPr>
            <p:cNvPr id="2551840" name="Line 32"/>
            <p:cNvSpPr>
              <a:spLocks noChangeShapeType="1"/>
            </p:cNvSpPr>
            <p:nvPr/>
          </p:nvSpPr>
          <p:spPr bwMode="auto">
            <a:xfrm>
              <a:off x="2609" y="1625"/>
              <a:ext cx="408" cy="0"/>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1841" name="Text Box 33"/>
            <p:cNvSpPr txBox="1">
              <a:spLocks noChangeArrowheads="1"/>
            </p:cNvSpPr>
            <p:nvPr/>
          </p:nvSpPr>
          <p:spPr bwMode="auto">
            <a:xfrm>
              <a:off x="1783" y="1519"/>
              <a:ext cx="8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a:t> accetto Ho </a:t>
              </a:r>
            </a:p>
          </p:txBody>
        </p:sp>
      </p:grpSp>
      <p:sp>
        <p:nvSpPr>
          <p:cNvPr id="36" name="Text Box 3"/>
          <p:cNvSpPr txBox="1">
            <a:spLocks noChangeArrowheads="1"/>
          </p:cNvSpPr>
          <p:nvPr/>
        </p:nvSpPr>
        <p:spPr bwMode="auto">
          <a:xfrm>
            <a:off x="381000" y="1168400"/>
            <a:ext cx="2771977"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600" dirty="0">
                <a:solidFill>
                  <a:srgbClr val="FF9900"/>
                </a:solidFill>
              </a:rPr>
              <a:t>H0: P </a:t>
            </a:r>
            <a:r>
              <a:rPr lang="it-IT" altLang="it-IT" sz="2600" dirty="0" smtClean="0">
                <a:solidFill>
                  <a:srgbClr val="FF9900"/>
                </a:solidFill>
              </a:rPr>
              <a:t>(T</a:t>
            </a:r>
            <a:r>
              <a:rPr lang="it-IT" altLang="it-IT" dirty="0">
                <a:solidFill>
                  <a:srgbClr val="FF9900"/>
                </a:solidFill>
              </a:rPr>
              <a:t>W</a:t>
            </a:r>
            <a:r>
              <a:rPr lang="it-IT" altLang="it-IT" sz="2600" dirty="0" smtClean="0">
                <a:solidFill>
                  <a:srgbClr val="FF9900"/>
                </a:solidFill>
              </a:rPr>
              <a:t>) </a:t>
            </a:r>
            <a:r>
              <a:rPr lang="it-IT" altLang="it-IT" sz="2600" dirty="0">
                <a:solidFill>
                  <a:srgbClr val="FF9900"/>
                </a:solidFill>
                <a:sym typeface="Symbol" panose="05050102010706020507" pitchFamily="18" charset="2"/>
              </a:rPr>
              <a:t>=</a:t>
            </a:r>
            <a:r>
              <a:rPr lang="it-IT" altLang="it-IT" sz="2600" dirty="0">
                <a:solidFill>
                  <a:srgbClr val="FF9900"/>
                </a:solidFill>
              </a:rPr>
              <a:t> </a:t>
            </a:r>
            <a:r>
              <a:rPr lang="it-IT" altLang="it-IT" sz="2600" dirty="0" smtClean="0">
                <a:solidFill>
                  <a:srgbClr val="FF9900"/>
                </a:solidFill>
              </a:rPr>
              <a:t>P(T</a:t>
            </a:r>
            <a:r>
              <a:rPr lang="it-IT" altLang="it-IT" dirty="0">
                <a:solidFill>
                  <a:srgbClr val="FF9900"/>
                </a:solidFill>
              </a:rPr>
              <a:t>R</a:t>
            </a:r>
            <a:r>
              <a:rPr lang="it-IT" altLang="it-IT" sz="2600" dirty="0" smtClean="0">
                <a:solidFill>
                  <a:srgbClr val="FF9900"/>
                </a:solidFill>
              </a:rPr>
              <a:t>)</a:t>
            </a:r>
            <a:endParaRPr lang="it-IT" altLang="it-IT" sz="2600" dirty="0">
              <a:solidFill>
                <a:srgbClr val="FF9900"/>
              </a:solidFill>
            </a:endParaRPr>
          </a:p>
        </p:txBody>
      </p:sp>
      <p:sp>
        <p:nvSpPr>
          <p:cNvPr id="37" name="Text Box 4"/>
          <p:cNvSpPr txBox="1">
            <a:spLocks noChangeArrowheads="1"/>
          </p:cNvSpPr>
          <p:nvPr/>
        </p:nvSpPr>
        <p:spPr bwMode="auto">
          <a:xfrm>
            <a:off x="381000" y="1616075"/>
            <a:ext cx="285052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600" dirty="0">
                <a:solidFill>
                  <a:schemeClr val="folHlink"/>
                </a:solidFill>
              </a:rPr>
              <a:t>H1: P </a:t>
            </a:r>
            <a:r>
              <a:rPr lang="it-IT" altLang="it-IT" sz="2600" dirty="0" smtClean="0">
                <a:solidFill>
                  <a:schemeClr val="folHlink"/>
                </a:solidFill>
              </a:rPr>
              <a:t>(T</a:t>
            </a:r>
            <a:r>
              <a:rPr lang="it-IT" altLang="it-IT" sz="1800" dirty="0" smtClean="0">
                <a:solidFill>
                  <a:schemeClr val="folHlink"/>
                </a:solidFill>
              </a:rPr>
              <a:t>W</a:t>
            </a:r>
            <a:r>
              <a:rPr lang="it-IT" altLang="it-IT" sz="2600" dirty="0" smtClean="0">
                <a:solidFill>
                  <a:schemeClr val="folHlink"/>
                </a:solidFill>
              </a:rPr>
              <a:t>) </a:t>
            </a:r>
            <a:r>
              <a:rPr lang="it-IT" altLang="it-IT" sz="2600" dirty="0">
                <a:solidFill>
                  <a:schemeClr val="folHlink"/>
                </a:solidFill>
                <a:sym typeface="Symbol" panose="05050102010706020507" pitchFamily="18" charset="2"/>
              </a:rPr>
              <a:t>&gt;</a:t>
            </a:r>
            <a:r>
              <a:rPr lang="it-IT" altLang="it-IT" sz="2600" dirty="0">
                <a:solidFill>
                  <a:schemeClr val="folHlink"/>
                </a:solidFill>
              </a:rPr>
              <a:t> </a:t>
            </a:r>
            <a:r>
              <a:rPr lang="it-IT" altLang="it-IT" sz="2600" dirty="0" smtClean="0">
                <a:solidFill>
                  <a:schemeClr val="folHlink"/>
                </a:solidFill>
              </a:rPr>
              <a:t>P(T</a:t>
            </a:r>
            <a:r>
              <a:rPr lang="it-IT" altLang="it-IT" sz="1800" dirty="0" smtClean="0">
                <a:solidFill>
                  <a:schemeClr val="folHlink"/>
                </a:solidFill>
              </a:rPr>
              <a:t>R</a:t>
            </a:r>
            <a:r>
              <a:rPr lang="it-IT" altLang="it-IT" sz="2600" dirty="0" smtClean="0">
                <a:solidFill>
                  <a:schemeClr val="folHlink"/>
                </a:solidFill>
              </a:rPr>
              <a:t>)</a:t>
            </a:r>
            <a:endParaRPr lang="it-IT" altLang="it-IT" sz="2600" dirty="0">
              <a:solidFill>
                <a:schemeClr val="folHlink"/>
              </a:solidFill>
            </a:endParaRPr>
          </a:p>
        </p:txBody>
      </p:sp>
    </p:spTree>
    <p:extLst>
      <p:ext uri="{BB962C8B-B14F-4D97-AF65-F5344CB8AC3E}">
        <p14:creationId xmlns:p14="http://schemas.microsoft.com/office/powerpoint/2010/main" val="41185902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51826"/>
                                        </p:tgtEl>
                                        <p:attrNameLst>
                                          <p:attrName>style.visibility</p:attrName>
                                        </p:attrNameLst>
                                      </p:cBhvr>
                                      <p:to>
                                        <p:strVal val="visible"/>
                                      </p:to>
                                    </p:set>
                                    <p:animEffect transition="in" filter="wipe(down)">
                                      <p:cBhvr>
                                        <p:cTn id="7" dur="500"/>
                                        <p:tgtEl>
                                          <p:spTgt spid="2551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51830"/>
                                        </p:tgtEl>
                                        <p:attrNameLst>
                                          <p:attrName>style.visibility</p:attrName>
                                        </p:attrNameLst>
                                      </p:cBhvr>
                                      <p:to>
                                        <p:strVal val="visible"/>
                                      </p:to>
                                    </p:set>
                                    <p:animEffect transition="in" filter="wipe(left)">
                                      <p:cBhvr>
                                        <p:cTn id="12" dur="500"/>
                                        <p:tgtEl>
                                          <p:spTgt spid="255183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51833"/>
                                        </p:tgtEl>
                                        <p:attrNameLst>
                                          <p:attrName>style.visibility</p:attrName>
                                        </p:attrNameLst>
                                      </p:cBhvr>
                                      <p:to>
                                        <p:strVal val="visible"/>
                                      </p:to>
                                    </p:set>
                                    <p:animEffect transition="in" filter="fade">
                                      <p:cBhvr>
                                        <p:cTn id="17" dur="500"/>
                                        <p:tgtEl>
                                          <p:spTgt spid="255183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2551834"/>
                                        </p:tgtEl>
                                        <p:attrNameLst>
                                          <p:attrName>style.visibility</p:attrName>
                                        </p:attrNameLst>
                                      </p:cBhvr>
                                      <p:to>
                                        <p:strVal val="visible"/>
                                      </p:to>
                                    </p:set>
                                    <p:animEffect transition="in" filter="wipe(down)">
                                      <p:cBhvr>
                                        <p:cTn id="22" dur="500"/>
                                        <p:tgtEl>
                                          <p:spTgt spid="2551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1826" grpId="0"/>
      <p:bldP spid="255183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3858" name="Rectangle 2"/>
          <p:cNvSpPr>
            <a:spLocks noChangeArrowheads="1"/>
          </p:cNvSpPr>
          <p:nvPr/>
        </p:nvSpPr>
        <p:spPr bwMode="auto">
          <a:xfrm>
            <a:off x="1870075" y="363538"/>
            <a:ext cx="5657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4000">
                <a:solidFill>
                  <a:schemeClr val="accent2"/>
                </a:solidFill>
              </a:rPr>
              <a:t>generazione di ipotesi</a:t>
            </a:r>
          </a:p>
        </p:txBody>
      </p:sp>
      <p:sp>
        <p:nvSpPr>
          <p:cNvPr id="2553859" name="Line 3"/>
          <p:cNvSpPr>
            <a:spLocks noChangeShapeType="1"/>
          </p:cNvSpPr>
          <p:nvPr/>
        </p:nvSpPr>
        <p:spPr bwMode="auto">
          <a:xfrm>
            <a:off x="2738438" y="2338388"/>
            <a:ext cx="29067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0" name="Line 4"/>
          <p:cNvSpPr>
            <a:spLocks noChangeShapeType="1"/>
          </p:cNvSpPr>
          <p:nvPr/>
        </p:nvSpPr>
        <p:spPr bwMode="auto">
          <a:xfrm>
            <a:off x="2738438" y="2338388"/>
            <a:ext cx="1587" cy="28717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1" name="Line 5"/>
          <p:cNvSpPr>
            <a:spLocks noChangeShapeType="1"/>
          </p:cNvSpPr>
          <p:nvPr/>
        </p:nvSpPr>
        <p:spPr bwMode="auto">
          <a:xfrm>
            <a:off x="2681288" y="5210175"/>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2" name="Line 6"/>
          <p:cNvSpPr>
            <a:spLocks noChangeShapeType="1"/>
          </p:cNvSpPr>
          <p:nvPr/>
        </p:nvSpPr>
        <p:spPr bwMode="auto">
          <a:xfrm>
            <a:off x="2681288" y="2338388"/>
            <a:ext cx="571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3" name="Line 7"/>
          <p:cNvSpPr>
            <a:spLocks noChangeShapeType="1"/>
          </p:cNvSpPr>
          <p:nvPr/>
        </p:nvSpPr>
        <p:spPr bwMode="auto">
          <a:xfrm>
            <a:off x="2738438" y="5210175"/>
            <a:ext cx="29067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4" name="Line 8"/>
          <p:cNvSpPr>
            <a:spLocks noChangeShapeType="1"/>
          </p:cNvSpPr>
          <p:nvPr/>
        </p:nvSpPr>
        <p:spPr bwMode="auto">
          <a:xfrm flipV="1">
            <a:off x="273843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5" name="Line 9"/>
          <p:cNvSpPr>
            <a:spLocks noChangeShapeType="1"/>
          </p:cNvSpPr>
          <p:nvPr/>
        </p:nvSpPr>
        <p:spPr bwMode="auto">
          <a:xfrm flipV="1">
            <a:off x="3470275" y="52101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6" name="Line 10"/>
          <p:cNvSpPr>
            <a:spLocks noChangeShapeType="1"/>
          </p:cNvSpPr>
          <p:nvPr/>
        </p:nvSpPr>
        <p:spPr bwMode="auto">
          <a:xfrm flipV="1">
            <a:off x="419258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7" name="Line 11"/>
          <p:cNvSpPr>
            <a:spLocks noChangeShapeType="1"/>
          </p:cNvSpPr>
          <p:nvPr/>
        </p:nvSpPr>
        <p:spPr bwMode="auto">
          <a:xfrm flipV="1">
            <a:off x="492283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8" name="Line 12"/>
          <p:cNvSpPr>
            <a:spLocks noChangeShapeType="1"/>
          </p:cNvSpPr>
          <p:nvPr/>
        </p:nvSpPr>
        <p:spPr bwMode="auto">
          <a:xfrm flipV="1">
            <a:off x="5645150" y="52101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3869" name="Freeform 13"/>
          <p:cNvSpPr>
            <a:spLocks/>
          </p:cNvSpPr>
          <p:nvPr/>
        </p:nvSpPr>
        <p:spPr bwMode="auto">
          <a:xfrm>
            <a:off x="2447925" y="2919413"/>
            <a:ext cx="3487738" cy="2290762"/>
          </a:xfrm>
          <a:custGeom>
            <a:avLst/>
            <a:gdLst>
              <a:gd name="T0" fmla="*/ 0 w 420"/>
              <a:gd name="T1" fmla="*/ 276 h 276"/>
              <a:gd name="T2" fmla="*/ 8 w 420"/>
              <a:gd name="T3" fmla="*/ 276 h 276"/>
              <a:gd name="T4" fmla="*/ 17 w 420"/>
              <a:gd name="T5" fmla="*/ 276 h 276"/>
              <a:gd name="T6" fmla="*/ 25 w 420"/>
              <a:gd name="T7" fmla="*/ 276 h 276"/>
              <a:gd name="T8" fmla="*/ 34 w 420"/>
              <a:gd name="T9" fmla="*/ 276 h 276"/>
              <a:gd name="T10" fmla="*/ 42 w 420"/>
              <a:gd name="T11" fmla="*/ 276 h 276"/>
              <a:gd name="T12" fmla="*/ 50 w 420"/>
              <a:gd name="T13" fmla="*/ 276 h 276"/>
              <a:gd name="T14" fmla="*/ 59 w 420"/>
              <a:gd name="T15" fmla="*/ 276 h 276"/>
              <a:gd name="T16" fmla="*/ 67 w 420"/>
              <a:gd name="T17" fmla="*/ 276 h 276"/>
              <a:gd name="T18" fmla="*/ 76 w 420"/>
              <a:gd name="T19" fmla="*/ 276 h 276"/>
              <a:gd name="T20" fmla="*/ 84 w 420"/>
              <a:gd name="T21" fmla="*/ 276 h 276"/>
              <a:gd name="T22" fmla="*/ 92 w 420"/>
              <a:gd name="T23" fmla="*/ 275 h 276"/>
              <a:gd name="T24" fmla="*/ 101 w 420"/>
              <a:gd name="T25" fmla="*/ 274 h 276"/>
              <a:gd name="T26" fmla="*/ 109 w 420"/>
              <a:gd name="T27" fmla="*/ 272 h 276"/>
              <a:gd name="T28" fmla="*/ 118 w 420"/>
              <a:gd name="T29" fmla="*/ 268 h 276"/>
              <a:gd name="T30" fmla="*/ 126 w 420"/>
              <a:gd name="T31" fmla="*/ 261 h 276"/>
              <a:gd name="T32" fmla="*/ 134 w 420"/>
              <a:gd name="T33" fmla="*/ 249 h 276"/>
              <a:gd name="T34" fmla="*/ 143 w 420"/>
              <a:gd name="T35" fmla="*/ 232 h 276"/>
              <a:gd name="T36" fmla="*/ 151 w 420"/>
              <a:gd name="T37" fmla="*/ 209 h 276"/>
              <a:gd name="T38" fmla="*/ 160 w 420"/>
              <a:gd name="T39" fmla="*/ 178 h 276"/>
              <a:gd name="T40" fmla="*/ 168 w 420"/>
              <a:gd name="T41" fmla="*/ 142 h 276"/>
              <a:gd name="T42" fmla="*/ 176 w 420"/>
              <a:gd name="T43" fmla="*/ 102 h 276"/>
              <a:gd name="T44" fmla="*/ 185 w 420"/>
              <a:gd name="T45" fmla="*/ 63 h 276"/>
              <a:gd name="T46" fmla="*/ 193 w 420"/>
              <a:gd name="T47" fmla="*/ 30 h 276"/>
              <a:gd name="T48" fmla="*/ 202 w 420"/>
              <a:gd name="T49" fmla="*/ 8 h 276"/>
              <a:gd name="T50" fmla="*/ 210 w 420"/>
              <a:gd name="T51" fmla="*/ 0 h 276"/>
              <a:gd name="T52" fmla="*/ 218 w 420"/>
              <a:gd name="T53" fmla="*/ 8 h 276"/>
              <a:gd name="T54" fmla="*/ 227 w 420"/>
              <a:gd name="T55" fmla="*/ 30 h 276"/>
              <a:gd name="T56" fmla="*/ 235 w 420"/>
              <a:gd name="T57" fmla="*/ 63 h 276"/>
              <a:gd name="T58" fmla="*/ 244 w 420"/>
              <a:gd name="T59" fmla="*/ 102 h 276"/>
              <a:gd name="T60" fmla="*/ 252 w 420"/>
              <a:gd name="T61" fmla="*/ 142 h 276"/>
              <a:gd name="T62" fmla="*/ 260 w 420"/>
              <a:gd name="T63" fmla="*/ 178 h 276"/>
              <a:gd name="T64" fmla="*/ 269 w 420"/>
              <a:gd name="T65" fmla="*/ 209 h 276"/>
              <a:gd name="T66" fmla="*/ 277 w 420"/>
              <a:gd name="T67" fmla="*/ 232 h 276"/>
              <a:gd name="T68" fmla="*/ 286 w 420"/>
              <a:gd name="T69" fmla="*/ 249 h 276"/>
              <a:gd name="T70" fmla="*/ 294 w 420"/>
              <a:gd name="T71" fmla="*/ 261 h 276"/>
              <a:gd name="T72" fmla="*/ 302 w 420"/>
              <a:gd name="T73" fmla="*/ 268 h 276"/>
              <a:gd name="T74" fmla="*/ 311 w 420"/>
              <a:gd name="T75" fmla="*/ 272 h 276"/>
              <a:gd name="T76" fmla="*/ 319 w 420"/>
              <a:gd name="T77" fmla="*/ 274 h 276"/>
              <a:gd name="T78" fmla="*/ 328 w 420"/>
              <a:gd name="T79" fmla="*/ 275 h 276"/>
              <a:gd name="T80" fmla="*/ 336 w 420"/>
              <a:gd name="T81" fmla="*/ 276 h 276"/>
              <a:gd name="T82" fmla="*/ 344 w 420"/>
              <a:gd name="T83" fmla="*/ 276 h 276"/>
              <a:gd name="T84" fmla="*/ 353 w 420"/>
              <a:gd name="T85" fmla="*/ 276 h 276"/>
              <a:gd name="T86" fmla="*/ 361 w 420"/>
              <a:gd name="T87" fmla="*/ 276 h 276"/>
              <a:gd name="T88" fmla="*/ 370 w 420"/>
              <a:gd name="T89" fmla="*/ 276 h 276"/>
              <a:gd name="T90" fmla="*/ 378 w 420"/>
              <a:gd name="T91" fmla="*/ 276 h 276"/>
              <a:gd name="T92" fmla="*/ 386 w 420"/>
              <a:gd name="T93" fmla="*/ 276 h 276"/>
              <a:gd name="T94" fmla="*/ 395 w 420"/>
              <a:gd name="T95" fmla="*/ 276 h 276"/>
              <a:gd name="T96" fmla="*/ 403 w 420"/>
              <a:gd name="T97" fmla="*/ 276 h 276"/>
              <a:gd name="T98" fmla="*/ 412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7" y="276"/>
                </a:lnTo>
                <a:lnTo>
                  <a:pt x="25" y="276"/>
                </a:lnTo>
                <a:lnTo>
                  <a:pt x="34" y="276"/>
                </a:lnTo>
                <a:lnTo>
                  <a:pt x="42" y="276"/>
                </a:lnTo>
                <a:lnTo>
                  <a:pt x="50" y="276"/>
                </a:lnTo>
                <a:lnTo>
                  <a:pt x="59" y="276"/>
                </a:lnTo>
                <a:lnTo>
                  <a:pt x="67" y="276"/>
                </a:lnTo>
                <a:lnTo>
                  <a:pt x="76" y="276"/>
                </a:lnTo>
                <a:lnTo>
                  <a:pt x="84" y="276"/>
                </a:lnTo>
                <a:lnTo>
                  <a:pt x="92" y="275"/>
                </a:lnTo>
                <a:lnTo>
                  <a:pt x="101" y="274"/>
                </a:lnTo>
                <a:lnTo>
                  <a:pt x="109" y="272"/>
                </a:lnTo>
                <a:lnTo>
                  <a:pt x="118" y="268"/>
                </a:lnTo>
                <a:lnTo>
                  <a:pt x="126" y="261"/>
                </a:lnTo>
                <a:lnTo>
                  <a:pt x="134" y="249"/>
                </a:lnTo>
                <a:lnTo>
                  <a:pt x="143" y="232"/>
                </a:lnTo>
                <a:lnTo>
                  <a:pt x="151" y="209"/>
                </a:lnTo>
                <a:lnTo>
                  <a:pt x="160" y="178"/>
                </a:lnTo>
                <a:lnTo>
                  <a:pt x="168" y="142"/>
                </a:lnTo>
                <a:lnTo>
                  <a:pt x="176" y="102"/>
                </a:lnTo>
                <a:lnTo>
                  <a:pt x="185" y="63"/>
                </a:lnTo>
                <a:lnTo>
                  <a:pt x="193" y="30"/>
                </a:lnTo>
                <a:lnTo>
                  <a:pt x="202" y="8"/>
                </a:lnTo>
                <a:lnTo>
                  <a:pt x="210" y="0"/>
                </a:lnTo>
                <a:lnTo>
                  <a:pt x="218" y="8"/>
                </a:lnTo>
                <a:lnTo>
                  <a:pt x="227" y="30"/>
                </a:lnTo>
                <a:lnTo>
                  <a:pt x="235" y="63"/>
                </a:lnTo>
                <a:lnTo>
                  <a:pt x="244" y="102"/>
                </a:lnTo>
                <a:lnTo>
                  <a:pt x="252" y="142"/>
                </a:lnTo>
                <a:lnTo>
                  <a:pt x="260" y="178"/>
                </a:lnTo>
                <a:lnTo>
                  <a:pt x="269" y="209"/>
                </a:lnTo>
                <a:lnTo>
                  <a:pt x="277" y="232"/>
                </a:lnTo>
                <a:lnTo>
                  <a:pt x="286" y="249"/>
                </a:lnTo>
                <a:lnTo>
                  <a:pt x="294" y="261"/>
                </a:lnTo>
                <a:lnTo>
                  <a:pt x="302" y="268"/>
                </a:lnTo>
                <a:lnTo>
                  <a:pt x="311" y="272"/>
                </a:lnTo>
                <a:lnTo>
                  <a:pt x="319" y="274"/>
                </a:lnTo>
                <a:lnTo>
                  <a:pt x="328" y="275"/>
                </a:lnTo>
                <a:lnTo>
                  <a:pt x="336" y="276"/>
                </a:lnTo>
                <a:lnTo>
                  <a:pt x="344" y="276"/>
                </a:lnTo>
                <a:lnTo>
                  <a:pt x="353" y="276"/>
                </a:lnTo>
                <a:lnTo>
                  <a:pt x="361" y="276"/>
                </a:lnTo>
                <a:lnTo>
                  <a:pt x="370" y="276"/>
                </a:lnTo>
                <a:lnTo>
                  <a:pt x="378" y="276"/>
                </a:lnTo>
                <a:lnTo>
                  <a:pt x="386" y="276"/>
                </a:lnTo>
                <a:lnTo>
                  <a:pt x="395" y="276"/>
                </a:lnTo>
                <a:lnTo>
                  <a:pt x="403" y="276"/>
                </a:lnTo>
                <a:lnTo>
                  <a:pt x="412" y="276"/>
                </a:lnTo>
                <a:lnTo>
                  <a:pt x="420" y="276"/>
                </a:lnTo>
              </a:path>
            </a:pathLst>
          </a:custGeom>
          <a:noFill/>
          <a:ln w="15875">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3870" name="Freeform 14"/>
          <p:cNvSpPr>
            <a:spLocks/>
          </p:cNvSpPr>
          <p:nvPr/>
        </p:nvSpPr>
        <p:spPr bwMode="auto">
          <a:xfrm>
            <a:off x="3179763" y="2919413"/>
            <a:ext cx="3486150" cy="2290762"/>
          </a:xfrm>
          <a:custGeom>
            <a:avLst/>
            <a:gdLst>
              <a:gd name="T0" fmla="*/ 0 w 420"/>
              <a:gd name="T1" fmla="*/ 276 h 276"/>
              <a:gd name="T2" fmla="*/ 8 w 420"/>
              <a:gd name="T3" fmla="*/ 276 h 276"/>
              <a:gd name="T4" fmla="*/ 16 w 420"/>
              <a:gd name="T5" fmla="*/ 276 h 276"/>
              <a:gd name="T6" fmla="*/ 25 w 420"/>
              <a:gd name="T7" fmla="*/ 276 h 276"/>
              <a:gd name="T8" fmla="*/ 33 w 420"/>
              <a:gd name="T9" fmla="*/ 276 h 276"/>
              <a:gd name="T10" fmla="*/ 41 w 420"/>
              <a:gd name="T11" fmla="*/ 276 h 276"/>
              <a:gd name="T12" fmla="*/ 50 w 420"/>
              <a:gd name="T13" fmla="*/ 276 h 276"/>
              <a:gd name="T14" fmla="*/ 58 w 420"/>
              <a:gd name="T15" fmla="*/ 276 h 276"/>
              <a:gd name="T16" fmla="*/ 67 w 420"/>
              <a:gd name="T17" fmla="*/ 276 h 276"/>
              <a:gd name="T18" fmla="*/ 75 w 420"/>
              <a:gd name="T19" fmla="*/ 276 h 276"/>
              <a:gd name="T20" fmla="*/ 83 w 420"/>
              <a:gd name="T21" fmla="*/ 276 h 276"/>
              <a:gd name="T22" fmla="*/ 92 w 420"/>
              <a:gd name="T23" fmla="*/ 275 h 276"/>
              <a:gd name="T24" fmla="*/ 100 w 420"/>
              <a:gd name="T25" fmla="*/ 274 h 276"/>
              <a:gd name="T26" fmla="*/ 109 w 420"/>
              <a:gd name="T27" fmla="*/ 272 h 276"/>
              <a:gd name="T28" fmla="*/ 117 w 420"/>
              <a:gd name="T29" fmla="*/ 268 h 276"/>
              <a:gd name="T30" fmla="*/ 125 w 420"/>
              <a:gd name="T31" fmla="*/ 261 h 276"/>
              <a:gd name="T32" fmla="*/ 134 w 420"/>
              <a:gd name="T33" fmla="*/ 249 h 276"/>
              <a:gd name="T34" fmla="*/ 142 w 420"/>
              <a:gd name="T35" fmla="*/ 232 h 276"/>
              <a:gd name="T36" fmla="*/ 151 w 420"/>
              <a:gd name="T37" fmla="*/ 209 h 276"/>
              <a:gd name="T38" fmla="*/ 159 w 420"/>
              <a:gd name="T39" fmla="*/ 178 h 276"/>
              <a:gd name="T40" fmla="*/ 167 w 420"/>
              <a:gd name="T41" fmla="*/ 142 h 276"/>
              <a:gd name="T42" fmla="*/ 176 w 420"/>
              <a:gd name="T43" fmla="*/ 102 h 276"/>
              <a:gd name="T44" fmla="*/ 184 w 420"/>
              <a:gd name="T45" fmla="*/ 63 h 276"/>
              <a:gd name="T46" fmla="*/ 193 w 420"/>
              <a:gd name="T47" fmla="*/ 30 h 276"/>
              <a:gd name="T48" fmla="*/ 201 w 420"/>
              <a:gd name="T49" fmla="*/ 8 h 276"/>
              <a:gd name="T50" fmla="*/ 210 w 420"/>
              <a:gd name="T51" fmla="*/ 0 h 276"/>
              <a:gd name="T52" fmla="*/ 218 w 420"/>
              <a:gd name="T53" fmla="*/ 8 h 276"/>
              <a:gd name="T54" fmla="*/ 226 w 420"/>
              <a:gd name="T55" fmla="*/ 30 h 276"/>
              <a:gd name="T56" fmla="*/ 235 w 420"/>
              <a:gd name="T57" fmla="*/ 63 h 276"/>
              <a:gd name="T58" fmla="*/ 243 w 420"/>
              <a:gd name="T59" fmla="*/ 102 h 276"/>
              <a:gd name="T60" fmla="*/ 252 w 420"/>
              <a:gd name="T61" fmla="*/ 142 h 276"/>
              <a:gd name="T62" fmla="*/ 260 w 420"/>
              <a:gd name="T63" fmla="*/ 178 h 276"/>
              <a:gd name="T64" fmla="*/ 268 w 420"/>
              <a:gd name="T65" fmla="*/ 209 h 276"/>
              <a:gd name="T66" fmla="*/ 277 w 420"/>
              <a:gd name="T67" fmla="*/ 232 h 276"/>
              <a:gd name="T68" fmla="*/ 285 w 420"/>
              <a:gd name="T69" fmla="*/ 249 h 276"/>
              <a:gd name="T70" fmla="*/ 294 w 420"/>
              <a:gd name="T71" fmla="*/ 261 h 276"/>
              <a:gd name="T72" fmla="*/ 302 w 420"/>
              <a:gd name="T73" fmla="*/ 268 h 276"/>
              <a:gd name="T74" fmla="*/ 310 w 420"/>
              <a:gd name="T75" fmla="*/ 272 h 276"/>
              <a:gd name="T76" fmla="*/ 319 w 420"/>
              <a:gd name="T77" fmla="*/ 274 h 276"/>
              <a:gd name="T78" fmla="*/ 327 w 420"/>
              <a:gd name="T79" fmla="*/ 275 h 276"/>
              <a:gd name="T80" fmla="*/ 336 w 420"/>
              <a:gd name="T81" fmla="*/ 276 h 276"/>
              <a:gd name="T82" fmla="*/ 344 w 420"/>
              <a:gd name="T83" fmla="*/ 276 h 276"/>
              <a:gd name="T84" fmla="*/ 352 w 420"/>
              <a:gd name="T85" fmla="*/ 276 h 276"/>
              <a:gd name="T86" fmla="*/ 361 w 420"/>
              <a:gd name="T87" fmla="*/ 276 h 276"/>
              <a:gd name="T88" fmla="*/ 369 w 420"/>
              <a:gd name="T89" fmla="*/ 276 h 276"/>
              <a:gd name="T90" fmla="*/ 378 w 420"/>
              <a:gd name="T91" fmla="*/ 276 h 276"/>
              <a:gd name="T92" fmla="*/ 386 w 420"/>
              <a:gd name="T93" fmla="*/ 276 h 276"/>
              <a:gd name="T94" fmla="*/ 394 w 420"/>
              <a:gd name="T95" fmla="*/ 276 h 276"/>
              <a:gd name="T96" fmla="*/ 403 w 420"/>
              <a:gd name="T97" fmla="*/ 276 h 276"/>
              <a:gd name="T98" fmla="*/ 411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6" y="276"/>
                </a:lnTo>
                <a:lnTo>
                  <a:pt x="25" y="276"/>
                </a:lnTo>
                <a:lnTo>
                  <a:pt x="33" y="276"/>
                </a:lnTo>
                <a:lnTo>
                  <a:pt x="41" y="276"/>
                </a:lnTo>
                <a:lnTo>
                  <a:pt x="50" y="276"/>
                </a:lnTo>
                <a:lnTo>
                  <a:pt x="58" y="276"/>
                </a:lnTo>
                <a:lnTo>
                  <a:pt x="67" y="276"/>
                </a:lnTo>
                <a:lnTo>
                  <a:pt x="75" y="276"/>
                </a:lnTo>
                <a:lnTo>
                  <a:pt x="83" y="276"/>
                </a:lnTo>
                <a:lnTo>
                  <a:pt x="92" y="275"/>
                </a:lnTo>
                <a:lnTo>
                  <a:pt x="100" y="274"/>
                </a:lnTo>
                <a:lnTo>
                  <a:pt x="109" y="272"/>
                </a:lnTo>
                <a:lnTo>
                  <a:pt x="117" y="268"/>
                </a:lnTo>
                <a:lnTo>
                  <a:pt x="125" y="261"/>
                </a:lnTo>
                <a:lnTo>
                  <a:pt x="134" y="249"/>
                </a:lnTo>
                <a:lnTo>
                  <a:pt x="142" y="232"/>
                </a:lnTo>
                <a:lnTo>
                  <a:pt x="151" y="209"/>
                </a:lnTo>
                <a:lnTo>
                  <a:pt x="159" y="178"/>
                </a:lnTo>
                <a:lnTo>
                  <a:pt x="167" y="142"/>
                </a:lnTo>
                <a:lnTo>
                  <a:pt x="176" y="102"/>
                </a:lnTo>
                <a:lnTo>
                  <a:pt x="184" y="63"/>
                </a:lnTo>
                <a:lnTo>
                  <a:pt x="193" y="30"/>
                </a:lnTo>
                <a:lnTo>
                  <a:pt x="201" y="8"/>
                </a:lnTo>
                <a:lnTo>
                  <a:pt x="210" y="0"/>
                </a:lnTo>
                <a:lnTo>
                  <a:pt x="218" y="8"/>
                </a:lnTo>
                <a:lnTo>
                  <a:pt x="226" y="30"/>
                </a:lnTo>
                <a:lnTo>
                  <a:pt x="235" y="63"/>
                </a:lnTo>
                <a:lnTo>
                  <a:pt x="243" y="102"/>
                </a:lnTo>
                <a:lnTo>
                  <a:pt x="252" y="142"/>
                </a:lnTo>
                <a:lnTo>
                  <a:pt x="260" y="178"/>
                </a:lnTo>
                <a:lnTo>
                  <a:pt x="268" y="209"/>
                </a:lnTo>
                <a:lnTo>
                  <a:pt x="277" y="232"/>
                </a:lnTo>
                <a:lnTo>
                  <a:pt x="285" y="249"/>
                </a:lnTo>
                <a:lnTo>
                  <a:pt x="294" y="261"/>
                </a:lnTo>
                <a:lnTo>
                  <a:pt x="302" y="268"/>
                </a:lnTo>
                <a:lnTo>
                  <a:pt x="310" y="272"/>
                </a:lnTo>
                <a:lnTo>
                  <a:pt x="319" y="274"/>
                </a:lnTo>
                <a:lnTo>
                  <a:pt x="327" y="275"/>
                </a:lnTo>
                <a:lnTo>
                  <a:pt x="336" y="276"/>
                </a:lnTo>
                <a:lnTo>
                  <a:pt x="344" y="276"/>
                </a:lnTo>
                <a:lnTo>
                  <a:pt x="352" y="276"/>
                </a:lnTo>
                <a:lnTo>
                  <a:pt x="361" y="276"/>
                </a:lnTo>
                <a:lnTo>
                  <a:pt x="369" y="276"/>
                </a:lnTo>
                <a:lnTo>
                  <a:pt x="378" y="276"/>
                </a:lnTo>
                <a:lnTo>
                  <a:pt x="386" y="276"/>
                </a:lnTo>
                <a:lnTo>
                  <a:pt x="394" y="276"/>
                </a:lnTo>
                <a:lnTo>
                  <a:pt x="403" y="276"/>
                </a:lnTo>
                <a:lnTo>
                  <a:pt x="411" y="276"/>
                </a:lnTo>
                <a:lnTo>
                  <a:pt x="420" y="276"/>
                </a:lnTo>
              </a:path>
            </a:pathLst>
          </a:custGeom>
          <a:noFill/>
          <a:ln w="15875">
            <a:solidFill>
              <a:srgbClr val="99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3871" name="Rectangle 15"/>
          <p:cNvSpPr>
            <a:spLocks noChangeArrowheads="1"/>
          </p:cNvSpPr>
          <p:nvPr/>
        </p:nvSpPr>
        <p:spPr bwMode="auto">
          <a:xfrm>
            <a:off x="5867400" y="4819650"/>
            <a:ext cx="78105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53872" name="Rectangle 16"/>
          <p:cNvSpPr>
            <a:spLocks noChangeArrowheads="1"/>
          </p:cNvSpPr>
          <p:nvPr/>
        </p:nvSpPr>
        <p:spPr bwMode="auto">
          <a:xfrm>
            <a:off x="2446338" y="4960938"/>
            <a:ext cx="26670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53873" name="Line 17"/>
          <p:cNvSpPr>
            <a:spLocks noChangeShapeType="1"/>
          </p:cNvSpPr>
          <p:nvPr/>
        </p:nvSpPr>
        <p:spPr bwMode="auto">
          <a:xfrm flipV="1">
            <a:off x="4743450" y="2303463"/>
            <a:ext cx="0" cy="3124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3874" name="Text Box 18"/>
          <p:cNvSpPr txBox="1">
            <a:spLocks noChangeArrowheads="1"/>
          </p:cNvSpPr>
          <p:nvPr/>
        </p:nvSpPr>
        <p:spPr bwMode="auto">
          <a:xfrm>
            <a:off x="260350" y="5732463"/>
            <a:ext cx="8647113" cy="80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95250" indent="-952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lnSpc>
                <a:spcPct val="80000"/>
              </a:lnSpc>
              <a:buClr>
                <a:schemeClr val="accent2"/>
              </a:buClr>
              <a:buFont typeface="Wingdings" panose="05000000000000000000" pitchFamily="2" charset="2"/>
              <a:buChar char="§"/>
            </a:pPr>
            <a:r>
              <a:rPr lang="it-IT" altLang="it-IT" sz="2200" b="0"/>
              <a:t>poiche in genere il test e costruito in modo tale che l'ipotesi di ricerca sia </a:t>
            </a:r>
            <a:r>
              <a:rPr lang="it-IT" altLang="it-IT" sz="2200" b="0">
                <a:solidFill>
                  <a:srgbClr val="FF9900"/>
                </a:solidFill>
              </a:rPr>
              <a:t>H1</a:t>
            </a:r>
            <a:r>
              <a:rPr lang="it-IT" altLang="it-IT" sz="2200" b="0"/>
              <a:t>, è piu grave commettere l'errore di tipo I</a:t>
            </a:r>
          </a:p>
          <a:p>
            <a:pPr algn="just" eaLnBrk="0" hangingPunct="0">
              <a:lnSpc>
                <a:spcPct val="80000"/>
              </a:lnSpc>
              <a:buClr>
                <a:schemeClr val="accent2"/>
              </a:buClr>
              <a:buFont typeface="Wingdings" panose="05000000000000000000" pitchFamily="2" charset="2"/>
              <a:buChar char="§"/>
            </a:pPr>
            <a:r>
              <a:rPr lang="it-IT" altLang="it-IT" sz="2200" b="0"/>
              <a:t>anche per questo si usa come livello di signicativita del test </a:t>
            </a:r>
            <a:r>
              <a:rPr lang="it-IT" altLang="it-IT" sz="2200" b="0">
                <a:latin typeface="Symbol" panose="05050102010706020507" pitchFamily="18" charset="2"/>
              </a:rPr>
              <a:t>a</a:t>
            </a:r>
            <a:r>
              <a:rPr lang="it-IT" altLang="it-IT" sz="2200" b="0"/>
              <a:t> e no </a:t>
            </a:r>
            <a:r>
              <a:rPr lang="it-IT" altLang="it-IT" sz="2200" b="0">
                <a:latin typeface="Symbol" panose="05050102010706020507" pitchFamily="18" charset="2"/>
              </a:rPr>
              <a:t>b</a:t>
            </a:r>
            <a:r>
              <a:rPr lang="it-IT" altLang="it-IT" sz="2200" b="0"/>
              <a:t>.</a:t>
            </a:r>
          </a:p>
        </p:txBody>
      </p:sp>
      <p:sp>
        <p:nvSpPr>
          <p:cNvPr id="2553875" name="Text Box 19"/>
          <p:cNvSpPr txBox="1">
            <a:spLocks noChangeArrowheads="1"/>
          </p:cNvSpPr>
          <p:nvPr/>
        </p:nvSpPr>
        <p:spPr bwMode="auto">
          <a:xfrm>
            <a:off x="5815013" y="2925763"/>
            <a:ext cx="2501900"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400" b="0"/>
              <a:t>Se </a:t>
            </a:r>
            <a:r>
              <a:rPr lang="it-IT" altLang="it-IT" sz="2400" b="0" i="1"/>
              <a:t>p</a:t>
            </a:r>
            <a:r>
              <a:rPr lang="it-IT" altLang="it-IT" sz="2400" b="0"/>
              <a:t> &lt; </a:t>
            </a:r>
            <a:r>
              <a:rPr lang="it-IT" altLang="it-IT" sz="2800" b="0">
                <a:latin typeface="Symbol" panose="05050102010706020507" pitchFamily="18" charset="2"/>
              </a:rPr>
              <a:t>a</a:t>
            </a:r>
            <a:r>
              <a:rPr lang="it-IT" altLang="it-IT" sz="2400" b="0"/>
              <a:t> rifiuto H0</a:t>
            </a:r>
          </a:p>
        </p:txBody>
      </p:sp>
      <p:sp>
        <p:nvSpPr>
          <p:cNvPr id="2553876" name="Text Box 20"/>
          <p:cNvSpPr txBox="1">
            <a:spLocks noChangeArrowheads="1"/>
          </p:cNvSpPr>
          <p:nvPr/>
        </p:nvSpPr>
        <p:spPr bwMode="auto">
          <a:xfrm>
            <a:off x="5803900" y="3352800"/>
            <a:ext cx="2738438"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400" b="0"/>
              <a:t>Se </a:t>
            </a:r>
            <a:r>
              <a:rPr lang="it-IT" altLang="it-IT" sz="2400" b="0" i="1"/>
              <a:t>p</a:t>
            </a:r>
            <a:r>
              <a:rPr lang="it-IT" altLang="it-IT" sz="2400" b="0"/>
              <a:t> &gt; </a:t>
            </a:r>
            <a:r>
              <a:rPr lang="it-IT" altLang="it-IT" sz="2800" b="0">
                <a:latin typeface="Symbol" panose="05050102010706020507" pitchFamily="18" charset="2"/>
              </a:rPr>
              <a:t>a</a:t>
            </a:r>
            <a:r>
              <a:rPr lang="it-IT" altLang="it-IT" sz="2400" b="0"/>
              <a:t> accetto H0</a:t>
            </a:r>
          </a:p>
        </p:txBody>
      </p:sp>
      <p:sp>
        <p:nvSpPr>
          <p:cNvPr id="2553877" name="Freeform 21"/>
          <p:cNvSpPr>
            <a:spLocks/>
          </p:cNvSpPr>
          <p:nvPr/>
        </p:nvSpPr>
        <p:spPr bwMode="auto">
          <a:xfrm>
            <a:off x="4743450" y="4857750"/>
            <a:ext cx="447675" cy="342900"/>
          </a:xfrm>
          <a:custGeom>
            <a:avLst/>
            <a:gdLst>
              <a:gd name="T0" fmla="*/ 282 w 282"/>
              <a:gd name="T1" fmla="*/ 216 h 216"/>
              <a:gd name="T2" fmla="*/ 150 w 282"/>
              <a:gd name="T3" fmla="*/ 186 h 216"/>
              <a:gd name="T4" fmla="*/ 90 w 282"/>
              <a:gd name="T5" fmla="*/ 144 h 216"/>
              <a:gd name="T6" fmla="*/ 42 w 282"/>
              <a:gd name="T7" fmla="*/ 66 h 216"/>
              <a:gd name="T8" fmla="*/ 0 w 282"/>
              <a:gd name="T9" fmla="*/ 0 h 216"/>
              <a:gd name="T10" fmla="*/ 6 w 282"/>
              <a:gd name="T11" fmla="*/ 210 h 216"/>
              <a:gd name="T12" fmla="*/ 246 w 282"/>
              <a:gd name="T13" fmla="*/ 210 h 216"/>
            </a:gdLst>
            <a:ahLst/>
            <a:cxnLst>
              <a:cxn ang="0">
                <a:pos x="T0" y="T1"/>
              </a:cxn>
              <a:cxn ang="0">
                <a:pos x="T2" y="T3"/>
              </a:cxn>
              <a:cxn ang="0">
                <a:pos x="T4" y="T5"/>
              </a:cxn>
              <a:cxn ang="0">
                <a:pos x="T6" y="T7"/>
              </a:cxn>
              <a:cxn ang="0">
                <a:pos x="T8" y="T9"/>
              </a:cxn>
              <a:cxn ang="0">
                <a:pos x="T10" y="T11"/>
              </a:cxn>
              <a:cxn ang="0">
                <a:pos x="T12" y="T13"/>
              </a:cxn>
            </a:cxnLst>
            <a:rect l="0" t="0" r="r" b="b"/>
            <a:pathLst>
              <a:path w="282" h="216">
                <a:moveTo>
                  <a:pt x="282" y="216"/>
                </a:moveTo>
                <a:lnTo>
                  <a:pt x="150" y="186"/>
                </a:lnTo>
                <a:lnTo>
                  <a:pt x="90" y="144"/>
                </a:lnTo>
                <a:lnTo>
                  <a:pt x="42" y="66"/>
                </a:lnTo>
                <a:lnTo>
                  <a:pt x="0" y="0"/>
                </a:lnTo>
                <a:lnTo>
                  <a:pt x="6" y="210"/>
                </a:lnTo>
                <a:lnTo>
                  <a:pt x="246" y="210"/>
                </a:lnTo>
              </a:path>
            </a:pathLst>
          </a:custGeom>
          <a:solidFill>
            <a:srgbClr val="FF9900">
              <a:alpha val="53000"/>
            </a:srgbClr>
          </a:solidFill>
          <a:ln w="9525" cap="flat" cmpd="sng">
            <a:solidFill>
              <a:srgbClr val="FF99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nvGrpSpPr>
          <p:cNvPr id="2553878" name="Group 22"/>
          <p:cNvGrpSpPr>
            <a:grpSpLocks/>
          </p:cNvGrpSpPr>
          <p:nvPr/>
        </p:nvGrpSpPr>
        <p:grpSpPr bwMode="auto">
          <a:xfrm>
            <a:off x="4838700" y="4359275"/>
            <a:ext cx="3987800" cy="1076325"/>
            <a:chOff x="3048" y="2746"/>
            <a:chExt cx="2512" cy="678"/>
          </a:xfrm>
        </p:grpSpPr>
        <p:sp>
          <p:nvSpPr>
            <p:cNvPr id="2553879" name="Line 23"/>
            <p:cNvSpPr>
              <a:spLocks noChangeShapeType="1"/>
            </p:cNvSpPr>
            <p:nvPr/>
          </p:nvSpPr>
          <p:spPr bwMode="auto">
            <a:xfrm flipV="1">
              <a:off x="3048" y="3060"/>
              <a:ext cx="804" cy="156"/>
            </a:xfrm>
            <a:prstGeom prst="line">
              <a:avLst/>
            </a:prstGeom>
            <a:noFill/>
            <a:ln w="952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3880" name="Text Box 24"/>
            <p:cNvSpPr txBox="1">
              <a:spLocks noChangeArrowheads="1"/>
            </p:cNvSpPr>
            <p:nvPr/>
          </p:nvSpPr>
          <p:spPr bwMode="auto">
            <a:xfrm>
              <a:off x="3861" y="2746"/>
              <a:ext cx="1699" cy="678"/>
            </a:xfrm>
            <a:prstGeom prst="rect">
              <a:avLst/>
            </a:prstGeom>
            <a:solidFill>
              <a:srgbClr val="DDDDDD"/>
            </a:solidFill>
            <a:ln w="9525" algn="ctr">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sz="2000"/>
                <a:t>I Tipo:</a:t>
              </a:r>
              <a:r>
                <a:rPr lang="it-IT" altLang="it-IT" sz="2400" b="0"/>
                <a:t> </a:t>
              </a:r>
              <a:r>
                <a:rPr lang="it-IT" altLang="it-IT" sz="2000" b="0"/>
                <a:t>probabilità </a:t>
              </a:r>
              <a:r>
                <a:rPr lang="it-IT" altLang="it-IT" sz="2400" b="0">
                  <a:latin typeface="Symbol" panose="05050102010706020507" pitchFamily="18" charset="2"/>
                </a:rPr>
                <a:t>a </a:t>
              </a:r>
              <a:r>
                <a:rPr lang="it-IT" altLang="it-IT" sz="2000" b="0"/>
                <a:t>di accettare H1 quando H0 è vera</a:t>
              </a:r>
            </a:p>
          </p:txBody>
        </p:sp>
      </p:grpSp>
      <p:sp>
        <p:nvSpPr>
          <p:cNvPr id="2553881" name="Freeform 25"/>
          <p:cNvSpPr>
            <a:spLocks/>
          </p:cNvSpPr>
          <p:nvPr/>
        </p:nvSpPr>
        <p:spPr bwMode="auto">
          <a:xfrm>
            <a:off x="3895725" y="3333750"/>
            <a:ext cx="838200" cy="1866900"/>
          </a:xfrm>
          <a:custGeom>
            <a:avLst/>
            <a:gdLst>
              <a:gd name="T0" fmla="*/ 0 w 528"/>
              <a:gd name="T1" fmla="*/ 1176 h 1176"/>
              <a:gd name="T2" fmla="*/ 156 w 528"/>
              <a:gd name="T3" fmla="*/ 1152 h 1176"/>
              <a:gd name="T4" fmla="*/ 222 w 528"/>
              <a:gd name="T5" fmla="*/ 1080 h 1176"/>
              <a:gd name="T6" fmla="*/ 294 w 528"/>
              <a:gd name="T7" fmla="*/ 960 h 1176"/>
              <a:gd name="T8" fmla="*/ 354 w 528"/>
              <a:gd name="T9" fmla="*/ 798 h 1176"/>
              <a:gd name="T10" fmla="*/ 390 w 528"/>
              <a:gd name="T11" fmla="*/ 624 h 1176"/>
              <a:gd name="T12" fmla="*/ 528 w 528"/>
              <a:gd name="T13" fmla="*/ 0 h 1176"/>
              <a:gd name="T14" fmla="*/ 528 w 528"/>
              <a:gd name="T15" fmla="*/ 1176 h 1176"/>
              <a:gd name="T16" fmla="*/ 0 w 528"/>
              <a:gd name="T17"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8" h="1176">
                <a:moveTo>
                  <a:pt x="0" y="1176"/>
                </a:moveTo>
                <a:lnTo>
                  <a:pt x="156" y="1152"/>
                </a:lnTo>
                <a:lnTo>
                  <a:pt x="222" y="1080"/>
                </a:lnTo>
                <a:lnTo>
                  <a:pt x="294" y="960"/>
                </a:lnTo>
                <a:lnTo>
                  <a:pt x="354" y="798"/>
                </a:lnTo>
                <a:lnTo>
                  <a:pt x="390" y="624"/>
                </a:lnTo>
                <a:lnTo>
                  <a:pt x="528" y="0"/>
                </a:lnTo>
                <a:lnTo>
                  <a:pt x="528" y="1176"/>
                </a:lnTo>
                <a:lnTo>
                  <a:pt x="0" y="1176"/>
                </a:lnTo>
                <a:close/>
              </a:path>
            </a:pathLst>
          </a:custGeom>
          <a:solidFill>
            <a:schemeClr val="folHlink">
              <a:alpha val="47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nvGrpSpPr>
          <p:cNvPr id="2553882" name="Group 26"/>
          <p:cNvGrpSpPr>
            <a:grpSpLocks/>
          </p:cNvGrpSpPr>
          <p:nvPr/>
        </p:nvGrpSpPr>
        <p:grpSpPr bwMode="auto">
          <a:xfrm>
            <a:off x="41275" y="3300413"/>
            <a:ext cx="4405313" cy="1679575"/>
            <a:chOff x="26" y="2079"/>
            <a:chExt cx="2775" cy="1058"/>
          </a:xfrm>
        </p:grpSpPr>
        <p:sp>
          <p:nvSpPr>
            <p:cNvPr id="2553883" name="Line 27"/>
            <p:cNvSpPr>
              <a:spLocks noChangeShapeType="1"/>
            </p:cNvSpPr>
            <p:nvPr/>
          </p:nvSpPr>
          <p:spPr bwMode="auto">
            <a:xfrm flipH="1" flipV="1">
              <a:off x="905" y="2741"/>
              <a:ext cx="1896" cy="396"/>
            </a:xfrm>
            <a:prstGeom prst="line">
              <a:avLst/>
            </a:prstGeom>
            <a:noFill/>
            <a:ln w="9525">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3884" name="Text Box 28"/>
            <p:cNvSpPr txBox="1">
              <a:spLocks noChangeArrowheads="1"/>
            </p:cNvSpPr>
            <p:nvPr/>
          </p:nvSpPr>
          <p:spPr bwMode="auto">
            <a:xfrm>
              <a:off x="26" y="2079"/>
              <a:ext cx="1639" cy="678"/>
            </a:xfrm>
            <a:prstGeom prst="rect">
              <a:avLst/>
            </a:prstGeom>
            <a:solidFill>
              <a:srgbClr val="DDDDDD"/>
            </a:solidFill>
            <a:ln w="9525"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sz="2000"/>
                <a:t>II Tipo: </a:t>
              </a:r>
              <a:r>
                <a:rPr lang="it-IT" altLang="it-IT" sz="2000" b="0"/>
                <a:t>probabilità </a:t>
              </a:r>
              <a:r>
                <a:rPr lang="it-IT" altLang="it-IT" sz="2400" b="0">
                  <a:latin typeface="Symbol" panose="05050102010706020507" pitchFamily="18" charset="2"/>
                </a:rPr>
                <a:t>b </a:t>
              </a:r>
              <a:r>
                <a:rPr lang="it-IT" altLang="it-IT" sz="2000" b="0"/>
                <a:t>di accettare H0 quando H1 è vera</a:t>
              </a:r>
            </a:p>
          </p:txBody>
        </p:sp>
      </p:grpSp>
      <p:grpSp>
        <p:nvGrpSpPr>
          <p:cNvPr id="2553885" name="Group 29"/>
          <p:cNvGrpSpPr>
            <a:grpSpLocks/>
          </p:cNvGrpSpPr>
          <p:nvPr/>
        </p:nvGrpSpPr>
        <p:grpSpPr bwMode="auto">
          <a:xfrm>
            <a:off x="2830513" y="2403475"/>
            <a:ext cx="3697287" cy="344488"/>
            <a:chOff x="1783" y="1514"/>
            <a:chExt cx="2329" cy="217"/>
          </a:xfrm>
        </p:grpSpPr>
        <p:sp>
          <p:nvSpPr>
            <p:cNvPr id="2553886" name="Line 30"/>
            <p:cNvSpPr>
              <a:spLocks noChangeShapeType="1"/>
            </p:cNvSpPr>
            <p:nvPr/>
          </p:nvSpPr>
          <p:spPr bwMode="auto">
            <a:xfrm>
              <a:off x="3000" y="1620"/>
              <a:ext cx="40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3887" name="Text Box 31"/>
            <p:cNvSpPr txBox="1">
              <a:spLocks noChangeArrowheads="1"/>
            </p:cNvSpPr>
            <p:nvPr/>
          </p:nvSpPr>
          <p:spPr bwMode="auto">
            <a:xfrm>
              <a:off x="3354" y="1514"/>
              <a:ext cx="7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a:t> rifiuto Ho </a:t>
              </a:r>
            </a:p>
          </p:txBody>
        </p:sp>
        <p:sp>
          <p:nvSpPr>
            <p:cNvPr id="2553888" name="Line 32"/>
            <p:cNvSpPr>
              <a:spLocks noChangeShapeType="1"/>
            </p:cNvSpPr>
            <p:nvPr/>
          </p:nvSpPr>
          <p:spPr bwMode="auto">
            <a:xfrm>
              <a:off x="2609" y="1625"/>
              <a:ext cx="408" cy="0"/>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3889" name="Text Box 33"/>
            <p:cNvSpPr txBox="1">
              <a:spLocks noChangeArrowheads="1"/>
            </p:cNvSpPr>
            <p:nvPr/>
          </p:nvSpPr>
          <p:spPr bwMode="auto">
            <a:xfrm>
              <a:off x="1783" y="1519"/>
              <a:ext cx="8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a:t> accetto Ho </a:t>
              </a:r>
            </a:p>
          </p:txBody>
        </p:sp>
      </p:grpSp>
      <p:sp>
        <p:nvSpPr>
          <p:cNvPr id="36" name="Text Box 3"/>
          <p:cNvSpPr txBox="1">
            <a:spLocks noChangeArrowheads="1"/>
          </p:cNvSpPr>
          <p:nvPr/>
        </p:nvSpPr>
        <p:spPr bwMode="auto">
          <a:xfrm>
            <a:off x="381000" y="1168400"/>
            <a:ext cx="2771977"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r>
              <a:rPr lang="it-IT" altLang="it-IT" sz="2600" dirty="0">
                <a:solidFill>
                  <a:srgbClr val="FF9900"/>
                </a:solidFill>
              </a:rPr>
              <a:t>H0: P </a:t>
            </a:r>
            <a:r>
              <a:rPr lang="it-IT" altLang="it-IT" sz="2600" dirty="0" smtClean="0">
                <a:solidFill>
                  <a:srgbClr val="FF9900"/>
                </a:solidFill>
              </a:rPr>
              <a:t>(T</a:t>
            </a:r>
            <a:r>
              <a:rPr lang="it-IT" altLang="it-IT" dirty="0">
                <a:solidFill>
                  <a:srgbClr val="FF9900"/>
                </a:solidFill>
              </a:rPr>
              <a:t>W</a:t>
            </a:r>
            <a:r>
              <a:rPr lang="it-IT" altLang="it-IT" sz="2600" dirty="0" smtClean="0">
                <a:solidFill>
                  <a:srgbClr val="FF9900"/>
                </a:solidFill>
              </a:rPr>
              <a:t>) </a:t>
            </a:r>
            <a:r>
              <a:rPr lang="it-IT" altLang="it-IT" sz="2600" dirty="0">
                <a:solidFill>
                  <a:srgbClr val="FF9900"/>
                </a:solidFill>
                <a:sym typeface="Symbol" panose="05050102010706020507" pitchFamily="18" charset="2"/>
              </a:rPr>
              <a:t>=</a:t>
            </a:r>
            <a:r>
              <a:rPr lang="it-IT" altLang="it-IT" sz="2600" dirty="0">
                <a:solidFill>
                  <a:srgbClr val="FF9900"/>
                </a:solidFill>
              </a:rPr>
              <a:t> </a:t>
            </a:r>
            <a:r>
              <a:rPr lang="it-IT" altLang="it-IT" sz="2600" dirty="0" smtClean="0">
                <a:solidFill>
                  <a:srgbClr val="FF9900"/>
                </a:solidFill>
              </a:rPr>
              <a:t>P(T</a:t>
            </a:r>
            <a:r>
              <a:rPr lang="it-IT" altLang="it-IT" dirty="0">
                <a:solidFill>
                  <a:srgbClr val="FF9900"/>
                </a:solidFill>
              </a:rPr>
              <a:t>R</a:t>
            </a:r>
            <a:r>
              <a:rPr lang="it-IT" altLang="it-IT" sz="2600" dirty="0" smtClean="0">
                <a:solidFill>
                  <a:srgbClr val="FF9900"/>
                </a:solidFill>
              </a:rPr>
              <a:t>)</a:t>
            </a:r>
            <a:endParaRPr lang="it-IT" altLang="it-IT" sz="2600" dirty="0">
              <a:solidFill>
                <a:srgbClr val="FF9900"/>
              </a:solidFill>
            </a:endParaRPr>
          </a:p>
        </p:txBody>
      </p:sp>
      <p:sp>
        <p:nvSpPr>
          <p:cNvPr id="37" name="Text Box 4"/>
          <p:cNvSpPr txBox="1">
            <a:spLocks noChangeArrowheads="1"/>
          </p:cNvSpPr>
          <p:nvPr/>
        </p:nvSpPr>
        <p:spPr bwMode="auto">
          <a:xfrm>
            <a:off x="381000" y="1616075"/>
            <a:ext cx="285052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600" dirty="0">
                <a:solidFill>
                  <a:schemeClr val="folHlink"/>
                </a:solidFill>
              </a:rPr>
              <a:t>H1: P </a:t>
            </a:r>
            <a:r>
              <a:rPr lang="it-IT" altLang="it-IT" sz="2600" dirty="0" smtClean="0">
                <a:solidFill>
                  <a:schemeClr val="folHlink"/>
                </a:solidFill>
              </a:rPr>
              <a:t>(T</a:t>
            </a:r>
            <a:r>
              <a:rPr lang="it-IT" altLang="it-IT" sz="1800" dirty="0" smtClean="0">
                <a:solidFill>
                  <a:schemeClr val="folHlink"/>
                </a:solidFill>
              </a:rPr>
              <a:t>W</a:t>
            </a:r>
            <a:r>
              <a:rPr lang="it-IT" altLang="it-IT" sz="2600" dirty="0" smtClean="0">
                <a:solidFill>
                  <a:schemeClr val="folHlink"/>
                </a:solidFill>
              </a:rPr>
              <a:t>) </a:t>
            </a:r>
            <a:r>
              <a:rPr lang="it-IT" altLang="it-IT" sz="2600" dirty="0">
                <a:solidFill>
                  <a:schemeClr val="folHlink"/>
                </a:solidFill>
                <a:sym typeface="Symbol" panose="05050102010706020507" pitchFamily="18" charset="2"/>
              </a:rPr>
              <a:t>&gt;</a:t>
            </a:r>
            <a:r>
              <a:rPr lang="it-IT" altLang="it-IT" sz="2600" dirty="0">
                <a:solidFill>
                  <a:schemeClr val="folHlink"/>
                </a:solidFill>
              </a:rPr>
              <a:t> </a:t>
            </a:r>
            <a:r>
              <a:rPr lang="it-IT" altLang="it-IT" sz="2600" dirty="0" smtClean="0">
                <a:solidFill>
                  <a:schemeClr val="folHlink"/>
                </a:solidFill>
              </a:rPr>
              <a:t>P(T</a:t>
            </a:r>
            <a:r>
              <a:rPr lang="it-IT" altLang="it-IT" sz="1800" dirty="0" smtClean="0">
                <a:solidFill>
                  <a:schemeClr val="folHlink"/>
                </a:solidFill>
              </a:rPr>
              <a:t>R</a:t>
            </a:r>
            <a:r>
              <a:rPr lang="it-IT" altLang="it-IT" sz="2600" dirty="0" smtClean="0">
                <a:solidFill>
                  <a:schemeClr val="folHlink"/>
                </a:solidFill>
              </a:rPr>
              <a:t>)</a:t>
            </a:r>
            <a:endParaRPr lang="it-IT" altLang="it-IT" sz="2600" dirty="0">
              <a:solidFill>
                <a:schemeClr val="folHlink"/>
              </a:solidFill>
            </a:endParaRPr>
          </a:p>
        </p:txBody>
      </p:sp>
    </p:spTree>
    <p:extLst>
      <p:ext uri="{BB962C8B-B14F-4D97-AF65-F5344CB8AC3E}">
        <p14:creationId xmlns:p14="http://schemas.microsoft.com/office/powerpoint/2010/main" val="30769128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553874">
                                            <p:txEl>
                                              <p:pRg st="0" end="0"/>
                                            </p:txEl>
                                          </p:spTgt>
                                        </p:tgtEl>
                                        <p:attrNameLst>
                                          <p:attrName>style.visibility</p:attrName>
                                        </p:attrNameLst>
                                      </p:cBhvr>
                                      <p:to>
                                        <p:strVal val="visible"/>
                                      </p:to>
                                    </p:set>
                                    <p:animEffect transition="in" filter="wipe(left)">
                                      <p:cBhvr>
                                        <p:cTn id="7" dur="500"/>
                                        <p:tgtEl>
                                          <p:spTgt spid="25538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53874">
                                            <p:txEl>
                                              <p:pRg st="1" end="1"/>
                                            </p:txEl>
                                          </p:spTgt>
                                        </p:tgtEl>
                                        <p:attrNameLst>
                                          <p:attrName>style.visibility</p:attrName>
                                        </p:attrNameLst>
                                      </p:cBhvr>
                                      <p:to>
                                        <p:strVal val="visible"/>
                                      </p:to>
                                    </p:set>
                                    <p:animEffect transition="in" filter="wipe(left)">
                                      <p:cBhvr>
                                        <p:cTn id="12" dur="500"/>
                                        <p:tgtEl>
                                          <p:spTgt spid="25538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387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5906" name="Rectangle 2"/>
          <p:cNvSpPr>
            <a:spLocks noChangeArrowheads="1"/>
          </p:cNvSpPr>
          <p:nvPr/>
        </p:nvSpPr>
        <p:spPr bwMode="auto">
          <a:xfrm>
            <a:off x="1870075" y="363538"/>
            <a:ext cx="5657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4000">
                <a:solidFill>
                  <a:schemeClr val="accent2"/>
                </a:solidFill>
              </a:rPr>
              <a:t>generazione di ipotesi</a:t>
            </a:r>
          </a:p>
        </p:txBody>
      </p:sp>
      <p:sp>
        <p:nvSpPr>
          <p:cNvPr id="2555907" name="Line 3"/>
          <p:cNvSpPr>
            <a:spLocks noChangeShapeType="1"/>
          </p:cNvSpPr>
          <p:nvPr/>
        </p:nvSpPr>
        <p:spPr bwMode="auto">
          <a:xfrm>
            <a:off x="2738438" y="2338388"/>
            <a:ext cx="1587" cy="28717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08" name="Line 4"/>
          <p:cNvSpPr>
            <a:spLocks noChangeShapeType="1"/>
          </p:cNvSpPr>
          <p:nvPr/>
        </p:nvSpPr>
        <p:spPr bwMode="auto">
          <a:xfrm>
            <a:off x="2681288" y="5210175"/>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09" name="Line 5"/>
          <p:cNvSpPr>
            <a:spLocks noChangeShapeType="1"/>
          </p:cNvSpPr>
          <p:nvPr/>
        </p:nvSpPr>
        <p:spPr bwMode="auto">
          <a:xfrm>
            <a:off x="2738438" y="5210175"/>
            <a:ext cx="29067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10" name="Line 6"/>
          <p:cNvSpPr>
            <a:spLocks noChangeShapeType="1"/>
          </p:cNvSpPr>
          <p:nvPr/>
        </p:nvSpPr>
        <p:spPr bwMode="auto">
          <a:xfrm flipV="1">
            <a:off x="273843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11" name="Line 7"/>
          <p:cNvSpPr>
            <a:spLocks noChangeShapeType="1"/>
          </p:cNvSpPr>
          <p:nvPr/>
        </p:nvSpPr>
        <p:spPr bwMode="auto">
          <a:xfrm flipV="1">
            <a:off x="3470275" y="52101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12" name="Line 8"/>
          <p:cNvSpPr>
            <a:spLocks noChangeShapeType="1"/>
          </p:cNvSpPr>
          <p:nvPr/>
        </p:nvSpPr>
        <p:spPr bwMode="auto">
          <a:xfrm flipV="1">
            <a:off x="419258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13" name="Line 9"/>
          <p:cNvSpPr>
            <a:spLocks noChangeShapeType="1"/>
          </p:cNvSpPr>
          <p:nvPr/>
        </p:nvSpPr>
        <p:spPr bwMode="auto">
          <a:xfrm flipV="1">
            <a:off x="4922838" y="52101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14" name="Line 10"/>
          <p:cNvSpPr>
            <a:spLocks noChangeShapeType="1"/>
          </p:cNvSpPr>
          <p:nvPr/>
        </p:nvSpPr>
        <p:spPr bwMode="auto">
          <a:xfrm flipV="1">
            <a:off x="5645150" y="52101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15" name="Freeform 11"/>
          <p:cNvSpPr>
            <a:spLocks/>
          </p:cNvSpPr>
          <p:nvPr/>
        </p:nvSpPr>
        <p:spPr bwMode="auto">
          <a:xfrm>
            <a:off x="2447925" y="2919413"/>
            <a:ext cx="3487738" cy="2290762"/>
          </a:xfrm>
          <a:custGeom>
            <a:avLst/>
            <a:gdLst>
              <a:gd name="T0" fmla="*/ 0 w 420"/>
              <a:gd name="T1" fmla="*/ 276 h 276"/>
              <a:gd name="T2" fmla="*/ 8 w 420"/>
              <a:gd name="T3" fmla="*/ 276 h 276"/>
              <a:gd name="T4" fmla="*/ 17 w 420"/>
              <a:gd name="T5" fmla="*/ 276 h 276"/>
              <a:gd name="T6" fmla="*/ 25 w 420"/>
              <a:gd name="T7" fmla="*/ 276 h 276"/>
              <a:gd name="T8" fmla="*/ 34 w 420"/>
              <a:gd name="T9" fmla="*/ 276 h 276"/>
              <a:gd name="T10" fmla="*/ 42 w 420"/>
              <a:gd name="T11" fmla="*/ 276 h 276"/>
              <a:gd name="T12" fmla="*/ 50 w 420"/>
              <a:gd name="T13" fmla="*/ 276 h 276"/>
              <a:gd name="T14" fmla="*/ 59 w 420"/>
              <a:gd name="T15" fmla="*/ 276 h 276"/>
              <a:gd name="T16" fmla="*/ 67 w 420"/>
              <a:gd name="T17" fmla="*/ 276 h 276"/>
              <a:gd name="T18" fmla="*/ 76 w 420"/>
              <a:gd name="T19" fmla="*/ 276 h 276"/>
              <a:gd name="T20" fmla="*/ 84 w 420"/>
              <a:gd name="T21" fmla="*/ 276 h 276"/>
              <a:gd name="T22" fmla="*/ 92 w 420"/>
              <a:gd name="T23" fmla="*/ 275 h 276"/>
              <a:gd name="T24" fmla="*/ 101 w 420"/>
              <a:gd name="T25" fmla="*/ 274 h 276"/>
              <a:gd name="T26" fmla="*/ 109 w 420"/>
              <a:gd name="T27" fmla="*/ 272 h 276"/>
              <a:gd name="T28" fmla="*/ 118 w 420"/>
              <a:gd name="T29" fmla="*/ 268 h 276"/>
              <a:gd name="T30" fmla="*/ 126 w 420"/>
              <a:gd name="T31" fmla="*/ 261 h 276"/>
              <a:gd name="T32" fmla="*/ 134 w 420"/>
              <a:gd name="T33" fmla="*/ 249 h 276"/>
              <a:gd name="T34" fmla="*/ 143 w 420"/>
              <a:gd name="T35" fmla="*/ 232 h 276"/>
              <a:gd name="T36" fmla="*/ 151 w 420"/>
              <a:gd name="T37" fmla="*/ 209 h 276"/>
              <a:gd name="T38" fmla="*/ 160 w 420"/>
              <a:gd name="T39" fmla="*/ 178 h 276"/>
              <a:gd name="T40" fmla="*/ 168 w 420"/>
              <a:gd name="T41" fmla="*/ 142 h 276"/>
              <a:gd name="T42" fmla="*/ 176 w 420"/>
              <a:gd name="T43" fmla="*/ 102 h 276"/>
              <a:gd name="T44" fmla="*/ 185 w 420"/>
              <a:gd name="T45" fmla="*/ 63 h 276"/>
              <a:gd name="T46" fmla="*/ 193 w 420"/>
              <a:gd name="T47" fmla="*/ 30 h 276"/>
              <a:gd name="T48" fmla="*/ 202 w 420"/>
              <a:gd name="T49" fmla="*/ 8 h 276"/>
              <a:gd name="T50" fmla="*/ 210 w 420"/>
              <a:gd name="T51" fmla="*/ 0 h 276"/>
              <a:gd name="T52" fmla="*/ 218 w 420"/>
              <a:gd name="T53" fmla="*/ 8 h 276"/>
              <a:gd name="T54" fmla="*/ 227 w 420"/>
              <a:gd name="T55" fmla="*/ 30 h 276"/>
              <a:gd name="T56" fmla="*/ 235 w 420"/>
              <a:gd name="T57" fmla="*/ 63 h 276"/>
              <a:gd name="T58" fmla="*/ 244 w 420"/>
              <a:gd name="T59" fmla="*/ 102 h 276"/>
              <a:gd name="T60" fmla="*/ 252 w 420"/>
              <a:gd name="T61" fmla="*/ 142 h 276"/>
              <a:gd name="T62" fmla="*/ 260 w 420"/>
              <a:gd name="T63" fmla="*/ 178 h 276"/>
              <a:gd name="T64" fmla="*/ 269 w 420"/>
              <a:gd name="T65" fmla="*/ 209 h 276"/>
              <a:gd name="T66" fmla="*/ 277 w 420"/>
              <a:gd name="T67" fmla="*/ 232 h 276"/>
              <a:gd name="T68" fmla="*/ 286 w 420"/>
              <a:gd name="T69" fmla="*/ 249 h 276"/>
              <a:gd name="T70" fmla="*/ 294 w 420"/>
              <a:gd name="T71" fmla="*/ 261 h 276"/>
              <a:gd name="T72" fmla="*/ 302 w 420"/>
              <a:gd name="T73" fmla="*/ 268 h 276"/>
              <a:gd name="T74" fmla="*/ 311 w 420"/>
              <a:gd name="T75" fmla="*/ 272 h 276"/>
              <a:gd name="T76" fmla="*/ 319 w 420"/>
              <a:gd name="T77" fmla="*/ 274 h 276"/>
              <a:gd name="T78" fmla="*/ 328 w 420"/>
              <a:gd name="T79" fmla="*/ 275 h 276"/>
              <a:gd name="T80" fmla="*/ 336 w 420"/>
              <a:gd name="T81" fmla="*/ 276 h 276"/>
              <a:gd name="T82" fmla="*/ 344 w 420"/>
              <a:gd name="T83" fmla="*/ 276 h 276"/>
              <a:gd name="T84" fmla="*/ 353 w 420"/>
              <a:gd name="T85" fmla="*/ 276 h 276"/>
              <a:gd name="T86" fmla="*/ 361 w 420"/>
              <a:gd name="T87" fmla="*/ 276 h 276"/>
              <a:gd name="T88" fmla="*/ 370 w 420"/>
              <a:gd name="T89" fmla="*/ 276 h 276"/>
              <a:gd name="T90" fmla="*/ 378 w 420"/>
              <a:gd name="T91" fmla="*/ 276 h 276"/>
              <a:gd name="T92" fmla="*/ 386 w 420"/>
              <a:gd name="T93" fmla="*/ 276 h 276"/>
              <a:gd name="T94" fmla="*/ 395 w 420"/>
              <a:gd name="T95" fmla="*/ 276 h 276"/>
              <a:gd name="T96" fmla="*/ 403 w 420"/>
              <a:gd name="T97" fmla="*/ 276 h 276"/>
              <a:gd name="T98" fmla="*/ 412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7" y="276"/>
                </a:lnTo>
                <a:lnTo>
                  <a:pt x="25" y="276"/>
                </a:lnTo>
                <a:lnTo>
                  <a:pt x="34" y="276"/>
                </a:lnTo>
                <a:lnTo>
                  <a:pt x="42" y="276"/>
                </a:lnTo>
                <a:lnTo>
                  <a:pt x="50" y="276"/>
                </a:lnTo>
                <a:lnTo>
                  <a:pt x="59" y="276"/>
                </a:lnTo>
                <a:lnTo>
                  <a:pt x="67" y="276"/>
                </a:lnTo>
                <a:lnTo>
                  <a:pt x="76" y="276"/>
                </a:lnTo>
                <a:lnTo>
                  <a:pt x="84" y="276"/>
                </a:lnTo>
                <a:lnTo>
                  <a:pt x="92" y="275"/>
                </a:lnTo>
                <a:lnTo>
                  <a:pt x="101" y="274"/>
                </a:lnTo>
                <a:lnTo>
                  <a:pt x="109" y="272"/>
                </a:lnTo>
                <a:lnTo>
                  <a:pt x="118" y="268"/>
                </a:lnTo>
                <a:lnTo>
                  <a:pt x="126" y="261"/>
                </a:lnTo>
                <a:lnTo>
                  <a:pt x="134" y="249"/>
                </a:lnTo>
                <a:lnTo>
                  <a:pt x="143" y="232"/>
                </a:lnTo>
                <a:lnTo>
                  <a:pt x="151" y="209"/>
                </a:lnTo>
                <a:lnTo>
                  <a:pt x="160" y="178"/>
                </a:lnTo>
                <a:lnTo>
                  <a:pt x="168" y="142"/>
                </a:lnTo>
                <a:lnTo>
                  <a:pt x="176" y="102"/>
                </a:lnTo>
                <a:lnTo>
                  <a:pt x="185" y="63"/>
                </a:lnTo>
                <a:lnTo>
                  <a:pt x="193" y="30"/>
                </a:lnTo>
                <a:lnTo>
                  <a:pt x="202" y="8"/>
                </a:lnTo>
                <a:lnTo>
                  <a:pt x="210" y="0"/>
                </a:lnTo>
                <a:lnTo>
                  <a:pt x="218" y="8"/>
                </a:lnTo>
                <a:lnTo>
                  <a:pt x="227" y="30"/>
                </a:lnTo>
                <a:lnTo>
                  <a:pt x="235" y="63"/>
                </a:lnTo>
                <a:lnTo>
                  <a:pt x="244" y="102"/>
                </a:lnTo>
                <a:lnTo>
                  <a:pt x="252" y="142"/>
                </a:lnTo>
                <a:lnTo>
                  <a:pt x="260" y="178"/>
                </a:lnTo>
                <a:lnTo>
                  <a:pt x="269" y="209"/>
                </a:lnTo>
                <a:lnTo>
                  <a:pt x="277" y="232"/>
                </a:lnTo>
                <a:lnTo>
                  <a:pt x="286" y="249"/>
                </a:lnTo>
                <a:lnTo>
                  <a:pt x="294" y="261"/>
                </a:lnTo>
                <a:lnTo>
                  <a:pt x="302" y="268"/>
                </a:lnTo>
                <a:lnTo>
                  <a:pt x="311" y="272"/>
                </a:lnTo>
                <a:lnTo>
                  <a:pt x="319" y="274"/>
                </a:lnTo>
                <a:lnTo>
                  <a:pt x="328" y="275"/>
                </a:lnTo>
                <a:lnTo>
                  <a:pt x="336" y="276"/>
                </a:lnTo>
                <a:lnTo>
                  <a:pt x="344" y="276"/>
                </a:lnTo>
                <a:lnTo>
                  <a:pt x="353" y="276"/>
                </a:lnTo>
                <a:lnTo>
                  <a:pt x="361" y="276"/>
                </a:lnTo>
                <a:lnTo>
                  <a:pt x="370" y="276"/>
                </a:lnTo>
                <a:lnTo>
                  <a:pt x="378" y="276"/>
                </a:lnTo>
                <a:lnTo>
                  <a:pt x="386" y="276"/>
                </a:lnTo>
                <a:lnTo>
                  <a:pt x="395" y="276"/>
                </a:lnTo>
                <a:lnTo>
                  <a:pt x="403" y="276"/>
                </a:lnTo>
                <a:lnTo>
                  <a:pt x="412" y="276"/>
                </a:lnTo>
                <a:lnTo>
                  <a:pt x="420" y="276"/>
                </a:lnTo>
              </a:path>
            </a:pathLst>
          </a:custGeom>
          <a:noFill/>
          <a:ln w="15875">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5916" name="Freeform 12"/>
          <p:cNvSpPr>
            <a:spLocks/>
          </p:cNvSpPr>
          <p:nvPr/>
        </p:nvSpPr>
        <p:spPr bwMode="auto">
          <a:xfrm>
            <a:off x="3179763" y="2919413"/>
            <a:ext cx="3486150" cy="2290762"/>
          </a:xfrm>
          <a:custGeom>
            <a:avLst/>
            <a:gdLst>
              <a:gd name="T0" fmla="*/ 0 w 420"/>
              <a:gd name="T1" fmla="*/ 276 h 276"/>
              <a:gd name="T2" fmla="*/ 8 w 420"/>
              <a:gd name="T3" fmla="*/ 276 h 276"/>
              <a:gd name="T4" fmla="*/ 16 w 420"/>
              <a:gd name="T5" fmla="*/ 276 h 276"/>
              <a:gd name="T6" fmla="*/ 25 w 420"/>
              <a:gd name="T7" fmla="*/ 276 h 276"/>
              <a:gd name="T8" fmla="*/ 33 w 420"/>
              <a:gd name="T9" fmla="*/ 276 h 276"/>
              <a:gd name="T10" fmla="*/ 41 w 420"/>
              <a:gd name="T11" fmla="*/ 276 h 276"/>
              <a:gd name="T12" fmla="*/ 50 w 420"/>
              <a:gd name="T13" fmla="*/ 276 h 276"/>
              <a:gd name="T14" fmla="*/ 58 w 420"/>
              <a:gd name="T15" fmla="*/ 276 h 276"/>
              <a:gd name="T16" fmla="*/ 67 w 420"/>
              <a:gd name="T17" fmla="*/ 276 h 276"/>
              <a:gd name="T18" fmla="*/ 75 w 420"/>
              <a:gd name="T19" fmla="*/ 276 h 276"/>
              <a:gd name="T20" fmla="*/ 83 w 420"/>
              <a:gd name="T21" fmla="*/ 276 h 276"/>
              <a:gd name="T22" fmla="*/ 92 w 420"/>
              <a:gd name="T23" fmla="*/ 275 h 276"/>
              <a:gd name="T24" fmla="*/ 100 w 420"/>
              <a:gd name="T25" fmla="*/ 274 h 276"/>
              <a:gd name="T26" fmla="*/ 109 w 420"/>
              <a:gd name="T27" fmla="*/ 272 h 276"/>
              <a:gd name="T28" fmla="*/ 117 w 420"/>
              <a:gd name="T29" fmla="*/ 268 h 276"/>
              <a:gd name="T30" fmla="*/ 125 w 420"/>
              <a:gd name="T31" fmla="*/ 261 h 276"/>
              <a:gd name="T32" fmla="*/ 134 w 420"/>
              <a:gd name="T33" fmla="*/ 249 h 276"/>
              <a:gd name="T34" fmla="*/ 142 w 420"/>
              <a:gd name="T35" fmla="*/ 232 h 276"/>
              <a:gd name="T36" fmla="*/ 151 w 420"/>
              <a:gd name="T37" fmla="*/ 209 h 276"/>
              <a:gd name="T38" fmla="*/ 159 w 420"/>
              <a:gd name="T39" fmla="*/ 178 h 276"/>
              <a:gd name="T40" fmla="*/ 167 w 420"/>
              <a:gd name="T41" fmla="*/ 142 h 276"/>
              <a:gd name="T42" fmla="*/ 176 w 420"/>
              <a:gd name="T43" fmla="*/ 102 h 276"/>
              <a:gd name="T44" fmla="*/ 184 w 420"/>
              <a:gd name="T45" fmla="*/ 63 h 276"/>
              <a:gd name="T46" fmla="*/ 193 w 420"/>
              <a:gd name="T47" fmla="*/ 30 h 276"/>
              <a:gd name="T48" fmla="*/ 201 w 420"/>
              <a:gd name="T49" fmla="*/ 8 h 276"/>
              <a:gd name="T50" fmla="*/ 210 w 420"/>
              <a:gd name="T51" fmla="*/ 0 h 276"/>
              <a:gd name="T52" fmla="*/ 218 w 420"/>
              <a:gd name="T53" fmla="*/ 8 h 276"/>
              <a:gd name="T54" fmla="*/ 226 w 420"/>
              <a:gd name="T55" fmla="*/ 30 h 276"/>
              <a:gd name="T56" fmla="*/ 235 w 420"/>
              <a:gd name="T57" fmla="*/ 63 h 276"/>
              <a:gd name="T58" fmla="*/ 243 w 420"/>
              <a:gd name="T59" fmla="*/ 102 h 276"/>
              <a:gd name="T60" fmla="*/ 252 w 420"/>
              <a:gd name="T61" fmla="*/ 142 h 276"/>
              <a:gd name="T62" fmla="*/ 260 w 420"/>
              <a:gd name="T63" fmla="*/ 178 h 276"/>
              <a:gd name="T64" fmla="*/ 268 w 420"/>
              <a:gd name="T65" fmla="*/ 209 h 276"/>
              <a:gd name="T66" fmla="*/ 277 w 420"/>
              <a:gd name="T67" fmla="*/ 232 h 276"/>
              <a:gd name="T68" fmla="*/ 285 w 420"/>
              <a:gd name="T69" fmla="*/ 249 h 276"/>
              <a:gd name="T70" fmla="*/ 294 w 420"/>
              <a:gd name="T71" fmla="*/ 261 h 276"/>
              <a:gd name="T72" fmla="*/ 302 w 420"/>
              <a:gd name="T73" fmla="*/ 268 h 276"/>
              <a:gd name="T74" fmla="*/ 310 w 420"/>
              <a:gd name="T75" fmla="*/ 272 h 276"/>
              <a:gd name="T76" fmla="*/ 319 w 420"/>
              <a:gd name="T77" fmla="*/ 274 h 276"/>
              <a:gd name="T78" fmla="*/ 327 w 420"/>
              <a:gd name="T79" fmla="*/ 275 h 276"/>
              <a:gd name="T80" fmla="*/ 336 w 420"/>
              <a:gd name="T81" fmla="*/ 276 h 276"/>
              <a:gd name="T82" fmla="*/ 344 w 420"/>
              <a:gd name="T83" fmla="*/ 276 h 276"/>
              <a:gd name="T84" fmla="*/ 352 w 420"/>
              <a:gd name="T85" fmla="*/ 276 h 276"/>
              <a:gd name="T86" fmla="*/ 361 w 420"/>
              <a:gd name="T87" fmla="*/ 276 h 276"/>
              <a:gd name="T88" fmla="*/ 369 w 420"/>
              <a:gd name="T89" fmla="*/ 276 h 276"/>
              <a:gd name="T90" fmla="*/ 378 w 420"/>
              <a:gd name="T91" fmla="*/ 276 h 276"/>
              <a:gd name="T92" fmla="*/ 386 w 420"/>
              <a:gd name="T93" fmla="*/ 276 h 276"/>
              <a:gd name="T94" fmla="*/ 394 w 420"/>
              <a:gd name="T95" fmla="*/ 276 h 276"/>
              <a:gd name="T96" fmla="*/ 403 w 420"/>
              <a:gd name="T97" fmla="*/ 276 h 276"/>
              <a:gd name="T98" fmla="*/ 411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6" y="276"/>
                </a:lnTo>
                <a:lnTo>
                  <a:pt x="25" y="276"/>
                </a:lnTo>
                <a:lnTo>
                  <a:pt x="33" y="276"/>
                </a:lnTo>
                <a:lnTo>
                  <a:pt x="41" y="276"/>
                </a:lnTo>
                <a:lnTo>
                  <a:pt x="50" y="276"/>
                </a:lnTo>
                <a:lnTo>
                  <a:pt x="58" y="276"/>
                </a:lnTo>
                <a:lnTo>
                  <a:pt x="67" y="276"/>
                </a:lnTo>
                <a:lnTo>
                  <a:pt x="75" y="276"/>
                </a:lnTo>
                <a:lnTo>
                  <a:pt x="83" y="276"/>
                </a:lnTo>
                <a:lnTo>
                  <a:pt x="92" y="275"/>
                </a:lnTo>
                <a:lnTo>
                  <a:pt x="100" y="274"/>
                </a:lnTo>
                <a:lnTo>
                  <a:pt x="109" y="272"/>
                </a:lnTo>
                <a:lnTo>
                  <a:pt x="117" y="268"/>
                </a:lnTo>
                <a:lnTo>
                  <a:pt x="125" y="261"/>
                </a:lnTo>
                <a:lnTo>
                  <a:pt x="134" y="249"/>
                </a:lnTo>
                <a:lnTo>
                  <a:pt x="142" y="232"/>
                </a:lnTo>
                <a:lnTo>
                  <a:pt x="151" y="209"/>
                </a:lnTo>
                <a:lnTo>
                  <a:pt x="159" y="178"/>
                </a:lnTo>
                <a:lnTo>
                  <a:pt x="167" y="142"/>
                </a:lnTo>
                <a:lnTo>
                  <a:pt x="176" y="102"/>
                </a:lnTo>
                <a:lnTo>
                  <a:pt x="184" y="63"/>
                </a:lnTo>
                <a:lnTo>
                  <a:pt x="193" y="30"/>
                </a:lnTo>
                <a:lnTo>
                  <a:pt x="201" y="8"/>
                </a:lnTo>
                <a:lnTo>
                  <a:pt x="210" y="0"/>
                </a:lnTo>
                <a:lnTo>
                  <a:pt x="218" y="8"/>
                </a:lnTo>
                <a:lnTo>
                  <a:pt x="226" y="30"/>
                </a:lnTo>
                <a:lnTo>
                  <a:pt x="235" y="63"/>
                </a:lnTo>
                <a:lnTo>
                  <a:pt x="243" y="102"/>
                </a:lnTo>
                <a:lnTo>
                  <a:pt x="252" y="142"/>
                </a:lnTo>
                <a:lnTo>
                  <a:pt x="260" y="178"/>
                </a:lnTo>
                <a:lnTo>
                  <a:pt x="268" y="209"/>
                </a:lnTo>
                <a:lnTo>
                  <a:pt x="277" y="232"/>
                </a:lnTo>
                <a:lnTo>
                  <a:pt x="285" y="249"/>
                </a:lnTo>
                <a:lnTo>
                  <a:pt x="294" y="261"/>
                </a:lnTo>
                <a:lnTo>
                  <a:pt x="302" y="268"/>
                </a:lnTo>
                <a:lnTo>
                  <a:pt x="310" y="272"/>
                </a:lnTo>
                <a:lnTo>
                  <a:pt x="319" y="274"/>
                </a:lnTo>
                <a:lnTo>
                  <a:pt x="327" y="275"/>
                </a:lnTo>
                <a:lnTo>
                  <a:pt x="336" y="276"/>
                </a:lnTo>
                <a:lnTo>
                  <a:pt x="344" y="276"/>
                </a:lnTo>
                <a:lnTo>
                  <a:pt x="352" y="276"/>
                </a:lnTo>
                <a:lnTo>
                  <a:pt x="361" y="276"/>
                </a:lnTo>
                <a:lnTo>
                  <a:pt x="369" y="276"/>
                </a:lnTo>
                <a:lnTo>
                  <a:pt x="378" y="276"/>
                </a:lnTo>
                <a:lnTo>
                  <a:pt x="386" y="276"/>
                </a:lnTo>
                <a:lnTo>
                  <a:pt x="394" y="276"/>
                </a:lnTo>
                <a:lnTo>
                  <a:pt x="403" y="276"/>
                </a:lnTo>
                <a:lnTo>
                  <a:pt x="411" y="276"/>
                </a:lnTo>
                <a:lnTo>
                  <a:pt x="420" y="276"/>
                </a:lnTo>
              </a:path>
            </a:pathLst>
          </a:custGeom>
          <a:noFill/>
          <a:ln w="15875">
            <a:solidFill>
              <a:srgbClr val="99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5917" name="Rectangle 13"/>
          <p:cNvSpPr>
            <a:spLocks noChangeArrowheads="1"/>
          </p:cNvSpPr>
          <p:nvPr/>
        </p:nvSpPr>
        <p:spPr bwMode="auto">
          <a:xfrm>
            <a:off x="5867400" y="4819650"/>
            <a:ext cx="78105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55918" name="Rectangle 14"/>
          <p:cNvSpPr>
            <a:spLocks noChangeArrowheads="1"/>
          </p:cNvSpPr>
          <p:nvPr/>
        </p:nvSpPr>
        <p:spPr bwMode="auto">
          <a:xfrm>
            <a:off x="2446338" y="4960938"/>
            <a:ext cx="26670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55919" name="Text Box 15"/>
          <p:cNvSpPr txBox="1">
            <a:spLocks noChangeArrowheads="1"/>
          </p:cNvSpPr>
          <p:nvPr/>
        </p:nvSpPr>
        <p:spPr bwMode="auto">
          <a:xfrm>
            <a:off x="241300" y="5541963"/>
            <a:ext cx="8666163" cy="115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eaLnBrk="0" hangingPunct="0">
              <a:lnSpc>
                <a:spcPct val="80000"/>
              </a:lnSpc>
              <a:spcAft>
                <a:spcPct val="25000"/>
              </a:spcAft>
            </a:pPr>
            <a:r>
              <a:rPr lang="it-IT" altLang="it-IT" sz="2200" b="0"/>
              <a:t>quando </a:t>
            </a:r>
            <a:r>
              <a:rPr lang="it-IT" altLang="it-IT" sz="2200" b="0">
                <a:latin typeface="Symbol" panose="05050102010706020507" pitchFamily="18" charset="2"/>
              </a:rPr>
              <a:t>a</a:t>
            </a:r>
            <a:r>
              <a:rPr lang="it-IT" altLang="it-IT" sz="2200" b="0"/>
              <a:t> [P(errore del I tipo)] diminuisce </a:t>
            </a:r>
            <a:r>
              <a:rPr lang="it-IT" altLang="it-IT" sz="2200" b="0">
                <a:latin typeface="Symbol" panose="05050102010706020507" pitchFamily="18" charset="2"/>
              </a:rPr>
              <a:t>b </a:t>
            </a:r>
            <a:r>
              <a:rPr lang="it-IT" altLang="it-IT" sz="2200" b="0"/>
              <a:t>aumenta [P(errore del II tipo)]: diventa quindi più difficile rifiutare H0 -potrebbe essere troppo –</a:t>
            </a:r>
          </a:p>
          <a:p>
            <a:pPr algn="just" eaLnBrk="0" hangingPunct="0">
              <a:lnSpc>
                <a:spcPct val="80000"/>
              </a:lnSpc>
              <a:spcAft>
                <a:spcPct val="25000"/>
              </a:spcAft>
            </a:pPr>
            <a:r>
              <a:rPr lang="it-IT" altLang="it-IT" sz="2200" b="0"/>
              <a:t>Si può calcolare la capacità di un test statistico di riconoscere la falsità di H0 quando questa è effettivamente falsa (1- </a:t>
            </a:r>
            <a:r>
              <a:rPr lang="it-IT" altLang="it-IT" sz="2200" b="0">
                <a:latin typeface="Symbol" panose="05050102010706020507" pitchFamily="18" charset="2"/>
              </a:rPr>
              <a:t>b</a:t>
            </a:r>
            <a:r>
              <a:rPr lang="it-IT" altLang="it-IT" sz="2200" b="0"/>
              <a:t>)</a:t>
            </a:r>
          </a:p>
        </p:txBody>
      </p:sp>
      <p:sp>
        <p:nvSpPr>
          <p:cNvPr id="2555920" name="Text Box 16"/>
          <p:cNvSpPr txBox="1">
            <a:spLocks noChangeArrowheads="1"/>
          </p:cNvSpPr>
          <p:nvPr/>
        </p:nvSpPr>
        <p:spPr bwMode="auto">
          <a:xfrm>
            <a:off x="5815013" y="2925763"/>
            <a:ext cx="2501900" cy="427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400" b="0"/>
              <a:t>Se </a:t>
            </a:r>
            <a:r>
              <a:rPr lang="it-IT" altLang="it-IT" sz="2400" b="0" i="1"/>
              <a:t>p</a:t>
            </a:r>
            <a:r>
              <a:rPr lang="it-IT" altLang="it-IT" sz="2400" b="0"/>
              <a:t> &lt; </a:t>
            </a:r>
            <a:r>
              <a:rPr lang="it-IT" altLang="it-IT" sz="2800" b="0">
                <a:latin typeface="Symbol" panose="05050102010706020507" pitchFamily="18" charset="2"/>
              </a:rPr>
              <a:t>a</a:t>
            </a:r>
            <a:r>
              <a:rPr lang="it-IT" altLang="it-IT" sz="2400" b="0"/>
              <a:t> rifiuto H0</a:t>
            </a:r>
          </a:p>
        </p:txBody>
      </p:sp>
      <p:sp>
        <p:nvSpPr>
          <p:cNvPr id="2555921" name="Text Box 17"/>
          <p:cNvSpPr txBox="1">
            <a:spLocks noChangeArrowheads="1"/>
          </p:cNvSpPr>
          <p:nvPr/>
        </p:nvSpPr>
        <p:spPr bwMode="auto">
          <a:xfrm>
            <a:off x="5803900" y="3352800"/>
            <a:ext cx="2738438" cy="427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400" b="0"/>
              <a:t>Se </a:t>
            </a:r>
            <a:r>
              <a:rPr lang="it-IT" altLang="it-IT" sz="2400" b="0" i="1"/>
              <a:t>p</a:t>
            </a:r>
            <a:r>
              <a:rPr lang="it-IT" altLang="it-IT" sz="2400" b="0"/>
              <a:t> &gt; </a:t>
            </a:r>
            <a:r>
              <a:rPr lang="it-IT" altLang="it-IT" sz="2800" b="0">
                <a:latin typeface="Symbol" panose="05050102010706020507" pitchFamily="18" charset="2"/>
              </a:rPr>
              <a:t>a</a:t>
            </a:r>
            <a:r>
              <a:rPr lang="it-IT" altLang="it-IT" sz="2400" b="0"/>
              <a:t> accetto H0</a:t>
            </a:r>
          </a:p>
        </p:txBody>
      </p:sp>
      <p:grpSp>
        <p:nvGrpSpPr>
          <p:cNvPr id="2555922" name="Group 18"/>
          <p:cNvGrpSpPr>
            <a:grpSpLocks/>
          </p:cNvGrpSpPr>
          <p:nvPr/>
        </p:nvGrpSpPr>
        <p:grpSpPr bwMode="auto">
          <a:xfrm>
            <a:off x="5232400" y="4225925"/>
            <a:ext cx="2825750" cy="746125"/>
            <a:chOff x="3048" y="2746"/>
            <a:chExt cx="2512" cy="470"/>
          </a:xfrm>
        </p:grpSpPr>
        <p:sp>
          <p:nvSpPr>
            <p:cNvPr id="2555923" name="Line 19"/>
            <p:cNvSpPr>
              <a:spLocks noChangeShapeType="1"/>
            </p:cNvSpPr>
            <p:nvPr/>
          </p:nvSpPr>
          <p:spPr bwMode="auto">
            <a:xfrm flipV="1">
              <a:off x="3048" y="3060"/>
              <a:ext cx="804" cy="15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5924" name="Text Box 20"/>
            <p:cNvSpPr txBox="1">
              <a:spLocks noChangeArrowheads="1"/>
            </p:cNvSpPr>
            <p:nvPr/>
          </p:nvSpPr>
          <p:spPr bwMode="auto">
            <a:xfrm>
              <a:off x="3861" y="2746"/>
              <a:ext cx="1699" cy="448"/>
            </a:xfrm>
            <a:prstGeom prst="rect">
              <a:avLst/>
            </a:prstGeom>
            <a:solidFill>
              <a:srgbClr val="DDDDDD"/>
            </a:soli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it-IT" altLang="it-IT" sz="2000"/>
                <a:t>1-</a:t>
              </a:r>
              <a:r>
                <a:rPr lang="it-IT" altLang="it-IT" sz="2000">
                  <a:latin typeface="Symbol" panose="05050102010706020507" pitchFamily="18" charset="2"/>
                </a:rPr>
                <a:t>b</a:t>
              </a:r>
              <a:r>
                <a:rPr lang="it-IT" altLang="it-IT" sz="2000"/>
                <a:t> = </a:t>
              </a:r>
              <a:r>
                <a:rPr lang="it-IT" altLang="it-IT" sz="2000" b="0"/>
                <a:t>potenza del test:</a:t>
              </a:r>
            </a:p>
          </p:txBody>
        </p:sp>
      </p:grpSp>
      <p:grpSp>
        <p:nvGrpSpPr>
          <p:cNvPr id="2555925" name="Group 21"/>
          <p:cNvGrpSpPr>
            <a:grpSpLocks/>
          </p:cNvGrpSpPr>
          <p:nvPr/>
        </p:nvGrpSpPr>
        <p:grpSpPr bwMode="auto">
          <a:xfrm>
            <a:off x="2681288" y="2228850"/>
            <a:ext cx="3846512" cy="3124200"/>
            <a:chOff x="1689" y="1404"/>
            <a:chExt cx="2423" cy="1968"/>
          </a:xfrm>
        </p:grpSpPr>
        <p:sp>
          <p:nvSpPr>
            <p:cNvPr id="2555926" name="Line 22"/>
            <p:cNvSpPr>
              <a:spLocks noChangeShapeType="1"/>
            </p:cNvSpPr>
            <p:nvPr/>
          </p:nvSpPr>
          <p:spPr bwMode="auto">
            <a:xfrm>
              <a:off x="1725" y="1473"/>
              <a:ext cx="18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27" name="Line 23"/>
            <p:cNvSpPr>
              <a:spLocks noChangeShapeType="1"/>
            </p:cNvSpPr>
            <p:nvPr/>
          </p:nvSpPr>
          <p:spPr bwMode="auto">
            <a:xfrm>
              <a:off x="1689" y="1473"/>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5928" name="Line 24"/>
            <p:cNvSpPr>
              <a:spLocks noChangeShapeType="1"/>
            </p:cNvSpPr>
            <p:nvPr/>
          </p:nvSpPr>
          <p:spPr bwMode="auto">
            <a:xfrm flipV="1">
              <a:off x="3180" y="1404"/>
              <a:ext cx="0" cy="1968"/>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5929" name="Freeform 25"/>
            <p:cNvSpPr>
              <a:spLocks/>
            </p:cNvSpPr>
            <p:nvPr/>
          </p:nvSpPr>
          <p:spPr bwMode="auto">
            <a:xfrm>
              <a:off x="2454" y="1836"/>
              <a:ext cx="726" cy="1452"/>
            </a:xfrm>
            <a:custGeom>
              <a:avLst/>
              <a:gdLst>
                <a:gd name="T0" fmla="*/ 0 w 726"/>
                <a:gd name="T1" fmla="*/ 1452 h 1452"/>
                <a:gd name="T2" fmla="*/ 156 w 726"/>
                <a:gd name="T3" fmla="*/ 1428 h 1452"/>
                <a:gd name="T4" fmla="*/ 222 w 726"/>
                <a:gd name="T5" fmla="*/ 1356 h 1452"/>
                <a:gd name="T6" fmla="*/ 450 w 726"/>
                <a:gd name="T7" fmla="*/ 684 h 1452"/>
                <a:gd name="T8" fmla="*/ 558 w 726"/>
                <a:gd name="T9" fmla="*/ 168 h 1452"/>
                <a:gd name="T10" fmla="*/ 630 w 726"/>
                <a:gd name="T11" fmla="*/ 0 h 1452"/>
                <a:gd name="T12" fmla="*/ 726 w 726"/>
                <a:gd name="T13" fmla="*/ 84 h 1452"/>
                <a:gd name="T14" fmla="*/ 714 w 726"/>
                <a:gd name="T15" fmla="*/ 1452 h 1452"/>
                <a:gd name="T16" fmla="*/ 0 w 726"/>
                <a:gd name="T17" fmla="*/ 1452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6" h="1452">
                  <a:moveTo>
                    <a:pt x="0" y="1452"/>
                  </a:moveTo>
                  <a:lnTo>
                    <a:pt x="156" y="1428"/>
                  </a:lnTo>
                  <a:lnTo>
                    <a:pt x="222" y="1356"/>
                  </a:lnTo>
                  <a:lnTo>
                    <a:pt x="450" y="684"/>
                  </a:lnTo>
                  <a:lnTo>
                    <a:pt x="558" y="168"/>
                  </a:lnTo>
                  <a:lnTo>
                    <a:pt x="630" y="0"/>
                  </a:lnTo>
                  <a:lnTo>
                    <a:pt x="726" y="84"/>
                  </a:lnTo>
                  <a:lnTo>
                    <a:pt x="714" y="1452"/>
                  </a:lnTo>
                  <a:lnTo>
                    <a:pt x="0" y="1452"/>
                  </a:lnTo>
                  <a:close/>
                </a:path>
              </a:pathLst>
            </a:custGeom>
            <a:solidFill>
              <a:schemeClr val="folHlink">
                <a:alpha val="47000"/>
              </a:schemeClr>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nvGrpSpPr>
            <p:cNvPr id="2555930" name="Group 26"/>
            <p:cNvGrpSpPr>
              <a:grpSpLocks/>
            </p:cNvGrpSpPr>
            <p:nvPr/>
          </p:nvGrpSpPr>
          <p:grpSpPr bwMode="auto">
            <a:xfrm>
              <a:off x="1783" y="1514"/>
              <a:ext cx="2329" cy="217"/>
              <a:chOff x="1783" y="1514"/>
              <a:chExt cx="2329" cy="217"/>
            </a:xfrm>
          </p:grpSpPr>
          <p:sp>
            <p:nvSpPr>
              <p:cNvPr id="2555931" name="Line 27"/>
              <p:cNvSpPr>
                <a:spLocks noChangeShapeType="1"/>
              </p:cNvSpPr>
              <p:nvPr/>
            </p:nvSpPr>
            <p:spPr bwMode="auto">
              <a:xfrm>
                <a:off x="3000" y="1620"/>
                <a:ext cx="408" cy="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5932" name="Text Box 28"/>
              <p:cNvSpPr txBox="1">
                <a:spLocks noChangeArrowheads="1"/>
              </p:cNvSpPr>
              <p:nvPr/>
            </p:nvSpPr>
            <p:spPr bwMode="auto">
              <a:xfrm>
                <a:off x="3354" y="1514"/>
                <a:ext cx="75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a:t> rifiuto Ho </a:t>
                </a:r>
              </a:p>
            </p:txBody>
          </p:sp>
          <p:sp>
            <p:nvSpPr>
              <p:cNvPr id="2555933" name="Line 29"/>
              <p:cNvSpPr>
                <a:spLocks noChangeShapeType="1"/>
              </p:cNvSpPr>
              <p:nvPr/>
            </p:nvSpPr>
            <p:spPr bwMode="auto">
              <a:xfrm>
                <a:off x="2609" y="1625"/>
                <a:ext cx="408" cy="0"/>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5934" name="Text Box 30"/>
              <p:cNvSpPr txBox="1">
                <a:spLocks noChangeArrowheads="1"/>
              </p:cNvSpPr>
              <p:nvPr/>
            </p:nvSpPr>
            <p:spPr bwMode="auto">
              <a:xfrm>
                <a:off x="1783" y="1519"/>
                <a:ext cx="8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a:t> accetto Ho </a:t>
                </a:r>
              </a:p>
            </p:txBody>
          </p:sp>
        </p:grpSp>
      </p:grpSp>
      <p:sp>
        <p:nvSpPr>
          <p:cNvPr id="2555935" name="Text Box 31"/>
          <p:cNvSpPr txBox="1">
            <a:spLocks noChangeArrowheads="1"/>
          </p:cNvSpPr>
          <p:nvPr/>
        </p:nvSpPr>
        <p:spPr bwMode="auto">
          <a:xfrm>
            <a:off x="381000" y="1168400"/>
            <a:ext cx="26130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600">
                <a:solidFill>
                  <a:srgbClr val="FF9900"/>
                </a:solidFill>
              </a:rPr>
              <a:t>H0: P (T) </a:t>
            </a:r>
            <a:r>
              <a:rPr lang="it-IT" altLang="it-IT" sz="2600">
                <a:solidFill>
                  <a:srgbClr val="FF9900"/>
                </a:solidFill>
                <a:sym typeface="Symbol" panose="05050102010706020507" pitchFamily="18" charset="2"/>
              </a:rPr>
              <a:t>=</a:t>
            </a:r>
            <a:r>
              <a:rPr lang="it-IT" altLang="it-IT" sz="2600">
                <a:solidFill>
                  <a:srgbClr val="FF9900"/>
                </a:solidFill>
              </a:rPr>
              <a:t> P(NT)</a:t>
            </a:r>
          </a:p>
        </p:txBody>
      </p:sp>
      <p:sp>
        <p:nvSpPr>
          <p:cNvPr id="2555936" name="Text Box 32"/>
          <p:cNvSpPr txBox="1">
            <a:spLocks noChangeArrowheads="1"/>
          </p:cNvSpPr>
          <p:nvPr/>
        </p:nvSpPr>
        <p:spPr bwMode="auto">
          <a:xfrm>
            <a:off x="381000" y="1616075"/>
            <a:ext cx="26130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600">
                <a:solidFill>
                  <a:schemeClr val="folHlink"/>
                </a:solidFill>
              </a:rPr>
              <a:t>H1: P (T) </a:t>
            </a:r>
            <a:r>
              <a:rPr lang="it-IT" altLang="it-IT" sz="2600">
                <a:solidFill>
                  <a:schemeClr val="folHlink"/>
                </a:solidFill>
                <a:sym typeface="Symbol" panose="05050102010706020507" pitchFamily="18" charset="2"/>
              </a:rPr>
              <a:t>&gt;</a:t>
            </a:r>
            <a:r>
              <a:rPr lang="it-IT" altLang="it-IT" sz="2600">
                <a:solidFill>
                  <a:schemeClr val="folHlink"/>
                </a:solidFill>
              </a:rPr>
              <a:t> P(NT)</a:t>
            </a:r>
          </a:p>
        </p:txBody>
      </p:sp>
    </p:spTree>
    <p:extLst>
      <p:ext uri="{BB962C8B-B14F-4D97-AF65-F5344CB8AC3E}">
        <p14:creationId xmlns:p14="http://schemas.microsoft.com/office/powerpoint/2010/main" val="24347535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555925"/>
                                        </p:tgtEl>
                                        <p:attrNameLst>
                                          <p:attrName>style.visibility</p:attrName>
                                        </p:attrNameLst>
                                      </p:cBhvr>
                                      <p:to>
                                        <p:strVal val="visible"/>
                                      </p:to>
                                    </p:set>
                                    <p:animEffect transition="in" filter="fade">
                                      <p:cBhvr>
                                        <p:cTn id="7" dur="2000"/>
                                        <p:tgtEl>
                                          <p:spTgt spid="25559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55919">
                                            <p:txEl>
                                              <p:pRg st="0" end="0"/>
                                            </p:txEl>
                                          </p:spTgt>
                                        </p:tgtEl>
                                        <p:attrNameLst>
                                          <p:attrName>style.visibility</p:attrName>
                                        </p:attrNameLst>
                                      </p:cBhvr>
                                      <p:to>
                                        <p:strVal val="visible"/>
                                      </p:to>
                                    </p:set>
                                    <p:animEffect transition="in" filter="wipe(left)">
                                      <p:cBhvr>
                                        <p:cTn id="12" dur="500"/>
                                        <p:tgtEl>
                                          <p:spTgt spid="255591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2555922"/>
                                        </p:tgtEl>
                                        <p:attrNameLst>
                                          <p:attrName>style.visibility</p:attrName>
                                        </p:attrNameLst>
                                      </p:cBhvr>
                                      <p:to>
                                        <p:strVal val="visible"/>
                                      </p:to>
                                    </p:set>
                                    <p:animEffect transition="in" filter="wipe(down)">
                                      <p:cBhvr>
                                        <p:cTn id="17" dur="500"/>
                                        <p:tgtEl>
                                          <p:spTgt spid="2555922"/>
                                        </p:tgtEl>
                                      </p:cBhvr>
                                    </p:animEffect>
                                  </p:childTnLst>
                                </p:cTn>
                              </p:par>
                            </p:childTnLst>
                          </p:cTn>
                        </p:par>
                        <p:par>
                          <p:cTn id="18" fill="hold" nodeType="afterGroup">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2555919">
                                            <p:txEl>
                                              <p:pRg st="1" end="1"/>
                                            </p:txEl>
                                          </p:spTgt>
                                        </p:tgtEl>
                                        <p:attrNameLst>
                                          <p:attrName>style.visibility</p:attrName>
                                        </p:attrNameLst>
                                      </p:cBhvr>
                                      <p:to>
                                        <p:strVal val="visible"/>
                                      </p:to>
                                    </p:set>
                                    <p:animEffect transition="in" filter="wipe(left)">
                                      <p:cBhvr>
                                        <p:cTn id="21" dur="500"/>
                                        <p:tgtEl>
                                          <p:spTgt spid="25559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591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7954" name="Rectangle 2"/>
          <p:cNvSpPr>
            <a:spLocks noChangeArrowheads="1"/>
          </p:cNvSpPr>
          <p:nvPr/>
        </p:nvSpPr>
        <p:spPr bwMode="auto">
          <a:xfrm>
            <a:off x="365125" y="363538"/>
            <a:ext cx="84010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it-IT" altLang="it-IT" sz="4000">
                <a:solidFill>
                  <a:schemeClr val="accent2"/>
                </a:solidFill>
              </a:rPr>
              <a:t>Ipotesi bidirezionale o a due code</a:t>
            </a:r>
          </a:p>
        </p:txBody>
      </p:sp>
      <p:sp>
        <p:nvSpPr>
          <p:cNvPr id="2557955" name="Text Box 3"/>
          <p:cNvSpPr txBox="1">
            <a:spLocks noChangeArrowheads="1"/>
          </p:cNvSpPr>
          <p:nvPr/>
        </p:nvSpPr>
        <p:spPr bwMode="auto">
          <a:xfrm>
            <a:off x="377825" y="1127125"/>
            <a:ext cx="26130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2600">
                <a:solidFill>
                  <a:srgbClr val="FF9900"/>
                </a:solidFill>
              </a:rPr>
              <a:t>H0: P (T) = P(NT)</a:t>
            </a:r>
          </a:p>
        </p:txBody>
      </p:sp>
      <p:sp>
        <p:nvSpPr>
          <p:cNvPr id="2557956" name="Text Box 4"/>
          <p:cNvSpPr txBox="1">
            <a:spLocks noChangeArrowheads="1"/>
          </p:cNvSpPr>
          <p:nvPr/>
        </p:nvSpPr>
        <p:spPr bwMode="auto">
          <a:xfrm>
            <a:off x="377825" y="1517650"/>
            <a:ext cx="844550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eaLnBrk="0" hangingPunct="0"/>
            <a:r>
              <a:rPr lang="it-IT" altLang="it-IT" sz="2600">
                <a:solidFill>
                  <a:schemeClr val="folHlink"/>
                </a:solidFill>
              </a:rPr>
              <a:t>H1: P (T) </a:t>
            </a:r>
            <a:r>
              <a:rPr lang="it-IT" altLang="it-IT" sz="2600">
                <a:solidFill>
                  <a:schemeClr val="folHlink"/>
                </a:solidFill>
                <a:sym typeface="Symbol" panose="05050102010706020507" pitchFamily="18" charset="2"/>
              </a:rPr>
              <a:t>≠</a:t>
            </a:r>
            <a:r>
              <a:rPr lang="it-IT" altLang="it-IT" sz="2600">
                <a:solidFill>
                  <a:schemeClr val="folHlink"/>
                </a:solidFill>
              </a:rPr>
              <a:t> P(NT)</a:t>
            </a:r>
          </a:p>
        </p:txBody>
      </p:sp>
      <p:sp>
        <p:nvSpPr>
          <p:cNvPr id="2557957" name="Line 5"/>
          <p:cNvSpPr>
            <a:spLocks noChangeShapeType="1"/>
          </p:cNvSpPr>
          <p:nvPr/>
        </p:nvSpPr>
        <p:spPr bwMode="auto">
          <a:xfrm>
            <a:off x="2738438" y="2452688"/>
            <a:ext cx="2906712"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58" name="Line 6"/>
          <p:cNvSpPr>
            <a:spLocks noChangeShapeType="1"/>
          </p:cNvSpPr>
          <p:nvPr/>
        </p:nvSpPr>
        <p:spPr bwMode="auto">
          <a:xfrm>
            <a:off x="2738438" y="2452688"/>
            <a:ext cx="1587" cy="28717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59" name="Line 7"/>
          <p:cNvSpPr>
            <a:spLocks noChangeShapeType="1"/>
          </p:cNvSpPr>
          <p:nvPr/>
        </p:nvSpPr>
        <p:spPr bwMode="auto">
          <a:xfrm>
            <a:off x="2681288" y="5324475"/>
            <a:ext cx="57150"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60" name="Line 8"/>
          <p:cNvSpPr>
            <a:spLocks noChangeShapeType="1"/>
          </p:cNvSpPr>
          <p:nvPr/>
        </p:nvSpPr>
        <p:spPr bwMode="auto">
          <a:xfrm>
            <a:off x="2681288" y="2452688"/>
            <a:ext cx="57150" cy="158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61" name="Line 9"/>
          <p:cNvSpPr>
            <a:spLocks noChangeShapeType="1"/>
          </p:cNvSpPr>
          <p:nvPr/>
        </p:nvSpPr>
        <p:spPr bwMode="auto">
          <a:xfrm>
            <a:off x="2738438" y="5324475"/>
            <a:ext cx="2906712" cy="158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62" name="Line 10"/>
          <p:cNvSpPr>
            <a:spLocks noChangeShapeType="1"/>
          </p:cNvSpPr>
          <p:nvPr/>
        </p:nvSpPr>
        <p:spPr bwMode="auto">
          <a:xfrm flipV="1">
            <a:off x="2738438" y="53244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63" name="Line 11"/>
          <p:cNvSpPr>
            <a:spLocks noChangeShapeType="1"/>
          </p:cNvSpPr>
          <p:nvPr/>
        </p:nvSpPr>
        <p:spPr bwMode="auto">
          <a:xfrm flipV="1">
            <a:off x="3470275" y="53244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64" name="Line 12"/>
          <p:cNvSpPr>
            <a:spLocks noChangeShapeType="1"/>
          </p:cNvSpPr>
          <p:nvPr/>
        </p:nvSpPr>
        <p:spPr bwMode="auto">
          <a:xfrm flipV="1">
            <a:off x="4192588" y="53244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65" name="Line 13"/>
          <p:cNvSpPr>
            <a:spLocks noChangeShapeType="1"/>
          </p:cNvSpPr>
          <p:nvPr/>
        </p:nvSpPr>
        <p:spPr bwMode="auto">
          <a:xfrm flipV="1">
            <a:off x="4922838" y="5324475"/>
            <a:ext cx="1587"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66" name="Line 14"/>
          <p:cNvSpPr>
            <a:spLocks noChangeShapeType="1"/>
          </p:cNvSpPr>
          <p:nvPr/>
        </p:nvSpPr>
        <p:spPr bwMode="auto">
          <a:xfrm flipV="1">
            <a:off x="5645150" y="5324475"/>
            <a:ext cx="1588" cy="5715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2557967" name="Freeform 15"/>
          <p:cNvSpPr>
            <a:spLocks/>
          </p:cNvSpPr>
          <p:nvPr/>
        </p:nvSpPr>
        <p:spPr bwMode="auto">
          <a:xfrm>
            <a:off x="2447925" y="3033713"/>
            <a:ext cx="3487738" cy="2290762"/>
          </a:xfrm>
          <a:custGeom>
            <a:avLst/>
            <a:gdLst>
              <a:gd name="T0" fmla="*/ 0 w 420"/>
              <a:gd name="T1" fmla="*/ 276 h 276"/>
              <a:gd name="T2" fmla="*/ 8 w 420"/>
              <a:gd name="T3" fmla="*/ 276 h 276"/>
              <a:gd name="T4" fmla="*/ 17 w 420"/>
              <a:gd name="T5" fmla="*/ 276 h 276"/>
              <a:gd name="T6" fmla="*/ 25 w 420"/>
              <a:gd name="T7" fmla="*/ 276 h 276"/>
              <a:gd name="T8" fmla="*/ 34 w 420"/>
              <a:gd name="T9" fmla="*/ 276 h 276"/>
              <a:gd name="T10" fmla="*/ 42 w 420"/>
              <a:gd name="T11" fmla="*/ 276 h 276"/>
              <a:gd name="T12" fmla="*/ 50 w 420"/>
              <a:gd name="T13" fmla="*/ 276 h 276"/>
              <a:gd name="T14" fmla="*/ 59 w 420"/>
              <a:gd name="T15" fmla="*/ 276 h 276"/>
              <a:gd name="T16" fmla="*/ 67 w 420"/>
              <a:gd name="T17" fmla="*/ 276 h 276"/>
              <a:gd name="T18" fmla="*/ 76 w 420"/>
              <a:gd name="T19" fmla="*/ 276 h 276"/>
              <a:gd name="T20" fmla="*/ 84 w 420"/>
              <a:gd name="T21" fmla="*/ 276 h 276"/>
              <a:gd name="T22" fmla="*/ 92 w 420"/>
              <a:gd name="T23" fmla="*/ 275 h 276"/>
              <a:gd name="T24" fmla="*/ 101 w 420"/>
              <a:gd name="T25" fmla="*/ 274 h 276"/>
              <a:gd name="T26" fmla="*/ 109 w 420"/>
              <a:gd name="T27" fmla="*/ 272 h 276"/>
              <a:gd name="T28" fmla="*/ 118 w 420"/>
              <a:gd name="T29" fmla="*/ 268 h 276"/>
              <a:gd name="T30" fmla="*/ 126 w 420"/>
              <a:gd name="T31" fmla="*/ 261 h 276"/>
              <a:gd name="T32" fmla="*/ 134 w 420"/>
              <a:gd name="T33" fmla="*/ 249 h 276"/>
              <a:gd name="T34" fmla="*/ 143 w 420"/>
              <a:gd name="T35" fmla="*/ 232 h 276"/>
              <a:gd name="T36" fmla="*/ 151 w 420"/>
              <a:gd name="T37" fmla="*/ 209 h 276"/>
              <a:gd name="T38" fmla="*/ 160 w 420"/>
              <a:gd name="T39" fmla="*/ 178 h 276"/>
              <a:gd name="T40" fmla="*/ 168 w 420"/>
              <a:gd name="T41" fmla="*/ 142 h 276"/>
              <a:gd name="T42" fmla="*/ 176 w 420"/>
              <a:gd name="T43" fmla="*/ 102 h 276"/>
              <a:gd name="T44" fmla="*/ 185 w 420"/>
              <a:gd name="T45" fmla="*/ 63 h 276"/>
              <a:gd name="T46" fmla="*/ 193 w 420"/>
              <a:gd name="T47" fmla="*/ 30 h 276"/>
              <a:gd name="T48" fmla="*/ 202 w 420"/>
              <a:gd name="T49" fmla="*/ 8 h 276"/>
              <a:gd name="T50" fmla="*/ 210 w 420"/>
              <a:gd name="T51" fmla="*/ 0 h 276"/>
              <a:gd name="T52" fmla="*/ 218 w 420"/>
              <a:gd name="T53" fmla="*/ 8 h 276"/>
              <a:gd name="T54" fmla="*/ 227 w 420"/>
              <a:gd name="T55" fmla="*/ 30 h 276"/>
              <a:gd name="T56" fmla="*/ 235 w 420"/>
              <a:gd name="T57" fmla="*/ 63 h 276"/>
              <a:gd name="T58" fmla="*/ 244 w 420"/>
              <a:gd name="T59" fmla="*/ 102 h 276"/>
              <a:gd name="T60" fmla="*/ 252 w 420"/>
              <a:gd name="T61" fmla="*/ 142 h 276"/>
              <a:gd name="T62" fmla="*/ 260 w 420"/>
              <a:gd name="T63" fmla="*/ 178 h 276"/>
              <a:gd name="T64" fmla="*/ 269 w 420"/>
              <a:gd name="T65" fmla="*/ 209 h 276"/>
              <a:gd name="T66" fmla="*/ 277 w 420"/>
              <a:gd name="T67" fmla="*/ 232 h 276"/>
              <a:gd name="T68" fmla="*/ 286 w 420"/>
              <a:gd name="T69" fmla="*/ 249 h 276"/>
              <a:gd name="T70" fmla="*/ 294 w 420"/>
              <a:gd name="T71" fmla="*/ 261 h 276"/>
              <a:gd name="T72" fmla="*/ 302 w 420"/>
              <a:gd name="T73" fmla="*/ 268 h 276"/>
              <a:gd name="T74" fmla="*/ 311 w 420"/>
              <a:gd name="T75" fmla="*/ 272 h 276"/>
              <a:gd name="T76" fmla="*/ 319 w 420"/>
              <a:gd name="T77" fmla="*/ 274 h 276"/>
              <a:gd name="T78" fmla="*/ 328 w 420"/>
              <a:gd name="T79" fmla="*/ 275 h 276"/>
              <a:gd name="T80" fmla="*/ 336 w 420"/>
              <a:gd name="T81" fmla="*/ 276 h 276"/>
              <a:gd name="T82" fmla="*/ 344 w 420"/>
              <a:gd name="T83" fmla="*/ 276 h 276"/>
              <a:gd name="T84" fmla="*/ 353 w 420"/>
              <a:gd name="T85" fmla="*/ 276 h 276"/>
              <a:gd name="T86" fmla="*/ 361 w 420"/>
              <a:gd name="T87" fmla="*/ 276 h 276"/>
              <a:gd name="T88" fmla="*/ 370 w 420"/>
              <a:gd name="T89" fmla="*/ 276 h 276"/>
              <a:gd name="T90" fmla="*/ 378 w 420"/>
              <a:gd name="T91" fmla="*/ 276 h 276"/>
              <a:gd name="T92" fmla="*/ 386 w 420"/>
              <a:gd name="T93" fmla="*/ 276 h 276"/>
              <a:gd name="T94" fmla="*/ 395 w 420"/>
              <a:gd name="T95" fmla="*/ 276 h 276"/>
              <a:gd name="T96" fmla="*/ 403 w 420"/>
              <a:gd name="T97" fmla="*/ 276 h 276"/>
              <a:gd name="T98" fmla="*/ 412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7" y="276"/>
                </a:lnTo>
                <a:lnTo>
                  <a:pt x="25" y="276"/>
                </a:lnTo>
                <a:lnTo>
                  <a:pt x="34" y="276"/>
                </a:lnTo>
                <a:lnTo>
                  <a:pt x="42" y="276"/>
                </a:lnTo>
                <a:lnTo>
                  <a:pt x="50" y="276"/>
                </a:lnTo>
                <a:lnTo>
                  <a:pt x="59" y="276"/>
                </a:lnTo>
                <a:lnTo>
                  <a:pt x="67" y="276"/>
                </a:lnTo>
                <a:lnTo>
                  <a:pt x="76" y="276"/>
                </a:lnTo>
                <a:lnTo>
                  <a:pt x="84" y="276"/>
                </a:lnTo>
                <a:lnTo>
                  <a:pt x="92" y="275"/>
                </a:lnTo>
                <a:lnTo>
                  <a:pt x="101" y="274"/>
                </a:lnTo>
                <a:lnTo>
                  <a:pt x="109" y="272"/>
                </a:lnTo>
                <a:lnTo>
                  <a:pt x="118" y="268"/>
                </a:lnTo>
                <a:lnTo>
                  <a:pt x="126" y="261"/>
                </a:lnTo>
                <a:lnTo>
                  <a:pt x="134" y="249"/>
                </a:lnTo>
                <a:lnTo>
                  <a:pt x="143" y="232"/>
                </a:lnTo>
                <a:lnTo>
                  <a:pt x="151" y="209"/>
                </a:lnTo>
                <a:lnTo>
                  <a:pt x="160" y="178"/>
                </a:lnTo>
                <a:lnTo>
                  <a:pt x="168" y="142"/>
                </a:lnTo>
                <a:lnTo>
                  <a:pt x="176" y="102"/>
                </a:lnTo>
                <a:lnTo>
                  <a:pt x="185" y="63"/>
                </a:lnTo>
                <a:lnTo>
                  <a:pt x="193" y="30"/>
                </a:lnTo>
                <a:lnTo>
                  <a:pt x="202" y="8"/>
                </a:lnTo>
                <a:lnTo>
                  <a:pt x="210" y="0"/>
                </a:lnTo>
                <a:lnTo>
                  <a:pt x="218" y="8"/>
                </a:lnTo>
                <a:lnTo>
                  <a:pt x="227" y="30"/>
                </a:lnTo>
                <a:lnTo>
                  <a:pt x="235" y="63"/>
                </a:lnTo>
                <a:lnTo>
                  <a:pt x="244" y="102"/>
                </a:lnTo>
                <a:lnTo>
                  <a:pt x="252" y="142"/>
                </a:lnTo>
                <a:lnTo>
                  <a:pt x="260" y="178"/>
                </a:lnTo>
                <a:lnTo>
                  <a:pt x="269" y="209"/>
                </a:lnTo>
                <a:lnTo>
                  <a:pt x="277" y="232"/>
                </a:lnTo>
                <a:lnTo>
                  <a:pt x="286" y="249"/>
                </a:lnTo>
                <a:lnTo>
                  <a:pt x="294" y="261"/>
                </a:lnTo>
                <a:lnTo>
                  <a:pt x="302" y="268"/>
                </a:lnTo>
                <a:lnTo>
                  <a:pt x="311" y="272"/>
                </a:lnTo>
                <a:lnTo>
                  <a:pt x="319" y="274"/>
                </a:lnTo>
                <a:lnTo>
                  <a:pt x="328" y="275"/>
                </a:lnTo>
                <a:lnTo>
                  <a:pt x="336" y="276"/>
                </a:lnTo>
                <a:lnTo>
                  <a:pt x="344" y="276"/>
                </a:lnTo>
                <a:lnTo>
                  <a:pt x="353" y="276"/>
                </a:lnTo>
                <a:lnTo>
                  <a:pt x="361" y="276"/>
                </a:lnTo>
                <a:lnTo>
                  <a:pt x="370" y="276"/>
                </a:lnTo>
                <a:lnTo>
                  <a:pt x="378" y="276"/>
                </a:lnTo>
                <a:lnTo>
                  <a:pt x="386" y="276"/>
                </a:lnTo>
                <a:lnTo>
                  <a:pt x="395" y="276"/>
                </a:lnTo>
                <a:lnTo>
                  <a:pt x="403" y="276"/>
                </a:lnTo>
                <a:lnTo>
                  <a:pt x="412" y="276"/>
                </a:lnTo>
                <a:lnTo>
                  <a:pt x="420" y="276"/>
                </a:lnTo>
              </a:path>
            </a:pathLst>
          </a:custGeom>
          <a:noFill/>
          <a:ln w="15875">
            <a:solidFill>
              <a:srgbClr val="FF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7968" name="Freeform 16"/>
          <p:cNvSpPr>
            <a:spLocks/>
          </p:cNvSpPr>
          <p:nvPr/>
        </p:nvSpPr>
        <p:spPr bwMode="auto">
          <a:xfrm>
            <a:off x="3179763" y="3033713"/>
            <a:ext cx="3486150" cy="2290762"/>
          </a:xfrm>
          <a:custGeom>
            <a:avLst/>
            <a:gdLst>
              <a:gd name="T0" fmla="*/ 0 w 420"/>
              <a:gd name="T1" fmla="*/ 276 h 276"/>
              <a:gd name="T2" fmla="*/ 8 w 420"/>
              <a:gd name="T3" fmla="*/ 276 h 276"/>
              <a:gd name="T4" fmla="*/ 16 w 420"/>
              <a:gd name="T5" fmla="*/ 276 h 276"/>
              <a:gd name="T6" fmla="*/ 25 w 420"/>
              <a:gd name="T7" fmla="*/ 276 h 276"/>
              <a:gd name="T8" fmla="*/ 33 w 420"/>
              <a:gd name="T9" fmla="*/ 276 h 276"/>
              <a:gd name="T10" fmla="*/ 41 w 420"/>
              <a:gd name="T11" fmla="*/ 276 h 276"/>
              <a:gd name="T12" fmla="*/ 50 w 420"/>
              <a:gd name="T13" fmla="*/ 276 h 276"/>
              <a:gd name="T14" fmla="*/ 58 w 420"/>
              <a:gd name="T15" fmla="*/ 276 h 276"/>
              <a:gd name="T16" fmla="*/ 67 w 420"/>
              <a:gd name="T17" fmla="*/ 276 h 276"/>
              <a:gd name="T18" fmla="*/ 75 w 420"/>
              <a:gd name="T19" fmla="*/ 276 h 276"/>
              <a:gd name="T20" fmla="*/ 83 w 420"/>
              <a:gd name="T21" fmla="*/ 276 h 276"/>
              <a:gd name="T22" fmla="*/ 92 w 420"/>
              <a:gd name="T23" fmla="*/ 275 h 276"/>
              <a:gd name="T24" fmla="*/ 100 w 420"/>
              <a:gd name="T25" fmla="*/ 274 h 276"/>
              <a:gd name="T26" fmla="*/ 109 w 420"/>
              <a:gd name="T27" fmla="*/ 272 h 276"/>
              <a:gd name="T28" fmla="*/ 117 w 420"/>
              <a:gd name="T29" fmla="*/ 268 h 276"/>
              <a:gd name="T30" fmla="*/ 125 w 420"/>
              <a:gd name="T31" fmla="*/ 261 h 276"/>
              <a:gd name="T32" fmla="*/ 134 w 420"/>
              <a:gd name="T33" fmla="*/ 249 h 276"/>
              <a:gd name="T34" fmla="*/ 142 w 420"/>
              <a:gd name="T35" fmla="*/ 232 h 276"/>
              <a:gd name="T36" fmla="*/ 151 w 420"/>
              <a:gd name="T37" fmla="*/ 209 h 276"/>
              <a:gd name="T38" fmla="*/ 159 w 420"/>
              <a:gd name="T39" fmla="*/ 178 h 276"/>
              <a:gd name="T40" fmla="*/ 167 w 420"/>
              <a:gd name="T41" fmla="*/ 142 h 276"/>
              <a:gd name="T42" fmla="*/ 176 w 420"/>
              <a:gd name="T43" fmla="*/ 102 h 276"/>
              <a:gd name="T44" fmla="*/ 184 w 420"/>
              <a:gd name="T45" fmla="*/ 63 h 276"/>
              <a:gd name="T46" fmla="*/ 193 w 420"/>
              <a:gd name="T47" fmla="*/ 30 h 276"/>
              <a:gd name="T48" fmla="*/ 201 w 420"/>
              <a:gd name="T49" fmla="*/ 8 h 276"/>
              <a:gd name="T50" fmla="*/ 210 w 420"/>
              <a:gd name="T51" fmla="*/ 0 h 276"/>
              <a:gd name="T52" fmla="*/ 218 w 420"/>
              <a:gd name="T53" fmla="*/ 8 h 276"/>
              <a:gd name="T54" fmla="*/ 226 w 420"/>
              <a:gd name="T55" fmla="*/ 30 h 276"/>
              <a:gd name="T56" fmla="*/ 235 w 420"/>
              <a:gd name="T57" fmla="*/ 63 h 276"/>
              <a:gd name="T58" fmla="*/ 243 w 420"/>
              <a:gd name="T59" fmla="*/ 102 h 276"/>
              <a:gd name="T60" fmla="*/ 252 w 420"/>
              <a:gd name="T61" fmla="*/ 142 h 276"/>
              <a:gd name="T62" fmla="*/ 260 w 420"/>
              <a:gd name="T63" fmla="*/ 178 h 276"/>
              <a:gd name="T64" fmla="*/ 268 w 420"/>
              <a:gd name="T65" fmla="*/ 209 h 276"/>
              <a:gd name="T66" fmla="*/ 277 w 420"/>
              <a:gd name="T67" fmla="*/ 232 h 276"/>
              <a:gd name="T68" fmla="*/ 285 w 420"/>
              <a:gd name="T69" fmla="*/ 249 h 276"/>
              <a:gd name="T70" fmla="*/ 294 w 420"/>
              <a:gd name="T71" fmla="*/ 261 h 276"/>
              <a:gd name="T72" fmla="*/ 302 w 420"/>
              <a:gd name="T73" fmla="*/ 268 h 276"/>
              <a:gd name="T74" fmla="*/ 310 w 420"/>
              <a:gd name="T75" fmla="*/ 272 h 276"/>
              <a:gd name="T76" fmla="*/ 319 w 420"/>
              <a:gd name="T77" fmla="*/ 274 h 276"/>
              <a:gd name="T78" fmla="*/ 327 w 420"/>
              <a:gd name="T79" fmla="*/ 275 h 276"/>
              <a:gd name="T80" fmla="*/ 336 w 420"/>
              <a:gd name="T81" fmla="*/ 276 h 276"/>
              <a:gd name="T82" fmla="*/ 344 w 420"/>
              <a:gd name="T83" fmla="*/ 276 h 276"/>
              <a:gd name="T84" fmla="*/ 352 w 420"/>
              <a:gd name="T85" fmla="*/ 276 h 276"/>
              <a:gd name="T86" fmla="*/ 361 w 420"/>
              <a:gd name="T87" fmla="*/ 276 h 276"/>
              <a:gd name="T88" fmla="*/ 369 w 420"/>
              <a:gd name="T89" fmla="*/ 276 h 276"/>
              <a:gd name="T90" fmla="*/ 378 w 420"/>
              <a:gd name="T91" fmla="*/ 276 h 276"/>
              <a:gd name="T92" fmla="*/ 386 w 420"/>
              <a:gd name="T93" fmla="*/ 276 h 276"/>
              <a:gd name="T94" fmla="*/ 394 w 420"/>
              <a:gd name="T95" fmla="*/ 276 h 276"/>
              <a:gd name="T96" fmla="*/ 403 w 420"/>
              <a:gd name="T97" fmla="*/ 276 h 276"/>
              <a:gd name="T98" fmla="*/ 411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6" y="276"/>
                </a:lnTo>
                <a:lnTo>
                  <a:pt x="25" y="276"/>
                </a:lnTo>
                <a:lnTo>
                  <a:pt x="33" y="276"/>
                </a:lnTo>
                <a:lnTo>
                  <a:pt x="41" y="276"/>
                </a:lnTo>
                <a:lnTo>
                  <a:pt x="50" y="276"/>
                </a:lnTo>
                <a:lnTo>
                  <a:pt x="58" y="276"/>
                </a:lnTo>
                <a:lnTo>
                  <a:pt x="67" y="276"/>
                </a:lnTo>
                <a:lnTo>
                  <a:pt x="75" y="276"/>
                </a:lnTo>
                <a:lnTo>
                  <a:pt x="83" y="276"/>
                </a:lnTo>
                <a:lnTo>
                  <a:pt x="92" y="275"/>
                </a:lnTo>
                <a:lnTo>
                  <a:pt x="100" y="274"/>
                </a:lnTo>
                <a:lnTo>
                  <a:pt x="109" y="272"/>
                </a:lnTo>
                <a:lnTo>
                  <a:pt x="117" y="268"/>
                </a:lnTo>
                <a:lnTo>
                  <a:pt x="125" y="261"/>
                </a:lnTo>
                <a:lnTo>
                  <a:pt x="134" y="249"/>
                </a:lnTo>
                <a:lnTo>
                  <a:pt x="142" y="232"/>
                </a:lnTo>
                <a:lnTo>
                  <a:pt x="151" y="209"/>
                </a:lnTo>
                <a:lnTo>
                  <a:pt x="159" y="178"/>
                </a:lnTo>
                <a:lnTo>
                  <a:pt x="167" y="142"/>
                </a:lnTo>
                <a:lnTo>
                  <a:pt x="176" y="102"/>
                </a:lnTo>
                <a:lnTo>
                  <a:pt x="184" y="63"/>
                </a:lnTo>
                <a:lnTo>
                  <a:pt x="193" y="30"/>
                </a:lnTo>
                <a:lnTo>
                  <a:pt x="201" y="8"/>
                </a:lnTo>
                <a:lnTo>
                  <a:pt x="210" y="0"/>
                </a:lnTo>
                <a:lnTo>
                  <a:pt x="218" y="8"/>
                </a:lnTo>
                <a:lnTo>
                  <a:pt x="226" y="30"/>
                </a:lnTo>
                <a:lnTo>
                  <a:pt x="235" y="63"/>
                </a:lnTo>
                <a:lnTo>
                  <a:pt x="243" y="102"/>
                </a:lnTo>
                <a:lnTo>
                  <a:pt x="252" y="142"/>
                </a:lnTo>
                <a:lnTo>
                  <a:pt x="260" y="178"/>
                </a:lnTo>
                <a:lnTo>
                  <a:pt x="268" y="209"/>
                </a:lnTo>
                <a:lnTo>
                  <a:pt x="277" y="232"/>
                </a:lnTo>
                <a:lnTo>
                  <a:pt x="285" y="249"/>
                </a:lnTo>
                <a:lnTo>
                  <a:pt x="294" y="261"/>
                </a:lnTo>
                <a:lnTo>
                  <a:pt x="302" y="268"/>
                </a:lnTo>
                <a:lnTo>
                  <a:pt x="310" y="272"/>
                </a:lnTo>
                <a:lnTo>
                  <a:pt x="319" y="274"/>
                </a:lnTo>
                <a:lnTo>
                  <a:pt x="327" y="275"/>
                </a:lnTo>
                <a:lnTo>
                  <a:pt x="336" y="276"/>
                </a:lnTo>
                <a:lnTo>
                  <a:pt x="344" y="276"/>
                </a:lnTo>
                <a:lnTo>
                  <a:pt x="352" y="276"/>
                </a:lnTo>
                <a:lnTo>
                  <a:pt x="361" y="276"/>
                </a:lnTo>
                <a:lnTo>
                  <a:pt x="369" y="276"/>
                </a:lnTo>
                <a:lnTo>
                  <a:pt x="378" y="276"/>
                </a:lnTo>
                <a:lnTo>
                  <a:pt x="386" y="276"/>
                </a:lnTo>
                <a:lnTo>
                  <a:pt x="394" y="276"/>
                </a:lnTo>
                <a:lnTo>
                  <a:pt x="403" y="276"/>
                </a:lnTo>
                <a:lnTo>
                  <a:pt x="411" y="276"/>
                </a:lnTo>
                <a:lnTo>
                  <a:pt x="420" y="276"/>
                </a:lnTo>
              </a:path>
            </a:pathLst>
          </a:custGeom>
          <a:noFill/>
          <a:ln w="15875">
            <a:solidFill>
              <a:srgbClr val="99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7969" name="Rectangle 17"/>
          <p:cNvSpPr>
            <a:spLocks noChangeArrowheads="1"/>
          </p:cNvSpPr>
          <p:nvPr/>
        </p:nvSpPr>
        <p:spPr bwMode="auto">
          <a:xfrm>
            <a:off x="5867400" y="4933950"/>
            <a:ext cx="78105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57970" name="Rectangle 18"/>
          <p:cNvSpPr>
            <a:spLocks noChangeArrowheads="1"/>
          </p:cNvSpPr>
          <p:nvPr/>
        </p:nvSpPr>
        <p:spPr bwMode="auto">
          <a:xfrm>
            <a:off x="2446338" y="5075238"/>
            <a:ext cx="266700" cy="47625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57971" name="Line 19"/>
          <p:cNvSpPr>
            <a:spLocks noChangeShapeType="1"/>
          </p:cNvSpPr>
          <p:nvPr/>
        </p:nvSpPr>
        <p:spPr bwMode="auto">
          <a:xfrm flipV="1">
            <a:off x="4838700" y="2343150"/>
            <a:ext cx="0" cy="3124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7972" name="Freeform 20"/>
          <p:cNvSpPr>
            <a:spLocks/>
          </p:cNvSpPr>
          <p:nvPr/>
        </p:nvSpPr>
        <p:spPr bwMode="auto">
          <a:xfrm>
            <a:off x="4819650" y="5073650"/>
            <a:ext cx="333375" cy="241300"/>
          </a:xfrm>
          <a:custGeom>
            <a:avLst/>
            <a:gdLst>
              <a:gd name="T0" fmla="*/ 282 w 282"/>
              <a:gd name="T1" fmla="*/ 216 h 216"/>
              <a:gd name="T2" fmla="*/ 150 w 282"/>
              <a:gd name="T3" fmla="*/ 186 h 216"/>
              <a:gd name="T4" fmla="*/ 90 w 282"/>
              <a:gd name="T5" fmla="*/ 144 h 216"/>
              <a:gd name="T6" fmla="*/ 42 w 282"/>
              <a:gd name="T7" fmla="*/ 66 h 216"/>
              <a:gd name="T8" fmla="*/ 0 w 282"/>
              <a:gd name="T9" fmla="*/ 0 h 216"/>
              <a:gd name="T10" fmla="*/ 6 w 282"/>
              <a:gd name="T11" fmla="*/ 210 h 216"/>
              <a:gd name="T12" fmla="*/ 246 w 282"/>
              <a:gd name="T13" fmla="*/ 210 h 216"/>
            </a:gdLst>
            <a:ahLst/>
            <a:cxnLst>
              <a:cxn ang="0">
                <a:pos x="T0" y="T1"/>
              </a:cxn>
              <a:cxn ang="0">
                <a:pos x="T2" y="T3"/>
              </a:cxn>
              <a:cxn ang="0">
                <a:pos x="T4" y="T5"/>
              </a:cxn>
              <a:cxn ang="0">
                <a:pos x="T6" y="T7"/>
              </a:cxn>
              <a:cxn ang="0">
                <a:pos x="T8" y="T9"/>
              </a:cxn>
              <a:cxn ang="0">
                <a:pos x="T10" y="T11"/>
              </a:cxn>
              <a:cxn ang="0">
                <a:pos x="T12" y="T13"/>
              </a:cxn>
            </a:cxnLst>
            <a:rect l="0" t="0" r="r" b="b"/>
            <a:pathLst>
              <a:path w="282" h="216">
                <a:moveTo>
                  <a:pt x="282" y="216"/>
                </a:moveTo>
                <a:lnTo>
                  <a:pt x="150" y="186"/>
                </a:lnTo>
                <a:lnTo>
                  <a:pt x="90" y="144"/>
                </a:lnTo>
                <a:lnTo>
                  <a:pt x="42" y="66"/>
                </a:lnTo>
                <a:lnTo>
                  <a:pt x="0" y="0"/>
                </a:lnTo>
                <a:lnTo>
                  <a:pt x="6" y="210"/>
                </a:lnTo>
                <a:lnTo>
                  <a:pt x="246" y="210"/>
                </a:lnTo>
              </a:path>
            </a:pathLst>
          </a:custGeom>
          <a:solidFill>
            <a:srgbClr val="FF9900">
              <a:alpha val="53000"/>
            </a:srgbClr>
          </a:solidFill>
          <a:ln w="9525" cap="flat" cmpd="sng">
            <a:solidFill>
              <a:srgbClr val="FF99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grpSp>
        <p:nvGrpSpPr>
          <p:cNvPr id="2557973" name="Group 21"/>
          <p:cNvGrpSpPr>
            <a:grpSpLocks/>
          </p:cNvGrpSpPr>
          <p:nvPr/>
        </p:nvGrpSpPr>
        <p:grpSpPr bwMode="auto">
          <a:xfrm>
            <a:off x="4914900" y="4683125"/>
            <a:ext cx="1755775" cy="555625"/>
            <a:chOff x="3048" y="2866"/>
            <a:chExt cx="1106" cy="350"/>
          </a:xfrm>
        </p:grpSpPr>
        <p:sp>
          <p:nvSpPr>
            <p:cNvPr id="2557974" name="Line 22"/>
            <p:cNvSpPr>
              <a:spLocks noChangeShapeType="1"/>
            </p:cNvSpPr>
            <p:nvPr/>
          </p:nvSpPr>
          <p:spPr bwMode="auto">
            <a:xfrm flipV="1">
              <a:off x="3048" y="3060"/>
              <a:ext cx="804" cy="1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7975" name="Text Box 23"/>
            <p:cNvSpPr txBox="1">
              <a:spLocks noChangeArrowheads="1"/>
            </p:cNvSpPr>
            <p:nvPr/>
          </p:nvSpPr>
          <p:spPr bwMode="auto">
            <a:xfrm>
              <a:off x="3768" y="2866"/>
              <a:ext cx="38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it-IT" altLang="it-IT" sz="2400" b="0">
                  <a:latin typeface="Symbol" panose="05050102010706020507" pitchFamily="18" charset="2"/>
                </a:rPr>
                <a:t>a/2</a:t>
              </a:r>
            </a:p>
          </p:txBody>
        </p:sp>
      </p:grpSp>
      <p:sp>
        <p:nvSpPr>
          <p:cNvPr id="2557976" name="Freeform 24"/>
          <p:cNvSpPr>
            <a:spLocks/>
          </p:cNvSpPr>
          <p:nvPr/>
        </p:nvSpPr>
        <p:spPr bwMode="auto">
          <a:xfrm>
            <a:off x="1701800" y="3041650"/>
            <a:ext cx="3486150" cy="2290763"/>
          </a:xfrm>
          <a:custGeom>
            <a:avLst/>
            <a:gdLst>
              <a:gd name="T0" fmla="*/ 0 w 420"/>
              <a:gd name="T1" fmla="*/ 276 h 276"/>
              <a:gd name="T2" fmla="*/ 8 w 420"/>
              <a:gd name="T3" fmla="*/ 276 h 276"/>
              <a:gd name="T4" fmla="*/ 16 w 420"/>
              <a:gd name="T5" fmla="*/ 276 h 276"/>
              <a:gd name="T6" fmla="*/ 25 w 420"/>
              <a:gd name="T7" fmla="*/ 276 h 276"/>
              <a:gd name="T8" fmla="*/ 33 w 420"/>
              <a:gd name="T9" fmla="*/ 276 h 276"/>
              <a:gd name="T10" fmla="*/ 41 w 420"/>
              <a:gd name="T11" fmla="*/ 276 h 276"/>
              <a:gd name="T12" fmla="*/ 50 w 420"/>
              <a:gd name="T13" fmla="*/ 276 h 276"/>
              <a:gd name="T14" fmla="*/ 58 w 420"/>
              <a:gd name="T15" fmla="*/ 276 h 276"/>
              <a:gd name="T16" fmla="*/ 67 w 420"/>
              <a:gd name="T17" fmla="*/ 276 h 276"/>
              <a:gd name="T18" fmla="*/ 75 w 420"/>
              <a:gd name="T19" fmla="*/ 276 h 276"/>
              <a:gd name="T20" fmla="*/ 83 w 420"/>
              <a:gd name="T21" fmla="*/ 276 h 276"/>
              <a:gd name="T22" fmla="*/ 92 w 420"/>
              <a:gd name="T23" fmla="*/ 275 h 276"/>
              <a:gd name="T24" fmla="*/ 100 w 420"/>
              <a:gd name="T25" fmla="*/ 274 h 276"/>
              <a:gd name="T26" fmla="*/ 109 w 420"/>
              <a:gd name="T27" fmla="*/ 272 h 276"/>
              <a:gd name="T28" fmla="*/ 117 w 420"/>
              <a:gd name="T29" fmla="*/ 268 h 276"/>
              <a:gd name="T30" fmla="*/ 125 w 420"/>
              <a:gd name="T31" fmla="*/ 261 h 276"/>
              <a:gd name="T32" fmla="*/ 134 w 420"/>
              <a:gd name="T33" fmla="*/ 249 h 276"/>
              <a:gd name="T34" fmla="*/ 142 w 420"/>
              <a:gd name="T35" fmla="*/ 232 h 276"/>
              <a:gd name="T36" fmla="*/ 151 w 420"/>
              <a:gd name="T37" fmla="*/ 209 h 276"/>
              <a:gd name="T38" fmla="*/ 159 w 420"/>
              <a:gd name="T39" fmla="*/ 178 h 276"/>
              <a:gd name="T40" fmla="*/ 167 w 420"/>
              <a:gd name="T41" fmla="*/ 142 h 276"/>
              <a:gd name="T42" fmla="*/ 176 w 420"/>
              <a:gd name="T43" fmla="*/ 102 h 276"/>
              <a:gd name="T44" fmla="*/ 184 w 420"/>
              <a:gd name="T45" fmla="*/ 63 h 276"/>
              <a:gd name="T46" fmla="*/ 193 w 420"/>
              <a:gd name="T47" fmla="*/ 30 h 276"/>
              <a:gd name="T48" fmla="*/ 201 w 420"/>
              <a:gd name="T49" fmla="*/ 8 h 276"/>
              <a:gd name="T50" fmla="*/ 210 w 420"/>
              <a:gd name="T51" fmla="*/ 0 h 276"/>
              <a:gd name="T52" fmla="*/ 218 w 420"/>
              <a:gd name="T53" fmla="*/ 8 h 276"/>
              <a:gd name="T54" fmla="*/ 226 w 420"/>
              <a:gd name="T55" fmla="*/ 30 h 276"/>
              <a:gd name="T56" fmla="*/ 235 w 420"/>
              <a:gd name="T57" fmla="*/ 63 h 276"/>
              <a:gd name="T58" fmla="*/ 243 w 420"/>
              <a:gd name="T59" fmla="*/ 102 h 276"/>
              <a:gd name="T60" fmla="*/ 252 w 420"/>
              <a:gd name="T61" fmla="*/ 142 h 276"/>
              <a:gd name="T62" fmla="*/ 260 w 420"/>
              <a:gd name="T63" fmla="*/ 178 h 276"/>
              <a:gd name="T64" fmla="*/ 268 w 420"/>
              <a:gd name="T65" fmla="*/ 209 h 276"/>
              <a:gd name="T66" fmla="*/ 277 w 420"/>
              <a:gd name="T67" fmla="*/ 232 h 276"/>
              <a:gd name="T68" fmla="*/ 285 w 420"/>
              <a:gd name="T69" fmla="*/ 249 h 276"/>
              <a:gd name="T70" fmla="*/ 294 w 420"/>
              <a:gd name="T71" fmla="*/ 261 h 276"/>
              <a:gd name="T72" fmla="*/ 302 w 420"/>
              <a:gd name="T73" fmla="*/ 268 h 276"/>
              <a:gd name="T74" fmla="*/ 310 w 420"/>
              <a:gd name="T75" fmla="*/ 272 h 276"/>
              <a:gd name="T76" fmla="*/ 319 w 420"/>
              <a:gd name="T77" fmla="*/ 274 h 276"/>
              <a:gd name="T78" fmla="*/ 327 w 420"/>
              <a:gd name="T79" fmla="*/ 275 h 276"/>
              <a:gd name="T80" fmla="*/ 336 w 420"/>
              <a:gd name="T81" fmla="*/ 276 h 276"/>
              <a:gd name="T82" fmla="*/ 344 w 420"/>
              <a:gd name="T83" fmla="*/ 276 h 276"/>
              <a:gd name="T84" fmla="*/ 352 w 420"/>
              <a:gd name="T85" fmla="*/ 276 h 276"/>
              <a:gd name="T86" fmla="*/ 361 w 420"/>
              <a:gd name="T87" fmla="*/ 276 h 276"/>
              <a:gd name="T88" fmla="*/ 369 w 420"/>
              <a:gd name="T89" fmla="*/ 276 h 276"/>
              <a:gd name="T90" fmla="*/ 378 w 420"/>
              <a:gd name="T91" fmla="*/ 276 h 276"/>
              <a:gd name="T92" fmla="*/ 386 w 420"/>
              <a:gd name="T93" fmla="*/ 276 h 276"/>
              <a:gd name="T94" fmla="*/ 394 w 420"/>
              <a:gd name="T95" fmla="*/ 276 h 276"/>
              <a:gd name="T96" fmla="*/ 403 w 420"/>
              <a:gd name="T97" fmla="*/ 276 h 276"/>
              <a:gd name="T98" fmla="*/ 411 w 420"/>
              <a:gd name="T99" fmla="*/ 276 h 276"/>
              <a:gd name="T100" fmla="*/ 420 w 420"/>
              <a:gd name="T101" fmla="*/ 276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0" h="276">
                <a:moveTo>
                  <a:pt x="0" y="276"/>
                </a:moveTo>
                <a:lnTo>
                  <a:pt x="8" y="276"/>
                </a:lnTo>
                <a:lnTo>
                  <a:pt x="16" y="276"/>
                </a:lnTo>
                <a:lnTo>
                  <a:pt x="25" y="276"/>
                </a:lnTo>
                <a:lnTo>
                  <a:pt x="33" y="276"/>
                </a:lnTo>
                <a:lnTo>
                  <a:pt x="41" y="276"/>
                </a:lnTo>
                <a:lnTo>
                  <a:pt x="50" y="276"/>
                </a:lnTo>
                <a:lnTo>
                  <a:pt x="58" y="276"/>
                </a:lnTo>
                <a:lnTo>
                  <a:pt x="67" y="276"/>
                </a:lnTo>
                <a:lnTo>
                  <a:pt x="75" y="276"/>
                </a:lnTo>
                <a:lnTo>
                  <a:pt x="83" y="276"/>
                </a:lnTo>
                <a:lnTo>
                  <a:pt x="92" y="275"/>
                </a:lnTo>
                <a:lnTo>
                  <a:pt x="100" y="274"/>
                </a:lnTo>
                <a:lnTo>
                  <a:pt x="109" y="272"/>
                </a:lnTo>
                <a:lnTo>
                  <a:pt x="117" y="268"/>
                </a:lnTo>
                <a:lnTo>
                  <a:pt x="125" y="261"/>
                </a:lnTo>
                <a:lnTo>
                  <a:pt x="134" y="249"/>
                </a:lnTo>
                <a:lnTo>
                  <a:pt x="142" y="232"/>
                </a:lnTo>
                <a:lnTo>
                  <a:pt x="151" y="209"/>
                </a:lnTo>
                <a:lnTo>
                  <a:pt x="159" y="178"/>
                </a:lnTo>
                <a:lnTo>
                  <a:pt x="167" y="142"/>
                </a:lnTo>
                <a:lnTo>
                  <a:pt x="176" y="102"/>
                </a:lnTo>
                <a:lnTo>
                  <a:pt x="184" y="63"/>
                </a:lnTo>
                <a:lnTo>
                  <a:pt x="193" y="30"/>
                </a:lnTo>
                <a:lnTo>
                  <a:pt x="201" y="8"/>
                </a:lnTo>
                <a:lnTo>
                  <a:pt x="210" y="0"/>
                </a:lnTo>
                <a:lnTo>
                  <a:pt x="218" y="8"/>
                </a:lnTo>
                <a:lnTo>
                  <a:pt x="226" y="30"/>
                </a:lnTo>
                <a:lnTo>
                  <a:pt x="235" y="63"/>
                </a:lnTo>
                <a:lnTo>
                  <a:pt x="243" y="102"/>
                </a:lnTo>
                <a:lnTo>
                  <a:pt x="252" y="142"/>
                </a:lnTo>
                <a:lnTo>
                  <a:pt x="260" y="178"/>
                </a:lnTo>
                <a:lnTo>
                  <a:pt x="268" y="209"/>
                </a:lnTo>
                <a:lnTo>
                  <a:pt x="277" y="232"/>
                </a:lnTo>
                <a:lnTo>
                  <a:pt x="285" y="249"/>
                </a:lnTo>
                <a:lnTo>
                  <a:pt x="294" y="261"/>
                </a:lnTo>
                <a:lnTo>
                  <a:pt x="302" y="268"/>
                </a:lnTo>
                <a:lnTo>
                  <a:pt x="310" y="272"/>
                </a:lnTo>
                <a:lnTo>
                  <a:pt x="319" y="274"/>
                </a:lnTo>
                <a:lnTo>
                  <a:pt x="327" y="275"/>
                </a:lnTo>
                <a:lnTo>
                  <a:pt x="336" y="276"/>
                </a:lnTo>
                <a:lnTo>
                  <a:pt x="344" y="276"/>
                </a:lnTo>
                <a:lnTo>
                  <a:pt x="352" y="276"/>
                </a:lnTo>
                <a:lnTo>
                  <a:pt x="361" y="276"/>
                </a:lnTo>
                <a:lnTo>
                  <a:pt x="369" y="276"/>
                </a:lnTo>
                <a:lnTo>
                  <a:pt x="378" y="276"/>
                </a:lnTo>
                <a:lnTo>
                  <a:pt x="386" y="276"/>
                </a:lnTo>
                <a:lnTo>
                  <a:pt x="394" y="276"/>
                </a:lnTo>
                <a:lnTo>
                  <a:pt x="403" y="276"/>
                </a:lnTo>
                <a:lnTo>
                  <a:pt x="411" y="276"/>
                </a:lnTo>
                <a:lnTo>
                  <a:pt x="420" y="276"/>
                </a:lnTo>
              </a:path>
            </a:pathLst>
          </a:custGeom>
          <a:noFill/>
          <a:ln w="15875">
            <a:solidFill>
              <a:srgbClr val="99CC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57977" name="Line 25"/>
          <p:cNvSpPr>
            <a:spLocks noChangeShapeType="1"/>
          </p:cNvSpPr>
          <p:nvPr/>
        </p:nvSpPr>
        <p:spPr bwMode="auto">
          <a:xfrm flipV="1">
            <a:off x="3551238" y="2351088"/>
            <a:ext cx="0" cy="31242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7978" name="Freeform 26"/>
          <p:cNvSpPr>
            <a:spLocks/>
          </p:cNvSpPr>
          <p:nvPr/>
        </p:nvSpPr>
        <p:spPr bwMode="auto">
          <a:xfrm flipH="1">
            <a:off x="3217863" y="5091113"/>
            <a:ext cx="333375" cy="241300"/>
          </a:xfrm>
          <a:custGeom>
            <a:avLst/>
            <a:gdLst>
              <a:gd name="T0" fmla="*/ 282 w 282"/>
              <a:gd name="T1" fmla="*/ 216 h 216"/>
              <a:gd name="T2" fmla="*/ 150 w 282"/>
              <a:gd name="T3" fmla="*/ 186 h 216"/>
              <a:gd name="T4" fmla="*/ 90 w 282"/>
              <a:gd name="T5" fmla="*/ 144 h 216"/>
              <a:gd name="T6" fmla="*/ 42 w 282"/>
              <a:gd name="T7" fmla="*/ 66 h 216"/>
              <a:gd name="T8" fmla="*/ 0 w 282"/>
              <a:gd name="T9" fmla="*/ 0 h 216"/>
              <a:gd name="T10" fmla="*/ 6 w 282"/>
              <a:gd name="T11" fmla="*/ 210 h 216"/>
              <a:gd name="T12" fmla="*/ 246 w 282"/>
              <a:gd name="T13" fmla="*/ 210 h 216"/>
            </a:gdLst>
            <a:ahLst/>
            <a:cxnLst>
              <a:cxn ang="0">
                <a:pos x="T0" y="T1"/>
              </a:cxn>
              <a:cxn ang="0">
                <a:pos x="T2" y="T3"/>
              </a:cxn>
              <a:cxn ang="0">
                <a:pos x="T4" y="T5"/>
              </a:cxn>
              <a:cxn ang="0">
                <a:pos x="T6" y="T7"/>
              </a:cxn>
              <a:cxn ang="0">
                <a:pos x="T8" y="T9"/>
              </a:cxn>
              <a:cxn ang="0">
                <a:pos x="T10" y="T11"/>
              </a:cxn>
              <a:cxn ang="0">
                <a:pos x="T12" y="T13"/>
              </a:cxn>
            </a:cxnLst>
            <a:rect l="0" t="0" r="r" b="b"/>
            <a:pathLst>
              <a:path w="282" h="216">
                <a:moveTo>
                  <a:pt x="282" y="216"/>
                </a:moveTo>
                <a:lnTo>
                  <a:pt x="150" y="186"/>
                </a:lnTo>
                <a:lnTo>
                  <a:pt x="90" y="144"/>
                </a:lnTo>
                <a:lnTo>
                  <a:pt x="42" y="66"/>
                </a:lnTo>
                <a:lnTo>
                  <a:pt x="0" y="0"/>
                </a:lnTo>
                <a:lnTo>
                  <a:pt x="6" y="210"/>
                </a:lnTo>
                <a:lnTo>
                  <a:pt x="246" y="210"/>
                </a:lnTo>
              </a:path>
            </a:pathLst>
          </a:custGeom>
          <a:solidFill>
            <a:srgbClr val="FF9900">
              <a:alpha val="53000"/>
            </a:srgbClr>
          </a:solidFill>
          <a:ln w="9525" cap="flat" cmpd="sng">
            <a:solidFill>
              <a:srgbClr val="FF99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it-IT"/>
          </a:p>
        </p:txBody>
      </p:sp>
      <p:sp>
        <p:nvSpPr>
          <p:cNvPr id="2557979" name="Rectangle 27"/>
          <p:cNvSpPr>
            <a:spLocks noChangeArrowheads="1"/>
          </p:cNvSpPr>
          <p:nvPr/>
        </p:nvSpPr>
        <p:spPr bwMode="auto">
          <a:xfrm>
            <a:off x="1447800" y="4781550"/>
            <a:ext cx="1257300" cy="9525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557980" name="Text Box 28"/>
          <p:cNvSpPr txBox="1">
            <a:spLocks noChangeArrowheads="1"/>
          </p:cNvSpPr>
          <p:nvPr/>
        </p:nvSpPr>
        <p:spPr bwMode="auto">
          <a:xfrm>
            <a:off x="336550" y="5637213"/>
            <a:ext cx="8494713" cy="115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171450" indent="-17145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0" hangingPunct="0">
              <a:lnSpc>
                <a:spcPct val="80000"/>
              </a:lnSpc>
              <a:spcAft>
                <a:spcPct val="15000"/>
              </a:spcAft>
              <a:buClr>
                <a:schemeClr val="accent2"/>
              </a:buClr>
              <a:buFont typeface="Wingdings" panose="05000000000000000000" pitchFamily="2" charset="2"/>
              <a:buChar char="§"/>
            </a:pPr>
            <a:r>
              <a:rPr lang="it-IT" altLang="it-IT" sz="2200" b="0"/>
              <a:t>l’incertezza è maggiore e la probabilità di commettere un errore di tipo I aumenta: </a:t>
            </a:r>
            <a:r>
              <a:rPr lang="it-IT" altLang="it-IT" sz="2400" b="0">
                <a:latin typeface="Symbol" panose="05050102010706020507" pitchFamily="18" charset="2"/>
              </a:rPr>
              <a:t>a </a:t>
            </a:r>
            <a:r>
              <a:rPr lang="it-IT" altLang="it-IT" sz="2400" b="0"/>
              <a:t>→ </a:t>
            </a:r>
            <a:r>
              <a:rPr lang="it-IT" altLang="it-IT" sz="2400" b="0">
                <a:latin typeface="Symbol" panose="05050102010706020507" pitchFamily="18" charset="2"/>
              </a:rPr>
              <a:t>a/2</a:t>
            </a:r>
          </a:p>
          <a:p>
            <a:pPr eaLnBrk="0" hangingPunct="0">
              <a:lnSpc>
                <a:spcPct val="80000"/>
              </a:lnSpc>
              <a:spcAft>
                <a:spcPct val="15000"/>
              </a:spcAft>
              <a:buClr>
                <a:schemeClr val="accent2"/>
              </a:buClr>
              <a:buFont typeface="Wingdings" panose="05000000000000000000" pitchFamily="2" charset="2"/>
              <a:buChar char="§"/>
            </a:pPr>
            <a:r>
              <a:rPr lang="it-IT" altLang="it-IT" sz="2200" b="0">
                <a:solidFill>
                  <a:srgbClr val="000000"/>
                </a:solidFill>
              </a:rPr>
              <a:t>per questo si dice che il test a due code è più </a:t>
            </a:r>
            <a:r>
              <a:rPr lang="it-IT" altLang="it-IT" sz="2200" b="0" i="1">
                <a:solidFill>
                  <a:srgbClr val="FF9900"/>
                </a:solidFill>
              </a:rPr>
              <a:t>conservativo</a:t>
            </a:r>
            <a:r>
              <a:rPr lang="it-IT" altLang="it-IT" sz="2200" b="0">
                <a:solidFill>
                  <a:srgbClr val="000000"/>
                </a:solidFill>
              </a:rPr>
              <a:t>, mentre quello ad una coda è più </a:t>
            </a:r>
            <a:r>
              <a:rPr lang="it-IT" altLang="it-IT" sz="2200" b="0" i="1">
                <a:solidFill>
                  <a:srgbClr val="FF9900"/>
                </a:solidFill>
              </a:rPr>
              <a:t>potente</a:t>
            </a:r>
            <a:r>
              <a:rPr lang="it-IT" altLang="it-IT" sz="2200" b="0">
                <a:solidFill>
                  <a:srgbClr val="000000"/>
                </a:solidFill>
              </a:rPr>
              <a:t>.</a:t>
            </a:r>
          </a:p>
        </p:txBody>
      </p:sp>
    </p:spTree>
    <p:extLst>
      <p:ext uri="{BB962C8B-B14F-4D97-AF65-F5344CB8AC3E}">
        <p14:creationId xmlns:p14="http://schemas.microsoft.com/office/powerpoint/2010/main" val="13156524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57967"/>
                                        </p:tgtEl>
                                        <p:attrNameLst>
                                          <p:attrName>style.visibility</p:attrName>
                                        </p:attrNameLst>
                                      </p:cBhvr>
                                      <p:to>
                                        <p:strVal val="visible"/>
                                      </p:to>
                                    </p:set>
                                    <p:animEffect transition="in" filter="wipe(down)">
                                      <p:cBhvr>
                                        <p:cTn id="7" dur="500"/>
                                        <p:tgtEl>
                                          <p:spTgt spid="25579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57968"/>
                                        </p:tgtEl>
                                        <p:attrNameLst>
                                          <p:attrName>style.visibility</p:attrName>
                                        </p:attrNameLst>
                                      </p:cBhvr>
                                      <p:to>
                                        <p:strVal val="visible"/>
                                      </p:to>
                                    </p:set>
                                    <p:animEffect transition="in" filter="wipe(down)">
                                      <p:cBhvr>
                                        <p:cTn id="12" dur="500"/>
                                        <p:tgtEl>
                                          <p:spTgt spid="25579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57976"/>
                                        </p:tgtEl>
                                        <p:attrNameLst>
                                          <p:attrName>style.visibility</p:attrName>
                                        </p:attrNameLst>
                                      </p:cBhvr>
                                      <p:to>
                                        <p:strVal val="visible"/>
                                      </p:to>
                                    </p:set>
                                    <p:animEffect transition="in" filter="wipe(down)">
                                      <p:cBhvr>
                                        <p:cTn id="17" dur="500"/>
                                        <p:tgtEl>
                                          <p:spTgt spid="25579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57980">
                                            <p:txEl>
                                              <p:pRg st="0" end="0"/>
                                            </p:txEl>
                                          </p:spTgt>
                                        </p:tgtEl>
                                        <p:attrNameLst>
                                          <p:attrName>style.visibility</p:attrName>
                                        </p:attrNameLst>
                                      </p:cBhvr>
                                      <p:to>
                                        <p:strVal val="visible"/>
                                      </p:to>
                                    </p:set>
                                    <p:animEffect transition="in" filter="wipe(left)">
                                      <p:cBhvr>
                                        <p:cTn id="22" dur="500"/>
                                        <p:tgtEl>
                                          <p:spTgt spid="255798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557980">
                                            <p:txEl>
                                              <p:pRg st="1" end="1"/>
                                            </p:txEl>
                                          </p:spTgt>
                                        </p:tgtEl>
                                        <p:attrNameLst>
                                          <p:attrName>style.visibility</p:attrName>
                                        </p:attrNameLst>
                                      </p:cBhvr>
                                      <p:to>
                                        <p:strVal val="visible"/>
                                      </p:to>
                                    </p:set>
                                    <p:animEffect transition="in" filter="wipe(left)">
                                      <p:cBhvr>
                                        <p:cTn id="27" dur="500"/>
                                        <p:tgtEl>
                                          <p:spTgt spid="2557980">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57971"/>
                                        </p:tgtEl>
                                        <p:attrNameLst>
                                          <p:attrName>style.visibility</p:attrName>
                                        </p:attrNameLst>
                                      </p:cBhvr>
                                      <p:to>
                                        <p:strVal val="visible"/>
                                      </p:to>
                                    </p:set>
                                    <p:animEffect transition="in" filter="wipe(down)">
                                      <p:cBhvr>
                                        <p:cTn id="32" dur="500"/>
                                        <p:tgtEl>
                                          <p:spTgt spid="2557971"/>
                                        </p:tgtEl>
                                      </p:cBhvr>
                                    </p:animEffect>
                                  </p:childTnLst>
                                </p:cTn>
                              </p:par>
                            </p:childTnLst>
                          </p:cTn>
                        </p:par>
                        <p:par>
                          <p:cTn id="33" fill="hold" nodeType="afterGroup">
                            <p:stCondLst>
                              <p:cond delay="500"/>
                            </p:stCondLst>
                            <p:childTnLst>
                              <p:par>
                                <p:cTn id="34" presetID="22" presetClass="entr" presetSubtype="4" fill="hold" grpId="0" nodeType="afterEffect">
                                  <p:stCondLst>
                                    <p:cond delay="0"/>
                                  </p:stCondLst>
                                  <p:childTnLst>
                                    <p:set>
                                      <p:cBhvr>
                                        <p:cTn id="35" dur="1" fill="hold">
                                          <p:stCondLst>
                                            <p:cond delay="0"/>
                                          </p:stCondLst>
                                        </p:cTn>
                                        <p:tgtEl>
                                          <p:spTgt spid="2557977"/>
                                        </p:tgtEl>
                                        <p:attrNameLst>
                                          <p:attrName>style.visibility</p:attrName>
                                        </p:attrNameLst>
                                      </p:cBhvr>
                                      <p:to>
                                        <p:strVal val="visible"/>
                                      </p:to>
                                    </p:set>
                                    <p:animEffect transition="in" filter="wipe(down)">
                                      <p:cBhvr>
                                        <p:cTn id="36" dur="500"/>
                                        <p:tgtEl>
                                          <p:spTgt spid="255797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57978"/>
                                        </p:tgtEl>
                                        <p:attrNameLst>
                                          <p:attrName>style.visibility</p:attrName>
                                        </p:attrNameLst>
                                      </p:cBhvr>
                                      <p:to>
                                        <p:strVal val="visible"/>
                                      </p:to>
                                    </p:set>
                                    <p:animEffect transition="in" filter="fade">
                                      <p:cBhvr>
                                        <p:cTn id="39" dur="2000"/>
                                        <p:tgtEl>
                                          <p:spTgt spid="255797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557972"/>
                                        </p:tgtEl>
                                        <p:attrNameLst>
                                          <p:attrName>style.visibility</p:attrName>
                                        </p:attrNameLst>
                                      </p:cBhvr>
                                      <p:to>
                                        <p:strVal val="visible"/>
                                      </p:to>
                                    </p:set>
                                    <p:animEffect transition="in" filter="fade">
                                      <p:cBhvr>
                                        <p:cTn id="42" dur="2000"/>
                                        <p:tgtEl>
                                          <p:spTgt spid="2557972"/>
                                        </p:tgtEl>
                                      </p:cBhvr>
                                    </p:animEffect>
                                  </p:childTnLst>
                                </p:cTn>
                              </p:par>
                              <p:par>
                                <p:cTn id="43" presetID="10" presetClass="entr" presetSubtype="0" fill="hold" nodeType="withEffect">
                                  <p:stCondLst>
                                    <p:cond delay="0"/>
                                  </p:stCondLst>
                                  <p:childTnLst>
                                    <p:set>
                                      <p:cBhvr>
                                        <p:cTn id="44" dur="1" fill="hold">
                                          <p:stCondLst>
                                            <p:cond delay="0"/>
                                          </p:stCondLst>
                                        </p:cTn>
                                        <p:tgtEl>
                                          <p:spTgt spid="2557973"/>
                                        </p:tgtEl>
                                        <p:attrNameLst>
                                          <p:attrName>style.visibility</p:attrName>
                                        </p:attrNameLst>
                                      </p:cBhvr>
                                      <p:to>
                                        <p:strVal val="visible"/>
                                      </p:to>
                                    </p:set>
                                    <p:animEffect transition="in" filter="fade">
                                      <p:cBhvr>
                                        <p:cTn id="45" dur="2000"/>
                                        <p:tgtEl>
                                          <p:spTgt spid="2557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7967" grpId="0" animBg="1"/>
      <p:bldP spid="2557968" grpId="0" animBg="1"/>
      <p:bldP spid="2557971" grpId="0" animBg="1"/>
      <p:bldP spid="2557972" grpId="0" animBg="1"/>
      <p:bldP spid="2557976" grpId="0" animBg="1"/>
      <p:bldP spid="2557977" grpId="0" animBg="1"/>
      <p:bldP spid="2557978" grpId="0" animBg="1"/>
      <p:bldP spid="255798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6754" name="Rectangle 2"/>
          <p:cNvSpPr>
            <a:spLocks noGrp="1" noChangeArrowheads="1"/>
          </p:cNvSpPr>
          <p:nvPr>
            <p:ph type="title"/>
          </p:nvPr>
        </p:nvSpPr>
        <p:spPr>
          <a:xfrm>
            <a:off x="19050" y="247650"/>
            <a:ext cx="8323263" cy="7016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a:solidFill>
                  <a:schemeClr val="accent2"/>
                </a:solidFill>
              </a:rPr>
              <a:t>perché la </a:t>
            </a:r>
            <a:r>
              <a:rPr lang="it-IT" altLang="it-IT" sz="4000" b="1" i="1">
                <a:solidFill>
                  <a:srgbClr val="FF9900"/>
                </a:solidFill>
              </a:rPr>
              <a:t>randomizzazione</a:t>
            </a:r>
            <a:r>
              <a:rPr lang="it-IT" altLang="it-IT" sz="4000" b="1">
                <a:solidFill>
                  <a:schemeClr val="accent2"/>
                </a:solidFill>
              </a:rPr>
              <a:t> ?</a:t>
            </a:r>
            <a:endParaRPr lang="it-IT" altLang="it-IT" sz="4000" b="1" i="1">
              <a:solidFill>
                <a:srgbClr val="FF9900"/>
              </a:solidFill>
            </a:endParaRPr>
          </a:p>
        </p:txBody>
      </p:sp>
      <p:pic>
        <p:nvPicPr>
          <p:cNvPr id="25067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9950" y="4763"/>
            <a:ext cx="1735138" cy="1173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
        <p:nvSpPr>
          <p:cNvPr id="2506756" name="Rectangle 4"/>
          <p:cNvSpPr>
            <a:spLocks noChangeArrowheads="1"/>
          </p:cNvSpPr>
          <p:nvPr/>
        </p:nvSpPr>
        <p:spPr bwMode="auto">
          <a:xfrm>
            <a:off x="0" y="1614488"/>
            <a:ext cx="9144000" cy="465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chemeClr val="accent2"/>
              </a:buClr>
              <a:buFont typeface="Wingdings" panose="05000000000000000000" pitchFamily="2" charset="2"/>
              <a:buChar char="§"/>
            </a:pPr>
            <a:r>
              <a:rPr lang="en-US" altLang="it-IT" sz="2600" b="0">
                <a:solidFill>
                  <a:srgbClr val="000000"/>
                </a:solidFill>
                <a:latin typeface="leclq8" charset="0"/>
              </a:rPr>
              <a:t>Se effettuata correttamente assicura la creazione di gruppi omogenei di </a:t>
            </a:r>
            <a:r>
              <a:rPr lang="en-US" altLang="it-IT" sz="2600" b="0">
                <a:solidFill>
                  <a:srgbClr val="FF9900"/>
                </a:solidFill>
                <a:latin typeface="leclq8" charset="0"/>
              </a:rPr>
              <a:t>unità statistiche</a:t>
            </a:r>
            <a:r>
              <a:rPr lang="en-US" altLang="it-IT" sz="2600" b="0">
                <a:solidFill>
                  <a:srgbClr val="000000"/>
                </a:solidFill>
                <a:latin typeface="leclq8" charset="0"/>
              </a:rPr>
              <a:t> che in media abbiano proprietà simili </a:t>
            </a:r>
          </a:p>
          <a:p>
            <a:pPr eaLnBrk="0" hangingPunct="0">
              <a:spcBef>
                <a:spcPct val="50000"/>
              </a:spcBef>
              <a:buClr>
                <a:schemeClr val="accent2"/>
              </a:buClr>
              <a:buFont typeface="Wingdings" panose="05000000000000000000" pitchFamily="2" charset="2"/>
              <a:buChar char="§"/>
            </a:pPr>
            <a:r>
              <a:rPr lang="en-US" altLang="it-IT" sz="2600" b="0">
                <a:solidFill>
                  <a:srgbClr val="000000"/>
                </a:solidFill>
                <a:latin typeface="leclq8" charset="0"/>
              </a:rPr>
              <a:t>Qualunque differenza ossevata fra i gruppi potrà pertanto essere attribuita alle </a:t>
            </a:r>
            <a:r>
              <a:rPr lang="en-US" altLang="it-IT" sz="2600" b="0">
                <a:solidFill>
                  <a:srgbClr val="FF9900"/>
                </a:solidFill>
                <a:latin typeface="leclq8" charset="0"/>
              </a:rPr>
              <a:t>modalità del</a:t>
            </a:r>
            <a:r>
              <a:rPr lang="en-US" altLang="it-IT" sz="2600" b="0">
                <a:solidFill>
                  <a:srgbClr val="000000"/>
                </a:solidFill>
                <a:latin typeface="leclq8" charset="0"/>
              </a:rPr>
              <a:t> </a:t>
            </a:r>
            <a:r>
              <a:rPr lang="en-US" altLang="it-IT" sz="2600" b="0">
                <a:solidFill>
                  <a:srgbClr val="FF9900"/>
                </a:solidFill>
                <a:latin typeface="leclq8" charset="0"/>
              </a:rPr>
              <a:t>trattamento</a:t>
            </a:r>
            <a:r>
              <a:rPr lang="en-US" altLang="it-IT" sz="2600" b="0">
                <a:solidFill>
                  <a:srgbClr val="000000"/>
                </a:solidFill>
                <a:latin typeface="leclq8" charset="0"/>
              </a:rPr>
              <a:t> </a:t>
            </a:r>
          </a:p>
          <a:p>
            <a:pPr eaLnBrk="0" hangingPunct="0">
              <a:spcBef>
                <a:spcPct val="50000"/>
              </a:spcBef>
              <a:buClr>
                <a:schemeClr val="accent2"/>
              </a:buClr>
              <a:buFont typeface="Wingdings" panose="05000000000000000000" pitchFamily="2" charset="2"/>
              <a:buChar char="§"/>
            </a:pPr>
            <a:r>
              <a:rPr lang="en-US" altLang="it-IT" sz="2600" b="0">
                <a:solidFill>
                  <a:srgbClr val="000000"/>
                </a:solidFill>
                <a:latin typeface="leclq8" charset="0"/>
              </a:rPr>
              <a:t>Assicura che le </a:t>
            </a:r>
            <a:r>
              <a:rPr lang="en-US" altLang="it-IT" sz="2600" b="0">
                <a:solidFill>
                  <a:srgbClr val="FF9900"/>
                </a:solidFill>
                <a:latin typeface="leclq8" charset="0"/>
              </a:rPr>
              <a:t>variabili confondenti</a:t>
            </a:r>
            <a:r>
              <a:rPr lang="en-US" altLang="it-IT" sz="2600" b="0">
                <a:solidFill>
                  <a:srgbClr val="FF0000"/>
                </a:solidFill>
                <a:latin typeface="leclq8" charset="0"/>
              </a:rPr>
              <a:t> </a:t>
            </a:r>
            <a:r>
              <a:rPr lang="en-US" altLang="it-IT" sz="2600" b="0">
                <a:solidFill>
                  <a:srgbClr val="000000"/>
                </a:solidFill>
                <a:latin typeface="leclq8" charset="0"/>
              </a:rPr>
              <a:t>non siano confuse con le modalità del trattamento.</a:t>
            </a:r>
          </a:p>
          <a:p>
            <a:pPr eaLnBrk="0" hangingPunct="0">
              <a:spcBef>
                <a:spcPct val="50000"/>
              </a:spcBef>
              <a:buClr>
                <a:schemeClr val="accent2"/>
              </a:buClr>
              <a:buFont typeface="Wingdings" panose="05000000000000000000" pitchFamily="2" charset="2"/>
              <a:buChar char="§"/>
            </a:pPr>
            <a:r>
              <a:rPr lang="en-US" altLang="it-IT" sz="2600" b="0">
                <a:solidFill>
                  <a:srgbClr val="000000"/>
                </a:solidFill>
                <a:latin typeface="leclq8" charset="0"/>
              </a:rPr>
              <a:t>Riduce quindi la plausibilità delle </a:t>
            </a:r>
            <a:r>
              <a:rPr lang="en-US" altLang="it-IT" sz="2600" b="0">
                <a:solidFill>
                  <a:srgbClr val="FF9900"/>
                </a:solidFill>
                <a:latin typeface="leclq8" charset="0"/>
              </a:rPr>
              <a:t>minacce alla validità</a:t>
            </a:r>
            <a:r>
              <a:rPr lang="en-US" altLang="it-IT" sz="2600" b="0">
                <a:solidFill>
                  <a:srgbClr val="FF0000"/>
                </a:solidFill>
                <a:latin typeface="leclq8" charset="0"/>
              </a:rPr>
              <a:t> </a:t>
            </a:r>
            <a:r>
              <a:rPr lang="en-US" altLang="it-IT" sz="2600" b="0">
                <a:solidFill>
                  <a:srgbClr val="000000"/>
                </a:solidFill>
                <a:latin typeface="leclq8" charset="0"/>
              </a:rPr>
              <a:t>distribuendo in maniera casuale le variabili confondenti tra le modalità del trattamento.</a:t>
            </a:r>
          </a:p>
        </p:txBody>
      </p:sp>
    </p:spTree>
    <p:extLst>
      <p:ext uri="{BB962C8B-B14F-4D97-AF65-F5344CB8AC3E}">
        <p14:creationId xmlns:p14="http://schemas.microsoft.com/office/powerpoint/2010/main" val="6760754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06756">
                                            <p:txEl>
                                              <p:pRg st="0" end="0"/>
                                            </p:txEl>
                                          </p:spTgt>
                                        </p:tgtEl>
                                        <p:attrNameLst>
                                          <p:attrName>style.visibility</p:attrName>
                                        </p:attrNameLst>
                                      </p:cBhvr>
                                      <p:to>
                                        <p:strVal val="visible"/>
                                      </p:to>
                                    </p:set>
                                    <p:animEffect transition="in" filter="wipe(left)">
                                      <p:cBhvr>
                                        <p:cTn id="7" dur="500"/>
                                        <p:tgtEl>
                                          <p:spTgt spid="250675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06756">
                                            <p:txEl>
                                              <p:pRg st="1" end="1"/>
                                            </p:txEl>
                                          </p:spTgt>
                                        </p:tgtEl>
                                        <p:attrNameLst>
                                          <p:attrName>style.visibility</p:attrName>
                                        </p:attrNameLst>
                                      </p:cBhvr>
                                      <p:to>
                                        <p:strVal val="visible"/>
                                      </p:to>
                                    </p:set>
                                    <p:animEffect transition="in" filter="wipe(left)">
                                      <p:cBhvr>
                                        <p:cTn id="12" dur="500"/>
                                        <p:tgtEl>
                                          <p:spTgt spid="250675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06756">
                                            <p:txEl>
                                              <p:pRg st="2" end="2"/>
                                            </p:txEl>
                                          </p:spTgt>
                                        </p:tgtEl>
                                        <p:attrNameLst>
                                          <p:attrName>style.visibility</p:attrName>
                                        </p:attrNameLst>
                                      </p:cBhvr>
                                      <p:to>
                                        <p:strVal val="visible"/>
                                      </p:to>
                                    </p:set>
                                    <p:animEffect transition="in" filter="wipe(left)">
                                      <p:cBhvr>
                                        <p:cTn id="17" dur="500"/>
                                        <p:tgtEl>
                                          <p:spTgt spid="250675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06756">
                                            <p:txEl>
                                              <p:pRg st="3" end="3"/>
                                            </p:txEl>
                                          </p:spTgt>
                                        </p:tgtEl>
                                        <p:attrNameLst>
                                          <p:attrName>style.visibility</p:attrName>
                                        </p:attrNameLst>
                                      </p:cBhvr>
                                      <p:to>
                                        <p:strVal val="visible"/>
                                      </p:to>
                                    </p:set>
                                    <p:animEffect transition="in" filter="wipe(left)">
                                      <p:cBhvr>
                                        <p:cTn id="22" dur="500"/>
                                        <p:tgtEl>
                                          <p:spTgt spid="25067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6756"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02" name="Rectangle 2"/>
          <p:cNvSpPr>
            <a:spLocks noGrp="1" noChangeArrowheads="1"/>
          </p:cNvSpPr>
          <p:nvPr>
            <p:ph type="title"/>
          </p:nvPr>
        </p:nvSpPr>
        <p:spPr>
          <a:xfrm>
            <a:off x="0" y="133350"/>
            <a:ext cx="9144000" cy="707886"/>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r>
              <a:rPr lang="it-IT" altLang="it-IT" sz="4000" b="1" dirty="0">
                <a:solidFill>
                  <a:schemeClr val="accent2"/>
                </a:solidFill>
              </a:rPr>
              <a:t>p</a:t>
            </a:r>
            <a:r>
              <a:rPr lang="it-IT" altLang="it-IT" sz="4000" b="1" dirty="0" smtClean="0">
                <a:solidFill>
                  <a:schemeClr val="accent2"/>
                </a:solidFill>
              </a:rPr>
              <a:t>rendere una scelta: questione di </a:t>
            </a:r>
            <a:r>
              <a:rPr lang="it-IT" altLang="it-IT" sz="4000" b="1" dirty="0" smtClean="0">
                <a:solidFill>
                  <a:schemeClr val="accent2"/>
                </a:solidFill>
                <a:latin typeface="Symbol" panose="05050102010706020507" pitchFamily="18" charset="2"/>
              </a:rPr>
              <a:t>a</a:t>
            </a:r>
            <a:endParaRPr lang="it-IT" altLang="it-IT" sz="4000" b="1" dirty="0">
              <a:solidFill>
                <a:schemeClr val="accent2"/>
              </a:solidFill>
              <a:latin typeface="Symbol" panose="05050102010706020507" pitchFamily="18" charset="2"/>
            </a:endParaRPr>
          </a:p>
        </p:txBody>
      </p:sp>
      <p:sp>
        <p:nvSpPr>
          <p:cNvPr id="2560003" name="Rectangle 3"/>
          <p:cNvSpPr>
            <a:spLocks noChangeArrowheads="1"/>
          </p:cNvSpPr>
          <p:nvPr/>
        </p:nvSpPr>
        <p:spPr bwMode="auto">
          <a:xfrm>
            <a:off x="4591050" y="2895600"/>
            <a:ext cx="162083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1200" b="0"/>
              <a:t>Scelta corretta</a:t>
            </a:r>
            <a:endParaRPr lang="it-IT" altLang="it-IT" b="0"/>
          </a:p>
          <a:p>
            <a:pPr algn="ctr">
              <a:buFontTx/>
              <a:buNone/>
            </a:pPr>
            <a:r>
              <a:rPr lang="it-IT" altLang="it-IT" sz="1800" b="0"/>
              <a:t>P = 1-</a:t>
            </a:r>
            <a:r>
              <a:rPr lang="it-IT" altLang="it-IT" sz="1800" b="0">
                <a:latin typeface="Symbol" panose="05050102010706020507" pitchFamily="18" charset="2"/>
              </a:rPr>
              <a:t>b</a:t>
            </a:r>
            <a:endParaRPr lang="it-IT" altLang="it-IT" sz="1800" b="0"/>
          </a:p>
        </p:txBody>
      </p:sp>
      <p:sp>
        <p:nvSpPr>
          <p:cNvPr id="2560004" name="Rectangle 4"/>
          <p:cNvSpPr>
            <a:spLocks noChangeArrowheads="1"/>
          </p:cNvSpPr>
          <p:nvPr/>
        </p:nvSpPr>
        <p:spPr bwMode="auto">
          <a:xfrm>
            <a:off x="2990850" y="2895600"/>
            <a:ext cx="1619250"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1800" b="0">
                <a:latin typeface="Verdana" panose="020B0604030504040204" pitchFamily="34" charset="0"/>
              </a:rPr>
              <a:t>I tipo</a:t>
            </a:r>
          </a:p>
          <a:p>
            <a:pPr algn="ctr">
              <a:buFontTx/>
              <a:buNone/>
            </a:pPr>
            <a:r>
              <a:rPr lang="it-IT" altLang="it-IT" sz="1800" b="0">
                <a:latin typeface="Verdana" panose="020B0604030504040204" pitchFamily="34" charset="0"/>
              </a:rPr>
              <a:t>P =</a:t>
            </a:r>
            <a:r>
              <a:rPr lang="it-IT" altLang="it-IT" sz="1800" b="0">
                <a:latin typeface="Symbol" panose="05050102010706020507" pitchFamily="18" charset="2"/>
              </a:rPr>
              <a:t> a</a:t>
            </a:r>
          </a:p>
        </p:txBody>
      </p:sp>
      <p:sp>
        <p:nvSpPr>
          <p:cNvPr id="2560005" name="Rectangle 5"/>
          <p:cNvSpPr>
            <a:spLocks noChangeArrowheads="1"/>
          </p:cNvSpPr>
          <p:nvPr/>
        </p:nvSpPr>
        <p:spPr bwMode="auto">
          <a:xfrm>
            <a:off x="4591050" y="2168525"/>
            <a:ext cx="1620838"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1800" b="0">
                <a:latin typeface="Symbol" panose="05050102010706020507" pitchFamily="18" charset="2"/>
              </a:rPr>
              <a:t> </a:t>
            </a:r>
            <a:r>
              <a:rPr lang="it-IT" altLang="it-IT" sz="1800" b="0">
                <a:latin typeface="Verdana" panose="020B0604030504040204" pitchFamily="34" charset="0"/>
              </a:rPr>
              <a:t>II tipo</a:t>
            </a:r>
            <a:r>
              <a:rPr lang="it-IT" altLang="it-IT" sz="1800" b="0">
                <a:latin typeface="Symbol" panose="05050102010706020507" pitchFamily="18" charset="2"/>
              </a:rPr>
              <a:t> </a:t>
            </a:r>
          </a:p>
          <a:p>
            <a:pPr algn="ctr">
              <a:buFontTx/>
              <a:buNone/>
            </a:pPr>
            <a:r>
              <a:rPr lang="it-IT" altLang="it-IT" sz="1800" b="0"/>
              <a:t>P= </a:t>
            </a:r>
            <a:r>
              <a:rPr lang="it-IT" altLang="it-IT" sz="1800" b="0">
                <a:latin typeface="Symbol" panose="05050102010706020507" pitchFamily="18" charset="2"/>
              </a:rPr>
              <a:t>b</a:t>
            </a:r>
          </a:p>
        </p:txBody>
      </p:sp>
      <p:sp>
        <p:nvSpPr>
          <p:cNvPr id="2560006" name="Rectangle 6"/>
          <p:cNvSpPr>
            <a:spLocks noChangeArrowheads="1"/>
          </p:cNvSpPr>
          <p:nvPr/>
        </p:nvSpPr>
        <p:spPr bwMode="auto">
          <a:xfrm>
            <a:off x="2971800" y="2168525"/>
            <a:ext cx="1619250" cy="727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1200" b="0"/>
              <a:t>Scelta corretta</a:t>
            </a:r>
          </a:p>
          <a:p>
            <a:pPr algn="ctr">
              <a:buFontTx/>
              <a:buNone/>
            </a:pPr>
            <a:r>
              <a:rPr lang="it-IT" altLang="it-IT" sz="1800" b="0"/>
              <a:t>P= 1-</a:t>
            </a:r>
            <a:r>
              <a:rPr lang="it-IT" altLang="it-IT" sz="1800" b="0">
                <a:latin typeface="Symbol" panose="05050102010706020507" pitchFamily="18" charset="2"/>
              </a:rPr>
              <a:t>a</a:t>
            </a:r>
            <a:r>
              <a:rPr lang="it-IT" altLang="it-IT" sz="1200" b="0"/>
              <a:t> </a:t>
            </a:r>
          </a:p>
        </p:txBody>
      </p:sp>
      <p:sp>
        <p:nvSpPr>
          <p:cNvPr id="2560007" name="Rectangle 7"/>
          <p:cNvSpPr>
            <a:spLocks noChangeArrowheads="1"/>
          </p:cNvSpPr>
          <p:nvPr/>
        </p:nvSpPr>
        <p:spPr bwMode="auto">
          <a:xfrm>
            <a:off x="1350963" y="2168525"/>
            <a:ext cx="1620837" cy="1454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2000" b="0">
                <a:latin typeface="Verdana" panose="020B0604030504040204" pitchFamily="34" charset="0"/>
              </a:rPr>
              <a:t>H0</a:t>
            </a:r>
          </a:p>
          <a:p>
            <a:pPr algn="ctr">
              <a:buFontTx/>
              <a:buNone/>
            </a:pPr>
            <a:endParaRPr lang="it-IT" altLang="it-IT" sz="2000" b="0">
              <a:latin typeface="Verdana" panose="020B0604030504040204" pitchFamily="34" charset="0"/>
            </a:endParaRPr>
          </a:p>
          <a:p>
            <a:pPr algn="ctr">
              <a:buFontTx/>
              <a:buNone/>
            </a:pPr>
            <a:r>
              <a:rPr lang="it-IT" altLang="it-IT" sz="2000" b="0">
                <a:latin typeface="Verdana" panose="020B0604030504040204" pitchFamily="34" charset="0"/>
              </a:rPr>
              <a:t>H1</a:t>
            </a:r>
          </a:p>
        </p:txBody>
      </p:sp>
      <p:sp>
        <p:nvSpPr>
          <p:cNvPr id="2560008" name="Rectangle 8"/>
          <p:cNvSpPr>
            <a:spLocks noChangeArrowheads="1"/>
          </p:cNvSpPr>
          <p:nvPr/>
        </p:nvSpPr>
        <p:spPr bwMode="auto">
          <a:xfrm>
            <a:off x="4591050" y="1352550"/>
            <a:ext cx="1620838" cy="81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2000" b="0">
                <a:latin typeface="Verdana" panose="020B0604030504040204" pitchFamily="34" charset="0"/>
              </a:rPr>
              <a:t>H1 vera</a:t>
            </a:r>
          </a:p>
        </p:txBody>
      </p:sp>
      <p:sp>
        <p:nvSpPr>
          <p:cNvPr id="2560009" name="Rectangle 9"/>
          <p:cNvSpPr>
            <a:spLocks noChangeArrowheads="1"/>
          </p:cNvSpPr>
          <p:nvPr/>
        </p:nvSpPr>
        <p:spPr bwMode="auto">
          <a:xfrm>
            <a:off x="2971800" y="1352550"/>
            <a:ext cx="1619250" cy="81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a:spcBef>
                <a:spcPct val="20000"/>
              </a:spcBef>
              <a:buChar char="–"/>
              <a:defRPr sz="2400">
                <a:solidFill>
                  <a:schemeClr val="tx1"/>
                </a:solidFill>
                <a:latin typeface="Arial" panose="020B0604020202020204" pitchFamily="34" charset="0"/>
                <a:cs typeface="Arial" panose="020B0604020202020204" pitchFamily="34" charset="0"/>
              </a:defRPr>
            </a:lvl2pPr>
            <a:lvl3pPr>
              <a:spcBef>
                <a:spcPct val="20000"/>
              </a:spcBef>
              <a:buChar char="•"/>
              <a:defRPr sz="2000">
                <a:solidFill>
                  <a:schemeClr val="tx1"/>
                </a:solidFill>
                <a:latin typeface="Arial" panose="020B0604020202020204" pitchFamily="34" charset="0"/>
                <a:cs typeface="Arial" panose="020B0604020202020204" pitchFamily="34" charset="0"/>
              </a:defRPr>
            </a:lvl3pPr>
            <a:lvl4pPr>
              <a:spcBef>
                <a:spcPct val="20000"/>
              </a:spcBef>
              <a:buChar char="–"/>
              <a:defRPr>
                <a:solidFill>
                  <a:schemeClr val="tx1"/>
                </a:solidFill>
                <a:latin typeface="Arial" panose="020B0604020202020204" pitchFamily="34" charset="0"/>
                <a:cs typeface="Arial" panose="020B0604020202020204" pitchFamily="34" charset="0"/>
              </a:defRPr>
            </a:lvl4pPr>
            <a:lvl5pPr>
              <a:spcBef>
                <a:spcPct val="20000"/>
              </a:spcBef>
              <a:buChar char="»"/>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algn="ctr">
              <a:buFontTx/>
              <a:buNone/>
            </a:pPr>
            <a:r>
              <a:rPr lang="it-IT" altLang="it-IT" sz="2000" b="0">
                <a:latin typeface="Verdana" panose="020B0604030504040204" pitchFamily="34" charset="0"/>
              </a:rPr>
              <a:t>H0 vera</a:t>
            </a:r>
          </a:p>
        </p:txBody>
      </p:sp>
      <p:sp>
        <p:nvSpPr>
          <p:cNvPr id="2560010" name="Line 10"/>
          <p:cNvSpPr>
            <a:spLocks noChangeShapeType="1"/>
          </p:cNvSpPr>
          <p:nvPr/>
        </p:nvSpPr>
        <p:spPr bwMode="auto">
          <a:xfrm>
            <a:off x="2971800" y="2168525"/>
            <a:ext cx="3240088" cy="0"/>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60011" name="Line 11"/>
          <p:cNvSpPr>
            <a:spLocks noChangeShapeType="1"/>
          </p:cNvSpPr>
          <p:nvPr/>
        </p:nvSpPr>
        <p:spPr bwMode="auto">
          <a:xfrm>
            <a:off x="2971800" y="2895600"/>
            <a:ext cx="3240088" cy="0"/>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60012" name="Line 12"/>
          <p:cNvSpPr>
            <a:spLocks noChangeShapeType="1"/>
          </p:cNvSpPr>
          <p:nvPr/>
        </p:nvSpPr>
        <p:spPr bwMode="auto">
          <a:xfrm>
            <a:off x="4591050" y="2168525"/>
            <a:ext cx="0" cy="1454150"/>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60013" name="Line 13"/>
          <p:cNvSpPr>
            <a:spLocks noChangeShapeType="1"/>
          </p:cNvSpPr>
          <p:nvPr/>
        </p:nvSpPr>
        <p:spPr bwMode="auto">
          <a:xfrm>
            <a:off x="2971800" y="3622675"/>
            <a:ext cx="3240088" cy="0"/>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60014" name="Line 14"/>
          <p:cNvSpPr>
            <a:spLocks noChangeShapeType="1"/>
          </p:cNvSpPr>
          <p:nvPr/>
        </p:nvSpPr>
        <p:spPr bwMode="auto">
          <a:xfrm>
            <a:off x="2971800" y="2168525"/>
            <a:ext cx="0" cy="1454150"/>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60015" name="Text Box 15"/>
          <p:cNvSpPr txBox="1">
            <a:spLocks noChangeArrowheads="1"/>
          </p:cNvSpPr>
          <p:nvPr/>
        </p:nvSpPr>
        <p:spPr bwMode="auto">
          <a:xfrm>
            <a:off x="3611563" y="1309688"/>
            <a:ext cx="2009775" cy="274637"/>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1800">
                <a:latin typeface="Verdana" panose="020B0604030504040204" pitchFamily="34" charset="0"/>
              </a:rPr>
              <a:t>stato delle cose</a:t>
            </a:r>
          </a:p>
        </p:txBody>
      </p:sp>
      <p:sp>
        <p:nvSpPr>
          <p:cNvPr id="2560016" name="Text Box 16"/>
          <p:cNvSpPr txBox="1">
            <a:spLocks noChangeArrowheads="1"/>
          </p:cNvSpPr>
          <p:nvPr/>
        </p:nvSpPr>
        <p:spPr bwMode="auto">
          <a:xfrm>
            <a:off x="901700" y="2765425"/>
            <a:ext cx="757238" cy="274638"/>
          </a:xfrm>
          <a:prstGeom prst="rect">
            <a:avLst/>
          </a:prstGeom>
          <a:solidFill>
            <a:schemeClr val="bg1"/>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pPr eaLnBrk="0" hangingPunct="0"/>
            <a:r>
              <a:rPr lang="it-IT" altLang="it-IT" sz="1800">
                <a:latin typeface="Verdana" panose="020B0604030504040204" pitchFamily="34" charset="0"/>
              </a:rPr>
              <a:t>scelta</a:t>
            </a:r>
          </a:p>
        </p:txBody>
      </p:sp>
      <p:sp>
        <p:nvSpPr>
          <p:cNvPr id="2560017" name="Rectangle 17"/>
          <p:cNvSpPr>
            <a:spLocks noChangeArrowheads="1"/>
          </p:cNvSpPr>
          <p:nvPr/>
        </p:nvSpPr>
        <p:spPr bwMode="auto">
          <a:xfrm>
            <a:off x="2960688" y="2879725"/>
            <a:ext cx="1638300" cy="7588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60018" name="Rectangle 18"/>
          <p:cNvSpPr>
            <a:spLocks noChangeArrowheads="1"/>
          </p:cNvSpPr>
          <p:nvPr/>
        </p:nvSpPr>
        <p:spPr bwMode="auto">
          <a:xfrm>
            <a:off x="4589463" y="2144713"/>
            <a:ext cx="1638300" cy="758825"/>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nchor="ctr">
            <a:spAutoFit/>
          </a:bodyPr>
          <a:lstStyle/>
          <a:p>
            <a:endParaRPr lang="it-IT"/>
          </a:p>
        </p:txBody>
      </p:sp>
      <p:sp>
        <p:nvSpPr>
          <p:cNvPr id="2560019" name="Line 19"/>
          <p:cNvSpPr>
            <a:spLocks noChangeShapeType="1"/>
          </p:cNvSpPr>
          <p:nvPr/>
        </p:nvSpPr>
        <p:spPr bwMode="auto">
          <a:xfrm>
            <a:off x="6230938" y="2168525"/>
            <a:ext cx="0" cy="1454150"/>
          </a:xfrm>
          <a:prstGeom prst="line">
            <a:avLst/>
          </a:prstGeom>
          <a:noFill/>
          <a:ln w="12700">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p>
            <a:endParaRPr lang="it-IT"/>
          </a:p>
        </p:txBody>
      </p:sp>
      <p:sp>
        <p:nvSpPr>
          <p:cNvPr id="2560020" name="Text Box 20"/>
          <p:cNvSpPr txBox="1">
            <a:spLocks noChangeArrowheads="1"/>
          </p:cNvSpPr>
          <p:nvPr/>
        </p:nvSpPr>
        <p:spPr bwMode="auto">
          <a:xfrm>
            <a:off x="677863" y="5132388"/>
            <a:ext cx="7970837" cy="27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chemeClr val="accent2"/>
              </a:buClr>
              <a:buFont typeface="Wingdings" panose="05000000000000000000" pitchFamily="2" charset="2"/>
              <a:buChar char="è"/>
            </a:pPr>
            <a:r>
              <a:rPr lang="it-IT" altLang="it-IT" sz="1800" b="0">
                <a:latin typeface="Verdana" panose="020B0604030504040204" pitchFamily="34" charset="0"/>
              </a:rPr>
              <a:t>l’entità dell’effetto (1- </a:t>
            </a:r>
            <a:r>
              <a:rPr lang="it-IT" altLang="it-IT" sz="1800" b="0">
                <a:latin typeface="Symbol" panose="05050102010706020507" pitchFamily="18" charset="2"/>
              </a:rPr>
              <a:t>b</a:t>
            </a:r>
            <a:r>
              <a:rPr lang="it-IT" altLang="it-IT" sz="1800" b="0">
                <a:latin typeface="Verdana" panose="020B0604030504040204" pitchFamily="34" charset="0"/>
              </a:rPr>
              <a:t>) può essere sovrastimata/sottostimata</a:t>
            </a:r>
          </a:p>
        </p:txBody>
      </p:sp>
      <p:sp>
        <p:nvSpPr>
          <p:cNvPr id="2560021" name="Text Box 21"/>
          <p:cNvSpPr txBox="1">
            <a:spLocks noChangeArrowheads="1"/>
          </p:cNvSpPr>
          <p:nvPr/>
        </p:nvSpPr>
        <p:spPr bwMode="auto">
          <a:xfrm>
            <a:off x="685800" y="4111625"/>
            <a:ext cx="7970838" cy="82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lvl1pPr marL="266700" indent="-266700">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buClr>
                <a:schemeClr val="accent2"/>
              </a:buClr>
              <a:buFont typeface="Wingdings" panose="05000000000000000000" pitchFamily="2" charset="2"/>
              <a:buChar char="è"/>
            </a:pPr>
            <a:r>
              <a:rPr lang="it-IT" altLang="it-IT" sz="1800" b="0">
                <a:latin typeface="Verdana" panose="020B0604030504040204" pitchFamily="34" charset="0"/>
              </a:rPr>
              <a:t>Si può concludere in maniera non corretta che esista una covariazione fra causa ed effetto (Errore I tipo p =</a:t>
            </a:r>
            <a:r>
              <a:rPr lang="it-IT" altLang="it-IT" sz="1800" b="0">
                <a:latin typeface="Symbol" panose="05050102010706020507" pitchFamily="18" charset="2"/>
              </a:rPr>
              <a:t> a</a:t>
            </a:r>
            <a:r>
              <a:rPr lang="it-IT" altLang="it-IT" sz="1800" b="0">
                <a:latin typeface="Verdana" panose="020B0604030504040204" pitchFamily="34" charset="0"/>
              </a:rPr>
              <a:t>), o viceversa che non ci sia (Errore II tipo p =</a:t>
            </a:r>
            <a:r>
              <a:rPr lang="it-IT" altLang="it-IT" sz="1800" b="0">
                <a:latin typeface="Symbol" panose="05050102010706020507" pitchFamily="18" charset="2"/>
              </a:rPr>
              <a:t> b</a:t>
            </a:r>
            <a:r>
              <a:rPr lang="it-IT" altLang="it-IT" sz="1800" b="0">
                <a:latin typeface="Verdana" panose="020B0604030504040204" pitchFamily="34" charset="0"/>
              </a:rPr>
              <a:t>) </a:t>
            </a:r>
          </a:p>
        </p:txBody>
      </p:sp>
      <p:sp>
        <p:nvSpPr>
          <p:cNvPr id="2560022" name="Line 22"/>
          <p:cNvSpPr>
            <a:spLocks noChangeShapeType="1"/>
          </p:cNvSpPr>
          <p:nvPr/>
        </p:nvSpPr>
        <p:spPr bwMode="auto">
          <a:xfrm flipV="1">
            <a:off x="5734050" y="2914650"/>
            <a:ext cx="1162050" cy="438150"/>
          </a:xfrm>
          <a:prstGeom prst="line">
            <a:avLst/>
          </a:prstGeom>
          <a:noFill/>
          <a:ln w="9525">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endParaRPr lang="it-IT"/>
          </a:p>
        </p:txBody>
      </p:sp>
    </p:spTree>
    <p:extLst>
      <p:ext uri="{BB962C8B-B14F-4D97-AF65-F5344CB8AC3E}">
        <p14:creationId xmlns:p14="http://schemas.microsoft.com/office/powerpoint/2010/main" val="201470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021"/>
                                        </p:tgtEl>
                                        <p:attrNameLst>
                                          <p:attrName>style.visibility</p:attrName>
                                        </p:attrNameLst>
                                      </p:cBhvr>
                                      <p:to>
                                        <p:strVal val="visible"/>
                                      </p:to>
                                    </p:set>
                                    <p:animEffect transition="in" filter="wipe(left)">
                                      <p:cBhvr>
                                        <p:cTn id="7" dur="500"/>
                                        <p:tgtEl>
                                          <p:spTgt spid="2560021"/>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2560018"/>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2560017"/>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560020"/>
                                        </p:tgtEl>
                                        <p:attrNameLst>
                                          <p:attrName>style.visibility</p:attrName>
                                        </p:attrNameLst>
                                      </p:cBhvr>
                                      <p:to>
                                        <p:strVal val="visible"/>
                                      </p:to>
                                    </p:set>
                                    <p:animEffect transition="in" filter="wipe(left)">
                                      <p:cBhvr>
                                        <p:cTn id="18" dur="500"/>
                                        <p:tgtEl>
                                          <p:spTgt spid="2560020"/>
                                        </p:tgtEl>
                                      </p:cBhvr>
                                    </p:animEffect>
                                  </p:childTnLst>
                                </p:cTn>
                              </p:par>
                            </p:childTnLst>
                          </p:cTn>
                        </p:par>
                        <p:par>
                          <p:cTn id="19" fill="hold" nodeType="afterGroup">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2560022"/>
                                        </p:tgtEl>
                                        <p:attrNameLst>
                                          <p:attrName>style.visibility</p:attrName>
                                        </p:attrNameLst>
                                      </p:cBhvr>
                                      <p:to>
                                        <p:strVal val="visible"/>
                                      </p:to>
                                    </p:set>
                                    <p:animEffect transition="in" filter="wipe(right)">
                                      <p:cBhvr>
                                        <p:cTn id="22" dur="500"/>
                                        <p:tgtEl>
                                          <p:spTgt spid="2560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17" grpId="0" animBg="1"/>
      <p:bldP spid="2560018" grpId="0" animBg="1"/>
      <p:bldP spid="2560020" grpId="0"/>
      <p:bldP spid="2560021" grpId="0"/>
      <p:bldP spid="25600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02" name="Rectangle 2"/>
          <p:cNvSpPr>
            <a:spLocks noGrp="1" noChangeArrowheads="1"/>
          </p:cNvSpPr>
          <p:nvPr>
            <p:ph type="title"/>
          </p:nvPr>
        </p:nvSpPr>
        <p:spPr>
          <a:xfrm>
            <a:off x="19050" y="247650"/>
            <a:ext cx="7046913" cy="13112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r>
              <a:rPr lang="it-IT" altLang="it-IT" sz="4000" b="1" i="1">
                <a:solidFill>
                  <a:srgbClr val="FF9900"/>
                </a:solidFill>
              </a:rPr>
              <a:t>randomizzazione</a:t>
            </a:r>
            <a:r>
              <a:rPr lang="it-IT" altLang="it-IT" sz="4000" b="1">
                <a:solidFill>
                  <a:schemeClr val="accent2"/>
                </a:solidFill>
              </a:rPr>
              <a:t> e misura degli effetti</a:t>
            </a:r>
            <a:endParaRPr lang="it-IT" altLang="it-IT" sz="4000" b="1" i="1">
              <a:solidFill>
                <a:srgbClr val="FF9900"/>
              </a:solidFill>
            </a:endParaRPr>
          </a:p>
        </p:txBody>
      </p:sp>
      <p:sp>
        <p:nvSpPr>
          <p:cNvPr id="2508803" name="Rectangle 3"/>
          <p:cNvSpPr>
            <a:spLocks noChangeArrowheads="1"/>
          </p:cNvSpPr>
          <p:nvPr/>
        </p:nvSpPr>
        <p:spPr bwMode="auto">
          <a:xfrm>
            <a:off x="0" y="2319338"/>
            <a:ext cx="9144000" cy="306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81000" indent="-381000">
              <a:defRPr>
                <a:solidFill>
                  <a:schemeClr val="tx1"/>
                </a:solidFill>
                <a:latin typeface="Arial" panose="020B0604020202020204" pitchFamily="34" charset="0"/>
                <a:cs typeface="Arial" panose="020B0604020202020204" pitchFamily="34" charset="0"/>
              </a:defRPr>
            </a:lvl1pPr>
            <a:lvl2pPr marL="914400" indent="-342900">
              <a:defRPr>
                <a:solidFill>
                  <a:schemeClr val="tx1"/>
                </a:solidFill>
                <a:latin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cs typeface="Arial" panose="020B0604020202020204" pitchFamily="34" charset="0"/>
              </a:defRPr>
            </a:lvl3pPr>
            <a:lvl4pPr marL="1714500" indent="-342900">
              <a:defRPr>
                <a:solidFill>
                  <a:schemeClr val="tx1"/>
                </a:solidFill>
                <a:latin typeface="Arial" panose="020B0604020202020204" pitchFamily="34" charset="0"/>
                <a:cs typeface="Arial" panose="020B0604020202020204" pitchFamily="34" charset="0"/>
              </a:defRPr>
            </a:lvl4pPr>
            <a:lvl5pPr marL="2171700" indent="-342900">
              <a:defRPr>
                <a:solidFill>
                  <a:schemeClr val="tx1"/>
                </a:solidFill>
                <a:latin typeface="Arial" panose="020B0604020202020204" pitchFamily="34" charset="0"/>
                <a:cs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buClr>
                <a:schemeClr val="accent2"/>
              </a:buClr>
              <a:buFont typeface="Wingdings" panose="05000000000000000000" pitchFamily="2" charset="2"/>
              <a:buChar char="§"/>
            </a:pPr>
            <a:r>
              <a:rPr lang="en-US" altLang="it-IT" sz="2600" b="0">
                <a:solidFill>
                  <a:srgbClr val="000000"/>
                </a:solidFill>
                <a:latin typeface="leclq8" charset="0"/>
              </a:rPr>
              <a:t>Se alcune assunzioni sono soddisfatte, gli esperimenti randomizzati controllati producono una </a:t>
            </a:r>
            <a:r>
              <a:rPr lang="en-US" altLang="it-IT" sz="2600" b="0">
                <a:solidFill>
                  <a:srgbClr val="FF9900"/>
                </a:solidFill>
                <a:latin typeface="leclq8" charset="0"/>
              </a:rPr>
              <a:t>stima non distorta dell'effetto medio del trattamento</a:t>
            </a:r>
            <a:r>
              <a:rPr lang="en-US" altLang="it-IT" sz="2600" b="0">
                <a:solidFill>
                  <a:srgbClr val="FF0000"/>
                </a:solidFill>
                <a:latin typeface="leclq8" charset="0"/>
              </a:rPr>
              <a:t> </a:t>
            </a:r>
            <a:r>
              <a:rPr lang="en-US" altLang="it-IT" sz="2600" b="0">
                <a:solidFill>
                  <a:srgbClr val="000000"/>
                </a:solidFill>
                <a:latin typeface="leclq8" charset="0"/>
              </a:rPr>
              <a:t>(Rosenbaum, 1995).</a:t>
            </a:r>
          </a:p>
          <a:p>
            <a:pPr eaLnBrk="0" hangingPunct="0">
              <a:spcBef>
                <a:spcPct val="50000"/>
              </a:spcBef>
              <a:buClr>
                <a:schemeClr val="accent2"/>
              </a:buClr>
              <a:buFont typeface="Wingdings" panose="05000000000000000000" pitchFamily="2" charset="2"/>
              <a:buChar char="§"/>
            </a:pPr>
            <a:r>
              <a:rPr lang="en-US" altLang="it-IT" sz="2600" b="0">
                <a:solidFill>
                  <a:srgbClr val="000000"/>
                </a:solidFill>
                <a:latin typeface="leclq8" charset="0"/>
              </a:rPr>
              <a:t>Questa stima possiede delle desiderabili proprietà statistiche che rendono possibile calcolare la probabilità che il vero effetto del trattamento ricada all'interno di un definito intervallo di confidenza.</a:t>
            </a:r>
          </a:p>
        </p:txBody>
      </p:sp>
    </p:spTree>
    <p:extLst>
      <p:ext uri="{BB962C8B-B14F-4D97-AF65-F5344CB8AC3E}">
        <p14:creationId xmlns:p14="http://schemas.microsoft.com/office/powerpoint/2010/main" val="41762671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08803">
                                            <p:txEl>
                                              <p:pRg st="0" end="0"/>
                                            </p:txEl>
                                          </p:spTgt>
                                        </p:tgtEl>
                                        <p:attrNameLst>
                                          <p:attrName>style.visibility</p:attrName>
                                        </p:attrNameLst>
                                      </p:cBhvr>
                                      <p:to>
                                        <p:strVal val="visible"/>
                                      </p:to>
                                    </p:set>
                                    <p:animEffect transition="in" filter="wipe(left)">
                                      <p:cBhvr>
                                        <p:cTn id="7" dur="500"/>
                                        <p:tgtEl>
                                          <p:spTgt spid="25088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08803">
                                            <p:txEl>
                                              <p:pRg st="1" end="1"/>
                                            </p:txEl>
                                          </p:spTgt>
                                        </p:tgtEl>
                                        <p:attrNameLst>
                                          <p:attrName>style.visibility</p:attrName>
                                        </p:attrNameLst>
                                      </p:cBhvr>
                                      <p:to>
                                        <p:strVal val="visible"/>
                                      </p:to>
                                    </p:set>
                                    <p:animEffect transition="in" filter="wipe(left)">
                                      <p:cBhvr>
                                        <p:cTn id="12" dur="500"/>
                                        <p:tgtEl>
                                          <p:spTgt spid="25088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0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0850" name="Picture 2" descr="title-b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71700" y="933450"/>
            <a:ext cx="476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510851" name="Text Box 3"/>
          <p:cNvSpPr txBox="1">
            <a:spLocks noChangeArrowheads="1"/>
          </p:cNvSpPr>
          <p:nvPr/>
        </p:nvSpPr>
        <p:spPr bwMode="auto">
          <a:xfrm>
            <a:off x="436563" y="242888"/>
            <a:ext cx="8231187"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4572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4000">
                <a:solidFill>
                  <a:schemeClr val="accent2"/>
                </a:solidFill>
              </a:rPr>
              <a:t>“</a:t>
            </a:r>
            <a:r>
              <a:rPr lang="it-IT" altLang="it-IT" sz="4000" i="1">
                <a:solidFill>
                  <a:srgbClr val="FF9900"/>
                </a:solidFill>
              </a:rPr>
              <a:t>Gold standard</a:t>
            </a:r>
            <a:r>
              <a:rPr lang="it-IT" altLang="it-IT" sz="4000">
                <a:solidFill>
                  <a:schemeClr val="accent2"/>
                </a:solidFill>
              </a:rPr>
              <a:t> for treatment outcome research”</a:t>
            </a:r>
          </a:p>
        </p:txBody>
      </p:sp>
      <p:sp>
        <p:nvSpPr>
          <p:cNvPr id="2510852" name="Rectangle 4"/>
          <p:cNvSpPr>
            <a:spLocks noChangeArrowheads="1"/>
          </p:cNvSpPr>
          <p:nvPr/>
        </p:nvSpPr>
        <p:spPr bwMode="auto">
          <a:xfrm>
            <a:off x="436563" y="5013325"/>
            <a:ext cx="8231187" cy="1587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lIns="0" tIns="0" rIns="0" bIns="0">
            <a:spAutoFit/>
          </a:bodyPr>
          <a:lstStyle/>
          <a:p>
            <a:pPr algn="just" eaLnBrk="0" hangingPunct="0">
              <a:spcBef>
                <a:spcPct val="50000"/>
              </a:spcBef>
              <a:buClr>
                <a:schemeClr val="bg1"/>
              </a:buClr>
              <a:buFont typeface="Wingdings" panose="05000000000000000000" pitchFamily="2" charset="2"/>
              <a:buNone/>
            </a:pPr>
            <a:r>
              <a:rPr lang="en-US" altLang="it-IT" sz="2600" b="0">
                <a:solidFill>
                  <a:srgbClr val="000000"/>
                </a:solidFill>
                <a:latin typeface="leclq8" charset="0"/>
              </a:rPr>
              <a:t>Per queste ragioni, gli esperimenti randomizzati controllati costituiscono lo strumento privilegiato nelle ricerche che si occupano di valutare il grado di efficacia dei trattamenti.</a:t>
            </a:r>
          </a:p>
        </p:txBody>
      </p:sp>
    </p:spTree>
    <p:extLst>
      <p:ext uri="{BB962C8B-B14F-4D97-AF65-F5344CB8AC3E}">
        <p14:creationId xmlns:p14="http://schemas.microsoft.com/office/powerpoint/2010/main" val="2478441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10851"/>
                                        </p:tgtEl>
                                        <p:attrNameLst>
                                          <p:attrName>style.visibility</p:attrName>
                                        </p:attrNameLst>
                                      </p:cBhvr>
                                      <p:to>
                                        <p:strVal val="visible"/>
                                      </p:to>
                                    </p:set>
                                    <p:animEffect transition="in" filter="wipe(down)">
                                      <p:cBhvr>
                                        <p:cTn id="7" dur="500"/>
                                        <p:tgtEl>
                                          <p:spTgt spid="2510851"/>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510852"/>
                                        </p:tgtEl>
                                        <p:attrNameLst>
                                          <p:attrName>style.visibility</p:attrName>
                                        </p:attrNameLst>
                                      </p:cBhvr>
                                      <p:to>
                                        <p:strVal val="visible"/>
                                      </p:to>
                                    </p:set>
                                    <p:animEffect transition="in" filter="wipe(down)">
                                      <p:cBhvr>
                                        <p:cTn id="11" dur="500"/>
                                        <p:tgtEl>
                                          <p:spTgt spid="2510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0851" grpId="0"/>
      <p:bldP spid="2510852" grpId="0"/>
    </p:bld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bg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tx1"/>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altLang="it-IT" sz="16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131661</TotalTime>
  <Words>5861</Words>
  <Application>Microsoft Office PowerPoint</Application>
  <PresentationFormat>On-screen Show (4:3)</PresentationFormat>
  <Paragraphs>586</Paragraphs>
  <Slides>70</Slides>
  <Notes>62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80" baseType="lpstr">
      <vt:lpstr>Arial Unicode MS</vt:lpstr>
      <vt:lpstr>MS PGothic</vt:lpstr>
      <vt:lpstr>Arial</vt:lpstr>
      <vt:lpstr>leclq8</vt:lpstr>
      <vt:lpstr>Symbol</vt:lpstr>
      <vt:lpstr>Times New Roman</vt:lpstr>
      <vt:lpstr>Verdana</vt:lpstr>
      <vt:lpstr>Wingdings</vt:lpstr>
      <vt:lpstr>1_Default Design</vt:lpstr>
      <vt:lpstr>Equation</vt:lpstr>
      <vt:lpstr>Elementi di Metodologia           della ricerca psicologica EdM </vt:lpstr>
      <vt:lpstr>PowerPoint Presentation</vt:lpstr>
      <vt:lpstr>variabile indipendente  come causa di modificazione</vt:lpstr>
      <vt:lpstr>piani della ricerca</vt:lpstr>
      <vt:lpstr>vocabolario degli esperimenti</vt:lpstr>
      <vt:lpstr>manipolabilità della cause sperimentali</vt:lpstr>
      <vt:lpstr>perché la randomizzazione ?</vt:lpstr>
      <vt:lpstr>randomizzazione e misura degli effetti</vt:lpstr>
      <vt:lpstr>PowerPoint Presentation</vt:lpstr>
      <vt:lpstr>PowerPoint Presentation</vt:lpstr>
      <vt:lpstr>PowerPoint Presentation</vt:lpstr>
      <vt:lpstr>variabili                                        in genere aleatorie/casuali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interpretare s: regola empirica</vt:lpstr>
      <vt:lpstr>PowerPoint Presentation</vt:lpstr>
      <vt:lpstr>distribuzione normale standard: N(0;1)</vt:lpstr>
      <vt:lpstr>Esempio</vt:lpstr>
      <vt:lpstr>Come usare Excel per verificare ?</vt:lpstr>
      <vt:lpstr>PowerPoint Presentation</vt:lpstr>
      <vt:lpstr>PowerPoint Presentation</vt:lpstr>
      <vt:lpstr>PowerPoint Presentation</vt:lpstr>
      <vt:lpstr>PowerPoint Presentation</vt:lpstr>
      <vt:lpstr>Quanto è piacevole?</vt:lpstr>
      <vt:lpstr>PowerPoint Presentation</vt:lpstr>
      <vt:lpstr>PowerPoint Presentation</vt:lpstr>
      <vt:lpstr>PowerPoint Presentation</vt:lpstr>
      <vt:lpstr>piacevole/non piacevole?</vt:lpstr>
      <vt:lpstr>PowerPoint Presentation</vt:lpstr>
      <vt:lpstr>PowerPoint Presentation</vt:lpstr>
      <vt:lpstr>PowerPoint Presentation</vt:lpstr>
      <vt:lpstr>PowerPoint Presentation</vt:lpstr>
      <vt:lpstr>denomina il più velocemente possibile</vt:lpstr>
      <vt:lpstr>PowerPoint Presentation</vt:lpstr>
      <vt:lpstr>PowerPoint Presentation</vt:lpstr>
      <vt:lpstr>PowerPoint Presentation</vt:lpstr>
      <vt:lpstr>PowerPoint Presentation</vt:lpstr>
      <vt:lpstr>affidabilità (reliability) della misura</vt:lpstr>
      <vt:lpstr>affidabilità (reliability) della misura</vt:lpstr>
      <vt:lpstr>conseguenze di una bassa affidabilità</vt:lpstr>
      <vt:lpstr>strumenti pratici</vt:lpstr>
      <vt:lpstr>cause e soluzioni</vt:lpstr>
      <vt:lpstr>PowerPoint Presentation</vt:lpstr>
      <vt:lpstr>domande per la verifica dell’ interpretazione </vt:lpstr>
      <vt:lpstr>PowerPoint Presentation</vt:lpstr>
      <vt:lpstr>PowerPoint Presentation</vt:lpstr>
      <vt:lpstr>Cosa è</vt:lpstr>
      <vt:lpstr>PowerPoint Presentation</vt:lpstr>
      <vt:lpstr>PowerPoint Presentation</vt:lpstr>
      <vt:lpstr>esempi: v. interna</vt:lpstr>
      <vt:lpstr>esempi: v. di costrutto</vt:lpstr>
      <vt:lpstr>esempi: v. esterna</vt:lpstr>
      <vt:lpstr>3 possibili errori: v. statistica</vt:lpstr>
      <vt:lpstr>PowerPoint Presentation</vt:lpstr>
      <vt:lpstr>PowerPoint Presentation</vt:lpstr>
      <vt:lpstr>PowerPoint Presentation</vt:lpstr>
      <vt:lpstr>PowerPoint Presentation</vt:lpstr>
      <vt:lpstr>PowerPoint Presentation</vt:lpstr>
      <vt:lpstr>PowerPoint Presentation</vt:lpstr>
      <vt:lpstr>prendere una scelta: questione di a</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Scientific Writing  to maximize paper acceptance rate</dc:title>
  <dc:creator>Carlo</dc:creator>
  <cp:lastModifiedBy>Carlo</cp:lastModifiedBy>
  <cp:revision>1318</cp:revision>
  <dcterms:created xsi:type="dcterms:W3CDTF">2013-01-26T09:25:23Z</dcterms:created>
  <dcterms:modified xsi:type="dcterms:W3CDTF">2018-12-27T14:03:43Z</dcterms:modified>
</cp:coreProperties>
</file>