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5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11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64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56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83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95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5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1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73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81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52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1137-A3E0-4095-98AA-28216E3026D1}" type="datetimeFigureOut">
              <a:rPr lang="it-IT" smtClean="0"/>
              <a:t>20/11/2018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0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TRIMMING – </a:t>
            </a:r>
            <a:r>
              <a:rPr lang="it-IT" dirty="0" err="1" smtClean="0"/>
              <a:t>Why</a:t>
            </a:r>
            <a:r>
              <a:rPr lang="it-IT" dirty="0" smtClean="0"/>
              <a:t> and </a:t>
            </a:r>
            <a:r>
              <a:rPr lang="it-IT" dirty="0" err="1" smtClean="0"/>
              <a:t>when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34048" cy="4351338"/>
          </a:xfrm>
        </p:spPr>
        <p:txBody>
          <a:bodyPr>
            <a:normAutofit fontScale="92500" lnSpcReduction="10000"/>
          </a:bodyPr>
          <a:lstStyle/>
          <a:p>
            <a:r>
              <a:rPr lang="it-IT" b="1" i="1" dirty="0" err="1" smtClean="0"/>
              <a:t>Trimming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the procedure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raw</a:t>
            </a:r>
            <a:r>
              <a:rPr lang="it-IT" dirty="0" smtClean="0"/>
              <a:t> </a:t>
            </a:r>
            <a:r>
              <a:rPr lang="it-IT" dirty="0" err="1" smtClean="0"/>
              <a:t>sequencing</a:t>
            </a:r>
            <a:r>
              <a:rPr lang="it-IT" dirty="0" smtClean="0"/>
              <a:t> data and </a:t>
            </a:r>
            <a:r>
              <a:rPr lang="it-IT" dirty="0" err="1" smtClean="0"/>
              <a:t>obtain</a:t>
            </a:r>
            <a:r>
              <a:rPr lang="it-IT" dirty="0" smtClean="0"/>
              <a:t> «</a:t>
            </a:r>
            <a:r>
              <a:rPr lang="it-IT" i="1" dirty="0" err="1" smtClean="0"/>
              <a:t>clean</a:t>
            </a:r>
            <a:r>
              <a:rPr lang="it-IT" i="1" dirty="0" smtClean="0"/>
              <a:t> </a:t>
            </a:r>
            <a:r>
              <a:rPr lang="it-IT" i="1" dirty="0" err="1" smtClean="0"/>
              <a:t>reads</a:t>
            </a:r>
            <a:r>
              <a:rPr lang="it-IT" dirty="0" smtClean="0"/>
              <a:t>»</a:t>
            </a:r>
          </a:p>
          <a:p>
            <a:r>
              <a:rPr lang="it-IT" dirty="0" err="1" smtClean="0"/>
              <a:t>Raw</a:t>
            </a:r>
            <a:r>
              <a:rPr lang="it-IT" dirty="0" smtClean="0"/>
              <a:t> </a:t>
            </a:r>
            <a:r>
              <a:rPr lang="it-IT" dirty="0" err="1" smtClean="0"/>
              <a:t>sequencing</a:t>
            </a:r>
            <a:r>
              <a:rPr lang="it-IT" dirty="0" smtClean="0"/>
              <a:t> </a:t>
            </a:r>
            <a:r>
              <a:rPr lang="it-IT" dirty="0" err="1" smtClean="0"/>
              <a:t>outputs</a:t>
            </a:r>
            <a:r>
              <a:rPr lang="it-IT" dirty="0" smtClean="0"/>
              <a:t> can </a:t>
            </a:r>
            <a:r>
              <a:rPr lang="it-IT" dirty="0" err="1" smtClean="0"/>
              <a:t>contain</a:t>
            </a:r>
            <a:r>
              <a:rPr lang="it-IT" dirty="0" smtClean="0"/>
              <a:t> </a:t>
            </a:r>
            <a:r>
              <a:rPr lang="it-IT" b="1" dirty="0" err="1" smtClean="0"/>
              <a:t>errors</a:t>
            </a:r>
            <a:endParaRPr lang="it-IT" b="1" dirty="0"/>
          </a:p>
          <a:p>
            <a:r>
              <a:rPr lang="it-IT" dirty="0" err="1" smtClean="0"/>
              <a:t>Errors</a:t>
            </a:r>
            <a:r>
              <a:rPr lang="it-IT" dirty="0" smtClean="0"/>
              <a:t> in </a:t>
            </a:r>
            <a:r>
              <a:rPr lang="it-IT" dirty="0" err="1" smtClean="0"/>
              <a:t>sequencing</a:t>
            </a:r>
            <a:r>
              <a:rPr lang="it-IT" dirty="0" smtClean="0"/>
              <a:t> </a:t>
            </a:r>
            <a:r>
              <a:rPr lang="it-IT" dirty="0" err="1" smtClean="0"/>
              <a:t>reads</a:t>
            </a:r>
            <a:r>
              <a:rPr lang="it-IT" dirty="0" smtClean="0"/>
              <a:t> can </a:t>
            </a:r>
            <a:r>
              <a:rPr lang="it-IT" dirty="0" err="1" smtClean="0"/>
              <a:t>impair</a:t>
            </a:r>
            <a:r>
              <a:rPr lang="it-IT" dirty="0" smtClean="0"/>
              <a:t> downstream data </a:t>
            </a:r>
            <a:r>
              <a:rPr lang="it-IT" dirty="0" err="1" smtClean="0"/>
              <a:t>analysis</a:t>
            </a:r>
            <a:r>
              <a:rPr lang="it-IT" dirty="0" smtClean="0"/>
              <a:t> (e.g. </a:t>
            </a:r>
            <a:r>
              <a:rPr lang="it-IT" dirty="0" err="1" smtClean="0"/>
              <a:t>reads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match the target </a:t>
            </a:r>
            <a:r>
              <a:rPr lang="it-IT" dirty="0" err="1" smtClean="0"/>
              <a:t>genome</a:t>
            </a:r>
            <a:r>
              <a:rPr lang="it-IT" dirty="0" smtClean="0"/>
              <a:t>, or introduce </a:t>
            </a:r>
            <a:r>
              <a:rPr lang="it-IT" dirty="0" err="1" smtClean="0"/>
              <a:t>errors</a:t>
            </a:r>
            <a:r>
              <a:rPr lang="it-IT" dirty="0" smtClean="0"/>
              <a:t> in the </a:t>
            </a:r>
            <a:r>
              <a:rPr lang="it-IT" dirty="0" err="1" smtClean="0"/>
              <a:t>assembly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errors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be </a:t>
            </a:r>
            <a:r>
              <a:rPr lang="it-IT" dirty="0" err="1" smtClean="0"/>
              <a:t>removed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trimming</a:t>
            </a:r>
            <a:r>
              <a:rPr lang="it-IT" dirty="0" smtClean="0"/>
              <a:t> procedure </a:t>
            </a:r>
            <a:r>
              <a:rPr lang="it-IT" dirty="0" err="1" smtClean="0"/>
              <a:t>needs</a:t>
            </a:r>
            <a:r>
              <a:rPr lang="it-IT" dirty="0" smtClean="0"/>
              <a:t> to be </a:t>
            </a:r>
            <a:r>
              <a:rPr lang="it-IT" dirty="0" err="1" smtClean="0"/>
              <a:t>carried</a:t>
            </a:r>
            <a:r>
              <a:rPr lang="it-IT" dirty="0" smtClean="0"/>
              <a:t> out </a:t>
            </a:r>
            <a:r>
              <a:rPr lang="it-IT" b="1" dirty="0" err="1" smtClean="0"/>
              <a:t>before</a:t>
            </a:r>
            <a:r>
              <a:rPr lang="it-IT" dirty="0" smtClean="0"/>
              <a:t> data </a:t>
            </a:r>
            <a:r>
              <a:rPr lang="it-IT" dirty="0" err="1" smtClean="0"/>
              <a:t>analysis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8212"/>
          <a:stretch/>
        </p:blipFill>
        <p:spPr>
          <a:xfrm>
            <a:off x="8215807" y="1466686"/>
            <a:ext cx="3137993" cy="27911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156028" y="4761186"/>
            <a:ext cx="349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Trimming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term</a:t>
            </a:r>
            <a:r>
              <a:rPr lang="it-IT" dirty="0" smtClean="0"/>
              <a:t> </a:t>
            </a:r>
            <a:r>
              <a:rPr lang="it-IT" dirty="0" err="1" smtClean="0"/>
              <a:t>generally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gardening and can be </a:t>
            </a:r>
            <a:r>
              <a:rPr lang="it-IT" dirty="0" err="1" smtClean="0"/>
              <a:t>translated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«rifinitura»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94"/>
            <a:ext cx="10515600" cy="829234"/>
          </a:xfrm>
        </p:spPr>
        <p:txBody>
          <a:bodyPr/>
          <a:lstStyle/>
          <a:p>
            <a:r>
              <a:rPr lang="it-IT" dirty="0" err="1" smtClean="0"/>
              <a:t>Trimming</a:t>
            </a:r>
            <a:r>
              <a:rPr lang="it-IT" dirty="0" smtClean="0"/>
              <a:t> –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outcome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0" y="1683734"/>
            <a:ext cx="10565523" cy="4133741"/>
          </a:xfrm>
        </p:spPr>
        <p:txBody>
          <a:bodyPr>
            <a:normAutofit fontScale="85000" lnSpcReduction="10000"/>
          </a:bodyPr>
          <a:lstStyle/>
          <a:p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expect</a:t>
            </a:r>
            <a:r>
              <a:rPr lang="it-IT" sz="3600" dirty="0" smtClean="0"/>
              <a:t> to </a:t>
            </a:r>
            <a:r>
              <a:rPr lang="it-IT" sz="3600" dirty="0" err="1" smtClean="0"/>
              <a:t>obtain</a:t>
            </a:r>
            <a:r>
              <a:rPr lang="it-IT" sz="3600" dirty="0" smtClean="0"/>
              <a:t> </a:t>
            </a:r>
            <a:r>
              <a:rPr lang="it-IT" sz="3600" i="1" dirty="0" err="1" smtClean="0"/>
              <a:t>clean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reads</a:t>
            </a:r>
            <a:r>
              <a:rPr lang="it-IT" sz="3600" dirty="0" smtClean="0"/>
              <a:t>, ready for downstream </a:t>
            </a:r>
            <a:r>
              <a:rPr lang="it-IT" sz="3600" dirty="0" err="1" smtClean="0"/>
              <a:t>analysis</a:t>
            </a:r>
            <a:r>
              <a:rPr lang="it-IT" sz="3600" dirty="0" smtClean="0"/>
              <a:t> </a:t>
            </a:r>
            <a:r>
              <a:rPr lang="it-IT" sz="3600" dirty="0" err="1" smtClean="0"/>
              <a:t>without</a:t>
            </a:r>
            <a:r>
              <a:rPr lang="it-IT" sz="3600" dirty="0" smtClean="0"/>
              <a:t> </a:t>
            </a:r>
            <a:r>
              <a:rPr lang="it-IT" sz="3600" dirty="0" err="1" smtClean="0"/>
              <a:t>any</a:t>
            </a:r>
            <a:r>
              <a:rPr lang="it-IT" sz="3600" dirty="0" smtClean="0"/>
              <a:t> </a:t>
            </a:r>
            <a:r>
              <a:rPr lang="it-IT" sz="3600" dirty="0" err="1" smtClean="0"/>
              <a:t>further</a:t>
            </a:r>
            <a:r>
              <a:rPr lang="it-IT" sz="3600" dirty="0" smtClean="0"/>
              <a:t> </a:t>
            </a:r>
            <a:r>
              <a:rPr lang="it-IT" sz="3600" dirty="0" err="1" smtClean="0"/>
              <a:t>modification</a:t>
            </a:r>
            <a:endParaRPr lang="it-IT" sz="3600" dirty="0" smtClean="0"/>
          </a:p>
          <a:p>
            <a:r>
              <a:rPr lang="it-IT" sz="3600" dirty="0" err="1" smtClean="0"/>
              <a:t>However</a:t>
            </a:r>
            <a:r>
              <a:rPr lang="it-IT" sz="3600" dirty="0" smtClean="0"/>
              <a:t>, </a:t>
            </a:r>
            <a:r>
              <a:rPr lang="it-IT" sz="3600" dirty="0" err="1" smtClean="0"/>
              <a:t>keep</a:t>
            </a:r>
            <a:r>
              <a:rPr lang="it-IT" sz="3600" dirty="0" smtClean="0"/>
              <a:t> in </a:t>
            </a:r>
            <a:r>
              <a:rPr lang="it-IT" sz="3600" dirty="0" err="1" smtClean="0"/>
              <a:t>mind</a:t>
            </a:r>
            <a:r>
              <a:rPr lang="it-IT" sz="3600" dirty="0" smtClean="0"/>
              <a:t> </a:t>
            </a:r>
            <a:r>
              <a:rPr lang="it-IT" sz="3600" dirty="0" err="1" smtClean="0"/>
              <a:t>that</a:t>
            </a:r>
            <a:r>
              <a:rPr lang="it-IT" sz="3600" dirty="0" smtClean="0"/>
              <a:t> </a:t>
            </a:r>
            <a:r>
              <a:rPr lang="it-IT" sz="3600" b="1" dirty="0" err="1" smtClean="0"/>
              <a:t>reads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will</a:t>
            </a:r>
            <a:r>
              <a:rPr lang="it-IT" sz="3600" b="1" dirty="0" smtClean="0"/>
              <a:t> be </a:t>
            </a:r>
            <a:r>
              <a:rPr lang="it-IT" sz="3600" b="1" dirty="0" err="1" smtClean="0"/>
              <a:t>shorter</a:t>
            </a:r>
            <a:r>
              <a:rPr lang="it-IT" sz="3600" b="1" dirty="0" smtClean="0"/>
              <a:t> on </a:t>
            </a:r>
            <a:r>
              <a:rPr lang="it-IT" sz="3600" b="1" dirty="0" err="1" smtClean="0"/>
              <a:t>average</a:t>
            </a:r>
            <a:r>
              <a:rPr lang="it-IT" sz="3600" dirty="0" smtClean="0"/>
              <a:t>, and </a:t>
            </a:r>
            <a:r>
              <a:rPr lang="it-IT" sz="3600" dirty="0" err="1" smtClean="0"/>
              <a:t>often</a:t>
            </a:r>
            <a:r>
              <a:rPr lang="it-IT" sz="3600" dirty="0"/>
              <a:t> </a:t>
            </a:r>
            <a:r>
              <a:rPr lang="it-IT" sz="3600" dirty="0" smtClean="0"/>
              <a:t>in a </a:t>
            </a:r>
            <a:r>
              <a:rPr lang="it-IT" sz="3600" b="1" dirty="0" err="1" smtClean="0"/>
              <a:t>much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lower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number</a:t>
            </a:r>
            <a:r>
              <a:rPr lang="it-IT" sz="3600" dirty="0" smtClean="0"/>
              <a:t> </a:t>
            </a:r>
            <a:r>
              <a:rPr lang="it-IT" sz="3600" dirty="0" err="1" smtClean="0"/>
              <a:t>than</a:t>
            </a:r>
            <a:r>
              <a:rPr lang="it-IT" sz="3600" dirty="0" smtClean="0"/>
              <a:t> </a:t>
            </a:r>
            <a:r>
              <a:rPr lang="it-IT" sz="3600" dirty="0" err="1" smtClean="0"/>
              <a:t>those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originally</a:t>
            </a:r>
            <a:r>
              <a:rPr lang="it-IT" sz="3600" dirty="0" smtClean="0"/>
              <a:t> </a:t>
            </a:r>
            <a:r>
              <a:rPr lang="it-IT" sz="3600" dirty="0" err="1" smtClean="0"/>
              <a:t>had</a:t>
            </a:r>
            <a:r>
              <a:rPr lang="it-IT" sz="3600" dirty="0" smtClean="0"/>
              <a:t> (</a:t>
            </a:r>
            <a:r>
              <a:rPr lang="it-IT" sz="3600" dirty="0" err="1" smtClean="0"/>
              <a:t>because</a:t>
            </a:r>
            <a:r>
              <a:rPr lang="it-IT" sz="3600" dirty="0" smtClean="0"/>
              <a:t> </a:t>
            </a:r>
            <a:r>
              <a:rPr lang="it-IT" sz="3600" dirty="0" err="1" smtClean="0"/>
              <a:t>many</a:t>
            </a:r>
            <a:r>
              <a:rPr lang="it-IT" sz="3600" dirty="0" smtClean="0"/>
              <a:t> of </a:t>
            </a:r>
            <a:r>
              <a:rPr lang="it-IT" sz="3600" dirty="0" err="1" smtClean="0"/>
              <a:t>them</a:t>
            </a:r>
            <a:r>
              <a:rPr lang="it-IT" sz="3600" dirty="0" smtClean="0"/>
              <a:t> </a:t>
            </a:r>
            <a:r>
              <a:rPr lang="it-IT" sz="3600" dirty="0" err="1" smtClean="0"/>
              <a:t>have</a:t>
            </a:r>
            <a:r>
              <a:rPr lang="it-IT" sz="3600" dirty="0" smtClean="0"/>
              <a:t> </a:t>
            </a:r>
            <a:r>
              <a:rPr lang="it-IT" sz="3600" dirty="0" err="1" smtClean="0"/>
              <a:t>been</a:t>
            </a:r>
            <a:r>
              <a:rPr lang="it-IT" sz="3600" dirty="0" smtClean="0"/>
              <a:t> </a:t>
            </a:r>
            <a:r>
              <a:rPr lang="it-IT" sz="3600" dirty="0" err="1" smtClean="0"/>
              <a:t>discarded</a:t>
            </a:r>
            <a:r>
              <a:rPr lang="it-IT" sz="3600" dirty="0"/>
              <a:t> </a:t>
            </a:r>
            <a:r>
              <a:rPr lang="it-IT" sz="3600" dirty="0" err="1" smtClean="0"/>
              <a:t>during</a:t>
            </a:r>
            <a:r>
              <a:rPr lang="it-IT" sz="3600" dirty="0" smtClean="0"/>
              <a:t> the </a:t>
            </a:r>
            <a:r>
              <a:rPr lang="it-IT" sz="3600" dirty="0" err="1" smtClean="0"/>
              <a:t>trimming</a:t>
            </a:r>
            <a:r>
              <a:rPr lang="it-IT" sz="3600" dirty="0" smtClean="0"/>
              <a:t> procedure)</a:t>
            </a:r>
          </a:p>
          <a:p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need</a:t>
            </a:r>
            <a:r>
              <a:rPr lang="it-IT" sz="3600" dirty="0" smtClean="0"/>
              <a:t> to </a:t>
            </a:r>
            <a:r>
              <a:rPr lang="it-IT" sz="3600" dirty="0" err="1" smtClean="0"/>
              <a:t>ask</a:t>
            </a:r>
            <a:r>
              <a:rPr lang="it-IT" sz="3600" dirty="0" smtClean="0"/>
              <a:t> </a:t>
            </a:r>
            <a:r>
              <a:rPr lang="it-IT" sz="3600" dirty="0" err="1" smtClean="0"/>
              <a:t>ourselves</a:t>
            </a:r>
            <a:r>
              <a:rPr lang="it-IT" sz="3600" dirty="0" smtClean="0"/>
              <a:t> </a:t>
            </a:r>
            <a:r>
              <a:rPr lang="it-IT" sz="3600" dirty="0" err="1" smtClean="0"/>
              <a:t>whether</a:t>
            </a:r>
            <a:r>
              <a:rPr lang="it-IT" sz="3600" dirty="0" smtClean="0"/>
              <a:t> the </a:t>
            </a:r>
            <a:r>
              <a:rPr lang="it-IT" sz="3600" dirty="0" err="1" smtClean="0"/>
              <a:t>number</a:t>
            </a:r>
            <a:r>
              <a:rPr lang="it-IT" sz="3600" dirty="0" smtClean="0"/>
              <a:t> of </a:t>
            </a:r>
            <a:r>
              <a:rPr lang="it-IT" sz="3600" dirty="0" err="1" smtClean="0"/>
              <a:t>reads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got</a:t>
            </a:r>
            <a:r>
              <a:rPr lang="it-IT" sz="3600" dirty="0" smtClean="0"/>
              <a:t> </a:t>
            </a:r>
            <a:r>
              <a:rPr lang="it-IT" sz="3600" dirty="0" err="1" smtClean="0"/>
              <a:t>after</a:t>
            </a:r>
            <a:r>
              <a:rPr lang="it-IT" sz="3600" dirty="0" smtClean="0"/>
              <a:t> the </a:t>
            </a:r>
            <a:r>
              <a:rPr lang="it-IT" sz="3600" dirty="0" err="1" smtClean="0"/>
              <a:t>trimmin</a:t>
            </a:r>
            <a:r>
              <a:rPr lang="it-IT" sz="3600" dirty="0" err="1" smtClean="0"/>
              <a:t>g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fine for </a:t>
            </a:r>
            <a:r>
              <a:rPr lang="it-IT" sz="3600" dirty="0" err="1" smtClean="0"/>
              <a:t>our</a:t>
            </a:r>
            <a:r>
              <a:rPr lang="it-IT" sz="3600" dirty="0" smtClean="0"/>
              <a:t> </a:t>
            </a:r>
            <a:r>
              <a:rPr lang="it-IT" sz="3600" dirty="0" err="1" smtClean="0"/>
              <a:t>dowstream</a:t>
            </a:r>
            <a:r>
              <a:rPr lang="it-IT" sz="3600" dirty="0" smtClean="0"/>
              <a:t> </a:t>
            </a:r>
            <a:r>
              <a:rPr lang="it-IT" sz="3600" dirty="0" err="1" smtClean="0"/>
              <a:t>application</a:t>
            </a:r>
            <a:r>
              <a:rPr lang="it-IT" sz="3600" dirty="0" smtClean="0"/>
              <a:t>… </a:t>
            </a:r>
            <a:r>
              <a:rPr lang="it-IT" sz="3600" dirty="0" err="1" smtClean="0"/>
              <a:t>if</a:t>
            </a:r>
            <a:r>
              <a:rPr lang="it-IT" sz="3600" dirty="0" smtClean="0"/>
              <a:t> the </a:t>
            </a:r>
            <a:r>
              <a:rPr lang="it-IT" sz="3600" dirty="0" err="1" smtClean="0"/>
              <a:t>number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</a:t>
            </a:r>
            <a:r>
              <a:rPr lang="it-IT" sz="3600" dirty="0" err="1" smtClean="0"/>
              <a:t>too</a:t>
            </a:r>
            <a:r>
              <a:rPr lang="it-IT" sz="3600" dirty="0" smtClean="0"/>
              <a:t> </a:t>
            </a:r>
            <a:r>
              <a:rPr lang="it-IT" sz="3600" dirty="0" err="1" smtClean="0"/>
              <a:t>low</a:t>
            </a:r>
            <a:r>
              <a:rPr lang="it-IT" sz="3600" dirty="0" smtClean="0"/>
              <a:t>,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migth</a:t>
            </a:r>
            <a:r>
              <a:rPr lang="it-IT" sz="3600" dirty="0" smtClean="0"/>
              <a:t> </a:t>
            </a:r>
            <a:r>
              <a:rPr lang="it-IT" sz="3600" dirty="0" err="1" smtClean="0"/>
              <a:t>want</a:t>
            </a:r>
            <a:r>
              <a:rPr lang="it-IT" sz="3600" dirty="0" smtClean="0"/>
              <a:t> to use </a:t>
            </a:r>
            <a:r>
              <a:rPr lang="it-IT" sz="3600" b="1" dirty="0" err="1" smtClean="0"/>
              <a:t>less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stringent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parameters</a:t>
            </a:r>
            <a:r>
              <a:rPr lang="it-IT" sz="3600" dirty="0" smtClean="0"/>
              <a:t> and </a:t>
            </a:r>
            <a:r>
              <a:rPr lang="it-IT" sz="3600" dirty="0" err="1" smtClean="0"/>
              <a:t>perform</a:t>
            </a:r>
            <a:r>
              <a:rPr lang="it-IT" sz="3600" dirty="0" smtClean="0"/>
              <a:t> a </a:t>
            </a:r>
            <a:r>
              <a:rPr lang="it-IT" sz="3600" dirty="0" err="1" smtClean="0"/>
              <a:t>softer</a:t>
            </a:r>
            <a:r>
              <a:rPr lang="it-IT" sz="3600" dirty="0" smtClean="0"/>
              <a:t> </a:t>
            </a:r>
            <a:r>
              <a:rPr lang="it-IT" sz="3600" dirty="0" err="1" smtClean="0"/>
              <a:t>trimming</a:t>
            </a:r>
            <a:endParaRPr lang="it-IT" sz="36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41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TRIMMING – How?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8803" cy="4351338"/>
          </a:xfrm>
        </p:spPr>
        <p:txBody>
          <a:bodyPr>
            <a:normAutofit fontScale="85000" lnSpcReduction="10000"/>
          </a:bodyPr>
          <a:lstStyle/>
          <a:p>
            <a:r>
              <a:rPr lang="it-IT" dirty="0" err="1" smtClean="0"/>
              <a:t>Sequencing</a:t>
            </a:r>
            <a:r>
              <a:rPr lang="it-IT" dirty="0" smtClean="0"/>
              <a:t> </a:t>
            </a:r>
            <a:r>
              <a:rPr lang="it-IT" dirty="0" err="1" smtClean="0"/>
              <a:t>reads</a:t>
            </a:r>
            <a:r>
              <a:rPr lang="it-IT" dirty="0" smtClean="0"/>
              <a:t> are </a:t>
            </a:r>
            <a:r>
              <a:rPr lang="it-IT" dirty="0" err="1" smtClean="0"/>
              <a:t>delivered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FASTQ </a:t>
            </a:r>
            <a:r>
              <a:rPr lang="it-IT" dirty="0" err="1" smtClean="0"/>
              <a:t>files</a:t>
            </a:r>
            <a:r>
              <a:rPr lang="it-IT" dirty="0" smtClean="0"/>
              <a:t>, i.e. </a:t>
            </a:r>
            <a:r>
              <a:rPr lang="it-IT" dirty="0" smtClean="0"/>
              <a:t>text </a:t>
            </a:r>
            <a:r>
              <a:rPr lang="it-IT" dirty="0" err="1" smtClean="0"/>
              <a:t>files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the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displayed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contain</a:t>
            </a:r>
            <a:r>
              <a:rPr lang="it-IT" dirty="0" smtClean="0"/>
              <a:t> (i) </a:t>
            </a:r>
            <a:r>
              <a:rPr lang="it-IT" b="1" dirty="0" smtClean="0"/>
              <a:t>nucleotide </a:t>
            </a:r>
            <a:r>
              <a:rPr lang="it-IT" b="1" dirty="0" err="1" smtClean="0"/>
              <a:t>sequence</a:t>
            </a:r>
            <a:r>
              <a:rPr lang="it-IT" dirty="0" smtClean="0"/>
              <a:t> and (ii) </a:t>
            </a:r>
            <a:r>
              <a:rPr lang="it-IT" b="1" dirty="0" err="1" smtClean="0"/>
              <a:t>quality</a:t>
            </a:r>
            <a:r>
              <a:rPr lang="it-IT" b="1" dirty="0" smtClean="0"/>
              <a:t> </a:t>
            </a:r>
            <a:r>
              <a:rPr lang="it-IT" b="1" dirty="0" err="1" smtClean="0"/>
              <a:t>scores</a:t>
            </a:r>
            <a:endParaRPr lang="it-IT" b="1" dirty="0" smtClean="0"/>
          </a:p>
          <a:p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scores</a:t>
            </a:r>
            <a:r>
              <a:rPr lang="it-IT" dirty="0" smtClean="0"/>
              <a:t> can be </a:t>
            </a:r>
            <a:r>
              <a:rPr lang="it-IT" dirty="0" err="1" smtClean="0"/>
              <a:t>read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numeric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 and </a:t>
            </a:r>
            <a:r>
              <a:rPr lang="it-IT" dirty="0" err="1" smtClean="0"/>
              <a:t>displayed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histograms</a:t>
            </a:r>
            <a:r>
              <a:rPr lang="it-IT" dirty="0" smtClean="0"/>
              <a:t> (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the CLC </a:t>
            </a:r>
            <a:r>
              <a:rPr lang="it-IT" dirty="0" err="1" smtClean="0"/>
              <a:t>genomics</a:t>
            </a:r>
            <a:r>
              <a:rPr lang="it-IT" dirty="0" smtClean="0"/>
              <a:t> </a:t>
            </a:r>
            <a:r>
              <a:rPr lang="it-IT" dirty="0" err="1" smtClean="0"/>
              <a:t>workbench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 indicate the </a:t>
            </a:r>
            <a:r>
              <a:rPr lang="it-IT" b="1" dirty="0" err="1" smtClean="0"/>
              <a:t>confidence</a:t>
            </a:r>
            <a:r>
              <a:rPr lang="it-IT" dirty="0" smtClean="0"/>
              <a:t> score for  </a:t>
            </a:r>
            <a:r>
              <a:rPr lang="it-IT" b="1" dirty="0" smtClean="0"/>
              <a:t>base </a:t>
            </a:r>
            <a:r>
              <a:rPr lang="it-IT" b="1" dirty="0" err="1" smtClean="0"/>
              <a:t>calling</a:t>
            </a:r>
            <a:endParaRPr lang="it-IT" b="1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can set a </a:t>
            </a:r>
            <a:r>
              <a:rPr lang="it-IT" dirty="0" err="1" smtClean="0"/>
              <a:t>minimal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r>
              <a:rPr lang="it-IT" dirty="0" smtClean="0"/>
              <a:t> for base </a:t>
            </a:r>
            <a:r>
              <a:rPr lang="it-IT" dirty="0" err="1" smtClean="0"/>
              <a:t>calling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-&gt; </a:t>
            </a:r>
            <a:r>
              <a:rPr lang="it-IT" dirty="0" err="1" smtClean="0"/>
              <a:t>bases</a:t>
            </a:r>
            <a:r>
              <a:rPr lang="it-IT" dirty="0" smtClean="0"/>
              <a:t> with </a:t>
            </a:r>
            <a:r>
              <a:rPr lang="it-IT" dirty="0" err="1" smtClean="0"/>
              <a:t>values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the </a:t>
            </a:r>
            <a:r>
              <a:rPr lang="it-IT" dirty="0" err="1" smtClean="0"/>
              <a:t>threshold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discarded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003" y="1690688"/>
            <a:ext cx="5396431" cy="137767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343" y="4478662"/>
            <a:ext cx="5346091" cy="774000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>
            <a:off x="9175531" y="3216166"/>
            <a:ext cx="788276" cy="1177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Some</a:t>
            </a:r>
            <a:r>
              <a:rPr lang="it-IT" dirty="0" smtClean="0"/>
              <a:t> </a:t>
            </a:r>
            <a:r>
              <a:rPr lang="it-IT" dirty="0" err="1" smtClean="0"/>
              <a:t>examples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574" y="992799"/>
            <a:ext cx="9583426" cy="586520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608574" y="1797269"/>
            <a:ext cx="9583426" cy="62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0" y="1414825"/>
            <a:ext cx="22574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a </a:t>
            </a:r>
            <a:r>
              <a:rPr lang="it-IT" sz="1400" dirty="0" err="1" smtClean="0"/>
              <a:t>read</a:t>
            </a:r>
            <a:r>
              <a:rPr lang="it-IT" sz="1400" dirty="0" smtClean="0"/>
              <a:t> with </a:t>
            </a:r>
            <a:r>
              <a:rPr lang="it-IT" sz="1400" dirty="0" err="1" smtClean="0"/>
              <a:t>very</a:t>
            </a:r>
            <a:endParaRPr lang="it-IT" sz="1400" dirty="0"/>
          </a:p>
          <a:p>
            <a:pPr algn="ctr"/>
            <a:r>
              <a:rPr lang="it-IT" sz="1400" dirty="0" err="1" smtClean="0"/>
              <a:t>low</a:t>
            </a:r>
            <a:r>
              <a:rPr lang="it-IT" sz="1400" dirty="0" smtClean="0"/>
              <a:t> </a:t>
            </a:r>
            <a:r>
              <a:rPr lang="it-IT" sz="1400" dirty="0" err="1" smtClean="0"/>
              <a:t>quality</a:t>
            </a:r>
            <a:r>
              <a:rPr lang="it-IT" sz="1400" dirty="0" smtClean="0"/>
              <a:t>… </a:t>
            </a:r>
            <a:r>
              <a:rPr lang="it-IT" sz="1400" dirty="0" err="1" smtClean="0"/>
              <a:t>histogram</a:t>
            </a:r>
            <a:endParaRPr lang="it-IT" sz="1400" dirty="0" smtClean="0"/>
          </a:p>
          <a:p>
            <a:pPr algn="ctr"/>
            <a:r>
              <a:rPr lang="it-IT" sz="1400" dirty="0" err="1"/>
              <a:t>v</a:t>
            </a:r>
            <a:r>
              <a:rPr lang="it-IT" sz="1400" dirty="0" err="1" smtClean="0"/>
              <a:t>alues</a:t>
            </a:r>
            <a:r>
              <a:rPr lang="it-IT" sz="1400" dirty="0" smtClean="0"/>
              <a:t> are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even</a:t>
            </a:r>
            <a:r>
              <a:rPr lang="it-IT" sz="1400" dirty="0" smtClean="0"/>
              <a:t> </a:t>
            </a:r>
            <a:r>
              <a:rPr lang="it-IT" sz="1400" dirty="0" err="1" smtClean="0"/>
              <a:t>visible</a:t>
            </a:r>
            <a:r>
              <a:rPr lang="it-IT" sz="1400" dirty="0" smtClean="0"/>
              <a:t>!</a:t>
            </a:r>
          </a:p>
          <a:p>
            <a:pPr algn="ctr"/>
            <a:r>
              <a:rPr lang="it-IT" sz="1400" dirty="0" smtClean="0"/>
              <a:t>«N» </a:t>
            </a:r>
            <a:r>
              <a:rPr lang="it-IT" sz="1400" dirty="0" err="1" smtClean="0"/>
              <a:t>indicates</a:t>
            </a:r>
            <a:r>
              <a:rPr lang="it-IT" sz="1400" dirty="0" smtClean="0"/>
              <a:t> </a:t>
            </a:r>
            <a:r>
              <a:rPr lang="it-IT" sz="1400" dirty="0" err="1" smtClean="0"/>
              <a:t>ambiguous</a:t>
            </a:r>
            <a:endParaRPr lang="it-IT" sz="1400" dirty="0" smtClean="0"/>
          </a:p>
          <a:p>
            <a:pPr algn="ctr"/>
            <a:r>
              <a:rPr lang="it-IT" sz="1400" dirty="0" smtClean="0"/>
              <a:t>nucleotide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could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be</a:t>
            </a:r>
          </a:p>
          <a:p>
            <a:pPr algn="ctr"/>
            <a:r>
              <a:rPr lang="it-IT" sz="1400" dirty="0" err="1" smtClean="0"/>
              <a:t>defined</a:t>
            </a:r>
            <a:r>
              <a:rPr lang="it-IT" sz="1400" dirty="0" smtClean="0"/>
              <a:t> by the </a:t>
            </a:r>
            <a:r>
              <a:rPr lang="it-IT" sz="1400" dirty="0" err="1" smtClean="0"/>
              <a:t>sequences</a:t>
            </a:r>
            <a:endParaRPr lang="en-US" sz="1400" dirty="0"/>
          </a:p>
        </p:txBody>
      </p:sp>
      <p:sp>
        <p:nvSpPr>
          <p:cNvPr id="11" name="Freccia a destra 10"/>
          <p:cNvSpPr/>
          <p:nvPr/>
        </p:nvSpPr>
        <p:spPr>
          <a:xfrm>
            <a:off x="2134757" y="1996965"/>
            <a:ext cx="325820" cy="22071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9101959" y="1082566"/>
            <a:ext cx="3090041" cy="6554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8503170" y="284625"/>
            <a:ext cx="36888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region</a:t>
            </a:r>
            <a:r>
              <a:rPr lang="it-IT" sz="1400" dirty="0" smtClean="0"/>
              <a:t> shows </a:t>
            </a:r>
            <a:r>
              <a:rPr lang="it-IT" sz="1400" dirty="0" err="1" smtClean="0"/>
              <a:t>very</a:t>
            </a:r>
            <a:r>
              <a:rPr lang="it-IT" sz="1400" dirty="0" smtClean="0"/>
              <a:t> </a:t>
            </a:r>
            <a:r>
              <a:rPr lang="it-IT" sz="1400" dirty="0" err="1" smtClean="0"/>
              <a:t>low</a:t>
            </a:r>
            <a:r>
              <a:rPr lang="it-IT" sz="1400" dirty="0" smtClean="0"/>
              <a:t> </a:t>
            </a:r>
            <a:r>
              <a:rPr lang="it-IT" sz="1400" dirty="0" err="1" smtClean="0"/>
              <a:t>quality</a:t>
            </a:r>
            <a:r>
              <a:rPr lang="it-IT" sz="1400" dirty="0" smtClean="0"/>
              <a:t>, </a:t>
            </a:r>
            <a:r>
              <a:rPr lang="it-IT" sz="1400" dirty="0" err="1" smtClean="0"/>
              <a:t>but</a:t>
            </a:r>
            <a:endParaRPr lang="it-IT" sz="1400" dirty="0" smtClean="0"/>
          </a:p>
          <a:p>
            <a:pPr algn="ctr"/>
            <a:r>
              <a:rPr lang="it-IT" sz="1400" dirty="0"/>
              <a:t>t</a:t>
            </a:r>
            <a:r>
              <a:rPr lang="it-IT" sz="1400" dirty="0" smtClean="0"/>
              <a:t>he </a:t>
            </a:r>
            <a:r>
              <a:rPr lang="it-IT" sz="1400" dirty="0" err="1" smtClean="0"/>
              <a:t>remaining</a:t>
            </a:r>
            <a:r>
              <a:rPr lang="it-IT" sz="1400" dirty="0" smtClean="0"/>
              <a:t> part of the </a:t>
            </a:r>
            <a:r>
              <a:rPr lang="it-IT" sz="1400" dirty="0" err="1" smtClean="0"/>
              <a:t>read</a:t>
            </a:r>
            <a:r>
              <a:rPr lang="it-IT" sz="1400" dirty="0" smtClean="0"/>
              <a:t> </a:t>
            </a:r>
            <a:r>
              <a:rPr lang="it-IT" sz="1400" dirty="0" err="1" smtClean="0"/>
              <a:t>looks</a:t>
            </a:r>
            <a:r>
              <a:rPr lang="it-IT" sz="1400" dirty="0" smtClean="0"/>
              <a:t> </a:t>
            </a:r>
            <a:r>
              <a:rPr lang="it-IT" sz="1400" dirty="0" err="1" smtClean="0"/>
              <a:t>good</a:t>
            </a:r>
            <a:endParaRPr lang="it-IT" sz="1400" dirty="0" smtClean="0"/>
          </a:p>
          <a:p>
            <a:pPr algn="ctr"/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read</a:t>
            </a:r>
            <a:r>
              <a:rPr lang="it-IT" sz="1400" dirty="0" smtClean="0"/>
              <a:t> </a:t>
            </a:r>
            <a:r>
              <a:rPr lang="it-IT" sz="1400" dirty="0" err="1" smtClean="0"/>
              <a:t>should</a:t>
            </a:r>
            <a:r>
              <a:rPr lang="it-IT" sz="1400" dirty="0" smtClean="0"/>
              <a:t> be </a:t>
            </a:r>
            <a:r>
              <a:rPr lang="it-IT" sz="1400" dirty="0" err="1" smtClean="0"/>
              <a:t>trimmed</a:t>
            </a:r>
            <a:r>
              <a:rPr lang="it-IT" sz="1400" dirty="0" smtClean="0"/>
              <a:t> to </a:t>
            </a:r>
            <a:r>
              <a:rPr lang="it-IT" sz="1400" dirty="0" err="1" smtClean="0"/>
              <a:t>discard</a:t>
            </a:r>
            <a:r>
              <a:rPr lang="it-IT" sz="1400" dirty="0" smtClean="0"/>
              <a:t> </a:t>
            </a:r>
            <a:r>
              <a:rPr lang="it-IT" sz="1400" dirty="0" err="1" smtClean="0"/>
              <a:t>this</a:t>
            </a:r>
            <a:r>
              <a:rPr lang="it-IT" sz="1400" dirty="0" smtClean="0"/>
              <a:t> part</a:t>
            </a:r>
            <a:endParaRPr lang="en-US" sz="1400" dirty="0"/>
          </a:p>
        </p:txBody>
      </p:sp>
      <p:sp>
        <p:nvSpPr>
          <p:cNvPr id="14" name="Rettangolo 13"/>
          <p:cNvSpPr/>
          <p:nvPr/>
        </p:nvSpPr>
        <p:spPr>
          <a:xfrm>
            <a:off x="2608574" y="3331779"/>
            <a:ext cx="1385357" cy="5936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-29460" y="3221845"/>
            <a:ext cx="2564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Just a </a:t>
            </a:r>
            <a:r>
              <a:rPr lang="it-IT" sz="1400" dirty="0" err="1" smtClean="0"/>
              <a:t>very</a:t>
            </a:r>
            <a:r>
              <a:rPr lang="it-IT" sz="1400" dirty="0" smtClean="0"/>
              <a:t> small part of the</a:t>
            </a:r>
          </a:p>
          <a:p>
            <a:pPr algn="ctr"/>
            <a:r>
              <a:rPr lang="it-IT" sz="1400" dirty="0" err="1" smtClean="0"/>
              <a:t>read</a:t>
            </a:r>
            <a:r>
              <a:rPr lang="it-IT" sz="1400" dirty="0" smtClean="0"/>
              <a:t> shows a </a:t>
            </a:r>
            <a:r>
              <a:rPr lang="it-IT" sz="1400" dirty="0" err="1" smtClean="0"/>
              <a:t>good</a:t>
            </a:r>
            <a:r>
              <a:rPr lang="it-IT" sz="1400" dirty="0" smtClean="0"/>
              <a:t> </a:t>
            </a:r>
            <a:r>
              <a:rPr lang="it-IT" sz="1400" dirty="0" err="1" smtClean="0"/>
              <a:t>quality</a:t>
            </a:r>
            <a:r>
              <a:rPr lang="it-IT" sz="1400" dirty="0" smtClean="0"/>
              <a:t>. </a:t>
            </a:r>
            <a:r>
              <a:rPr lang="it-IT" sz="1400" dirty="0" err="1" smtClean="0"/>
              <a:t>It</a:t>
            </a:r>
            <a:endParaRPr lang="it-IT" sz="1400" dirty="0" smtClean="0"/>
          </a:p>
          <a:p>
            <a:pPr algn="ctr"/>
            <a:r>
              <a:rPr lang="it-IT" sz="1400" dirty="0" err="1" smtClean="0"/>
              <a:t>should</a:t>
            </a:r>
            <a:r>
              <a:rPr lang="it-IT" sz="1400" dirty="0" smtClean="0"/>
              <a:t> be </a:t>
            </a:r>
            <a:r>
              <a:rPr lang="it-IT" sz="1400" dirty="0" err="1" smtClean="0"/>
              <a:t>trimmed</a:t>
            </a:r>
            <a:r>
              <a:rPr lang="it-IT" sz="1400" dirty="0" smtClean="0"/>
              <a:t>, </a:t>
            </a:r>
            <a:r>
              <a:rPr lang="it-IT" sz="1400" dirty="0" err="1" smtClean="0"/>
              <a:t>but</a:t>
            </a:r>
            <a:r>
              <a:rPr lang="it-IT" sz="1400" dirty="0" smtClean="0"/>
              <a:t> the</a:t>
            </a:r>
          </a:p>
          <a:p>
            <a:pPr algn="ctr"/>
            <a:r>
              <a:rPr lang="it-IT" sz="1400" dirty="0" err="1" smtClean="0"/>
              <a:t>residual</a:t>
            </a:r>
            <a:r>
              <a:rPr lang="it-IT" sz="1400" dirty="0" smtClean="0"/>
              <a:t> </a:t>
            </a:r>
            <a:r>
              <a:rPr lang="it-IT" sz="1400" dirty="0" err="1" smtClean="0"/>
              <a:t>length</a:t>
            </a:r>
            <a:r>
              <a:rPr lang="it-IT" sz="1400" dirty="0" smtClean="0"/>
              <a:t> </a:t>
            </a:r>
            <a:r>
              <a:rPr lang="it-IT" sz="1400" dirty="0" err="1" smtClean="0"/>
              <a:t>will</a:t>
            </a:r>
            <a:r>
              <a:rPr lang="it-IT" sz="1400" dirty="0" smtClean="0"/>
              <a:t> be </a:t>
            </a:r>
            <a:r>
              <a:rPr lang="it-IT" sz="1400" dirty="0" err="1" smtClean="0"/>
              <a:t>very</a:t>
            </a:r>
            <a:r>
              <a:rPr lang="it-IT" sz="1400" dirty="0" smtClean="0"/>
              <a:t> short</a:t>
            </a:r>
            <a:endParaRPr lang="en-US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5345" y="5345785"/>
            <a:ext cx="2354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Some </a:t>
            </a:r>
            <a:r>
              <a:rPr lang="it-IT" sz="1400" dirty="0" err="1" smtClean="0"/>
              <a:t>histogram</a:t>
            </a:r>
            <a:r>
              <a:rPr lang="it-IT" sz="1400" dirty="0" smtClean="0"/>
              <a:t> </a:t>
            </a:r>
            <a:r>
              <a:rPr lang="it-IT" sz="1400" dirty="0" err="1" smtClean="0"/>
              <a:t>bars</a:t>
            </a:r>
            <a:r>
              <a:rPr lang="it-IT" sz="1400" dirty="0" smtClean="0"/>
              <a:t> are </a:t>
            </a:r>
            <a:r>
              <a:rPr lang="it-IT" sz="1400" dirty="0" err="1" smtClean="0"/>
              <a:t>low</a:t>
            </a:r>
            <a:r>
              <a:rPr lang="it-IT" sz="1400" dirty="0" smtClean="0"/>
              <a:t>!</a:t>
            </a:r>
          </a:p>
          <a:p>
            <a:pPr algn="ctr"/>
            <a:r>
              <a:rPr lang="it-IT" sz="1400" dirty="0" err="1" smtClean="0"/>
              <a:t>Should</a:t>
            </a:r>
            <a:r>
              <a:rPr lang="it-IT" sz="1400" dirty="0" smtClean="0"/>
              <a:t> </a:t>
            </a:r>
            <a:r>
              <a:rPr lang="it-IT" sz="1400" dirty="0" err="1" smtClean="0"/>
              <a:t>we</a:t>
            </a:r>
            <a:r>
              <a:rPr lang="it-IT" sz="1400" dirty="0" smtClean="0"/>
              <a:t> trim or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this</a:t>
            </a:r>
            <a:endParaRPr lang="it-IT" sz="1400" dirty="0" smtClean="0"/>
          </a:p>
          <a:p>
            <a:pPr algn="ctr"/>
            <a:r>
              <a:rPr lang="it-IT" sz="1400" dirty="0" err="1" smtClean="0"/>
              <a:t>read</a:t>
            </a:r>
            <a:r>
              <a:rPr lang="it-IT" sz="1400" dirty="0" smtClean="0"/>
              <a:t>? </a:t>
            </a:r>
            <a:r>
              <a:rPr lang="it-IT" sz="1400" dirty="0" err="1" smtClean="0"/>
              <a:t>It</a:t>
            </a:r>
            <a:r>
              <a:rPr lang="it-IT" sz="1400" dirty="0" smtClean="0"/>
              <a:t> </a:t>
            </a:r>
            <a:r>
              <a:rPr lang="it-IT" sz="1400" dirty="0" err="1" smtClean="0"/>
              <a:t>depends</a:t>
            </a:r>
            <a:r>
              <a:rPr lang="it-IT" sz="1400" dirty="0" smtClean="0"/>
              <a:t> on the</a:t>
            </a:r>
          </a:p>
          <a:p>
            <a:pPr algn="ctr"/>
            <a:r>
              <a:rPr lang="it-IT" sz="1400" dirty="0" err="1" smtClean="0"/>
              <a:t>quality</a:t>
            </a:r>
            <a:r>
              <a:rPr lang="it-IT" sz="1400" dirty="0" smtClean="0"/>
              <a:t> </a:t>
            </a:r>
            <a:r>
              <a:rPr lang="it-IT" sz="1400" dirty="0" err="1" smtClean="0"/>
              <a:t>thresholds</a:t>
            </a:r>
            <a:r>
              <a:rPr lang="it-IT" sz="1400" dirty="0" smtClean="0"/>
              <a:t> </a:t>
            </a:r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will</a:t>
            </a:r>
            <a:r>
              <a:rPr lang="it-IT" sz="1400" dirty="0" smtClean="0"/>
              <a:t> set.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2248784" y="5822838"/>
            <a:ext cx="310907" cy="22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ccia a destra 17"/>
          <p:cNvSpPr/>
          <p:nvPr/>
        </p:nvSpPr>
        <p:spPr>
          <a:xfrm>
            <a:off x="2248784" y="3638703"/>
            <a:ext cx="310907" cy="2258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94"/>
            <a:ext cx="10515600" cy="829234"/>
          </a:xfrm>
        </p:spPr>
        <p:txBody>
          <a:bodyPr/>
          <a:lstStyle/>
          <a:p>
            <a:r>
              <a:rPr lang="it-IT" dirty="0" err="1" smtClean="0"/>
              <a:t>Trimming</a:t>
            </a:r>
            <a:r>
              <a:rPr lang="it-IT" dirty="0" smtClean="0"/>
              <a:t> by </a:t>
            </a:r>
            <a:r>
              <a:rPr lang="it-IT" dirty="0" err="1" smtClean="0"/>
              <a:t>quality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83" y="1526079"/>
            <a:ext cx="6445468" cy="4133741"/>
          </a:xfrm>
        </p:spPr>
        <p:txBody>
          <a:bodyPr>
            <a:normAutofit fontScale="55000" lnSpcReduction="20000"/>
          </a:bodyPr>
          <a:lstStyle/>
          <a:p>
            <a:r>
              <a:rPr lang="it-IT" sz="3600" dirty="0" smtClean="0"/>
              <a:t>The </a:t>
            </a:r>
            <a:r>
              <a:rPr lang="it-IT" sz="3600" dirty="0" err="1" smtClean="0"/>
              <a:t>final</a:t>
            </a:r>
            <a:r>
              <a:rPr lang="it-IT" sz="3600" dirty="0" smtClean="0"/>
              <a:t> goal </a:t>
            </a:r>
            <a:r>
              <a:rPr lang="it-IT" sz="3600" dirty="0" err="1" smtClean="0"/>
              <a:t>is</a:t>
            </a:r>
            <a:r>
              <a:rPr lang="it-IT" sz="3600" dirty="0" smtClean="0"/>
              <a:t> to </a:t>
            </a:r>
            <a:r>
              <a:rPr lang="it-IT" sz="3600" b="1" dirty="0" err="1" smtClean="0"/>
              <a:t>remove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all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low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quality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bases</a:t>
            </a:r>
            <a:r>
              <a:rPr lang="it-IT" sz="3600" b="1" dirty="0" smtClean="0"/>
              <a:t> </a:t>
            </a:r>
            <a:r>
              <a:rPr lang="it-IT" sz="3600" dirty="0" smtClean="0"/>
              <a:t>and </a:t>
            </a:r>
            <a:r>
              <a:rPr lang="it-IT" sz="3600" dirty="0" err="1" smtClean="0"/>
              <a:t>most</a:t>
            </a:r>
            <a:r>
              <a:rPr lang="it-IT" sz="3600" dirty="0" smtClean="0"/>
              <a:t> «Ns» (</a:t>
            </a:r>
            <a:r>
              <a:rPr lang="it-IT" sz="3600" dirty="0" err="1" smtClean="0"/>
              <a:t>ambiguous</a:t>
            </a:r>
            <a:r>
              <a:rPr lang="it-IT" sz="3600" dirty="0" smtClean="0"/>
              <a:t> </a:t>
            </a:r>
            <a:r>
              <a:rPr lang="it-IT" sz="3600" dirty="0" err="1" smtClean="0"/>
              <a:t>nucleotides</a:t>
            </a:r>
            <a:r>
              <a:rPr lang="it-IT" sz="3600" dirty="0" smtClean="0"/>
              <a:t>), </a:t>
            </a:r>
            <a:r>
              <a:rPr lang="it-IT" sz="3600" dirty="0" err="1" smtClean="0"/>
              <a:t>only</a:t>
            </a:r>
            <a:r>
              <a:rPr lang="it-IT" sz="3600" dirty="0" smtClean="0"/>
              <a:t> </a:t>
            </a:r>
            <a:r>
              <a:rPr lang="it-IT" sz="3600" dirty="0" err="1" smtClean="0"/>
              <a:t>keeping</a:t>
            </a:r>
            <a:r>
              <a:rPr lang="it-IT" sz="3600" dirty="0" smtClean="0"/>
              <a:t> </a:t>
            </a:r>
            <a:r>
              <a:rPr lang="it-IT" sz="3600" dirty="0" err="1" smtClean="0"/>
              <a:t>those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can trust</a:t>
            </a:r>
          </a:p>
          <a:p>
            <a:r>
              <a:rPr lang="it-IT" sz="3600" dirty="0" err="1" smtClean="0"/>
              <a:t>Quality</a:t>
            </a:r>
            <a:r>
              <a:rPr lang="it-IT" sz="3600" dirty="0" smtClean="0"/>
              <a:t> </a:t>
            </a:r>
            <a:r>
              <a:rPr lang="it-IT" sz="3600" dirty="0" err="1" smtClean="0"/>
              <a:t>scores</a:t>
            </a:r>
            <a:r>
              <a:rPr lang="it-IT" sz="3600" dirty="0" smtClean="0"/>
              <a:t> are </a:t>
            </a:r>
            <a:r>
              <a:rPr lang="it-IT" sz="3600" dirty="0" err="1" smtClean="0"/>
              <a:t>usually</a:t>
            </a:r>
            <a:r>
              <a:rPr lang="it-IT" sz="3600" dirty="0" smtClean="0"/>
              <a:t> </a:t>
            </a:r>
            <a:r>
              <a:rPr lang="it-IT" sz="3600" dirty="0" err="1" smtClean="0"/>
              <a:t>given</a:t>
            </a:r>
            <a:r>
              <a:rPr lang="it-IT" sz="3600" dirty="0" smtClean="0"/>
              <a:t> </a:t>
            </a:r>
            <a:r>
              <a:rPr lang="it-IT" sz="3600" dirty="0" err="1" smtClean="0"/>
              <a:t>as</a:t>
            </a:r>
            <a:r>
              <a:rPr lang="it-IT" sz="3600" dirty="0" smtClean="0"/>
              <a:t> PHRED </a:t>
            </a:r>
            <a:r>
              <a:rPr lang="it-IT" sz="3600" dirty="0" err="1" smtClean="0"/>
              <a:t>scores</a:t>
            </a:r>
            <a:r>
              <a:rPr lang="it-IT" sz="3600" dirty="0" smtClean="0"/>
              <a:t>, </a:t>
            </a:r>
            <a:r>
              <a:rPr lang="it-IT" sz="3600" dirty="0" err="1" smtClean="0"/>
              <a:t>which</a:t>
            </a:r>
            <a:r>
              <a:rPr lang="it-IT" sz="3600" dirty="0" smtClean="0"/>
              <a:t> are </a:t>
            </a:r>
            <a:r>
              <a:rPr lang="it-IT" sz="3600" dirty="0" err="1" smtClean="0"/>
              <a:t>linked</a:t>
            </a:r>
            <a:r>
              <a:rPr lang="it-IT" sz="3600" dirty="0" smtClean="0"/>
              <a:t> to the </a:t>
            </a:r>
            <a:r>
              <a:rPr lang="it-IT" sz="3600" dirty="0" err="1" smtClean="0"/>
              <a:t>probability</a:t>
            </a:r>
            <a:r>
              <a:rPr lang="it-IT" sz="3600" dirty="0" smtClean="0"/>
              <a:t> of </a:t>
            </a:r>
            <a:r>
              <a:rPr lang="it-IT" sz="3600" dirty="0" err="1" smtClean="0"/>
              <a:t>error</a:t>
            </a:r>
            <a:r>
              <a:rPr lang="it-IT" sz="3600" dirty="0" smtClean="0"/>
              <a:t> in base </a:t>
            </a:r>
            <a:r>
              <a:rPr lang="it-IT" sz="3600" dirty="0" err="1" smtClean="0"/>
              <a:t>calling</a:t>
            </a:r>
            <a:r>
              <a:rPr lang="it-IT" sz="3600" dirty="0" smtClean="0"/>
              <a:t> (</a:t>
            </a:r>
            <a:r>
              <a:rPr lang="it-IT" sz="3600" dirty="0" err="1" smtClean="0"/>
              <a:t>see</a:t>
            </a:r>
            <a:r>
              <a:rPr lang="it-IT" sz="3600" dirty="0" smtClean="0"/>
              <a:t> </a:t>
            </a:r>
            <a:r>
              <a:rPr lang="it-IT" sz="3600" dirty="0" err="1" smtClean="0"/>
              <a:t>table</a:t>
            </a:r>
            <a:r>
              <a:rPr lang="it-IT" sz="3600" dirty="0" smtClean="0"/>
              <a:t>)</a:t>
            </a:r>
          </a:p>
          <a:p>
            <a:r>
              <a:rPr lang="it-IT" sz="3600" dirty="0" smtClean="0"/>
              <a:t>The CLC </a:t>
            </a:r>
            <a:r>
              <a:rPr lang="it-IT" sz="3600" dirty="0" err="1" smtClean="0"/>
              <a:t>Genomics</a:t>
            </a:r>
            <a:r>
              <a:rPr lang="it-IT" sz="3600" dirty="0" smtClean="0"/>
              <a:t> Workbench </a:t>
            </a:r>
            <a:r>
              <a:rPr lang="it-IT" sz="3600" dirty="0" err="1" smtClean="0"/>
              <a:t>gives</a:t>
            </a:r>
            <a:r>
              <a:rPr lang="it-IT" sz="3600" dirty="0" smtClean="0"/>
              <a:t> </a:t>
            </a:r>
            <a:r>
              <a:rPr lang="it-IT" sz="3600" dirty="0" err="1" smtClean="0"/>
              <a:t>us</a:t>
            </a:r>
            <a:r>
              <a:rPr lang="it-IT" sz="3600" dirty="0" smtClean="0"/>
              <a:t> the </a:t>
            </a:r>
            <a:r>
              <a:rPr lang="it-IT" sz="3600" dirty="0" err="1" smtClean="0"/>
              <a:t>opportunity</a:t>
            </a:r>
            <a:r>
              <a:rPr lang="it-IT" sz="3600" dirty="0" smtClean="0"/>
              <a:t> to </a:t>
            </a:r>
            <a:r>
              <a:rPr lang="it-IT" sz="3600" dirty="0" err="1" smtClean="0"/>
              <a:t>select</a:t>
            </a:r>
            <a:r>
              <a:rPr lang="it-IT" sz="3600" dirty="0" smtClean="0"/>
              <a:t> the </a:t>
            </a:r>
            <a:r>
              <a:rPr lang="it-IT" sz="3600" dirty="0" err="1" smtClean="0"/>
              <a:t>probability</a:t>
            </a:r>
            <a:r>
              <a:rPr lang="it-IT" sz="3600" dirty="0" smtClean="0"/>
              <a:t> </a:t>
            </a:r>
            <a:r>
              <a:rPr lang="it-IT" sz="3600" dirty="0" err="1" smtClean="0"/>
              <a:t>threshold</a:t>
            </a:r>
            <a:endParaRPr lang="it-IT" sz="3600" dirty="0" smtClean="0"/>
          </a:p>
          <a:p>
            <a:r>
              <a:rPr lang="it-IT" sz="3600" dirty="0" smtClean="0"/>
              <a:t>For </a:t>
            </a:r>
            <a:r>
              <a:rPr lang="it-IT" sz="3600" dirty="0" err="1" smtClean="0"/>
              <a:t>example</a:t>
            </a:r>
            <a:r>
              <a:rPr lang="it-IT" sz="3600" dirty="0" smtClean="0"/>
              <a:t>, </a:t>
            </a:r>
            <a:r>
              <a:rPr lang="it-IT" sz="3600" dirty="0" err="1" smtClean="0"/>
              <a:t>if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set the </a:t>
            </a:r>
            <a:r>
              <a:rPr lang="it-IT" sz="3600" dirty="0" err="1" smtClean="0"/>
              <a:t>threshold</a:t>
            </a:r>
            <a:r>
              <a:rPr lang="it-IT" sz="3600" dirty="0" smtClean="0"/>
              <a:t> to 0.1,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tolerate</a:t>
            </a:r>
            <a:r>
              <a:rPr lang="it-IT" sz="3600" dirty="0" smtClean="0"/>
              <a:t> a 10% </a:t>
            </a:r>
            <a:r>
              <a:rPr lang="it-IT" sz="3600" dirty="0" err="1" smtClean="0"/>
              <a:t>probability</a:t>
            </a:r>
            <a:r>
              <a:rPr lang="it-IT" sz="3600" dirty="0" smtClean="0"/>
              <a:t> </a:t>
            </a:r>
            <a:r>
              <a:rPr lang="it-IT" sz="3600" dirty="0" err="1" smtClean="0"/>
              <a:t>error</a:t>
            </a:r>
            <a:r>
              <a:rPr lang="it-IT" sz="3600" dirty="0" smtClean="0"/>
              <a:t>, and </a:t>
            </a:r>
            <a:r>
              <a:rPr lang="it-IT" sz="3600" dirty="0" err="1" smtClean="0"/>
              <a:t>therefore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use a PHRED </a:t>
            </a:r>
            <a:r>
              <a:rPr lang="it-IT" sz="3600" dirty="0" err="1" smtClean="0"/>
              <a:t>threshold</a:t>
            </a:r>
            <a:r>
              <a:rPr lang="it-IT" sz="3600" dirty="0" smtClean="0"/>
              <a:t> = 10</a:t>
            </a:r>
          </a:p>
          <a:p>
            <a:r>
              <a:rPr lang="it-IT" sz="3600" dirty="0" smtClean="0"/>
              <a:t>A </a:t>
            </a:r>
            <a:r>
              <a:rPr lang="it-IT" sz="3600" dirty="0" err="1" smtClean="0"/>
              <a:t>threshold</a:t>
            </a:r>
            <a:r>
              <a:rPr lang="it-IT" sz="3600" dirty="0" smtClean="0"/>
              <a:t> = 0.01 </a:t>
            </a:r>
            <a:r>
              <a:rPr lang="it-IT" sz="3600" dirty="0" err="1" smtClean="0"/>
              <a:t>will</a:t>
            </a:r>
            <a:r>
              <a:rPr lang="it-IT" sz="3600" dirty="0" smtClean="0"/>
              <a:t> be more </a:t>
            </a:r>
            <a:r>
              <a:rPr lang="it-IT" sz="3600" dirty="0" err="1" smtClean="0"/>
              <a:t>stringent</a:t>
            </a:r>
            <a:r>
              <a:rPr lang="it-IT" sz="3600" dirty="0" smtClean="0"/>
              <a:t> (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only</a:t>
            </a:r>
            <a:r>
              <a:rPr lang="it-IT" sz="3600" dirty="0" smtClean="0"/>
              <a:t> </a:t>
            </a:r>
            <a:r>
              <a:rPr lang="it-IT" sz="3600" dirty="0" err="1" smtClean="0"/>
              <a:t>want</a:t>
            </a:r>
            <a:r>
              <a:rPr lang="it-IT" sz="3600" dirty="0" smtClean="0"/>
              <a:t> to </a:t>
            </a:r>
            <a:r>
              <a:rPr lang="it-IT" sz="3600" dirty="0" err="1" smtClean="0"/>
              <a:t>keep</a:t>
            </a:r>
            <a:r>
              <a:rPr lang="it-IT" sz="3600" dirty="0" smtClean="0"/>
              <a:t> </a:t>
            </a:r>
            <a:r>
              <a:rPr lang="it-IT" sz="3600" dirty="0" err="1" smtClean="0"/>
              <a:t>bases</a:t>
            </a:r>
            <a:r>
              <a:rPr lang="it-IT" sz="3600" dirty="0" smtClean="0"/>
              <a:t> </a:t>
            </a:r>
            <a:r>
              <a:rPr lang="it-IT" sz="3600" dirty="0" err="1" smtClean="0"/>
              <a:t>supported</a:t>
            </a:r>
            <a:r>
              <a:rPr lang="it-IT" sz="3600" dirty="0" smtClean="0"/>
              <a:t> by &gt; 99% </a:t>
            </a:r>
            <a:r>
              <a:rPr lang="it-IT" sz="3600" dirty="0" err="1" smtClean="0"/>
              <a:t>probability</a:t>
            </a:r>
            <a:r>
              <a:rPr lang="it-IT" sz="3600" dirty="0" smtClean="0"/>
              <a:t>), and </a:t>
            </a:r>
            <a:r>
              <a:rPr lang="it-IT" sz="3600" dirty="0" err="1" smtClean="0"/>
              <a:t>therefore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use a PHRED </a:t>
            </a:r>
            <a:r>
              <a:rPr lang="it-IT" sz="3600" dirty="0" err="1" smtClean="0"/>
              <a:t>threshold</a:t>
            </a:r>
            <a:r>
              <a:rPr lang="it-IT" sz="3600" dirty="0" smtClean="0"/>
              <a:t> = 20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136" y="5602768"/>
            <a:ext cx="9574831" cy="756800"/>
          </a:xfrm>
          <a:prstGeom prst="rect">
            <a:avLst/>
          </a:prstGeom>
        </p:spPr>
      </p:pic>
      <p:cxnSp>
        <p:nvCxnSpPr>
          <p:cNvPr id="9" name="Connettore diritto 8"/>
          <p:cNvCxnSpPr/>
          <p:nvPr/>
        </p:nvCxnSpPr>
        <p:spPr>
          <a:xfrm>
            <a:off x="7104993" y="5558127"/>
            <a:ext cx="3920359" cy="801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 flipV="1">
            <a:off x="7104993" y="5558127"/>
            <a:ext cx="3920359" cy="801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545" y="2289801"/>
            <a:ext cx="4803626" cy="20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94"/>
            <a:ext cx="10515600" cy="829234"/>
          </a:xfrm>
        </p:spPr>
        <p:txBody>
          <a:bodyPr/>
          <a:lstStyle/>
          <a:p>
            <a:r>
              <a:rPr lang="it-IT" dirty="0" err="1" smtClean="0"/>
              <a:t>Trimming</a:t>
            </a:r>
            <a:r>
              <a:rPr lang="it-IT" dirty="0" smtClean="0"/>
              <a:t> </a:t>
            </a:r>
            <a:r>
              <a:rPr lang="it-IT" dirty="0" err="1" smtClean="0"/>
              <a:t>adapters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1" y="1683734"/>
            <a:ext cx="6445468" cy="4133741"/>
          </a:xfrm>
        </p:spPr>
        <p:txBody>
          <a:bodyPr>
            <a:normAutofit fontScale="70000" lnSpcReduction="20000"/>
          </a:bodyPr>
          <a:lstStyle/>
          <a:p>
            <a:r>
              <a:rPr lang="it-IT" sz="3600" dirty="0" err="1" smtClean="0"/>
              <a:t>But</a:t>
            </a:r>
            <a:r>
              <a:rPr lang="it-IT" sz="3600" dirty="0" smtClean="0"/>
              <a:t> </a:t>
            </a:r>
            <a:r>
              <a:rPr lang="it-IT" sz="3600" dirty="0" err="1" smtClean="0"/>
              <a:t>this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</a:t>
            </a:r>
            <a:r>
              <a:rPr lang="it-IT" sz="3600" dirty="0" err="1" smtClean="0"/>
              <a:t>not</a:t>
            </a:r>
            <a:r>
              <a:rPr lang="it-IT" sz="3600" dirty="0" smtClean="0"/>
              <a:t> </a:t>
            </a:r>
            <a:r>
              <a:rPr lang="it-IT" sz="3600" dirty="0" err="1" smtClean="0"/>
              <a:t>enough</a:t>
            </a:r>
            <a:r>
              <a:rPr lang="it-IT" sz="3600" dirty="0" smtClean="0"/>
              <a:t>! </a:t>
            </a:r>
            <a:r>
              <a:rPr lang="it-IT" sz="3600" dirty="0" err="1" smtClean="0"/>
              <a:t>It</a:t>
            </a:r>
            <a:r>
              <a:rPr lang="it-IT" sz="3600" dirty="0" smtClean="0"/>
              <a:t> </a:t>
            </a:r>
            <a:r>
              <a:rPr lang="it-IT" sz="3600" dirty="0" err="1" smtClean="0"/>
              <a:t>often</a:t>
            </a:r>
            <a:r>
              <a:rPr lang="it-IT" sz="3600" dirty="0" smtClean="0"/>
              <a:t> </a:t>
            </a:r>
            <a:r>
              <a:rPr lang="it-IT" sz="3600" dirty="0" err="1" smtClean="0"/>
              <a:t>happens</a:t>
            </a:r>
            <a:r>
              <a:rPr lang="it-IT" sz="3600" dirty="0" smtClean="0"/>
              <a:t> </a:t>
            </a:r>
            <a:r>
              <a:rPr lang="it-IT" sz="3600" dirty="0" err="1" smtClean="0"/>
              <a:t>that</a:t>
            </a:r>
            <a:r>
              <a:rPr lang="it-IT" sz="3600" dirty="0" smtClean="0"/>
              <a:t> </a:t>
            </a:r>
            <a:r>
              <a:rPr lang="it-IT" sz="3600" b="1" dirty="0" err="1" smtClean="0"/>
              <a:t>residual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sequencing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adapters</a:t>
            </a:r>
            <a:r>
              <a:rPr lang="it-IT" sz="3600" dirty="0" smtClean="0"/>
              <a:t> are </a:t>
            </a:r>
            <a:r>
              <a:rPr lang="it-IT" sz="3600" dirty="0" err="1" smtClean="0"/>
              <a:t>present</a:t>
            </a:r>
            <a:r>
              <a:rPr lang="it-IT" sz="3600" dirty="0" smtClean="0"/>
              <a:t> in some of the </a:t>
            </a:r>
            <a:r>
              <a:rPr lang="it-IT" sz="3600" dirty="0" err="1" smtClean="0"/>
              <a:t>reads</a:t>
            </a:r>
            <a:r>
              <a:rPr lang="it-IT" sz="3600" dirty="0" smtClean="0"/>
              <a:t> </a:t>
            </a:r>
            <a:r>
              <a:rPr lang="it-IT" sz="3600" dirty="0" err="1" smtClean="0"/>
              <a:t>generated</a:t>
            </a:r>
            <a:r>
              <a:rPr lang="it-IT" sz="3600" dirty="0" smtClean="0"/>
              <a:t> by the </a:t>
            </a:r>
            <a:r>
              <a:rPr lang="it-IT" sz="3600" dirty="0" err="1" smtClean="0"/>
              <a:t>sequencing</a:t>
            </a:r>
            <a:endParaRPr lang="it-IT" sz="3600" dirty="0" smtClean="0"/>
          </a:p>
          <a:p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need</a:t>
            </a:r>
            <a:r>
              <a:rPr lang="it-IT" sz="3600" dirty="0" smtClean="0"/>
              <a:t> to </a:t>
            </a:r>
            <a:r>
              <a:rPr lang="it-IT" sz="3600" dirty="0" err="1" smtClean="0"/>
              <a:t>know</a:t>
            </a:r>
            <a:r>
              <a:rPr lang="it-IT" sz="3600" dirty="0" smtClean="0"/>
              <a:t> the </a:t>
            </a:r>
            <a:r>
              <a:rPr lang="it-IT" sz="3600" dirty="0" err="1" smtClean="0"/>
              <a:t>sequences</a:t>
            </a:r>
            <a:r>
              <a:rPr lang="it-IT" sz="3600" dirty="0" smtClean="0"/>
              <a:t> of the </a:t>
            </a:r>
            <a:r>
              <a:rPr lang="it-IT" sz="3600" b="1" dirty="0" err="1" smtClean="0"/>
              <a:t>primers</a:t>
            </a:r>
            <a:r>
              <a:rPr lang="it-IT" sz="3600" b="1" dirty="0" smtClean="0"/>
              <a:t>, </a:t>
            </a:r>
            <a:r>
              <a:rPr lang="it-IT" sz="3600" b="1" dirty="0" err="1" smtClean="0"/>
              <a:t>adapters</a:t>
            </a:r>
            <a:r>
              <a:rPr lang="it-IT" sz="3600" b="1" dirty="0" smtClean="0"/>
              <a:t> and </a:t>
            </a:r>
            <a:r>
              <a:rPr lang="it-IT" sz="3600" b="1" dirty="0" err="1" smtClean="0"/>
              <a:t>barcodes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used</a:t>
            </a:r>
            <a:r>
              <a:rPr lang="it-IT" sz="3600" b="1" dirty="0" smtClean="0"/>
              <a:t> for the </a:t>
            </a:r>
            <a:r>
              <a:rPr lang="it-IT" sz="3600" b="1" dirty="0" err="1" smtClean="0"/>
              <a:t>preparation</a:t>
            </a:r>
            <a:r>
              <a:rPr lang="it-IT" sz="3600" b="1" dirty="0" smtClean="0"/>
              <a:t> of the </a:t>
            </a:r>
            <a:r>
              <a:rPr lang="it-IT" sz="3600" b="1" dirty="0" err="1" smtClean="0"/>
              <a:t>library</a:t>
            </a:r>
            <a:r>
              <a:rPr lang="it-IT" sz="3600" b="1" dirty="0" smtClean="0"/>
              <a:t> </a:t>
            </a:r>
            <a:r>
              <a:rPr lang="it-IT" sz="3600" dirty="0" smtClean="0"/>
              <a:t>(</a:t>
            </a:r>
            <a:r>
              <a:rPr lang="it-IT" sz="3600" dirty="0" err="1" smtClean="0"/>
              <a:t>this</a:t>
            </a:r>
            <a:r>
              <a:rPr lang="it-IT" sz="3600" dirty="0" smtClean="0"/>
              <a:t> </a:t>
            </a:r>
            <a:r>
              <a:rPr lang="it-IT" sz="3600" dirty="0" err="1" smtClean="0"/>
              <a:t>depends</a:t>
            </a:r>
            <a:r>
              <a:rPr lang="it-IT" sz="3600" dirty="0" smtClean="0"/>
              <a:t> on the kit and on the </a:t>
            </a:r>
            <a:r>
              <a:rPr lang="it-IT" sz="3600" dirty="0" err="1" smtClean="0"/>
              <a:t>sequencing</a:t>
            </a:r>
            <a:r>
              <a:rPr lang="it-IT" sz="3600" dirty="0" smtClean="0"/>
              <a:t> </a:t>
            </a:r>
            <a:r>
              <a:rPr lang="it-IT" sz="3600" dirty="0" err="1" smtClean="0"/>
              <a:t>platform</a:t>
            </a:r>
            <a:r>
              <a:rPr lang="it-IT" sz="3600" dirty="0" smtClean="0"/>
              <a:t>) and create a list </a:t>
            </a:r>
            <a:r>
              <a:rPr lang="it-IT" sz="3600" dirty="0" err="1" smtClean="0"/>
              <a:t>that</a:t>
            </a:r>
            <a:r>
              <a:rPr lang="it-IT" sz="3600" dirty="0" smtClean="0"/>
              <a:t> </a:t>
            </a:r>
            <a:r>
              <a:rPr lang="it-IT" sz="3600" dirty="0" err="1" smtClean="0"/>
              <a:t>will</a:t>
            </a:r>
            <a:r>
              <a:rPr lang="it-IT" sz="3600" dirty="0" smtClean="0"/>
              <a:t> be </a:t>
            </a:r>
            <a:r>
              <a:rPr lang="it-IT" sz="3600" dirty="0" err="1" smtClean="0"/>
              <a:t>used</a:t>
            </a:r>
            <a:r>
              <a:rPr lang="it-IT" sz="3600" dirty="0" smtClean="0"/>
              <a:t> by the </a:t>
            </a:r>
            <a:r>
              <a:rPr lang="it-IT" sz="3600" dirty="0" err="1" smtClean="0"/>
              <a:t>trimming</a:t>
            </a:r>
            <a:r>
              <a:rPr lang="it-IT" sz="3600" dirty="0" smtClean="0"/>
              <a:t> </a:t>
            </a:r>
            <a:r>
              <a:rPr lang="it-IT" sz="3600" dirty="0" err="1" smtClean="0"/>
              <a:t>tool</a:t>
            </a:r>
            <a:endParaRPr lang="it-IT" sz="3600" dirty="0" smtClean="0"/>
          </a:p>
          <a:p>
            <a:r>
              <a:rPr lang="it-IT" sz="3600" dirty="0" smtClean="0"/>
              <a:t>The </a:t>
            </a:r>
            <a:r>
              <a:rPr lang="it-IT" sz="3600" dirty="0" err="1" smtClean="0"/>
              <a:t>trimming</a:t>
            </a:r>
            <a:r>
              <a:rPr lang="it-IT" sz="3600" dirty="0" smtClean="0"/>
              <a:t> </a:t>
            </a:r>
            <a:r>
              <a:rPr lang="it-IT" sz="3600" dirty="0" err="1" smtClean="0"/>
              <a:t>tool</a:t>
            </a:r>
            <a:r>
              <a:rPr lang="it-IT" sz="3600" dirty="0" smtClean="0"/>
              <a:t> </a:t>
            </a:r>
            <a:r>
              <a:rPr lang="it-IT" sz="3600" b="1" dirty="0" err="1" smtClean="0"/>
              <a:t>searches</a:t>
            </a:r>
            <a:r>
              <a:rPr lang="it-IT" sz="3600" dirty="0" smtClean="0"/>
              <a:t> for </a:t>
            </a:r>
            <a:r>
              <a:rPr lang="it-IT" sz="3600" dirty="0" err="1" smtClean="0"/>
              <a:t>such</a:t>
            </a:r>
            <a:r>
              <a:rPr lang="it-IT" sz="3600" dirty="0" smtClean="0"/>
              <a:t> </a:t>
            </a:r>
            <a:r>
              <a:rPr lang="it-IT" sz="3600" dirty="0" err="1" smtClean="0"/>
              <a:t>sequences</a:t>
            </a:r>
            <a:r>
              <a:rPr lang="it-IT" sz="3600" dirty="0" smtClean="0"/>
              <a:t> and </a:t>
            </a:r>
            <a:r>
              <a:rPr lang="it-IT" sz="3600" b="1" dirty="0" err="1" smtClean="0"/>
              <a:t>removes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them</a:t>
            </a:r>
            <a:r>
              <a:rPr lang="it-IT" sz="3600" dirty="0" smtClean="0"/>
              <a:t> from the </a:t>
            </a:r>
            <a:r>
              <a:rPr lang="it-IT" sz="3600" dirty="0" err="1" smtClean="0"/>
              <a:t>reads</a:t>
            </a:r>
            <a:r>
              <a:rPr lang="it-IT" sz="3600" dirty="0" smtClean="0"/>
              <a:t> -&gt; some </a:t>
            </a:r>
            <a:r>
              <a:rPr lang="it-IT" sz="3600" dirty="0" err="1" smtClean="0"/>
              <a:t>reads</a:t>
            </a:r>
            <a:r>
              <a:rPr lang="it-IT" sz="3600" dirty="0" smtClean="0"/>
              <a:t> </a:t>
            </a:r>
            <a:r>
              <a:rPr lang="it-IT" sz="3600" dirty="0" err="1" smtClean="0"/>
              <a:t>will</a:t>
            </a:r>
            <a:r>
              <a:rPr lang="it-IT" sz="3600" dirty="0" smtClean="0"/>
              <a:t> be </a:t>
            </a:r>
            <a:r>
              <a:rPr lang="it-IT" sz="3600" dirty="0" err="1" smtClean="0"/>
              <a:t>entirely</a:t>
            </a:r>
            <a:r>
              <a:rPr lang="it-IT" sz="3600" dirty="0" smtClean="0"/>
              <a:t> </a:t>
            </a:r>
            <a:r>
              <a:rPr lang="it-IT" sz="3600" dirty="0" err="1" smtClean="0"/>
              <a:t>removed</a:t>
            </a:r>
            <a:r>
              <a:rPr lang="it-IT" sz="3600" dirty="0" smtClean="0"/>
              <a:t>, </a:t>
            </a:r>
            <a:r>
              <a:rPr lang="it-IT" sz="3600" dirty="0" err="1" smtClean="0"/>
              <a:t>other</a:t>
            </a:r>
            <a:r>
              <a:rPr lang="it-IT" sz="3600" dirty="0" smtClean="0"/>
              <a:t> </a:t>
            </a:r>
            <a:r>
              <a:rPr lang="it-IT" sz="3600" dirty="0" err="1" smtClean="0"/>
              <a:t>will</a:t>
            </a:r>
            <a:r>
              <a:rPr lang="it-IT" sz="3600" dirty="0" smtClean="0"/>
              <a:t> be </a:t>
            </a:r>
            <a:r>
              <a:rPr lang="it-IT" sz="3600" dirty="0" err="1" smtClean="0"/>
              <a:t>shortened</a:t>
            </a:r>
            <a:endParaRPr lang="it-IT" sz="3600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96" y="4314721"/>
            <a:ext cx="4750676" cy="21738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r="76532"/>
          <a:stretch/>
        </p:blipFill>
        <p:spPr>
          <a:xfrm>
            <a:off x="8436849" y="375659"/>
            <a:ext cx="198941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94"/>
            <a:ext cx="10515600" cy="829234"/>
          </a:xfrm>
        </p:spPr>
        <p:txBody>
          <a:bodyPr/>
          <a:lstStyle/>
          <a:p>
            <a:r>
              <a:rPr lang="it-IT" dirty="0" err="1" smtClean="0"/>
              <a:t>Trimming</a:t>
            </a:r>
            <a:r>
              <a:rPr lang="it-IT" dirty="0" smtClean="0"/>
              <a:t> </a:t>
            </a:r>
            <a:r>
              <a:rPr lang="it-IT" dirty="0" err="1" smtClean="0"/>
              <a:t>adapters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0" y="1683734"/>
            <a:ext cx="5730765" cy="4133741"/>
          </a:xfrm>
        </p:spPr>
        <p:txBody>
          <a:bodyPr>
            <a:normAutofit fontScale="55000" lnSpcReduction="20000"/>
          </a:bodyPr>
          <a:lstStyle/>
          <a:p>
            <a:r>
              <a:rPr lang="it-IT" sz="3600" dirty="0" smtClean="0"/>
              <a:t>The </a:t>
            </a:r>
            <a:r>
              <a:rPr lang="it-IT" sz="3600" dirty="0" err="1" smtClean="0"/>
              <a:t>presence</a:t>
            </a:r>
            <a:r>
              <a:rPr lang="it-IT" sz="3600" dirty="0" smtClean="0"/>
              <a:t> of </a:t>
            </a:r>
            <a:r>
              <a:rPr lang="it-IT" sz="3600" dirty="0" err="1" smtClean="0"/>
              <a:t>trimming</a:t>
            </a:r>
            <a:r>
              <a:rPr lang="it-IT" sz="3600" dirty="0" smtClean="0"/>
              <a:t> </a:t>
            </a:r>
            <a:r>
              <a:rPr lang="it-IT" sz="3600" dirty="0" err="1" smtClean="0"/>
              <a:t>adapters</a:t>
            </a:r>
            <a:r>
              <a:rPr lang="it-IT" sz="3600" dirty="0" smtClean="0"/>
              <a:t> can be </a:t>
            </a:r>
            <a:r>
              <a:rPr lang="it-IT" sz="3600" dirty="0" err="1" smtClean="0"/>
              <a:t>often</a:t>
            </a:r>
            <a:r>
              <a:rPr lang="it-IT" sz="3600" dirty="0" smtClean="0"/>
              <a:t> </a:t>
            </a:r>
            <a:r>
              <a:rPr lang="it-IT" sz="3600" dirty="0" err="1" smtClean="0"/>
              <a:t>infererred</a:t>
            </a:r>
            <a:r>
              <a:rPr lang="it-IT" sz="3600" dirty="0" smtClean="0"/>
              <a:t> from the </a:t>
            </a:r>
            <a:r>
              <a:rPr lang="it-IT" sz="3600" dirty="0" err="1" smtClean="0"/>
              <a:t>inspection</a:t>
            </a:r>
            <a:r>
              <a:rPr lang="it-IT" sz="3600" dirty="0" smtClean="0"/>
              <a:t> of </a:t>
            </a:r>
            <a:r>
              <a:rPr lang="it-IT" sz="3600" dirty="0" err="1" smtClean="0"/>
              <a:t>this</a:t>
            </a:r>
            <a:r>
              <a:rPr lang="it-IT" sz="3600" dirty="0" smtClean="0"/>
              <a:t> </a:t>
            </a:r>
            <a:r>
              <a:rPr lang="it-IT" sz="3600" dirty="0" err="1" smtClean="0"/>
              <a:t>graph</a:t>
            </a:r>
            <a:r>
              <a:rPr lang="it-IT" sz="3600" dirty="0" smtClean="0"/>
              <a:t> in the </a:t>
            </a:r>
            <a:r>
              <a:rPr lang="it-IT" sz="3600" dirty="0" err="1" smtClean="0"/>
              <a:t>sequencing</a:t>
            </a:r>
            <a:r>
              <a:rPr lang="it-IT" sz="3600" dirty="0" smtClean="0"/>
              <a:t> QC report</a:t>
            </a:r>
          </a:p>
          <a:p>
            <a:r>
              <a:rPr lang="it-IT" sz="3600" dirty="0" err="1" smtClean="0"/>
              <a:t>Since</a:t>
            </a:r>
            <a:r>
              <a:rPr lang="it-IT" sz="3600" dirty="0" smtClean="0"/>
              <a:t> the </a:t>
            </a:r>
            <a:r>
              <a:rPr lang="it-IT" sz="3600" dirty="0" err="1" smtClean="0"/>
              <a:t>reads</a:t>
            </a:r>
            <a:r>
              <a:rPr lang="it-IT" sz="3600" dirty="0" smtClean="0"/>
              <a:t> </a:t>
            </a:r>
            <a:r>
              <a:rPr lang="it-IT" sz="3600" dirty="0" err="1" smtClean="0"/>
              <a:t>should</a:t>
            </a:r>
            <a:r>
              <a:rPr lang="it-IT" sz="3600" dirty="0" smtClean="0"/>
              <a:t> </a:t>
            </a:r>
            <a:r>
              <a:rPr lang="it-IT" sz="3600" dirty="0" err="1" smtClean="0"/>
              <a:t>result</a:t>
            </a:r>
            <a:r>
              <a:rPr lang="it-IT" sz="3600" dirty="0" smtClean="0"/>
              <a:t> from the random </a:t>
            </a:r>
            <a:r>
              <a:rPr lang="it-IT" sz="3600" dirty="0" err="1" smtClean="0"/>
              <a:t>fragmentation</a:t>
            </a:r>
            <a:r>
              <a:rPr lang="it-IT" sz="3600" dirty="0" smtClean="0"/>
              <a:t> of </a:t>
            </a:r>
            <a:r>
              <a:rPr lang="it-IT" sz="3600" dirty="0" err="1" smtClean="0"/>
              <a:t>genomes</a:t>
            </a:r>
            <a:r>
              <a:rPr lang="it-IT" sz="3600" dirty="0" smtClean="0"/>
              <a:t> or </a:t>
            </a:r>
            <a:r>
              <a:rPr lang="it-IT" sz="3600" dirty="0" err="1" smtClean="0"/>
              <a:t>transcriptomes</a:t>
            </a:r>
            <a:r>
              <a:rPr lang="it-IT" sz="3600" dirty="0" smtClean="0"/>
              <a:t>,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would</a:t>
            </a:r>
            <a:r>
              <a:rPr lang="it-IT" sz="3600" dirty="0" smtClean="0"/>
              <a:t> </a:t>
            </a:r>
            <a:r>
              <a:rPr lang="it-IT" sz="3600" dirty="0" err="1" smtClean="0"/>
              <a:t>not</a:t>
            </a:r>
            <a:r>
              <a:rPr lang="it-IT" sz="3600" dirty="0" smtClean="0"/>
              <a:t> </a:t>
            </a:r>
            <a:r>
              <a:rPr lang="it-IT" sz="3600" dirty="0" err="1" smtClean="0"/>
              <a:t>expect</a:t>
            </a:r>
            <a:r>
              <a:rPr lang="it-IT" sz="3600" dirty="0" smtClean="0"/>
              <a:t> to </a:t>
            </a:r>
            <a:r>
              <a:rPr lang="it-IT" sz="3600" dirty="0" err="1" smtClean="0"/>
              <a:t>observe</a:t>
            </a:r>
            <a:r>
              <a:rPr lang="it-IT" sz="3600" dirty="0" smtClean="0"/>
              <a:t> a </a:t>
            </a:r>
            <a:r>
              <a:rPr lang="it-IT" sz="3600" b="1" dirty="0" err="1" smtClean="0"/>
              <a:t>compositional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bias</a:t>
            </a:r>
            <a:r>
              <a:rPr lang="it-IT" sz="3600" b="1" dirty="0" smtClean="0"/>
              <a:t> </a:t>
            </a:r>
            <a:r>
              <a:rPr lang="it-IT" sz="3600" dirty="0" err="1" smtClean="0"/>
              <a:t>related</a:t>
            </a:r>
            <a:r>
              <a:rPr lang="it-IT" sz="3600" dirty="0" smtClean="0"/>
              <a:t> to the position of a base in the </a:t>
            </a:r>
            <a:r>
              <a:rPr lang="it-IT" sz="3600" dirty="0" err="1" smtClean="0"/>
              <a:t>read</a:t>
            </a:r>
            <a:endParaRPr lang="it-IT" sz="3600" dirty="0" smtClean="0"/>
          </a:p>
          <a:p>
            <a:r>
              <a:rPr lang="it-IT" sz="3600" dirty="0" smtClean="0"/>
              <a:t>In </a:t>
            </a:r>
            <a:r>
              <a:rPr lang="it-IT" sz="3600" dirty="0" err="1" smtClean="0"/>
              <a:t>other</a:t>
            </a:r>
            <a:r>
              <a:rPr lang="it-IT" sz="3600" dirty="0" smtClean="0"/>
              <a:t> </a:t>
            </a:r>
            <a:r>
              <a:rPr lang="it-IT" sz="3600" dirty="0" err="1" smtClean="0"/>
              <a:t>words</a:t>
            </a:r>
            <a:r>
              <a:rPr lang="it-IT" sz="3600" dirty="0" smtClean="0"/>
              <a:t>, </a:t>
            </a:r>
            <a:r>
              <a:rPr lang="it-IT" sz="3600" b="1" dirty="0" smtClean="0"/>
              <a:t>the </a:t>
            </a:r>
            <a:r>
              <a:rPr lang="it-IT" sz="3600" b="1" dirty="0" err="1" smtClean="0"/>
              <a:t>frequency</a:t>
            </a:r>
            <a:r>
              <a:rPr lang="it-IT" sz="3600" b="1" dirty="0" smtClean="0"/>
              <a:t> of </a:t>
            </a:r>
            <a:r>
              <a:rPr lang="it-IT" sz="3600" b="1" dirty="0" err="1" smtClean="0"/>
              <a:t>observation</a:t>
            </a:r>
            <a:r>
              <a:rPr lang="it-IT" sz="3600" b="1" dirty="0" smtClean="0"/>
              <a:t> of the 4 </a:t>
            </a:r>
            <a:r>
              <a:rPr lang="it-IT" sz="3600" b="1" dirty="0" err="1" smtClean="0"/>
              <a:t>nucleotides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should</a:t>
            </a:r>
            <a:r>
              <a:rPr lang="it-IT" sz="3600" b="1" dirty="0" smtClean="0"/>
              <a:t> be </a:t>
            </a:r>
            <a:r>
              <a:rPr lang="it-IT" sz="3600" b="1" dirty="0" err="1" smtClean="0"/>
              <a:t>constant</a:t>
            </a:r>
            <a:r>
              <a:rPr lang="it-IT" sz="3600" b="1" dirty="0" smtClean="0"/>
              <a:t> for the </a:t>
            </a:r>
            <a:r>
              <a:rPr lang="it-IT" sz="3600" b="1" dirty="0" err="1" smtClean="0"/>
              <a:t>entire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length</a:t>
            </a:r>
            <a:r>
              <a:rPr lang="it-IT" sz="3600" b="1" dirty="0" smtClean="0"/>
              <a:t> of a </a:t>
            </a:r>
            <a:r>
              <a:rPr lang="it-IT" sz="3600" b="1" dirty="0" err="1" smtClean="0"/>
              <a:t>read</a:t>
            </a:r>
            <a:endParaRPr lang="it-IT" sz="3600" b="1" dirty="0" smtClean="0"/>
          </a:p>
          <a:p>
            <a:r>
              <a:rPr lang="it-IT" sz="3600" dirty="0" err="1" smtClean="0"/>
              <a:t>However</a:t>
            </a:r>
            <a:r>
              <a:rPr lang="it-IT" sz="3600" dirty="0" smtClean="0"/>
              <a:t>, a </a:t>
            </a:r>
            <a:r>
              <a:rPr lang="it-IT" sz="3600" dirty="0" err="1" smtClean="0"/>
              <a:t>compositional</a:t>
            </a:r>
            <a:r>
              <a:rPr lang="it-IT" sz="3600" dirty="0" smtClean="0"/>
              <a:t> </a:t>
            </a:r>
            <a:r>
              <a:rPr lang="it-IT" sz="3600" dirty="0" err="1" smtClean="0"/>
              <a:t>bias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</a:t>
            </a:r>
            <a:r>
              <a:rPr lang="it-IT" sz="3600" dirty="0" err="1" smtClean="0"/>
              <a:t>not</a:t>
            </a:r>
            <a:r>
              <a:rPr lang="it-IT" sz="3600" dirty="0" smtClean="0"/>
              <a:t> </a:t>
            </a:r>
            <a:r>
              <a:rPr lang="it-IT" sz="3600" dirty="0" err="1" smtClean="0"/>
              <a:t>always</a:t>
            </a:r>
            <a:r>
              <a:rPr lang="it-IT" sz="3600" dirty="0" smtClean="0"/>
              <a:t> an </a:t>
            </a:r>
            <a:r>
              <a:rPr lang="it-IT" sz="3600" dirty="0" err="1" smtClean="0"/>
              <a:t>indication</a:t>
            </a:r>
            <a:r>
              <a:rPr lang="it-IT" sz="3600" dirty="0" smtClean="0"/>
              <a:t> of the </a:t>
            </a:r>
            <a:r>
              <a:rPr lang="it-IT" sz="3600" dirty="0" err="1" smtClean="0"/>
              <a:t>presence</a:t>
            </a:r>
            <a:r>
              <a:rPr lang="it-IT" sz="3600" dirty="0" smtClean="0"/>
              <a:t> of </a:t>
            </a:r>
            <a:r>
              <a:rPr lang="it-IT" sz="3600" dirty="0" err="1" smtClean="0"/>
              <a:t>residual</a:t>
            </a:r>
            <a:r>
              <a:rPr lang="it-IT" sz="3600" dirty="0" smtClean="0"/>
              <a:t> </a:t>
            </a:r>
            <a:r>
              <a:rPr lang="it-IT" sz="3600" dirty="0" err="1" smtClean="0"/>
              <a:t>adapters</a:t>
            </a:r>
            <a:r>
              <a:rPr lang="it-IT" sz="3600" dirty="0" smtClean="0"/>
              <a:t>: in some </a:t>
            </a:r>
            <a:r>
              <a:rPr lang="it-IT" sz="3600" dirty="0" err="1" smtClean="0"/>
              <a:t>library</a:t>
            </a:r>
            <a:r>
              <a:rPr lang="it-IT" sz="3600" dirty="0" smtClean="0"/>
              <a:t> </a:t>
            </a:r>
            <a:r>
              <a:rPr lang="it-IT" sz="3600" dirty="0" err="1" smtClean="0"/>
              <a:t>preparation</a:t>
            </a:r>
            <a:r>
              <a:rPr lang="it-IT" sz="3600" dirty="0" smtClean="0"/>
              <a:t> </a:t>
            </a:r>
            <a:r>
              <a:rPr lang="it-IT" sz="3600" dirty="0" err="1" smtClean="0"/>
              <a:t>protocols</a:t>
            </a:r>
            <a:r>
              <a:rPr lang="it-IT" sz="3600" dirty="0" smtClean="0"/>
              <a:t> </a:t>
            </a:r>
            <a:r>
              <a:rPr lang="it-IT" sz="3600" dirty="0" err="1" smtClean="0"/>
              <a:t>fragment</a:t>
            </a:r>
            <a:r>
              <a:rPr lang="it-IT" sz="3600" dirty="0" smtClean="0"/>
              <a:t> </a:t>
            </a:r>
            <a:r>
              <a:rPr lang="it-IT" sz="3600" dirty="0" err="1" smtClean="0"/>
              <a:t>ligation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</a:t>
            </a:r>
            <a:r>
              <a:rPr lang="it-IT" sz="3600" dirty="0" err="1" smtClean="0"/>
              <a:t>not</a:t>
            </a:r>
            <a:r>
              <a:rPr lang="it-IT" sz="3600" dirty="0" smtClean="0"/>
              <a:t> </a:t>
            </a:r>
            <a:r>
              <a:rPr lang="it-IT" sz="3600" dirty="0" err="1" smtClean="0"/>
              <a:t>really</a:t>
            </a:r>
            <a:r>
              <a:rPr lang="it-IT" sz="3600" dirty="0" smtClean="0"/>
              <a:t> random, and </a:t>
            </a:r>
            <a:r>
              <a:rPr lang="it-IT" sz="3600" dirty="0" err="1" smtClean="0"/>
              <a:t>fragments</a:t>
            </a:r>
            <a:r>
              <a:rPr lang="it-IT" sz="3600" dirty="0" smtClean="0"/>
              <a:t> with </a:t>
            </a:r>
            <a:r>
              <a:rPr lang="it-IT" sz="3600" dirty="0" err="1" smtClean="0"/>
              <a:t>particular</a:t>
            </a:r>
            <a:r>
              <a:rPr lang="it-IT" sz="3600" dirty="0" smtClean="0"/>
              <a:t> nucleotide </a:t>
            </a:r>
            <a:r>
              <a:rPr lang="it-IT" sz="3600" dirty="0" err="1" smtClean="0"/>
              <a:t>compositions</a:t>
            </a:r>
            <a:r>
              <a:rPr lang="it-IT" sz="3600" dirty="0" smtClean="0"/>
              <a:t> are </a:t>
            </a:r>
            <a:r>
              <a:rPr lang="it-IT" sz="3600" dirty="0" err="1" smtClean="0"/>
              <a:t>sometimes</a:t>
            </a:r>
            <a:r>
              <a:rPr lang="it-IT" sz="3600" dirty="0" smtClean="0"/>
              <a:t> </a:t>
            </a:r>
            <a:r>
              <a:rPr lang="it-IT" sz="3600" dirty="0" err="1" smtClean="0"/>
              <a:t>preferred</a:t>
            </a:r>
            <a:r>
              <a:rPr lang="it-IT" sz="3600" dirty="0" smtClean="0"/>
              <a:t> over </a:t>
            </a:r>
            <a:r>
              <a:rPr lang="it-IT" sz="3600" dirty="0" err="1" smtClean="0"/>
              <a:t>others</a:t>
            </a:r>
            <a:endParaRPr lang="it-IT" sz="3600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331" y="1036728"/>
            <a:ext cx="5287450" cy="344483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747641" y="1354737"/>
            <a:ext cx="798787" cy="3126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in giù 7"/>
          <p:cNvSpPr/>
          <p:nvPr/>
        </p:nvSpPr>
        <p:spPr>
          <a:xfrm rot="8174871">
            <a:off x="7713435" y="4505951"/>
            <a:ext cx="31531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6432331" y="5171144"/>
            <a:ext cx="528745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Deviation</a:t>
            </a:r>
            <a:r>
              <a:rPr lang="it-IT" dirty="0" smtClean="0"/>
              <a:t> from </a:t>
            </a:r>
            <a:r>
              <a:rPr lang="it-IT" dirty="0" err="1" smtClean="0"/>
              <a:t>expectations</a:t>
            </a:r>
            <a:r>
              <a:rPr lang="it-IT" dirty="0" smtClean="0"/>
              <a:t>, </a:t>
            </a:r>
            <a:r>
              <a:rPr lang="it-IT" dirty="0" err="1" smtClean="0"/>
              <a:t>indicates</a:t>
            </a:r>
            <a:r>
              <a:rPr lang="it-IT" dirty="0" smtClean="0"/>
              <a:t> a </a:t>
            </a:r>
            <a:r>
              <a:rPr lang="it-IT" dirty="0" err="1" smtClean="0"/>
              <a:t>compositional</a:t>
            </a:r>
            <a:endParaRPr lang="it-IT" dirty="0" smtClean="0"/>
          </a:p>
          <a:p>
            <a:r>
              <a:rPr lang="it-IT" dirty="0" err="1"/>
              <a:t>b</a:t>
            </a:r>
            <a:r>
              <a:rPr lang="it-IT" dirty="0" err="1" smtClean="0"/>
              <a:t>ias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5’ end of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reads</a:t>
            </a:r>
            <a:r>
              <a:rPr lang="it-IT" dirty="0" smtClean="0"/>
              <a:t>.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 an </a:t>
            </a:r>
            <a:r>
              <a:rPr lang="it-IT" dirty="0" err="1" smtClean="0"/>
              <a:t>adapter</a:t>
            </a:r>
            <a:r>
              <a:rPr lang="it-IT" dirty="0" smtClean="0"/>
              <a:t> to be </a:t>
            </a:r>
            <a:r>
              <a:rPr lang="it-IT" dirty="0" err="1" smtClean="0"/>
              <a:t>removed</a:t>
            </a:r>
            <a:r>
              <a:rPr lang="it-I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94"/>
            <a:ext cx="10515600" cy="82923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Trimming</a:t>
            </a:r>
            <a:r>
              <a:rPr lang="it-IT" dirty="0" smtClean="0"/>
              <a:t> – </a:t>
            </a:r>
            <a:r>
              <a:rPr lang="it-IT" dirty="0" err="1" smtClean="0"/>
              <a:t>step-by-step</a:t>
            </a:r>
            <a:r>
              <a:rPr lang="it-IT" dirty="0" smtClean="0"/>
              <a:t> in the CLC </a:t>
            </a:r>
            <a:r>
              <a:rPr lang="it-IT" dirty="0" err="1" smtClean="0"/>
              <a:t>Genomics</a:t>
            </a:r>
            <a:r>
              <a:rPr lang="it-IT" dirty="0" smtClean="0"/>
              <a:t> WB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1" y="1683734"/>
            <a:ext cx="4269828" cy="4133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u="sng" dirty="0" smtClean="0"/>
              <a:t>STEP1</a:t>
            </a:r>
          </a:p>
          <a:p>
            <a:pPr marL="0" indent="0">
              <a:buNone/>
            </a:pPr>
            <a:r>
              <a:rPr lang="it-IT" sz="2400" u="sng" dirty="0" err="1" smtClean="0"/>
              <a:t>Quality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trimming</a:t>
            </a:r>
            <a:endParaRPr lang="it-IT" sz="2400" u="sng" dirty="0" smtClean="0"/>
          </a:p>
          <a:p>
            <a:pPr marL="742950" indent="-742950">
              <a:buAutoNum type="arabicParenR"/>
            </a:pPr>
            <a:r>
              <a:rPr lang="it-IT" sz="2400" dirty="0" smtClean="0"/>
              <a:t>Set </a:t>
            </a:r>
            <a:r>
              <a:rPr lang="it-IT" sz="2400" dirty="0" err="1" smtClean="0"/>
              <a:t>quality</a:t>
            </a:r>
            <a:r>
              <a:rPr lang="it-IT" sz="2400" dirty="0" smtClean="0"/>
              <a:t> score </a:t>
            </a:r>
            <a:r>
              <a:rPr lang="it-IT" sz="2400" dirty="0" err="1" smtClean="0"/>
              <a:t>threshold</a:t>
            </a:r>
            <a:endParaRPr lang="it-IT" sz="2400" dirty="0" smtClean="0"/>
          </a:p>
          <a:p>
            <a:pPr marL="742950" indent="-742950">
              <a:buAutoNum type="arabicParenR"/>
            </a:pPr>
            <a:r>
              <a:rPr lang="it-IT" sz="2400" dirty="0" smtClean="0"/>
              <a:t>Set maximum </a:t>
            </a:r>
            <a:r>
              <a:rPr lang="it-IT" sz="2400" dirty="0" err="1" smtClean="0"/>
              <a:t>number</a:t>
            </a:r>
            <a:r>
              <a:rPr lang="it-IT" sz="2400" dirty="0" smtClean="0"/>
              <a:t> of </a:t>
            </a:r>
            <a:r>
              <a:rPr lang="it-IT" sz="2400" dirty="0" err="1" smtClean="0"/>
              <a:t>ambiguous</a:t>
            </a:r>
            <a:r>
              <a:rPr lang="it-IT" sz="2400" dirty="0" smtClean="0"/>
              <a:t> </a:t>
            </a:r>
            <a:r>
              <a:rPr lang="it-IT" sz="2400" dirty="0" err="1" smtClean="0"/>
              <a:t>nucleotides</a:t>
            </a:r>
            <a:r>
              <a:rPr lang="it-IT" sz="2400" dirty="0" smtClean="0"/>
              <a:t> (Ns)</a:t>
            </a:r>
          </a:p>
          <a:p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01" y="1188165"/>
            <a:ext cx="7047432" cy="49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94"/>
            <a:ext cx="10515600" cy="82923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Trimming</a:t>
            </a:r>
            <a:r>
              <a:rPr lang="it-IT" dirty="0" smtClean="0"/>
              <a:t> – </a:t>
            </a:r>
            <a:r>
              <a:rPr lang="it-IT" dirty="0" err="1" smtClean="0"/>
              <a:t>step-by-step</a:t>
            </a:r>
            <a:r>
              <a:rPr lang="it-IT" dirty="0" smtClean="0"/>
              <a:t> in the CLC </a:t>
            </a:r>
            <a:r>
              <a:rPr lang="it-IT" dirty="0" err="1" smtClean="0"/>
              <a:t>Genomics</a:t>
            </a:r>
            <a:r>
              <a:rPr lang="it-IT" dirty="0" smtClean="0"/>
              <a:t> WB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1" y="1683734"/>
            <a:ext cx="4269828" cy="413374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600" u="sng" dirty="0" smtClean="0"/>
              <a:t>STEP2</a:t>
            </a:r>
          </a:p>
          <a:p>
            <a:pPr marL="0" indent="0">
              <a:buNone/>
            </a:pPr>
            <a:r>
              <a:rPr lang="it-IT" sz="3600" u="sng" dirty="0" smtClean="0"/>
              <a:t>Adapter </a:t>
            </a:r>
            <a:r>
              <a:rPr lang="it-IT" sz="3600" u="sng" dirty="0" err="1" smtClean="0"/>
              <a:t>trimming</a:t>
            </a:r>
            <a:endParaRPr lang="it-IT" sz="3600" u="sng" dirty="0" smtClean="0"/>
          </a:p>
          <a:p>
            <a:pPr marL="742950" indent="-742950">
              <a:buAutoNum type="arabicParenR"/>
            </a:pPr>
            <a:r>
              <a:rPr lang="it-IT" sz="3600" dirty="0" smtClean="0"/>
              <a:t>Look </a:t>
            </a:r>
            <a:r>
              <a:rPr lang="it-IT" sz="3600" dirty="0" err="1" smtClean="0"/>
              <a:t>at</a:t>
            </a:r>
            <a:r>
              <a:rPr lang="it-IT" sz="3600" dirty="0" smtClean="0"/>
              <a:t> the </a:t>
            </a:r>
            <a:r>
              <a:rPr lang="it-IT" sz="3600" dirty="0" err="1" smtClean="0"/>
              <a:t>library</a:t>
            </a:r>
            <a:r>
              <a:rPr lang="it-IT" sz="3600" dirty="0" smtClean="0"/>
              <a:t> </a:t>
            </a:r>
            <a:r>
              <a:rPr lang="it-IT" sz="3600" dirty="0" err="1" smtClean="0"/>
              <a:t>preparation</a:t>
            </a:r>
            <a:r>
              <a:rPr lang="it-IT" sz="3600" dirty="0" smtClean="0"/>
              <a:t> kit </a:t>
            </a:r>
            <a:r>
              <a:rPr lang="it-IT" sz="3600" dirty="0" err="1" smtClean="0"/>
              <a:t>you</a:t>
            </a:r>
            <a:r>
              <a:rPr lang="it-IT" sz="3600" dirty="0" smtClean="0"/>
              <a:t> </a:t>
            </a:r>
            <a:r>
              <a:rPr lang="it-IT" sz="3600" dirty="0" err="1" smtClean="0"/>
              <a:t>have</a:t>
            </a:r>
            <a:r>
              <a:rPr lang="it-IT" sz="3600" dirty="0" smtClean="0"/>
              <a:t> </a:t>
            </a:r>
            <a:r>
              <a:rPr lang="it-IT" sz="3600" dirty="0" err="1" smtClean="0"/>
              <a:t>used</a:t>
            </a:r>
            <a:endParaRPr lang="it-IT" sz="3600" dirty="0" smtClean="0"/>
          </a:p>
          <a:p>
            <a:pPr marL="742950" indent="-742950">
              <a:buAutoNum type="arabicParenR"/>
            </a:pPr>
            <a:r>
              <a:rPr lang="it-IT" sz="3600" dirty="0" smtClean="0"/>
              <a:t>Create a trim </a:t>
            </a:r>
            <a:r>
              <a:rPr lang="it-IT" sz="3600" dirty="0" err="1" smtClean="0"/>
              <a:t>adapter</a:t>
            </a:r>
            <a:r>
              <a:rPr lang="it-IT" sz="3600" dirty="0" smtClean="0"/>
              <a:t> list</a:t>
            </a:r>
          </a:p>
          <a:p>
            <a:pPr marL="742950" indent="-742950">
              <a:buAutoNum type="arabicParenR"/>
            </a:pPr>
            <a:r>
              <a:rPr lang="it-IT" sz="3600" dirty="0" smtClean="0"/>
              <a:t>Select </a:t>
            </a:r>
            <a:r>
              <a:rPr lang="it-IT" sz="3600" dirty="0" err="1" smtClean="0"/>
              <a:t>it</a:t>
            </a:r>
            <a:r>
              <a:rPr lang="it-IT" sz="3600" dirty="0" smtClean="0"/>
              <a:t> and </a:t>
            </a:r>
            <a:r>
              <a:rPr lang="it-IT" sz="3600" dirty="0" err="1" smtClean="0"/>
              <a:t>have</a:t>
            </a:r>
            <a:r>
              <a:rPr lang="it-IT" sz="3600" dirty="0" smtClean="0"/>
              <a:t> a look </a:t>
            </a:r>
            <a:r>
              <a:rPr lang="it-IT" sz="3600" dirty="0" err="1" smtClean="0"/>
              <a:t>at</a:t>
            </a:r>
            <a:r>
              <a:rPr lang="it-IT" sz="3600" dirty="0" smtClean="0"/>
              <a:t> a </a:t>
            </a:r>
            <a:r>
              <a:rPr lang="it-IT" sz="3600" dirty="0" err="1" smtClean="0"/>
              <a:t>preview</a:t>
            </a:r>
            <a:r>
              <a:rPr lang="it-IT" sz="3600" dirty="0" smtClean="0"/>
              <a:t> of the </a:t>
            </a:r>
            <a:r>
              <a:rPr lang="it-IT" sz="3600" dirty="0" err="1" smtClean="0"/>
              <a:t>number</a:t>
            </a:r>
            <a:r>
              <a:rPr lang="it-IT" sz="3600" dirty="0" smtClean="0"/>
              <a:t> of </a:t>
            </a:r>
            <a:r>
              <a:rPr lang="it-IT" sz="3600" dirty="0" err="1" smtClean="0"/>
              <a:t>adapters</a:t>
            </a:r>
            <a:r>
              <a:rPr lang="it-IT" sz="3600" dirty="0" smtClean="0"/>
              <a:t> </a:t>
            </a:r>
            <a:r>
              <a:rPr lang="it-IT" sz="3600" dirty="0" err="1" smtClean="0"/>
              <a:t>found</a:t>
            </a:r>
            <a:r>
              <a:rPr lang="it-IT" sz="3600" dirty="0" smtClean="0"/>
              <a:t> in a subset of 1000 </a:t>
            </a:r>
            <a:r>
              <a:rPr lang="it-IT" sz="3600" dirty="0" err="1" smtClean="0"/>
              <a:t>reads</a:t>
            </a:r>
            <a:r>
              <a:rPr lang="it-IT" sz="3600" dirty="0" smtClean="0"/>
              <a:t> </a:t>
            </a:r>
            <a:r>
              <a:rPr lang="it-IT" sz="3600" dirty="0" err="1" smtClean="0"/>
              <a:t>used</a:t>
            </a:r>
            <a:r>
              <a:rPr lang="it-IT" sz="3600" dirty="0" smtClean="0"/>
              <a:t> for «</a:t>
            </a:r>
            <a:r>
              <a:rPr lang="it-IT" sz="3600" dirty="0" err="1" smtClean="0"/>
              <a:t>testing</a:t>
            </a:r>
            <a:r>
              <a:rPr lang="it-IT" sz="3600" dirty="0" smtClean="0"/>
              <a:t>»</a:t>
            </a:r>
          </a:p>
          <a:p>
            <a:pPr marL="742950" indent="-742950">
              <a:buAutoNum type="arabicParenR"/>
            </a:pPr>
            <a:r>
              <a:rPr lang="it-IT" sz="3600" dirty="0" err="1" smtClean="0"/>
              <a:t>Proceed</a:t>
            </a:r>
            <a:r>
              <a:rPr lang="it-IT" sz="3600" dirty="0" smtClean="0"/>
              <a:t> </a:t>
            </a:r>
            <a:r>
              <a:rPr lang="it-IT" sz="3600" dirty="0" err="1" smtClean="0"/>
              <a:t>if</a:t>
            </a:r>
            <a:r>
              <a:rPr lang="it-IT" sz="3600" dirty="0" smtClean="0"/>
              <a:t> </a:t>
            </a:r>
            <a:r>
              <a:rPr lang="it-IT" sz="3600" dirty="0" err="1" smtClean="0"/>
              <a:t>satisfied</a:t>
            </a:r>
            <a:r>
              <a:rPr lang="it-IT" sz="3600" dirty="0" smtClean="0"/>
              <a:t>, </a:t>
            </a:r>
            <a:r>
              <a:rPr lang="it-IT" sz="3600" dirty="0" err="1" smtClean="0"/>
              <a:t>otherwise</a:t>
            </a:r>
            <a:r>
              <a:rPr lang="it-IT" sz="3600" dirty="0" smtClean="0"/>
              <a:t> </a:t>
            </a:r>
            <a:r>
              <a:rPr lang="it-IT" sz="3600" dirty="0" err="1" smtClean="0"/>
              <a:t>add</a:t>
            </a:r>
            <a:r>
              <a:rPr lang="it-IT" sz="3600" dirty="0" smtClean="0"/>
              <a:t> </a:t>
            </a:r>
            <a:r>
              <a:rPr lang="it-IT" sz="3600" dirty="0" err="1" smtClean="0"/>
              <a:t>additional</a:t>
            </a:r>
            <a:r>
              <a:rPr lang="it-IT" sz="3600" dirty="0" smtClean="0"/>
              <a:t> trim </a:t>
            </a:r>
            <a:r>
              <a:rPr lang="it-IT" sz="3600" dirty="0" err="1" smtClean="0"/>
              <a:t>adapters</a:t>
            </a:r>
            <a:endParaRPr lang="it-IT" sz="3600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144" y="1180936"/>
            <a:ext cx="7288651" cy="51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94"/>
            <a:ext cx="10515600" cy="82923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Trimming</a:t>
            </a:r>
            <a:r>
              <a:rPr lang="it-IT" dirty="0" smtClean="0"/>
              <a:t> – </a:t>
            </a:r>
            <a:r>
              <a:rPr lang="it-IT" dirty="0" err="1" smtClean="0"/>
              <a:t>step-by-step</a:t>
            </a:r>
            <a:r>
              <a:rPr lang="it-IT" dirty="0" smtClean="0"/>
              <a:t> in the CLC </a:t>
            </a:r>
            <a:r>
              <a:rPr lang="it-IT" dirty="0" err="1" smtClean="0"/>
              <a:t>Genomics</a:t>
            </a:r>
            <a:r>
              <a:rPr lang="it-IT" dirty="0" smtClean="0"/>
              <a:t> WB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1" y="1683734"/>
            <a:ext cx="4269828" cy="413374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600" u="sng" dirty="0" smtClean="0"/>
              <a:t>STEP3</a:t>
            </a:r>
          </a:p>
          <a:p>
            <a:pPr marL="0" indent="0">
              <a:buNone/>
            </a:pPr>
            <a:r>
              <a:rPr lang="it-IT" sz="3600" u="sng" dirty="0" err="1" smtClean="0"/>
              <a:t>Additional</a:t>
            </a:r>
            <a:r>
              <a:rPr lang="it-IT" sz="3600" u="sng" dirty="0" smtClean="0"/>
              <a:t> </a:t>
            </a:r>
            <a:r>
              <a:rPr lang="it-IT" sz="3600" u="sng" dirty="0" err="1" smtClean="0"/>
              <a:t>parameters</a:t>
            </a:r>
            <a:endParaRPr lang="it-IT" sz="3600" u="sng" dirty="0" smtClean="0"/>
          </a:p>
          <a:p>
            <a:pPr marL="742950" indent="-742950">
              <a:buAutoNum type="arabicParenR"/>
            </a:pPr>
            <a:r>
              <a:rPr lang="it-IT" sz="3600" dirty="0" smtClean="0"/>
              <a:t>In case of the </a:t>
            </a:r>
            <a:r>
              <a:rPr lang="it-IT" sz="3600" dirty="0" err="1" smtClean="0"/>
              <a:t>presence</a:t>
            </a:r>
            <a:r>
              <a:rPr lang="it-IT" sz="3600" dirty="0" smtClean="0"/>
              <a:t> of </a:t>
            </a:r>
            <a:r>
              <a:rPr lang="it-IT" sz="3600" dirty="0" err="1" smtClean="0"/>
              <a:t>compositional</a:t>
            </a:r>
            <a:r>
              <a:rPr lang="it-IT" sz="3600" dirty="0" smtClean="0"/>
              <a:t> </a:t>
            </a:r>
            <a:r>
              <a:rPr lang="it-IT" sz="3600" dirty="0" err="1" smtClean="0"/>
              <a:t>bias</a:t>
            </a:r>
            <a:r>
              <a:rPr lang="it-IT" sz="3600" dirty="0" smtClean="0"/>
              <a:t> </a:t>
            </a:r>
            <a:r>
              <a:rPr lang="it-IT" sz="3600" dirty="0" err="1" smtClean="0"/>
              <a:t>at</a:t>
            </a:r>
            <a:r>
              <a:rPr lang="it-IT" sz="3600" dirty="0" smtClean="0"/>
              <a:t> the 3’ or 5’ end, </a:t>
            </a:r>
            <a:r>
              <a:rPr lang="it-IT" sz="3600" dirty="0" err="1" smtClean="0"/>
              <a:t>we</a:t>
            </a:r>
            <a:r>
              <a:rPr lang="it-IT" sz="3600" dirty="0" smtClean="0"/>
              <a:t> can </a:t>
            </a:r>
            <a:r>
              <a:rPr lang="it-IT" sz="3600" dirty="0" err="1" smtClean="0"/>
              <a:t>choose</a:t>
            </a:r>
            <a:r>
              <a:rPr lang="it-IT" sz="3600" dirty="0" smtClean="0"/>
              <a:t> to </a:t>
            </a:r>
            <a:r>
              <a:rPr lang="it-IT" sz="3600" dirty="0" err="1" smtClean="0"/>
              <a:t>remove</a:t>
            </a:r>
            <a:r>
              <a:rPr lang="it-IT" sz="3600" dirty="0" smtClean="0"/>
              <a:t> a </a:t>
            </a:r>
            <a:r>
              <a:rPr lang="it-IT" sz="3600" dirty="0" err="1" smtClean="0"/>
              <a:t>given</a:t>
            </a:r>
            <a:r>
              <a:rPr lang="it-IT" sz="3600" dirty="0" smtClean="0"/>
              <a:t> </a:t>
            </a:r>
            <a:r>
              <a:rPr lang="it-IT" sz="3600" dirty="0" err="1" smtClean="0"/>
              <a:t>number</a:t>
            </a:r>
            <a:r>
              <a:rPr lang="it-IT" sz="3600" dirty="0" smtClean="0"/>
              <a:t> of </a:t>
            </a:r>
            <a:r>
              <a:rPr lang="it-IT" sz="3600" dirty="0" err="1" smtClean="0"/>
              <a:t>nucleotides</a:t>
            </a:r>
            <a:r>
              <a:rPr lang="it-IT" sz="3600" dirty="0" smtClean="0"/>
              <a:t> in ALL </a:t>
            </a:r>
            <a:r>
              <a:rPr lang="it-IT" sz="3600" dirty="0" err="1" smtClean="0"/>
              <a:t>reads</a:t>
            </a:r>
            <a:endParaRPr lang="it-IT" sz="3600" dirty="0" smtClean="0"/>
          </a:p>
          <a:p>
            <a:pPr marL="742950" indent="-742950">
              <a:buAutoNum type="arabicParenR"/>
            </a:pPr>
            <a:r>
              <a:rPr lang="it-IT" sz="3600" dirty="0" err="1" smtClean="0"/>
              <a:t>Reads</a:t>
            </a:r>
            <a:r>
              <a:rPr lang="it-IT" sz="3600" dirty="0" smtClean="0"/>
              <a:t> </a:t>
            </a:r>
            <a:r>
              <a:rPr lang="it-IT" sz="3600" dirty="0" err="1" smtClean="0"/>
              <a:t>too</a:t>
            </a:r>
            <a:r>
              <a:rPr lang="it-IT" sz="3600" dirty="0" smtClean="0"/>
              <a:t> short are </a:t>
            </a:r>
            <a:r>
              <a:rPr lang="it-IT" sz="3600" dirty="0" err="1" smtClean="0"/>
              <a:t>not</a:t>
            </a:r>
            <a:r>
              <a:rPr lang="it-IT" sz="3600" dirty="0" smtClean="0"/>
              <a:t> </a:t>
            </a:r>
            <a:r>
              <a:rPr lang="it-IT" sz="3600" dirty="0" err="1" smtClean="0"/>
              <a:t>useful</a:t>
            </a:r>
            <a:r>
              <a:rPr lang="it-IT" sz="3600" dirty="0" smtClean="0"/>
              <a:t>: </a:t>
            </a:r>
            <a:r>
              <a:rPr lang="it-IT" sz="3600" dirty="0" err="1" smtClean="0"/>
              <a:t>we</a:t>
            </a:r>
            <a:r>
              <a:rPr lang="it-IT" sz="3600" dirty="0" smtClean="0"/>
              <a:t> can set a minimum </a:t>
            </a:r>
            <a:r>
              <a:rPr lang="it-IT" sz="3600" dirty="0" err="1" smtClean="0"/>
              <a:t>length</a:t>
            </a:r>
            <a:r>
              <a:rPr lang="it-IT" sz="3600" dirty="0" smtClean="0"/>
              <a:t> </a:t>
            </a:r>
            <a:r>
              <a:rPr lang="it-IT" sz="3600" dirty="0" err="1" smtClean="0"/>
              <a:t>threshold</a:t>
            </a:r>
            <a:r>
              <a:rPr lang="it-IT" sz="3600" dirty="0" smtClean="0"/>
              <a:t> and </a:t>
            </a:r>
            <a:r>
              <a:rPr lang="it-IT" sz="3600" dirty="0" err="1" smtClean="0"/>
              <a:t>discard</a:t>
            </a:r>
            <a:r>
              <a:rPr lang="it-IT" sz="3600" dirty="0" smtClean="0"/>
              <a:t> </a:t>
            </a:r>
            <a:r>
              <a:rPr lang="it-IT" sz="3600" dirty="0" err="1" smtClean="0"/>
              <a:t>all</a:t>
            </a:r>
            <a:r>
              <a:rPr lang="it-IT" sz="3600" dirty="0" smtClean="0"/>
              <a:t> </a:t>
            </a:r>
            <a:r>
              <a:rPr lang="it-IT" sz="3600" dirty="0" err="1" smtClean="0"/>
              <a:t>reads</a:t>
            </a:r>
            <a:r>
              <a:rPr lang="it-IT" sz="3600" dirty="0" smtClean="0"/>
              <a:t> </a:t>
            </a:r>
            <a:r>
              <a:rPr lang="it-IT" sz="3600" dirty="0" err="1" smtClean="0"/>
              <a:t>shorter</a:t>
            </a:r>
            <a:r>
              <a:rPr lang="it-IT" sz="3600" dirty="0" smtClean="0"/>
              <a:t> </a:t>
            </a:r>
            <a:r>
              <a:rPr lang="it-IT" sz="3600" dirty="0" err="1" smtClean="0"/>
              <a:t>than</a:t>
            </a:r>
            <a:r>
              <a:rPr lang="it-IT" sz="3600" dirty="0" smtClean="0"/>
              <a:t> </a:t>
            </a:r>
            <a:r>
              <a:rPr lang="it-IT" sz="3600" dirty="0" err="1" smtClean="0"/>
              <a:t>this</a:t>
            </a:r>
            <a:r>
              <a:rPr lang="it-IT" sz="3600" dirty="0" smtClean="0"/>
              <a:t> </a:t>
            </a:r>
            <a:r>
              <a:rPr lang="it-IT" sz="3600" dirty="0" err="1" smtClean="0"/>
              <a:t>limit</a:t>
            </a:r>
            <a:r>
              <a:rPr lang="it-IT" sz="3600" dirty="0" smtClean="0"/>
              <a:t> (</a:t>
            </a:r>
            <a:r>
              <a:rPr lang="it-IT" sz="3600" dirty="0" err="1" smtClean="0"/>
              <a:t>after</a:t>
            </a:r>
            <a:r>
              <a:rPr lang="it-IT" sz="3600" dirty="0" smtClean="0"/>
              <a:t> </a:t>
            </a:r>
            <a:r>
              <a:rPr lang="it-IT" sz="3600" dirty="0" err="1" smtClean="0"/>
              <a:t>low</a:t>
            </a:r>
            <a:r>
              <a:rPr lang="it-IT" sz="3600" dirty="0" smtClean="0"/>
              <a:t> </a:t>
            </a:r>
            <a:r>
              <a:rPr lang="it-IT" sz="3600" dirty="0" err="1" smtClean="0"/>
              <a:t>quality</a:t>
            </a:r>
            <a:r>
              <a:rPr lang="it-IT" sz="3600" dirty="0" smtClean="0"/>
              <a:t> </a:t>
            </a:r>
            <a:r>
              <a:rPr lang="it-IT" sz="3600" dirty="0" err="1" smtClean="0"/>
              <a:t>bases</a:t>
            </a:r>
            <a:r>
              <a:rPr lang="it-IT" sz="3600" dirty="0" smtClean="0"/>
              <a:t>, </a:t>
            </a:r>
            <a:r>
              <a:rPr lang="it-IT" sz="3600" dirty="0" err="1" smtClean="0"/>
              <a:t>ambiguous</a:t>
            </a:r>
            <a:r>
              <a:rPr lang="it-IT" sz="3600" dirty="0" smtClean="0"/>
              <a:t> </a:t>
            </a:r>
            <a:r>
              <a:rPr lang="it-IT" sz="3600" dirty="0" err="1" smtClean="0"/>
              <a:t>nucleotides</a:t>
            </a:r>
            <a:r>
              <a:rPr lang="it-IT" sz="3600" dirty="0" smtClean="0"/>
              <a:t> and </a:t>
            </a:r>
            <a:r>
              <a:rPr lang="it-IT" sz="3600" dirty="0" err="1" smtClean="0"/>
              <a:t>adapters</a:t>
            </a:r>
            <a:r>
              <a:rPr lang="it-IT" sz="3600" dirty="0" smtClean="0"/>
              <a:t> </a:t>
            </a:r>
            <a:r>
              <a:rPr lang="it-IT" sz="3600" dirty="0" err="1" smtClean="0"/>
              <a:t>have</a:t>
            </a:r>
            <a:r>
              <a:rPr lang="it-IT" sz="3600" dirty="0" smtClean="0"/>
              <a:t> </a:t>
            </a:r>
            <a:r>
              <a:rPr lang="it-IT" sz="3600" dirty="0" err="1" smtClean="0"/>
              <a:t>been</a:t>
            </a:r>
            <a:r>
              <a:rPr lang="it-IT" sz="3600" dirty="0" smtClean="0"/>
              <a:t> </a:t>
            </a:r>
            <a:r>
              <a:rPr lang="it-IT" sz="3600" dirty="0" err="1" smtClean="0"/>
              <a:t>removed</a:t>
            </a:r>
            <a:endParaRPr lang="it-IT" sz="3600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597" y="1291431"/>
            <a:ext cx="6995114" cy="49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906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TRIMMING – Why and when?</vt:lpstr>
      <vt:lpstr>TRIMMING – How?</vt:lpstr>
      <vt:lpstr>Some examples</vt:lpstr>
      <vt:lpstr>Trimming by quality</vt:lpstr>
      <vt:lpstr>Trimming adapters</vt:lpstr>
      <vt:lpstr>Trimming adapters</vt:lpstr>
      <vt:lpstr>Trimming – step-by-step in the CLC Genomics WB</vt:lpstr>
      <vt:lpstr>Trimming – step-by-step in the CLC Genomics WB</vt:lpstr>
      <vt:lpstr>Trimming – step-by-step in the CLC Genomics WB</vt:lpstr>
      <vt:lpstr>Trimming – final expected outcome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silico cloning</dc:title>
  <dc:creator>marco gerdol</dc:creator>
  <cp:lastModifiedBy>marco gerdol</cp:lastModifiedBy>
  <cp:revision>31</cp:revision>
  <dcterms:created xsi:type="dcterms:W3CDTF">2016-10-13T10:31:15Z</dcterms:created>
  <dcterms:modified xsi:type="dcterms:W3CDTF">2018-11-20T14:49:58Z</dcterms:modified>
</cp:coreProperties>
</file>