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8" r:id="rId4"/>
    <p:sldId id="270" r:id="rId5"/>
    <p:sldId id="259" r:id="rId6"/>
    <p:sldId id="260" r:id="rId7"/>
    <p:sldId id="261" r:id="rId8"/>
    <p:sldId id="262" r:id="rId9"/>
    <p:sldId id="264" r:id="rId10"/>
    <p:sldId id="271" r:id="rId11"/>
    <p:sldId id="263" r:id="rId12"/>
    <p:sldId id="265" r:id="rId13"/>
    <p:sldId id="266" r:id="rId14"/>
    <p:sldId id="268" r:id="rId15"/>
    <p:sldId id="267" r:id="rId16"/>
    <p:sldId id="269" r:id="rId17"/>
    <p:sldId id="274" r:id="rId18"/>
    <p:sldId id="272" r:id="rId19"/>
    <p:sldId id="273"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0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835" autoAdjust="0"/>
  </p:normalViewPr>
  <p:slideViewPr>
    <p:cSldViewPr>
      <p:cViewPr varScale="1">
        <p:scale>
          <a:sx n="66" d="100"/>
          <a:sy n="66" d="100"/>
        </p:scale>
        <p:origin x="193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473695-2047-4B8E-978F-1EC2665D3BB7}" type="datetimeFigureOut">
              <a:rPr lang="fr-FR" smtClean="0"/>
              <a:t>08/01/2019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9878C5-F711-4E3A-B977-0F3B399A8ADB}" type="slidenum">
              <a:rPr lang="fr-FR" smtClean="0"/>
              <a:t>‹N°›</a:t>
            </a:fld>
            <a:endParaRPr lang="fr-FR"/>
          </a:p>
        </p:txBody>
      </p:sp>
    </p:spTree>
    <p:extLst>
      <p:ext uri="{BB962C8B-B14F-4D97-AF65-F5344CB8AC3E}">
        <p14:creationId xmlns:p14="http://schemas.microsoft.com/office/powerpoint/2010/main" val="3276536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99878C5-F711-4E3A-B977-0F3B399A8ADB}" type="slidenum">
              <a:rPr lang="fr-FR" smtClean="0"/>
              <a:t>1</a:t>
            </a:fld>
            <a:endParaRPr lang="fr-FR"/>
          </a:p>
        </p:txBody>
      </p:sp>
    </p:spTree>
    <p:extLst>
      <p:ext uri="{BB962C8B-B14F-4D97-AF65-F5344CB8AC3E}">
        <p14:creationId xmlns:p14="http://schemas.microsoft.com/office/powerpoint/2010/main" val="1684905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sz="1200" dirty="0"/>
              <a:t>( portée utilitaire vs. dimension esthétique des textes littéraires) </a:t>
            </a:r>
            <a:r>
              <a:rPr lang="fr-FR" dirty="0"/>
              <a:t> Tout texte dit technique a aussi une composante</a:t>
            </a:r>
            <a:r>
              <a:rPr lang="fr-FR" baseline="0" dirty="0"/>
              <a:t> stylistique</a:t>
            </a:r>
          </a:p>
          <a:p>
            <a:endParaRPr lang="fr-FR" dirty="0"/>
          </a:p>
        </p:txBody>
      </p:sp>
      <p:sp>
        <p:nvSpPr>
          <p:cNvPr id="4" name="Espace réservé du numéro de diapositive 3"/>
          <p:cNvSpPr>
            <a:spLocks noGrp="1"/>
          </p:cNvSpPr>
          <p:nvPr>
            <p:ph type="sldNum" sz="quarter" idx="10"/>
          </p:nvPr>
        </p:nvSpPr>
        <p:spPr/>
        <p:txBody>
          <a:bodyPr/>
          <a:lstStyle/>
          <a:p>
            <a:fld id="{899878C5-F711-4E3A-B977-0F3B399A8ADB}" type="slidenum">
              <a:rPr lang="fr-FR" smtClean="0"/>
              <a:t>2</a:t>
            </a:fld>
            <a:endParaRPr lang="fr-FR"/>
          </a:p>
        </p:txBody>
      </p:sp>
    </p:spTree>
    <p:extLst>
      <p:ext uri="{BB962C8B-B14F-4D97-AF65-F5344CB8AC3E}">
        <p14:creationId xmlns:p14="http://schemas.microsoft.com/office/powerpoint/2010/main" val="8390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Comment se construit le verbe déroger ? Quels sont les différents sens en droit des verbes reconnaître, décliner, engager ?</a:t>
            </a:r>
          </a:p>
        </p:txBody>
      </p:sp>
      <p:sp>
        <p:nvSpPr>
          <p:cNvPr id="4" name="Espace réservé du numéro de diapositive 3"/>
          <p:cNvSpPr>
            <a:spLocks noGrp="1"/>
          </p:cNvSpPr>
          <p:nvPr>
            <p:ph type="sldNum" sz="quarter" idx="10"/>
          </p:nvPr>
        </p:nvSpPr>
        <p:spPr/>
        <p:txBody>
          <a:bodyPr/>
          <a:lstStyle/>
          <a:p>
            <a:fld id="{899878C5-F711-4E3A-B977-0F3B399A8ADB}" type="slidenum">
              <a:rPr lang="fr-FR" smtClean="0"/>
              <a:t>3</a:t>
            </a:fld>
            <a:endParaRPr lang="fr-FR"/>
          </a:p>
        </p:txBody>
      </p:sp>
    </p:spTree>
    <p:extLst>
      <p:ext uri="{BB962C8B-B14F-4D97-AF65-F5344CB8AC3E}">
        <p14:creationId xmlns:p14="http://schemas.microsoft.com/office/powerpoint/2010/main" val="198424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Deux chaînes</a:t>
            </a:r>
            <a:r>
              <a:rPr lang="fr-FR" baseline="0" dirty="0"/>
              <a:t> de communication avec pour seul point commun le message initial M. Mais ce message n’a pas la même mission dans les deux cas.</a:t>
            </a:r>
          </a:p>
          <a:p>
            <a:r>
              <a:rPr lang="fr-FR" baseline="0" dirty="0"/>
              <a:t>L’auteur destine son message à ses lecteurs et non au traducteur. Il a formulé son message en tenant compte d’un savoir présupposé chez ses lecteurs afin d’être compris. Le traducteur est évidemment étranger à cette opération de communication. Le traducteur doit reconstituer le cadre cognitif de son énonciation, y intégrer l’intentionnalité du donneur d’ouvrage et produire le message M’ qui, celui-là, s’adresse à une autre communauté de lecteurs. Dans cette chaîne de communication, les acteurs qui entrent en jeu sont tous nouveaux par rapport à la première.</a:t>
            </a:r>
          </a:p>
          <a:p>
            <a:r>
              <a:rPr lang="fr-FR" baseline="0" dirty="0"/>
              <a:t>La distance qui sépare les communautés de lecteurs L et L’ est considérable. Elle est d’ordre géographique, mais aussi temporel et culturel. Ce décalage nécessite une adaptation.</a:t>
            </a:r>
          </a:p>
          <a:p>
            <a:endParaRPr lang="fr-FR" baseline="0" dirty="0"/>
          </a:p>
          <a:p>
            <a:br>
              <a:rPr lang="fr-FR" baseline="0" dirty="0"/>
            </a:br>
            <a:endParaRPr lang="fr-FR" baseline="0" dirty="0"/>
          </a:p>
        </p:txBody>
      </p:sp>
      <p:sp>
        <p:nvSpPr>
          <p:cNvPr id="4" name="Espace réservé du numéro de diapositive 3"/>
          <p:cNvSpPr>
            <a:spLocks noGrp="1"/>
          </p:cNvSpPr>
          <p:nvPr>
            <p:ph type="sldNum" sz="quarter" idx="10"/>
          </p:nvPr>
        </p:nvSpPr>
        <p:spPr/>
        <p:txBody>
          <a:bodyPr/>
          <a:lstStyle/>
          <a:p>
            <a:fld id="{899878C5-F711-4E3A-B977-0F3B399A8ADB}" type="slidenum">
              <a:rPr lang="fr-FR" smtClean="0"/>
              <a:t>7</a:t>
            </a:fld>
            <a:endParaRPr lang="fr-FR"/>
          </a:p>
        </p:txBody>
      </p:sp>
    </p:spTree>
    <p:extLst>
      <p:ext uri="{BB962C8B-B14F-4D97-AF65-F5344CB8AC3E}">
        <p14:creationId xmlns:p14="http://schemas.microsoft.com/office/powerpoint/2010/main" val="1311324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99878C5-F711-4E3A-B977-0F3B399A8ADB}" type="slidenum">
              <a:rPr lang="fr-FR" smtClean="0"/>
              <a:t>18</a:t>
            </a:fld>
            <a:endParaRPr lang="fr-FR"/>
          </a:p>
        </p:txBody>
      </p:sp>
    </p:spTree>
    <p:extLst>
      <p:ext uri="{BB962C8B-B14F-4D97-AF65-F5344CB8AC3E}">
        <p14:creationId xmlns:p14="http://schemas.microsoft.com/office/powerpoint/2010/main" val="225301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1031F56-FC85-45E9-9AED-A58FB1918321}" type="datetimeFigureOut">
              <a:rPr lang="fr-FR" smtClean="0"/>
              <a:t>08/01/2019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450EB-E15D-466F-8982-179DD71BCEB8}"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1031F56-FC85-45E9-9AED-A58FB1918321}" type="datetimeFigureOut">
              <a:rPr lang="fr-FR" smtClean="0"/>
              <a:t>08/01/2019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1031F56-FC85-45E9-9AED-A58FB1918321}" type="datetimeFigureOut">
              <a:rPr lang="fr-FR" smtClean="0"/>
              <a:t>08/01/2019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1031F56-FC85-45E9-9AED-A58FB1918321}" type="datetimeFigureOut">
              <a:rPr lang="fr-FR" smtClean="0"/>
              <a:t>08/01/2019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1031F56-FC85-45E9-9AED-A58FB1918321}" type="datetimeFigureOut">
              <a:rPr lang="fr-FR" smtClean="0"/>
              <a:t>08/01/2019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0450EB-E15D-466F-8982-179DD71BCEB8}"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1031F56-FC85-45E9-9AED-A58FB1918321}" type="datetimeFigureOut">
              <a:rPr lang="fr-FR" smtClean="0"/>
              <a:t>08/01/2019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1031F56-FC85-45E9-9AED-A58FB1918321}" type="datetimeFigureOut">
              <a:rPr lang="fr-FR" smtClean="0"/>
              <a:t>08/01/2019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0450EB-E15D-466F-8982-179DD71BCEB8}"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A1031F56-FC85-45E9-9AED-A58FB1918321}" type="datetimeFigureOut">
              <a:rPr lang="fr-FR" smtClean="0"/>
              <a:t>08/01/2019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31F56-FC85-45E9-9AED-A58FB1918321}" type="datetimeFigureOut">
              <a:rPr lang="fr-FR" smtClean="0"/>
              <a:t>08/01/2019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1031F56-FC85-45E9-9AED-A58FB1918321}" type="datetimeFigureOut">
              <a:rPr lang="fr-FR" smtClean="0"/>
              <a:t>08/01/2019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450EB-E15D-466F-8982-179DD71BCEB8}"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1031F56-FC85-45E9-9AED-A58FB1918321}" type="datetimeFigureOut">
              <a:rPr lang="fr-FR" smtClean="0"/>
              <a:t>08/01/2019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0450EB-E15D-466F-8982-179DD71BCEB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1031F56-FC85-45E9-9AED-A58FB1918321}" type="datetimeFigureOut">
              <a:rPr lang="fr-FR" smtClean="0"/>
              <a:t>08/01/2019</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0450EB-E15D-466F-8982-179DD71BCEB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freetm.com/anywhere.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linguee.fr/francais-italien/search" TargetMode="External"/><Relationship Id="rId7" Type="http://schemas.openxmlformats.org/officeDocument/2006/relationships/hyperlink" Target="http://www.cnrtl.fr/" TargetMode="External"/><Relationship Id="rId2" Type="http://schemas.openxmlformats.org/officeDocument/2006/relationships/hyperlink" Target="http://www.lexilogos.com/francais_langue_dictionnaires.htm" TargetMode="External"/><Relationship Id="rId1" Type="http://schemas.openxmlformats.org/officeDocument/2006/relationships/slideLayout" Target="../slideLayouts/slideLayout2.xml"/><Relationship Id="rId6" Type="http://schemas.openxmlformats.org/officeDocument/2006/relationships/hyperlink" Target="http://www.btb.termiumplus.gc.ca/tpv2guides/guides/cooc/index-fra.html?lang=fra" TargetMode="External"/><Relationship Id="rId5" Type="http://schemas.openxmlformats.org/officeDocument/2006/relationships/hyperlink" Target="http://www.iate.europa.eu/" TargetMode="External"/><Relationship Id="rId4" Type="http://schemas.openxmlformats.org/officeDocument/2006/relationships/hyperlink" Target="http://context.reverso.net/traduction/italien-francai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solidFill>
                  <a:srgbClr val="1360FB"/>
                </a:solidFill>
              </a:rPr>
              <a:t>La traduction spécialisée</a:t>
            </a:r>
          </a:p>
        </p:txBody>
      </p:sp>
      <p:sp>
        <p:nvSpPr>
          <p:cNvPr id="3" name="Sous-titre 2"/>
          <p:cNvSpPr>
            <a:spLocks noGrp="1"/>
          </p:cNvSpPr>
          <p:nvPr>
            <p:ph type="subTitle" idx="1"/>
          </p:nvPr>
        </p:nvSpPr>
        <p:spPr/>
        <p:txBody>
          <a:bodyPr/>
          <a:lstStyle/>
          <a:p>
            <a:endParaRPr lang="fr-FR"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3768" y="3429000"/>
            <a:ext cx="3937000" cy="3048000"/>
          </a:xfrm>
          <a:prstGeom prst="rect">
            <a:avLst/>
          </a:prstGeom>
        </p:spPr>
      </p:pic>
    </p:spTree>
    <p:extLst>
      <p:ext uri="{BB962C8B-B14F-4D97-AF65-F5344CB8AC3E}">
        <p14:creationId xmlns:p14="http://schemas.microsoft.com/office/powerpoint/2010/main" val="4036822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1360FB"/>
                </a:solidFill>
              </a:rPr>
              <a:t>Exemple</a:t>
            </a:r>
            <a:endParaRPr lang="fr-FR" dirty="0"/>
          </a:p>
        </p:txBody>
      </p:sp>
      <p:sp>
        <p:nvSpPr>
          <p:cNvPr id="3" name="Espace réservé du texte 2"/>
          <p:cNvSpPr>
            <a:spLocks noGrp="1"/>
          </p:cNvSpPr>
          <p:nvPr>
            <p:ph type="body" idx="1"/>
          </p:nvPr>
        </p:nvSpPr>
        <p:spPr>
          <a:xfrm>
            <a:off x="0" y="1676400"/>
            <a:ext cx="4716016" cy="672480"/>
          </a:xfrm>
        </p:spPr>
        <p:txBody>
          <a:bodyPr>
            <a:noAutofit/>
          </a:bodyPr>
          <a:lstStyle/>
          <a:p>
            <a:r>
              <a:rPr lang="it-IT" sz="1800" dirty="0"/>
              <a:t>Collezione Vecchio Ginori Filo Platino Pura</a:t>
            </a:r>
            <a:endParaRPr lang="fr-FR" sz="1800" dirty="0"/>
          </a:p>
        </p:txBody>
      </p:sp>
      <p:sp>
        <p:nvSpPr>
          <p:cNvPr id="4" name="Espace réservé du contenu 3"/>
          <p:cNvSpPr>
            <a:spLocks noGrp="1"/>
          </p:cNvSpPr>
          <p:nvPr>
            <p:ph sz="half" idx="2"/>
          </p:nvPr>
        </p:nvSpPr>
        <p:spPr/>
        <p:txBody>
          <a:bodyPr>
            <a:normAutofit/>
          </a:bodyPr>
          <a:lstStyle/>
          <a:p>
            <a:pPr marL="0" indent="0">
              <a:buNone/>
            </a:pPr>
            <a:r>
              <a:rPr lang="it-IT" sz="1900" dirty="0"/>
              <a:t>Pura. Espressione di nobile bellezza. La Collezione Vecchio Ginori Filo Platino nella sua essenzialità concentra il suo charme nella scelta monocromatica: bianco assoluto. La forma Vecchio Ginori, il segno distintivo  Richard Ginori, riprende il motivo a rilievo definito a “paniere intrecciato", ispirata alle falde neu-ozier. Un sottile profilo in platino esalta la maestria della forma Vecchio Ginori.</a:t>
            </a:r>
            <a:endParaRPr lang="fr-FR" sz="1900" dirty="0"/>
          </a:p>
          <a:p>
            <a:endParaRPr lang="fr-FR" dirty="0"/>
          </a:p>
        </p:txBody>
      </p:sp>
      <p:sp>
        <p:nvSpPr>
          <p:cNvPr id="6" name="Espace réservé du contenu 5"/>
          <p:cNvSpPr>
            <a:spLocks noGrp="1"/>
          </p:cNvSpPr>
          <p:nvPr>
            <p:ph sz="quarter" idx="4"/>
          </p:nvPr>
        </p:nvSpPr>
        <p:spPr>
          <a:xfrm>
            <a:off x="4744094" y="2492896"/>
            <a:ext cx="4137600" cy="3951288"/>
          </a:xfrm>
        </p:spPr>
        <p:txBody>
          <a:bodyPr>
            <a:noAutofit/>
          </a:bodyPr>
          <a:lstStyle/>
          <a:p>
            <a:pPr marL="0" indent="0">
              <a:buNone/>
            </a:pPr>
            <a:r>
              <a:rPr lang="fr-FR" sz="1900" dirty="0"/>
              <a:t>Pureté et expression d’une beauté noble. Laissant place à l’essentiel, la Collection Vecchio </a:t>
            </a:r>
            <a:r>
              <a:rPr lang="fr-FR" sz="1900" dirty="0" err="1"/>
              <a:t>Ginori</a:t>
            </a:r>
            <a:r>
              <a:rPr lang="fr-FR" sz="1900" dirty="0"/>
              <a:t> </a:t>
            </a:r>
            <a:r>
              <a:rPr lang="fr-FR" sz="1900" dirty="0" err="1"/>
              <a:t>Filo</a:t>
            </a:r>
            <a:r>
              <a:rPr lang="fr-FR" sz="1900" dirty="0"/>
              <a:t> </a:t>
            </a:r>
            <a:r>
              <a:rPr lang="fr-FR" sz="1900" dirty="0" err="1"/>
              <a:t>Platino</a:t>
            </a:r>
            <a:r>
              <a:rPr lang="fr-FR" sz="1900" dirty="0"/>
              <a:t> concentre tout son charme dans le choix chromatique du blanc absolu. La forme </a:t>
            </a:r>
            <a:r>
              <a:rPr lang="fr-FR" sz="1900" dirty="0" err="1"/>
              <a:t>Vecchio</a:t>
            </a:r>
            <a:r>
              <a:rPr lang="fr-FR" sz="1900" dirty="0"/>
              <a:t> </a:t>
            </a:r>
            <a:r>
              <a:rPr lang="fr-FR" sz="1900" dirty="0" err="1"/>
              <a:t>Ginori</a:t>
            </a:r>
            <a:r>
              <a:rPr lang="fr-FR" sz="1900" dirty="0"/>
              <a:t>, marque distinctive de Richard </a:t>
            </a:r>
            <a:r>
              <a:rPr lang="fr-FR" sz="1900" dirty="0" err="1"/>
              <a:t>Ginori</a:t>
            </a:r>
            <a:r>
              <a:rPr lang="fr-FR" sz="1900" dirty="0"/>
              <a:t>, reprend le motif en relief défini comme « panier tressé », inspiré du style « </a:t>
            </a:r>
            <a:r>
              <a:rPr lang="fr-FR" sz="1900" dirty="0" err="1"/>
              <a:t>neu</a:t>
            </a:r>
            <a:r>
              <a:rPr lang="fr-FR" sz="1900" dirty="0"/>
              <a:t> </a:t>
            </a:r>
            <a:r>
              <a:rPr lang="fr-FR" sz="1900" dirty="0" err="1"/>
              <a:t>ozier</a:t>
            </a:r>
            <a:r>
              <a:rPr lang="fr-FR" sz="1900" dirty="0"/>
              <a:t> ». Un subtil filet en platine vient exalter la finesse de la forme </a:t>
            </a:r>
            <a:r>
              <a:rPr lang="fr-FR" sz="1900" dirty="0" err="1"/>
              <a:t>Vecchio</a:t>
            </a:r>
            <a:r>
              <a:rPr lang="fr-FR" sz="1900" dirty="0"/>
              <a:t> </a:t>
            </a:r>
            <a:r>
              <a:rPr lang="fr-FR" sz="1900" dirty="0" err="1"/>
              <a:t>Ginori</a:t>
            </a:r>
            <a:r>
              <a:rPr lang="fr-FR" sz="1900" dirty="0"/>
              <a:t>.</a:t>
            </a:r>
          </a:p>
        </p:txBody>
      </p:sp>
      <p:sp>
        <p:nvSpPr>
          <p:cNvPr id="8" name="Espace réservé du texte 2"/>
          <p:cNvSpPr txBox="1">
            <a:spLocks/>
          </p:cNvSpPr>
          <p:nvPr/>
        </p:nvSpPr>
        <p:spPr>
          <a:xfrm>
            <a:off x="4454886" y="1700808"/>
            <a:ext cx="4716016" cy="672480"/>
          </a:xfrm>
          <a:prstGeom prst="rect">
            <a:avLst/>
          </a:prstGeom>
          <a:noFill/>
          <a:ln w="44450" cap="flat" cmpd="sng" algn="ctr">
            <a:noFill/>
            <a:prstDash val="solid"/>
          </a:ln>
          <a:effectLst/>
        </p:spPr>
        <p:txBody>
          <a:bodyPr vert="horz" lIns="91440" tIns="45720" rIns="91440" bIns="45720" rtlCol="0" anchor="ctr">
            <a:noAutofit/>
          </a:bodyPr>
          <a:lstStyle>
            <a:lvl1pPr marL="0" indent="0" algn="ctr" defTabSz="914400" rtl="0" eaLnBrk="1" latinLnBrk="0" hangingPunct="1">
              <a:spcBef>
                <a:spcPct val="20000"/>
              </a:spcBef>
              <a:buClr>
                <a:schemeClr val="accent1"/>
              </a:buClr>
              <a:buSzPct val="85000"/>
              <a:buFont typeface="Arial" pitchFamily="34" charset="0"/>
              <a:buNone/>
              <a:defRPr sz="2000" b="0" kern="1200">
                <a:solidFill>
                  <a:schemeClr val="tx2"/>
                </a:solidFill>
                <a:latin typeface="+mn-lt"/>
                <a:ea typeface="+mn-ea"/>
                <a:cs typeface="+mn-cs"/>
              </a:defRPr>
            </a:lvl1pPr>
            <a:lvl2pPr marL="457200" indent="0" algn="l" defTabSz="914400" rtl="0" eaLnBrk="1" latinLnBrk="0" hangingPunct="1">
              <a:spcBef>
                <a:spcPct val="20000"/>
              </a:spcBef>
              <a:buClr>
                <a:schemeClr val="accent1"/>
              </a:buClr>
              <a:buSzPct val="85000"/>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Clr>
                <a:schemeClr val="accent1"/>
              </a:buClr>
              <a:buSzPct val="90000"/>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Clr>
                <a:schemeClr val="accent1"/>
              </a:buClr>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Clr>
                <a:schemeClr val="accent1"/>
              </a:buClr>
              <a:buSzPct val="100000"/>
              <a:buFont typeface="Arial" pitchFamily="34" charset="0"/>
              <a:buNone/>
              <a:defRPr sz="1600" b="1" kern="1200" baseline="0">
                <a:solidFill>
                  <a:schemeClr val="tx1"/>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Clr>
                <a:schemeClr val="accent1"/>
              </a:buClr>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Clr>
                <a:schemeClr val="accent1"/>
              </a:buClr>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Clr>
                <a:schemeClr val="accent1"/>
              </a:buClr>
              <a:buFont typeface="Arial" pitchFamily="34" charset="0"/>
              <a:buNone/>
              <a:defRPr sz="1600" b="1" kern="1200">
                <a:solidFill>
                  <a:schemeClr val="tx1"/>
                </a:solidFill>
                <a:latin typeface="+mn-lt"/>
                <a:ea typeface="+mn-ea"/>
                <a:cs typeface="+mn-cs"/>
              </a:defRPr>
            </a:lvl9pPr>
          </a:lstStyle>
          <a:p>
            <a:r>
              <a:rPr lang="it-IT" sz="1800" dirty="0"/>
              <a:t>Collection Vecchio Ginori Filo Platino Pura</a:t>
            </a:r>
            <a:endParaRPr lang="fr-FR" sz="1800" dirty="0"/>
          </a:p>
        </p:txBody>
      </p:sp>
    </p:spTree>
    <p:extLst>
      <p:ext uri="{BB962C8B-B14F-4D97-AF65-F5344CB8AC3E}">
        <p14:creationId xmlns:p14="http://schemas.microsoft.com/office/powerpoint/2010/main" val="229758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33400"/>
            <a:ext cx="8291264" cy="990600"/>
          </a:xfrm>
        </p:spPr>
        <p:txBody>
          <a:bodyPr>
            <a:normAutofit fontScale="90000"/>
          </a:bodyPr>
          <a:lstStyle/>
          <a:p>
            <a:r>
              <a:rPr lang="fr-FR" dirty="0">
                <a:solidFill>
                  <a:srgbClr val="1360FB"/>
                </a:solidFill>
              </a:rPr>
              <a:t>Les problématiques du texte de départ - 2</a:t>
            </a:r>
          </a:p>
        </p:txBody>
      </p:sp>
      <p:sp>
        <p:nvSpPr>
          <p:cNvPr id="3" name="Espace réservé du contenu 2"/>
          <p:cNvSpPr>
            <a:spLocks noGrp="1"/>
          </p:cNvSpPr>
          <p:nvPr>
            <p:ph idx="1"/>
          </p:nvPr>
        </p:nvSpPr>
        <p:spPr/>
        <p:txBody>
          <a:bodyPr/>
          <a:lstStyle/>
          <a:p>
            <a:r>
              <a:rPr lang="fr-FR" dirty="0"/>
              <a:t>Que faire si le texte est mal écrit, incorrect, peu clair?</a:t>
            </a:r>
          </a:p>
          <a:p>
            <a:pPr marL="0" indent="0">
              <a:buNone/>
            </a:pPr>
            <a:r>
              <a:rPr lang="fr-FR" dirty="0"/>
              <a:t>Le destinataire jugera la traduction et non le texte de départ.</a:t>
            </a:r>
          </a:p>
          <a:p>
            <a:pPr marL="0" indent="0">
              <a:buNone/>
            </a:pPr>
            <a:endParaRPr lang="fr-FR" dirty="0"/>
          </a:p>
          <a:p>
            <a:pPr>
              <a:buFont typeface="Symbol"/>
              <a:buChar char="Þ"/>
            </a:pPr>
            <a:r>
              <a:rPr lang="fr-FR" dirty="0"/>
              <a:t>Le traducteur est l’amortisseur des éventuelles imperfections du texte de départ et les éventuels défauts ne devront pas transparaître dans la traduction.</a:t>
            </a:r>
          </a:p>
          <a:p>
            <a:pPr>
              <a:buFont typeface="Symbol"/>
              <a:buChar char="Þ"/>
            </a:pPr>
            <a:r>
              <a:rPr lang="fr-FR" dirty="0"/>
              <a:t>Ce qui compte, c’est de transmettre le message, sous une forme adaptée au public/support.</a:t>
            </a:r>
          </a:p>
        </p:txBody>
      </p:sp>
    </p:spTree>
    <p:extLst>
      <p:ext uri="{BB962C8B-B14F-4D97-AF65-F5344CB8AC3E}">
        <p14:creationId xmlns:p14="http://schemas.microsoft.com/office/powerpoint/2010/main" val="272105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1360FB"/>
                </a:solidFill>
              </a:rPr>
              <a:t>La fidélité, une approche fonctionnaliste</a:t>
            </a:r>
          </a:p>
        </p:txBody>
      </p:sp>
      <p:sp>
        <p:nvSpPr>
          <p:cNvPr id="3" name="Espace réservé du contenu 2"/>
          <p:cNvSpPr>
            <a:spLocks noGrp="1"/>
          </p:cNvSpPr>
          <p:nvPr>
            <p:ph idx="1"/>
          </p:nvPr>
        </p:nvSpPr>
        <p:spPr/>
        <p:txBody>
          <a:bodyPr/>
          <a:lstStyle/>
          <a:p>
            <a:r>
              <a:rPr lang="fr-FR" dirty="0"/>
              <a:t>Traduction fidèle à quoi?</a:t>
            </a:r>
          </a:p>
          <a:p>
            <a:pPr>
              <a:buFont typeface="Symbol"/>
              <a:buChar char="Þ"/>
            </a:pPr>
            <a:r>
              <a:rPr lang="fr-FR" dirty="0"/>
              <a:t>Fidélité au sens et à la fonction.</a:t>
            </a:r>
          </a:p>
          <a:p>
            <a:pPr>
              <a:buFont typeface="Symbol"/>
              <a:buChar char="Þ"/>
            </a:pPr>
            <a:endParaRPr lang="fr-FR" dirty="0"/>
          </a:p>
          <a:p>
            <a:pPr marL="0" indent="0">
              <a:buNone/>
            </a:pPr>
            <a:r>
              <a:rPr lang="fr-FR" dirty="0"/>
              <a:t>Le traducteur détermine sa stratégie de traduction sur la base de la fonction du texte et du public cible.</a:t>
            </a:r>
          </a:p>
        </p:txBody>
      </p:sp>
    </p:spTree>
    <p:extLst>
      <p:ext uri="{BB962C8B-B14F-4D97-AF65-F5344CB8AC3E}">
        <p14:creationId xmlns:p14="http://schemas.microsoft.com/office/powerpoint/2010/main" val="240737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1360FB"/>
                </a:solidFill>
              </a:rPr>
              <a:t>La qualité attendue</a:t>
            </a:r>
            <a:r>
              <a:rPr lang="fr-FR" dirty="0"/>
              <a:t>		</a:t>
            </a:r>
          </a:p>
        </p:txBody>
      </p:sp>
      <p:sp>
        <p:nvSpPr>
          <p:cNvPr id="3" name="Espace réservé du contenu 2"/>
          <p:cNvSpPr>
            <a:spLocks noGrp="1"/>
          </p:cNvSpPr>
          <p:nvPr>
            <p:ph idx="1"/>
          </p:nvPr>
        </p:nvSpPr>
        <p:spPr/>
        <p:txBody>
          <a:bodyPr/>
          <a:lstStyle/>
          <a:p>
            <a:r>
              <a:rPr lang="fr-FR" dirty="0"/>
              <a:t>Elle dépend</a:t>
            </a:r>
            <a:br>
              <a:rPr lang="fr-FR" dirty="0"/>
            </a:br>
            <a:r>
              <a:rPr lang="fr-FR" dirty="0"/>
              <a:t>- du type de traduction</a:t>
            </a:r>
            <a:br>
              <a:rPr lang="fr-FR" dirty="0"/>
            </a:br>
            <a:r>
              <a:rPr lang="fr-FR" dirty="0"/>
              <a:t>- du degré de finition souhaité par le commanditaire.</a:t>
            </a:r>
          </a:p>
          <a:p>
            <a:r>
              <a:rPr lang="fr-FR" dirty="0"/>
              <a:t>En général, on attend:</a:t>
            </a:r>
          </a:p>
          <a:p>
            <a:pPr>
              <a:buFontTx/>
              <a:buChar char="-"/>
            </a:pPr>
            <a:r>
              <a:rPr lang="fr-FR" dirty="0"/>
              <a:t>la restitution complète du message dans une langue irréprochable d’un point de vue terminologique, syntaxique, orthographique et typographique.</a:t>
            </a:r>
          </a:p>
          <a:p>
            <a:pPr>
              <a:buFontTx/>
              <a:buChar char="-"/>
            </a:pPr>
            <a:endParaRPr lang="fr-FR" dirty="0"/>
          </a:p>
        </p:txBody>
      </p:sp>
    </p:spTree>
    <p:extLst>
      <p:ext uri="{BB962C8B-B14F-4D97-AF65-F5344CB8AC3E}">
        <p14:creationId xmlns:p14="http://schemas.microsoft.com/office/powerpoint/2010/main" val="232653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1360FB"/>
                </a:solidFill>
              </a:rPr>
              <a:t>Traduire vers la langue B</a:t>
            </a:r>
            <a:r>
              <a:rPr lang="fr-FR" dirty="0"/>
              <a:t>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72137294"/>
              </p:ext>
            </p:extLst>
          </p:nvPr>
        </p:nvGraphicFramePr>
        <p:xfrm>
          <a:off x="457200" y="1600200"/>
          <a:ext cx="8229600" cy="33934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fr-FR" dirty="0"/>
                        <a:t>Pourquoi pas !</a:t>
                      </a:r>
                    </a:p>
                  </a:txBody>
                  <a:tcPr/>
                </a:tc>
                <a:tc>
                  <a:txBody>
                    <a:bodyPr/>
                    <a:lstStyle/>
                    <a:p>
                      <a:r>
                        <a:rPr lang="fr-FR" dirty="0"/>
                        <a:t>Mais…</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La</a:t>
                      </a:r>
                      <a:r>
                        <a:rPr lang="fr-FR" baseline="0" dirty="0"/>
                        <a:t> langue B est une langue rare</a:t>
                      </a:r>
                      <a:endParaRPr lang="fr-FR" dirty="0"/>
                    </a:p>
                    <a:p>
                      <a:endParaRPr lang="fr-FR" dirty="0"/>
                    </a:p>
                  </a:txBody>
                  <a:tcPr/>
                </a:tc>
                <a:tc>
                  <a:txBody>
                    <a:bodyPr/>
                    <a:lstStyle/>
                    <a:p>
                      <a:r>
                        <a:rPr lang="fr-FR" dirty="0"/>
                        <a:t>Maîtrise, richesse</a:t>
                      </a:r>
                      <a:r>
                        <a:rPr lang="fr-FR" baseline="0" dirty="0"/>
                        <a:t> et c</a:t>
                      </a:r>
                      <a:r>
                        <a:rPr lang="fr-FR" dirty="0"/>
                        <a:t>apacité</a:t>
                      </a:r>
                      <a:r>
                        <a:rPr lang="fr-FR" baseline="0" dirty="0"/>
                        <a:t> rédactionnelle moindres dans la langue B =&gt; difficilement la qualité d’expression de la langue B peut égaler celle de la langue A</a:t>
                      </a:r>
                      <a:endParaRPr lang="fr-FR"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r>
                        <a:rPr lang="fr-FR" dirty="0"/>
                        <a:t>Risque</a:t>
                      </a:r>
                      <a:r>
                        <a:rPr lang="fr-FR" baseline="0" dirty="0"/>
                        <a:t> de la non-conformité aux usages, à la sensibilité et à l’imaginaire collectif de la communauté étrangère</a:t>
                      </a:r>
                      <a:endParaRPr lang="fr-FR"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endParaRPr lang="fr-FR"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8459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1360FB"/>
                </a:solidFill>
              </a:rPr>
              <a:t>Les outils du traducteur 			- 1</a:t>
            </a:r>
          </a:p>
        </p:txBody>
      </p:sp>
      <p:sp>
        <p:nvSpPr>
          <p:cNvPr id="3" name="Espace réservé du contenu 2"/>
          <p:cNvSpPr>
            <a:spLocks noGrp="1"/>
          </p:cNvSpPr>
          <p:nvPr>
            <p:ph idx="1"/>
          </p:nvPr>
        </p:nvSpPr>
        <p:spPr/>
        <p:txBody>
          <a:bodyPr/>
          <a:lstStyle/>
          <a:p>
            <a:r>
              <a:rPr lang="fr-FR" dirty="0"/>
              <a:t>Les outils de TAO</a:t>
            </a:r>
          </a:p>
          <a:p>
            <a:pPr marL="0" indent="0">
              <a:buNone/>
            </a:pPr>
            <a:r>
              <a:rPr lang="fr-FR" dirty="0" err="1"/>
              <a:t>Wordfast</a:t>
            </a:r>
            <a:r>
              <a:rPr lang="fr-FR" dirty="0"/>
              <a:t>, </a:t>
            </a:r>
            <a:r>
              <a:rPr lang="fr-FR" dirty="0" err="1"/>
              <a:t>Trados</a:t>
            </a:r>
            <a:r>
              <a:rPr lang="fr-FR" dirty="0"/>
              <a:t>, </a:t>
            </a:r>
            <a:r>
              <a:rPr lang="fr-FR" dirty="0" err="1"/>
              <a:t>MemoQ</a:t>
            </a:r>
            <a:r>
              <a:rPr lang="fr-FR" dirty="0"/>
              <a:t>, Déjà Vu, etc.</a:t>
            </a:r>
          </a:p>
          <a:p>
            <a:pPr marL="0" indent="0">
              <a:buNone/>
            </a:pPr>
            <a:endParaRPr lang="fr-FR" dirty="0"/>
          </a:p>
          <a:p>
            <a:r>
              <a:rPr lang="fr-FR" dirty="0" err="1"/>
              <a:t>Wordfastanywhere</a:t>
            </a:r>
            <a:r>
              <a:rPr lang="fr-FR" dirty="0"/>
              <a:t>: disponible en ligne</a:t>
            </a:r>
          </a:p>
          <a:p>
            <a:pPr marL="0" indent="0">
              <a:buNone/>
            </a:pPr>
            <a:r>
              <a:rPr lang="fr-FR" dirty="0">
                <a:hlinkClick r:id="rId2"/>
              </a:rPr>
              <a:t>https://www.freetm.com/anywhere.html</a:t>
            </a: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90523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solidFill>
                  <a:srgbClr val="1360FB"/>
                </a:solidFill>
              </a:rPr>
              <a:t>Les outils du traducteur 			- 1</a:t>
            </a:r>
            <a:endParaRPr lang="fr-FR" dirty="0"/>
          </a:p>
        </p:txBody>
      </p:sp>
      <p:sp>
        <p:nvSpPr>
          <p:cNvPr id="3" name="Espace réservé du contenu 2"/>
          <p:cNvSpPr>
            <a:spLocks noGrp="1"/>
          </p:cNvSpPr>
          <p:nvPr>
            <p:ph idx="1"/>
          </p:nvPr>
        </p:nvSpPr>
        <p:spPr>
          <a:xfrm>
            <a:off x="179512" y="1412776"/>
            <a:ext cx="8784976" cy="4876800"/>
          </a:xfrm>
        </p:spPr>
        <p:txBody>
          <a:bodyPr>
            <a:normAutofit lnSpcReduction="10000"/>
          </a:bodyPr>
          <a:lstStyle/>
          <a:p>
            <a:r>
              <a:rPr lang="fr-FR" b="1" u="sng" dirty="0"/>
              <a:t>Les ressources en ligne terminologiques</a:t>
            </a:r>
            <a:r>
              <a:rPr lang="fr-FR" dirty="0"/>
              <a:t> (moteurs de recherche, dictionnaires/glossaires en ligne, etc.), par ex.:</a:t>
            </a:r>
          </a:p>
          <a:p>
            <a:pPr marL="0" indent="0">
              <a:buNone/>
            </a:pPr>
            <a:r>
              <a:rPr lang="fr-FR" dirty="0">
                <a:hlinkClick r:id="rId2"/>
              </a:rPr>
              <a:t>http://www.lexilogos.com/francais_langue_dictionnaires.htm</a:t>
            </a:r>
            <a:endParaRPr lang="fr-FR" dirty="0"/>
          </a:p>
          <a:p>
            <a:pPr marL="0" indent="0">
              <a:buNone/>
            </a:pPr>
            <a:r>
              <a:rPr lang="fr-FR" dirty="0">
                <a:hlinkClick r:id="rId3"/>
              </a:rPr>
              <a:t>http://www.linguee.fr/francais-italien/search</a:t>
            </a:r>
            <a:endParaRPr lang="fr-FR" dirty="0"/>
          </a:p>
          <a:p>
            <a:pPr marL="0" indent="0">
              <a:buNone/>
            </a:pPr>
            <a:r>
              <a:rPr lang="fr-FR" dirty="0">
                <a:hlinkClick r:id="rId4"/>
              </a:rPr>
              <a:t>http://context.reverso.net/traduction/italien-francais</a:t>
            </a:r>
            <a:r>
              <a:rPr lang="fr-FR" dirty="0"/>
              <a:t>  (contexte)</a:t>
            </a:r>
          </a:p>
          <a:p>
            <a:pPr marL="0" indent="0">
              <a:buNone/>
            </a:pPr>
            <a:r>
              <a:rPr lang="fr-FR" dirty="0">
                <a:hlinkClick r:id="rId5"/>
              </a:rPr>
              <a:t>www.iate.europa.eu</a:t>
            </a:r>
            <a:endParaRPr lang="fr-FR" dirty="0"/>
          </a:p>
          <a:p>
            <a:pPr marL="0" indent="0">
              <a:buNone/>
            </a:pPr>
            <a:r>
              <a:rPr lang="fr-FR" dirty="0">
                <a:hlinkClick r:id="rId6"/>
              </a:rPr>
              <a:t>http://www.btb.termiumplus.gc.ca/tpv2guides/guides/cooc/index-fra.html?lang=fra</a:t>
            </a:r>
            <a:r>
              <a:rPr lang="fr-FR" dirty="0"/>
              <a:t> </a:t>
            </a:r>
          </a:p>
          <a:p>
            <a:pPr marL="0" indent="0">
              <a:buNone/>
            </a:pPr>
            <a:r>
              <a:rPr lang="fr-FR" dirty="0">
                <a:hlinkClick r:id="rId7"/>
              </a:rPr>
              <a:t>http://www.cnrtl.fr</a:t>
            </a:r>
            <a:endParaRPr lang="fr-FR" dirty="0"/>
          </a:p>
          <a:p>
            <a:pPr marL="0" indent="0">
              <a:buNone/>
            </a:pPr>
            <a:endParaRPr lang="fr-FR" dirty="0"/>
          </a:p>
          <a:p>
            <a:r>
              <a:rPr lang="fr-FR" b="1" u="sng" dirty="0"/>
              <a:t>Les ressources en ligne encyclopédiques</a:t>
            </a:r>
          </a:p>
          <a:p>
            <a:pPr marL="0" indent="0">
              <a:buNone/>
            </a:pPr>
            <a:r>
              <a:rPr lang="fr-FR" dirty="0"/>
              <a:t>Moteurs de recherche, sites d’entreprises, </a:t>
            </a:r>
            <a:r>
              <a:rPr lang="fr-FR" dirty="0" err="1"/>
              <a:t>wikipédia</a:t>
            </a:r>
            <a:r>
              <a:rPr lang="fr-FR" dirty="0"/>
              <a:t>… etc..</a:t>
            </a:r>
          </a:p>
          <a:p>
            <a:endParaRPr lang="fr-FR" b="1" u="sng" dirty="0"/>
          </a:p>
        </p:txBody>
      </p:sp>
    </p:spTree>
    <p:extLst>
      <p:ext uri="{BB962C8B-B14F-4D97-AF65-F5344CB8AC3E}">
        <p14:creationId xmlns:p14="http://schemas.microsoft.com/office/powerpoint/2010/main" val="233126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59AC0C-F45D-4B74-8568-A820B529162D}"/>
              </a:ext>
            </a:extLst>
          </p:cNvPr>
          <p:cNvSpPr>
            <a:spLocks noGrp="1"/>
          </p:cNvSpPr>
          <p:nvPr>
            <p:ph type="title"/>
          </p:nvPr>
        </p:nvSpPr>
        <p:spPr/>
        <p:txBody>
          <a:bodyPr/>
          <a:lstStyle/>
          <a:p>
            <a:r>
              <a:rPr lang="fr-FR" dirty="0">
                <a:solidFill>
                  <a:srgbClr val="1360FB"/>
                </a:solidFill>
              </a:rPr>
              <a:t>L’évaluation (première année)</a:t>
            </a:r>
            <a:endParaRPr lang="fr-FR" dirty="0"/>
          </a:p>
        </p:txBody>
      </p:sp>
      <p:sp>
        <p:nvSpPr>
          <p:cNvPr id="3" name="Espace réservé du contenu 2">
            <a:extLst>
              <a:ext uri="{FF2B5EF4-FFF2-40B4-BE49-F238E27FC236}">
                <a16:creationId xmlns:a16="http://schemas.microsoft.com/office/drawing/2014/main" id="{D0D2A76E-B8B6-4598-8E02-EB86C9EC6B46}"/>
              </a:ext>
            </a:extLst>
          </p:cNvPr>
          <p:cNvSpPr>
            <a:spLocks noGrp="1"/>
          </p:cNvSpPr>
          <p:nvPr>
            <p:ph idx="1"/>
          </p:nvPr>
        </p:nvSpPr>
        <p:spPr/>
        <p:txBody>
          <a:bodyPr/>
          <a:lstStyle/>
          <a:p>
            <a:r>
              <a:rPr lang="fr-FR" dirty="0">
                <a:solidFill>
                  <a:srgbClr val="FF0000"/>
                </a:solidFill>
              </a:rPr>
              <a:t>1 épreuve écrite</a:t>
            </a:r>
          </a:p>
          <a:p>
            <a:r>
              <a:rPr lang="fr-FR" dirty="0"/>
              <a:t>Traduction de textes correspondant aux différents domaines abordés ensemble</a:t>
            </a:r>
          </a:p>
          <a:p>
            <a:r>
              <a:rPr lang="fr-FR" dirty="0"/>
              <a:t>Durée : 3 heures</a:t>
            </a:r>
          </a:p>
          <a:p>
            <a:r>
              <a:rPr lang="fr-FR" dirty="0"/>
              <a:t>Sur ordinateur</a:t>
            </a:r>
          </a:p>
          <a:p>
            <a:r>
              <a:rPr lang="fr-FR" dirty="0"/>
              <a:t>Possibilité de consulter toutes les ressources possibles (Internet, notes, dictionnaires, glossaires)</a:t>
            </a:r>
          </a:p>
        </p:txBody>
      </p:sp>
    </p:spTree>
    <p:extLst>
      <p:ext uri="{BB962C8B-B14F-4D97-AF65-F5344CB8AC3E}">
        <p14:creationId xmlns:p14="http://schemas.microsoft.com/office/powerpoint/2010/main" val="81995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1360FB"/>
                </a:solidFill>
              </a:rPr>
              <a:t>L’évaluation (deuxième année)</a:t>
            </a:r>
          </a:p>
        </p:txBody>
      </p:sp>
      <p:sp>
        <p:nvSpPr>
          <p:cNvPr id="3" name="Espace réservé du texte 2"/>
          <p:cNvSpPr>
            <a:spLocks noGrp="1"/>
          </p:cNvSpPr>
          <p:nvPr>
            <p:ph type="body" idx="1"/>
          </p:nvPr>
        </p:nvSpPr>
        <p:spPr/>
        <p:txBody>
          <a:bodyPr/>
          <a:lstStyle/>
          <a:p>
            <a:r>
              <a:rPr lang="fr-FR" dirty="0"/>
              <a:t>1 travail en groupe</a:t>
            </a:r>
          </a:p>
        </p:txBody>
      </p:sp>
      <p:sp>
        <p:nvSpPr>
          <p:cNvPr id="4" name="Espace réservé du contenu 3"/>
          <p:cNvSpPr>
            <a:spLocks noGrp="1"/>
          </p:cNvSpPr>
          <p:nvPr>
            <p:ph sz="half" idx="2"/>
          </p:nvPr>
        </p:nvSpPr>
        <p:spPr/>
        <p:txBody>
          <a:bodyPr/>
          <a:lstStyle/>
          <a:p>
            <a:r>
              <a:rPr lang="fr-FR" dirty="0"/>
              <a:t>Présentation d’un texte spécialisé avec explication des choix de traduction (thème au choix)</a:t>
            </a:r>
          </a:p>
        </p:txBody>
      </p:sp>
      <p:sp>
        <p:nvSpPr>
          <p:cNvPr id="5" name="Espace réservé du texte 4"/>
          <p:cNvSpPr>
            <a:spLocks noGrp="1"/>
          </p:cNvSpPr>
          <p:nvPr>
            <p:ph type="body" sz="quarter" idx="3"/>
          </p:nvPr>
        </p:nvSpPr>
        <p:spPr/>
        <p:txBody>
          <a:bodyPr/>
          <a:lstStyle/>
          <a:p>
            <a:r>
              <a:rPr lang="fr-FR" dirty="0"/>
              <a:t>1 épreuve écrite</a:t>
            </a:r>
          </a:p>
        </p:txBody>
      </p:sp>
      <p:sp>
        <p:nvSpPr>
          <p:cNvPr id="6" name="Espace réservé du contenu 5"/>
          <p:cNvSpPr>
            <a:spLocks noGrp="1"/>
          </p:cNvSpPr>
          <p:nvPr>
            <p:ph sz="quarter" idx="4"/>
          </p:nvPr>
        </p:nvSpPr>
        <p:spPr/>
        <p:txBody>
          <a:bodyPr/>
          <a:lstStyle/>
          <a:p>
            <a:r>
              <a:rPr lang="fr-FR" dirty="0"/>
              <a:t>Textes de différents domaines abordés ensemble</a:t>
            </a:r>
          </a:p>
          <a:p>
            <a:r>
              <a:rPr lang="fr-FR" dirty="0"/>
              <a:t>Durée: 3 heures</a:t>
            </a:r>
          </a:p>
          <a:p>
            <a:r>
              <a:rPr lang="fr-FR" dirty="0"/>
              <a:t>Sur ordinateur</a:t>
            </a:r>
          </a:p>
          <a:p>
            <a:r>
              <a:rPr lang="fr-FR" dirty="0"/>
              <a:t>Possibilité de consulter toutes les sources possibles (Internet, notes, dictionnaires…)</a:t>
            </a:r>
          </a:p>
        </p:txBody>
      </p:sp>
    </p:spTree>
    <p:extLst>
      <p:ext uri="{BB962C8B-B14F-4D97-AF65-F5344CB8AC3E}">
        <p14:creationId xmlns:p14="http://schemas.microsoft.com/office/powerpoint/2010/main" val="2448638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fontScale="92500"/>
          </a:bodyPr>
          <a:lstStyle/>
          <a:p>
            <a:r>
              <a:rPr lang="fr-FR" sz="3600" dirty="0">
                <a:solidFill>
                  <a:srgbClr val="1360FB"/>
                </a:solidFill>
              </a:rPr>
              <a:t>Quels sont les secteurs d’activités spécifiques à la combinaison Italien =&gt; Français?</a:t>
            </a:r>
            <a:endParaRPr lang="fr-FR" sz="3600" dirty="0"/>
          </a:p>
        </p:txBody>
      </p:sp>
      <p:sp>
        <p:nvSpPr>
          <p:cNvPr id="4" name="ZoneTexte 3"/>
          <p:cNvSpPr txBox="1"/>
          <p:nvPr/>
        </p:nvSpPr>
        <p:spPr>
          <a:xfrm>
            <a:off x="2051720" y="1628800"/>
            <a:ext cx="5256584" cy="1107996"/>
          </a:xfrm>
          <a:prstGeom prst="rect">
            <a:avLst/>
          </a:prstGeom>
          <a:noFill/>
        </p:spPr>
        <p:txBody>
          <a:bodyPr wrap="square" rtlCol="0">
            <a:spAutoFit/>
          </a:bodyPr>
          <a:lstStyle/>
          <a:p>
            <a:r>
              <a:rPr lang="fr-FR" sz="6600" dirty="0">
                <a:solidFill>
                  <a:srgbClr val="1360FB"/>
                </a:solidFill>
              </a:rPr>
              <a:t>Les sujets</a:t>
            </a:r>
          </a:p>
        </p:txBody>
      </p:sp>
    </p:spTree>
    <p:extLst>
      <p:ext uri="{BB962C8B-B14F-4D97-AF65-F5344CB8AC3E}">
        <p14:creationId xmlns:p14="http://schemas.microsoft.com/office/powerpoint/2010/main" val="64500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solidFill>
                  <a:srgbClr val="1360FB"/>
                </a:solidFill>
              </a:rPr>
              <a:t>Qu’est-ce que la traduction spécialisée?</a:t>
            </a:r>
          </a:p>
        </p:txBody>
      </p:sp>
      <p:sp>
        <p:nvSpPr>
          <p:cNvPr id="3" name="Espace réservé du contenu 2"/>
          <p:cNvSpPr>
            <a:spLocks noGrp="1"/>
          </p:cNvSpPr>
          <p:nvPr>
            <p:ph idx="1"/>
          </p:nvPr>
        </p:nvSpPr>
        <p:spPr/>
        <p:txBody>
          <a:bodyPr>
            <a:normAutofit/>
          </a:bodyPr>
          <a:lstStyle/>
          <a:p>
            <a:r>
              <a:rPr lang="fr-FR" dirty="0"/>
              <a:t>La traduction de textes traitant de sujets qui relèvent de domaines spécialisés (scientifique, technologique, juridique, économique, financier, touristique, etc.) </a:t>
            </a:r>
          </a:p>
          <a:p>
            <a:pPr marL="0" indent="0">
              <a:buNone/>
            </a:pPr>
            <a:endParaRPr lang="fr-FR" dirty="0"/>
          </a:p>
          <a:p>
            <a:pPr marL="0" indent="0">
              <a:buNone/>
            </a:pPr>
            <a:r>
              <a:rPr lang="fr-FR" dirty="0"/>
              <a:t>=&gt; portée utilitaire</a:t>
            </a:r>
          </a:p>
          <a:p>
            <a:endParaRPr lang="fr-FR" sz="2000" dirty="0"/>
          </a:p>
          <a:p>
            <a:endParaRPr lang="fr-FR" sz="2000" dirty="0"/>
          </a:p>
        </p:txBody>
      </p:sp>
    </p:spTree>
    <p:extLst>
      <p:ext uri="{BB962C8B-B14F-4D97-AF65-F5344CB8AC3E}">
        <p14:creationId xmlns:p14="http://schemas.microsoft.com/office/powerpoint/2010/main" val="39612114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F85640-B456-4030-B7AA-95960468BA8B}"/>
              </a:ext>
            </a:extLst>
          </p:cNvPr>
          <p:cNvSpPr>
            <a:spLocks noGrp="1"/>
          </p:cNvSpPr>
          <p:nvPr>
            <p:ph type="title"/>
          </p:nvPr>
        </p:nvSpPr>
        <p:spPr/>
        <p:txBody>
          <a:bodyPr/>
          <a:lstStyle/>
          <a:p>
            <a:r>
              <a:rPr lang="fr-FR" dirty="0">
                <a:solidFill>
                  <a:srgbClr val="1360FB"/>
                </a:solidFill>
              </a:rPr>
              <a:t>Les secteurs d’excellence de l’Italie</a:t>
            </a:r>
          </a:p>
        </p:txBody>
      </p:sp>
      <p:pic>
        <p:nvPicPr>
          <p:cNvPr id="5" name="Espace réservé du contenu 4">
            <a:extLst>
              <a:ext uri="{FF2B5EF4-FFF2-40B4-BE49-F238E27FC236}">
                <a16:creationId xmlns:a16="http://schemas.microsoft.com/office/drawing/2014/main" id="{15467AA9-3917-43D5-A964-A2CA390B37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905000"/>
            <a:ext cx="5867400" cy="3048000"/>
          </a:xfrm>
        </p:spPr>
      </p:pic>
      <p:sp>
        <p:nvSpPr>
          <p:cNvPr id="6" name="ZoneTexte 5">
            <a:extLst>
              <a:ext uri="{FF2B5EF4-FFF2-40B4-BE49-F238E27FC236}">
                <a16:creationId xmlns:a16="http://schemas.microsoft.com/office/drawing/2014/main" id="{311D5D7F-2298-41C9-8238-1525FCCED761}"/>
              </a:ext>
            </a:extLst>
          </p:cNvPr>
          <p:cNvSpPr txBox="1"/>
          <p:nvPr/>
        </p:nvSpPr>
        <p:spPr>
          <a:xfrm>
            <a:off x="453084" y="5334000"/>
            <a:ext cx="7848872" cy="400110"/>
          </a:xfrm>
          <a:prstGeom prst="rect">
            <a:avLst/>
          </a:prstGeom>
          <a:noFill/>
        </p:spPr>
        <p:txBody>
          <a:bodyPr wrap="square" rtlCol="0">
            <a:spAutoFit/>
          </a:bodyPr>
          <a:lstStyle/>
          <a:p>
            <a:r>
              <a:rPr lang="fr-FR" sz="2000" dirty="0"/>
              <a:t>La gastronomie, la mode, le design, etc.</a:t>
            </a:r>
          </a:p>
        </p:txBody>
      </p:sp>
    </p:spTree>
    <p:extLst>
      <p:ext uri="{BB962C8B-B14F-4D97-AF65-F5344CB8AC3E}">
        <p14:creationId xmlns:p14="http://schemas.microsoft.com/office/powerpoint/2010/main" val="244515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a:bodyPr>
          <a:lstStyle/>
          <a:p>
            <a:r>
              <a:rPr lang="fr-FR" dirty="0">
                <a:solidFill>
                  <a:srgbClr val="1360FB"/>
                </a:solidFill>
              </a:rPr>
              <a:t>L’importance de la terminologie</a:t>
            </a:r>
          </a:p>
        </p:txBody>
      </p:sp>
      <p:sp>
        <p:nvSpPr>
          <p:cNvPr id="3" name="Espace réservé du contenu 2"/>
          <p:cNvSpPr>
            <a:spLocks noGrp="1"/>
          </p:cNvSpPr>
          <p:nvPr>
            <p:ph idx="1"/>
          </p:nvPr>
        </p:nvSpPr>
        <p:spPr>
          <a:xfrm>
            <a:off x="457200" y="1700808"/>
            <a:ext cx="8229600" cy="4425355"/>
          </a:xfrm>
        </p:spPr>
        <p:txBody>
          <a:bodyPr>
            <a:normAutofit lnSpcReduction="10000"/>
          </a:bodyPr>
          <a:lstStyle/>
          <a:p>
            <a:pPr marL="0" indent="0">
              <a:buNone/>
            </a:pPr>
            <a:br>
              <a:rPr lang="fr-FR" dirty="0"/>
            </a:br>
            <a:r>
              <a:rPr lang="fr-FR" dirty="0"/>
              <a:t>Qui dit « traduction spécialisée », dit « langues spécialisées ».  Certains de ces codes (médical, juridique, technique, économique, financier, etc.) sont parfois </a:t>
            </a:r>
            <a:r>
              <a:rPr lang="fr-FR" b="1" u="sng" dirty="0"/>
              <a:t>strictement normés </a:t>
            </a:r>
            <a:r>
              <a:rPr lang="fr-FR" dirty="0"/>
              <a:t>et doivent être maîtrisés. </a:t>
            </a:r>
            <a:br>
              <a:rPr lang="fr-FR" dirty="0"/>
            </a:br>
            <a:endParaRPr lang="fr-FR" dirty="0"/>
          </a:p>
          <a:p>
            <a:pPr marL="0" indent="0">
              <a:buNone/>
            </a:pPr>
            <a:r>
              <a:rPr lang="fr-FR" dirty="0"/>
              <a:t>=&gt; Utilisation d’un langage spécialisé ( = emploi spécialisé d’une langue commune à tous) </a:t>
            </a:r>
            <a:br>
              <a:rPr lang="fr-FR" dirty="0"/>
            </a:br>
            <a:endParaRPr lang="fr-FR" dirty="0"/>
          </a:p>
          <a:p>
            <a:pPr marL="0" indent="0">
              <a:buNone/>
            </a:pPr>
            <a:endParaRPr lang="fr-FR" dirty="0"/>
          </a:p>
          <a:p>
            <a:pPr marL="0" indent="0">
              <a:buNone/>
            </a:pPr>
            <a:br>
              <a:rPr lang="fr-FR" dirty="0"/>
            </a:br>
            <a:endParaRPr lang="fr-FR" dirty="0"/>
          </a:p>
        </p:txBody>
      </p:sp>
    </p:spTree>
    <p:extLst>
      <p:ext uri="{BB962C8B-B14F-4D97-AF65-F5344CB8AC3E}">
        <p14:creationId xmlns:p14="http://schemas.microsoft.com/office/powerpoint/2010/main" val="69905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1360FB"/>
                </a:solidFill>
              </a:rPr>
              <a:t>L’importance de la terminologie</a:t>
            </a:r>
          </a:p>
        </p:txBody>
      </p:sp>
      <p:sp>
        <p:nvSpPr>
          <p:cNvPr id="3" name="Espace réservé du contenu 2"/>
          <p:cNvSpPr>
            <a:spLocks noGrp="1"/>
          </p:cNvSpPr>
          <p:nvPr>
            <p:ph idx="1"/>
          </p:nvPr>
        </p:nvSpPr>
        <p:spPr/>
        <p:txBody>
          <a:bodyPr/>
          <a:lstStyle/>
          <a:p>
            <a:pPr marL="0" indent="0">
              <a:buNone/>
            </a:pPr>
            <a:r>
              <a:rPr lang="fr-FR" dirty="0"/>
              <a:t>À ce sujet, consulter </a:t>
            </a:r>
            <a:r>
              <a:rPr lang="fr-FR" i="1" dirty="0"/>
              <a:t>La </a:t>
            </a:r>
            <a:r>
              <a:rPr lang="fr-FR" i="1" dirty="0" err="1"/>
              <a:t>traduzione</a:t>
            </a:r>
            <a:r>
              <a:rPr lang="fr-FR" i="1" dirty="0"/>
              <a:t> </a:t>
            </a:r>
            <a:r>
              <a:rPr lang="fr-FR" i="1" dirty="0" err="1"/>
              <a:t>specializzata</a:t>
            </a:r>
            <a:r>
              <a:rPr lang="fr-FR" dirty="0"/>
              <a:t> de Federica Scarpa.</a:t>
            </a:r>
          </a:p>
          <a:p>
            <a:pPr marL="0" indent="0">
              <a:buNone/>
            </a:pPr>
            <a:endParaRPr lang="fr-FR" dirty="0"/>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2612117"/>
            <a:ext cx="3672408" cy="3672408"/>
          </a:xfrm>
          <a:prstGeom prst="rect">
            <a:avLst/>
          </a:prstGeom>
        </p:spPr>
      </p:pic>
    </p:spTree>
    <p:extLst>
      <p:ext uri="{BB962C8B-B14F-4D97-AF65-F5344CB8AC3E}">
        <p14:creationId xmlns:p14="http://schemas.microsoft.com/office/powerpoint/2010/main" val="76637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1360FB"/>
                </a:solidFill>
              </a:rPr>
              <a:t>L’importance du support</a:t>
            </a:r>
          </a:p>
        </p:txBody>
      </p:sp>
      <p:sp>
        <p:nvSpPr>
          <p:cNvPr id="3" name="Espace réservé du contenu 2"/>
          <p:cNvSpPr>
            <a:spLocks noGrp="1"/>
          </p:cNvSpPr>
          <p:nvPr>
            <p:ph idx="1"/>
          </p:nvPr>
        </p:nvSpPr>
        <p:spPr/>
        <p:txBody>
          <a:bodyPr/>
          <a:lstStyle/>
          <a:p>
            <a:r>
              <a:rPr lang="fr-FR" dirty="0"/>
              <a:t>Au sein  de la traduction spécialisée, chaque domaine possède sa terminologie et chaque support ses contraintes, ce qui suppose des stratégies adaptées.</a:t>
            </a:r>
            <a:br>
              <a:rPr lang="fr-FR" dirty="0"/>
            </a:br>
            <a:r>
              <a:rPr lang="fr-FR" dirty="0"/>
              <a:t>Supports: site Web, édition, newsletter, catalogue…</a:t>
            </a:r>
          </a:p>
          <a:p>
            <a:endParaRPr lang="fr-FR" dirty="0"/>
          </a:p>
        </p:txBody>
      </p:sp>
    </p:spTree>
    <p:extLst>
      <p:ext uri="{BB962C8B-B14F-4D97-AF65-F5344CB8AC3E}">
        <p14:creationId xmlns:p14="http://schemas.microsoft.com/office/powerpoint/2010/main" val="282790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1360FB"/>
                </a:solidFill>
              </a:rPr>
              <a:t>Une vision pragmatique</a:t>
            </a:r>
          </a:p>
        </p:txBody>
      </p:sp>
      <p:sp>
        <p:nvSpPr>
          <p:cNvPr id="3" name="Espace réservé du contenu 2"/>
          <p:cNvSpPr>
            <a:spLocks noGrp="1"/>
          </p:cNvSpPr>
          <p:nvPr>
            <p:ph idx="1"/>
          </p:nvPr>
        </p:nvSpPr>
        <p:spPr>
          <a:xfrm>
            <a:off x="457200" y="1600200"/>
            <a:ext cx="8435280" cy="4525963"/>
          </a:xfrm>
        </p:spPr>
        <p:txBody>
          <a:bodyPr/>
          <a:lstStyle/>
          <a:p>
            <a:r>
              <a:rPr lang="fr-FR" dirty="0"/>
              <a:t>Indépendamment du domaine de spécialité ou du support, la profession du traducteur suppose une vision pragmatique de l’activité </a:t>
            </a:r>
            <a:r>
              <a:rPr lang="fr-FR" dirty="0" err="1"/>
              <a:t>traduisante</a:t>
            </a:r>
            <a:r>
              <a:rPr lang="fr-FR" dirty="0"/>
              <a:t> en tant qu’</a:t>
            </a:r>
            <a:r>
              <a:rPr lang="fr-FR" b="1" u="sng" dirty="0"/>
              <a:t>acte de communication</a:t>
            </a:r>
            <a:r>
              <a:rPr lang="fr-FR" dirty="0"/>
              <a:t>.</a:t>
            </a:r>
          </a:p>
        </p:txBody>
      </p:sp>
    </p:spTree>
    <p:extLst>
      <p:ext uri="{BB962C8B-B14F-4D97-AF65-F5344CB8AC3E}">
        <p14:creationId xmlns:p14="http://schemas.microsoft.com/office/powerpoint/2010/main" val="251466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33400"/>
            <a:ext cx="9144000" cy="990600"/>
          </a:xfrm>
        </p:spPr>
        <p:txBody>
          <a:bodyPr>
            <a:noAutofit/>
          </a:bodyPr>
          <a:lstStyle/>
          <a:p>
            <a:pPr algn="ctr"/>
            <a:r>
              <a:rPr lang="fr-FR" sz="3000" dirty="0">
                <a:solidFill>
                  <a:srgbClr val="1360FB"/>
                </a:solidFill>
              </a:rPr>
              <a:t>Le rôle du traducteur dans la chaîne de communication</a:t>
            </a:r>
          </a:p>
        </p:txBody>
      </p:sp>
      <p:sp>
        <p:nvSpPr>
          <p:cNvPr id="3" name="Espace réservé du contenu 2"/>
          <p:cNvSpPr>
            <a:spLocks noGrp="1"/>
          </p:cNvSpPr>
          <p:nvPr>
            <p:ph idx="1"/>
          </p:nvPr>
        </p:nvSpPr>
        <p:spPr/>
        <p:txBody>
          <a:bodyPr>
            <a:normAutofit/>
          </a:bodyPr>
          <a:lstStyle/>
          <a:p>
            <a:pPr marL="0" indent="0">
              <a:buNone/>
            </a:pPr>
            <a:r>
              <a:rPr lang="fr-FR" sz="2000" dirty="0"/>
              <a:t>			       Commanditaire</a:t>
            </a:r>
          </a:p>
          <a:p>
            <a:pPr marL="0" indent="0">
              <a:buNone/>
            </a:pPr>
            <a:endParaRPr lang="fr-FR" sz="2000" dirty="0"/>
          </a:p>
          <a:p>
            <a:pPr marL="0" indent="0">
              <a:buNone/>
            </a:pPr>
            <a:endParaRPr lang="fr-FR" sz="2000" dirty="0"/>
          </a:p>
          <a:p>
            <a:pPr marL="0" indent="0">
              <a:buNone/>
            </a:pPr>
            <a:r>
              <a:rPr lang="fr-FR" sz="2000" dirty="0"/>
              <a:t>Auteur			        </a:t>
            </a:r>
            <a:r>
              <a:rPr lang="fr-FR" sz="2000" dirty="0">
                <a:solidFill>
                  <a:srgbClr val="C00000"/>
                </a:solidFill>
              </a:rPr>
              <a:t>Message M</a:t>
            </a:r>
            <a:r>
              <a:rPr lang="fr-FR" sz="2000" dirty="0"/>
              <a:t>		Lecteur L</a:t>
            </a:r>
          </a:p>
          <a:p>
            <a:pPr marL="0" indent="0">
              <a:buNone/>
            </a:pPr>
            <a:endParaRPr lang="fr-FR" sz="2000" dirty="0"/>
          </a:p>
          <a:p>
            <a:pPr marL="0" indent="0">
              <a:buNone/>
            </a:pPr>
            <a:endParaRPr lang="fr-FR" sz="2000" dirty="0"/>
          </a:p>
          <a:p>
            <a:pPr marL="0" indent="0">
              <a:buNone/>
            </a:pPr>
            <a:r>
              <a:rPr lang="fr-FR" sz="2000" dirty="0"/>
              <a:t>			         Traducteur</a:t>
            </a:r>
          </a:p>
          <a:p>
            <a:pPr marL="0" indent="0">
              <a:buNone/>
            </a:pPr>
            <a:endParaRPr lang="fr-FR" sz="2000" dirty="0"/>
          </a:p>
          <a:p>
            <a:pPr marL="0" indent="0">
              <a:buNone/>
            </a:pPr>
            <a:r>
              <a:rPr lang="fr-FR" sz="2000" dirty="0"/>
              <a:t>			</a:t>
            </a:r>
          </a:p>
          <a:p>
            <a:pPr marL="0" indent="0">
              <a:buNone/>
            </a:pPr>
            <a:r>
              <a:rPr lang="fr-FR" sz="2000" dirty="0"/>
              <a:t>			</a:t>
            </a:r>
            <a:r>
              <a:rPr lang="fr-FR" sz="2000" dirty="0">
                <a:solidFill>
                  <a:srgbClr val="FF0000"/>
                </a:solidFill>
              </a:rPr>
              <a:t>          Message M’</a:t>
            </a:r>
          </a:p>
          <a:p>
            <a:pPr marL="0" indent="0">
              <a:buNone/>
            </a:pPr>
            <a:endParaRPr lang="fr-FR" sz="2000" dirty="0"/>
          </a:p>
          <a:p>
            <a:pPr marL="0" indent="0">
              <a:buNone/>
            </a:pPr>
            <a:endParaRPr lang="fr-FR" sz="2000" dirty="0"/>
          </a:p>
          <a:p>
            <a:pPr marL="0" indent="0">
              <a:buNone/>
            </a:pPr>
            <a:r>
              <a:rPr lang="fr-FR" sz="2000" dirty="0"/>
              <a:t>			           Lecteur L’</a:t>
            </a:r>
          </a:p>
        </p:txBody>
      </p:sp>
      <p:cxnSp>
        <p:nvCxnSpPr>
          <p:cNvPr id="5" name="Connecteur droit avec flèche 4"/>
          <p:cNvCxnSpPr/>
          <p:nvPr/>
        </p:nvCxnSpPr>
        <p:spPr>
          <a:xfrm>
            <a:off x="4499992" y="198884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1547664" y="2924944"/>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5292080" y="2924944"/>
            <a:ext cx="1368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4506446" y="3167011"/>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4506446" y="4185252"/>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4515461" y="537321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044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1360FB"/>
                </a:solidFill>
              </a:rPr>
              <a:t>La traduction = acte de communication</a:t>
            </a:r>
          </a:p>
        </p:txBody>
      </p:sp>
      <p:sp>
        <p:nvSpPr>
          <p:cNvPr id="3" name="Espace réservé du contenu 2"/>
          <p:cNvSpPr>
            <a:spLocks noGrp="1"/>
          </p:cNvSpPr>
          <p:nvPr>
            <p:ph idx="1"/>
          </p:nvPr>
        </p:nvSpPr>
        <p:spPr/>
        <p:txBody>
          <a:bodyPr/>
          <a:lstStyle/>
          <a:p>
            <a:r>
              <a:rPr lang="fr-FR" dirty="0"/>
              <a:t>Il ne s’agit donc pas d’un exercice de transfert linguistique.</a:t>
            </a:r>
          </a:p>
          <a:p>
            <a:r>
              <a:rPr lang="fr-FR" dirty="0"/>
              <a:t>Le but est d’exprimer un message, de façon à le </a:t>
            </a:r>
            <a:r>
              <a:rPr lang="fr-FR" u="sng" dirty="0"/>
              <a:t>faire comprendre </a:t>
            </a:r>
            <a:r>
              <a:rPr lang="fr-FR" dirty="0"/>
              <a:t>à des lecteurs qui n’ont pas accès au texte de départ.</a:t>
            </a:r>
          </a:p>
          <a:p>
            <a:pPr marL="0" indent="0">
              <a:buNone/>
            </a:pPr>
            <a:endParaRPr lang="fr-FR" dirty="0"/>
          </a:p>
          <a:p>
            <a:pPr marL="0" indent="0">
              <a:buNone/>
            </a:pPr>
            <a:r>
              <a:rPr lang="fr-FR" dirty="0"/>
              <a:t>=&gt; Il n’existe pas UNE traduction idéale, mais plusieurs traductions possibles. Ce qui compte c’est </a:t>
            </a:r>
            <a:r>
              <a:rPr lang="fr-FR" u="sng" dirty="0"/>
              <a:t>l’effet/l’impact</a:t>
            </a:r>
            <a:r>
              <a:rPr lang="fr-FR" dirty="0"/>
              <a:t> produit, la réaction suscitée par le lecteur L’ qui doit être comparable à celle suscitée chez le lecteur L. </a:t>
            </a:r>
          </a:p>
        </p:txBody>
      </p:sp>
    </p:spTree>
    <p:extLst>
      <p:ext uri="{BB962C8B-B14F-4D97-AF65-F5344CB8AC3E}">
        <p14:creationId xmlns:p14="http://schemas.microsoft.com/office/powerpoint/2010/main" val="270640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1360FB"/>
                </a:solidFill>
              </a:rPr>
              <a:t>Les problématiques du texte de départ - 1</a:t>
            </a:r>
          </a:p>
        </p:txBody>
      </p:sp>
      <p:sp>
        <p:nvSpPr>
          <p:cNvPr id="3" name="Espace réservé du contenu 2"/>
          <p:cNvSpPr>
            <a:spLocks noGrp="1"/>
          </p:cNvSpPr>
          <p:nvPr>
            <p:ph idx="1"/>
          </p:nvPr>
        </p:nvSpPr>
        <p:spPr/>
        <p:txBody>
          <a:bodyPr/>
          <a:lstStyle/>
          <a:p>
            <a:r>
              <a:rPr lang="fr-FR" dirty="0"/>
              <a:t>Le texte source est très technique.</a:t>
            </a:r>
          </a:p>
          <a:p>
            <a:pPr>
              <a:buFont typeface="Symbol"/>
              <a:buChar char="Þ"/>
            </a:pPr>
            <a:r>
              <a:rPr lang="fr-FR" dirty="0"/>
              <a:t>Se documenter, acquérir un savoir encyclopédique, rechercher des informations </a:t>
            </a:r>
            <a:r>
              <a:rPr lang="fr-FR" u="sng" dirty="0"/>
              <a:t>dans la langue de départ et dans la langue d’arrivée</a:t>
            </a:r>
            <a:r>
              <a:rPr lang="fr-FR" dirty="0"/>
              <a:t>: comprendre DE QUOI on parle et découvrir COMMENT on en parle (terminologie, phraséologie)</a:t>
            </a:r>
          </a:p>
          <a:p>
            <a:pPr>
              <a:buFont typeface="Symbol"/>
              <a:buChar char="Þ"/>
            </a:pPr>
            <a:r>
              <a:rPr lang="fr-FR" dirty="0"/>
              <a:t>Éviter les dictionnaires bilingues. Si un dictionnaire bilingue ou un glossaire peut servir de point de départ, il faut toujours vérifier la pertinence des termes choisis dans le contexte linguistique et thématique concerné (ex. nombre d’occurrences sur Google.fr, en limitant la recherche parfois à la langue française/pays France).</a:t>
            </a:r>
          </a:p>
        </p:txBody>
      </p:sp>
    </p:spTree>
    <p:extLst>
      <p:ext uri="{BB962C8B-B14F-4D97-AF65-F5344CB8AC3E}">
        <p14:creationId xmlns:p14="http://schemas.microsoft.com/office/powerpoint/2010/main" val="129339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505</TotalTime>
  <Words>1080</Words>
  <Application>Microsoft Office PowerPoint</Application>
  <PresentationFormat>Affichage à l'écran (4:3)</PresentationFormat>
  <Paragraphs>112</Paragraphs>
  <Slides>20</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Arial</vt:lpstr>
      <vt:lpstr>Calibri</vt:lpstr>
      <vt:lpstr>Symbol</vt:lpstr>
      <vt:lpstr>Clarté</vt:lpstr>
      <vt:lpstr>La traduction spécialisée</vt:lpstr>
      <vt:lpstr>Qu’est-ce que la traduction spécialisée?</vt:lpstr>
      <vt:lpstr>L’importance de la terminologie</vt:lpstr>
      <vt:lpstr>L’importance de la terminologie</vt:lpstr>
      <vt:lpstr>L’importance du support</vt:lpstr>
      <vt:lpstr>Une vision pragmatique</vt:lpstr>
      <vt:lpstr>Le rôle du traducteur dans la chaîne de communication</vt:lpstr>
      <vt:lpstr>La traduction = acte de communication</vt:lpstr>
      <vt:lpstr>Les problématiques du texte de départ - 1</vt:lpstr>
      <vt:lpstr>Exemple</vt:lpstr>
      <vt:lpstr>Les problématiques du texte de départ - 2</vt:lpstr>
      <vt:lpstr>La fidélité, une approche fonctionnaliste</vt:lpstr>
      <vt:lpstr>La qualité attendue  </vt:lpstr>
      <vt:lpstr>Traduire vers la langue B  </vt:lpstr>
      <vt:lpstr>Les outils du traducteur    - 1</vt:lpstr>
      <vt:lpstr>Les outils du traducteur    - 1</vt:lpstr>
      <vt:lpstr>L’évaluation (première année)</vt:lpstr>
      <vt:lpstr>L’évaluation (deuxième année)</vt:lpstr>
      <vt:lpstr>Présentation PowerPoint</vt:lpstr>
      <vt:lpstr>Les secteurs d’excellence de l’Italie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traduction spécialisée</dc:title>
  <dc:creator>Anne</dc:creator>
  <cp:lastModifiedBy>Anne Buffard</cp:lastModifiedBy>
  <cp:revision>29</cp:revision>
  <dcterms:created xsi:type="dcterms:W3CDTF">2016-10-12T15:23:51Z</dcterms:created>
  <dcterms:modified xsi:type="dcterms:W3CDTF">2019-01-08T13:37:56Z</dcterms:modified>
</cp:coreProperties>
</file>