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81" r:id="rId3"/>
    <p:sldId id="282" r:id="rId4"/>
    <p:sldId id="290" r:id="rId5"/>
    <p:sldId id="291" r:id="rId6"/>
    <p:sldId id="293" r:id="rId7"/>
    <p:sldId id="283" r:id="rId8"/>
    <p:sldId id="284" r:id="rId9"/>
    <p:sldId id="285" r:id="rId10"/>
    <p:sldId id="286" r:id="rId11"/>
    <p:sldId id="287" r:id="rId12"/>
    <p:sldId id="288" r:id="rId13"/>
    <p:sldId id="289"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D7FC1137-A3E0-4095-98AA-28216E3026D1}" type="datetimeFigureOut">
              <a:rPr lang="it-IT" smtClean="0"/>
              <a:t>16/01/2019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12735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D7FC1137-A3E0-4095-98AA-28216E3026D1}" type="datetimeFigureOut">
              <a:rPr lang="it-IT" smtClean="0"/>
              <a:t>16/01/2019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277811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D7FC1137-A3E0-4095-98AA-28216E3026D1}" type="datetimeFigureOut">
              <a:rPr lang="it-IT" smtClean="0"/>
              <a:t>16/01/2019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174564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D7FC1137-A3E0-4095-98AA-28216E3026D1}" type="datetimeFigureOut">
              <a:rPr lang="it-IT" smtClean="0"/>
              <a:t>16/01/2019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3365561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FC1137-A3E0-4095-98AA-28216E3026D1}" type="datetimeFigureOut">
              <a:rPr lang="it-IT" smtClean="0"/>
              <a:t>16/01/2019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178383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D7FC1137-A3E0-4095-98AA-28216E3026D1}" type="datetimeFigureOut">
              <a:rPr lang="it-IT" smtClean="0"/>
              <a:t>16/01/2019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280895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D7FC1137-A3E0-4095-98AA-28216E3026D1}" type="datetimeFigureOut">
              <a:rPr lang="it-IT" smtClean="0"/>
              <a:t>16/01/2019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423351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D7FC1137-A3E0-4095-98AA-28216E3026D1}" type="datetimeFigureOut">
              <a:rPr lang="it-IT" smtClean="0"/>
              <a:t>16/01/2019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342001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C1137-A3E0-4095-98AA-28216E3026D1}" type="datetimeFigureOut">
              <a:rPr lang="it-IT" smtClean="0"/>
              <a:t>16/01/2019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182973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FC1137-A3E0-4095-98AA-28216E3026D1}" type="datetimeFigureOut">
              <a:rPr lang="it-IT" smtClean="0"/>
              <a:t>16/01/2019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280781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FC1137-A3E0-4095-98AA-28216E3026D1}" type="datetimeFigureOut">
              <a:rPr lang="it-IT" smtClean="0"/>
              <a:t>16/01/2019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158252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C1137-A3E0-4095-98AA-28216E3026D1}" type="datetimeFigureOut">
              <a:rPr lang="it-IT" smtClean="0"/>
              <a:t>16/01/2019</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66E75-F9D4-412B-8BEE-68B35494995D}" type="slidenum">
              <a:rPr lang="it-IT" smtClean="0"/>
              <a:t>‹N›</a:t>
            </a:fld>
            <a:endParaRPr lang="it-IT"/>
          </a:p>
        </p:txBody>
      </p:sp>
    </p:spTree>
    <p:extLst>
      <p:ext uri="{BB962C8B-B14F-4D97-AF65-F5344CB8AC3E}">
        <p14:creationId xmlns:p14="http://schemas.microsoft.com/office/powerpoint/2010/main" val="869023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TRIMMING – </a:t>
            </a:r>
            <a:r>
              <a:rPr lang="it-IT" dirty="0" err="1" smtClean="0"/>
              <a:t>Why</a:t>
            </a:r>
            <a:r>
              <a:rPr lang="it-IT" dirty="0" smtClean="0"/>
              <a:t> and </a:t>
            </a:r>
            <a:r>
              <a:rPr lang="it-IT" dirty="0" err="1" smtClean="0"/>
              <a:t>when</a:t>
            </a:r>
            <a:r>
              <a:rPr lang="it-IT" dirty="0" smtClean="0"/>
              <a:t>?</a:t>
            </a:r>
            <a:endParaRPr lang="it-IT" dirty="0"/>
          </a:p>
        </p:txBody>
      </p:sp>
      <p:sp>
        <p:nvSpPr>
          <p:cNvPr id="3" name="Content Placeholder 2"/>
          <p:cNvSpPr>
            <a:spLocks noGrp="1"/>
          </p:cNvSpPr>
          <p:nvPr>
            <p:ph idx="1"/>
          </p:nvPr>
        </p:nvSpPr>
        <p:spPr>
          <a:xfrm>
            <a:off x="838200" y="1825625"/>
            <a:ext cx="7034048" cy="4351338"/>
          </a:xfrm>
        </p:spPr>
        <p:txBody>
          <a:bodyPr>
            <a:normAutofit fontScale="92500" lnSpcReduction="10000"/>
          </a:bodyPr>
          <a:lstStyle/>
          <a:p>
            <a:r>
              <a:rPr lang="it-IT" b="1" i="1" dirty="0" err="1" smtClean="0"/>
              <a:t>Trimming</a:t>
            </a:r>
            <a:r>
              <a:rPr lang="it-IT" dirty="0" smtClean="0"/>
              <a:t> </a:t>
            </a:r>
            <a:r>
              <a:rPr lang="it-IT" dirty="0" err="1" smtClean="0"/>
              <a:t>is</a:t>
            </a:r>
            <a:r>
              <a:rPr lang="it-IT" dirty="0" smtClean="0"/>
              <a:t> </a:t>
            </a:r>
            <a:r>
              <a:rPr lang="it-IT" dirty="0" err="1" smtClean="0"/>
              <a:t>defined</a:t>
            </a:r>
            <a:r>
              <a:rPr lang="it-IT" dirty="0" smtClean="0"/>
              <a:t> </a:t>
            </a:r>
            <a:r>
              <a:rPr lang="it-IT" dirty="0" err="1" smtClean="0"/>
              <a:t>as</a:t>
            </a:r>
            <a:r>
              <a:rPr lang="it-IT" dirty="0" smtClean="0"/>
              <a:t> the procedure </a:t>
            </a:r>
            <a:r>
              <a:rPr lang="it-IT" dirty="0" err="1" smtClean="0"/>
              <a:t>used</a:t>
            </a:r>
            <a:r>
              <a:rPr lang="it-IT" dirty="0" smtClean="0"/>
              <a:t> to </a:t>
            </a:r>
            <a:r>
              <a:rPr lang="it-IT" dirty="0" err="1" smtClean="0"/>
              <a:t>process</a:t>
            </a:r>
            <a:r>
              <a:rPr lang="it-IT" dirty="0" smtClean="0"/>
              <a:t> </a:t>
            </a:r>
            <a:r>
              <a:rPr lang="it-IT" dirty="0" err="1" smtClean="0"/>
              <a:t>raw</a:t>
            </a:r>
            <a:r>
              <a:rPr lang="it-IT" dirty="0" smtClean="0"/>
              <a:t> </a:t>
            </a:r>
            <a:r>
              <a:rPr lang="it-IT" dirty="0" err="1" smtClean="0"/>
              <a:t>sequencing</a:t>
            </a:r>
            <a:r>
              <a:rPr lang="it-IT" dirty="0" smtClean="0"/>
              <a:t> data and </a:t>
            </a:r>
            <a:r>
              <a:rPr lang="it-IT" dirty="0" err="1" smtClean="0"/>
              <a:t>obtain</a:t>
            </a:r>
            <a:r>
              <a:rPr lang="it-IT" dirty="0" smtClean="0"/>
              <a:t> «</a:t>
            </a:r>
            <a:r>
              <a:rPr lang="it-IT" i="1" dirty="0" err="1" smtClean="0"/>
              <a:t>clean</a:t>
            </a:r>
            <a:r>
              <a:rPr lang="it-IT" i="1" dirty="0" smtClean="0"/>
              <a:t> </a:t>
            </a:r>
            <a:r>
              <a:rPr lang="it-IT" i="1" dirty="0" err="1" smtClean="0"/>
              <a:t>reads</a:t>
            </a:r>
            <a:r>
              <a:rPr lang="it-IT" dirty="0" smtClean="0"/>
              <a:t>»</a:t>
            </a:r>
          </a:p>
          <a:p>
            <a:r>
              <a:rPr lang="it-IT" dirty="0" err="1" smtClean="0"/>
              <a:t>Raw</a:t>
            </a:r>
            <a:r>
              <a:rPr lang="it-IT" dirty="0" smtClean="0"/>
              <a:t> </a:t>
            </a:r>
            <a:r>
              <a:rPr lang="it-IT" dirty="0" err="1" smtClean="0"/>
              <a:t>sequencing</a:t>
            </a:r>
            <a:r>
              <a:rPr lang="it-IT" dirty="0" smtClean="0"/>
              <a:t> </a:t>
            </a:r>
            <a:r>
              <a:rPr lang="it-IT" dirty="0" err="1" smtClean="0"/>
              <a:t>outputs</a:t>
            </a:r>
            <a:r>
              <a:rPr lang="it-IT" dirty="0" smtClean="0"/>
              <a:t> can </a:t>
            </a:r>
            <a:r>
              <a:rPr lang="it-IT" dirty="0" err="1" smtClean="0"/>
              <a:t>contain</a:t>
            </a:r>
            <a:r>
              <a:rPr lang="it-IT" dirty="0" smtClean="0"/>
              <a:t> </a:t>
            </a:r>
            <a:r>
              <a:rPr lang="it-IT" b="1" dirty="0" err="1" smtClean="0"/>
              <a:t>errors</a:t>
            </a:r>
            <a:endParaRPr lang="it-IT" b="1" dirty="0"/>
          </a:p>
          <a:p>
            <a:r>
              <a:rPr lang="it-IT" dirty="0" err="1" smtClean="0"/>
              <a:t>Errors</a:t>
            </a:r>
            <a:r>
              <a:rPr lang="it-IT" dirty="0" smtClean="0"/>
              <a:t> in </a:t>
            </a:r>
            <a:r>
              <a:rPr lang="it-IT" dirty="0" err="1" smtClean="0"/>
              <a:t>sequencing</a:t>
            </a:r>
            <a:r>
              <a:rPr lang="it-IT" dirty="0" smtClean="0"/>
              <a:t> </a:t>
            </a:r>
            <a:r>
              <a:rPr lang="it-IT" dirty="0" err="1" smtClean="0"/>
              <a:t>reads</a:t>
            </a:r>
            <a:r>
              <a:rPr lang="it-IT" dirty="0" smtClean="0"/>
              <a:t> can </a:t>
            </a:r>
            <a:r>
              <a:rPr lang="it-IT" dirty="0" err="1" smtClean="0"/>
              <a:t>impair</a:t>
            </a:r>
            <a:r>
              <a:rPr lang="it-IT" dirty="0" smtClean="0"/>
              <a:t> downstream data </a:t>
            </a:r>
            <a:r>
              <a:rPr lang="it-IT" dirty="0" err="1" smtClean="0"/>
              <a:t>analysis</a:t>
            </a:r>
            <a:r>
              <a:rPr lang="it-IT" dirty="0" smtClean="0"/>
              <a:t> (e.g. </a:t>
            </a:r>
            <a:r>
              <a:rPr lang="it-IT" dirty="0" err="1" smtClean="0"/>
              <a:t>reads</a:t>
            </a:r>
            <a:r>
              <a:rPr lang="it-IT" dirty="0" smtClean="0"/>
              <a:t> do </a:t>
            </a:r>
            <a:r>
              <a:rPr lang="it-IT" dirty="0" err="1" smtClean="0"/>
              <a:t>not</a:t>
            </a:r>
            <a:r>
              <a:rPr lang="it-IT" dirty="0" smtClean="0"/>
              <a:t> match the target </a:t>
            </a:r>
            <a:r>
              <a:rPr lang="it-IT" dirty="0" err="1" smtClean="0"/>
              <a:t>genome</a:t>
            </a:r>
            <a:r>
              <a:rPr lang="it-IT" dirty="0" smtClean="0"/>
              <a:t>, or introduce </a:t>
            </a:r>
            <a:r>
              <a:rPr lang="it-IT" dirty="0" err="1" smtClean="0"/>
              <a:t>errors</a:t>
            </a:r>
            <a:r>
              <a:rPr lang="it-IT" dirty="0" smtClean="0"/>
              <a:t> in the </a:t>
            </a:r>
            <a:r>
              <a:rPr lang="it-IT" dirty="0" err="1" smtClean="0"/>
              <a:t>assembly</a:t>
            </a:r>
            <a:r>
              <a:rPr lang="it-IT" dirty="0" smtClean="0"/>
              <a:t> </a:t>
            </a:r>
            <a:r>
              <a:rPr lang="it-IT" dirty="0" err="1" smtClean="0"/>
              <a:t>process</a:t>
            </a:r>
            <a:r>
              <a:rPr lang="it-IT" dirty="0" smtClean="0"/>
              <a:t>)</a:t>
            </a:r>
          </a:p>
          <a:p>
            <a:r>
              <a:rPr lang="it-IT" dirty="0" err="1" smtClean="0"/>
              <a:t>Such</a:t>
            </a:r>
            <a:r>
              <a:rPr lang="it-IT" dirty="0" smtClean="0"/>
              <a:t> </a:t>
            </a:r>
            <a:r>
              <a:rPr lang="it-IT" dirty="0" err="1" smtClean="0"/>
              <a:t>errors</a:t>
            </a:r>
            <a:r>
              <a:rPr lang="it-IT" dirty="0" smtClean="0"/>
              <a:t> </a:t>
            </a:r>
            <a:r>
              <a:rPr lang="it-IT" dirty="0" err="1" smtClean="0"/>
              <a:t>need</a:t>
            </a:r>
            <a:r>
              <a:rPr lang="it-IT" dirty="0" smtClean="0"/>
              <a:t> to be </a:t>
            </a:r>
            <a:r>
              <a:rPr lang="it-IT" dirty="0" err="1" smtClean="0"/>
              <a:t>removed</a:t>
            </a:r>
            <a:endParaRPr lang="it-IT" dirty="0" smtClean="0"/>
          </a:p>
          <a:p>
            <a:r>
              <a:rPr lang="it-IT" dirty="0" smtClean="0"/>
              <a:t>The </a:t>
            </a:r>
            <a:r>
              <a:rPr lang="it-IT" dirty="0" err="1" smtClean="0"/>
              <a:t>trimming</a:t>
            </a:r>
            <a:r>
              <a:rPr lang="it-IT" dirty="0" smtClean="0"/>
              <a:t> procedure </a:t>
            </a:r>
            <a:r>
              <a:rPr lang="it-IT" dirty="0" err="1" smtClean="0"/>
              <a:t>needs</a:t>
            </a:r>
            <a:r>
              <a:rPr lang="it-IT" dirty="0" smtClean="0"/>
              <a:t> to be </a:t>
            </a:r>
            <a:r>
              <a:rPr lang="it-IT" dirty="0" err="1" smtClean="0"/>
              <a:t>carried</a:t>
            </a:r>
            <a:r>
              <a:rPr lang="it-IT" dirty="0" smtClean="0"/>
              <a:t> out </a:t>
            </a:r>
            <a:r>
              <a:rPr lang="it-IT" b="1" dirty="0" err="1" smtClean="0"/>
              <a:t>before</a:t>
            </a:r>
            <a:r>
              <a:rPr lang="it-IT" dirty="0" smtClean="0"/>
              <a:t> data </a:t>
            </a:r>
            <a:r>
              <a:rPr lang="it-IT" dirty="0" err="1" smtClean="0"/>
              <a:t>analysis</a:t>
            </a:r>
            <a:endParaRPr lang="it-IT" dirty="0" smtClean="0"/>
          </a:p>
          <a:p>
            <a:endParaRPr lang="it-IT" dirty="0"/>
          </a:p>
        </p:txBody>
      </p:sp>
      <p:pic>
        <p:nvPicPr>
          <p:cNvPr id="4" name="Immagine 3"/>
          <p:cNvPicPr>
            <a:picLocks noChangeAspect="1"/>
          </p:cNvPicPr>
          <p:nvPr/>
        </p:nvPicPr>
        <p:blipFill rotWithShape="1">
          <a:blip r:embed="rId2"/>
          <a:srcRect l="28212"/>
          <a:stretch/>
        </p:blipFill>
        <p:spPr>
          <a:xfrm>
            <a:off x="8215807" y="1466686"/>
            <a:ext cx="3137993" cy="2791167"/>
          </a:xfrm>
          <a:prstGeom prst="rect">
            <a:avLst/>
          </a:prstGeom>
        </p:spPr>
      </p:pic>
      <p:sp>
        <p:nvSpPr>
          <p:cNvPr id="6" name="CasellaDiTesto 5"/>
          <p:cNvSpPr txBox="1"/>
          <p:nvPr/>
        </p:nvSpPr>
        <p:spPr>
          <a:xfrm>
            <a:off x="8156028" y="4761186"/>
            <a:ext cx="3499944" cy="923330"/>
          </a:xfrm>
          <a:prstGeom prst="rect">
            <a:avLst/>
          </a:prstGeom>
          <a:noFill/>
        </p:spPr>
        <p:txBody>
          <a:bodyPr wrap="square" rtlCol="0">
            <a:spAutoFit/>
          </a:bodyPr>
          <a:lstStyle/>
          <a:p>
            <a:r>
              <a:rPr lang="it-IT" i="1" dirty="0" err="1" smtClean="0"/>
              <a:t>Trimming</a:t>
            </a:r>
            <a:r>
              <a:rPr lang="it-IT" dirty="0" smtClean="0"/>
              <a:t> </a:t>
            </a:r>
            <a:r>
              <a:rPr lang="it-IT" dirty="0" err="1" smtClean="0"/>
              <a:t>is</a:t>
            </a:r>
            <a:r>
              <a:rPr lang="it-IT" dirty="0" smtClean="0"/>
              <a:t> a </a:t>
            </a:r>
            <a:r>
              <a:rPr lang="it-IT" dirty="0" err="1" smtClean="0"/>
              <a:t>term</a:t>
            </a:r>
            <a:r>
              <a:rPr lang="it-IT" dirty="0" smtClean="0"/>
              <a:t> </a:t>
            </a:r>
            <a:r>
              <a:rPr lang="it-IT" dirty="0" err="1" smtClean="0"/>
              <a:t>generally</a:t>
            </a:r>
            <a:r>
              <a:rPr lang="it-IT" dirty="0" smtClean="0"/>
              <a:t> </a:t>
            </a:r>
            <a:r>
              <a:rPr lang="it-IT" dirty="0" err="1" smtClean="0"/>
              <a:t>used</a:t>
            </a:r>
            <a:r>
              <a:rPr lang="it-IT" dirty="0" smtClean="0"/>
              <a:t> in gardening and can be </a:t>
            </a:r>
            <a:r>
              <a:rPr lang="it-IT" dirty="0" err="1" smtClean="0"/>
              <a:t>translated</a:t>
            </a:r>
            <a:r>
              <a:rPr lang="it-IT" dirty="0" smtClean="0"/>
              <a:t> </a:t>
            </a:r>
            <a:r>
              <a:rPr lang="it-IT" dirty="0" err="1" smtClean="0"/>
              <a:t>as</a:t>
            </a:r>
            <a:r>
              <a:rPr lang="it-IT" dirty="0" smtClean="0"/>
              <a:t> «rifinitura»</a:t>
            </a:r>
            <a:endParaRPr lang="en-US" dirty="0"/>
          </a:p>
        </p:txBody>
      </p:sp>
    </p:spTree>
    <p:extLst>
      <p:ext uri="{BB962C8B-B14F-4D97-AF65-F5344CB8AC3E}">
        <p14:creationId xmlns:p14="http://schemas.microsoft.com/office/powerpoint/2010/main" val="4093775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494"/>
            <a:ext cx="10515600" cy="829234"/>
          </a:xfrm>
        </p:spPr>
        <p:txBody>
          <a:bodyPr>
            <a:normAutofit fontScale="90000"/>
          </a:bodyPr>
          <a:lstStyle/>
          <a:p>
            <a:r>
              <a:rPr lang="it-IT" dirty="0" err="1" smtClean="0"/>
              <a:t>Trimming</a:t>
            </a:r>
            <a:r>
              <a:rPr lang="it-IT" dirty="0" smtClean="0"/>
              <a:t> – </a:t>
            </a:r>
            <a:r>
              <a:rPr lang="it-IT" dirty="0" err="1" smtClean="0"/>
              <a:t>step-by-step</a:t>
            </a:r>
            <a:r>
              <a:rPr lang="it-IT" dirty="0" smtClean="0"/>
              <a:t> in the CLC </a:t>
            </a:r>
            <a:r>
              <a:rPr lang="it-IT" dirty="0" err="1" smtClean="0"/>
              <a:t>Genomics</a:t>
            </a:r>
            <a:r>
              <a:rPr lang="it-IT" dirty="0" smtClean="0"/>
              <a:t> WB</a:t>
            </a:r>
            <a:endParaRPr lang="it-IT" dirty="0"/>
          </a:p>
        </p:txBody>
      </p:sp>
      <p:sp>
        <p:nvSpPr>
          <p:cNvPr id="3" name="Content Placeholder 2"/>
          <p:cNvSpPr>
            <a:spLocks noGrp="1"/>
          </p:cNvSpPr>
          <p:nvPr>
            <p:ph idx="1"/>
          </p:nvPr>
        </p:nvSpPr>
        <p:spPr>
          <a:xfrm>
            <a:off x="543911" y="1683734"/>
            <a:ext cx="4269828" cy="4133741"/>
          </a:xfrm>
        </p:spPr>
        <p:txBody>
          <a:bodyPr>
            <a:normAutofit/>
          </a:bodyPr>
          <a:lstStyle/>
          <a:p>
            <a:pPr marL="0" indent="0">
              <a:buNone/>
            </a:pPr>
            <a:r>
              <a:rPr lang="it-IT" sz="2400" u="sng" dirty="0" smtClean="0"/>
              <a:t>STEP1</a:t>
            </a:r>
          </a:p>
          <a:p>
            <a:pPr marL="0" indent="0">
              <a:buNone/>
            </a:pPr>
            <a:r>
              <a:rPr lang="it-IT" sz="2400" u="sng" dirty="0" err="1" smtClean="0"/>
              <a:t>Quality</a:t>
            </a:r>
            <a:r>
              <a:rPr lang="it-IT" sz="2400" u="sng" dirty="0" smtClean="0"/>
              <a:t> </a:t>
            </a:r>
            <a:r>
              <a:rPr lang="it-IT" sz="2400" u="sng" dirty="0" err="1" smtClean="0"/>
              <a:t>trimming</a:t>
            </a:r>
            <a:endParaRPr lang="it-IT" sz="2400" u="sng" dirty="0" smtClean="0"/>
          </a:p>
          <a:p>
            <a:pPr marL="742950" indent="-742950">
              <a:buAutoNum type="arabicParenR"/>
            </a:pPr>
            <a:r>
              <a:rPr lang="it-IT" sz="2400" dirty="0" smtClean="0"/>
              <a:t>Set </a:t>
            </a:r>
            <a:r>
              <a:rPr lang="it-IT" sz="2400" dirty="0" err="1" smtClean="0"/>
              <a:t>quality</a:t>
            </a:r>
            <a:r>
              <a:rPr lang="it-IT" sz="2400" dirty="0" smtClean="0"/>
              <a:t> score </a:t>
            </a:r>
            <a:r>
              <a:rPr lang="it-IT" sz="2400" dirty="0" err="1" smtClean="0"/>
              <a:t>threshold</a:t>
            </a:r>
            <a:endParaRPr lang="it-IT" sz="2400" dirty="0" smtClean="0"/>
          </a:p>
          <a:p>
            <a:pPr marL="742950" indent="-742950">
              <a:buAutoNum type="arabicParenR"/>
            </a:pPr>
            <a:r>
              <a:rPr lang="it-IT" sz="2400" dirty="0" smtClean="0"/>
              <a:t>Set maximum </a:t>
            </a:r>
            <a:r>
              <a:rPr lang="it-IT" sz="2400" dirty="0" err="1" smtClean="0"/>
              <a:t>number</a:t>
            </a:r>
            <a:r>
              <a:rPr lang="it-IT" sz="2400" dirty="0" smtClean="0"/>
              <a:t> of </a:t>
            </a:r>
            <a:r>
              <a:rPr lang="it-IT" sz="2400" dirty="0" err="1" smtClean="0"/>
              <a:t>ambiguous</a:t>
            </a:r>
            <a:r>
              <a:rPr lang="it-IT" sz="2400" dirty="0" smtClean="0"/>
              <a:t> </a:t>
            </a:r>
            <a:r>
              <a:rPr lang="it-IT" sz="2400" dirty="0" err="1" smtClean="0"/>
              <a:t>nucleotides</a:t>
            </a:r>
            <a:r>
              <a:rPr lang="it-IT" sz="2400" dirty="0" smtClean="0"/>
              <a:t> (Ns)</a:t>
            </a:r>
          </a:p>
          <a:p>
            <a:endParaRPr lang="it-IT" sz="1800" dirty="0"/>
          </a:p>
        </p:txBody>
      </p:sp>
      <p:pic>
        <p:nvPicPr>
          <p:cNvPr id="5" name="Immagine 4"/>
          <p:cNvPicPr>
            <a:picLocks noChangeAspect="1"/>
          </p:cNvPicPr>
          <p:nvPr/>
        </p:nvPicPr>
        <p:blipFill>
          <a:blip r:embed="rId2"/>
          <a:stretch>
            <a:fillRect/>
          </a:stretch>
        </p:blipFill>
        <p:spPr>
          <a:xfrm>
            <a:off x="4897301" y="1188165"/>
            <a:ext cx="7047432" cy="4955131"/>
          </a:xfrm>
          <a:prstGeom prst="rect">
            <a:avLst/>
          </a:prstGeom>
        </p:spPr>
      </p:pic>
    </p:spTree>
    <p:extLst>
      <p:ext uri="{BB962C8B-B14F-4D97-AF65-F5344CB8AC3E}">
        <p14:creationId xmlns:p14="http://schemas.microsoft.com/office/powerpoint/2010/main" val="3659292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494"/>
            <a:ext cx="10515600" cy="829234"/>
          </a:xfrm>
        </p:spPr>
        <p:txBody>
          <a:bodyPr>
            <a:normAutofit fontScale="90000"/>
          </a:bodyPr>
          <a:lstStyle/>
          <a:p>
            <a:r>
              <a:rPr lang="it-IT" dirty="0" err="1" smtClean="0"/>
              <a:t>Trimming</a:t>
            </a:r>
            <a:r>
              <a:rPr lang="it-IT" dirty="0" smtClean="0"/>
              <a:t> – </a:t>
            </a:r>
            <a:r>
              <a:rPr lang="it-IT" dirty="0" err="1" smtClean="0"/>
              <a:t>step-by-step</a:t>
            </a:r>
            <a:r>
              <a:rPr lang="it-IT" dirty="0" smtClean="0"/>
              <a:t> in the CLC </a:t>
            </a:r>
            <a:r>
              <a:rPr lang="it-IT" dirty="0" err="1" smtClean="0"/>
              <a:t>Genomics</a:t>
            </a:r>
            <a:r>
              <a:rPr lang="it-IT" dirty="0" smtClean="0"/>
              <a:t> WB</a:t>
            </a:r>
            <a:endParaRPr lang="it-IT" dirty="0"/>
          </a:p>
        </p:txBody>
      </p:sp>
      <p:sp>
        <p:nvSpPr>
          <p:cNvPr id="3" name="Content Placeholder 2"/>
          <p:cNvSpPr>
            <a:spLocks noGrp="1"/>
          </p:cNvSpPr>
          <p:nvPr>
            <p:ph idx="1"/>
          </p:nvPr>
        </p:nvSpPr>
        <p:spPr>
          <a:xfrm>
            <a:off x="543911" y="1683734"/>
            <a:ext cx="4269828" cy="4133741"/>
          </a:xfrm>
        </p:spPr>
        <p:txBody>
          <a:bodyPr>
            <a:normAutofit fontScale="55000" lnSpcReduction="20000"/>
          </a:bodyPr>
          <a:lstStyle/>
          <a:p>
            <a:pPr marL="0" indent="0">
              <a:buNone/>
            </a:pPr>
            <a:r>
              <a:rPr lang="it-IT" sz="3600" u="sng" dirty="0" smtClean="0"/>
              <a:t>STEP2</a:t>
            </a:r>
          </a:p>
          <a:p>
            <a:pPr marL="0" indent="0">
              <a:buNone/>
            </a:pPr>
            <a:r>
              <a:rPr lang="it-IT" sz="3600" u="sng" dirty="0" smtClean="0"/>
              <a:t>Adapter </a:t>
            </a:r>
            <a:r>
              <a:rPr lang="it-IT" sz="3600" u="sng" dirty="0" err="1" smtClean="0"/>
              <a:t>trimming</a:t>
            </a:r>
            <a:endParaRPr lang="it-IT" sz="3600" u="sng" dirty="0" smtClean="0"/>
          </a:p>
          <a:p>
            <a:pPr marL="742950" indent="-742950">
              <a:buAutoNum type="arabicParenR"/>
            </a:pPr>
            <a:r>
              <a:rPr lang="it-IT" sz="3600" dirty="0" smtClean="0"/>
              <a:t>Look </a:t>
            </a:r>
            <a:r>
              <a:rPr lang="it-IT" sz="3600" dirty="0" err="1" smtClean="0"/>
              <a:t>at</a:t>
            </a:r>
            <a:r>
              <a:rPr lang="it-IT" sz="3600" dirty="0" smtClean="0"/>
              <a:t> the </a:t>
            </a:r>
            <a:r>
              <a:rPr lang="it-IT" sz="3600" dirty="0" err="1" smtClean="0"/>
              <a:t>library</a:t>
            </a:r>
            <a:r>
              <a:rPr lang="it-IT" sz="3600" dirty="0" smtClean="0"/>
              <a:t> </a:t>
            </a:r>
            <a:r>
              <a:rPr lang="it-IT" sz="3600" dirty="0" err="1" smtClean="0"/>
              <a:t>preparation</a:t>
            </a:r>
            <a:r>
              <a:rPr lang="it-IT" sz="3600" dirty="0" smtClean="0"/>
              <a:t> kit </a:t>
            </a:r>
            <a:r>
              <a:rPr lang="it-IT" sz="3600" dirty="0" err="1" smtClean="0"/>
              <a:t>you</a:t>
            </a:r>
            <a:r>
              <a:rPr lang="it-IT" sz="3600" dirty="0" smtClean="0"/>
              <a:t> </a:t>
            </a:r>
            <a:r>
              <a:rPr lang="it-IT" sz="3600" dirty="0" err="1" smtClean="0"/>
              <a:t>have</a:t>
            </a:r>
            <a:r>
              <a:rPr lang="it-IT" sz="3600" dirty="0" smtClean="0"/>
              <a:t> </a:t>
            </a:r>
            <a:r>
              <a:rPr lang="it-IT" sz="3600" dirty="0" err="1" smtClean="0"/>
              <a:t>used</a:t>
            </a:r>
            <a:endParaRPr lang="it-IT" sz="3600" dirty="0" smtClean="0"/>
          </a:p>
          <a:p>
            <a:pPr marL="742950" indent="-742950">
              <a:buAutoNum type="arabicParenR"/>
            </a:pPr>
            <a:r>
              <a:rPr lang="it-IT" sz="3600" dirty="0" smtClean="0"/>
              <a:t>Create a trim </a:t>
            </a:r>
            <a:r>
              <a:rPr lang="it-IT" sz="3600" dirty="0" err="1" smtClean="0"/>
              <a:t>adapter</a:t>
            </a:r>
            <a:r>
              <a:rPr lang="it-IT" sz="3600" dirty="0" smtClean="0"/>
              <a:t> list</a:t>
            </a:r>
          </a:p>
          <a:p>
            <a:pPr marL="742950" indent="-742950">
              <a:buAutoNum type="arabicParenR"/>
            </a:pPr>
            <a:r>
              <a:rPr lang="it-IT" sz="3600" dirty="0" smtClean="0"/>
              <a:t>Select </a:t>
            </a:r>
            <a:r>
              <a:rPr lang="it-IT" sz="3600" dirty="0" err="1" smtClean="0"/>
              <a:t>it</a:t>
            </a:r>
            <a:r>
              <a:rPr lang="it-IT" sz="3600" dirty="0" smtClean="0"/>
              <a:t> and </a:t>
            </a:r>
            <a:r>
              <a:rPr lang="it-IT" sz="3600" dirty="0" err="1" smtClean="0"/>
              <a:t>have</a:t>
            </a:r>
            <a:r>
              <a:rPr lang="it-IT" sz="3600" dirty="0" smtClean="0"/>
              <a:t> a look </a:t>
            </a:r>
            <a:r>
              <a:rPr lang="it-IT" sz="3600" dirty="0" err="1" smtClean="0"/>
              <a:t>at</a:t>
            </a:r>
            <a:r>
              <a:rPr lang="it-IT" sz="3600" dirty="0" smtClean="0"/>
              <a:t> a </a:t>
            </a:r>
            <a:r>
              <a:rPr lang="it-IT" sz="3600" dirty="0" err="1" smtClean="0"/>
              <a:t>preview</a:t>
            </a:r>
            <a:r>
              <a:rPr lang="it-IT" sz="3600" dirty="0" smtClean="0"/>
              <a:t> of the </a:t>
            </a:r>
            <a:r>
              <a:rPr lang="it-IT" sz="3600" dirty="0" err="1" smtClean="0"/>
              <a:t>number</a:t>
            </a:r>
            <a:r>
              <a:rPr lang="it-IT" sz="3600" dirty="0" smtClean="0"/>
              <a:t> of </a:t>
            </a:r>
            <a:r>
              <a:rPr lang="it-IT" sz="3600" dirty="0" err="1" smtClean="0"/>
              <a:t>adapters</a:t>
            </a:r>
            <a:r>
              <a:rPr lang="it-IT" sz="3600" dirty="0" smtClean="0"/>
              <a:t> </a:t>
            </a:r>
            <a:r>
              <a:rPr lang="it-IT" sz="3600" dirty="0" err="1" smtClean="0"/>
              <a:t>found</a:t>
            </a:r>
            <a:r>
              <a:rPr lang="it-IT" sz="3600" dirty="0" smtClean="0"/>
              <a:t> in a subset of 1000 </a:t>
            </a:r>
            <a:r>
              <a:rPr lang="it-IT" sz="3600" dirty="0" err="1" smtClean="0"/>
              <a:t>reads</a:t>
            </a:r>
            <a:r>
              <a:rPr lang="it-IT" sz="3600" dirty="0" smtClean="0"/>
              <a:t> </a:t>
            </a:r>
            <a:r>
              <a:rPr lang="it-IT" sz="3600" dirty="0" err="1" smtClean="0"/>
              <a:t>used</a:t>
            </a:r>
            <a:r>
              <a:rPr lang="it-IT" sz="3600" dirty="0" smtClean="0"/>
              <a:t> for «</a:t>
            </a:r>
            <a:r>
              <a:rPr lang="it-IT" sz="3600" dirty="0" err="1" smtClean="0"/>
              <a:t>testing</a:t>
            </a:r>
            <a:r>
              <a:rPr lang="it-IT" sz="3600" dirty="0" smtClean="0"/>
              <a:t>»</a:t>
            </a:r>
          </a:p>
          <a:p>
            <a:pPr marL="742950" indent="-742950">
              <a:buAutoNum type="arabicParenR"/>
            </a:pPr>
            <a:r>
              <a:rPr lang="it-IT" sz="3600" dirty="0" err="1" smtClean="0"/>
              <a:t>Proceed</a:t>
            </a:r>
            <a:r>
              <a:rPr lang="it-IT" sz="3600" dirty="0" smtClean="0"/>
              <a:t> </a:t>
            </a:r>
            <a:r>
              <a:rPr lang="it-IT" sz="3600" dirty="0" err="1" smtClean="0"/>
              <a:t>if</a:t>
            </a:r>
            <a:r>
              <a:rPr lang="it-IT" sz="3600" dirty="0" smtClean="0"/>
              <a:t> </a:t>
            </a:r>
            <a:r>
              <a:rPr lang="it-IT" sz="3600" dirty="0" err="1" smtClean="0"/>
              <a:t>satisfied</a:t>
            </a:r>
            <a:r>
              <a:rPr lang="it-IT" sz="3600" dirty="0" smtClean="0"/>
              <a:t>, </a:t>
            </a:r>
            <a:r>
              <a:rPr lang="it-IT" sz="3600" dirty="0" err="1" smtClean="0"/>
              <a:t>otherwise</a:t>
            </a:r>
            <a:r>
              <a:rPr lang="it-IT" sz="3600" dirty="0" smtClean="0"/>
              <a:t> </a:t>
            </a:r>
            <a:r>
              <a:rPr lang="it-IT" sz="3600" dirty="0" err="1" smtClean="0"/>
              <a:t>add</a:t>
            </a:r>
            <a:r>
              <a:rPr lang="it-IT" sz="3600" dirty="0" smtClean="0"/>
              <a:t> </a:t>
            </a:r>
            <a:r>
              <a:rPr lang="it-IT" sz="3600" dirty="0" err="1" smtClean="0"/>
              <a:t>additional</a:t>
            </a:r>
            <a:r>
              <a:rPr lang="it-IT" sz="3600" dirty="0" smtClean="0"/>
              <a:t> trim </a:t>
            </a:r>
            <a:r>
              <a:rPr lang="it-IT" sz="3600" dirty="0" err="1" smtClean="0"/>
              <a:t>adapters</a:t>
            </a:r>
            <a:endParaRPr lang="it-IT" sz="3600" dirty="0" smtClean="0"/>
          </a:p>
          <a:p>
            <a:endParaRPr lang="it-IT" dirty="0"/>
          </a:p>
        </p:txBody>
      </p:sp>
      <p:pic>
        <p:nvPicPr>
          <p:cNvPr id="4" name="Immagine 3"/>
          <p:cNvPicPr>
            <a:picLocks noChangeAspect="1"/>
          </p:cNvPicPr>
          <p:nvPr/>
        </p:nvPicPr>
        <p:blipFill>
          <a:blip r:embed="rId2"/>
          <a:stretch>
            <a:fillRect/>
          </a:stretch>
        </p:blipFill>
        <p:spPr>
          <a:xfrm>
            <a:off x="4719144" y="1180936"/>
            <a:ext cx="7288651" cy="5139335"/>
          </a:xfrm>
          <a:prstGeom prst="rect">
            <a:avLst/>
          </a:prstGeom>
        </p:spPr>
      </p:pic>
    </p:spTree>
    <p:extLst>
      <p:ext uri="{BB962C8B-B14F-4D97-AF65-F5344CB8AC3E}">
        <p14:creationId xmlns:p14="http://schemas.microsoft.com/office/powerpoint/2010/main" val="2375823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494"/>
            <a:ext cx="10515600" cy="829234"/>
          </a:xfrm>
        </p:spPr>
        <p:txBody>
          <a:bodyPr>
            <a:normAutofit fontScale="90000"/>
          </a:bodyPr>
          <a:lstStyle/>
          <a:p>
            <a:r>
              <a:rPr lang="it-IT" dirty="0" err="1" smtClean="0"/>
              <a:t>Trimming</a:t>
            </a:r>
            <a:r>
              <a:rPr lang="it-IT" dirty="0" smtClean="0"/>
              <a:t> – </a:t>
            </a:r>
            <a:r>
              <a:rPr lang="it-IT" dirty="0" err="1" smtClean="0"/>
              <a:t>step-by-step</a:t>
            </a:r>
            <a:r>
              <a:rPr lang="it-IT" dirty="0" smtClean="0"/>
              <a:t> in the CLC </a:t>
            </a:r>
            <a:r>
              <a:rPr lang="it-IT" dirty="0" err="1" smtClean="0"/>
              <a:t>Genomics</a:t>
            </a:r>
            <a:r>
              <a:rPr lang="it-IT" dirty="0" smtClean="0"/>
              <a:t> WB</a:t>
            </a:r>
            <a:endParaRPr lang="it-IT" dirty="0"/>
          </a:p>
        </p:txBody>
      </p:sp>
      <p:sp>
        <p:nvSpPr>
          <p:cNvPr id="3" name="Content Placeholder 2"/>
          <p:cNvSpPr>
            <a:spLocks noGrp="1"/>
          </p:cNvSpPr>
          <p:nvPr>
            <p:ph idx="1"/>
          </p:nvPr>
        </p:nvSpPr>
        <p:spPr>
          <a:xfrm>
            <a:off x="543911" y="1683734"/>
            <a:ext cx="4269828" cy="4133741"/>
          </a:xfrm>
        </p:spPr>
        <p:txBody>
          <a:bodyPr>
            <a:normAutofit fontScale="55000" lnSpcReduction="20000"/>
          </a:bodyPr>
          <a:lstStyle/>
          <a:p>
            <a:pPr marL="0" indent="0">
              <a:buNone/>
            </a:pPr>
            <a:r>
              <a:rPr lang="it-IT" sz="3600" u="sng" dirty="0" smtClean="0"/>
              <a:t>STEP3</a:t>
            </a:r>
          </a:p>
          <a:p>
            <a:pPr marL="0" indent="0">
              <a:buNone/>
            </a:pPr>
            <a:r>
              <a:rPr lang="it-IT" sz="3600" u="sng" dirty="0" err="1" smtClean="0"/>
              <a:t>Additional</a:t>
            </a:r>
            <a:r>
              <a:rPr lang="it-IT" sz="3600" u="sng" dirty="0" smtClean="0"/>
              <a:t> </a:t>
            </a:r>
            <a:r>
              <a:rPr lang="it-IT" sz="3600" u="sng" dirty="0" err="1" smtClean="0"/>
              <a:t>parameters</a:t>
            </a:r>
            <a:endParaRPr lang="it-IT" sz="3600" u="sng" dirty="0" smtClean="0"/>
          </a:p>
          <a:p>
            <a:pPr marL="742950" indent="-742950">
              <a:buAutoNum type="arabicParenR"/>
            </a:pPr>
            <a:r>
              <a:rPr lang="it-IT" sz="3600" dirty="0" smtClean="0"/>
              <a:t>In case of the </a:t>
            </a:r>
            <a:r>
              <a:rPr lang="it-IT" sz="3600" dirty="0" err="1" smtClean="0"/>
              <a:t>presence</a:t>
            </a:r>
            <a:r>
              <a:rPr lang="it-IT" sz="3600" dirty="0" smtClean="0"/>
              <a:t> of </a:t>
            </a:r>
            <a:r>
              <a:rPr lang="it-IT" sz="3600" dirty="0" err="1" smtClean="0"/>
              <a:t>compositional</a:t>
            </a:r>
            <a:r>
              <a:rPr lang="it-IT" sz="3600" dirty="0" smtClean="0"/>
              <a:t> </a:t>
            </a:r>
            <a:r>
              <a:rPr lang="it-IT" sz="3600" dirty="0" err="1" smtClean="0"/>
              <a:t>bias</a:t>
            </a:r>
            <a:r>
              <a:rPr lang="it-IT" sz="3600" dirty="0" smtClean="0"/>
              <a:t> </a:t>
            </a:r>
            <a:r>
              <a:rPr lang="it-IT" sz="3600" dirty="0" err="1" smtClean="0"/>
              <a:t>at</a:t>
            </a:r>
            <a:r>
              <a:rPr lang="it-IT" sz="3600" dirty="0" smtClean="0"/>
              <a:t> the 3’ or 5’ end, </a:t>
            </a:r>
            <a:r>
              <a:rPr lang="it-IT" sz="3600" dirty="0" err="1" smtClean="0"/>
              <a:t>we</a:t>
            </a:r>
            <a:r>
              <a:rPr lang="it-IT" sz="3600" dirty="0" smtClean="0"/>
              <a:t> can </a:t>
            </a:r>
            <a:r>
              <a:rPr lang="it-IT" sz="3600" dirty="0" err="1" smtClean="0"/>
              <a:t>choose</a:t>
            </a:r>
            <a:r>
              <a:rPr lang="it-IT" sz="3600" dirty="0" smtClean="0"/>
              <a:t> to </a:t>
            </a:r>
            <a:r>
              <a:rPr lang="it-IT" sz="3600" dirty="0" err="1" smtClean="0"/>
              <a:t>remove</a:t>
            </a:r>
            <a:r>
              <a:rPr lang="it-IT" sz="3600" dirty="0" smtClean="0"/>
              <a:t> a </a:t>
            </a:r>
            <a:r>
              <a:rPr lang="it-IT" sz="3600" dirty="0" err="1" smtClean="0"/>
              <a:t>given</a:t>
            </a:r>
            <a:r>
              <a:rPr lang="it-IT" sz="3600" dirty="0" smtClean="0"/>
              <a:t> </a:t>
            </a:r>
            <a:r>
              <a:rPr lang="it-IT" sz="3600" dirty="0" err="1" smtClean="0"/>
              <a:t>number</a:t>
            </a:r>
            <a:r>
              <a:rPr lang="it-IT" sz="3600" dirty="0" smtClean="0"/>
              <a:t> of </a:t>
            </a:r>
            <a:r>
              <a:rPr lang="it-IT" sz="3600" dirty="0" err="1" smtClean="0"/>
              <a:t>nucleotides</a:t>
            </a:r>
            <a:r>
              <a:rPr lang="it-IT" sz="3600" dirty="0" smtClean="0"/>
              <a:t> in ALL </a:t>
            </a:r>
            <a:r>
              <a:rPr lang="it-IT" sz="3600" dirty="0" err="1" smtClean="0"/>
              <a:t>reads</a:t>
            </a:r>
            <a:endParaRPr lang="it-IT" sz="3600" dirty="0" smtClean="0"/>
          </a:p>
          <a:p>
            <a:pPr marL="742950" indent="-742950">
              <a:buAutoNum type="arabicParenR"/>
            </a:pPr>
            <a:r>
              <a:rPr lang="it-IT" sz="3600" dirty="0" err="1" smtClean="0"/>
              <a:t>Reads</a:t>
            </a:r>
            <a:r>
              <a:rPr lang="it-IT" sz="3600" dirty="0" smtClean="0"/>
              <a:t> </a:t>
            </a:r>
            <a:r>
              <a:rPr lang="it-IT" sz="3600" dirty="0" err="1" smtClean="0"/>
              <a:t>too</a:t>
            </a:r>
            <a:r>
              <a:rPr lang="it-IT" sz="3600" dirty="0" smtClean="0"/>
              <a:t> short are </a:t>
            </a:r>
            <a:r>
              <a:rPr lang="it-IT" sz="3600" dirty="0" err="1" smtClean="0"/>
              <a:t>not</a:t>
            </a:r>
            <a:r>
              <a:rPr lang="it-IT" sz="3600" dirty="0" smtClean="0"/>
              <a:t> </a:t>
            </a:r>
            <a:r>
              <a:rPr lang="it-IT" sz="3600" dirty="0" err="1" smtClean="0"/>
              <a:t>useful</a:t>
            </a:r>
            <a:r>
              <a:rPr lang="it-IT" sz="3600" dirty="0" smtClean="0"/>
              <a:t>: </a:t>
            </a:r>
            <a:r>
              <a:rPr lang="it-IT" sz="3600" dirty="0" err="1" smtClean="0"/>
              <a:t>we</a:t>
            </a:r>
            <a:r>
              <a:rPr lang="it-IT" sz="3600" dirty="0" smtClean="0"/>
              <a:t> can set a minimum </a:t>
            </a:r>
            <a:r>
              <a:rPr lang="it-IT" sz="3600" dirty="0" err="1" smtClean="0"/>
              <a:t>length</a:t>
            </a:r>
            <a:r>
              <a:rPr lang="it-IT" sz="3600" dirty="0" smtClean="0"/>
              <a:t> </a:t>
            </a:r>
            <a:r>
              <a:rPr lang="it-IT" sz="3600" dirty="0" err="1" smtClean="0"/>
              <a:t>threshold</a:t>
            </a:r>
            <a:r>
              <a:rPr lang="it-IT" sz="3600" dirty="0" smtClean="0"/>
              <a:t> and </a:t>
            </a:r>
            <a:r>
              <a:rPr lang="it-IT" sz="3600" dirty="0" err="1" smtClean="0"/>
              <a:t>discard</a:t>
            </a:r>
            <a:r>
              <a:rPr lang="it-IT" sz="3600" dirty="0" smtClean="0"/>
              <a:t> </a:t>
            </a:r>
            <a:r>
              <a:rPr lang="it-IT" sz="3600" dirty="0" err="1" smtClean="0"/>
              <a:t>all</a:t>
            </a:r>
            <a:r>
              <a:rPr lang="it-IT" sz="3600" dirty="0" smtClean="0"/>
              <a:t> </a:t>
            </a:r>
            <a:r>
              <a:rPr lang="it-IT" sz="3600" dirty="0" err="1" smtClean="0"/>
              <a:t>reads</a:t>
            </a:r>
            <a:r>
              <a:rPr lang="it-IT" sz="3600" dirty="0" smtClean="0"/>
              <a:t> </a:t>
            </a:r>
            <a:r>
              <a:rPr lang="it-IT" sz="3600" dirty="0" err="1" smtClean="0"/>
              <a:t>shorter</a:t>
            </a:r>
            <a:r>
              <a:rPr lang="it-IT" sz="3600" dirty="0" smtClean="0"/>
              <a:t> </a:t>
            </a:r>
            <a:r>
              <a:rPr lang="it-IT" sz="3600" dirty="0" err="1" smtClean="0"/>
              <a:t>than</a:t>
            </a:r>
            <a:r>
              <a:rPr lang="it-IT" sz="3600" dirty="0" smtClean="0"/>
              <a:t> </a:t>
            </a:r>
            <a:r>
              <a:rPr lang="it-IT" sz="3600" dirty="0" err="1" smtClean="0"/>
              <a:t>this</a:t>
            </a:r>
            <a:r>
              <a:rPr lang="it-IT" sz="3600" dirty="0" smtClean="0"/>
              <a:t> </a:t>
            </a:r>
            <a:r>
              <a:rPr lang="it-IT" sz="3600" dirty="0" err="1" smtClean="0"/>
              <a:t>limit</a:t>
            </a:r>
            <a:r>
              <a:rPr lang="it-IT" sz="3600" dirty="0" smtClean="0"/>
              <a:t> (</a:t>
            </a:r>
            <a:r>
              <a:rPr lang="it-IT" sz="3600" dirty="0" err="1" smtClean="0"/>
              <a:t>after</a:t>
            </a:r>
            <a:r>
              <a:rPr lang="it-IT" sz="3600" dirty="0" smtClean="0"/>
              <a:t> </a:t>
            </a:r>
            <a:r>
              <a:rPr lang="it-IT" sz="3600" dirty="0" err="1" smtClean="0"/>
              <a:t>low</a:t>
            </a:r>
            <a:r>
              <a:rPr lang="it-IT" sz="3600" dirty="0" smtClean="0"/>
              <a:t> </a:t>
            </a:r>
            <a:r>
              <a:rPr lang="it-IT" sz="3600" dirty="0" err="1" smtClean="0"/>
              <a:t>quality</a:t>
            </a:r>
            <a:r>
              <a:rPr lang="it-IT" sz="3600" dirty="0" smtClean="0"/>
              <a:t> </a:t>
            </a:r>
            <a:r>
              <a:rPr lang="it-IT" sz="3600" dirty="0" err="1" smtClean="0"/>
              <a:t>bases</a:t>
            </a:r>
            <a:r>
              <a:rPr lang="it-IT" sz="3600" dirty="0" smtClean="0"/>
              <a:t>, </a:t>
            </a:r>
            <a:r>
              <a:rPr lang="it-IT" sz="3600" dirty="0" err="1" smtClean="0"/>
              <a:t>ambiguous</a:t>
            </a:r>
            <a:r>
              <a:rPr lang="it-IT" sz="3600" dirty="0" smtClean="0"/>
              <a:t> </a:t>
            </a:r>
            <a:r>
              <a:rPr lang="it-IT" sz="3600" dirty="0" err="1" smtClean="0"/>
              <a:t>nucleotides</a:t>
            </a:r>
            <a:r>
              <a:rPr lang="it-IT" sz="3600" dirty="0" smtClean="0"/>
              <a:t> and </a:t>
            </a:r>
            <a:r>
              <a:rPr lang="it-IT" sz="3600" dirty="0" err="1" smtClean="0"/>
              <a:t>adapters</a:t>
            </a:r>
            <a:r>
              <a:rPr lang="it-IT" sz="3600" dirty="0" smtClean="0"/>
              <a:t> </a:t>
            </a:r>
            <a:r>
              <a:rPr lang="it-IT" sz="3600" dirty="0" err="1" smtClean="0"/>
              <a:t>have</a:t>
            </a:r>
            <a:r>
              <a:rPr lang="it-IT" sz="3600" dirty="0" smtClean="0"/>
              <a:t> </a:t>
            </a:r>
            <a:r>
              <a:rPr lang="it-IT" sz="3600" dirty="0" err="1" smtClean="0"/>
              <a:t>been</a:t>
            </a:r>
            <a:r>
              <a:rPr lang="it-IT" sz="3600" dirty="0" smtClean="0"/>
              <a:t> </a:t>
            </a:r>
            <a:r>
              <a:rPr lang="it-IT" sz="3600" dirty="0" err="1" smtClean="0"/>
              <a:t>removed</a:t>
            </a:r>
            <a:endParaRPr lang="it-IT" sz="3600" dirty="0" smtClean="0"/>
          </a:p>
          <a:p>
            <a:endParaRPr lang="it-IT" dirty="0"/>
          </a:p>
        </p:txBody>
      </p:sp>
      <p:pic>
        <p:nvPicPr>
          <p:cNvPr id="5" name="Immagine 4"/>
          <p:cNvPicPr>
            <a:picLocks noChangeAspect="1"/>
          </p:cNvPicPr>
          <p:nvPr/>
        </p:nvPicPr>
        <p:blipFill>
          <a:blip r:embed="rId2"/>
          <a:stretch>
            <a:fillRect/>
          </a:stretch>
        </p:blipFill>
        <p:spPr>
          <a:xfrm>
            <a:off x="4902597" y="1291431"/>
            <a:ext cx="6995114" cy="4918345"/>
          </a:xfrm>
          <a:prstGeom prst="rect">
            <a:avLst/>
          </a:prstGeom>
        </p:spPr>
      </p:pic>
    </p:spTree>
    <p:extLst>
      <p:ext uri="{BB962C8B-B14F-4D97-AF65-F5344CB8AC3E}">
        <p14:creationId xmlns:p14="http://schemas.microsoft.com/office/powerpoint/2010/main" val="1776588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494"/>
            <a:ext cx="10515600" cy="829234"/>
          </a:xfrm>
        </p:spPr>
        <p:txBody>
          <a:bodyPr/>
          <a:lstStyle/>
          <a:p>
            <a:r>
              <a:rPr lang="it-IT" dirty="0" err="1" smtClean="0"/>
              <a:t>Trimming</a:t>
            </a:r>
            <a:r>
              <a:rPr lang="it-IT" dirty="0" smtClean="0"/>
              <a:t> – </a:t>
            </a:r>
            <a:r>
              <a:rPr lang="it-IT" dirty="0" err="1" smtClean="0"/>
              <a:t>final</a:t>
            </a:r>
            <a:r>
              <a:rPr lang="it-IT" dirty="0" smtClean="0"/>
              <a:t> </a:t>
            </a:r>
            <a:r>
              <a:rPr lang="it-IT" dirty="0" err="1" smtClean="0"/>
              <a:t>expected</a:t>
            </a:r>
            <a:r>
              <a:rPr lang="it-IT" dirty="0" smtClean="0"/>
              <a:t> </a:t>
            </a:r>
            <a:r>
              <a:rPr lang="it-IT" dirty="0" err="1" smtClean="0"/>
              <a:t>outcome</a:t>
            </a:r>
            <a:endParaRPr lang="it-IT" dirty="0"/>
          </a:p>
        </p:txBody>
      </p:sp>
      <p:sp>
        <p:nvSpPr>
          <p:cNvPr id="3" name="Content Placeholder 2"/>
          <p:cNvSpPr>
            <a:spLocks noGrp="1"/>
          </p:cNvSpPr>
          <p:nvPr>
            <p:ph idx="1"/>
          </p:nvPr>
        </p:nvSpPr>
        <p:spPr>
          <a:xfrm>
            <a:off x="543910" y="1683734"/>
            <a:ext cx="10565523" cy="4133741"/>
          </a:xfrm>
        </p:spPr>
        <p:txBody>
          <a:bodyPr>
            <a:normAutofit fontScale="85000" lnSpcReduction="10000"/>
          </a:bodyPr>
          <a:lstStyle/>
          <a:p>
            <a:r>
              <a:rPr lang="it-IT" sz="3600" dirty="0" err="1" smtClean="0"/>
              <a:t>We</a:t>
            </a:r>
            <a:r>
              <a:rPr lang="it-IT" sz="3600" dirty="0" smtClean="0"/>
              <a:t> </a:t>
            </a:r>
            <a:r>
              <a:rPr lang="it-IT" sz="3600" dirty="0" err="1" smtClean="0"/>
              <a:t>expect</a:t>
            </a:r>
            <a:r>
              <a:rPr lang="it-IT" sz="3600" dirty="0" smtClean="0"/>
              <a:t> to </a:t>
            </a:r>
            <a:r>
              <a:rPr lang="it-IT" sz="3600" dirty="0" err="1" smtClean="0"/>
              <a:t>obtain</a:t>
            </a:r>
            <a:r>
              <a:rPr lang="it-IT" sz="3600" dirty="0" smtClean="0"/>
              <a:t> </a:t>
            </a:r>
            <a:r>
              <a:rPr lang="it-IT" sz="3600" i="1" dirty="0" err="1" smtClean="0"/>
              <a:t>clean</a:t>
            </a:r>
            <a:r>
              <a:rPr lang="it-IT" sz="3600" i="1" dirty="0" smtClean="0"/>
              <a:t> </a:t>
            </a:r>
            <a:r>
              <a:rPr lang="it-IT" sz="3600" i="1" dirty="0" err="1" smtClean="0"/>
              <a:t>reads</a:t>
            </a:r>
            <a:r>
              <a:rPr lang="it-IT" sz="3600" dirty="0" smtClean="0"/>
              <a:t>, ready for downstream </a:t>
            </a:r>
            <a:r>
              <a:rPr lang="it-IT" sz="3600" dirty="0" err="1" smtClean="0"/>
              <a:t>analysis</a:t>
            </a:r>
            <a:r>
              <a:rPr lang="it-IT" sz="3600" dirty="0" smtClean="0"/>
              <a:t> </a:t>
            </a:r>
            <a:r>
              <a:rPr lang="it-IT" sz="3600" dirty="0" err="1" smtClean="0"/>
              <a:t>without</a:t>
            </a:r>
            <a:r>
              <a:rPr lang="it-IT" sz="3600" dirty="0" smtClean="0"/>
              <a:t> </a:t>
            </a:r>
            <a:r>
              <a:rPr lang="it-IT" sz="3600" dirty="0" err="1" smtClean="0"/>
              <a:t>any</a:t>
            </a:r>
            <a:r>
              <a:rPr lang="it-IT" sz="3600" dirty="0" smtClean="0"/>
              <a:t> </a:t>
            </a:r>
            <a:r>
              <a:rPr lang="it-IT" sz="3600" dirty="0" err="1" smtClean="0"/>
              <a:t>further</a:t>
            </a:r>
            <a:r>
              <a:rPr lang="it-IT" sz="3600" dirty="0" smtClean="0"/>
              <a:t> </a:t>
            </a:r>
            <a:r>
              <a:rPr lang="it-IT" sz="3600" dirty="0" err="1" smtClean="0"/>
              <a:t>modification</a:t>
            </a:r>
            <a:endParaRPr lang="it-IT" sz="3600" dirty="0" smtClean="0"/>
          </a:p>
          <a:p>
            <a:r>
              <a:rPr lang="it-IT" sz="3600" dirty="0" err="1" smtClean="0"/>
              <a:t>However</a:t>
            </a:r>
            <a:r>
              <a:rPr lang="it-IT" sz="3600" dirty="0" smtClean="0"/>
              <a:t>, </a:t>
            </a:r>
            <a:r>
              <a:rPr lang="it-IT" sz="3600" dirty="0" err="1" smtClean="0"/>
              <a:t>keep</a:t>
            </a:r>
            <a:r>
              <a:rPr lang="it-IT" sz="3600" dirty="0" smtClean="0"/>
              <a:t> in </a:t>
            </a:r>
            <a:r>
              <a:rPr lang="it-IT" sz="3600" dirty="0" err="1" smtClean="0"/>
              <a:t>mind</a:t>
            </a:r>
            <a:r>
              <a:rPr lang="it-IT" sz="3600" dirty="0" smtClean="0"/>
              <a:t> </a:t>
            </a:r>
            <a:r>
              <a:rPr lang="it-IT" sz="3600" dirty="0" err="1" smtClean="0"/>
              <a:t>that</a:t>
            </a:r>
            <a:r>
              <a:rPr lang="it-IT" sz="3600" dirty="0" smtClean="0"/>
              <a:t> </a:t>
            </a:r>
            <a:r>
              <a:rPr lang="it-IT" sz="3600" b="1" dirty="0" err="1" smtClean="0"/>
              <a:t>reads</a:t>
            </a:r>
            <a:r>
              <a:rPr lang="it-IT" sz="3600" b="1" dirty="0" smtClean="0"/>
              <a:t> </a:t>
            </a:r>
            <a:r>
              <a:rPr lang="it-IT" sz="3600" b="1" dirty="0" err="1" smtClean="0"/>
              <a:t>will</a:t>
            </a:r>
            <a:r>
              <a:rPr lang="it-IT" sz="3600" b="1" dirty="0" smtClean="0"/>
              <a:t> be </a:t>
            </a:r>
            <a:r>
              <a:rPr lang="it-IT" sz="3600" b="1" dirty="0" err="1" smtClean="0"/>
              <a:t>shorter</a:t>
            </a:r>
            <a:r>
              <a:rPr lang="it-IT" sz="3600" b="1" dirty="0" smtClean="0"/>
              <a:t> on </a:t>
            </a:r>
            <a:r>
              <a:rPr lang="it-IT" sz="3600" b="1" dirty="0" err="1" smtClean="0"/>
              <a:t>average</a:t>
            </a:r>
            <a:r>
              <a:rPr lang="it-IT" sz="3600" dirty="0" smtClean="0"/>
              <a:t>, and </a:t>
            </a:r>
            <a:r>
              <a:rPr lang="it-IT" sz="3600" dirty="0" err="1" smtClean="0"/>
              <a:t>often</a:t>
            </a:r>
            <a:r>
              <a:rPr lang="it-IT" sz="3600" dirty="0"/>
              <a:t> </a:t>
            </a:r>
            <a:r>
              <a:rPr lang="it-IT" sz="3600" dirty="0" smtClean="0"/>
              <a:t>in a </a:t>
            </a:r>
            <a:r>
              <a:rPr lang="it-IT" sz="3600" b="1" dirty="0" err="1" smtClean="0"/>
              <a:t>much</a:t>
            </a:r>
            <a:r>
              <a:rPr lang="it-IT" sz="3600" b="1" dirty="0" smtClean="0"/>
              <a:t> </a:t>
            </a:r>
            <a:r>
              <a:rPr lang="it-IT" sz="3600" b="1" dirty="0" err="1" smtClean="0"/>
              <a:t>lower</a:t>
            </a:r>
            <a:r>
              <a:rPr lang="it-IT" sz="3600" b="1" dirty="0" smtClean="0"/>
              <a:t> </a:t>
            </a:r>
            <a:r>
              <a:rPr lang="it-IT" sz="3600" b="1" dirty="0" err="1" smtClean="0"/>
              <a:t>number</a:t>
            </a:r>
            <a:r>
              <a:rPr lang="it-IT" sz="3600" dirty="0" smtClean="0"/>
              <a:t> </a:t>
            </a:r>
            <a:r>
              <a:rPr lang="it-IT" sz="3600" dirty="0" err="1" smtClean="0"/>
              <a:t>than</a:t>
            </a:r>
            <a:r>
              <a:rPr lang="it-IT" sz="3600" dirty="0" smtClean="0"/>
              <a:t> </a:t>
            </a:r>
            <a:r>
              <a:rPr lang="it-IT" sz="3600" dirty="0" err="1" smtClean="0"/>
              <a:t>those</a:t>
            </a:r>
            <a:r>
              <a:rPr lang="it-IT" sz="3600" dirty="0" smtClean="0"/>
              <a:t> </a:t>
            </a:r>
            <a:r>
              <a:rPr lang="it-IT" sz="3600" dirty="0" err="1" smtClean="0"/>
              <a:t>we</a:t>
            </a:r>
            <a:r>
              <a:rPr lang="it-IT" sz="3600" dirty="0" smtClean="0"/>
              <a:t> </a:t>
            </a:r>
            <a:r>
              <a:rPr lang="it-IT" sz="3600" dirty="0" err="1" smtClean="0"/>
              <a:t>originally</a:t>
            </a:r>
            <a:r>
              <a:rPr lang="it-IT" sz="3600" dirty="0" smtClean="0"/>
              <a:t> </a:t>
            </a:r>
            <a:r>
              <a:rPr lang="it-IT" sz="3600" dirty="0" err="1" smtClean="0"/>
              <a:t>had</a:t>
            </a:r>
            <a:r>
              <a:rPr lang="it-IT" sz="3600" dirty="0" smtClean="0"/>
              <a:t> (</a:t>
            </a:r>
            <a:r>
              <a:rPr lang="it-IT" sz="3600" dirty="0" err="1" smtClean="0"/>
              <a:t>because</a:t>
            </a:r>
            <a:r>
              <a:rPr lang="it-IT" sz="3600" dirty="0" smtClean="0"/>
              <a:t> </a:t>
            </a:r>
            <a:r>
              <a:rPr lang="it-IT" sz="3600" dirty="0" err="1" smtClean="0"/>
              <a:t>many</a:t>
            </a:r>
            <a:r>
              <a:rPr lang="it-IT" sz="3600" dirty="0" smtClean="0"/>
              <a:t> of </a:t>
            </a:r>
            <a:r>
              <a:rPr lang="it-IT" sz="3600" dirty="0" err="1" smtClean="0"/>
              <a:t>them</a:t>
            </a:r>
            <a:r>
              <a:rPr lang="it-IT" sz="3600" dirty="0" smtClean="0"/>
              <a:t> </a:t>
            </a:r>
            <a:r>
              <a:rPr lang="it-IT" sz="3600" dirty="0" err="1" smtClean="0"/>
              <a:t>have</a:t>
            </a:r>
            <a:r>
              <a:rPr lang="it-IT" sz="3600" dirty="0" smtClean="0"/>
              <a:t> </a:t>
            </a:r>
            <a:r>
              <a:rPr lang="it-IT" sz="3600" dirty="0" err="1" smtClean="0"/>
              <a:t>been</a:t>
            </a:r>
            <a:r>
              <a:rPr lang="it-IT" sz="3600" dirty="0" smtClean="0"/>
              <a:t> </a:t>
            </a:r>
            <a:r>
              <a:rPr lang="it-IT" sz="3600" dirty="0" err="1" smtClean="0"/>
              <a:t>discarded</a:t>
            </a:r>
            <a:r>
              <a:rPr lang="it-IT" sz="3600" dirty="0"/>
              <a:t> </a:t>
            </a:r>
            <a:r>
              <a:rPr lang="it-IT" sz="3600" dirty="0" err="1" smtClean="0"/>
              <a:t>during</a:t>
            </a:r>
            <a:r>
              <a:rPr lang="it-IT" sz="3600" dirty="0" smtClean="0"/>
              <a:t> the </a:t>
            </a:r>
            <a:r>
              <a:rPr lang="it-IT" sz="3600" dirty="0" err="1" smtClean="0"/>
              <a:t>trimming</a:t>
            </a:r>
            <a:r>
              <a:rPr lang="it-IT" sz="3600" dirty="0" smtClean="0"/>
              <a:t> procedure)</a:t>
            </a:r>
          </a:p>
          <a:p>
            <a:r>
              <a:rPr lang="it-IT" sz="3600" dirty="0" err="1" smtClean="0"/>
              <a:t>We</a:t>
            </a:r>
            <a:r>
              <a:rPr lang="it-IT" sz="3600" dirty="0" smtClean="0"/>
              <a:t> </a:t>
            </a:r>
            <a:r>
              <a:rPr lang="it-IT" sz="3600" dirty="0" err="1" smtClean="0"/>
              <a:t>need</a:t>
            </a:r>
            <a:r>
              <a:rPr lang="it-IT" sz="3600" dirty="0" smtClean="0"/>
              <a:t> to </a:t>
            </a:r>
            <a:r>
              <a:rPr lang="it-IT" sz="3600" dirty="0" err="1" smtClean="0"/>
              <a:t>ask</a:t>
            </a:r>
            <a:r>
              <a:rPr lang="it-IT" sz="3600" dirty="0" smtClean="0"/>
              <a:t> </a:t>
            </a:r>
            <a:r>
              <a:rPr lang="it-IT" sz="3600" dirty="0" err="1" smtClean="0"/>
              <a:t>ourselves</a:t>
            </a:r>
            <a:r>
              <a:rPr lang="it-IT" sz="3600" dirty="0" smtClean="0"/>
              <a:t> </a:t>
            </a:r>
            <a:r>
              <a:rPr lang="it-IT" sz="3600" dirty="0" err="1" smtClean="0"/>
              <a:t>whether</a:t>
            </a:r>
            <a:r>
              <a:rPr lang="it-IT" sz="3600" dirty="0" smtClean="0"/>
              <a:t> the </a:t>
            </a:r>
            <a:r>
              <a:rPr lang="it-IT" sz="3600" dirty="0" err="1" smtClean="0"/>
              <a:t>number</a:t>
            </a:r>
            <a:r>
              <a:rPr lang="it-IT" sz="3600" dirty="0" smtClean="0"/>
              <a:t> of </a:t>
            </a:r>
            <a:r>
              <a:rPr lang="it-IT" sz="3600" dirty="0" err="1" smtClean="0"/>
              <a:t>reads</a:t>
            </a:r>
            <a:r>
              <a:rPr lang="it-IT" sz="3600" dirty="0" smtClean="0"/>
              <a:t> </a:t>
            </a:r>
            <a:r>
              <a:rPr lang="it-IT" sz="3600" dirty="0" err="1" smtClean="0"/>
              <a:t>we</a:t>
            </a:r>
            <a:r>
              <a:rPr lang="it-IT" sz="3600" dirty="0" smtClean="0"/>
              <a:t> </a:t>
            </a:r>
            <a:r>
              <a:rPr lang="it-IT" sz="3600" dirty="0" err="1" smtClean="0"/>
              <a:t>got</a:t>
            </a:r>
            <a:r>
              <a:rPr lang="it-IT" sz="3600" dirty="0" smtClean="0"/>
              <a:t> </a:t>
            </a:r>
            <a:r>
              <a:rPr lang="it-IT" sz="3600" dirty="0" err="1" smtClean="0"/>
              <a:t>after</a:t>
            </a:r>
            <a:r>
              <a:rPr lang="it-IT" sz="3600" dirty="0" smtClean="0"/>
              <a:t> the </a:t>
            </a:r>
            <a:r>
              <a:rPr lang="it-IT" sz="3600" dirty="0" err="1" smtClean="0"/>
              <a:t>trimming</a:t>
            </a:r>
            <a:r>
              <a:rPr lang="it-IT" sz="3600" dirty="0" smtClean="0"/>
              <a:t> </a:t>
            </a:r>
            <a:r>
              <a:rPr lang="it-IT" sz="3600" dirty="0" err="1" smtClean="0"/>
              <a:t>is</a:t>
            </a:r>
            <a:r>
              <a:rPr lang="it-IT" sz="3600" dirty="0" smtClean="0"/>
              <a:t> fine for </a:t>
            </a:r>
            <a:r>
              <a:rPr lang="it-IT" sz="3600" dirty="0" err="1" smtClean="0"/>
              <a:t>our</a:t>
            </a:r>
            <a:r>
              <a:rPr lang="it-IT" sz="3600" dirty="0" smtClean="0"/>
              <a:t> </a:t>
            </a:r>
            <a:r>
              <a:rPr lang="it-IT" sz="3600" dirty="0" err="1" smtClean="0"/>
              <a:t>dowstream</a:t>
            </a:r>
            <a:r>
              <a:rPr lang="it-IT" sz="3600" dirty="0" smtClean="0"/>
              <a:t> </a:t>
            </a:r>
            <a:r>
              <a:rPr lang="it-IT" sz="3600" dirty="0" err="1" smtClean="0"/>
              <a:t>application</a:t>
            </a:r>
            <a:r>
              <a:rPr lang="it-IT" sz="3600" dirty="0" smtClean="0"/>
              <a:t>… </a:t>
            </a:r>
            <a:r>
              <a:rPr lang="it-IT" sz="3600" dirty="0" err="1" smtClean="0"/>
              <a:t>if</a:t>
            </a:r>
            <a:r>
              <a:rPr lang="it-IT" sz="3600" dirty="0" smtClean="0"/>
              <a:t> the </a:t>
            </a:r>
            <a:r>
              <a:rPr lang="it-IT" sz="3600" dirty="0" err="1" smtClean="0"/>
              <a:t>number</a:t>
            </a:r>
            <a:r>
              <a:rPr lang="it-IT" sz="3600" dirty="0" smtClean="0"/>
              <a:t> </a:t>
            </a:r>
            <a:r>
              <a:rPr lang="it-IT" sz="3600" dirty="0" err="1" smtClean="0"/>
              <a:t>is</a:t>
            </a:r>
            <a:r>
              <a:rPr lang="it-IT" sz="3600" dirty="0" smtClean="0"/>
              <a:t> </a:t>
            </a:r>
            <a:r>
              <a:rPr lang="it-IT" sz="3600" dirty="0" err="1" smtClean="0"/>
              <a:t>too</a:t>
            </a:r>
            <a:r>
              <a:rPr lang="it-IT" sz="3600" dirty="0" smtClean="0"/>
              <a:t> </a:t>
            </a:r>
            <a:r>
              <a:rPr lang="it-IT" sz="3600" dirty="0" err="1" smtClean="0"/>
              <a:t>low</a:t>
            </a:r>
            <a:r>
              <a:rPr lang="it-IT" sz="3600" dirty="0" smtClean="0"/>
              <a:t>, </a:t>
            </a:r>
            <a:r>
              <a:rPr lang="it-IT" sz="3600" dirty="0" err="1" smtClean="0"/>
              <a:t>we</a:t>
            </a:r>
            <a:r>
              <a:rPr lang="it-IT" sz="3600" dirty="0" smtClean="0"/>
              <a:t> </a:t>
            </a:r>
            <a:r>
              <a:rPr lang="it-IT" sz="3600" dirty="0" err="1" smtClean="0"/>
              <a:t>migth</a:t>
            </a:r>
            <a:r>
              <a:rPr lang="it-IT" sz="3600" dirty="0" smtClean="0"/>
              <a:t> </a:t>
            </a:r>
            <a:r>
              <a:rPr lang="it-IT" sz="3600" dirty="0" err="1" smtClean="0"/>
              <a:t>want</a:t>
            </a:r>
            <a:r>
              <a:rPr lang="it-IT" sz="3600" dirty="0" smtClean="0"/>
              <a:t> to use </a:t>
            </a:r>
            <a:r>
              <a:rPr lang="it-IT" sz="3600" b="1" dirty="0" err="1" smtClean="0"/>
              <a:t>less</a:t>
            </a:r>
            <a:r>
              <a:rPr lang="it-IT" sz="3600" b="1" dirty="0" smtClean="0"/>
              <a:t> </a:t>
            </a:r>
            <a:r>
              <a:rPr lang="it-IT" sz="3600" b="1" dirty="0" err="1" smtClean="0"/>
              <a:t>stringent</a:t>
            </a:r>
            <a:r>
              <a:rPr lang="it-IT" sz="3600" b="1" dirty="0" smtClean="0"/>
              <a:t> </a:t>
            </a:r>
            <a:r>
              <a:rPr lang="it-IT" sz="3600" b="1" dirty="0" err="1" smtClean="0"/>
              <a:t>parameters</a:t>
            </a:r>
            <a:r>
              <a:rPr lang="it-IT" sz="3600" dirty="0" smtClean="0"/>
              <a:t> and </a:t>
            </a:r>
            <a:r>
              <a:rPr lang="it-IT" sz="3600" dirty="0" err="1" smtClean="0"/>
              <a:t>perform</a:t>
            </a:r>
            <a:r>
              <a:rPr lang="it-IT" sz="3600" dirty="0" smtClean="0"/>
              <a:t> a </a:t>
            </a:r>
            <a:r>
              <a:rPr lang="it-IT" sz="3600" dirty="0" err="1" smtClean="0"/>
              <a:t>softer</a:t>
            </a:r>
            <a:r>
              <a:rPr lang="it-IT" sz="3600" dirty="0" smtClean="0"/>
              <a:t> </a:t>
            </a:r>
            <a:r>
              <a:rPr lang="it-IT" sz="3600" dirty="0" err="1" smtClean="0"/>
              <a:t>trimming</a:t>
            </a:r>
            <a:endParaRPr lang="it-IT" sz="3600" dirty="0" smtClean="0"/>
          </a:p>
          <a:p>
            <a:endParaRPr lang="it-IT" dirty="0"/>
          </a:p>
        </p:txBody>
      </p:sp>
    </p:spTree>
    <p:extLst>
      <p:ext uri="{BB962C8B-B14F-4D97-AF65-F5344CB8AC3E}">
        <p14:creationId xmlns:p14="http://schemas.microsoft.com/office/powerpoint/2010/main" val="1864112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TRIMMING – How?</a:t>
            </a:r>
            <a:endParaRPr lang="it-IT" dirty="0"/>
          </a:p>
        </p:txBody>
      </p:sp>
      <p:sp>
        <p:nvSpPr>
          <p:cNvPr id="3" name="Content Placeholder 2"/>
          <p:cNvSpPr>
            <a:spLocks noGrp="1"/>
          </p:cNvSpPr>
          <p:nvPr>
            <p:ph idx="1"/>
          </p:nvPr>
        </p:nvSpPr>
        <p:spPr>
          <a:xfrm>
            <a:off x="838200" y="1825625"/>
            <a:ext cx="5748803" cy="4351338"/>
          </a:xfrm>
        </p:spPr>
        <p:txBody>
          <a:bodyPr>
            <a:normAutofit fontScale="85000" lnSpcReduction="10000"/>
          </a:bodyPr>
          <a:lstStyle/>
          <a:p>
            <a:r>
              <a:rPr lang="it-IT" dirty="0" err="1" smtClean="0"/>
              <a:t>Sequencing</a:t>
            </a:r>
            <a:r>
              <a:rPr lang="it-IT" dirty="0" smtClean="0"/>
              <a:t> </a:t>
            </a:r>
            <a:r>
              <a:rPr lang="it-IT" dirty="0" err="1" smtClean="0"/>
              <a:t>reads</a:t>
            </a:r>
            <a:r>
              <a:rPr lang="it-IT" dirty="0" smtClean="0"/>
              <a:t> are </a:t>
            </a:r>
            <a:r>
              <a:rPr lang="it-IT" dirty="0" err="1" smtClean="0"/>
              <a:t>delivered</a:t>
            </a:r>
            <a:r>
              <a:rPr lang="it-IT" dirty="0" smtClean="0"/>
              <a:t> </a:t>
            </a:r>
            <a:r>
              <a:rPr lang="it-IT" dirty="0" err="1" smtClean="0"/>
              <a:t>as</a:t>
            </a:r>
            <a:r>
              <a:rPr lang="it-IT" dirty="0" smtClean="0"/>
              <a:t> FASTQ </a:t>
            </a:r>
            <a:r>
              <a:rPr lang="it-IT" dirty="0" err="1" smtClean="0"/>
              <a:t>files</a:t>
            </a:r>
            <a:r>
              <a:rPr lang="it-IT" dirty="0" smtClean="0"/>
              <a:t>, i.e. text </a:t>
            </a:r>
            <a:r>
              <a:rPr lang="it-IT" dirty="0" err="1" smtClean="0"/>
              <a:t>files</a:t>
            </a:r>
            <a:r>
              <a:rPr lang="it-IT" dirty="0" smtClean="0"/>
              <a:t> </a:t>
            </a:r>
            <a:r>
              <a:rPr lang="it-IT" dirty="0" err="1" smtClean="0"/>
              <a:t>like</a:t>
            </a:r>
            <a:r>
              <a:rPr lang="it-IT" dirty="0" smtClean="0"/>
              <a:t> the </a:t>
            </a:r>
            <a:r>
              <a:rPr lang="it-IT" dirty="0" err="1" smtClean="0"/>
              <a:t>one</a:t>
            </a:r>
            <a:r>
              <a:rPr lang="it-IT" dirty="0" smtClean="0"/>
              <a:t> </a:t>
            </a:r>
            <a:r>
              <a:rPr lang="it-IT" dirty="0" err="1" smtClean="0"/>
              <a:t>displayed</a:t>
            </a:r>
            <a:r>
              <a:rPr lang="it-IT" dirty="0" smtClean="0"/>
              <a:t> </a:t>
            </a:r>
            <a:r>
              <a:rPr lang="it-IT" dirty="0" err="1" smtClean="0"/>
              <a:t>here</a:t>
            </a:r>
            <a:r>
              <a:rPr lang="it-IT" dirty="0" smtClean="0"/>
              <a:t>, </a:t>
            </a:r>
            <a:r>
              <a:rPr lang="it-IT" dirty="0" err="1" smtClean="0"/>
              <a:t>which</a:t>
            </a:r>
            <a:r>
              <a:rPr lang="it-IT" dirty="0" smtClean="0"/>
              <a:t> </a:t>
            </a:r>
            <a:r>
              <a:rPr lang="it-IT" dirty="0" err="1" smtClean="0"/>
              <a:t>contain</a:t>
            </a:r>
            <a:r>
              <a:rPr lang="it-IT" dirty="0" smtClean="0"/>
              <a:t> (i) </a:t>
            </a:r>
            <a:r>
              <a:rPr lang="it-IT" b="1" dirty="0" smtClean="0"/>
              <a:t>nucleotide </a:t>
            </a:r>
            <a:r>
              <a:rPr lang="it-IT" b="1" dirty="0" err="1" smtClean="0"/>
              <a:t>sequence</a:t>
            </a:r>
            <a:r>
              <a:rPr lang="it-IT" dirty="0" smtClean="0"/>
              <a:t> and (ii) </a:t>
            </a:r>
            <a:r>
              <a:rPr lang="it-IT" b="1" dirty="0" err="1" smtClean="0"/>
              <a:t>quality</a:t>
            </a:r>
            <a:r>
              <a:rPr lang="it-IT" b="1" dirty="0" smtClean="0"/>
              <a:t> </a:t>
            </a:r>
            <a:r>
              <a:rPr lang="it-IT" b="1" dirty="0" err="1" smtClean="0"/>
              <a:t>scores</a:t>
            </a:r>
            <a:endParaRPr lang="it-IT" b="1" dirty="0" smtClean="0"/>
          </a:p>
          <a:p>
            <a:r>
              <a:rPr lang="it-IT" dirty="0" err="1" smtClean="0"/>
              <a:t>Quality</a:t>
            </a:r>
            <a:r>
              <a:rPr lang="it-IT" dirty="0" smtClean="0"/>
              <a:t> </a:t>
            </a:r>
            <a:r>
              <a:rPr lang="it-IT" dirty="0" err="1" smtClean="0"/>
              <a:t>scores</a:t>
            </a:r>
            <a:r>
              <a:rPr lang="it-IT" dirty="0" smtClean="0"/>
              <a:t> can be </a:t>
            </a:r>
            <a:r>
              <a:rPr lang="it-IT" dirty="0" err="1" smtClean="0"/>
              <a:t>read</a:t>
            </a:r>
            <a:r>
              <a:rPr lang="it-IT" dirty="0" smtClean="0"/>
              <a:t> </a:t>
            </a:r>
            <a:r>
              <a:rPr lang="it-IT" dirty="0" err="1" smtClean="0"/>
              <a:t>as</a:t>
            </a:r>
            <a:r>
              <a:rPr lang="it-IT" dirty="0" smtClean="0"/>
              <a:t> </a:t>
            </a:r>
            <a:r>
              <a:rPr lang="it-IT" dirty="0" err="1" smtClean="0"/>
              <a:t>numeric</a:t>
            </a:r>
            <a:r>
              <a:rPr lang="it-IT" dirty="0" smtClean="0"/>
              <a:t> </a:t>
            </a:r>
            <a:r>
              <a:rPr lang="it-IT" dirty="0" err="1" smtClean="0"/>
              <a:t>values</a:t>
            </a:r>
            <a:r>
              <a:rPr lang="it-IT" dirty="0" smtClean="0"/>
              <a:t> and </a:t>
            </a:r>
            <a:r>
              <a:rPr lang="it-IT" dirty="0" err="1" smtClean="0"/>
              <a:t>displayed</a:t>
            </a:r>
            <a:r>
              <a:rPr lang="it-IT" dirty="0" smtClean="0"/>
              <a:t> </a:t>
            </a:r>
            <a:r>
              <a:rPr lang="it-IT" dirty="0" err="1" smtClean="0"/>
              <a:t>as</a:t>
            </a:r>
            <a:r>
              <a:rPr lang="it-IT" dirty="0" smtClean="0"/>
              <a:t> </a:t>
            </a:r>
            <a:r>
              <a:rPr lang="it-IT" dirty="0" err="1" smtClean="0"/>
              <a:t>histograms</a:t>
            </a:r>
            <a:r>
              <a:rPr lang="it-IT" dirty="0" smtClean="0"/>
              <a:t> (</a:t>
            </a:r>
            <a:r>
              <a:rPr lang="it-IT" dirty="0" err="1" smtClean="0"/>
              <a:t>this</a:t>
            </a:r>
            <a:r>
              <a:rPr lang="it-IT" dirty="0" smtClean="0"/>
              <a:t> </a:t>
            </a:r>
            <a:r>
              <a:rPr lang="it-IT" dirty="0" err="1" smtClean="0"/>
              <a:t>is</a:t>
            </a:r>
            <a:r>
              <a:rPr lang="it-IT" dirty="0" smtClean="0"/>
              <a:t> </a:t>
            </a:r>
            <a:r>
              <a:rPr lang="it-IT" dirty="0" err="1" smtClean="0"/>
              <a:t>what</a:t>
            </a:r>
            <a:r>
              <a:rPr lang="it-IT" dirty="0" smtClean="0"/>
              <a:t> the CLC </a:t>
            </a:r>
            <a:r>
              <a:rPr lang="it-IT" dirty="0" err="1" smtClean="0"/>
              <a:t>genomics</a:t>
            </a:r>
            <a:r>
              <a:rPr lang="it-IT" dirty="0" smtClean="0"/>
              <a:t> </a:t>
            </a:r>
            <a:r>
              <a:rPr lang="it-IT" dirty="0" err="1" smtClean="0"/>
              <a:t>workbench</a:t>
            </a:r>
            <a:r>
              <a:rPr lang="it-IT" dirty="0" smtClean="0"/>
              <a:t> </a:t>
            </a:r>
            <a:r>
              <a:rPr lang="it-IT" dirty="0" err="1" smtClean="0"/>
              <a:t>does</a:t>
            </a:r>
            <a:r>
              <a:rPr lang="it-IT" dirty="0" smtClean="0"/>
              <a:t>)</a:t>
            </a:r>
          </a:p>
          <a:p>
            <a:r>
              <a:rPr lang="it-IT" dirty="0" err="1" smtClean="0"/>
              <a:t>Such</a:t>
            </a:r>
            <a:r>
              <a:rPr lang="it-IT" dirty="0" smtClean="0"/>
              <a:t> </a:t>
            </a:r>
            <a:r>
              <a:rPr lang="it-IT" dirty="0" err="1" smtClean="0"/>
              <a:t>values</a:t>
            </a:r>
            <a:r>
              <a:rPr lang="it-IT" dirty="0" smtClean="0"/>
              <a:t> indicate the </a:t>
            </a:r>
            <a:r>
              <a:rPr lang="it-IT" b="1" dirty="0" err="1" smtClean="0"/>
              <a:t>confidence</a:t>
            </a:r>
            <a:r>
              <a:rPr lang="it-IT" dirty="0" smtClean="0"/>
              <a:t> score for  </a:t>
            </a:r>
            <a:r>
              <a:rPr lang="it-IT" b="1" dirty="0" smtClean="0"/>
              <a:t>base </a:t>
            </a:r>
            <a:r>
              <a:rPr lang="it-IT" b="1" dirty="0" err="1" smtClean="0"/>
              <a:t>calling</a:t>
            </a:r>
            <a:endParaRPr lang="it-IT" b="1" dirty="0" smtClean="0"/>
          </a:p>
          <a:p>
            <a:r>
              <a:rPr lang="it-IT" dirty="0" err="1" smtClean="0"/>
              <a:t>We</a:t>
            </a:r>
            <a:r>
              <a:rPr lang="it-IT" dirty="0" smtClean="0"/>
              <a:t> can set a </a:t>
            </a:r>
            <a:r>
              <a:rPr lang="it-IT" dirty="0" err="1" smtClean="0"/>
              <a:t>minimal</a:t>
            </a:r>
            <a:r>
              <a:rPr lang="it-IT" dirty="0" smtClean="0"/>
              <a:t> </a:t>
            </a:r>
            <a:r>
              <a:rPr lang="it-IT" dirty="0" err="1" smtClean="0"/>
              <a:t>threshold</a:t>
            </a:r>
            <a:r>
              <a:rPr lang="it-IT" dirty="0" smtClean="0"/>
              <a:t> for base </a:t>
            </a:r>
            <a:r>
              <a:rPr lang="it-IT" dirty="0" err="1" smtClean="0"/>
              <a:t>calling</a:t>
            </a:r>
            <a:r>
              <a:rPr lang="it-IT" dirty="0" smtClean="0"/>
              <a:t> </a:t>
            </a:r>
            <a:r>
              <a:rPr lang="it-IT" dirty="0" err="1" smtClean="0"/>
              <a:t>quality</a:t>
            </a:r>
            <a:r>
              <a:rPr lang="it-IT" dirty="0" smtClean="0"/>
              <a:t> -&gt; </a:t>
            </a:r>
            <a:r>
              <a:rPr lang="it-IT" dirty="0" err="1" smtClean="0"/>
              <a:t>bases</a:t>
            </a:r>
            <a:r>
              <a:rPr lang="it-IT" dirty="0" smtClean="0"/>
              <a:t> with </a:t>
            </a:r>
            <a:r>
              <a:rPr lang="it-IT" dirty="0" err="1" smtClean="0"/>
              <a:t>values</a:t>
            </a:r>
            <a:r>
              <a:rPr lang="it-IT" dirty="0" smtClean="0"/>
              <a:t> </a:t>
            </a:r>
            <a:r>
              <a:rPr lang="it-IT" dirty="0" err="1" smtClean="0"/>
              <a:t>below</a:t>
            </a:r>
            <a:r>
              <a:rPr lang="it-IT" dirty="0" smtClean="0"/>
              <a:t> the </a:t>
            </a:r>
            <a:r>
              <a:rPr lang="it-IT" dirty="0" err="1" smtClean="0"/>
              <a:t>threshold</a:t>
            </a:r>
            <a:r>
              <a:rPr lang="it-IT" dirty="0" smtClean="0"/>
              <a:t> </a:t>
            </a:r>
            <a:r>
              <a:rPr lang="it-IT" dirty="0" err="1" smtClean="0"/>
              <a:t>will</a:t>
            </a:r>
            <a:r>
              <a:rPr lang="it-IT" dirty="0" smtClean="0"/>
              <a:t> be </a:t>
            </a:r>
            <a:r>
              <a:rPr lang="it-IT" dirty="0" err="1" smtClean="0"/>
              <a:t>discarded</a:t>
            </a:r>
            <a:endParaRPr lang="it-IT" dirty="0" smtClean="0"/>
          </a:p>
          <a:p>
            <a:endParaRPr lang="it-IT" dirty="0"/>
          </a:p>
        </p:txBody>
      </p:sp>
      <p:pic>
        <p:nvPicPr>
          <p:cNvPr id="5" name="Immagine 4"/>
          <p:cNvPicPr>
            <a:picLocks noChangeAspect="1"/>
          </p:cNvPicPr>
          <p:nvPr/>
        </p:nvPicPr>
        <p:blipFill>
          <a:blip r:embed="rId2"/>
          <a:stretch>
            <a:fillRect/>
          </a:stretch>
        </p:blipFill>
        <p:spPr>
          <a:xfrm>
            <a:off x="6587003" y="1690688"/>
            <a:ext cx="5396431" cy="1377677"/>
          </a:xfrm>
          <a:prstGeom prst="rect">
            <a:avLst/>
          </a:prstGeom>
        </p:spPr>
      </p:pic>
      <p:pic>
        <p:nvPicPr>
          <p:cNvPr id="7" name="Immagine 6"/>
          <p:cNvPicPr>
            <a:picLocks noChangeAspect="1"/>
          </p:cNvPicPr>
          <p:nvPr/>
        </p:nvPicPr>
        <p:blipFill>
          <a:blip r:embed="rId3"/>
          <a:stretch>
            <a:fillRect/>
          </a:stretch>
        </p:blipFill>
        <p:spPr>
          <a:xfrm>
            <a:off x="6637343" y="4478662"/>
            <a:ext cx="5346091" cy="774000"/>
          </a:xfrm>
          <a:prstGeom prst="rect">
            <a:avLst/>
          </a:prstGeom>
        </p:spPr>
      </p:pic>
      <p:sp>
        <p:nvSpPr>
          <p:cNvPr id="8" name="Freccia in giù 7"/>
          <p:cNvSpPr/>
          <p:nvPr/>
        </p:nvSpPr>
        <p:spPr>
          <a:xfrm>
            <a:off x="9175531" y="3216166"/>
            <a:ext cx="788276" cy="1177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699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7674"/>
          </a:xfrm>
        </p:spPr>
        <p:txBody>
          <a:bodyPr>
            <a:normAutofit fontScale="90000"/>
          </a:bodyPr>
          <a:lstStyle/>
          <a:p>
            <a:r>
              <a:rPr lang="it-IT" dirty="0" smtClean="0"/>
              <a:t>Some </a:t>
            </a:r>
            <a:r>
              <a:rPr lang="it-IT" dirty="0" err="1" smtClean="0"/>
              <a:t>examples</a:t>
            </a:r>
            <a:endParaRPr lang="it-IT" dirty="0"/>
          </a:p>
        </p:txBody>
      </p:sp>
      <p:pic>
        <p:nvPicPr>
          <p:cNvPr id="6" name="Immagine 5"/>
          <p:cNvPicPr>
            <a:picLocks noChangeAspect="1"/>
          </p:cNvPicPr>
          <p:nvPr/>
        </p:nvPicPr>
        <p:blipFill>
          <a:blip r:embed="rId2"/>
          <a:stretch>
            <a:fillRect/>
          </a:stretch>
        </p:blipFill>
        <p:spPr>
          <a:xfrm>
            <a:off x="2608574" y="992799"/>
            <a:ext cx="9583426" cy="5865201"/>
          </a:xfrm>
          <a:prstGeom prst="rect">
            <a:avLst/>
          </a:prstGeom>
        </p:spPr>
      </p:pic>
      <p:sp>
        <p:nvSpPr>
          <p:cNvPr id="9" name="Rettangolo 8"/>
          <p:cNvSpPr/>
          <p:nvPr/>
        </p:nvSpPr>
        <p:spPr>
          <a:xfrm>
            <a:off x="2608574" y="1797269"/>
            <a:ext cx="9583426" cy="620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p:cNvSpPr txBox="1"/>
          <p:nvPr/>
        </p:nvSpPr>
        <p:spPr>
          <a:xfrm>
            <a:off x="0" y="1414825"/>
            <a:ext cx="2257413" cy="1384995"/>
          </a:xfrm>
          <a:prstGeom prst="rect">
            <a:avLst/>
          </a:prstGeom>
          <a:noFill/>
        </p:spPr>
        <p:txBody>
          <a:bodyPr wrap="none" rtlCol="0">
            <a:spAutoFit/>
          </a:bodyPr>
          <a:lstStyle/>
          <a:p>
            <a:pPr algn="ctr"/>
            <a:r>
              <a:rPr lang="it-IT" sz="1400" dirty="0" err="1" smtClean="0"/>
              <a:t>This</a:t>
            </a:r>
            <a:r>
              <a:rPr lang="it-IT" sz="1400" dirty="0" smtClean="0"/>
              <a:t> </a:t>
            </a:r>
            <a:r>
              <a:rPr lang="it-IT" sz="1400" dirty="0" err="1" smtClean="0"/>
              <a:t>is</a:t>
            </a:r>
            <a:r>
              <a:rPr lang="it-IT" sz="1400" dirty="0" smtClean="0"/>
              <a:t> a </a:t>
            </a:r>
            <a:r>
              <a:rPr lang="it-IT" sz="1400" dirty="0" err="1" smtClean="0"/>
              <a:t>read</a:t>
            </a:r>
            <a:r>
              <a:rPr lang="it-IT" sz="1400" dirty="0" smtClean="0"/>
              <a:t> with </a:t>
            </a:r>
            <a:r>
              <a:rPr lang="it-IT" sz="1400" dirty="0" err="1" smtClean="0"/>
              <a:t>very</a:t>
            </a:r>
            <a:endParaRPr lang="it-IT" sz="1400" dirty="0"/>
          </a:p>
          <a:p>
            <a:pPr algn="ctr"/>
            <a:r>
              <a:rPr lang="it-IT" sz="1400" dirty="0" err="1" smtClean="0"/>
              <a:t>low</a:t>
            </a:r>
            <a:r>
              <a:rPr lang="it-IT" sz="1400" dirty="0" smtClean="0"/>
              <a:t> </a:t>
            </a:r>
            <a:r>
              <a:rPr lang="it-IT" sz="1400" dirty="0" err="1" smtClean="0"/>
              <a:t>quality</a:t>
            </a:r>
            <a:r>
              <a:rPr lang="it-IT" sz="1400" dirty="0" smtClean="0"/>
              <a:t>… </a:t>
            </a:r>
            <a:r>
              <a:rPr lang="it-IT" sz="1400" dirty="0" err="1" smtClean="0"/>
              <a:t>histogram</a:t>
            </a:r>
            <a:endParaRPr lang="it-IT" sz="1400" dirty="0" smtClean="0"/>
          </a:p>
          <a:p>
            <a:pPr algn="ctr"/>
            <a:r>
              <a:rPr lang="it-IT" sz="1400" dirty="0" err="1"/>
              <a:t>v</a:t>
            </a:r>
            <a:r>
              <a:rPr lang="it-IT" sz="1400" dirty="0" err="1" smtClean="0"/>
              <a:t>alues</a:t>
            </a:r>
            <a:r>
              <a:rPr lang="it-IT" sz="1400" dirty="0" smtClean="0"/>
              <a:t> are </a:t>
            </a:r>
            <a:r>
              <a:rPr lang="it-IT" sz="1400" dirty="0" err="1" smtClean="0"/>
              <a:t>not</a:t>
            </a:r>
            <a:r>
              <a:rPr lang="it-IT" sz="1400" dirty="0" smtClean="0"/>
              <a:t> </a:t>
            </a:r>
            <a:r>
              <a:rPr lang="it-IT" sz="1400" dirty="0" err="1" smtClean="0"/>
              <a:t>even</a:t>
            </a:r>
            <a:r>
              <a:rPr lang="it-IT" sz="1400" dirty="0" smtClean="0"/>
              <a:t> </a:t>
            </a:r>
            <a:r>
              <a:rPr lang="it-IT" sz="1400" dirty="0" err="1" smtClean="0"/>
              <a:t>visible</a:t>
            </a:r>
            <a:r>
              <a:rPr lang="it-IT" sz="1400" dirty="0" smtClean="0"/>
              <a:t>!</a:t>
            </a:r>
          </a:p>
          <a:p>
            <a:pPr algn="ctr"/>
            <a:r>
              <a:rPr lang="it-IT" sz="1400" dirty="0" smtClean="0"/>
              <a:t>«N» </a:t>
            </a:r>
            <a:r>
              <a:rPr lang="it-IT" sz="1400" dirty="0" err="1" smtClean="0"/>
              <a:t>indicates</a:t>
            </a:r>
            <a:r>
              <a:rPr lang="it-IT" sz="1400" dirty="0" smtClean="0"/>
              <a:t> </a:t>
            </a:r>
            <a:r>
              <a:rPr lang="it-IT" sz="1400" dirty="0" err="1" smtClean="0"/>
              <a:t>ambiguous</a:t>
            </a:r>
            <a:endParaRPr lang="it-IT" sz="1400" dirty="0" smtClean="0"/>
          </a:p>
          <a:p>
            <a:pPr algn="ctr"/>
            <a:r>
              <a:rPr lang="it-IT" sz="1400" dirty="0" smtClean="0"/>
              <a:t>nucleotide </a:t>
            </a:r>
            <a:r>
              <a:rPr lang="it-IT" sz="1400" dirty="0" err="1" smtClean="0"/>
              <a:t>that</a:t>
            </a:r>
            <a:r>
              <a:rPr lang="it-IT" sz="1400" dirty="0" smtClean="0"/>
              <a:t> </a:t>
            </a:r>
            <a:r>
              <a:rPr lang="it-IT" sz="1400" dirty="0" err="1" smtClean="0"/>
              <a:t>could</a:t>
            </a:r>
            <a:r>
              <a:rPr lang="it-IT" sz="1400" dirty="0" smtClean="0"/>
              <a:t> </a:t>
            </a:r>
            <a:r>
              <a:rPr lang="it-IT" sz="1400" dirty="0" err="1" smtClean="0"/>
              <a:t>not</a:t>
            </a:r>
            <a:r>
              <a:rPr lang="it-IT" sz="1400" dirty="0" smtClean="0"/>
              <a:t> be</a:t>
            </a:r>
          </a:p>
          <a:p>
            <a:pPr algn="ctr"/>
            <a:r>
              <a:rPr lang="it-IT" sz="1400" dirty="0" err="1" smtClean="0"/>
              <a:t>defined</a:t>
            </a:r>
            <a:r>
              <a:rPr lang="it-IT" sz="1400" dirty="0" smtClean="0"/>
              <a:t> by the </a:t>
            </a:r>
            <a:r>
              <a:rPr lang="it-IT" sz="1400" dirty="0" err="1" smtClean="0"/>
              <a:t>sequences</a:t>
            </a:r>
            <a:endParaRPr lang="en-US" sz="1400" dirty="0"/>
          </a:p>
        </p:txBody>
      </p:sp>
      <p:sp>
        <p:nvSpPr>
          <p:cNvPr id="11" name="Freccia a destra 10"/>
          <p:cNvSpPr/>
          <p:nvPr/>
        </p:nvSpPr>
        <p:spPr>
          <a:xfrm>
            <a:off x="2134757" y="1996965"/>
            <a:ext cx="325820" cy="220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ttangolo 11"/>
          <p:cNvSpPr/>
          <p:nvPr/>
        </p:nvSpPr>
        <p:spPr>
          <a:xfrm>
            <a:off x="9101959" y="1082566"/>
            <a:ext cx="3090041" cy="65542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p:cNvSpPr txBox="1"/>
          <p:nvPr/>
        </p:nvSpPr>
        <p:spPr>
          <a:xfrm>
            <a:off x="8503170" y="284625"/>
            <a:ext cx="3688830" cy="738664"/>
          </a:xfrm>
          <a:prstGeom prst="rect">
            <a:avLst/>
          </a:prstGeom>
          <a:noFill/>
        </p:spPr>
        <p:txBody>
          <a:bodyPr wrap="none" rtlCol="0">
            <a:spAutoFit/>
          </a:bodyPr>
          <a:lstStyle/>
          <a:p>
            <a:pPr algn="ctr"/>
            <a:r>
              <a:rPr lang="it-IT" sz="1400" dirty="0" err="1" smtClean="0"/>
              <a:t>This</a:t>
            </a:r>
            <a:r>
              <a:rPr lang="it-IT" sz="1400" dirty="0" smtClean="0"/>
              <a:t> </a:t>
            </a:r>
            <a:r>
              <a:rPr lang="it-IT" sz="1400" dirty="0" err="1" smtClean="0"/>
              <a:t>region</a:t>
            </a:r>
            <a:r>
              <a:rPr lang="it-IT" sz="1400" dirty="0" smtClean="0"/>
              <a:t> shows </a:t>
            </a:r>
            <a:r>
              <a:rPr lang="it-IT" sz="1400" dirty="0" err="1" smtClean="0"/>
              <a:t>very</a:t>
            </a:r>
            <a:r>
              <a:rPr lang="it-IT" sz="1400" dirty="0" smtClean="0"/>
              <a:t> </a:t>
            </a:r>
            <a:r>
              <a:rPr lang="it-IT" sz="1400" dirty="0" err="1" smtClean="0"/>
              <a:t>low</a:t>
            </a:r>
            <a:r>
              <a:rPr lang="it-IT" sz="1400" dirty="0" smtClean="0"/>
              <a:t> </a:t>
            </a:r>
            <a:r>
              <a:rPr lang="it-IT" sz="1400" dirty="0" err="1" smtClean="0"/>
              <a:t>quality</a:t>
            </a:r>
            <a:r>
              <a:rPr lang="it-IT" sz="1400" dirty="0" smtClean="0"/>
              <a:t>, </a:t>
            </a:r>
            <a:r>
              <a:rPr lang="it-IT" sz="1400" dirty="0" err="1" smtClean="0"/>
              <a:t>but</a:t>
            </a:r>
            <a:endParaRPr lang="it-IT" sz="1400" dirty="0" smtClean="0"/>
          </a:p>
          <a:p>
            <a:pPr algn="ctr"/>
            <a:r>
              <a:rPr lang="it-IT" sz="1400" dirty="0"/>
              <a:t>t</a:t>
            </a:r>
            <a:r>
              <a:rPr lang="it-IT" sz="1400" dirty="0" smtClean="0"/>
              <a:t>he </a:t>
            </a:r>
            <a:r>
              <a:rPr lang="it-IT" sz="1400" dirty="0" err="1" smtClean="0"/>
              <a:t>remaining</a:t>
            </a:r>
            <a:r>
              <a:rPr lang="it-IT" sz="1400" dirty="0" smtClean="0"/>
              <a:t> part of the </a:t>
            </a:r>
            <a:r>
              <a:rPr lang="it-IT" sz="1400" dirty="0" err="1" smtClean="0"/>
              <a:t>read</a:t>
            </a:r>
            <a:r>
              <a:rPr lang="it-IT" sz="1400" dirty="0" smtClean="0"/>
              <a:t> </a:t>
            </a:r>
            <a:r>
              <a:rPr lang="it-IT" sz="1400" dirty="0" err="1" smtClean="0"/>
              <a:t>looks</a:t>
            </a:r>
            <a:r>
              <a:rPr lang="it-IT" sz="1400" dirty="0" smtClean="0"/>
              <a:t> </a:t>
            </a:r>
            <a:r>
              <a:rPr lang="it-IT" sz="1400" dirty="0" err="1" smtClean="0"/>
              <a:t>good</a:t>
            </a:r>
            <a:endParaRPr lang="it-IT" sz="1400" dirty="0" smtClean="0"/>
          </a:p>
          <a:p>
            <a:pPr algn="ctr"/>
            <a:r>
              <a:rPr lang="it-IT" sz="1400" dirty="0" err="1" smtClean="0"/>
              <a:t>This</a:t>
            </a:r>
            <a:r>
              <a:rPr lang="it-IT" sz="1400" dirty="0" smtClean="0"/>
              <a:t> </a:t>
            </a:r>
            <a:r>
              <a:rPr lang="it-IT" sz="1400" dirty="0" err="1" smtClean="0"/>
              <a:t>read</a:t>
            </a:r>
            <a:r>
              <a:rPr lang="it-IT" sz="1400" dirty="0" smtClean="0"/>
              <a:t> </a:t>
            </a:r>
            <a:r>
              <a:rPr lang="it-IT" sz="1400" dirty="0" err="1" smtClean="0"/>
              <a:t>should</a:t>
            </a:r>
            <a:r>
              <a:rPr lang="it-IT" sz="1400" dirty="0" smtClean="0"/>
              <a:t> be </a:t>
            </a:r>
            <a:r>
              <a:rPr lang="it-IT" sz="1400" dirty="0" err="1" smtClean="0"/>
              <a:t>trimmed</a:t>
            </a:r>
            <a:r>
              <a:rPr lang="it-IT" sz="1400" dirty="0" smtClean="0"/>
              <a:t> to </a:t>
            </a:r>
            <a:r>
              <a:rPr lang="it-IT" sz="1400" dirty="0" err="1" smtClean="0"/>
              <a:t>discard</a:t>
            </a:r>
            <a:r>
              <a:rPr lang="it-IT" sz="1400" dirty="0" smtClean="0"/>
              <a:t> </a:t>
            </a:r>
            <a:r>
              <a:rPr lang="it-IT" sz="1400" dirty="0" err="1" smtClean="0"/>
              <a:t>this</a:t>
            </a:r>
            <a:r>
              <a:rPr lang="it-IT" sz="1400" dirty="0" smtClean="0"/>
              <a:t> part</a:t>
            </a:r>
            <a:endParaRPr lang="en-US" sz="1400" dirty="0"/>
          </a:p>
        </p:txBody>
      </p:sp>
      <p:sp>
        <p:nvSpPr>
          <p:cNvPr id="14" name="Rettangolo 13"/>
          <p:cNvSpPr/>
          <p:nvPr/>
        </p:nvSpPr>
        <p:spPr>
          <a:xfrm>
            <a:off x="2608574" y="3331779"/>
            <a:ext cx="1385357" cy="593620"/>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p:cNvSpPr txBox="1"/>
          <p:nvPr/>
        </p:nvSpPr>
        <p:spPr>
          <a:xfrm>
            <a:off x="-29460" y="3221845"/>
            <a:ext cx="2564036" cy="954107"/>
          </a:xfrm>
          <a:prstGeom prst="rect">
            <a:avLst/>
          </a:prstGeom>
          <a:noFill/>
        </p:spPr>
        <p:txBody>
          <a:bodyPr wrap="none" rtlCol="0">
            <a:spAutoFit/>
          </a:bodyPr>
          <a:lstStyle/>
          <a:p>
            <a:pPr algn="ctr"/>
            <a:r>
              <a:rPr lang="it-IT" sz="1400" dirty="0" smtClean="0"/>
              <a:t>Just a </a:t>
            </a:r>
            <a:r>
              <a:rPr lang="it-IT" sz="1400" dirty="0" err="1" smtClean="0"/>
              <a:t>very</a:t>
            </a:r>
            <a:r>
              <a:rPr lang="it-IT" sz="1400" dirty="0" smtClean="0"/>
              <a:t> small part of the</a:t>
            </a:r>
          </a:p>
          <a:p>
            <a:pPr algn="ctr"/>
            <a:r>
              <a:rPr lang="it-IT" sz="1400" dirty="0" err="1" smtClean="0"/>
              <a:t>read</a:t>
            </a:r>
            <a:r>
              <a:rPr lang="it-IT" sz="1400" dirty="0" smtClean="0"/>
              <a:t> shows a </a:t>
            </a:r>
            <a:r>
              <a:rPr lang="it-IT" sz="1400" dirty="0" err="1" smtClean="0"/>
              <a:t>good</a:t>
            </a:r>
            <a:r>
              <a:rPr lang="it-IT" sz="1400" dirty="0" smtClean="0"/>
              <a:t> </a:t>
            </a:r>
            <a:r>
              <a:rPr lang="it-IT" sz="1400" dirty="0" err="1" smtClean="0"/>
              <a:t>quality</a:t>
            </a:r>
            <a:r>
              <a:rPr lang="it-IT" sz="1400" dirty="0" smtClean="0"/>
              <a:t>. </a:t>
            </a:r>
            <a:r>
              <a:rPr lang="it-IT" sz="1400" dirty="0" err="1" smtClean="0"/>
              <a:t>It</a:t>
            </a:r>
            <a:endParaRPr lang="it-IT" sz="1400" dirty="0" smtClean="0"/>
          </a:p>
          <a:p>
            <a:pPr algn="ctr"/>
            <a:r>
              <a:rPr lang="it-IT" sz="1400" dirty="0" err="1" smtClean="0"/>
              <a:t>should</a:t>
            </a:r>
            <a:r>
              <a:rPr lang="it-IT" sz="1400" dirty="0" smtClean="0"/>
              <a:t> be </a:t>
            </a:r>
            <a:r>
              <a:rPr lang="it-IT" sz="1400" dirty="0" err="1" smtClean="0"/>
              <a:t>trimmed</a:t>
            </a:r>
            <a:r>
              <a:rPr lang="it-IT" sz="1400" dirty="0" smtClean="0"/>
              <a:t>, </a:t>
            </a:r>
            <a:r>
              <a:rPr lang="it-IT" sz="1400" dirty="0" err="1" smtClean="0"/>
              <a:t>but</a:t>
            </a:r>
            <a:r>
              <a:rPr lang="it-IT" sz="1400" dirty="0" smtClean="0"/>
              <a:t> the</a:t>
            </a:r>
          </a:p>
          <a:p>
            <a:pPr algn="ctr"/>
            <a:r>
              <a:rPr lang="it-IT" sz="1400" dirty="0" err="1" smtClean="0"/>
              <a:t>residual</a:t>
            </a:r>
            <a:r>
              <a:rPr lang="it-IT" sz="1400" dirty="0" smtClean="0"/>
              <a:t> </a:t>
            </a:r>
            <a:r>
              <a:rPr lang="it-IT" sz="1400" dirty="0" err="1" smtClean="0"/>
              <a:t>length</a:t>
            </a:r>
            <a:r>
              <a:rPr lang="it-IT" sz="1400" dirty="0" smtClean="0"/>
              <a:t> </a:t>
            </a:r>
            <a:r>
              <a:rPr lang="it-IT" sz="1400" dirty="0" err="1" smtClean="0"/>
              <a:t>will</a:t>
            </a:r>
            <a:r>
              <a:rPr lang="it-IT" sz="1400" dirty="0" smtClean="0"/>
              <a:t> be </a:t>
            </a:r>
            <a:r>
              <a:rPr lang="it-IT" sz="1400" dirty="0" err="1" smtClean="0"/>
              <a:t>very</a:t>
            </a:r>
            <a:r>
              <a:rPr lang="it-IT" sz="1400" dirty="0" smtClean="0"/>
              <a:t> short</a:t>
            </a:r>
            <a:endParaRPr lang="en-US" sz="1400" dirty="0"/>
          </a:p>
        </p:txBody>
      </p:sp>
      <p:sp>
        <p:nvSpPr>
          <p:cNvPr id="16" name="CasellaDiTesto 15"/>
          <p:cNvSpPr txBox="1"/>
          <p:nvPr/>
        </p:nvSpPr>
        <p:spPr>
          <a:xfrm>
            <a:off x="75345" y="5345785"/>
            <a:ext cx="2354426" cy="954107"/>
          </a:xfrm>
          <a:prstGeom prst="rect">
            <a:avLst/>
          </a:prstGeom>
          <a:noFill/>
        </p:spPr>
        <p:txBody>
          <a:bodyPr wrap="none" rtlCol="0">
            <a:spAutoFit/>
          </a:bodyPr>
          <a:lstStyle/>
          <a:p>
            <a:pPr algn="ctr"/>
            <a:r>
              <a:rPr lang="it-IT" sz="1400" dirty="0" smtClean="0"/>
              <a:t>Some </a:t>
            </a:r>
            <a:r>
              <a:rPr lang="it-IT" sz="1400" dirty="0" err="1" smtClean="0"/>
              <a:t>histogram</a:t>
            </a:r>
            <a:r>
              <a:rPr lang="it-IT" sz="1400" dirty="0" smtClean="0"/>
              <a:t> </a:t>
            </a:r>
            <a:r>
              <a:rPr lang="it-IT" sz="1400" dirty="0" err="1" smtClean="0"/>
              <a:t>bars</a:t>
            </a:r>
            <a:r>
              <a:rPr lang="it-IT" sz="1400" dirty="0" smtClean="0"/>
              <a:t> are </a:t>
            </a:r>
            <a:r>
              <a:rPr lang="it-IT" sz="1400" dirty="0" err="1" smtClean="0"/>
              <a:t>low</a:t>
            </a:r>
            <a:r>
              <a:rPr lang="it-IT" sz="1400" dirty="0" smtClean="0"/>
              <a:t>!</a:t>
            </a:r>
          </a:p>
          <a:p>
            <a:pPr algn="ctr"/>
            <a:r>
              <a:rPr lang="it-IT" sz="1400" dirty="0" err="1" smtClean="0"/>
              <a:t>Should</a:t>
            </a:r>
            <a:r>
              <a:rPr lang="it-IT" sz="1400" dirty="0" smtClean="0"/>
              <a:t> </a:t>
            </a:r>
            <a:r>
              <a:rPr lang="it-IT" sz="1400" dirty="0" err="1" smtClean="0"/>
              <a:t>we</a:t>
            </a:r>
            <a:r>
              <a:rPr lang="it-IT" sz="1400" dirty="0" smtClean="0"/>
              <a:t> trim or </a:t>
            </a:r>
            <a:r>
              <a:rPr lang="it-IT" sz="1400" dirty="0" err="1" smtClean="0"/>
              <a:t>not</a:t>
            </a:r>
            <a:r>
              <a:rPr lang="it-IT" sz="1400" dirty="0" smtClean="0"/>
              <a:t> </a:t>
            </a:r>
            <a:r>
              <a:rPr lang="it-IT" sz="1400" dirty="0" err="1" smtClean="0"/>
              <a:t>this</a:t>
            </a:r>
            <a:endParaRPr lang="it-IT" sz="1400" dirty="0" smtClean="0"/>
          </a:p>
          <a:p>
            <a:pPr algn="ctr"/>
            <a:r>
              <a:rPr lang="it-IT" sz="1400" dirty="0" err="1" smtClean="0"/>
              <a:t>read</a:t>
            </a:r>
            <a:r>
              <a:rPr lang="it-IT" sz="1400" dirty="0" smtClean="0"/>
              <a:t>? </a:t>
            </a:r>
            <a:r>
              <a:rPr lang="it-IT" sz="1400" dirty="0" err="1" smtClean="0"/>
              <a:t>It</a:t>
            </a:r>
            <a:r>
              <a:rPr lang="it-IT" sz="1400" dirty="0" smtClean="0"/>
              <a:t> </a:t>
            </a:r>
            <a:r>
              <a:rPr lang="it-IT" sz="1400" dirty="0" err="1" smtClean="0"/>
              <a:t>depends</a:t>
            </a:r>
            <a:r>
              <a:rPr lang="it-IT" sz="1400" dirty="0" smtClean="0"/>
              <a:t> on the</a:t>
            </a:r>
          </a:p>
          <a:p>
            <a:pPr algn="ctr"/>
            <a:r>
              <a:rPr lang="it-IT" sz="1400" dirty="0" err="1" smtClean="0"/>
              <a:t>quality</a:t>
            </a:r>
            <a:r>
              <a:rPr lang="it-IT" sz="1400" dirty="0" smtClean="0"/>
              <a:t> </a:t>
            </a:r>
            <a:r>
              <a:rPr lang="it-IT" sz="1400" dirty="0" err="1" smtClean="0"/>
              <a:t>thresholds</a:t>
            </a:r>
            <a:r>
              <a:rPr lang="it-IT" sz="1400" dirty="0" smtClean="0"/>
              <a:t> </a:t>
            </a:r>
            <a:r>
              <a:rPr lang="it-IT" sz="1400" dirty="0" err="1" smtClean="0"/>
              <a:t>we</a:t>
            </a:r>
            <a:r>
              <a:rPr lang="it-IT" sz="1400" dirty="0" smtClean="0"/>
              <a:t> </a:t>
            </a:r>
            <a:r>
              <a:rPr lang="it-IT" sz="1400" dirty="0" err="1" smtClean="0"/>
              <a:t>will</a:t>
            </a:r>
            <a:r>
              <a:rPr lang="it-IT" sz="1400" dirty="0" smtClean="0"/>
              <a:t> set.</a:t>
            </a:r>
          </a:p>
        </p:txBody>
      </p:sp>
      <p:sp>
        <p:nvSpPr>
          <p:cNvPr id="17" name="Freccia a destra 16"/>
          <p:cNvSpPr/>
          <p:nvPr/>
        </p:nvSpPr>
        <p:spPr>
          <a:xfrm>
            <a:off x="2248784" y="5822838"/>
            <a:ext cx="310907" cy="225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ccia a destra 17"/>
          <p:cNvSpPr/>
          <p:nvPr/>
        </p:nvSpPr>
        <p:spPr>
          <a:xfrm>
            <a:off x="2248784" y="3638703"/>
            <a:ext cx="310907" cy="22586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477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06930"/>
          </a:xfrm>
        </p:spPr>
        <p:txBody>
          <a:bodyPr/>
          <a:lstStyle/>
          <a:p>
            <a:r>
              <a:rPr lang="it-IT" dirty="0" err="1" smtClean="0"/>
              <a:t>Sequencing</a:t>
            </a:r>
            <a:r>
              <a:rPr lang="it-IT" dirty="0" smtClean="0"/>
              <a:t> data </a:t>
            </a:r>
            <a:r>
              <a:rPr lang="it-IT" dirty="0" err="1" smtClean="0"/>
              <a:t>overview</a:t>
            </a:r>
            <a:endParaRPr lang="en-US" dirty="0"/>
          </a:p>
        </p:txBody>
      </p:sp>
      <p:sp>
        <p:nvSpPr>
          <p:cNvPr id="3" name="Segnaposto contenuto 2"/>
          <p:cNvSpPr>
            <a:spLocks noGrp="1"/>
          </p:cNvSpPr>
          <p:nvPr>
            <p:ph idx="1"/>
          </p:nvPr>
        </p:nvSpPr>
        <p:spPr>
          <a:xfrm>
            <a:off x="838200" y="1376855"/>
            <a:ext cx="10515600" cy="1639614"/>
          </a:xfrm>
        </p:spPr>
        <p:txBody>
          <a:bodyPr/>
          <a:lstStyle/>
          <a:p>
            <a:r>
              <a:rPr lang="en-US" dirty="0" smtClean="0"/>
              <a:t>It is often useful to get a broad overview on the quality of sequencing output </a:t>
            </a:r>
            <a:r>
              <a:rPr lang="en-US" b="1" dirty="0" smtClean="0"/>
              <a:t>before</a:t>
            </a:r>
            <a:r>
              <a:rPr lang="en-US" dirty="0" smtClean="0"/>
              <a:t> performing the trimming, but also </a:t>
            </a:r>
            <a:r>
              <a:rPr lang="en-US" b="1" dirty="0" smtClean="0"/>
              <a:t>after</a:t>
            </a:r>
            <a:r>
              <a:rPr lang="en-US" dirty="0" smtClean="0"/>
              <a:t> the trimming procedure, to verify the successful use of the trimming procedure and the proper setting of the parameters</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841" y="3122338"/>
            <a:ext cx="4643003" cy="3286799"/>
          </a:xfrm>
          <a:prstGeom prst="rect">
            <a:avLst/>
          </a:prstGeom>
        </p:spPr>
      </p:pic>
      <p:sp>
        <p:nvSpPr>
          <p:cNvPr id="5" name="CasellaDiTesto 4"/>
          <p:cNvSpPr txBox="1"/>
          <p:nvPr/>
        </p:nvSpPr>
        <p:spPr>
          <a:xfrm>
            <a:off x="977462" y="3489434"/>
            <a:ext cx="5465379" cy="2308324"/>
          </a:xfrm>
          <a:prstGeom prst="rect">
            <a:avLst/>
          </a:prstGeom>
          <a:noFill/>
        </p:spPr>
        <p:txBody>
          <a:bodyPr wrap="square" rtlCol="0">
            <a:spAutoFit/>
          </a:bodyPr>
          <a:lstStyle/>
          <a:p>
            <a:r>
              <a:rPr lang="en-US" dirty="0" smtClean="0"/>
              <a:t>We have </a:t>
            </a:r>
            <a:r>
              <a:rPr lang="en-US" dirty="0" err="1" smtClean="0"/>
              <a:t>breifly</a:t>
            </a:r>
            <a:r>
              <a:rPr lang="en-US" dirty="0" smtClean="0"/>
              <a:t> inspected  the output of an Illumina run at lesson.</a:t>
            </a:r>
          </a:p>
          <a:p>
            <a:r>
              <a:rPr lang="en-US" dirty="0" smtClean="0"/>
              <a:t>The first graph is very straightforward: it plots read length. In this case, before trimming, all reads have the same length (as expected), which is 100 nucleotides, so the histogram reaches 100% at sequence length =100</a:t>
            </a:r>
          </a:p>
          <a:p>
            <a:r>
              <a:rPr lang="en-US" b="1" dirty="0" smtClean="0"/>
              <a:t>This will change after trimming, because some reads will be shortened</a:t>
            </a:r>
            <a:endParaRPr lang="en-US" b="1" dirty="0"/>
          </a:p>
        </p:txBody>
      </p:sp>
    </p:spTree>
    <p:extLst>
      <p:ext uri="{BB962C8B-B14F-4D97-AF65-F5344CB8AC3E}">
        <p14:creationId xmlns:p14="http://schemas.microsoft.com/office/powerpoint/2010/main" val="2911778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06930"/>
          </a:xfrm>
        </p:spPr>
        <p:txBody>
          <a:bodyPr/>
          <a:lstStyle/>
          <a:p>
            <a:r>
              <a:rPr lang="it-IT" dirty="0" err="1" smtClean="0"/>
              <a:t>Sequencing</a:t>
            </a:r>
            <a:r>
              <a:rPr lang="it-IT" dirty="0" smtClean="0"/>
              <a:t> data </a:t>
            </a:r>
            <a:r>
              <a:rPr lang="it-IT" dirty="0" err="1" smtClean="0"/>
              <a:t>overview</a:t>
            </a:r>
            <a:endParaRPr lang="en-US" dirty="0"/>
          </a:p>
        </p:txBody>
      </p:sp>
      <p:sp>
        <p:nvSpPr>
          <p:cNvPr id="5" name="CasellaDiTesto 4"/>
          <p:cNvSpPr txBox="1"/>
          <p:nvPr/>
        </p:nvSpPr>
        <p:spPr>
          <a:xfrm>
            <a:off x="977462" y="1460944"/>
            <a:ext cx="5465379" cy="2308324"/>
          </a:xfrm>
          <a:prstGeom prst="rect">
            <a:avLst/>
          </a:prstGeom>
          <a:noFill/>
        </p:spPr>
        <p:txBody>
          <a:bodyPr wrap="square" rtlCol="0">
            <a:spAutoFit/>
          </a:bodyPr>
          <a:lstStyle/>
          <a:p>
            <a:r>
              <a:rPr lang="en-US" dirty="0" smtClean="0"/>
              <a:t>This graph shows the GC content of each read. Usually, this graph shows a Gaussian distribution, with the peak location dependent of the GC content of genome of the target species.</a:t>
            </a:r>
          </a:p>
          <a:p>
            <a:r>
              <a:rPr lang="en-US" b="1" dirty="0" smtClean="0"/>
              <a:t>Each genome has its GC content, which may not be 50%! The human genome has a 46,1% GC content, Arabidopsis 36%, Plasmodium falciparum 20%, etc.</a:t>
            </a:r>
          </a:p>
          <a:p>
            <a:endParaRPr lang="it-IT" b="1"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297" y="592417"/>
            <a:ext cx="4661386" cy="3351916"/>
          </a:xfrm>
          <a:prstGeom prst="rect">
            <a:avLst/>
          </a:prstGeom>
        </p:spPr>
      </p:pic>
      <p:pic>
        <p:nvPicPr>
          <p:cNvPr id="8" name="Immagine 7"/>
          <p:cNvPicPr>
            <a:picLocks noChangeAspect="1"/>
          </p:cNvPicPr>
          <p:nvPr/>
        </p:nvPicPr>
        <p:blipFill>
          <a:blip r:embed="rId3"/>
          <a:stretch>
            <a:fillRect/>
          </a:stretch>
        </p:blipFill>
        <p:spPr>
          <a:xfrm>
            <a:off x="977462" y="3769268"/>
            <a:ext cx="4267201" cy="2780127"/>
          </a:xfrm>
          <a:prstGeom prst="rect">
            <a:avLst/>
          </a:prstGeom>
        </p:spPr>
      </p:pic>
      <p:sp>
        <p:nvSpPr>
          <p:cNvPr id="10" name="CasellaDiTesto 9"/>
          <p:cNvSpPr txBox="1"/>
          <p:nvPr/>
        </p:nvSpPr>
        <p:spPr>
          <a:xfrm>
            <a:off x="5436476" y="4241071"/>
            <a:ext cx="6130207" cy="2308324"/>
          </a:xfrm>
          <a:prstGeom prst="rect">
            <a:avLst/>
          </a:prstGeom>
          <a:noFill/>
        </p:spPr>
        <p:txBody>
          <a:bodyPr wrap="square" rtlCol="0">
            <a:spAutoFit/>
          </a:bodyPr>
          <a:lstStyle/>
          <a:p>
            <a:r>
              <a:rPr lang="en-US" dirty="0" smtClean="0"/>
              <a:t>This graph shows the nucleotide content at each position of the reads: as the genome (or transcriptome) has been randomly fragmented to produce the reads, </a:t>
            </a:r>
            <a:r>
              <a:rPr lang="en-US" b="1" dirty="0" smtClean="0"/>
              <a:t>we do not expect to see any compositional bias</a:t>
            </a:r>
            <a:r>
              <a:rPr lang="en-US" dirty="0" smtClean="0"/>
              <a:t>, i.e. the over-representation of certain nucleotides in any given position. In the </a:t>
            </a:r>
            <a:r>
              <a:rPr lang="en-US" dirty="0" err="1" smtClean="0"/>
              <a:t>exemple</a:t>
            </a:r>
            <a:r>
              <a:rPr lang="en-US" dirty="0" smtClean="0"/>
              <a:t> at your left, we can notice a compositional bias at the first 15 bases of the reads. This should be removed with the trimming</a:t>
            </a:r>
            <a:endParaRPr lang="en-US" b="1" dirty="0" smtClean="0"/>
          </a:p>
          <a:p>
            <a:endParaRPr lang="it-IT" b="1" dirty="0"/>
          </a:p>
        </p:txBody>
      </p:sp>
    </p:spTree>
    <p:extLst>
      <p:ext uri="{BB962C8B-B14F-4D97-AF65-F5344CB8AC3E}">
        <p14:creationId xmlns:p14="http://schemas.microsoft.com/office/powerpoint/2010/main" val="150187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06930"/>
          </a:xfrm>
        </p:spPr>
        <p:txBody>
          <a:bodyPr/>
          <a:lstStyle/>
          <a:p>
            <a:r>
              <a:rPr lang="it-IT" dirty="0" err="1" smtClean="0"/>
              <a:t>Sequencing</a:t>
            </a:r>
            <a:r>
              <a:rPr lang="it-IT" dirty="0" smtClean="0"/>
              <a:t> data </a:t>
            </a:r>
            <a:r>
              <a:rPr lang="it-IT" dirty="0" err="1" smtClean="0"/>
              <a:t>overview</a:t>
            </a:r>
            <a:endParaRPr lang="en-US" dirty="0"/>
          </a:p>
        </p:txBody>
      </p:sp>
      <p:sp>
        <p:nvSpPr>
          <p:cNvPr id="5" name="CasellaDiTesto 4"/>
          <p:cNvSpPr txBox="1"/>
          <p:nvPr/>
        </p:nvSpPr>
        <p:spPr>
          <a:xfrm>
            <a:off x="977462" y="1460944"/>
            <a:ext cx="5465379" cy="2308324"/>
          </a:xfrm>
          <a:prstGeom prst="rect">
            <a:avLst/>
          </a:prstGeom>
          <a:noFill/>
        </p:spPr>
        <p:txBody>
          <a:bodyPr wrap="square" rtlCol="0">
            <a:spAutoFit/>
          </a:bodyPr>
          <a:lstStyle/>
          <a:p>
            <a:r>
              <a:rPr lang="en-US" dirty="0" smtClean="0"/>
              <a:t>This graph shows the content of ambiguous nucleotides (indicated as «N»), i.e. nucleotides which could not be identified by the sequencer. The graph shows their frequency for each position of the read. The frequency should be usually very low in Illumina reads and their uneven distribution could indicate some issues. Ina </a:t>
            </a:r>
            <a:r>
              <a:rPr lang="en-US" dirty="0" err="1" smtClean="0"/>
              <a:t>ny</a:t>
            </a:r>
            <a:r>
              <a:rPr lang="en-US" dirty="0" smtClean="0"/>
              <a:t> case, depending on the trimming parameters used, ambiguous nucleotides should disappear after trimming</a:t>
            </a:r>
            <a:endParaRPr lang="en-US" b="1" dirty="0"/>
          </a:p>
        </p:txBody>
      </p:sp>
      <p:sp>
        <p:nvSpPr>
          <p:cNvPr id="10" name="CasellaDiTesto 9"/>
          <p:cNvSpPr txBox="1"/>
          <p:nvPr/>
        </p:nvSpPr>
        <p:spPr>
          <a:xfrm>
            <a:off x="5436476" y="3995678"/>
            <a:ext cx="6130207" cy="2862322"/>
          </a:xfrm>
          <a:prstGeom prst="rect">
            <a:avLst/>
          </a:prstGeom>
          <a:noFill/>
        </p:spPr>
        <p:txBody>
          <a:bodyPr wrap="square" rtlCol="0">
            <a:spAutoFit/>
          </a:bodyPr>
          <a:lstStyle/>
          <a:p>
            <a:r>
              <a:rPr lang="en-US" dirty="0" smtClean="0"/>
              <a:t>It is finally important to inspect the quality of nucleotides with respect with read length, as the quality is usually lower in the </a:t>
            </a:r>
            <a:r>
              <a:rPr lang="en-US" dirty="0" err="1" smtClean="0"/>
              <a:t>latests</a:t>
            </a:r>
            <a:r>
              <a:rPr lang="en-US" dirty="0" smtClean="0"/>
              <a:t> positions of the read.</a:t>
            </a:r>
          </a:p>
          <a:p>
            <a:r>
              <a:rPr lang="en-US" b="1" dirty="0" smtClean="0"/>
              <a:t>The graph plots the PHRED quality scores of a given fraction of the reads </a:t>
            </a:r>
            <a:r>
              <a:rPr lang="en-US" dirty="0" smtClean="0"/>
              <a:t>(e.g. 5% uses the 5% of the reads with the lowest average score). The example at your left shows that, if we take the 95% percentile of the reads with the highest quality, their quality is really good. This is one of the most important steps in the choice of trimming parameters</a:t>
            </a:r>
          </a:p>
          <a:p>
            <a:endParaRPr lang="it-IT" b="1"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241" y="909371"/>
            <a:ext cx="3996559" cy="2787166"/>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924830"/>
            <a:ext cx="4334509" cy="2624565"/>
          </a:xfrm>
          <a:prstGeom prst="rect">
            <a:avLst/>
          </a:prstGeom>
        </p:spPr>
      </p:pic>
    </p:spTree>
    <p:extLst>
      <p:ext uri="{BB962C8B-B14F-4D97-AF65-F5344CB8AC3E}">
        <p14:creationId xmlns:p14="http://schemas.microsoft.com/office/powerpoint/2010/main" val="4155609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494"/>
            <a:ext cx="10515600" cy="829234"/>
          </a:xfrm>
        </p:spPr>
        <p:txBody>
          <a:bodyPr/>
          <a:lstStyle/>
          <a:p>
            <a:r>
              <a:rPr lang="it-IT" dirty="0" err="1" smtClean="0"/>
              <a:t>Trimming</a:t>
            </a:r>
            <a:r>
              <a:rPr lang="it-IT" dirty="0" smtClean="0"/>
              <a:t> by </a:t>
            </a:r>
            <a:r>
              <a:rPr lang="it-IT" dirty="0" err="1" smtClean="0"/>
              <a:t>quality</a:t>
            </a:r>
            <a:endParaRPr lang="it-IT" dirty="0"/>
          </a:p>
        </p:txBody>
      </p:sp>
      <p:sp>
        <p:nvSpPr>
          <p:cNvPr id="3" name="Content Placeholder 2"/>
          <p:cNvSpPr>
            <a:spLocks noGrp="1"/>
          </p:cNvSpPr>
          <p:nvPr>
            <p:ph idx="1"/>
          </p:nvPr>
        </p:nvSpPr>
        <p:spPr>
          <a:xfrm>
            <a:off x="617483" y="1526079"/>
            <a:ext cx="6445468" cy="4133741"/>
          </a:xfrm>
        </p:spPr>
        <p:txBody>
          <a:bodyPr>
            <a:normAutofit fontScale="55000" lnSpcReduction="20000"/>
          </a:bodyPr>
          <a:lstStyle/>
          <a:p>
            <a:r>
              <a:rPr lang="it-IT" sz="3600" dirty="0" smtClean="0"/>
              <a:t>The </a:t>
            </a:r>
            <a:r>
              <a:rPr lang="it-IT" sz="3600" dirty="0" err="1" smtClean="0"/>
              <a:t>final</a:t>
            </a:r>
            <a:r>
              <a:rPr lang="it-IT" sz="3600" dirty="0" smtClean="0"/>
              <a:t> goal </a:t>
            </a:r>
            <a:r>
              <a:rPr lang="it-IT" sz="3600" dirty="0" err="1" smtClean="0"/>
              <a:t>is</a:t>
            </a:r>
            <a:r>
              <a:rPr lang="it-IT" sz="3600" dirty="0" smtClean="0"/>
              <a:t> to </a:t>
            </a:r>
            <a:r>
              <a:rPr lang="it-IT" sz="3600" b="1" dirty="0" err="1" smtClean="0"/>
              <a:t>remove</a:t>
            </a:r>
            <a:r>
              <a:rPr lang="it-IT" sz="3600" b="1" dirty="0" smtClean="0"/>
              <a:t> </a:t>
            </a:r>
            <a:r>
              <a:rPr lang="it-IT" sz="3600" b="1" dirty="0" err="1" smtClean="0"/>
              <a:t>all</a:t>
            </a:r>
            <a:r>
              <a:rPr lang="it-IT" sz="3600" b="1" dirty="0" smtClean="0"/>
              <a:t> </a:t>
            </a:r>
            <a:r>
              <a:rPr lang="it-IT" sz="3600" b="1" dirty="0" err="1" smtClean="0"/>
              <a:t>low</a:t>
            </a:r>
            <a:r>
              <a:rPr lang="it-IT" sz="3600" b="1" dirty="0" smtClean="0"/>
              <a:t> </a:t>
            </a:r>
            <a:r>
              <a:rPr lang="it-IT" sz="3600" b="1" dirty="0" err="1" smtClean="0"/>
              <a:t>quality</a:t>
            </a:r>
            <a:r>
              <a:rPr lang="it-IT" sz="3600" b="1" dirty="0" smtClean="0"/>
              <a:t> </a:t>
            </a:r>
            <a:r>
              <a:rPr lang="it-IT" sz="3600" b="1" dirty="0" err="1" smtClean="0"/>
              <a:t>bases</a:t>
            </a:r>
            <a:r>
              <a:rPr lang="it-IT" sz="3600" b="1" dirty="0" smtClean="0"/>
              <a:t> </a:t>
            </a:r>
            <a:r>
              <a:rPr lang="it-IT" sz="3600" dirty="0" smtClean="0"/>
              <a:t>and </a:t>
            </a:r>
            <a:r>
              <a:rPr lang="it-IT" sz="3600" dirty="0" err="1" smtClean="0"/>
              <a:t>most</a:t>
            </a:r>
            <a:r>
              <a:rPr lang="it-IT" sz="3600" dirty="0" smtClean="0"/>
              <a:t> «Ns» (</a:t>
            </a:r>
            <a:r>
              <a:rPr lang="it-IT" sz="3600" dirty="0" err="1" smtClean="0"/>
              <a:t>ambiguous</a:t>
            </a:r>
            <a:r>
              <a:rPr lang="it-IT" sz="3600" dirty="0" smtClean="0"/>
              <a:t> </a:t>
            </a:r>
            <a:r>
              <a:rPr lang="it-IT" sz="3600" dirty="0" err="1" smtClean="0"/>
              <a:t>nucleotides</a:t>
            </a:r>
            <a:r>
              <a:rPr lang="it-IT" sz="3600" dirty="0" smtClean="0"/>
              <a:t>), </a:t>
            </a:r>
            <a:r>
              <a:rPr lang="it-IT" sz="3600" dirty="0" err="1" smtClean="0"/>
              <a:t>only</a:t>
            </a:r>
            <a:r>
              <a:rPr lang="it-IT" sz="3600" dirty="0" smtClean="0"/>
              <a:t> </a:t>
            </a:r>
            <a:r>
              <a:rPr lang="it-IT" sz="3600" dirty="0" err="1" smtClean="0"/>
              <a:t>keeping</a:t>
            </a:r>
            <a:r>
              <a:rPr lang="it-IT" sz="3600" dirty="0" smtClean="0"/>
              <a:t> </a:t>
            </a:r>
            <a:r>
              <a:rPr lang="it-IT" sz="3600" dirty="0" err="1" smtClean="0"/>
              <a:t>those</a:t>
            </a:r>
            <a:r>
              <a:rPr lang="it-IT" sz="3600" dirty="0" smtClean="0"/>
              <a:t> </a:t>
            </a:r>
            <a:r>
              <a:rPr lang="it-IT" sz="3600" dirty="0" err="1" smtClean="0"/>
              <a:t>we</a:t>
            </a:r>
            <a:r>
              <a:rPr lang="it-IT" sz="3600" dirty="0" smtClean="0"/>
              <a:t> can trust</a:t>
            </a:r>
          </a:p>
          <a:p>
            <a:r>
              <a:rPr lang="it-IT" sz="3600" dirty="0" err="1" smtClean="0"/>
              <a:t>Quality</a:t>
            </a:r>
            <a:r>
              <a:rPr lang="it-IT" sz="3600" dirty="0" smtClean="0"/>
              <a:t> </a:t>
            </a:r>
            <a:r>
              <a:rPr lang="it-IT" sz="3600" dirty="0" err="1" smtClean="0"/>
              <a:t>scores</a:t>
            </a:r>
            <a:r>
              <a:rPr lang="it-IT" sz="3600" dirty="0" smtClean="0"/>
              <a:t> are </a:t>
            </a:r>
            <a:r>
              <a:rPr lang="it-IT" sz="3600" dirty="0" err="1" smtClean="0"/>
              <a:t>usually</a:t>
            </a:r>
            <a:r>
              <a:rPr lang="it-IT" sz="3600" dirty="0" smtClean="0"/>
              <a:t> </a:t>
            </a:r>
            <a:r>
              <a:rPr lang="it-IT" sz="3600" dirty="0" err="1" smtClean="0"/>
              <a:t>given</a:t>
            </a:r>
            <a:r>
              <a:rPr lang="it-IT" sz="3600" dirty="0" smtClean="0"/>
              <a:t> </a:t>
            </a:r>
            <a:r>
              <a:rPr lang="it-IT" sz="3600" dirty="0" err="1" smtClean="0"/>
              <a:t>as</a:t>
            </a:r>
            <a:r>
              <a:rPr lang="it-IT" sz="3600" dirty="0" smtClean="0"/>
              <a:t> PHRED </a:t>
            </a:r>
            <a:r>
              <a:rPr lang="it-IT" sz="3600" dirty="0" err="1" smtClean="0"/>
              <a:t>scores</a:t>
            </a:r>
            <a:r>
              <a:rPr lang="it-IT" sz="3600" dirty="0" smtClean="0"/>
              <a:t>, </a:t>
            </a:r>
            <a:r>
              <a:rPr lang="it-IT" sz="3600" dirty="0" err="1" smtClean="0"/>
              <a:t>which</a:t>
            </a:r>
            <a:r>
              <a:rPr lang="it-IT" sz="3600" dirty="0" smtClean="0"/>
              <a:t> are </a:t>
            </a:r>
            <a:r>
              <a:rPr lang="it-IT" sz="3600" dirty="0" err="1" smtClean="0"/>
              <a:t>linked</a:t>
            </a:r>
            <a:r>
              <a:rPr lang="it-IT" sz="3600" dirty="0" smtClean="0"/>
              <a:t> to the </a:t>
            </a:r>
            <a:r>
              <a:rPr lang="it-IT" sz="3600" dirty="0" err="1" smtClean="0"/>
              <a:t>probability</a:t>
            </a:r>
            <a:r>
              <a:rPr lang="it-IT" sz="3600" dirty="0" smtClean="0"/>
              <a:t> of </a:t>
            </a:r>
            <a:r>
              <a:rPr lang="it-IT" sz="3600" dirty="0" err="1" smtClean="0"/>
              <a:t>error</a:t>
            </a:r>
            <a:r>
              <a:rPr lang="it-IT" sz="3600" dirty="0" smtClean="0"/>
              <a:t> in base </a:t>
            </a:r>
            <a:r>
              <a:rPr lang="it-IT" sz="3600" dirty="0" err="1" smtClean="0"/>
              <a:t>calling</a:t>
            </a:r>
            <a:r>
              <a:rPr lang="it-IT" sz="3600" dirty="0" smtClean="0"/>
              <a:t> (</a:t>
            </a:r>
            <a:r>
              <a:rPr lang="it-IT" sz="3600" dirty="0" err="1" smtClean="0"/>
              <a:t>see</a:t>
            </a:r>
            <a:r>
              <a:rPr lang="it-IT" sz="3600" dirty="0" smtClean="0"/>
              <a:t> </a:t>
            </a:r>
            <a:r>
              <a:rPr lang="it-IT" sz="3600" dirty="0" err="1" smtClean="0"/>
              <a:t>table</a:t>
            </a:r>
            <a:r>
              <a:rPr lang="it-IT" sz="3600" dirty="0" smtClean="0"/>
              <a:t>)</a:t>
            </a:r>
          </a:p>
          <a:p>
            <a:r>
              <a:rPr lang="it-IT" sz="3600" dirty="0" smtClean="0"/>
              <a:t>The CLC </a:t>
            </a:r>
            <a:r>
              <a:rPr lang="it-IT" sz="3600" dirty="0" err="1" smtClean="0"/>
              <a:t>Genomics</a:t>
            </a:r>
            <a:r>
              <a:rPr lang="it-IT" sz="3600" dirty="0" smtClean="0"/>
              <a:t> Workbench </a:t>
            </a:r>
            <a:r>
              <a:rPr lang="it-IT" sz="3600" dirty="0" err="1" smtClean="0"/>
              <a:t>gives</a:t>
            </a:r>
            <a:r>
              <a:rPr lang="it-IT" sz="3600" dirty="0" smtClean="0"/>
              <a:t> </a:t>
            </a:r>
            <a:r>
              <a:rPr lang="it-IT" sz="3600" dirty="0" err="1" smtClean="0"/>
              <a:t>us</a:t>
            </a:r>
            <a:r>
              <a:rPr lang="it-IT" sz="3600" dirty="0" smtClean="0"/>
              <a:t> the </a:t>
            </a:r>
            <a:r>
              <a:rPr lang="it-IT" sz="3600" dirty="0" err="1" smtClean="0"/>
              <a:t>opportunity</a:t>
            </a:r>
            <a:r>
              <a:rPr lang="it-IT" sz="3600" dirty="0" smtClean="0"/>
              <a:t> to </a:t>
            </a:r>
            <a:r>
              <a:rPr lang="it-IT" sz="3600" dirty="0" err="1" smtClean="0"/>
              <a:t>select</a:t>
            </a:r>
            <a:r>
              <a:rPr lang="it-IT" sz="3600" dirty="0" smtClean="0"/>
              <a:t> the </a:t>
            </a:r>
            <a:r>
              <a:rPr lang="it-IT" sz="3600" dirty="0" err="1" smtClean="0"/>
              <a:t>probability</a:t>
            </a:r>
            <a:r>
              <a:rPr lang="it-IT" sz="3600" dirty="0" smtClean="0"/>
              <a:t> </a:t>
            </a:r>
            <a:r>
              <a:rPr lang="it-IT" sz="3600" dirty="0" err="1" smtClean="0"/>
              <a:t>threshold</a:t>
            </a:r>
            <a:endParaRPr lang="it-IT" sz="3600" dirty="0" smtClean="0"/>
          </a:p>
          <a:p>
            <a:r>
              <a:rPr lang="it-IT" sz="3600" dirty="0" smtClean="0"/>
              <a:t>For </a:t>
            </a:r>
            <a:r>
              <a:rPr lang="it-IT" sz="3600" dirty="0" err="1" smtClean="0"/>
              <a:t>example</a:t>
            </a:r>
            <a:r>
              <a:rPr lang="it-IT" sz="3600" dirty="0" smtClean="0"/>
              <a:t>, </a:t>
            </a:r>
            <a:r>
              <a:rPr lang="it-IT" sz="3600" dirty="0" err="1" smtClean="0"/>
              <a:t>if</a:t>
            </a:r>
            <a:r>
              <a:rPr lang="it-IT" sz="3600" dirty="0" smtClean="0"/>
              <a:t> </a:t>
            </a:r>
            <a:r>
              <a:rPr lang="it-IT" sz="3600" dirty="0" err="1" smtClean="0"/>
              <a:t>we</a:t>
            </a:r>
            <a:r>
              <a:rPr lang="it-IT" sz="3600" dirty="0" smtClean="0"/>
              <a:t> set the </a:t>
            </a:r>
            <a:r>
              <a:rPr lang="it-IT" sz="3600" dirty="0" err="1" smtClean="0"/>
              <a:t>threshold</a:t>
            </a:r>
            <a:r>
              <a:rPr lang="it-IT" sz="3600" dirty="0" smtClean="0"/>
              <a:t> to 0.1, </a:t>
            </a:r>
            <a:r>
              <a:rPr lang="it-IT" sz="3600" dirty="0" err="1" smtClean="0"/>
              <a:t>we</a:t>
            </a:r>
            <a:r>
              <a:rPr lang="it-IT" sz="3600" dirty="0" smtClean="0"/>
              <a:t> </a:t>
            </a:r>
            <a:r>
              <a:rPr lang="it-IT" sz="3600" dirty="0" err="1" smtClean="0"/>
              <a:t>tolerate</a:t>
            </a:r>
            <a:r>
              <a:rPr lang="it-IT" sz="3600" dirty="0" smtClean="0"/>
              <a:t> a 10% </a:t>
            </a:r>
            <a:r>
              <a:rPr lang="it-IT" sz="3600" dirty="0" err="1" smtClean="0"/>
              <a:t>probability</a:t>
            </a:r>
            <a:r>
              <a:rPr lang="it-IT" sz="3600" dirty="0" smtClean="0"/>
              <a:t> </a:t>
            </a:r>
            <a:r>
              <a:rPr lang="it-IT" sz="3600" dirty="0" err="1" smtClean="0"/>
              <a:t>error</a:t>
            </a:r>
            <a:r>
              <a:rPr lang="it-IT" sz="3600" dirty="0" smtClean="0"/>
              <a:t>, and </a:t>
            </a:r>
            <a:r>
              <a:rPr lang="it-IT" sz="3600" dirty="0" err="1" smtClean="0"/>
              <a:t>therefore</a:t>
            </a:r>
            <a:r>
              <a:rPr lang="it-IT" sz="3600" dirty="0" smtClean="0"/>
              <a:t> </a:t>
            </a:r>
            <a:r>
              <a:rPr lang="it-IT" sz="3600" dirty="0" err="1" smtClean="0"/>
              <a:t>we</a:t>
            </a:r>
            <a:r>
              <a:rPr lang="it-IT" sz="3600" dirty="0" smtClean="0"/>
              <a:t> use a PHRED </a:t>
            </a:r>
            <a:r>
              <a:rPr lang="it-IT" sz="3600" dirty="0" err="1" smtClean="0"/>
              <a:t>threshold</a:t>
            </a:r>
            <a:r>
              <a:rPr lang="it-IT" sz="3600" dirty="0" smtClean="0"/>
              <a:t> = 10</a:t>
            </a:r>
          </a:p>
          <a:p>
            <a:r>
              <a:rPr lang="it-IT" sz="3600" dirty="0" smtClean="0"/>
              <a:t>A </a:t>
            </a:r>
            <a:r>
              <a:rPr lang="it-IT" sz="3600" dirty="0" err="1" smtClean="0"/>
              <a:t>threshold</a:t>
            </a:r>
            <a:r>
              <a:rPr lang="it-IT" sz="3600" dirty="0" smtClean="0"/>
              <a:t> = 0.01 </a:t>
            </a:r>
            <a:r>
              <a:rPr lang="it-IT" sz="3600" dirty="0" err="1" smtClean="0"/>
              <a:t>will</a:t>
            </a:r>
            <a:r>
              <a:rPr lang="it-IT" sz="3600" dirty="0" smtClean="0"/>
              <a:t> be more </a:t>
            </a:r>
            <a:r>
              <a:rPr lang="it-IT" sz="3600" dirty="0" err="1" smtClean="0"/>
              <a:t>stringent</a:t>
            </a:r>
            <a:r>
              <a:rPr lang="it-IT" sz="3600" dirty="0" smtClean="0"/>
              <a:t> (</a:t>
            </a:r>
            <a:r>
              <a:rPr lang="it-IT" sz="3600" dirty="0" err="1" smtClean="0"/>
              <a:t>we</a:t>
            </a:r>
            <a:r>
              <a:rPr lang="it-IT" sz="3600" dirty="0" smtClean="0"/>
              <a:t> </a:t>
            </a:r>
            <a:r>
              <a:rPr lang="it-IT" sz="3600" dirty="0" err="1" smtClean="0"/>
              <a:t>only</a:t>
            </a:r>
            <a:r>
              <a:rPr lang="it-IT" sz="3600" dirty="0" smtClean="0"/>
              <a:t> </a:t>
            </a:r>
            <a:r>
              <a:rPr lang="it-IT" sz="3600" dirty="0" err="1" smtClean="0"/>
              <a:t>want</a:t>
            </a:r>
            <a:r>
              <a:rPr lang="it-IT" sz="3600" dirty="0" smtClean="0"/>
              <a:t> to </a:t>
            </a:r>
            <a:r>
              <a:rPr lang="it-IT" sz="3600" dirty="0" err="1" smtClean="0"/>
              <a:t>keep</a:t>
            </a:r>
            <a:r>
              <a:rPr lang="it-IT" sz="3600" dirty="0" smtClean="0"/>
              <a:t> </a:t>
            </a:r>
            <a:r>
              <a:rPr lang="it-IT" sz="3600" dirty="0" err="1" smtClean="0"/>
              <a:t>bases</a:t>
            </a:r>
            <a:r>
              <a:rPr lang="it-IT" sz="3600" dirty="0" smtClean="0"/>
              <a:t> </a:t>
            </a:r>
            <a:r>
              <a:rPr lang="it-IT" sz="3600" dirty="0" err="1" smtClean="0"/>
              <a:t>supported</a:t>
            </a:r>
            <a:r>
              <a:rPr lang="it-IT" sz="3600" dirty="0" smtClean="0"/>
              <a:t> by &gt; 99% </a:t>
            </a:r>
            <a:r>
              <a:rPr lang="it-IT" sz="3600" dirty="0" err="1" smtClean="0"/>
              <a:t>probability</a:t>
            </a:r>
            <a:r>
              <a:rPr lang="it-IT" sz="3600" dirty="0" smtClean="0"/>
              <a:t>), and </a:t>
            </a:r>
            <a:r>
              <a:rPr lang="it-IT" sz="3600" dirty="0" err="1" smtClean="0"/>
              <a:t>therefore</a:t>
            </a:r>
            <a:r>
              <a:rPr lang="it-IT" sz="3600" dirty="0" smtClean="0"/>
              <a:t> </a:t>
            </a:r>
            <a:r>
              <a:rPr lang="it-IT" sz="3600" dirty="0" err="1" smtClean="0"/>
              <a:t>we</a:t>
            </a:r>
            <a:r>
              <a:rPr lang="it-IT" sz="3600" dirty="0" smtClean="0"/>
              <a:t> use a PHRED </a:t>
            </a:r>
            <a:r>
              <a:rPr lang="it-IT" sz="3600" dirty="0" err="1" smtClean="0"/>
              <a:t>threshold</a:t>
            </a:r>
            <a:r>
              <a:rPr lang="it-IT" sz="3600" dirty="0" smtClean="0"/>
              <a:t> = 20</a:t>
            </a:r>
          </a:p>
          <a:p>
            <a:endParaRPr lang="it-IT" dirty="0"/>
          </a:p>
        </p:txBody>
      </p:sp>
      <p:pic>
        <p:nvPicPr>
          <p:cNvPr id="4" name="Immagine 3"/>
          <p:cNvPicPr>
            <a:picLocks noChangeAspect="1"/>
          </p:cNvPicPr>
          <p:nvPr/>
        </p:nvPicPr>
        <p:blipFill>
          <a:blip r:embed="rId2"/>
          <a:stretch>
            <a:fillRect/>
          </a:stretch>
        </p:blipFill>
        <p:spPr>
          <a:xfrm>
            <a:off x="1361136" y="5602768"/>
            <a:ext cx="9574831" cy="756800"/>
          </a:xfrm>
          <a:prstGeom prst="rect">
            <a:avLst/>
          </a:prstGeom>
        </p:spPr>
      </p:pic>
      <p:cxnSp>
        <p:nvCxnSpPr>
          <p:cNvPr id="9" name="Connettore diritto 8"/>
          <p:cNvCxnSpPr/>
          <p:nvPr/>
        </p:nvCxnSpPr>
        <p:spPr>
          <a:xfrm>
            <a:off x="7104993" y="5558127"/>
            <a:ext cx="3920359" cy="8014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p:cNvCxnSpPr/>
          <p:nvPr/>
        </p:nvCxnSpPr>
        <p:spPr>
          <a:xfrm flipV="1">
            <a:off x="7104993" y="5558127"/>
            <a:ext cx="3920359" cy="8014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Immagine 12"/>
          <p:cNvPicPr>
            <a:picLocks noChangeAspect="1"/>
          </p:cNvPicPr>
          <p:nvPr/>
        </p:nvPicPr>
        <p:blipFill>
          <a:blip r:embed="rId3"/>
          <a:stretch>
            <a:fillRect/>
          </a:stretch>
        </p:blipFill>
        <p:spPr>
          <a:xfrm>
            <a:off x="7157545" y="2289801"/>
            <a:ext cx="4803626" cy="2059894"/>
          </a:xfrm>
          <a:prstGeom prst="rect">
            <a:avLst/>
          </a:prstGeom>
        </p:spPr>
      </p:pic>
    </p:spTree>
    <p:extLst>
      <p:ext uri="{BB962C8B-B14F-4D97-AF65-F5344CB8AC3E}">
        <p14:creationId xmlns:p14="http://schemas.microsoft.com/office/powerpoint/2010/main" val="2771059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494"/>
            <a:ext cx="10515600" cy="829234"/>
          </a:xfrm>
        </p:spPr>
        <p:txBody>
          <a:bodyPr/>
          <a:lstStyle/>
          <a:p>
            <a:r>
              <a:rPr lang="it-IT" dirty="0" err="1" smtClean="0"/>
              <a:t>Trimming</a:t>
            </a:r>
            <a:r>
              <a:rPr lang="it-IT" dirty="0" smtClean="0"/>
              <a:t> </a:t>
            </a:r>
            <a:r>
              <a:rPr lang="it-IT" dirty="0" err="1" smtClean="0"/>
              <a:t>adapters</a:t>
            </a:r>
            <a:endParaRPr lang="it-IT" dirty="0"/>
          </a:p>
        </p:txBody>
      </p:sp>
      <p:sp>
        <p:nvSpPr>
          <p:cNvPr id="3" name="Content Placeholder 2"/>
          <p:cNvSpPr>
            <a:spLocks noGrp="1"/>
          </p:cNvSpPr>
          <p:nvPr>
            <p:ph idx="1"/>
          </p:nvPr>
        </p:nvSpPr>
        <p:spPr>
          <a:xfrm>
            <a:off x="543911" y="1683734"/>
            <a:ext cx="6445468" cy="4133741"/>
          </a:xfrm>
        </p:spPr>
        <p:txBody>
          <a:bodyPr>
            <a:normAutofit fontScale="70000" lnSpcReduction="20000"/>
          </a:bodyPr>
          <a:lstStyle/>
          <a:p>
            <a:r>
              <a:rPr lang="en-US" sz="3600" dirty="0" smtClean="0"/>
              <a:t>But this is not enough! It often happens that </a:t>
            </a:r>
            <a:r>
              <a:rPr lang="en-US" sz="3600" b="1" dirty="0" smtClean="0"/>
              <a:t>residual sequencing adapters</a:t>
            </a:r>
            <a:r>
              <a:rPr lang="en-US" sz="3600" dirty="0" smtClean="0"/>
              <a:t> are present in some of the reads generated by the sequencing</a:t>
            </a:r>
          </a:p>
          <a:p>
            <a:r>
              <a:rPr lang="en-US" sz="3600" dirty="0" smtClean="0"/>
              <a:t>We need to know the sequences of the </a:t>
            </a:r>
            <a:r>
              <a:rPr lang="en-US" sz="3600" b="1" dirty="0" smtClean="0"/>
              <a:t>primers, adapters and barcodes used for the preparation of the library </a:t>
            </a:r>
            <a:r>
              <a:rPr lang="en-US" sz="3600" dirty="0" smtClean="0"/>
              <a:t>(this depends on the kit and on the sequencing platform) and create a list that will be used by the trimming tool</a:t>
            </a:r>
          </a:p>
          <a:p>
            <a:r>
              <a:rPr lang="en-US" sz="3600" dirty="0" smtClean="0"/>
              <a:t>The trimming tool </a:t>
            </a:r>
            <a:r>
              <a:rPr lang="en-US" sz="3600" b="1" dirty="0" smtClean="0"/>
              <a:t>searches</a:t>
            </a:r>
            <a:r>
              <a:rPr lang="en-US" sz="3600" dirty="0" smtClean="0"/>
              <a:t> for such sequences and </a:t>
            </a:r>
            <a:r>
              <a:rPr lang="en-US" sz="3600" b="1" dirty="0" smtClean="0"/>
              <a:t>removes them</a:t>
            </a:r>
            <a:r>
              <a:rPr lang="en-US" sz="3600" dirty="0" smtClean="0"/>
              <a:t> from the reads -&gt; some reads will be entirely removed, other will be shortened</a:t>
            </a:r>
          </a:p>
          <a:p>
            <a:endParaRPr lang="it-IT" dirty="0"/>
          </a:p>
        </p:txBody>
      </p:sp>
      <p:pic>
        <p:nvPicPr>
          <p:cNvPr id="5" name="Immagine 4"/>
          <p:cNvPicPr>
            <a:picLocks noChangeAspect="1"/>
          </p:cNvPicPr>
          <p:nvPr/>
        </p:nvPicPr>
        <p:blipFill>
          <a:blip r:embed="rId2"/>
          <a:stretch>
            <a:fillRect/>
          </a:stretch>
        </p:blipFill>
        <p:spPr>
          <a:xfrm>
            <a:off x="7210096" y="4314721"/>
            <a:ext cx="4750676" cy="2173829"/>
          </a:xfrm>
          <a:prstGeom prst="rect">
            <a:avLst/>
          </a:prstGeom>
        </p:spPr>
      </p:pic>
      <p:pic>
        <p:nvPicPr>
          <p:cNvPr id="6" name="Immagine 5"/>
          <p:cNvPicPr>
            <a:picLocks noChangeAspect="1"/>
          </p:cNvPicPr>
          <p:nvPr/>
        </p:nvPicPr>
        <p:blipFill rotWithShape="1">
          <a:blip r:embed="rId3"/>
          <a:srcRect r="76532"/>
          <a:stretch/>
        </p:blipFill>
        <p:spPr>
          <a:xfrm>
            <a:off x="8436849" y="375659"/>
            <a:ext cx="1989411" cy="3581400"/>
          </a:xfrm>
          <a:prstGeom prst="rect">
            <a:avLst/>
          </a:prstGeom>
        </p:spPr>
      </p:pic>
    </p:spTree>
    <p:extLst>
      <p:ext uri="{BB962C8B-B14F-4D97-AF65-F5344CB8AC3E}">
        <p14:creationId xmlns:p14="http://schemas.microsoft.com/office/powerpoint/2010/main" val="457706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494"/>
            <a:ext cx="10515600" cy="829234"/>
          </a:xfrm>
        </p:spPr>
        <p:txBody>
          <a:bodyPr/>
          <a:lstStyle/>
          <a:p>
            <a:r>
              <a:rPr lang="it-IT" dirty="0" err="1" smtClean="0"/>
              <a:t>Trimming</a:t>
            </a:r>
            <a:r>
              <a:rPr lang="it-IT" dirty="0" smtClean="0"/>
              <a:t> </a:t>
            </a:r>
            <a:r>
              <a:rPr lang="it-IT" dirty="0" err="1" smtClean="0"/>
              <a:t>adapters</a:t>
            </a:r>
            <a:endParaRPr lang="it-IT" dirty="0"/>
          </a:p>
        </p:txBody>
      </p:sp>
      <p:sp>
        <p:nvSpPr>
          <p:cNvPr id="3" name="Content Placeholder 2"/>
          <p:cNvSpPr>
            <a:spLocks noGrp="1"/>
          </p:cNvSpPr>
          <p:nvPr>
            <p:ph idx="1"/>
          </p:nvPr>
        </p:nvSpPr>
        <p:spPr>
          <a:xfrm>
            <a:off x="543910" y="1683734"/>
            <a:ext cx="5730765" cy="4133741"/>
          </a:xfrm>
        </p:spPr>
        <p:txBody>
          <a:bodyPr>
            <a:normAutofit fontScale="55000" lnSpcReduction="20000"/>
          </a:bodyPr>
          <a:lstStyle/>
          <a:p>
            <a:r>
              <a:rPr lang="it-IT" sz="3600" dirty="0" smtClean="0"/>
              <a:t>The </a:t>
            </a:r>
            <a:r>
              <a:rPr lang="it-IT" sz="3600" dirty="0" err="1" smtClean="0"/>
              <a:t>presence</a:t>
            </a:r>
            <a:r>
              <a:rPr lang="it-IT" sz="3600" dirty="0" smtClean="0"/>
              <a:t> of </a:t>
            </a:r>
            <a:r>
              <a:rPr lang="it-IT" sz="3600" dirty="0" err="1" smtClean="0"/>
              <a:t>trimming</a:t>
            </a:r>
            <a:r>
              <a:rPr lang="it-IT" sz="3600" dirty="0" smtClean="0"/>
              <a:t> </a:t>
            </a:r>
            <a:r>
              <a:rPr lang="it-IT" sz="3600" dirty="0" err="1" smtClean="0"/>
              <a:t>adapters</a:t>
            </a:r>
            <a:r>
              <a:rPr lang="it-IT" sz="3600" dirty="0" smtClean="0"/>
              <a:t> can be </a:t>
            </a:r>
            <a:r>
              <a:rPr lang="it-IT" sz="3600" dirty="0" err="1" smtClean="0"/>
              <a:t>often</a:t>
            </a:r>
            <a:r>
              <a:rPr lang="it-IT" sz="3600" dirty="0" smtClean="0"/>
              <a:t> </a:t>
            </a:r>
            <a:r>
              <a:rPr lang="it-IT" sz="3600" dirty="0" err="1" smtClean="0"/>
              <a:t>infererred</a:t>
            </a:r>
            <a:r>
              <a:rPr lang="it-IT" sz="3600" dirty="0" smtClean="0"/>
              <a:t> from the </a:t>
            </a:r>
            <a:r>
              <a:rPr lang="it-IT" sz="3600" dirty="0" err="1" smtClean="0"/>
              <a:t>inspection</a:t>
            </a:r>
            <a:r>
              <a:rPr lang="it-IT" sz="3600" dirty="0" smtClean="0"/>
              <a:t> of </a:t>
            </a:r>
            <a:r>
              <a:rPr lang="it-IT" sz="3600" dirty="0" err="1" smtClean="0"/>
              <a:t>this</a:t>
            </a:r>
            <a:r>
              <a:rPr lang="it-IT" sz="3600" dirty="0" smtClean="0"/>
              <a:t> </a:t>
            </a:r>
            <a:r>
              <a:rPr lang="it-IT" sz="3600" dirty="0" err="1" smtClean="0"/>
              <a:t>graph</a:t>
            </a:r>
            <a:r>
              <a:rPr lang="it-IT" sz="3600" dirty="0" smtClean="0"/>
              <a:t> in the </a:t>
            </a:r>
            <a:r>
              <a:rPr lang="it-IT" sz="3600" dirty="0" err="1" smtClean="0"/>
              <a:t>sequencing</a:t>
            </a:r>
            <a:r>
              <a:rPr lang="it-IT" sz="3600" dirty="0" smtClean="0"/>
              <a:t> QC report</a:t>
            </a:r>
          </a:p>
          <a:p>
            <a:r>
              <a:rPr lang="it-IT" sz="3600" dirty="0" err="1" smtClean="0"/>
              <a:t>Since</a:t>
            </a:r>
            <a:r>
              <a:rPr lang="it-IT" sz="3600" dirty="0" smtClean="0"/>
              <a:t> the </a:t>
            </a:r>
            <a:r>
              <a:rPr lang="it-IT" sz="3600" dirty="0" err="1" smtClean="0"/>
              <a:t>reads</a:t>
            </a:r>
            <a:r>
              <a:rPr lang="it-IT" sz="3600" dirty="0" smtClean="0"/>
              <a:t> </a:t>
            </a:r>
            <a:r>
              <a:rPr lang="it-IT" sz="3600" dirty="0" err="1" smtClean="0"/>
              <a:t>should</a:t>
            </a:r>
            <a:r>
              <a:rPr lang="it-IT" sz="3600" dirty="0" smtClean="0"/>
              <a:t> </a:t>
            </a:r>
            <a:r>
              <a:rPr lang="it-IT" sz="3600" dirty="0" err="1" smtClean="0"/>
              <a:t>result</a:t>
            </a:r>
            <a:r>
              <a:rPr lang="it-IT" sz="3600" dirty="0" smtClean="0"/>
              <a:t> from the random </a:t>
            </a:r>
            <a:r>
              <a:rPr lang="it-IT" sz="3600" dirty="0" err="1" smtClean="0"/>
              <a:t>fragmentation</a:t>
            </a:r>
            <a:r>
              <a:rPr lang="it-IT" sz="3600" dirty="0" smtClean="0"/>
              <a:t> of </a:t>
            </a:r>
            <a:r>
              <a:rPr lang="it-IT" sz="3600" dirty="0" err="1" smtClean="0"/>
              <a:t>genomes</a:t>
            </a:r>
            <a:r>
              <a:rPr lang="it-IT" sz="3600" dirty="0" smtClean="0"/>
              <a:t> or </a:t>
            </a:r>
            <a:r>
              <a:rPr lang="it-IT" sz="3600" dirty="0" err="1" smtClean="0"/>
              <a:t>transcriptomes</a:t>
            </a:r>
            <a:r>
              <a:rPr lang="it-IT" sz="3600" dirty="0" smtClean="0"/>
              <a:t>, </a:t>
            </a:r>
            <a:r>
              <a:rPr lang="it-IT" sz="3600" dirty="0" err="1" smtClean="0"/>
              <a:t>we</a:t>
            </a:r>
            <a:r>
              <a:rPr lang="it-IT" sz="3600" dirty="0" smtClean="0"/>
              <a:t> </a:t>
            </a:r>
            <a:r>
              <a:rPr lang="it-IT" sz="3600" dirty="0" err="1" smtClean="0"/>
              <a:t>would</a:t>
            </a:r>
            <a:r>
              <a:rPr lang="it-IT" sz="3600" dirty="0" smtClean="0"/>
              <a:t> </a:t>
            </a:r>
            <a:r>
              <a:rPr lang="it-IT" sz="3600" dirty="0" err="1" smtClean="0"/>
              <a:t>not</a:t>
            </a:r>
            <a:r>
              <a:rPr lang="it-IT" sz="3600" dirty="0" smtClean="0"/>
              <a:t> </a:t>
            </a:r>
            <a:r>
              <a:rPr lang="it-IT" sz="3600" dirty="0" err="1" smtClean="0"/>
              <a:t>expect</a:t>
            </a:r>
            <a:r>
              <a:rPr lang="it-IT" sz="3600" dirty="0" smtClean="0"/>
              <a:t> to </a:t>
            </a:r>
            <a:r>
              <a:rPr lang="it-IT" sz="3600" dirty="0" err="1" smtClean="0"/>
              <a:t>observe</a:t>
            </a:r>
            <a:r>
              <a:rPr lang="it-IT" sz="3600" dirty="0" smtClean="0"/>
              <a:t> a </a:t>
            </a:r>
            <a:r>
              <a:rPr lang="it-IT" sz="3600" b="1" dirty="0" err="1" smtClean="0"/>
              <a:t>compositional</a:t>
            </a:r>
            <a:r>
              <a:rPr lang="it-IT" sz="3600" b="1" dirty="0" smtClean="0"/>
              <a:t> </a:t>
            </a:r>
            <a:r>
              <a:rPr lang="it-IT" sz="3600" b="1" dirty="0" err="1" smtClean="0"/>
              <a:t>bias</a:t>
            </a:r>
            <a:r>
              <a:rPr lang="it-IT" sz="3600" b="1" dirty="0" smtClean="0"/>
              <a:t> </a:t>
            </a:r>
            <a:r>
              <a:rPr lang="it-IT" sz="3600" dirty="0" err="1" smtClean="0"/>
              <a:t>related</a:t>
            </a:r>
            <a:r>
              <a:rPr lang="it-IT" sz="3600" dirty="0" smtClean="0"/>
              <a:t> to the position of a base in the </a:t>
            </a:r>
            <a:r>
              <a:rPr lang="it-IT" sz="3600" dirty="0" err="1" smtClean="0"/>
              <a:t>read</a:t>
            </a:r>
            <a:endParaRPr lang="it-IT" sz="3600" dirty="0" smtClean="0"/>
          </a:p>
          <a:p>
            <a:r>
              <a:rPr lang="it-IT" sz="3600" dirty="0" smtClean="0"/>
              <a:t>In </a:t>
            </a:r>
            <a:r>
              <a:rPr lang="it-IT" sz="3600" dirty="0" err="1" smtClean="0"/>
              <a:t>other</a:t>
            </a:r>
            <a:r>
              <a:rPr lang="it-IT" sz="3600" dirty="0" smtClean="0"/>
              <a:t> </a:t>
            </a:r>
            <a:r>
              <a:rPr lang="it-IT" sz="3600" dirty="0" err="1" smtClean="0"/>
              <a:t>words</a:t>
            </a:r>
            <a:r>
              <a:rPr lang="it-IT" sz="3600" dirty="0" smtClean="0"/>
              <a:t>, </a:t>
            </a:r>
            <a:r>
              <a:rPr lang="it-IT" sz="3600" b="1" dirty="0" smtClean="0"/>
              <a:t>the </a:t>
            </a:r>
            <a:r>
              <a:rPr lang="it-IT" sz="3600" b="1" dirty="0" err="1" smtClean="0"/>
              <a:t>frequency</a:t>
            </a:r>
            <a:r>
              <a:rPr lang="it-IT" sz="3600" b="1" dirty="0" smtClean="0"/>
              <a:t> of </a:t>
            </a:r>
            <a:r>
              <a:rPr lang="it-IT" sz="3600" b="1" dirty="0" err="1" smtClean="0"/>
              <a:t>observation</a:t>
            </a:r>
            <a:r>
              <a:rPr lang="it-IT" sz="3600" b="1" dirty="0" smtClean="0"/>
              <a:t> of the 4 </a:t>
            </a:r>
            <a:r>
              <a:rPr lang="it-IT" sz="3600" b="1" dirty="0" err="1" smtClean="0"/>
              <a:t>nucleotides</a:t>
            </a:r>
            <a:r>
              <a:rPr lang="it-IT" sz="3600" b="1" dirty="0" smtClean="0"/>
              <a:t> </a:t>
            </a:r>
            <a:r>
              <a:rPr lang="it-IT" sz="3600" b="1" dirty="0" err="1" smtClean="0"/>
              <a:t>should</a:t>
            </a:r>
            <a:r>
              <a:rPr lang="it-IT" sz="3600" b="1" dirty="0" smtClean="0"/>
              <a:t> be </a:t>
            </a:r>
            <a:r>
              <a:rPr lang="it-IT" sz="3600" b="1" dirty="0" err="1" smtClean="0"/>
              <a:t>constant</a:t>
            </a:r>
            <a:r>
              <a:rPr lang="it-IT" sz="3600" b="1" dirty="0" smtClean="0"/>
              <a:t> for the </a:t>
            </a:r>
            <a:r>
              <a:rPr lang="it-IT" sz="3600" b="1" dirty="0" err="1" smtClean="0"/>
              <a:t>entire</a:t>
            </a:r>
            <a:r>
              <a:rPr lang="it-IT" sz="3600" b="1" dirty="0" smtClean="0"/>
              <a:t> </a:t>
            </a:r>
            <a:r>
              <a:rPr lang="it-IT" sz="3600" b="1" dirty="0" err="1" smtClean="0"/>
              <a:t>length</a:t>
            </a:r>
            <a:r>
              <a:rPr lang="it-IT" sz="3600" b="1" dirty="0" smtClean="0"/>
              <a:t> of a </a:t>
            </a:r>
            <a:r>
              <a:rPr lang="it-IT" sz="3600" b="1" dirty="0" err="1" smtClean="0"/>
              <a:t>read</a:t>
            </a:r>
            <a:endParaRPr lang="it-IT" sz="3600" b="1" dirty="0" smtClean="0"/>
          </a:p>
          <a:p>
            <a:r>
              <a:rPr lang="it-IT" sz="3600" dirty="0" err="1" smtClean="0"/>
              <a:t>However</a:t>
            </a:r>
            <a:r>
              <a:rPr lang="it-IT" sz="3600" dirty="0" smtClean="0"/>
              <a:t>, a </a:t>
            </a:r>
            <a:r>
              <a:rPr lang="it-IT" sz="3600" dirty="0" err="1" smtClean="0"/>
              <a:t>compositional</a:t>
            </a:r>
            <a:r>
              <a:rPr lang="it-IT" sz="3600" dirty="0" smtClean="0"/>
              <a:t> </a:t>
            </a:r>
            <a:r>
              <a:rPr lang="it-IT" sz="3600" dirty="0" err="1" smtClean="0"/>
              <a:t>bias</a:t>
            </a:r>
            <a:r>
              <a:rPr lang="it-IT" sz="3600" dirty="0" smtClean="0"/>
              <a:t> </a:t>
            </a:r>
            <a:r>
              <a:rPr lang="it-IT" sz="3600" dirty="0" err="1" smtClean="0"/>
              <a:t>is</a:t>
            </a:r>
            <a:r>
              <a:rPr lang="it-IT" sz="3600" dirty="0" smtClean="0"/>
              <a:t> </a:t>
            </a:r>
            <a:r>
              <a:rPr lang="it-IT" sz="3600" dirty="0" err="1" smtClean="0"/>
              <a:t>not</a:t>
            </a:r>
            <a:r>
              <a:rPr lang="it-IT" sz="3600" dirty="0" smtClean="0"/>
              <a:t> </a:t>
            </a:r>
            <a:r>
              <a:rPr lang="it-IT" sz="3600" dirty="0" err="1" smtClean="0"/>
              <a:t>always</a:t>
            </a:r>
            <a:r>
              <a:rPr lang="it-IT" sz="3600" dirty="0" smtClean="0"/>
              <a:t> an </a:t>
            </a:r>
            <a:r>
              <a:rPr lang="it-IT" sz="3600" dirty="0" err="1" smtClean="0"/>
              <a:t>indication</a:t>
            </a:r>
            <a:r>
              <a:rPr lang="it-IT" sz="3600" dirty="0" smtClean="0"/>
              <a:t> of the </a:t>
            </a:r>
            <a:r>
              <a:rPr lang="it-IT" sz="3600" dirty="0" err="1" smtClean="0"/>
              <a:t>presence</a:t>
            </a:r>
            <a:r>
              <a:rPr lang="it-IT" sz="3600" dirty="0" smtClean="0"/>
              <a:t> of </a:t>
            </a:r>
            <a:r>
              <a:rPr lang="it-IT" sz="3600" dirty="0" err="1" smtClean="0"/>
              <a:t>residual</a:t>
            </a:r>
            <a:r>
              <a:rPr lang="it-IT" sz="3600" dirty="0" smtClean="0"/>
              <a:t> </a:t>
            </a:r>
            <a:r>
              <a:rPr lang="it-IT" sz="3600" dirty="0" err="1" smtClean="0"/>
              <a:t>adapters</a:t>
            </a:r>
            <a:r>
              <a:rPr lang="it-IT" sz="3600" dirty="0" smtClean="0"/>
              <a:t>: in some </a:t>
            </a:r>
            <a:r>
              <a:rPr lang="it-IT" sz="3600" dirty="0" err="1" smtClean="0"/>
              <a:t>library</a:t>
            </a:r>
            <a:r>
              <a:rPr lang="it-IT" sz="3600" dirty="0" smtClean="0"/>
              <a:t> </a:t>
            </a:r>
            <a:r>
              <a:rPr lang="it-IT" sz="3600" dirty="0" err="1" smtClean="0"/>
              <a:t>preparation</a:t>
            </a:r>
            <a:r>
              <a:rPr lang="it-IT" sz="3600" dirty="0" smtClean="0"/>
              <a:t> </a:t>
            </a:r>
            <a:r>
              <a:rPr lang="it-IT" sz="3600" dirty="0" err="1" smtClean="0"/>
              <a:t>protocols</a:t>
            </a:r>
            <a:r>
              <a:rPr lang="it-IT" sz="3600" dirty="0" smtClean="0"/>
              <a:t> </a:t>
            </a:r>
            <a:r>
              <a:rPr lang="it-IT" sz="3600" dirty="0" err="1" smtClean="0"/>
              <a:t>fragment</a:t>
            </a:r>
            <a:r>
              <a:rPr lang="it-IT" sz="3600" dirty="0" smtClean="0"/>
              <a:t> </a:t>
            </a:r>
            <a:r>
              <a:rPr lang="it-IT" sz="3600" dirty="0" err="1" smtClean="0"/>
              <a:t>ligation</a:t>
            </a:r>
            <a:r>
              <a:rPr lang="it-IT" sz="3600" dirty="0" smtClean="0"/>
              <a:t> </a:t>
            </a:r>
            <a:r>
              <a:rPr lang="it-IT" sz="3600" dirty="0" err="1" smtClean="0"/>
              <a:t>is</a:t>
            </a:r>
            <a:r>
              <a:rPr lang="it-IT" sz="3600" dirty="0" smtClean="0"/>
              <a:t> </a:t>
            </a:r>
            <a:r>
              <a:rPr lang="it-IT" sz="3600" dirty="0" err="1" smtClean="0"/>
              <a:t>not</a:t>
            </a:r>
            <a:r>
              <a:rPr lang="it-IT" sz="3600" dirty="0" smtClean="0"/>
              <a:t> </a:t>
            </a:r>
            <a:r>
              <a:rPr lang="it-IT" sz="3600" dirty="0" err="1" smtClean="0"/>
              <a:t>really</a:t>
            </a:r>
            <a:r>
              <a:rPr lang="it-IT" sz="3600" dirty="0" smtClean="0"/>
              <a:t> random, and </a:t>
            </a:r>
            <a:r>
              <a:rPr lang="it-IT" sz="3600" dirty="0" err="1" smtClean="0"/>
              <a:t>fragments</a:t>
            </a:r>
            <a:r>
              <a:rPr lang="it-IT" sz="3600" dirty="0" smtClean="0"/>
              <a:t> with </a:t>
            </a:r>
            <a:r>
              <a:rPr lang="it-IT" sz="3600" dirty="0" err="1" smtClean="0"/>
              <a:t>particular</a:t>
            </a:r>
            <a:r>
              <a:rPr lang="it-IT" sz="3600" dirty="0" smtClean="0"/>
              <a:t> nucleotide </a:t>
            </a:r>
            <a:r>
              <a:rPr lang="it-IT" sz="3600" dirty="0" err="1" smtClean="0"/>
              <a:t>compositions</a:t>
            </a:r>
            <a:r>
              <a:rPr lang="it-IT" sz="3600" dirty="0" smtClean="0"/>
              <a:t> are </a:t>
            </a:r>
            <a:r>
              <a:rPr lang="it-IT" sz="3600" dirty="0" err="1" smtClean="0"/>
              <a:t>sometimes</a:t>
            </a:r>
            <a:r>
              <a:rPr lang="it-IT" sz="3600" dirty="0" smtClean="0"/>
              <a:t> </a:t>
            </a:r>
            <a:r>
              <a:rPr lang="it-IT" sz="3600" dirty="0" err="1" smtClean="0"/>
              <a:t>preferred</a:t>
            </a:r>
            <a:r>
              <a:rPr lang="it-IT" sz="3600" dirty="0" smtClean="0"/>
              <a:t> over </a:t>
            </a:r>
            <a:r>
              <a:rPr lang="it-IT" sz="3600" dirty="0" err="1" smtClean="0"/>
              <a:t>others</a:t>
            </a:r>
            <a:endParaRPr lang="it-IT" sz="3600" dirty="0" smtClean="0"/>
          </a:p>
          <a:p>
            <a:endParaRPr lang="it-IT" dirty="0"/>
          </a:p>
        </p:txBody>
      </p:sp>
      <p:pic>
        <p:nvPicPr>
          <p:cNvPr id="4" name="Immagine 3"/>
          <p:cNvPicPr>
            <a:picLocks noChangeAspect="1"/>
          </p:cNvPicPr>
          <p:nvPr/>
        </p:nvPicPr>
        <p:blipFill>
          <a:blip r:embed="rId2"/>
          <a:stretch>
            <a:fillRect/>
          </a:stretch>
        </p:blipFill>
        <p:spPr>
          <a:xfrm>
            <a:off x="6432331" y="1036728"/>
            <a:ext cx="5287450" cy="3444830"/>
          </a:xfrm>
          <a:prstGeom prst="rect">
            <a:avLst/>
          </a:prstGeom>
        </p:spPr>
      </p:pic>
      <p:sp>
        <p:nvSpPr>
          <p:cNvPr id="7" name="Rettangolo 6"/>
          <p:cNvSpPr/>
          <p:nvPr/>
        </p:nvSpPr>
        <p:spPr>
          <a:xfrm>
            <a:off x="6747641" y="1354737"/>
            <a:ext cx="798787" cy="31268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ccia in giù 7"/>
          <p:cNvSpPr/>
          <p:nvPr/>
        </p:nvSpPr>
        <p:spPr>
          <a:xfrm rot="8174871">
            <a:off x="7713435" y="4505951"/>
            <a:ext cx="31531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p:cNvSpPr txBox="1"/>
          <p:nvPr/>
        </p:nvSpPr>
        <p:spPr>
          <a:xfrm>
            <a:off x="6432331" y="5171144"/>
            <a:ext cx="5287450" cy="923330"/>
          </a:xfrm>
          <a:prstGeom prst="rect">
            <a:avLst/>
          </a:prstGeom>
          <a:noFill/>
          <a:ln>
            <a:solidFill>
              <a:srgbClr val="FF0000"/>
            </a:solidFill>
          </a:ln>
        </p:spPr>
        <p:txBody>
          <a:bodyPr wrap="square" rtlCol="0">
            <a:spAutoFit/>
          </a:bodyPr>
          <a:lstStyle/>
          <a:p>
            <a:r>
              <a:rPr lang="it-IT" dirty="0" err="1" smtClean="0"/>
              <a:t>Deviation</a:t>
            </a:r>
            <a:r>
              <a:rPr lang="it-IT" dirty="0" smtClean="0"/>
              <a:t> from </a:t>
            </a:r>
            <a:r>
              <a:rPr lang="it-IT" dirty="0" err="1" smtClean="0"/>
              <a:t>expectations</a:t>
            </a:r>
            <a:r>
              <a:rPr lang="it-IT" dirty="0" smtClean="0"/>
              <a:t>, </a:t>
            </a:r>
            <a:r>
              <a:rPr lang="it-IT" dirty="0" err="1" smtClean="0"/>
              <a:t>indicates</a:t>
            </a:r>
            <a:r>
              <a:rPr lang="it-IT" dirty="0" smtClean="0"/>
              <a:t> a </a:t>
            </a:r>
            <a:r>
              <a:rPr lang="it-IT" dirty="0" err="1" smtClean="0"/>
              <a:t>compositional</a:t>
            </a:r>
            <a:endParaRPr lang="it-IT" dirty="0" smtClean="0"/>
          </a:p>
          <a:p>
            <a:r>
              <a:rPr lang="it-IT" dirty="0" err="1"/>
              <a:t>b</a:t>
            </a:r>
            <a:r>
              <a:rPr lang="it-IT" dirty="0" err="1" smtClean="0"/>
              <a:t>ias</a:t>
            </a:r>
            <a:r>
              <a:rPr lang="it-IT" dirty="0" smtClean="0"/>
              <a:t> </a:t>
            </a:r>
            <a:r>
              <a:rPr lang="it-IT" dirty="0" err="1" smtClean="0"/>
              <a:t>at</a:t>
            </a:r>
            <a:r>
              <a:rPr lang="it-IT" dirty="0" smtClean="0"/>
              <a:t> the 5’ end of </a:t>
            </a:r>
            <a:r>
              <a:rPr lang="it-IT" dirty="0" err="1" smtClean="0"/>
              <a:t>our</a:t>
            </a:r>
            <a:r>
              <a:rPr lang="it-IT" dirty="0" smtClean="0"/>
              <a:t> </a:t>
            </a:r>
            <a:r>
              <a:rPr lang="it-IT" dirty="0" err="1" smtClean="0"/>
              <a:t>reads</a:t>
            </a:r>
            <a:r>
              <a:rPr lang="it-IT" dirty="0" smtClean="0"/>
              <a:t>. </a:t>
            </a:r>
            <a:r>
              <a:rPr lang="it-IT" dirty="0" err="1" smtClean="0"/>
              <a:t>This</a:t>
            </a:r>
            <a:r>
              <a:rPr lang="it-IT" dirty="0" smtClean="0"/>
              <a:t> </a:t>
            </a:r>
            <a:r>
              <a:rPr lang="it-IT" dirty="0" err="1" smtClean="0"/>
              <a:t>may</a:t>
            </a:r>
            <a:r>
              <a:rPr lang="it-IT" dirty="0" smtClean="0"/>
              <a:t> be an </a:t>
            </a:r>
            <a:r>
              <a:rPr lang="it-IT" dirty="0" err="1" smtClean="0"/>
              <a:t>adapter</a:t>
            </a:r>
            <a:r>
              <a:rPr lang="it-IT" dirty="0" smtClean="0"/>
              <a:t> to be </a:t>
            </a:r>
            <a:r>
              <a:rPr lang="it-IT" dirty="0" err="1" smtClean="0"/>
              <a:t>removed</a:t>
            </a:r>
            <a:r>
              <a:rPr lang="it-IT" dirty="0" smtClean="0"/>
              <a:t>.</a:t>
            </a:r>
            <a:endParaRPr lang="en-US" dirty="0"/>
          </a:p>
        </p:txBody>
      </p:sp>
    </p:spTree>
    <p:extLst>
      <p:ext uri="{BB962C8B-B14F-4D97-AF65-F5344CB8AC3E}">
        <p14:creationId xmlns:p14="http://schemas.microsoft.com/office/powerpoint/2010/main" val="1959428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1354</Words>
  <Application>Microsoft Office PowerPoint</Application>
  <PresentationFormat>Widescreen</PresentationFormat>
  <Paragraphs>81</Paragraphs>
  <Slides>13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13</vt:i4>
      </vt:variant>
    </vt:vector>
  </HeadingPairs>
  <TitlesOfParts>
    <vt:vector size="17" baseType="lpstr">
      <vt:lpstr>Arial</vt:lpstr>
      <vt:lpstr>Calibri</vt:lpstr>
      <vt:lpstr>Calibri Light</vt:lpstr>
      <vt:lpstr>Office Theme</vt:lpstr>
      <vt:lpstr>TRIMMING – Why and when?</vt:lpstr>
      <vt:lpstr>TRIMMING – How?</vt:lpstr>
      <vt:lpstr>Some examples</vt:lpstr>
      <vt:lpstr>Sequencing data overview</vt:lpstr>
      <vt:lpstr>Sequencing data overview</vt:lpstr>
      <vt:lpstr>Sequencing data overview</vt:lpstr>
      <vt:lpstr>Trimming by quality</vt:lpstr>
      <vt:lpstr>Trimming adapters</vt:lpstr>
      <vt:lpstr>Trimming adapters</vt:lpstr>
      <vt:lpstr>Trimming – step-by-step in the CLC Genomics WB</vt:lpstr>
      <vt:lpstr>Trimming – step-by-step in the CLC Genomics WB</vt:lpstr>
      <vt:lpstr>Trimming – step-by-step in the CLC Genomics WB</vt:lpstr>
      <vt:lpstr>Trimming – final expected outcome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silico cloning</dc:title>
  <dc:creator>marco gerdol</dc:creator>
  <cp:lastModifiedBy>marco gerdol</cp:lastModifiedBy>
  <cp:revision>35</cp:revision>
  <dcterms:created xsi:type="dcterms:W3CDTF">2016-10-13T10:31:15Z</dcterms:created>
  <dcterms:modified xsi:type="dcterms:W3CDTF">2019-01-16T11:07:54Z</dcterms:modified>
</cp:coreProperties>
</file>