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B9976-FAF2-4ADD-9B6B-57E69C002DF8}" type="datetimeFigureOut">
              <a:rPr lang="it-IT" smtClean="0"/>
              <a:t>25/01/2019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D5565-C437-4AEA-8306-4AC5369641E8}" type="slidenum">
              <a:rPr lang="it-IT" smtClean="0"/>
              <a:t>‹N›</a:t>
            </a:fld>
            <a:endParaRPr lang="it-IT"/>
          </a:p>
        </p:txBody>
      </p:sp>
    </p:spTree>
    <p:extLst>
      <p:ext uri="{BB962C8B-B14F-4D97-AF65-F5344CB8AC3E}">
        <p14:creationId xmlns:p14="http://schemas.microsoft.com/office/powerpoint/2010/main" val="397481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3"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9"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3"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5"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9"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3"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7"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1"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ea typeface="Microsoft YaHei" pitchFamily="34" charset="-122"/>
              </a:rPr>
              <a:t>Insomma licheni sono ovunque, nel posto in cui siamo ovunque ci giriamo possiamo trovarli. Le aree in cui i licheni non crescono sono quelle con più elevato impatto antropico, le più inquinate, come grandi città o aree industrializzate. I licheni sono sensibili all'inquinamento atmosferico, in particolare all'anidride solforosa, ossidi di azoto.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7"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bwMode="auto">
          <a:xfrm>
            <a:off x="-14225588" y="-11796713"/>
            <a:ext cx="16649701" cy="1248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5"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9"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ea typeface="Microsoft YaHei" pitchFamily="34" charset="-122"/>
              </a:rPr>
              <a:t>Quando il fungo è in forma lichenizzata assume una morfologia del tutto peculiare, del tutto diversa dalla forma in cui si trova allo stato libero. Il fungo fa da camera di coltura per le alghe, offrendo ancoraggio, protezione dall'ambiente esterno, dal disseccamento per avere in cambio del cibo.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7"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1" name="Text Box 2"/>
          <p:cNvSpPr>
            <a:spLocks noGrp="1" noChangeArrowheads="1"/>
          </p:cNvSpPr>
          <p:nvPr>
            <p:ph type="body" idx="1"/>
          </p:nvPr>
        </p:nvSpPr>
        <p:spPr bwMode="auto">
          <a:xfrm>
            <a:off x="685800" y="4273550"/>
            <a:ext cx="54864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numCol="1" anchor="ctr" anchorCtr="0" compatLnSpc="1">
            <a:prstTxWarp prst="textNoShape">
              <a:avLst/>
            </a:prstTxWarp>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mtClean="0">
              <a:ea typeface="Microsoft YaHei"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
          <p:cNvSpPr>
            <a:spLocks noGrp="1" noRot="1" noChangeAspect="1" noChangeArrowheads="1" noTextEdit="1"/>
          </p:cNvSpPr>
          <p:nvPr>
            <p:ph type="sldImg"/>
          </p:nvPr>
        </p:nvSpPr>
        <p:spPr bwMode="auto">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5" name="Text Box 2"/>
          <p:cNvSpPr txBox="1">
            <a:spLocks noChangeArrowheads="1"/>
          </p:cNvSpPr>
          <p:nvPr/>
        </p:nvSpPr>
        <p:spPr bwMode="auto">
          <a:xfrm>
            <a:off x="720725" y="4270375"/>
            <a:ext cx="548640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Calibri" pitchFamily="34" charset="0"/>
              </a:defRPr>
            </a:lvl9pPr>
          </a:lstStyle>
          <a:p>
            <a:pPr eaLnBrk="1" fontAlgn="base" hangingPunct="1">
              <a:spcBef>
                <a:spcPts val="450"/>
              </a:spcBef>
              <a:spcAft>
                <a:spcPct val="0"/>
              </a:spcAft>
            </a:pPr>
            <a:r>
              <a:rPr lang="it-IT" altLang="it-IT">
                <a:solidFill>
                  <a:srgbClr val="000000"/>
                </a:solidFill>
                <a:latin typeface="Times New Roman" pitchFamily="18" charset="0"/>
                <a:ea typeface="Microsoft YaHei" pitchFamily="34" charset="-122"/>
                <a:cs typeface="Arial" charset="0"/>
              </a:rPr>
              <a:t>La morofologia dei licheni è peculiare. Il fungo in coltura da solo sviluppa un classico micelio, poco differenziato, solo quando è lichenizzato assume le tipiche morfologie. L'incontro tra il fungo e l'alga innesca un processo per cui la normale morfogenesi fungina viene modificata. </a:t>
            </a:r>
          </a:p>
        </p:txBody>
      </p:sp>
      <p:sp>
        <p:nvSpPr>
          <p:cNvPr id="141316" name="Segnaposto note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33D6FA-0B71-4F8B-8960-FBB0A260C38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98056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ABE-043F-40CF-BE09-C11982B6ED4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0050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70576E-1270-49A3-BC38-51DEC754E71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8686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F3CA1724-02DA-4357-96D7-03E43944F910}" type="slidenum">
              <a:rPr lang="en-US" altLang="it-IT"/>
              <a:pPr>
                <a:defRPr/>
              </a:pPr>
              <a:t>‹N›</a:t>
            </a:fld>
            <a:endParaRPr lang="en-US" altLang="it-IT"/>
          </a:p>
        </p:txBody>
      </p:sp>
    </p:spTree>
    <p:extLst>
      <p:ext uri="{BB962C8B-B14F-4D97-AF65-F5344CB8AC3E}">
        <p14:creationId xmlns:p14="http://schemas.microsoft.com/office/powerpoint/2010/main" val="342576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B8879F66-2C66-49F8-9A61-9BAB1B270852}" type="slidenum">
              <a:rPr lang="en-US" altLang="it-IT"/>
              <a:pPr>
                <a:defRPr/>
              </a:pPr>
              <a:t>‹N›</a:t>
            </a:fld>
            <a:endParaRPr lang="en-US" altLang="it-IT"/>
          </a:p>
        </p:txBody>
      </p:sp>
    </p:spTree>
    <p:extLst>
      <p:ext uri="{BB962C8B-B14F-4D97-AF65-F5344CB8AC3E}">
        <p14:creationId xmlns:p14="http://schemas.microsoft.com/office/powerpoint/2010/main" val="149566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8E3B2EEF-31EA-4CFF-96A7-AE5A32C75254}" type="slidenum">
              <a:rPr lang="en-US" altLang="it-IT"/>
              <a:pPr>
                <a:defRPr/>
              </a:pPr>
              <a:t>‹N›</a:t>
            </a:fld>
            <a:endParaRPr lang="en-US" altLang="it-IT"/>
          </a:p>
        </p:txBody>
      </p:sp>
    </p:spTree>
    <p:extLst>
      <p:ext uri="{BB962C8B-B14F-4D97-AF65-F5344CB8AC3E}">
        <p14:creationId xmlns:p14="http://schemas.microsoft.com/office/powerpoint/2010/main" val="1545357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B55F902E-8FB9-45C5-8762-3A021304E5D0}" type="slidenum">
              <a:rPr lang="en-US" altLang="it-IT"/>
              <a:pPr>
                <a:defRPr/>
              </a:pPr>
              <a:t>‹N›</a:t>
            </a:fld>
            <a:endParaRPr lang="en-US" altLang="it-IT"/>
          </a:p>
        </p:txBody>
      </p:sp>
    </p:spTree>
    <p:extLst>
      <p:ext uri="{BB962C8B-B14F-4D97-AF65-F5344CB8AC3E}">
        <p14:creationId xmlns:p14="http://schemas.microsoft.com/office/powerpoint/2010/main" val="6954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9DD86C8A-7CD5-4CDE-A550-26E8A6943F4B}" type="slidenum">
              <a:rPr lang="en-US" altLang="it-IT"/>
              <a:pPr>
                <a:defRPr/>
              </a:pPr>
              <a:t>‹N›</a:t>
            </a:fld>
            <a:endParaRPr lang="en-US" altLang="it-IT"/>
          </a:p>
        </p:txBody>
      </p:sp>
    </p:spTree>
    <p:extLst>
      <p:ext uri="{BB962C8B-B14F-4D97-AF65-F5344CB8AC3E}">
        <p14:creationId xmlns:p14="http://schemas.microsoft.com/office/powerpoint/2010/main" val="159507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B7D86758-9173-4D76-BAE2-4612A0491863}" type="slidenum">
              <a:rPr lang="en-US" altLang="it-IT"/>
              <a:pPr>
                <a:defRPr/>
              </a:pPr>
              <a:t>‹N›</a:t>
            </a:fld>
            <a:endParaRPr lang="en-US" altLang="it-IT"/>
          </a:p>
        </p:txBody>
      </p:sp>
    </p:spTree>
    <p:extLst>
      <p:ext uri="{BB962C8B-B14F-4D97-AF65-F5344CB8AC3E}">
        <p14:creationId xmlns:p14="http://schemas.microsoft.com/office/powerpoint/2010/main" val="3122076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C31C6D3D-9DFC-43F4-8ACC-DA92C5528B8E}" type="slidenum">
              <a:rPr lang="en-US" altLang="it-IT"/>
              <a:pPr>
                <a:defRPr/>
              </a:pPr>
              <a:t>‹N›</a:t>
            </a:fld>
            <a:endParaRPr lang="en-US" altLang="it-IT"/>
          </a:p>
        </p:txBody>
      </p:sp>
    </p:spTree>
    <p:extLst>
      <p:ext uri="{BB962C8B-B14F-4D97-AF65-F5344CB8AC3E}">
        <p14:creationId xmlns:p14="http://schemas.microsoft.com/office/powerpoint/2010/main" val="2606515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155D987A-097A-4759-B8A3-DAC9FA22DA8C}" type="slidenum">
              <a:rPr lang="en-US" altLang="it-IT"/>
              <a:pPr>
                <a:defRPr/>
              </a:pPr>
              <a:t>‹N›</a:t>
            </a:fld>
            <a:endParaRPr lang="en-US" altLang="it-IT"/>
          </a:p>
        </p:txBody>
      </p:sp>
    </p:spTree>
    <p:extLst>
      <p:ext uri="{BB962C8B-B14F-4D97-AF65-F5344CB8AC3E}">
        <p14:creationId xmlns:p14="http://schemas.microsoft.com/office/powerpoint/2010/main" val="401770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74BAC-2DE3-4F44-9215-AF2ECFB7876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386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CA470DE0-4B6D-4A09-BE4E-EC9BE84750F2}" type="slidenum">
              <a:rPr lang="en-US" altLang="it-IT"/>
              <a:pPr>
                <a:defRPr/>
              </a:pPr>
              <a:t>‹N›</a:t>
            </a:fld>
            <a:endParaRPr lang="en-US" altLang="it-IT"/>
          </a:p>
        </p:txBody>
      </p:sp>
    </p:spTree>
    <p:extLst>
      <p:ext uri="{BB962C8B-B14F-4D97-AF65-F5344CB8AC3E}">
        <p14:creationId xmlns:p14="http://schemas.microsoft.com/office/powerpoint/2010/main" val="4144643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5471F495-33E8-4BEC-B915-96A75B6BF777}" type="slidenum">
              <a:rPr lang="en-US" altLang="it-IT"/>
              <a:pPr>
                <a:defRPr/>
              </a:pPr>
              <a:t>‹N›</a:t>
            </a:fld>
            <a:endParaRPr lang="en-US" altLang="it-IT"/>
          </a:p>
        </p:txBody>
      </p:sp>
    </p:spTree>
    <p:extLst>
      <p:ext uri="{BB962C8B-B14F-4D97-AF65-F5344CB8AC3E}">
        <p14:creationId xmlns:p14="http://schemas.microsoft.com/office/powerpoint/2010/main" val="151227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F3E3777E-5D2C-44D1-A6B2-943EB6B7F5E3}" type="slidenum">
              <a:rPr lang="en-US" altLang="it-IT"/>
              <a:pPr>
                <a:defRPr/>
              </a:pPr>
              <a:t>‹N›</a:t>
            </a:fld>
            <a:endParaRPr lang="en-US" altLang="it-IT"/>
          </a:p>
        </p:txBody>
      </p:sp>
    </p:spTree>
    <p:extLst>
      <p:ext uri="{BB962C8B-B14F-4D97-AF65-F5344CB8AC3E}">
        <p14:creationId xmlns:p14="http://schemas.microsoft.com/office/powerpoint/2010/main" val="3434986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2861FD6C-F0AB-49B0-8918-DFE6CFF2E636}" type="slidenum">
              <a:rPr lang="en-US" altLang="it-IT"/>
              <a:pPr>
                <a:defRPr/>
              </a:pPr>
              <a:t>‹N›</a:t>
            </a:fld>
            <a:endParaRPr lang="en-US" altLang="it-IT"/>
          </a:p>
        </p:txBody>
      </p:sp>
    </p:spTree>
    <p:extLst>
      <p:ext uri="{BB962C8B-B14F-4D97-AF65-F5344CB8AC3E}">
        <p14:creationId xmlns:p14="http://schemas.microsoft.com/office/powerpoint/2010/main" val="817334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321C47E6-02BC-42D3-8DA3-ABA4A8CD89F4}" type="slidenum">
              <a:rPr lang="en-US" altLang="it-IT"/>
              <a:pPr>
                <a:defRPr/>
              </a:pPr>
              <a:t>‹N›</a:t>
            </a:fld>
            <a:endParaRPr lang="en-US" altLang="it-IT"/>
          </a:p>
        </p:txBody>
      </p:sp>
    </p:spTree>
    <p:extLst>
      <p:ext uri="{BB962C8B-B14F-4D97-AF65-F5344CB8AC3E}">
        <p14:creationId xmlns:p14="http://schemas.microsoft.com/office/powerpoint/2010/main" val="2410753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EDB0E412-2E21-4224-AE21-3CFBBA3AB384}" type="slidenum">
              <a:rPr lang="en-US" altLang="it-IT"/>
              <a:pPr>
                <a:defRPr/>
              </a:pPr>
              <a:t>‹N›</a:t>
            </a:fld>
            <a:endParaRPr lang="en-US" altLang="it-IT"/>
          </a:p>
        </p:txBody>
      </p:sp>
    </p:spTree>
    <p:extLst>
      <p:ext uri="{BB962C8B-B14F-4D97-AF65-F5344CB8AC3E}">
        <p14:creationId xmlns:p14="http://schemas.microsoft.com/office/powerpoint/2010/main" val="437968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50BFFC85-4931-4119-AAC5-E9CF63676923}" type="slidenum">
              <a:rPr lang="en-US" altLang="it-IT"/>
              <a:pPr>
                <a:defRPr/>
              </a:pPr>
              <a:t>‹N›</a:t>
            </a:fld>
            <a:endParaRPr lang="en-US" altLang="it-IT"/>
          </a:p>
        </p:txBody>
      </p:sp>
    </p:spTree>
    <p:extLst>
      <p:ext uri="{BB962C8B-B14F-4D97-AF65-F5344CB8AC3E}">
        <p14:creationId xmlns:p14="http://schemas.microsoft.com/office/powerpoint/2010/main" val="1946028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69E67B20-4270-479A-B1F8-0DFFEC7BA3E2}" type="slidenum">
              <a:rPr lang="en-US" altLang="it-IT"/>
              <a:pPr>
                <a:defRPr/>
              </a:pPr>
              <a:t>‹N›</a:t>
            </a:fld>
            <a:endParaRPr lang="en-US" altLang="it-IT"/>
          </a:p>
        </p:txBody>
      </p:sp>
    </p:spTree>
    <p:extLst>
      <p:ext uri="{BB962C8B-B14F-4D97-AF65-F5344CB8AC3E}">
        <p14:creationId xmlns:p14="http://schemas.microsoft.com/office/powerpoint/2010/main" val="540805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20D79B95-3F03-4F5F-AE2D-FBE7B4A33835}" type="slidenum">
              <a:rPr lang="en-US" altLang="it-IT"/>
              <a:pPr>
                <a:defRPr/>
              </a:pPr>
              <a:t>‹N›</a:t>
            </a:fld>
            <a:endParaRPr lang="en-US" altLang="it-IT"/>
          </a:p>
        </p:txBody>
      </p:sp>
    </p:spTree>
    <p:extLst>
      <p:ext uri="{BB962C8B-B14F-4D97-AF65-F5344CB8AC3E}">
        <p14:creationId xmlns:p14="http://schemas.microsoft.com/office/powerpoint/2010/main" val="2428123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7FA60318-8BA0-476D-B5D2-E2C7E45F2417}" type="slidenum">
              <a:rPr lang="en-US" altLang="it-IT"/>
              <a:pPr>
                <a:defRPr/>
              </a:pPr>
              <a:t>‹N›</a:t>
            </a:fld>
            <a:endParaRPr lang="en-US" altLang="it-IT"/>
          </a:p>
        </p:txBody>
      </p:sp>
    </p:spTree>
    <p:extLst>
      <p:ext uri="{BB962C8B-B14F-4D97-AF65-F5344CB8AC3E}">
        <p14:creationId xmlns:p14="http://schemas.microsoft.com/office/powerpoint/2010/main" val="392146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811C64-59C5-4333-9D61-574C1360F9B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77062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DA0D2CF4-FF07-4323-9346-E69881854AF7}" type="slidenum">
              <a:rPr lang="en-US" altLang="it-IT"/>
              <a:pPr>
                <a:defRPr/>
              </a:pPr>
              <a:t>‹N›</a:t>
            </a:fld>
            <a:endParaRPr lang="en-US" altLang="it-IT"/>
          </a:p>
        </p:txBody>
      </p:sp>
    </p:spTree>
    <p:extLst>
      <p:ext uri="{BB962C8B-B14F-4D97-AF65-F5344CB8AC3E}">
        <p14:creationId xmlns:p14="http://schemas.microsoft.com/office/powerpoint/2010/main" val="2549256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9CA79307-3F5D-4F06-A891-0C15C501758C}" type="slidenum">
              <a:rPr lang="en-US" altLang="it-IT"/>
              <a:pPr>
                <a:defRPr/>
              </a:pPr>
              <a:t>‹N›</a:t>
            </a:fld>
            <a:endParaRPr lang="en-US" altLang="it-IT"/>
          </a:p>
        </p:txBody>
      </p:sp>
    </p:spTree>
    <p:extLst>
      <p:ext uri="{BB962C8B-B14F-4D97-AF65-F5344CB8AC3E}">
        <p14:creationId xmlns:p14="http://schemas.microsoft.com/office/powerpoint/2010/main" val="2834334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3EE418B3-5EB9-4F15-912C-D9DDB91BDCE5}" type="slidenum">
              <a:rPr lang="en-US" altLang="it-IT"/>
              <a:pPr>
                <a:defRPr/>
              </a:pPr>
              <a:t>‹N›</a:t>
            </a:fld>
            <a:endParaRPr lang="en-US" altLang="it-IT"/>
          </a:p>
        </p:txBody>
      </p:sp>
    </p:spTree>
    <p:extLst>
      <p:ext uri="{BB962C8B-B14F-4D97-AF65-F5344CB8AC3E}">
        <p14:creationId xmlns:p14="http://schemas.microsoft.com/office/powerpoint/2010/main" val="3189206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5"/>
          <p:cNvSpPr>
            <a:spLocks noGrp="1" noChangeArrowheads="1"/>
          </p:cNvSpPr>
          <p:nvPr>
            <p:ph type="sldNum" idx="10"/>
          </p:nvPr>
        </p:nvSpPr>
        <p:spPr/>
        <p:txBody>
          <a:bodyPr/>
          <a:lstStyle>
            <a:lvl1pPr defTabSz="914400">
              <a:defRPr>
                <a:latin typeface="Arial" charset="0"/>
                <a:cs typeface="Arial" charset="0"/>
              </a:defRPr>
            </a:lvl1pPr>
          </a:lstStyle>
          <a:p>
            <a:pPr>
              <a:defRPr/>
            </a:pPr>
            <a:fld id="{07945AE5-2237-4400-93F8-D65CE8D894E5}" type="slidenum">
              <a:rPr lang="en-US" altLang="it-IT"/>
              <a:pPr>
                <a:defRPr/>
              </a:pPr>
              <a:t>‹N›</a:t>
            </a:fld>
            <a:endParaRPr lang="en-US" altLang="it-IT"/>
          </a:p>
        </p:txBody>
      </p:sp>
    </p:spTree>
    <p:extLst>
      <p:ext uri="{BB962C8B-B14F-4D97-AF65-F5344CB8AC3E}">
        <p14:creationId xmlns:p14="http://schemas.microsoft.com/office/powerpoint/2010/main" val="246933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95CA1B-E951-461F-9526-D9AA775306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4700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427702-13D6-4111-B386-D4DCF8FCC61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5844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7B1156-E1D3-4BF4-930A-996050796EE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8699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FF2C7E-671F-4982-A43C-0DDFAB1FB94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759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A37B87-65DA-4D7E-8A51-585EBA94494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3372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8CF6E2-DBA7-4896-B4E7-06DB0B0885A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1842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D957F2-B48F-43F6-8634-60B27C555BCF}"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455218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smtClean="0"/>
              <a:t>Fate clic per modificare il formato del testo del titolo</a:t>
            </a:r>
          </a:p>
        </p:txBody>
      </p:sp>
      <p:sp>
        <p:nvSpPr>
          <p:cNvPr id="4099"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4"/>
            <a:r>
              <a:rPr lang="en-GB" altLang="it-IT" smtClean="0"/>
              <a:t>Nono livello struttura</a:t>
            </a:r>
          </a:p>
        </p:txBody>
      </p:sp>
      <p:sp>
        <p:nvSpPr>
          <p:cNvPr id="4100"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charset="0"/>
                <a:cs typeface="Arial" charset="0"/>
              </a:defRPr>
            </a:lvl1pPr>
            <a:lvl2pPr marL="742950" indent="-285750" defTabSz="449263" eaLnBrk="0" hangingPunct="0">
              <a:defRPr>
                <a:solidFill>
                  <a:schemeClr val="tx1"/>
                </a:solidFill>
                <a:latin typeface="Arial" charset="0"/>
                <a:cs typeface="Arial" charset="0"/>
              </a:defRPr>
            </a:lvl2pPr>
            <a:lvl3pPr marL="1143000" indent="-228600" defTabSz="449263" eaLnBrk="0" hangingPunct="0">
              <a:defRPr>
                <a:solidFill>
                  <a:schemeClr val="tx1"/>
                </a:solidFill>
                <a:latin typeface="Arial" charset="0"/>
                <a:cs typeface="Arial" charset="0"/>
              </a:defRPr>
            </a:lvl3pPr>
            <a:lvl4pPr marL="1600200" indent="-228600" defTabSz="449263" eaLnBrk="0" hangingPunct="0">
              <a:defRPr>
                <a:solidFill>
                  <a:schemeClr val="tx1"/>
                </a:solidFill>
                <a:latin typeface="Arial" charset="0"/>
                <a:cs typeface="Arial" charset="0"/>
              </a:defRPr>
            </a:lvl4pPr>
            <a:lvl5pPr marL="2057400" indent="-228600" defTabSz="449263" eaLnBrk="0" hangingPunct="0">
              <a:defRPr>
                <a:solidFill>
                  <a:schemeClr val="tx1"/>
                </a:solidFill>
                <a:latin typeface="Arial" charset="0"/>
                <a:cs typeface="Arial" charset="0"/>
              </a:defRPr>
            </a:lvl5pPr>
            <a:lvl6pPr marL="2514600" indent="-228600" defTabSz="449263" eaLnBrk="0" fontAlgn="base" hangingPunct="0">
              <a:spcBef>
                <a:spcPct val="0"/>
              </a:spcBef>
              <a:spcAft>
                <a:spcPct val="0"/>
              </a:spcAft>
              <a:defRPr>
                <a:solidFill>
                  <a:schemeClr val="tx1"/>
                </a:solidFill>
                <a:latin typeface="Arial" charset="0"/>
                <a:cs typeface="Arial" charset="0"/>
              </a:defRPr>
            </a:lvl6pPr>
            <a:lvl7pPr marL="2971800" indent="-228600" defTabSz="449263" eaLnBrk="0" fontAlgn="base" hangingPunct="0">
              <a:spcBef>
                <a:spcPct val="0"/>
              </a:spcBef>
              <a:spcAft>
                <a:spcPct val="0"/>
              </a:spcAft>
              <a:defRPr>
                <a:solidFill>
                  <a:schemeClr val="tx1"/>
                </a:solidFill>
                <a:latin typeface="Arial" charset="0"/>
                <a:cs typeface="Arial" charset="0"/>
              </a:defRPr>
            </a:lvl7pPr>
            <a:lvl8pPr marL="3429000" indent="-228600" defTabSz="449263" eaLnBrk="0" fontAlgn="base" hangingPunct="0">
              <a:spcBef>
                <a:spcPct val="0"/>
              </a:spcBef>
              <a:spcAft>
                <a:spcPct val="0"/>
              </a:spcAft>
              <a:defRPr>
                <a:solidFill>
                  <a:schemeClr val="tx1"/>
                </a:solidFill>
                <a:latin typeface="Arial" charset="0"/>
                <a:cs typeface="Arial" charset="0"/>
              </a:defRPr>
            </a:lvl8pPr>
            <a:lvl9pPr marL="3886200" indent="-228600" defTabSz="449263"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it-IT" altLang="it-IT" smtClean="0">
              <a:solidFill>
                <a:srgbClr val="FFFFFF"/>
              </a:solidFill>
              <a:latin typeface="Times New Roman" pitchFamily="18" charset="0"/>
            </a:endParaRPr>
          </a:p>
        </p:txBody>
      </p:sp>
      <p:sp>
        <p:nvSpPr>
          <p:cNvPr id="4101"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charset="0"/>
                <a:cs typeface="Arial" charset="0"/>
              </a:defRPr>
            </a:lvl1pPr>
            <a:lvl2pPr marL="742950" indent="-285750" defTabSz="449263" eaLnBrk="0" hangingPunct="0">
              <a:defRPr>
                <a:solidFill>
                  <a:schemeClr val="tx1"/>
                </a:solidFill>
                <a:latin typeface="Arial" charset="0"/>
                <a:cs typeface="Arial" charset="0"/>
              </a:defRPr>
            </a:lvl2pPr>
            <a:lvl3pPr marL="1143000" indent="-228600" defTabSz="449263" eaLnBrk="0" hangingPunct="0">
              <a:defRPr>
                <a:solidFill>
                  <a:schemeClr val="tx1"/>
                </a:solidFill>
                <a:latin typeface="Arial" charset="0"/>
                <a:cs typeface="Arial" charset="0"/>
              </a:defRPr>
            </a:lvl3pPr>
            <a:lvl4pPr marL="1600200" indent="-228600" defTabSz="449263" eaLnBrk="0" hangingPunct="0">
              <a:defRPr>
                <a:solidFill>
                  <a:schemeClr val="tx1"/>
                </a:solidFill>
                <a:latin typeface="Arial" charset="0"/>
                <a:cs typeface="Arial" charset="0"/>
              </a:defRPr>
            </a:lvl4pPr>
            <a:lvl5pPr marL="2057400" indent="-228600" defTabSz="449263" eaLnBrk="0" hangingPunct="0">
              <a:defRPr>
                <a:solidFill>
                  <a:schemeClr val="tx1"/>
                </a:solidFill>
                <a:latin typeface="Arial" charset="0"/>
                <a:cs typeface="Arial" charset="0"/>
              </a:defRPr>
            </a:lvl5pPr>
            <a:lvl6pPr marL="2514600" indent="-228600" defTabSz="449263" eaLnBrk="0" fontAlgn="base" hangingPunct="0">
              <a:spcBef>
                <a:spcPct val="0"/>
              </a:spcBef>
              <a:spcAft>
                <a:spcPct val="0"/>
              </a:spcAft>
              <a:defRPr>
                <a:solidFill>
                  <a:schemeClr val="tx1"/>
                </a:solidFill>
                <a:latin typeface="Arial" charset="0"/>
                <a:cs typeface="Arial" charset="0"/>
              </a:defRPr>
            </a:lvl6pPr>
            <a:lvl7pPr marL="2971800" indent="-228600" defTabSz="449263" eaLnBrk="0" fontAlgn="base" hangingPunct="0">
              <a:spcBef>
                <a:spcPct val="0"/>
              </a:spcBef>
              <a:spcAft>
                <a:spcPct val="0"/>
              </a:spcAft>
              <a:defRPr>
                <a:solidFill>
                  <a:schemeClr val="tx1"/>
                </a:solidFill>
                <a:latin typeface="Arial" charset="0"/>
                <a:cs typeface="Arial" charset="0"/>
              </a:defRPr>
            </a:lvl7pPr>
            <a:lvl8pPr marL="3429000" indent="-228600" defTabSz="449263" eaLnBrk="0" fontAlgn="base" hangingPunct="0">
              <a:spcBef>
                <a:spcPct val="0"/>
              </a:spcBef>
              <a:spcAft>
                <a:spcPct val="0"/>
              </a:spcAft>
              <a:defRPr>
                <a:solidFill>
                  <a:schemeClr val="tx1"/>
                </a:solidFill>
                <a:latin typeface="Arial" charset="0"/>
                <a:cs typeface="Arial" charset="0"/>
              </a:defRPr>
            </a:lvl8pPr>
            <a:lvl9pPr marL="3886200" indent="-228600" defTabSz="449263"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it-IT" altLang="it-IT" smtClean="0">
              <a:solidFill>
                <a:srgbClr val="FFFFFF"/>
              </a:solidFill>
              <a:latin typeface="Times New Roman" pitchFamily="18" charset="0"/>
            </a:endParaRPr>
          </a:p>
        </p:txBody>
      </p:sp>
      <p:sp>
        <p:nvSpPr>
          <p:cNvPr id="2"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defTabSz="449263" eaLnBrk="1" hangingPunct="1">
              <a:buSzPct val="100000"/>
              <a:tabLst>
                <a:tab pos="723900" algn="l"/>
                <a:tab pos="1447800" algn="l"/>
              </a:tabLst>
              <a:defRPr sz="1400">
                <a:solidFill>
                  <a:srgbClr val="000000"/>
                </a:solidFill>
                <a:latin typeface="Times New Roman" pitchFamily="18" charset="0"/>
                <a:cs typeface="+mn-cs"/>
              </a:defRPr>
            </a:lvl1pPr>
          </a:lstStyle>
          <a:p>
            <a:pPr fontAlgn="base">
              <a:spcBef>
                <a:spcPct val="0"/>
              </a:spcBef>
              <a:spcAft>
                <a:spcPct val="0"/>
              </a:spcAft>
              <a:defRPr/>
            </a:pPr>
            <a:fld id="{CD734D18-8F17-4439-8CEE-42AC0597F5E1}" type="slidenum">
              <a:rPr lang="en-US" altLang="it-IT"/>
              <a:pPr fontAlgn="base">
                <a:spcBef>
                  <a:spcPct val="0"/>
                </a:spcBef>
                <a:spcAft>
                  <a:spcPct val="0"/>
                </a:spcAft>
                <a:defRPr/>
              </a:pPr>
              <a:t>‹N›</a:t>
            </a:fld>
            <a:endParaRPr lang="en-US" altLang="it-IT"/>
          </a:p>
        </p:txBody>
      </p:sp>
    </p:spTree>
    <p:extLst>
      <p:ext uri="{BB962C8B-B14F-4D97-AF65-F5344CB8AC3E}">
        <p14:creationId xmlns:p14="http://schemas.microsoft.com/office/powerpoint/2010/main" val="4064901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smtClean="0"/>
              <a:t>Fate clic per modificare il formato del testo del titolo</a:t>
            </a:r>
          </a:p>
        </p:txBody>
      </p:sp>
      <p:sp>
        <p:nvSpPr>
          <p:cNvPr id="5123"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4"/>
            <a:r>
              <a:rPr lang="en-GB" altLang="it-IT" smtClean="0"/>
              <a:t>Nono livello struttura</a:t>
            </a:r>
          </a:p>
        </p:txBody>
      </p:sp>
      <p:sp>
        <p:nvSpPr>
          <p:cNvPr id="5124"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charset="0"/>
                <a:cs typeface="Arial" charset="0"/>
              </a:defRPr>
            </a:lvl1pPr>
            <a:lvl2pPr marL="742950" indent="-285750" defTabSz="449263" eaLnBrk="0" hangingPunct="0">
              <a:defRPr>
                <a:solidFill>
                  <a:schemeClr val="tx1"/>
                </a:solidFill>
                <a:latin typeface="Arial" charset="0"/>
                <a:cs typeface="Arial" charset="0"/>
              </a:defRPr>
            </a:lvl2pPr>
            <a:lvl3pPr marL="1143000" indent="-228600" defTabSz="449263" eaLnBrk="0" hangingPunct="0">
              <a:defRPr>
                <a:solidFill>
                  <a:schemeClr val="tx1"/>
                </a:solidFill>
                <a:latin typeface="Arial" charset="0"/>
                <a:cs typeface="Arial" charset="0"/>
              </a:defRPr>
            </a:lvl3pPr>
            <a:lvl4pPr marL="1600200" indent="-228600" defTabSz="449263" eaLnBrk="0" hangingPunct="0">
              <a:defRPr>
                <a:solidFill>
                  <a:schemeClr val="tx1"/>
                </a:solidFill>
                <a:latin typeface="Arial" charset="0"/>
                <a:cs typeface="Arial" charset="0"/>
              </a:defRPr>
            </a:lvl4pPr>
            <a:lvl5pPr marL="2057400" indent="-228600" defTabSz="449263" eaLnBrk="0" hangingPunct="0">
              <a:defRPr>
                <a:solidFill>
                  <a:schemeClr val="tx1"/>
                </a:solidFill>
                <a:latin typeface="Arial" charset="0"/>
                <a:cs typeface="Arial" charset="0"/>
              </a:defRPr>
            </a:lvl5pPr>
            <a:lvl6pPr marL="2514600" indent="-228600" defTabSz="449263" eaLnBrk="0" fontAlgn="base" hangingPunct="0">
              <a:spcBef>
                <a:spcPct val="0"/>
              </a:spcBef>
              <a:spcAft>
                <a:spcPct val="0"/>
              </a:spcAft>
              <a:defRPr>
                <a:solidFill>
                  <a:schemeClr val="tx1"/>
                </a:solidFill>
                <a:latin typeface="Arial" charset="0"/>
                <a:cs typeface="Arial" charset="0"/>
              </a:defRPr>
            </a:lvl6pPr>
            <a:lvl7pPr marL="2971800" indent="-228600" defTabSz="449263" eaLnBrk="0" fontAlgn="base" hangingPunct="0">
              <a:spcBef>
                <a:spcPct val="0"/>
              </a:spcBef>
              <a:spcAft>
                <a:spcPct val="0"/>
              </a:spcAft>
              <a:defRPr>
                <a:solidFill>
                  <a:schemeClr val="tx1"/>
                </a:solidFill>
                <a:latin typeface="Arial" charset="0"/>
                <a:cs typeface="Arial" charset="0"/>
              </a:defRPr>
            </a:lvl7pPr>
            <a:lvl8pPr marL="3429000" indent="-228600" defTabSz="449263" eaLnBrk="0" fontAlgn="base" hangingPunct="0">
              <a:spcBef>
                <a:spcPct val="0"/>
              </a:spcBef>
              <a:spcAft>
                <a:spcPct val="0"/>
              </a:spcAft>
              <a:defRPr>
                <a:solidFill>
                  <a:schemeClr val="tx1"/>
                </a:solidFill>
                <a:latin typeface="Arial" charset="0"/>
                <a:cs typeface="Arial" charset="0"/>
              </a:defRPr>
            </a:lvl8pPr>
            <a:lvl9pPr marL="3886200" indent="-228600" defTabSz="449263"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it-IT" altLang="it-IT" smtClean="0">
              <a:solidFill>
                <a:srgbClr val="FFFFFF"/>
              </a:solidFill>
              <a:latin typeface="Times New Roman" pitchFamily="18" charset="0"/>
            </a:endParaRPr>
          </a:p>
        </p:txBody>
      </p:sp>
      <p:sp>
        <p:nvSpPr>
          <p:cNvPr id="5125"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charset="0"/>
                <a:cs typeface="Arial" charset="0"/>
              </a:defRPr>
            </a:lvl1pPr>
            <a:lvl2pPr marL="742950" indent="-285750" defTabSz="449263" eaLnBrk="0" hangingPunct="0">
              <a:defRPr>
                <a:solidFill>
                  <a:schemeClr val="tx1"/>
                </a:solidFill>
                <a:latin typeface="Arial" charset="0"/>
                <a:cs typeface="Arial" charset="0"/>
              </a:defRPr>
            </a:lvl2pPr>
            <a:lvl3pPr marL="1143000" indent="-228600" defTabSz="449263" eaLnBrk="0" hangingPunct="0">
              <a:defRPr>
                <a:solidFill>
                  <a:schemeClr val="tx1"/>
                </a:solidFill>
                <a:latin typeface="Arial" charset="0"/>
                <a:cs typeface="Arial" charset="0"/>
              </a:defRPr>
            </a:lvl3pPr>
            <a:lvl4pPr marL="1600200" indent="-228600" defTabSz="449263" eaLnBrk="0" hangingPunct="0">
              <a:defRPr>
                <a:solidFill>
                  <a:schemeClr val="tx1"/>
                </a:solidFill>
                <a:latin typeface="Arial" charset="0"/>
                <a:cs typeface="Arial" charset="0"/>
              </a:defRPr>
            </a:lvl4pPr>
            <a:lvl5pPr marL="2057400" indent="-228600" defTabSz="449263" eaLnBrk="0" hangingPunct="0">
              <a:defRPr>
                <a:solidFill>
                  <a:schemeClr val="tx1"/>
                </a:solidFill>
                <a:latin typeface="Arial" charset="0"/>
                <a:cs typeface="Arial" charset="0"/>
              </a:defRPr>
            </a:lvl5pPr>
            <a:lvl6pPr marL="2514600" indent="-228600" defTabSz="449263" eaLnBrk="0" fontAlgn="base" hangingPunct="0">
              <a:spcBef>
                <a:spcPct val="0"/>
              </a:spcBef>
              <a:spcAft>
                <a:spcPct val="0"/>
              </a:spcAft>
              <a:defRPr>
                <a:solidFill>
                  <a:schemeClr val="tx1"/>
                </a:solidFill>
                <a:latin typeface="Arial" charset="0"/>
                <a:cs typeface="Arial" charset="0"/>
              </a:defRPr>
            </a:lvl6pPr>
            <a:lvl7pPr marL="2971800" indent="-228600" defTabSz="449263" eaLnBrk="0" fontAlgn="base" hangingPunct="0">
              <a:spcBef>
                <a:spcPct val="0"/>
              </a:spcBef>
              <a:spcAft>
                <a:spcPct val="0"/>
              </a:spcAft>
              <a:defRPr>
                <a:solidFill>
                  <a:schemeClr val="tx1"/>
                </a:solidFill>
                <a:latin typeface="Arial" charset="0"/>
                <a:cs typeface="Arial" charset="0"/>
              </a:defRPr>
            </a:lvl7pPr>
            <a:lvl8pPr marL="3429000" indent="-228600" defTabSz="449263" eaLnBrk="0" fontAlgn="base" hangingPunct="0">
              <a:spcBef>
                <a:spcPct val="0"/>
              </a:spcBef>
              <a:spcAft>
                <a:spcPct val="0"/>
              </a:spcAft>
              <a:defRPr>
                <a:solidFill>
                  <a:schemeClr val="tx1"/>
                </a:solidFill>
                <a:latin typeface="Arial" charset="0"/>
                <a:cs typeface="Arial" charset="0"/>
              </a:defRPr>
            </a:lvl8pPr>
            <a:lvl9pPr marL="3886200" indent="-228600" defTabSz="449263"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buClr>
                <a:srgbClr val="000000"/>
              </a:buClr>
              <a:buSzPct val="100000"/>
              <a:buFont typeface="Times New Roman" pitchFamily="18" charset="0"/>
              <a:buNone/>
              <a:defRPr/>
            </a:pPr>
            <a:endParaRPr lang="it-IT" altLang="it-IT" smtClean="0">
              <a:solidFill>
                <a:srgbClr val="FFFFFF"/>
              </a:solidFill>
              <a:latin typeface="Times New Roman" pitchFamily="18" charset="0"/>
            </a:endParaRPr>
          </a:p>
        </p:txBody>
      </p:sp>
      <p:sp>
        <p:nvSpPr>
          <p:cNvPr id="2"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defTabSz="449263" eaLnBrk="1" hangingPunct="1">
              <a:buSzPct val="100000"/>
              <a:tabLst>
                <a:tab pos="723900" algn="l"/>
                <a:tab pos="1447800" algn="l"/>
              </a:tabLst>
              <a:defRPr sz="1400">
                <a:solidFill>
                  <a:srgbClr val="000000"/>
                </a:solidFill>
                <a:latin typeface="Times New Roman" pitchFamily="18" charset="0"/>
                <a:cs typeface="+mn-cs"/>
              </a:defRPr>
            </a:lvl1pPr>
          </a:lstStyle>
          <a:p>
            <a:pPr fontAlgn="base">
              <a:spcBef>
                <a:spcPct val="0"/>
              </a:spcBef>
              <a:spcAft>
                <a:spcPct val="0"/>
              </a:spcAft>
              <a:defRPr/>
            </a:pPr>
            <a:fld id="{31B3DB9A-C967-4218-BE5A-36D6068F86E9}" type="slidenum">
              <a:rPr lang="en-US" altLang="it-IT"/>
              <a:pPr fontAlgn="base">
                <a:spcBef>
                  <a:spcPct val="0"/>
                </a:spcBef>
                <a:spcAft>
                  <a:spcPct val="0"/>
                </a:spcAft>
                <a:defRPr/>
              </a:pPr>
              <a:t>‹N›</a:t>
            </a:fld>
            <a:endParaRPr lang="en-US" altLang="it-IT"/>
          </a:p>
        </p:txBody>
      </p:sp>
    </p:spTree>
    <p:extLst>
      <p:ext uri="{BB962C8B-B14F-4D97-AF65-F5344CB8AC3E}">
        <p14:creationId xmlns:p14="http://schemas.microsoft.com/office/powerpoint/2010/main" val="3213513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anose="02020603050405020304" pitchFamily="18"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0"/>
            <a:ext cx="22098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468313" y="1773238"/>
            <a:ext cx="8280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charset="0"/>
                <a:cs typeface="Arial" charset="0"/>
              </a:defRPr>
            </a:lvl1pPr>
            <a:lvl2pPr marL="914400" indent="-457200" eaLnBrk="0" hangingPunct="0">
              <a:spcBef>
                <a:spcPct val="20000"/>
              </a:spcBef>
              <a:buChar char="–"/>
              <a:defRPr sz="2800">
                <a:solidFill>
                  <a:schemeClr val="tx1"/>
                </a:solidFill>
                <a:latin typeface="Arial" charset="0"/>
                <a:cs typeface="Arial" charset="0"/>
              </a:defRPr>
            </a:lvl2pPr>
            <a:lvl3pPr marL="1371600" indent="-457200" eaLnBrk="0" hangingPunct="0">
              <a:spcBef>
                <a:spcPct val="20000"/>
              </a:spcBef>
              <a:buChar char="•"/>
              <a:defRPr sz="2400">
                <a:solidFill>
                  <a:schemeClr val="tx1"/>
                </a:solidFill>
                <a:latin typeface="Arial" charset="0"/>
                <a:cs typeface="Arial" charset="0"/>
              </a:defRPr>
            </a:lvl3pPr>
            <a:lvl4pPr marL="1828800" indent="-457200" eaLnBrk="0" hangingPunct="0">
              <a:spcBef>
                <a:spcPct val="20000"/>
              </a:spcBef>
              <a:buChar char="–"/>
              <a:defRPr sz="2000">
                <a:solidFill>
                  <a:schemeClr val="tx1"/>
                </a:solidFill>
                <a:latin typeface="Arial" charset="0"/>
                <a:cs typeface="Arial" charset="0"/>
              </a:defRPr>
            </a:lvl4pPr>
            <a:lvl5pPr marL="2286000" indent="-457200" eaLnBrk="0" hangingPunct="0">
              <a:spcBef>
                <a:spcPct val="20000"/>
              </a:spcBef>
              <a:buChar char="»"/>
              <a:defRPr sz="2000">
                <a:solidFill>
                  <a:schemeClr val="tx1"/>
                </a:solidFill>
                <a:latin typeface="Arial" charset="0"/>
                <a:cs typeface="Arial" charset="0"/>
              </a:defRPr>
            </a:lvl5pPr>
            <a:lvl6pPr marL="2743200" indent="-457200" eaLnBrk="0" fontAlgn="base" hangingPunct="0">
              <a:spcBef>
                <a:spcPct val="20000"/>
              </a:spcBef>
              <a:spcAft>
                <a:spcPct val="0"/>
              </a:spcAft>
              <a:buChar char="»"/>
              <a:defRPr sz="2000">
                <a:solidFill>
                  <a:schemeClr val="tx1"/>
                </a:solidFill>
                <a:latin typeface="Arial" charset="0"/>
                <a:cs typeface="Arial" charset="0"/>
              </a:defRPr>
            </a:lvl6pPr>
            <a:lvl7pPr marL="3200400" indent="-457200" eaLnBrk="0" fontAlgn="base" hangingPunct="0">
              <a:spcBef>
                <a:spcPct val="20000"/>
              </a:spcBef>
              <a:spcAft>
                <a:spcPct val="0"/>
              </a:spcAft>
              <a:buChar char="»"/>
              <a:defRPr sz="2000">
                <a:solidFill>
                  <a:schemeClr val="tx1"/>
                </a:solidFill>
                <a:latin typeface="Arial" charset="0"/>
                <a:cs typeface="Arial" charset="0"/>
              </a:defRPr>
            </a:lvl7pPr>
            <a:lvl8pPr marL="3657600" indent="-457200" eaLnBrk="0" fontAlgn="base" hangingPunct="0">
              <a:spcBef>
                <a:spcPct val="20000"/>
              </a:spcBef>
              <a:spcAft>
                <a:spcPct val="0"/>
              </a:spcAft>
              <a:buChar char="»"/>
              <a:defRPr sz="2000">
                <a:solidFill>
                  <a:schemeClr val="tx1"/>
                </a:solidFill>
                <a:latin typeface="Arial" charset="0"/>
                <a:cs typeface="Arial" charset="0"/>
              </a:defRPr>
            </a:lvl8pPr>
            <a:lvl9pPr marL="4114800" indent="-4572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AutoNum type="arabicPeriod"/>
            </a:pPr>
            <a:r>
              <a:rPr lang="it-IT" altLang="it-IT" sz="2400">
                <a:solidFill>
                  <a:srgbClr val="000000"/>
                </a:solidFill>
              </a:rPr>
              <a:t>Biomonitoraggio attivo: Osservazioni su singole specie vegetali (</a:t>
            </a:r>
            <a:r>
              <a:rPr lang="it-IT" altLang="it-IT" sz="2400" i="1">
                <a:solidFill>
                  <a:srgbClr val="FF0000"/>
                </a:solidFill>
              </a:rPr>
              <a:t>Nicotiana tabacum</a:t>
            </a:r>
            <a:r>
              <a:rPr lang="it-IT" altLang="it-IT" sz="2400" i="1">
                <a:solidFill>
                  <a:srgbClr val="000000"/>
                </a:solidFill>
              </a:rPr>
              <a:t>, </a:t>
            </a:r>
            <a:r>
              <a:rPr lang="it-IT" altLang="it-IT" sz="2400" i="1">
                <a:solidFill>
                  <a:srgbClr val="FF0000"/>
                </a:solidFill>
              </a:rPr>
              <a:t>Trifolium pratense</a:t>
            </a:r>
            <a:r>
              <a:rPr lang="it-IT" altLang="it-IT" sz="2400">
                <a:solidFill>
                  <a:srgbClr val="000000"/>
                </a:solidFill>
              </a:rPr>
              <a:t>) come </a:t>
            </a:r>
            <a:r>
              <a:rPr lang="it-IT" altLang="it-IT" sz="2400">
                <a:solidFill>
                  <a:srgbClr val="FF0000"/>
                </a:solidFill>
              </a:rPr>
              <a:t>bioindicatori </a:t>
            </a:r>
            <a:r>
              <a:rPr lang="it-IT" altLang="it-IT" sz="2400">
                <a:solidFill>
                  <a:srgbClr val="000000"/>
                </a:solidFill>
              </a:rPr>
              <a:t>di una specifica tipologia di inquinanti: lo smog fotochimico (Ozono);</a:t>
            </a:r>
          </a:p>
          <a:p>
            <a:pPr eaLnBrk="1" fontAlgn="base" hangingPunct="1">
              <a:spcBef>
                <a:spcPct val="50000"/>
              </a:spcBef>
              <a:spcAft>
                <a:spcPct val="0"/>
              </a:spcAft>
              <a:buFontTx/>
              <a:buAutoNum type="arabicPeriod"/>
            </a:pPr>
            <a:r>
              <a:rPr lang="it-IT" altLang="it-IT" sz="2400">
                <a:solidFill>
                  <a:srgbClr val="000000"/>
                </a:solidFill>
              </a:rPr>
              <a:t>Biomonitoraggio passivo: determinazione di un Indice di BIODIVERSITA’ di </a:t>
            </a:r>
            <a:r>
              <a:rPr lang="it-IT" altLang="it-IT" sz="2400">
                <a:solidFill>
                  <a:srgbClr val="FF0000"/>
                </a:solidFill>
              </a:rPr>
              <a:t>comunità licheniche epifite </a:t>
            </a:r>
            <a:r>
              <a:rPr lang="it-IT" altLang="it-IT" sz="2400">
                <a:solidFill>
                  <a:srgbClr val="000000"/>
                </a:solidFill>
              </a:rPr>
              <a:t>come </a:t>
            </a:r>
            <a:r>
              <a:rPr lang="it-IT" altLang="it-IT" sz="2400">
                <a:solidFill>
                  <a:srgbClr val="FF0000"/>
                </a:solidFill>
              </a:rPr>
              <a:t>indicatori</a:t>
            </a:r>
            <a:r>
              <a:rPr lang="it-IT" altLang="it-IT" sz="2400">
                <a:solidFill>
                  <a:srgbClr val="000000"/>
                </a:solidFill>
              </a:rPr>
              <a:t> della QUALITA’ dell’aria.</a:t>
            </a:r>
          </a:p>
          <a:p>
            <a:pPr eaLnBrk="1" fontAlgn="base" hangingPunct="1">
              <a:spcBef>
                <a:spcPct val="50000"/>
              </a:spcBef>
              <a:spcAft>
                <a:spcPct val="0"/>
              </a:spcAft>
              <a:buFontTx/>
              <a:buAutoNum type="arabicPeriod"/>
            </a:pPr>
            <a:r>
              <a:rPr lang="it-IT" altLang="it-IT" sz="2400">
                <a:solidFill>
                  <a:srgbClr val="000000"/>
                </a:solidFill>
              </a:rPr>
              <a:t>Biomonitoraggio attivo e passivo: analisi su campioni di singole specie vegetali (in genere </a:t>
            </a:r>
            <a:r>
              <a:rPr lang="it-IT" altLang="it-IT" sz="2400">
                <a:solidFill>
                  <a:srgbClr val="FF0000"/>
                </a:solidFill>
              </a:rPr>
              <a:t>muschi o licheni</a:t>
            </a:r>
            <a:r>
              <a:rPr lang="it-IT" altLang="it-IT" sz="2400">
                <a:solidFill>
                  <a:srgbClr val="000000"/>
                </a:solidFill>
              </a:rPr>
              <a:t>) e animali (</a:t>
            </a:r>
            <a:r>
              <a:rPr lang="it-IT" altLang="it-IT" sz="2400">
                <a:solidFill>
                  <a:srgbClr val="FF0000"/>
                </a:solidFill>
              </a:rPr>
              <a:t>api</a:t>
            </a:r>
            <a:r>
              <a:rPr lang="it-IT" altLang="it-IT" sz="2400">
                <a:solidFill>
                  <a:srgbClr val="000000"/>
                </a:solidFill>
              </a:rPr>
              <a:t>, molluschi) come </a:t>
            </a:r>
            <a:r>
              <a:rPr lang="it-IT" altLang="it-IT" sz="2400">
                <a:solidFill>
                  <a:srgbClr val="FF0000"/>
                </a:solidFill>
              </a:rPr>
              <a:t>bioaccumulatori di metalli o inquinanti organici aerodiffusi persistenti</a:t>
            </a:r>
            <a:r>
              <a:rPr lang="it-IT" altLang="it-IT" sz="2400">
                <a:solidFill>
                  <a:srgbClr val="000000"/>
                </a:solidFill>
              </a:rPr>
              <a:t>.</a:t>
            </a:r>
          </a:p>
        </p:txBody>
      </p:sp>
      <p:sp>
        <p:nvSpPr>
          <p:cNvPr id="2" name="CasellaDiTesto 1"/>
          <p:cNvSpPr txBox="1">
            <a:spLocks noChangeArrowheads="1"/>
          </p:cNvSpPr>
          <p:nvPr/>
        </p:nvSpPr>
        <p:spPr bwMode="auto">
          <a:xfrm rot="-1575411">
            <a:off x="7086600" y="196215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fontAlgn="base" hangingPunct="1">
              <a:spcBef>
                <a:spcPct val="0"/>
              </a:spcBef>
              <a:spcAft>
                <a:spcPct val="0"/>
              </a:spcAft>
              <a:buFontTx/>
              <a:buNone/>
            </a:pPr>
            <a:r>
              <a:rPr lang="it-IT" altLang="it-IT" b="1">
                <a:solidFill>
                  <a:srgbClr val="FF0000"/>
                </a:solidFill>
              </a:rPr>
              <a:t>FATTO</a:t>
            </a:r>
          </a:p>
        </p:txBody>
      </p:sp>
    </p:spTree>
    <p:extLst>
      <p:ext uri="{BB962C8B-B14F-4D97-AF65-F5344CB8AC3E}">
        <p14:creationId xmlns:p14="http://schemas.microsoft.com/office/powerpoint/2010/main" val="389906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2335213"/>
            <a:ext cx="5173662" cy="419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1" name="Text Box 2"/>
          <p:cNvSpPr txBox="1">
            <a:spLocks noChangeArrowheads="1"/>
          </p:cNvSpPr>
          <p:nvPr/>
        </p:nvSpPr>
        <p:spPr bwMode="auto">
          <a:xfrm>
            <a:off x="457200" y="228600"/>
            <a:ext cx="84582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eaLnBrk="0" fontAlgn="base" hangingPunct="0">
              <a:spcBef>
                <a:spcPts val="1500"/>
              </a:spcBef>
              <a:spcAft>
                <a:spcPct val="0"/>
              </a:spcAft>
              <a:buClrTx/>
              <a:buFontTx/>
              <a:buNone/>
              <a:defRPr/>
            </a:pPr>
            <a:r>
              <a:rPr lang="it-IT" altLang="it-IT" sz="2400">
                <a:latin typeface="Arial" charset="0"/>
                <a:cs typeface="Arial" charset="0"/>
              </a:rPr>
              <a:t>Il tallo del 45% dei licheni viene considerato tra le strutture morfologicamente più complesse formate da un micete. In pratica è una piccola camera di coltura di </a:t>
            </a:r>
            <a:r>
              <a:rPr lang="it-IT" altLang="it-IT" sz="2400" b="1">
                <a:latin typeface="Arial" charset="0"/>
                <a:cs typeface="Arial" charset="0"/>
              </a:rPr>
              <a:t>FOTOBIONTI</a:t>
            </a:r>
            <a:r>
              <a:rPr lang="it-IT" altLang="it-IT" sz="2400">
                <a:latin typeface="Arial" charset="0"/>
                <a:cs typeface="Arial" charset="0"/>
              </a:rPr>
              <a:t>, che vengono messi nelle migliori condizioni di crescita, a tutto vantaggio del </a:t>
            </a:r>
            <a:r>
              <a:rPr lang="it-IT" altLang="it-IT" sz="2400" b="1">
                <a:latin typeface="Arial" charset="0"/>
                <a:cs typeface="Arial" charset="0"/>
              </a:rPr>
              <a:t>MICOBIONTE</a:t>
            </a:r>
            <a:r>
              <a:rPr lang="it-IT" altLang="it-IT" sz="2400">
                <a:latin typeface="Arial" charset="0"/>
                <a:cs typeface="Arial" charset="0"/>
              </a:rPr>
              <a:t>.</a:t>
            </a:r>
          </a:p>
        </p:txBody>
      </p:sp>
    </p:spTree>
    <p:extLst>
      <p:ext uri="{BB962C8B-B14F-4D97-AF65-F5344CB8AC3E}">
        <p14:creationId xmlns:p14="http://schemas.microsoft.com/office/powerpoint/2010/main" val="14493043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3962400" y="6553200"/>
            <a:ext cx="54102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875"/>
              </a:spcBef>
              <a:spcAft>
                <a:spcPct val="0"/>
              </a:spcAft>
              <a:buClrTx/>
              <a:buFontTx/>
              <a:buNone/>
            </a:pPr>
            <a:r>
              <a:rPr lang="it-IT" altLang="it-IT" sz="1400">
                <a:solidFill>
                  <a:srgbClr val="009900"/>
                </a:solidFill>
                <a:cs typeface="Arial" charset="0"/>
              </a:rPr>
              <a:t>Botanica - Modd. B+C ”Principi di Biologia vegetale con Laboratorio"</a:t>
            </a:r>
          </a:p>
        </p:txBody>
      </p:sp>
      <p:sp>
        <p:nvSpPr>
          <p:cNvPr id="167939" name="Line 2"/>
          <p:cNvSpPr>
            <a:spLocks noChangeShapeType="1"/>
          </p:cNvSpPr>
          <p:nvPr/>
        </p:nvSpPr>
        <p:spPr bwMode="auto">
          <a:xfrm>
            <a:off x="4038600" y="6550025"/>
            <a:ext cx="5105400" cy="1588"/>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pic>
        <p:nvPicPr>
          <p:cNvPr id="5018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6254750"/>
            <a:ext cx="482600"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0181" name="Group 4"/>
          <p:cNvGrpSpPr>
            <a:grpSpLocks/>
          </p:cNvGrpSpPr>
          <p:nvPr/>
        </p:nvGrpSpPr>
        <p:grpSpPr bwMode="auto">
          <a:xfrm>
            <a:off x="0" y="0"/>
            <a:ext cx="9139238" cy="6853238"/>
            <a:chOff x="0" y="0"/>
            <a:chExt cx="5757" cy="4317"/>
          </a:xfrm>
        </p:grpSpPr>
        <p:pic>
          <p:nvPicPr>
            <p:cNvPr id="501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57" cy="4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7" name="Text Box 6"/>
            <p:cNvSpPr txBox="1">
              <a:spLocks noChangeArrowheads="1"/>
            </p:cNvSpPr>
            <p:nvPr/>
          </p:nvSpPr>
          <p:spPr bwMode="auto">
            <a:xfrm>
              <a:off x="3571" y="2765"/>
              <a:ext cx="2128" cy="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000"/>
                </a:spcBef>
                <a:spcAft>
                  <a:spcPct val="0"/>
                </a:spcAft>
                <a:buClrTx/>
                <a:buFontTx/>
                <a:buNone/>
              </a:pPr>
              <a:r>
                <a:rPr lang="it-IT" altLang="it-IT" sz="1600">
                  <a:solidFill>
                    <a:srgbClr val="00FF00"/>
                  </a:solidFill>
                  <a:latin typeface="Arial" charset="0"/>
                  <a:cs typeface="Arial" charset="0"/>
                </a:rPr>
                <a:t>Il colorante DAPI (4'-6diamidin-2-phenil-indol) in luce d’essitazione UV-A (BP 340-380) colora di bianco i nuclei e le pareti, mentre la clorofilla delle alghe è AUTOFLUORESCENTE (rosso intenso, dopo un po’ arancione).</a:t>
              </a:r>
            </a:p>
          </p:txBody>
        </p:sp>
      </p:grpSp>
      <p:grpSp>
        <p:nvGrpSpPr>
          <p:cNvPr id="50182" name="Group 3"/>
          <p:cNvGrpSpPr>
            <a:grpSpLocks/>
          </p:cNvGrpSpPr>
          <p:nvPr/>
        </p:nvGrpSpPr>
        <p:grpSpPr bwMode="auto">
          <a:xfrm>
            <a:off x="3565525" y="6324600"/>
            <a:ext cx="5578475" cy="533400"/>
            <a:chOff x="2243" y="3984"/>
            <a:chExt cx="3514" cy="336"/>
          </a:xfrm>
        </p:grpSpPr>
        <p:pic>
          <p:nvPicPr>
            <p:cNvPr id="501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6"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7947" name="Text Box 6"/>
            <p:cNvSpPr txBox="1">
              <a:spLocks noChangeArrowheads="1"/>
            </p:cNvSpPr>
            <p:nvPr/>
          </p:nvSpPr>
          <p:spPr bwMode="auto">
            <a:xfrm>
              <a:off x="2352" y="4128"/>
              <a:ext cx="340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algn="r" defTabSz="449263" eaLnBrk="0" fontAlgn="base" hangingPunct="0">
                <a:spcBef>
                  <a:spcPts val="875"/>
                </a:spcBef>
                <a:spcAft>
                  <a:spcPct val="0"/>
                </a:spcAft>
                <a:buClrTx/>
                <a:buFontTx/>
                <a:buNone/>
                <a:defRPr/>
              </a:pPr>
              <a:r>
                <a:rPr lang="it-IT" altLang="it-IT" sz="1400">
                  <a:solidFill>
                    <a:srgbClr val="009900"/>
                  </a:solidFill>
                  <a:latin typeface="Arial" charset="0"/>
                  <a:cs typeface="Arial" charset="0"/>
                </a:rPr>
                <a:t>3Th – Biologia vegetale x STB – AA 2017-2018</a:t>
              </a:r>
            </a:p>
          </p:txBody>
        </p:sp>
      </p:grpSp>
    </p:spTree>
    <p:extLst>
      <p:ext uri="{BB962C8B-B14F-4D97-AF65-F5344CB8AC3E}">
        <p14:creationId xmlns:p14="http://schemas.microsoft.com/office/powerpoint/2010/main" val="11173042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
          <p:cNvGrpSpPr>
            <a:grpSpLocks/>
          </p:cNvGrpSpPr>
          <p:nvPr/>
        </p:nvGrpSpPr>
        <p:grpSpPr bwMode="auto">
          <a:xfrm>
            <a:off x="455613" y="287338"/>
            <a:ext cx="5459412" cy="5886450"/>
            <a:chOff x="287" y="181"/>
            <a:chExt cx="3439" cy="3708"/>
          </a:xfrm>
        </p:grpSpPr>
        <p:pic>
          <p:nvPicPr>
            <p:cNvPr id="512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 y="181"/>
              <a:ext cx="3435" cy="1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 y="1534"/>
              <a:ext cx="3439" cy="2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1203" name="Group 3"/>
          <p:cNvGrpSpPr>
            <a:grpSpLocks/>
          </p:cNvGrpSpPr>
          <p:nvPr/>
        </p:nvGrpSpPr>
        <p:grpSpPr bwMode="auto">
          <a:xfrm>
            <a:off x="3565525" y="6324600"/>
            <a:ext cx="5578475" cy="533400"/>
            <a:chOff x="2243" y="3984"/>
            <a:chExt cx="3514" cy="336"/>
          </a:xfrm>
        </p:grpSpPr>
        <p:pic>
          <p:nvPicPr>
            <p:cNvPr id="512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91" name="Line 5"/>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9992" name="Text Box 6"/>
            <p:cNvSpPr txBox="1">
              <a:spLocks noChangeArrowheads="1"/>
            </p:cNvSpPr>
            <p:nvPr/>
          </p:nvSpPr>
          <p:spPr bwMode="auto">
            <a:xfrm>
              <a:off x="2352" y="4128"/>
              <a:ext cx="340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algn="r" defTabSz="449263" eaLnBrk="0" fontAlgn="base" hangingPunct="0">
                <a:spcBef>
                  <a:spcPts val="875"/>
                </a:spcBef>
                <a:spcAft>
                  <a:spcPct val="0"/>
                </a:spcAft>
                <a:buClrTx/>
                <a:buFontTx/>
                <a:buNone/>
                <a:defRPr/>
              </a:pPr>
              <a:r>
                <a:rPr lang="it-IT" altLang="it-IT" sz="1400">
                  <a:solidFill>
                    <a:srgbClr val="009900"/>
                  </a:solidFill>
                  <a:latin typeface="Arial" charset="0"/>
                  <a:cs typeface="Arial" charset="0"/>
                </a:rPr>
                <a:t>3Th – Biologia vegetale x STB – AA 2017-2018</a:t>
              </a:r>
            </a:p>
          </p:txBody>
        </p:sp>
      </p:grpSp>
    </p:spTree>
    <p:extLst>
      <p:ext uri="{BB962C8B-B14F-4D97-AF65-F5344CB8AC3E}">
        <p14:creationId xmlns:p14="http://schemas.microsoft.com/office/powerpoint/2010/main" val="22936613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88" y="0"/>
            <a:ext cx="40497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5" name="Text Box 2"/>
          <p:cNvSpPr txBox="1">
            <a:spLocks noChangeArrowheads="1"/>
          </p:cNvSpPr>
          <p:nvPr/>
        </p:nvSpPr>
        <p:spPr bwMode="auto">
          <a:xfrm>
            <a:off x="360363" y="430213"/>
            <a:ext cx="82851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8" charset="0"/>
              <a:buNone/>
              <a:defRPr/>
            </a:pPr>
            <a:endParaRPr lang="it-IT" altLang="it-IT">
              <a:solidFill>
                <a:srgbClr val="FFFFFF"/>
              </a:solidFill>
              <a:cs typeface="Arial" charset="0"/>
            </a:endParaRPr>
          </a:p>
        </p:txBody>
      </p:sp>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b="7130"/>
          <a:stretch>
            <a:fillRect/>
          </a:stretch>
        </p:blipFill>
        <p:spPr bwMode="auto">
          <a:xfrm>
            <a:off x="290513" y="279400"/>
            <a:ext cx="5768975" cy="5357813"/>
          </a:xfrm>
          <a:prstGeom prst="rect">
            <a:avLst/>
          </a:prstGeom>
          <a:noFill/>
          <a:ln>
            <a:noFill/>
          </a:ln>
          <a:effectLst/>
          <a:extLst>
            <a:ext uri="{909E8E84-426E-40DD-AFC4-6F175D3DCCD1}">
              <a14:hiddenFill xmlns:a14="http://schemas.microsoft.com/office/drawing/2010/main">
                <a:blipFill dpi="0" rotWithShape="0">
                  <a:blip/>
                  <a:srcRect b="713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7" name="Text Box 4"/>
          <p:cNvSpPr txBox="1">
            <a:spLocks noChangeArrowheads="1"/>
          </p:cNvSpPr>
          <p:nvPr/>
        </p:nvSpPr>
        <p:spPr bwMode="auto">
          <a:xfrm>
            <a:off x="288925" y="5789613"/>
            <a:ext cx="44894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fontAlgn="base">
              <a:spcBef>
                <a:spcPts val="875"/>
              </a:spcBef>
              <a:spcAft>
                <a:spcPct val="0"/>
              </a:spcAft>
              <a:buClrTx/>
              <a:buFontTx/>
              <a:buNone/>
              <a:defRPr/>
            </a:pPr>
            <a:r>
              <a:rPr lang="it-IT" altLang="it-IT" sz="1400" b="1" i="1">
                <a:solidFill>
                  <a:srgbClr val="FF6600"/>
                </a:solidFill>
                <a:latin typeface="Arial" charset="0"/>
                <a:cs typeface="Arial" charset="0"/>
              </a:rPr>
              <a:t>Xanthoria elegans</a:t>
            </a:r>
            <a:r>
              <a:rPr lang="it-IT" altLang="it-IT" sz="1400">
                <a:solidFill>
                  <a:srgbClr val="FF6600"/>
                </a:solidFill>
                <a:latin typeface="Arial" charset="0"/>
                <a:cs typeface="Arial" charset="0"/>
              </a:rPr>
              <a:t>, microfotografia SEM ai falsi colori.</a:t>
            </a:r>
          </a:p>
        </p:txBody>
      </p:sp>
    </p:spTree>
    <p:extLst>
      <p:ext uri="{BB962C8B-B14F-4D97-AF65-F5344CB8AC3E}">
        <p14:creationId xmlns:p14="http://schemas.microsoft.com/office/powerpoint/2010/main" val="8579702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extLst>
              <a:ext uri="{28A0092B-C50C-407E-A947-70E740481C1C}">
                <a14:useLocalDpi xmlns:a14="http://schemas.microsoft.com/office/drawing/2010/main" val="0"/>
              </a:ext>
            </a:extLst>
          </a:blip>
          <a:srcRect l="19980" r="4994" b="977"/>
          <a:stretch>
            <a:fillRect/>
          </a:stretch>
        </p:blipFill>
        <p:spPr bwMode="auto">
          <a:xfrm>
            <a:off x="4572000" y="2565400"/>
            <a:ext cx="3190875" cy="3206750"/>
          </a:xfrm>
          <a:prstGeom prst="rect">
            <a:avLst/>
          </a:prstGeom>
          <a:noFill/>
          <a:ln>
            <a:noFill/>
          </a:ln>
          <a:effectLst/>
          <a:extLst>
            <a:ext uri="{909E8E84-426E-40DD-AFC4-6F175D3DCCD1}">
              <a14:hiddenFill xmlns:a14="http://schemas.microsoft.com/office/drawing/2010/main">
                <a:blipFill dpi="0" rotWithShape="0">
                  <a:blip/>
                  <a:srcRect l="19980" r="4994" b="97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08275"/>
            <a:ext cx="4572000"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84" name="Text Box 3"/>
          <p:cNvSpPr txBox="1">
            <a:spLocks noChangeArrowheads="1"/>
          </p:cNvSpPr>
          <p:nvPr/>
        </p:nvSpPr>
        <p:spPr bwMode="auto">
          <a:xfrm>
            <a:off x="250825" y="123825"/>
            <a:ext cx="889317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eaLnBrk="0" fontAlgn="base" hangingPunct="0">
              <a:spcBef>
                <a:spcPts val="1500"/>
              </a:spcBef>
              <a:spcAft>
                <a:spcPct val="0"/>
              </a:spcAft>
              <a:buClrTx/>
              <a:buFontTx/>
              <a:buNone/>
              <a:defRPr/>
            </a:pPr>
            <a:r>
              <a:rPr lang="it-IT" altLang="it-IT" sz="2400">
                <a:latin typeface="Arial" charset="0"/>
                <a:cs typeface="Arial" charset="0"/>
              </a:rPr>
              <a:t>Un fatto eclatante è che questa organizzazione viene formata solo se i due partner crescono insieme. Quando i micobionti vengono cresciuti in condizioni artificiali da soli (una volta si pensava che ciò non fosse neppure possibile!), il loro aspetto è molto diverso: formano un classico micelio fungino, scarsa-mente differenziato, con ife che se allontanano per andare in esplorazione del substrato.</a:t>
            </a:r>
          </a:p>
        </p:txBody>
      </p:sp>
      <p:pic>
        <p:nvPicPr>
          <p:cNvPr id="532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283075"/>
            <a:ext cx="2987675" cy="224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5162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b="25252"/>
          <a:stretch>
            <a:fillRect/>
          </a:stretch>
        </p:blipFill>
        <p:spPr bwMode="auto">
          <a:xfrm>
            <a:off x="4953000" y="4508500"/>
            <a:ext cx="4191000" cy="2349500"/>
          </a:xfrm>
          <a:prstGeom prst="rect">
            <a:avLst/>
          </a:prstGeom>
          <a:noFill/>
          <a:ln>
            <a:noFill/>
          </a:ln>
          <a:effectLst/>
          <a:extLst>
            <a:ext uri="{909E8E84-426E-40DD-AFC4-6F175D3DCCD1}">
              <a14:hiddenFill xmlns:a14="http://schemas.microsoft.com/office/drawing/2010/main">
                <a:blipFill dpi="0" rotWithShape="0">
                  <a:blip/>
                  <a:srcRect b="2525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05275" cy="3046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4276" name="Group 4"/>
          <p:cNvGrpSpPr>
            <a:grpSpLocks/>
          </p:cNvGrpSpPr>
          <p:nvPr/>
        </p:nvGrpSpPr>
        <p:grpSpPr bwMode="auto">
          <a:xfrm>
            <a:off x="5851525" y="188913"/>
            <a:ext cx="4872038" cy="3805237"/>
            <a:chOff x="3686" y="119"/>
            <a:chExt cx="3069" cy="2397"/>
          </a:xfrm>
        </p:grpSpPr>
        <p:pic>
          <p:nvPicPr>
            <p:cNvPr id="542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 y="119"/>
              <a:ext cx="1871" cy="23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7" name="Text Box 6"/>
            <p:cNvSpPr txBox="1">
              <a:spLocks noChangeArrowheads="1"/>
            </p:cNvSpPr>
            <p:nvPr/>
          </p:nvSpPr>
          <p:spPr bwMode="auto">
            <a:xfrm>
              <a:off x="4022" y="2213"/>
              <a:ext cx="273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fontAlgn="base">
                <a:spcBef>
                  <a:spcPts val="1500"/>
                </a:spcBef>
                <a:spcAft>
                  <a:spcPct val="0"/>
                </a:spcAft>
                <a:buClrTx/>
                <a:buFontTx/>
                <a:buNone/>
                <a:defRPr/>
              </a:pPr>
              <a:r>
                <a:rPr lang="it-IT" altLang="it-IT" sz="2400">
                  <a:solidFill>
                    <a:srgbClr val="FF0000"/>
                  </a:solidFill>
                  <a:cs typeface="Arial" charset="0"/>
                </a:rPr>
                <a:t>Acido lecanorico</a:t>
              </a:r>
            </a:p>
          </p:txBody>
        </p:sp>
      </p:grpSp>
      <p:grpSp>
        <p:nvGrpSpPr>
          <p:cNvPr id="54277" name="Group 7"/>
          <p:cNvGrpSpPr>
            <a:grpSpLocks/>
          </p:cNvGrpSpPr>
          <p:nvPr/>
        </p:nvGrpSpPr>
        <p:grpSpPr bwMode="auto">
          <a:xfrm>
            <a:off x="3276600" y="2133600"/>
            <a:ext cx="3798888" cy="3652838"/>
            <a:chOff x="2064" y="1344"/>
            <a:chExt cx="2393" cy="2301"/>
          </a:xfrm>
        </p:grpSpPr>
        <p:pic>
          <p:nvPicPr>
            <p:cNvPr id="54279" name="Picture 8"/>
            <p:cNvPicPr>
              <a:picLocks noChangeAspect="1" noChangeArrowheads="1"/>
            </p:cNvPicPr>
            <p:nvPr/>
          </p:nvPicPr>
          <p:blipFill>
            <a:blip r:embed="rId6">
              <a:extLst>
                <a:ext uri="{28A0092B-C50C-407E-A947-70E740481C1C}">
                  <a14:useLocalDpi xmlns:a14="http://schemas.microsoft.com/office/drawing/2010/main" val="0"/>
                </a:ext>
              </a:extLst>
            </a:blip>
            <a:srcRect t="1868" r="1595" b="1868"/>
            <a:stretch>
              <a:fillRect/>
            </a:stretch>
          </p:blipFill>
          <p:spPr bwMode="auto">
            <a:xfrm>
              <a:off x="2064" y="1344"/>
              <a:ext cx="1837" cy="2301"/>
            </a:xfrm>
            <a:prstGeom prst="rect">
              <a:avLst/>
            </a:prstGeom>
            <a:noFill/>
            <a:ln>
              <a:noFill/>
            </a:ln>
            <a:effectLst/>
            <a:extLst>
              <a:ext uri="{909E8E84-426E-40DD-AFC4-6F175D3DCCD1}">
                <a14:hiddenFill xmlns:a14="http://schemas.microsoft.com/office/drawing/2010/main">
                  <a:blipFill dpi="0" rotWithShape="0">
                    <a:blip/>
                    <a:srcRect t="1868" r="1595" b="186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50" name="Text Box 9"/>
            <p:cNvSpPr txBox="1">
              <a:spLocks noChangeArrowheads="1"/>
            </p:cNvSpPr>
            <p:nvPr/>
          </p:nvSpPr>
          <p:spPr bwMode="auto">
            <a:xfrm>
              <a:off x="2108" y="3348"/>
              <a:ext cx="2349"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fontAlgn="base">
                <a:spcBef>
                  <a:spcPts val="1500"/>
                </a:spcBef>
                <a:spcAft>
                  <a:spcPct val="0"/>
                </a:spcAft>
                <a:buClrTx/>
                <a:buFontTx/>
                <a:buNone/>
                <a:defRPr/>
              </a:pPr>
              <a:r>
                <a:rPr lang="it-IT" altLang="it-IT" sz="2400">
                  <a:solidFill>
                    <a:srgbClr val="FFFFFF"/>
                  </a:solidFill>
                  <a:cs typeface="Arial" charset="0"/>
                </a:rPr>
                <a:t>Acido giroforico</a:t>
              </a:r>
            </a:p>
          </p:txBody>
        </p:sp>
      </p:grpSp>
      <p:sp>
        <p:nvSpPr>
          <p:cNvPr id="45066" name="Text Box 10"/>
          <p:cNvSpPr txBox="1">
            <a:spLocks noChangeArrowheads="1"/>
          </p:cNvSpPr>
          <p:nvPr/>
        </p:nvSpPr>
        <p:spPr bwMode="auto">
          <a:xfrm>
            <a:off x="133350" y="3135313"/>
            <a:ext cx="3371850" cy="341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 licheni producono </a:t>
            </a:r>
            <a:br>
              <a:rPr lang="it-IT" altLang="it-IT" sz="2400">
                <a:latin typeface="Arial" charset="0"/>
                <a:cs typeface="Arial" charset="0"/>
              </a:rPr>
            </a:br>
            <a:r>
              <a:rPr lang="it-IT" altLang="it-IT" sz="2400">
                <a:latin typeface="Arial" charset="0"/>
                <a:cs typeface="Arial" charset="0"/>
              </a:rPr>
              <a:t>una ampia gamma di metaboliti secondari, chiamati collettiva-mente «acidi lichenici», con funzioni molto diverse, che vengono accumulati nello spazio apoplastico, sulle ife.</a:t>
            </a:r>
          </a:p>
        </p:txBody>
      </p:sp>
    </p:spTree>
    <p:extLst>
      <p:ext uri="{BB962C8B-B14F-4D97-AF65-F5344CB8AC3E}">
        <p14:creationId xmlns:p14="http://schemas.microsoft.com/office/powerpoint/2010/main" val="32726618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45066"/>
                                        </p:tgtEl>
                                        <p:attrNameLst>
                                          <p:attrName>style.visibility</p:attrName>
                                        </p:attrNameLst>
                                      </p:cBhvr>
                                      <p:to>
                                        <p:strVal val="visible"/>
                                      </p:to>
                                    </p:set>
                                    <p:animEffect transition="in" filter="fade">
                                      <p:cBhvr additive="repl">
                                        <p:cTn id="7"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566738"/>
            <a:ext cx="4598987" cy="426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175" y="573088"/>
            <a:ext cx="1677988" cy="426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063" y="574675"/>
            <a:ext cx="1427162" cy="4262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4"/>
          <p:cNvSpPr>
            <a:spLocks noChangeArrowheads="1"/>
          </p:cNvSpPr>
          <p:nvPr/>
        </p:nvSpPr>
        <p:spPr bwMode="auto">
          <a:xfrm>
            <a:off x="573088" y="5114925"/>
            <a:ext cx="7823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eaLnBrk="0" fontAlgn="base" hangingPunct="0">
              <a:spcBef>
                <a:spcPts val="1500"/>
              </a:spcBef>
              <a:spcAft>
                <a:spcPct val="0"/>
              </a:spcAft>
              <a:buClrTx/>
              <a:buFontTx/>
              <a:buNone/>
              <a:defRPr/>
            </a:pPr>
            <a:r>
              <a:rPr lang="it-IT" altLang="it-IT" sz="2400">
                <a:latin typeface="Arial" charset="0"/>
                <a:cs typeface="Arial" charset="0"/>
              </a:rPr>
              <a:t>I </a:t>
            </a:r>
            <a:r>
              <a:rPr lang="it-IT" altLang="it-IT" sz="2400" b="1">
                <a:solidFill>
                  <a:srgbClr val="009900"/>
                </a:solidFill>
                <a:latin typeface="Arial" charset="0"/>
                <a:cs typeface="Arial" charset="0"/>
              </a:rPr>
              <a:t>licheni</a:t>
            </a:r>
            <a:r>
              <a:rPr lang="it-IT" altLang="it-IT" sz="2400">
                <a:latin typeface="Arial" charset="0"/>
                <a:cs typeface="Arial" charset="0"/>
              </a:rPr>
              <a:t> sono capaci di colonizzare ambienti in cui i due partner da soli sarebbero incapaci di sopravvivere.</a:t>
            </a:r>
          </a:p>
        </p:txBody>
      </p:sp>
    </p:spTree>
    <p:extLst>
      <p:ext uri="{BB962C8B-B14F-4D97-AF65-F5344CB8AC3E}">
        <p14:creationId xmlns:p14="http://schemas.microsoft.com/office/powerpoint/2010/main" val="6454780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63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295275" y="936625"/>
            <a:ext cx="81041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ts val="1500"/>
              </a:spcBef>
              <a:spcAft>
                <a:spcPct val="0"/>
              </a:spcAft>
              <a:buClrTx/>
              <a:buFontTx/>
              <a:buNone/>
            </a:pPr>
            <a:r>
              <a:rPr lang="it-IT" altLang="it-IT" sz="2400" b="1">
                <a:latin typeface="Arial" charset="0"/>
                <a:cs typeface="Arial" charset="0"/>
              </a:rPr>
              <a:t>“Homoiochlorophyllous poikylohydric” </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1922463"/>
            <a:ext cx="6202362" cy="413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p:cNvSpPr txBox="1">
            <a:spLocks noChangeArrowheads="1"/>
          </p:cNvSpPr>
          <p:nvPr/>
        </p:nvSpPr>
        <p:spPr bwMode="auto">
          <a:xfrm>
            <a:off x="407988" y="438150"/>
            <a:ext cx="79914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ts val="1500"/>
              </a:spcBef>
              <a:spcAft>
                <a:spcPct val="0"/>
              </a:spcAft>
              <a:buClrTx/>
              <a:buFontTx/>
              <a:buNone/>
            </a:pPr>
            <a:r>
              <a:rPr lang="it-IT" altLang="it-IT" sz="2400">
                <a:latin typeface="Arial" charset="0"/>
                <a:cs typeface="Arial" charset="0"/>
              </a:rPr>
              <a:t>I LICHENI SONO TOLLERANTI AL DISSECCAMENTO </a:t>
            </a:r>
          </a:p>
        </p:txBody>
      </p:sp>
    </p:spTree>
    <p:extLst>
      <p:ext uri="{BB962C8B-B14F-4D97-AF65-F5344CB8AC3E}">
        <p14:creationId xmlns:p14="http://schemas.microsoft.com/office/powerpoint/2010/main" val="5910865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6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2" name="Group 2"/>
          <p:cNvGrpSpPr>
            <a:grpSpLocks/>
          </p:cNvGrpSpPr>
          <p:nvPr/>
        </p:nvGrpSpPr>
        <p:grpSpPr bwMode="auto">
          <a:xfrm>
            <a:off x="230188" y="211138"/>
            <a:ext cx="8451850" cy="5737225"/>
            <a:chOff x="145" y="133"/>
            <a:chExt cx="5324" cy="3614"/>
          </a:xfrm>
        </p:grpSpPr>
        <p:sp>
          <p:nvSpPr>
            <p:cNvPr id="57348" name="Text Box 3"/>
            <p:cNvSpPr txBox="1">
              <a:spLocks noChangeArrowheads="1"/>
            </p:cNvSpPr>
            <p:nvPr/>
          </p:nvSpPr>
          <p:spPr bwMode="auto">
            <a:xfrm>
              <a:off x="218" y="3286"/>
              <a:ext cx="5251" cy="461"/>
            </a:xfrm>
            <a:prstGeom prst="rect">
              <a:avLst/>
            </a:prstGeom>
            <a:solidFill>
              <a:srgbClr val="DDDDDD"/>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ct val="0"/>
                </a:spcBef>
                <a:spcAft>
                  <a:spcPct val="0"/>
                </a:spcAft>
                <a:buClrTx/>
                <a:buFontTx/>
                <a:buNone/>
              </a:pPr>
              <a:r>
                <a:rPr lang="it-IT" altLang="it-IT" sz="1400">
                  <a:latin typeface="Arial" charset="0"/>
                  <a:cs typeface="Arial" charset="0"/>
                </a:rPr>
                <a:t>Biological test systems of the </a:t>
              </a:r>
              <a:r>
                <a:rPr lang="it-IT" altLang="it-IT" sz="1400" b="1">
                  <a:latin typeface="Arial" charset="0"/>
                  <a:cs typeface="Arial" charset="0"/>
                </a:rPr>
                <a:t>Lithopanspermia/Biopan experiment</a:t>
              </a:r>
              <a:r>
                <a:rPr lang="it-IT" altLang="it-IT" sz="1400">
                  <a:latin typeface="Arial" charset="0"/>
                  <a:cs typeface="Arial" charset="0"/>
                </a:rPr>
                <a:t>;</a:t>
              </a:r>
              <a:r>
                <a:rPr lang="it-IT" altLang="it-IT" sz="1400" b="1">
                  <a:latin typeface="Arial" charset="0"/>
                  <a:cs typeface="Arial" charset="0"/>
                </a:rPr>
                <a:t> </a:t>
              </a:r>
              <a:r>
                <a:rPr lang="it-IT" altLang="it-IT" sz="1400">
                  <a:latin typeface="Arial" charset="0"/>
                  <a:cs typeface="Arial" charset="0"/>
                </a:rPr>
                <a:t>all samples were exposed to space vacuum, cosmic radiation and selected wavelength ranges of solar extraterrestrial electromagnetic radiation (UV/VIS).</a:t>
              </a:r>
            </a:p>
          </p:txBody>
        </p:sp>
        <p:pic>
          <p:nvPicPr>
            <p:cNvPr id="573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 y="1779"/>
              <a:ext cx="1658" cy="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 y="149"/>
              <a:ext cx="2691" cy="20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 y="133"/>
              <a:ext cx="2553" cy="17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4375542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1557338"/>
            <a:ext cx="4808538" cy="360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Text Box 2"/>
          <p:cNvSpPr txBox="1">
            <a:spLocks noChangeArrowheads="1"/>
          </p:cNvSpPr>
          <p:nvPr/>
        </p:nvSpPr>
        <p:spPr bwMode="auto">
          <a:xfrm>
            <a:off x="331788" y="0"/>
            <a:ext cx="87630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 </a:t>
            </a:r>
            <a:r>
              <a:rPr lang="it-IT" altLang="it-IT" sz="2400" b="1">
                <a:solidFill>
                  <a:srgbClr val="009900"/>
                </a:solidFill>
                <a:latin typeface="Arial" charset="0"/>
                <a:cs typeface="Arial" charset="0"/>
              </a:rPr>
              <a:t>licheni</a:t>
            </a:r>
            <a:r>
              <a:rPr lang="it-IT" altLang="it-IT" sz="2400">
                <a:latin typeface="Arial" charset="0"/>
                <a:cs typeface="Arial" charset="0"/>
              </a:rPr>
              <a:t> sono particolarmente importanti in alcune regioni del mondo, come quella artica e boreale: la loro biomassa rappresenta una frazione importante di quella totale, e influiscono sui cicli biogeochimici di molti elementi e sostanze, tra cui l’acqua.</a:t>
            </a:r>
          </a:p>
        </p:txBody>
      </p:sp>
      <p:sp>
        <p:nvSpPr>
          <p:cNvPr id="17411" name="Text Box 3"/>
          <p:cNvSpPr txBox="1">
            <a:spLocks noChangeArrowheads="1"/>
          </p:cNvSpPr>
          <p:nvPr/>
        </p:nvSpPr>
        <p:spPr bwMode="auto">
          <a:xfrm>
            <a:off x="346075" y="5111750"/>
            <a:ext cx="6092825"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Il numero di specie in questi ambienti </a:t>
            </a:r>
            <a:br>
              <a:rPr lang="it-IT" altLang="it-IT" sz="2400">
                <a:latin typeface="Arial" charset="0"/>
                <a:cs typeface="Arial" charset="0"/>
              </a:rPr>
            </a:br>
            <a:r>
              <a:rPr lang="it-IT" altLang="it-IT" sz="2400">
                <a:latin typeface="Arial" charset="0"/>
                <a:cs typeface="Arial" charset="0"/>
              </a:rPr>
              <a:t>non è necessariamente elevato: ci </a:t>
            </a:r>
            <a:br>
              <a:rPr lang="it-IT" altLang="it-IT" sz="2400">
                <a:latin typeface="Arial" charset="0"/>
                <a:cs typeface="Arial" charset="0"/>
              </a:rPr>
            </a:br>
            <a:r>
              <a:rPr lang="it-IT" altLang="it-IT" sz="2400">
                <a:latin typeface="Arial" charset="0"/>
                <a:cs typeface="Arial" charset="0"/>
              </a:rPr>
              <a:t>possono essere poche specie, con tantissimi individui...</a:t>
            </a:r>
          </a:p>
        </p:txBody>
      </p:sp>
      <p:pic>
        <p:nvPicPr>
          <p:cNvPr id="174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966913"/>
            <a:ext cx="4133850" cy="3103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l="6758" r="42938"/>
          <a:stretch>
            <a:fillRect/>
          </a:stretch>
        </p:blipFill>
        <p:spPr bwMode="auto">
          <a:xfrm>
            <a:off x="5989638" y="2311400"/>
            <a:ext cx="3154362" cy="4213225"/>
          </a:xfrm>
          <a:prstGeom prst="rect">
            <a:avLst/>
          </a:prstGeom>
          <a:noFill/>
          <a:ln>
            <a:noFill/>
          </a:ln>
          <a:effectLst/>
          <a:extLst>
            <a:ext uri="{909E8E84-426E-40DD-AFC4-6F175D3DCCD1}">
              <a14:hiddenFill xmlns:a14="http://schemas.microsoft.com/office/drawing/2010/main">
                <a:blipFill dpi="0" rotWithShape="0">
                  <a:blip/>
                  <a:srcRect l="6758" r="4293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7563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7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74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514350" y="620713"/>
            <a:ext cx="80645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a:solidFill>
                  <a:srgbClr val="000000"/>
                </a:solidFill>
              </a:rPr>
              <a:t>I memento: </a:t>
            </a:r>
            <a:r>
              <a:rPr lang="it-IT" altLang="it-IT" sz="2400">
                <a:solidFill>
                  <a:srgbClr val="000000"/>
                </a:solidFill>
              </a:rPr>
              <a:t>la definizione più generale di inquinamento prevede che si definiscano eventuali </a:t>
            </a:r>
            <a:r>
              <a:rPr lang="it-IT" altLang="it-IT" sz="2400" u="sng">
                <a:solidFill>
                  <a:srgbClr val="000000"/>
                </a:solidFill>
              </a:rPr>
              <a:t>deviazioni da valori «normali» o di background di una determinata sostanza</a:t>
            </a:r>
            <a:r>
              <a:rPr lang="it-IT" altLang="it-IT" sz="2400">
                <a:solidFill>
                  <a:srgbClr val="000000"/>
                </a:solidFill>
              </a:rPr>
              <a:t>.</a:t>
            </a:r>
          </a:p>
        </p:txBody>
      </p:sp>
      <p:sp>
        <p:nvSpPr>
          <p:cNvPr id="7171" name="Text Box 6"/>
          <p:cNvSpPr txBox="1">
            <a:spLocks noChangeArrowheads="1"/>
          </p:cNvSpPr>
          <p:nvPr/>
        </p:nvSpPr>
        <p:spPr bwMode="auto">
          <a:xfrm>
            <a:off x="514350" y="1989138"/>
            <a:ext cx="82089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a:solidFill>
                  <a:srgbClr val="000000"/>
                </a:solidFill>
              </a:rPr>
              <a:t>II memento: </a:t>
            </a:r>
            <a:r>
              <a:rPr lang="it-IT" altLang="it-IT" sz="2400">
                <a:solidFill>
                  <a:srgbClr val="000000"/>
                </a:solidFill>
              </a:rPr>
              <a:t>con l’introduzione della cosiddetta legge sugli ecoreati, si cita la compromissione della biodiversità come una evidenza di un reato.</a:t>
            </a:r>
          </a:p>
        </p:txBody>
      </p:sp>
      <p:pic>
        <p:nvPicPr>
          <p:cNvPr id="40964" name="Picture 3"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5408613"/>
            <a:ext cx="22098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14350" y="3357563"/>
            <a:ext cx="7772400"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just">
              <a:spcBef>
                <a:spcPct val="50000"/>
              </a:spcBef>
              <a:buFontTx/>
              <a:buNone/>
              <a:defRPr/>
            </a:pPr>
            <a:r>
              <a:rPr lang="it-IT" altLang="it-IT" sz="2400" b="1" kern="0" dirty="0" smtClean="0">
                <a:solidFill>
                  <a:srgbClr val="000000"/>
                </a:solidFill>
              </a:rPr>
              <a:t>III memento</a:t>
            </a:r>
            <a:r>
              <a:rPr lang="it-IT" altLang="it-IT" sz="2400" kern="0" dirty="0" smtClean="0">
                <a:solidFill>
                  <a:srgbClr val="000000"/>
                </a:solidFill>
              </a:rPr>
              <a:t>: il </a:t>
            </a:r>
            <a:r>
              <a:rPr lang="it-IT" altLang="it-IT" sz="2400" kern="0" dirty="0" err="1" smtClean="0">
                <a:solidFill>
                  <a:srgbClr val="000000"/>
                </a:solidFill>
              </a:rPr>
              <a:t>biomonitoraggio</a:t>
            </a:r>
            <a:r>
              <a:rPr lang="it-IT" altLang="it-IT" sz="2400" kern="0" dirty="0">
                <a:solidFill>
                  <a:srgbClr val="000000"/>
                </a:solidFill>
              </a:rPr>
              <a:t>,</a:t>
            </a:r>
            <a:r>
              <a:rPr lang="it-IT" altLang="it-IT" sz="2400" kern="0" dirty="0" smtClean="0">
                <a:solidFill>
                  <a:srgbClr val="000000"/>
                </a:solidFill>
              </a:rPr>
              <a:t> che si affianca ed integra al monitoraggio convenzionale su base chimica o chimico-fisica, consiste nella misura degli effetti delle sostanze inquinanti, dati dalle risposte manifestate da particolari componenti viventi degli ecosistemi, che si dimostrano particolarmente sensibili alle variazioni ambientali.</a:t>
            </a:r>
          </a:p>
        </p:txBody>
      </p:sp>
    </p:spTree>
    <p:extLst>
      <p:ext uri="{BB962C8B-B14F-4D97-AF65-F5344CB8AC3E}">
        <p14:creationId xmlns:p14="http://schemas.microsoft.com/office/powerpoint/2010/main" val="413983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86000"/>
            <a:ext cx="5486400" cy="3687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2"/>
          <p:cNvSpPr txBox="1">
            <a:spLocks noChangeArrowheads="1"/>
          </p:cNvSpPr>
          <p:nvPr/>
        </p:nvSpPr>
        <p:spPr bwMode="auto">
          <a:xfrm>
            <a:off x="755650" y="260350"/>
            <a:ext cx="7920038"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ct val="0"/>
              </a:spcBef>
              <a:spcAft>
                <a:spcPct val="0"/>
              </a:spcAft>
              <a:buClrTx/>
              <a:buFontTx/>
              <a:buNone/>
            </a:pPr>
            <a:r>
              <a:rPr lang="it-IT" altLang="it-IT" sz="2400">
                <a:latin typeface="Arial" charset="0"/>
                <a:cs typeface="Arial" charset="0"/>
              </a:rPr>
              <a:t>Anche in alcuni deserti la copertura lichenica può essere imponente: ci deve però essere un apporto di umidità con le nebbie, come succede nella regione costiera del Namib (Africa), del deserto di Atacama (tra Cile e Bolivia), e del Sonora (Messico nord-occidentale). </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982913"/>
            <a:ext cx="5307013" cy="353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35623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1488"/>
            <a:ext cx="5257800" cy="384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13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136900"/>
            <a:ext cx="3886200"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718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39700" y="82550"/>
            <a:ext cx="3579813"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 licheni sono in grado di colonizzare addirittura il vetro, la plastica o i metalli. </a:t>
            </a:r>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225" y="2787650"/>
            <a:ext cx="2400300"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767013"/>
            <a:ext cx="476250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5"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 y="4141788"/>
            <a:ext cx="2857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magine 2"/>
          <p:cNvPicPr>
            <a:picLocks noChangeAspect="1"/>
          </p:cNvPicPr>
          <p:nvPr/>
        </p:nvPicPr>
        <p:blipFill>
          <a:blip r:embed="rId6">
            <a:extLst>
              <a:ext uri="{28A0092B-C50C-407E-A947-70E740481C1C}">
                <a14:useLocalDpi xmlns:a14="http://schemas.microsoft.com/office/drawing/2010/main" val="0"/>
              </a:ext>
            </a:extLst>
          </a:blip>
          <a:srcRect t="14175" b="17883"/>
          <a:stretch>
            <a:fillRect/>
          </a:stretch>
        </p:blipFill>
        <p:spPr bwMode="auto">
          <a:xfrm>
            <a:off x="3795713" y="365125"/>
            <a:ext cx="5434012"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2317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04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9525"/>
            <a:ext cx="267335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381000" y="76200"/>
            <a:ext cx="43434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A casa nostra siamo circondati da licheni, sugli alberi, sui muri e … sui monumenti.</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50" y="2349500"/>
            <a:ext cx="2655888" cy="405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9" name="Text Box 4"/>
          <p:cNvSpPr txBox="1">
            <a:spLocks noChangeArrowheads="1"/>
          </p:cNvSpPr>
          <p:nvPr/>
        </p:nvSpPr>
        <p:spPr bwMode="auto">
          <a:xfrm>
            <a:off x="381000" y="1162050"/>
            <a:ext cx="4114800"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Le uniche zone prive di licheni soffrono un inquinamento ambientale troppo elevato: l’anidride solforosa (SO</a:t>
            </a:r>
            <a:r>
              <a:rPr lang="it-IT" altLang="it-IT" sz="2400" baseline="-25000">
                <a:latin typeface="Arial" charset="0"/>
                <a:cs typeface="Arial" charset="0"/>
              </a:rPr>
              <a:t>2</a:t>
            </a:r>
            <a:r>
              <a:rPr lang="it-IT" altLang="it-IT" sz="2400">
                <a:latin typeface="Arial" charset="0"/>
                <a:cs typeface="Arial" charset="0"/>
              </a:rPr>
              <a:t>) è il loro principale nemico, insieme agli ossidi di azoto (NO, NO</a:t>
            </a:r>
            <a:r>
              <a:rPr lang="it-IT" altLang="it-IT" sz="2400" baseline="-25000">
                <a:latin typeface="Arial" charset="0"/>
                <a:cs typeface="Arial" charset="0"/>
              </a:rPr>
              <a:t>2</a:t>
            </a:r>
            <a:r>
              <a:rPr lang="it-IT" altLang="it-IT" sz="2400">
                <a:latin typeface="Arial" charset="0"/>
                <a:cs typeface="Arial" charset="0"/>
              </a:rPr>
              <a:t>, NO</a:t>
            </a:r>
            <a:r>
              <a:rPr lang="it-IT" altLang="it-IT" sz="2400" baseline="-25000">
                <a:latin typeface="Arial" charset="0"/>
                <a:cs typeface="Arial" charset="0"/>
              </a:rPr>
              <a:t>x</a:t>
            </a:r>
            <a:r>
              <a:rPr lang="it-IT" altLang="it-IT" sz="2400">
                <a:latin typeface="Arial" charset="0"/>
                <a:cs typeface="Arial" charset="0"/>
              </a:rPr>
              <a:t>), all’acido fluoridrico, ecc.</a:t>
            </a:r>
          </a:p>
        </p:txBody>
      </p:sp>
      <p:sp>
        <p:nvSpPr>
          <p:cNvPr id="62470" name="Text Box 5"/>
          <p:cNvSpPr txBox="1">
            <a:spLocks noChangeArrowheads="1"/>
          </p:cNvSpPr>
          <p:nvPr/>
        </p:nvSpPr>
        <p:spPr bwMode="auto">
          <a:xfrm>
            <a:off x="360363" y="4460875"/>
            <a:ext cx="32004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ct val="0"/>
              </a:spcBef>
              <a:spcAft>
                <a:spcPct val="0"/>
              </a:spcAft>
              <a:buClrTx/>
              <a:buFontTx/>
              <a:buNone/>
            </a:pPr>
            <a:r>
              <a:rPr lang="it-IT" altLang="it-IT" sz="2400">
                <a:latin typeface="Arial" charset="0"/>
                <a:cs typeface="Arial" charset="0"/>
              </a:rPr>
              <a:t>Questo succede ad esempio nei più grandi agglomerati urbani, e in ampie zone della pianura padana.</a:t>
            </a:r>
          </a:p>
        </p:txBody>
      </p:sp>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0" y="3933825"/>
            <a:ext cx="3459163" cy="2593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9483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547688"/>
            <a:ext cx="77724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just">
              <a:spcBef>
                <a:spcPct val="50000"/>
              </a:spcBef>
              <a:buFontTx/>
              <a:buNone/>
              <a:defRPr/>
            </a:pPr>
            <a:r>
              <a:rPr lang="it-IT" altLang="it-IT" sz="2400" b="1" kern="0" dirty="0" smtClean="0">
                <a:solidFill>
                  <a:srgbClr val="000000"/>
                </a:solidFill>
              </a:rPr>
              <a:t>Premessa fondamentale:</a:t>
            </a:r>
          </a:p>
          <a:p>
            <a:pPr marL="0" indent="0" algn="just">
              <a:spcBef>
                <a:spcPct val="50000"/>
              </a:spcBef>
              <a:buFontTx/>
              <a:buNone/>
              <a:defRPr/>
            </a:pPr>
            <a:endParaRPr lang="it-IT" altLang="it-IT" sz="2400" b="1" kern="0" dirty="0" smtClean="0">
              <a:solidFill>
                <a:srgbClr val="000000"/>
              </a:solidFill>
            </a:endParaRPr>
          </a:p>
        </p:txBody>
      </p:sp>
      <p:pic>
        <p:nvPicPr>
          <p:cNvPr id="41987" name="Picture 3"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6696075" y="0"/>
            <a:ext cx="24479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
          <p:cNvSpPr txBox="1">
            <a:spLocks noChangeArrowheads="1"/>
          </p:cNvSpPr>
          <p:nvPr/>
        </p:nvSpPr>
        <p:spPr bwMode="auto">
          <a:xfrm>
            <a:off x="628650" y="1357313"/>
            <a:ext cx="78136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sz="2400">
                <a:solidFill>
                  <a:srgbClr val="000000"/>
                </a:solidFill>
              </a:rPr>
              <a:t>Nell’ambiente vengono immesse centinaia di sostanze xenobiotiche o comunque potenzialmente dannose, del cui destino si sa poco o nulla. Scarseggiano o mancano del tutto dati sul destino di molti contaminanti, immessi nell’ambiente in genere a basse concentrazioni e presumibilmente sotto i limiti di emissione previsti per legge. </a:t>
            </a:r>
          </a:p>
        </p:txBody>
      </p:sp>
      <p:sp>
        <p:nvSpPr>
          <p:cNvPr id="2" name="CasellaDiTesto 1"/>
          <p:cNvSpPr txBox="1">
            <a:spLocks noChangeArrowheads="1"/>
          </p:cNvSpPr>
          <p:nvPr/>
        </p:nvSpPr>
        <p:spPr bwMode="auto">
          <a:xfrm>
            <a:off x="628650" y="4141788"/>
            <a:ext cx="78136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sz="2400">
                <a:solidFill>
                  <a:srgbClr val="000000"/>
                </a:solidFill>
              </a:rPr>
              <a:t>Con un approccio di bioindicazione, almeno in teoria, si dovrebbe essere in grado di avere informazioni sull’azione di tutte queste sostanze nel loro complesso, purtroppo insieme a quella di altri fattori ambientali (stressori) che intervengono anch’essi con i loro effetti, eventualmente amplificando i primi.  </a:t>
            </a:r>
          </a:p>
          <a:p>
            <a:pPr eaLnBrk="1" fontAlgn="base" hangingPunct="1">
              <a:spcBef>
                <a:spcPct val="0"/>
              </a:spcBef>
              <a:spcAft>
                <a:spcPct val="0"/>
              </a:spcAft>
              <a:buFontTx/>
              <a:buNone/>
            </a:pPr>
            <a:endParaRPr lang="it-IT" altLang="it-IT" sz="1800">
              <a:solidFill>
                <a:srgbClr val="000000"/>
              </a:solidFill>
            </a:endParaRPr>
          </a:p>
        </p:txBody>
      </p:sp>
      <p:sp>
        <p:nvSpPr>
          <p:cNvPr id="41990" name="CasellaDiTesto 5"/>
          <p:cNvSpPr txBox="1">
            <a:spLocks noChangeArrowheads="1"/>
          </p:cNvSpPr>
          <p:nvPr/>
        </p:nvSpPr>
        <p:spPr bwMode="auto">
          <a:xfrm rot="-5400000">
            <a:off x="7087394" y="2937669"/>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fontAlgn="base" hangingPunct="1">
              <a:spcBef>
                <a:spcPct val="0"/>
              </a:spcBef>
              <a:spcAft>
                <a:spcPct val="0"/>
              </a:spcAft>
              <a:buFontTx/>
              <a:buNone/>
            </a:pPr>
            <a:r>
              <a:rPr lang="it-IT" altLang="it-IT" sz="1800" b="1">
                <a:solidFill>
                  <a:srgbClr val="FF0000"/>
                </a:solidFill>
              </a:rPr>
              <a:t>NULLA DI NUOVO…</a:t>
            </a:r>
          </a:p>
        </p:txBody>
      </p:sp>
    </p:spTree>
    <p:extLst>
      <p:ext uri="{BB962C8B-B14F-4D97-AF65-F5344CB8AC3E}">
        <p14:creationId xmlns:p14="http://schemas.microsoft.com/office/powerpoint/2010/main" val="2444500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sellaDiTesto 1"/>
          <p:cNvSpPr txBox="1">
            <a:spLocks noChangeArrowheads="1"/>
          </p:cNvSpPr>
          <p:nvPr/>
        </p:nvSpPr>
        <p:spPr bwMode="auto">
          <a:xfrm>
            <a:off x="684213" y="549275"/>
            <a:ext cx="76327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sz="2800">
                <a:solidFill>
                  <a:srgbClr val="000000"/>
                </a:solidFill>
              </a:rPr>
              <a:t>In questo caso la domanda non è primariamente «</a:t>
            </a:r>
            <a:r>
              <a:rPr lang="it-IT" altLang="it-IT" sz="2800">
                <a:solidFill>
                  <a:srgbClr val="FF0000"/>
                </a:solidFill>
              </a:rPr>
              <a:t>qual è la concentrazione della sostanza x?</a:t>
            </a:r>
            <a:r>
              <a:rPr lang="it-IT" altLang="it-IT" sz="2800">
                <a:solidFill>
                  <a:srgbClr val="000000"/>
                </a:solidFill>
              </a:rPr>
              <a:t>» ma piuttosto «</a:t>
            </a:r>
            <a:r>
              <a:rPr lang="it-IT" altLang="it-IT" sz="2800">
                <a:solidFill>
                  <a:srgbClr val="FF0000"/>
                </a:solidFill>
              </a:rPr>
              <a:t>si osservano effetti sulla componente vivente? Quanto sono gravi?</a:t>
            </a:r>
            <a:r>
              <a:rPr lang="it-IT" altLang="it-IT" sz="2800">
                <a:solidFill>
                  <a:srgbClr val="000000"/>
                </a:solidFill>
              </a:rPr>
              <a:t>», magari in connessione con la componente antropica.</a:t>
            </a:r>
          </a:p>
        </p:txBody>
      </p:sp>
      <p:pic>
        <p:nvPicPr>
          <p:cNvPr id="43011" name="Picture 3" descr="Muschio blu"/>
          <p:cNvPicPr>
            <a:picLocks noChangeAspect="1" noChangeArrowheads="1"/>
          </p:cNvPicPr>
          <p:nvPr/>
        </p:nvPicPr>
        <p:blipFill>
          <a:blip r:embed="rId2">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5408613"/>
            <a:ext cx="22098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asellaDiTesto 3"/>
          <p:cNvSpPr txBox="1">
            <a:spLocks noChangeArrowheads="1"/>
          </p:cNvSpPr>
          <p:nvPr/>
        </p:nvSpPr>
        <p:spPr bwMode="auto">
          <a:xfrm>
            <a:off x="5441950" y="6170613"/>
            <a:ext cx="324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fontAlgn="base" hangingPunct="1">
              <a:spcBef>
                <a:spcPct val="0"/>
              </a:spcBef>
              <a:spcAft>
                <a:spcPct val="0"/>
              </a:spcAft>
              <a:buFontTx/>
              <a:buNone/>
            </a:pPr>
            <a:r>
              <a:rPr lang="it-IT" altLang="it-IT" sz="1800" b="1">
                <a:solidFill>
                  <a:srgbClr val="FF0000"/>
                </a:solidFill>
              </a:rPr>
              <a:t>NULLA DI NUOVO…</a:t>
            </a:r>
          </a:p>
        </p:txBody>
      </p:sp>
    </p:spTree>
    <p:extLst>
      <p:ext uri="{BB962C8B-B14F-4D97-AF65-F5344CB8AC3E}">
        <p14:creationId xmlns:p14="http://schemas.microsoft.com/office/powerpoint/2010/main" val="150102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3113" y="0"/>
            <a:ext cx="5827712" cy="6519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152400" y="152400"/>
            <a:ext cx="297180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Un’ulteriore forma particolarissima di biotrofia è rappresentata dalla </a:t>
            </a:r>
            <a:r>
              <a:rPr lang="it-IT" altLang="it-IT" sz="2400" b="1">
                <a:solidFill>
                  <a:srgbClr val="009900"/>
                </a:solidFill>
                <a:latin typeface="Arial" charset="0"/>
                <a:cs typeface="Arial" charset="0"/>
              </a:rPr>
              <a:t>simbiosi lichenica</a:t>
            </a:r>
            <a:r>
              <a:rPr lang="it-IT" altLang="it-IT" sz="2400">
                <a:latin typeface="Arial" charset="0"/>
                <a:cs typeface="Arial" charset="0"/>
              </a:rPr>
              <a:t>, formata soprattutto da funghi ascomiceti (</a:t>
            </a:r>
            <a:r>
              <a:rPr lang="it-IT" altLang="it-IT" sz="2400" i="1">
                <a:latin typeface="Arial" charset="0"/>
                <a:cs typeface="Arial" charset="0"/>
              </a:rPr>
              <a:t>c</a:t>
            </a:r>
            <a:r>
              <a:rPr lang="it-IT" altLang="it-IT" sz="2400">
                <a:latin typeface="Arial" charset="0"/>
                <a:cs typeface="Arial" charset="0"/>
              </a:rPr>
              <a:t>. 99% delle specie) con alcune alghe, soprattutto verdi, e cianobatteri.</a:t>
            </a:r>
          </a:p>
        </p:txBody>
      </p:sp>
    </p:spTree>
    <p:extLst>
      <p:ext uri="{BB962C8B-B14F-4D97-AF65-F5344CB8AC3E}">
        <p14:creationId xmlns:p14="http://schemas.microsoft.com/office/powerpoint/2010/main" val="1907274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175" y="3157538"/>
            <a:ext cx="2351088" cy="370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611188" y="6153150"/>
            <a:ext cx="23510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algn="ctr" defTabSz="449263" fontAlgn="base">
              <a:spcBef>
                <a:spcPts val="1125"/>
              </a:spcBef>
              <a:spcAft>
                <a:spcPct val="0"/>
              </a:spcAft>
              <a:buClrTx/>
              <a:buFontTx/>
              <a:buNone/>
              <a:defRPr/>
            </a:pPr>
            <a:r>
              <a:rPr lang="en-US" altLang="it-IT" sz="1800" b="1">
                <a:latin typeface="Arial" charset="0"/>
                <a:cs typeface="Arial" charset="0"/>
              </a:rPr>
              <a:t>~ </a:t>
            </a:r>
            <a:r>
              <a:rPr lang="it-IT" altLang="it-IT" sz="1800" b="1">
                <a:latin typeface="Arial" charset="0"/>
                <a:cs typeface="Arial" charset="0"/>
              </a:rPr>
              <a:t>15.000 specie</a:t>
            </a:r>
          </a:p>
        </p:txBody>
      </p:sp>
      <p:grpSp>
        <p:nvGrpSpPr>
          <p:cNvPr id="15363" name="Group 3"/>
          <p:cNvGrpSpPr>
            <a:grpSpLocks/>
          </p:cNvGrpSpPr>
          <p:nvPr/>
        </p:nvGrpSpPr>
        <p:grpSpPr bwMode="auto">
          <a:xfrm>
            <a:off x="4160838" y="301625"/>
            <a:ext cx="4745037" cy="6237288"/>
            <a:chOff x="2621" y="190"/>
            <a:chExt cx="2989" cy="3929"/>
          </a:xfrm>
        </p:grpSpPr>
        <p:pic>
          <p:nvPicPr>
            <p:cNvPr id="450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 y="190"/>
              <a:ext cx="2487" cy="3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1" y="2699"/>
              <a:ext cx="1265" cy="1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9" name="Text Box 6"/>
            <p:cNvSpPr txBox="1">
              <a:spLocks noChangeArrowheads="1"/>
            </p:cNvSpPr>
            <p:nvPr/>
          </p:nvSpPr>
          <p:spPr bwMode="auto">
            <a:xfrm>
              <a:off x="2843" y="3888"/>
              <a:ext cx="123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defTabSz="449263" fontAlgn="base">
                <a:spcBef>
                  <a:spcPts val="1125"/>
                </a:spcBef>
                <a:spcAft>
                  <a:spcPct val="0"/>
                </a:spcAft>
                <a:buClrTx/>
                <a:buFontTx/>
                <a:buNone/>
                <a:defRPr/>
              </a:pPr>
              <a:r>
                <a:rPr lang="en-US" altLang="it-IT" sz="1800" b="1">
                  <a:latin typeface="Arial" charset="0"/>
                  <a:cs typeface="Arial" charset="0"/>
                </a:rPr>
                <a:t>&lt;</a:t>
              </a:r>
              <a:r>
                <a:rPr lang="it-IT" altLang="it-IT" sz="1800" b="1">
                  <a:latin typeface="Arial" charset="0"/>
                  <a:cs typeface="Arial" charset="0"/>
                </a:rPr>
                <a:t>1.000 specie</a:t>
              </a:r>
            </a:p>
          </p:txBody>
        </p:sp>
      </p:grpSp>
      <p:grpSp>
        <p:nvGrpSpPr>
          <p:cNvPr id="15367" name="Group 7"/>
          <p:cNvGrpSpPr>
            <a:grpSpLocks/>
          </p:cNvGrpSpPr>
          <p:nvPr/>
        </p:nvGrpSpPr>
        <p:grpSpPr bwMode="auto">
          <a:xfrm>
            <a:off x="385763" y="236538"/>
            <a:ext cx="4322762" cy="3243262"/>
            <a:chOff x="243" y="149"/>
            <a:chExt cx="2723" cy="2043"/>
          </a:xfrm>
        </p:grpSpPr>
        <p:pic>
          <p:nvPicPr>
            <p:cNvPr id="450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 y="149"/>
              <a:ext cx="2347" cy="1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1" y="998"/>
              <a:ext cx="1586" cy="1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70" name="Text Box 10"/>
            <p:cNvSpPr txBox="1">
              <a:spLocks noChangeArrowheads="1"/>
            </p:cNvSpPr>
            <p:nvPr/>
          </p:nvSpPr>
          <p:spPr bwMode="auto">
            <a:xfrm>
              <a:off x="1855" y="1956"/>
              <a:ext cx="111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ts val="1125"/>
                </a:spcBef>
                <a:spcAft>
                  <a:spcPct val="0"/>
                </a:spcAft>
                <a:buClrTx/>
                <a:buFontTx/>
                <a:buNone/>
              </a:pPr>
              <a:r>
                <a:rPr lang="en-US" altLang="it-IT" sz="1800" b="1">
                  <a:latin typeface="Arial" charset="0"/>
                  <a:cs typeface="Arial" charset="0"/>
                </a:rPr>
                <a:t>&lt;100 specie</a:t>
              </a:r>
            </a:p>
          </p:txBody>
        </p:sp>
      </p:grpSp>
      <p:grpSp>
        <p:nvGrpSpPr>
          <p:cNvPr id="15371" name="Group 11"/>
          <p:cNvGrpSpPr>
            <a:grpSpLocks/>
          </p:cNvGrpSpPr>
          <p:nvPr/>
        </p:nvGrpSpPr>
        <p:grpSpPr bwMode="auto">
          <a:xfrm>
            <a:off x="2801938" y="5067300"/>
            <a:ext cx="1465262" cy="1136650"/>
            <a:chOff x="1765" y="3192"/>
            <a:chExt cx="923" cy="716"/>
          </a:xfrm>
        </p:grpSpPr>
        <p:sp>
          <p:nvSpPr>
            <p:cNvPr id="7182" name="Line 12"/>
            <p:cNvSpPr>
              <a:spLocks noChangeShapeType="1"/>
            </p:cNvSpPr>
            <p:nvPr/>
          </p:nvSpPr>
          <p:spPr bwMode="auto">
            <a:xfrm flipV="1">
              <a:off x="1765" y="3191"/>
              <a:ext cx="706" cy="36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45067" name="Text Box 13"/>
            <p:cNvSpPr txBox="1">
              <a:spLocks noChangeArrowheads="1"/>
            </p:cNvSpPr>
            <p:nvPr/>
          </p:nvSpPr>
          <p:spPr bwMode="auto">
            <a:xfrm>
              <a:off x="1832" y="3504"/>
              <a:ext cx="85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ts val="1125"/>
                </a:spcBef>
                <a:spcAft>
                  <a:spcPct val="0"/>
                </a:spcAft>
                <a:buClrTx/>
                <a:buFontTx/>
                <a:buNone/>
              </a:pPr>
              <a:r>
                <a:rPr lang="en-US" altLang="it-IT" sz="1800">
                  <a:latin typeface="Arial" charset="0"/>
                  <a:cs typeface="Arial" charset="0"/>
                </a:rPr>
                <a:t>~90% dei licheni</a:t>
              </a:r>
            </a:p>
          </p:txBody>
        </p:sp>
      </p:grpSp>
      <p:grpSp>
        <p:nvGrpSpPr>
          <p:cNvPr id="15374" name="Group 14"/>
          <p:cNvGrpSpPr>
            <a:grpSpLocks/>
          </p:cNvGrpSpPr>
          <p:nvPr/>
        </p:nvGrpSpPr>
        <p:grpSpPr bwMode="auto">
          <a:xfrm>
            <a:off x="2847975" y="3603625"/>
            <a:ext cx="1725613" cy="974725"/>
            <a:chOff x="1794" y="2270"/>
            <a:chExt cx="1087" cy="614"/>
          </a:xfrm>
        </p:grpSpPr>
        <p:sp>
          <p:nvSpPr>
            <p:cNvPr id="7180" name="Line 15"/>
            <p:cNvSpPr>
              <a:spLocks noChangeShapeType="1"/>
            </p:cNvSpPr>
            <p:nvPr/>
          </p:nvSpPr>
          <p:spPr bwMode="auto">
            <a:xfrm flipV="1">
              <a:off x="1794" y="2290"/>
              <a:ext cx="224" cy="595"/>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45065" name="Text Box 16"/>
            <p:cNvSpPr txBox="1">
              <a:spLocks noChangeArrowheads="1"/>
            </p:cNvSpPr>
            <p:nvPr/>
          </p:nvSpPr>
          <p:spPr bwMode="auto">
            <a:xfrm>
              <a:off x="2025" y="2270"/>
              <a:ext cx="85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eaLnBrk="1" fontAlgn="base" hangingPunct="1">
                <a:spcBef>
                  <a:spcPts val="1125"/>
                </a:spcBef>
                <a:spcAft>
                  <a:spcPct val="0"/>
                </a:spcAft>
                <a:buClrTx/>
                <a:buFontTx/>
                <a:buNone/>
              </a:pPr>
              <a:r>
                <a:rPr lang="en-US" altLang="it-IT" sz="1800">
                  <a:latin typeface="Arial" charset="0"/>
                  <a:cs typeface="Arial" charset="0"/>
                </a:rPr>
                <a:t>~10% dei licheni</a:t>
              </a:r>
            </a:p>
          </p:txBody>
        </p:sp>
      </p:grpSp>
    </p:spTree>
    <p:extLst>
      <p:ext uri="{BB962C8B-B14F-4D97-AF65-F5344CB8AC3E}">
        <p14:creationId xmlns:p14="http://schemas.microsoft.com/office/powerpoint/2010/main" val="3430822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53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260350"/>
            <a:ext cx="62420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609975"/>
            <a:ext cx="35893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1100" y="4195763"/>
            <a:ext cx="3887788"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asellaDiTesto 4"/>
          <p:cNvSpPr txBox="1">
            <a:spLocks noChangeArrowheads="1"/>
          </p:cNvSpPr>
          <p:nvPr/>
        </p:nvSpPr>
        <p:spPr bwMode="auto">
          <a:xfrm>
            <a:off x="179388" y="544513"/>
            <a:ext cx="24447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fontAlgn="base">
              <a:spcBef>
                <a:spcPct val="0"/>
              </a:spcBef>
              <a:spcAft>
                <a:spcPct val="0"/>
              </a:spcAft>
              <a:buClr>
                <a:srgbClr val="000000"/>
              </a:buClr>
              <a:buSzPct val="100000"/>
              <a:buFont typeface="Times New Roman" pitchFamily="18" charset="0"/>
              <a:buNone/>
              <a:defRPr/>
            </a:pPr>
            <a:r>
              <a:rPr lang="it-IT" altLang="it-IT" sz="2400">
                <a:solidFill>
                  <a:srgbClr val="000000"/>
                </a:solidFill>
                <a:latin typeface="Arial" charset="0"/>
                <a:cs typeface="Arial" charset="0"/>
              </a:rPr>
              <a:t>Esistono, in alcuni casi simbiosi triplici, in cui sono presenti tutti e tre gli attori. </a:t>
            </a:r>
            <a:endParaRPr lang="it-IT" altLang="it-IT">
              <a:solidFill>
                <a:srgbClr val="000000"/>
              </a:solidFill>
              <a:cs typeface="Arial" charset="0"/>
            </a:endParaRPr>
          </a:p>
        </p:txBody>
      </p:sp>
    </p:spTree>
    <p:extLst>
      <p:ext uri="{BB962C8B-B14F-4D97-AF65-F5344CB8AC3E}">
        <p14:creationId xmlns:p14="http://schemas.microsoft.com/office/powerpoint/2010/main" val="366356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4" name="Text Box 8"/>
          <p:cNvSpPr txBox="1">
            <a:spLocks noChangeArrowheads="1"/>
          </p:cNvSpPr>
          <p:nvPr/>
        </p:nvSpPr>
        <p:spPr bwMode="auto">
          <a:xfrm>
            <a:off x="611188" y="620713"/>
            <a:ext cx="8064500" cy="4838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bg1"/>
                </a:solidFill>
                <a:latin typeface="Times New Roman" pitchFamily="18" charset="0"/>
                <a:ea typeface="Microsoft YaHei" pitchFamily="34" charset="-122"/>
              </a:defRPr>
            </a:lvl1pPr>
            <a:lvl2pPr>
              <a:defRPr>
                <a:solidFill>
                  <a:schemeClr val="bg1"/>
                </a:solidFill>
                <a:latin typeface="Times New Roman" pitchFamily="18" charset="0"/>
                <a:ea typeface="Microsoft YaHei" pitchFamily="34" charset="-122"/>
              </a:defRPr>
            </a:lvl2pPr>
            <a:lvl3pPr>
              <a:defRPr>
                <a:solidFill>
                  <a:schemeClr val="bg1"/>
                </a:solidFill>
                <a:latin typeface="Times New Roman" pitchFamily="18" charset="0"/>
                <a:ea typeface="Microsoft YaHei" pitchFamily="34" charset="-122"/>
              </a:defRPr>
            </a:lvl3pPr>
            <a:lvl4pPr>
              <a:defRPr>
                <a:solidFill>
                  <a:schemeClr val="bg1"/>
                </a:solidFill>
                <a:latin typeface="Times New Roman" pitchFamily="18" charset="0"/>
                <a:ea typeface="Microsoft YaHei" pitchFamily="34" charset="-122"/>
              </a:defRPr>
            </a:lvl4pPr>
            <a:lvl5pPr>
              <a:defRPr>
                <a:solidFill>
                  <a:schemeClr val="bg1"/>
                </a:solidFill>
                <a:latin typeface="Times New Roman" pitchFamily="18" charset="0"/>
                <a:ea typeface="Microsoft YaHei" pitchFamily="34" charset="-122"/>
              </a:defRPr>
            </a:lvl5pPr>
            <a:lvl6pPr marL="2514600" indent="-228600" eaLnBrk="0" fontAlgn="base" hangingPunct="0">
              <a:spcBef>
                <a:spcPct val="0"/>
              </a:spcBef>
              <a:spcAft>
                <a:spcPct val="0"/>
              </a:spcAft>
              <a:defRPr>
                <a:solidFill>
                  <a:schemeClr val="bg1"/>
                </a:solidFill>
                <a:latin typeface="Times New Roman" pitchFamily="18" charset="0"/>
                <a:ea typeface="Microsoft YaHei" pitchFamily="34" charset="-122"/>
              </a:defRPr>
            </a:lvl6pPr>
            <a:lvl7pPr marL="2971800" indent="-228600" eaLnBrk="0" fontAlgn="base" hangingPunct="0">
              <a:spcBef>
                <a:spcPct val="0"/>
              </a:spcBef>
              <a:spcAft>
                <a:spcPct val="0"/>
              </a:spcAft>
              <a:defRPr>
                <a:solidFill>
                  <a:schemeClr val="bg1"/>
                </a:solidFill>
                <a:latin typeface="Times New Roman" pitchFamily="18" charset="0"/>
                <a:ea typeface="Microsoft YaHei" pitchFamily="34" charset="-122"/>
              </a:defRPr>
            </a:lvl7pPr>
            <a:lvl8pPr marL="3429000" indent="-228600" eaLnBrk="0" fontAlgn="base" hangingPunct="0">
              <a:spcBef>
                <a:spcPct val="0"/>
              </a:spcBef>
              <a:spcAft>
                <a:spcPct val="0"/>
              </a:spcAft>
              <a:defRPr>
                <a:solidFill>
                  <a:schemeClr val="bg1"/>
                </a:solidFill>
                <a:latin typeface="Times New Roman" pitchFamily="18" charset="0"/>
                <a:ea typeface="Microsoft YaHei" pitchFamily="34" charset="-122"/>
              </a:defRPr>
            </a:lvl8pPr>
            <a:lvl9pPr marL="3886200" indent="-228600" eaLnBrk="0" fontAlgn="base" hangingPunct="0">
              <a:spcBef>
                <a:spcPct val="0"/>
              </a:spcBef>
              <a:spcAft>
                <a:spcPct val="0"/>
              </a:spcAft>
              <a:defRPr>
                <a:solidFill>
                  <a:schemeClr val="bg1"/>
                </a:solidFill>
                <a:latin typeface="Times New Roman" pitchFamily="18" charset="0"/>
                <a:ea typeface="Microsoft YaHei" pitchFamily="34" charset="-122"/>
              </a:defRPr>
            </a:lvl9pPr>
          </a:lstStyle>
          <a:p>
            <a:pPr eaLnBrk="0" fontAlgn="base" hangingPunct="0">
              <a:spcBef>
                <a:spcPct val="50000"/>
              </a:spcBef>
              <a:spcAft>
                <a:spcPct val="0"/>
              </a:spcAft>
              <a:defRPr/>
            </a:pPr>
            <a:r>
              <a:rPr lang="en-GB" altLang="it-IT" sz="2400" b="1">
                <a:solidFill>
                  <a:srgbClr val="000000"/>
                </a:solidFill>
                <a:latin typeface="Arial" charset="0"/>
                <a:cs typeface="Times New Roman" pitchFamily="18" charset="0"/>
              </a:rPr>
              <a:t>DEFINIZIONE DI SIMBIOSI LICHENICA</a:t>
            </a:r>
          </a:p>
          <a:p>
            <a:pPr eaLnBrk="0" fontAlgn="base" hangingPunct="0">
              <a:spcBef>
                <a:spcPct val="50000"/>
              </a:spcBef>
              <a:spcAft>
                <a:spcPct val="0"/>
              </a:spcAft>
              <a:defRPr/>
            </a:pPr>
            <a:endParaRPr lang="en-GB" altLang="it-IT" sz="2400">
              <a:solidFill>
                <a:srgbClr val="000000"/>
              </a:solidFill>
              <a:latin typeface="Arial" charset="0"/>
              <a:cs typeface="Times New Roman" pitchFamily="18" charset="0"/>
            </a:endParaRPr>
          </a:p>
          <a:p>
            <a:pPr eaLnBrk="0" fontAlgn="base" hangingPunct="0">
              <a:spcBef>
                <a:spcPct val="50000"/>
              </a:spcBef>
              <a:spcAft>
                <a:spcPct val="0"/>
              </a:spcAft>
              <a:defRPr/>
            </a:pPr>
            <a:r>
              <a:rPr lang="en-GB" altLang="it-IT" sz="2400">
                <a:solidFill>
                  <a:srgbClr val="000000"/>
                </a:solidFill>
                <a:latin typeface="Arial" charset="0"/>
                <a:cs typeface="Times New Roman" pitchFamily="18" charset="0"/>
              </a:rPr>
              <a:t>E’ una simbiosi extracellulare, stabile, multi-regno tra un fungo (“</a:t>
            </a:r>
            <a:r>
              <a:rPr lang="en-GB" altLang="it-IT" sz="2400" b="1">
                <a:solidFill>
                  <a:srgbClr val="000000"/>
                </a:solidFill>
                <a:latin typeface="Arial" charset="0"/>
                <a:cs typeface="Times New Roman" pitchFamily="18" charset="0"/>
              </a:rPr>
              <a:t>micobionte</a:t>
            </a:r>
            <a:r>
              <a:rPr lang="en-GB" altLang="it-IT" sz="2400">
                <a:solidFill>
                  <a:srgbClr val="000000"/>
                </a:solidFill>
                <a:latin typeface="Arial" charset="0"/>
                <a:cs typeface="Times New Roman" pitchFamily="18" charset="0"/>
              </a:rPr>
              <a:t>”) e una o più popolazioni di alghe e/o cianobatteri (“</a:t>
            </a:r>
            <a:r>
              <a:rPr lang="en-GB" altLang="it-IT" sz="2400" b="1">
                <a:solidFill>
                  <a:srgbClr val="000000"/>
                </a:solidFill>
                <a:latin typeface="Arial" charset="0"/>
                <a:cs typeface="Times New Roman" pitchFamily="18" charset="0"/>
              </a:rPr>
              <a:t>fotobionti</a:t>
            </a:r>
            <a:r>
              <a:rPr lang="en-GB" altLang="it-IT" sz="2400">
                <a:solidFill>
                  <a:srgbClr val="000000"/>
                </a:solidFill>
                <a:latin typeface="Arial" charset="0"/>
                <a:cs typeface="Times New Roman" pitchFamily="18" charset="0"/>
              </a:rPr>
              <a:t>”) che vivono ospitati all’interno di una struttura morfologica stabile, il </a:t>
            </a:r>
            <a:r>
              <a:rPr lang="en-GB" altLang="it-IT" sz="2400" b="1">
                <a:solidFill>
                  <a:srgbClr val="000000"/>
                </a:solidFill>
                <a:latin typeface="Arial" charset="0"/>
                <a:cs typeface="Times New Roman" pitchFamily="18" charset="0"/>
              </a:rPr>
              <a:t>tallo lichenico</a:t>
            </a:r>
            <a:r>
              <a:rPr lang="en-GB" altLang="it-IT" sz="2400">
                <a:solidFill>
                  <a:srgbClr val="000000"/>
                </a:solidFill>
                <a:latin typeface="Arial" charset="0"/>
                <a:cs typeface="Times New Roman" pitchFamily="18" charset="0"/>
              </a:rPr>
              <a:t>, che è formato dalle ife del micobionte. Il tallo ospita anche ulteriori organismi accessori, da batteri ad altri funghi (che possono vivere da saprofiti o da parassiti, generalisti o altamente specializzati). Nel complesso, il tallo lichenico rappresenta un piccolo ecosistema a sè, formato da produttori primari e consumatori di diversa natura.</a:t>
            </a:r>
            <a:endParaRPr lang="it-IT" altLang="it-IT">
              <a:solidFill>
                <a:srgbClr val="FFFFFF"/>
              </a:solidFill>
              <a:cs typeface="Arial" charset="0"/>
            </a:endParaRPr>
          </a:p>
        </p:txBody>
      </p:sp>
    </p:spTree>
    <p:extLst>
      <p:ext uri="{BB962C8B-B14F-4D97-AF65-F5344CB8AC3E}">
        <p14:creationId xmlns:p14="http://schemas.microsoft.com/office/powerpoint/2010/main" val="286422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5867400" y="55563"/>
            <a:ext cx="3200400" cy="277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375"/>
              </a:spcBef>
              <a:spcAft>
                <a:spcPct val="0"/>
              </a:spcAft>
              <a:buClrTx/>
              <a:buFontTx/>
              <a:buNone/>
            </a:pPr>
            <a:r>
              <a:rPr lang="it-IT" altLang="it-IT" sz="2200" b="1">
                <a:solidFill>
                  <a:srgbClr val="CC3300"/>
                </a:solidFill>
                <a:latin typeface="Arial" charset="0"/>
                <a:cs typeface="Arial" charset="0"/>
              </a:rPr>
              <a:t>Sezionando trasversalmente un lobo di un lichene, si scopre che all’interno del corpo del lichene ci sono le ife del fungo, e colonie di alghe o cianobatteri</a:t>
            </a:r>
          </a:p>
        </p:txBody>
      </p:sp>
      <p:grpSp>
        <p:nvGrpSpPr>
          <p:cNvPr id="48131" name="Group 2"/>
          <p:cNvGrpSpPr>
            <a:grpSpLocks/>
          </p:cNvGrpSpPr>
          <p:nvPr/>
        </p:nvGrpSpPr>
        <p:grpSpPr bwMode="auto">
          <a:xfrm>
            <a:off x="1219200" y="3001963"/>
            <a:ext cx="7920038" cy="3530600"/>
            <a:chOff x="768" y="1891"/>
            <a:chExt cx="4989" cy="2224"/>
          </a:xfrm>
        </p:grpSpPr>
        <p:pic>
          <p:nvPicPr>
            <p:cNvPr id="48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1891"/>
              <a:ext cx="3021" cy="2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9" name="Text Box 4"/>
            <p:cNvSpPr txBox="1">
              <a:spLocks noChangeArrowheads="1"/>
            </p:cNvSpPr>
            <p:nvPr/>
          </p:nvSpPr>
          <p:spPr bwMode="auto">
            <a:xfrm>
              <a:off x="768" y="2400"/>
              <a:ext cx="1341"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Ife agglutinate</a:t>
              </a:r>
            </a:p>
          </p:txBody>
        </p:sp>
        <p:sp>
          <p:nvSpPr>
            <p:cNvPr id="48140" name="Text Box 5"/>
            <p:cNvSpPr txBox="1">
              <a:spLocks noChangeArrowheads="1"/>
            </p:cNvSpPr>
            <p:nvPr/>
          </p:nvSpPr>
          <p:spPr bwMode="auto">
            <a:xfrm>
              <a:off x="768" y="3552"/>
              <a:ext cx="1629"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a:latin typeface="Arial" charset="0"/>
                  <a:cs typeface="Arial" charset="0"/>
                </a:rPr>
                <a:t>Ife libere</a:t>
              </a:r>
            </a:p>
          </p:txBody>
        </p:sp>
        <p:sp>
          <p:nvSpPr>
            <p:cNvPr id="48141" name="Text Box 6"/>
            <p:cNvSpPr txBox="1">
              <a:spLocks noChangeArrowheads="1"/>
            </p:cNvSpPr>
            <p:nvPr/>
          </p:nvSpPr>
          <p:spPr bwMode="auto">
            <a:xfrm>
              <a:off x="768" y="2976"/>
              <a:ext cx="177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defTabSz="449263" eaLnBrk="0" hangingPunct="0">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itchFamily="18" charset="0"/>
                  <a:ea typeface="Microsoft YaHei" pitchFamily="34" charset="-122"/>
                </a:defRPr>
              </a:lvl1pPr>
              <a:lvl2pPr marL="742950" indent="-285750" defTabSz="449263" eaLnBrk="0" hangingPunct="0">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itchFamily="18" charset="0"/>
                  <a:ea typeface="Microsoft YaHei" pitchFamily="34" charset="-122"/>
                </a:defRPr>
              </a:lvl2pPr>
              <a:lvl3pPr marL="1143000" indent="-228600" defTabSz="449263" eaLnBrk="0" hangingPunct="0">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ea typeface="Microsoft YaHei" pitchFamily="34" charset="-122"/>
                </a:defRPr>
              </a:lvl3pPr>
              <a:lvl4pPr marL="16002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4pPr>
              <a:lvl5pPr marL="2057400" indent="-228600" defTabSz="449263" eaLnBrk="0" hangingPunct="0">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itchFamily="18" charset="0"/>
                  <a:ea typeface="Microsoft YaHei" pitchFamily="34" charset="-122"/>
                </a:defRPr>
              </a:lvl9pPr>
            </a:lstStyle>
            <a:p>
              <a:pPr fontAlgn="base">
                <a:spcBef>
                  <a:spcPts val="1500"/>
                </a:spcBef>
                <a:spcAft>
                  <a:spcPct val="0"/>
                </a:spcAft>
                <a:buClrTx/>
                <a:buFontTx/>
                <a:buNone/>
              </a:pPr>
              <a:r>
                <a:rPr lang="it-IT" altLang="it-IT" sz="2400" b="1">
                  <a:solidFill>
                    <a:srgbClr val="009900"/>
                  </a:solidFill>
                  <a:latin typeface="Arial" charset="0"/>
                  <a:cs typeface="Arial" charset="0"/>
                </a:rPr>
                <a:t>Alghe unicellulari</a:t>
              </a:r>
            </a:p>
          </p:txBody>
        </p:sp>
        <p:sp>
          <p:nvSpPr>
            <p:cNvPr id="163848" name="Line 7"/>
            <p:cNvSpPr>
              <a:spLocks noChangeShapeType="1"/>
            </p:cNvSpPr>
            <p:nvPr/>
          </p:nvSpPr>
          <p:spPr bwMode="auto">
            <a:xfrm>
              <a:off x="2448" y="3168"/>
              <a:ext cx="1197" cy="189"/>
            </a:xfrm>
            <a:prstGeom prst="line">
              <a:avLst/>
            </a:prstGeom>
            <a:noFill/>
            <a:ln w="9360" cap="sq">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49" name="Line 8"/>
            <p:cNvSpPr>
              <a:spLocks noChangeShapeType="1"/>
            </p:cNvSpPr>
            <p:nvPr/>
          </p:nvSpPr>
          <p:spPr bwMode="auto">
            <a:xfrm>
              <a:off x="2448" y="3168"/>
              <a:ext cx="1821" cy="45"/>
            </a:xfrm>
            <a:prstGeom prst="line">
              <a:avLst/>
            </a:prstGeom>
            <a:noFill/>
            <a:ln w="9360" cap="sq">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0" name="Line 9"/>
            <p:cNvSpPr>
              <a:spLocks noChangeShapeType="1"/>
            </p:cNvSpPr>
            <p:nvPr/>
          </p:nvSpPr>
          <p:spPr bwMode="auto">
            <a:xfrm flipV="1">
              <a:off x="2448" y="3069"/>
              <a:ext cx="1581" cy="99"/>
            </a:xfrm>
            <a:prstGeom prst="line">
              <a:avLst/>
            </a:prstGeom>
            <a:noFill/>
            <a:ln w="9360" cap="sq">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1" name="Line 10"/>
            <p:cNvSpPr>
              <a:spLocks noChangeShapeType="1"/>
            </p:cNvSpPr>
            <p:nvPr/>
          </p:nvSpPr>
          <p:spPr bwMode="auto">
            <a:xfrm>
              <a:off x="2112" y="2544"/>
              <a:ext cx="1005" cy="141"/>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2" name="Line 11"/>
            <p:cNvSpPr>
              <a:spLocks noChangeShapeType="1"/>
            </p:cNvSpPr>
            <p:nvPr/>
          </p:nvSpPr>
          <p:spPr bwMode="auto">
            <a:xfrm flipV="1">
              <a:off x="1632" y="3597"/>
              <a:ext cx="1245" cy="99"/>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3" name="Line 12"/>
            <p:cNvSpPr>
              <a:spLocks noChangeShapeType="1"/>
            </p:cNvSpPr>
            <p:nvPr/>
          </p:nvSpPr>
          <p:spPr bwMode="auto">
            <a:xfrm>
              <a:off x="1632" y="3696"/>
              <a:ext cx="1725" cy="93"/>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grpSp>
      <p:grpSp>
        <p:nvGrpSpPr>
          <p:cNvPr id="48132" name="Group 13"/>
          <p:cNvGrpSpPr>
            <a:grpSpLocks/>
          </p:cNvGrpSpPr>
          <p:nvPr/>
        </p:nvGrpSpPr>
        <p:grpSpPr bwMode="auto">
          <a:xfrm>
            <a:off x="0" y="0"/>
            <a:ext cx="5705475" cy="3424238"/>
            <a:chOff x="0" y="0"/>
            <a:chExt cx="3594" cy="2157"/>
          </a:xfrm>
        </p:grpSpPr>
        <p:pic>
          <p:nvPicPr>
            <p:cNvPr id="4813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94" cy="2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56" name="Line 15"/>
            <p:cNvSpPr>
              <a:spLocks noChangeShapeType="1"/>
            </p:cNvSpPr>
            <p:nvPr/>
          </p:nvSpPr>
          <p:spPr bwMode="auto">
            <a:xfrm flipV="1">
              <a:off x="2448" y="335"/>
              <a:ext cx="519" cy="1766"/>
            </a:xfrm>
            <a:prstGeom prst="line">
              <a:avLst/>
            </a:prstGeom>
            <a:noFill/>
            <a:ln w="9360" cap="sq">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7" name="Line 16"/>
            <p:cNvSpPr>
              <a:spLocks noChangeShapeType="1"/>
            </p:cNvSpPr>
            <p:nvPr/>
          </p:nvSpPr>
          <p:spPr bwMode="auto">
            <a:xfrm flipV="1">
              <a:off x="2651" y="357"/>
              <a:ext cx="519" cy="1765"/>
            </a:xfrm>
            <a:prstGeom prst="line">
              <a:avLst/>
            </a:prstGeom>
            <a:noFill/>
            <a:ln w="9360" cap="sq">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8" name="Line 17"/>
            <p:cNvSpPr>
              <a:spLocks noChangeShapeType="1"/>
            </p:cNvSpPr>
            <p:nvPr/>
          </p:nvSpPr>
          <p:spPr bwMode="auto">
            <a:xfrm flipV="1">
              <a:off x="2544" y="356"/>
              <a:ext cx="519" cy="1766"/>
            </a:xfrm>
            <a:prstGeom prst="line">
              <a:avLst/>
            </a:prstGeom>
            <a:noFill/>
            <a:ln w="9360" cap="sq">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sp>
          <p:nvSpPr>
            <p:cNvPr id="163859" name="Line 18"/>
            <p:cNvSpPr>
              <a:spLocks noChangeShapeType="1"/>
            </p:cNvSpPr>
            <p:nvPr/>
          </p:nvSpPr>
          <p:spPr bwMode="auto">
            <a:xfrm flipV="1">
              <a:off x="2352" y="335"/>
              <a:ext cx="519" cy="1766"/>
            </a:xfrm>
            <a:prstGeom prst="line">
              <a:avLst/>
            </a:prstGeom>
            <a:noFill/>
            <a:ln w="9360" cap="sq">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fontAlgn="base" hangingPunct="0">
                <a:spcBef>
                  <a:spcPct val="0"/>
                </a:spcBef>
                <a:spcAft>
                  <a:spcPct val="0"/>
                </a:spcAft>
                <a:defRPr/>
              </a:pPr>
              <a:endParaRPr lang="it-IT">
                <a:solidFill>
                  <a:srgbClr val="FFFFFF"/>
                </a:solidFill>
                <a:cs typeface="Arial" charset="0"/>
              </a:endParaRPr>
            </a:p>
          </p:txBody>
        </p:sp>
      </p:grpSp>
    </p:spTree>
    <p:extLst>
      <p:ext uri="{BB962C8B-B14F-4D97-AF65-F5344CB8AC3E}">
        <p14:creationId xmlns:p14="http://schemas.microsoft.com/office/powerpoint/2010/main" val="4012771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1167</Words>
  <Application>Microsoft Office PowerPoint</Application>
  <PresentationFormat>Presentazione su schermo (4:3)</PresentationFormat>
  <Paragraphs>51</Paragraphs>
  <Slides>23</Slides>
  <Notes>18</Notes>
  <HiddenSlides>0</HiddenSlides>
  <MMClips>0</MMClips>
  <ScaleCrop>false</ScaleCrop>
  <HeadingPairs>
    <vt:vector size="4" baseType="variant">
      <vt:variant>
        <vt:lpstr>Tema</vt:lpstr>
      </vt:variant>
      <vt:variant>
        <vt:i4>3</vt:i4>
      </vt:variant>
      <vt:variant>
        <vt:lpstr>Titoli diapositive</vt:lpstr>
      </vt:variant>
      <vt:variant>
        <vt:i4>23</vt:i4>
      </vt:variant>
    </vt:vector>
  </HeadingPairs>
  <TitlesOfParts>
    <vt:vector size="26" baseType="lpstr">
      <vt:lpstr>Struttura predefinita</vt:lpstr>
      <vt:lpstr>1_Tema di Office</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Prova</dc:creator>
  <cp:lastModifiedBy>Prova</cp:lastModifiedBy>
  <cp:revision>1</cp:revision>
  <dcterms:created xsi:type="dcterms:W3CDTF">2019-01-25T16:38:08Z</dcterms:created>
  <dcterms:modified xsi:type="dcterms:W3CDTF">2019-01-25T16:40:12Z</dcterms:modified>
</cp:coreProperties>
</file>