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92116-C635-4531-ABC5-B96AD1150FBA}" type="datetimeFigureOut">
              <a:rPr lang="it-IT" smtClean="0"/>
              <a:t>25/01/2019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32B492-456B-4E38-9975-416D3AC9256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9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1555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  <p:sp>
        <p:nvSpPr>
          <p:cNvPr id="151556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7C0B5AB-4A4B-4B90-B374-90CAE1E7689C}" type="slidenum">
              <a:rPr lang="it-IT" altLang="it-IT">
                <a:solidFill>
                  <a:prstClr val="black"/>
                </a:solidFill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it-IT" altLang="it-IT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33D6FA-0B71-4F8B-8960-FBB0A260C389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159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F4DABE-043F-40CF-BE09-C11982B6ED48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990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0576E-1270-49A3-BC38-51DEC754E711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0632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74BAC-2DE3-4F44-9215-AF2ECFB7876A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350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11C64-59C5-4333-9D61-574C1360F9B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04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5CA1B-E951-461F-9526-D9AA77530644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408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7702-13D6-4111-B386-D4DCF8FCC61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8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B1156-E1D3-4BF4-930A-996050796EEE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0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F2C7E-671F-4982-A43C-0DDFAB1FB94F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74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A37B87-65DA-4D7E-8A51-585EBA944947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40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8CF6E2-DBA7-4896-B4E7-06DB0B0885A6}" type="slidenum">
              <a:rPr lang="it-IT" altLang="it-IT">
                <a:solidFill>
                  <a:srgbClr val="000000"/>
                </a:solidFill>
              </a:rPr>
              <a:pPr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91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smtClean="0"/>
              <a:t>Fare clic per modificare gli stili del testo dello schema</a:t>
            </a:r>
          </a:p>
          <a:p>
            <a:pPr lvl="1"/>
            <a:r>
              <a:rPr lang="it-IT" altLang="it-IT" smtClean="0"/>
              <a:t>Secondo livello</a:t>
            </a:r>
          </a:p>
          <a:p>
            <a:pPr lvl="2"/>
            <a:r>
              <a:rPr lang="it-IT" altLang="it-IT" smtClean="0"/>
              <a:t>Terzo livello</a:t>
            </a:r>
          </a:p>
          <a:p>
            <a:pPr lvl="3"/>
            <a:r>
              <a:rPr lang="it-IT" altLang="it-IT" smtClean="0"/>
              <a:t>Quarto livello</a:t>
            </a:r>
          </a:p>
          <a:p>
            <a:pPr lvl="4"/>
            <a:r>
              <a:rPr lang="it-IT" alt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it-IT" altLang="it-IT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957F2-B48F-43F6-8634-60B27C555BCF}" type="slidenum">
              <a:rPr lang="it-IT" altLang="it-IT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it-IT" alt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21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78664" r="19272" b="8203"/>
          <a:stretch>
            <a:fillRect/>
          </a:stretch>
        </p:blipFill>
        <p:spPr bwMode="auto">
          <a:xfrm>
            <a:off x="684213" y="2066925"/>
            <a:ext cx="787082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t="8472" r="30595" b="81178"/>
          <a:stretch>
            <a:fillRect/>
          </a:stretch>
        </p:blipFill>
        <p:spPr bwMode="auto">
          <a:xfrm>
            <a:off x="684213" y="85725"/>
            <a:ext cx="7870825" cy="199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Immagin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3587750"/>
            <a:ext cx="2125663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magin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390525"/>
            <a:ext cx="5040312" cy="609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672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285750"/>
            <a:ext cx="3881437" cy="6446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34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50" y="1168400"/>
            <a:ext cx="7707313" cy="563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827088" y="260350"/>
            <a:ext cx="79216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it-IT" sz="1600">
                <a:solidFill>
                  <a:srgbClr val="000000"/>
                </a:solidFill>
              </a:rPr>
              <a:t>Hawksworth, D.L., Rose, F. (</a:t>
            </a:r>
            <a:r>
              <a:rPr lang="en-GB" altLang="it-IT" sz="1600" b="1">
                <a:solidFill>
                  <a:srgbClr val="000000"/>
                </a:solidFill>
              </a:rPr>
              <a:t>1970</a:t>
            </a:r>
            <a:r>
              <a:rPr lang="en-GB" altLang="it-IT" sz="1600">
                <a:solidFill>
                  <a:srgbClr val="000000"/>
                </a:solidFill>
              </a:rPr>
              <a:t>) </a:t>
            </a:r>
            <a:r>
              <a:rPr lang="en-GB" altLang="it-IT" sz="1600" i="1">
                <a:solidFill>
                  <a:srgbClr val="000000"/>
                </a:solidFill>
              </a:rPr>
              <a:t>Qualitative scale for estimating sulphur dioxide air pollution in England and Wales using epiphytic lichens</a:t>
            </a:r>
            <a:r>
              <a:rPr lang="en-GB" altLang="it-IT" sz="1600">
                <a:solidFill>
                  <a:srgbClr val="000000"/>
                </a:solidFill>
              </a:rPr>
              <a:t>. </a:t>
            </a:r>
            <a:r>
              <a:rPr lang="en-GB" altLang="it-IT" sz="1600" b="1" u="sng">
                <a:solidFill>
                  <a:srgbClr val="000000"/>
                </a:solidFill>
              </a:rPr>
              <a:t>Nature</a:t>
            </a:r>
            <a:r>
              <a:rPr lang="en-GB" altLang="it-IT" sz="1600">
                <a:solidFill>
                  <a:srgbClr val="000000"/>
                </a:solidFill>
              </a:rPr>
              <a:t> 227: 145-148.</a:t>
            </a:r>
            <a:endParaRPr lang="it-IT" altLang="it-IT" sz="16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69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504825"/>
            <a:ext cx="4132263" cy="584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05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asellaDiTesto 1"/>
          <p:cNvSpPr txBox="1">
            <a:spLocks noChangeArrowheads="1"/>
          </p:cNvSpPr>
          <p:nvPr/>
        </p:nvSpPr>
        <p:spPr bwMode="auto">
          <a:xfrm>
            <a:off x="468313" y="549275"/>
            <a:ext cx="8351837" cy="267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Nella metà degli anni ‘60 due ricercatori, </a:t>
            </a:r>
            <a:r>
              <a:rPr lang="it-IT" altLang="it-IT" sz="2400" b="1">
                <a:solidFill>
                  <a:srgbClr val="000000"/>
                </a:solidFill>
              </a:rPr>
              <a:t>De Sloover</a:t>
            </a:r>
            <a:r>
              <a:rPr lang="it-IT" altLang="it-IT" sz="2400">
                <a:solidFill>
                  <a:srgbClr val="000000"/>
                </a:solidFill>
              </a:rPr>
              <a:t> e </a:t>
            </a:r>
            <a:r>
              <a:rPr lang="it-IT" altLang="it-IT" sz="2400" b="1">
                <a:solidFill>
                  <a:srgbClr val="000000"/>
                </a:solidFill>
              </a:rPr>
              <a:t>Le Blanc</a:t>
            </a:r>
            <a:r>
              <a:rPr lang="it-IT" altLang="it-IT" sz="2400">
                <a:solidFill>
                  <a:srgbClr val="000000"/>
                </a:solidFill>
              </a:rPr>
              <a:t>, tentano di quantificare l’informazione fornita dai  bioindicatori introducendo un indice numerico che dovrebbe valutare il livello di inquinamento atmosferico, basato sul numero, la frequenza e la tolleranza delle diverse specie licheniche presenti in una data area (I.A.P., Index of Air Purity). </a:t>
            </a:r>
          </a:p>
        </p:txBody>
      </p:sp>
    </p:spTree>
    <p:extLst>
      <p:ext uri="{BB962C8B-B14F-4D97-AF65-F5344CB8AC3E}">
        <p14:creationId xmlns:p14="http://schemas.microsoft.com/office/powerpoint/2010/main" val="369894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404813"/>
            <a:ext cx="4465638" cy="582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48" t="33044" r="3214" b="13141"/>
          <a:stretch>
            <a:fillRect/>
          </a:stretch>
        </p:blipFill>
        <p:spPr bwMode="auto">
          <a:xfrm>
            <a:off x="293688" y="549275"/>
            <a:ext cx="3763962" cy="403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948" b="3436"/>
          <a:stretch>
            <a:fillRect/>
          </a:stretch>
        </p:blipFill>
        <p:spPr bwMode="auto">
          <a:xfrm>
            <a:off x="250825" y="5003800"/>
            <a:ext cx="3946525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80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64" t="2684" r="3098" b="85657"/>
          <a:stretch>
            <a:fillRect/>
          </a:stretch>
        </p:blipFill>
        <p:spPr bwMode="auto">
          <a:xfrm>
            <a:off x="2227263" y="4024313"/>
            <a:ext cx="1484312" cy="709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 rot="18378615">
            <a:off x="1082675" y="720726"/>
            <a:ext cx="1271587" cy="328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498475" y="400050"/>
            <a:ext cx="1271588" cy="60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250825" y="790575"/>
            <a:ext cx="1273175" cy="6016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it-IT">
              <a:solidFill>
                <a:srgbClr val="FFFFFF"/>
              </a:solidFill>
            </a:endParaRPr>
          </a:p>
        </p:txBody>
      </p:sp>
      <p:cxnSp>
        <p:nvCxnSpPr>
          <p:cNvPr id="6" name="Connettore 1 5"/>
          <p:cNvCxnSpPr/>
          <p:nvPr/>
        </p:nvCxnSpPr>
        <p:spPr>
          <a:xfrm flipV="1">
            <a:off x="1524000" y="400050"/>
            <a:ext cx="841375" cy="9921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85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2133600"/>
            <a:ext cx="7829550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00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8913"/>
            <a:ext cx="7489825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50" y="3187700"/>
            <a:ext cx="4848225" cy="354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8" name="Oval 6"/>
          <p:cNvSpPr>
            <a:spLocks noChangeArrowheads="1"/>
          </p:cNvSpPr>
          <p:nvPr/>
        </p:nvSpPr>
        <p:spPr bwMode="auto">
          <a:xfrm>
            <a:off x="3168650" y="2420938"/>
            <a:ext cx="1800225" cy="863600"/>
          </a:xfrm>
          <a:prstGeom prst="ellipse">
            <a:avLst/>
          </a:prstGeom>
          <a:noFill/>
          <a:ln w="38100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558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Immagine 1" descr="bioindicazione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88" t="16539" r="32239" b="7959"/>
          <a:stretch>
            <a:fillRect/>
          </a:stretch>
        </p:blipFill>
        <p:spPr bwMode="auto">
          <a:xfrm>
            <a:off x="250825" y="244475"/>
            <a:ext cx="4537075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544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Immagine 1" descr="bioindicazione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22945" r="9105" b="4984"/>
          <a:stretch>
            <a:fillRect/>
          </a:stretch>
        </p:blipFill>
        <p:spPr bwMode="auto">
          <a:xfrm>
            <a:off x="323850" y="1044575"/>
            <a:ext cx="8496300" cy="506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422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Immagine 1" descr="bioindicazione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07" t="22258" r="12505" b="9920"/>
          <a:stretch>
            <a:fillRect/>
          </a:stretch>
        </p:blipFill>
        <p:spPr bwMode="auto">
          <a:xfrm>
            <a:off x="250825" y="404813"/>
            <a:ext cx="8531225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bioindicazione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15623" r="27164" b="11162"/>
          <a:stretch>
            <a:fillRect/>
          </a:stretch>
        </p:blipFill>
        <p:spPr bwMode="auto">
          <a:xfrm>
            <a:off x="250825" y="2060575"/>
            <a:ext cx="5937250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042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Risultati immagini per licheni epifi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2" descr="Risultati immagini per licheni epifi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33375"/>
            <a:ext cx="40481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4" name="Picture 2" descr="Risultati immagini per licheni epifit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33375"/>
            <a:ext cx="4392612" cy="586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293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Immagine 1" descr="bioindicazione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0" t="15623" r="27164" b="11162"/>
          <a:stretch>
            <a:fillRect/>
          </a:stretch>
        </p:blipFill>
        <p:spPr bwMode="auto">
          <a:xfrm>
            <a:off x="723900" y="1377950"/>
            <a:ext cx="5935663" cy="436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147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Immagine 1" descr="bioindicazione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21" t="17586" r="23431" b="2698"/>
          <a:stretch>
            <a:fillRect/>
          </a:stretch>
        </p:blipFill>
        <p:spPr bwMode="auto">
          <a:xfrm>
            <a:off x="2051050" y="14288"/>
            <a:ext cx="6350000" cy="650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71" name="Immagine 2" descr="bioindicazione.pdf - Adobe Reader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0" t="49768" r="29254" b="46397"/>
          <a:stretch>
            <a:fillRect/>
          </a:stretch>
        </p:blipFill>
        <p:spPr bwMode="auto">
          <a:xfrm>
            <a:off x="0" y="6454775"/>
            <a:ext cx="7386638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34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Immagine 1" descr="bioindicazione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25" t="14252" r="23283" b="3841"/>
          <a:stretch>
            <a:fillRect/>
          </a:stretch>
        </p:blipFill>
        <p:spPr bwMode="auto">
          <a:xfrm>
            <a:off x="1331913" y="23813"/>
            <a:ext cx="6624637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68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Immagine 1" descr="bioindicazione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28" t="20428" r="16566" b="11848"/>
          <a:stretch>
            <a:fillRect/>
          </a:stretch>
        </p:blipFill>
        <p:spPr bwMode="auto">
          <a:xfrm>
            <a:off x="-9525" y="0"/>
            <a:ext cx="9153525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964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Immagine 1" descr="bioindicazione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78" t="22716" r="16566" b="10477"/>
          <a:stretch>
            <a:fillRect/>
          </a:stretch>
        </p:blipFill>
        <p:spPr bwMode="auto">
          <a:xfrm>
            <a:off x="-3175" y="260350"/>
            <a:ext cx="9147175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38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989138"/>
            <a:ext cx="3573462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33375"/>
            <a:ext cx="7112000" cy="104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806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557338"/>
            <a:ext cx="4105275" cy="1341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440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ext Box 2"/>
          <p:cNvSpPr txBox="1">
            <a:spLocks noChangeArrowheads="1"/>
          </p:cNvSpPr>
          <p:nvPr/>
        </p:nvSpPr>
        <p:spPr bwMode="auto">
          <a:xfrm>
            <a:off x="468313" y="476250"/>
            <a:ext cx="82073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it-IT" sz="1800">
                <a:solidFill>
                  <a:srgbClr val="000000"/>
                </a:solidFill>
              </a:rPr>
              <a:t>Cislaghi, C., Nimis, P.L. (1997). </a:t>
            </a:r>
            <a:r>
              <a:rPr lang="en-GB" altLang="it-IT" sz="1800" i="1">
                <a:solidFill>
                  <a:srgbClr val="000000"/>
                </a:solidFill>
              </a:rPr>
              <a:t>Lichens, air pollution and lung cancer</a:t>
            </a:r>
            <a:r>
              <a:rPr lang="en-GB" altLang="it-IT" sz="1800">
                <a:solidFill>
                  <a:srgbClr val="000000"/>
                </a:solidFill>
              </a:rPr>
              <a:t>. Nature 387, 463-464.</a:t>
            </a:r>
            <a:endParaRPr lang="it-IT" altLang="it-IT" sz="1800">
              <a:solidFill>
                <a:srgbClr val="000000"/>
              </a:solidFill>
            </a:endParaRPr>
          </a:p>
        </p:txBody>
      </p:sp>
      <p:pic>
        <p:nvPicPr>
          <p:cNvPr id="890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1412875"/>
            <a:ext cx="8016875" cy="4713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2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468313" y="549275"/>
            <a:ext cx="8207375" cy="212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n-GB" altLang="it-IT" sz="2400">
                <a:solidFill>
                  <a:srgbClr val="000000"/>
                </a:solidFill>
              </a:rPr>
              <a:t>Piccini C., Salvati S. (Eds.): Atti Workshop Biomonitoraggio Qualità dell’aria sul territorio Nazionale. ANPA, Ser. Atti, 2.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fr-FR" altLang="it-IT" sz="2400">
                <a:solidFill>
                  <a:srgbClr val="000000"/>
                </a:solidFill>
              </a:rPr>
              <a:t>Nimis, P.L. (1999). </a:t>
            </a:r>
            <a:r>
              <a:rPr lang="fr-FR" altLang="it-IT" sz="2400" i="1">
                <a:solidFill>
                  <a:srgbClr val="000000"/>
                </a:solidFill>
              </a:rPr>
              <a:t>Linee guida per la bioindicazione degli effetti dell’inquinamento tramite la biodiversità dei licheni epifiti</a:t>
            </a:r>
            <a:r>
              <a:rPr lang="fr-FR" altLang="it-IT" sz="2400">
                <a:solidFill>
                  <a:srgbClr val="000000"/>
                </a:solidFill>
              </a:rPr>
              <a:t>. Ibid., pp. </a:t>
            </a:r>
            <a:r>
              <a:rPr lang="en-GB" altLang="it-IT" sz="2400">
                <a:solidFill>
                  <a:srgbClr val="000000"/>
                </a:solidFill>
              </a:rPr>
              <a:t>267-277.</a:t>
            </a:r>
            <a:endParaRPr lang="it-IT" altLang="it-IT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Immagine 1" descr="bioindicazione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35" t="16768" r="7164" b="14136"/>
          <a:stretch>
            <a:fillRect/>
          </a:stretch>
        </p:blipFill>
        <p:spPr bwMode="auto">
          <a:xfrm>
            <a:off x="455613" y="692150"/>
            <a:ext cx="8377237" cy="541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2301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1"/>
          <a:stretch>
            <a:fillRect/>
          </a:stretch>
        </p:blipFill>
        <p:spPr bwMode="auto">
          <a:xfrm>
            <a:off x="1303338" y="333375"/>
            <a:ext cx="6770687" cy="6323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84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538" name="Gruppo 9"/>
          <p:cNvGrpSpPr>
            <a:grpSpLocks/>
          </p:cNvGrpSpPr>
          <p:nvPr/>
        </p:nvGrpSpPr>
        <p:grpSpPr bwMode="auto">
          <a:xfrm>
            <a:off x="900113" y="333375"/>
            <a:ext cx="7943850" cy="6059488"/>
            <a:chOff x="900113" y="333375"/>
            <a:chExt cx="7943887" cy="6059488"/>
          </a:xfrm>
        </p:grpSpPr>
        <p:grpSp>
          <p:nvGrpSpPr>
            <p:cNvPr id="65539" name="Gruppo 5"/>
            <p:cNvGrpSpPr>
              <a:grpSpLocks/>
            </p:cNvGrpSpPr>
            <p:nvPr/>
          </p:nvGrpSpPr>
          <p:grpSpPr bwMode="auto">
            <a:xfrm>
              <a:off x="900113" y="333375"/>
              <a:ext cx="7116762" cy="6059488"/>
              <a:chOff x="900113" y="333375"/>
              <a:chExt cx="7116762" cy="6059488"/>
            </a:xfrm>
          </p:grpSpPr>
          <p:grpSp>
            <p:nvGrpSpPr>
              <p:cNvPr id="65541" name="Gruppo 2"/>
              <p:cNvGrpSpPr>
                <a:grpSpLocks/>
              </p:cNvGrpSpPr>
              <p:nvPr/>
            </p:nvGrpSpPr>
            <p:grpSpPr bwMode="auto">
              <a:xfrm>
                <a:off x="900113" y="333375"/>
                <a:ext cx="7116762" cy="6059488"/>
                <a:chOff x="900113" y="333375"/>
                <a:chExt cx="7116762" cy="6059488"/>
              </a:xfrm>
            </p:grpSpPr>
            <p:pic>
              <p:nvPicPr>
                <p:cNvPr id="65545" name="Picture 4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900113" y="333375"/>
                  <a:ext cx="7116762" cy="60594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" name="Rettangolo 1"/>
                <p:cNvSpPr/>
                <p:nvPr/>
              </p:nvSpPr>
              <p:spPr>
                <a:xfrm>
                  <a:off x="6443689" y="2276475"/>
                  <a:ext cx="1441457" cy="72072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it-IT">
                    <a:solidFill>
                      <a:srgbClr val="FFFFFF"/>
                    </a:solidFill>
                  </a:endParaRPr>
                </a:p>
              </p:txBody>
            </p:sp>
          </p:grpSp>
          <p:cxnSp>
            <p:nvCxnSpPr>
              <p:cNvPr id="5" name="Connettore 2 4"/>
              <p:cNvCxnSpPr/>
              <p:nvPr/>
            </p:nvCxnSpPr>
            <p:spPr>
              <a:xfrm flipH="1" flipV="1">
                <a:off x="6300813" y="3789363"/>
                <a:ext cx="1295406" cy="863600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Connettore 2 6"/>
              <p:cNvCxnSpPr/>
              <p:nvPr/>
            </p:nvCxnSpPr>
            <p:spPr>
              <a:xfrm flipH="1" flipV="1">
                <a:off x="6084912" y="4076700"/>
                <a:ext cx="1295406" cy="8651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ttore 2 7"/>
              <p:cNvCxnSpPr/>
              <p:nvPr/>
            </p:nvCxnSpPr>
            <p:spPr>
              <a:xfrm flipH="1" flipV="1">
                <a:off x="6573864" y="3522663"/>
                <a:ext cx="1296993" cy="865187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540" name="CasellaDiTesto 8"/>
            <p:cNvSpPr txBox="1">
              <a:spLocks noChangeArrowheads="1"/>
            </p:cNvSpPr>
            <p:nvPr/>
          </p:nvSpPr>
          <p:spPr bwMode="auto">
            <a:xfrm>
              <a:off x="7246176" y="3250960"/>
              <a:ext cx="159782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it-IT" altLang="it-IT" sz="2800" b="1">
                  <a:solidFill>
                    <a:srgbClr val="FF0000"/>
                  </a:solidFill>
                </a:rPr>
                <a:t>FUMES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3480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asellaDiTesto 1"/>
          <p:cNvSpPr txBox="1">
            <a:spLocks noChangeArrowheads="1"/>
          </p:cNvSpPr>
          <p:nvPr/>
        </p:nvSpPr>
        <p:spPr bwMode="auto">
          <a:xfrm>
            <a:off x="611188" y="719138"/>
            <a:ext cx="784860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>
                <a:solidFill>
                  <a:srgbClr val="000000"/>
                </a:solidFill>
              </a:rPr>
              <a:t>…qualche confusione determinata da modifiche terminologiche:</a:t>
            </a:r>
          </a:p>
        </p:txBody>
      </p:sp>
      <p:sp>
        <p:nvSpPr>
          <p:cNvPr id="3" name="CasellaDiTesto 2"/>
          <p:cNvSpPr txBox="1">
            <a:spLocks noChangeArrowheads="1"/>
          </p:cNvSpPr>
          <p:nvPr/>
        </p:nvSpPr>
        <p:spPr bwMode="auto">
          <a:xfrm>
            <a:off x="1295400" y="4533900"/>
            <a:ext cx="7848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it-IT" altLang="it-IT" sz="2400" b="1">
                <a:solidFill>
                  <a:srgbClr val="FF0000"/>
                </a:solidFill>
              </a:rPr>
              <a:t>LDV</a:t>
            </a:r>
            <a:r>
              <a:rPr lang="it-IT" altLang="it-IT" sz="2400">
                <a:solidFill>
                  <a:srgbClr val="000000"/>
                </a:solidFill>
              </a:rPr>
              <a:t> </a:t>
            </a:r>
            <a:r>
              <a:rPr lang="it-IT" altLang="it-IT" sz="2400">
                <a:solidFill>
                  <a:srgbClr val="FF0000"/>
                </a:solidFill>
              </a:rPr>
              <a:t>(«</a:t>
            </a:r>
            <a:r>
              <a:rPr lang="it-IT" altLang="it-IT" sz="2400" b="1">
                <a:solidFill>
                  <a:srgbClr val="FF0000"/>
                </a:solidFill>
              </a:rPr>
              <a:t>L</a:t>
            </a:r>
            <a:r>
              <a:rPr lang="it-IT" altLang="it-IT" sz="2400">
                <a:solidFill>
                  <a:srgbClr val="FF0000"/>
                </a:solidFill>
              </a:rPr>
              <a:t>ichen </a:t>
            </a:r>
            <a:r>
              <a:rPr lang="it-IT" altLang="it-IT" sz="2400" b="1">
                <a:solidFill>
                  <a:srgbClr val="FF0000"/>
                </a:solidFill>
              </a:rPr>
              <a:t>D</a:t>
            </a:r>
            <a:r>
              <a:rPr lang="it-IT" altLang="it-IT" sz="2400">
                <a:solidFill>
                  <a:srgbClr val="FF0000"/>
                </a:solidFill>
              </a:rPr>
              <a:t>iversity </a:t>
            </a:r>
            <a:r>
              <a:rPr lang="it-IT" altLang="it-IT" sz="2400" b="1">
                <a:solidFill>
                  <a:srgbClr val="FF0000"/>
                </a:solidFill>
              </a:rPr>
              <a:t>V</a:t>
            </a:r>
            <a:r>
              <a:rPr lang="it-IT" altLang="it-IT" sz="2400">
                <a:solidFill>
                  <a:srgbClr val="FF0000"/>
                </a:solidFill>
              </a:rPr>
              <a:t>alue»)</a:t>
            </a:r>
          </a:p>
        </p:txBody>
      </p:sp>
      <p:sp>
        <p:nvSpPr>
          <p:cNvPr id="2" name="CasellaDiTesto 1"/>
          <p:cNvSpPr txBox="1">
            <a:spLocks noChangeArrowheads="1"/>
          </p:cNvSpPr>
          <p:nvPr/>
        </p:nvSpPr>
        <p:spPr bwMode="auto">
          <a:xfrm>
            <a:off x="1295400" y="1770063"/>
            <a:ext cx="78486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2400" b="1" dirty="0" smtClean="0">
                <a:solidFill>
                  <a:srgbClr val="000000"/>
                </a:solidFill>
              </a:rPr>
              <a:t>IAP </a:t>
            </a:r>
            <a:r>
              <a:rPr lang="it-IT" altLang="it-IT" sz="2400" b="1" baseline="-25000" dirty="0" smtClean="0">
                <a:solidFill>
                  <a:srgbClr val="000000"/>
                </a:solidFill>
              </a:rPr>
              <a:t>«</a:t>
            </a:r>
            <a:r>
              <a:rPr lang="it-IT" altLang="it-IT" sz="2400" b="1" baseline="-25000" dirty="0" err="1" smtClean="0">
                <a:solidFill>
                  <a:srgbClr val="000000"/>
                </a:solidFill>
              </a:rPr>
              <a:t>Ammann</a:t>
            </a:r>
            <a:r>
              <a:rPr lang="it-IT" altLang="it-IT" sz="2400" b="1" baseline="-25000" dirty="0" smtClean="0">
                <a:solidFill>
                  <a:srgbClr val="000000"/>
                </a:solidFill>
              </a:rPr>
              <a:t>»</a:t>
            </a:r>
            <a:r>
              <a:rPr lang="it-IT" altLang="it-IT" sz="2400" baseline="-25000" dirty="0" smtClean="0">
                <a:solidFill>
                  <a:srgbClr val="000000"/>
                </a:solidFill>
              </a:rPr>
              <a:t> </a:t>
            </a:r>
            <a:r>
              <a:rPr lang="it-IT" altLang="it-IT" sz="2400" dirty="0" smtClean="0">
                <a:solidFill>
                  <a:srgbClr val="000000"/>
                </a:solidFill>
              </a:rPr>
              <a:t>o </a:t>
            </a:r>
            <a:r>
              <a:rPr lang="it-IT" altLang="it-IT" sz="2400" b="1" dirty="0" smtClean="0">
                <a:solidFill>
                  <a:srgbClr val="000000"/>
                </a:solidFill>
              </a:rPr>
              <a:t>IAP</a:t>
            </a:r>
            <a:r>
              <a:rPr lang="it-IT" altLang="it-IT" sz="2400" b="1" baseline="-25000" dirty="0" smtClean="0">
                <a:solidFill>
                  <a:srgbClr val="000000"/>
                </a:solidFill>
              </a:rPr>
              <a:t>18</a:t>
            </a:r>
            <a:r>
              <a:rPr lang="it-IT" altLang="it-IT" sz="2400" baseline="-25000" dirty="0" smtClean="0">
                <a:solidFill>
                  <a:srgbClr val="000000"/>
                </a:solidFill>
              </a:rPr>
              <a:t> </a:t>
            </a:r>
            <a:r>
              <a:rPr lang="it-IT" altLang="it-IT" sz="2400" dirty="0" smtClean="0">
                <a:solidFill>
                  <a:srgbClr val="000000"/>
                </a:solidFill>
              </a:rPr>
              <a:t>diventa: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endParaRPr lang="it-IT" altLang="it-IT" sz="2400" dirty="0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it-IT" altLang="it-IT" sz="2400" b="1" dirty="0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LBI</a:t>
            </a:r>
            <a:r>
              <a:rPr lang="it-IT" altLang="it-IT" sz="2400" dirty="0" smtClean="0">
                <a:solidFill>
                  <a:srgbClr val="000000"/>
                </a:solidFill>
              </a:rPr>
              <a:t> o </a:t>
            </a:r>
            <a:r>
              <a:rPr lang="it-IT" altLang="it-IT" sz="2400" b="1" dirty="0" smtClean="0">
                <a:solidFill>
                  <a:srgbClr val="000000"/>
                </a:solidFill>
              </a:rPr>
              <a:t>IBL</a:t>
            </a:r>
            <a:r>
              <a:rPr lang="it-IT" altLang="it-IT" sz="2400" dirty="0" smtClean="0">
                <a:solidFill>
                  <a:srgbClr val="000000"/>
                </a:solidFill>
              </a:rPr>
              <a:t> («</a:t>
            </a:r>
            <a:r>
              <a:rPr lang="it-IT" altLang="it-IT" sz="2400" b="1" dirty="0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L</a:t>
            </a:r>
            <a:r>
              <a:rPr lang="it-IT" altLang="it-IT" sz="2400" dirty="0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ichen </a:t>
            </a:r>
            <a:r>
              <a:rPr lang="it-IT" altLang="it-IT" sz="2400" b="1" dirty="0" err="1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B</a:t>
            </a:r>
            <a:r>
              <a:rPr lang="it-IT" altLang="it-IT" sz="2400" dirty="0" err="1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iodiversity</a:t>
            </a:r>
            <a:r>
              <a:rPr lang="it-IT" altLang="it-IT" sz="2400" dirty="0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 </a:t>
            </a:r>
            <a:r>
              <a:rPr lang="it-IT" altLang="it-IT" sz="2400" b="1" dirty="0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I</a:t>
            </a:r>
            <a:r>
              <a:rPr lang="it-IT" altLang="it-IT" sz="2400" dirty="0" smtClean="0">
                <a:solidFill>
                  <a:srgbClr val="2D2D8A">
                    <a:lumMod val="60000"/>
                    <a:lumOff val="40000"/>
                  </a:srgbClr>
                </a:solidFill>
              </a:rPr>
              <a:t>ndex</a:t>
            </a:r>
            <a:r>
              <a:rPr lang="it-IT" altLang="it-IT" sz="2400" dirty="0" smtClean="0">
                <a:solidFill>
                  <a:srgbClr val="000000"/>
                </a:solidFill>
              </a:rPr>
              <a:t>» o «</a:t>
            </a:r>
            <a:r>
              <a:rPr lang="it-IT" altLang="it-IT" sz="2400" b="1" dirty="0" smtClean="0">
                <a:solidFill>
                  <a:srgbClr val="000000"/>
                </a:solidFill>
              </a:rPr>
              <a:t>I</a:t>
            </a:r>
            <a:r>
              <a:rPr lang="it-IT" altLang="it-IT" sz="2400" dirty="0" smtClean="0">
                <a:solidFill>
                  <a:srgbClr val="000000"/>
                </a:solidFill>
              </a:rPr>
              <a:t>ndice di </a:t>
            </a:r>
            <a:r>
              <a:rPr lang="it-IT" altLang="it-IT" sz="2400" b="1" dirty="0" smtClean="0">
                <a:solidFill>
                  <a:srgbClr val="000000"/>
                </a:solidFill>
              </a:rPr>
              <a:t>B</a:t>
            </a:r>
            <a:r>
              <a:rPr lang="it-IT" altLang="it-IT" sz="2400" dirty="0" smtClean="0">
                <a:solidFill>
                  <a:srgbClr val="000000"/>
                </a:solidFill>
              </a:rPr>
              <a:t>iodiversità </a:t>
            </a:r>
            <a:r>
              <a:rPr lang="it-IT" altLang="it-IT" sz="2400" b="1" dirty="0" smtClean="0">
                <a:solidFill>
                  <a:srgbClr val="000000"/>
                </a:solidFill>
              </a:rPr>
              <a:t>L</a:t>
            </a:r>
            <a:r>
              <a:rPr lang="it-IT" altLang="it-IT" sz="2400" dirty="0" smtClean="0">
                <a:solidFill>
                  <a:srgbClr val="000000"/>
                </a:solidFill>
              </a:rPr>
              <a:t>ichenica»), quindi: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295400" y="3521075"/>
            <a:ext cx="7921625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400" b="1" dirty="0">
                <a:solidFill>
                  <a:srgbClr val="2D2D8A">
                    <a:lumMod val="60000"/>
                    <a:lumOff val="40000"/>
                  </a:srgbClr>
                </a:solidFill>
              </a:rPr>
              <a:t>VBL</a:t>
            </a:r>
            <a:r>
              <a:rPr lang="it-IT" altLang="it-IT" sz="2400" dirty="0">
                <a:solidFill>
                  <a:srgbClr val="000000"/>
                </a:solidFill>
              </a:rPr>
              <a:t> o </a:t>
            </a:r>
            <a:r>
              <a:rPr lang="it-IT" altLang="it-IT" sz="2400" b="1" dirty="0">
                <a:solidFill>
                  <a:srgbClr val="000000"/>
                </a:solidFill>
              </a:rPr>
              <a:t>LBV</a:t>
            </a:r>
            <a:r>
              <a:rPr lang="it-IT" altLang="it-IT" sz="2400" dirty="0">
                <a:solidFill>
                  <a:srgbClr val="000000"/>
                </a:solidFill>
              </a:rPr>
              <a:t> («</a:t>
            </a:r>
            <a:r>
              <a:rPr lang="it-IT" altLang="it-IT" sz="2400" b="1" dirty="0">
                <a:solidFill>
                  <a:srgbClr val="2D2D8A">
                    <a:lumMod val="60000"/>
                    <a:lumOff val="40000"/>
                  </a:srgbClr>
                </a:solidFill>
              </a:rPr>
              <a:t>L</a:t>
            </a:r>
            <a:r>
              <a:rPr lang="it-IT" altLang="it-IT" sz="2400" dirty="0">
                <a:solidFill>
                  <a:srgbClr val="2D2D8A">
                    <a:lumMod val="60000"/>
                    <a:lumOff val="40000"/>
                  </a:srgbClr>
                </a:solidFill>
              </a:rPr>
              <a:t>ichen </a:t>
            </a:r>
            <a:r>
              <a:rPr lang="it-IT" altLang="it-IT" sz="2400" b="1" dirty="0" err="1">
                <a:solidFill>
                  <a:srgbClr val="2D2D8A">
                    <a:lumMod val="60000"/>
                    <a:lumOff val="40000"/>
                  </a:srgbClr>
                </a:solidFill>
              </a:rPr>
              <a:t>B</a:t>
            </a:r>
            <a:r>
              <a:rPr lang="it-IT" altLang="it-IT" sz="2400" dirty="0" err="1">
                <a:solidFill>
                  <a:srgbClr val="2D2D8A">
                    <a:lumMod val="60000"/>
                    <a:lumOff val="40000"/>
                  </a:srgbClr>
                </a:solidFill>
              </a:rPr>
              <a:t>iodiversity</a:t>
            </a:r>
            <a:r>
              <a:rPr lang="it-IT" altLang="it-IT" sz="2400" dirty="0">
                <a:solidFill>
                  <a:srgbClr val="2D2D8A">
                    <a:lumMod val="60000"/>
                    <a:lumOff val="40000"/>
                  </a:srgbClr>
                </a:solidFill>
              </a:rPr>
              <a:t> </a:t>
            </a:r>
            <a:r>
              <a:rPr lang="it-IT" altLang="it-IT" sz="2400" b="1" dirty="0">
                <a:solidFill>
                  <a:srgbClr val="2D2D8A">
                    <a:lumMod val="60000"/>
                    <a:lumOff val="40000"/>
                  </a:srgbClr>
                </a:solidFill>
              </a:rPr>
              <a:t>V</a:t>
            </a:r>
            <a:r>
              <a:rPr lang="it-IT" altLang="it-IT" sz="2400" dirty="0">
                <a:solidFill>
                  <a:srgbClr val="2D2D8A">
                    <a:lumMod val="60000"/>
                    <a:lumOff val="40000"/>
                  </a:srgbClr>
                </a:solidFill>
              </a:rPr>
              <a:t>alue</a:t>
            </a:r>
            <a:r>
              <a:rPr lang="it-IT" altLang="it-IT" sz="2400" dirty="0">
                <a:solidFill>
                  <a:srgbClr val="000000"/>
                </a:solidFill>
              </a:rPr>
              <a:t>» o «</a:t>
            </a:r>
            <a:r>
              <a:rPr lang="it-IT" altLang="it-IT" sz="2400" b="1" dirty="0">
                <a:solidFill>
                  <a:srgbClr val="000000"/>
                </a:solidFill>
              </a:rPr>
              <a:t>V</a:t>
            </a:r>
            <a:r>
              <a:rPr lang="it-IT" altLang="it-IT" sz="2400" dirty="0">
                <a:solidFill>
                  <a:srgbClr val="000000"/>
                </a:solidFill>
              </a:rPr>
              <a:t>alore di Biodiversità Lichenica»), quindi:</a:t>
            </a:r>
          </a:p>
        </p:txBody>
      </p:sp>
      <p:cxnSp>
        <p:nvCxnSpPr>
          <p:cNvPr id="6" name="Connettore 2 5"/>
          <p:cNvCxnSpPr/>
          <p:nvPr/>
        </p:nvCxnSpPr>
        <p:spPr>
          <a:xfrm>
            <a:off x="755650" y="1916113"/>
            <a:ext cx="0" cy="30797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1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468313" y="468313"/>
            <a:ext cx="8135937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  <a:defRPr/>
            </a:pPr>
            <a:r>
              <a:rPr lang="de-DE" altLang="it-IT" sz="2400" dirty="0" smtClean="0">
                <a:solidFill>
                  <a:srgbClr val="000000"/>
                </a:solidFill>
              </a:rPr>
              <a:t>Asta, J., Erhardt, W., </a:t>
            </a:r>
            <a:r>
              <a:rPr lang="de-DE" altLang="it-IT" sz="2400" dirty="0" err="1" smtClean="0">
                <a:solidFill>
                  <a:srgbClr val="000000"/>
                </a:solidFill>
              </a:rPr>
              <a:t>Ferretti</a:t>
            </a:r>
            <a:r>
              <a:rPr lang="de-DE" altLang="it-IT" sz="2400" dirty="0" smtClean="0">
                <a:solidFill>
                  <a:srgbClr val="000000"/>
                </a:solidFill>
              </a:rPr>
              <a:t>, M., </a:t>
            </a:r>
            <a:r>
              <a:rPr lang="de-DE" altLang="it-IT" sz="2400" dirty="0" err="1" smtClean="0">
                <a:solidFill>
                  <a:srgbClr val="000000"/>
                </a:solidFill>
              </a:rPr>
              <a:t>Fornasier</a:t>
            </a:r>
            <a:r>
              <a:rPr lang="de-DE" altLang="it-IT" sz="2400" dirty="0" smtClean="0">
                <a:solidFill>
                  <a:srgbClr val="000000"/>
                </a:solidFill>
              </a:rPr>
              <a:t>, F., Kirschbaum, U., </a:t>
            </a:r>
            <a:r>
              <a:rPr lang="de-DE" altLang="it-IT" sz="2400" dirty="0" err="1" smtClean="0">
                <a:solidFill>
                  <a:srgbClr val="000000"/>
                </a:solidFill>
              </a:rPr>
              <a:t>Nimis</a:t>
            </a:r>
            <a:r>
              <a:rPr lang="de-DE" altLang="it-IT" sz="2400" dirty="0" smtClean="0">
                <a:solidFill>
                  <a:srgbClr val="000000"/>
                </a:solidFill>
              </a:rPr>
              <a:t>, P.L., </a:t>
            </a:r>
            <a:r>
              <a:rPr lang="de-DE" altLang="it-IT" sz="2400" dirty="0" err="1" smtClean="0">
                <a:solidFill>
                  <a:srgbClr val="000000"/>
                </a:solidFill>
              </a:rPr>
              <a:t>Purvis</a:t>
            </a:r>
            <a:r>
              <a:rPr lang="de-DE" altLang="it-IT" sz="2400" dirty="0" smtClean="0">
                <a:solidFill>
                  <a:srgbClr val="000000"/>
                </a:solidFill>
              </a:rPr>
              <a:t>, O.W., </a:t>
            </a:r>
            <a:r>
              <a:rPr lang="de-DE" altLang="it-IT" sz="2400" dirty="0" err="1" smtClean="0">
                <a:solidFill>
                  <a:srgbClr val="000000"/>
                </a:solidFill>
              </a:rPr>
              <a:t>Pirintsos</a:t>
            </a:r>
            <a:r>
              <a:rPr lang="de-DE" altLang="it-IT" sz="2400" dirty="0" smtClean="0">
                <a:solidFill>
                  <a:srgbClr val="000000"/>
                </a:solidFill>
              </a:rPr>
              <a:t>, S., </a:t>
            </a:r>
            <a:r>
              <a:rPr lang="de-DE" altLang="it-IT" sz="2400" dirty="0" err="1" smtClean="0">
                <a:solidFill>
                  <a:srgbClr val="000000"/>
                </a:solidFill>
              </a:rPr>
              <a:t>Scheidegger</a:t>
            </a:r>
            <a:r>
              <a:rPr lang="de-DE" altLang="it-IT" sz="2400" dirty="0" smtClean="0">
                <a:solidFill>
                  <a:srgbClr val="000000"/>
                </a:solidFill>
              </a:rPr>
              <a:t>, C., van </a:t>
            </a:r>
            <a:r>
              <a:rPr lang="de-DE" altLang="it-IT" sz="2400" dirty="0" err="1" smtClean="0">
                <a:solidFill>
                  <a:srgbClr val="000000"/>
                </a:solidFill>
              </a:rPr>
              <a:t>Haluwyn</a:t>
            </a:r>
            <a:r>
              <a:rPr lang="de-DE" altLang="it-IT" sz="2400" dirty="0" smtClean="0">
                <a:solidFill>
                  <a:srgbClr val="000000"/>
                </a:solidFill>
              </a:rPr>
              <a:t>, C. , Wirth, V. (</a:t>
            </a:r>
            <a:r>
              <a:rPr lang="de-DE" altLang="it-IT" sz="2400" b="1" dirty="0" smtClean="0">
                <a:solidFill>
                  <a:srgbClr val="000000"/>
                </a:solidFill>
              </a:rPr>
              <a:t>2002</a:t>
            </a:r>
            <a:r>
              <a:rPr lang="de-DE" altLang="it-IT" sz="2400" dirty="0" smtClean="0">
                <a:solidFill>
                  <a:srgbClr val="000000"/>
                </a:solidFill>
              </a:rPr>
              <a:t>). </a:t>
            </a:r>
            <a:r>
              <a:rPr lang="en-GB" altLang="it-IT" sz="2400" i="1" dirty="0" smtClean="0">
                <a:solidFill>
                  <a:srgbClr val="333399">
                    <a:lumMod val="75000"/>
                  </a:srgbClr>
                </a:solidFill>
              </a:rPr>
              <a:t>Mapping lichen diversity as an indicator of environmental quality</a:t>
            </a:r>
            <a:r>
              <a:rPr lang="en-GB" altLang="it-IT" sz="2400" dirty="0" smtClean="0">
                <a:solidFill>
                  <a:srgbClr val="333399">
                    <a:lumMod val="75000"/>
                  </a:srgbClr>
                </a:solidFill>
              </a:rPr>
              <a:t>.</a:t>
            </a:r>
            <a:r>
              <a:rPr lang="en-GB" altLang="it-IT" sz="2400" dirty="0" smtClean="0">
                <a:solidFill>
                  <a:srgbClr val="000000"/>
                </a:solidFill>
              </a:rPr>
              <a:t> In: </a:t>
            </a:r>
            <a:r>
              <a:rPr lang="en-GB" altLang="it-IT" sz="2400" dirty="0" err="1" smtClean="0">
                <a:solidFill>
                  <a:srgbClr val="000000"/>
                </a:solidFill>
              </a:rPr>
              <a:t>Nimis</a:t>
            </a:r>
            <a:r>
              <a:rPr lang="en-GB" altLang="it-IT" sz="2400" dirty="0" smtClean="0">
                <a:solidFill>
                  <a:srgbClr val="000000"/>
                </a:solidFill>
              </a:rPr>
              <a:t> P.L., </a:t>
            </a:r>
            <a:r>
              <a:rPr lang="en-GB" altLang="it-IT" sz="2400" dirty="0" err="1" smtClean="0">
                <a:solidFill>
                  <a:srgbClr val="000000"/>
                </a:solidFill>
              </a:rPr>
              <a:t>Scheidegger</a:t>
            </a:r>
            <a:r>
              <a:rPr lang="en-GB" altLang="it-IT" sz="2400" dirty="0" smtClean="0">
                <a:solidFill>
                  <a:srgbClr val="000000"/>
                </a:solidFill>
              </a:rPr>
              <a:t> C., </a:t>
            </a:r>
            <a:r>
              <a:rPr lang="en-GB" altLang="it-IT" sz="2400" dirty="0" err="1" smtClean="0">
                <a:solidFill>
                  <a:srgbClr val="000000"/>
                </a:solidFill>
              </a:rPr>
              <a:t>Wolseley</a:t>
            </a:r>
            <a:r>
              <a:rPr lang="en-GB" altLang="it-IT" sz="2400" dirty="0" smtClean="0">
                <a:solidFill>
                  <a:srgbClr val="000000"/>
                </a:solidFill>
              </a:rPr>
              <a:t> P. (Eds.). Monitoring with lichens – Monitoring lichens. NATO Science Series, IV, vol. 7. Kluwer, Dordrecht, pp. 273 -279.</a:t>
            </a:r>
            <a:r>
              <a:rPr lang="it-IT" altLang="it-IT" sz="2400" dirty="0" smtClean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246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423863"/>
            <a:ext cx="32512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233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Immagine 1" descr="Brunialti e Giordani review.pdf - Adobe Read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90" t="38057" r="9253" b="16685"/>
          <a:stretch>
            <a:fillRect/>
          </a:stretch>
        </p:blipFill>
        <p:spPr bwMode="auto">
          <a:xfrm>
            <a:off x="177800" y="1052513"/>
            <a:ext cx="8724900" cy="327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2182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0"/>
            <a:ext cx="7654925" cy="655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7283" name="Text Box 4"/>
          <p:cNvSpPr txBox="1">
            <a:spLocks noChangeArrowheads="1"/>
          </p:cNvSpPr>
          <p:nvPr/>
        </p:nvSpPr>
        <p:spPr bwMode="auto">
          <a:xfrm>
            <a:off x="1547813" y="4941888"/>
            <a:ext cx="7345362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it-IT" altLang="it-IT">
                <a:solidFill>
                  <a:srgbClr val="CC3300"/>
                </a:solidFill>
              </a:rPr>
              <a:t>http://www.lichenologia.eu/</a:t>
            </a:r>
          </a:p>
        </p:txBody>
      </p:sp>
    </p:spTree>
    <p:extLst>
      <p:ext uri="{BB962C8B-B14F-4D97-AF65-F5344CB8AC3E}">
        <p14:creationId xmlns:p14="http://schemas.microsoft.com/office/powerpoint/2010/main" val="274467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638175"/>
            <a:ext cx="9151938" cy="558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514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612775"/>
            <a:ext cx="5494337" cy="563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6433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6775" y="-7938"/>
            <a:ext cx="4335463" cy="681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7587" name="AutoShape 4" descr="Risultati immagini per usn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67588" name="AutoShape 6" descr="Risultati immagini per usne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  <p:sp>
        <p:nvSpPr>
          <p:cNvPr id="67589" name="AutoShape 8" descr="data:image/jpeg;base64,/9j/4AAQSkZJRgABAQAAAQABAAD/2wCEAAkGBxQTEhUUExQUFhUXGBUXGRgXFxUVFRgXFxQXFxgVGBcYHCggGBolHBcVITEhJykrLi4uFx8zODMsNygtLisBCgoKDg0OGhAQGiwkHyQsLCwsLCwsLCwsLCwsLCwsLCwsLCwsLCwsLCwsLCwsLCwsLCwsLCwsLCwsLCwsLCwsLP/AABEIAMYA/wMBIgACEQEDEQH/xAAbAAACAwEBAQAAAAAAAAAAAAAEBQIDBgEAB//EADsQAAIBAwMEAQIEBAQEBwEAAAECEQMSIQAEMQUTIkFRMmEGI3GBFEKRoVJicrEVQ8HRM1OCkqLh8fD/xAAYAQEBAQEBAAAAAAAAAAAAAAABAAIDBP/EACERAQEAAgICAwADAAAAAAAAAAABAhEhMRJBAxNRBCJh/9oADAMBAAIRAxEAPwD5duKkjUNg3lqknV21GdCPqdQibT5WmJi3j+afWrN31Y9umDJt8puuywyvyII/vpFVckgDRu28ORIOD+ms543JrHLRz0sU9wxq1msPgsnyhRJxOf8ADn4OtpQpVaZQU2WrRtwWItJnFhWcx9tfPe6pe5uFGAABeRP1GcYjj40Um/dEDUiLR9dNnEi5vqWeY9xzI1ibl1WvsrebDr1G+pSrW0yrGZwpEGfqPlx8DSuvS6buKwWmgXxJNamRTpgg/HDMciYjB9jSTY9Z7kh0AIB7ZIg2zEf7AZ9xo1FopSW27uiXMKwJaTKmTJEDH6Zg66Si5b9GG/8Aw0lO4rUcgARKqJ/9Sn/oNE9M6HWqWlZNJgCKkLkH3bdOhW6hTqIQb7CMgG0iM4YkWm4/305ob87ek8MWCQQDnxMQfv8AMidW+WfHdCdU6ctEQ1wJIC4mcGcjA+2fWs5ua4V7SGuKllIODB8pEYEEa33RerUt1dUILKqiJLWMrCQ3bOASZGZONVbr8M7apUDrT7ZtZTYTEMQxhT4gyAZ/XTNU2enzhNzVLHBI0fsq5P1D+2tJuPw8KWQ4IJtF4K5+5AiPvxoT/hTNJFrAe0emw/TB0+LP9vwn3fiJzH20oq7xiYH++tFXUCQ2Ix+54/6/00prbDMqNcuZdUXlzbbYkSTpjQpY0vpXccaM26t711jntGvSPqdRWoy86ZUW1bUgjga0lNCoGGqtzteI9nUrT60RRSOdXZB/8KP7al/CRjTH+KMQBqt9wo51aWynIP21OpUAGp1HDnxB1R1GhAknVyYHqbhT70s3e4HrQlWtk6EqE/fXPyra419SFT76C1JTo2tiWOqmOuXagx0JBtkdVdojWqNEexrjdODca7eI2y1MwZ0xpPdjRe46dHrQgpketGtC13ccRrm0YgaiQSc6kzRrO+UlQlqkEi0cktao/f8AbRHUdubS43VRyICJaCSRwb7vFQftJ/uFRWTpltNwVBtgE/YH9s6JOdtTL9VdD6x2Kt+4DOpAlfuPpkA8evnjGt5S/Fu0r0wrFkNwAUhwBJgEvAgZ9+jnWBq7dKjrc1mfNyLoBmSqgGWjjHMcc6Y1qVJmZUudIAWVAeB8mTI1Wz21/m2ubpzUmBSQkElYkDggzwII4ONVV+o148qp7QUrKsFdZmGYjMxAuH6wJ1mqm7cF1qXMqjtqS3ljBHvjI0FRrsrFkJUZ8QSVg8jJzrM2vLx97bqv+JySTVBNLxFOyWJx5Xkn9M541W/UKLOBceSQJ+ONY7p/THLCaopI0hA7FBLAwUEGQDmI9Rrd9I/ClOknk3cqKCbm8QOeMkSAfvxo1+O+OW4WbysGqIwZ6SKDI+s1C38zSYIwB8jPzp3tV27qAjCqSQIWycz5QsYEj+2sx1DeVKd4qdtpkAoDgAzw2AePn38DSTo3VjQ3ArUni0BiGg3GR4QOZzphun0d+gUyzKAfESTcP6RoGr06D4MxET5DP+wxxqzpu475qVl8A31TBhgotEj0Z5PEH92CUSEBvbvtTL9uLsKw9glM3Ac8g/t0mvTl44+4VDp7wCSAP0J/uPt8/Or/APhFTgkA4gQcyeZ9D+ujK+0q06YrFgFxK8lSceUY5j+o1zZfiKkj2NVUO5LRVcTJAgKWMAYAtGMarwPrw9IVeg10UH8sg/BYmP8A26S7rb7hWANKVJAMMAckCc498Tp1+K33FRqdJahAabgjWssRaboIUnMSDrN9V6w6TtmQM1OnTF7eZJa6WnAui0XR6bjWbb6PhhJyP3AKyB6xiD/caX/w5Y+WhNjvWUi7g6Y7jfhROt86cLjpU9UJgf00DuKNSr7gavSstX6T/wB9Rp7hqbQ3Gs7o0CXoyqcmdSr9LBGNOWCHMzrr0SRK6uFyyR6XB1w9JY61Kbce+dWQB6jXO101wyFTpTAe9BNQI9a2+6aRGk1amNHk64fDclFbeFde2/VM6FbzyRoWvQjjXfyrzw/fdT8akuyDIXuUZCwTkk+/sB86zq7gjRlDqhClYkTOScGI9H/fVcqZJvk0boFTnwAPBLAA/p867W/DsCXrUl5/xH+8CdAnqbsIZ2I+JMf00bseivWHcqC2kAWLNEwMyJ4/U41zu28fG9R5Pw4hW41pHMqsDiTnPqfUYOnnSOibBlM9yVJBDvaTiQRaB+n786p6vvkp0LKAUKtsgSCJlTJH1ev31mNh1SuTHckHnhgAs++ff6frrPle3bLDDGdNbV22zQt+Wppgi3lncxDAsTgTmAfWrqFTZKVKqJBK4DQZXHucHWb3HTajlhcYOSYGTHwDjVWz21NXlywI8oN30zGc/f4++uGX8jHRknbebbpQsFR1phZ8hbc8G44uHJ/251Hpux2aH8qkGqc/mNdbzB+AMfbSqv1eVKszAYKk+xHjiJOM5GldPes1X+bOCUEsoP7EEZ4H9ddsb6jOeU9mH4htJWrUSktVRKmQZZSIAUD6SM/tpTuvxC78nHwPUca63TarFoIqAkAsjrUM5hisyR8gjM6KP4WqQKgpAGYKnCk8EqGIgcEA/J5jWrI5/Zlegv8Aww1pVsm0MpuIMsgbEcj1n5GlvS/wzUYXR6lPhoOV45jIz6++t9Q6aAVDFKbWAGmCrsIRRBH2gD7zxwdSaqFqtavgLaZEZETJAIHxyJ/trNzs4jWMlnLL7XYPSAYgr8mYj4B9knOB/wDjHY9ZrIWHZtsJKk1LSwvNwYcQP3/vp71Gq6KCDCE+JHyBhYyDMHOkiIWSHl2IhgvIRjcGA4EYgf6icaZyJlcZpDq3UKW6qs9X+IFIL406RtVDcYeoS8s0EDHiP3zn62zvC00VXH8rMSKoPMNYLKojAwp+/wAaHa9JYyTEwUEf8yMQV9NAiOCSBzklVenkupRwqKFBSBAe0XpIJF84tP8AfWreVMuCfd7mpRSmqp21uGLTElTj9MfPOhNzuXeO5bdgkqOSBHJzp/1SgEcqiiGAZmksxnIQEghRMYyYyZGle9ju204MGy20Elhhm4gyZiIxGNakZyy9Bq1Mxx6n/tqhzcsHRu7J/mIJ9wQf6xpcZ9achlQNGu1JpGnZ3610zgjSatR+dUU1M4nWN2M6Nem1/Kxj+h0zTqApOFP0nSChtmumNHbzbSB861JdHiHtd8hl1GuwYRoKjVZUAI9aD3dcmCMaLOW8csfG/qndVWQxMjS6ruz8HRlVicnUKdAHOs3FY/NksTagjB0Nvadugtvu2VoPGmtSsrATrTkSkTqpsa1FLapGBJ+ANH7HoIqNcwFq5YcYzyffBwNOtNY43In/AAx+H33LXtK0VgscgsP8K/7T99a3re6prTYNAVvEKf8AKPFAB9z/AH/r3fdYpqEp0+IACwcnMLZTBM8fP6Y1mquzrNU71Tcfw9mVazc0yogzaXRCzRMhZPOI0Om5jxCvrFSHKGiaQFvgwIOVBBYN8gzHwdU7Oq14tQux4UC4t7iIM/01qet7FN3t03QquTQpolcshFWrSyKW4SmWOCbhcSBAuJwRrN9Lqhq4CIUYn8tlIJoxnuG6A1oFxYxEFsRjLlbdtDseqCoAVKiRkExnH9cftoV1V37jmQCZt9c8/b1/XTrd9JoXjclAq1CzlvrpmXYKKao6+bgBohhLHAjWd3dalTYq1Nlpvey29ylVTyMCahcMIAg8GfRka81/ize5W5nRFEopKrJeJ9kn/r+2f7aadC2St+a1UWoGYzlJ4WRggZB49Hj2FsOg7cslu5dKlRbqdKqgSqjEzTcsGjJGBGVMjlTrSbTaDb00qVVS55BMGlT/ADBYC6Hk/AACgXH2Ae+Hx+EZt2Wt0ju1ltRmRSpgMKdFUNvnlSHDA8g+UECY016dSphiu3ZpSaZLXXxYQEWYsguPLkgetBdU3NVmCVSKdIr21gKvbqB2ANOmvkBbBP2+DGiNtuWo9umzBiCVlgzGS8RcJIji3gfMDWiN6KliVKgNwE5zN3JBkAHNpmBx71RgXkqZYy1oLkGMqJM5u5xgwM5016hTmnSpU6jKSSykmSbTcBIjEf8A371GnCGCrNnLmFAnklj9Y4E/bWJNtW+kulgABG8lZjIgCw4IgZH/AO/bUq2wFIk2raPK8LJj2Y5uPH6kaj2CxXtgBYI4MKQzDEZHBEEZxGmI3SmUqYBAZg/Gfv6PBI9Tp6HbOtvm4X6nYqgUG2msCIBGWi7I/wAJjMar6mtzOjTbys2gmCyqEn+YlUPkP5+cCNHX2lkEEoDCgqt1QAnBvziWJn0CdQoU6bOQ6BykANUUM5gyCeJMrOftrUosIKW1fdLt6lj+JCOGMCUqL5tNtzWkn9VPPGg+q9F3IqsEoqFIzVFPxYNPioUEriQSc4JkAjWn3bPim/bacqQhan9QH+IECJBiSPuJ1GruQG7TLYIm5AQRJKoxzk49Z+40yjUfOTsnI8ErP6ntMq/1J/7aNofh6sKT1HtW1SbSwL4gnCzGJ1v1uqMUr0xUg+FZQFe0iVKG5mPJGcZOPWg+l/h5KNZqgqNUEFQttsAi571ACyQOca0pI+cmnPrV232nyNOf4hLwqUissw+lK5Zg2QbhIORgH2NXigPYH7QR/bGumMlZL1SBxqyhQnJGNEOVmNQ3u4ATBgjVldcKTarfVlAiM6Sbp8Rqp92QZJzqp685Osbi0lSqQIOgdxWIONFrnOqKlK46tKcdAXBMAcnA/U61NL8MuGVCZkwxAwPvJMEfp9vnSnp/S6sdztMQhBtIILEEYAOSOJPxpzR6yaOSSrAEEGJOMER9o9TjWct+nb48JreTS0tltdkoLG8+jIZicgiDA9ERI/66TdU/ECOAqHOSQoEXHMsRgx6yedZ7edTrbtwizn0T6mSzMfpUckk4AzqWx2FMyq12JAy3aPZGOS994ScXGn+2izg/ZJxHNxuaxkCpUCnBVWZVj4tBiNU9I25RyyqsgTeQh7YBBNSGRhPAmDzjJGmFPZuPrtCf+bcGpH/S6zecfSst9tT3PVrAF2wtWZZiAXqEcM0yAOSEGB/mOdamtOEvIyt1IbapeCWDtc12UIcEFa8qXqMVIlMBR2wCZkven9M26CKaU6RKoalF5Z2vNyBmeSowYUgZGfsg6DtXSnW39ZSyJ5008pqVWa2757YYiZBBIH+EwtO6fu0agI/NqUtzWLOGZnuDpREC4qEAcCDHeEmFnRr8aa7rm1YbY3U+yopgg0hfQVmrAMAUAzDGTkwWMTrL9N2SKlRdx9CVtuLZ8SzM8nOLCikk+1j7a1HSidopp06rkl2RUm8NazLkQcEhgcLHbOTyb1ehvQ+3bbuhU01Z6XiO6sJCgi1iLiJA+lZ4jQWO6Fs6lSuKyvcwa5ncFSkks1WJtYr5G2YkjBE6dbTdtu33DFbqRimgIJQ0y8oIAxUREnGTA45Or6V+GloqVp1XYwEm0KVEs8xJUsCRJyCF4g6I/hwrmjSVVULLNFvmQWW04kCACf8ANGPVsaZXbbpq9YUTQSotEKC1UGVU8w2QSpCCIJJmONM0UM9OzuPYVSWNtRrXPnBTzUwMzMehpjV2lQ3hqlLK+NxVgpkzcbpIYQABFvnzqr8N9Isd6pR6fbBVVOVYsAblnIHOCT9XOMFMgzetebQEYDwIkLB+CZkQYkCeNVbnbKxRXptAEyrXUwYI4thgJGD8Dngh19szC5kAM+y5hyZ8rZgZyYkE8GdMaI8QIZaiBTn4ySFYKQ5Gfp9D50RVeikGXuEEQLvHMDMRK4m48z99er1QQBIJImRElufFT8YyeMe9W7S2ohky64DyG+nNpaRdEAwSJjOlPUqD91QqFpTytPkIkAMAJA8efEes6bAM2e9swQbXMESXzmSZgZ+wEg6O/hCwuQmIItLFgIiLIwBg4InP7aU2GQJT2LSFmY4UH2MSTOiN3Sqdx+0WVkCDCty5JYyMNHl4j2B9tEO3toFV3TwWmrAybR+Y2RcTgFhAGZyONL/4ruuUqUpCNUEKtQskSAcQZImV4N+dO1C1yC61FZIaB4huCCwiLjbBHIwND7XqN1OaaGCFwplsBSoZpljBaAcGz1xrcALqnSD4FbFAAWGISLSYheIgj76MWq60W8hUhMinUlgVFwAMEiTBzI+2TqNGiyghyXLEsovFwB8ZEzMHPGIHzGlD7xKVtUF7kDFlKKKpS4KzljllQCTGTKkgLrQUdUrinDInjWAJBVjUZgsdt4IVQFIEAGZ986y3VutAYUFW/mQz4n7TmPscj7863e829Xc7d1pkIGuWVa1ZkFKi8G17iGB+cTgnAP0ZpiqySmCGdbh7gk8j7Ann76ZdRUPt94zCTIGvVd3PJ40RuWUC1ck4AGZniNJCmue9m6Xbjy40HUotxxprsqIAk6aUKKsNbmII9vTaPnVj0DHGn9PZj1rzU49a3pnYnc9e7QqFEDM0LeWiAJJgZlTg+pgY1g99UJMnJ+dN93SqswGSLZ9DOPH5ODOT9tD7jpQLhTXoq0KSrl0KyASCWWwMJiLp/TMc8Xo+WgTvT2u2vihi4Dmow9ufYB4XgfEyTXQ3pC2TiZ/U8SfmPX6n508o/h2mBNRq6KMtUZEpUQIwoeowUsTEWFwftMi+t07b0cd2iwUIzMu1NcuGDMrK24YoAQrZUMJU4P0hrjoP0Tdbh2mnb20CKVqQNucjDloS4k3chpJtzrXbPoKdx67hqylWq2MpDEGSQKcXsZBF7Kg9gMSAFlXqVV6arRRLBd2qlQo6qFNEqzXgUqLnuVRAVYKKB8kHe1rd8a1JzUZTSIBuud2RQouYEFWzJJmLsY0WI8r9YqNtO9TporVK1Kl5G5QqpUCAKZhA14x8TA40B1ai1fdIi0kcGoqVKxTuCDVCG1GZ1pgIVXPMTC6N/F27omtT2zVaoWmoJck1QHqeXkGMtCW5B98etcTqdi1aoipTV+6roSILOAoZfGCpgw3yYkNOngL6m6Wx9xbcXANQAEOQxAU4IMCSUYwB6E51o+hGVUuvbtVYF0soKsVHkLl8IknMtA9yl6R1Gn3agSiwqmXqPaXWmrG7tMWqA3gWCeAwOAFnR3UOqOlOmyw8kXVSqLTXFOxVQ5KOIIAYkkA/bU0ab7fqC6Ih8Ykg2gtFwpiCCGJI/fnAMJ+m7tnphqashdyTkv8AyO2CZwSg9n0P1B/Fu/XbvS8oSozVPpV6hZnnFzRNNuSQckYJyLdru/4fbDuoBUdGcUaZFNmAe36SCUNrgt6kYHOs2LZ7RdZBqRJUlWMBoXJIAzj2PQuHEzd1DcGiqUgaqiBDqpKk8AO0HmRIGRzPyPsaAVFtAEA1EkeSKYWqMYLWtIWIwT7EXbGqx/LqOEqGQrjIyTAKkz8c4mdY6Lm53NRYLgBCDNSR+WCPqBPIwcc/SIM4X06e4R7zuO5TEEWqbjCmRm0SbeJPPEZ1Lr+03oem23wRdcBDKciTB8YIzEDkxxq9ekmorrUW0VILeUj6QpMAz/iHJwPvjQTo9VUXVDeoUimysGgNnIxxkTxEJ9jorcOjkEAGotwQlVBlQGgGOIMSAMTpVX2fkgUm2gpCsDIW4Q4qCTDZBgx4zzGDdhVFZLlINjw0+IDi0TkwBBUxwZxnlQrYVXd0NQJyBDKpc5M+sSI50BX6wplyxgB7Y+RczKJ54Iz6t1c9XtEWhqri+ooBsDWKxgCZbIUH3PrnS7qvTGDKFAam7F0vNYvLEPMCYgs4IMQIwQNCPRvIUEMYYotOT808AGCTkTPuRzqmvVljlWR1K2gZuGWDMPjIgn360JWqGnUC02AXupdeDBudvEYxAUR/X7irovWaTKyqgC3MLgWKdwCDgkkKcz8DVvSK9/WZl7tGSPyzUVHdaiWkWSpUlltgSI9zyDoat1CqK3bepILq1NviR4K3+OmVIVgZx+kErq25XasFFGX/ADD4tJNNyLi16sGBIyIAxjidD0zUaolb+GR0W0pAanUUK2LlByRxgFeMxjXWMiR1JqFd1AppTpsECSZKKYC5MAQOTwSIE69+IViK6rIcBhCJJaP5mKllwOB8HI1Z1TYU3lixR4FzBLmZZ7amG8hhYPkI8ZknUKfUB3FotbVpNTY2Q5YWVG/MLMoCwFOT7AGcazSwlXeVa+4RmYli6ASSQpuAx8Ccxr25p5LhSEdnKyMRMwPmARrZEUEV9xRQVnRj+bVplDTIUkXUpAZsfUQMuuMQM/W65Vc+ZVv9dKk45mAGUwPsNUgpZReBE6sbdFRGrN5ubwPy6Sn/ABU1sJxwQDb/APGdBirmNaiM+mbxhltOlqqwnSB6ihBq/pNYWxOtRJ1qvZp0wzU3exFVfqAIWBMjj3/T1OsptyrVJqk2i5mz5Napa0E/zMQFn/NOobqp5GIAHsA5j9TqlhOdccXb5DLe1jV2yO0TTrVEgCFVatKmUVV9Admp/wDZk6mu4UbKww8Vci4qyI6MVVTx9QdrSGHmeDJFGw3wpU6tNqSVFqGkfIuLTTvgqUIMxUb3/USCDUeZjAJmJmImMnOJOtuSqmGJVRJz4gfLQMD5OP7aebTd9ooqnvVw3hj8tHJMQ0zVZSzWwAqtUZgXxpJbpl0KKdQ7hhK7eKgH+KpMUU/98Mf8qPoQ/wDEdcHdViDIDWTET2wKcgD146I6M9tJ6l6ICQjFxf8AlrazqqQbySaeOMGSOdZfvk8mT7PyfnT3pNdUoGs2TTqMtMEAg1alNYYg4hAhf9Qg96hprW3e2a1TfS7zGqtNrzUJZrlYhWgKxMhS4nBjg6O6tQFQ7hGSoVvQ2F1BZEWpSHZWi5Iyyg3gyrARIx88pdQrFhDO7ySOWcmS3P1TNxwfbfJ1udqXqu9RLQX24qtXsVVV6u2QyjOfJ7kJP0gBRI9iaNk6gqo3j+YhqVlpq6yEDgVfqFODJuN2QxeZzqrpW3WtV7z0Cogqt1qEJHHbWq6OMtDwMk+PJ0o3W7Wj/D9jtNVSnTVajeQamwLstOmAJkEr9IgG0RGnS0XkVKU2ysK0G3ytNODAKwptb2M5IOio2XcC9CgMFlJJMSDiDyZhj4z6nOhq9BKRh3NxJkqpLrSJPlP1KYOTkYP3OrN4vYV2WS1uBIxBCqLiQsxOAeRPOqKu2p0qgUnyFJFyQzWhATjk8+/udZQ7abqGteGpNgKRnxzcD6j205MxxonfPZDC4ocqyhQsfDFlNsftpbV3CU07hkEApJgx5GWMjOTg8Qw+Z0T0vqgicNSaZBUgKQF8iW4NxI/b3yBCqG69sI/lz9JBBgXYDg4xAjOdVdR2i9qymzU1lWJVA8eTSz3YK4An1E67vWqBiUtIZZuwJjCm4RCyff8A11Xsd9cRSYlmIcqWLlX8ePIkheORA9a0mV65+KhTrUUtkowYEtUNxhf5U5JLMsG4C3jWkfqCU37TeSuKpgwpTtoCcg+JtcfHqRydBdR2aqb6asQqi6nRDF1AKkfllwSfE5ChokTjMauw7VJFCGvWpobbrkUq4CU0aSCXKU1BjgqZAONQE9UN+3qdpmZkW403TuubDeqgIy3GA0FWUxaZIGaNrsEQ1jSFSlezACpHbuNZ7rOCpaMHiGWD7EB+I0pbvsCkbTeoaakypyFUzKws3DnEe9GdV6UHLdkUrSxeojIOWUeZYGQZkzEmf0OoiqNYvVak9KfFalNyRJuBayYxBDAf6Oc6TdV2NUKXKr24JPdDB0+QRJP7rzpq23KbYBJPiQ3bdmhlplQgLQf5RnBJB4yNCUd3Up0mCub+2lQB8Ww9NGWCSMkmcnJyeNaxuhQNFrqIc1VCpcA1S5VhomkS9t6xMEEEYPOln4lH5RWilOpTYzUdTUZkYm9afIIXN2RBJ+RpxvN5T3SM9WlKKGDh2sq02DBblukBDJEgiCIacHS+jtttRcN3q9Not4R1tABNNylwbxKggjIjHvR2GZ6FId6cf+LSqUx/qi5P/kqj/wBWhKFdTredSp7Km6uxggh1akLGImQAgSyJHJtP30j6/IJq7JKZVgSXpU/zUOCZOWptz5AKDJjjWwVVunOq3NbTUzHcYITj+VT5Hn0DpIasnVo3hqSXJZjySZY/cn3oeoI40Vp2tVPA0w6e0DSymfnVxrxxplCqvSAD2jB4+AAcwD98c6FojV+4epFriI5Iyp/cY0NOs6dcqJcaGdddRzq06mAy5IAEk4H3Omu+pLTodlm/N7ncqKoVgDYVpU2a7DIO6TAIHfAORpclNSwDfSSLv9M5/tOrNxWL1HcxLuzn9WYsf7nTAESiSQB7IGcDJjJ9DRe63ChUpUzciF2LWlb6jwC0EyFCqigHOCYF0CttUuujSE9O2zVqtOkkBnZVBPAJPJ/Tn5xjX08UvzKSX1AKAgCpfU7yVEJuqn08hgCSVEkQAVv+V9PMVUMkWsHkYIs85B9Hx19G6Fvl3O6oblDY1RHWrS8mRGQKPyzxTkrSbPpj9zqqXb/arTrCsaqJTpgJS7lhWRIUB08lhrpkZIbWl6Fs+2rhql1RoF1gVEILWsAGJmc+RnHI5KNdiu4p0BcoqVGTcL3JEMqeXABmZaWESMxMhjWd6bFQD4NSWIg2hX8zbxkIZ+TH65aVVartWQsyQl2MkMr07qZIUwWHBbP0m3Byp6z0+o7d0X+dKl3abIbXbtBBDqsgYFwyMiZmNazp1GmCzWlCRCzDFUWmLcc8OSRJyHz5GUPU9lU/iKtSp2zQhVJNzsoIXCnmnlUwObR8YQIoVSlFVVaRalTpEjhFFS6SMQAIAwCT8fPaW/DimqLFIpcaigLTUw0Sh45BAn+Yar6k7CgFRqlKxqYupi5gHRwjFeWUexA5EcZt6UxeaNUB61OmrtWKjt90U1WT45aHmIODGSCBlDtp1BE21Tv1FrJ3bAWLU4YrBUFuOVAj50N1HowMHbVzSKnyDKSxgAqhqU82XEswI8r59DUd5ul/hSL0Y0a8F66KbHZPyyRHgQbTJHGfeh6O8osyUqtSNwl7ooDK99oGe2LWMW45NgImdWkdbWmQ1V/4im7QB258EqiLirMAALogcTBwdDbU1FquKwVSHqVE/NpsWlFte24mQFgnGAwyGkgUHWr2RBLGYYIjgMtR6BcMjc2ioYKm0GDBxpFvOr1Ke83lSoQKSsETLOpR6wGInzCU3ERgzIOlHZ6WBUZ6m53DrkhAxWhUuewIZDXZZASRj5xi/fBnGHKKIYUwvehbDIVqLyVlSolQSVMGSDofpXU4uSstMLULGjd4KxbIn4BheVwYnJEgdd28hq8LSVLb5o02qgswZqYJUsxLPIYMoBYyx5CGl6VvVpQv55DSArqbTbGFnAJabc/ymI5N3U/MqQfy3WLCi+QqAQDIi8chT9UEDInXzat1ytVYk3KpwVFSpBQcLBMTAgmM/aSNa/Z9dBNN6hFrqqubVZWCgBlaRIhixA/0k4PlrWuV2GWlVTcduqKfiAtxVINOrT7IACjhnYYYcTEWnSEbsuG29eEYYVoKqHEgSP8AliZGAFgnAPkNjT3dUVzTqbcGiCWTcIw7RhZvPKqWyYBBlhjJJxn4lLeBUipTtABtJClVVSe9NzsbQTcSQZBnk0FFkNV2pFSmxr0CaQCmGZAAwEEQzABsDJVcSdZrb7+DmVIP3BBB/sQdW7TqzKRMkcFZiRjhv5SLVIPoqPjVW82hqsalJjVHtbQtZQPbUwTcsR5rI+beNO9JLeb+nV/8UeZ4rLAafXcAxUH3+r7txpEa+rq9KMe/g40MaehLadXXaj6GiNXrnUUqzQAoa4QCYuieOD741bSpY1ytb2x/inng/f8A6a9t21Y1rKaqYo51a9A6nTE6tYwNNZLnTVbU9W7mpnUKFYT5CR8TH9/WhOUNuWwGW6YCkwzfpiP6kaoqckSDGJHB/TTehsQzq9NsBlJDQrCGB/R/2M/YaB61sWo1nVlK+RKzwUJlSD7ERoSmhtahFygAGVlmRAfm0uwn3xOtJ+FKXYbuGvSUhSz077yadpIYWYJH6n6vvrLrUBYF5YRHMGIgQfUad9D2au1QU6ozTyrJLjyT+Xh15Bg/rGqpu+iVldVanVJsokKbYBLlvOfZBQgr8MTpb+J9wam2p0w+Ayw0XF0pKwEifrVmInHA+NHBlpUqIFqot7kg01W1CJ4EG9lWYxnnVbfmBnLQhBcqIZQV/mJAyGXMT+kayh3RK11SmxkKKaBpLGQy9v6SIu4PzhsaV7/8Sn84qGWws9qva3lUIYyM4DKcfETorbMUCm6QKkO30hVZD5AEngzGq6nTaa7hjUNJUZZtCjuEW/mDALRdOR8DRDTehTFWmg3LIVNKn3UbLFiwZGZpkehkTIkET5SCQ1dqJZ3qPTuU4VUdXnBglTaWx/MOeQKNxvaYqXGooU2HhirLdkElMREWz/T2PV31Ep23miUqsqsygoatAXdwDysQA5bMAzIjSDavXalt92SrJY9HJUMCgcQ4R2ibJBbEFZ9axNTqKVq1Uu22qNTU1KL2ujWJaXVygCsCtxukkMT6MD6DR3IqvVpsxCFYM/RDi6nUB4MEARGYPPlpIn4feiWtqhZKpDeFNVMXWwgTMpaIP8wBM4UX/wAcaa00cs7bhqm6QmSaYdw1FWRcvJpmUBgsIgg6Z9Y2oNSqDR7neC7hFKJ2e4O2CviiuapvgK5IMLxwLOp17Far2zWtU0k7UiozCo3eEKtyIsnyEHzx8jO0uvdx0Wq/baspZsL2/wAwCnTWGJCgU1VhTe5fMSRA06QHqe7rEWV6VMFWcEsqUi8tJKlyH+OPt8xqvovWTSNtTypiRa2bQcMIPKn+ZPcDggHQnWdyt87lWIuekWp4rU6tKwOkvirTIKst8sA9oYWnSPdeJgMGUzawwGWYmOR91ORwdSbzqHTacn+HhoOUDEuvJi05iI+cyJMSQUStYV7NaCQR4OACJGSRAEE5+w1k3qGs5ZuWMn4n2f30Xv8AeSAsZJuY8+UEEgersE/ceuNVtvDU01vRaiqtQVaiF7GAtPctWxx5shKOouICSSC3qIOe3dEgmIUewCSMfqT/AL6XUN0UDD/FAJ+wYNH9Qv8ATR15OmViz8Bs2q6noiQeQfYI4I+DpzTVRzohaVM/Gm47Uumbr13aLnZo/wATFo/STjUEXT3fUUAxGksZ1nrg7VvR1CwjRURqqqw1AIKhnOjNuRoQLomkRpJnTAOrjSEaVrWg6tO8xrUqoXqAzjQNLnRFarcdSpKNZqFbGo+QtQoOSbyo/tyftzpim4pOgo7mteJPbqKHZqJOSSXAuQxlc/aNJHM4AJJ9DJOi6OyqKwFt9yxUpqUNVZJEdu66eGGPjjRUK/4eKTUkrKlRKhhKtMkrlvkiGg5jBGR9tNPwrsatSsClam1K2qGs8CVKW22FQQSXT9J0Ptd2dn+Qjl2vvqQFZCVlRTRWBFw/mwDJgHAljtfxFUoIRFAMihmAp00Q1i4CJ4RJAV5I9j7Zk5+IAO4u2p01anSTthy/lHOBPl6J+ZPEA6q6PuVRbDVUhA1wB8QoEjP80AMMYBjk6zXVq8uWUwHCMVgCJQEDAggAwPeP31DZUQ0l2K0xFxAkn4VR7OP7ak3HQuojcLWvBI8SMAKfMBVhcj3z6PONNRULDyYKVNoJVTaREKbhJBzxnI/TSb8KrSejVCr20YqqksbmIOJc+NxIwIAGm23rK9SpRuisPRkHxhlkMIkgQfkwfesID+IdgXoMEwGl1APi0wSogwQSoj99Kqe9q1aNDtC0U+5SrVaj9uyE20E1JNimF8clih8STnWbceQpMsKxF0AgKSDn2FWMn1j7azPWtn31bugJR27sR2vMupaCtpcRUj6ncXT+6liaHoPUO7T7Y7rJRPbSpUImoSzK9Vx/5YIMTxbAJIYa0fdUBFY3MshQVYoTkt7yq3Nn/LHIOsL0jq7NWdC5pqijuMhwlUnxpqMXimFqOx/m7TjKqo036X1AVmdxUqOtVr08wzUzSVFCcflgh4IMk/ck6UP6r3GcFlR9uTTF5a5EKv8AVBIam+XCMpkEjEDOU/FPQKlcNuRzJaWsWUZvGm5BgtTyof8AmVqXwQuk2+8qbZAahptVItS0lWd2DWDy+F8QpliZHxK/Z9fWrclSmq98sb0Cf8mh3Hq1CoUVEAa3MzmRi0qfNNxWd7g7XS95OMsFtmRzI9+4/WeLSGtBu9rTqMUQL3MFQqJTLhlDL2yhFKsGkR40nyIBIK6T9sgkHBEgg4IIwQR6OkJU6donVVOSZOuVah41Og37azOzVjQWHxpgWAAjSrc67Qra2Dqm4IzzoeuSvE6F2zZ506DqVg86tKljVZ51ScajuqbBscas2lP5OjsBqlTVNTOnG5oKRjSo04OizRgQPrhralbql6emlYK2uNV1FF1yqugomrqS1jqiNWINSXq5mQYOf7iD/bRfS9uFYVWgKhMSJlwPEAfYwT8AfpoSmNEbmuWj0AIAHAH/APZnUNiKnU8syoiuSxDLdK3fURcTBPyIj9c6rRk7SCoWC3OxCgFmACqoknxH15zydAnXGYmB6HH7mf8AcnUhW93AqEELbCqsAzhVCjnmAIn3Gu0agNiNMCcCBczEAZzHrMcDQ41w6k+hfh2tSq0u3aopK5UAnLGQQT7uwDI9n7adbqt+aRTY3w3buS8YYRFUTaIt8cczr5p0HqLUWP5hVWBERKk+iw5/cZ1qtp12m7dgMwVyAseK3liVzg82iDiCdFhaLrHXLKLAoGQgq9scwfBgZEYIKj5gzr5f/GO9QefbE8gkBBABIzJhRxMmI076wLVqqCQGN6qZvQqJMjgfWB++sstPVA0G665UqAIg+vu+JtZoqIEmo/8AM8CoxPAFSMAQHP4bpNQqrt3gshNesJPhCXJSRgYngu2VllXkScptqy04btq7ggjuXFFg4hAQGM58pX1ac6a9P60aChjLPXD9xiSzGmLqaicRLhyck+CHGlB+vddqbrtlzlQZ/wBbOSSPgW2AD/Lpv0LqQqgSbay1aVRgAsV0VrqsTDKWsps4Bhu2SBJKnJFTovZVe26VByjK4/VWDD+41DYpNxSt7VTuAIWFOooV2CE5VkJFwnyEMILNzOLuuf8ALY1O6TT/APEz5qHYIxLZuA8CDkGnGlW4rqxEIqn2Fm08QYJMHnjHGNWjqVRFtVsSSAQrWkiCyFgSjRGVg4HwNFUVCp86iTGqxrrgxpSTVZ1wHVEHV9Ia0Ug5GiqdUk6qNPGopUjUjRHDCNDVJB0GlYgzo3vSM86zbqjSPdOuFZ0HVqwcato1idWwDLarNTXbtVNprSxX1521VrwOguxqxRqvU1bUFl0aldqrXSdKeOvKdRJ1NdZThOva4dRnSlmrabkEEYIyP11Ump6kY77qtSooVmNoCgAmThQMnkj3nQMajZqwDGgKajHUyGIUH+UQOMAsWifeWJz86mlLRNOidS2rorqFVNEbkhR99V7cXZOkqqFITqNdYOibQMjVC1QTnWfZs4Rp6uNInjU2oiJ1dtlOmWMgqlKNRpKdM3oE65/AnWothVOqaqaPGzI1TXpxppDLxq+lTxqumwB1d3/jRoKn22dF7PbgfGobcT+mu1MHGsTimksaide17WqnY1A69r2ou66Ne17QlqnXjr2vaQgdTnXte0J3XlXXte0pKNTprOva9oSTammva9qAujT0S9SFxr2vaoidySc6KoZxr2vais3CQP10GtDOua9onRy7MgggDRlLbws69r2tSOe1KVDOr2qn7a7r2sytXp62dDVqM69r2ulZhdWoxqCLnXNe1Rsy2o9aJ3FIAa9r2ixl/9k=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it-IT" altLang="it-IT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494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196975"/>
            <a:ext cx="6545262" cy="536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543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75" y="333375"/>
            <a:ext cx="8350250" cy="5487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173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369888"/>
            <a:ext cx="8385175" cy="611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57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74738"/>
            <a:ext cx="3876675" cy="470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084263"/>
            <a:ext cx="3906837" cy="464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499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333</Words>
  <Application>Microsoft Office PowerPoint</Application>
  <PresentationFormat>Presentazione su schermo (4:3)</PresentationFormat>
  <Paragraphs>15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35</vt:i4>
      </vt:variant>
    </vt:vector>
  </HeadingPairs>
  <TitlesOfParts>
    <vt:vector size="36" baseType="lpstr"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Università degli Studi di 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Prova</dc:creator>
  <cp:lastModifiedBy>Prova</cp:lastModifiedBy>
  <cp:revision>1</cp:revision>
  <dcterms:created xsi:type="dcterms:W3CDTF">2019-01-25T16:41:12Z</dcterms:created>
  <dcterms:modified xsi:type="dcterms:W3CDTF">2019-01-25T16:42:49Z</dcterms:modified>
</cp:coreProperties>
</file>