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2"/>
  </p:sldMasterIdLst>
  <p:notesMasterIdLst>
    <p:notesMasterId r:id="rId9"/>
  </p:notesMasterIdLst>
  <p:sldIdLst>
    <p:sldId id="264" r:id="rId3"/>
    <p:sldId id="257" r:id="rId4"/>
    <p:sldId id="265" r:id="rId5"/>
    <p:sldId id="266" r:id="rId6"/>
    <p:sldId id="267" r:id="rId7"/>
    <p:sldId id="268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0" autoAdjust="0"/>
  </p:normalViewPr>
  <p:slideViewPr>
    <p:cSldViewPr>
      <p:cViewPr varScale="1">
        <p:scale>
          <a:sx n="78" d="100"/>
          <a:sy n="78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7F1A9E-4834-40D8-A035-94EEA3DEF852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0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92E43F01-D021-46C0-A194-136BD5C04AE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913C-957C-4BAF-AFDF-A4680CCA9E5A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3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A5383-9C74-4648-B123-27E5541B178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39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08E58A-0B0D-4C78-9708-F0E9F7EE9B6A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B324-A349-45AE-B308-EADCA6D509E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6AFC-45A4-4F5D-864E-0A06D1DB0BBD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9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8664-16A2-4BCA-99BC-E79665965239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8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C020A-11B5-4010-A3F4-95F4C85C7EE3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7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5006-B210-4746-8A9A-360966253D06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4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7AB7-6620-4CD9-8207-C0A037F3235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83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E0493-6A4F-4A23-A541-4BF2CBD37F8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8DCB-760B-46B6-97C0-362CECFE6CC9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it-IT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it-IT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115A38B-E1D0-4CB2-ADC3-FEFEC3639162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gallina@units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csoftware.com/it/product/adams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Corso di </a:t>
            </a:r>
            <a:br>
              <a:rPr lang="it-IT" dirty="0" smtClean="0"/>
            </a:br>
            <a:r>
              <a:rPr lang="it-IT" dirty="0" smtClean="0"/>
              <a:t>Robotica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635896" y="764704"/>
            <a:ext cx="46311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Paolo Gallina</a:t>
            </a:r>
          </a:p>
          <a:p>
            <a:r>
              <a:rPr lang="it-IT" dirty="0" smtClean="0">
                <a:hlinkClick r:id="rId2"/>
              </a:rPr>
              <a:t>pgallina@units.it</a:t>
            </a:r>
            <a:endParaRPr lang="it-IT" dirty="0" smtClean="0"/>
          </a:p>
          <a:p>
            <a:r>
              <a:rPr lang="it-IT" dirty="0" smtClean="0"/>
              <a:t>040 5583829</a:t>
            </a:r>
          </a:p>
          <a:p>
            <a:r>
              <a:rPr lang="it-IT" dirty="0" smtClean="0"/>
              <a:t>Ufficio: Ed. C5, primo piano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848600" cy="1066800"/>
          </a:xfrm>
        </p:spPr>
        <p:txBody>
          <a:bodyPr/>
          <a:lstStyle/>
          <a:p>
            <a:r>
              <a:rPr lang="it-IT" dirty="0" smtClean="0"/>
              <a:t>Pianificazione insegnamenti teorici</a:t>
            </a:r>
            <a:endParaRPr lang="it-IT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Struttura dei manipolatori e coppie cinematiche (vincoli e forze)</a:t>
            </a:r>
          </a:p>
          <a:p>
            <a:r>
              <a:rPr lang="it-IT" dirty="0" smtClean="0"/>
              <a:t>Matrici di rotazione, composizione di matrici, angoli di Eulero.</a:t>
            </a:r>
          </a:p>
          <a:p>
            <a:r>
              <a:rPr lang="it-IT" dirty="0" smtClean="0"/>
              <a:t>Trasformazioni omogenee</a:t>
            </a:r>
          </a:p>
          <a:p>
            <a:r>
              <a:rPr lang="it-IT" dirty="0" smtClean="0"/>
              <a:t>Esempi in catena aperta</a:t>
            </a:r>
          </a:p>
          <a:p>
            <a:r>
              <a:rPr lang="it-IT" dirty="0" smtClean="0"/>
              <a:t>Convenzione di </a:t>
            </a:r>
            <a:r>
              <a:rPr lang="it-IT" dirty="0" err="1" smtClean="0"/>
              <a:t>Denavit</a:t>
            </a:r>
            <a:r>
              <a:rPr lang="it-IT" dirty="0" smtClean="0"/>
              <a:t> –</a:t>
            </a:r>
            <a:r>
              <a:rPr lang="it-IT" dirty="0" err="1" smtClean="0"/>
              <a:t>Hartemberg</a:t>
            </a:r>
            <a:endParaRPr lang="it-IT" dirty="0" smtClean="0"/>
          </a:p>
          <a:p>
            <a:r>
              <a:rPr lang="it-IT" dirty="0" smtClean="0"/>
              <a:t>Esempi di applicazione di D-H</a:t>
            </a:r>
          </a:p>
          <a:p>
            <a:r>
              <a:rPr lang="it-IT" dirty="0" smtClean="0"/>
              <a:t>Spazio dei giunti e spazio operativo</a:t>
            </a:r>
          </a:p>
          <a:p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Calibrazione cinematica</a:t>
            </a:r>
          </a:p>
          <a:p>
            <a:r>
              <a:rPr lang="it-IT" dirty="0" smtClean="0"/>
              <a:t>Cinematica inversa</a:t>
            </a:r>
          </a:p>
          <a:p>
            <a:r>
              <a:rPr lang="it-IT" dirty="0" smtClean="0"/>
              <a:t>Jacobiano</a:t>
            </a:r>
          </a:p>
          <a:p>
            <a:r>
              <a:rPr lang="it-IT" dirty="0" smtClean="0"/>
              <a:t>Singolarità cinematica</a:t>
            </a:r>
          </a:p>
          <a:p>
            <a:r>
              <a:rPr lang="it-IT" dirty="0" smtClean="0"/>
              <a:t>Dinamica del singolo giunto</a:t>
            </a:r>
          </a:p>
          <a:p>
            <a:r>
              <a:rPr lang="it-IT" dirty="0" smtClean="0"/>
              <a:t>Formulazione di Newton-Eulero</a:t>
            </a:r>
          </a:p>
          <a:p>
            <a:r>
              <a:rPr lang="it-IT" dirty="0" smtClean="0"/>
              <a:t>Pianificazione di Traiettoria</a:t>
            </a:r>
          </a:p>
          <a:p>
            <a:r>
              <a:rPr lang="it-IT" dirty="0" smtClean="0"/>
              <a:t>Interazione di forza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TESTO: L. </a:t>
            </a:r>
            <a:r>
              <a:rPr lang="it-IT" b="1" dirty="0" err="1" smtClean="0">
                <a:solidFill>
                  <a:srgbClr val="FF0000"/>
                </a:solidFill>
              </a:rPr>
              <a:t>Sciavicco</a:t>
            </a:r>
            <a:r>
              <a:rPr lang="it-IT" b="1" dirty="0" smtClean="0">
                <a:solidFill>
                  <a:srgbClr val="FF0000"/>
                </a:solidFill>
              </a:rPr>
              <a:t>, B. Siciliano, Robotica Industriale, McGraw-Hill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9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Esercitazioni pratiche</a:t>
            </a:r>
            <a:endParaRPr lang="en-US" b="1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1143000" y="1219200"/>
            <a:ext cx="6781800" cy="4724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it-IT" kern="0" dirty="0" smtClean="0"/>
              <a:t>ADAMS</a:t>
            </a:r>
          </a:p>
          <a:p>
            <a:r>
              <a:rPr lang="it-IT" kern="0" dirty="0">
                <a:hlinkClick r:id="rId2"/>
              </a:rPr>
              <a:t>http://</a:t>
            </a:r>
            <a:r>
              <a:rPr lang="it-IT" kern="0" dirty="0" smtClean="0">
                <a:hlinkClick r:id="rId2"/>
              </a:rPr>
              <a:t>www.mscsoftware.com/it/product/adams</a:t>
            </a:r>
            <a:endParaRPr lang="it-IT" kern="0" dirty="0" smtClean="0"/>
          </a:p>
          <a:p>
            <a:r>
              <a:rPr lang="it-IT" kern="0" dirty="0" err="1" smtClean="0"/>
              <a:t>Matlab</a:t>
            </a:r>
            <a:endParaRPr lang="it-IT" kern="0" dirty="0" smtClean="0"/>
          </a:p>
          <a:p>
            <a:r>
              <a:rPr lang="it-IT" kern="0" dirty="0" err="1" smtClean="0"/>
              <a:t>Labview</a:t>
            </a:r>
            <a:endParaRPr lang="it-IT" kern="0" dirty="0" smtClean="0"/>
          </a:p>
          <a:p>
            <a:r>
              <a:rPr lang="it-IT" kern="0" dirty="0" smtClean="0"/>
              <a:t>ROS</a:t>
            </a:r>
          </a:p>
          <a:p>
            <a:endParaRPr lang="it-IT" kern="0" dirty="0"/>
          </a:p>
          <a:p>
            <a:r>
              <a:rPr lang="it-IT" b="1" kern="0" dirty="0" smtClean="0"/>
              <a:t>Modalità esame</a:t>
            </a:r>
          </a:p>
          <a:p>
            <a:pPr lvl="1"/>
            <a:r>
              <a:rPr lang="it-IT" kern="0" dirty="0" smtClean="0"/>
              <a:t>Orale</a:t>
            </a:r>
          </a:p>
          <a:p>
            <a:pPr lvl="1"/>
            <a:r>
              <a:rPr lang="it-IT" kern="0" dirty="0" smtClean="0"/>
              <a:t>Esercitazione</a:t>
            </a:r>
          </a:p>
          <a:p>
            <a:endParaRPr lang="it-IT" kern="0" dirty="0" smtClean="0"/>
          </a:p>
          <a:p>
            <a:endParaRPr lang="it-IT" kern="0" dirty="0"/>
          </a:p>
        </p:txBody>
      </p:sp>
    </p:spTree>
    <p:extLst>
      <p:ext uri="{BB962C8B-B14F-4D97-AF65-F5344CB8AC3E}">
        <p14:creationId xmlns:p14="http://schemas.microsoft.com/office/powerpoint/2010/main" val="31164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Robot </a:t>
            </a:r>
            <a:r>
              <a:rPr lang="it-IT" dirty="0" err="1" smtClean="0"/>
              <a:t>as</a:t>
            </a:r>
            <a:r>
              <a:rPr lang="it-IT" dirty="0" smtClean="0"/>
              <a:t> a Human </a:t>
            </a:r>
            <a:r>
              <a:rPr lang="it-IT" dirty="0" err="1"/>
              <a:t>B</a:t>
            </a:r>
            <a:r>
              <a:rPr lang="it-IT" dirty="0" err="1" smtClean="0"/>
              <a:t>eing</a:t>
            </a:r>
            <a:endParaRPr lang="it-I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7" y="1412776"/>
            <a:ext cx="4405913" cy="27363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27984" y="3284984"/>
            <a:ext cx="433644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Frame (</a:t>
            </a:r>
            <a:r>
              <a:rPr lang="it-IT" dirty="0" err="1" smtClean="0"/>
              <a:t>kinematics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Joints</a:t>
            </a:r>
            <a:r>
              <a:rPr lang="it-IT" dirty="0" smtClean="0"/>
              <a:t> (</a:t>
            </a:r>
            <a:r>
              <a:rPr lang="it-IT" dirty="0" err="1" smtClean="0"/>
              <a:t>joints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Nerves</a:t>
            </a:r>
            <a:r>
              <a:rPr lang="it-IT" dirty="0" smtClean="0"/>
              <a:t> (bus)</a:t>
            </a:r>
          </a:p>
          <a:p>
            <a:r>
              <a:rPr lang="it-IT" dirty="0" err="1"/>
              <a:t>Muscles</a:t>
            </a:r>
            <a:r>
              <a:rPr lang="it-IT" dirty="0"/>
              <a:t> (</a:t>
            </a:r>
            <a:r>
              <a:rPr lang="it-IT" dirty="0" err="1"/>
              <a:t>actuators</a:t>
            </a:r>
            <a:r>
              <a:rPr lang="it-IT" dirty="0"/>
              <a:t>)</a:t>
            </a:r>
          </a:p>
          <a:p>
            <a:r>
              <a:rPr lang="it-IT" dirty="0" err="1"/>
              <a:t>proprioceptive</a:t>
            </a:r>
            <a:r>
              <a:rPr lang="it-IT" dirty="0"/>
              <a:t> </a:t>
            </a:r>
            <a:r>
              <a:rPr lang="it-IT" dirty="0" err="1" smtClean="0"/>
              <a:t>sensors</a:t>
            </a:r>
            <a:r>
              <a:rPr lang="it-IT" dirty="0" smtClean="0"/>
              <a:t> (</a:t>
            </a:r>
            <a:r>
              <a:rPr lang="it-IT" dirty="0" err="1" smtClean="0"/>
              <a:t>encoders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sensors</a:t>
            </a:r>
            <a:r>
              <a:rPr lang="it-IT" dirty="0" smtClean="0"/>
              <a:t> (</a:t>
            </a:r>
            <a:r>
              <a:rPr lang="it-IT" dirty="0" err="1" smtClean="0"/>
              <a:t>cameras</a:t>
            </a:r>
            <a:r>
              <a:rPr lang="it-IT" dirty="0" smtClean="0"/>
              <a:t>)</a:t>
            </a:r>
          </a:p>
          <a:p>
            <a:r>
              <a:rPr lang="it-IT" dirty="0" smtClean="0"/>
              <a:t>Motor </a:t>
            </a:r>
            <a:r>
              <a:rPr lang="it-IT" dirty="0" err="1" smtClean="0"/>
              <a:t>skill</a:t>
            </a:r>
            <a:r>
              <a:rPr lang="it-IT" dirty="0" smtClean="0"/>
              <a:t> (control)</a:t>
            </a:r>
          </a:p>
          <a:p>
            <a:r>
              <a:rPr lang="it-IT" dirty="0" smtClean="0"/>
              <a:t>Intelligence (</a:t>
            </a:r>
            <a:r>
              <a:rPr lang="it-IT" dirty="0" err="1" smtClean="0"/>
              <a:t>algorithms</a:t>
            </a:r>
            <a:r>
              <a:rPr lang="it-IT" dirty="0" smtClean="0"/>
              <a:t>, AI…)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46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Groups</a:t>
            </a:r>
            <a:r>
              <a:rPr lang="it-IT" dirty="0" smtClean="0"/>
              <a:t> of </a:t>
            </a:r>
            <a:r>
              <a:rPr lang="it-IT" dirty="0" err="1" smtClean="0"/>
              <a:t>robots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3774926" cy="2806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996952"/>
            <a:ext cx="3975403" cy="1872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15616" y="4653136"/>
            <a:ext cx="2302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Internet of </a:t>
            </a:r>
            <a:r>
              <a:rPr lang="it-IT" dirty="0" err="1" smtClean="0"/>
              <a:t>things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3779912" y="5517232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Factory</a:t>
            </a:r>
            <a:r>
              <a:rPr lang="it-IT" dirty="0" smtClean="0"/>
              <a:t> 4.0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62350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tp939[1]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73AC02-2978-493D-A5F3-7AF4E5DE2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 prodotti o servizi</Template>
  <TotalTime>57</TotalTime>
  <Words>160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Garamond</vt:lpstr>
      <vt:lpstr>Times New Roman</vt:lpstr>
      <vt:lpstr>tp939[1]</vt:lpstr>
      <vt:lpstr>Corso di  Robotica</vt:lpstr>
      <vt:lpstr>Pianificazione insegnamenti teorici</vt:lpstr>
      <vt:lpstr>PowerPoint Presentation</vt:lpstr>
      <vt:lpstr>Esercitazioni pratiche</vt:lpstr>
      <vt:lpstr>Robot as a Human Being</vt:lpstr>
      <vt:lpstr>Groups of robots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Robotica</dc:title>
  <dc:subject/>
  <dc:creator>Paolo Gallina</dc:creator>
  <cp:keywords/>
  <dc:description/>
  <cp:lastModifiedBy>Paolo Gallina</cp:lastModifiedBy>
  <cp:revision>15</cp:revision>
  <dcterms:created xsi:type="dcterms:W3CDTF">2015-02-16T14:54:53Z</dcterms:created>
  <dcterms:modified xsi:type="dcterms:W3CDTF">2018-03-02T08:27:46Z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TC010178481040</vt:lpwstr>
  </property>
</Properties>
</file>